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64525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18502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15070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415486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6608E-58AF-447F-895B-ABAFAADD4AB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60917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06608E-58AF-447F-895B-ABAFAADD4ABA}"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4483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06608E-58AF-447F-895B-ABAFAADD4ABA}" type="datetimeFigureOut">
              <a:rPr lang="en-GB" smtClean="0"/>
              <a:t>06/04/2021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12556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06608E-58AF-447F-895B-ABAFAADD4ABA}" type="datetimeFigureOut">
              <a:rPr lang="en-GB" smtClean="0"/>
              <a:t>06/04/2021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7008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608E-58AF-447F-895B-ABAFAADD4ABA}" type="datetimeFigureOut">
              <a:rPr lang="en-GB" smtClean="0"/>
              <a:t>06/04/2021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58296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6608E-58AF-447F-895B-ABAFAADD4ABA}"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157014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6608E-58AF-447F-895B-ABAFAADD4ABA}"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96590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608E-58AF-447F-895B-ABAFAADD4ABA}" type="datetimeFigureOut">
              <a:rPr lang="en-GB" smtClean="0"/>
              <a:t>06/04/2021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E7930-C3DC-4B04-A0CD-12AB8903C19D}" type="slidenum">
              <a:rPr lang="en-GB" smtClean="0"/>
              <a:t>‹#›</a:t>
            </a:fld>
            <a:endParaRPr lang="en-GB"/>
          </a:p>
        </p:txBody>
      </p:sp>
    </p:spTree>
    <p:extLst>
      <p:ext uri="{BB962C8B-B14F-4D97-AF65-F5344CB8AC3E}">
        <p14:creationId xmlns:p14="http://schemas.microsoft.com/office/powerpoint/2010/main" val="15217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2012" y="126879"/>
            <a:ext cx="12084610" cy="400110"/>
          </a:xfrm>
          <a:prstGeom prst="rect">
            <a:avLst/>
          </a:prstGeom>
          <a:noFill/>
        </p:spPr>
        <p:txBody>
          <a:bodyPr wrap="square" rtlCol="0">
            <a:spAutoFit/>
          </a:bodyPr>
          <a:lstStyle/>
          <a:p>
            <a:r>
              <a:rPr lang="en-GB" sz="2000" b="1" dirty="0"/>
              <a:t>Spanish yr8. Work through as many of the activities as you can. </a:t>
            </a:r>
          </a:p>
        </p:txBody>
      </p:sp>
      <p:sp>
        <p:nvSpPr>
          <p:cNvPr id="8" name="TextBox 7"/>
          <p:cNvSpPr txBox="1"/>
          <p:nvPr/>
        </p:nvSpPr>
        <p:spPr>
          <a:xfrm>
            <a:off x="107390" y="526989"/>
            <a:ext cx="11289480" cy="2031325"/>
          </a:xfrm>
          <a:prstGeom prst="rect">
            <a:avLst/>
          </a:prstGeom>
          <a:noFill/>
        </p:spPr>
        <p:txBody>
          <a:bodyPr wrap="square" rtlCol="0">
            <a:spAutoFit/>
          </a:bodyPr>
          <a:lstStyle/>
          <a:p>
            <a:r>
              <a:rPr lang="en-GB" u="sng" dirty="0"/>
              <a:t>Tasks 1 and 2</a:t>
            </a:r>
            <a:r>
              <a:rPr lang="en-GB" dirty="0"/>
              <a:t> –This week the tasks are based on the vocab you have been learning recently so use the notes in your orange book to help you. You will be doing listening and reading practice. </a:t>
            </a:r>
          </a:p>
          <a:p>
            <a:endParaRPr lang="en-GB" dirty="0"/>
          </a:p>
          <a:p>
            <a:r>
              <a:rPr lang="en-GB" dirty="0"/>
              <a:t>Task 1. Listen to the track. Do you hear ‘no’ in the sentences?</a:t>
            </a:r>
          </a:p>
          <a:p>
            <a:r>
              <a:rPr lang="en-GB" dirty="0"/>
              <a:t>Task 2. Write what the phrases in exercise 1 mean in English</a:t>
            </a:r>
          </a:p>
          <a:p>
            <a:endParaRPr lang="en-GB" dirty="0"/>
          </a:p>
          <a:p>
            <a:endParaRPr lang="en-GB" dirty="0"/>
          </a:p>
        </p:txBody>
      </p:sp>
      <p:pic>
        <p:nvPicPr>
          <p:cNvPr id="2" name="Picture 1">
            <a:extLst>
              <a:ext uri="{FF2B5EF4-FFF2-40B4-BE49-F238E27FC236}">
                <a16:creationId xmlns:a16="http://schemas.microsoft.com/office/drawing/2014/main" id="{659D7570-6EFE-4CB1-8FEA-9AED1F4975AD}"/>
              </a:ext>
            </a:extLst>
          </p:cNvPr>
          <p:cNvPicPr>
            <a:picLocks noChangeAspect="1"/>
          </p:cNvPicPr>
          <p:nvPr/>
        </p:nvPicPr>
        <p:blipFill>
          <a:blip r:embed="rId4"/>
          <a:stretch>
            <a:fillRect/>
          </a:stretch>
        </p:blipFill>
        <p:spPr>
          <a:xfrm>
            <a:off x="2546837" y="2414106"/>
            <a:ext cx="9190797" cy="3771162"/>
          </a:xfrm>
          <a:prstGeom prst="rect">
            <a:avLst/>
          </a:prstGeom>
        </p:spPr>
      </p:pic>
      <p:pic>
        <p:nvPicPr>
          <p:cNvPr id="3" name="Picture 2">
            <a:extLst>
              <a:ext uri="{FF2B5EF4-FFF2-40B4-BE49-F238E27FC236}">
                <a16:creationId xmlns:a16="http://schemas.microsoft.com/office/drawing/2014/main" id="{6C7C9ACA-18BE-4694-85D4-6C78617B89A2}"/>
              </a:ext>
            </a:extLst>
          </p:cNvPr>
          <p:cNvPicPr>
            <a:picLocks noChangeAspect="1"/>
          </p:cNvPicPr>
          <p:nvPr/>
        </p:nvPicPr>
        <p:blipFill>
          <a:blip r:embed="rId5"/>
          <a:stretch>
            <a:fillRect/>
          </a:stretch>
        </p:blipFill>
        <p:spPr>
          <a:xfrm>
            <a:off x="7142235" y="2424911"/>
            <a:ext cx="723900" cy="732597"/>
          </a:xfrm>
          <a:prstGeom prst="rect">
            <a:avLst/>
          </a:prstGeom>
        </p:spPr>
      </p:pic>
      <p:pic>
        <p:nvPicPr>
          <p:cNvPr id="6" name="82_Module5_Unit5_Ex1">
            <a:hlinkClick r:id="" action="ppaction://media"/>
            <a:extLst>
              <a:ext uri="{FF2B5EF4-FFF2-40B4-BE49-F238E27FC236}">
                <a16:creationId xmlns:a16="http://schemas.microsoft.com/office/drawing/2014/main" id="{378341E1-9D41-4243-9908-97DF10716A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2714" y="2035666"/>
            <a:ext cx="609600" cy="609600"/>
          </a:xfrm>
          <a:prstGeom prst="rect">
            <a:avLst/>
          </a:prstGeom>
        </p:spPr>
      </p:pic>
    </p:spTree>
    <p:extLst>
      <p:ext uri="{BB962C8B-B14F-4D97-AF65-F5344CB8AC3E}">
        <p14:creationId xmlns:p14="http://schemas.microsoft.com/office/powerpoint/2010/main" val="41578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9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826" y="615999"/>
            <a:ext cx="11578107" cy="461665"/>
          </a:xfrm>
          <a:prstGeom prst="rect">
            <a:avLst/>
          </a:prstGeom>
          <a:noFill/>
        </p:spPr>
        <p:txBody>
          <a:bodyPr wrap="square" rtlCol="0">
            <a:spAutoFit/>
          </a:bodyPr>
          <a:lstStyle/>
          <a:p>
            <a:r>
              <a:rPr lang="en-GB" sz="2400" dirty="0"/>
              <a:t>Task 3. Listen to the track and follow the instructions below. </a:t>
            </a:r>
          </a:p>
        </p:txBody>
      </p:sp>
      <p:sp>
        <p:nvSpPr>
          <p:cNvPr id="4" name="TextBox 3"/>
          <p:cNvSpPr txBox="1"/>
          <p:nvPr/>
        </p:nvSpPr>
        <p:spPr>
          <a:xfrm>
            <a:off x="643944" y="4288665"/>
            <a:ext cx="1455312" cy="721217"/>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372954FF-958F-4D42-BB93-B08578187CCC}"/>
              </a:ext>
            </a:extLst>
          </p:cNvPr>
          <p:cNvPicPr>
            <a:picLocks noChangeAspect="1"/>
          </p:cNvPicPr>
          <p:nvPr/>
        </p:nvPicPr>
        <p:blipFill>
          <a:blip r:embed="rId4"/>
          <a:stretch>
            <a:fillRect/>
          </a:stretch>
        </p:blipFill>
        <p:spPr>
          <a:xfrm>
            <a:off x="643944" y="2590239"/>
            <a:ext cx="10834379" cy="2135049"/>
          </a:xfrm>
          <a:prstGeom prst="rect">
            <a:avLst/>
          </a:prstGeom>
        </p:spPr>
      </p:pic>
      <p:pic>
        <p:nvPicPr>
          <p:cNvPr id="8" name="Picture 7">
            <a:extLst>
              <a:ext uri="{FF2B5EF4-FFF2-40B4-BE49-F238E27FC236}">
                <a16:creationId xmlns:a16="http://schemas.microsoft.com/office/drawing/2014/main" id="{3677D2F5-CD39-4876-8C10-3D1088AC58AE}"/>
              </a:ext>
            </a:extLst>
          </p:cNvPr>
          <p:cNvPicPr>
            <a:picLocks noChangeAspect="1"/>
          </p:cNvPicPr>
          <p:nvPr/>
        </p:nvPicPr>
        <p:blipFill>
          <a:blip r:embed="rId5"/>
          <a:stretch>
            <a:fillRect/>
          </a:stretch>
        </p:blipFill>
        <p:spPr>
          <a:xfrm>
            <a:off x="6957392" y="2590239"/>
            <a:ext cx="993912" cy="732597"/>
          </a:xfrm>
          <a:prstGeom prst="rect">
            <a:avLst/>
          </a:prstGeom>
        </p:spPr>
      </p:pic>
      <p:pic>
        <p:nvPicPr>
          <p:cNvPr id="6" name="83_Module5_Unit5_Ex3">
            <a:hlinkClick r:id="" action="ppaction://media"/>
            <a:extLst>
              <a:ext uri="{FF2B5EF4-FFF2-40B4-BE49-F238E27FC236}">
                <a16:creationId xmlns:a16="http://schemas.microsoft.com/office/drawing/2014/main" id="{94AAF5ED-4124-46F0-B9DF-369CCEB12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1891" y="1131426"/>
            <a:ext cx="609600" cy="609600"/>
          </a:xfrm>
          <a:prstGeom prst="rect">
            <a:avLst/>
          </a:prstGeom>
        </p:spPr>
      </p:pic>
    </p:spTree>
    <p:extLst>
      <p:ext uri="{BB962C8B-B14F-4D97-AF65-F5344CB8AC3E}">
        <p14:creationId xmlns:p14="http://schemas.microsoft.com/office/powerpoint/2010/main" val="2808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093" y="115910"/>
            <a:ext cx="11633379" cy="461665"/>
          </a:xfrm>
          <a:prstGeom prst="rect">
            <a:avLst/>
          </a:prstGeom>
          <a:noFill/>
        </p:spPr>
        <p:txBody>
          <a:bodyPr wrap="square" rtlCol="0">
            <a:spAutoFit/>
          </a:bodyPr>
          <a:lstStyle/>
          <a:p>
            <a:r>
              <a:rPr lang="en-GB" sz="2400" dirty="0"/>
              <a:t>TASKS 4 + 5– Listen to the track and follow the instructions below</a:t>
            </a:r>
          </a:p>
        </p:txBody>
      </p:sp>
      <p:sp>
        <p:nvSpPr>
          <p:cNvPr id="4" name="TextBox 3"/>
          <p:cNvSpPr txBox="1"/>
          <p:nvPr/>
        </p:nvSpPr>
        <p:spPr>
          <a:xfrm>
            <a:off x="540913" y="1167886"/>
            <a:ext cx="4404574" cy="1536677"/>
          </a:xfrm>
          <a:prstGeom prst="rect">
            <a:avLst/>
          </a:prstGeom>
          <a:solidFill>
            <a:schemeClr val="bg1"/>
          </a:solidFill>
        </p:spPr>
        <p:txBody>
          <a:bodyPr wrap="square" rtlCol="0">
            <a:spAutoFit/>
          </a:bodyPr>
          <a:lstStyle/>
          <a:p>
            <a:endParaRPr lang="en-GB" dirty="0"/>
          </a:p>
        </p:txBody>
      </p:sp>
      <p:pic>
        <p:nvPicPr>
          <p:cNvPr id="2" name="Picture 1">
            <a:extLst>
              <a:ext uri="{FF2B5EF4-FFF2-40B4-BE49-F238E27FC236}">
                <a16:creationId xmlns:a16="http://schemas.microsoft.com/office/drawing/2014/main" id="{E899CC63-218C-44E3-A429-85D1976368C0}"/>
              </a:ext>
            </a:extLst>
          </p:cNvPr>
          <p:cNvPicPr>
            <a:picLocks noChangeAspect="1"/>
          </p:cNvPicPr>
          <p:nvPr/>
        </p:nvPicPr>
        <p:blipFill>
          <a:blip r:embed="rId4"/>
          <a:stretch>
            <a:fillRect/>
          </a:stretch>
        </p:blipFill>
        <p:spPr>
          <a:xfrm>
            <a:off x="1794634" y="577575"/>
            <a:ext cx="9734758" cy="4861318"/>
          </a:xfrm>
          <a:prstGeom prst="rect">
            <a:avLst/>
          </a:prstGeom>
        </p:spPr>
      </p:pic>
      <p:pic>
        <p:nvPicPr>
          <p:cNvPr id="5" name="Picture 4">
            <a:extLst>
              <a:ext uri="{FF2B5EF4-FFF2-40B4-BE49-F238E27FC236}">
                <a16:creationId xmlns:a16="http://schemas.microsoft.com/office/drawing/2014/main" id="{75F888C6-6894-4824-B79F-7105E7B24419}"/>
              </a:ext>
            </a:extLst>
          </p:cNvPr>
          <p:cNvPicPr>
            <a:picLocks noChangeAspect="1"/>
          </p:cNvPicPr>
          <p:nvPr/>
        </p:nvPicPr>
        <p:blipFill>
          <a:blip r:embed="rId5"/>
          <a:stretch>
            <a:fillRect/>
          </a:stretch>
        </p:blipFill>
        <p:spPr>
          <a:xfrm>
            <a:off x="1794634" y="5391056"/>
            <a:ext cx="10100583" cy="1276296"/>
          </a:xfrm>
          <a:prstGeom prst="rect">
            <a:avLst/>
          </a:prstGeom>
        </p:spPr>
      </p:pic>
      <p:pic>
        <p:nvPicPr>
          <p:cNvPr id="8" name="84_Module5_Unit5_Ex4">
            <a:hlinkClick r:id="" action="ppaction://media"/>
            <a:extLst>
              <a:ext uri="{FF2B5EF4-FFF2-40B4-BE49-F238E27FC236}">
                <a16:creationId xmlns:a16="http://schemas.microsoft.com/office/drawing/2014/main" id="{B74D0CA6-4321-4A66-9099-501158D6A1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26" y="506748"/>
            <a:ext cx="609600" cy="609600"/>
          </a:xfrm>
          <a:prstGeom prst="rect">
            <a:avLst/>
          </a:prstGeom>
        </p:spPr>
      </p:pic>
      <p:pic>
        <p:nvPicPr>
          <p:cNvPr id="9" name="Picture 8">
            <a:extLst>
              <a:ext uri="{FF2B5EF4-FFF2-40B4-BE49-F238E27FC236}">
                <a16:creationId xmlns:a16="http://schemas.microsoft.com/office/drawing/2014/main" id="{8CBA762F-BFB5-4D3C-8CAA-B693EAB664B3}"/>
              </a:ext>
            </a:extLst>
          </p:cNvPr>
          <p:cNvPicPr>
            <a:picLocks noChangeAspect="1"/>
          </p:cNvPicPr>
          <p:nvPr/>
        </p:nvPicPr>
        <p:blipFill>
          <a:blip r:embed="rId7"/>
          <a:stretch>
            <a:fillRect/>
          </a:stretch>
        </p:blipFill>
        <p:spPr>
          <a:xfrm>
            <a:off x="7380774" y="1419107"/>
            <a:ext cx="723900" cy="732597"/>
          </a:xfrm>
          <a:prstGeom prst="rect">
            <a:avLst/>
          </a:prstGeom>
        </p:spPr>
      </p:pic>
    </p:spTree>
    <p:extLst>
      <p:ext uri="{BB962C8B-B14F-4D97-AF65-F5344CB8AC3E}">
        <p14:creationId xmlns:p14="http://schemas.microsoft.com/office/powerpoint/2010/main" val="9810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75" y="206052"/>
            <a:ext cx="10921284" cy="461665"/>
          </a:xfrm>
          <a:prstGeom prst="rect">
            <a:avLst/>
          </a:prstGeom>
          <a:noFill/>
        </p:spPr>
        <p:txBody>
          <a:bodyPr wrap="square" rtlCol="0">
            <a:spAutoFit/>
          </a:bodyPr>
          <a:lstStyle/>
          <a:p>
            <a:r>
              <a:rPr lang="en-GB" sz="2400" dirty="0"/>
              <a:t>TASK 6. Listen to the track and choose the correct answer.</a:t>
            </a:r>
          </a:p>
        </p:txBody>
      </p:sp>
      <p:sp>
        <p:nvSpPr>
          <p:cNvPr id="5" name="TextBox 4"/>
          <p:cNvSpPr txBox="1"/>
          <p:nvPr/>
        </p:nvSpPr>
        <p:spPr>
          <a:xfrm>
            <a:off x="2253802" y="1470918"/>
            <a:ext cx="1378040" cy="1522078"/>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4452730" y="2231957"/>
            <a:ext cx="821635" cy="952116"/>
          </a:xfrm>
          <a:prstGeom prst="rect">
            <a:avLst/>
          </a:prstGeom>
          <a:solidFill>
            <a:schemeClr val="bg1"/>
          </a:solidFill>
        </p:spPr>
        <p:txBody>
          <a:bodyPr wrap="square" rtlCol="0">
            <a:spAutoFit/>
          </a:bodyPr>
          <a:lstStyle/>
          <a:p>
            <a:endParaRPr lang="en-GB" dirty="0"/>
          </a:p>
        </p:txBody>
      </p:sp>
      <p:pic>
        <p:nvPicPr>
          <p:cNvPr id="2" name="Picture 1">
            <a:extLst>
              <a:ext uri="{FF2B5EF4-FFF2-40B4-BE49-F238E27FC236}">
                <a16:creationId xmlns:a16="http://schemas.microsoft.com/office/drawing/2014/main" id="{75C8DE7B-447E-4759-9F4E-CCD89A3A29AE}"/>
              </a:ext>
            </a:extLst>
          </p:cNvPr>
          <p:cNvPicPr>
            <a:picLocks noChangeAspect="1"/>
          </p:cNvPicPr>
          <p:nvPr/>
        </p:nvPicPr>
        <p:blipFill>
          <a:blip r:embed="rId4"/>
          <a:stretch>
            <a:fillRect/>
          </a:stretch>
        </p:blipFill>
        <p:spPr>
          <a:xfrm>
            <a:off x="295275" y="2653011"/>
            <a:ext cx="11739932" cy="2883250"/>
          </a:xfrm>
          <a:prstGeom prst="rect">
            <a:avLst/>
          </a:prstGeom>
        </p:spPr>
      </p:pic>
      <p:pic>
        <p:nvPicPr>
          <p:cNvPr id="4" name="85_Module5_Unit5_Ex6">
            <a:hlinkClick r:id="" action="ppaction://media"/>
            <a:extLst>
              <a:ext uri="{FF2B5EF4-FFF2-40B4-BE49-F238E27FC236}">
                <a16:creationId xmlns:a16="http://schemas.microsoft.com/office/drawing/2014/main" id="{0EF0C6A0-1C78-450F-BDCD-5E66DF708D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5758" y="1021678"/>
            <a:ext cx="609600" cy="609600"/>
          </a:xfrm>
          <a:prstGeom prst="rect">
            <a:avLst/>
          </a:prstGeom>
        </p:spPr>
      </p:pic>
    </p:spTree>
    <p:extLst>
      <p:ext uri="{BB962C8B-B14F-4D97-AF65-F5344CB8AC3E}">
        <p14:creationId xmlns:p14="http://schemas.microsoft.com/office/powerpoint/2010/main" val="296336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78" y="136327"/>
            <a:ext cx="9873243" cy="461665"/>
          </a:xfrm>
          <a:prstGeom prst="rect">
            <a:avLst/>
          </a:prstGeom>
        </p:spPr>
        <p:txBody>
          <a:bodyPr wrap="square">
            <a:spAutoFit/>
          </a:bodyPr>
          <a:lstStyle/>
          <a:p>
            <a:r>
              <a:rPr lang="en-GB" sz="2400" dirty="0"/>
              <a:t>TASK 7 – Listen to the track and follow the instructions below.  </a:t>
            </a:r>
          </a:p>
        </p:txBody>
      </p:sp>
      <p:pic>
        <p:nvPicPr>
          <p:cNvPr id="3" name="Picture 2">
            <a:extLst>
              <a:ext uri="{FF2B5EF4-FFF2-40B4-BE49-F238E27FC236}">
                <a16:creationId xmlns:a16="http://schemas.microsoft.com/office/drawing/2014/main" id="{E470B867-533A-4E95-8A65-6156B9CCD475}"/>
              </a:ext>
            </a:extLst>
          </p:cNvPr>
          <p:cNvPicPr>
            <a:picLocks noChangeAspect="1"/>
          </p:cNvPicPr>
          <p:nvPr/>
        </p:nvPicPr>
        <p:blipFill>
          <a:blip r:embed="rId4"/>
          <a:stretch>
            <a:fillRect/>
          </a:stretch>
        </p:blipFill>
        <p:spPr>
          <a:xfrm>
            <a:off x="739429" y="1729538"/>
            <a:ext cx="10493110" cy="4992135"/>
          </a:xfrm>
          <a:prstGeom prst="rect">
            <a:avLst/>
          </a:prstGeom>
        </p:spPr>
      </p:pic>
      <p:pic>
        <p:nvPicPr>
          <p:cNvPr id="4" name="86_Module5_Unit5_Ex8">
            <a:hlinkClick r:id="" action="ppaction://media"/>
            <a:extLst>
              <a:ext uri="{FF2B5EF4-FFF2-40B4-BE49-F238E27FC236}">
                <a16:creationId xmlns:a16="http://schemas.microsoft.com/office/drawing/2014/main" id="{09699DA9-FD1B-40ED-8108-F12ED26BD4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7678" y="554165"/>
            <a:ext cx="609600" cy="609600"/>
          </a:xfrm>
          <a:prstGeom prst="rect">
            <a:avLst/>
          </a:prstGeom>
        </p:spPr>
      </p:pic>
    </p:spTree>
    <p:extLst>
      <p:ext uri="{BB962C8B-B14F-4D97-AF65-F5344CB8AC3E}">
        <p14:creationId xmlns:p14="http://schemas.microsoft.com/office/powerpoint/2010/main" val="284652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138</Words>
  <Application>Microsoft Office PowerPoint</Application>
  <PresentationFormat>Widescreen</PresentationFormat>
  <Paragraphs>9</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14</cp:revision>
  <dcterms:created xsi:type="dcterms:W3CDTF">2021-03-29T10:23:09Z</dcterms:created>
  <dcterms:modified xsi:type="dcterms:W3CDTF">2021-04-06T09:10:44Z</dcterms:modified>
</cp:coreProperties>
</file>