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 id="2147483900" r:id="rId22"/>
  </p:sldMasterIdLst>
  <p:notesMasterIdLst>
    <p:notesMasterId r:id="rId178"/>
  </p:notesMasterIdLst>
  <p:sldIdLst>
    <p:sldId id="411" r:id="rId23"/>
    <p:sldId id="412" r:id="rId24"/>
    <p:sldId id="256" r:id="rId25"/>
    <p:sldId id="260" r:id="rId26"/>
    <p:sldId id="257" r:id="rId27"/>
    <p:sldId id="258" r:id="rId28"/>
    <p:sldId id="259" r:id="rId29"/>
    <p:sldId id="261" r:id="rId30"/>
    <p:sldId id="267" r:id="rId31"/>
    <p:sldId id="269" r:id="rId32"/>
    <p:sldId id="270" r:id="rId33"/>
    <p:sldId id="262" r:id="rId34"/>
    <p:sldId id="263" r:id="rId35"/>
    <p:sldId id="264" r:id="rId36"/>
    <p:sldId id="265" r:id="rId37"/>
    <p:sldId id="266" r:id="rId38"/>
    <p:sldId id="271" r:id="rId39"/>
    <p:sldId id="272" r:id="rId40"/>
    <p:sldId id="273" r:id="rId41"/>
    <p:sldId id="274" r:id="rId42"/>
    <p:sldId id="280" r:id="rId43"/>
    <p:sldId id="275" r:id="rId44"/>
    <p:sldId id="276" r:id="rId45"/>
    <p:sldId id="277" r:id="rId46"/>
    <p:sldId id="278" r:id="rId47"/>
    <p:sldId id="279" r:id="rId48"/>
    <p:sldId id="320" r:id="rId49"/>
    <p:sldId id="319" r:id="rId50"/>
    <p:sldId id="281" r:id="rId51"/>
    <p:sldId id="282" r:id="rId52"/>
    <p:sldId id="283" r:id="rId53"/>
    <p:sldId id="284" r:id="rId54"/>
    <p:sldId id="285" r:id="rId55"/>
    <p:sldId id="286" r:id="rId56"/>
    <p:sldId id="287" r:id="rId57"/>
    <p:sldId id="288" r:id="rId58"/>
    <p:sldId id="289" r:id="rId59"/>
    <p:sldId id="290" r:id="rId60"/>
    <p:sldId id="291" r:id="rId61"/>
    <p:sldId id="292" r:id="rId62"/>
    <p:sldId id="293" r:id="rId63"/>
    <p:sldId id="294" r:id="rId64"/>
    <p:sldId id="295" r:id="rId65"/>
    <p:sldId id="296" r:id="rId66"/>
    <p:sldId id="297" r:id="rId67"/>
    <p:sldId id="298" r:id="rId68"/>
    <p:sldId id="299" r:id="rId69"/>
    <p:sldId id="300" r:id="rId70"/>
    <p:sldId id="301" r:id="rId71"/>
    <p:sldId id="302" r:id="rId72"/>
    <p:sldId id="303" r:id="rId73"/>
    <p:sldId id="304" r:id="rId74"/>
    <p:sldId id="305" r:id="rId75"/>
    <p:sldId id="306" r:id="rId76"/>
    <p:sldId id="307" r:id="rId77"/>
    <p:sldId id="308" r:id="rId78"/>
    <p:sldId id="309" r:id="rId79"/>
    <p:sldId id="310" r:id="rId80"/>
    <p:sldId id="311" r:id="rId81"/>
    <p:sldId id="312" r:id="rId82"/>
    <p:sldId id="313" r:id="rId83"/>
    <p:sldId id="314" r:id="rId84"/>
    <p:sldId id="315" r:id="rId85"/>
    <p:sldId id="316" r:id="rId86"/>
    <p:sldId id="317" r:id="rId87"/>
    <p:sldId id="318" r:id="rId88"/>
    <p:sldId id="322" r:id="rId89"/>
    <p:sldId id="323" r:id="rId90"/>
    <p:sldId id="324" r:id="rId91"/>
    <p:sldId id="325" r:id="rId92"/>
    <p:sldId id="326" r:id="rId93"/>
    <p:sldId id="327" r:id="rId94"/>
    <p:sldId id="328" r:id="rId95"/>
    <p:sldId id="329" r:id="rId96"/>
    <p:sldId id="330" r:id="rId97"/>
    <p:sldId id="331" r:id="rId98"/>
    <p:sldId id="332" r:id="rId99"/>
    <p:sldId id="335" r:id="rId100"/>
    <p:sldId id="333" r:id="rId101"/>
    <p:sldId id="334" r:id="rId102"/>
    <p:sldId id="336" r:id="rId103"/>
    <p:sldId id="338" r:id="rId104"/>
    <p:sldId id="337" r:id="rId105"/>
    <p:sldId id="339" r:id="rId106"/>
    <p:sldId id="340" r:id="rId107"/>
    <p:sldId id="345" r:id="rId108"/>
    <p:sldId id="346" r:id="rId109"/>
    <p:sldId id="341" r:id="rId110"/>
    <p:sldId id="347" r:id="rId111"/>
    <p:sldId id="348" r:id="rId112"/>
    <p:sldId id="349" r:id="rId113"/>
    <p:sldId id="350" r:id="rId114"/>
    <p:sldId id="351" r:id="rId115"/>
    <p:sldId id="352" r:id="rId116"/>
    <p:sldId id="353" r:id="rId117"/>
    <p:sldId id="354" r:id="rId118"/>
    <p:sldId id="342" r:id="rId119"/>
    <p:sldId id="355" r:id="rId120"/>
    <p:sldId id="356" r:id="rId121"/>
    <p:sldId id="357" r:id="rId122"/>
    <p:sldId id="343" r:id="rId123"/>
    <p:sldId id="358" r:id="rId124"/>
    <p:sldId id="359" r:id="rId125"/>
    <p:sldId id="407" r:id="rId126"/>
    <p:sldId id="408" r:id="rId127"/>
    <p:sldId id="362" r:id="rId128"/>
    <p:sldId id="363" r:id="rId129"/>
    <p:sldId id="360" r:id="rId130"/>
    <p:sldId id="361" r:id="rId131"/>
    <p:sldId id="321" r:id="rId132"/>
    <p:sldId id="364" r:id="rId133"/>
    <p:sldId id="365" r:id="rId134"/>
    <p:sldId id="366" r:id="rId135"/>
    <p:sldId id="367" r:id="rId136"/>
    <p:sldId id="368" r:id="rId137"/>
    <p:sldId id="369" r:id="rId138"/>
    <p:sldId id="370" r:id="rId139"/>
    <p:sldId id="371" r:id="rId140"/>
    <p:sldId id="372" r:id="rId141"/>
    <p:sldId id="373" r:id="rId142"/>
    <p:sldId id="374" r:id="rId143"/>
    <p:sldId id="375" r:id="rId144"/>
    <p:sldId id="397" r:id="rId145"/>
    <p:sldId id="376" r:id="rId146"/>
    <p:sldId id="378" r:id="rId147"/>
    <p:sldId id="377" r:id="rId148"/>
    <p:sldId id="379" r:id="rId149"/>
    <p:sldId id="380" r:id="rId150"/>
    <p:sldId id="381" r:id="rId151"/>
    <p:sldId id="383" r:id="rId152"/>
    <p:sldId id="382" r:id="rId153"/>
    <p:sldId id="384" r:id="rId154"/>
    <p:sldId id="385" r:id="rId155"/>
    <p:sldId id="386" r:id="rId156"/>
    <p:sldId id="387" r:id="rId157"/>
    <p:sldId id="396" r:id="rId158"/>
    <p:sldId id="388" r:id="rId159"/>
    <p:sldId id="389" r:id="rId160"/>
    <p:sldId id="390" r:id="rId161"/>
    <p:sldId id="392" r:id="rId162"/>
    <p:sldId id="391" r:id="rId163"/>
    <p:sldId id="394" r:id="rId164"/>
    <p:sldId id="393" r:id="rId165"/>
    <p:sldId id="395" r:id="rId166"/>
    <p:sldId id="398" r:id="rId167"/>
    <p:sldId id="399" r:id="rId168"/>
    <p:sldId id="401" r:id="rId169"/>
    <p:sldId id="400" r:id="rId170"/>
    <p:sldId id="402" r:id="rId171"/>
    <p:sldId id="403" r:id="rId172"/>
    <p:sldId id="404" r:id="rId173"/>
    <p:sldId id="409" r:id="rId174"/>
    <p:sldId id="405" r:id="rId175"/>
    <p:sldId id="406" r:id="rId176"/>
    <p:sldId id="410" r:id="rId1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4660"/>
  </p:normalViewPr>
  <p:slideViewPr>
    <p:cSldViewPr snapToGrid="0">
      <p:cViewPr varScale="1">
        <p:scale>
          <a:sx n="74" d="100"/>
          <a:sy n="74" d="100"/>
        </p:scale>
        <p:origin x="58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38" Type="http://schemas.openxmlformats.org/officeDocument/2006/relationships/slide" Target="slides/slide116.xml"/><Relationship Id="rId154" Type="http://schemas.openxmlformats.org/officeDocument/2006/relationships/slide" Target="slides/slide132.xml"/><Relationship Id="rId159" Type="http://schemas.openxmlformats.org/officeDocument/2006/relationships/slide" Target="slides/slide137.xml"/><Relationship Id="rId175" Type="http://schemas.openxmlformats.org/officeDocument/2006/relationships/slide" Target="slides/slide153.xml"/><Relationship Id="rId170" Type="http://schemas.openxmlformats.org/officeDocument/2006/relationships/slide" Target="slides/slide148.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28" Type="http://schemas.openxmlformats.org/officeDocument/2006/relationships/slide" Target="slides/slide106.xml"/><Relationship Id="rId144" Type="http://schemas.openxmlformats.org/officeDocument/2006/relationships/slide" Target="slides/slide122.xml"/><Relationship Id="rId149" Type="http://schemas.openxmlformats.org/officeDocument/2006/relationships/slide" Target="slides/slide127.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160" Type="http://schemas.openxmlformats.org/officeDocument/2006/relationships/slide" Target="slides/slide138.xml"/><Relationship Id="rId165" Type="http://schemas.openxmlformats.org/officeDocument/2006/relationships/slide" Target="slides/slide143.xml"/><Relationship Id="rId181" Type="http://schemas.openxmlformats.org/officeDocument/2006/relationships/theme" Target="theme/theme1.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134" Type="http://schemas.openxmlformats.org/officeDocument/2006/relationships/slide" Target="slides/slide112.xml"/><Relationship Id="rId139" Type="http://schemas.openxmlformats.org/officeDocument/2006/relationships/slide" Target="slides/slide117.xml"/><Relationship Id="rId80" Type="http://schemas.openxmlformats.org/officeDocument/2006/relationships/slide" Target="slides/slide58.xml"/><Relationship Id="rId85" Type="http://schemas.openxmlformats.org/officeDocument/2006/relationships/slide" Target="slides/slide63.xml"/><Relationship Id="rId150" Type="http://schemas.openxmlformats.org/officeDocument/2006/relationships/slide" Target="slides/slide128.xml"/><Relationship Id="rId155" Type="http://schemas.openxmlformats.org/officeDocument/2006/relationships/slide" Target="slides/slide133.xml"/><Relationship Id="rId171" Type="http://schemas.openxmlformats.org/officeDocument/2006/relationships/slide" Target="slides/slide149.xml"/><Relationship Id="rId176" Type="http://schemas.openxmlformats.org/officeDocument/2006/relationships/slide" Target="slides/slide1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slide" Target="slides/slide102.xml"/><Relationship Id="rId129" Type="http://schemas.openxmlformats.org/officeDocument/2006/relationships/slide" Target="slides/slide107.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40" Type="http://schemas.openxmlformats.org/officeDocument/2006/relationships/slide" Target="slides/slide118.xml"/><Relationship Id="rId145" Type="http://schemas.openxmlformats.org/officeDocument/2006/relationships/slide" Target="slides/slide123.xml"/><Relationship Id="rId161" Type="http://schemas.openxmlformats.org/officeDocument/2006/relationships/slide" Target="slides/slide139.xml"/><Relationship Id="rId166" Type="http://schemas.openxmlformats.org/officeDocument/2006/relationships/slide" Target="slides/slide144.xml"/><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slide" Target="slides/slide108.xml"/><Relationship Id="rId135" Type="http://schemas.openxmlformats.org/officeDocument/2006/relationships/slide" Target="slides/slide113.xml"/><Relationship Id="rId151" Type="http://schemas.openxmlformats.org/officeDocument/2006/relationships/slide" Target="slides/slide129.xml"/><Relationship Id="rId156" Type="http://schemas.openxmlformats.org/officeDocument/2006/relationships/slide" Target="slides/slide134.xml"/><Relationship Id="rId177" Type="http://schemas.openxmlformats.org/officeDocument/2006/relationships/slide" Target="slides/slide1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50.xml"/><Relationship Id="rId180"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167" Type="http://schemas.openxmlformats.org/officeDocument/2006/relationships/slide" Target="slides/slide145.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162" Type="http://schemas.openxmlformats.org/officeDocument/2006/relationships/slide" Target="slides/slide14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178" Type="http://schemas.openxmlformats.org/officeDocument/2006/relationships/notesMaster" Target="notesMasters/notesMaster1.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73" Type="http://schemas.openxmlformats.org/officeDocument/2006/relationships/slide" Target="slides/slide1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slide" Target="slides/slide146.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74" Type="http://schemas.openxmlformats.org/officeDocument/2006/relationships/slide" Target="slides/slide152.xml"/><Relationship Id="rId179"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slide" Target="slides/slide142.xml"/><Relationship Id="rId169" Type="http://schemas.openxmlformats.org/officeDocument/2006/relationships/slide" Target="slides/slide1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0F9B5-BF09-4342-8D0E-88F7FEDF5560}" type="datetimeFigureOut">
              <a:rPr lang="en-GB" smtClean="0"/>
              <a:t>25/04/19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9A7E85-4354-47DE-BA11-23E3EB215841}" type="slidenum">
              <a:rPr lang="en-GB" smtClean="0"/>
              <a:t>‹#›</a:t>
            </a:fld>
            <a:endParaRPr lang="en-GB"/>
          </a:p>
        </p:txBody>
      </p:sp>
    </p:spTree>
    <p:extLst>
      <p:ext uri="{BB962C8B-B14F-4D97-AF65-F5344CB8AC3E}">
        <p14:creationId xmlns:p14="http://schemas.microsoft.com/office/powerpoint/2010/main" val="382301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Discuss</a:t>
            </a:r>
            <a:r>
              <a:rPr lang="en-GB" baseline="0" dirty="0" smtClean="0"/>
              <a:t> the background to the six day story of creation. Explain that it is (chronologically) the second creation story in the bible, even though it appears first.</a:t>
            </a:r>
            <a:endParaRPr lang="en-GB" dirty="0"/>
          </a:p>
        </p:txBody>
      </p:sp>
      <p:sp>
        <p:nvSpPr>
          <p:cNvPr id="4" name="Slide Number Placeholder 3"/>
          <p:cNvSpPr>
            <a:spLocks noGrp="1"/>
          </p:cNvSpPr>
          <p:nvPr>
            <p:ph type="sldNum" sz="quarter" idx="10"/>
          </p:nvPr>
        </p:nvSpPr>
        <p:spPr/>
        <p:txBody>
          <a:bodyPr/>
          <a:lstStyle/>
          <a:p>
            <a:fld id="{6192B1FD-FA03-4763-A880-EB1112F3DE7C}"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61171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in 4 children in the UK are now living in poverty – figure is much higher globally.</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74</a:t>
            </a:fld>
            <a:endParaRPr lang="en-GB">
              <a:solidFill>
                <a:prstClr val="black"/>
              </a:solidFill>
            </a:endParaRPr>
          </a:p>
        </p:txBody>
      </p:sp>
    </p:spTree>
    <p:extLst>
      <p:ext uri="{BB962C8B-B14F-4D97-AF65-F5344CB8AC3E}">
        <p14:creationId xmlns:p14="http://schemas.microsoft.com/office/powerpoint/2010/main" val="3873519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East</a:t>
            </a:r>
            <a:r>
              <a:rPr lang="en-GB" baseline="0" dirty="0" smtClean="0"/>
              <a:t> Sussex beach-goers overwhelmed by noxious chemical fumes</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75</a:t>
            </a:fld>
            <a:endParaRPr lang="en-GB">
              <a:solidFill>
                <a:prstClr val="black"/>
              </a:solidFill>
            </a:endParaRPr>
          </a:p>
        </p:txBody>
      </p:sp>
    </p:spTree>
    <p:extLst>
      <p:ext uri="{BB962C8B-B14F-4D97-AF65-F5344CB8AC3E}">
        <p14:creationId xmlns:p14="http://schemas.microsoft.com/office/powerpoint/2010/main" val="550385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Individual</a:t>
            </a:r>
            <a:r>
              <a:rPr lang="en-GB" baseline="0" dirty="0" smtClean="0"/>
              <a:t> work – pupils to create lists of good and bad things that happened to them over the summer (they do not have to share if they don’t want to). Once pupils have finished this work ask them to decide whether, on balance, their summer was good or bad. They should take into account number of good v bad events and also their duration, long-term effect, how happy or sad they were made to feel etc. Once they have done this, ask those who think the summer was bad to stand on one side of the room, and those who think that the summer was good to stand on the other side. Explain that there can be no middle ground – they must choose one side or the other.</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76</a:t>
            </a:fld>
            <a:endParaRPr lang="en-GB">
              <a:solidFill>
                <a:prstClr val="black"/>
              </a:solidFill>
            </a:endParaRPr>
          </a:p>
        </p:txBody>
      </p:sp>
    </p:spTree>
    <p:extLst>
      <p:ext uri="{BB962C8B-B14F-4D97-AF65-F5344CB8AC3E}">
        <p14:creationId xmlns:p14="http://schemas.microsoft.com/office/powerpoint/2010/main" val="797431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Try to create</a:t>
            </a:r>
            <a:r>
              <a:rPr lang="en-GB" baseline="0" dirty="0" smtClean="0"/>
              <a:t> groups containing mixes of pupils from both sides of the room. Groups should be no more than four pupils and no fewer than three. Give them five to ten minutes to come up with their answers. Then listen to each group’s feedback.</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77</a:t>
            </a:fld>
            <a:endParaRPr lang="en-GB">
              <a:solidFill>
                <a:prstClr val="black"/>
              </a:solidFill>
            </a:endParaRPr>
          </a:p>
        </p:txBody>
      </p:sp>
    </p:spTree>
    <p:extLst>
      <p:ext uri="{BB962C8B-B14F-4D97-AF65-F5344CB8AC3E}">
        <p14:creationId xmlns:p14="http://schemas.microsoft.com/office/powerpoint/2010/main" val="796509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a:t>
            </a:r>
            <a:r>
              <a:rPr lang="en-GB" baseline="0" dirty="0" smtClean="0"/>
              <a:t> should read through the seven day creation story in the bibles. They should draw pictures of the events of each of the six days in their books, writing in what was created in the spaces below.</a:t>
            </a:r>
            <a:endParaRPr lang="en-GB" dirty="0"/>
          </a:p>
        </p:txBody>
      </p:sp>
      <p:sp>
        <p:nvSpPr>
          <p:cNvPr id="4" name="Slide Number Placeholder 3"/>
          <p:cNvSpPr>
            <a:spLocks noGrp="1"/>
          </p:cNvSpPr>
          <p:nvPr>
            <p:ph type="sldNum" sz="quarter" idx="10"/>
          </p:nvPr>
        </p:nvSpPr>
        <p:spPr/>
        <p:txBody>
          <a:bodyPr/>
          <a:lstStyle/>
          <a:p>
            <a:fld id="{6192B1FD-FA03-4763-A880-EB1112F3DE7C}"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3248206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Pupils have a couple of minutes</a:t>
            </a:r>
            <a:r>
              <a:rPr lang="en-GB" baseline="0" dirty="0" smtClean="0"/>
              <a:t> to answer this question. Write their responses on the board.</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67</a:t>
            </a:fld>
            <a:endParaRPr lang="en-GB">
              <a:solidFill>
                <a:prstClr val="black"/>
              </a:solidFill>
            </a:endParaRPr>
          </a:p>
        </p:txBody>
      </p:sp>
    </p:spTree>
    <p:extLst>
      <p:ext uri="{BB962C8B-B14F-4D97-AF65-F5344CB8AC3E}">
        <p14:creationId xmlns:p14="http://schemas.microsoft.com/office/powerpoint/2010/main" val="3712193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Hurricane Harvey</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4018722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North Korea nuclear missile tests.</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516775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Charlottesville riots</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225914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Fatal M1 crash</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71</a:t>
            </a:fld>
            <a:endParaRPr lang="en-GB">
              <a:solidFill>
                <a:prstClr val="black"/>
              </a:solidFill>
            </a:endParaRPr>
          </a:p>
        </p:txBody>
      </p:sp>
    </p:spTree>
    <p:extLst>
      <p:ext uri="{BB962C8B-B14F-4D97-AF65-F5344CB8AC3E}">
        <p14:creationId xmlns:p14="http://schemas.microsoft.com/office/powerpoint/2010/main" val="1207723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Brucie</a:t>
            </a:r>
            <a:r>
              <a:rPr lang="en-GB" dirty="0" smtClean="0"/>
              <a:t> is dead.</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72</a:t>
            </a:fld>
            <a:endParaRPr lang="en-GB">
              <a:solidFill>
                <a:prstClr val="black"/>
              </a:solidFill>
            </a:endParaRPr>
          </a:p>
        </p:txBody>
      </p:sp>
    </p:spTree>
    <p:extLst>
      <p:ext uri="{BB962C8B-B14F-4D97-AF65-F5344CB8AC3E}">
        <p14:creationId xmlns:p14="http://schemas.microsoft.com/office/powerpoint/2010/main" val="3009552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UK prisons now </a:t>
            </a:r>
            <a:r>
              <a:rPr lang="en-GB" dirty="0" err="1" smtClean="0"/>
              <a:t>overcroded</a:t>
            </a:r>
            <a:endParaRPr lang="en-GB" dirty="0"/>
          </a:p>
        </p:txBody>
      </p:sp>
      <p:sp>
        <p:nvSpPr>
          <p:cNvPr id="4" name="Slide Number Placeholder 3"/>
          <p:cNvSpPr>
            <a:spLocks noGrp="1"/>
          </p:cNvSpPr>
          <p:nvPr>
            <p:ph type="sldNum" sz="quarter" idx="10"/>
          </p:nvPr>
        </p:nvSpPr>
        <p:spPr/>
        <p:txBody>
          <a:bodyPr/>
          <a:lstStyle/>
          <a:p>
            <a:fld id="{E6323919-15DD-4672-A1F3-F7630626BC0A}" type="slidenum">
              <a:rPr lang="en-GB" smtClean="0">
                <a:solidFill>
                  <a:prstClr val="black"/>
                </a:solidFill>
              </a:rPr>
              <a:pPr/>
              <a:t>73</a:t>
            </a:fld>
            <a:endParaRPr lang="en-GB">
              <a:solidFill>
                <a:prstClr val="black"/>
              </a:solidFill>
            </a:endParaRPr>
          </a:p>
        </p:txBody>
      </p:sp>
    </p:spTree>
    <p:extLst>
      <p:ext uri="{BB962C8B-B14F-4D97-AF65-F5344CB8AC3E}">
        <p14:creationId xmlns:p14="http://schemas.microsoft.com/office/powerpoint/2010/main" val="122473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E4D6378-59C3-4465-AE15-14802DE651BE}" type="datetimeFigureOut">
              <a:rPr lang="en-GB" smtClean="0"/>
              <a:t>25/04/19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4076402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4D6378-59C3-4465-AE15-14802DE651BE}" type="datetimeFigureOut">
              <a:rPr lang="en-GB" smtClean="0"/>
              <a:t>25/04/19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41247671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8624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90472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4439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658083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18923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79877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05367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04015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34358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2093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4D6378-59C3-4465-AE15-14802DE651BE}" type="datetimeFigureOut">
              <a:rPr lang="en-GB" smtClean="0"/>
              <a:t>25/04/19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698420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42574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694E87F-FABB-4A83-A5AE-8861FE6CA342}"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88670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694E87F-FABB-4A83-A5AE-8861FE6CA342}"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599323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94E87F-FABB-4A83-A5AE-8861FE6CA342}"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88253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694E87F-FABB-4A83-A5AE-8861FE6CA342}"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94450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694E87F-FABB-4A83-A5AE-8861FE6CA342}" type="datetimeFigureOut">
              <a:rPr lang="en-GB" smtClean="0">
                <a:solidFill>
                  <a:prstClr val="black">
                    <a:tint val="75000"/>
                  </a:prstClr>
                </a:solidFill>
              </a:rPr>
              <a:pPr/>
              <a:t>25/04/19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73339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694E87F-FABB-4A83-A5AE-8861FE6CA342}" type="datetimeFigureOut">
              <a:rPr lang="en-GB" smtClean="0">
                <a:solidFill>
                  <a:prstClr val="black">
                    <a:tint val="75000"/>
                  </a:prstClr>
                </a:solidFill>
              </a:rPr>
              <a:pPr/>
              <a:t>25/04/19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15812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94E87F-FABB-4A83-A5AE-8861FE6CA342}" type="datetimeFigureOut">
              <a:rPr lang="en-GB" smtClean="0">
                <a:solidFill>
                  <a:prstClr val="black">
                    <a:tint val="75000"/>
                  </a:prstClr>
                </a:solidFill>
              </a:rPr>
              <a:pPr/>
              <a:t>25/04/19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000053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94E87F-FABB-4A83-A5AE-8861FE6CA342}"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21492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94E87F-FABB-4A83-A5AE-8861FE6CA342}"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72424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0AB1F1-3506-4C14-84BB-B73A5C37C94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01189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694E87F-FABB-4A83-A5AE-8861FE6CA342}"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55967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694E87F-FABB-4A83-A5AE-8861FE6CA342}"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79059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6976100-99D7-47F6-9D98-32F5BB32A937}" type="datetimeFigureOut">
              <a:rPr lang="en-US" smtClean="0">
                <a:solidFill>
                  <a:prstClr val="black">
                    <a:tint val="75000"/>
                  </a:prstClr>
                </a:solidFill>
              </a:rPr>
              <a:pPr/>
              <a:t>4/25/2019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84560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976100-99D7-47F6-9D98-32F5BB32A937}" type="datetimeFigureOut">
              <a:rPr lang="en-US" smtClean="0">
                <a:solidFill>
                  <a:prstClr val="black">
                    <a:tint val="75000"/>
                  </a:prstClr>
                </a:solidFill>
              </a:rPr>
              <a:pPr/>
              <a:t>4/25/2019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950857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976100-99D7-47F6-9D98-32F5BB32A937}" type="datetimeFigureOut">
              <a:rPr lang="en-US" smtClean="0">
                <a:solidFill>
                  <a:prstClr val="black">
                    <a:tint val="75000"/>
                  </a:prstClr>
                </a:solidFill>
              </a:rPr>
              <a:pPr/>
              <a:t>4/25/2019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85766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6976100-99D7-47F6-9D98-32F5BB32A937}" type="datetimeFigureOut">
              <a:rPr lang="en-US" smtClean="0">
                <a:solidFill>
                  <a:prstClr val="black">
                    <a:tint val="75000"/>
                  </a:prstClr>
                </a:solidFill>
              </a:rPr>
              <a:pPr/>
              <a:t>4/25/2019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5245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6976100-99D7-47F6-9D98-32F5BB32A937}" type="datetimeFigureOut">
              <a:rPr lang="en-US" smtClean="0">
                <a:solidFill>
                  <a:prstClr val="black">
                    <a:tint val="75000"/>
                  </a:prstClr>
                </a:solidFill>
              </a:rPr>
              <a:pPr/>
              <a:t>4/25/2019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39628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6976100-99D7-47F6-9D98-32F5BB32A937}" type="datetimeFigureOut">
              <a:rPr lang="en-US" smtClean="0">
                <a:solidFill>
                  <a:prstClr val="black">
                    <a:tint val="75000"/>
                  </a:prstClr>
                </a:solidFill>
              </a:rPr>
              <a:pPr/>
              <a:t>4/25/2019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458410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976100-99D7-47F6-9D98-32F5BB32A937}" type="datetimeFigureOut">
              <a:rPr lang="en-US" smtClean="0">
                <a:solidFill>
                  <a:prstClr val="black">
                    <a:tint val="75000"/>
                  </a:prstClr>
                </a:solidFill>
              </a:rPr>
              <a:pPr/>
              <a:t>4/25/2019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54837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976100-99D7-47F6-9D98-32F5BB32A937}" type="datetimeFigureOut">
              <a:rPr lang="en-US" smtClean="0">
                <a:solidFill>
                  <a:prstClr val="black">
                    <a:tint val="75000"/>
                  </a:prstClr>
                </a:solidFill>
              </a:rPr>
              <a:pPr/>
              <a:t>4/25/2019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51194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6D4714-06C0-4A42-A0F6-B5662E58C9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65489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976100-99D7-47F6-9D98-32F5BB32A937}" type="datetimeFigureOut">
              <a:rPr lang="en-US" smtClean="0">
                <a:solidFill>
                  <a:prstClr val="black">
                    <a:tint val="75000"/>
                  </a:prstClr>
                </a:solidFill>
              </a:rPr>
              <a:pPr/>
              <a:t>4/25/2019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35897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976100-99D7-47F6-9D98-32F5BB32A937}" type="datetimeFigureOut">
              <a:rPr lang="en-US" smtClean="0">
                <a:solidFill>
                  <a:prstClr val="black">
                    <a:tint val="75000"/>
                  </a:prstClr>
                </a:solidFill>
              </a:rPr>
              <a:pPr/>
              <a:t>4/25/2019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629136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976100-99D7-47F6-9D98-32F5BB32A937}" type="datetimeFigureOut">
              <a:rPr lang="en-US" smtClean="0">
                <a:solidFill>
                  <a:prstClr val="black">
                    <a:tint val="75000"/>
                  </a:prstClr>
                </a:solidFill>
              </a:rPr>
              <a:pPr/>
              <a:t>4/25/2019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33599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1026"/>
          <p:cNvGrpSpPr>
            <a:grpSpLocks/>
          </p:cNvGrpSpPr>
          <p:nvPr/>
        </p:nvGrpSpPr>
        <p:grpSpPr bwMode="auto">
          <a:xfrm>
            <a:off x="0" y="0"/>
            <a:ext cx="12192000" cy="3365500"/>
            <a:chOff x="0" y="0"/>
            <a:chExt cx="5760" cy="2120"/>
          </a:xfrm>
        </p:grpSpPr>
        <p:pic>
          <p:nvPicPr>
            <p:cNvPr id="4099" name="Picture 1027" descr="D:\FRONTPAGE THEMES\ARTSY\ARTBANNA.PNG"/>
            <p:cNvPicPr>
              <a:picLocks noChangeAspect="1" noChangeArrowheads="1"/>
            </p:cNvPicPr>
            <p:nvPr userDrawn="1"/>
          </p:nvPicPr>
          <p:blipFill>
            <a:blip r:embed="rId2">
              <a:extLst>
                <a:ext uri="{28A0092B-C50C-407E-A947-70E740481C1C}">
                  <a14:useLocalDpi xmlns:a14="http://schemas.microsoft.com/office/drawing/2010/main" val="0"/>
                </a:ext>
              </a:extLst>
            </a:blip>
            <a:srcRect l="8125"/>
            <a:stretch>
              <a:fillRect/>
            </a:stretch>
          </p:blipFill>
          <p:spPr bwMode="invGray">
            <a:xfrm>
              <a:off x="0" y="0"/>
              <a:ext cx="5760" cy="5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1028" descr="P:\!Themes\Artsy\Arthsepa.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8" y="2059"/>
              <a:ext cx="2832" cy="61"/>
            </a:xfrm>
            <a:prstGeom prst="rect">
              <a:avLst/>
            </a:prstGeom>
            <a:noFill/>
            <a:extLst>
              <a:ext uri="{909E8E84-426E-40DD-AFC4-6F175D3DCCD1}">
                <a14:hiddenFill xmlns:a14="http://schemas.microsoft.com/office/drawing/2010/main">
                  <a:solidFill>
                    <a:srgbClr val="FFFFFF"/>
                  </a:solidFill>
                </a14:hiddenFill>
              </a:ext>
            </a:extLst>
          </p:spPr>
        </p:pic>
      </p:grpSp>
      <p:sp>
        <p:nvSpPr>
          <p:cNvPr id="4101" name="Rectangle 1029"/>
          <p:cNvSpPr>
            <a:spLocks noGrp="1" noChangeArrowheads="1"/>
          </p:cNvSpPr>
          <p:nvPr>
            <p:ph type="ctrTitle"/>
          </p:nvPr>
        </p:nvSpPr>
        <p:spPr>
          <a:xfrm>
            <a:off x="1320800" y="2278559"/>
            <a:ext cx="10363200" cy="769441"/>
          </a:xfrm>
        </p:spPr>
        <p:txBody>
          <a:bodyPr/>
          <a:lstStyle>
            <a:lvl1pPr algn="r">
              <a:defRPr/>
            </a:lvl1pPr>
          </a:lstStyle>
          <a:p>
            <a:pPr lvl="0"/>
            <a:r>
              <a:rPr lang="en-GB" altLang="en-US" noProof="0" smtClean="0"/>
              <a:t>Click to edit Master title style</a:t>
            </a:r>
          </a:p>
        </p:txBody>
      </p:sp>
      <p:sp>
        <p:nvSpPr>
          <p:cNvPr id="4102" name="Rectangle 1030"/>
          <p:cNvSpPr>
            <a:spLocks noGrp="1" noChangeArrowheads="1"/>
          </p:cNvSpPr>
          <p:nvPr>
            <p:ph type="subTitle" idx="1"/>
          </p:nvPr>
        </p:nvSpPr>
        <p:spPr>
          <a:xfrm>
            <a:off x="3581400" y="3492500"/>
            <a:ext cx="8136467" cy="1752600"/>
          </a:xfrm>
        </p:spPr>
        <p:txBody>
          <a:bodyPr/>
          <a:lstStyle>
            <a:lvl1pPr marL="0" indent="0" algn="r">
              <a:buFont typeface="Wingdings" panose="05000000000000000000" pitchFamily="2" charset="2"/>
              <a:buNone/>
              <a:defRPr/>
            </a:lvl1pPr>
          </a:lstStyle>
          <a:p>
            <a:pPr lvl="0"/>
            <a:r>
              <a:rPr lang="en-GB" altLang="en-US" noProof="0" smtClean="0"/>
              <a:t>Click to edit Master subtitle style</a:t>
            </a:r>
          </a:p>
        </p:txBody>
      </p:sp>
      <p:sp>
        <p:nvSpPr>
          <p:cNvPr id="4103" name="Rectangle 1031"/>
          <p:cNvSpPr>
            <a:spLocks noGrp="1" noChangeArrowheads="1"/>
          </p:cNvSpPr>
          <p:nvPr>
            <p:ph type="dt" sz="half" idx="2"/>
          </p:nvPr>
        </p:nvSpPr>
        <p:spPr>
          <a:xfrm>
            <a:off x="4478867" y="6343650"/>
            <a:ext cx="2540000" cy="457200"/>
          </a:xfrm>
        </p:spPr>
        <p:txBody>
          <a:bodyPr/>
          <a:lstStyle>
            <a:lvl1pPr>
              <a:defRPr/>
            </a:lvl1pPr>
          </a:lstStyle>
          <a:p>
            <a:endParaRPr lang="en-GB" altLang="en-US">
              <a:solidFill>
                <a:srgbClr val="FFFFCC"/>
              </a:solidFill>
            </a:endParaRPr>
          </a:p>
        </p:txBody>
      </p:sp>
      <p:sp>
        <p:nvSpPr>
          <p:cNvPr id="4104" name="Rectangle 1032"/>
          <p:cNvSpPr>
            <a:spLocks noGrp="1" noChangeArrowheads="1"/>
          </p:cNvSpPr>
          <p:nvPr>
            <p:ph type="ftr" sz="quarter" idx="3"/>
          </p:nvPr>
        </p:nvSpPr>
        <p:spPr>
          <a:xfrm>
            <a:off x="8026400" y="6343650"/>
            <a:ext cx="3860800" cy="457200"/>
          </a:xfrm>
        </p:spPr>
        <p:txBody>
          <a:bodyPr/>
          <a:lstStyle>
            <a:lvl1pPr>
              <a:defRPr/>
            </a:lvl1pPr>
          </a:lstStyle>
          <a:p>
            <a:endParaRPr lang="en-GB" altLang="en-US">
              <a:solidFill>
                <a:srgbClr val="FFFFCC"/>
              </a:solidFill>
            </a:endParaRPr>
          </a:p>
        </p:txBody>
      </p:sp>
      <p:sp>
        <p:nvSpPr>
          <p:cNvPr id="4105" name="Rectangle 1033"/>
          <p:cNvSpPr>
            <a:spLocks noGrp="1" noChangeArrowheads="1"/>
          </p:cNvSpPr>
          <p:nvPr>
            <p:ph type="sldNum" sz="quarter" idx="4"/>
          </p:nvPr>
        </p:nvSpPr>
        <p:spPr>
          <a:xfrm>
            <a:off x="167217" y="6361113"/>
            <a:ext cx="2540000" cy="457200"/>
          </a:xfrm>
        </p:spPr>
        <p:txBody>
          <a:bodyPr/>
          <a:lstStyle>
            <a:lvl1pPr>
              <a:defRPr/>
            </a:lvl1pPr>
          </a:lstStyle>
          <a:p>
            <a:fld id="{6E94868E-BA9E-43B3-AB61-485344E6E974}"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16963089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4AE40484-29EF-451D-863B-4FD7F03003F3}"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19185093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546813"/>
            <a:ext cx="10515600" cy="1015663"/>
          </a:xfrm>
        </p:spPr>
        <p:txBody>
          <a:bodyPr/>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72E9B7F2-5E3B-4096-97B8-D0E7ED2BB0B0}"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31970105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38151" y="1941513"/>
            <a:ext cx="536998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011334" y="1941513"/>
            <a:ext cx="5372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58FF0BF0-9221-49DA-8970-3C3BE23F341C}"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15930547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921248"/>
            <a:ext cx="10515600" cy="769441"/>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52810533-4E6B-4F3A-9A86-02BCE1AE0835}"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33992787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BC5D6F11-54FA-46A2-B7BB-F3EC7B4F683E}"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13268600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F43E2C35-17C9-4603-B486-E2C69A1CAC85}"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2588431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92EC24-2223-4542-B965-EE713D9DE8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67554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980182"/>
            <a:ext cx="3932767" cy="1077218"/>
          </a:xfrm>
        </p:spPr>
        <p:txBody>
          <a:bodyPr/>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FAAEA733-F767-457A-B80A-53D534E21A6C}"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3463222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980182"/>
            <a:ext cx="3932767" cy="1077218"/>
          </a:xfrm>
        </p:spPr>
        <p:txBody>
          <a:bodyPr/>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4CE96714-8A91-4C60-85C2-4A72A13F050E}"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17788779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A76BEE58-5EE6-49D5-9309-EB38D10C1CE2}"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38206195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1451" y="722313"/>
            <a:ext cx="1538883" cy="5334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23334" y="722313"/>
            <a:ext cx="8434917"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DC272DBB-78C9-4A02-990C-A5699EB4C0E3}" type="slidenum">
              <a:rPr lang="en-GB" altLang="en-US">
                <a:solidFill>
                  <a:srgbClr val="FFFFCC"/>
                </a:solidFill>
              </a:rPr>
              <a:pPr/>
              <a:t>‹#›</a:t>
            </a:fld>
            <a:endParaRPr lang="en-GB" altLang="en-US">
              <a:solidFill>
                <a:srgbClr val="FFFFCC"/>
              </a:solidFill>
            </a:endParaRPr>
          </a:p>
        </p:txBody>
      </p:sp>
    </p:spTree>
    <p:extLst>
      <p:ext uri="{BB962C8B-B14F-4D97-AF65-F5344CB8AC3E}">
        <p14:creationId xmlns:p14="http://schemas.microsoft.com/office/powerpoint/2010/main" val="38108436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60960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altLang="en-US" sz="2400" smtClean="0">
              <a:solidFill>
                <a:srgbClr val="003366"/>
              </a:solidFill>
              <a:latin typeface="Times New Roman" panose="02020603050405020304" pitchFamily="18" charset="0"/>
            </a:endParaRPr>
          </a:p>
        </p:txBody>
      </p:sp>
      <p:sp>
        <p:nvSpPr>
          <p:cNvPr id="4099" name="AutoShape 3"/>
          <p:cNvSpPr>
            <a:spLocks noChangeArrowheads="1"/>
          </p:cNvSpPr>
          <p:nvPr/>
        </p:nvSpPr>
        <p:spPr bwMode="auto">
          <a:xfrm>
            <a:off x="914400" y="990600"/>
            <a:ext cx="6908800" cy="19050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altLang="en-US" sz="2400" smtClean="0">
              <a:solidFill>
                <a:srgbClr val="003366"/>
              </a:solidFill>
              <a:latin typeface="Times New Roman" panose="02020603050405020304" pitchFamily="18" charset="0"/>
            </a:endParaRPr>
          </a:p>
        </p:txBody>
      </p:sp>
      <p:sp>
        <p:nvSpPr>
          <p:cNvPr id="4100" name="Rectangle 4"/>
          <p:cNvSpPr>
            <a:spLocks noGrp="1" noChangeArrowheads="1"/>
          </p:cNvSpPr>
          <p:nvPr>
            <p:ph type="subTitle" idx="1"/>
          </p:nvPr>
        </p:nvSpPr>
        <p:spPr>
          <a:xfrm>
            <a:off x="6231467" y="2927350"/>
            <a:ext cx="4876800" cy="1822450"/>
          </a:xfrm>
        </p:spPr>
        <p:txBody>
          <a:bodyPr anchor="b"/>
          <a:lstStyle>
            <a:lvl1pPr marL="0" indent="0">
              <a:buFont typeface="Wingdings" panose="05000000000000000000" pitchFamily="2" charset="2"/>
              <a:buNone/>
              <a:defRPr>
                <a:solidFill>
                  <a:schemeClr val="tx2"/>
                </a:solidFill>
              </a:defRPr>
            </a:lvl1pPr>
          </a:lstStyle>
          <a:p>
            <a:pPr lvl="0"/>
            <a:r>
              <a:rPr lang="en-GB" altLang="en-US" noProof="0" smtClean="0"/>
              <a:t>Click to edit Master subtitle style</a:t>
            </a:r>
          </a:p>
        </p:txBody>
      </p:sp>
      <p:grpSp>
        <p:nvGrpSpPr>
          <p:cNvPr id="4101" name="Group 5"/>
          <p:cNvGrpSpPr>
            <a:grpSpLocks/>
          </p:cNvGrpSpPr>
          <p:nvPr/>
        </p:nvGrpSpPr>
        <p:grpSpPr bwMode="auto">
          <a:xfrm>
            <a:off x="4842933" y="4889500"/>
            <a:ext cx="6502400" cy="319088"/>
            <a:chOff x="2288" y="3080"/>
            <a:chExt cx="3072" cy="201"/>
          </a:xfrm>
        </p:grpSpPr>
        <p:sp>
          <p:nvSpPr>
            <p:cNvPr id="4102" name="AutoShape 6"/>
            <p:cNvSpPr>
              <a:spLocks noChangeArrowheads="1"/>
            </p:cNvSpPr>
            <p:nvPr/>
          </p:nvSpPr>
          <p:spPr bwMode="auto">
            <a:xfrm flipH="1">
              <a:off x="2288" y="3080"/>
              <a:ext cx="2914"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smtClean="0">
                <a:solidFill>
                  <a:srgbClr val="003366"/>
                </a:solidFill>
                <a:latin typeface="Tahoma" panose="020B0604030504040204" pitchFamily="34" charset="0"/>
              </a:endParaRPr>
            </a:p>
          </p:txBody>
        </p:sp>
        <p:sp>
          <p:nvSpPr>
            <p:cNvPr id="4103" name="AutoShape 7"/>
            <p:cNvSpPr>
              <a:spLocks noChangeArrowheads="1"/>
            </p:cNvSpPr>
            <p:nvPr/>
          </p:nvSpPr>
          <p:spPr bwMode="auto">
            <a:xfrm>
              <a:off x="5196" y="3080"/>
              <a:ext cx="164"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smtClean="0">
                <a:solidFill>
                  <a:srgbClr val="003366"/>
                </a:solidFill>
                <a:latin typeface="Tahoma" panose="020B0604030504040204" pitchFamily="34" charset="0"/>
              </a:endParaRPr>
            </a:p>
          </p:txBody>
        </p:sp>
      </p:grpSp>
      <p:sp>
        <p:nvSpPr>
          <p:cNvPr id="4104" name="Rectangle 8"/>
          <p:cNvSpPr>
            <a:spLocks noGrp="1" noChangeArrowheads="1"/>
          </p:cNvSpPr>
          <p:nvPr>
            <p:ph type="dt" sz="quarter" idx="2"/>
          </p:nvPr>
        </p:nvSpPr>
        <p:spPr>
          <a:xfrm>
            <a:off x="3556000" y="6553200"/>
            <a:ext cx="2540000" cy="304800"/>
          </a:xfrm>
        </p:spPr>
        <p:txBody>
          <a:bodyPr/>
          <a:lstStyle>
            <a:lvl1pPr>
              <a:defRPr>
                <a:solidFill>
                  <a:schemeClr val="bg1"/>
                </a:solidFill>
              </a:defRPr>
            </a:lvl1pPr>
          </a:lstStyle>
          <a:p>
            <a:endParaRPr lang="en-GB" altLang="en-US">
              <a:solidFill>
                <a:srgbClr val="FFFFFF"/>
              </a:solidFill>
            </a:endParaRPr>
          </a:p>
        </p:txBody>
      </p:sp>
      <p:sp>
        <p:nvSpPr>
          <p:cNvPr id="4105" name="Rectangle 9"/>
          <p:cNvSpPr>
            <a:spLocks noGrp="1" noChangeArrowheads="1"/>
          </p:cNvSpPr>
          <p:nvPr>
            <p:ph type="ftr" sz="quarter" idx="3"/>
          </p:nvPr>
        </p:nvSpPr>
        <p:spPr>
          <a:xfrm>
            <a:off x="6927852" y="6553200"/>
            <a:ext cx="4373033" cy="304800"/>
          </a:xfrm>
        </p:spPr>
        <p:txBody>
          <a:bodyPr/>
          <a:lstStyle>
            <a:lvl1pPr algn="r">
              <a:defRPr/>
            </a:lvl1pPr>
          </a:lstStyle>
          <a:p>
            <a:endParaRPr lang="en-GB" altLang="en-US">
              <a:solidFill>
                <a:srgbClr val="003366"/>
              </a:solidFill>
            </a:endParaRPr>
          </a:p>
        </p:txBody>
      </p:sp>
      <p:sp>
        <p:nvSpPr>
          <p:cNvPr id="4106" name="Rectangle 10"/>
          <p:cNvSpPr>
            <a:spLocks noGrp="1" noChangeArrowheads="1"/>
          </p:cNvSpPr>
          <p:nvPr>
            <p:ph type="sldNum" sz="quarter" idx="4"/>
          </p:nvPr>
        </p:nvSpPr>
        <p:spPr>
          <a:xfrm>
            <a:off x="12701" y="6359525"/>
            <a:ext cx="783167" cy="488950"/>
          </a:xfrm>
        </p:spPr>
        <p:txBody>
          <a:bodyPr anchorCtr="0"/>
          <a:lstStyle>
            <a:lvl1pPr>
              <a:defRPr/>
            </a:lvl1pPr>
          </a:lstStyle>
          <a:p>
            <a:fld id="{A13B9578-3F4E-4BB7-986E-5F3E44E40D56}" type="slidenum">
              <a:rPr lang="en-GB" altLang="en-US">
                <a:solidFill>
                  <a:srgbClr val="FFFFFF"/>
                </a:solidFill>
              </a:rPr>
              <a:pPr/>
              <a:t>‹#›</a:t>
            </a:fld>
            <a:endParaRPr lang="en-GB" altLang="en-US">
              <a:solidFill>
                <a:srgbClr val="FFFFFF"/>
              </a:solidFill>
            </a:endParaRPr>
          </a:p>
        </p:txBody>
      </p:sp>
      <p:sp>
        <p:nvSpPr>
          <p:cNvPr id="4107" name="Rectangle 11"/>
          <p:cNvSpPr>
            <a:spLocks noGrp="1" noChangeArrowheads="1"/>
          </p:cNvSpPr>
          <p:nvPr>
            <p:ph type="ctrTitle" sz="quarter"/>
          </p:nvPr>
        </p:nvSpPr>
        <p:spPr>
          <a:xfrm>
            <a:off x="1248833" y="1425575"/>
            <a:ext cx="10363200" cy="1143000"/>
          </a:xfrm>
        </p:spPr>
        <p:txBody>
          <a:bodyPr anchor="ctr"/>
          <a:lstStyle>
            <a:lvl1pPr algn="ctr">
              <a:defRPr>
                <a:solidFill>
                  <a:schemeClr val="tx1"/>
                </a:solidFill>
              </a:defRPr>
            </a:lvl1pPr>
          </a:lstStyle>
          <a:p>
            <a:pPr lvl="0"/>
            <a:r>
              <a:rPr lang="en-GB" altLang="en-US" noProof="0" smtClean="0"/>
              <a:t>Click to edit Master title style</a:t>
            </a:r>
          </a:p>
        </p:txBody>
      </p:sp>
    </p:spTree>
    <p:extLst>
      <p:ext uri="{BB962C8B-B14F-4D97-AF65-F5344CB8AC3E}">
        <p14:creationId xmlns:p14="http://schemas.microsoft.com/office/powerpoint/2010/main" val="39634619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E4050E81-C940-4F93-8901-A3810F7759AB}"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598534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D72FE0B0-5EF5-4C1A-8086-A5913BA5F694}"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861300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219200" y="2362200"/>
            <a:ext cx="523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654800" y="2362200"/>
            <a:ext cx="523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49180D6D-427C-4462-9C40-A1FBAF3A2D6D}"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6399581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3366"/>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3366"/>
              </a:solidFill>
            </a:endParaRPr>
          </a:p>
        </p:txBody>
      </p:sp>
      <p:sp>
        <p:nvSpPr>
          <p:cNvPr id="9" name="Slide Number Placeholder 8"/>
          <p:cNvSpPr>
            <a:spLocks noGrp="1"/>
          </p:cNvSpPr>
          <p:nvPr>
            <p:ph type="sldNum" sz="quarter" idx="12"/>
          </p:nvPr>
        </p:nvSpPr>
        <p:spPr/>
        <p:txBody>
          <a:bodyPr/>
          <a:lstStyle>
            <a:lvl1pPr>
              <a:defRPr/>
            </a:lvl1pPr>
          </a:lstStyle>
          <a:p>
            <a:fld id="{E4DF25F9-FC63-46A5-BE0B-5CAD0BEFB9DD}"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0011527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3366"/>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3366"/>
              </a:solidFill>
            </a:endParaRPr>
          </a:p>
        </p:txBody>
      </p:sp>
      <p:sp>
        <p:nvSpPr>
          <p:cNvPr id="5" name="Slide Number Placeholder 4"/>
          <p:cNvSpPr>
            <a:spLocks noGrp="1"/>
          </p:cNvSpPr>
          <p:nvPr>
            <p:ph type="sldNum" sz="quarter" idx="12"/>
          </p:nvPr>
        </p:nvSpPr>
        <p:spPr/>
        <p:txBody>
          <a:bodyPr/>
          <a:lstStyle>
            <a:lvl1pPr>
              <a:defRPr/>
            </a:lvl1pPr>
          </a:lstStyle>
          <a:p>
            <a:fld id="{73118D63-1009-412F-9B74-2FB6A15B965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991553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C0A797-2914-4E51-9063-1788B36D057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608775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3366"/>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3366"/>
              </a:solidFill>
            </a:endParaRPr>
          </a:p>
        </p:txBody>
      </p:sp>
      <p:sp>
        <p:nvSpPr>
          <p:cNvPr id="4" name="Slide Number Placeholder 3"/>
          <p:cNvSpPr>
            <a:spLocks noGrp="1"/>
          </p:cNvSpPr>
          <p:nvPr>
            <p:ph type="sldNum" sz="quarter" idx="12"/>
          </p:nvPr>
        </p:nvSpPr>
        <p:spPr/>
        <p:txBody>
          <a:bodyPr/>
          <a:lstStyle>
            <a:lvl1pPr>
              <a:defRPr/>
            </a:lvl1pPr>
          </a:lstStyle>
          <a:p>
            <a:fld id="{0EEF54E7-7735-4F86-BFD9-53A21784B42D}"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336030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A727BB11-06EA-48CA-8750-A10232B5102F}"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1432878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0F092F70-B1A0-4A92-9BA1-1ED7B2258F2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663807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B613483F-BAD4-4F4F-9CCD-10D7DEC0CB0F}"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9350562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0200" y="762000"/>
            <a:ext cx="2667000" cy="53340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219200" y="762000"/>
            <a:ext cx="77978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16B460E6-8253-466D-B7C1-0BB3DA43C57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2448948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83049A-B540-4F85-BD70-FDAA68DC82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7873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5E7BC8A-0362-46E6-BBC0-5715505E95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21037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22F032-9784-4B87-89A9-4D0A3438A7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97117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AC37C3A-5502-44D3-956D-BFDA877D20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68401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E459944-ECD1-46F5-8E0C-762683B2D4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3279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1E6FB9-C43F-455C-B1E1-57F0E18114C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979679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C66FE3E-AC79-4579-ABDE-12FB04E599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46587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C1732BA-99EA-41F1-A6CA-508790EF01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1984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C2CD6CC-C048-4842-A4FB-4A185A5AF6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94235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F99BC67-701A-4847-8F12-FD628AD09A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05720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C1AB47-BECE-41D7-BA2E-874D1965A1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16915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8889A2-9BB4-4291-827D-38E42BC1BC6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48717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4DB2AE-A1A1-43E8-9D12-7B9B35E049A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750483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BCE292-5BC1-4483-A0D0-11996D44E8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050354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9F2F2F-7DF3-4F9B-B64B-D84CA1D2E06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359913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9C4055-D18C-4632-88B1-55DF95BE032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72814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AD50F1E-9D23-43B9-B9F7-B655431F702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94315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8F7B51B-7BE5-4AA3-A448-1EA104B0055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62857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E020D5-0EC4-413C-B05C-62E34E7CE06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284483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15346A1-3690-4864-8927-D0447F531A7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1769772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AAF889-84BF-4AFE-A3F4-9FB3F9E7DA0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881824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C9B60D-F73A-434B-BC1B-4CC6D74A9CC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086419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191DA59-AFE4-444E-A6FD-7757B509E93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353167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7FE77B-9ADE-4837-A3E6-34951178BCE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017014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79976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04873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6050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6E85187-799F-4F6E-90B2-E43DC633932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995876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129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33097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608395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594829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735085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89824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80861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8572534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345187-8CC6-48AD-AD63-3DAF66166CC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092188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38C44D-79C1-4D7E-A555-3BD53FD60D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55769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CD101B-3FC5-42BF-A505-607991C078B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341918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70076C-7121-4B0F-924D-F23C3AE5C19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750238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4ABAEA-56E8-4AA7-87FD-49C80B5D5C4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3546065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5555883-BA25-4705-B586-7C0A9477B4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016141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2174535-2DA2-478C-AA65-7B195DA44CC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543811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85505B2-D3A5-4095-9BC3-795A05836EE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362374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40BCBF-E705-42E7-979E-AAB69B70EBC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0621299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95FC7FC-4477-464B-809E-C638561D736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629538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CA57E-2707-4F43-B397-9A4E5081D45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2784797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B48F2C-BF82-4145-A3E2-AC6AB2508FC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105341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345187-8CC6-48AD-AD63-3DAF66166CC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7593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4D6378-59C3-4465-AE15-14802DE651BE}" type="datetimeFigureOut">
              <a:rPr lang="en-GB" smtClean="0"/>
              <a:t>25/04/19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2565925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EF3364-61F5-42E4-AA21-39D618DBE6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641983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38C44D-79C1-4D7E-A555-3BD53FD60D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331973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70076C-7121-4B0F-924D-F23C3AE5C19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79063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4ABAEA-56E8-4AA7-87FD-49C80B5D5C4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86606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5555883-BA25-4705-B586-7C0A9477B4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854559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2174535-2DA2-478C-AA65-7B195DA44CC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086761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85505B2-D3A5-4095-9BC3-795A05836EE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874563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40BCBF-E705-42E7-979E-AAB69B70EBC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986595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95FC7FC-4477-464B-809E-C638561D736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73043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CA57E-2707-4F43-B397-9A4E5081D45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0134353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B48F2C-BF82-4145-A3E2-AC6AB2508FC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32461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A92429-D8F5-40E3-869F-6755C22D27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2475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345187-8CC6-48AD-AD63-3DAF66166CC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2243889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38C44D-79C1-4D7E-A555-3BD53FD60D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811315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70076C-7121-4B0F-924D-F23C3AE5C19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947194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4ABAEA-56E8-4AA7-87FD-49C80B5D5C4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0419426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5555883-BA25-4705-B586-7C0A9477B40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01864368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2174535-2DA2-478C-AA65-7B195DA44CC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74144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85505B2-D3A5-4095-9BC3-795A05836EE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684366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40BCBF-E705-42E7-979E-AAB69B70EBC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75902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95FC7FC-4477-464B-809E-C638561D736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767963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CA57E-2707-4F43-B397-9A4E5081D45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80880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1F6CD7-6E01-48C5-9498-48A817CC6D1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9603082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B48F2C-BF82-4145-A3E2-AC6AB2508FC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095050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153AFC7-96C7-4EB5-B01C-7DAF04E7DC3E}"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56616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153AFC7-96C7-4EB5-B01C-7DAF04E7DC3E}"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88303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53AFC7-96C7-4EB5-B01C-7DAF04E7DC3E}"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27173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153AFC7-96C7-4EB5-B01C-7DAF04E7DC3E}"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55465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153AFC7-96C7-4EB5-B01C-7DAF04E7DC3E}" type="datetimeFigureOut">
              <a:rPr lang="en-GB" smtClean="0">
                <a:solidFill>
                  <a:prstClr val="black">
                    <a:tint val="75000"/>
                  </a:prstClr>
                </a:solidFill>
              </a:rPr>
              <a:pPr/>
              <a:t>25/04/19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205163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153AFC7-96C7-4EB5-B01C-7DAF04E7DC3E}" type="datetimeFigureOut">
              <a:rPr lang="en-GB" smtClean="0">
                <a:solidFill>
                  <a:prstClr val="black">
                    <a:tint val="75000"/>
                  </a:prstClr>
                </a:solidFill>
              </a:rPr>
              <a:pPr/>
              <a:t>25/04/19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61120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53AFC7-96C7-4EB5-B01C-7DAF04E7DC3E}" type="datetimeFigureOut">
              <a:rPr lang="en-GB" smtClean="0">
                <a:solidFill>
                  <a:prstClr val="black">
                    <a:tint val="75000"/>
                  </a:prstClr>
                </a:solidFill>
              </a:rPr>
              <a:pPr/>
              <a:t>25/04/19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82056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3AFC7-96C7-4EB5-B01C-7DAF04E7DC3E}"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03597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3AFC7-96C7-4EB5-B01C-7DAF04E7DC3E}"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7923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DC3145-63BC-4CAE-B250-CC7F5B93BF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2500543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153AFC7-96C7-4EB5-B01C-7DAF04E7DC3E}"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399564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153AFC7-96C7-4EB5-B01C-7DAF04E7DC3E}"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432580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4989878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850694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06342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616967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4848692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21542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900372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856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EA8F8B-A17A-4FF6-979F-5E44867DA00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48639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43307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41120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0588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2288B8-FCAB-407F-B8D0-77105874A06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31022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EE3CF9-6BBD-421A-8CD0-229A601B087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15950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5E171D3-FB33-436E-9286-64C2B0D8144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13673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C243C9-41F5-427C-B64F-604FE925020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8671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62CED2A-CBC5-4540-9EB0-C62C685AD9F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6562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4D6378-59C3-4465-AE15-14802DE651BE}" type="datetimeFigureOut">
              <a:rPr lang="en-GB" smtClean="0"/>
              <a:t>25/04/19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417353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33B79F-6E6D-4F49-83AA-E07CCCDD4E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24596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67DAE9-A842-4B37-B427-34B4BE49365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8735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9F4F2-A5EE-4ED3-A402-6B63DD6BD4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8842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CA690D-A213-4105-91DD-48D9C1C237F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28942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CFAA2B-E962-4C32-82C5-2136A7F0CA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9183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5D1384C-897C-471F-AC5F-A8AE34D5CC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080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1B65E4-1D4B-4CA3-AD05-11E14B98C6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5329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F84992-7C37-4D40-80C0-C7C8F2D441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5807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400E8B2-CFF5-45FC-BD4E-57A17612F3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2589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96B7C83-90C4-4522-A72C-096D8692F58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9448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E4D6378-59C3-4465-AE15-14802DE651BE}" type="datetimeFigureOut">
              <a:rPr lang="en-GB" smtClean="0"/>
              <a:t>25/04/19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28366189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E53226B-0D0B-42A8-A833-88B93EF3B8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0933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A1855DF-F53D-4C14-BC19-BA36BA0E83B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2203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EBD96D-CF1D-4C0F-9576-FCA4075956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680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E47053-D86D-47CD-B5F0-235A7AB884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5329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9C8B1C-5367-40D2-960C-352376C004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0195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4/25/2019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801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4/25/2019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04785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4/25/2019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06872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01F3CCA-60DF-40B7-8C60-0597FDBB3242}" type="datetimeFigureOut">
              <a:rPr lang="en-US" smtClean="0">
                <a:solidFill>
                  <a:prstClr val="black">
                    <a:tint val="75000"/>
                  </a:prstClr>
                </a:solidFill>
              </a:rPr>
              <a:pPr/>
              <a:t>4/25/2019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6656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01F3CCA-60DF-40B7-8C60-0597FDBB3242}" type="datetimeFigureOut">
              <a:rPr lang="en-US" smtClean="0">
                <a:solidFill>
                  <a:prstClr val="black">
                    <a:tint val="75000"/>
                  </a:prstClr>
                </a:solidFill>
              </a:rPr>
              <a:pPr/>
              <a:t>4/25/2019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9728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E4D6378-59C3-4465-AE15-14802DE651BE}" type="datetimeFigureOut">
              <a:rPr lang="en-GB" smtClean="0"/>
              <a:t>25/04/19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384369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01F3CCA-60DF-40B7-8C60-0597FDBB3242}" type="datetimeFigureOut">
              <a:rPr lang="en-US" smtClean="0">
                <a:solidFill>
                  <a:prstClr val="black">
                    <a:tint val="75000"/>
                  </a:prstClr>
                </a:solidFill>
              </a:rPr>
              <a:pPr/>
              <a:t>4/25/2019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81645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1F3CCA-60DF-40B7-8C60-0597FDBB3242}" type="datetimeFigureOut">
              <a:rPr lang="en-US" smtClean="0">
                <a:solidFill>
                  <a:prstClr val="black">
                    <a:tint val="75000"/>
                  </a:prstClr>
                </a:solidFill>
              </a:rPr>
              <a:pPr/>
              <a:t>4/25/2019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0694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1F3CCA-60DF-40B7-8C60-0597FDBB3242}" type="datetimeFigureOut">
              <a:rPr lang="en-US" smtClean="0">
                <a:solidFill>
                  <a:prstClr val="black">
                    <a:tint val="75000"/>
                  </a:prstClr>
                </a:solidFill>
              </a:rPr>
              <a:pPr/>
              <a:t>4/25/2019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109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1F3CCA-60DF-40B7-8C60-0597FDBB3242}" type="datetimeFigureOut">
              <a:rPr lang="en-US" smtClean="0">
                <a:solidFill>
                  <a:prstClr val="black">
                    <a:tint val="75000"/>
                  </a:prstClr>
                </a:solidFill>
              </a:rPr>
              <a:pPr/>
              <a:t>4/25/2019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98479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4/25/2019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42740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1F3CCA-60DF-40B7-8C60-0597FDBB3242}" type="datetimeFigureOut">
              <a:rPr lang="en-US" smtClean="0">
                <a:solidFill>
                  <a:prstClr val="black">
                    <a:tint val="75000"/>
                  </a:prstClr>
                </a:solidFill>
              </a:rPr>
              <a:pPr/>
              <a:t>4/25/2019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30296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315A29-3ECB-434D-9680-646AA9CDF625}"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2003326023"/>
      </p:ext>
    </p:extLst>
  </p:cSld>
  <p:clrMapOvr>
    <a:masterClrMapping/>
  </p:clrMapOvr>
  <p:transition spd="med">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FF3171-92D2-4EE5-82A6-89770162D1E8}"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1183572068"/>
      </p:ext>
    </p:extLst>
  </p:cSld>
  <p:clrMapOvr>
    <a:masterClrMapping/>
  </p:clrMapOvr>
  <p:transition spd="med">
    <p:wipe di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7E8AED-5044-470B-BCC7-061E609F54FB}"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3536858578"/>
      </p:ext>
    </p:extLst>
  </p:cSld>
  <p:clrMapOvr>
    <a:masterClrMapping/>
  </p:clrMapOvr>
  <p:transition spd="med">
    <p:wipe di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EA624F-76B1-46D4-A85B-20C29A874E83}"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3421129898"/>
      </p:ext>
    </p:extLst>
  </p:cSld>
  <p:clrMapOvr>
    <a:masterClrMapping/>
  </p:clrMapOvr>
  <p:transition spd="med">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E4D6378-59C3-4465-AE15-14802DE651BE}" type="datetimeFigureOut">
              <a:rPr lang="en-GB" smtClean="0"/>
              <a:t>25/04/19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219226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9B5A15-42A5-4BDC-B57A-09FE831185A6}"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931877698"/>
      </p:ext>
    </p:extLst>
  </p:cSld>
  <p:clrMapOvr>
    <a:masterClrMapping/>
  </p:clrMapOvr>
  <p:transition spd="med">
    <p:wipe di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F328A6-4942-40B2-813F-E66B10EE8B25}"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959801758"/>
      </p:ext>
    </p:extLst>
  </p:cSld>
  <p:clrMapOvr>
    <a:masterClrMapping/>
  </p:clrMapOvr>
  <p:transition spd="med">
    <p:wipe di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EBE36A-25D6-477E-8CAD-7670810BFD45}"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1779546472"/>
      </p:ext>
    </p:extLst>
  </p:cSld>
  <p:clrMapOvr>
    <a:masterClrMapping/>
  </p:clrMapOvr>
  <p:transition spd="med">
    <p:wipe di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DF019-2F08-46DA-8157-F59B175E7BE9}"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2267431817"/>
      </p:ext>
    </p:extLst>
  </p:cSld>
  <p:clrMapOvr>
    <a:masterClrMapping/>
  </p:clrMapOvr>
  <p:transition spd="med">
    <p:wipe dir="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11CCBA-29CE-4688-B0B5-C6DE1BEC90D9}"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804896010"/>
      </p:ext>
    </p:extLst>
  </p:cSld>
  <p:clrMapOvr>
    <a:masterClrMapping/>
  </p:clrMapOvr>
  <p:transition spd="med">
    <p:wipe di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ADDD-FB83-4DA2-B7A5-D094CD8C1304}"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4013940204"/>
      </p:ext>
    </p:extLst>
  </p:cSld>
  <p:clrMapOvr>
    <a:masterClrMapping/>
  </p:clrMapOvr>
  <p:transition spd="med">
    <p:wipe dir="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s-VE"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VE"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3969CC-5AD4-4CB2-B9B8-47A2902EA7A7}" type="slidenum">
              <a:rPr lang="es-VE" altLang="en-US">
                <a:solidFill>
                  <a:srgbClr val="000000"/>
                </a:solidFill>
              </a:rPr>
              <a:pPr>
                <a:defRPr/>
              </a:pPr>
              <a:t>‹#›</a:t>
            </a:fld>
            <a:endParaRPr lang="es-VE" altLang="en-US">
              <a:solidFill>
                <a:srgbClr val="000000"/>
              </a:solidFill>
            </a:endParaRPr>
          </a:p>
        </p:txBody>
      </p:sp>
    </p:spTree>
    <p:extLst>
      <p:ext uri="{BB962C8B-B14F-4D97-AF65-F5344CB8AC3E}">
        <p14:creationId xmlns:p14="http://schemas.microsoft.com/office/powerpoint/2010/main" val="4092326917"/>
      </p:ext>
    </p:extLst>
  </p:cSld>
  <p:clrMapOvr>
    <a:masterClrMapping/>
  </p:clrMapOvr>
  <p:transition spd="med">
    <p:wipe dir="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63673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34573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7888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D6378-59C3-4465-AE15-14802DE651BE}" type="datetimeFigureOut">
              <a:rPr lang="en-GB" smtClean="0"/>
              <a:t>25/04/19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3460220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31355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79880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606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53709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1523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48518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62420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03613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846342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83981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4D6378-59C3-4465-AE15-14802DE651BE}" type="datetimeFigureOut">
              <a:rPr lang="en-GB" smtClean="0"/>
              <a:t>25/04/19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3112296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4854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4235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43909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72136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04682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79318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4802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80336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0322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B0E355-29B1-451D-ADE9-59736925FF0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15672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4D6378-59C3-4465-AE15-14802DE651BE}" type="datetimeFigureOut">
              <a:rPr lang="en-GB" smtClean="0"/>
              <a:t>25/04/19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779956-0BE0-49F9-A6BD-4F400006ABE3}" type="slidenum">
              <a:rPr lang="en-GB" smtClean="0"/>
              <a:t>‹#›</a:t>
            </a:fld>
            <a:endParaRPr lang="en-GB"/>
          </a:p>
        </p:txBody>
      </p:sp>
    </p:spTree>
    <p:extLst>
      <p:ext uri="{BB962C8B-B14F-4D97-AF65-F5344CB8AC3E}">
        <p14:creationId xmlns:p14="http://schemas.microsoft.com/office/powerpoint/2010/main" val="1557725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6B5A2AC-3A71-4E36-B566-9413C07C9E7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486375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494B54-9AAB-456D-AC70-2F402BD8DC4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363691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230DB4-53F9-437D-B94B-10ED7A4F917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658987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79009DB-6274-4850-B8BC-6E8549A8000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359821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8509C9C-DEF9-4489-AC72-CD8E616935E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242386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923E95-C8E0-42B1-AE30-6038E9AF159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0376308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89D7F60-ECE9-4890-AAF0-48C2E058476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93526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B07BB5-4A86-46FC-8A6F-725DDDFFC80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968716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35D04B-EECF-4DD4-AF57-137BB7BE757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2453859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76DBEF6-4FD7-4FCB-91D1-92D31782053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9359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D6378-59C3-4465-AE15-14802DE651BE}" type="datetimeFigureOut">
              <a:rPr lang="en-GB" smtClean="0"/>
              <a:t>25/04/19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79956-0BE0-49F9-A6BD-4F400006ABE3}" type="slidenum">
              <a:rPr lang="en-GB" smtClean="0"/>
              <a:t>‹#›</a:t>
            </a:fld>
            <a:endParaRPr lang="en-GB"/>
          </a:p>
        </p:txBody>
      </p:sp>
    </p:spTree>
    <p:extLst>
      <p:ext uri="{BB962C8B-B14F-4D97-AF65-F5344CB8AC3E}">
        <p14:creationId xmlns:p14="http://schemas.microsoft.com/office/powerpoint/2010/main" val="3319857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621695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1868">
              <a:srgbClr val="00B0F0"/>
            </a:gs>
            <a:gs pos="0">
              <a:schemeClr val="accent5">
                <a:lumMod val="0"/>
                <a:lumOff val="100000"/>
              </a:schemeClr>
            </a:gs>
            <a:gs pos="87612">
              <a:srgbClr val="7030A0"/>
            </a:gs>
            <a:gs pos="62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4E87F-FABB-4A83-A5AE-8861FE6CA342}"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69CAD-332D-43DA-9A65-D75EF7659F1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94218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76100-99D7-47F6-9D98-32F5BB32A937}" type="datetimeFigureOut">
              <a:rPr lang="en-US" smtClean="0">
                <a:solidFill>
                  <a:prstClr val="black">
                    <a:tint val="75000"/>
                  </a:prstClr>
                </a:solidFill>
              </a:rPr>
              <a:pPr/>
              <a:t>4/25/2019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A43E4-A558-4C11-949C-B36558BE321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731596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3074" name="Group 1026"/>
          <p:cNvGrpSpPr>
            <a:grpSpLocks/>
          </p:cNvGrpSpPr>
          <p:nvPr/>
        </p:nvGrpSpPr>
        <p:grpSpPr bwMode="auto">
          <a:xfrm>
            <a:off x="-10584" y="1636713"/>
            <a:ext cx="12198351" cy="4618037"/>
            <a:chOff x="-5" y="1031"/>
            <a:chExt cx="5763" cy="2909"/>
          </a:xfrm>
        </p:grpSpPr>
        <p:pic>
          <p:nvPicPr>
            <p:cNvPr id="3075" name="Picture 1027" descr="D:\FRONTPAGE THEMES\ARTSY\ARTHSEPA.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gray">
            <a:xfrm>
              <a:off x="3778" y="3893"/>
              <a:ext cx="1980" cy="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1028" descr="P:\!Themes\Artsy\Arthsepa.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 y="1031"/>
              <a:ext cx="2832" cy="61"/>
            </a:xfrm>
            <a:prstGeom prst="rect">
              <a:avLst/>
            </a:prstGeom>
            <a:noFill/>
            <a:extLst>
              <a:ext uri="{909E8E84-426E-40DD-AFC4-6F175D3DCCD1}">
                <a14:hiddenFill xmlns:a14="http://schemas.microsoft.com/office/drawing/2010/main">
                  <a:solidFill>
                    <a:srgbClr val="FFFFFF"/>
                  </a:solidFill>
                </a14:hiddenFill>
              </a:ext>
            </a:extLst>
          </p:spPr>
        </p:pic>
      </p:grpSp>
      <p:sp>
        <p:nvSpPr>
          <p:cNvPr id="3077" name="Rectangle 1029"/>
          <p:cNvSpPr>
            <a:spLocks noGrp="1" noChangeArrowheads="1"/>
          </p:cNvSpPr>
          <p:nvPr>
            <p:ph type="title"/>
          </p:nvPr>
        </p:nvSpPr>
        <p:spPr bwMode="auto">
          <a:xfrm>
            <a:off x="423333" y="722313"/>
            <a:ext cx="1151678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p>
            <a:pPr lvl="0"/>
            <a:r>
              <a:rPr lang="en-GB" altLang="en-US" smtClean="0"/>
              <a:t>Click to edit Master title style</a:t>
            </a:r>
          </a:p>
        </p:txBody>
      </p:sp>
      <p:sp>
        <p:nvSpPr>
          <p:cNvPr id="3078" name="Rectangle 1030"/>
          <p:cNvSpPr>
            <a:spLocks noGrp="1" noChangeArrowheads="1"/>
          </p:cNvSpPr>
          <p:nvPr>
            <p:ph type="body" idx="1"/>
          </p:nvPr>
        </p:nvSpPr>
        <p:spPr bwMode="auto">
          <a:xfrm>
            <a:off x="438151" y="1941513"/>
            <a:ext cx="1094528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3079" name="Rectangle 1031"/>
          <p:cNvSpPr>
            <a:spLocks noGrp="1" noChangeArrowheads="1"/>
          </p:cNvSpPr>
          <p:nvPr>
            <p:ph type="dt" sz="half" idx="2"/>
          </p:nvPr>
        </p:nvSpPr>
        <p:spPr bwMode="auto">
          <a:xfrm>
            <a:off x="4578351" y="63436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atin typeface="+mn-lt"/>
              </a:defRPr>
            </a:lvl1pPr>
          </a:lstStyle>
          <a:p>
            <a:pPr fontAlgn="base">
              <a:spcBef>
                <a:spcPct val="0"/>
              </a:spcBef>
              <a:spcAft>
                <a:spcPct val="0"/>
              </a:spcAft>
            </a:pPr>
            <a:endParaRPr lang="en-GB" altLang="en-US" smtClean="0">
              <a:solidFill>
                <a:srgbClr val="FFFFCC"/>
              </a:solidFill>
            </a:endParaRPr>
          </a:p>
        </p:txBody>
      </p:sp>
      <p:sp>
        <p:nvSpPr>
          <p:cNvPr id="3080" name="Rectangle 1032"/>
          <p:cNvSpPr>
            <a:spLocks noGrp="1" noChangeArrowheads="1"/>
          </p:cNvSpPr>
          <p:nvPr>
            <p:ph type="ftr" sz="quarter" idx="3"/>
          </p:nvPr>
        </p:nvSpPr>
        <p:spPr bwMode="auto">
          <a:xfrm>
            <a:off x="8144933" y="634365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atin typeface="+mn-lt"/>
              </a:defRPr>
            </a:lvl1pPr>
          </a:lstStyle>
          <a:p>
            <a:pPr fontAlgn="base">
              <a:spcBef>
                <a:spcPct val="0"/>
              </a:spcBef>
              <a:spcAft>
                <a:spcPct val="0"/>
              </a:spcAft>
            </a:pPr>
            <a:endParaRPr lang="en-GB" altLang="en-US" smtClean="0">
              <a:solidFill>
                <a:srgbClr val="FFFFCC"/>
              </a:solidFill>
            </a:endParaRPr>
          </a:p>
        </p:txBody>
      </p:sp>
      <p:sp>
        <p:nvSpPr>
          <p:cNvPr id="3081" name="Rectangle 1033"/>
          <p:cNvSpPr>
            <a:spLocks noGrp="1" noChangeArrowheads="1"/>
          </p:cNvSpPr>
          <p:nvPr>
            <p:ph type="sldNum" sz="quarter" idx="4"/>
          </p:nvPr>
        </p:nvSpPr>
        <p:spPr bwMode="auto">
          <a:xfrm>
            <a:off x="194733" y="6361113"/>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a:latin typeface="+mn-lt"/>
              </a:defRPr>
            </a:lvl1pPr>
          </a:lstStyle>
          <a:p>
            <a:pPr fontAlgn="base">
              <a:spcBef>
                <a:spcPct val="0"/>
              </a:spcBef>
              <a:spcAft>
                <a:spcPct val="0"/>
              </a:spcAft>
            </a:pPr>
            <a:fld id="{3A5007DD-0AD4-42F0-8411-6CC882D3A7AD}" type="slidenum">
              <a:rPr lang="en-GB" altLang="en-US" sz="2400" smtClean="0">
                <a:solidFill>
                  <a:srgbClr val="FFFFCC"/>
                </a:solidFill>
              </a:rPr>
              <a:pPr fontAlgn="base">
                <a:spcBef>
                  <a:spcPct val="0"/>
                </a:spcBef>
                <a:spcAft>
                  <a:spcPct val="0"/>
                </a:spcAft>
              </a:pPr>
              <a:t>‹#›</a:t>
            </a:fld>
            <a:endParaRPr lang="en-GB" altLang="en-US" sz="2400" smtClean="0">
              <a:solidFill>
                <a:srgbClr val="FFFFCC"/>
              </a:solidFill>
            </a:endParaRPr>
          </a:p>
        </p:txBody>
      </p:sp>
    </p:spTree>
    <p:extLst>
      <p:ext uri="{BB962C8B-B14F-4D97-AF65-F5344CB8AC3E}">
        <p14:creationId xmlns:p14="http://schemas.microsoft.com/office/powerpoint/2010/main" val="922192772"/>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panose="020B0604020202020204" pitchFamily="34" charset="0"/>
        </a:defRPr>
      </a:lvl2pPr>
      <a:lvl3pPr algn="l" rtl="0" fontAlgn="base">
        <a:spcBef>
          <a:spcPct val="0"/>
        </a:spcBef>
        <a:spcAft>
          <a:spcPct val="0"/>
        </a:spcAft>
        <a:defRPr sz="4400">
          <a:solidFill>
            <a:schemeClr val="tx2"/>
          </a:solidFill>
          <a:latin typeface="Arial" panose="020B0604020202020204" pitchFamily="34" charset="0"/>
        </a:defRPr>
      </a:lvl3pPr>
      <a:lvl4pPr algn="l" rtl="0" fontAlgn="base">
        <a:spcBef>
          <a:spcPct val="0"/>
        </a:spcBef>
        <a:spcAft>
          <a:spcPct val="0"/>
        </a:spcAft>
        <a:defRPr sz="4400">
          <a:solidFill>
            <a:schemeClr val="tx2"/>
          </a:solidFill>
          <a:latin typeface="Arial" panose="020B0604020202020204" pitchFamily="34" charset="0"/>
        </a:defRPr>
      </a:lvl4pPr>
      <a:lvl5pPr algn="l" rtl="0" fontAlgn="base">
        <a:spcBef>
          <a:spcPct val="0"/>
        </a:spcBef>
        <a:spcAft>
          <a:spcPct val="0"/>
        </a:spcAft>
        <a:defRPr sz="4400">
          <a:solidFill>
            <a:schemeClr val="tx2"/>
          </a:solidFill>
          <a:latin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lr>
          <a:srgbClr val="CCFF33"/>
        </a:buClr>
        <a:buSzPct val="7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6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rgbClr val="0099CC"/>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tx2"/>
        </a:buClr>
        <a:buSzPct val="7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4267200" cy="6858000"/>
            <a:chOff x="0" y="0"/>
            <a:chExt cx="2016" cy="4320"/>
          </a:xfrm>
        </p:grpSpPr>
        <p:sp>
          <p:nvSpPr>
            <p:cNvPr id="3075" name="Rectangle 3"/>
            <p:cNvSpPr>
              <a:spLocks noChangeArrowheads="1"/>
            </p:cNvSpPr>
            <p:nvPr/>
          </p:nvSpPr>
          <p:spPr bwMode="auto">
            <a:xfrm>
              <a:off x="0" y="0"/>
              <a:ext cx="480" cy="43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smtClean="0">
                <a:solidFill>
                  <a:srgbClr val="003366"/>
                </a:solidFill>
                <a:latin typeface="Tahoma" panose="020B0604030504040204" pitchFamily="34" charset="0"/>
              </a:endParaRPr>
            </a:p>
          </p:txBody>
        </p:sp>
        <p:sp>
          <p:nvSpPr>
            <p:cNvPr id="3076" name="Rectangle 4"/>
            <p:cNvSpPr>
              <a:spLocks noChangeArrowheads="1"/>
            </p:cNvSpPr>
            <p:nvPr/>
          </p:nvSpPr>
          <p:spPr bwMode="auto">
            <a:xfrm>
              <a:off x="432" y="0"/>
              <a:ext cx="1584" cy="67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smtClean="0">
                <a:solidFill>
                  <a:srgbClr val="003366"/>
                </a:solidFill>
                <a:latin typeface="Tahoma" panose="020B0604030504040204" pitchFamily="34" charset="0"/>
              </a:endParaRPr>
            </a:p>
          </p:txBody>
        </p:sp>
      </p:grpSp>
      <p:sp>
        <p:nvSpPr>
          <p:cNvPr id="3077" name="AutoShape 5"/>
          <p:cNvSpPr>
            <a:spLocks noChangeArrowheads="1"/>
          </p:cNvSpPr>
          <p:nvPr/>
        </p:nvSpPr>
        <p:spPr bwMode="auto">
          <a:xfrm>
            <a:off x="1016000" y="762000"/>
            <a:ext cx="6807200" cy="6096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altLang="en-US" sz="2400" smtClean="0">
              <a:solidFill>
                <a:srgbClr val="003366"/>
              </a:solidFill>
              <a:latin typeface="Times New Roman" panose="02020603050405020304" pitchFamily="18" charset="0"/>
            </a:endParaRPr>
          </a:p>
        </p:txBody>
      </p:sp>
      <p:sp>
        <p:nvSpPr>
          <p:cNvPr id="3078" name="Rectangle 6"/>
          <p:cNvSpPr>
            <a:spLocks noGrp="1" noChangeArrowheads="1"/>
          </p:cNvSpPr>
          <p:nvPr>
            <p:ph type="title"/>
          </p:nvPr>
        </p:nvSpPr>
        <p:spPr bwMode="auto">
          <a:xfrm>
            <a:off x="1219200" y="762000"/>
            <a:ext cx="1066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n-US" smtClean="0"/>
              <a:t>Click to edit Master title style</a:t>
            </a:r>
          </a:p>
        </p:txBody>
      </p:sp>
      <p:sp>
        <p:nvSpPr>
          <p:cNvPr id="3079" name="Rectangle 7"/>
          <p:cNvSpPr>
            <a:spLocks noGrp="1" noChangeArrowheads="1"/>
          </p:cNvSpPr>
          <p:nvPr>
            <p:ph type="body" idx="1"/>
          </p:nvPr>
        </p:nvSpPr>
        <p:spPr bwMode="auto">
          <a:xfrm>
            <a:off x="1219200" y="2362200"/>
            <a:ext cx="10668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3080" name="Rectangle 8"/>
          <p:cNvSpPr>
            <a:spLocks noGrp="1" noChangeArrowheads="1"/>
          </p:cNvSpPr>
          <p:nvPr>
            <p:ph type="dt" sz="half" idx="2"/>
          </p:nvPr>
        </p:nvSpPr>
        <p:spPr bwMode="auto">
          <a:xfrm>
            <a:off x="9347200" y="6553200"/>
            <a:ext cx="254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pPr fontAlgn="base">
              <a:spcBef>
                <a:spcPct val="0"/>
              </a:spcBef>
              <a:spcAft>
                <a:spcPct val="0"/>
              </a:spcAft>
            </a:pPr>
            <a:endParaRPr lang="en-GB" altLang="en-US" smtClean="0">
              <a:solidFill>
                <a:srgbClr val="003366"/>
              </a:solidFill>
            </a:endParaRPr>
          </a:p>
        </p:txBody>
      </p:sp>
      <p:sp>
        <p:nvSpPr>
          <p:cNvPr id="3081" name="Rectangle 9"/>
          <p:cNvSpPr>
            <a:spLocks noGrp="1" noChangeArrowheads="1"/>
          </p:cNvSpPr>
          <p:nvPr>
            <p:ph type="ftr" sz="quarter" idx="3"/>
          </p:nvPr>
        </p:nvSpPr>
        <p:spPr bwMode="auto">
          <a:xfrm>
            <a:off x="3915833" y="6529388"/>
            <a:ext cx="386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pPr fontAlgn="base">
              <a:spcBef>
                <a:spcPct val="0"/>
              </a:spcBef>
              <a:spcAft>
                <a:spcPct val="0"/>
              </a:spcAft>
            </a:pPr>
            <a:endParaRPr lang="en-GB" altLang="en-US" smtClean="0">
              <a:solidFill>
                <a:srgbClr val="003366"/>
              </a:solidFill>
            </a:endParaRPr>
          </a:p>
        </p:txBody>
      </p:sp>
      <p:sp>
        <p:nvSpPr>
          <p:cNvPr id="3082" name="Rectangle 10"/>
          <p:cNvSpPr>
            <a:spLocks noGrp="1" noChangeArrowheads="1"/>
          </p:cNvSpPr>
          <p:nvPr>
            <p:ph type="sldNum" sz="quarter" idx="4"/>
          </p:nvPr>
        </p:nvSpPr>
        <p:spPr bwMode="auto">
          <a:xfrm>
            <a:off x="112184" y="6343650"/>
            <a:ext cx="78316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pPr fontAlgn="base">
              <a:spcBef>
                <a:spcPct val="0"/>
              </a:spcBef>
              <a:spcAft>
                <a:spcPct val="0"/>
              </a:spcAft>
            </a:pPr>
            <a:fld id="{F9FD6FE4-5D6A-495A-91F0-F01B60CB7394}" type="slidenum">
              <a:rPr lang="en-GB" altLang="en-US" smtClean="0">
                <a:solidFill>
                  <a:srgbClr val="FFFFFF"/>
                </a:solidFill>
              </a:rPr>
              <a:pPr fontAlgn="base">
                <a:spcBef>
                  <a:spcPct val="0"/>
                </a:spcBef>
                <a:spcAft>
                  <a:spcPct val="0"/>
                </a:spcAft>
              </a:pPr>
              <a:t>‹#›</a:t>
            </a:fld>
            <a:endParaRPr lang="en-GB" altLang="en-US" smtClean="0">
              <a:solidFill>
                <a:srgbClr val="FFFFFF"/>
              </a:solidFill>
            </a:endParaRPr>
          </a:p>
        </p:txBody>
      </p:sp>
      <p:grpSp>
        <p:nvGrpSpPr>
          <p:cNvPr id="3083" name="Group 11"/>
          <p:cNvGrpSpPr>
            <a:grpSpLocks/>
          </p:cNvGrpSpPr>
          <p:nvPr/>
        </p:nvGrpSpPr>
        <p:grpSpPr bwMode="auto">
          <a:xfrm>
            <a:off x="304800" y="1981200"/>
            <a:ext cx="9855200" cy="319088"/>
            <a:chOff x="144" y="1248"/>
            <a:chExt cx="4656" cy="201"/>
          </a:xfrm>
        </p:grpSpPr>
        <p:sp>
          <p:nvSpPr>
            <p:cNvPr id="3084" name="AutoShape 12"/>
            <p:cNvSpPr>
              <a:spLocks noChangeArrowheads="1"/>
            </p:cNvSpPr>
            <p:nvPr/>
          </p:nvSpPr>
          <p:spPr bwMode="auto">
            <a:xfrm>
              <a:off x="384" y="1248"/>
              <a:ext cx="4416"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smtClean="0">
                <a:solidFill>
                  <a:srgbClr val="003366"/>
                </a:solidFill>
                <a:latin typeface="Tahoma" panose="020B0604030504040204" pitchFamily="34" charset="0"/>
              </a:endParaRPr>
            </a:p>
          </p:txBody>
        </p:sp>
        <p:sp>
          <p:nvSpPr>
            <p:cNvPr id="3085" name="AutoShape 13"/>
            <p:cNvSpPr>
              <a:spLocks noChangeArrowheads="1"/>
            </p:cNvSpPr>
            <p:nvPr/>
          </p:nvSpPr>
          <p:spPr bwMode="auto">
            <a:xfrm flipH="1">
              <a:off x="144" y="1248"/>
              <a:ext cx="248"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sz="2400" smtClean="0">
                <a:solidFill>
                  <a:srgbClr val="003366"/>
                </a:solidFill>
                <a:latin typeface="Tahoma" panose="020B0604030504040204" pitchFamily="34" charset="0"/>
              </a:endParaRPr>
            </a:p>
          </p:txBody>
        </p:sp>
      </p:grpSp>
    </p:spTree>
    <p:extLst>
      <p:ext uri="{BB962C8B-B14F-4D97-AF65-F5344CB8AC3E}">
        <p14:creationId xmlns:p14="http://schemas.microsoft.com/office/powerpoint/2010/main" val="258605563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fontAlgn="base">
        <a:lnSpc>
          <a:spcPct val="90000"/>
        </a:lnSpc>
        <a:spcBef>
          <a:spcPct val="0"/>
        </a:spcBef>
        <a:spcAft>
          <a:spcPct val="0"/>
        </a:spcAft>
        <a:defRPr sz="3600" b="1" kern="1200">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panose="020B0604020202020204" pitchFamily="34" charset="0"/>
        </a:defRPr>
      </a:lvl2pPr>
      <a:lvl3pPr algn="l" rtl="0" fontAlgn="base">
        <a:lnSpc>
          <a:spcPct val="90000"/>
        </a:lnSpc>
        <a:spcBef>
          <a:spcPct val="0"/>
        </a:spcBef>
        <a:spcAft>
          <a:spcPct val="0"/>
        </a:spcAft>
        <a:defRPr sz="3600" b="1">
          <a:solidFill>
            <a:schemeClr val="tx2"/>
          </a:solidFill>
          <a:latin typeface="Arial" panose="020B0604020202020204" pitchFamily="34" charset="0"/>
        </a:defRPr>
      </a:lvl3pPr>
      <a:lvl4pPr algn="l" rtl="0" fontAlgn="base">
        <a:lnSpc>
          <a:spcPct val="90000"/>
        </a:lnSpc>
        <a:spcBef>
          <a:spcPct val="0"/>
        </a:spcBef>
        <a:spcAft>
          <a:spcPct val="0"/>
        </a:spcAft>
        <a:defRPr sz="3600" b="1">
          <a:solidFill>
            <a:schemeClr val="tx2"/>
          </a:solidFill>
          <a:latin typeface="Arial" panose="020B0604020202020204" pitchFamily="34" charset="0"/>
        </a:defRPr>
      </a:lvl4pPr>
      <a:lvl5pPr algn="l" rtl="0" fontAlgn="base">
        <a:lnSpc>
          <a:spcPct val="90000"/>
        </a:lnSpc>
        <a:spcBef>
          <a:spcPct val="0"/>
        </a:spcBef>
        <a:spcAft>
          <a:spcPct val="0"/>
        </a:spcAft>
        <a:defRPr sz="3600" b="1">
          <a:solidFill>
            <a:schemeClr val="tx2"/>
          </a:solidFill>
          <a:latin typeface="Arial" panose="020B0604020202020204" pitchFamily="34" charset="0"/>
        </a:defRPr>
      </a:lvl5pPr>
      <a:lvl6pPr marL="457200" algn="l" rtl="0" fontAlgn="base">
        <a:lnSpc>
          <a:spcPct val="90000"/>
        </a:lnSpc>
        <a:spcBef>
          <a:spcPct val="0"/>
        </a:spcBef>
        <a:spcAft>
          <a:spcPct val="0"/>
        </a:spcAft>
        <a:defRPr sz="3600" b="1">
          <a:solidFill>
            <a:schemeClr val="tx2"/>
          </a:solidFill>
          <a:latin typeface="Arial" panose="020B0604020202020204" pitchFamily="34" charset="0"/>
        </a:defRPr>
      </a:lvl6pPr>
      <a:lvl7pPr marL="914400" algn="l" rtl="0" fontAlgn="base">
        <a:lnSpc>
          <a:spcPct val="90000"/>
        </a:lnSpc>
        <a:spcBef>
          <a:spcPct val="0"/>
        </a:spcBef>
        <a:spcAft>
          <a:spcPct val="0"/>
        </a:spcAft>
        <a:defRPr sz="3600" b="1">
          <a:solidFill>
            <a:schemeClr val="tx2"/>
          </a:solidFill>
          <a:latin typeface="Arial" panose="020B0604020202020204" pitchFamily="34" charset="0"/>
        </a:defRPr>
      </a:lvl7pPr>
      <a:lvl8pPr marL="1371600" algn="l" rtl="0" fontAlgn="base">
        <a:lnSpc>
          <a:spcPct val="90000"/>
        </a:lnSpc>
        <a:spcBef>
          <a:spcPct val="0"/>
        </a:spcBef>
        <a:spcAft>
          <a:spcPct val="0"/>
        </a:spcAft>
        <a:defRPr sz="3600" b="1">
          <a:solidFill>
            <a:schemeClr val="tx2"/>
          </a:solidFill>
          <a:latin typeface="Arial" panose="020B0604020202020204" pitchFamily="34" charset="0"/>
        </a:defRPr>
      </a:lvl8pPr>
      <a:lvl9pPr marL="1828800" algn="l" rtl="0" fontAlgn="base">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sz="2400" kern="1200">
          <a:solidFill>
            <a:schemeClr val="tx1"/>
          </a:solidFill>
          <a:latin typeface="+mn-lt"/>
          <a:ea typeface="+mn-ea"/>
          <a:cs typeface="+mn-cs"/>
        </a:defRPr>
      </a:lvl2pPr>
      <a:lvl3pPr marL="11430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n-ea"/>
          <a:cs typeface="+mn-cs"/>
        </a:defRPr>
      </a:lvl3pPr>
      <a:lvl4pPr marL="1600200" indent="-228600" algn="l" rtl="0" fontAlgn="base">
        <a:spcBef>
          <a:spcPct val="20000"/>
        </a:spcBef>
        <a:spcAft>
          <a:spcPct val="0"/>
        </a:spcAft>
        <a:buClr>
          <a:schemeClr val="tx1"/>
        </a:buClr>
        <a:buSzPct val="80000"/>
        <a:buChar char="–"/>
        <a:defRPr kern="1200">
          <a:solidFill>
            <a:schemeClr val="tx1"/>
          </a:solidFill>
          <a:latin typeface="+mn-lt"/>
          <a:ea typeface="+mn-ea"/>
          <a:cs typeface="+mn-cs"/>
        </a:defRPr>
      </a:lvl4pPr>
      <a:lvl5pPr marL="2057400" indent="-228600" algn="l" rtl="0" fontAlgn="base">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rgbClr val="FFFF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2F80642-0AAA-48F4-95CD-896A63FA08C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03180285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ltLang="en-US" smtClean="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ltLang="en-US" smtClean="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E439104-F351-4CDB-BA54-3FEFC8FD105D}" type="slidenum">
              <a:rPr lang="en-GB" altLang="en-US" smtClean="0">
                <a:solidFill>
                  <a:srgbClr val="000000"/>
                </a:solidFill>
              </a:rPr>
              <a:pPr fontAlgn="base">
                <a:spcBef>
                  <a:spcPct val="0"/>
                </a:spcBef>
                <a:spcAft>
                  <a:spcPct val="0"/>
                </a:spcAft>
              </a:pPr>
              <a:t>‹#›</a:t>
            </a:fld>
            <a:endParaRPr lang="en-GB" altLang="en-US" smtClean="0">
              <a:solidFill>
                <a:srgbClr val="000000"/>
              </a:solidFill>
            </a:endParaRPr>
          </a:p>
        </p:txBody>
      </p:sp>
    </p:spTree>
    <p:extLst>
      <p:ext uri="{BB962C8B-B14F-4D97-AF65-F5344CB8AC3E}">
        <p14:creationId xmlns:p14="http://schemas.microsoft.com/office/powerpoint/2010/main" val="8868584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88113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hlink"/>
            </a:gs>
            <a:gs pos="100000">
              <a:schemeClr val="bg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GB" altLang="en-US" smtClean="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GB" altLang="en-US" smtClean="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E31189F5-9D4D-4D61-B537-F93B3ED57729}" type="slidenum">
              <a:rPr lang="en-GB" altLang="en-US" smtClean="0">
                <a:solidFill>
                  <a:srgbClr val="000000"/>
                </a:solidFill>
              </a:rPr>
              <a:pPr fontAlgn="base">
                <a:spcBef>
                  <a:spcPct val="0"/>
                </a:spcBef>
                <a:spcAft>
                  <a:spcPct val="0"/>
                </a:spcAft>
              </a:pPr>
              <a:t>‹#›</a:t>
            </a:fld>
            <a:endParaRPr lang="en-GB" altLang="en-US" smtClean="0">
              <a:solidFill>
                <a:srgbClr val="000000"/>
              </a:solidFill>
            </a:endParaRPr>
          </a:p>
        </p:txBody>
      </p:sp>
    </p:spTree>
    <p:extLst>
      <p:ext uri="{BB962C8B-B14F-4D97-AF65-F5344CB8AC3E}">
        <p14:creationId xmlns:p14="http://schemas.microsoft.com/office/powerpoint/2010/main" val="123192393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hlink"/>
            </a:gs>
            <a:gs pos="100000">
              <a:schemeClr val="bg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GB" altLang="en-US" smtClean="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GB" altLang="en-US" smtClean="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E31189F5-9D4D-4D61-B537-F93B3ED57729}" type="slidenum">
              <a:rPr lang="en-GB" altLang="en-US" smtClean="0">
                <a:solidFill>
                  <a:srgbClr val="000000"/>
                </a:solidFill>
              </a:rPr>
              <a:pPr fontAlgn="base">
                <a:spcBef>
                  <a:spcPct val="0"/>
                </a:spcBef>
                <a:spcAft>
                  <a:spcPct val="0"/>
                </a:spcAft>
              </a:pPr>
              <a:t>‹#›</a:t>
            </a:fld>
            <a:endParaRPr lang="en-GB" altLang="en-US" smtClean="0">
              <a:solidFill>
                <a:srgbClr val="000000"/>
              </a:solidFill>
            </a:endParaRPr>
          </a:p>
        </p:txBody>
      </p:sp>
    </p:spTree>
    <p:extLst>
      <p:ext uri="{BB962C8B-B14F-4D97-AF65-F5344CB8AC3E}">
        <p14:creationId xmlns:p14="http://schemas.microsoft.com/office/powerpoint/2010/main" val="145917027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60093"/>
            </a:gs>
            <a:gs pos="50000">
              <a:schemeClr val="accent1"/>
            </a:gs>
            <a:gs pos="100000">
              <a:srgbClr val="D60093"/>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fontAlgn="base">
              <a:spcBef>
                <a:spcPct val="0"/>
              </a:spcBef>
              <a:spcAft>
                <a:spcPct val="0"/>
              </a:spcAft>
              <a:defRPr/>
            </a:pPr>
            <a:fld id="{594A0A2F-EC83-4CA6-B782-D378927FBCB8}"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76849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hlink"/>
            </a:gs>
            <a:gs pos="100000">
              <a:schemeClr val="bg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GB" altLang="en-US" smtClean="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GB" altLang="en-US" smtClean="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E31189F5-9D4D-4D61-B537-F93B3ED57729}" type="slidenum">
              <a:rPr lang="en-GB" altLang="en-US" smtClean="0">
                <a:solidFill>
                  <a:srgbClr val="000000"/>
                </a:solidFill>
              </a:rPr>
              <a:pPr fontAlgn="base">
                <a:spcBef>
                  <a:spcPct val="0"/>
                </a:spcBef>
                <a:spcAft>
                  <a:spcPct val="0"/>
                </a:spcAft>
              </a:pPr>
              <a:t>‹#›</a:t>
            </a:fld>
            <a:endParaRPr lang="en-GB" altLang="en-US" smtClean="0">
              <a:solidFill>
                <a:srgbClr val="000000"/>
              </a:solidFill>
            </a:endParaRPr>
          </a:p>
        </p:txBody>
      </p:sp>
    </p:spTree>
    <p:extLst>
      <p:ext uri="{BB962C8B-B14F-4D97-AF65-F5344CB8AC3E}">
        <p14:creationId xmlns:p14="http://schemas.microsoft.com/office/powerpoint/2010/main" val="139720324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3AFC7-96C7-4EB5-B01C-7DAF04E7DC3E}"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0929A-65D9-4F36-A185-306B86F9817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27089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34696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60093"/>
            </a:gs>
            <a:gs pos="50000">
              <a:schemeClr val="accent1"/>
            </a:gs>
            <a:gs pos="100000">
              <a:srgbClr val="D60093"/>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fontAlgn="base">
              <a:spcBef>
                <a:spcPct val="0"/>
              </a:spcBef>
              <a:spcAft>
                <a:spcPct val="0"/>
              </a:spcAft>
              <a:defRPr/>
            </a:pPr>
            <a:fld id="{F255B248-52F5-43EF-A9FC-952CF99769C0}"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217312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A3FAB195-CB03-478F-9F03-FCB53183B3F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104922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F3CCA-60DF-40B7-8C60-0597FDBB3242}" type="datetimeFigureOut">
              <a:rPr lang="en-US" smtClean="0">
                <a:solidFill>
                  <a:prstClr val="black">
                    <a:tint val="75000"/>
                  </a:prstClr>
                </a:solidFill>
              </a:rPr>
              <a:pPr/>
              <a:t>4/25/2019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2CA64-B0F5-42AB-B03D-DDEEA8F3A90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32983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VE" altLang="en-US"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VE" altLang="en-US" smtClean="0"/>
              <a:t>Haga clic para modificar el estilo de texto del patrón</a:t>
            </a:r>
          </a:p>
          <a:p>
            <a:pPr lvl="1"/>
            <a:r>
              <a:rPr lang="es-VE" altLang="en-US" smtClean="0"/>
              <a:t>Segundo nivel</a:t>
            </a:r>
          </a:p>
          <a:p>
            <a:pPr lvl="2"/>
            <a:r>
              <a:rPr lang="es-VE" altLang="en-US" smtClean="0"/>
              <a:t>Tercer nivel</a:t>
            </a:r>
          </a:p>
          <a:p>
            <a:pPr lvl="3"/>
            <a:r>
              <a:rPr lang="es-VE" altLang="en-US" smtClean="0"/>
              <a:t>Cuarto nivel</a:t>
            </a:r>
          </a:p>
          <a:p>
            <a:pPr lvl="4"/>
            <a:r>
              <a:rPr lang="es-VE" altLang="en-US" smtClean="0"/>
              <a:t>Quinto nivel</a:t>
            </a:r>
          </a:p>
        </p:txBody>
      </p:sp>
      <p:sp>
        <p:nvSpPr>
          <p:cNvPr id="430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buFontTx/>
              <a:buNone/>
              <a:defRPr sz="1400" b="0" u="none" smtClean="0"/>
            </a:lvl1pPr>
          </a:lstStyle>
          <a:p>
            <a:pPr fontAlgn="base">
              <a:spcBef>
                <a:spcPct val="0"/>
              </a:spcBef>
              <a:spcAft>
                <a:spcPct val="0"/>
              </a:spcAft>
              <a:defRPr/>
            </a:pPr>
            <a:endParaRPr lang="es-VE" altLang="en-US">
              <a:solidFill>
                <a:srgbClr val="000000"/>
              </a:solidFill>
            </a:endParaRPr>
          </a:p>
        </p:txBody>
      </p:sp>
      <p:sp>
        <p:nvSpPr>
          <p:cNvPr id="4301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buFontTx/>
              <a:buNone/>
              <a:defRPr sz="1400" b="0" u="none" smtClean="0"/>
            </a:lvl1pPr>
          </a:lstStyle>
          <a:p>
            <a:pPr fontAlgn="base">
              <a:spcBef>
                <a:spcPct val="0"/>
              </a:spcBef>
              <a:spcAft>
                <a:spcPct val="0"/>
              </a:spcAft>
              <a:defRPr/>
            </a:pPr>
            <a:endParaRPr lang="es-VE" altLang="en-US">
              <a:solidFill>
                <a:srgbClr val="000000"/>
              </a:solidFill>
            </a:endParaRPr>
          </a:p>
        </p:txBody>
      </p:sp>
      <p:sp>
        <p:nvSpPr>
          <p:cNvPr id="430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buFontTx/>
              <a:buNone/>
              <a:defRPr sz="1400" b="0" u="none" smtClean="0"/>
            </a:lvl1pPr>
          </a:lstStyle>
          <a:p>
            <a:pPr fontAlgn="base">
              <a:spcBef>
                <a:spcPct val="0"/>
              </a:spcBef>
              <a:spcAft>
                <a:spcPct val="0"/>
              </a:spcAft>
              <a:defRPr/>
            </a:pPr>
            <a:fld id="{F1A8ABEB-8489-4015-A4E1-A3E1054AEEBA}" type="slidenum">
              <a:rPr lang="es-VE" altLang="en-US">
                <a:solidFill>
                  <a:srgbClr val="000000"/>
                </a:solidFill>
              </a:rPr>
              <a:pPr fontAlgn="base">
                <a:spcBef>
                  <a:spcPct val="0"/>
                </a:spcBef>
                <a:spcAft>
                  <a:spcPct val="0"/>
                </a:spcAft>
                <a:defRPr/>
              </a:pPr>
              <a:t>‹#›</a:t>
            </a:fld>
            <a:endParaRPr lang="es-VE" altLang="en-US">
              <a:solidFill>
                <a:srgbClr val="000000"/>
              </a:solidFill>
            </a:endParaRPr>
          </a:p>
        </p:txBody>
      </p:sp>
    </p:spTree>
    <p:extLst>
      <p:ext uri="{BB962C8B-B14F-4D97-AF65-F5344CB8AC3E}">
        <p14:creationId xmlns:p14="http://schemas.microsoft.com/office/powerpoint/2010/main" val="7650759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wipe dir="d"/>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95236-B2FE-491A-B54D-27DE97DB12A4}"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F81B4-E8C5-4DFC-89CA-F1EA85E081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637059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634294-FD66-4176-A04D-93E2DC1763C0}" type="datetimeFigureOut">
              <a:rPr lang="en-GB" smtClean="0">
                <a:solidFill>
                  <a:prstClr val="black">
                    <a:tint val="75000"/>
                  </a:prstClr>
                </a:solidFill>
              </a:rPr>
              <a:pPr/>
              <a:t>25/04/19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103157-E19B-4284-AAEA-D59AE0674A1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74759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AA4F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ltLang="en-US" smtClean="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ltLang="en-US" smtClean="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FEB5137-6D82-492B-8054-2745283B8E01}" type="slidenum">
              <a:rPr lang="en-GB" altLang="en-US" smtClean="0">
                <a:solidFill>
                  <a:srgbClr val="000000"/>
                </a:solidFill>
              </a:rPr>
              <a:pPr fontAlgn="base">
                <a:spcBef>
                  <a:spcPct val="0"/>
                </a:spcBef>
                <a:spcAft>
                  <a:spcPct val="0"/>
                </a:spcAft>
              </a:pPr>
              <a:t>‹#›</a:t>
            </a:fld>
            <a:endParaRPr lang="en-GB" altLang="en-US" smtClean="0">
              <a:solidFill>
                <a:srgbClr val="000000"/>
              </a:solidFill>
            </a:endParaRPr>
          </a:p>
        </p:txBody>
      </p:sp>
    </p:spTree>
    <p:extLst>
      <p:ext uri="{BB962C8B-B14F-4D97-AF65-F5344CB8AC3E}">
        <p14:creationId xmlns:p14="http://schemas.microsoft.com/office/powerpoint/2010/main" val="52454586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1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05.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jpg"/><Relationship Id="rId3" Type="http://schemas.openxmlformats.org/officeDocument/2006/relationships/image" Target="../media/image108.jpeg"/><Relationship Id="rId7" Type="http://schemas.openxmlformats.org/officeDocument/2006/relationships/image" Target="../media/image112.jpg"/><Relationship Id="rId12" Type="http://schemas.openxmlformats.org/officeDocument/2006/relationships/image" Target="../media/image117.jpeg"/><Relationship Id="rId2" Type="http://schemas.openxmlformats.org/officeDocument/2006/relationships/image" Target="../media/image107.jpg"/><Relationship Id="rId1" Type="http://schemas.openxmlformats.org/officeDocument/2006/relationships/slideLayout" Target="../slideLayouts/slideLayout227.xml"/><Relationship Id="rId6" Type="http://schemas.openxmlformats.org/officeDocument/2006/relationships/image" Target="../media/image111.jpg"/><Relationship Id="rId11" Type="http://schemas.openxmlformats.org/officeDocument/2006/relationships/image" Target="../media/image116.jpeg"/><Relationship Id="rId5" Type="http://schemas.openxmlformats.org/officeDocument/2006/relationships/image" Target="../media/image110.jpg"/><Relationship Id="rId15" Type="http://schemas.openxmlformats.org/officeDocument/2006/relationships/image" Target="../media/image120.jpg"/><Relationship Id="rId10" Type="http://schemas.openxmlformats.org/officeDocument/2006/relationships/image" Target="../media/image115.jpeg"/><Relationship Id="rId4" Type="http://schemas.openxmlformats.org/officeDocument/2006/relationships/image" Target="../media/image109.jpeg"/><Relationship Id="rId9" Type="http://schemas.openxmlformats.org/officeDocument/2006/relationships/image" Target="../media/image114.jpg"/><Relationship Id="rId14" Type="http://schemas.openxmlformats.org/officeDocument/2006/relationships/image" Target="../media/image119.jpeg"/></Relationships>
</file>

<file path=ppt/slides/_rels/slide10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61.xml"/></Relationships>
</file>

<file path=ppt/slides/_rels/slide10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61.xml"/></Relationships>
</file>

<file path=ppt/slides/_rels/slide10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17.xml"/></Relationships>
</file>

<file path=ppt/slides/_rels/slide10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g"/><Relationship Id="rId1" Type="http://schemas.openxmlformats.org/officeDocument/2006/relationships/slideLayout" Target="../slideLayouts/slideLayout62.xml"/></Relationships>
</file>

<file path=ppt/slides/_rels/slide111.xml.rels><?xml version="1.0" encoding="UTF-8" standalone="yes"?>
<Relationships xmlns="http://schemas.openxmlformats.org/package/2006/relationships"><Relationship Id="rId2" Type="http://schemas.openxmlformats.org/officeDocument/2006/relationships/hyperlink" Target="https://www.youtube.com/watch?v=YP2KDUiBI-E" TargetMode="External"/><Relationship Id="rId1" Type="http://schemas.openxmlformats.org/officeDocument/2006/relationships/slideLayout" Target="../slideLayouts/slideLayout6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7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7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7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7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7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7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7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7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172.xml"/><Relationship Id="rId5" Type="http://schemas.openxmlformats.org/officeDocument/2006/relationships/image" Target="../media/image139.jpg"/><Relationship Id="rId4" Type="http://schemas.openxmlformats.org/officeDocument/2006/relationships/image" Target="../media/image138.jpeg"/></Relationships>
</file>

<file path=ppt/slides/_rels/slide124.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62.xml"/></Relationships>
</file>

<file path=ppt/slides/_rels/slide12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6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image" Target="../media/image143.jp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62.xml"/></Relationships>
</file>

<file path=ppt/slides/_rels/slide131.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jpeg"/><Relationship Id="rId7" Type="http://schemas.openxmlformats.org/officeDocument/2006/relationships/image" Target="../media/image151.png"/><Relationship Id="rId2" Type="http://schemas.openxmlformats.org/officeDocument/2006/relationships/image" Target="../media/image146.jpeg"/><Relationship Id="rId1" Type="http://schemas.openxmlformats.org/officeDocument/2006/relationships/slideLayout" Target="../slideLayouts/slideLayout62.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13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3.jpg"/><Relationship Id="rId1" Type="http://schemas.openxmlformats.org/officeDocument/2006/relationships/slideLayout" Target="../slideLayouts/slideLayout62.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jpg"/></Relationships>
</file>

<file path=ppt/slides/_rels/slide133.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6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hyperlink" Target="https://www.youtube.com/watch?v=0ZFgw9J7tks" TargetMode="External"/><Relationship Id="rId1" Type="http://schemas.openxmlformats.org/officeDocument/2006/relationships/slideLayout" Target="../slideLayouts/slideLayout62.xml"/></Relationships>
</file>

<file path=ppt/slides/_rels/slide135.xml.rels><?xml version="1.0" encoding="UTF-8" standalone="yes"?>
<Relationships xmlns="http://schemas.openxmlformats.org/package/2006/relationships"><Relationship Id="rId3" Type="http://schemas.openxmlformats.org/officeDocument/2006/relationships/hyperlink" Target="https://www.youtube.com/watch?v=zAjEjxX-DhA" TargetMode="External"/><Relationship Id="rId2" Type="http://schemas.openxmlformats.org/officeDocument/2006/relationships/hyperlink" Target="https://www.youtube.com/watch?v=Eu5bBDRpzPM" TargetMode="External"/><Relationship Id="rId1" Type="http://schemas.openxmlformats.org/officeDocument/2006/relationships/slideLayout" Target="../slideLayouts/slideLayout62.xml"/></Relationships>
</file>

<file path=ppt/slides/_rels/slide136.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18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2" Type="http://schemas.openxmlformats.org/officeDocument/2006/relationships/hyperlink" Target="https://www.youtube.com/watch?v=mFbQDhkZq3M" TargetMode="External"/><Relationship Id="rId1" Type="http://schemas.openxmlformats.org/officeDocument/2006/relationships/slideLayout" Target="../slideLayouts/slideLayout40.xml"/></Relationships>
</file>

<file path=ppt/slides/_rels/slide139.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image" Target="../media/image160.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0.xml"/></Relationships>
</file>

<file path=ppt/slides/_rels/slide14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28.xml"/></Relationships>
</file>

<file path=ppt/slides/_rels/slide141.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40.xml"/></Relationships>
</file>

<file path=ppt/slides/_rels/slide142.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image" Target="../media/image162.jpg"/><Relationship Id="rId1" Type="http://schemas.openxmlformats.org/officeDocument/2006/relationships/slideLayout" Target="../slideLayouts/slideLayout40.xml"/></Relationships>
</file>

<file path=ppt/slides/_rels/slide143.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40.xml"/></Relationships>
</file>

<file path=ppt/slides/_rels/slide14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0.xml"/><Relationship Id="rId4" Type="http://schemas.openxmlformats.org/officeDocument/2006/relationships/image" Target="../media/image166.png"/></Relationships>
</file>

<file path=ppt/slides/_rels/slide145.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40.xml"/></Relationships>
</file>

<file path=ppt/slides/_rels/slide146.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40.xml"/></Relationships>
</file>

<file path=ppt/slides/_rels/slide147.xml.rels><?xml version="1.0" encoding="UTF-8" standalone="yes"?>
<Relationships xmlns="http://schemas.openxmlformats.org/package/2006/relationships"><Relationship Id="rId3" Type="http://schemas.openxmlformats.org/officeDocument/2006/relationships/hyperlink" Target="https://www.youtube.com/watch?v=Br_RhjvZIrU" TargetMode="External"/><Relationship Id="rId2" Type="http://schemas.openxmlformats.org/officeDocument/2006/relationships/image" Target="../media/image169.gif"/><Relationship Id="rId1" Type="http://schemas.openxmlformats.org/officeDocument/2006/relationships/slideLayout" Target="../slideLayouts/slideLayout40.xml"/><Relationship Id="rId4" Type="http://schemas.openxmlformats.org/officeDocument/2006/relationships/hyperlink" Target="https://www.youtube.com/watch?v=f-EsQHr2TQ8" TargetMode="External"/></Relationships>
</file>

<file path=ppt/slides/_rels/slide14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1.png"/><Relationship Id="rId1" Type="http://schemas.openxmlformats.org/officeDocument/2006/relationships/slideLayout" Target="../slideLayouts/slideLayout40.xml"/></Relationships>
</file>

<file path=ppt/slides/_rels/slide15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9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5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05.xml"/></Relationships>
</file>

<file path=ppt/slides/_rels/slide154.xml.rels><?xml version="1.0" encoding="UTF-8" standalone="yes"?>
<Relationships xmlns="http://schemas.openxmlformats.org/package/2006/relationships"><Relationship Id="rId3" Type="http://schemas.openxmlformats.org/officeDocument/2006/relationships/hyperlink" Target="https://www.youtube.com/watch?v=txErSEZoTo8" TargetMode="External"/><Relationship Id="rId2" Type="http://schemas.openxmlformats.org/officeDocument/2006/relationships/image" Target="../media/image176.jpeg"/><Relationship Id="rId1" Type="http://schemas.openxmlformats.org/officeDocument/2006/relationships/slideLayout" Target="../slideLayouts/slideLayout216.xml"/></Relationships>
</file>

<file path=ppt/slides/_rels/slide155.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177.jpeg"/><Relationship Id="rId1" Type="http://schemas.openxmlformats.org/officeDocument/2006/relationships/slideLayout" Target="../slideLayouts/slideLayout21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51.xml"/><Relationship Id="rId6" Type="http://schemas.openxmlformats.org/officeDocument/2006/relationships/image" Target="../media/image26.jpg"/><Relationship Id="rId5" Type="http://schemas.openxmlformats.org/officeDocument/2006/relationships/image" Target="../media/image40.jp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hyperlink" Target="https://kidstalkaboutgod.org/interviews/tv-interviews/" TargetMode="Externa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g"/><Relationship Id="rId9"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3.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1.xml"/></Relationships>
</file>

<file path=ppt/slides/_rels/slide8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5.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106.xml"/></Relationships>
</file>

<file path=ppt/slides/_rels/slide8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28.xml"/></Relationships>
</file>

<file path=ppt/slides/_rels/slide8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28.xml"/></Relationships>
</file>

<file path=ppt/slides/_rels/slide8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17.xml"/></Relationships>
</file>

<file path=ppt/slides/_rels/slide8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39.xml"/></Relationships>
</file>

<file path=ppt/slides/_rels/slide9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3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9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rgbClr val="FFFF00"/>
            </a:gs>
            <a:gs pos="100000">
              <a:srgbClr val="FFFF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Rectangle 3"/>
          <p:cNvSpPr/>
          <p:nvPr/>
        </p:nvSpPr>
        <p:spPr>
          <a:xfrm>
            <a:off x="899133" y="589103"/>
            <a:ext cx="10101291" cy="1569660"/>
          </a:xfrm>
          <a:prstGeom prst="rect">
            <a:avLst/>
          </a:prstGeom>
          <a:solidFill>
            <a:schemeClr val="bg1"/>
          </a:solidFill>
          <a:ln w="76200">
            <a:solidFill>
              <a:schemeClr val="tx1"/>
            </a:solidFill>
          </a:ln>
          <a:effectLst>
            <a:outerShdw blurRad="50800" dist="38100" dir="8100000" algn="tr" rotWithShape="0">
              <a:prstClr val="black">
                <a:alpha val="40000"/>
              </a:prstClr>
            </a:outerShdw>
          </a:effectLst>
          <a:scene3d>
            <a:camera prst="orthographicFront"/>
            <a:lightRig rig="threePt" dir="t"/>
          </a:scene3d>
          <a:sp3d>
            <a:bevelT prst="slope"/>
          </a:sp3d>
        </p:spPr>
        <p:txBody>
          <a:bodyPr wrap="none" lIns="91440" tIns="45720" rIns="91440" bIns="45720">
            <a:spAutoFit/>
          </a:bodyPr>
          <a:lstStyle/>
          <a:p>
            <a:pPr algn="ctr"/>
            <a:r>
              <a:rPr lang="en-US" sz="9600" b="1" dirty="0" smtClean="0">
                <a:ln w="13462">
                  <a:solidFill>
                    <a:prstClr val="white"/>
                  </a:solidFill>
                  <a:prstDash val="solid"/>
                </a:ln>
                <a:solidFill>
                  <a:srgbClr val="FF0000"/>
                </a:solidFill>
                <a:effectLst>
                  <a:outerShdw dist="38100" dir="2700000" algn="bl" rotWithShape="0">
                    <a:srgbClr val="4472C4"/>
                  </a:outerShdw>
                </a:effectLst>
                <a:latin typeface="Cooper Black" panose="0208090404030B020404" pitchFamily="18" charset="0"/>
              </a:rPr>
              <a:t>CHRISTIANITY</a:t>
            </a:r>
            <a:endParaRPr lang="en-US" sz="9600" b="1" dirty="0">
              <a:ln w="13462">
                <a:solidFill>
                  <a:prstClr val="white"/>
                </a:solidFill>
                <a:prstDash val="solid"/>
              </a:ln>
              <a:solidFill>
                <a:srgbClr val="FF0000"/>
              </a:solidFill>
              <a:effectLst>
                <a:outerShdw dist="38100" dir="2700000" algn="bl" rotWithShape="0">
                  <a:srgbClr val="4472C4"/>
                </a:outerShdw>
              </a:effectLst>
              <a:latin typeface="Cooper Black" panose="0208090404030B020404" pitchFamily="18" charset="0"/>
            </a:endParaRPr>
          </a:p>
        </p:txBody>
      </p:sp>
      <p:sp>
        <p:nvSpPr>
          <p:cNvPr id="2" name="Rectangle 1"/>
          <p:cNvSpPr/>
          <p:nvPr/>
        </p:nvSpPr>
        <p:spPr>
          <a:xfrm rot="20029823">
            <a:off x="2496243" y="2465059"/>
            <a:ext cx="7173759" cy="3939540"/>
          </a:xfrm>
          <a:prstGeom prst="rect">
            <a:avLst/>
          </a:prstGeom>
          <a:noFill/>
        </p:spPr>
        <p:txBody>
          <a:bodyPr wrap="none" lIns="91440" tIns="45720" rIns="91440" bIns="45720">
            <a:spAutoFit/>
          </a:bodyPr>
          <a:lstStyle/>
          <a:p>
            <a:pPr algn="ctr"/>
            <a:r>
              <a:rPr lang="en-US" sz="25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Brush Script MT" panose="03060802040406070304" pitchFamily="66" charset="0"/>
              </a:rPr>
              <a:t>Beliefs</a:t>
            </a:r>
            <a:endParaRPr lang="en-US" sz="25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rush Script MT" panose="03060802040406070304" pitchFamily="66" charset="0"/>
            </a:endParaRPr>
          </a:p>
        </p:txBody>
      </p:sp>
    </p:spTree>
    <p:extLst>
      <p:ext uri="{BB962C8B-B14F-4D97-AF65-F5344CB8AC3E}">
        <p14:creationId xmlns:p14="http://schemas.microsoft.com/office/powerpoint/2010/main" val="830738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FF0000"/>
            </a:gs>
            <a:gs pos="61000">
              <a:srgbClr val="FFC000"/>
            </a:gs>
            <a:gs pos="100000">
              <a:srgbClr val="FFFF00"/>
            </a:gs>
          </a:gsLst>
          <a:lin ang="5400000" scaled="1"/>
        </a:gradFill>
        <a:effectLst/>
      </p:bgPr>
    </p:bg>
    <p:spTree>
      <p:nvGrpSpPr>
        <p:cNvPr id="1" name=""/>
        <p:cNvGrpSpPr/>
        <p:nvPr/>
      </p:nvGrpSpPr>
      <p:grpSpPr>
        <a:xfrm>
          <a:off x="0" y="0"/>
          <a:ext cx="0" cy="0"/>
          <a:chOff x="0" y="0"/>
          <a:chExt cx="0" cy="0"/>
        </a:xfrm>
      </p:grpSpPr>
      <p:pic>
        <p:nvPicPr>
          <p:cNvPr id="4" name="Picture 3" descr="Liverpool_Anglican_Cathedral_North_elevation.jpg"/>
          <p:cNvPicPr>
            <a:picLocks noChangeAspect="1"/>
          </p:cNvPicPr>
          <p:nvPr/>
        </p:nvPicPr>
        <p:blipFill>
          <a:blip r:embed="rId2"/>
          <a:stretch>
            <a:fillRect/>
          </a:stretch>
        </p:blipFill>
        <p:spPr>
          <a:xfrm>
            <a:off x="1524000" y="262156"/>
            <a:ext cx="9144000" cy="6333688"/>
          </a:xfrm>
          <a:prstGeom prst="rect">
            <a:avLst/>
          </a:prstGeom>
        </p:spPr>
      </p:pic>
      <p:pic>
        <p:nvPicPr>
          <p:cNvPr id="5" name="Picture 4" descr="Liverpool_Anglican_Cathedral_lady_chapel.jpeg"/>
          <p:cNvPicPr>
            <a:picLocks noChangeAspect="1"/>
          </p:cNvPicPr>
          <p:nvPr/>
        </p:nvPicPr>
        <p:blipFill>
          <a:blip r:embed="rId3"/>
          <a:stretch>
            <a:fillRect/>
          </a:stretch>
        </p:blipFill>
        <p:spPr>
          <a:xfrm>
            <a:off x="3810000" y="381000"/>
            <a:ext cx="4572000" cy="6096000"/>
          </a:xfrm>
          <a:prstGeom prst="rect">
            <a:avLst/>
          </a:prstGeom>
        </p:spPr>
      </p:pic>
    </p:spTree>
    <p:extLst>
      <p:ext uri="{BB962C8B-B14F-4D97-AF65-F5344CB8AC3E}">
        <p14:creationId xmlns:p14="http://schemas.microsoft.com/office/powerpoint/2010/main" val="437730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2667000" y="11430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3366"/>
                </a:solidFill>
                <a:latin typeface="Tahoma" panose="020B0604030504040204" pitchFamily="34" charset="0"/>
              </a:rPr>
              <a:t>The weaknesses</a:t>
            </a:r>
          </a:p>
        </p:txBody>
      </p:sp>
      <p:sp>
        <p:nvSpPr>
          <p:cNvPr id="1027" name="Text Box 3"/>
          <p:cNvSpPr txBox="1">
            <a:spLocks noChangeArrowheads="1"/>
          </p:cNvSpPr>
          <p:nvPr/>
        </p:nvSpPr>
        <p:spPr bwMode="auto">
          <a:xfrm>
            <a:off x="2590800" y="2438400"/>
            <a:ext cx="77724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1600">
                <a:solidFill>
                  <a:srgbClr val="003366"/>
                </a:solidFill>
                <a:latin typeface="Tahoma" panose="020B0604030504040204" pitchFamily="34" charset="0"/>
              </a:rPr>
              <a:t>The concept of Heaven seems unjust. Whatever happened to good old fashioned punishment for naughty people? Why go out of our way to improve if Heaven is a universal reward?</a:t>
            </a:r>
          </a:p>
          <a:p>
            <a:pPr fontAlgn="base">
              <a:spcBef>
                <a:spcPct val="50000"/>
              </a:spcBef>
              <a:spcAft>
                <a:spcPct val="0"/>
              </a:spcAft>
            </a:pPr>
            <a:r>
              <a:rPr lang="en-GB" altLang="en-US" sz="1600">
                <a:solidFill>
                  <a:srgbClr val="003366"/>
                </a:solidFill>
                <a:latin typeface="Tahoma" panose="020B0604030504040204" pitchFamily="34" charset="0"/>
              </a:rPr>
              <a:t>Although soul-building cannot take place in a perfect world, the amount of suffering that goes on in this world does seem unfair. Why do some have to suffer so much more than others? Whats that all about?</a:t>
            </a:r>
          </a:p>
          <a:p>
            <a:pPr fontAlgn="base">
              <a:spcBef>
                <a:spcPct val="50000"/>
              </a:spcBef>
              <a:spcAft>
                <a:spcPct val="0"/>
              </a:spcAft>
            </a:pPr>
            <a:r>
              <a:rPr lang="en-GB" altLang="en-US" sz="1600">
                <a:solidFill>
                  <a:srgbClr val="003366"/>
                </a:solidFill>
                <a:latin typeface="Tahoma" panose="020B0604030504040204" pitchFamily="34" charset="0"/>
              </a:rPr>
              <a:t>How can suffering be an expression of God’s perfect love? D.Z. Phillips – it is never justifiable to hurt someone in order to help them.</a:t>
            </a:r>
          </a:p>
        </p:txBody>
      </p:sp>
    </p:spTree>
    <p:extLst>
      <p:ext uri="{BB962C8B-B14F-4D97-AF65-F5344CB8AC3E}">
        <p14:creationId xmlns:p14="http://schemas.microsoft.com/office/powerpoint/2010/main" val="1950640502"/>
      </p:ext>
    </p:extLst>
  </p:cSld>
  <p:clrMapOvr>
    <a:masterClrMapping/>
  </p:clrMapOvr>
  <p:transition spd="med">
    <p:pull/>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666" y="919594"/>
            <a:ext cx="12497845" cy="2585323"/>
          </a:xfrm>
          <a:prstGeom prst="rect">
            <a:avLst/>
          </a:prstGeom>
          <a:noFill/>
        </p:spPr>
        <p:txBody>
          <a:bodyPr wrap="none" lIns="91440" tIns="45720" rIns="91440" bIns="45720">
            <a:spAutoFit/>
          </a:bodyPr>
          <a:lstStyle/>
          <a:p>
            <a:pPr algn="ctr"/>
            <a:r>
              <a:rPr lang="en-US" sz="5400" dirty="0" smtClean="0">
                <a:ln w="0"/>
                <a:solidFill>
                  <a:prstClr val="black"/>
                </a:solidFill>
                <a:effectLst>
                  <a:outerShdw blurRad="38100" dist="19050" dir="2700000" algn="tl" rotWithShape="0">
                    <a:prstClr val="black">
                      <a:alpha val="40000"/>
                    </a:prstClr>
                  </a:outerShdw>
                </a:effectLst>
              </a:rPr>
              <a:t>In your booklets, write out the two</a:t>
            </a:r>
          </a:p>
          <a:p>
            <a:pPr algn="ctr"/>
            <a:r>
              <a:rPr lang="en-US" sz="5400" dirty="0" smtClean="0">
                <a:ln w="0"/>
                <a:solidFill>
                  <a:prstClr val="black"/>
                </a:solidFill>
                <a:effectLst>
                  <a:outerShdw blurRad="38100" dist="19050" dir="2700000" algn="tl" rotWithShape="0">
                    <a:prstClr val="black">
                      <a:alpha val="40000"/>
                    </a:prstClr>
                  </a:outerShdw>
                </a:effectLst>
              </a:rPr>
              <a:t> theodicies WITHOUT USING THE</a:t>
            </a:r>
          </a:p>
          <a:p>
            <a:pPr algn="ctr"/>
            <a:r>
              <a:rPr lang="en-US" sz="5400" dirty="0" smtClean="0">
                <a:ln w="0"/>
                <a:solidFill>
                  <a:prstClr val="black"/>
                </a:solidFill>
                <a:effectLst>
                  <a:outerShdw blurRad="38100" dist="19050" dir="2700000" algn="tl" rotWithShape="0">
                    <a:prstClr val="black">
                      <a:alpha val="40000"/>
                    </a:prstClr>
                  </a:outerShdw>
                </a:effectLst>
              </a:rPr>
              <a:t>WORDS THAT ARE IN THE SPEECH BUBBLES!</a:t>
            </a:r>
          </a:p>
        </p:txBody>
      </p:sp>
    </p:spTree>
    <p:extLst>
      <p:ext uri="{BB962C8B-B14F-4D97-AF65-F5344CB8AC3E}">
        <p14:creationId xmlns:p14="http://schemas.microsoft.com/office/powerpoint/2010/main" val="4139393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3493"/>
            <a:ext cx="12428113" cy="7901189"/>
          </a:xfrm>
          <a:prstGeom prst="rect">
            <a:avLst/>
          </a:prstGeom>
        </p:spPr>
      </p:pic>
    </p:spTree>
    <p:extLst>
      <p:ext uri="{BB962C8B-B14F-4D97-AF65-F5344CB8AC3E}">
        <p14:creationId xmlns:p14="http://schemas.microsoft.com/office/powerpoint/2010/main" val="19889056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pattFill prst="plaid">
          <a:fgClr>
            <a:schemeClr val="bg2"/>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1906073" y="1558344"/>
            <a:ext cx="8371268" cy="2585323"/>
          </a:xfrm>
          <a:prstGeom prst="rect">
            <a:avLst/>
          </a:prstGeom>
          <a:solidFill>
            <a:schemeClr val="bg2"/>
          </a:solidFill>
        </p:spPr>
        <p:txBody>
          <a:bodyPr wrap="square" rtlCol="0">
            <a:spAutoFit/>
          </a:bodyPr>
          <a:lstStyle/>
          <a:p>
            <a:pPr algn="ctr"/>
            <a:r>
              <a:rPr lang="en-GB" sz="5400" dirty="0" smtClean="0"/>
              <a:t>Watch the video on the life of Jesus. Make notes on the key events.</a:t>
            </a:r>
            <a:endParaRPr lang="en-GB" sz="5400" dirty="0"/>
          </a:p>
        </p:txBody>
      </p:sp>
    </p:spTree>
    <p:extLst>
      <p:ext uri="{BB962C8B-B14F-4D97-AF65-F5344CB8AC3E}">
        <p14:creationId xmlns:p14="http://schemas.microsoft.com/office/powerpoint/2010/main" val="39919025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7019" y="885317"/>
            <a:ext cx="9063058" cy="1754326"/>
          </a:xfrm>
          <a:prstGeom prst="rect">
            <a:avLst/>
          </a:prstGeom>
          <a:noFill/>
        </p:spPr>
        <p:txBody>
          <a:bodyPr wrap="none" lIns="91440" tIns="45720" rIns="91440" bIns="45720">
            <a:spAutoFit/>
          </a:bodyPr>
          <a:lstStyle/>
          <a:p>
            <a:pPr algn="ctr"/>
            <a:r>
              <a:rPr lang="en-US" sz="54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rPr>
              <a:t>What Were The Main Events In</a:t>
            </a:r>
          </a:p>
          <a:p>
            <a:pPr algn="ctr"/>
            <a:r>
              <a:rPr lang="en-US" sz="54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rPr>
              <a:t>The Life Of Jesus?</a:t>
            </a:r>
            <a:endPar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endParaRPr>
          </a:p>
        </p:txBody>
      </p:sp>
    </p:spTree>
    <p:extLst>
      <p:ext uri="{BB962C8B-B14F-4D97-AF65-F5344CB8AC3E}">
        <p14:creationId xmlns:p14="http://schemas.microsoft.com/office/powerpoint/2010/main" val="673449204"/>
      </p:ext>
    </p:extLst>
  </p:cSld>
  <p:clrMapOvr>
    <a:masterClrMapping/>
  </p:clrMapOvr>
  <p:transition spd="slow">
    <p:push dir="u"/>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745591" y="162560"/>
          <a:ext cx="10283480" cy="6720840"/>
        </p:xfrm>
        <a:graphic>
          <a:graphicData uri="http://schemas.openxmlformats.org/drawingml/2006/table">
            <a:tbl>
              <a:tblPr firstRow="1" bandRow="1">
                <a:tableStyleId>{5C22544A-7EE6-4342-B048-85BDC9FD1C3A}</a:tableStyleId>
              </a:tblPr>
              <a:tblGrid>
                <a:gridCol w="2056696"/>
                <a:gridCol w="2056696"/>
                <a:gridCol w="2056696"/>
                <a:gridCol w="2056696"/>
                <a:gridCol w="2056696"/>
              </a:tblGrid>
              <a:tr h="370840">
                <a:tc gridSpan="5">
                  <a:txBody>
                    <a:bodyPr/>
                    <a:lstStyle/>
                    <a:p>
                      <a:pPr algn="ctr"/>
                      <a:r>
                        <a:rPr lang="en-GB" sz="2000" dirty="0" smtClean="0"/>
                        <a:t>MAIN</a:t>
                      </a:r>
                      <a:r>
                        <a:rPr lang="en-GB" sz="2000" baseline="0" dirty="0" smtClean="0"/>
                        <a:t> EVENTS IN JESUS’ LIFE</a:t>
                      </a:r>
                      <a:endParaRPr lang="en-GB" sz="20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370840">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tr>
              <a:tr h="370840">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r h="370840">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tr>
              <a:tr h="370840">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bl>
          </a:graphicData>
        </a:graphic>
      </p:graphicFrame>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5605" y="496032"/>
            <a:ext cx="1086642" cy="181106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904" y="529304"/>
            <a:ext cx="1584960" cy="177779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1749" y="2749116"/>
            <a:ext cx="2191164" cy="154772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05" y="2900422"/>
            <a:ext cx="1982665" cy="124511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770" y="627597"/>
            <a:ext cx="2195134" cy="158121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5555" y="627597"/>
            <a:ext cx="2197140" cy="1647855"/>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5869" y="529304"/>
            <a:ext cx="1851308" cy="185130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5602" y="2673845"/>
            <a:ext cx="1629215" cy="1629215"/>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48734" y="2749116"/>
            <a:ext cx="1879909" cy="1430605"/>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24644" y="2772138"/>
            <a:ext cx="2004427" cy="1260176"/>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9119" y="4939277"/>
            <a:ext cx="2125785" cy="1195754"/>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92982" y="4875728"/>
            <a:ext cx="2112887" cy="1322851"/>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53835" y="4925691"/>
            <a:ext cx="1994899" cy="1328860"/>
          </a:xfrm>
          <a:prstGeom prst="rect">
            <a:avLst/>
          </a:prstGeom>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5555" y="4939277"/>
            <a:ext cx="1762386" cy="1315274"/>
          </a:xfrm>
          <a:prstGeom prst="rect">
            <a:avLst/>
          </a:prstGeom>
        </p:spPr>
      </p:pic>
      <p:sp>
        <p:nvSpPr>
          <p:cNvPr id="22" name="TextBox 21"/>
          <p:cNvSpPr txBox="1"/>
          <p:nvPr/>
        </p:nvSpPr>
        <p:spPr>
          <a:xfrm>
            <a:off x="519855" y="2380612"/>
            <a:ext cx="2248815" cy="369332"/>
          </a:xfrm>
          <a:prstGeom prst="rect">
            <a:avLst/>
          </a:prstGeom>
          <a:noFill/>
        </p:spPr>
        <p:txBody>
          <a:bodyPr wrap="square" rtlCol="0">
            <a:spAutoFit/>
          </a:bodyPr>
          <a:lstStyle/>
          <a:p>
            <a:r>
              <a:rPr lang="en-GB" dirty="0" smtClean="0">
                <a:solidFill>
                  <a:prstClr val="black"/>
                </a:solidFill>
              </a:rPr>
              <a:t>Arrest in Gethsemane</a:t>
            </a:r>
            <a:endParaRPr lang="en-GB" dirty="0">
              <a:solidFill>
                <a:prstClr val="black"/>
              </a:solidFill>
            </a:endParaRPr>
          </a:p>
        </p:txBody>
      </p:sp>
      <p:sp>
        <p:nvSpPr>
          <p:cNvPr id="23" name="TextBox 22"/>
          <p:cNvSpPr txBox="1"/>
          <p:nvPr/>
        </p:nvSpPr>
        <p:spPr>
          <a:xfrm>
            <a:off x="2901530" y="2195979"/>
            <a:ext cx="1979874" cy="646331"/>
          </a:xfrm>
          <a:prstGeom prst="rect">
            <a:avLst/>
          </a:prstGeom>
          <a:noFill/>
        </p:spPr>
        <p:txBody>
          <a:bodyPr wrap="square" rtlCol="0">
            <a:spAutoFit/>
          </a:bodyPr>
          <a:lstStyle/>
          <a:p>
            <a:r>
              <a:rPr lang="en-GB" dirty="0" smtClean="0">
                <a:solidFill>
                  <a:prstClr val="black"/>
                </a:solidFill>
              </a:rPr>
              <a:t>Sermon On The Mount</a:t>
            </a:r>
            <a:endParaRPr lang="en-GB" dirty="0">
              <a:solidFill>
                <a:prstClr val="black"/>
              </a:solidFill>
            </a:endParaRPr>
          </a:p>
        </p:txBody>
      </p:sp>
      <p:sp>
        <p:nvSpPr>
          <p:cNvPr id="24" name="TextBox 23"/>
          <p:cNvSpPr txBox="1"/>
          <p:nvPr/>
        </p:nvSpPr>
        <p:spPr>
          <a:xfrm>
            <a:off x="5267874" y="2380612"/>
            <a:ext cx="1851308" cy="369332"/>
          </a:xfrm>
          <a:prstGeom prst="rect">
            <a:avLst/>
          </a:prstGeom>
          <a:noFill/>
        </p:spPr>
        <p:txBody>
          <a:bodyPr wrap="square" rtlCol="0">
            <a:spAutoFit/>
          </a:bodyPr>
          <a:lstStyle/>
          <a:p>
            <a:r>
              <a:rPr lang="en-GB" dirty="0" smtClean="0">
                <a:solidFill>
                  <a:prstClr val="black"/>
                </a:solidFill>
              </a:rPr>
              <a:t>Lazarus</a:t>
            </a:r>
            <a:endParaRPr lang="en-GB" dirty="0">
              <a:solidFill>
                <a:prstClr val="black"/>
              </a:solidFill>
            </a:endParaRPr>
          </a:p>
        </p:txBody>
      </p:sp>
      <p:sp>
        <p:nvSpPr>
          <p:cNvPr id="25" name="TextBox 24"/>
          <p:cNvSpPr txBox="1"/>
          <p:nvPr/>
        </p:nvSpPr>
        <p:spPr>
          <a:xfrm>
            <a:off x="7344918" y="2354953"/>
            <a:ext cx="2197140" cy="369332"/>
          </a:xfrm>
          <a:prstGeom prst="rect">
            <a:avLst/>
          </a:prstGeom>
          <a:noFill/>
        </p:spPr>
        <p:txBody>
          <a:bodyPr wrap="square" rtlCol="0">
            <a:spAutoFit/>
          </a:bodyPr>
          <a:lstStyle/>
          <a:p>
            <a:r>
              <a:rPr lang="en-GB" dirty="0" smtClean="0">
                <a:solidFill>
                  <a:prstClr val="black"/>
                </a:solidFill>
              </a:rPr>
              <a:t>Jerusalem Entry</a:t>
            </a:r>
            <a:endParaRPr lang="en-GB" dirty="0">
              <a:solidFill>
                <a:prstClr val="black"/>
              </a:solidFill>
            </a:endParaRPr>
          </a:p>
        </p:txBody>
      </p:sp>
      <p:sp>
        <p:nvSpPr>
          <p:cNvPr id="26" name="TextBox 25"/>
          <p:cNvSpPr txBox="1"/>
          <p:nvPr/>
        </p:nvSpPr>
        <p:spPr>
          <a:xfrm>
            <a:off x="9240796" y="2364934"/>
            <a:ext cx="2021983" cy="375555"/>
          </a:xfrm>
          <a:prstGeom prst="rect">
            <a:avLst/>
          </a:prstGeom>
          <a:noFill/>
        </p:spPr>
        <p:txBody>
          <a:bodyPr wrap="square" rtlCol="0">
            <a:spAutoFit/>
          </a:bodyPr>
          <a:lstStyle/>
          <a:p>
            <a:r>
              <a:rPr lang="en-GB" dirty="0" smtClean="0">
                <a:solidFill>
                  <a:prstClr val="black"/>
                </a:solidFill>
              </a:rPr>
              <a:t>Water into wine</a:t>
            </a:r>
            <a:endParaRPr lang="en-GB" dirty="0">
              <a:solidFill>
                <a:prstClr val="black"/>
              </a:solidFill>
            </a:endParaRPr>
          </a:p>
        </p:txBody>
      </p:sp>
      <p:sp>
        <p:nvSpPr>
          <p:cNvPr id="27" name="TextBox 26"/>
          <p:cNvSpPr txBox="1"/>
          <p:nvPr/>
        </p:nvSpPr>
        <p:spPr>
          <a:xfrm>
            <a:off x="786005" y="4296843"/>
            <a:ext cx="2006977" cy="369332"/>
          </a:xfrm>
          <a:prstGeom prst="rect">
            <a:avLst/>
          </a:prstGeom>
          <a:noFill/>
        </p:spPr>
        <p:txBody>
          <a:bodyPr wrap="square" rtlCol="0">
            <a:spAutoFit/>
          </a:bodyPr>
          <a:lstStyle/>
          <a:p>
            <a:r>
              <a:rPr lang="en-GB" dirty="0" smtClean="0">
                <a:solidFill>
                  <a:prstClr val="black"/>
                </a:solidFill>
              </a:rPr>
              <a:t>Feeding 5000</a:t>
            </a:r>
            <a:endParaRPr lang="en-GB" dirty="0">
              <a:solidFill>
                <a:prstClr val="black"/>
              </a:solidFill>
            </a:endParaRPr>
          </a:p>
        </p:txBody>
      </p:sp>
      <p:sp>
        <p:nvSpPr>
          <p:cNvPr id="28" name="TextBox 27"/>
          <p:cNvSpPr txBox="1"/>
          <p:nvPr/>
        </p:nvSpPr>
        <p:spPr>
          <a:xfrm>
            <a:off x="3555966" y="4401619"/>
            <a:ext cx="1349903" cy="369332"/>
          </a:xfrm>
          <a:prstGeom prst="rect">
            <a:avLst/>
          </a:prstGeom>
          <a:noFill/>
        </p:spPr>
        <p:txBody>
          <a:bodyPr wrap="square" rtlCol="0">
            <a:spAutoFit/>
          </a:bodyPr>
          <a:lstStyle/>
          <a:p>
            <a:r>
              <a:rPr lang="en-GB" dirty="0" smtClean="0">
                <a:solidFill>
                  <a:prstClr val="black"/>
                </a:solidFill>
              </a:rPr>
              <a:t>Trial</a:t>
            </a:r>
            <a:endParaRPr lang="en-GB" dirty="0">
              <a:solidFill>
                <a:prstClr val="black"/>
              </a:solidFill>
            </a:endParaRPr>
          </a:p>
        </p:txBody>
      </p:sp>
      <p:sp>
        <p:nvSpPr>
          <p:cNvPr id="29" name="TextBox 28"/>
          <p:cNvSpPr txBox="1"/>
          <p:nvPr/>
        </p:nvSpPr>
        <p:spPr>
          <a:xfrm>
            <a:off x="5603357" y="4363559"/>
            <a:ext cx="1489303" cy="369332"/>
          </a:xfrm>
          <a:prstGeom prst="rect">
            <a:avLst/>
          </a:prstGeom>
          <a:noFill/>
        </p:spPr>
        <p:txBody>
          <a:bodyPr wrap="square" rtlCol="0">
            <a:spAutoFit/>
          </a:bodyPr>
          <a:lstStyle/>
          <a:p>
            <a:r>
              <a:rPr lang="en-GB" dirty="0" smtClean="0">
                <a:solidFill>
                  <a:prstClr val="black"/>
                </a:solidFill>
              </a:rPr>
              <a:t>Birth</a:t>
            </a:r>
            <a:endParaRPr lang="en-GB" dirty="0">
              <a:solidFill>
                <a:prstClr val="black"/>
              </a:solidFill>
            </a:endParaRPr>
          </a:p>
        </p:txBody>
      </p:sp>
      <p:sp>
        <p:nvSpPr>
          <p:cNvPr id="30" name="TextBox 29"/>
          <p:cNvSpPr txBox="1"/>
          <p:nvPr/>
        </p:nvSpPr>
        <p:spPr>
          <a:xfrm>
            <a:off x="7278953" y="4236333"/>
            <a:ext cx="1820944" cy="646331"/>
          </a:xfrm>
          <a:prstGeom prst="rect">
            <a:avLst/>
          </a:prstGeom>
          <a:noFill/>
        </p:spPr>
        <p:txBody>
          <a:bodyPr wrap="square" rtlCol="0">
            <a:spAutoFit/>
          </a:bodyPr>
          <a:lstStyle/>
          <a:p>
            <a:r>
              <a:rPr lang="en-GB" dirty="0" smtClean="0">
                <a:solidFill>
                  <a:prstClr val="black"/>
                </a:solidFill>
              </a:rPr>
              <a:t>Resurrection &amp; Ascension </a:t>
            </a:r>
            <a:endParaRPr lang="en-GB" dirty="0">
              <a:solidFill>
                <a:prstClr val="black"/>
              </a:solidFill>
            </a:endParaRPr>
          </a:p>
        </p:txBody>
      </p:sp>
      <p:sp>
        <p:nvSpPr>
          <p:cNvPr id="31" name="TextBox 30"/>
          <p:cNvSpPr txBox="1"/>
          <p:nvPr/>
        </p:nvSpPr>
        <p:spPr>
          <a:xfrm>
            <a:off x="9445605" y="4324809"/>
            <a:ext cx="1475680" cy="369332"/>
          </a:xfrm>
          <a:prstGeom prst="rect">
            <a:avLst/>
          </a:prstGeom>
          <a:noFill/>
        </p:spPr>
        <p:txBody>
          <a:bodyPr wrap="square" rtlCol="0">
            <a:spAutoFit/>
          </a:bodyPr>
          <a:lstStyle/>
          <a:p>
            <a:r>
              <a:rPr lang="en-GB" dirty="0" smtClean="0">
                <a:solidFill>
                  <a:prstClr val="black"/>
                </a:solidFill>
              </a:rPr>
              <a:t>Last Supper</a:t>
            </a:r>
            <a:endParaRPr lang="en-GB" dirty="0">
              <a:solidFill>
                <a:prstClr val="black"/>
              </a:solidFill>
            </a:endParaRPr>
          </a:p>
        </p:txBody>
      </p:sp>
      <p:sp>
        <p:nvSpPr>
          <p:cNvPr id="32" name="TextBox 31"/>
          <p:cNvSpPr txBox="1"/>
          <p:nvPr/>
        </p:nvSpPr>
        <p:spPr>
          <a:xfrm>
            <a:off x="786005" y="6345365"/>
            <a:ext cx="1836527" cy="369332"/>
          </a:xfrm>
          <a:prstGeom prst="rect">
            <a:avLst/>
          </a:prstGeom>
          <a:noFill/>
        </p:spPr>
        <p:txBody>
          <a:bodyPr wrap="square" rtlCol="0">
            <a:spAutoFit/>
          </a:bodyPr>
          <a:lstStyle/>
          <a:p>
            <a:r>
              <a:rPr lang="en-GB" dirty="0" smtClean="0">
                <a:solidFill>
                  <a:prstClr val="black"/>
                </a:solidFill>
              </a:rPr>
              <a:t>Cleansing Temple</a:t>
            </a:r>
            <a:endParaRPr lang="en-GB" dirty="0">
              <a:solidFill>
                <a:prstClr val="black"/>
              </a:solidFill>
            </a:endParaRPr>
          </a:p>
        </p:txBody>
      </p:sp>
      <p:sp>
        <p:nvSpPr>
          <p:cNvPr id="33" name="TextBox 32"/>
          <p:cNvSpPr txBox="1"/>
          <p:nvPr/>
        </p:nvSpPr>
        <p:spPr>
          <a:xfrm>
            <a:off x="3138033" y="6400840"/>
            <a:ext cx="1915802" cy="369332"/>
          </a:xfrm>
          <a:prstGeom prst="rect">
            <a:avLst/>
          </a:prstGeom>
          <a:noFill/>
        </p:spPr>
        <p:txBody>
          <a:bodyPr wrap="square" rtlCol="0">
            <a:spAutoFit/>
          </a:bodyPr>
          <a:lstStyle/>
          <a:p>
            <a:r>
              <a:rPr lang="en-GB" dirty="0" err="1" smtClean="0">
                <a:solidFill>
                  <a:prstClr val="black"/>
                </a:solidFill>
              </a:rPr>
              <a:t>Crucixion</a:t>
            </a:r>
            <a:endParaRPr lang="en-GB" dirty="0">
              <a:solidFill>
                <a:prstClr val="black"/>
              </a:solidFill>
            </a:endParaRPr>
          </a:p>
        </p:txBody>
      </p:sp>
      <p:sp>
        <p:nvSpPr>
          <p:cNvPr id="34" name="TextBox 33"/>
          <p:cNvSpPr txBox="1"/>
          <p:nvPr/>
        </p:nvSpPr>
        <p:spPr>
          <a:xfrm>
            <a:off x="5217370" y="6400840"/>
            <a:ext cx="1831364" cy="369332"/>
          </a:xfrm>
          <a:prstGeom prst="rect">
            <a:avLst/>
          </a:prstGeom>
          <a:noFill/>
        </p:spPr>
        <p:txBody>
          <a:bodyPr wrap="square" rtlCol="0">
            <a:spAutoFit/>
          </a:bodyPr>
          <a:lstStyle/>
          <a:p>
            <a:r>
              <a:rPr lang="en-GB" dirty="0" smtClean="0">
                <a:solidFill>
                  <a:prstClr val="black"/>
                </a:solidFill>
              </a:rPr>
              <a:t>Transfiguration</a:t>
            </a:r>
            <a:endParaRPr lang="en-GB" dirty="0">
              <a:solidFill>
                <a:prstClr val="black"/>
              </a:solidFill>
            </a:endParaRPr>
          </a:p>
        </p:txBody>
      </p:sp>
      <p:sp>
        <p:nvSpPr>
          <p:cNvPr id="35" name="TextBox 34"/>
          <p:cNvSpPr txBox="1"/>
          <p:nvPr/>
        </p:nvSpPr>
        <p:spPr>
          <a:xfrm>
            <a:off x="7602720" y="6415233"/>
            <a:ext cx="1633023" cy="369332"/>
          </a:xfrm>
          <a:prstGeom prst="rect">
            <a:avLst/>
          </a:prstGeom>
          <a:noFill/>
        </p:spPr>
        <p:txBody>
          <a:bodyPr wrap="square" rtlCol="0">
            <a:spAutoFit/>
          </a:bodyPr>
          <a:lstStyle/>
          <a:p>
            <a:r>
              <a:rPr lang="en-GB" dirty="0" smtClean="0">
                <a:solidFill>
                  <a:prstClr val="black"/>
                </a:solidFill>
              </a:rPr>
              <a:t>Baptism</a:t>
            </a:r>
            <a:endParaRPr lang="en-GB" dirty="0">
              <a:solidFill>
                <a:prstClr val="black"/>
              </a:solidFill>
            </a:endParaRPr>
          </a:p>
        </p:txBody>
      </p:sp>
    </p:spTree>
    <p:extLst>
      <p:ext uri="{BB962C8B-B14F-4D97-AF65-F5344CB8AC3E}">
        <p14:creationId xmlns:p14="http://schemas.microsoft.com/office/powerpoint/2010/main" val="11285601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4"/>
          <p:cNvSpPr>
            <a:spLocks noChangeArrowheads="1" noChangeShapeType="1" noTextEdit="1"/>
          </p:cNvSpPr>
          <p:nvPr/>
        </p:nvSpPr>
        <p:spPr bwMode="auto">
          <a:xfrm>
            <a:off x="3863976" y="333375"/>
            <a:ext cx="4371975" cy="647700"/>
          </a:xfrm>
          <a:prstGeom prst="rect">
            <a:avLst/>
          </a:prstGeom>
        </p:spPr>
        <p:txBody>
          <a:bodyPr spcFirstLastPara="1" wrap="none" fromWordArt="1">
            <a:prstTxWarp prst="textArchUp">
              <a:avLst>
                <a:gd name="adj" fmla="val 10800000"/>
              </a:avLst>
            </a:prstTxWarp>
          </a:bodyPr>
          <a:lstStyle/>
          <a:p>
            <a:pPr algn="ctr" fontAlgn="base">
              <a:spcBef>
                <a:spcPct val="0"/>
              </a:spcBef>
              <a:spcAft>
                <a:spcPct val="0"/>
              </a:spcAft>
            </a:pPr>
            <a:r>
              <a:rPr lang="en-GB" sz="3600" kern="10">
                <a:ln w="9525">
                  <a:solidFill>
                    <a:srgbClr val="000000"/>
                  </a:solidFill>
                  <a:round/>
                  <a:headEnd/>
                  <a:tailEnd/>
                </a:ln>
                <a:solidFill>
                  <a:srgbClr val="000000"/>
                </a:solidFill>
                <a:latin typeface="Arial Black" panose="020B0A04020102020204" pitchFamily="34" charset="0"/>
              </a:rPr>
              <a:t>The Life Of Jesus</a:t>
            </a:r>
          </a:p>
        </p:txBody>
      </p:sp>
      <p:sp>
        <p:nvSpPr>
          <p:cNvPr id="2051" name="Text Box 5"/>
          <p:cNvSpPr txBox="1">
            <a:spLocks noChangeArrowheads="1"/>
          </p:cNvSpPr>
          <p:nvPr/>
        </p:nvSpPr>
        <p:spPr bwMode="auto">
          <a:xfrm>
            <a:off x="1774826" y="765176"/>
            <a:ext cx="7561263" cy="542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buFontTx/>
              <a:buChar char="•"/>
            </a:pPr>
            <a:r>
              <a:rPr lang="en-GB" altLang="en-US" sz="2000" b="1">
                <a:solidFill>
                  <a:srgbClr val="000000"/>
                </a:solidFill>
              </a:rPr>
              <a:t>The betrayal in Gethsemane</a:t>
            </a:r>
          </a:p>
          <a:p>
            <a:pPr eaLnBrk="1" fontAlgn="base" hangingPunct="1">
              <a:spcBef>
                <a:spcPct val="50000"/>
              </a:spcBef>
              <a:spcAft>
                <a:spcPct val="0"/>
              </a:spcAft>
              <a:buFontTx/>
              <a:buChar char="•"/>
            </a:pPr>
            <a:r>
              <a:rPr lang="en-GB" altLang="en-US" sz="2000" b="1">
                <a:solidFill>
                  <a:srgbClr val="000000"/>
                </a:solidFill>
              </a:rPr>
              <a:t>The crucifixion</a:t>
            </a:r>
          </a:p>
          <a:p>
            <a:pPr eaLnBrk="1" fontAlgn="base" hangingPunct="1">
              <a:spcBef>
                <a:spcPct val="50000"/>
              </a:spcBef>
              <a:spcAft>
                <a:spcPct val="0"/>
              </a:spcAft>
              <a:buFontTx/>
              <a:buChar char="•"/>
            </a:pPr>
            <a:r>
              <a:rPr lang="en-GB" altLang="en-US" sz="2000" b="1">
                <a:solidFill>
                  <a:srgbClr val="000000"/>
                </a:solidFill>
              </a:rPr>
              <a:t>The Last supper</a:t>
            </a:r>
          </a:p>
          <a:p>
            <a:pPr eaLnBrk="1" fontAlgn="base" hangingPunct="1">
              <a:spcBef>
                <a:spcPct val="50000"/>
              </a:spcBef>
              <a:spcAft>
                <a:spcPct val="0"/>
              </a:spcAft>
              <a:buFontTx/>
              <a:buChar char="•"/>
            </a:pPr>
            <a:r>
              <a:rPr lang="en-GB" altLang="en-US" sz="2000" b="1">
                <a:solidFill>
                  <a:srgbClr val="000000"/>
                </a:solidFill>
              </a:rPr>
              <a:t>Choosing the twelve disciples</a:t>
            </a:r>
          </a:p>
          <a:p>
            <a:pPr eaLnBrk="1" fontAlgn="base" hangingPunct="1">
              <a:spcBef>
                <a:spcPct val="50000"/>
              </a:spcBef>
              <a:spcAft>
                <a:spcPct val="0"/>
              </a:spcAft>
              <a:buFontTx/>
              <a:buChar char="•"/>
            </a:pPr>
            <a:r>
              <a:rPr lang="en-GB" altLang="en-US" sz="2000" b="1">
                <a:solidFill>
                  <a:srgbClr val="000000"/>
                </a:solidFill>
              </a:rPr>
              <a:t>The birth of Jesus</a:t>
            </a:r>
          </a:p>
          <a:p>
            <a:pPr eaLnBrk="1" fontAlgn="base" hangingPunct="1">
              <a:spcBef>
                <a:spcPct val="50000"/>
              </a:spcBef>
              <a:spcAft>
                <a:spcPct val="0"/>
              </a:spcAft>
              <a:buFontTx/>
              <a:buChar char="•"/>
            </a:pPr>
            <a:r>
              <a:rPr lang="en-GB" altLang="en-US" sz="2000" b="1">
                <a:solidFill>
                  <a:srgbClr val="000000"/>
                </a:solidFill>
              </a:rPr>
              <a:t>The cleansing of the Temple</a:t>
            </a:r>
          </a:p>
          <a:p>
            <a:pPr eaLnBrk="1" fontAlgn="base" hangingPunct="1">
              <a:spcBef>
                <a:spcPct val="50000"/>
              </a:spcBef>
              <a:spcAft>
                <a:spcPct val="0"/>
              </a:spcAft>
              <a:buFontTx/>
              <a:buChar char="•"/>
            </a:pPr>
            <a:r>
              <a:rPr lang="en-GB" altLang="en-US" sz="2000" b="1">
                <a:solidFill>
                  <a:srgbClr val="000000"/>
                </a:solidFill>
              </a:rPr>
              <a:t>The Resurrection</a:t>
            </a:r>
          </a:p>
          <a:p>
            <a:pPr eaLnBrk="1" fontAlgn="base" hangingPunct="1">
              <a:spcBef>
                <a:spcPct val="50000"/>
              </a:spcBef>
              <a:spcAft>
                <a:spcPct val="0"/>
              </a:spcAft>
              <a:buFontTx/>
              <a:buChar char="•"/>
            </a:pPr>
            <a:r>
              <a:rPr lang="en-GB" altLang="en-US" sz="2000" b="1">
                <a:solidFill>
                  <a:srgbClr val="000000"/>
                </a:solidFill>
              </a:rPr>
              <a:t>Jesus’ trial and Peter’s denial.</a:t>
            </a:r>
          </a:p>
          <a:p>
            <a:pPr eaLnBrk="1" fontAlgn="base" hangingPunct="1">
              <a:spcBef>
                <a:spcPct val="50000"/>
              </a:spcBef>
              <a:spcAft>
                <a:spcPct val="0"/>
              </a:spcAft>
              <a:buFontTx/>
              <a:buChar char="•"/>
            </a:pPr>
            <a:r>
              <a:rPr lang="en-GB" altLang="en-US" sz="2000" b="1">
                <a:solidFill>
                  <a:srgbClr val="000000"/>
                </a:solidFill>
              </a:rPr>
              <a:t>The baptism of Jesus</a:t>
            </a:r>
          </a:p>
          <a:p>
            <a:pPr eaLnBrk="1" fontAlgn="base" hangingPunct="1">
              <a:spcBef>
                <a:spcPct val="50000"/>
              </a:spcBef>
              <a:spcAft>
                <a:spcPct val="0"/>
              </a:spcAft>
              <a:buFontTx/>
              <a:buChar char="•"/>
            </a:pPr>
            <a:r>
              <a:rPr lang="en-GB" altLang="en-US" sz="2000" b="1">
                <a:solidFill>
                  <a:srgbClr val="000000"/>
                </a:solidFill>
              </a:rPr>
              <a:t>Jesus visits the Temple as a boy</a:t>
            </a:r>
          </a:p>
          <a:p>
            <a:pPr eaLnBrk="1" fontAlgn="base" hangingPunct="1">
              <a:spcBef>
                <a:spcPct val="50000"/>
              </a:spcBef>
              <a:spcAft>
                <a:spcPct val="0"/>
              </a:spcAft>
              <a:buFontTx/>
              <a:buChar char="•"/>
            </a:pPr>
            <a:r>
              <a:rPr lang="en-GB" altLang="en-US" sz="2000" b="1">
                <a:solidFill>
                  <a:srgbClr val="000000"/>
                </a:solidFill>
              </a:rPr>
              <a:t>The Sermon on The Mount</a:t>
            </a:r>
          </a:p>
          <a:p>
            <a:pPr eaLnBrk="1" fontAlgn="base" hangingPunct="1">
              <a:spcBef>
                <a:spcPct val="50000"/>
              </a:spcBef>
              <a:spcAft>
                <a:spcPct val="0"/>
              </a:spcAft>
              <a:buFontTx/>
              <a:buChar char="•"/>
            </a:pPr>
            <a:r>
              <a:rPr lang="en-GB" altLang="en-US" sz="2000" b="1">
                <a:solidFill>
                  <a:srgbClr val="000000"/>
                </a:solidFill>
              </a:rPr>
              <a:t>The Temptation of Jesus.</a:t>
            </a:r>
            <a:endParaRPr lang="en-US" altLang="en-US" sz="2000" b="1">
              <a:solidFill>
                <a:srgbClr val="000000"/>
              </a:solidFill>
            </a:endParaRPr>
          </a:p>
        </p:txBody>
      </p:sp>
      <p:sp>
        <p:nvSpPr>
          <p:cNvPr id="2052" name="Text Box 6"/>
          <p:cNvSpPr txBox="1">
            <a:spLocks noChangeArrowheads="1"/>
          </p:cNvSpPr>
          <p:nvPr/>
        </p:nvSpPr>
        <p:spPr bwMode="auto">
          <a:xfrm>
            <a:off x="7175501" y="3789364"/>
            <a:ext cx="2665413"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3600">
                <a:solidFill>
                  <a:srgbClr val="000000"/>
                </a:solidFill>
                <a:latin typeface="Stencil" panose="040409050D0802020404" pitchFamily="82" charset="0"/>
              </a:rPr>
              <a:t>PUT THEM IN THE RIGHT ORDER!</a:t>
            </a:r>
            <a:endParaRPr lang="en-US" altLang="en-US" sz="3600">
              <a:solidFill>
                <a:srgbClr val="000000"/>
              </a:solidFill>
              <a:latin typeface="Stencil" panose="040409050D0802020404" pitchFamily="82" charset="0"/>
            </a:endParaRPr>
          </a:p>
        </p:txBody>
      </p:sp>
      <p:pic>
        <p:nvPicPr>
          <p:cNvPr id="2055" name="Picture 7" descr="d7_1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063" y="765176"/>
            <a:ext cx="26289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536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770" decel="100000"/>
                                        <p:tgtEl>
                                          <p:spTgt spid="2055"/>
                                        </p:tgtEl>
                                      </p:cBhvr>
                                    </p:animEffect>
                                    <p:animScale>
                                      <p:cBhvr>
                                        <p:cTn id="8" dur="770" decel="100000"/>
                                        <p:tgtEl>
                                          <p:spTgt spid="2055"/>
                                        </p:tgtEl>
                                      </p:cBhvr>
                                      <p:from x="10000" y="10000"/>
                                      <p:to x="200000" y="450000"/>
                                    </p:animScale>
                                    <p:animScale>
                                      <p:cBhvr>
                                        <p:cTn id="9" dur="1230" accel="100000" fill="hold">
                                          <p:stCondLst>
                                            <p:cond delay="770"/>
                                          </p:stCondLst>
                                        </p:cTn>
                                        <p:tgtEl>
                                          <p:spTgt spid="2055"/>
                                        </p:tgtEl>
                                      </p:cBhvr>
                                      <p:from x="200000" y="450000"/>
                                      <p:to x="100000" y="100000"/>
                                    </p:animScale>
                                    <p:set>
                                      <p:cBhvr>
                                        <p:cTn id="10" dur="770" fill="hold"/>
                                        <p:tgtEl>
                                          <p:spTgt spid="2055"/>
                                        </p:tgtEl>
                                        <p:attrNameLst>
                                          <p:attrName>ppt_x</p:attrName>
                                        </p:attrNameLst>
                                      </p:cBhvr>
                                      <p:to>
                                        <p:strVal val="(0.5)"/>
                                      </p:to>
                                    </p:set>
                                    <p:anim from="(0.5)" to="(#ppt_x)" calcmode="lin" valueType="num">
                                      <p:cBhvr>
                                        <p:cTn id="11" dur="1230" accel="100000" fill="hold">
                                          <p:stCondLst>
                                            <p:cond delay="770"/>
                                          </p:stCondLst>
                                        </p:cTn>
                                        <p:tgtEl>
                                          <p:spTgt spid="2055"/>
                                        </p:tgtEl>
                                        <p:attrNameLst>
                                          <p:attrName>ppt_x</p:attrName>
                                        </p:attrNameLst>
                                      </p:cBhvr>
                                    </p:anim>
                                    <p:set>
                                      <p:cBhvr>
                                        <p:cTn id="12" dur="770" fill="hold"/>
                                        <p:tgtEl>
                                          <p:spTgt spid="2055"/>
                                        </p:tgtEl>
                                        <p:attrNameLst>
                                          <p:attrName>ppt_y</p:attrName>
                                        </p:attrNameLst>
                                      </p:cBhvr>
                                      <p:to>
                                        <p:strVal val="(#ppt_y+0.4)"/>
                                      </p:to>
                                    </p:set>
                                    <p:anim from="(#ppt_y+0.4)" to="(#ppt_y)" calcmode="lin" valueType="num">
                                      <p:cBhvr>
                                        <p:cTn id="13" dur="1230" accel="100000" fill="hold">
                                          <p:stCondLst>
                                            <p:cond delay="770"/>
                                          </p:stCondLst>
                                        </p:cTn>
                                        <p:tgtEl>
                                          <p:spTgt spid="205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4"/>
          <p:cNvSpPr>
            <a:spLocks noChangeArrowheads="1" noChangeShapeType="1" noTextEdit="1"/>
          </p:cNvSpPr>
          <p:nvPr/>
        </p:nvSpPr>
        <p:spPr bwMode="auto">
          <a:xfrm>
            <a:off x="3719514" y="260350"/>
            <a:ext cx="4371975" cy="647700"/>
          </a:xfrm>
          <a:prstGeom prst="rect">
            <a:avLst/>
          </a:prstGeom>
        </p:spPr>
        <p:txBody>
          <a:bodyPr spcFirstLastPara="1" wrap="none" fromWordArt="1">
            <a:prstTxWarp prst="textArchUp">
              <a:avLst>
                <a:gd name="adj" fmla="val 10800000"/>
              </a:avLst>
            </a:prstTxWarp>
          </a:bodyPr>
          <a:lstStyle/>
          <a:p>
            <a:pPr algn="ctr" fontAlgn="base">
              <a:spcBef>
                <a:spcPct val="0"/>
              </a:spcBef>
              <a:spcAft>
                <a:spcPct val="0"/>
              </a:spcAft>
            </a:pPr>
            <a:r>
              <a:rPr lang="en-GB" sz="3600" kern="10">
                <a:ln w="9525">
                  <a:solidFill>
                    <a:srgbClr val="000000"/>
                  </a:solidFill>
                  <a:round/>
                  <a:headEnd/>
                  <a:tailEnd/>
                </a:ln>
                <a:solidFill>
                  <a:srgbClr val="000000"/>
                </a:solidFill>
                <a:latin typeface="Arial Black" panose="020B0A04020102020204" pitchFamily="34" charset="0"/>
              </a:rPr>
              <a:t>The Life Of Jesus</a:t>
            </a:r>
          </a:p>
        </p:txBody>
      </p:sp>
      <p:sp>
        <p:nvSpPr>
          <p:cNvPr id="3075" name="Text Box 5"/>
          <p:cNvSpPr txBox="1">
            <a:spLocks noChangeArrowheads="1"/>
          </p:cNvSpPr>
          <p:nvPr/>
        </p:nvSpPr>
        <p:spPr bwMode="auto">
          <a:xfrm>
            <a:off x="1774826" y="908051"/>
            <a:ext cx="5400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a:solidFill>
                  <a:srgbClr val="000000"/>
                </a:solidFill>
              </a:rPr>
              <a:t>*</a:t>
            </a:r>
            <a:endParaRPr lang="en-US" altLang="en-US">
              <a:solidFill>
                <a:srgbClr val="000000"/>
              </a:solidFill>
            </a:endParaRPr>
          </a:p>
        </p:txBody>
      </p:sp>
      <p:sp>
        <p:nvSpPr>
          <p:cNvPr id="3076" name="Rectangle 6"/>
          <p:cNvSpPr>
            <a:spLocks noChangeArrowheads="1"/>
          </p:cNvSpPr>
          <p:nvPr/>
        </p:nvSpPr>
        <p:spPr bwMode="auto">
          <a:xfrm>
            <a:off x="1919289" y="1268414"/>
            <a:ext cx="561657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buFontTx/>
              <a:buChar char="•"/>
            </a:pPr>
            <a:r>
              <a:rPr lang="en-GB" altLang="en-US" sz="2000" b="1">
                <a:solidFill>
                  <a:srgbClr val="000000"/>
                </a:solidFill>
              </a:rPr>
              <a:t>The birth of Jesus</a:t>
            </a:r>
          </a:p>
          <a:p>
            <a:pPr eaLnBrk="1" fontAlgn="base" hangingPunct="1">
              <a:spcBef>
                <a:spcPct val="0"/>
              </a:spcBef>
              <a:spcAft>
                <a:spcPct val="0"/>
              </a:spcAft>
              <a:buFontTx/>
              <a:buChar char="•"/>
            </a:pPr>
            <a:r>
              <a:rPr lang="en-GB" altLang="en-US" sz="2000" b="1">
                <a:solidFill>
                  <a:srgbClr val="000000"/>
                </a:solidFill>
              </a:rPr>
              <a:t>Jesus visits the Temple as a boy</a:t>
            </a:r>
          </a:p>
          <a:p>
            <a:pPr eaLnBrk="1" fontAlgn="base" hangingPunct="1">
              <a:spcBef>
                <a:spcPct val="0"/>
              </a:spcBef>
              <a:spcAft>
                <a:spcPct val="0"/>
              </a:spcAft>
              <a:buFontTx/>
              <a:buChar char="•"/>
            </a:pPr>
            <a:r>
              <a:rPr lang="en-GB" altLang="en-US" sz="2000" b="1">
                <a:solidFill>
                  <a:srgbClr val="000000"/>
                </a:solidFill>
              </a:rPr>
              <a:t>The baptism of Jesus</a:t>
            </a:r>
          </a:p>
          <a:p>
            <a:pPr eaLnBrk="1" fontAlgn="base" hangingPunct="1">
              <a:spcBef>
                <a:spcPct val="0"/>
              </a:spcBef>
              <a:spcAft>
                <a:spcPct val="0"/>
              </a:spcAft>
              <a:buFontTx/>
              <a:buChar char="•"/>
            </a:pPr>
            <a:r>
              <a:rPr lang="en-GB" altLang="en-US" sz="2000" b="1">
                <a:solidFill>
                  <a:srgbClr val="000000"/>
                </a:solidFill>
              </a:rPr>
              <a:t>The Temptation of Jesus</a:t>
            </a:r>
          </a:p>
          <a:p>
            <a:pPr eaLnBrk="1" fontAlgn="base" hangingPunct="1">
              <a:spcBef>
                <a:spcPct val="0"/>
              </a:spcBef>
              <a:spcAft>
                <a:spcPct val="0"/>
              </a:spcAft>
              <a:buFontTx/>
              <a:buChar char="•"/>
            </a:pPr>
            <a:r>
              <a:rPr lang="en-GB" altLang="en-US" sz="2000" b="1">
                <a:solidFill>
                  <a:srgbClr val="000000"/>
                </a:solidFill>
              </a:rPr>
              <a:t>Choosing the twelve disciples</a:t>
            </a:r>
          </a:p>
          <a:p>
            <a:pPr eaLnBrk="1" fontAlgn="base" hangingPunct="1">
              <a:spcBef>
                <a:spcPct val="0"/>
              </a:spcBef>
              <a:spcAft>
                <a:spcPct val="0"/>
              </a:spcAft>
              <a:buFontTx/>
              <a:buChar char="•"/>
            </a:pPr>
            <a:r>
              <a:rPr lang="en-GB" altLang="en-US" sz="2000" b="1">
                <a:solidFill>
                  <a:srgbClr val="000000"/>
                </a:solidFill>
              </a:rPr>
              <a:t>The Sermon on The Mount</a:t>
            </a:r>
          </a:p>
          <a:p>
            <a:pPr eaLnBrk="1" fontAlgn="base" hangingPunct="1">
              <a:spcBef>
                <a:spcPct val="0"/>
              </a:spcBef>
              <a:spcAft>
                <a:spcPct val="0"/>
              </a:spcAft>
              <a:buFontTx/>
              <a:buChar char="•"/>
            </a:pPr>
            <a:r>
              <a:rPr lang="en-GB" altLang="en-US" sz="2000" b="1">
                <a:solidFill>
                  <a:srgbClr val="000000"/>
                </a:solidFill>
              </a:rPr>
              <a:t>The cleansing of the Temple</a:t>
            </a:r>
          </a:p>
          <a:p>
            <a:pPr eaLnBrk="1" fontAlgn="base" hangingPunct="1">
              <a:spcBef>
                <a:spcPct val="0"/>
              </a:spcBef>
              <a:spcAft>
                <a:spcPct val="0"/>
              </a:spcAft>
              <a:buFontTx/>
              <a:buChar char="•"/>
            </a:pPr>
            <a:r>
              <a:rPr lang="en-GB" altLang="en-US" sz="2000" b="1">
                <a:solidFill>
                  <a:srgbClr val="000000"/>
                </a:solidFill>
              </a:rPr>
              <a:t>The Last Supper</a:t>
            </a:r>
          </a:p>
          <a:p>
            <a:pPr eaLnBrk="1" fontAlgn="base" hangingPunct="1">
              <a:spcBef>
                <a:spcPct val="0"/>
              </a:spcBef>
              <a:spcAft>
                <a:spcPct val="0"/>
              </a:spcAft>
              <a:buFontTx/>
              <a:buChar char="•"/>
            </a:pPr>
            <a:r>
              <a:rPr lang="en-GB" altLang="en-US" sz="2000" b="1">
                <a:solidFill>
                  <a:srgbClr val="000000"/>
                </a:solidFill>
              </a:rPr>
              <a:t>The betrayal in Gethsemane</a:t>
            </a:r>
          </a:p>
          <a:p>
            <a:pPr eaLnBrk="1" fontAlgn="base" hangingPunct="1">
              <a:spcBef>
                <a:spcPct val="0"/>
              </a:spcBef>
              <a:spcAft>
                <a:spcPct val="0"/>
              </a:spcAft>
              <a:buFontTx/>
              <a:buChar char="•"/>
            </a:pPr>
            <a:r>
              <a:rPr lang="en-GB" altLang="en-US" sz="2000" b="1">
                <a:solidFill>
                  <a:srgbClr val="000000"/>
                </a:solidFill>
              </a:rPr>
              <a:t>Jesus’ trial and Peter’s denial.</a:t>
            </a:r>
          </a:p>
          <a:p>
            <a:pPr eaLnBrk="1" fontAlgn="base" hangingPunct="1">
              <a:spcBef>
                <a:spcPct val="0"/>
              </a:spcBef>
              <a:spcAft>
                <a:spcPct val="0"/>
              </a:spcAft>
              <a:buFontTx/>
              <a:buChar char="•"/>
            </a:pPr>
            <a:r>
              <a:rPr lang="en-GB" altLang="en-US" sz="2000" b="1">
                <a:solidFill>
                  <a:srgbClr val="000000"/>
                </a:solidFill>
              </a:rPr>
              <a:t>The crucifixion</a:t>
            </a:r>
          </a:p>
          <a:p>
            <a:pPr eaLnBrk="1" fontAlgn="base" hangingPunct="1">
              <a:spcBef>
                <a:spcPct val="0"/>
              </a:spcBef>
              <a:spcAft>
                <a:spcPct val="0"/>
              </a:spcAft>
              <a:buFontTx/>
              <a:buChar char="•"/>
            </a:pPr>
            <a:r>
              <a:rPr lang="en-GB" altLang="en-US" sz="2000" b="1">
                <a:solidFill>
                  <a:srgbClr val="000000"/>
                </a:solidFill>
              </a:rPr>
              <a:t>The Resurrection</a:t>
            </a:r>
          </a:p>
        </p:txBody>
      </p:sp>
      <p:sp>
        <p:nvSpPr>
          <p:cNvPr id="3077" name="WordArt 7"/>
          <p:cNvSpPr>
            <a:spLocks noChangeArrowheads="1" noChangeShapeType="1" noTextEdit="1"/>
          </p:cNvSpPr>
          <p:nvPr/>
        </p:nvSpPr>
        <p:spPr bwMode="auto">
          <a:xfrm>
            <a:off x="4079876" y="549275"/>
            <a:ext cx="3838575" cy="611188"/>
          </a:xfrm>
          <a:prstGeom prst="rect">
            <a:avLst/>
          </a:prstGeom>
        </p:spPr>
        <p:txBody>
          <a:bodyPr wrap="none" fromWordArt="1">
            <a:prstTxWarp prst="textCanDown">
              <a:avLst>
                <a:gd name="adj" fmla="val 33333"/>
              </a:avLst>
            </a:prstTxWarp>
          </a:bodyPr>
          <a:lstStyle/>
          <a:p>
            <a:pPr algn="ctr" fontAlgn="base">
              <a:spcBef>
                <a:spcPct val="0"/>
              </a:spcBef>
              <a:spcAft>
                <a:spcPct val="0"/>
              </a:spcAft>
            </a:pPr>
            <a:r>
              <a:rPr lang="en-GB" sz="36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(in the correct order).</a:t>
            </a:r>
          </a:p>
        </p:txBody>
      </p:sp>
      <p:sp>
        <p:nvSpPr>
          <p:cNvPr id="3078" name="Text Box 8"/>
          <p:cNvSpPr txBox="1">
            <a:spLocks noChangeArrowheads="1"/>
          </p:cNvSpPr>
          <p:nvPr/>
        </p:nvSpPr>
        <p:spPr bwMode="auto">
          <a:xfrm>
            <a:off x="7319963" y="3717926"/>
            <a:ext cx="252095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GB" altLang="en-US" sz="4000">
                <a:solidFill>
                  <a:srgbClr val="000000"/>
                </a:solidFill>
                <a:latin typeface="Stencil" panose="040409050D0802020404" pitchFamily="82" charset="0"/>
              </a:rPr>
              <a:t>How many did you get right?</a:t>
            </a:r>
            <a:endParaRPr lang="en-US" altLang="en-US" sz="4000">
              <a:solidFill>
                <a:srgbClr val="000000"/>
              </a:solidFill>
              <a:latin typeface="Stencil" panose="040409050D0802020404" pitchFamily="82" charset="0"/>
            </a:endParaRPr>
          </a:p>
        </p:txBody>
      </p:sp>
      <p:pic>
        <p:nvPicPr>
          <p:cNvPr id="3081" name="Picture 9" descr="d7_1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6" y="981076"/>
            <a:ext cx="2563813"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264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anim calcmode="lin" valueType="num">
                                      <p:cBhvr>
                                        <p:cTn id="7" dur="500" decel="50000" fill="hold">
                                          <p:stCondLst>
                                            <p:cond delay="0"/>
                                          </p:stCondLst>
                                        </p:cTn>
                                        <p:tgtEl>
                                          <p:spTgt spid="308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8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81"/>
                                        </p:tgtEl>
                                        <p:attrNameLst>
                                          <p:attrName>ppt_w</p:attrName>
                                        </p:attrNameLst>
                                      </p:cBhvr>
                                      <p:tavLst>
                                        <p:tav tm="0">
                                          <p:val>
                                            <p:strVal val="#ppt_w*.05"/>
                                          </p:val>
                                        </p:tav>
                                        <p:tav tm="100000">
                                          <p:val>
                                            <p:strVal val="#ppt_w"/>
                                          </p:val>
                                        </p:tav>
                                      </p:tavLst>
                                    </p:anim>
                                    <p:anim calcmode="lin" valueType="num">
                                      <p:cBhvr>
                                        <p:cTn id="10" dur="1000" fill="hold"/>
                                        <p:tgtEl>
                                          <p:spTgt spid="308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8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8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8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8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mph" presetSubtype="0" fill="hold" nodeType="clickEffect">
                                  <p:stCondLst>
                                    <p:cond delay="0"/>
                                  </p:stCondLst>
                                  <p:childTnLst>
                                    <p:animClr clrSpc="rgb" dir="cw">
                                      <p:cBhvr override="childStyle">
                                        <p:cTn id="18" dur="250" autoRev="1" fill="hold"/>
                                        <p:tgtEl>
                                          <p:spTgt spid="3081"/>
                                        </p:tgtEl>
                                        <p:attrNameLst>
                                          <p:attrName>style.color</p:attrName>
                                        </p:attrNameLst>
                                      </p:cBhvr>
                                      <p:to>
                                        <a:schemeClr val="bg1"/>
                                      </p:to>
                                    </p:animClr>
                                    <p:animClr clrSpc="rgb" dir="cw">
                                      <p:cBhvr>
                                        <p:cTn id="19" dur="250" autoRev="1" fill="hold"/>
                                        <p:tgtEl>
                                          <p:spTgt spid="3081"/>
                                        </p:tgtEl>
                                        <p:attrNameLst>
                                          <p:attrName>fillcolor</p:attrName>
                                        </p:attrNameLst>
                                      </p:cBhvr>
                                      <p:to>
                                        <a:schemeClr val="bg1"/>
                                      </p:to>
                                    </p:animClr>
                                    <p:set>
                                      <p:cBhvr>
                                        <p:cTn id="20" dur="250" autoRev="1" fill="hold"/>
                                        <p:tgtEl>
                                          <p:spTgt spid="3081"/>
                                        </p:tgtEl>
                                        <p:attrNameLst>
                                          <p:attrName>fill.type</p:attrName>
                                        </p:attrNameLst>
                                      </p:cBhvr>
                                      <p:to>
                                        <p:strVal val="solid"/>
                                      </p:to>
                                    </p:set>
                                    <p:set>
                                      <p:cBhvr>
                                        <p:cTn id="21" dur="250" autoRev="1" fill="hold"/>
                                        <p:tgtEl>
                                          <p:spTgt spid="30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Vertical Scroll 1"/>
          <p:cNvSpPr/>
          <p:nvPr/>
        </p:nvSpPr>
        <p:spPr>
          <a:xfrm>
            <a:off x="281353" y="112543"/>
            <a:ext cx="2883878" cy="3010486"/>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_ _ _ _ _ _ _</a:t>
            </a:r>
            <a:endParaRPr lang="en-GB" dirty="0">
              <a:solidFill>
                <a:schemeClr val="tx1"/>
              </a:solidFill>
            </a:endParaRPr>
          </a:p>
        </p:txBody>
      </p:sp>
      <p:sp>
        <p:nvSpPr>
          <p:cNvPr id="3" name="Vertical Scroll 2"/>
          <p:cNvSpPr/>
          <p:nvPr/>
        </p:nvSpPr>
        <p:spPr>
          <a:xfrm>
            <a:off x="8846233" y="222740"/>
            <a:ext cx="2883878" cy="3010486"/>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_ _ _ _</a:t>
            </a:r>
            <a:endParaRPr lang="en-GB" dirty="0">
              <a:solidFill>
                <a:schemeClr val="tx1"/>
              </a:solidFill>
            </a:endParaRPr>
          </a:p>
        </p:txBody>
      </p:sp>
      <p:sp>
        <p:nvSpPr>
          <p:cNvPr id="4" name="Vertical Scroll 3"/>
          <p:cNvSpPr/>
          <p:nvPr/>
        </p:nvSpPr>
        <p:spPr>
          <a:xfrm>
            <a:off x="124264" y="3528648"/>
            <a:ext cx="2883878" cy="3010486"/>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_ _ _ _</a:t>
            </a:r>
            <a:endParaRPr lang="en-GB" dirty="0">
              <a:solidFill>
                <a:schemeClr val="tx1"/>
              </a:solidFill>
            </a:endParaRPr>
          </a:p>
        </p:txBody>
      </p:sp>
      <p:sp>
        <p:nvSpPr>
          <p:cNvPr id="5" name="Vertical Scroll 4"/>
          <p:cNvSpPr/>
          <p:nvPr/>
        </p:nvSpPr>
        <p:spPr>
          <a:xfrm>
            <a:off x="8719624" y="3697460"/>
            <a:ext cx="2883878" cy="3010486"/>
          </a:xfrm>
          <a:prstGeom prst="vertic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_ _ _ _</a:t>
            </a:r>
            <a:endParaRPr lang="en-GB" dirty="0">
              <a:solidFill>
                <a:schemeClr val="tx1"/>
              </a:solidFill>
            </a:endParaRPr>
          </a:p>
        </p:txBody>
      </p:sp>
      <p:sp>
        <p:nvSpPr>
          <p:cNvPr id="6" name="TextBox 5"/>
          <p:cNvSpPr txBox="1"/>
          <p:nvPr/>
        </p:nvSpPr>
        <p:spPr>
          <a:xfrm>
            <a:off x="4726745" y="1856935"/>
            <a:ext cx="2715064" cy="1077218"/>
          </a:xfrm>
          <a:prstGeom prst="rect">
            <a:avLst/>
          </a:prstGeom>
          <a:solidFill>
            <a:schemeClr val="bg1"/>
          </a:solidFill>
        </p:spPr>
        <p:txBody>
          <a:bodyPr wrap="square" rtlCol="0">
            <a:spAutoFit/>
          </a:bodyPr>
          <a:lstStyle/>
          <a:p>
            <a:pPr algn="ctr"/>
            <a:r>
              <a:rPr lang="en-GB" sz="3200" dirty="0" smtClean="0"/>
              <a:t>How do we know?</a:t>
            </a:r>
            <a:endParaRPr lang="en-GB" sz="3200" dirty="0"/>
          </a:p>
        </p:txBody>
      </p:sp>
    </p:spTree>
    <p:extLst>
      <p:ext uri="{BB962C8B-B14F-4D97-AF65-F5344CB8AC3E}">
        <p14:creationId xmlns:p14="http://schemas.microsoft.com/office/powerpoint/2010/main" val="74796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anim calcmode="lin" valueType="num">
                                      <p:cBhvr>
                                        <p:cTn id="16" dur="2000" fill="hold"/>
                                        <p:tgtEl>
                                          <p:spTgt spid="3"/>
                                        </p:tgtEl>
                                        <p:attrNameLst>
                                          <p:attrName>style.rotation</p:attrName>
                                        </p:attrNameLst>
                                      </p:cBhvr>
                                      <p:tavLst>
                                        <p:tav tm="0">
                                          <p:val>
                                            <p:fltVal val="720"/>
                                          </p:val>
                                        </p:tav>
                                        <p:tav tm="100000">
                                          <p:val>
                                            <p:fltVal val="0"/>
                                          </p:val>
                                        </p:tav>
                                      </p:tavLst>
                                    </p:anim>
                                    <p:anim calcmode="lin" valueType="num">
                                      <p:cBhvr>
                                        <p:cTn id="17" dur="2000" fill="hold"/>
                                        <p:tgtEl>
                                          <p:spTgt spid="3"/>
                                        </p:tgtEl>
                                        <p:attrNameLst>
                                          <p:attrName>ppt_h</p:attrName>
                                        </p:attrNameLst>
                                      </p:cBhvr>
                                      <p:tavLst>
                                        <p:tav tm="0">
                                          <p:val>
                                            <p:fltVal val="0"/>
                                          </p:val>
                                        </p:tav>
                                        <p:tav tm="100000">
                                          <p:val>
                                            <p:strVal val="#ppt_h"/>
                                          </p:val>
                                        </p:tav>
                                      </p:tavLst>
                                    </p:anim>
                                    <p:anim calcmode="lin" valueType="num">
                                      <p:cBhvr>
                                        <p:cTn id="18"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anim calcmode="lin" valueType="num">
                                      <p:cBhvr>
                                        <p:cTn id="24" dur="2000" fill="hold"/>
                                        <p:tgtEl>
                                          <p:spTgt spid="4"/>
                                        </p:tgtEl>
                                        <p:attrNameLst>
                                          <p:attrName>style.rotation</p:attrName>
                                        </p:attrNameLst>
                                      </p:cBhvr>
                                      <p:tavLst>
                                        <p:tav tm="0">
                                          <p:val>
                                            <p:fltVal val="720"/>
                                          </p:val>
                                        </p:tav>
                                        <p:tav tm="100000">
                                          <p:val>
                                            <p:fltVal val="0"/>
                                          </p:val>
                                        </p:tav>
                                      </p:tavLst>
                                    </p:anim>
                                    <p:anim calcmode="lin" valueType="num">
                                      <p:cBhvr>
                                        <p:cTn id="25" dur="2000" fill="hold"/>
                                        <p:tgtEl>
                                          <p:spTgt spid="4"/>
                                        </p:tgtEl>
                                        <p:attrNameLst>
                                          <p:attrName>ppt_h</p:attrName>
                                        </p:attrNameLst>
                                      </p:cBhvr>
                                      <p:tavLst>
                                        <p:tav tm="0">
                                          <p:val>
                                            <p:fltVal val="0"/>
                                          </p:val>
                                        </p:tav>
                                        <p:tav tm="100000">
                                          <p:val>
                                            <p:strVal val="#ppt_h"/>
                                          </p:val>
                                        </p:tav>
                                      </p:tavLst>
                                    </p:anim>
                                    <p:anim calcmode="lin" valueType="num">
                                      <p:cBhvr>
                                        <p:cTn id="26"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anim calcmode="lin" valueType="num">
                                      <p:cBhvr>
                                        <p:cTn id="32" dur="2000" fill="hold"/>
                                        <p:tgtEl>
                                          <p:spTgt spid="5"/>
                                        </p:tgtEl>
                                        <p:attrNameLst>
                                          <p:attrName>style.rotation</p:attrName>
                                        </p:attrNameLst>
                                      </p:cBhvr>
                                      <p:tavLst>
                                        <p:tav tm="0">
                                          <p:val>
                                            <p:fltVal val="720"/>
                                          </p:val>
                                        </p:tav>
                                        <p:tav tm="100000">
                                          <p:val>
                                            <p:fltVal val="0"/>
                                          </p:val>
                                        </p:tav>
                                      </p:tavLst>
                                    </p:anim>
                                    <p:anim calcmode="lin" valueType="num">
                                      <p:cBhvr>
                                        <p:cTn id="33" dur="2000" fill="hold"/>
                                        <p:tgtEl>
                                          <p:spTgt spid="5"/>
                                        </p:tgtEl>
                                        <p:attrNameLst>
                                          <p:attrName>ppt_h</p:attrName>
                                        </p:attrNameLst>
                                      </p:cBhvr>
                                      <p:tavLst>
                                        <p:tav tm="0">
                                          <p:val>
                                            <p:fltVal val="0"/>
                                          </p:val>
                                        </p:tav>
                                        <p:tav tm="100000">
                                          <p:val>
                                            <p:strVal val="#ppt_h"/>
                                          </p:val>
                                        </p:tav>
                                      </p:tavLst>
                                    </p:anim>
                                    <p:anim calcmode="lin" valueType="num">
                                      <p:cBhvr>
                                        <p:cTn id="34"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123" y="0"/>
            <a:ext cx="8651630" cy="5632896"/>
          </a:xfrm>
          <a:prstGeom prst="rect">
            <a:avLst/>
          </a:prstGeom>
        </p:spPr>
      </p:pic>
      <p:sp>
        <p:nvSpPr>
          <p:cNvPr id="3" name="Rectangle 2"/>
          <p:cNvSpPr/>
          <p:nvPr/>
        </p:nvSpPr>
        <p:spPr>
          <a:xfrm>
            <a:off x="994362" y="5856083"/>
            <a:ext cx="10428368" cy="923330"/>
          </a:xfrm>
          <a:prstGeom prst="rect">
            <a:avLst/>
          </a:prstGeom>
          <a:noFill/>
        </p:spPr>
        <p:txBody>
          <a:bodyPr wrap="none" lIns="91440" tIns="45720" rIns="91440" bIns="45720">
            <a:spAutoFit/>
          </a:bodyPr>
          <a:lstStyle/>
          <a:p>
            <a:pPr algn="ctr"/>
            <a:r>
              <a:rPr lang="en-US" sz="5400" b="1" spc="50" dirty="0" smtClean="0">
                <a:ln w="0"/>
                <a:solidFill>
                  <a:schemeClr val="bg2"/>
                </a:solidFill>
                <a:effectLst>
                  <a:innerShdw blurRad="63500" dist="50800" dir="13500000">
                    <a:srgbClr val="000000">
                      <a:alpha val="50000"/>
                    </a:srgbClr>
                  </a:innerShdw>
                </a:effectLst>
              </a:rPr>
              <a:t>In what ways was Jesus rebellious?</a:t>
            </a:r>
            <a:endParaRPr lang="en-US"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9763476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rgbClr val="FF0000"/>
            </a:gs>
            <a:gs pos="61000">
              <a:srgbClr val="FFC000"/>
            </a:gs>
            <a:gs pos="100000">
              <a:srgbClr val="FFFF00"/>
            </a:gs>
          </a:gsLst>
          <a:lin ang="5400000" scaled="1"/>
        </a:gradFill>
        <a:effectLst/>
      </p:bgPr>
    </p:bg>
    <p:spTree>
      <p:nvGrpSpPr>
        <p:cNvPr id="1" name=""/>
        <p:cNvGrpSpPr/>
        <p:nvPr/>
      </p:nvGrpSpPr>
      <p:grpSpPr>
        <a:xfrm>
          <a:off x="0" y="0"/>
          <a:ext cx="0" cy="0"/>
          <a:chOff x="0" y="0"/>
          <a:chExt cx="0" cy="0"/>
        </a:xfrm>
      </p:grpSpPr>
      <p:pic>
        <p:nvPicPr>
          <p:cNvPr id="2" name="Picture 1" descr="liverpool_building_aw201007_230.jpg"/>
          <p:cNvPicPr>
            <a:picLocks noChangeAspect="1"/>
          </p:cNvPicPr>
          <p:nvPr/>
        </p:nvPicPr>
        <p:blipFill>
          <a:blip r:embed="rId2"/>
          <a:stretch>
            <a:fillRect/>
          </a:stretch>
        </p:blipFill>
        <p:spPr>
          <a:xfrm>
            <a:off x="2024035" y="285728"/>
            <a:ext cx="8477277" cy="6357958"/>
          </a:xfrm>
          <a:prstGeom prst="rect">
            <a:avLst/>
          </a:prstGeom>
        </p:spPr>
      </p:pic>
      <p:pic>
        <p:nvPicPr>
          <p:cNvPr id="3" name="Picture 2" descr="metropolitan_cathedral_of_christ_the_king_liverpool_interior_300px_wide.jpg"/>
          <p:cNvPicPr>
            <a:picLocks noChangeAspect="1"/>
          </p:cNvPicPr>
          <p:nvPr/>
        </p:nvPicPr>
        <p:blipFill>
          <a:blip r:embed="rId3"/>
          <a:stretch>
            <a:fillRect/>
          </a:stretch>
        </p:blipFill>
        <p:spPr>
          <a:xfrm>
            <a:off x="2809852" y="701498"/>
            <a:ext cx="6929486" cy="5751473"/>
          </a:xfrm>
          <a:prstGeom prst="rect">
            <a:avLst/>
          </a:prstGeom>
        </p:spPr>
      </p:pic>
    </p:spTree>
    <p:extLst>
      <p:ext uri="{BB962C8B-B14F-4D97-AF65-F5344CB8AC3E}">
        <p14:creationId xmlns:p14="http://schemas.microsoft.com/office/powerpoint/2010/main" val="1502094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9375">
              <a:srgbClr val="E4F3F4"/>
            </a:gs>
            <a:gs pos="74000">
              <a:srgbClr val="00B0F0"/>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3998" y="1841679"/>
            <a:ext cx="478579" cy="61818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4110" y="1803043"/>
            <a:ext cx="478579" cy="61818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931" y="1841679"/>
            <a:ext cx="478579" cy="618186"/>
          </a:xfrm>
          <a:prstGeom prst="rect">
            <a:avLst/>
          </a:prstGeom>
        </p:spPr>
      </p:pic>
    </p:spTree>
    <p:extLst>
      <p:ext uri="{BB962C8B-B14F-4D97-AF65-F5344CB8AC3E}">
        <p14:creationId xmlns:p14="http://schemas.microsoft.com/office/powerpoint/2010/main" val="2130939018"/>
      </p:ext>
    </p:extLst>
  </p:cSld>
  <p:clrMapOvr>
    <a:masterClrMapping/>
  </p:clrMapOvr>
  <p:transition spd="med">
    <p:wipe dir="d"/>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7938" y="2780100"/>
            <a:ext cx="5218160" cy="646331"/>
          </a:xfrm>
          <a:prstGeom prst="rect">
            <a:avLst/>
          </a:prstGeom>
          <a:solidFill>
            <a:schemeClr val="accent5"/>
          </a:solidFill>
        </p:spPr>
        <p:txBody>
          <a:bodyPr wrap="none">
            <a:spAutoFit/>
          </a:bodyPr>
          <a:lstStyle/>
          <a:p>
            <a:r>
              <a:rPr lang="en-GB" dirty="0">
                <a:hlinkClick r:id="rId2"/>
              </a:rPr>
              <a:t>https://</a:t>
            </a:r>
            <a:r>
              <a:rPr lang="en-GB" dirty="0" smtClean="0">
                <a:hlinkClick r:id="rId2"/>
              </a:rPr>
              <a:t>www.youtube.com/watch?v=YP2KDUiBI-E</a:t>
            </a:r>
            <a:endParaRPr lang="en-GB" dirty="0" smtClean="0"/>
          </a:p>
          <a:p>
            <a:endParaRPr lang="en-GB" dirty="0"/>
          </a:p>
        </p:txBody>
      </p:sp>
      <p:sp>
        <p:nvSpPr>
          <p:cNvPr id="3" name="Rectangle 2"/>
          <p:cNvSpPr/>
          <p:nvPr/>
        </p:nvSpPr>
        <p:spPr>
          <a:xfrm>
            <a:off x="1666966" y="139730"/>
            <a:ext cx="9280105" cy="2308324"/>
          </a:xfrm>
          <a:prstGeom prst="rect">
            <a:avLst/>
          </a:prstGeom>
          <a:noFill/>
        </p:spPr>
        <p:txBody>
          <a:bodyPr wrap="none" lIns="91440" tIns="45720" rIns="91440" bIns="45720">
            <a:spAutoFit/>
          </a:bodyPr>
          <a:lstStyle/>
          <a:p>
            <a:pPr algn="ctr"/>
            <a:r>
              <a:rPr lang="en-US" sz="72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rPr>
              <a:t>Th</a:t>
            </a:r>
            <a:r>
              <a:rPr lang="en-US" sz="72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rPr>
              <a:t>e Sermon On The</a:t>
            </a:r>
          </a:p>
          <a:p>
            <a:pPr algn="ctr"/>
            <a:r>
              <a:rPr lang="en-US" sz="72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rPr>
              <a:t> Mount</a:t>
            </a:r>
            <a:endParaRPr lang="en-US" sz="7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endParaRPr>
          </a:p>
        </p:txBody>
      </p:sp>
      <p:sp>
        <p:nvSpPr>
          <p:cNvPr id="4" name="Rectangle 3"/>
          <p:cNvSpPr/>
          <p:nvPr/>
        </p:nvSpPr>
        <p:spPr>
          <a:xfrm>
            <a:off x="2095299" y="4697662"/>
            <a:ext cx="8648521" cy="923330"/>
          </a:xfrm>
          <a:prstGeom prst="rect">
            <a:avLst/>
          </a:prstGeom>
          <a:noFill/>
        </p:spPr>
        <p:txBody>
          <a:bodyPr wrap="none" lIns="91440" tIns="45720" rIns="91440" bIns="45720">
            <a:spAutoFit/>
          </a:bodyPr>
          <a:lstStyle/>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Part One: The Beatitudes.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521119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9696" y="1412776"/>
            <a:ext cx="6048672" cy="2677656"/>
          </a:xfrm>
          <a:prstGeom prst="rect">
            <a:avLst/>
          </a:prstGeom>
          <a:noFill/>
        </p:spPr>
        <p:txBody>
          <a:bodyPr wrap="square" rtlCol="0">
            <a:spAutoFit/>
          </a:bodyPr>
          <a:lstStyle/>
          <a:p>
            <a:pPr fontAlgn="base">
              <a:spcBef>
                <a:spcPct val="0"/>
              </a:spcBef>
              <a:spcAft>
                <a:spcPct val="0"/>
              </a:spcAft>
            </a:pPr>
            <a:r>
              <a:rPr lang="en-GB" sz="2400" dirty="0">
                <a:solidFill>
                  <a:srgbClr val="000000"/>
                </a:solidFill>
              </a:rPr>
              <a:t>In the first three Beatitudes, Jesus shows that by being aware of their own issues and needs, it makes his followers better, truer people.</a:t>
            </a:r>
          </a:p>
          <a:p>
            <a:pPr fontAlgn="base">
              <a:spcBef>
                <a:spcPct val="0"/>
              </a:spcBef>
              <a:spcAft>
                <a:spcPct val="0"/>
              </a:spcAft>
            </a:pPr>
            <a:r>
              <a:rPr lang="en-GB" sz="2400" dirty="0">
                <a:solidFill>
                  <a:srgbClr val="000000"/>
                </a:solidFill>
              </a:rPr>
              <a:t>This makes them more open to God.</a:t>
            </a:r>
          </a:p>
          <a:p>
            <a:pPr fontAlgn="base">
              <a:spcBef>
                <a:spcPct val="0"/>
              </a:spcBef>
              <a:spcAft>
                <a:spcPct val="0"/>
              </a:spcAft>
            </a:pPr>
            <a:r>
              <a:rPr lang="en-GB" sz="2400" dirty="0">
                <a:solidFill>
                  <a:srgbClr val="000000"/>
                </a:solidFill>
              </a:rPr>
              <a:t>Then they are more able to share God’s love through their actions by caring for others who also have issues and needs.</a:t>
            </a:r>
          </a:p>
        </p:txBody>
      </p:sp>
    </p:spTree>
    <p:extLst>
      <p:ext uri="{BB962C8B-B14F-4D97-AF65-F5344CB8AC3E}">
        <p14:creationId xmlns:p14="http://schemas.microsoft.com/office/powerpoint/2010/main" val="139740902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362200" y="6858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the poor in spirit,</a:t>
            </a:r>
          </a:p>
        </p:txBody>
      </p:sp>
      <p:pic>
        <p:nvPicPr>
          <p:cNvPr id="2051" name="Picture 3" descr="E:\4412-homel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219201"/>
            <a:ext cx="5314950" cy="4264025"/>
          </a:xfrm>
          <a:prstGeom prst="rect">
            <a:avLst/>
          </a:prstGeom>
          <a:noFill/>
          <a:extLst>
            <a:ext uri="{909E8E84-426E-40DD-AFC4-6F175D3DCCD1}">
              <a14:hiddenFill xmlns:a14="http://schemas.microsoft.com/office/drawing/2010/main">
                <a:solidFill>
                  <a:srgbClr val="FFFFFF"/>
                </a:solidFill>
              </a14:hiddenFill>
            </a:ext>
          </a:extLst>
        </p:spPr>
      </p:pic>
      <p:sp>
        <p:nvSpPr>
          <p:cNvPr id="2052" name="Text Box 4"/>
          <p:cNvSpPr txBox="1">
            <a:spLocks noChangeArrowheads="1"/>
          </p:cNvSpPr>
          <p:nvPr/>
        </p:nvSpPr>
        <p:spPr bwMode="auto">
          <a:xfrm>
            <a:off x="2286000" y="58674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theirs is the Kingdom of Heaven</a:t>
            </a:r>
          </a:p>
        </p:txBody>
      </p:sp>
    </p:spTree>
    <p:extLst>
      <p:ext uri="{BB962C8B-B14F-4D97-AF65-F5344CB8AC3E}">
        <p14:creationId xmlns:p14="http://schemas.microsoft.com/office/powerpoint/2010/main" val="27969115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981200" y="3810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they who mourn,</a:t>
            </a:r>
          </a:p>
        </p:txBody>
      </p:sp>
      <p:pic>
        <p:nvPicPr>
          <p:cNvPr id="4099" name="Picture 3" descr="E:\222642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1" y="1325564"/>
            <a:ext cx="5596521" cy="4119661"/>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p:cNvSpPr txBox="1">
            <a:spLocks noChangeArrowheads="1"/>
          </p:cNvSpPr>
          <p:nvPr/>
        </p:nvSpPr>
        <p:spPr bwMode="auto">
          <a:xfrm>
            <a:off x="2057400" y="5943600"/>
            <a:ext cx="655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they shall be comforted</a:t>
            </a:r>
          </a:p>
        </p:txBody>
      </p:sp>
    </p:spTree>
    <p:extLst>
      <p:ext uri="{BB962C8B-B14F-4D97-AF65-F5344CB8AC3E}">
        <p14:creationId xmlns:p14="http://schemas.microsoft.com/office/powerpoint/2010/main" val="370414731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133600" y="304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the meek, </a:t>
            </a:r>
          </a:p>
        </p:txBody>
      </p:sp>
      <p:pic>
        <p:nvPicPr>
          <p:cNvPr id="3075" name="Picture 3" descr="E:\mee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1" y="762000"/>
            <a:ext cx="3427413" cy="4572000"/>
          </a:xfrm>
          <a:prstGeom prst="rect">
            <a:avLst/>
          </a:prstGeom>
          <a:noFill/>
          <a:extLst>
            <a:ext uri="{909E8E84-426E-40DD-AFC4-6F175D3DCCD1}">
              <a14:hiddenFill xmlns:a14="http://schemas.microsoft.com/office/drawing/2010/main">
                <a:solidFill>
                  <a:srgbClr val="FFFFFF"/>
                </a:solidFill>
              </a14:hiddenFill>
            </a:ext>
          </a:extLst>
        </p:spPr>
      </p:pic>
      <p:sp>
        <p:nvSpPr>
          <p:cNvPr id="3076" name="Text Box 4"/>
          <p:cNvSpPr txBox="1">
            <a:spLocks noChangeArrowheads="1"/>
          </p:cNvSpPr>
          <p:nvPr/>
        </p:nvSpPr>
        <p:spPr bwMode="auto">
          <a:xfrm>
            <a:off x="2209800" y="5943600"/>
            <a:ext cx="609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they shall inherit the world</a:t>
            </a:r>
          </a:p>
        </p:txBody>
      </p:sp>
    </p:spTree>
    <p:extLst>
      <p:ext uri="{BB962C8B-B14F-4D97-AF65-F5344CB8AC3E}">
        <p14:creationId xmlns:p14="http://schemas.microsoft.com/office/powerpoint/2010/main" val="34561944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9696" y="1412776"/>
            <a:ext cx="6048672" cy="1938992"/>
          </a:xfrm>
          <a:prstGeom prst="rect">
            <a:avLst/>
          </a:prstGeom>
          <a:noFill/>
        </p:spPr>
        <p:txBody>
          <a:bodyPr wrap="square" rtlCol="0">
            <a:spAutoFit/>
          </a:bodyPr>
          <a:lstStyle/>
          <a:p>
            <a:pPr fontAlgn="base">
              <a:spcBef>
                <a:spcPct val="0"/>
              </a:spcBef>
              <a:spcAft>
                <a:spcPct val="0"/>
              </a:spcAft>
            </a:pPr>
            <a:r>
              <a:rPr lang="en-GB" sz="2400" dirty="0">
                <a:solidFill>
                  <a:srgbClr val="000000"/>
                </a:solidFill>
              </a:rPr>
              <a:t>In Beatitudes 4 - 7, the focus is on searching for God, truth and righteousness. This means trying to be “pure in heart” – focused on God in all that you do and avoiding distractions and temptations.</a:t>
            </a:r>
          </a:p>
        </p:txBody>
      </p:sp>
    </p:spTree>
    <p:extLst>
      <p:ext uri="{BB962C8B-B14F-4D97-AF65-F5344CB8AC3E}">
        <p14:creationId xmlns:p14="http://schemas.microsoft.com/office/powerpoint/2010/main" val="310448173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1905000" y="3048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those who thirst for righteousness,</a:t>
            </a:r>
          </a:p>
        </p:txBody>
      </p:sp>
      <p:pic>
        <p:nvPicPr>
          <p:cNvPr id="5124" name="Picture 4" descr="E:\superman.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1" y="838200"/>
            <a:ext cx="3033713" cy="4343400"/>
          </a:xfrm>
          <a:prstGeom prst="rect">
            <a:avLst/>
          </a:prstGeom>
          <a:noFill/>
          <a:extLst>
            <a:ext uri="{909E8E84-426E-40DD-AFC4-6F175D3DCCD1}">
              <a14:hiddenFill xmlns:a14="http://schemas.microsoft.com/office/drawing/2010/main">
                <a:solidFill>
                  <a:srgbClr val="FFFFFF"/>
                </a:solidFill>
              </a14:hiddenFill>
            </a:ext>
          </a:extLst>
        </p:spPr>
      </p:pic>
      <p:sp>
        <p:nvSpPr>
          <p:cNvPr id="5126" name="Text Box 6"/>
          <p:cNvSpPr txBox="1">
            <a:spLocks noChangeArrowheads="1"/>
          </p:cNvSpPr>
          <p:nvPr/>
        </p:nvSpPr>
        <p:spPr bwMode="auto">
          <a:xfrm>
            <a:off x="2209800" y="57150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they shall have their fill</a:t>
            </a:r>
          </a:p>
        </p:txBody>
      </p:sp>
    </p:spTree>
    <p:extLst>
      <p:ext uri="{BB962C8B-B14F-4D97-AF65-F5344CB8AC3E}">
        <p14:creationId xmlns:p14="http://schemas.microsoft.com/office/powerpoint/2010/main" val="388345334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05000" y="3048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the merciful,</a:t>
            </a:r>
          </a:p>
        </p:txBody>
      </p:sp>
      <p:pic>
        <p:nvPicPr>
          <p:cNvPr id="6147" name="Picture 3" descr="E:\mercy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914401"/>
            <a:ext cx="3771900" cy="4017963"/>
          </a:xfrm>
          <a:prstGeom prst="rect">
            <a:avLst/>
          </a:prstGeom>
          <a:noFill/>
          <a:extLst>
            <a:ext uri="{909E8E84-426E-40DD-AFC4-6F175D3DCCD1}">
              <a14:hiddenFill xmlns:a14="http://schemas.microsoft.com/office/drawing/2010/main">
                <a:solidFill>
                  <a:srgbClr val="FFFFFF"/>
                </a:solidFill>
              </a14:hiddenFill>
            </a:ext>
          </a:extLst>
        </p:spPr>
      </p:pic>
      <p:sp>
        <p:nvSpPr>
          <p:cNvPr id="6148" name="Text Box 4"/>
          <p:cNvSpPr txBox="1">
            <a:spLocks noChangeArrowheads="1"/>
          </p:cNvSpPr>
          <p:nvPr/>
        </p:nvSpPr>
        <p:spPr bwMode="auto">
          <a:xfrm>
            <a:off x="2057400" y="56388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they shall be shown mercy.</a:t>
            </a:r>
          </a:p>
        </p:txBody>
      </p:sp>
    </p:spTree>
    <p:extLst>
      <p:ext uri="{BB962C8B-B14F-4D97-AF65-F5344CB8AC3E}">
        <p14:creationId xmlns:p14="http://schemas.microsoft.com/office/powerpoint/2010/main" val="29316162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905000" y="3048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Blessed are the pure of heart,</a:t>
            </a:r>
          </a:p>
        </p:txBody>
      </p:sp>
      <p:pic>
        <p:nvPicPr>
          <p:cNvPr id="7171" name="Picture 3" descr="E:\pureheartlog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990600"/>
            <a:ext cx="3473450" cy="3505200"/>
          </a:xfrm>
          <a:prstGeom prst="rect">
            <a:avLst/>
          </a:prstGeom>
          <a:noFill/>
          <a:extLst>
            <a:ext uri="{909E8E84-426E-40DD-AFC4-6F175D3DCCD1}">
              <a14:hiddenFill xmlns:a14="http://schemas.microsoft.com/office/drawing/2010/main">
                <a:solidFill>
                  <a:srgbClr val="FFFFFF"/>
                </a:solidFill>
              </a14:hiddenFill>
            </a:ext>
          </a:extLst>
        </p:spPr>
      </p:pic>
      <p:sp>
        <p:nvSpPr>
          <p:cNvPr id="7172" name="Text Box 4"/>
          <p:cNvSpPr txBox="1">
            <a:spLocks noChangeArrowheads="1"/>
          </p:cNvSpPr>
          <p:nvPr/>
        </p:nvSpPr>
        <p:spPr bwMode="auto">
          <a:xfrm>
            <a:off x="2209800" y="51054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0000"/>
                </a:solidFill>
                <a:latin typeface="Arial" panose="020B0604020202020204" pitchFamily="34" charset="0"/>
              </a:rPr>
              <a:t>For they shall know God.</a:t>
            </a:r>
          </a:p>
        </p:txBody>
      </p:sp>
      <p:pic>
        <p:nvPicPr>
          <p:cNvPr id="7173" name="Picture 5" descr="C:\Documents and Settings\Staff\My Documents\My Pictures\PER\Image(1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838200"/>
            <a:ext cx="556260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208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1+#ppt_w/2"/>
                                          </p:val>
                                        </p:tav>
                                        <p:tav tm="100000">
                                          <p:val>
                                            <p:strVal val="#ppt_x"/>
                                          </p:val>
                                        </p:tav>
                                      </p:tavLst>
                                    </p:anim>
                                    <p:anim calcmode="lin" valueType="num">
                                      <p:cBhvr additive="base">
                                        <p:cTn id="8" dur="500" fill="hold"/>
                                        <p:tgtEl>
                                          <p:spTgt spid="71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rgbClr val="7030A0"/>
            </a:gs>
            <a:gs pos="83000">
              <a:schemeClr val="accent5">
                <a:lumMod val="75000"/>
              </a:schemeClr>
            </a:gs>
            <a:gs pos="100000">
              <a:srgbClr val="002060"/>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845" y="0"/>
            <a:ext cx="7540873" cy="25113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911403" cy="2511379"/>
          </a:xfrm>
          <a:prstGeom prst="rect">
            <a:avLst/>
          </a:prstGeom>
        </p:spPr>
      </p:pic>
      <p:sp>
        <p:nvSpPr>
          <p:cNvPr id="5" name="Rectangle 4"/>
          <p:cNvSpPr/>
          <p:nvPr/>
        </p:nvSpPr>
        <p:spPr>
          <a:xfrm>
            <a:off x="355528" y="2336271"/>
            <a:ext cx="5123518"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-l-m-u-h  B-e-h-e-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p:cNvSpPr/>
          <p:nvPr/>
        </p:nvSpPr>
        <p:spPr>
          <a:xfrm>
            <a:off x="8389221" y="2336271"/>
            <a:ext cx="1569660"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a:t>
            </a:r>
            <a:r>
              <a:rPr lang="en-US" sz="5400" b="1" cap="none" spc="0"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a:t>
            </a: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-h</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Cloud 7"/>
          <p:cNvSpPr/>
          <p:nvPr/>
        </p:nvSpPr>
        <p:spPr>
          <a:xfrm>
            <a:off x="4174435" y="2956976"/>
            <a:ext cx="4577680" cy="157700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What are your thoughts about these pictures?</a:t>
            </a:r>
            <a:endParaRPr lang="en-GB" dirty="0"/>
          </a:p>
        </p:txBody>
      </p:sp>
      <p:sp>
        <p:nvSpPr>
          <p:cNvPr id="9" name="TextBox 8"/>
          <p:cNvSpPr txBox="1"/>
          <p:nvPr/>
        </p:nvSpPr>
        <p:spPr>
          <a:xfrm>
            <a:off x="4174435" y="4472763"/>
            <a:ext cx="4068417" cy="1938992"/>
          </a:xfrm>
          <a:prstGeom prst="rect">
            <a:avLst/>
          </a:prstGeom>
          <a:solidFill>
            <a:schemeClr val="bg1"/>
          </a:solidFill>
        </p:spPr>
        <p:txBody>
          <a:bodyPr wrap="square" rtlCol="0">
            <a:spAutoFit/>
          </a:bodyPr>
          <a:lstStyle/>
          <a:p>
            <a:pPr algn="ctr"/>
            <a:r>
              <a:rPr lang="en-GB" sz="2000" b="1" dirty="0" smtClean="0"/>
              <a:t>Do not love the world or anything in the world. If anyone loves the world, love for the Father is not in them…the world and its desires pass away, but whoever does the will of God lives forever.</a:t>
            </a:r>
            <a:endParaRPr lang="en-GB" sz="2000"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800" y="3965946"/>
            <a:ext cx="8270357" cy="8270357"/>
          </a:xfrm>
          <a:prstGeom prst="rect">
            <a:avLst/>
          </a:prstGeom>
        </p:spPr>
      </p:pic>
      <p:sp>
        <p:nvSpPr>
          <p:cNvPr id="10" name="Rectangle 9"/>
          <p:cNvSpPr/>
          <p:nvPr/>
        </p:nvSpPr>
        <p:spPr>
          <a:xfrm>
            <a:off x="896477" y="3924320"/>
            <a:ext cx="1518365" cy="923330"/>
          </a:xfrm>
          <a:prstGeom prst="rect">
            <a:avLst/>
          </a:prstGeom>
          <a:noFill/>
        </p:spPr>
        <p:txBody>
          <a:bodyPr wrap="none" lIns="91440" tIns="45720" rIns="91440" bIns="45720">
            <a:spAutoFit/>
          </a:bodyPr>
          <a:lstStyle/>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Holy</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Rectangle 10"/>
          <p:cNvSpPr/>
          <p:nvPr/>
        </p:nvSpPr>
        <p:spPr>
          <a:xfrm>
            <a:off x="9755603" y="3845587"/>
            <a:ext cx="1512209"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Pure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522814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8"/>
                                        </p:tgtEl>
                                        <p:attrNameLst>
                                          <p:attrName>ppt_x</p:attrName>
                                        </p:attrNameLst>
                                      </p:cBhvr>
                                      <p:tavLst>
                                        <p:tav tm="0">
                                          <p:val>
                                            <p:strVal val="ppt_x"/>
                                          </p:val>
                                        </p:tav>
                                        <p:tav tm="100000">
                                          <p:val>
                                            <p:strVal val="ppt_x"/>
                                          </p:val>
                                        </p:tav>
                                      </p:tavLst>
                                    </p:anim>
                                    <p:anim calcmode="lin" valueType="num">
                                      <p:cBhvr additive="base">
                                        <p:cTn id="29" dur="500"/>
                                        <p:tgtEl>
                                          <p:spTgt spid="8"/>
                                        </p:tgtEl>
                                        <p:attrNameLst>
                                          <p:attrName>ppt_y</p:attrName>
                                        </p:attrNameLst>
                                      </p:cBhvr>
                                      <p:tavLst>
                                        <p:tav tm="0">
                                          <p:val>
                                            <p:strVal val="ppt_y"/>
                                          </p:val>
                                        </p:tav>
                                        <p:tav tm="100000">
                                          <p:val>
                                            <p:strVal val="1+ppt_h/2"/>
                                          </p:val>
                                        </p:tav>
                                      </p:tavLst>
                                    </p:anim>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2.91667E-6 -4.07407E-6 L -0.00664 0.10996 L -0.00664 0.18542 C -0.00742 0.22385 -0.0069 0.23403 -0.0099 0.26852 C -0.01146 0.28727 -0.01406 0.30579 -0.01537 0.32454 C -0.01628 0.34028 -0.01602 0.33982 -0.01745 0.35348 C -0.01784 0.35672 -0.0181 0.35996 -0.01862 0.3632 C -0.01888 0.36505 -0.0194 0.3669 -0.01966 0.36899 C -0.02149 0.38241 -0.01927 0.375 -0.02292 0.38449 C -0.0237 0.39005 -0.02487 0.39908 -0.02617 0.40371 C -0.02669 0.40533 -0.02761 0.40625 -0.02839 0.40764 C -0.02943 0.41528 -0.03099 0.42292 -0.03164 0.43079 C -0.03307 0.44838 -0.0319 0.44005 -0.0349 0.45602 C -0.03568 0.46366 -0.03659 0.4713 -0.03711 0.47917 C -0.03802 0.49653 -0.03776 0.51412 -0.03919 0.53125 C -0.03998 0.53959 -0.04089 0.54792 -0.04141 0.55649 C -0.04193 0.56343 -0.04206 0.57061 -0.04245 0.57778 C -0.04284 0.58357 -0.04323 0.58936 -0.04362 0.59514 C -0.04388 0.59954 -0.0444 0.60417 -0.04466 0.60857 C -0.04505 0.61366 -0.04544 0.61899 -0.0457 0.62408 C -0.04544 0.64144 -0.04531 0.6588 -0.04466 0.67616 C -0.04453 0.68079 -0.04297 0.6963 -0.04245 0.70139 C -0.04102 0.71783 -0.04232 0.71019 -0.04037 0.72061 C -0.03998 0.7838 -0.03998 0.84699 -0.03919 0.90996 C -0.03919 0.91482 -0.03815 0.91783 -0.03711 0.92176 L -0.02188 0.85024 " pathEditMode="relative" ptsTypes="AAAAAAAAAAAAAAAAAAAAAAAAAA">
                                      <p:cBhvr>
                                        <p:cTn id="34" dur="2000" fill="hold"/>
                                        <p:tgtEl>
                                          <p:spTgt spid="7"/>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10" grpId="0"/>
      <p:bldP spid="11"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905000" y="3048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dirty="0">
                <a:solidFill>
                  <a:srgbClr val="000000"/>
                </a:solidFill>
                <a:latin typeface="Arial" panose="020B0604020202020204" pitchFamily="34" charset="0"/>
              </a:rPr>
              <a:t>Blessed are the peacemakers,</a:t>
            </a:r>
          </a:p>
        </p:txBody>
      </p:sp>
      <p:sp>
        <p:nvSpPr>
          <p:cNvPr id="7172" name="Text Box 4"/>
          <p:cNvSpPr txBox="1">
            <a:spLocks noChangeArrowheads="1"/>
          </p:cNvSpPr>
          <p:nvPr/>
        </p:nvSpPr>
        <p:spPr bwMode="auto">
          <a:xfrm>
            <a:off x="2780556" y="558924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dirty="0">
                <a:solidFill>
                  <a:srgbClr val="000000"/>
                </a:solidFill>
                <a:latin typeface="Arial" panose="020B0604020202020204" pitchFamily="34" charset="0"/>
              </a:rPr>
              <a:t>For they will be called children of God.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784" y="762000"/>
            <a:ext cx="3222104" cy="4833156"/>
          </a:xfrm>
          <a:prstGeom prst="rect">
            <a:avLst/>
          </a:prstGeom>
        </p:spPr>
      </p:pic>
    </p:spTree>
    <p:extLst>
      <p:ext uri="{BB962C8B-B14F-4D97-AF65-F5344CB8AC3E}">
        <p14:creationId xmlns:p14="http://schemas.microsoft.com/office/powerpoint/2010/main" val="317472439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9696" y="1412776"/>
            <a:ext cx="6048672" cy="2677656"/>
          </a:xfrm>
          <a:prstGeom prst="rect">
            <a:avLst/>
          </a:prstGeom>
          <a:noFill/>
        </p:spPr>
        <p:txBody>
          <a:bodyPr wrap="square" rtlCol="0">
            <a:spAutoFit/>
          </a:bodyPr>
          <a:lstStyle/>
          <a:p>
            <a:pPr fontAlgn="base">
              <a:spcBef>
                <a:spcPct val="0"/>
              </a:spcBef>
              <a:spcAft>
                <a:spcPct val="0"/>
              </a:spcAft>
            </a:pPr>
            <a:r>
              <a:rPr lang="en-GB" sz="2400" dirty="0">
                <a:solidFill>
                  <a:srgbClr val="000000"/>
                </a:solidFill>
              </a:rPr>
              <a:t>The final Beatitudes focus on suffering as a result of doing what is right in the eyes of God.</a:t>
            </a:r>
          </a:p>
          <a:p>
            <a:pPr fontAlgn="base">
              <a:spcBef>
                <a:spcPct val="0"/>
              </a:spcBef>
              <a:spcAft>
                <a:spcPct val="0"/>
              </a:spcAft>
            </a:pPr>
            <a:r>
              <a:rPr lang="en-GB" sz="2400" dirty="0">
                <a:solidFill>
                  <a:srgbClr val="000000"/>
                </a:solidFill>
              </a:rPr>
              <a:t>If a Christian suffers because they are being faithful to God, they are still “happy” because they are being true to themselves.</a:t>
            </a:r>
          </a:p>
          <a:p>
            <a:pPr fontAlgn="base">
              <a:spcBef>
                <a:spcPct val="0"/>
              </a:spcBef>
              <a:spcAft>
                <a:spcPct val="0"/>
              </a:spcAft>
            </a:pPr>
            <a:r>
              <a:rPr lang="en-GB" sz="2400" dirty="0">
                <a:solidFill>
                  <a:srgbClr val="000000"/>
                </a:solidFill>
              </a:rPr>
              <a:t>Its not easy but they will get rewarded in Heaven.</a:t>
            </a:r>
          </a:p>
        </p:txBody>
      </p:sp>
    </p:spTree>
    <p:extLst>
      <p:ext uri="{BB962C8B-B14F-4D97-AF65-F5344CB8AC3E}">
        <p14:creationId xmlns:p14="http://schemas.microsoft.com/office/powerpoint/2010/main" val="45063807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905000" y="381001"/>
            <a:ext cx="858348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400" dirty="0">
                <a:solidFill>
                  <a:srgbClr val="000000"/>
                </a:solidFill>
                <a:latin typeface="Arial" panose="020B0604020202020204" pitchFamily="34" charset="0"/>
              </a:rPr>
              <a:t>Blessed are those who are persecuted…</a:t>
            </a:r>
          </a:p>
          <a:p>
            <a:pPr fontAlgn="base">
              <a:spcBef>
                <a:spcPct val="50000"/>
              </a:spcBef>
              <a:spcAft>
                <a:spcPct val="0"/>
              </a:spcAft>
            </a:pPr>
            <a:r>
              <a:rPr lang="en-GB" altLang="en-US" sz="2400" dirty="0">
                <a:solidFill>
                  <a:srgbClr val="000000"/>
                </a:solidFill>
                <a:latin typeface="Arial" panose="020B0604020202020204" pitchFamily="34" charset="0"/>
              </a:rPr>
              <a:t>Blessed are you when people insult you and falsely say all kinds of evil against you….</a:t>
            </a:r>
          </a:p>
        </p:txBody>
      </p:sp>
      <p:pic>
        <p:nvPicPr>
          <p:cNvPr id="8195" name="Picture 3" descr="E:\k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6" y="1804988"/>
            <a:ext cx="5943600" cy="4062413"/>
          </a:xfrm>
          <a:prstGeom prst="rect">
            <a:avLst/>
          </a:prstGeom>
          <a:noFill/>
          <a:extLst>
            <a:ext uri="{909E8E84-426E-40DD-AFC4-6F175D3DCCD1}">
              <a14:hiddenFill xmlns:a14="http://schemas.microsoft.com/office/drawing/2010/main">
                <a:solidFill>
                  <a:srgbClr val="FFFFFF"/>
                </a:solidFill>
              </a14:hiddenFill>
            </a:ext>
          </a:extLst>
        </p:spPr>
      </p:pic>
      <p:sp>
        <p:nvSpPr>
          <p:cNvPr id="8196" name="Text Box 4"/>
          <p:cNvSpPr txBox="1">
            <a:spLocks noChangeArrowheads="1"/>
          </p:cNvSpPr>
          <p:nvPr/>
        </p:nvSpPr>
        <p:spPr bwMode="auto">
          <a:xfrm>
            <a:off x="1981200" y="58674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dirty="0">
                <a:solidFill>
                  <a:srgbClr val="000000"/>
                </a:solidFill>
                <a:latin typeface="Arial" panose="020B0604020202020204" pitchFamily="34" charset="0"/>
              </a:rPr>
              <a:t>REJOICE!</a:t>
            </a:r>
          </a:p>
        </p:txBody>
      </p:sp>
    </p:spTree>
    <p:extLst>
      <p:ext uri="{BB962C8B-B14F-4D97-AF65-F5344CB8AC3E}">
        <p14:creationId xmlns:p14="http://schemas.microsoft.com/office/powerpoint/2010/main" val="83521985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09665">
            <a:off x="4281767" y="669146"/>
            <a:ext cx="3634793" cy="516948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38009">
            <a:off x="4159876" y="767410"/>
            <a:ext cx="3683357" cy="557559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741" y="361101"/>
            <a:ext cx="8512935" cy="627362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92786">
            <a:off x="3029448" y="-539590"/>
            <a:ext cx="6139426" cy="8189590"/>
          </a:xfrm>
          <a:prstGeom prst="rect">
            <a:avLst/>
          </a:prstGeom>
        </p:spPr>
      </p:pic>
      <p:sp>
        <p:nvSpPr>
          <p:cNvPr id="6" name="TextBox 5"/>
          <p:cNvSpPr txBox="1"/>
          <p:nvPr/>
        </p:nvSpPr>
        <p:spPr>
          <a:xfrm>
            <a:off x="1094704" y="2292439"/>
            <a:ext cx="10354614" cy="2678806"/>
          </a:xfrm>
          <a:prstGeom prst="rect">
            <a:avLst/>
          </a:prstGeom>
          <a:solidFill>
            <a:schemeClr val="accent1"/>
          </a:solidFill>
        </p:spPr>
        <p:txBody>
          <a:bodyPr wrap="square" rtlCol="0">
            <a:spAutoFit/>
          </a:bodyPr>
          <a:lstStyle/>
          <a:p>
            <a:endParaRPr lang="en-GB" dirty="0"/>
          </a:p>
        </p:txBody>
      </p:sp>
      <p:sp>
        <p:nvSpPr>
          <p:cNvPr id="7" name="Rectangle 6"/>
          <p:cNvSpPr/>
          <p:nvPr/>
        </p:nvSpPr>
        <p:spPr>
          <a:xfrm>
            <a:off x="2011843" y="2967335"/>
            <a:ext cx="8168326"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How </a:t>
            </a:r>
            <a:r>
              <a:rPr lang="en-US" sz="5400" b="1" cap="none" spc="0" dirty="0" err="1" smtClean="0">
                <a:ln w="6600">
                  <a:solidFill>
                    <a:schemeClr val="accent2"/>
                  </a:solidFill>
                  <a:prstDash val="solid"/>
                </a:ln>
                <a:solidFill>
                  <a:srgbClr val="FFFFFF"/>
                </a:solidFill>
                <a:effectLst>
                  <a:outerShdw dist="38100" dir="2700000" algn="tl" rotWithShape="0">
                    <a:schemeClr val="accent2"/>
                  </a:outerShdw>
                </a:effectLst>
              </a:rPr>
              <a:t>Beatitudiful</a:t>
            </a: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 Are You?</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93103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anim calcmode="lin" valueType="num">
                                      <p:cBhvr>
                                        <p:cTn id="16" dur="2000" fill="hold"/>
                                        <p:tgtEl>
                                          <p:spTgt spid="2"/>
                                        </p:tgtEl>
                                        <p:attrNameLst>
                                          <p:attrName>style.rotation</p:attrName>
                                        </p:attrNameLst>
                                      </p:cBhvr>
                                      <p:tavLst>
                                        <p:tav tm="0">
                                          <p:val>
                                            <p:fltVal val="720"/>
                                          </p:val>
                                        </p:tav>
                                        <p:tav tm="100000">
                                          <p:val>
                                            <p:fltVal val="0"/>
                                          </p:val>
                                        </p:tav>
                                      </p:tavLst>
                                    </p:anim>
                                    <p:anim calcmode="lin" valueType="num">
                                      <p:cBhvr>
                                        <p:cTn id="17" dur="2000" fill="hold"/>
                                        <p:tgtEl>
                                          <p:spTgt spid="2"/>
                                        </p:tgtEl>
                                        <p:attrNameLst>
                                          <p:attrName>ppt_h</p:attrName>
                                        </p:attrNameLst>
                                      </p:cBhvr>
                                      <p:tavLst>
                                        <p:tav tm="0">
                                          <p:val>
                                            <p:fltVal val="0"/>
                                          </p:val>
                                        </p:tav>
                                        <p:tav tm="100000">
                                          <p:val>
                                            <p:strVal val="#ppt_h"/>
                                          </p:val>
                                        </p:tav>
                                      </p:tavLst>
                                    </p:anim>
                                    <p:anim calcmode="lin" valueType="num">
                                      <p:cBhvr>
                                        <p:cTn id="18"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000"/>
                                        <p:tgtEl>
                                          <p:spTgt spid="3"/>
                                        </p:tgtEl>
                                      </p:cBhvr>
                                    </p:animEffect>
                                    <p:anim calcmode="lin" valueType="num">
                                      <p:cBhvr>
                                        <p:cTn id="24" dur="2000" fill="hold"/>
                                        <p:tgtEl>
                                          <p:spTgt spid="3"/>
                                        </p:tgtEl>
                                        <p:attrNameLst>
                                          <p:attrName>style.rotation</p:attrName>
                                        </p:attrNameLst>
                                      </p:cBhvr>
                                      <p:tavLst>
                                        <p:tav tm="0">
                                          <p:val>
                                            <p:fltVal val="720"/>
                                          </p:val>
                                        </p:tav>
                                        <p:tav tm="100000">
                                          <p:val>
                                            <p:fltVal val="0"/>
                                          </p:val>
                                        </p:tav>
                                      </p:tavLst>
                                    </p:anim>
                                    <p:anim calcmode="lin" valueType="num">
                                      <p:cBhvr>
                                        <p:cTn id="25" dur="2000" fill="hold"/>
                                        <p:tgtEl>
                                          <p:spTgt spid="3"/>
                                        </p:tgtEl>
                                        <p:attrNameLst>
                                          <p:attrName>ppt_h</p:attrName>
                                        </p:attrNameLst>
                                      </p:cBhvr>
                                      <p:tavLst>
                                        <p:tav tm="0">
                                          <p:val>
                                            <p:fltVal val="0"/>
                                          </p:val>
                                        </p:tav>
                                        <p:tav tm="100000">
                                          <p:val>
                                            <p:strVal val="#ppt_h"/>
                                          </p:val>
                                        </p:tav>
                                      </p:tavLst>
                                    </p:anim>
                                    <p:anim calcmode="lin" valueType="num">
                                      <p:cBhvr>
                                        <p:cTn id="26"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style.rotation</p:attrName>
                                        </p:attrNameLst>
                                      </p:cBhvr>
                                      <p:tavLst>
                                        <p:tav tm="0">
                                          <p:val>
                                            <p:fltVal val="720"/>
                                          </p:val>
                                        </p:tav>
                                        <p:tav tm="100000">
                                          <p:val>
                                            <p:fltVal val="0"/>
                                          </p:val>
                                        </p:tav>
                                      </p:tavLst>
                                    </p:anim>
                                    <p:anim calcmode="lin" valueType="num">
                                      <p:cBhvr>
                                        <p:cTn id="33" dur="2000" fill="hold"/>
                                        <p:tgtEl>
                                          <p:spTgt spid="4"/>
                                        </p:tgtEl>
                                        <p:attrNameLst>
                                          <p:attrName>ppt_h</p:attrName>
                                        </p:attrNameLst>
                                      </p:cBhvr>
                                      <p:tavLst>
                                        <p:tav tm="0">
                                          <p:val>
                                            <p:fltVal val="0"/>
                                          </p:val>
                                        </p:tav>
                                        <p:tav tm="100000">
                                          <p:val>
                                            <p:strVal val="#ppt_h"/>
                                          </p:val>
                                        </p:tav>
                                      </p:tavLst>
                                    </p:anim>
                                    <p:anim calcmode="lin" valueType="num">
                                      <p:cBhvr>
                                        <p:cTn id="34" dur="2000" fill="hold"/>
                                        <p:tgtEl>
                                          <p:spTgt spid="4"/>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9712"/>
          </a:xfrm>
          <a:prstGeom prst="rect">
            <a:avLst/>
          </a:prstGeom>
        </p:spPr>
      </p:pic>
      <p:sp>
        <p:nvSpPr>
          <p:cNvPr id="3" name="Rectangle 2"/>
          <p:cNvSpPr/>
          <p:nvPr/>
        </p:nvSpPr>
        <p:spPr>
          <a:xfrm>
            <a:off x="1666966" y="139730"/>
            <a:ext cx="9280105" cy="2308324"/>
          </a:xfrm>
          <a:prstGeom prst="rect">
            <a:avLst/>
          </a:prstGeom>
          <a:noFill/>
        </p:spPr>
        <p:txBody>
          <a:bodyPr wrap="none" lIns="91440" tIns="45720" rIns="91440" bIns="45720">
            <a:spAutoFit/>
          </a:bodyPr>
          <a:lstStyle/>
          <a:p>
            <a:pPr algn="ctr"/>
            <a:r>
              <a:rPr lang="en-US" sz="7200" b="1" dirty="0" smtClean="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The Sermon On The</a:t>
            </a:r>
          </a:p>
          <a:p>
            <a:pPr algn="ctr"/>
            <a:r>
              <a:rPr lang="en-US" sz="7200" b="1" dirty="0" smtClean="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 Mount</a:t>
            </a:r>
            <a:endPar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endParaRPr>
          </a:p>
        </p:txBody>
      </p:sp>
      <p:sp>
        <p:nvSpPr>
          <p:cNvPr id="4" name="Rectangle 3"/>
          <p:cNvSpPr/>
          <p:nvPr/>
        </p:nvSpPr>
        <p:spPr>
          <a:xfrm>
            <a:off x="3211086" y="4697662"/>
            <a:ext cx="6416949" cy="923330"/>
          </a:xfrm>
          <a:prstGeom prst="rect">
            <a:avLst/>
          </a:prstGeom>
          <a:noFill/>
        </p:spPr>
        <p:txBody>
          <a:bodyPr wrap="none" lIns="91440" tIns="45720" rIns="91440" bIns="45720">
            <a:spAutoFit/>
          </a:bodyPr>
          <a:lstStyle/>
          <a:p>
            <a:pPr algn="ctr"/>
            <a:r>
              <a:rPr lang="en-US" sz="5400" b="1" dirty="0" smtClean="0">
                <a:ln w="6600">
                  <a:solidFill>
                    <a:srgbClr val="333399"/>
                  </a:solidFill>
                  <a:prstDash val="solid"/>
                </a:ln>
                <a:solidFill>
                  <a:srgbClr val="FFFFFF"/>
                </a:solidFill>
                <a:effectLst>
                  <a:outerShdw dist="38100" dir="2700000" algn="tl" rotWithShape="0">
                    <a:srgbClr val="333399"/>
                  </a:outerShdw>
                </a:effectLst>
              </a:rPr>
              <a:t>Part Two: The Law.</a:t>
            </a:r>
            <a:endParaRPr lang="en-US" sz="5400" b="1" dirty="0">
              <a:ln w="6600">
                <a:solidFill>
                  <a:srgbClr val="333399"/>
                </a:solidFill>
                <a:prstDash val="solid"/>
              </a:ln>
              <a:solidFill>
                <a:srgbClr val="FFFFFF"/>
              </a:solidFill>
              <a:effectLst>
                <a:outerShdw dist="38100" dir="2700000" algn="tl" rotWithShape="0">
                  <a:srgbClr val="333399"/>
                </a:outerShdw>
              </a:effectLst>
            </a:endParaRPr>
          </a:p>
        </p:txBody>
      </p:sp>
    </p:spTree>
    <p:extLst>
      <p:ext uri="{BB962C8B-B14F-4D97-AF65-F5344CB8AC3E}">
        <p14:creationId xmlns:p14="http://schemas.microsoft.com/office/powerpoint/2010/main" val="15065700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a:gsLst>
            <a:gs pos="31868">
              <a:srgbClr val="00B0F0"/>
            </a:gs>
            <a:gs pos="0">
              <a:schemeClr val="accent5">
                <a:lumMod val="0"/>
                <a:lumOff val="100000"/>
              </a:schemeClr>
            </a:gs>
            <a:gs pos="87612">
              <a:srgbClr val="7030A0"/>
            </a:gs>
            <a:gs pos="62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9102"/>
          </a:xfrm>
          <a:prstGeom prst="rect">
            <a:avLst/>
          </a:prstGeom>
        </p:spPr>
      </p:pic>
    </p:spTree>
    <p:extLst>
      <p:ext uri="{BB962C8B-B14F-4D97-AF65-F5344CB8AC3E}">
        <p14:creationId xmlns:p14="http://schemas.microsoft.com/office/powerpoint/2010/main" val="2886814770"/>
      </p:ext>
    </p:extLst>
  </p:cSld>
  <p:clrMapOvr>
    <a:masterClrMapping/>
  </p:clrMapOvr>
  <p:transition spd="med">
    <p:wipe dir="d"/>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2351" y="309489"/>
            <a:ext cx="6231987" cy="523220"/>
          </a:xfrm>
          <a:prstGeom prst="rect">
            <a:avLst/>
          </a:prstGeom>
          <a:solidFill>
            <a:schemeClr val="accent5"/>
          </a:solidFill>
        </p:spPr>
        <p:txBody>
          <a:bodyPr wrap="square" rtlCol="0">
            <a:spAutoFit/>
          </a:bodyPr>
          <a:lstStyle/>
          <a:p>
            <a:pPr algn="ctr"/>
            <a:r>
              <a:rPr lang="en-GB" sz="2800" dirty="0" smtClean="0"/>
              <a:t>THE TEN COMMANDMENTS</a:t>
            </a:r>
            <a:endParaRPr lang="en-GB" sz="2800" dirty="0"/>
          </a:p>
        </p:txBody>
      </p:sp>
      <p:graphicFrame>
        <p:nvGraphicFramePr>
          <p:cNvPr id="3" name="Table 2"/>
          <p:cNvGraphicFramePr>
            <a:graphicFrameLocks noGrp="1"/>
          </p:cNvGraphicFramePr>
          <p:nvPr>
            <p:extLst>
              <p:ext uri="{D42A27DB-BD31-4B8C-83A1-F6EECF244321}">
                <p14:modId xmlns:p14="http://schemas.microsoft.com/office/powerpoint/2010/main" val="3978775373"/>
              </p:ext>
            </p:extLst>
          </p:nvPr>
        </p:nvGraphicFramePr>
        <p:xfrm>
          <a:off x="217268" y="832709"/>
          <a:ext cx="5395741" cy="5552440"/>
        </p:xfrm>
        <a:graphic>
          <a:graphicData uri="http://schemas.openxmlformats.org/drawingml/2006/table">
            <a:tbl>
              <a:tblPr firstRow="1" bandRow="1">
                <a:tableStyleId>{5C22544A-7EE6-4342-B048-85BDC9FD1C3A}</a:tableStyleId>
              </a:tblPr>
              <a:tblGrid>
                <a:gridCol w="967083"/>
                <a:gridCol w="4428658"/>
              </a:tblGrid>
              <a:tr h="370840">
                <a:tc>
                  <a:txBody>
                    <a:bodyPr/>
                    <a:lstStyle/>
                    <a:p>
                      <a:endParaRPr lang="en-GB" dirty="0"/>
                    </a:p>
                  </a:txBody>
                  <a:tcPr/>
                </a:tc>
                <a:tc>
                  <a:txBody>
                    <a:bodyPr/>
                    <a:lstStyle/>
                    <a:p>
                      <a:endParaRPr lang="en-GB" dirty="0"/>
                    </a:p>
                  </a:txBody>
                  <a:tcPr/>
                </a:tc>
              </a:tr>
              <a:tr h="370840">
                <a:tc>
                  <a:txBody>
                    <a:bodyPr/>
                    <a:lstStyle/>
                    <a:p>
                      <a:pPr algn="ctr"/>
                      <a:r>
                        <a:rPr lang="en-GB" sz="2800" dirty="0" smtClean="0">
                          <a:latin typeface="Algerian" panose="04020705040A02060702" pitchFamily="82" charset="0"/>
                        </a:rPr>
                        <a:t>1</a:t>
                      </a:r>
                      <a:endParaRPr lang="en-GB" sz="2800" dirty="0">
                        <a:latin typeface="Algerian" panose="04020705040A02060702" pitchFamily="82" charset="0"/>
                      </a:endParaRPr>
                    </a:p>
                  </a:txBody>
                  <a:tcPr/>
                </a:tc>
                <a:tc>
                  <a:txBody>
                    <a:bodyPr/>
                    <a:lstStyle/>
                    <a:p>
                      <a:endParaRPr lang="en-GB" dirty="0"/>
                    </a:p>
                  </a:txBody>
                  <a:tcPr/>
                </a:tc>
              </a:tr>
              <a:tr h="370840">
                <a:tc>
                  <a:txBody>
                    <a:bodyPr/>
                    <a:lstStyle/>
                    <a:p>
                      <a:pPr algn="ctr"/>
                      <a:r>
                        <a:rPr lang="en-GB" sz="2800" dirty="0" smtClean="0">
                          <a:latin typeface="Algerian" panose="04020705040A02060702" pitchFamily="82" charset="0"/>
                        </a:rPr>
                        <a:t>2</a:t>
                      </a:r>
                      <a:endParaRPr lang="en-GB" sz="2800" dirty="0">
                        <a:latin typeface="Algerian" panose="04020705040A02060702" pitchFamily="82" charset="0"/>
                      </a:endParaRPr>
                    </a:p>
                  </a:txBody>
                  <a:tcPr/>
                </a:tc>
                <a:tc>
                  <a:txBody>
                    <a:bodyPr/>
                    <a:lstStyle/>
                    <a:p>
                      <a:endParaRPr lang="en-GB" dirty="0"/>
                    </a:p>
                  </a:txBody>
                  <a:tcPr/>
                </a:tc>
              </a:tr>
              <a:tr h="370840">
                <a:tc>
                  <a:txBody>
                    <a:bodyPr/>
                    <a:lstStyle/>
                    <a:p>
                      <a:pPr algn="ctr"/>
                      <a:r>
                        <a:rPr lang="en-GB" sz="2800" dirty="0" smtClean="0">
                          <a:latin typeface="Algerian" panose="04020705040A02060702" pitchFamily="82" charset="0"/>
                        </a:rPr>
                        <a:t>3</a:t>
                      </a:r>
                      <a:endParaRPr lang="en-GB" sz="2800" dirty="0">
                        <a:latin typeface="Algerian" panose="04020705040A02060702" pitchFamily="82" charset="0"/>
                      </a:endParaRPr>
                    </a:p>
                  </a:txBody>
                  <a:tcPr/>
                </a:tc>
                <a:tc>
                  <a:txBody>
                    <a:bodyPr/>
                    <a:lstStyle/>
                    <a:p>
                      <a:endParaRPr lang="en-GB" dirty="0"/>
                    </a:p>
                  </a:txBody>
                  <a:tcPr/>
                </a:tc>
              </a:tr>
              <a:tr h="370840">
                <a:tc>
                  <a:txBody>
                    <a:bodyPr/>
                    <a:lstStyle/>
                    <a:p>
                      <a:pPr algn="ctr"/>
                      <a:r>
                        <a:rPr lang="en-GB" sz="2800" dirty="0" smtClean="0">
                          <a:latin typeface="Algerian" panose="04020705040A02060702" pitchFamily="82" charset="0"/>
                        </a:rPr>
                        <a:t>4</a:t>
                      </a:r>
                      <a:endParaRPr lang="en-GB" sz="2800" dirty="0">
                        <a:latin typeface="Algerian" panose="04020705040A02060702" pitchFamily="82" charset="0"/>
                      </a:endParaRPr>
                    </a:p>
                  </a:txBody>
                  <a:tcPr/>
                </a:tc>
                <a:tc>
                  <a:txBody>
                    <a:bodyPr/>
                    <a:lstStyle/>
                    <a:p>
                      <a:endParaRPr lang="en-GB" dirty="0"/>
                    </a:p>
                  </a:txBody>
                  <a:tcPr/>
                </a:tc>
              </a:tr>
              <a:tr h="370840">
                <a:tc>
                  <a:txBody>
                    <a:bodyPr/>
                    <a:lstStyle/>
                    <a:p>
                      <a:pPr algn="ctr"/>
                      <a:r>
                        <a:rPr lang="en-GB" sz="2800" dirty="0" smtClean="0">
                          <a:latin typeface="Algerian" panose="04020705040A02060702" pitchFamily="82" charset="0"/>
                        </a:rPr>
                        <a:t>5</a:t>
                      </a:r>
                      <a:endParaRPr lang="en-GB" sz="2800" dirty="0">
                        <a:latin typeface="Algerian" panose="04020705040A02060702" pitchFamily="82" charset="0"/>
                      </a:endParaRPr>
                    </a:p>
                  </a:txBody>
                  <a:tcPr/>
                </a:tc>
                <a:tc>
                  <a:txBody>
                    <a:bodyPr/>
                    <a:lstStyle/>
                    <a:p>
                      <a:endParaRPr lang="en-GB" dirty="0"/>
                    </a:p>
                  </a:txBody>
                  <a:tcPr/>
                </a:tc>
              </a:tr>
              <a:tr h="370840">
                <a:tc>
                  <a:txBody>
                    <a:bodyPr/>
                    <a:lstStyle/>
                    <a:p>
                      <a:pPr algn="ctr"/>
                      <a:r>
                        <a:rPr lang="en-GB" sz="2800" dirty="0" smtClean="0">
                          <a:latin typeface="Algerian" panose="04020705040A02060702" pitchFamily="82" charset="0"/>
                        </a:rPr>
                        <a:t>6</a:t>
                      </a:r>
                      <a:endParaRPr lang="en-GB" sz="2800" dirty="0">
                        <a:latin typeface="Algerian" panose="04020705040A02060702" pitchFamily="82" charset="0"/>
                      </a:endParaRPr>
                    </a:p>
                  </a:txBody>
                  <a:tcPr/>
                </a:tc>
                <a:tc>
                  <a:txBody>
                    <a:bodyPr/>
                    <a:lstStyle/>
                    <a:p>
                      <a:endParaRPr lang="en-GB" dirty="0"/>
                    </a:p>
                  </a:txBody>
                  <a:tcPr/>
                </a:tc>
              </a:tr>
              <a:tr h="370840">
                <a:tc>
                  <a:txBody>
                    <a:bodyPr/>
                    <a:lstStyle/>
                    <a:p>
                      <a:pPr algn="ctr"/>
                      <a:r>
                        <a:rPr lang="en-GB" sz="2800" dirty="0" smtClean="0">
                          <a:latin typeface="Algerian" panose="04020705040A02060702" pitchFamily="82" charset="0"/>
                        </a:rPr>
                        <a:t>7</a:t>
                      </a:r>
                      <a:endParaRPr lang="en-GB" sz="2800" dirty="0">
                        <a:latin typeface="Algerian" panose="04020705040A02060702" pitchFamily="82" charset="0"/>
                      </a:endParaRPr>
                    </a:p>
                  </a:txBody>
                  <a:tcPr/>
                </a:tc>
                <a:tc>
                  <a:txBody>
                    <a:bodyPr/>
                    <a:lstStyle/>
                    <a:p>
                      <a:endParaRPr lang="en-GB" dirty="0"/>
                    </a:p>
                  </a:txBody>
                  <a:tcPr/>
                </a:tc>
              </a:tr>
              <a:tr h="370840">
                <a:tc>
                  <a:txBody>
                    <a:bodyPr/>
                    <a:lstStyle/>
                    <a:p>
                      <a:pPr algn="ctr"/>
                      <a:r>
                        <a:rPr lang="en-GB" sz="2800" dirty="0" smtClean="0">
                          <a:latin typeface="Algerian" panose="04020705040A02060702" pitchFamily="82" charset="0"/>
                        </a:rPr>
                        <a:t>8</a:t>
                      </a:r>
                      <a:endParaRPr lang="en-GB" sz="2800" dirty="0">
                        <a:latin typeface="Algerian" panose="04020705040A02060702" pitchFamily="82" charset="0"/>
                      </a:endParaRPr>
                    </a:p>
                  </a:txBody>
                  <a:tcPr/>
                </a:tc>
                <a:tc>
                  <a:txBody>
                    <a:bodyPr/>
                    <a:lstStyle/>
                    <a:p>
                      <a:endParaRPr lang="en-GB" dirty="0"/>
                    </a:p>
                  </a:txBody>
                  <a:tcPr/>
                </a:tc>
              </a:tr>
              <a:tr h="370840">
                <a:tc>
                  <a:txBody>
                    <a:bodyPr/>
                    <a:lstStyle/>
                    <a:p>
                      <a:pPr algn="ctr"/>
                      <a:r>
                        <a:rPr lang="en-GB" sz="2800" dirty="0" smtClean="0">
                          <a:latin typeface="Algerian" panose="04020705040A02060702" pitchFamily="82" charset="0"/>
                        </a:rPr>
                        <a:t>9</a:t>
                      </a:r>
                      <a:endParaRPr lang="en-GB" sz="2800" dirty="0">
                        <a:latin typeface="Algerian" panose="04020705040A02060702" pitchFamily="82" charset="0"/>
                      </a:endParaRPr>
                    </a:p>
                  </a:txBody>
                  <a:tcPr/>
                </a:tc>
                <a:tc>
                  <a:txBody>
                    <a:bodyPr/>
                    <a:lstStyle/>
                    <a:p>
                      <a:endParaRPr lang="en-GB" dirty="0"/>
                    </a:p>
                  </a:txBody>
                  <a:tcPr/>
                </a:tc>
              </a:tr>
              <a:tr h="370840">
                <a:tc>
                  <a:txBody>
                    <a:bodyPr/>
                    <a:lstStyle/>
                    <a:p>
                      <a:pPr algn="ctr"/>
                      <a:r>
                        <a:rPr lang="en-GB" sz="2800" dirty="0" smtClean="0">
                          <a:latin typeface="Algerian" panose="04020705040A02060702" pitchFamily="82" charset="0"/>
                        </a:rPr>
                        <a:t>10</a:t>
                      </a:r>
                      <a:endParaRPr lang="en-GB" sz="2800" dirty="0">
                        <a:latin typeface="Algerian" panose="04020705040A02060702" pitchFamily="82" charset="0"/>
                      </a:endParaRPr>
                    </a:p>
                  </a:txBody>
                  <a:tcPr/>
                </a:tc>
                <a:tc>
                  <a:txBody>
                    <a:bodyPr/>
                    <a:lstStyle/>
                    <a:p>
                      <a:endParaRPr lang="en-GB" dirty="0"/>
                    </a:p>
                  </a:txBody>
                  <a:tcPr/>
                </a:tc>
              </a:tr>
            </a:tbl>
          </a:graphicData>
        </a:graphic>
      </p:graphicFrame>
      <p:sp>
        <p:nvSpPr>
          <p:cNvPr id="4" name="TextBox 3"/>
          <p:cNvSpPr txBox="1"/>
          <p:nvPr/>
        </p:nvSpPr>
        <p:spPr>
          <a:xfrm>
            <a:off x="1298912" y="1327205"/>
            <a:ext cx="4684541" cy="369332"/>
          </a:xfrm>
          <a:prstGeom prst="rect">
            <a:avLst/>
          </a:prstGeom>
          <a:noFill/>
        </p:spPr>
        <p:txBody>
          <a:bodyPr wrap="square" rtlCol="0">
            <a:spAutoFit/>
          </a:bodyPr>
          <a:lstStyle/>
          <a:p>
            <a:r>
              <a:rPr lang="en-GB" dirty="0" smtClean="0"/>
              <a:t>You shall have no other Gods before me.</a:t>
            </a:r>
            <a:endParaRPr lang="en-GB" dirty="0"/>
          </a:p>
        </p:txBody>
      </p:sp>
      <p:sp>
        <p:nvSpPr>
          <p:cNvPr id="5" name="TextBox 4"/>
          <p:cNvSpPr txBox="1"/>
          <p:nvPr/>
        </p:nvSpPr>
        <p:spPr>
          <a:xfrm>
            <a:off x="1413802" y="1751047"/>
            <a:ext cx="4684541" cy="369332"/>
          </a:xfrm>
          <a:prstGeom prst="rect">
            <a:avLst/>
          </a:prstGeom>
          <a:noFill/>
        </p:spPr>
        <p:txBody>
          <a:bodyPr wrap="square" rtlCol="0">
            <a:spAutoFit/>
          </a:bodyPr>
          <a:lstStyle/>
          <a:p>
            <a:r>
              <a:rPr lang="en-GB" dirty="0" smtClean="0"/>
              <a:t>Do not make false idols.</a:t>
            </a:r>
            <a:endParaRPr lang="en-GB" dirty="0"/>
          </a:p>
        </p:txBody>
      </p:sp>
      <p:sp>
        <p:nvSpPr>
          <p:cNvPr id="6" name="TextBox 5"/>
          <p:cNvSpPr txBox="1"/>
          <p:nvPr/>
        </p:nvSpPr>
        <p:spPr>
          <a:xfrm>
            <a:off x="1413801" y="2313191"/>
            <a:ext cx="4684541" cy="369332"/>
          </a:xfrm>
          <a:prstGeom prst="rect">
            <a:avLst/>
          </a:prstGeom>
          <a:noFill/>
        </p:spPr>
        <p:txBody>
          <a:bodyPr wrap="square" rtlCol="0">
            <a:spAutoFit/>
          </a:bodyPr>
          <a:lstStyle/>
          <a:p>
            <a:r>
              <a:rPr lang="en-GB" dirty="0" smtClean="0"/>
              <a:t>Do not misuse the name of the Lord.</a:t>
            </a:r>
            <a:endParaRPr lang="en-GB" dirty="0"/>
          </a:p>
        </p:txBody>
      </p:sp>
      <p:sp>
        <p:nvSpPr>
          <p:cNvPr id="7" name="TextBox 6"/>
          <p:cNvSpPr txBox="1"/>
          <p:nvPr/>
        </p:nvSpPr>
        <p:spPr>
          <a:xfrm>
            <a:off x="1298917" y="2871247"/>
            <a:ext cx="4684541" cy="369332"/>
          </a:xfrm>
          <a:prstGeom prst="rect">
            <a:avLst/>
          </a:prstGeom>
          <a:noFill/>
        </p:spPr>
        <p:txBody>
          <a:bodyPr wrap="square" rtlCol="0">
            <a:spAutoFit/>
          </a:bodyPr>
          <a:lstStyle/>
          <a:p>
            <a:r>
              <a:rPr lang="en-GB" dirty="0" smtClean="0"/>
              <a:t>Keep the Sabbath Day holy.</a:t>
            </a:r>
            <a:endParaRPr lang="en-GB" dirty="0"/>
          </a:p>
        </p:txBody>
      </p:sp>
      <p:sp>
        <p:nvSpPr>
          <p:cNvPr id="8" name="TextBox 7"/>
          <p:cNvSpPr txBox="1"/>
          <p:nvPr/>
        </p:nvSpPr>
        <p:spPr>
          <a:xfrm>
            <a:off x="1298916" y="3323332"/>
            <a:ext cx="4684541" cy="369332"/>
          </a:xfrm>
          <a:prstGeom prst="rect">
            <a:avLst/>
          </a:prstGeom>
          <a:noFill/>
        </p:spPr>
        <p:txBody>
          <a:bodyPr wrap="square" rtlCol="0">
            <a:spAutoFit/>
          </a:bodyPr>
          <a:lstStyle/>
          <a:p>
            <a:r>
              <a:rPr lang="en-GB" dirty="0" smtClean="0"/>
              <a:t>Honour your parents.</a:t>
            </a:r>
            <a:endParaRPr lang="en-GB" dirty="0"/>
          </a:p>
        </p:txBody>
      </p:sp>
      <p:sp>
        <p:nvSpPr>
          <p:cNvPr id="9" name="TextBox 8"/>
          <p:cNvSpPr txBox="1"/>
          <p:nvPr/>
        </p:nvSpPr>
        <p:spPr>
          <a:xfrm>
            <a:off x="1298916" y="3883432"/>
            <a:ext cx="4684541" cy="369332"/>
          </a:xfrm>
          <a:prstGeom prst="rect">
            <a:avLst/>
          </a:prstGeom>
          <a:noFill/>
        </p:spPr>
        <p:txBody>
          <a:bodyPr wrap="square" rtlCol="0">
            <a:spAutoFit/>
          </a:bodyPr>
          <a:lstStyle/>
          <a:p>
            <a:r>
              <a:rPr lang="en-GB" dirty="0" smtClean="0"/>
              <a:t>Do not kill.</a:t>
            </a:r>
            <a:endParaRPr lang="en-GB" dirty="0"/>
          </a:p>
        </p:txBody>
      </p:sp>
      <p:sp>
        <p:nvSpPr>
          <p:cNvPr id="10" name="TextBox 9"/>
          <p:cNvSpPr txBox="1"/>
          <p:nvPr/>
        </p:nvSpPr>
        <p:spPr>
          <a:xfrm>
            <a:off x="1298916" y="4406652"/>
            <a:ext cx="4684541" cy="369332"/>
          </a:xfrm>
          <a:prstGeom prst="rect">
            <a:avLst/>
          </a:prstGeom>
          <a:noFill/>
        </p:spPr>
        <p:txBody>
          <a:bodyPr wrap="square" rtlCol="0">
            <a:spAutoFit/>
          </a:bodyPr>
          <a:lstStyle/>
          <a:p>
            <a:r>
              <a:rPr lang="en-GB" dirty="0" smtClean="0"/>
              <a:t>Do not commit adultery.</a:t>
            </a:r>
            <a:endParaRPr lang="en-GB" dirty="0"/>
          </a:p>
        </p:txBody>
      </p:sp>
      <p:sp>
        <p:nvSpPr>
          <p:cNvPr id="11" name="TextBox 10"/>
          <p:cNvSpPr txBox="1"/>
          <p:nvPr/>
        </p:nvSpPr>
        <p:spPr>
          <a:xfrm>
            <a:off x="1298915" y="4929872"/>
            <a:ext cx="4684541" cy="369332"/>
          </a:xfrm>
          <a:prstGeom prst="rect">
            <a:avLst/>
          </a:prstGeom>
          <a:noFill/>
        </p:spPr>
        <p:txBody>
          <a:bodyPr wrap="square" rtlCol="0">
            <a:spAutoFit/>
          </a:bodyPr>
          <a:lstStyle/>
          <a:p>
            <a:r>
              <a:rPr lang="en-GB" dirty="0" smtClean="0"/>
              <a:t>Do not steal.</a:t>
            </a:r>
            <a:endParaRPr lang="en-GB" dirty="0"/>
          </a:p>
        </p:txBody>
      </p:sp>
      <p:sp>
        <p:nvSpPr>
          <p:cNvPr id="12" name="TextBox 11"/>
          <p:cNvSpPr txBox="1"/>
          <p:nvPr/>
        </p:nvSpPr>
        <p:spPr>
          <a:xfrm>
            <a:off x="1298914" y="5457156"/>
            <a:ext cx="4684541" cy="369332"/>
          </a:xfrm>
          <a:prstGeom prst="rect">
            <a:avLst/>
          </a:prstGeom>
          <a:noFill/>
        </p:spPr>
        <p:txBody>
          <a:bodyPr wrap="square" rtlCol="0">
            <a:spAutoFit/>
          </a:bodyPr>
          <a:lstStyle/>
          <a:p>
            <a:r>
              <a:rPr lang="en-GB" dirty="0" smtClean="0"/>
              <a:t>Do not tell lies.</a:t>
            </a:r>
            <a:endParaRPr lang="en-GB" dirty="0"/>
          </a:p>
        </p:txBody>
      </p:sp>
      <p:sp>
        <p:nvSpPr>
          <p:cNvPr id="13" name="TextBox 12"/>
          <p:cNvSpPr txBox="1"/>
          <p:nvPr/>
        </p:nvSpPr>
        <p:spPr>
          <a:xfrm>
            <a:off x="1298913" y="5976312"/>
            <a:ext cx="4684541" cy="369332"/>
          </a:xfrm>
          <a:prstGeom prst="rect">
            <a:avLst/>
          </a:prstGeom>
          <a:noFill/>
        </p:spPr>
        <p:txBody>
          <a:bodyPr wrap="square" rtlCol="0">
            <a:spAutoFit/>
          </a:bodyPr>
          <a:lstStyle/>
          <a:p>
            <a:r>
              <a:rPr lang="en-GB" dirty="0" smtClean="0"/>
              <a:t>Do not covet your neighbour’s ass..</a:t>
            </a:r>
            <a:endParaRPr lang="en-GB" dirty="0"/>
          </a:p>
        </p:txBody>
      </p:sp>
      <p:sp>
        <p:nvSpPr>
          <p:cNvPr id="15" name="12-Point Star 14"/>
          <p:cNvSpPr/>
          <p:nvPr/>
        </p:nvSpPr>
        <p:spPr bwMode="auto">
          <a:xfrm>
            <a:off x="6098342" y="1519311"/>
            <a:ext cx="2074987" cy="1561514"/>
          </a:xfrm>
          <a:prstGeom prst="star12">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Char char="•"/>
              <a:tabLst/>
            </a:pPr>
            <a:endParaRPr kumimoji="0" lang="en-GB" sz="1800" b="1" i="0" u="sng" strike="noStrike" cap="none" normalizeH="0" baseline="0" smtClean="0">
              <a:ln>
                <a:noFill/>
              </a:ln>
              <a:solidFill>
                <a:schemeClr val="tx1"/>
              </a:solidFill>
              <a:effectLst/>
              <a:latin typeface="Arial" panose="020B0604020202020204" pitchFamily="34" charset="0"/>
            </a:endParaRPr>
          </a:p>
        </p:txBody>
      </p:sp>
      <p:sp>
        <p:nvSpPr>
          <p:cNvPr id="16" name="16-Point Star 15"/>
          <p:cNvSpPr/>
          <p:nvPr/>
        </p:nvSpPr>
        <p:spPr bwMode="auto">
          <a:xfrm>
            <a:off x="6529589" y="1327205"/>
            <a:ext cx="1957588" cy="1222812"/>
          </a:xfrm>
          <a:prstGeom prst="star1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Char char="•"/>
              <a:tabLst/>
            </a:pPr>
            <a:endParaRPr kumimoji="0" lang="en-GB" sz="1800" b="1" i="0" u="sng" strike="noStrike" cap="none" normalizeH="0" baseline="0" smtClean="0">
              <a:ln>
                <a:noFill/>
              </a:ln>
              <a:solidFill>
                <a:schemeClr val="tx1"/>
              </a:solidFill>
              <a:effectLst/>
              <a:latin typeface="Arial" panose="020B0604020202020204" pitchFamily="34" charset="0"/>
            </a:endParaRPr>
          </a:p>
        </p:txBody>
      </p:sp>
      <p:sp>
        <p:nvSpPr>
          <p:cNvPr id="18" name="16-Point Star 17"/>
          <p:cNvSpPr/>
          <p:nvPr/>
        </p:nvSpPr>
        <p:spPr bwMode="auto">
          <a:xfrm>
            <a:off x="9075980" y="1780996"/>
            <a:ext cx="3108960" cy="1727002"/>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b="1" dirty="0" smtClean="0">
                <a:latin typeface="Arial" panose="020B0604020202020204" pitchFamily="34" charset="0"/>
              </a:rPr>
              <a:t>Lust is as unacceptable as adultery.</a:t>
            </a:r>
            <a:endParaRPr kumimoji="0" lang="en-GB" sz="1800" b="1" i="0" strike="noStrike" cap="none" normalizeH="0" baseline="0" dirty="0" smtClean="0">
              <a:ln>
                <a:noFill/>
              </a:ln>
              <a:solidFill>
                <a:schemeClr val="tx1"/>
              </a:solidFill>
              <a:effectLst/>
              <a:latin typeface="Arial" panose="020B0604020202020204" pitchFamily="34" charset="0"/>
            </a:endParaRPr>
          </a:p>
        </p:txBody>
      </p:sp>
      <p:sp>
        <p:nvSpPr>
          <p:cNvPr id="19" name="16-Point Star 18"/>
          <p:cNvSpPr/>
          <p:nvPr/>
        </p:nvSpPr>
        <p:spPr bwMode="auto">
          <a:xfrm>
            <a:off x="5740395" y="1906297"/>
            <a:ext cx="3108960" cy="1727002"/>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b="1" dirty="0" smtClean="0">
                <a:latin typeface="Arial" panose="020B0604020202020204" pitchFamily="34" charset="0"/>
              </a:rPr>
              <a:t>Hate is as unacceptable as murder.</a:t>
            </a:r>
            <a:endParaRPr kumimoji="0" lang="en-GB" sz="1800" b="1" i="0" strike="noStrike" cap="none" normalizeH="0" baseline="0" dirty="0" smtClean="0">
              <a:ln>
                <a:noFill/>
              </a:ln>
              <a:solidFill>
                <a:schemeClr val="tx1"/>
              </a:solidFill>
              <a:effectLst/>
              <a:latin typeface="Arial" panose="020B0604020202020204" pitchFamily="34" charset="0"/>
            </a:endParaRPr>
          </a:p>
        </p:txBody>
      </p:sp>
      <p:sp>
        <p:nvSpPr>
          <p:cNvPr id="20" name="16-Point Star 19"/>
          <p:cNvSpPr/>
          <p:nvPr/>
        </p:nvSpPr>
        <p:spPr bwMode="auto">
          <a:xfrm>
            <a:off x="5677873" y="3850616"/>
            <a:ext cx="3108960" cy="1727002"/>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b="1" dirty="0" smtClean="0">
                <a:latin typeface="Arial" panose="020B0604020202020204" pitchFamily="34" charset="0"/>
              </a:rPr>
              <a:t>Re-marrying after divorce is adultery.</a:t>
            </a:r>
            <a:endParaRPr kumimoji="0" lang="en-GB" sz="1800" b="1" i="0" strike="noStrike" cap="none" normalizeH="0" baseline="0" dirty="0" smtClean="0">
              <a:ln>
                <a:noFill/>
              </a:ln>
              <a:solidFill>
                <a:schemeClr val="tx1"/>
              </a:solidFill>
              <a:effectLst/>
              <a:latin typeface="Arial" panose="020B0604020202020204" pitchFamily="34" charset="0"/>
            </a:endParaRPr>
          </a:p>
        </p:txBody>
      </p:sp>
      <p:sp>
        <p:nvSpPr>
          <p:cNvPr id="21" name="16-Point Star 20"/>
          <p:cNvSpPr/>
          <p:nvPr/>
        </p:nvSpPr>
        <p:spPr bwMode="auto">
          <a:xfrm>
            <a:off x="9083040" y="3468767"/>
            <a:ext cx="3108960" cy="2245102"/>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b="1" dirty="0" smtClean="0">
                <a:latin typeface="Arial" panose="020B0604020202020204" pitchFamily="34" charset="0"/>
              </a:rPr>
              <a:t>Don’t swear oaths, just say yes or no.</a:t>
            </a:r>
            <a:endParaRPr kumimoji="0" lang="en-GB" sz="1800" b="1" i="0" strike="noStrike" cap="none" normalizeH="0" baseline="0" dirty="0" smtClean="0">
              <a:ln>
                <a:noFill/>
              </a:ln>
              <a:solidFill>
                <a:schemeClr val="tx1"/>
              </a:solidFill>
              <a:effectLst/>
              <a:latin typeface="Arial" panose="020B0604020202020204" pitchFamily="34" charset="0"/>
            </a:endParaRPr>
          </a:p>
        </p:txBody>
      </p:sp>
      <p:sp>
        <p:nvSpPr>
          <p:cNvPr id="22" name="16-Point Star 21"/>
          <p:cNvSpPr/>
          <p:nvPr/>
        </p:nvSpPr>
        <p:spPr bwMode="auto">
          <a:xfrm>
            <a:off x="7065099" y="5457156"/>
            <a:ext cx="3960053" cy="1208901"/>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b="1" dirty="0" smtClean="0">
                <a:latin typeface="Arial" panose="020B0604020202020204" pitchFamily="34" charset="0"/>
              </a:rPr>
              <a:t>Love your…ENEMIES!.</a:t>
            </a:r>
            <a:endParaRPr kumimoji="0" lang="en-GB" sz="1800" b="1" i="0" strike="noStrike" cap="none" normalizeH="0" baseline="0" dirty="0" smtClean="0">
              <a:ln>
                <a:noFill/>
              </a:ln>
              <a:solidFill>
                <a:schemeClr val="tx1"/>
              </a:solidFill>
              <a:effectLst/>
              <a:latin typeface="Arial" panose="020B0604020202020204" pitchFamily="34" charset="0"/>
            </a:endParaRPr>
          </a:p>
        </p:txBody>
      </p:sp>
      <p:sp>
        <p:nvSpPr>
          <p:cNvPr id="23" name="Rectangle 22"/>
          <p:cNvSpPr/>
          <p:nvPr/>
        </p:nvSpPr>
        <p:spPr>
          <a:xfrm>
            <a:off x="6285129" y="1126171"/>
            <a:ext cx="5375189" cy="584775"/>
          </a:xfrm>
          <a:prstGeom prst="rect">
            <a:avLst/>
          </a:prstGeom>
          <a:noFill/>
        </p:spPr>
        <p:txBody>
          <a:bodyPr wrap="none" lIns="91440" tIns="45720" rIns="91440" bIns="45720">
            <a:spAutoFit/>
          </a:bodyPr>
          <a:lstStyle/>
          <a:p>
            <a:pPr algn="ctr"/>
            <a:r>
              <a:rPr lang="en-US" sz="3200" b="1" dirty="0" smtClean="0">
                <a:ln w="6600">
                  <a:solidFill>
                    <a:schemeClr val="accent2"/>
                  </a:solidFill>
                  <a:prstDash val="solid"/>
                </a:ln>
                <a:solidFill>
                  <a:srgbClr val="FF0000"/>
                </a:solidFill>
                <a:effectLst>
                  <a:outerShdw dist="38100" dir="2700000" algn="tl" rotWithShape="0">
                    <a:schemeClr val="accent2"/>
                  </a:outerShdw>
                </a:effectLst>
              </a:rPr>
              <a:t>Heart</a:t>
            </a:r>
            <a:r>
              <a:rPr lang="en-US" sz="3200" b="1" dirty="0" smtClean="0">
                <a:ln w="6600">
                  <a:solidFill>
                    <a:schemeClr val="accent2"/>
                  </a:solidFill>
                  <a:prstDash val="solid"/>
                </a:ln>
                <a:solidFill>
                  <a:srgbClr val="FFFFFF"/>
                </a:solidFill>
                <a:effectLst>
                  <a:outerShdw dist="38100" dir="2700000" algn="tl" rotWithShape="0">
                    <a:schemeClr val="accent2"/>
                  </a:outerShdw>
                </a:effectLst>
              </a:rPr>
              <a:t> and </a:t>
            </a:r>
            <a:r>
              <a:rPr lang="en-US" sz="3200" b="1" dirty="0" smtClean="0">
                <a:ln w="6600">
                  <a:solidFill>
                    <a:schemeClr val="accent2"/>
                  </a:solidFill>
                  <a:prstDash val="solid"/>
                </a:ln>
                <a:solidFill>
                  <a:srgbClr val="FF0000"/>
                </a:solidFill>
                <a:effectLst>
                  <a:outerShdw dist="38100" dir="2700000" algn="tl" rotWithShape="0">
                    <a:schemeClr val="accent2"/>
                  </a:outerShdw>
                </a:effectLst>
              </a:rPr>
              <a:t>Head</a:t>
            </a:r>
            <a:r>
              <a:rPr lang="en-US" sz="3200" b="1" dirty="0" smtClean="0">
                <a:ln w="6600">
                  <a:solidFill>
                    <a:schemeClr val="accent2"/>
                  </a:solidFill>
                  <a:prstDash val="solid"/>
                </a:ln>
                <a:solidFill>
                  <a:srgbClr val="FFFFFF"/>
                </a:solidFill>
                <a:effectLst>
                  <a:outerShdw dist="38100" dir="2700000" algn="tl" rotWithShape="0">
                    <a:schemeClr val="accent2"/>
                  </a:outerShdw>
                </a:effectLst>
              </a:rPr>
              <a:t> and Deeds</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9903839"/>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ppt_x"/>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8" grpId="0" animBg="1"/>
      <p:bldP spid="19" grpId="0" animBg="1"/>
      <p:bldP spid="20" grpId="0" animBg="1"/>
      <p:bldP spid="21" grpId="0" animBg="1"/>
      <p:bldP spid="22" grpId="0" animBg="1"/>
      <p:bldP spid="2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6966" y="0"/>
            <a:ext cx="9280105" cy="2308324"/>
          </a:xfrm>
          <a:prstGeom prst="rect">
            <a:avLst/>
          </a:prstGeom>
          <a:noFill/>
        </p:spPr>
        <p:txBody>
          <a:bodyPr wrap="none" lIns="91440" tIns="45720" rIns="91440" bIns="45720">
            <a:spAutoFit/>
          </a:bodyPr>
          <a:lstStyle/>
          <a:p>
            <a:pPr algn="ctr"/>
            <a:r>
              <a:rPr lang="en-US" sz="7200" b="1" dirty="0" smtClean="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The Sermon On The</a:t>
            </a:r>
          </a:p>
          <a:p>
            <a:pPr algn="ctr"/>
            <a:r>
              <a:rPr lang="en-US" sz="7200" b="1" dirty="0" smtClean="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 Mount</a:t>
            </a:r>
            <a:endPar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endParaRPr>
          </a:p>
        </p:txBody>
      </p:sp>
      <p:sp>
        <p:nvSpPr>
          <p:cNvPr id="4" name="Rectangle 3"/>
          <p:cNvSpPr/>
          <p:nvPr/>
        </p:nvSpPr>
        <p:spPr>
          <a:xfrm>
            <a:off x="1441148" y="5794942"/>
            <a:ext cx="9956829" cy="923330"/>
          </a:xfrm>
          <a:prstGeom prst="rect">
            <a:avLst/>
          </a:prstGeom>
          <a:noFill/>
        </p:spPr>
        <p:txBody>
          <a:bodyPr wrap="none" lIns="91440" tIns="45720" rIns="91440" bIns="45720">
            <a:spAutoFit/>
          </a:bodyPr>
          <a:lstStyle/>
          <a:p>
            <a:pPr algn="ctr"/>
            <a:r>
              <a:rPr lang="en-US" sz="5400" b="1" dirty="0" smtClean="0">
                <a:ln w="6600">
                  <a:solidFill>
                    <a:srgbClr val="333399"/>
                  </a:solidFill>
                  <a:prstDash val="solid"/>
                </a:ln>
                <a:solidFill>
                  <a:srgbClr val="FFFFFF"/>
                </a:solidFill>
                <a:effectLst>
                  <a:outerShdw dist="38100" dir="2700000" algn="tl" rotWithShape="0">
                    <a:srgbClr val="333399"/>
                  </a:outerShdw>
                </a:effectLst>
              </a:rPr>
              <a:t>Part Three: True Discipleship.</a:t>
            </a:r>
            <a:endParaRPr lang="en-US" sz="5400" b="1" dirty="0">
              <a:ln w="6600">
                <a:solidFill>
                  <a:srgbClr val="333399"/>
                </a:solidFill>
                <a:prstDash val="solid"/>
              </a:ln>
              <a:solidFill>
                <a:srgbClr val="FFFFFF"/>
              </a:solidFill>
              <a:effectLst>
                <a:outerShdw dist="38100" dir="2700000" algn="tl" rotWithShape="0">
                  <a:srgbClr val="333399"/>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3056" y="2163964"/>
            <a:ext cx="2893012" cy="3775338"/>
          </a:xfrm>
          <a:prstGeom prst="rect">
            <a:avLst/>
          </a:prstGeom>
        </p:spPr>
      </p:pic>
      <p:sp>
        <p:nvSpPr>
          <p:cNvPr id="6" name="16-Point Star 5"/>
          <p:cNvSpPr/>
          <p:nvPr/>
        </p:nvSpPr>
        <p:spPr bwMode="auto">
          <a:xfrm>
            <a:off x="340758" y="1967015"/>
            <a:ext cx="4150021" cy="3281303"/>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sz="3600" b="1" dirty="0" smtClean="0">
                <a:latin typeface="Arial" panose="020B0604020202020204" pitchFamily="34" charset="0"/>
              </a:rPr>
              <a:t>DON’T BE SHOWY!</a:t>
            </a:r>
            <a:endParaRPr kumimoji="0" lang="en-GB" sz="3600" b="1" i="0" strike="noStrike" cap="none" normalizeH="0" baseline="0" dirty="0" smtClean="0">
              <a:ln>
                <a:noFill/>
              </a:ln>
              <a:solidFill>
                <a:schemeClr val="tx1"/>
              </a:solidFill>
              <a:effectLst/>
              <a:latin typeface="Arial" panose="020B0604020202020204" pitchFamily="34" charset="0"/>
            </a:endParaRPr>
          </a:p>
        </p:txBody>
      </p:sp>
      <p:sp>
        <p:nvSpPr>
          <p:cNvPr id="7" name="16-Point Star 6"/>
          <p:cNvSpPr/>
          <p:nvPr/>
        </p:nvSpPr>
        <p:spPr bwMode="auto">
          <a:xfrm>
            <a:off x="7866068" y="1967016"/>
            <a:ext cx="4325932" cy="3281303"/>
          </a:xfrm>
          <a:prstGeom prst="star16">
            <a:avLst/>
          </a:prstGeom>
          <a:solidFill>
            <a:schemeClr val="accent1">
              <a:tint val="2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tabLst/>
            </a:pPr>
            <a:r>
              <a:rPr lang="en-GB" sz="3600" b="1" dirty="0" smtClean="0">
                <a:latin typeface="Arial" panose="020B0604020202020204" pitchFamily="34" charset="0"/>
              </a:rPr>
              <a:t>KEEP IT PRIVATE!</a:t>
            </a:r>
          </a:p>
          <a:p>
            <a:pPr marL="0" marR="0" indent="0" algn="ctr" defTabSz="914400" rtl="0" eaLnBrk="1" fontAlgn="base" latinLnBrk="0" hangingPunct="1">
              <a:lnSpc>
                <a:spcPct val="100000"/>
              </a:lnSpc>
              <a:spcBef>
                <a:spcPct val="0"/>
              </a:spcBef>
              <a:spcAft>
                <a:spcPct val="0"/>
              </a:spcAft>
              <a:buClrTx/>
              <a:buSzTx/>
              <a:tabLst/>
            </a:pPr>
            <a:endParaRPr kumimoji="0" lang="en-GB" sz="3600" b="1" i="0"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335800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ppt_w</p:attrName>
                                        </p:attrNameLst>
                                      </p:cBhvr>
                                      <p:tavLst>
                                        <p:tav tm="0" fmla="#ppt_w*sin(2.5*pi*$)">
                                          <p:val>
                                            <p:fltVal val="0"/>
                                          </p:val>
                                        </p:tav>
                                        <p:tav tm="100000">
                                          <p:val>
                                            <p:fltVal val="1"/>
                                          </p:val>
                                        </p:tav>
                                      </p:tavLst>
                                    </p:anim>
                                    <p:anim calcmode="lin" valueType="num">
                                      <p:cBhvr>
                                        <p:cTn id="16"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31868">
              <a:srgbClr val="00B0F0"/>
            </a:gs>
            <a:gs pos="0">
              <a:schemeClr val="accent5">
                <a:lumMod val="0"/>
                <a:lumOff val="100000"/>
              </a:schemeClr>
            </a:gs>
            <a:gs pos="87612">
              <a:schemeClr val="accent5">
                <a:lumMod val="90000"/>
              </a:schemeClr>
            </a:gs>
            <a:gs pos="62000">
              <a:schemeClr val="accent5">
                <a:lumMod val="0"/>
                <a:lumOff val="100000"/>
              </a:schemeClr>
            </a:gs>
            <a:gs pos="100000">
              <a:schemeClr val="bg1"/>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Rectangle 1"/>
          <p:cNvSpPr/>
          <p:nvPr/>
        </p:nvSpPr>
        <p:spPr>
          <a:xfrm>
            <a:off x="3174182" y="1898191"/>
            <a:ext cx="6237540" cy="1754326"/>
          </a:xfrm>
          <a:prstGeom prst="rect">
            <a:avLst/>
          </a:prstGeom>
          <a:noFill/>
        </p:spPr>
        <p:txBody>
          <a:bodyPr wrap="none" lIns="91440" tIns="45720" rIns="91440" bIns="45720">
            <a:spAutoFit/>
          </a:bodyPr>
          <a:lstStyle/>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The Lord’s Prayer </a:t>
            </a:r>
          </a:p>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Challenge</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242240123"/>
      </p:ext>
    </p:extLst>
  </p:cSld>
  <p:clrMapOvr>
    <a:masterClrMapping/>
  </p:clrMapOvr>
  <p:transition spd="med">
    <p:wipe dir="d"/>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97" y="0"/>
            <a:ext cx="12376597" cy="69618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9453" y="3822879"/>
            <a:ext cx="3048000" cy="3048000"/>
          </a:xfrm>
          <a:prstGeom prst="rect">
            <a:avLst/>
          </a:prstGeom>
        </p:spPr>
      </p:pic>
    </p:spTree>
    <p:extLst>
      <p:ext uri="{BB962C8B-B14F-4D97-AF65-F5344CB8AC3E}">
        <p14:creationId xmlns:p14="http://schemas.microsoft.com/office/powerpoint/2010/main" val="95194413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2279651" y="333375"/>
            <a:ext cx="73453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algn="ctr" fontAlgn="base">
              <a:spcBef>
                <a:spcPct val="50000"/>
              </a:spcBef>
              <a:spcAft>
                <a:spcPct val="0"/>
              </a:spcAft>
            </a:pPr>
            <a:r>
              <a:rPr lang="en-GB" altLang="en-US" sz="5400">
                <a:solidFill>
                  <a:srgbClr val="000000"/>
                </a:solidFill>
              </a:rPr>
              <a:t>THE HOLY TRINITY</a:t>
            </a:r>
            <a:endParaRPr lang="en-US" altLang="en-US" sz="5400">
              <a:solidFill>
                <a:srgbClr val="000000"/>
              </a:solidFill>
            </a:endParaRPr>
          </a:p>
        </p:txBody>
      </p:sp>
      <p:sp>
        <p:nvSpPr>
          <p:cNvPr id="3075" name="AutoShape 5"/>
          <p:cNvSpPr>
            <a:spLocks noChangeArrowheads="1"/>
          </p:cNvSpPr>
          <p:nvPr/>
        </p:nvSpPr>
        <p:spPr bwMode="auto">
          <a:xfrm>
            <a:off x="3935413" y="1916113"/>
            <a:ext cx="4464050" cy="360045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fontAlgn="base">
              <a:spcBef>
                <a:spcPct val="0"/>
              </a:spcBef>
              <a:spcAft>
                <a:spcPct val="0"/>
              </a:spcAft>
            </a:pPr>
            <a:endParaRPr lang="en-GB" altLang="en-US">
              <a:solidFill>
                <a:srgbClr val="000000"/>
              </a:solidFill>
            </a:endParaRPr>
          </a:p>
        </p:txBody>
      </p:sp>
      <p:sp>
        <p:nvSpPr>
          <p:cNvPr id="3076" name="Text Box 6"/>
          <p:cNvSpPr txBox="1">
            <a:spLocks noChangeArrowheads="1"/>
          </p:cNvSpPr>
          <p:nvPr/>
        </p:nvSpPr>
        <p:spPr bwMode="auto">
          <a:xfrm>
            <a:off x="5159375" y="1484313"/>
            <a:ext cx="2160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algn="ctr" fontAlgn="base">
              <a:spcBef>
                <a:spcPct val="50000"/>
              </a:spcBef>
              <a:spcAft>
                <a:spcPct val="0"/>
              </a:spcAft>
            </a:pPr>
            <a:r>
              <a:rPr lang="en-GB" altLang="en-US" sz="3600">
                <a:solidFill>
                  <a:srgbClr val="000000"/>
                </a:solidFill>
              </a:rPr>
              <a:t>FATHER</a:t>
            </a:r>
            <a:endParaRPr lang="en-US" altLang="en-US" sz="3600">
              <a:solidFill>
                <a:srgbClr val="000000"/>
              </a:solidFill>
            </a:endParaRPr>
          </a:p>
        </p:txBody>
      </p:sp>
      <p:sp>
        <p:nvSpPr>
          <p:cNvPr id="3077" name="Text Box 7"/>
          <p:cNvSpPr txBox="1">
            <a:spLocks noChangeArrowheads="1"/>
          </p:cNvSpPr>
          <p:nvPr/>
        </p:nvSpPr>
        <p:spPr bwMode="auto">
          <a:xfrm>
            <a:off x="3359151" y="5516564"/>
            <a:ext cx="13684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fontAlgn="base">
              <a:spcBef>
                <a:spcPct val="50000"/>
              </a:spcBef>
              <a:spcAft>
                <a:spcPct val="0"/>
              </a:spcAft>
            </a:pPr>
            <a:r>
              <a:rPr lang="en-GB" altLang="en-US" sz="3200">
                <a:solidFill>
                  <a:srgbClr val="000000"/>
                </a:solidFill>
              </a:rPr>
              <a:t>SON</a:t>
            </a:r>
            <a:endParaRPr lang="en-US" altLang="en-US" sz="3200">
              <a:solidFill>
                <a:srgbClr val="000000"/>
              </a:solidFill>
            </a:endParaRPr>
          </a:p>
        </p:txBody>
      </p:sp>
      <p:sp>
        <p:nvSpPr>
          <p:cNvPr id="3078" name="Text Box 8"/>
          <p:cNvSpPr txBox="1">
            <a:spLocks noChangeArrowheads="1"/>
          </p:cNvSpPr>
          <p:nvPr/>
        </p:nvSpPr>
        <p:spPr bwMode="auto">
          <a:xfrm>
            <a:off x="7896225" y="5516563"/>
            <a:ext cx="23050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fontAlgn="base">
              <a:spcBef>
                <a:spcPct val="50000"/>
              </a:spcBef>
              <a:spcAft>
                <a:spcPct val="0"/>
              </a:spcAft>
            </a:pPr>
            <a:r>
              <a:rPr lang="en-GB" altLang="en-US" sz="3200">
                <a:solidFill>
                  <a:srgbClr val="000000"/>
                </a:solidFill>
              </a:rPr>
              <a:t>HOLY SPIRIT</a:t>
            </a:r>
            <a:endParaRPr lang="en-US" altLang="en-US" sz="3200">
              <a:solidFill>
                <a:srgbClr val="000000"/>
              </a:solidFill>
            </a:endParaRPr>
          </a:p>
        </p:txBody>
      </p:sp>
      <p:pic>
        <p:nvPicPr>
          <p:cNvPr id="3081" name="Picture 9" descr="brick-trin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675" y="2492375"/>
            <a:ext cx="3455988"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9598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6966" y="0"/>
            <a:ext cx="9280105" cy="2308324"/>
          </a:xfrm>
          <a:prstGeom prst="rect">
            <a:avLst/>
          </a:prstGeom>
          <a:noFill/>
        </p:spPr>
        <p:txBody>
          <a:bodyPr wrap="none" lIns="91440" tIns="45720" rIns="91440" bIns="45720">
            <a:spAutoFit/>
          </a:bodyPr>
          <a:lstStyle/>
          <a:p>
            <a:pPr algn="ctr"/>
            <a:r>
              <a:rPr lang="en-US" sz="7200" b="1" dirty="0" smtClean="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The Sermon On The</a:t>
            </a:r>
          </a:p>
          <a:p>
            <a:pPr algn="ctr"/>
            <a:r>
              <a:rPr lang="en-US" sz="7200" b="1" dirty="0" smtClean="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 Mount</a:t>
            </a:r>
            <a:endPar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endParaRPr>
          </a:p>
        </p:txBody>
      </p:sp>
      <p:sp>
        <p:nvSpPr>
          <p:cNvPr id="4" name="Rectangle 3"/>
          <p:cNvSpPr/>
          <p:nvPr/>
        </p:nvSpPr>
        <p:spPr>
          <a:xfrm>
            <a:off x="1171844" y="5794942"/>
            <a:ext cx="10495438" cy="923330"/>
          </a:xfrm>
          <a:prstGeom prst="rect">
            <a:avLst/>
          </a:prstGeom>
          <a:noFill/>
        </p:spPr>
        <p:txBody>
          <a:bodyPr wrap="none" lIns="91440" tIns="45720" rIns="91440" bIns="45720">
            <a:spAutoFit/>
          </a:bodyPr>
          <a:lstStyle/>
          <a:p>
            <a:pPr algn="ctr"/>
            <a:r>
              <a:rPr lang="en-US" sz="5400" b="1" dirty="0" smtClean="0">
                <a:ln w="6600">
                  <a:solidFill>
                    <a:srgbClr val="333399"/>
                  </a:solidFill>
                  <a:prstDash val="solid"/>
                </a:ln>
                <a:solidFill>
                  <a:srgbClr val="FFFFFF"/>
                </a:solidFill>
                <a:effectLst>
                  <a:outerShdw dist="38100" dir="2700000" algn="tl" rotWithShape="0">
                    <a:srgbClr val="333399"/>
                  </a:outerShdw>
                </a:effectLst>
              </a:rPr>
              <a:t>Part Four: True Righteousness.</a:t>
            </a:r>
            <a:endParaRPr lang="en-US" sz="5400" b="1" dirty="0">
              <a:ln w="6600">
                <a:solidFill>
                  <a:srgbClr val="333399"/>
                </a:solidFill>
                <a:prstDash val="solid"/>
              </a:ln>
              <a:solidFill>
                <a:srgbClr val="FFFFFF"/>
              </a:solidFill>
              <a:effectLst>
                <a:outerShdw dist="38100" dir="2700000" algn="tl" rotWithShape="0">
                  <a:srgbClr val="333399"/>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291" y="2428895"/>
            <a:ext cx="6847930" cy="3245476"/>
          </a:xfrm>
          <a:prstGeom prst="rect">
            <a:avLst/>
          </a:prstGeom>
        </p:spPr>
      </p:pic>
    </p:spTree>
    <p:extLst>
      <p:ext uri="{BB962C8B-B14F-4D97-AF65-F5344CB8AC3E}">
        <p14:creationId xmlns:p14="http://schemas.microsoft.com/office/powerpoint/2010/main" val="2802944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1265" y="207713"/>
            <a:ext cx="2891250" cy="216843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8349" y="225380"/>
            <a:ext cx="2168438" cy="216843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0209" y="136866"/>
            <a:ext cx="2926582" cy="231013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6787" y="2619199"/>
            <a:ext cx="2895425" cy="224513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3694" y="3863661"/>
            <a:ext cx="3488464" cy="270549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611" y="4127169"/>
            <a:ext cx="2343322" cy="2441989"/>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2654593" cy="2619199"/>
          </a:xfrm>
          <a:prstGeom prst="rect">
            <a:avLst/>
          </a:prstGeom>
        </p:spPr>
      </p:pic>
    </p:spTree>
    <p:extLst>
      <p:ext uri="{BB962C8B-B14F-4D97-AF65-F5344CB8AC3E}">
        <p14:creationId xmlns:p14="http://schemas.microsoft.com/office/powerpoint/2010/main" val="3055981430"/>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9538" y="574871"/>
            <a:ext cx="3340162" cy="2224600"/>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4781" y="574871"/>
            <a:ext cx="3340162" cy="2224600"/>
          </a:xfrm>
          <a:prstGeom prst="rect">
            <a:avLst/>
          </a:prstGeom>
        </p:spPr>
      </p:pic>
      <p:sp>
        <p:nvSpPr>
          <p:cNvPr id="4" name="Rectangle 3"/>
          <p:cNvSpPr/>
          <p:nvPr/>
        </p:nvSpPr>
        <p:spPr>
          <a:xfrm>
            <a:off x="4776304" y="210067"/>
            <a:ext cx="1681872" cy="317009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0" b="1" cap="none" spc="0" dirty="0" smtClean="0">
                <a:ln/>
                <a:solidFill>
                  <a:srgbClr val="FF0000"/>
                </a:solidFill>
                <a:effectLst/>
              </a:rPr>
              <a:t>+</a:t>
            </a:r>
            <a:endParaRPr lang="en-US" sz="20000" b="1" cap="none" spc="0" dirty="0">
              <a:ln/>
              <a:solidFill>
                <a:srgbClr val="FF0000"/>
              </a:solidFill>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2148" y="574871"/>
            <a:ext cx="2139852" cy="211132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333" y="3426289"/>
            <a:ext cx="3380978" cy="2622819"/>
          </a:xfrm>
          <a:prstGeom prst="rect">
            <a:avLst/>
          </a:prstGeom>
        </p:spPr>
      </p:pic>
      <p:sp>
        <p:nvSpPr>
          <p:cNvPr id="7" name="Rectangle 6"/>
          <p:cNvSpPr/>
          <p:nvPr/>
        </p:nvSpPr>
        <p:spPr>
          <a:xfrm>
            <a:off x="4687076" y="3152648"/>
            <a:ext cx="2036135" cy="317009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0" b="1" cap="none" spc="0" dirty="0" smtClean="0">
                <a:ln/>
                <a:solidFill>
                  <a:srgbClr val="FF0000"/>
                </a:solidFill>
                <a:effectLst/>
              </a:rPr>
              <a:t>&amp;</a:t>
            </a:r>
            <a:endParaRPr lang="en-US" sz="20000" b="1" cap="none" spc="0" dirty="0">
              <a:ln/>
              <a:solidFill>
                <a:srgbClr val="FF0000"/>
              </a:solidFill>
              <a:effectLst/>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7620" y="3426289"/>
            <a:ext cx="3497092" cy="262281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190" y="3152648"/>
            <a:ext cx="4293264" cy="3219948"/>
          </a:xfrm>
          <a:prstGeom prst="rect">
            <a:avLst/>
          </a:prstGeom>
        </p:spPr>
      </p:pic>
    </p:spTree>
    <p:extLst>
      <p:ext uri="{BB962C8B-B14F-4D97-AF65-F5344CB8AC3E}">
        <p14:creationId xmlns:p14="http://schemas.microsoft.com/office/powerpoint/2010/main" val="1109020587"/>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80">
                                          <p:stCondLst>
                                            <p:cond delay="0"/>
                                          </p:stCondLst>
                                        </p:cTn>
                                        <p:tgtEl>
                                          <p:spTgt spid="9"/>
                                        </p:tgtEl>
                                      </p:cBhvr>
                                    </p:animEffect>
                                    <p:anim calcmode="lin" valueType="num">
                                      <p:cBhvr>
                                        <p:cTn id="3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1" dur="26">
                                          <p:stCondLst>
                                            <p:cond delay="650"/>
                                          </p:stCondLst>
                                        </p:cTn>
                                        <p:tgtEl>
                                          <p:spTgt spid="9"/>
                                        </p:tgtEl>
                                      </p:cBhvr>
                                      <p:to x="100000" y="60000"/>
                                    </p:animScale>
                                    <p:animScale>
                                      <p:cBhvr>
                                        <p:cTn id="42" dur="166" decel="50000">
                                          <p:stCondLst>
                                            <p:cond delay="676"/>
                                          </p:stCondLst>
                                        </p:cTn>
                                        <p:tgtEl>
                                          <p:spTgt spid="9"/>
                                        </p:tgtEl>
                                      </p:cBhvr>
                                      <p:to x="100000" y="100000"/>
                                    </p:animScale>
                                    <p:animScale>
                                      <p:cBhvr>
                                        <p:cTn id="43" dur="26">
                                          <p:stCondLst>
                                            <p:cond delay="1312"/>
                                          </p:stCondLst>
                                        </p:cTn>
                                        <p:tgtEl>
                                          <p:spTgt spid="9"/>
                                        </p:tgtEl>
                                      </p:cBhvr>
                                      <p:to x="100000" y="80000"/>
                                    </p:animScale>
                                    <p:animScale>
                                      <p:cBhvr>
                                        <p:cTn id="44" dur="166" decel="50000">
                                          <p:stCondLst>
                                            <p:cond delay="1338"/>
                                          </p:stCondLst>
                                        </p:cTn>
                                        <p:tgtEl>
                                          <p:spTgt spid="9"/>
                                        </p:tgtEl>
                                      </p:cBhvr>
                                      <p:to x="100000" y="100000"/>
                                    </p:animScale>
                                    <p:animScale>
                                      <p:cBhvr>
                                        <p:cTn id="45" dur="26">
                                          <p:stCondLst>
                                            <p:cond delay="1642"/>
                                          </p:stCondLst>
                                        </p:cTn>
                                        <p:tgtEl>
                                          <p:spTgt spid="9"/>
                                        </p:tgtEl>
                                      </p:cBhvr>
                                      <p:to x="100000" y="90000"/>
                                    </p:animScale>
                                    <p:animScale>
                                      <p:cBhvr>
                                        <p:cTn id="46" dur="166" decel="50000">
                                          <p:stCondLst>
                                            <p:cond delay="1668"/>
                                          </p:stCondLst>
                                        </p:cTn>
                                        <p:tgtEl>
                                          <p:spTgt spid="9"/>
                                        </p:tgtEl>
                                      </p:cBhvr>
                                      <p:to x="100000" y="100000"/>
                                    </p:animScale>
                                    <p:animScale>
                                      <p:cBhvr>
                                        <p:cTn id="47" dur="26">
                                          <p:stCondLst>
                                            <p:cond delay="1808"/>
                                          </p:stCondLst>
                                        </p:cTn>
                                        <p:tgtEl>
                                          <p:spTgt spid="9"/>
                                        </p:tgtEl>
                                      </p:cBhvr>
                                      <p:to x="100000" y="95000"/>
                                    </p:animScale>
                                    <p:animScale>
                                      <p:cBhvr>
                                        <p:cTn id="4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0" cy="6858001"/>
          </a:xfrm>
          <a:prstGeom prst="rect">
            <a:avLst/>
          </a:prstGeom>
        </p:spPr>
      </p:pic>
      <p:sp>
        <p:nvSpPr>
          <p:cNvPr id="3" name="Rectangle 5"/>
          <p:cNvSpPr>
            <a:spLocks noChangeArrowheads="1"/>
          </p:cNvSpPr>
          <p:nvPr/>
        </p:nvSpPr>
        <p:spPr bwMode="auto">
          <a:xfrm>
            <a:off x="-7663" y="0"/>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 name="Rectangle 6"/>
          <p:cNvSpPr>
            <a:spLocks noChangeArrowheads="1"/>
          </p:cNvSpPr>
          <p:nvPr/>
        </p:nvSpPr>
        <p:spPr bwMode="auto">
          <a:xfrm>
            <a:off x="3132138" y="0"/>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 name="Rectangle 7"/>
          <p:cNvSpPr>
            <a:spLocks noChangeArrowheads="1"/>
          </p:cNvSpPr>
          <p:nvPr/>
        </p:nvSpPr>
        <p:spPr bwMode="auto">
          <a:xfrm>
            <a:off x="0" y="2349500"/>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 name="Rectangle 9"/>
          <p:cNvSpPr>
            <a:spLocks noChangeArrowheads="1"/>
          </p:cNvSpPr>
          <p:nvPr/>
        </p:nvSpPr>
        <p:spPr bwMode="auto">
          <a:xfrm>
            <a:off x="900113" y="3933825"/>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Rectangle 10"/>
          <p:cNvSpPr>
            <a:spLocks noChangeArrowheads="1"/>
          </p:cNvSpPr>
          <p:nvPr/>
        </p:nvSpPr>
        <p:spPr bwMode="auto">
          <a:xfrm>
            <a:off x="2771775" y="3933825"/>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Rectangle 11"/>
          <p:cNvSpPr>
            <a:spLocks noChangeArrowheads="1"/>
          </p:cNvSpPr>
          <p:nvPr/>
        </p:nvSpPr>
        <p:spPr bwMode="auto">
          <a:xfrm>
            <a:off x="4500563" y="0"/>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Rectangle 12"/>
          <p:cNvSpPr>
            <a:spLocks noChangeArrowheads="1"/>
          </p:cNvSpPr>
          <p:nvPr/>
        </p:nvSpPr>
        <p:spPr bwMode="auto">
          <a:xfrm>
            <a:off x="4500563" y="908050"/>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Rectangle 13"/>
          <p:cNvSpPr>
            <a:spLocks noChangeArrowheads="1"/>
          </p:cNvSpPr>
          <p:nvPr/>
        </p:nvSpPr>
        <p:spPr bwMode="auto">
          <a:xfrm>
            <a:off x="6516688" y="908050"/>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Rectangle 14"/>
          <p:cNvSpPr>
            <a:spLocks noChangeArrowheads="1"/>
          </p:cNvSpPr>
          <p:nvPr/>
        </p:nvSpPr>
        <p:spPr bwMode="auto">
          <a:xfrm>
            <a:off x="6516688" y="2781300"/>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Rectangle 15"/>
          <p:cNvSpPr>
            <a:spLocks noChangeArrowheads="1"/>
          </p:cNvSpPr>
          <p:nvPr/>
        </p:nvSpPr>
        <p:spPr bwMode="auto">
          <a:xfrm>
            <a:off x="5364163" y="3933825"/>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Rectangle 16"/>
          <p:cNvSpPr>
            <a:spLocks noChangeArrowheads="1"/>
          </p:cNvSpPr>
          <p:nvPr/>
        </p:nvSpPr>
        <p:spPr bwMode="auto">
          <a:xfrm>
            <a:off x="6516688" y="4941888"/>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Rectangle 8"/>
          <p:cNvSpPr>
            <a:spLocks noChangeArrowheads="1"/>
          </p:cNvSpPr>
          <p:nvPr/>
        </p:nvSpPr>
        <p:spPr bwMode="auto">
          <a:xfrm>
            <a:off x="900113" y="2349500"/>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350450339"/>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6966" y="0"/>
            <a:ext cx="9280105" cy="2308324"/>
          </a:xfrm>
          <a:prstGeom prst="rect">
            <a:avLst/>
          </a:prstGeom>
          <a:noFill/>
        </p:spPr>
        <p:txBody>
          <a:bodyPr wrap="none" lIns="91440" tIns="45720" rIns="91440" bIns="45720">
            <a:spAutoFit/>
          </a:bodyPr>
          <a:lstStyle/>
          <a:p>
            <a:pPr algn="ctr"/>
            <a:r>
              <a:rPr lang="en-US" sz="7200" b="1" dirty="0" smtClean="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The Sermon On The</a:t>
            </a:r>
          </a:p>
          <a:p>
            <a:pPr algn="ctr"/>
            <a:r>
              <a:rPr lang="en-US" sz="7200" b="1" dirty="0" smtClean="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 Mount</a:t>
            </a:r>
            <a:endPar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endParaRPr>
          </a:p>
        </p:txBody>
      </p:sp>
      <p:sp>
        <p:nvSpPr>
          <p:cNvPr id="4" name="Rectangle 3"/>
          <p:cNvSpPr/>
          <p:nvPr/>
        </p:nvSpPr>
        <p:spPr>
          <a:xfrm>
            <a:off x="1159215" y="5794942"/>
            <a:ext cx="10520701" cy="923330"/>
          </a:xfrm>
          <a:prstGeom prst="rect">
            <a:avLst/>
          </a:prstGeom>
          <a:noFill/>
        </p:spPr>
        <p:txBody>
          <a:bodyPr wrap="none" lIns="91440" tIns="45720" rIns="91440" bIns="45720">
            <a:spAutoFit/>
          </a:bodyPr>
          <a:lstStyle/>
          <a:p>
            <a:pPr algn="ctr"/>
            <a:r>
              <a:rPr lang="en-US" sz="5400" b="1" dirty="0" smtClean="0">
                <a:ln w="6600">
                  <a:solidFill>
                    <a:srgbClr val="333399"/>
                  </a:solidFill>
                  <a:prstDash val="solid"/>
                </a:ln>
                <a:solidFill>
                  <a:srgbClr val="FFFFFF"/>
                </a:solidFill>
                <a:effectLst>
                  <a:outerShdw dist="38100" dir="2700000" algn="tl" rotWithShape="0">
                    <a:srgbClr val="333399"/>
                  </a:outerShdw>
                </a:effectLst>
              </a:rPr>
              <a:t>Part Five: The Narrow Gateway.</a:t>
            </a:r>
            <a:endParaRPr lang="en-US" sz="5400" b="1" dirty="0">
              <a:ln w="6600">
                <a:solidFill>
                  <a:srgbClr val="333399"/>
                </a:solidFill>
                <a:prstDash val="solid"/>
              </a:ln>
              <a:solidFill>
                <a:srgbClr val="FFFFFF"/>
              </a:solidFill>
              <a:effectLst>
                <a:outerShdw dist="38100" dir="2700000" algn="tl" rotWithShape="0">
                  <a:srgbClr val="333399"/>
                </a:outerShdw>
              </a:effectLst>
            </a:endParaRPr>
          </a:p>
        </p:txBody>
      </p:sp>
      <p:sp>
        <p:nvSpPr>
          <p:cNvPr id="5" name="Rectangle 4"/>
          <p:cNvSpPr/>
          <p:nvPr/>
        </p:nvSpPr>
        <p:spPr>
          <a:xfrm>
            <a:off x="3308652" y="2113559"/>
            <a:ext cx="5166864" cy="646331"/>
          </a:xfrm>
          <a:prstGeom prst="rect">
            <a:avLst/>
          </a:prstGeom>
          <a:solidFill>
            <a:schemeClr val="accent1"/>
          </a:solidFill>
        </p:spPr>
        <p:txBody>
          <a:bodyPr wrap="none">
            <a:spAutoFit/>
          </a:bodyPr>
          <a:lstStyle/>
          <a:p>
            <a:r>
              <a:rPr lang="en-GB" dirty="0">
                <a:hlinkClick r:id="rId2"/>
              </a:rPr>
              <a:t>https://</a:t>
            </a:r>
            <a:r>
              <a:rPr lang="en-GB" dirty="0" smtClean="0">
                <a:hlinkClick r:id="rId2"/>
              </a:rPr>
              <a:t>www.youtube.com/watch?v=0ZFgw9J7tks</a:t>
            </a:r>
            <a:endParaRPr lang="en-GB" dirty="0" smtClean="0"/>
          </a:p>
          <a:p>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786" y="2759890"/>
            <a:ext cx="3232597" cy="3216828"/>
          </a:xfrm>
          <a:prstGeom prst="rect">
            <a:avLst/>
          </a:prstGeom>
        </p:spPr>
      </p:pic>
    </p:spTree>
    <p:extLst>
      <p:ext uri="{BB962C8B-B14F-4D97-AF65-F5344CB8AC3E}">
        <p14:creationId xmlns:p14="http://schemas.microsoft.com/office/powerpoint/2010/main" val="29330609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6966" y="0"/>
            <a:ext cx="9280105" cy="2308324"/>
          </a:xfrm>
          <a:prstGeom prst="rect">
            <a:avLst/>
          </a:prstGeom>
          <a:noFill/>
        </p:spPr>
        <p:txBody>
          <a:bodyPr wrap="none" lIns="91440" tIns="45720" rIns="91440" bIns="45720">
            <a:spAutoFit/>
          </a:bodyPr>
          <a:lstStyle/>
          <a:p>
            <a:pPr algn="ctr"/>
            <a:r>
              <a:rPr lang="en-US" sz="7200" b="1" dirty="0" smtClean="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The Sermon On The</a:t>
            </a:r>
          </a:p>
          <a:p>
            <a:pPr algn="ctr"/>
            <a:r>
              <a:rPr lang="en-US" sz="7200" b="1" dirty="0" smtClean="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rPr>
              <a:t> Mount</a:t>
            </a:r>
            <a:endParaRPr lang="en-US" sz="7200" b="1"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latin typeface="Comic Sans MS" panose="030F0702030302020204" pitchFamily="66" charset="0"/>
            </a:endParaRPr>
          </a:p>
        </p:txBody>
      </p:sp>
      <p:sp>
        <p:nvSpPr>
          <p:cNvPr id="4" name="Rectangle 3"/>
          <p:cNvSpPr/>
          <p:nvPr/>
        </p:nvSpPr>
        <p:spPr>
          <a:xfrm>
            <a:off x="1548699" y="4764632"/>
            <a:ext cx="8994770" cy="1754326"/>
          </a:xfrm>
          <a:prstGeom prst="rect">
            <a:avLst/>
          </a:prstGeom>
          <a:noFill/>
        </p:spPr>
        <p:txBody>
          <a:bodyPr wrap="none" lIns="91440" tIns="45720" rIns="91440" bIns="45720">
            <a:spAutoFit/>
          </a:bodyPr>
          <a:lstStyle/>
          <a:p>
            <a:pPr algn="ctr"/>
            <a:r>
              <a:rPr lang="en-US" sz="5400" b="1" dirty="0" smtClean="0">
                <a:ln w="6600">
                  <a:solidFill>
                    <a:srgbClr val="333399"/>
                  </a:solidFill>
                  <a:prstDash val="solid"/>
                </a:ln>
                <a:solidFill>
                  <a:srgbClr val="FFFFFF"/>
                </a:solidFill>
                <a:effectLst>
                  <a:outerShdw dist="38100" dir="2700000" algn="tl" rotWithShape="0">
                    <a:srgbClr val="333399"/>
                  </a:outerShdw>
                </a:effectLst>
              </a:rPr>
              <a:t>Part Six: Building On Solid</a:t>
            </a:r>
          </a:p>
          <a:p>
            <a:pPr algn="ctr"/>
            <a:r>
              <a:rPr lang="en-US" sz="5400" b="1" dirty="0" smtClean="0">
                <a:ln w="6600">
                  <a:solidFill>
                    <a:srgbClr val="333399"/>
                  </a:solidFill>
                  <a:prstDash val="solid"/>
                </a:ln>
                <a:solidFill>
                  <a:srgbClr val="FFFFFF"/>
                </a:solidFill>
                <a:effectLst>
                  <a:outerShdw dist="38100" dir="2700000" algn="tl" rotWithShape="0">
                    <a:srgbClr val="333399"/>
                  </a:outerShdw>
                </a:effectLst>
              </a:rPr>
              <a:t> Foundations</a:t>
            </a:r>
            <a:endParaRPr lang="en-US" sz="5400" b="1" dirty="0">
              <a:ln w="6600">
                <a:solidFill>
                  <a:srgbClr val="333399"/>
                </a:solidFill>
                <a:prstDash val="solid"/>
              </a:ln>
              <a:solidFill>
                <a:srgbClr val="FFFFFF"/>
              </a:solidFill>
              <a:effectLst>
                <a:outerShdw dist="38100" dir="2700000" algn="tl" rotWithShape="0">
                  <a:srgbClr val="333399"/>
                </a:outerShdw>
              </a:effectLst>
            </a:endParaRPr>
          </a:p>
        </p:txBody>
      </p:sp>
      <p:sp>
        <p:nvSpPr>
          <p:cNvPr id="2" name="Rectangle 1"/>
          <p:cNvSpPr/>
          <p:nvPr/>
        </p:nvSpPr>
        <p:spPr>
          <a:xfrm>
            <a:off x="3390740" y="3244334"/>
            <a:ext cx="5410520" cy="646331"/>
          </a:xfrm>
          <a:prstGeom prst="rect">
            <a:avLst/>
          </a:prstGeom>
          <a:solidFill>
            <a:schemeClr val="accent1"/>
          </a:solidFill>
        </p:spPr>
        <p:txBody>
          <a:bodyPr wrap="none">
            <a:spAutoFit/>
          </a:bodyPr>
          <a:lstStyle/>
          <a:p>
            <a:r>
              <a:rPr lang="en-GB" dirty="0">
                <a:hlinkClick r:id="rId2"/>
              </a:rPr>
              <a:t>https://</a:t>
            </a:r>
            <a:r>
              <a:rPr lang="en-GB" dirty="0" smtClean="0">
                <a:hlinkClick r:id="rId2"/>
              </a:rPr>
              <a:t>www.youtube.com/watch?v=Eu5bBDRpzPM</a:t>
            </a:r>
            <a:endParaRPr lang="en-GB" dirty="0" smtClean="0"/>
          </a:p>
          <a:p>
            <a:endParaRPr lang="en-GB" dirty="0"/>
          </a:p>
        </p:txBody>
      </p:sp>
      <p:sp>
        <p:nvSpPr>
          <p:cNvPr id="7" name="Rectangle 6"/>
          <p:cNvSpPr/>
          <p:nvPr/>
        </p:nvSpPr>
        <p:spPr>
          <a:xfrm>
            <a:off x="3538216" y="4142982"/>
            <a:ext cx="5115568" cy="646331"/>
          </a:xfrm>
          <a:prstGeom prst="rect">
            <a:avLst/>
          </a:prstGeom>
          <a:solidFill>
            <a:schemeClr val="accent1"/>
          </a:solidFill>
        </p:spPr>
        <p:txBody>
          <a:bodyPr wrap="none">
            <a:spAutoFit/>
          </a:bodyPr>
          <a:lstStyle/>
          <a:p>
            <a:r>
              <a:rPr lang="en-GB" dirty="0">
                <a:hlinkClick r:id="rId3"/>
              </a:rPr>
              <a:t>https://</a:t>
            </a:r>
            <a:r>
              <a:rPr lang="en-GB" dirty="0" smtClean="0">
                <a:hlinkClick r:id="rId3"/>
              </a:rPr>
              <a:t>www.youtube.com/watch?v=zAjEjxX-DhA</a:t>
            </a:r>
            <a:endParaRPr lang="en-GB" dirty="0" smtClean="0"/>
          </a:p>
          <a:p>
            <a:endParaRPr lang="en-GB" dirty="0"/>
          </a:p>
        </p:txBody>
      </p:sp>
    </p:spTree>
    <p:extLst>
      <p:ext uri="{BB962C8B-B14F-4D97-AF65-F5344CB8AC3E}">
        <p14:creationId xmlns:p14="http://schemas.microsoft.com/office/powerpoint/2010/main" val="12164356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931" y="214433"/>
            <a:ext cx="6980350" cy="6421922"/>
          </a:xfrm>
          <a:prstGeom prst="rect">
            <a:avLst/>
          </a:prstGeom>
        </p:spPr>
      </p:pic>
      <p:sp>
        <p:nvSpPr>
          <p:cNvPr id="4" name="Rectangle 3"/>
          <p:cNvSpPr/>
          <p:nvPr/>
        </p:nvSpPr>
        <p:spPr>
          <a:xfrm>
            <a:off x="0" y="214433"/>
            <a:ext cx="3235181" cy="461665"/>
          </a:xfrm>
          <a:prstGeom prst="rect">
            <a:avLst/>
          </a:prstGeom>
          <a:noFill/>
        </p:spPr>
        <p:txBody>
          <a:bodyPr wrap="non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latin typeface="OCR-A BT" panose="020F0501020204020304" pitchFamily="34" charset="0"/>
              </a:rPr>
              <a:t>1) The Beatitudes</a:t>
            </a:r>
            <a:endPar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endParaRPr>
          </a:p>
        </p:txBody>
      </p:sp>
      <p:sp>
        <p:nvSpPr>
          <p:cNvPr id="5" name="Rectangle 4"/>
          <p:cNvSpPr/>
          <p:nvPr/>
        </p:nvSpPr>
        <p:spPr>
          <a:xfrm>
            <a:off x="0" y="676098"/>
            <a:ext cx="1899879"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OCR-A BT" panose="020F0501020204020304" pitchFamily="34" charset="0"/>
              </a:rPr>
              <a:t>2</a:t>
            </a:r>
            <a:r>
              <a:rPr lang="en-US" sz="2400" b="0" cap="none" spc="0" dirty="0" smtClean="0">
                <a:ln w="0"/>
                <a:solidFill>
                  <a:schemeClr val="tx1"/>
                </a:solidFill>
                <a:effectLst>
                  <a:outerShdw blurRad="38100" dist="19050" dir="2700000" algn="tl" rotWithShape="0">
                    <a:schemeClr val="dk1">
                      <a:alpha val="40000"/>
                    </a:schemeClr>
                  </a:outerShdw>
                </a:effectLst>
                <a:latin typeface="OCR-A BT" panose="020F0501020204020304" pitchFamily="34" charset="0"/>
              </a:rPr>
              <a:t>) The Law</a:t>
            </a:r>
            <a:endPar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endParaRPr>
          </a:p>
        </p:txBody>
      </p:sp>
      <p:sp>
        <p:nvSpPr>
          <p:cNvPr id="6" name="Rectangle 5"/>
          <p:cNvSpPr/>
          <p:nvPr/>
        </p:nvSpPr>
        <p:spPr>
          <a:xfrm>
            <a:off x="-32852" y="1127332"/>
            <a:ext cx="3807453"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OCR-A BT" panose="020F0501020204020304" pitchFamily="34" charset="0"/>
              </a:rPr>
              <a:t>3</a:t>
            </a:r>
            <a:r>
              <a:rPr lang="en-US" sz="2400" b="0" cap="none" spc="0" dirty="0" smtClean="0">
                <a:ln w="0"/>
                <a:solidFill>
                  <a:schemeClr val="tx1"/>
                </a:solidFill>
                <a:effectLst>
                  <a:outerShdw blurRad="38100" dist="19050" dir="2700000" algn="tl" rotWithShape="0">
                    <a:schemeClr val="dk1">
                      <a:alpha val="40000"/>
                    </a:schemeClr>
                  </a:outerShdw>
                </a:effectLst>
                <a:latin typeface="OCR-A BT" panose="020F0501020204020304" pitchFamily="34" charset="0"/>
              </a:rPr>
              <a:t>) True Discipleship</a:t>
            </a:r>
            <a:endPar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endParaRPr>
          </a:p>
        </p:txBody>
      </p:sp>
      <p:sp>
        <p:nvSpPr>
          <p:cNvPr id="7" name="Rectangle 6"/>
          <p:cNvSpPr/>
          <p:nvPr/>
        </p:nvSpPr>
        <p:spPr>
          <a:xfrm>
            <a:off x="-32852" y="1599428"/>
            <a:ext cx="3998210"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OCR-A BT" panose="020F0501020204020304" pitchFamily="34" charset="0"/>
              </a:rPr>
              <a:t>4</a:t>
            </a:r>
            <a:r>
              <a:rPr lang="en-US" sz="2400" b="0" cap="none" spc="0" dirty="0" smtClean="0">
                <a:ln w="0"/>
                <a:solidFill>
                  <a:schemeClr val="tx1"/>
                </a:solidFill>
                <a:effectLst>
                  <a:outerShdw blurRad="38100" dist="19050" dir="2700000" algn="tl" rotWithShape="0">
                    <a:schemeClr val="dk1">
                      <a:alpha val="40000"/>
                    </a:schemeClr>
                  </a:outerShdw>
                </a:effectLst>
                <a:latin typeface="OCR-A BT" panose="020F0501020204020304" pitchFamily="34" charset="0"/>
              </a:rPr>
              <a:t>) True Righteousness</a:t>
            </a:r>
            <a:endPar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endParaRPr>
          </a:p>
        </p:txBody>
      </p:sp>
      <p:sp>
        <p:nvSpPr>
          <p:cNvPr id="8" name="Rectangle 7"/>
          <p:cNvSpPr/>
          <p:nvPr/>
        </p:nvSpPr>
        <p:spPr>
          <a:xfrm>
            <a:off x="-12332" y="2071524"/>
            <a:ext cx="3902030"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OCR-A BT" panose="020F0501020204020304" pitchFamily="34" charset="0"/>
              </a:rPr>
              <a:t>5</a:t>
            </a:r>
            <a:r>
              <a:rPr lang="en-US" sz="2400" b="0" cap="none" spc="0" dirty="0" smtClean="0">
                <a:ln w="0"/>
                <a:solidFill>
                  <a:schemeClr val="tx1"/>
                </a:solidFill>
                <a:effectLst>
                  <a:outerShdw blurRad="38100" dist="19050" dir="2700000" algn="tl" rotWithShape="0">
                    <a:schemeClr val="dk1">
                      <a:alpha val="40000"/>
                    </a:schemeClr>
                  </a:outerShdw>
                </a:effectLst>
                <a:latin typeface="OCR-A BT" panose="020F0501020204020304" pitchFamily="34" charset="0"/>
              </a:rPr>
              <a:t>) The Narrow Gateway</a:t>
            </a:r>
            <a:endPar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endParaRPr>
          </a:p>
        </p:txBody>
      </p:sp>
      <p:sp>
        <p:nvSpPr>
          <p:cNvPr id="9" name="Rectangle 8"/>
          <p:cNvSpPr/>
          <p:nvPr/>
        </p:nvSpPr>
        <p:spPr>
          <a:xfrm>
            <a:off x="-32853" y="2543620"/>
            <a:ext cx="3807453"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OCR-A BT" panose="020F0501020204020304" pitchFamily="34" charset="0"/>
              </a:rPr>
              <a:t>6</a:t>
            </a:r>
            <a:r>
              <a:rPr lang="en-US" sz="2400" b="0" cap="none" spc="0" dirty="0" smtClean="0">
                <a:ln w="0"/>
                <a:solidFill>
                  <a:schemeClr val="tx1"/>
                </a:solidFill>
                <a:effectLst>
                  <a:outerShdw blurRad="38100" dist="19050" dir="2700000" algn="tl" rotWithShape="0">
                    <a:schemeClr val="dk1">
                      <a:alpha val="40000"/>
                    </a:schemeClr>
                  </a:outerShdw>
                </a:effectLst>
                <a:latin typeface="OCR-A BT" panose="020F0501020204020304" pitchFamily="34" charset="0"/>
              </a:rPr>
              <a:t>) Solid Foundations</a:t>
            </a:r>
            <a:endParaRPr lang="en-US" sz="2400" b="0" cap="none" spc="0" dirty="0">
              <a:ln w="0"/>
              <a:solidFill>
                <a:schemeClr val="tx1"/>
              </a:solidFill>
              <a:effectLst>
                <a:outerShdw blurRad="38100" dist="19050" dir="2700000" algn="tl" rotWithShape="0">
                  <a:schemeClr val="dk1">
                    <a:alpha val="40000"/>
                  </a:schemeClr>
                </a:outerShdw>
              </a:effectLst>
              <a:latin typeface="OCR-A BT" panose="020F0501020204020304" pitchFamily="34" charset="0"/>
            </a:endParaRPr>
          </a:p>
        </p:txBody>
      </p:sp>
    </p:spTree>
    <p:extLst>
      <p:ext uri="{BB962C8B-B14F-4D97-AF65-F5344CB8AC3E}">
        <p14:creationId xmlns:p14="http://schemas.microsoft.com/office/powerpoint/2010/main" val="40430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4583114" y="404813"/>
            <a:ext cx="2346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2400" u="sng">
                <a:solidFill>
                  <a:srgbClr val="000000"/>
                </a:solidFill>
                <a:latin typeface="Arial Rounded MT Bold" panose="020F0704030504030204" pitchFamily="34" charset="0"/>
              </a:rPr>
              <a:t>GOD THE SON</a:t>
            </a:r>
            <a:endParaRPr lang="en-US" altLang="en-US" sz="2400" u="sng">
              <a:solidFill>
                <a:srgbClr val="000000"/>
              </a:solidFill>
              <a:latin typeface="Arial Rounded MT Bold" panose="020F0704030504030204" pitchFamily="34" charset="0"/>
            </a:endParaRPr>
          </a:p>
        </p:txBody>
      </p:sp>
      <p:sp>
        <p:nvSpPr>
          <p:cNvPr id="6149" name="Text Box 5"/>
          <p:cNvSpPr txBox="1">
            <a:spLocks noChangeArrowheads="1"/>
          </p:cNvSpPr>
          <p:nvPr/>
        </p:nvSpPr>
        <p:spPr bwMode="auto">
          <a:xfrm>
            <a:off x="2279650" y="1125539"/>
            <a:ext cx="784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Arial Rounded MT Bold" panose="020F0704030504030204" pitchFamily="34" charset="0"/>
              </a:rPr>
              <a:t>Jesus is called the “Son Of God.” He represents God coming to earth as a man. He showed people how to behave. He took the blame for the sins of humanity and died on the cross.</a:t>
            </a:r>
            <a:endParaRPr lang="en-US" altLang="en-US" sz="2000">
              <a:solidFill>
                <a:srgbClr val="000000"/>
              </a:solidFill>
              <a:latin typeface="Arial Rounded MT Bold" panose="020F0704030504030204" pitchFamily="34" charset="0"/>
            </a:endParaRPr>
          </a:p>
        </p:txBody>
      </p:sp>
      <p:sp>
        <p:nvSpPr>
          <p:cNvPr id="6150" name="WordArt 6"/>
          <p:cNvSpPr>
            <a:spLocks noChangeArrowheads="1" noChangeShapeType="1" noTextEdit="1"/>
          </p:cNvSpPr>
          <p:nvPr/>
        </p:nvSpPr>
        <p:spPr bwMode="auto">
          <a:xfrm>
            <a:off x="1919288" y="2349501"/>
            <a:ext cx="26098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vulnerable</a:t>
            </a:r>
          </a:p>
        </p:txBody>
      </p:sp>
      <p:sp>
        <p:nvSpPr>
          <p:cNvPr id="6151" name="WordArt 7"/>
          <p:cNvSpPr>
            <a:spLocks noChangeArrowheads="1" noChangeShapeType="1" noTextEdit="1"/>
          </p:cNvSpPr>
          <p:nvPr/>
        </p:nvSpPr>
        <p:spPr bwMode="auto">
          <a:xfrm>
            <a:off x="5303839" y="2205039"/>
            <a:ext cx="51911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understands humans</a:t>
            </a:r>
          </a:p>
        </p:txBody>
      </p:sp>
      <p:sp>
        <p:nvSpPr>
          <p:cNvPr id="6152" name="WordArt 8"/>
          <p:cNvSpPr>
            <a:spLocks noChangeArrowheads="1" noChangeShapeType="1" noTextEdit="1"/>
          </p:cNvSpPr>
          <p:nvPr/>
        </p:nvSpPr>
        <p:spPr bwMode="auto">
          <a:xfrm>
            <a:off x="2208214" y="4076701"/>
            <a:ext cx="21812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forgiving</a:t>
            </a:r>
          </a:p>
        </p:txBody>
      </p:sp>
      <p:sp>
        <p:nvSpPr>
          <p:cNvPr id="6153" name="WordArt 9"/>
          <p:cNvSpPr>
            <a:spLocks noChangeArrowheads="1" noChangeShapeType="1" noTextEdit="1"/>
          </p:cNvSpPr>
          <p:nvPr/>
        </p:nvSpPr>
        <p:spPr bwMode="auto">
          <a:xfrm>
            <a:off x="6600825" y="3573464"/>
            <a:ext cx="19240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selfless</a:t>
            </a:r>
          </a:p>
        </p:txBody>
      </p:sp>
      <p:sp>
        <p:nvSpPr>
          <p:cNvPr id="6154" name="WordArt 10"/>
          <p:cNvSpPr>
            <a:spLocks noChangeArrowheads="1" noChangeShapeType="1" noTextEdit="1"/>
          </p:cNvSpPr>
          <p:nvPr/>
        </p:nvSpPr>
        <p:spPr bwMode="auto">
          <a:xfrm>
            <a:off x="5808663" y="4941889"/>
            <a:ext cx="20764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tempted</a:t>
            </a:r>
          </a:p>
        </p:txBody>
      </p:sp>
      <p:sp>
        <p:nvSpPr>
          <p:cNvPr id="2" name="Rectangle 1"/>
          <p:cNvSpPr/>
          <p:nvPr/>
        </p:nvSpPr>
        <p:spPr>
          <a:xfrm>
            <a:off x="1263901" y="5525484"/>
            <a:ext cx="9424376" cy="1569660"/>
          </a:xfrm>
          <a:prstGeom prst="rect">
            <a:avLst/>
          </a:prstGeom>
          <a:noFill/>
        </p:spPr>
        <p:txBody>
          <a:bodyPr wrap="none" lIns="91440" tIns="45720" rIns="91440" bIns="45720">
            <a:spAutoFit/>
          </a:bodyPr>
          <a:lstStyle/>
          <a:p>
            <a:pPr algn="ctr"/>
            <a:r>
              <a:rPr lang="en-US" sz="9600" b="1" cap="none" spc="0" dirty="0" smtClean="0">
                <a:ln w="6600">
                  <a:solidFill>
                    <a:schemeClr val="accent2"/>
                  </a:solidFill>
                  <a:prstDash val="solid"/>
                </a:ln>
                <a:solidFill>
                  <a:srgbClr val="FF0000"/>
                </a:solidFill>
                <a:effectLst>
                  <a:outerShdw dist="38100" dir="2700000" algn="tl" rotWithShape="0">
                    <a:schemeClr val="accent2"/>
                  </a:outerShdw>
                </a:effectLst>
                <a:latin typeface="Tempus Sans ITC" panose="04020404030D07020202" pitchFamily="82" charset="0"/>
              </a:rPr>
              <a:t>ABLE TO SUFFER</a:t>
            </a:r>
            <a:endParaRPr lang="en-US" sz="9600" b="1" cap="none" spc="0" dirty="0">
              <a:ln w="6600">
                <a:solidFill>
                  <a:schemeClr val="accent2"/>
                </a:solidFill>
                <a:prstDash val="solid"/>
              </a:ln>
              <a:solidFill>
                <a:srgbClr val="FF0000"/>
              </a:solidFill>
              <a:effectLst>
                <a:outerShdw dist="38100" dir="2700000" algn="tl" rotWithShape="0">
                  <a:schemeClr val="accent2"/>
                </a:outerShdw>
              </a:effectLst>
              <a:latin typeface="Tempus Sans ITC" panose="04020404030D07020202" pitchFamily="82" charset="0"/>
            </a:endParaRPr>
          </a:p>
        </p:txBody>
      </p:sp>
    </p:spTree>
    <p:extLst>
      <p:ext uri="{BB962C8B-B14F-4D97-AF65-F5344CB8AC3E}">
        <p14:creationId xmlns:p14="http://schemas.microsoft.com/office/powerpoint/2010/main" val="29688294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61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61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61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61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1" grpId="0" animBg="1"/>
      <p:bldP spid="6152" grpId="0" animBg="1"/>
      <p:bldP spid="6153" grpId="0" animBg="1"/>
      <p:bldP spid="615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pattFill prst="sphere">
          <a:fgClr>
            <a:srgbClr val="002060"/>
          </a:fgClr>
          <a:bgClr>
            <a:schemeClr val="bg1"/>
          </a:bgClr>
        </a:pattFill>
        <a:effectLst/>
      </p:bgPr>
    </p:bg>
    <p:spTree>
      <p:nvGrpSpPr>
        <p:cNvPr id="1" name=""/>
        <p:cNvGrpSpPr/>
        <p:nvPr/>
      </p:nvGrpSpPr>
      <p:grpSpPr>
        <a:xfrm>
          <a:off x="0" y="0"/>
          <a:ext cx="0" cy="0"/>
          <a:chOff x="0" y="0"/>
          <a:chExt cx="0" cy="0"/>
        </a:xfrm>
      </p:grpSpPr>
      <p:sp>
        <p:nvSpPr>
          <p:cNvPr id="2" name="Rectangle 1"/>
          <p:cNvSpPr/>
          <p:nvPr/>
        </p:nvSpPr>
        <p:spPr>
          <a:xfrm>
            <a:off x="3377916" y="3244334"/>
            <a:ext cx="5436168" cy="646331"/>
          </a:xfrm>
          <a:prstGeom prst="rect">
            <a:avLst/>
          </a:prstGeom>
          <a:solidFill>
            <a:schemeClr val="bg1">
              <a:lumMod val="85000"/>
            </a:schemeClr>
          </a:solidFill>
        </p:spPr>
        <p:txBody>
          <a:bodyPr wrap="none">
            <a:spAutoFit/>
          </a:bodyPr>
          <a:lstStyle/>
          <a:p>
            <a:r>
              <a:rPr lang="en-GB" dirty="0">
                <a:hlinkClick r:id="rId2"/>
              </a:rPr>
              <a:t>https://</a:t>
            </a:r>
            <a:r>
              <a:rPr lang="en-GB" dirty="0" smtClean="0">
                <a:hlinkClick r:id="rId2"/>
              </a:rPr>
              <a:t>www.youtube.com/watch?v=mFbQDhkZq3M</a:t>
            </a:r>
            <a:endParaRPr lang="en-GB" dirty="0" smtClean="0"/>
          </a:p>
          <a:p>
            <a:endParaRPr lang="en-GB" dirty="0"/>
          </a:p>
        </p:txBody>
      </p:sp>
      <p:sp>
        <p:nvSpPr>
          <p:cNvPr id="3" name="Rectangle 2"/>
          <p:cNvSpPr/>
          <p:nvPr/>
        </p:nvSpPr>
        <p:spPr>
          <a:xfrm>
            <a:off x="234793" y="0"/>
            <a:ext cx="11131573" cy="3939540"/>
          </a:xfrm>
          <a:prstGeom prst="rect">
            <a:avLst/>
          </a:prstGeom>
          <a:noFill/>
        </p:spPr>
        <p:txBody>
          <a:bodyPr wrap="none" lIns="91440" tIns="45720" rIns="91440" bIns="45720">
            <a:spAutoFit/>
          </a:bodyPr>
          <a:lstStyle/>
          <a:p>
            <a:pPr algn="ctr"/>
            <a:r>
              <a:rPr lang="en-US" sz="25000" b="1" cap="none" spc="0" dirty="0" smtClean="0">
                <a:ln w="22225">
                  <a:solidFill>
                    <a:schemeClr val="accent2"/>
                  </a:solidFill>
                  <a:prstDash val="solid"/>
                </a:ln>
                <a:solidFill>
                  <a:srgbClr val="FF0000"/>
                </a:solidFill>
                <a:effectLst/>
                <a:latin typeface="Chiller" panose="04020404031007020602" pitchFamily="82" charset="0"/>
              </a:rPr>
              <a:t>The Passion</a:t>
            </a:r>
            <a:endParaRPr lang="en-US" sz="25000" b="1" cap="none" spc="0" dirty="0">
              <a:ln w="22225">
                <a:solidFill>
                  <a:schemeClr val="accent2"/>
                </a:solidFill>
                <a:prstDash val="solid"/>
              </a:ln>
              <a:solidFill>
                <a:srgbClr val="FF0000"/>
              </a:solidFill>
              <a:effectLst/>
              <a:latin typeface="Chiller" panose="04020404031007020602" pitchFamily="82" charset="0"/>
            </a:endParaRPr>
          </a:p>
        </p:txBody>
      </p:sp>
      <p:sp>
        <p:nvSpPr>
          <p:cNvPr id="4" name="TextBox 3"/>
          <p:cNvSpPr txBox="1"/>
          <p:nvPr/>
        </p:nvSpPr>
        <p:spPr>
          <a:xfrm>
            <a:off x="2307101" y="4768947"/>
            <a:ext cx="7877908" cy="1446550"/>
          </a:xfrm>
          <a:prstGeom prst="rect">
            <a:avLst/>
          </a:prstGeom>
          <a:solidFill>
            <a:schemeClr val="accent1"/>
          </a:solidFill>
        </p:spPr>
        <p:txBody>
          <a:bodyPr wrap="square" rtlCol="0">
            <a:spAutoFit/>
          </a:bodyPr>
          <a:lstStyle/>
          <a:p>
            <a:pPr algn="ctr"/>
            <a:r>
              <a:rPr lang="en-GB" sz="4400" dirty="0" smtClean="0"/>
              <a:t>Make notes on the key events, themes and ideas</a:t>
            </a:r>
            <a:r>
              <a:rPr lang="en-GB" dirty="0" smtClean="0"/>
              <a:t>.</a:t>
            </a:r>
            <a:endParaRPr lang="en-GB" dirty="0"/>
          </a:p>
        </p:txBody>
      </p:sp>
    </p:spTree>
    <p:extLst>
      <p:ext uri="{BB962C8B-B14F-4D97-AF65-F5344CB8AC3E}">
        <p14:creationId xmlns:p14="http://schemas.microsoft.com/office/powerpoint/2010/main" val="168063001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6756" y="-211531"/>
            <a:ext cx="5748374" cy="735791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6" y="0"/>
            <a:ext cx="3048000" cy="3048000"/>
          </a:xfrm>
          <a:prstGeom prst="rect">
            <a:avLst/>
          </a:prstGeom>
        </p:spPr>
      </p:pic>
    </p:spTree>
    <p:extLst>
      <p:ext uri="{BB962C8B-B14F-4D97-AF65-F5344CB8AC3E}">
        <p14:creationId xmlns:p14="http://schemas.microsoft.com/office/powerpoint/2010/main" val="254465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2640014" y="476250"/>
            <a:ext cx="70564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3200" u="sng">
                <a:solidFill>
                  <a:srgbClr val="000000"/>
                </a:solidFill>
                <a:latin typeface="Arial Rounded MT Bold" panose="020F0704030504030204" pitchFamily="34" charset="0"/>
              </a:rPr>
              <a:t>GOD THE FATHER</a:t>
            </a:r>
            <a:endParaRPr lang="en-US" altLang="en-US" sz="3200" u="sng">
              <a:solidFill>
                <a:srgbClr val="000000"/>
              </a:solidFill>
              <a:latin typeface="Arial Rounded MT Bold" panose="020F0704030504030204" pitchFamily="34" charset="0"/>
            </a:endParaRPr>
          </a:p>
        </p:txBody>
      </p:sp>
      <p:sp>
        <p:nvSpPr>
          <p:cNvPr id="5125" name="WordArt 5"/>
          <p:cNvSpPr>
            <a:spLocks noChangeArrowheads="1" noChangeShapeType="1" noTextEdit="1"/>
          </p:cNvSpPr>
          <p:nvPr/>
        </p:nvSpPr>
        <p:spPr bwMode="auto">
          <a:xfrm>
            <a:off x="1524000" y="2133601"/>
            <a:ext cx="56197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creator - makes things</a:t>
            </a:r>
          </a:p>
        </p:txBody>
      </p:sp>
      <p:sp>
        <p:nvSpPr>
          <p:cNvPr id="5126" name="WordArt 6"/>
          <p:cNvSpPr>
            <a:spLocks noChangeArrowheads="1" noChangeShapeType="1" noTextEdit="1"/>
          </p:cNvSpPr>
          <p:nvPr/>
        </p:nvSpPr>
        <p:spPr bwMode="auto">
          <a:xfrm>
            <a:off x="8688389" y="1412876"/>
            <a:ext cx="14954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loving</a:t>
            </a:r>
          </a:p>
        </p:txBody>
      </p:sp>
      <p:sp>
        <p:nvSpPr>
          <p:cNvPr id="5127" name="WordArt 7"/>
          <p:cNvSpPr>
            <a:spLocks noChangeArrowheads="1" noChangeShapeType="1" noTextEdit="1"/>
          </p:cNvSpPr>
          <p:nvPr/>
        </p:nvSpPr>
        <p:spPr bwMode="auto">
          <a:xfrm>
            <a:off x="7319963" y="3860801"/>
            <a:ext cx="232410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protector</a:t>
            </a:r>
          </a:p>
        </p:txBody>
      </p:sp>
      <p:sp>
        <p:nvSpPr>
          <p:cNvPr id="5128" name="WordArt 8"/>
          <p:cNvSpPr>
            <a:spLocks noChangeArrowheads="1" noChangeShapeType="1" noTextEdit="1"/>
          </p:cNvSpPr>
          <p:nvPr/>
        </p:nvSpPr>
        <p:spPr bwMode="auto">
          <a:xfrm>
            <a:off x="1524000" y="4005263"/>
            <a:ext cx="5761038" cy="18732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FFFFFF"/>
                </a:solidFill>
                <a:latin typeface="Arial Black" panose="020B0A04020102020204" pitchFamily="34" charset="0"/>
              </a:rPr>
              <a:t>discipline</a:t>
            </a:r>
          </a:p>
          <a:p>
            <a:pPr algn="ctr" fontAlgn="base">
              <a:spcBef>
                <a:spcPct val="0"/>
              </a:spcBef>
              <a:spcAft>
                <a:spcPct val="0"/>
              </a:spcAft>
            </a:pPr>
            <a:r>
              <a:rPr lang="en-US" sz="3600" kern="10">
                <a:ln w="9525">
                  <a:solidFill>
                    <a:srgbClr val="000000"/>
                  </a:solidFill>
                  <a:round/>
                  <a:headEnd/>
                  <a:tailEnd/>
                </a:ln>
                <a:solidFill>
                  <a:srgbClr val="FFFFFF"/>
                </a:solidFill>
                <a:latin typeface="Arial Black" panose="020B0A04020102020204" pitchFamily="34" charset="0"/>
              </a:rPr>
              <a:t>("wait till your father gets home!")</a:t>
            </a:r>
            <a:endParaRPr lang="en-GB" sz="3600" kern="10">
              <a:ln w="9525">
                <a:solidFill>
                  <a:srgbClr val="000000"/>
                </a:solidFill>
                <a:round/>
                <a:headEnd/>
                <a:tailEnd/>
              </a:ln>
              <a:solidFill>
                <a:srgbClr val="FFFFFF"/>
              </a:solidFill>
              <a:latin typeface="Arial Black" panose="020B0A040201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507" y="1412876"/>
            <a:ext cx="8678612" cy="4878432"/>
          </a:xfrm>
          <a:prstGeom prst="rect">
            <a:avLst/>
          </a:prstGeom>
        </p:spPr>
      </p:pic>
    </p:spTree>
    <p:extLst>
      <p:ext uri="{BB962C8B-B14F-4D97-AF65-F5344CB8AC3E}">
        <p14:creationId xmlns:p14="http://schemas.microsoft.com/office/powerpoint/2010/main" val="16366106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51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51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anim calcmode="lin" valueType="num">
                                      <p:cBhvr>
                                        <p:cTn id="24" dur="2000" fill="hold"/>
                                        <p:tgtEl>
                                          <p:spTgt spid="2"/>
                                        </p:tgtEl>
                                        <p:attrNameLst>
                                          <p:attrName>style.rotation</p:attrName>
                                        </p:attrNameLst>
                                      </p:cBhvr>
                                      <p:tavLst>
                                        <p:tav tm="0">
                                          <p:val>
                                            <p:fltVal val="720"/>
                                          </p:val>
                                        </p:tav>
                                        <p:tav tm="100000">
                                          <p:val>
                                            <p:fltVal val="0"/>
                                          </p:val>
                                        </p:tav>
                                      </p:tavLst>
                                    </p:anim>
                                    <p:anim calcmode="lin" valueType="num">
                                      <p:cBhvr>
                                        <p:cTn id="25" dur="2000" fill="hold"/>
                                        <p:tgtEl>
                                          <p:spTgt spid="2"/>
                                        </p:tgtEl>
                                        <p:attrNameLst>
                                          <p:attrName>ppt_h</p:attrName>
                                        </p:attrNameLst>
                                      </p:cBhvr>
                                      <p:tavLst>
                                        <p:tav tm="0">
                                          <p:val>
                                            <p:fltVal val="0"/>
                                          </p:val>
                                        </p:tav>
                                        <p:tav tm="100000">
                                          <p:val>
                                            <p:strVal val="#ppt_h"/>
                                          </p:val>
                                        </p:tav>
                                      </p:tavLst>
                                    </p:anim>
                                    <p:anim calcmode="lin" valueType="num">
                                      <p:cBhvr>
                                        <p:cTn id="26"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P spid="5126" grpId="0" animBg="1"/>
      <p:bldP spid="5127" grpId="0" animBg="1"/>
      <p:bldP spid="5128"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orestgrove.files.wordpress.com/2010/02/garden-of-eden.jpg"/>
          <p:cNvPicPr>
            <a:picLocks noChangeAspect="1" noChangeArrowheads="1"/>
          </p:cNvPicPr>
          <p:nvPr/>
        </p:nvPicPr>
        <p:blipFill>
          <a:blip r:embed="rId2"/>
          <a:srcRect/>
          <a:stretch>
            <a:fillRect/>
          </a:stretch>
        </p:blipFill>
        <p:spPr bwMode="auto">
          <a:xfrm>
            <a:off x="1662217" y="502666"/>
            <a:ext cx="8286808" cy="5886450"/>
          </a:xfrm>
          <a:prstGeom prst="rect">
            <a:avLst/>
          </a:prstGeom>
          <a:noFill/>
        </p:spPr>
      </p:pic>
      <p:sp>
        <p:nvSpPr>
          <p:cNvPr id="2" name="TextBox 1"/>
          <p:cNvSpPr txBox="1"/>
          <p:nvPr/>
        </p:nvSpPr>
        <p:spPr>
          <a:xfrm>
            <a:off x="1662217" y="502666"/>
            <a:ext cx="8705275" cy="3170099"/>
          </a:xfrm>
          <a:prstGeom prst="rect">
            <a:avLst/>
          </a:prstGeom>
          <a:solidFill>
            <a:schemeClr val="bg1"/>
          </a:solidFill>
        </p:spPr>
        <p:txBody>
          <a:bodyPr wrap="square" rtlCol="0">
            <a:spAutoFit/>
          </a:bodyPr>
          <a:lstStyle/>
          <a:p>
            <a:r>
              <a:rPr lang="en-GB" sz="2000" dirty="0" smtClean="0">
                <a:latin typeface="Arial Black" panose="020B0A04020102020204" pitchFamily="34" charset="0"/>
              </a:rPr>
              <a:t>Christians believe that because Adam and ______ sinned in The _______, the human ___________ with God had been broken. Something had to be done to ____________ the relationship.</a:t>
            </a:r>
          </a:p>
          <a:p>
            <a:r>
              <a:rPr lang="en-GB" sz="2000" dirty="0" smtClean="0">
                <a:latin typeface="Arial Black" panose="020B0A04020102020204" pitchFamily="34" charset="0"/>
              </a:rPr>
              <a:t>Humans have to be saved from their __________. The Christian message is that this saving process, or ___________ was done by ______ Himself. He did it by becoming _____________ as Jesus (the ______________) and died as a _____________ in the place of humans. This is known as the _____________ (something that makes amends or pays for having done something _________).</a:t>
            </a:r>
            <a:endParaRPr lang="en-GB" sz="2000" dirty="0">
              <a:latin typeface="Arial Black" panose="020B0A04020102020204" pitchFamily="34" charset="0"/>
            </a:endParaRPr>
          </a:p>
        </p:txBody>
      </p:sp>
      <p:sp>
        <p:nvSpPr>
          <p:cNvPr id="3" name="TextBox 2"/>
          <p:cNvSpPr txBox="1"/>
          <p:nvPr/>
        </p:nvSpPr>
        <p:spPr>
          <a:xfrm>
            <a:off x="321972" y="4250028"/>
            <a:ext cx="11114467" cy="2139088"/>
          </a:xfrm>
          <a:prstGeom prst="rect">
            <a:avLst/>
          </a:prstGeom>
          <a:solidFill>
            <a:srgbClr val="FFFF00"/>
          </a:solidFill>
        </p:spPr>
        <p:txBody>
          <a:bodyPr wrap="square" rtlCol="0">
            <a:spAutoFit/>
          </a:bodyPr>
          <a:lstStyle/>
          <a:p>
            <a:endParaRPr lang="en-GB" dirty="0"/>
          </a:p>
        </p:txBody>
      </p:sp>
      <p:sp>
        <p:nvSpPr>
          <p:cNvPr id="4" name="Rectangle 3"/>
          <p:cNvSpPr/>
          <p:nvPr/>
        </p:nvSpPr>
        <p:spPr>
          <a:xfrm>
            <a:off x="460413" y="4113555"/>
            <a:ext cx="2204450"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human</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ctangle 5"/>
          <p:cNvSpPr/>
          <p:nvPr/>
        </p:nvSpPr>
        <p:spPr>
          <a:xfrm>
            <a:off x="6745641" y="5455193"/>
            <a:ext cx="1173463"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Eve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Rectangle 6"/>
          <p:cNvSpPr/>
          <p:nvPr/>
        </p:nvSpPr>
        <p:spPr>
          <a:xfrm>
            <a:off x="417535" y="4789670"/>
            <a:ext cx="1164421"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Fall</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9" name="Rectangle 8"/>
          <p:cNvSpPr/>
          <p:nvPr/>
        </p:nvSpPr>
        <p:spPr>
          <a:xfrm>
            <a:off x="4496866" y="4109606"/>
            <a:ext cx="3620158"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relationship</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p:cNvSpPr/>
          <p:nvPr/>
        </p:nvSpPr>
        <p:spPr>
          <a:xfrm>
            <a:off x="321972" y="5451244"/>
            <a:ext cx="1901739"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repair</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Rectangle 10"/>
          <p:cNvSpPr/>
          <p:nvPr/>
        </p:nvSpPr>
        <p:spPr>
          <a:xfrm>
            <a:off x="10282418" y="4785721"/>
            <a:ext cx="1002197"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sin</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Rectangle 11"/>
          <p:cNvSpPr/>
          <p:nvPr/>
        </p:nvSpPr>
        <p:spPr>
          <a:xfrm>
            <a:off x="8241366" y="4113555"/>
            <a:ext cx="3352521"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SALVATION</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Rectangle 12"/>
          <p:cNvSpPr/>
          <p:nvPr/>
        </p:nvSpPr>
        <p:spPr>
          <a:xfrm>
            <a:off x="2896220" y="4105657"/>
            <a:ext cx="1369286"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God</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Rectangle 13"/>
          <p:cNvSpPr/>
          <p:nvPr/>
        </p:nvSpPr>
        <p:spPr>
          <a:xfrm>
            <a:off x="1737336" y="4781772"/>
            <a:ext cx="4277518"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INCARNATION</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 name="Rectangle 14"/>
          <p:cNvSpPr/>
          <p:nvPr/>
        </p:nvSpPr>
        <p:spPr>
          <a:xfrm>
            <a:off x="8978815" y="5391757"/>
            <a:ext cx="2536272"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sacrifice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 name="Rectangle 15"/>
          <p:cNvSpPr/>
          <p:nvPr/>
        </p:nvSpPr>
        <p:spPr>
          <a:xfrm>
            <a:off x="2307673" y="5477675"/>
            <a:ext cx="3882217"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ATONEMENT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 name="Rectangle 16"/>
          <p:cNvSpPr/>
          <p:nvPr/>
        </p:nvSpPr>
        <p:spPr>
          <a:xfrm>
            <a:off x="6275025" y="4781772"/>
            <a:ext cx="1221809"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fish</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 name="Rectangle 17"/>
          <p:cNvSpPr/>
          <p:nvPr/>
        </p:nvSpPr>
        <p:spPr>
          <a:xfrm>
            <a:off x="7875283" y="4790702"/>
            <a:ext cx="2011641"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wrong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693831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p:bldP spid="7" grpId="0"/>
      <p:bldP spid="9" grpId="0"/>
      <p:bldP spid="10" grpId="0"/>
      <p:bldP spid="11" grpId="0"/>
      <p:bldP spid="12" grpId="0"/>
      <p:bldP spid="13" grpId="0"/>
      <p:bldP spid="14" grpId="0"/>
      <p:bldP spid="15" grpId="0"/>
      <p:bldP spid="16" grpId="0"/>
      <p:bldP spid="17" grpId="0"/>
      <p:bldP spid="18"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1" y="1"/>
            <a:ext cx="6899030" cy="6899030"/>
          </a:xfrm>
          <a:prstGeom prst="rect">
            <a:avLst/>
          </a:prstGeom>
        </p:spPr>
      </p:pic>
    </p:spTree>
    <p:extLst>
      <p:ext uri="{BB962C8B-B14F-4D97-AF65-F5344CB8AC3E}">
        <p14:creationId xmlns:p14="http://schemas.microsoft.com/office/powerpoint/2010/main" val="21533197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
            <a:ext cx="12571829" cy="7610622"/>
          </a:xfrm>
          <a:prstGeom prst="rect">
            <a:avLst/>
          </a:prstGeom>
        </p:spPr>
      </p:pic>
      <p:sp>
        <p:nvSpPr>
          <p:cNvPr id="3" name="Rectangle 2"/>
          <p:cNvSpPr/>
          <p:nvPr/>
        </p:nvSpPr>
        <p:spPr>
          <a:xfrm>
            <a:off x="0" y="1757515"/>
            <a:ext cx="4455066" cy="2585323"/>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Atonement –</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b</a:t>
            </a:r>
            <a:r>
              <a:rPr lang="en-US" sz="5400" b="1" dirty="0" smtClean="0">
                <a:ln w="9525">
                  <a:solidFill>
                    <a:schemeClr val="bg1"/>
                  </a:solidFill>
                  <a:prstDash val="solid"/>
                </a:ln>
                <a:effectLst>
                  <a:outerShdw blurRad="12700" dist="38100" dir="2700000" algn="tl" rotWithShape="0">
                    <a:schemeClr val="bg1">
                      <a:lumMod val="50000"/>
                    </a:schemeClr>
                  </a:outerShdw>
                </a:effectLst>
              </a:rPr>
              <a:t>ad news for</a:t>
            </a:r>
          </a:p>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 goats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3829" y="-182880"/>
            <a:ext cx="3048000" cy="3048000"/>
          </a:xfrm>
          <a:prstGeom prst="rect">
            <a:avLst/>
          </a:prstGeom>
        </p:spPr>
      </p:pic>
    </p:spTree>
    <p:extLst>
      <p:ext uri="{BB962C8B-B14F-4D97-AF65-F5344CB8AC3E}">
        <p14:creationId xmlns:p14="http://schemas.microsoft.com/office/powerpoint/2010/main" val="202023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10754"/>
          </a:xfrm>
          <a:prstGeom prst="rect">
            <a:avLst/>
          </a:prstGeom>
        </p:spPr>
      </p:pic>
    </p:spTree>
    <p:extLst>
      <p:ext uri="{BB962C8B-B14F-4D97-AF65-F5344CB8AC3E}">
        <p14:creationId xmlns:p14="http://schemas.microsoft.com/office/powerpoint/2010/main" val="170288044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16000">
              <a:srgbClr val="7030A0"/>
            </a:gs>
            <a:gs pos="83000">
              <a:srgbClr val="002060"/>
            </a:gs>
            <a:gs pos="100000">
              <a:schemeClr val="accent4"/>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4404575"/>
            <a:ext cx="4314422" cy="2453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877578" y="4404575"/>
            <a:ext cx="4314422" cy="2453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938789" y="4404574"/>
            <a:ext cx="4314422" cy="2453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214716" y="5027955"/>
            <a:ext cx="3762568"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Original Sin</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7578" y="1639073"/>
            <a:ext cx="4808112" cy="307719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975" y="103597"/>
            <a:ext cx="4731025" cy="4612668"/>
          </a:xfrm>
          <a:prstGeom prst="rect">
            <a:avLst/>
          </a:prstGeom>
        </p:spPr>
      </p:pic>
      <p:sp>
        <p:nvSpPr>
          <p:cNvPr id="11" name="Horizontal Scroll 10"/>
          <p:cNvSpPr/>
          <p:nvPr/>
        </p:nvSpPr>
        <p:spPr>
          <a:xfrm>
            <a:off x="4578626" y="4198278"/>
            <a:ext cx="3034748" cy="56312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ln w="0"/>
                <a:solidFill>
                  <a:schemeClr val="tx1"/>
                </a:solidFill>
                <a:effectLst>
                  <a:outerShdw blurRad="38100" dist="19050" dir="2700000" algn="tl" rotWithShape="0">
                    <a:schemeClr val="dk1">
                      <a:alpha val="40000"/>
                    </a:schemeClr>
                  </a:outerShdw>
                </a:effectLst>
                <a:latin typeface="Bradley Hand ITC" panose="03070402050302030203" pitchFamily="66" charset="0"/>
              </a:rPr>
              <a:t>COVENANT</a:t>
            </a:r>
            <a:endParaRPr lang="en-GB" sz="3600" b="1" dirty="0">
              <a:ln w="0"/>
              <a:solidFill>
                <a:schemeClr val="tx1"/>
              </a:solidFill>
              <a:effectLst>
                <a:outerShdw blurRad="38100" dist="19050" dir="2700000" algn="tl" rotWithShape="0">
                  <a:schemeClr val="dk1">
                    <a:alpha val="40000"/>
                  </a:schemeClr>
                </a:outerShdw>
              </a:effectLst>
              <a:latin typeface="Bradley Hand ITC" panose="03070402050302030203" pitchFamily="66"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65" y="2060620"/>
            <a:ext cx="2478507" cy="2478507"/>
          </a:xfrm>
          <a:prstGeom prst="rect">
            <a:avLst/>
          </a:prstGeom>
        </p:spPr>
      </p:pic>
    </p:spTree>
    <p:extLst>
      <p:ext uri="{BB962C8B-B14F-4D97-AF65-F5344CB8AC3E}">
        <p14:creationId xmlns:p14="http://schemas.microsoft.com/office/powerpoint/2010/main" val="370904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0" presetClass="path" presetSubtype="0" accel="50000" decel="50000" fill="hold" nodeType="clickEffect">
                                  <p:stCondLst>
                                    <p:cond delay="0"/>
                                  </p:stCondLst>
                                  <p:childTnLst>
                                    <p:animMotion origin="layout" path="M -0.05716 0.19838 L 0.06784 0.19838 C 0.12383 0.19838 0.19284 0.26736 0.19284 0.32338 L 0.19284 0.44838 " pathEditMode="relative" rAng="0" ptsTypes="AAAA">
                                      <p:cBhvr>
                                        <p:cTn id="15" dur="2000" fill="hold"/>
                                        <p:tgtEl>
                                          <p:spTgt spid="9"/>
                                        </p:tgtEl>
                                        <p:attrNameLst>
                                          <p:attrName>ppt_x</p:attrName>
                                          <p:attrName>ppt_y</p:attrName>
                                        </p:attrNameLst>
                                      </p:cBhvr>
                                      <p:rCtr x="12500" y="12500"/>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6.25E-6 -5.55556E-6 L -6.25E-6 -5.55556E-6 C 0.00468 -0.00325 0.0095 -0.00579 0.01405 -0.0095 C 0.01965 -0.01413 0.02473 -0.02061 0.03033 -0.02501 C 0.0371 -0.03033 0.04413 -0.03403 0.05103 -0.03866 C 0.06444 -0.04769 0.04921 -0.03751 0.0608 -0.0463 C 0.06184 -0.04723 0.06301 -0.04769 0.06405 -0.04815 C 0.06549 -0.04769 0.06705 -0.04746 0.06835 -0.0463 C 0.06978 -0.04514 0.07213 -0.03866 0.07278 -0.03658 C 0.07916 -0.01621 0.0733 -0.03241 0.07825 -0.01922 C 0.07851 -0.01667 0.07864 -0.01389 0.07929 -0.01158 C 0.08033 -0.00718 0.08189 -0.0051 0.08359 -0.00186 C 0.08632 0.01249 0.08228 -0.00371 0.08905 -0.00764 L 0.09556 -0.01158 C 0.10142 -0.01089 0.10715 -0.01065 0.11301 -0.0095 C 0.11497 -0.00927 0.11861 -0.00695 0.12056 -0.00579 C 0.1246 0.00138 0.12187 -0.00278 0.12929 0.00578 L 0.13254 0.00972 C 0.13319 -0.00325 0.13215 -0.0169 0.13476 -0.02894 C 0.13489 -0.0301 0.14231 -0.02593 0.14335 -0.02501 C 0.14491 -0.02385 0.14648 -0.02292 0.14778 -0.0213 C 0.14778 -0.0213 0.15533 -0.00788 0.1565 -0.00579 L 0.15859 -0.00186 L 0.1608 0.00208 C 0.16757 0.00023 0.16874 0.00069 0.17486 -0.00371 C 0.17721 -0.00556 0.17929 -0.00788 0.1815 -0.0095 C 0.18502 -0.01251 0.18671 -0.01343 0.1901 -0.01552 C 0.19374 -0.01968 0.19465 -0.02269 0.19986 -0.01737 C 0.2009 -0.01644 0.20038 -0.0132 0.20103 -0.01158 C 0.20155 -0.00996 0.20247 -0.00903 0.20325 -0.00764 C 0.20872 0.01712 0.20155 -0.01366 0.20859 0.01157 C 0.21041 0.01805 0.20872 0.01782 0.21184 0.02314 C 0.21314 0.02546 0.21484 0.02708 0.21627 0.02893 C 0.21705 0.03032 0.2177 0.03171 0.21835 0.03286 C 0.22343 0.03078 0.22408 0.03148 0.22812 0.02314 C 0.23372 0.01203 0.22668 0.01851 0.23359 0.00972 C 0.23489 0.0081 0.23658 0.00717 0.23801 0.00578 C 0.23984 0.00393 0.24153 0.00161 0.24335 -5.55556E-6 C 0.2453 -0.00139 0.25299 -0.00348 0.25429 -0.00371 C 0.25937 -0.00255 0.26458 -0.00255 0.26952 -5.55556E-6 C 0.272 0.00138 0.27356 0.00624 0.27603 0.00786 C 0.28098 0.01064 0.27812 0.00925 0.28476 0.01157 C 0.2858 0.01296 0.28684 0.01435 0.28801 0.0155 C 0.28931 0.01689 0.29101 0.01759 0.29231 0.01945 C 0.294 0.02152 0.29661 0.02708 0.29661 0.02708 C 0.29999 0.02523 0.30168 0.02476 0.30429 0.01945 C 0.30702 0.01365 0.3052 0.01134 0.30859 0.00786 C 0.30963 0.00671 0.3108 0.00648 0.31184 0.00578 C 0.31223 0.00786 0.31249 0.00972 0.31301 0.01157 C 0.31366 0.01435 0.31458 0.01666 0.3151 0.01945 C 0.31562 0.02175 0.31588 0.02453 0.31627 0.02708 C 0.32317 0.02453 0.32069 0.02661 0.32708 0.01945 C 0.32929 0.01689 0.33359 0.01157 0.33359 0.01157 C 0.33437 0.00972 0.33476 0.0074 0.3358 0.00578 C 0.33918 0.00092 0.34062 0.00555 0.34335 0.00972 C 0.34413 0.01087 0.34478 0.01226 0.34556 0.01365 C 0.3483 0.02823 0.34465 0.01018 0.34882 0.02523 C 0.35168 0.03518 0.34791 0.02731 0.35208 0.03495 C 0.35273 0.02916 0.35299 0.02453 0.35429 0.01945 C 0.35494 0.01666 0.35533 0.01365 0.3565 0.01157 C 0.35728 0.01018 0.35859 0.01041 0.35976 0.00972 C 0.36835 0.01041 0.37708 0.01041 0.3858 0.01157 C 0.38697 0.0118 0.38788 0.01296 0.38905 0.01365 C 0.39049 0.01435 0.39205 0.01458 0.39335 0.0155 C 0.40481 0.02314 0.39088 0.01643 0.40208 0.02129 C 0.41288 0.03078 0.40767 0.02731 0.41731 0.03286 L 0.42056 0.03495 L 0.42382 0.0368 C 0.42382 0.0368 0.42786 0.02152 0.42929 0.01945 C 0.4302 0.01805 0.4315 0.01805 0.43254 0.01736 L 0.44556 0.02129 C 0.44739 0.02198 0.44934 0.02198 0.45103 0.02314 C 0.45338 0.02523 0.45507 0.02962 0.45754 0.03101 C 0.46575 0.03587 0.45559 0.02939 0.46405 0.0368 C 0.4651 0.03773 0.46627 0.03796 0.46731 0.03865 C 0.46848 0.04004 0.472 0.0449 0.47382 0.04444 C 0.47538 0.04421 0.47668 0.04189 0.47812 0.04073 C 0.47929 0.03981 0.48033 0.03888 0.48137 0.03865 C 0.48541 0.03773 0.48944 0.03749 0.49335 0.0368 C 0.50611 0.03749 0.51887 0.03611 0.53137 0.03865 C 0.53437 0.03935 0.53658 0.04374 0.53905 0.04652 C 0.54348 0.05115 0.54648 0.05648 0.55103 0.0618 C 0.55208 0.06319 0.55312 0.06481 0.55429 0.06573 C 0.55533 0.06666 0.55637 0.06712 0.55754 0.06782 C 0.56366 0.06573 0.56991 0.06435 0.57603 0.0618 C 0.57786 0.06111 0.57968 0.05948 0.58137 0.0581 C 0.58476 0.05532 0.58619 0.05393 0.58905 0.05023 C 0.60637 0.02847 0.58528 0.05532 0.59556 0.04073 C 0.59661 0.03911 0.59791 0.03842 0.59882 0.0368 C 0.60116 0.0331 0.60533 0.02523 0.60533 0.02523 C 0.60676 0.02638 0.60833 0.02754 0.60976 0.02893 C 0.61054 0.03009 0.61106 0.03171 0.61184 0.03286 C 0.61288 0.03425 0.61405 0.03541 0.6151 0.0368 C 0.61549 0.03865 0.61549 0.04097 0.61627 0.04259 C 0.61744 0.04513 0.61913 0.04629 0.62056 0.04837 C 0.6246 0.05416 0.62069 0.05092 0.62603 0.05416 L 0.71835 0.05231 C 0.72317 0.05208 0.72265 0.05046 0.72486 0.04444 C 0.72838 0.00786 0.722 0.0706 0.73033 0.01157 C 0.73111 0.00601 0.73098 -5.55556E-6 0.73137 -0.00579 C 0.73215 -0.01552 0.73293 -0.02501 0.73359 -0.03473 C 0.73293 -0.03797 0.73333 -0.04329 0.73137 -0.04445 C 0.73007 -0.04514 0.73072 -0.03913 0.73033 -0.03658 C 0.72851 -0.02454 0.72877 -0.02616 0.72708 -0.01737 C 0.72721 -0.02014 0.72499 -0.04052 0.73137 -0.03866 C 0.73267 -0.0382 0.73359 -0.03612 0.73463 -0.03473 C 0.73502 -0.03218 0.73528 -0.0294 0.7358 -0.02709 C 0.73853 -0.01297 0.744 -0.00139 0.73684 -0.01158 C 0.73606 -0.01274 0.73541 -0.01413 0.73463 -0.01552 C 0.73437 -0.01737 0.73359 -0.01922 0.73359 -0.0213 C 0.73359 -0.047 0.7384 -0.05302 0.73137 -0.04052 C 0.73111 -0.03727 0.73059 -0.03403 0.73033 -0.03079 C 0.72994 -0.02501 0.73072 -0.01876 0.72929 -0.01343 C 0.72838 -0.01065 0.72851 -0.01991 0.72812 -0.02315 C 0.72786 -0.0257 0.72747 -0.02825 0.72708 -0.03079 C 0.72681 -0.03288 0.72681 -0.0382 0.72603 -0.03658 L 0.72603 -0.02894 L 0.72603 -0.02894 L 0.72603 -0.02894 " pathEditMode="relative" ptsTypes="AAAAAAAAAAAAAAAAAAAAAAAAAAAAAAAAAAAAAAAAAAAAAAAAAAAAAAAAAAAAAAAAAAAAAAAAAAAAAAAAAAAAAAAAAAAAAAAAAAAAAAAAAAAAAAAAAAAAAAA">
                                      <p:cBhvr>
                                        <p:cTn id="23"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4759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11926"/>
          </a:xfrm>
          <a:prstGeom prst="rect">
            <a:avLst/>
          </a:prstGeom>
        </p:spPr>
      </p:pic>
    </p:spTree>
    <p:extLst>
      <p:ext uri="{BB962C8B-B14F-4D97-AF65-F5344CB8AC3E}">
        <p14:creationId xmlns:p14="http://schemas.microsoft.com/office/powerpoint/2010/main" val="4195513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1021" cy="6858000"/>
          </a:xfrm>
          <a:prstGeom prst="rect">
            <a:avLst/>
          </a:prstGeom>
        </p:spPr>
      </p:pic>
      <p:sp>
        <p:nvSpPr>
          <p:cNvPr id="3" name="Rectangle 2"/>
          <p:cNvSpPr/>
          <p:nvPr/>
        </p:nvSpPr>
        <p:spPr>
          <a:xfrm>
            <a:off x="2417645" y="6309506"/>
            <a:ext cx="5064271" cy="646331"/>
          </a:xfrm>
          <a:prstGeom prst="rect">
            <a:avLst/>
          </a:prstGeom>
        </p:spPr>
        <p:txBody>
          <a:bodyPr wrap="none">
            <a:spAutoFit/>
          </a:bodyPr>
          <a:lstStyle/>
          <a:p>
            <a:r>
              <a:rPr lang="en-GB" dirty="0">
                <a:hlinkClick r:id="rId3"/>
              </a:rPr>
              <a:t>https://</a:t>
            </a:r>
            <a:r>
              <a:rPr lang="en-GB" dirty="0" smtClean="0">
                <a:hlinkClick r:id="rId3"/>
              </a:rPr>
              <a:t>www.youtube.com/watch?v=Br_RhjvZIrU</a:t>
            </a:r>
            <a:endParaRPr lang="en-GB" dirty="0" smtClean="0"/>
          </a:p>
          <a:p>
            <a:endParaRPr lang="en-GB" dirty="0"/>
          </a:p>
        </p:txBody>
      </p:sp>
      <p:sp>
        <p:nvSpPr>
          <p:cNvPr id="4" name="Rectangle 3"/>
          <p:cNvSpPr/>
          <p:nvPr/>
        </p:nvSpPr>
        <p:spPr>
          <a:xfrm>
            <a:off x="2068465" y="5832988"/>
            <a:ext cx="5205336" cy="646331"/>
          </a:xfrm>
          <a:prstGeom prst="rect">
            <a:avLst/>
          </a:prstGeom>
        </p:spPr>
        <p:txBody>
          <a:bodyPr wrap="none">
            <a:spAutoFit/>
          </a:bodyPr>
          <a:lstStyle/>
          <a:p>
            <a:r>
              <a:rPr lang="en-GB" dirty="0">
                <a:hlinkClick r:id="rId4"/>
              </a:rPr>
              <a:t>https://</a:t>
            </a:r>
            <a:r>
              <a:rPr lang="en-GB" dirty="0" smtClean="0">
                <a:hlinkClick r:id="rId4"/>
              </a:rPr>
              <a:t>www.youtube.com/watch?v=f-EsQHr2TQ8</a:t>
            </a:r>
            <a:endParaRPr lang="en-GB" dirty="0" smtClean="0"/>
          </a:p>
          <a:p>
            <a:endParaRPr lang="en-GB" dirty="0"/>
          </a:p>
        </p:txBody>
      </p:sp>
    </p:spTree>
    <p:extLst>
      <p:ext uri="{BB962C8B-B14F-4D97-AF65-F5344CB8AC3E}">
        <p14:creationId xmlns:p14="http://schemas.microsoft.com/office/powerpoint/2010/main" val="3863680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1999" cy="6857143"/>
          </a:xfrm>
          <a:prstGeom prst="rect">
            <a:avLst/>
          </a:prstGeom>
        </p:spPr>
      </p:pic>
    </p:spTree>
    <p:extLst>
      <p:ext uri="{BB962C8B-B14F-4D97-AF65-F5344CB8AC3E}">
        <p14:creationId xmlns:p14="http://schemas.microsoft.com/office/powerpoint/2010/main" val="3860546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098" y="934329"/>
            <a:ext cx="5481857" cy="5481857"/>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99919" y="3340544"/>
            <a:ext cx="5362062" cy="525057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4533" y="4327181"/>
            <a:ext cx="1587644" cy="2089005"/>
          </a:xfrm>
          <a:prstGeom prst="rect">
            <a:avLst/>
          </a:prstGeom>
        </p:spPr>
      </p:pic>
    </p:spTree>
    <p:extLst>
      <p:ext uri="{BB962C8B-B14F-4D97-AF65-F5344CB8AC3E}">
        <p14:creationId xmlns:p14="http://schemas.microsoft.com/office/powerpoint/2010/main" val="233864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6.875E-6 4.44444E-6 L 0.01381 -0.02685 C 0.01876 -0.03426 0.02331 -0.04306 0.02878 -0.04931 C 0.04284 -0.06574 0.09779 -0.11505 0.10613 -0.12107 C 0.15847 -0.15949 0.10248 -0.11991 0.13725 -0.14167 C 0.13998 -0.14329 0.14258 -0.14583 0.14532 -0.14769 C 0.14753 -0.14931 0.14988 -0.15046 0.15222 -0.15185 L 0.15573 -0.15394 C 0.15014 -0.15671 0.14402 -0.15995 0.13842 -0.16227 C 0.13412 -0.16366 0.12982 -0.16435 0.12566 -0.1662 C 0.12097 -0.16852 0.11654 -0.17199 0.11185 -0.17454 C 0.10495 -0.17824 0.09805 -0.18148 0.09115 -0.18472 C 0.08764 -0.18634 0.08412 -0.18727 0.08073 -0.18889 C 0.07605 -0.19074 0.07149 -0.19306 0.0668 -0.19491 C 0.06303 -0.19653 0.05912 -0.19745 0.05534 -0.19908 C 0.03021 -0.20903 0.05782 -0.19908 0.04037 -0.20533 C 0.03881 -0.20671 0.03725 -0.2081 0.03568 -0.20926 C 0.03464 -0.21019 0.03165 -0.20949 0.0323 -0.21134 C 0.03438 -0.21898 0.04441 -0.21875 0.04727 -0.21968 C 0.05183 -0.22083 0.05652 -0.22222 0.06107 -0.22361 C 0.06693 -0.2257 0.07253 -0.22847 0.07839 -0.22986 C 0.08646 -0.23195 0.09454 -0.23195 0.10261 -0.23403 C 0.1185 -0.23796 0.13412 -0.24352 0.14988 -0.24838 L 0.16264 -0.25232 C 0.1668 -0.2537 0.1711 -0.25556 0.17527 -0.25648 C 0.1918 -0.26019 0.18139 -0.25833 0.20652 -0.26065 C 0.20834 -0.26134 0.21029 -0.26204 0.21225 -0.26273 C 0.21485 -0.26343 0.21758 -0.26366 0.22032 -0.26482 C 0.22149 -0.26505 0.22266 -0.26597 0.2237 -0.26667 C 0.22058 -0.27245 0.22149 -0.27199 0.21563 -0.275 C 0.21107 -0.27732 0.20183 -0.28102 0.20183 -0.28102 C 0.19571 -0.2919 0.20118 -0.28333 0.19258 -0.29352 C 0.17865 -0.30995 0.19688 -0.29028 0.18334 -0.3037 C 0.18139 -0.30556 0.17943 -0.30764 0.17761 -0.30995 C 0.1767 -0.31088 0.17631 -0.31296 0.17527 -0.31389 C 0.17422 -0.31505 0.17305 -0.31528 0.17188 -0.31597 C 0.16693 -0.32477 0.16602 -0.32245 0.17527 -0.33241 C 0.19701 -0.35556 0.21902 -0.37778 0.24102 -0.4 C 0.25417 -0.41343 0.28816 -0.44537 0.30105 -0.45556 C 0.30717 -0.46019 0.31342 -0.46482 0.31954 -0.46991 C 0.32422 -0.47361 0.32878 -0.47778 0.33334 -0.48218 C 0.33607 -0.48472 0.33855 -0.4882 0.34141 -0.49028 C 0.34402 -0.49236 0.34688 -0.49283 0.34948 -0.49445 C 0.35691 -0.49931 0.35144 -0.49722 0.35756 -0.50255 C 0.35873 -0.5037 0.3599 -0.50394 0.36107 -0.50463 C 0.35951 -0.50602 0.35808 -0.50787 0.35639 -0.5088 C 0.3504 -0.5125 0.34415 -0.51551 0.33803 -0.51898 C 0.33451 -0.52107 0.331 -0.52292 0.32761 -0.52523 C 0.32331 -0.52824 0.31928 -0.53264 0.31485 -0.53542 C 0.30886 -0.53935 0.30261 -0.54213 0.29649 -0.54583 C 0.29219 -0.54815 0.28803 -0.55162 0.28373 -0.55394 C 0.28073 -0.55556 0.27761 -0.55648 0.27448 -0.5581 C 0.27188 -0.55926 0.26915 -0.56111 0.26641 -0.56204 C 0.2642 -0.56296 0.26185 -0.5632 0.25951 -0.56412 C 0.25717 -0.56528 0.25261 -0.56829 0.25261 -0.56829 C 0.25573 -0.56968 0.25873 -0.5713 0.26185 -0.57245 C 0.27279 -0.57662 0.28139 -0.57847 0.2918 -0.58472 C 0.30235 -0.59097 0.31264 -0.59838 0.32305 -0.60533 C 0.32722 -0.60787 0.33165 -0.60995 0.33568 -0.61343 L 0.353 -0.62778 C 0.35977 -0.63357 0.35521 -0.63056 0.36107 -0.63403 C 0.35287 -0.6375 0.35951 -0.63333 0.35066 -0.64421 C 0.34649 -0.64931 0.34206 -0.65324 0.33803 -0.65857 C 0.33308 -0.66505 0.33334 -0.66528 0.32761 -0.67083 C 0.32605 -0.67222 0.32462 -0.67408 0.32305 -0.675 C 0.3211 -0.67616 0.31915 -0.67616 0.31719 -0.67708 C 0.31368 -0.6787 0.31029 -0.68102 0.30678 -0.6831 L 0.30339 -0.68519 L 0.29988 -0.68727 C 0.30209 -0.70324 0.29922 -0.69167 0.31146 -0.7037 C 0.31511 -0.70718 0.31823 -0.71204 0.32188 -0.71574 C 0.32514 -0.71898 0.32878 -0.72107 0.33217 -0.72384 C 0.33764 -0.72847 0.34337 -0.73241 0.34831 -0.7382 C 0.34948 -0.73958 0.35053 -0.74144 0.35183 -0.74236 C 0.35404 -0.74421 0.35873 -0.74653 0.35873 -0.74653 C 0.36459 -0.75671 0.35613 -0.74283 0.36797 -0.75671 C 0.37162 -0.76111 0.37448 -0.76736 0.37839 -0.77107 C 0.38503 -0.77778 0.39284 -0.78009 0.39909 -0.7875 C 0.40261 -0.79167 0.40587 -0.79653 0.40951 -0.79977 C 0.41876 -0.80833 0.42448 -0.80995 0.43256 -0.81829 C 0.43503 -0.82083 0.43946 -0.82639 0.43946 -0.82639 C 0.43881 -0.82847 0.43842 -0.83125 0.43725 -0.83264 C 0.43594 -0.83426 0.43412 -0.8338 0.43256 -0.83472 C 0.42917 -0.83658 0.42566 -0.83843 0.42227 -0.84097 C 0.41784 -0.84398 0.41381 -0.84815 0.40951 -0.85116 C 0.40573 -0.8537 0.40183 -0.85509 0.39792 -0.85718 C 0.38998 -0.86204 0.36446 -0.88102 0.36342 -0.88195 C 0.36068 -0.8838 0.35769 -0.88519 0.35534 -0.88796 C 0.34389 -0.90162 0.34883 -0.89792 0.34141 -0.90232 C 0.34063 -0.9044 0.33842 -0.90648 0.3392 -0.90857 C 0.34089 -0.91412 0.34441 -0.91713 0.34727 -0.92083 C 0.35287 -0.92801 0.35847 -0.93519 0.36459 -0.94144 C 0.38008 -0.95718 0.42995 -1.00347 0.44649 -1.0132 C 0.45613 -1.01898 0.48881 -1.01736 0.49727 -1.01736 " pathEditMode="relative" ptsTypes="AAAAAAAAAAAAAAAAAAAAAAAAAAAAAAAAAAAAAAAAAAAAAAAAAAAAAAAAAAAAAAAAAAAAAAAAAAAAAAAAAAAAAAAAAAAAAA">
                                      <p:cBhvr>
                                        <p:cTn id="18"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4583114" y="404813"/>
            <a:ext cx="2346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2400" u="sng">
                <a:solidFill>
                  <a:srgbClr val="000000"/>
                </a:solidFill>
                <a:latin typeface="Arial Rounded MT Bold" panose="020F0704030504030204" pitchFamily="34" charset="0"/>
              </a:rPr>
              <a:t>GOD THE SON</a:t>
            </a:r>
            <a:endParaRPr lang="en-US" altLang="en-US" sz="2400" u="sng">
              <a:solidFill>
                <a:srgbClr val="000000"/>
              </a:solidFill>
              <a:latin typeface="Arial Rounded MT Bold" panose="020F0704030504030204" pitchFamily="34" charset="0"/>
            </a:endParaRPr>
          </a:p>
        </p:txBody>
      </p:sp>
      <p:sp>
        <p:nvSpPr>
          <p:cNvPr id="6149" name="Text Box 5"/>
          <p:cNvSpPr txBox="1">
            <a:spLocks noChangeArrowheads="1"/>
          </p:cNvSpPr>
          <p:nvPr/>
        </p:nvSpPr>
        <p:spPr bwMode="auto">
          <a:xfrm>
            <a:off x="2279650" y="1125539"/>
            <a:ext cx="7848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Arial Rounded MT Bold" panose="020F0704030504030204" pitchFamily="34" charset="0"/>
              </a:rPr>
              <a:t>Jesus is called the “Son Of God.” He represents God coming to earth as a man. He showed people how to behave. He took the blame for the sins of humanity and died on the cross.</a:t>
            </a:r>
            <a:endParaRPr lang="en-US" altLang="en-US" sz="2000">
              <a:solidFill>
                <a:srgbClr val="000000"/>
              </a:solidFill>
              <a:latin typeface="Arial Rounded MT Bold" panose="020F0704030504030204" pitchFamily="34" charset="0"/>
            </a:endParaRPr>
          </a:p>
        </p:txBody>
      </p:sp>
      <p:sp>
        <p:nvSpPr>
          <p:cNvPr id="6150" name="WordArt 6"/>
          <p:cNvSpPr>
            <a:spLocks noChangeArrowheads="1" noChangeShapeType="1" noTextEdit="1"/>
          </p:cNvSpPr>
          <p:nvPr/>
        </p:nvSpPr>
        <p:spPr bwMode="auto">
          <a:xfrm>
            <a:off x="1919288" y="2349501"/>
            <a:ext cx="26098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vulnerable</a:t>
            </a:r>
          </a:p>
        </p:txBody>
      </p:sp>
      <p:sp>
        <p:nvSpPr>
          <p:cNvPr id="6151" name="WordArt 7"/>
          <p:cNvSpPr>
            <a:spLocks noChangeArrowheads="1" noChangeShapeType="1" noTextEdit="1"/>
          </p:cNvSpPr>
          <p:nvPr/>
        </p:nvSpPr>
        <p:spPr bwMode="auto">
          <a:xfrm>
            <a:off x="5303839" y="2205039"/>
            <a:ext cx="51911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understands humans</a:t>
            </a:r>
          </a:p>
        </p:txBody>
      </p:sp>
      <p:sp>
        <p:nvSpPr>
          <p:cNvPr id="6152" name="WordArt 8"/>
          <p:cNvSpPr>
            <a:spLocks noChangeArrowheads="1" noChangeShapeType="1" noTextEdit="1"/>
          </p:cNvSpPr>
          <p:nvPr/>
        </p:nvSpPr>
        <p:spPr bwMode="auto">
          <a:xfrm>
            <a:off x="2208214" y="4076701"/>
            <a:ext cx="21812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forgiving</a:t>
            </a:r>
          </a:p>
        </p:txBody>
      </p:sp>
      <p:sp>
        <p:nvSpPr>
          <p:cNvPr id="6153" name="WordArt 9"/>
          <p:cNvSpPr>
            <a:spLocks noChangeArrowheads="1" noChangeShapeType="1" noTextEdit="1"/>
          </p:cNvSpPr>
          <p:nvPr/>
        </p:nvSpPr>
        <p:spPr bwMode="auto">
          <a:xfrm>
            <a:off x="6600825" y="3573464"/>
            <a:ext cx="19240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selfless</a:t>
            </a:r>
          </a:p>
        </p:txBody>
      </p:sp>
      <p:sp>
        <p:nvSpPr>
          <p:cNvPr id="6154" name="WordArt 10"/>
          <p:cNvSpPr>
            <a:spLocks noChangeArrowheads="1" noChangeShapeType="1" noTextEdit="1"/>
          </p:cNvSpPr>
          <p:nvPr/>
        </p:nvSpPr>
        <p:spPr bwMode="auto">
          <a:xfrm>
            <a:off x="5808663" y="4941889"/>
            <a:ext cx="20764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tempted</a:t>
            </a:r>
          </a:p>
        </p:txBody>
      </p:sp>
    </p:spTree>
    <p:extLst>
      <p:ext uri="{BB962C8B-B14F-4D97-AF65-F5344CB8AC3E}">
        <p14:creationId xmlns:p14="http://schemas.microsoft.com/office/powerpoint/2010/main" val="4354393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61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61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61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1" grpId="0" animBg="1"/>
      <p:bldP spid="6152" grpId="0" animBg="1"/>
      <p:bldP spid="6153" grpId="0" animBg="1"/>
      <p:bldP spid="6154"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641424">
            <a:off x="1688284" y="2247255"/>
            <a:ext cx="6418094" cy="550673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17" y="-452697"/>
            <a:ext cx="9825318" cy="7912656"/>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486" y="6858000"/>
            <a:ext cx="6006513" cy="6006513"/>
          </a:xfrm>
          <a:prstGeom prst="rect">
            <a:avLst/>
          </a:prstGeom>
        </p:spPr>
      </p:pic>
    </p:spTree>
    <p:extLst>
      <p:ext uri="{BB962C8B-B14F-4D97-AF65-F5344CB8AC3E}">
        <p14:creationId xmlns:p14="http://schemas.microsoft.com/office/powerpoint/2010/main" val="309635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02474 -0.77477 L 0.02474 -1.02477 " pathEditMode="relative" rAng="0" ptsTypes="AA">
                                      <p:cBhvr>
                                        <p:cTn id="10" dur="2000" fill="hold"/>
                                        <p:tgtEl>
                                          <p:spTgt spid="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Staff\My Documents\My Pictures\untitledzomb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92" y="-1136214"/>
            <a:ext cx="11105415" cy="5174814"/>
          </a:xfrm>
          <a:prstGeom prst="rect">
            <a:avLst/>
          </a:prstGeom>
          <a:noFill/>
          <a:extLst>
            <a:ext uri="{909E8E84-426E-40DD-AFC4-6F175D3DCCD1}">
              <a14:hiddenFill xmlns:a14="http://schemas.microsoft.com/office/drawing/2010/main">
                <a:solidFill>
                  <a:srgbClr val="FFFFFF"/>
                </a:solidFill>
              </a14:hiddenFill>
            </a:ext>
          </a:extLst>
        </p:spPr>
      </p:pic>
      <p:sp>
        <p:nvSpPr>
          <p:cNvPr id="9219" name="Text Box 3"/>
          <p:cNvSpPr txBox="1">
            <a:spLocks noChangeArrowheads="1"/>
          </p:cNvSpPr>
          <p:nvPr/>
        </p:nvSpPr>
        <p:spPr bwMode="auto">
          <a:xfrm>
            <a:off x="1752600" y="40386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2400">
                <a:solidFill>
                  <a:srgbClr val="000000"/>
                </a:solidFill>
                <a:latin typeface="Tahoma" panose="020B0604030504040204" pitchFamily="34" charset="0"/>
              </a:rPr>
              <a:t>RESURRECTION OF THE BODY</a:t>
            </a:r>
          </a:p>
        </p:txBody>
      </p:sp>
      <p:sp>
        <p:nvSpPr>
          <p:cNvPr id="9220" name="Text Box 4"/>
          <p:cNvSpPr txBox="1">
            <a:spLocks noChangeArrowheads="1"/>
          </p:cNvSpPr>
          <p:nvPr/>
        </p:nvSpPr>
        <p:spPr bwMode="auto">
          <a:xfrm>
            <a:off x="1524000" y="4572001"/>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000">
                <a:solidFill>
                  <a:srgbClr val="000000"/>
                </a:solidFill>
                <a:latin typeface="Tahoma" panose="020B0604030504040204" pitchFamily="34" charset="0"/>
              </a:rPr>
              <a:t>How does resurrection of the body take place if the body has gone all mouldy, decayed or been cremated? If survival for a materialist must include both body and soul, then life after death would have to be in a form similar to to the one in this world.</a:t>
            </a:r>
          </a:p>
        </p:txBody>
      </p:sp>
    </p:spTree>
    <p:extLst>
      <p:ext uri="{BB962C8B-B14F-4D97-AF65-F5344CB8AC3E}">
        <p14:creationId xmlns:p14="http://schemas.microsoft.com/office/powerpoint/2010/main" val="72635707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8188" y="1900518"/>
            <a:ext cx="10148047" cy="3416320"/>
          </a:xfrm>
          <a:prstGeom prst="rect">
            <a:avLst/>
          </a:prstGeom>
          <a:solidFill>
            <a:schemeClr val="bg1"/>
          </a:solidFill>
        </p:spPr>
        <p:txBody>
          <a:bodyPr wrap="square" rtlCol="0">
            <a:spAutoFit/>
          </a:bodyPr>
          <a:lstStyle/>
          <a:p>
            <a:r>
              <a:rPr lang="en-GB" sz="3600" dirty="0" smtClean="0">
                <a:latin typeface="Algerian" panose="04020705040A02060702" pitchFamily="82" charset="0"/>
              </a:rPr>
              <a:t>“So it will be with the resurrection of the dead….The body that is sown is perishable, it is raised imperishable…it is sown a natural body, it is raised a spiritual body.”</a:t>
            </a:r>
          </a:p>
          <a:p>
            <a:r>
              <a:rPr lang="en-GB" sz="3600" dirty="0" smtClean="0">
                <a:latin typeface="Algerian" panose="04020705040A02060702" pitchFamily="82" charset="0"/>
              </a:rPr>
              <a:t>1 Corinthians 15: 42, 44</a:t>
            </a:r>
            <a:endParaRPr lang="en-GB" sz="3600" dirty="0">
              <a:latin typeface="Algerian" panose="04020705040A02060702" pitchFamily="82" charset="0"/>
            </a:endParaRPr>
          </a:p>
        </p:txBody>
      </p:sp>
    </p:spTree>
    <p:extLst>
      <p:ext uri="{BB962C8B-B14F-4D97-AF65-F5344CB8AC3E}">
        <p14:creationId xmlns:p14="http://schemas.microsoft.com/office/powerpoint/2010/main" val="71103549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981200" y="254736"/>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400">
              <a:solidFill>
                <a:srgbClr val="000000"/>
              </a:solidFill>
              <a:latin typeface="Tahoma" panose="020B0604030504040204" pitchFamily="34" charset="0"/>
            </a:endParaRPr>
          </a:p>
        </p:txBody>
      </p:sp>
      <p:sp>
        <p:nvSpPr>
          <p:cNvPr id="10243" name="Text Box 3"/>
          <p:cNvSpPr txBox="1">
            <a:spLocks noChangeArrowheads="1"/>
          </p:cNvSpPr>
          <p:nvPr/>
        </p:nvSpPr>
        <p:spPr bwMode="auto">
          <a:xfrm>
            <a:off x="1989044" y="232202"/>
            <a:ext cx="8077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2400" dirty="0">
                <a:solidFill>
                  <a:srgbClr val="000000"/>
                </a:solidFill>
                <a:latin typeface="Goudy Stout" panose="0202090407030B020401" pitchFamily="18" charset="0"/>
              </a:rPr>
              <a:t>Evidence for the existence of a soul</a:t>
            </a:r>
          </a:p>
        </p:txBody>
      </p:sp>
      <p:pic>
        <p:nvPicPr>
          <p:cNvPr id="10244" name="Picture 4" descr="C:\Documents and Settings\Staff\My Documents\My Pictures\untitled2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414463"/>
            <a:ext cx="3543300" cy="2352675"/>
          </a:xfrm>
          <a:prstGeom prst="rect">
            <a:avLst/>
          </a:prstGeom>
          <a:noFill/>
          <a:extLst>
            <a:ext uri="{909E8E84-426E-40DD-AFC4-6F175D3DCCD1}">
              <a14:hiddenFill xmlns:a14="http://schemas.microsoft.com/office/drawing/2010/main">
                <a:solidFill>
                  <a:srgbClr val="FFFFFF"/>
                </a:solidFill>
              </a14:hiddenFill>
            </a:ext>
          </a:extLst>
        </p:spPr>
      </p:pic>
      <p:sp>
        <p:nvSpPr>
          <p:cNvPr id="10245" name="Text Box 5"/>
          <p:cNvSpPr txBox="1">
            <a:spLocks noChangeArrowheads="1"/>
          </p:cNvSpPr>
          <p:nvPr/>
        </p:nvSpPr>
        <p:spPr bwMode="auto">
          <a:xfrm>
            <a:off x="7844" y="4017549"/>
            <a:ext cx="5173756" cy="198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400" dirty="0">
                <a:solidFill>
                  <a:srgbClr val="000000"/>
                </a:solidFill>
                <a:latin typeface="Tahoma" panose="020B0604030504040204" pitchFamily="34" charset="0"/>
              </a:rPr>
              <a:t>Near Death Experiences</a:t>
            </a:r>
          </a:p>
          <a:p>
            <a:pPr fontAlgn="base">
              <a:spcBef>
                <a:spcPct val="50000"/>
              </a:spcBef>
              <a:spcAft>
                <a:spcPct val="0"/>
              </a:spcAft>
            </a:pPr>
            <a:r>
              <a:rPr lang="en-GB" altLang="en-US" dirty="0">
                <a:solidFill>
                  <a:srgbClr val="000000"/>
                </a:solidFill>
                <a:latin typeface="Tahoma" panose="020B0604030504040204" pitchFamily="34" charset="0"/>
              </a:rPr>
              <a:t>More people who are declared “clinically dead” are resuscitated. Their descriptions of what happened to them while dead are so similar that Dr Ray Moody reckons its more than just coincidence. Generally speaking, they include…</a:t>
            </a:r>
          </a:p>
        </p:txBody>
      </p:sp>
      <p:sp>
        <p:nvSpPr>
          <p:cNvPr id="10246" name="Text Box 6"/>
          <p:cNvSpPr txBox="1">
            <a:spLocks noChangeArrowheads="1"/>
          </p:cNvSpPr>
          <p:nvPr/>
        </p:nvSpPr>
        <p:spPr bwMode="auto">
          <a:xfrm>
            <a:off x="5181600" y="1219200"/>
            <a:ext cx="6526306" cy="5016758"/>
          </a:xfrm>
          <a:prstGeom prst="rect">
            <a:avLst/>
          </a:prstGeom>
          <a:solidFill>
            <a:schemeClr val="bg1"/>
          </a:solidFill>
          <a:ln>
            <a:noFill/>
          </a:ln>
          <a:effectLst/>
        </p:spPr>
        <p:txBody>
          <a:bodyPr wrap="square">
            <a:spAutoFit/>
          </a:bodyPr>
          <a:lstStyle/>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FLOATING</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OBSERVING WHAT IS HAPPENING</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HEIGHTENED AWARENESS</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NO PAIN WHEN THERE SHOULD BE SOME PAIN</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PASSING THROUGH WALLS</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BLISS OR ECSTASTY &amp; PEACE</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A TUNNEL WITH A LIGHT</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DEAD FRIENDS AND RELATIVES WAITING AT THE END</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THE PRESENCE OF A DIVINE BEING</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AWARENESS OF HOW YOUR ACTIONS HAVE AFFECTED OTHERS</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BEING ABLE TO JUDGE YOURSELF OBJECTIVELY</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THE IMPORTANCE OF LOVE</a:t>
            </a:r>
          </a:p>
          <a:p>
            <a:pPr fontAlgn="base">
              <a:spcBef>
                <a:spcPct val="50000"/>
              </a:spcBef>
              <a:spcAft>
                <a:spcPct val="0"/>
              </a:spcAft>
              <a:buFontTx/>
              <a:buChar char="•"/>
            </a:pPr>
            <a:r>
              <a:rPr lang="en-GB" altLang="en-US" sz="1600" dirty="0">
                <a:solidFill>
                  <a:srgbClr val="000000"/>
                </a:solidFill>
                <a:latin typeface="Comic Sans MS" panose="030F0702030302020204" pitchFamily="66" charset="0"/>
              </a:rPr>
              <a:t>BEING TOLD ITS NOT “YOUR TIME” YET</a:t>
            </a:r>
          </a:p>
        </p:txBody>
      </p:sp>
    </p:spTree>
    <p:extLst>
      <p:ext uri="{BB962C8B-B14F-4D97-AF65-F5344CB8AC3E}">
        <p14:creationId xmlns:p14="http://schemas.microsoft.com/office/powerpoint/2010/main" val="1152615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Staff\My Documents\My Pictures\acor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119" y="0"/>
            <a:ext cx="4737100" cy="6705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27231" y="2294075"/>
            <a:ext cx="4810291" cy="646331"/>
          </a:xfrm>
          <a:prstGeom prst="rect">
            <a:avLst/>
          </a:prstGeom>
          <a:solidFill>
            <a:schemeClr val="bg1"/>
          </a:solidFill>
        </p:spPr>
        <p:txBody>
          <a:bodyPr wrap="none">
            <a:spAutoFit/>
          </a:bodyPr>
          <a:lstStyle/>
          <a:p>
            <a:r>
              <a:rPr lang="en-GB" dirty="0">
                <a:hlinkClick r:id="rId3"/>
              </a:rPr>
              <a:t>https://</a:t>
            </a:r>
            <a:r>
              <a:rPr lang="en-GB" dirty="0" smtClean="0">
                <a:hlinkClick r:id="rId3"/>
              </a:rPr>
              <a:t>www.youtube.com/watch?v=txErSEZoTo8</a:t>
            </a:r>
            <a:endParaRPr lang="en-GB" dirty="0" smtClean="0"/>
          </a:p>
          <a:p>
            <a:endParaRPr lang="en-GB" dirty="0"/>
          </a:p>
        </p:txBody>
      </p:sp>
    </p:spTree>
    <p:extLst>
      <p:ext uri="{BB962C8B-B14F-4D97-AF65-F5344CB8AC3E}">
        <p14:creationId xmlns:p14="http://schemas.microsoft.com/office/powerpoint/2010/main" val="333256830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6436" y="2967335"/>
            <a:ext cx="4559133" cy="923330"/>
          </a:xfrm>
          <a:prstGeom prst="rect">
            <a:avLst/>
          </a:prstGeom>
          <a:solidFill>
            <a:srgbClr val="FF0000"/>
          </a:solid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PURGATORY</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12192001" cy="852543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270" y="-58639"/>
            <a:ext cx="9950824" cy="6916639"/>
          </a:xfrm>
          <a:prstGeom prst="rect">
            <a:avLst/>
          </a:prstGeom>
        </p:spPr>
      </p:pic>
    </p:spTree>
    <p:extLst>
      <p:ext uri="{BB962C8B-B14F-4D97-AF65-F5344CB8AC3E}">
        <p14:creationId xmlns:p14="http://schemas.microsoft.com/office/powerpoint/2010/main" val="257862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4224338" y="404813"/>
            <a:ext cx="360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2400" u="sng">
                <a:solidFill>
                  <a:srgbClr val="000000"/>
                </a:solidFill>
                <a:latin typeface="Arial Rounded MT Bold" panose="020F0704030504030204" pitchFamily="34" charset="0"/>
              </a:rPr>
              <a:t>GOD THE HOLY SPIRIT</a:t>
            </a:r>
            <a:endParaRPr lang="en-US" altLang="en-US" sz="2400" u="sng">
              <a:solidFill>
                <a:srgbClr val="000000"/>
              </a:solidFill>
              <a:latin typeface="Arial Rounded MT Bold" panose="020F0704030504030204" pitchFamily="34" charset="0"/>
            </a:endParaRPr>
          </a:p>
        </p:txBody>
      </p:sp>
      <p:sp>
        <p:nvSpPr>
          <p:cNvPr id="7173" name="WordArt 5"/>
          <p:cNvSpPr>
            <a:spLocks noChangeArrowheads="1" noChangeShapeType="1" noTextEdit="1"/>
          </p:cNvSpPr>
          <p:nvPr/>
        </p:nvSpPr>
        <p:spPr bwMode="auto">
          <a:xfrm>
            <a:off x="1992313" y="1341439"/>
            <a:ext cx="405765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BEYOND DEATH</a:t>
            </a:r>
          </a:p>
        </p:txBody>
      </p:sp>
      <p:sp>
        <p:nvSpPr>
          <p:cNvPr id="7174" name="WordArt 6"/>
          <p:cNvSpPr>
            <a:spLocks noChangeArrowheads="1" noChangeShapeType="1" noTextEdit="1"/>
          </p:cNvSpPr>
          <p:nvPr/>
        </p:nvSpPr>
        <p:spPr bwMode="auto">
          <a:xfrm>
            <a:off x="7464426" y="1773239"/>
            <a:ext cx="170497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PEACE</a:t>
            </a:r>
          </a:p>
        </p:txBody>
      </p:sp>
      <p:sp>
        <p:nvSpPr>
          <p:cNvPr id="7175" name="WordArt 7"/>
          <p:cNvSpPr>
            <a:spLocks noChangeArrowheads="1" noChangeShapeType="1" noTextEdit="1"/>
          </p:cNvSpPr>
          <p:nvPr/>
        </p:nvSpPr>
        <p:spPr bwMode="auto">
          <a:xfrm>
            <a:off x="1919289" y="3141664"/>
            <a:ext cx="6257925"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a:ln w="9525">
                  <a:solidFill>
                    <a:srgbClr val="000000"/>
                  </a:solidFill>
                  <a:round/>
                  <a:headEnd/>
                  <a:tailEnd/>
                </a:ln>
                <a:solidFill>
                  <a:srgbClr val="FFFFFF"/>
                </a:solidFill>
                <a:latin typeface="Arial Black" panose="020B0A04020102020204" pitchFamily="34" charset="0"/>
              </a:rPr>
              <a:t>LIVING WITHIN HUMANS</a:t>
            </a:r>
          </a:p>
        </p:txBody>
      </p:sp>
      <p:sp>
        <p:nvSpPr>
          <p:cNvPr id="7176" name="WordArt 8"/>
          <p:cNvSpPr>
            <a:spLocks noChangeArrowheads="1" noChangeShapeType="1" noTextEdit="1"/>
          </p:cNvSpPr>
          <p:nvPr/>
        </p:nvSpPr>
        <p:spPr bwMode="auto">
          <a:xfrm>
            <a:off x="6414433" y="4022372"/>
            <a:ext cx="4191000" cy="6381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GB" sz="3600" kern="10" dirty="0">
                <a:ln w="9525">
                  <a:solidFill>
                    <a:srgbClr val="000000"/>
                  </a:solidFill>
                  <a:round/>
                  <a:headEnd/>
                  <a:tailEnd/>
                </a:ln>
                <a:solidFill>
                  <a:srgbClr val="FFFFFF"/>
                </a:solidFill>
                <a:latin typeface="Arial Black" panose="020B0A04020102020204" pitchFamily="34" charset="0"/>
              </a:rPr>
              <a:t>SUPERNATURAL</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806" y="6410326"/>
            <a:ext cx="8036852" cy="6529944"/>
          </a:xfrm>
          <a:prstGeom prst="rect">
            <a:avLst/>
          </a:prstGeom>
        </p:spPr>
      </p:pic>
      <p:sp>
        <p:nvSpPr>
          <p:cNvPr id="4" name="Rectangle 3"/>
          <p:cNvSpPr/>
          <p:nvPr/>
        </p:nvSpPr>
        <p:spPr>
          <a:xfrm>
            <a:off x="5048251" y="4941889"/>
            <a:ext cx="5262979" cy="1754326"/>
          </a:xfrm>
          <a:prstGeom prst="rect">
            <a:avLst/>
          </a:prstGeom>
          <a:noFill/>
        </p:spPr>
        <p:txBody>
          <a:bodyPr wrap="none" lIns="91440" tIns="45720" rIns="91440" bIns="45720">
            <a:spAutoFit/>
          </a:bodyPr>
          <a:lstStyle/>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PARACLETE.</a:t>
            </a:r>
          </a:p>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 (Not parakeet!)</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40882840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71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71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4.375E-6 1.85185E-6 L -4.375E-6 0.00023 C 0.00352 -0.02199 0.00691 -0.04375 0.01042 -0.06551 C 0.01576 -0.09884 0.01537 -0.09144 0.02071 -0.13079 C 0.02227 -0.14306 0.02331 -0.15533 0.025 -0.16736 C 0.0267 -0.17894 0.02917 -0.19005 0.03099 -0.20139 C 0.03763 -0.24468 0.03086 -0.20556 0.03529 -0.24584 C 0.03685 -0.25972 0.03894 -0.26667 0.04128 -0.27986 C 0.04232 -0.28681 0.04323 -0.29375 0.04401 -0.3007 C 0.04467 -0.30509 0.04506 -0.30949 0.04558 -0.31389 C 0.05105 -0.34931 0.04675 -0.30602 0.05599 -0.36343 C 0.05678 -0.36968 0.05756 -0.37593 0.05873 -0.38171 C 0.0599 -0.38588 0.06224 -0.38843 0.06342 -0.39236 C 0.07513 -0.43056 0.05912 -0.38634 0.06901 -0.4132 C 0.07045 -0.42523 0.07097 -0.43218 0.07357 -0.44445 C 0.07474 -0.4507 0.07605 -0.45718 0.07787 -0.46296 C 0.08021 -0.46945 0.08295 -0.475 0.08529 -0.48125 C 0.08803 -0.50579 0.08412 -0.48449 0.09271 -0.50209 C 0.09467 -0.50579 0.09545 -0.51111 0.09701 -0.51505 C 0.10079 -0.52408 0.10508 -0.53218 0.10886 -0.54121 C 0.11901 -0.56574 0.10782 -0.54491 0.11784 -0.56227 C 0.11823 -0.56482 0.11784 -0.56945 0.11901 -0.57014 C 0.13008 -0.57408 0.15287 -0.57523 0.15287 -0.575 C 0.15873 -0.57732 0.16667 -0.57986 0.17201 -0.5831 L 0.17644 -0.58565 C 0.17787 -0.5875 0.17917 -0.58959 0.18073 -0.59097 C 0.1836 -0.59329 0.18672 -0.59445 0.18959 -0.59607 C 0.20013 -0.60255 0.18698 -0.59491 0.19987 -0.60139 C 0.20365 -0.60324 0.20612 -0.60579 0.21016 -0.60671 C 0.21211 -0.60718 0.21407 -0.60671 0.21615 -0.60671 L 0.21615 -0.60648 " pathEditMode="relative" rAng="0" ptsTypes="AAAAAAAAAAAAAAAAAAAAAAAAAAAAAAA">
                                      <p:cBhvr>
                                        <p:cTn id="22" dur="2000" fill="hold"/>
                                        <p:tgtEl>
                                          <p:spTgt spid="3"/>
                                        </p:tgtEl>
                                        <p:attrNameLst>
                                          <p:attrName>ppt_x</p:attrName>
                                          <p:attrName>ppt_y</p:attrName>
                                        </p:attrNameLst>
                                      </p:cBhvr>
                                      <p:rCtr x="10807" y="-30347"/>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P spid="7174" grpId="0" animBg="1"/>
      <p:bldP spid="7175" grpId="0" animBg="1"/>
      <p:bldP spid="7176"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847" y="442233"/>
            <a:ext cx="9464106" cy="5904779"/>
          </a:xfrm>
          <a:prstGeom prst="rect">
            <a:avLst/>
          </a:prstGeom>
        </p:spPr>
      </p:pic>
    </p:spTree>
    <p:extLst>
      <p:ext uri="{BB962C8B-B14F-4D97-AF65-F5344CB8AC3E}">
        <p14:creationId xmlns:p14="http://schemas.microsoft.com/office/powerpoint/2010/main" val="4589001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77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9263" y="-474729"/>
            <a:ext cx="5910061" cy="7880081"/>
          </a:xfrm>
          <a:prstGeom prst="rect">
            <a:avLst/>
          </a:prstGeom>
        </p:spPr>
      </p:pic>
    </p:spTree>
    <p:extLst>
      <p:ext uri="{BB962C8B-B14F-4D97-AF65-F5344CB8AC3E}">
        <p14:creationId xmlns:p14="http://schemas.microsoft.com/office/powerpoint/2010/main" val="394365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od%20creation.jpg"/>
          <p:cNvPicPr>
            <a:picLocks noChangeAspect="1"/>
          </p:cNvPicPr>
          <p:nvPr/>
        </p:nvPicPr>
        <p:blipFill>
          <a:blip r:embed="rId2"/>
          <a:stretch>
            <a:fillRect/>
          </a:stretch>
        </p:blipFill>
        <p:spPr>
          <a:xfrm>
            <a:off x="-295421" y="1432558"/>
            <a:ext cx="12867554" cy="5288724"/>
          </a:xfrm>
          <a:prstGeom prst="rect">
            <a:avLst/>
          </a:prstGeom>
        </p:spPr>
      </p:pic>
      <p:sp>
        <p:nvSpPr>
          <p:cNvPr id="4" name="Rectangle 3"/>
          <p:cNvSpPr/>
          <p:nvPr/>
        </p:nvSpPr>
        <p:spPr>
          <a:xfrm>
            <a:off x="3238481" y="428604"/>
            <a:ext cx="6071919" cy="1754326"/>
          </a:xfrm>
          <a:prstGeom prst="rect">
            <a:avLst/>
          </a:prstGeom>
          <a:solidFill>
            <a:schemeClr val="tx1">
              <a:lumMod val="95000"/>
              <a:lumOff val="5000"/>
            </a:schemeClr>
          </a:solid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The Biblical Creation</a:t>
            </a:r>
          </a:p>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Story</a:t>
            </a:r>
          </a:p>
        </p:txBody>
      </p:sp>
      <p:sp>
        <p:nvSpPr>
          <p:cNvPr id="2" name="Rectangle 1"/>
          <p:cNvSpPr/>
          <p:nvPr/>
        </p:nvSpPr>
        <p:spPr>
          <a:xfrm>
            <a:off x="6511478" y="1305767"/>
            <a:ext cx="1279197" cy="923330"/>
          </a:xfrm>
          <a:prstGeom prst="rect">
            <a:avLst/>
          </a:prstGeom>
          <a:noFill/>
        </p:spPr>
        <p:txBody>
          <a:bodyPr wrap="none" lIns="91440" tIns="45720" rIns="91440" bIns="45720">
            <a:spAutoFit/>
          </a:bodyPr>
          <a:lstStyle/>
          <a:p>
            <a:pPr algn="ctr"/>
            <a:r>
              <a:rPr lang="en-US" sz="5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IES!</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3953159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rgbClr val="92D050"/>
            </a:gs>
          </a:gsLst>
          <a:path path="rect">
            <a:fillToRect l="50000" t="50000" r="50000" b="50000"/>
          </a:path>
        </a:gradFill>
        <a:effectLst/>
      </p:bgPr>
    </p:bg>
    <p:spTree>
      <p:nvGrpSpPr>
        <p:cNvPr id="1" name=""/>
        <p:cNvGrpSpPr/>
        <p:nvPr/>
      </p:nvGrpSpPr>
      <p:grpSpPr>
        <a:xfrm>
          <a:off x="0" y="0"/>
          <a:ext cx="0" cy="0"/>
          <a:chOff x="0" y="0"/>
          <a:chExt cx="0" cy="0"/>
        </a:xfrm>
      </p:grpSpPr>
      <p:sp>
        <p:nvSpPr>
          <p:cNvPr id="2052" name="WordArt 4"/>
          <p:cNvSpPr>
            <a:spLocks noChangeArrowheads="1" noChangeShapeType="1" noTextEdit="1"/>
          </p:cNvSpPr>
          <p:nvPr/>
        </p:nvSpPr>
        <p:spPr bwMode="auto">
          <a:xfrm>
            <a:off x="3359151" y="333375"/>
            <a:ext cx="515302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GB" sz="3600" kern="10" dirty="0" smtClean="0">
                <a:ln w="9525">
                  <a:solidFill>
                    <a:srgbClr val="000000"/>
                  </a:solidFill>
                  <a:round/>
                  <a:headEnd/>
                  <a:tailEnd/>
                </a:ln>
                <a:solidFill>
                  <a:srgbClr val="FFFFFF"/>
                </a:solidFill>
                <a:latin typeface="Arial Black" panose="020B0A04020102020204" pitchFamily="34" charset="0"/>
              </a:rPr>
              <a:t>CHRISTIANITY </a:t>
            </a:r>
            <a:r>
              <a:rPr lang="en-GB" sz="3600" kern="10" dirty="0">
                <a:ln w="9525">
                  <a:solidFill>
                    <a:srgbClr val="000000"/>
                  </a:solidFill>
                  <a:round/>
                  <a:headEnd/>
                  <a:tailEnd/>
                </a:ln>
                <a:solidFill>
                  <a:srgbClr val="FFFFFF"/>
                </a:solidFill>
                <a:latin typeface="Arial Black" panose="020B0A04020102020204" pitchFamily="34" charset="0"/>
              </a:rPr>
              <a:t>- KEY WORDS</a:t>
            </a:r>
          </a:p>
        </p:txBody>
      </p:sp>
      <p:graphicFrame>
        <p:nvGraphicFramePr>
          <p:cNvPr id="2127" name="Group 79"/>
          <p:cNvGraphicFramePr>
            <a:graphicFrameLocks noGrp="1"/>
          </p:cNvGraphicFramePr>
          <p:nvPr>
            <p:extLst>
              <p:ext uri="{D42A27DB-BD31-4B8C-83A1-F6EECF244321}">
                <p14:modId xmlns:p14="http://schemas.microsoft.com/office/powerpoint/2010/main" val="1734921979"/>
              </p:ext>
            </p:extLst>
          </p:nvPr>
        </p:nvGraphicFramePr>
        <p:xfrm>
          <a:off x="2927350" y="1268414"/>
          <a:ext cx="6408738" cy="4392613"/>
        </p:xfrm>
        <a:graphic>
          <a:graphicData uri="http://schemas.openxmlformats.org/drawingml/2006/table">
            <a:tbl>
              <a:tblPr/>
              <a:tblGrid>
                <a:gridCol w="1601788"/>
                <a:gridCol w="1603375"/>
                <a:gridCol w="1601787"/>
                <a:gridCol w="1601788"/>
              </a:tblGrid>
              <a:tr h="14636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rPr>
                        <a:t>CREED</a:t>
                      </a:r>
                      <a:endParaRPr kumimoji="0" lang="en-US"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rPr>
                        <a:t>INCARNATE</a:t>
                      </a:r>
                      <a:endParaRPr kumimoji="0" lang="en-US"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rPr>
                        <a:t>ATONEMENT</a:t>
                      </a:r>
                      <a:endParaRPr kumimoji="0" lang="en-US"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rPr>
                        <a:t>THE FALL</a:t>
                      </a:r>
                      <a:endParaRPr kumimoji="0" lang="en-US"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652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rPr>
                        <a:t>GOSPELS</a:t>
                      </a:r>
                      <a:endParaRPr kumimoji="0" lang="en-US"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rPr>
                        <a:t>MESSIAH</a:t>
                      </a:r>
                      <a:endParaRPr kumimoji="0" lang="en-US"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rPr>
                        <a:t>EVANGELISM</a:t>
                      </a:r>
                      <a:endParaRPr kumimoji="0" lang="en-US"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rPr>
                        <a:t>ASCENSION</a:t>
                      </a:r>
                      <a:endParaRPr kumimoji="0" lang="en-US"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636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rPr>
                        <a:t>SALVATION</a:t>
                      </a:r>
                      <a:endParaRPr kumimoji="0" lang="en-US"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rPr>
                        <a:t>GRACE</a:t>
                      </a:r>
                      <a:endParaRPr kumimoji="0" lang="en-US"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rPr>
                        <a:t>REDEMPTION</a:t>
                      </a:r>
                      <a:endParaRPr kumimoji="0" lang="en-US"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rPr>
                        <a:t>ESCHATON</a:t>
                      </a:r>
                      <a:endParaRPr kumimoji="0" lang="en-US" altLang="en-US" sz="1600" b="1" i="0" u="none" strike="noStrike" cap="none" normalizeH="0" baseline="0" dirty="0" smtClean="0">
                        <a:ln>
                          <a:noFill/>
                        </a:ln>
                        <a:solidFill>
                          <a:schemeClr val="tx1"/>
                        </a:solidFill>
                        <a:effectLst>
                          <a:outerShdw blurRad="38100" dist="38100" dir="2700000" algn="tl">
                            <a:srgbClr val="FFFFFF"/>
                          </a:outerShdw>
                        </a:effectLst>
                        <a:latin typeface="Arial" panose="020B0604020202020204" pitchFamily="34" charset="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552345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9720" y="714357"/>
            <a:ext cx="8286808" cy="1323439"/>
          </a:xfrm>
          <a:prstGeom prst="rect">
            <a:avLst/>
          </a:prstGeom>
          <a:noFill/>
        </p:spPr>
        <p:txBody>
          <a:bodyPr wrap="square" rtlCol="0">
            <a:spAutoFit/>
          </a:bodyPr>
          <a:lstStyle/>
          <a:p>
            <a:r>
              <a:rPr lang="en-GB" sz="4000" dirty="0">
                <a:solidFill>
                  <a:prstClr val="black"/>
                </a:solidFill>
                <a:latin typeface="Arial Rounded MT Bold" pitchFamily="34" charset="0"/>
              </a:rPr>
              <a:t>What do you already know about the Creation story in the bible?</a:t>
            </a:r>
          </a:p>
        </p:txBody>
      </p:sp>
      <p:sp>
        <p:nvSpPr>
          <p:cNvPr id="4" name="Rectangle 3"/>
          <p:cNvSpPr/>
          <p:nvPr/>
        </p:nvSpPr>
        <p:spPr>
          <a:xfrm>
            <a:off x="2238349" y="2786058"/>
            <a:ext cx="2713051" cy="923330"/>
          </a:xfrm>
          <a:prstGeom prst="rect">
            <a:avLst/>
          </a:prstGeom>
          <a:no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Hebrews</a:t>
            </a:r>
          </a:p>
        </p:txBody>
      </p:sp>
      <p:sp>
        <p:nvSpPr>
          <p:cNvPr id="5" name="Rectangle 4"/>
          <p:cNvSpPr/>
          <p:nvPr/>
        </p:nvSpPr>
        <p:spPr>
          <a:xfrm>
            <a:off x="6453190" y="3357562"/>
            <a:ext cx="2749472" cy="923330"/>
          </a:xfrm>
          <a:prstGeom prst="rect">
            <a:avLst/>
          </a:prstGeom>
          <a:no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Nomadic</a:t>
            </a:r>
          </a:p>
        </p:txBody>
      </p:sp>
      <p:sp>
        <p:nvSpPr>
          <p:cNvPr id="6" name="Rectangle 5"/>
          <p:cNvSpPr/>
          <p:nvPr/>
        </p:nvSpPr>
        <p:spPr>
          <a:xfrm>
            <a:off x="2881290" y="4643446"/>
            <a:ext cx="2433680" cy="923330"/>
          </a:xfrm>
          <a:prstGeom prst="rect">
            <a:avLst/>
          </a:prstGeom>
          <a:no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Identity</a:t>
            </a:r>
          </a:p>
        </p:txBody>
      </p:sp>
      <p:sp>
        <p:nvSpPr>
          <p:cNvPr id="8" name="Rectangle 7"/>
          <p:cNvSpPr/>
          <p:nvPr/>
        </p:nvSpPr>
        <p:spPr>
          <a:xfrm>
            <a:off x="6810380" y="5286388"/>
            <a:ext cx="2102114" cy="923330"/>
          </a:xfrm>
          <a:prstGeom prst="rect">
            <a:avLst/>
          </a:prstGeom>
          <a:no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Priests</a:t>
            </a:r>
          </a:p>
        </p:txBody>
      </p:sp>
      <p:sp>
        <p:nvSpPr>
          <p:cNvPr id="9" name="Rectangle 8"/>
          <p:cNvSpPr/>
          <p:nvPr/>
        </p:nvSpPr>
        <p:spPr>
          <a:xfrm>
            <a:off x="3952861" y="2071678"/>
            <a:ext cx="3519811" cy="923330"/>
          </a:xfrm>
          <a:prstGeom prst="rect">
            <a:avLst/>
          </a:prstGeom>
          <a:noFill/>
        </p:spPr>
        <p:txBody>
          <a:bodyPr wrap="none" lIns="91440" tIns="45720" rIns="91440" bIns="45720">
            <a:spAutoFit/>
          </a:bodyPr>
          <a:lstStyle/>
          <a:p>
            <a:pPr algn="ctr"/>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Two Stories</a:t>
            </a:r>
          </a:p>
        </p:txBody>
      </p:sp>
    </p:spTree>
    <p:extLst>
      <p:ext uri="{BB962C8B-B14F-4D97-AF65-F5344CB8AC3E}">
        <p14:creationId xmlns:p14="http://schemas.microsoft.com/office/powerpoint/2010/main" val="20565295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7688" y="1068197"/>
            <a:ext cx="2133918" cy="4708981"/>
          </a:xfrm>
          <a:prstGeom prst="rect">
            <a:avLst/>
          </a:prstGeom>
          <a:noFill/>
        </p:spPr>
        <p:txBody>
          <a:bodyPr wrap="none" lIns="91440" tIns="45720" rIns="91440" bIns="45720">
            <a:spAutoFit/>
          </a:bodyPr>
          <a:lstStyle/>
          <a:p>
            <a:pPr algn="ctr"/>
            <a:r>
              <a:rPr lang="en-US" sz="30000" b="1" cap="none" spc="0" dirty="0" smtClean="0">
                <a:ln w="6600">
                  <a:solidFill>
                    <a:schemeClr val="accent2"/>
                  </a:solidFill>
                  <a:prstDash val="solid"/>
                </a:ln>
                <a:solidFill>
                  <a:srgbClr val="FFFFFF"/>
                </a:solidFill>
                <a:effectLst>
                  <a:outerShdw dist="38100" dir="2700000" algn="tl" rotWithShape="0">
                    <a:schemeClr val="accent2"/>
                  </a:outerShdw>
                </a:effectLst>
              </a:rPr>
              <a:t>1</a:t>
            </a:r>
            <a:endParaRPr lang="en-US" sz="30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7912653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498686494821845creation_day_1_number_ge_01_svg_med.png"/>
          <p:cNvPicPr>
            <a:picLocks noChangeAspect="1"/>
          </p:cNvPicPr>
          <p:nvPr/>
        </p:nvPicPr>
        <p:blipFill>
          <a:blip r:embed="rId3"/>
          <a:stretch>
            <a:fillRect/>
          </a:stretch>
        </p:blipFill>
        <p:spPr>
          <a:xfrm>
            <a:off x="2024035" y="214290"/>
            <a:ext cx="1087339" cy="2643206"/>
          </a:xfrm>
          <a:prstGeom prst="rect">
            <a:avLst/>
          </a:prstGeom>
        </p:spPr>
      </p:pic>
      <p:pic>
        <p:nvPicPr>
          <p:cNvPr id="3" name="Picture 2" descr="119498686616552681creation_day_2_number_ge_01_svg_med.png"/>
          <p:cNvPicPr>
            <a:picLocks noChangeAspect="1"/>
          </p:cNvPicPr>
          <p:nvPr/>
        </p:nvPicPr>
        <p:blipFill>
          <a:blip r:embed="rId4"/>
          <a:stretch>
            <a:fillRect/>
          </a:stretch>
        </p:blipFill>
        <p:spPr>
          <a:xfrm>
            <a:off x="4952992" y="285729"/>
            <a:ext cx="1518602" cy="2635441"/>
          </a:xfrm>
          <a:prstGeom prst="rect">
            <a:avLst/>
          </a:prstGeom>
        </p:spPr>
      </p:pic>
      <p:pic>
        <p:nvPicPr>
          <p:cNvPr id="4" name="Picture 3" descr="11949868682031313749creation_day_3_number_ge_01_svg_hi.png"/>
          <p:cNvPicPr>
            <a:picLocks noChangeAspect="1"/>
          </p:cNvPicPr>
          <p:nvPr/>
        </p:nvPicPr>
        <p:blipFill>
          <a:blip r:embed="rId5"/>
          <a:stretch>
            <a:fillRect/>
          </a:stretch>
        </p:blipFill>
        <p:spPr>
          <a:xfrm>
            <a:off x="7881951" y="142853"/>
            <a:ext cx="1713425" cy="2884749"/>
          </a:xfrm>
          <a:prstGeom prst="rect">
            <a:avLst/>
          </a:prstGeom>
        </p:spPr>
      </p:pic>
      <p:pic>
        <p:nvPicPr>
          <p:cNvPr id="5" name="Picture 4" descr="1194986870570683527creation_day_4_number_ge_01_svg_med.png"/>
          <p:cNvPicPr>
            <a:picLocks noChangeAspect="1"/>
          </p:cNvPicPr>
          <p:nvPr/>
        </p:nvPicPr>
        <p:blipFill>
          <a:blip r:embed="rId6"/>
          <a:stretch>
            <a:fillRect/>
          </a:stretch>
        </p:blipFill>
        <p:spPr>
          <a:xfrm>
            <a:off x="1738282" y="3643314"/>
            <a:ext cx="1828984" cy="2978346"/>
          </a:xfrm>
          <a:prstGeom prst="rect">
            <a:avLst/>
          </a:prstGeom>
        </p:spPr>
      </p:pic>
      <p:pic>
        <p:nvPicPr>
          <p:cNvPr id="6" name="Picture 5" descr="1194986875418362815creation_day_5_number_ge_02_svg_hi.png"/>
          <p:cNvPicPr>
            <a:picLocks noChangeAspect="1"/>
          </p:cNvPicPr>
          <p:nvPr/>
        </p:nvPicPr>
        <p:blipFill>
          <a:blip r:embed="rId7"/>
          <a:stretch>
            <a:fillRect/>
          </a:stretch>
        </p:blipFill>
        <p:spPr>
          <a:xfrm>
            <a:off x="5095868" y="3500438"/>
            <a:ext cx="1844604" cy="3143248"/>
          </a:xfrm>
          <a:prstGeom prst="rect">
            <a:avLst/>
          </a:prstGeom>
        </p:spPr>
      </p:pic>
      <p:pic>
        <p:nvPicPr>
          <p:cNvPr id="7" name="Picture 6" descr="1194986877352507457creation_day_6_number_ge_01_svg_hi.png"/>
          <p:cNvPicPr>
            <a:picLocks noChangeAspect="1"/>
          </p:cNvPicPr>
          <p:nvPr/>
        </p:nvPicPr>
        <p:blipFill>
          <a:blip r:embed="rId8"/>
          <a:stretch>
            <a:fillRect/>
          </a:stretch>
        </p:blipFill>
        <p:spPr>
          <a:xfrm>
            <a:off x="8096265" y="3357562"/>
            <a:ext cx="1853733" cy="3260584"/>
          </a:xfrm>
          <a:prstGeom prst="rect">
            <a:avLst/>
          </a:prstGeom>
        </p:spPr>
      </p:pic>
    </p:spTree>
    <p:extLst>
      <p:ext uri="{BB962C8B-B14F-4D97-AF65-F5344CB8AC3E}">
        <p14:creationId xmlns:p14="http://schemas.microsoft.com/office/powerpoint/2010/main" val="1043178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0" fill="hold"/>
                                        <p:tgtEl>
                                          <p:spTgt spid="4"/>
                                        </p:tgtEl>
                                        <p:attrNameLst>
                                          <p:attrName>ppt_w</p:attrName>
                                        </p:attrNameLst>
                                      </p:cBhvr>
                                      <p:tavLst>
                                        <p:tav tm="0" fmla="#ppt_w*sin(2.5*pi*$)">
                                          <p:val>
                                            <p:fltVal val="0"/>
                                          </p:val>
                                        </p:tav>
                                        <p:tav tm="100000">
                                          <p:val>
                                            <p:fltVal val="1"/>
                                          </p:val>
                                        </p:tav>
                                      </p:tavLst>
                                    </p:anim>
                                    <p:anim calcmode="lin" valueType="num">
                                      <p:cBhvr>
                                        <p:cTn id="32"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5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770" decel="100000"/>
                                        <p:tgtEl>
                                          <p:spTgt spid="5"/>
                                        </p:tgtEl>
                                      </p:cBhvr>
                                    </p:animEffect>
                                    <p:animScale>
                                      <p:cBhvr>
                                        <p:cTn id="38" dur="770" decel="100000"/>
                                        <p:tgtEl>
                                          <p:spTgt spid="5"/>
                                        </p:tgtEl>
                                      </p:cBhvr>
                                      <p:from x="10000" y="10000"/>
                                      <p:to x="200000" y="450000"/>
                                    </p:animScale>
                                    <p:animScale>
                                      <p:cBhvr>
                                        <p:cTn id="39" dur="1230" accel="100000" fill="hold">
                                          <p:stCondLst>
                                            <p:cond delay="770"/>
                                          </p:stCondLst>
                                        </p:cTn>
                                        <p:tgtEl>
                                          <p:spTgt spid="5"/>
                                        </p:tgtEl>
                                      </p:cBhvr>
                                      <p:from x="200000" y="450000"/>
                                      <p:to x="100000" y="100000"/>
                                    </p:animScale>
                                    <p:set>
                                      <p:cBhvr>
                                        <p:cTn id="40" dur="770" fill="hold"/>
                                        <p:tgtEl>
                                          <p:spTgt spid="5"/>
                                        </p:tgtEl>
                                        <p:attrNameLst>
                                          <p:attrName>ppt_x</p:attrName>
                                        </p:attrNameLst>
                                      </p:cBhvr>
                                      <p:to>
                                        <p:strVal val="(0.5)"/>
                                      </p:to>
                                    </p:set>
                                    <p:anim from="(0.5)" to="(#ppt_x)" calcmode="lin" valueType="num">
                                      <p:cBhvr>
                                        <p:cTn id="41" dur="1230" accel="100000" fill="hold">
                                          <p:stCondLst>
                                            <p:cond delay="770"/>
                                          </p:stCondLst>
                                        </p:cTn>
                                        <p:tgtEl>
                                          <p:spTgt spid="5"/>
                                        </p:tgtEl>
                                        <p:attrNameLst>
                                          <p:attrName>ppt_x</p:attrName>
                                        </p:attrNameLst>
                                      </p:cBhvr>
                                    </p:anim>
                                    <p:set>
                                      <p:cBhvr>
                                        <p:cTn id="42" dur="770" fill="hold"/>
                                        <p:tgtEl>
                                          <p:spTgt spid="5"/>
                                        </p:tgtEl>
                                        <p:attrNameLst>
                                          <p:attrName>ppt_y</p:attrName>
                                        </p:attrNameLst>
                                      </p:cBhvr>
                                      <p:to>
                                        <p:strVal val="(#ppt_y+0.4)"/>
                                      </p:to>
                                    </p:set>
                                    <p:anim from="(#ppt_y+0.4)" to="(#ppt_y)" calcmode="lin" valueType="num">
                                      <p:cBhvr>
                                        <p:cTn id="43" dur="1230" accel="100000" fill="hold">
                                          <p:stCondLst>
                                            <p:cond delay="770"/>
                                          </p:stCondLst>
                                        </p:cTn>
                                        <p:tgtEl>
                                          <p:spTgt spid="5"/>
                                        </p:tgtEl>
                                        <p:attrNameLst>
                                          <p:attrName>ppt_y</p:attrName>
                                        </p:attrNameLst>
                                      </p:cBhvr>
                                    </p:anim>
                                  </p:childTnLst>
                                </p:cTn>
                              </p:par>
                            </p:childTnLst>
                          </p:cTn>
                        </p:par>
                      </p:childTnLst>
                    </p:cTn>
                  </p:par>
                  <p:par>
                    <p:cTn id="44" fill="hold">
                      <p:stCondLst>
                        <p:cond delay="indefinite"/>
                      </p:stCondLst>
                      <p:childTnLst>
                        <p:par>
                          <p:cTn id="45" fill="hold">
                            <p:stCondLst>
                              <p:cond delay="0"/>
                            </p:stCondLst>
                            <p:childTnLst>
                              <p:par>
                                <p:cTn id="46" presetID="35"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2000"/>
                                        <p:tgtEl>
                                          <p:spTgt spid="6"/>
                                        </p:tgtEl>
                                      </p:cBhvr>
                                    </p:animEffect>
                                    <p:anim calcmode="lin" valueType="num">
                                      <p:cBhvr>
                                        <p:cTn id="49" dur="2000" fill="hold"/>
                                        <p:tgtEl>
                                          <p:spTgt spid="6"/>
                                        </p:tgtEl>
                                        <p:attrNameLst>
                                          <p:attrName>style.rotation</p:attrName>
                                        </p:attrNameLst>
                                      </p:cBhvr>
                                      <p:tavLst>
                                        <p:tav tm="0">
                                          <p:val>
                                            <p:fltVal val="720"/>
                                          </p:val>
                                        </p:tav>
                                        <p:tav tm="100000">
                                          <p:val>
                                            <p:fltVal val="0"/>
                                          </p:val>
                                        </p:tav>
                                      </p:tavLst>
                                    </p:anim>
                                    <p:anim calcmode="lin" valueType="num">
                                      <p:cBhvr>
                                        <p:cTn id="50" dur="2000" fill="hold"/>
                                        <p:tgtEl>
                                          <p:spTgt spid="6"/>
                                        </p:tgtEl>
                                        <p:attrNameLst>
                                          <p:attrName>ppt_h</p:attrName>
                                        </p:attrNameLst>
                                      </p:cBhvr>
                                      <p:tavLst>
                                        <p:tav tm="0">
                                          <p:val>
                                            <p:fltVal val="0"/>
                                          </p:val>
                                        </p:tav>
                                        <p:tav tm="100000">
                                          <p:val>
                                            <p:strVal val="#ppt_h"/>
                                          </p:val>
                                        </p:tav>
                                      </p:tavLst>
                                    </p:anim>
                                    <p:anim calcmode="lin" valueType="num">
                                      <p:cBhvr>
                                        <p:cTn id="51"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52" fill="hold">
                      <p:stCondLst>
                        <p:cond delay="indefinite"/>
                      </p:stCondLst>
                      <p:childTnLst>
                        <p:par>
                          <p:cTn id="53" fill="hold">
                            <p:stCondLst>
                              <p:cond delay="0"/>
                            </p:stCondLst>
                            <p:childTnLst>
                              <p:par>
                                <p:cTn id="54" presetID="34"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 from="(-#ppt_w/2)" to="(#ppt_x)" calcmode="lin" valueType="num">
                                      <p:cBhvr>
                                        <p:cTn id="56" dur="600" fill="hold">
                                          <p:stCondLst>
                                            <p:cond delay="0"/>
                                          </p:stCondLst>
                                        </p:cTn>
                                        <p:tgtEl>
                                          <p:spTgt spid="7"/>
                                        </p:tgtEl>
                                        <p:attrNameLst>
                                          <p:attrName>ppt_x</p:attrName>
                                        </p:attrNameLst>
                                      </p:cBhvr>
                                    </p:anim>
                                    <p:anim from="0" to="-1.0" calcmode="lin" valueType="num">
                                      <p:cBhvr>
                                        <p:cTn id="57" dur="200" decel="50000" autoRev="1" fill="hold">
                                          <p:stCondLst>
                                            <p:cond delay="600"/>
                                          </p:stCondLst>
                                        </p:cTn>
                                        <p:tgtEl>
                                          <p:spTgt spid="7"/>
                                        </p:tgtEl>
                                        <p:attrNameLst>
                                          <p:attrName>xshear</p:attrName>
                                        </p:attrNameLst>
                                      </p:cBhvr>
                                    </p:anim>
                                    <p:animScale>
                                      <p:cBhvr>
                                        <p:cTn id="58" dur="200" decel="100000" autoRev="1" fill="hold">
                                          <p:stCondLst>
                                            <p:cond delay="600"/>
                                          </p:stCondLst>
                                        </p:cTn>
                                        <p:tgtEl>
                                          <p:spTgt spid="7"/>
                                        </p:tgtEl>
                                      </p:cBhvr>
                                      <p:from x="100000" y="100000"/>
                                      <p:to x="80000" y="100000"/>
                                    </p:animScale>
                                    <p:anim by="(#ppt_h/3+#ppt_w*0.1)" calcmode="lin" valueType="num">
                                      <p:cBhvr additive="sum">
                                        <p:cTn id="59"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1224" y="714356"/>
            <a:ext cx="7500990" cy="707886"/>
          </a:xfrm>
          <a:prstGeom prst="rect">
            <a:avLst/>
          </a:prstGeom>
          <a:noFill/>
        </p:spPr>
        <p:txBody>
          <a:bodyPr wrap="square" rtlCol="0">
            <a:spAutoFit/>
          </a:bodyPr>
          <a:lstStyle/>
          <a:p>
            <a:pPr algn="ctr"/>
            <a:r>
              <a:rPr lang="en-GB" sz="4000" u="sng" dirty="0">
                <a:solidFill>
                  <a:prstClr val="black"/>
                </a:solidFill>
                <a:latin typeface="Arial Rounded MT Bold" pitchFamily="34" charset="0"/>
              </a:rPr>
              <a:t>IMPORTANT POINTS</a:t>
            </a:r>
          </a:p>
        </p:txBody>
      </p:sp>
      <p:sp>
        <p:nvSpPr>
          <p:cNvPr id="3" name="TextBox 2"/>
          <p:cNvSpPr txBox="1"/>
          <p:nvPr/>
        </p:nvSpPr>
        <p:spPr>
          <a:xfrm>
            <a:off x="1952596" y="1714488"/>
            <a:ext cx="7643866" cy="1477328"/>
          </a:xfrm>
          <a:prstGeom prst="rect">
            <a:avLst/>
          </a:prstGeom>
          <a:noFill/>
        </p:spPr>
        <p:txBody>
          <a:bodyPr wrap="square" rtlCol="0">
            <a:spAutoFit/>
          </a:bodyPr>
          <a:lstStyle/>
          <a:p>
            <a:pPr marL="342900" indent="-342900">
              <a:buFontTx/>
              <a:buAutoNum type="arabicParenR"/>
            </a:pPr>
            <a:r>
              <a:rPr lang="en-GB" dirty="0">
                <a:solidFill>
                  <a:prstClr val="white"/>
                </a:solidFill>
                <a:latin typeface="Arial Rounded MT Bold" pitchFamily="34" charset="0"/>
              </a:rPr>
              <a:t>Existing beliefs about the world:</a:t>
            </a:r>
          </a:p>
          <a:p>
            <a:pPr marL="342900" indent="-342900"/>
            <a:r>
              <a:rPr lang="en-GB" dirty="0">
                <a:solidFill>
                  <a:prstClr val="white"/>
                </a:solidFill>
                <a:latin typeface="Arial Rounded MT Bold" pitchFamily="34" charset="0"/>
              </a:rPr>
              <a:t>      - it was flat</a:t>
            </a:r>
          </a:p>
          <a:p>
            <a:pPr marL="342900" indent="-342900"/>
            <a:r>
              <a:rPr lang="en-GB" dirty="0">
                <a:solidFill>
                  <a:prstClr val="white"/>
                </a:solidFill>
                <a:latin typeface="Arial Rounded MT Bold" pitchFamily="34" charset="0"/>
              </a:rPr>
              <a:t>     - the sky was a solid dome</a:t>
            </a:r>
          </a:p>
          <a:p>
            <a:pPr marL="342900" indent="-342900"/>
            <a:r>
              <a:rPr lang="en-GB" dirty="0">
                <a:solidFill>
                  <a:prstClr val="white"/>
                </a:solidFill>
                <a:latin typeface="Arial Rounded MT Bold" pitchFamily="34" charset="0"/>
              </a:rPr>
              <a:t>     - the land was at the centre of the world</a:t>
            </a:r>
          </a:p>
          <a:p>
            <a:pPr marL="342900" indent="-342900"/>
            <a:r>
              <a:rPr lang="en-GB" dirty="0">
                <a:solidFill>
                  <a:prstClr val="white"/>
                </a:solidFill>
                <a:latin typeface="Arial Rounded MT Bold" pitchFamily="34" charset="0"/>
              </a:rPr>
              <a:t>     - humans were the most important thing in the world</a:t>
            </a:r>
          </a:p>
        </p:txBody>
      </p:sp>
      <p:pic>
        <p:nvPicPr>
          <p:cNvPr id="4" name="Picture 3" descr="images.jpg"/>
          <p:cNvPicPr>
            <a:picLocks noChangeAspect="1"/>
          </p:cNvPicPr>
          <p:nvPr/>
        </p:nvPicPr>
        <p:blipFill>
          <a:blip r:embed="rId2"/>
          <a:stretch>
            <a:fillRect/>
          </a:stretch>
        </p:blipFill>
        <p:spPr>
          <a:xfrm>
            <a:off x="2595538" y="3214686"/>
            <a:ext cx="7072362" cy="3492100"/>
          </a:xfrm>
          <a:prstGeom prst="rect">
            <a:avLst/>
          </a:prstGeom>
        </p:spPr>
      </p:pic>
    </p:spTree>
    <p:extLst>
      <p:ext uri="{BB962C8B-B14F-4D97-AF65-F5344CB8AC3E}">
        <p14:creationId xmlns:p14="http://schemas.microsoft.com/office/powerpoint/2010/main" val="3318470040"/>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1224" y="714356"/>
            <a:ext cx="7500990" cy="707886"/>
          </a:xfrm>
          <a:prstGeom prst="rect">
            <a:avLst/>
          </a:prstGeom>
          <a:noFill/>
        </p:spPr>
        <p:txBody>
          <a:bodyPr wrap="square" rtlCol="0">
            <a:spAutoFit/>
          </a:bodyPr>
          <a:lstStyle/>
          <a:p>
            <a:pPr algn="ctr"/>
            <a:r>
              <a:rPr lang="en-GB" sz="4000" u="sng" dirty="0">
                <a:solidFill>
                  <a:prstClr val="black"/>
                </a:solidFill>
                <a:latin typeface="Arial Rounded MT Bold" pitchFamily="34" charset="0"/>
              </a:rPr>
              <a:t>IMPORTANT POINTS</a:t>
            </a:r>
          </a:p>
        </p:txBody>
      </p:sp>
      <p:sp>
        <p:nvSpPr>
          <p:cNvPr id="3" name="TextBox 2"/>
          <p:cNvSpPr txBox="1"/>
          <p:nvPr/>
        </p:nvSpPr>
        <p:spPr>
          <a:xfrm>
            <a:off x="1952596" y="1714488"/>
            <a:ext cx="7643866" cy="2677656"/>
          </a:xfrm>
          <a:prstGeom prst="rect">
            <a:avLst/>
          </a:prstGeom>
          <a:noFill/>
        </p:spPr>
        <p:txBody>
          <a:bodyPr wrap="square" rtlCol="0">
            <a:spAutoFit/>
          </a:bodyPr>
          <a:lstStyle/>
          <a:p>
            <a:pPr marL="342900" indent="-342900">
              <a:buFont typeface="Arial" charset="0"/>
              <a:buChar char="•"/>
            </a:pPr>
            <a:r>
              <a:rPr lang="en-GB" sz="2400" dirty="0">
                <a:solidFill>
                  <a:prstClr val="white"/>
                </a:solidFill>
                <a:latin typeface="Arial Rounded MT Bold" pitchFamily="34" charset="0"/>
              </a:rPr>
              <a:t>God created the world</a:t>
            </a:r>
          </a:p>
          <a:p>
            <a:pPr marL="342900" indent="-342900">
              <a:buFont typeface="Arial" charset="0"/>
              <a:buChar char="•"/>
            </a:pPr>
            <a:r>
              <a:rPr lang="en-GB" sz="2400" dirty="0">
                <a:solidFill>
                  <a:prstClr val="white"/>
                </a:solidFill>
                <a:latin typeface="Arial Rounded MT Bold" pitchFamily="34" charset="0"/>
              </a:rPr>
              <a:t>God was in total control.</a:t>
            </a:r>
          </a:p>
          <a:p>
            <a:pPr marL="342900" indent="-342900">
              <a:buFont typeface="Arial" charset="0"/>
              <a:buChar char="•"/>
            </a:pPr>
            <a:r>
              <a:rPr lang="en-GB" sz="2400" dirty="0">
                <a:solidFill>
                  <a:prstClr val="white"/>
                </a:solidFill>
                <a:latin typeface="Arial Rounded MT Bold" pitchFamily="34" charset="0"/>
              </a:rPr>
              <a:t>Everything was GOOD – (God cannot  do bad).</a:t>
            </a:r>
          </a:p>
          <a:p>
            <a:pPr marL="342900" indent="-342900">
              <a:buFont typeface="Arial" charset="0"/>
              <a:buChar char="•"/>
            </a:pPr>
            <a:r>
              <a:rPr lang="en-GB" sz="2400" dirty="0">
                <a:solidFill>
                  <a:prstClr val="white"/>
                </a:solidFill>
                <a:latin typeface="Arial Rounded MT Bold" pitchFamily="34" charset="0"/>
              </a:rPr>
              <a:t>God created “out of nothing”.</a:t>
            </a:r>
          </a:p>
          <a:p>
            <a:pPr marL="342900" indent="-342900">
              <a:buFont typeface="Arial" charset="0"/>
              <a:buChar char="•"/>
            </a:pPr>
            <a:r>
              <a:rPr lang="en-GB" sz="2400" dirty="0">
                <a:solidFill>
                  <a:prstClr val="white"/>
                </a:solidFill>
                <a:latin typeface="Arial Rounded MT Bold" pitchFamily="34" charset="0"/>
              </a:rPr>
              <a:t>Humans were created last</a:t>
            </a:r>
          </a:p>
          <a:p>
            <a:pPr marL="342900" indent="-342900">
              <a:buFont typeface="Arial" charset="0"/>
              <a:buChar char="•"/>
            </a:pPr>
            <a:r>
              <a:rPr lang="en-GB" sz="2400" dirty="0">
                <a:solidFill>
                  <a:prstClr val="white"/>
                </a:solidFill>
                <a:latin typeface="Arial Rounded MT Bold" pitchFamily="34" charset="0"/>
              </a:rPr>
              <a:t>Humans are the most important creation</a:t>
            </a:r>
          </a:p>
          <a:p>
            <a:pPr marL="342900" indent="-342900">
              <a:buFont typeface="Arial" charset="0"/>
              <a:buChar char="•"/>
            </a:pPr>
            <a:r>
              <a:rPr lang="en-GB" sz="2400" dirty="0">
                <a:solidFill>
                  <a:prstClr val="white"/>
                </a:solidFill>
                <a:latin typeface="Arial Rounded MT Bold" pitchFamily="34" charset="0"/>
              </a:rPr>
              <a:t>The 7</a:t>
            </a:r>
            <a:r>
              <a:rPr lang="en-GB" sz="2400" baseline="30000" dirty="0">
                <a:solidFill>
                  <a:prstClr val="white"/>
                </a:solidFill>
                <a:latin typeface="Arial Rounded MT Bold" pitchFamily="34" charset="0"/>
              </a:rPr>
              <a:t>th</a:t>
            </a:r>
            <a:r>
              <a:rPr lang="en-GB" sz="2400" dirty="0">
                <a:solidFill>
                  <a:prstClr val="white"/>
                </a:solidFill>
                <a:latin typeface="Arial Rounded MT Bold" pitchFamily="34" charset="0"/>
              </a:rPr>
              <a:t> day set aside for meeting and prayer.</a:t>
            </a:r>
          </a:p>
        </p:txBody>
      </p:sp>
      <p:sp>
        <p:nvSpPr>
          <p:cNvPr id="5" name="TextBox 4"/>
          <p:cNvSpPr txBox="1"/>
          <p:nvPr/>
        </p:nvSpPr>
        <p:spPr>
          <a:xfrm>
            <a:off x="4452926" y="4572008"/>
            <a:ext cx="5929354" cy="1938992"/>
          </a:xfrm>
          <a:prstGeom prst="rect">
            <a:avLst/>
          </a:prstGeom>
          <a:noFill/>
        </p:spPr>
        <p:txBody>
          <a:bodyPr wrap="square" rtlCol="0">
            <a:spAutoFit/>
          </a:bodyPr>
          <a:lstStyle/>
          <a:p>
            <a:r>
              <a:rPr lang="en-GB" sz="2000" dirty="0">
                <a:solidFill>
                  <a:prstClr val="white"/>
                </a:solidFill>
                <a:latin typeface="Arial Rounded MT Bold" pitchFamily="34" charset="0"/>
              </a:rPr>
              <a:t>At the time...</a:t>
            </a:r>
          </a:p>
          <a:p>
            <a:r>
              <a:rPr lang="en-GB" sz="2000" dirty="0">
                <a:solidFill>
                  <a:prstClr val="white"/>
                </a:solidFill>
                <a:latin typeface="Arial Rounded MT Bold" pitchFamily="34" charset="0"/>
              </a:rPr>
              <a:t>The Hebrews were worried about their “out of control” existence.</a:t>
            </a:r>
          </a:p>
          <a:p>
            <a:r>
              <a:rPr lang="en-GB" sz="2000" dirty="0">
                <a:solidFill>
                  <a:prstClr val="white"/>
                </a:solidFill>
                <a:latin typeface="Arial Rounded MT Bold" pitchFamily="34" charset="0"/>
              </a:rPr>
              <a:t>Scared that bad things were happening.</a:t>
            </a:r>
          </a:p>
          <a:p>
            <a:r>
              <a:rPr lang="en-GB" sz="2000" dirty="0">
                <a:solidFill>
                  <a:prstClr val="white"/>
                </a:solidFill>
                <a:latin typeface="Arial Rounded MT Bold" pitchFamily="34" charset="0"/>
              </a:rPr>
              <a:t>Felt unimportant.</a:t>
            </a:r>
          </a:p>
          <a:p>
            <a:r>
              <a:rPr lang="en-GB" sz="2000" dirty="0">
                <a:solidFill>
                  <a:prstClr val="white"/>
                </a:solidFill>
                <a:latin typeface="Arial Rounded MT Bold" pitchFamily="34" charset="0"/>
              </a:rPr>
              <a:t>Needed to be brought together regularly.</a:t>
            </a:r>
          </a:p>
        </p:txBody>
      </p:sp>
    </p:spTree>
    <p:extLst>
      <p:ext uri="{BB962C8B-B14F-4D97-AF65-F5344CB8AC3E}">
        <p14:creationId xmlns:p14="http://schemas.microsoft.com/office/powerpoint/2010/main" val="2264053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7687" y="1068197"/>
            <a:ext cx="2133919" cy="4708981"/>
          </a:xfrm>
          <a:prstGeom prst="rect">
            <a:avLst/>
          </a:prstGeom>
          <a:noFill/>
        </p:spPr>
        <p:txBody>
          <a:bodyPr wrap="none" lIns="91440" tIns="45720" rIns="91440" bIns="45720">
            <a:spAutoFit/>
          </a:bodyPr>
          <a:lstStyle/>
          <a:p>
            <a:pPr algn="ctr"/>
            <a:r>
              <a:rPr lang="en-US" sz="30000" b="1" cap="none" spc="0" dirty="0" smtClean="0">
                <a:ln w="6600">
                  <a:solidFill>
                    <a:schemeClr val="accent2"/>
                  </a:solidFill>
                  <a:prstDash val="solid"/>
                </a:ln>
                <a:solidFill>
                  <a:srgbClr val="FFFFFF"/>
                </a:solidFill>
                <a:effectLst>
                  <a:outerShdw dist="38100" dir="2700000" algn="tl" rotWithShape="0">
                    <a:schemeClr val="accent2"/>
                  </a:outerShdw>
                </a:effectLst>
              </a:rPr>
              <a:t>2</a:t>
            </a:r>
            <a:endParaRPr lang="en-US" sz="30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800428665"/>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833" y="-1"/>
            <a:ext cx="3360021" cy="3726985"/>
          </a:xfrm>
          <a:prstGeom prst="rect">
            <a:avLst/>
          </a:prstGeom>
        </p:spPr>
      </p:pic>
      <p:sp>
        <p:nvSpPr>
          <p:cNvPr id="3" name="Rectangle 2"/>
          <p:cNvSpPr/>
          <p:nvPr/>
        </p:nvSpPr>
        <p:spPr>
          <a:xfrm>
            <a:off x="3379996" y="266338"/>
            <a:ext cx="5460149" cy="1754326"/>
          </a:xfrm>
          <a:prstGeom prst="rect">
            <a:avLst/>
          </a:prstGeom>
          <a:noFill/>
        </p:spPr>
        <p:txBody>
          <a:bodyPr wrap="none" lIns="91440" tIns="45720" rIns="91440" bIns="45720">
            <a:spAutoFit/>
          </a:bodyPr>
          <a:lstStyle/>
          <a:p>
            <a:pPr algn="ctr"/>
            <a:r>
              <a:rPr lang="en-US" sz="5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Adam = Humanity</a:t>
            </a:r>
          </a:p>
          <a:p>
            <a:pPr algn="ctr"/>
            <a:r>
              <a:rPr lang="en-US" sz="5400" b="1" spc="50" dirty="0" smtClean="0">
                <a:ln w="9525" cmpd="sng">
                  <a:solidFill>
                    <a:schemeClr val="accent1"/>
                  </a:solidFill>
                  <a:prstDash val="solid"/>
                </a:ln>
                <a:solidFill>
                  <a:srgbClr val="70AD47">
                    <a:tint val="1000"/>
                  </a:srgbClr>
                </a:solidFill>
                <a:effectLst>
                  <a:glow rad="38100">
                    <a:schemeClr val="accent1">
                      <a:alpha val="40000"/>
                    </a:schemeClr>
                  </a:glow>
                </a:effectLst>
              </a:rPr>
              <a:t>Eve = Beginning</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47974"/>
            <a:ext cx="3962400" cy="291998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3009" y="2658794"/>
            <a:ext cx="5770540" cy="403937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7825" y="2287003"/>
            <a:ext cx="4905190" cy="274928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2707" y="2020664"/>
            <a:ext cx="4570997" cy="4570997"/>
          </a:xfrm>
          <a:prstGeom prst="rect">
            <a:avLst/>
          </a:prstGeom>
        </p:spPr>
      </p:pic>
    </p:spTree>
    <p:extLst>
      <p:ext uri="{BB962C8B-B14F-4D97-AF65-F5344CB8AC3E}">
        <p14:creationId xmlns:p14="http://schemas.microsoft.com/office/powerpoint/2010/main" val="1778205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0906" y="603962"/>
            <a:ext cx="5976816" cy="4708981"/>
          </a:xfrm>
          <a:prstGeom prst="rect">
            <a:avLst/>
          </a:prstGeom>
          <a:noFill/>
        </p:spPr>
        <p:txBody>
          <a:bodyPr wrap="square" lIns="91440" tIns="45720" rIns="91440" bIns="45720">
            <a:spAutoFit/>
          </a:bodyPr>
          <a:lstStyle/>
          <a:p>
            <a:pPr algn="ctr"/>
            <a:r>
              <a:rPr lang="en-US" sz="30000" b="1" cap="none" spc="0" dirty="0" smtClean="0">
                <a:ln w="6600">
                  <a:solidFill>
                    <a:schemeClr val="accent2"/>
                  </a:solidFill>
                  <a:prstDash val="solid"/>
                </a:ln>
                <a:solidFill>
                  <a:srgbClr val="FFFFFF"/>
                </a:solidFill>
                <a:effectLst>
                  <a:outerShdw dist="38100" dir="2700000" algn="tl" rotWithShape="0">
                    <a:schemeClr val="accent2"/>
                  </a:outerShdw>
                </a:effectLst>
              </a:rPr>
              <a:t>3</a:t>
            </a:r>
            <a:r>
              <a:rPr lang="en-US" sz="9600" b="1" cap="none" spc="0" dirty="0" smtClean="0">
                <a:ln w="6600">
                  <a:solidFill>
                    <a:schemeClr val="accent2"/>
                  </a:solidFill>
                  <a:prstDash val="solid"/>
                </a:ln>
                <a:solidFill>
                  <a:srgbClr val="FFFFFF"/>
                </a:solidFill>
                <a:effectLst>
                  <a:outerShdw dist="38100" dir="2700000" algn="tl" rotWithShape="0">
                    <a:schemeClr val="accent2"/>
                  </a:outerShdw>
                </a:effectLst>
              </a:rPr>
              <a:t>(</a:t>
            </a:r>
            <a:r>
              <a:rPr lang="en-US" sz="9600" b="1" cap="none" spc="0" dirty="0" err="1" smtClean="0">
                <a:ln w="6600">
                  <a:solidFill>
                    <a:schemeClr val="accent2"/>
                  </a:solidFill>
                  <a:prstDash val="solid"/>
                </a:ln>
                <a:solidFill>
                  <a:srgbClr val="FFFFFF"/>
                </a:solidFill>
                <a:effectLst>
                  <a:outerShdw dist="38100" dir="2700000" algn="tl" rotWithShape="0">
                    <a:schemeClr val="accent2"/>
                  </a:outerShdw>
                </a:effectLst>
              </a:rPr>
              <a:t>ish</a:t>
            </a:r>
            <a:r>
              <a:rPr lang="en-US" sz="9600" b="1" cap="none" spc="0" dirty="0" smtClean="0">
                <a:ln w="6600">
                  <a:solidFill>
                    <a:schemeClr val="accent2"/>
                  </a:solidFill>
                  <a:prstDash val="solid"/>
                </a:ln>
                <a:solidFill>
                  <a:srgbClr val="FFFFFF"/>
                </a:solidFill>
                <a:effectLst>
                  <a:outerShdw dist="38100" dir="2700000" algn="tl" rotWithShape="0">
                    <a:schemeClr val="accent2"/>
                  </a:outerShdw>
                </a:effectLst>
              </a:rPr>
              <a:t>)</a:t>
            </a:r>
            <a:endParaRPr lang="en-US" sz="9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944692428"/>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726" y="0"/>
            <a:ext cx="7166903" cy="7143013"/>
          </a:xfrm>
          <a:prstGeom prst="rect">
            <a:avLst/>
          </a:prstGeom>
        </p:spPr>
      </p:pic>
      <p:sp>
        <p:nvSpPr>
          <p:cNvPr id="3" name="TextBox 2"/>
          <p:cNvSpPr txBox="1"/>
          <p:nvPr/>
        </p:nvSpPr>
        <p:spPr>
          <a:xfrm>
            <a:off x="2429900" y="4994031"/>
            <a:ext cx="7596554" cy="830997"/>
          </a:xfrm>
          <a:prstGeom prst="rect">
            <a:avLst/>
          </a:prstGeom>
          <a:solidFill>
            <a:srgbClr val="00B050"/>
          </a:solidFill>
        </p:spPr>
        <p:txBody>
          <a:bodyPr wrap="square" rtlCol="0">
            <a:spAutoFit/>
          </a:bodyPr>
          <a:lstStyle/>
          <a:p>
            <a:pPr algn="ctr"/>
            <a:r>
              <a:rPr lang="en-GB" sz="4800" dirty="0" smtClean="0">
                <a:latin typeface="Arial Black" panose="020B0A04020102020204" pitchFamily="34" charset="0"/>
              </a:rPr>
              <a:t>JOHN CHAPTER 1</a:t>
            </a:r>
            <a:endParaRPr lang="en-GB" sz="4800" dirty="0">
              <a:latin typeface="Arial Black" panose="020B0A04020102020204" pitchFamily="34" charset="0"/>
            </a:endParaRPr>
          </a:p>
        </p:txBody>
      </p:sp>
      <p:sp>
        <p:nvSpPr>
          <p:cNvPr id="4" name="Rectangle 3"/>
          <p:cNvSpPr/>
          <p:nvPr/>
        </p:nvSpPr>
        <p:spPr>
          <a:xfrm>
            <a:off x="332942" y="2067002"/>
            <a:ext cx="1819409" cy="1754326"/>
          </a:xfrm>
          <a:prstGeom prst="rect">
            <a:avLst/>
          </a:prstGeom>
          <a:noFill/>
        </p:spPr>
        <p:txBody>
          <a:bodyPr wrap="none" lIns="91440" tIns="45720" rIns="91440" bIns="45720">
            <a:spAutoFit/>
          </a:bodyPr>
          <a:lstStyle/>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Ho</a:t>
            </a:r>
          </a:p>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Logos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p:cNvSpPr/>
          <p:nvPr/>
        </p:nvSpPr>
        <p:spPr>
          <a:xfrm>
            <a:off x="10011740" y="2067002"/>
            <a:ext cx="1848839" cy="1754326"/>
          </a:xfrm>
          <a:prstGeom prst="rect">
            <a:avLst/>
          </a:prstGeom>
          <a:noFill/>
        </p:spPr>
        <p:txBody>
          <a:bodyPr wrap="none" lIns="91440" tIns="45720" rIns="91440" bIns="45720">
            <a:spAutoFit/>
          </a:bodyPr>
          <a:lstStyle/>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Jesus</a:t>
            </a:r>
          </a:p>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Christ</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371597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gn02_04-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0963"/>
            <a:ext cx="914400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6"/>
          <p:cNvSpPr>
            <a:spLocks noChangeArrowheads="1"/>
          </p:cNvSpPr>
          <p:nvPr/>
        </p:nvSpPr>
        <p:spPr bwMode="auto">
          <a:xfrm>
            <a:off x="1992313" y="5229226"/>
            <a:ext cx="8280400" cy="1465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 </a:t>
            </a:r>
            <a:r>
              <a:rPr lang="en-GB" altLang="en-US" u="none">
                <a:solidFill>
                  <a:srgbClr val="000000"/>
                </a:solidFill>
                <a:latin typeface="Comic Sans MS" panose="030F0702030302020204" pitchFamily="66" charset="0"/>
              </a:rPr>
              <a:t>Genesis 1:1, 2:4-6</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In the beginning, God created the heavens and earth. No plant or shrub had yet sprung up, for Yahweh God had not sent rain upon the earth, and there was no one to till the soil. Moisture would well up from the earth and water the surface of the ground</a:t>
            </a:r>
            <a:r>
              <a:rPr lang="en-GB" altLang="en-US" b="0" u="none">
                <a:solidFill>
                  <a:srgbClr val="000000"/>
                </a:solidFill>
              </a:rPr>
              <a:t> </a:t>
            </a:r>
          </a:p>
        </p:txBody>
      </p:sp>
    </p:spTree>
    <p:extLst>
      <p:ext uri="{BB962C8B-B14F-4D97-AF65-F5344CB8AC3E}">
        <p14:creationId xmlns:p14="http://schemas.microsoft.com/office/powerpoint/2010/main" val="1843619523"/>
      </p:ext>
    </p:extLst>
  </p:cSld>
  <p:clrMapOvr>
    <a:masterClrMapping/>
  </p:clrMapOvr>
  <p:transition spd="med" advClick="0" advTm="30000">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8000">
              <a:srgbClr val="7030A0"/>
            </a:gs>
            <a:gs pos="38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3361193" y="2689296"/>
            <a:ext cx="5348131" cy="646331"/>
          </a:xfrm>
          <a:prstGeom prst="rect">
            <a:avLst/>
          </a:prstGeom>
        </p:spPr>
        <p:txBody>
          <a:bodyPr wrap="none">
            <a:spAutoFit/>
          </a:bodyPr>
          <a:lstStyle/>
          <a:p>
            <a:r>
              <a:rPr lang="en-GB" dirty="0">
                <a:hlinkClick r:id="rId2"/>
              </a:rPr>
              <a:t>https://kidstalkaboutgod.org/interviews/tv-interviews</a:t>
            </a:r>
            <a:r>
              <a:rPr lang="en-GB" dirty="0" smtClean="0">
                <a:hlinkClick r:id="rId2"/>
              </a:rPr>
              <a:t>/</a:t>
            </a:r>
            <a:endParaRPr lang="en-GB" dirty="0" smtClean="0"/>
          </a:p>
          <a:p>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50" y="3335627"/>
            <a:ext cx="11694017" cy="446922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778271" cy="217653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7998" y="0"/>
            <a:ext cx="1975269" cy="21449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7474" y="2176530"/>
            <a:ext cx="1931010" cy="137803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144936"/>
            <a:ext cx="1778271" cy="140963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554570"/>
            <a:ext cx="1803043" cy="1352282"/>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79388" y="3554569"/>
            <a:ext cx="2356835" cy="1571223"/>
          </a:xfrm>
          <a:prstGeom prst="rect">
            <a:avLst/>
          </a:prstGeom>
        </p:spPr>
      </p:pic>
      <p:sp>
        <p:nvSpPr>
          <p:cNvPr id="12" name="Rectangle 11"/>
          <p:cNvSpPr/>
          <p:nvPr/>
        </p:nvSpPr>
        <p:spPr>
          <a:xfrm>
            <a:off x="2316056" y="211102"/>
            <a:ext cx="7413633" cy="1754326"/>
          </a:xfrm>
          <a:prstGeom prst="rect">
            <a:avLst/>
          </a:prstGeom>
          <a:noFill/>
        </p:spPr>
        <p:txBody>
          <a:bodyPr wrap="none" lIns="91440" tIns="45720" rIns="91440" bIns="45720">
            <a:spAutoFit/>
          </a:bodyPr>
          <a:lstStyle/>
          <a:p>
            <a:pPr algn="ctr"/>
            <a:r>
              <a:rPr lang="en-US" sz="5400" b="1" cap="none" spc="0" dirty="0" smtClean="0">
                <a:ln w="12700">
                  <a:solidFill>
                    <a:schemeClr val="accent3">
                      <a:lumMod val="50000"/>
                    </a:schemeClr>
                  </a:solidFill>
                  <a:prstDash val="solid"/>
                </a:ln>
                <a:gradFill>
                  <a:gsLst>
                    <a:gs pos="11000">
                      <a:schemeClr val="bg1">
                        <a:lumMod val="95000"/>
                      </a:schemeClr>
                    </a:gs>
                    <a:gs pos="49000">
                      <a:srgbClr val="FFFF00"/>
                    </a:gs>
                    <a:gs pos="100000">
                      <a:srgbClr val="00B050"/>
                    </a:gs>
                  </a:gsLst>
                  <a:lin ang="5400000" scaled="1"/>
                </a:gradFill>
                <a:effectLst>
                  <a:innerShdw blurRad="177800">
                    <a:schemeClr val="accent3">
                      <a:lumMod val="50000"/>
                    </a:schemeClr>
                  </a:innerShdw>
                </a:effectLst>
              </a:rPr>
              <a:t>Some Basic Beliefs About</a:t>
            </a:r>
          </a:p>
          <a:p>
            <a:pPr algn="ctr"/>
            <a:r>
              <a:rPr lang="en-US" sz="5400" b="1" dirty="0" smtClean="0">
                <a:ln w="12700">
                  <a:solidFill>
                    <a:schemeClr val="accent3">
                      <a:lumMod val="50000"/>
                    </a:schemeClr>
                  </a:solidFill>
                  <a:prstDash val="solid"/>
                </a:ln>
                <a:gradFill>
                  <a:gsLst>
                    <a:gs pos="11000">
                      <a:schemeClr val="bg1">
                        <a:lumMod val="95000"/>
                      </a:schemeClr>
                    </a:gs>
                    <a:gs pos="49000">
                      <a:srgbClr val="FFFF00"/>
                    </a:gs>
                    <a:gs pos="100000">
                      <a:srgbClr val="00B050"/>
                    </a:gs>
                  </a:gsLst>
                  <a:lin ang="5400000" scaled="1"/>
                </a:gradFill>
                <a:effectLst>
                  <a:innerShdw blurRad="177800">
                    <a:schemeClr val="accent3">
                      <a:lumMod val="50000"/>
                    </a:schemeClr>
                  </a:innerShdw>
                </a:effectLst>
              </a:rPr>
              <a:t>God</a:t>
            </a:r>
            <a:endParaRPr lang="en-US" sz="5400" b="1" cap="none" spc="0" dirty="0">
              <a:ln w="12700">
                <a:solidFill>
                  <a:schemeClr val="accent3">
                    <a:lumMod val="50000"/>
                  </a:schemeClr>
                </a:solidFill>
                <a:prstDash val="solid"/>
              </a:ln>
              <a:gradFill>
                <a:gsLst>
                  <a:gs pos="11000">
                    <a:schemeClr val="bg1">
                      <a:lumMod val="95000"/>
                    </a:schemeClr>
                  </a:gs>
                  <a:gs pos="49000">
                    <a:srgbClr val="FFFF00"/>
                  </a:gs>
                  <a:gs pos="100000">
                    <a:srgbClr val="00B050"/>
                  </a:gs>
                </a:gsLst>
                <a:lin ang="5400000" scaled="1"/>
              </a:gradFill>
              <a:effectLst>
                <a:innerShdw blurRad="177800">
                  <a:schemeClr val="accent3">
                    <a:lumMod val="50000"/>
                  </a:schemeClr>
                </a:innerShdw>
              </a:effectLst>
            </a:endParaRPr>
          </a:p>
        </p:txBody>
      </p:sp>
    </p:spTree>
    <p:extLst>
      <p:ext uri="{BB962C8B-B14F-4D97-AF65-F5344CB8AC3E}">
        <p14:creationId xmlns:p14="http://schemas.microsoft.com/office/powerpoint/2010/main" val="742682757"/>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gn02_0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6"/>
          <p:cNvSpPr>
            <a:spLocks noChangeArrowheads="1"/>
          </p:cNvSpPr>
          <p:nvPr/>
        </p:nvSpPr>
        <p:spPr bwMode="auto">
          <a:xfrm>
            <a:off x="1919288" y="5805488"/>
            <a:ext cx="83169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 </a:t>
            </a:r>
            <a:r>
              <a:rPr lang="en-GB" altLang="en-US" u="none">
                <a:solidFill>
                  <a:srgbClr val="FFFFFF"/>
                </a:solidFill>
                <a:latin typeface="Comic Sans MS" panose="030F0702030302020204" pitchFamily="66" charset="0"/>
              </a:rPr>
              <a:t>Genesis 2:7</a:t>
            </a:r>
            <a:r>
              <a:rPr lang="en-GB" altLang="en-US" b="0" u="none">
                <a:solidFill>
                  <a:srgbClr val="FFFFFF"/>
                </a:solidFill>
                <a:latin typeface="Comic Sans MS" panose="030F0702030302020204" pitchFamily="66" charset="0"/>
              </a:rPr>
              <a:t/>
            </a:r>
            <a:br>
              <a:rPr lang="en-GB" altLang="en-US" b="0" u="none">
                <a:solidFill>
                  <a:srgbClr val="FFFFFF"/>
                </a:solidFill>
                <a:latin typeface="Comic Sans MS" panose="030F0702030302020204" pitchFamily="66" charset="0"/>
              </a:rPr>
            </a:br>
            <a:r>
              <a:rPr lang="en-GB" altLang="en-US" b="0" u="none">
                <a:solidFill>
                  <a:srgbClr val="FFFFFF"/>
                </a:solidFill>
                <a:latin typeface="Comic Sans MS" panose="030F0702030302020204" pitchFamily="66" charset="0"/>
              </a:rPr>
              <a:t>Yahweh God formed man from the soil of the ground</a:t>
            </a:r>
            <a:r>
              <a:rPr lang="en-GB" altLang="en-US" b="0" u="none">
                <a:solidFill>
                  <a:srgbClr val="FFFFFF"/>
                </a:solidFill>
              </a:rPr>
              <a:t> </a:t>
            </a:r>
          </a:p>
        </p:txBody>
      </p:sp>
    </p:spTree>
    <p:extLst>
      <p:ext uri="{BB962C8B-B14F-4D97-AF65-F5344CB8AC3E}">
        <p14:creationId xmlns:p14="http://schemas.microsoft.com/office/powerpoint/2010/main" val="997404162"/>
      </p:ext>
    </p:extLst>
  </p:cSld>
  <p:clrMapOvr>
    <a:masterClrMapping/>
  </p:clrMapOvr>
  <p:transition spd="med" advClick="0" advTm="15000">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gn02_0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6"/>
          <p:cNvSpPr>
            <a:spLocks noChangeArrowheads="1"/>
          </p:cNvSpPr>
          <p:nvPr/>
        </p:nvSpPr>
        <p:spPr bwMode="auto">
          <a:xfrm>
            <a:off x="3143251" y="5876925"/>
            <a:ext cx="5419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 </a:t>
            </a:r>
            <a:r>
              <a:rPr lang="en-GB" altLang="en-US" u="none">
                <a:solidFill>
                  <a:srgbClr val="FFFFFF"/>
                </a:solidFill>
                <a:latin typeface="Comic Sans MS" panose="030F0702030302020204" pitchFamily="66" charset="0"/>
              </a:rPr>
              <a:t>Genesis 2:7</a:t>
            </a:r>
            <a:r>
              <a:rPr lang="en-GB" altLang="en-US" b="0" u="none">
                <a:solidFill>
                  <a:srgbClr val="FFFFFF"/>
                </a:solidFill>
                <a:latin typeface="Comic Sans MS" panose="030F0702030302020204" pitchFamily="66" charset="0"/>
              </a:rPr>
              <a:t/>
            </a:r>
            <a:br>
              <a:rPr lang="en-GB" altLang="en-US" b="0" u="none">
                <a:solidFill>
                  <a:srgbClr val="FFFFFF"/>
                </a:solidFill>
                <a:latin typeface="Comic Sans MS" panose="030F0702030302020204" pitchFamily="66" charset="0"/>
              </a:rPr>
            </a:br>
            <a:r>
              <a:rPr lang="en-GB" altLang="en-US" b="0" u="none">
                <a:solidFill>
                  <a:srgbClr val="FFFFFF"/>
                </a:solidFill>
                <a:latin typeface="Comic Sans MS" panose="030F0702030302020204" pitchFamily="66" charset="0"/>
              </a:rPr>
              <a:t>And breathed into his nostrils the breath of life</a:t>
            </a:r>
            <a:r>
              <a:rPr lang="en-GB" altLang="en-US" b="0" u="none">
                <a:solidFill>
                  <a:srgbClr val="000000"/>
                </a:solidFill>
              </a:rPr>
              <a:t> </a:t>
            </a:r>
          </a:p>
        </p:txBody>
      </p:sp>
    </p:spTree>
    <p:extLst>
      <p:ext uri="{BB962C8B-B14F-4D97-AF65-F5344CB8AC3E}">
        <p14:creationId xmlns:p14="http://schemas.microsoft.com/office/powerpoint/2010/main" val="274074991"/>
      </p:ext>
    </p:extLst>
  </p:cSld>
  <p:clrMapOvr>
    <a:masterClrMapping/>
  </p:clrMapOvr>
  <p:transition spd="med" advClick="0" advTm="15000">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gn02_07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6"/>
          <p:cNvSpPr>
            <a:spLocks noChangeArrowheads="1"/>
          </p:cNvSpPr>
          <p:nvPr/>
        </p:nvSpPr>
        <p:spPr bwMode="auto">
          <a:xfrm>
            <a:off x="1847850" y="260350"/>
            <a:ext cx="3811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 Genesis 2:7</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man became a living creature</a:t>
            </a:r>
            <a:r>
              <a:rPr lang="en-GB" altLang="en-US" b="0" u="none">
                <a:solidFill>
                  <a:srgbClr val="000000"/>
                </a:solidFill>
              </a:rPr>
              <a:t>.</a:t>
            </a:r>
          </a:p>
        </p:txBody>
      </p:sp>
    </p:spTree>
    <p:extLst>
      <p:ext uri="{BB962C8B-B14F-4D97-AF65-F5344CB8AC3E}">
        <p14:creationId xmlns:p14="http://schemas.microsoft.com/office/powerpoint/2010/main" val="2192900484"/>
      </p:ext>
    </p:extLst>
  </p:cSld>
  <p:clrMapOvr>
    <a:masterClrMapping/>
  </p:clrMapOvr>
  <p:transition spd="med" advClick="0" advTm="15000">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gn02_08-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19" name="Rectangle 6"/>
          <p:cNvSpPr>
            <a:spLocks noChangeArrowheads="1"/>
          </p:cNvSpPr>
          <p:nvPr/>
        </p:nvSpPr>
        <p:spPr bwMode="auto">
          <a:xfrm>
            <a:off x="2135189" y="5157789"/>
            <a:ext cx="7705725" cy="1474787"/>
          </a:xfrm>
          <a:prstGeom prst="rect">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99CC00"/>
                </a:solidFill>
              </a:rPr>
              <a:t> </a:t>
            </a:r>
            <a:r>
              <a:rPr lang="en-GB" altLang="en-US" u="none">
                <a:solidFill>
                  <a:srgbClr val="000000"/>
                </a:solidFill>
                <a:latin typeface="Comic Sans MS" panose="030F0702030302020204" pitchFamily="66" charset="0"/>
              </a:rPr>
              <a:t>Genesis 2:8-9</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Yahweh God planted a garden in Eden, and there he put the man he had formed. Yahweh God caused to sprout every tree that is pleasing to look at and good for food, with the tree of life in the middle of the garden and the tree of knowledge of good and evil</a:t>
            </a:r>
            <a:r>
              <a:rPr lang="en-GB" altLang="en-US" b="0" u="none">
                <a:solidFill>
                  <a:srgbClr val="000000"/>
                </a:solidFill>
              </a:rPr>
              <a:t> </a:t>
            </a:r>
          </a:p>
        </p:txBody>
      </p:sp>
    </p:spTree>
    <p:extLst>
      <p:ext uri="{BB962C8B-B14F-4D97-AF65-F5344CB8AC3E}">
        <p14:creationId xmlns:p14="http://schemas.microsoft.com/office/powerpoint/2010/main" val="2121810715"/>
      </p:ext>
    </p:extLst>
  </p:cSld>
  <p:clrMapOvr>
    <a:masterClrMapping/>
  </p:clrMapOvr>
  <p:transition spd="med" advClick="0" advTm="25000">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1400175" y="3108325"/>
            <a:ext cx="9391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Genesis 2:15</a:t>
            </a:r>
            <a:r>
              <a:rPr lang="en-GB" altLang="en-US" b="0" u="none">
                <a:solidFill>
                  <a:srgbClr val="000000"/>
                </a:solidFill>
              </a:rPr>
              <a:t/>
            </a:r>
            <a:br>
              <a:rPr lang="en-GB" altLang="en-US" b="0" u="none">
                <a:solidFill>
                  <a:srgbClr val="000000"/>
                </a:solidFill>
              </a:rPr>
            </a:br>
            <a:r>
              <a:rPr lang="en-GB" altLang="en-US" b="0" u="none">
                <a:solidFill>
                  <a:srgbClr val="000000"/>
                </a:solidFill>
              </a:rPr>
              <a:t>Yahweh God took the man, and put him in the garden of Eden to look after and maintain it. </a:t>
            </a:r>
          </a:p>
        </p:txBody>
      </p:sp>
      <p:pic>
        <p:nvPicPr>
          <p:cNvPr id="10243" name="Picture 7" descr="gn02_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5"/>
          <p:cNvSpPr>
            <a:spLocks noChangeArrowheads="1"/>
          </p:cNvSpPr>
          <p:nvPr/>
        </p:nvSpPr>
        <p:spPr bwMode="auto">
          <a:xfrm>
            <a:off x="1847850" y="5592763"/>
            <a:ext cx="8351838" cy="925512"/>
          </a:xfrm>
          <a:prstGeom prst="rect">
            <a:avLst/>
          </a:prstGeom>
          <a:solidFill>
            <a:srgbClr val="99FF66"/>
          </a:solidFill>
          <a:ln w="9525">
            <a:solidFill>
              <a:srgbClr val="99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2:15</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Yahweh God took the man, and put him in the garden of Eden to look after and maintain it</a:t>
            </a:r>
            <a:r>
              <a:rPr lang="en-GB" altLang="en-US" b="0" u="none">
                <a:solidFill>
                  <a:srgbClr val="000000"/>
                </a:solidFill>
              </a:rPr>
              <a:t>.</a:t>
            </a:r>
            <a:r>
              <a:rPr lang="en-GB" altLang="en-US" b="0" u="none">
                <a:solidFill>
                  <a:srgbClr val="FFFFFF"/>
                </a:solidFill>
              </a:rPr>
              <a:t> </a:t>
            </a:r>
          </a:p>
        </p:txBody>
      </p:sp>
    </p:spTree>
    <p:extLst>
      <p:ext uri="{BB962C8B-B14F-4D97-AF65-F5344CB8AC3E}">
        <p14:creationId xmlns:p14="http://schemas.microsoft.com/office/powerpoint/2010/main" val="1927176227"/>
      </p:ext>
    </p:extLst>
  </p:cSld>
  <p:clrMapOvr>
    <a:masterClrMapping/>
  </p:clrMapOvr>
  <p:transition spd="med" advClick="0" advTm="20000">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gn02_16-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6"/>
          <p:cNvSpPr>
            <a:spLocks noChangeArrowheads="1"/>
          </p:cNvSpPr>
          <p:nvPr/>
        </p:nvSpPr>
        <p:spPr bwMode="auto">
          <a:xfrm>
            <a:off x="8401051" y="5837238"/>
            <a:ext cx="2036763" cy="366712"/>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2:16-17</a:t>
            </a:r>
            <a:endParaRPr lang="en-GB" altLang="en-US" b="0" u="none">
              <a:solidFill>
                <a:srgbClr val="000000"/>
              </a:solidFill>
            </a:endParaRPr>
          </a:p>
        </p:txBody>
      </p:sp>
    </p:spTree>
    <p:extLst>
      <p:ext uri="{BB962C8B-B14F-4D97-AF65-F5344CB8AC3E}">
        <p14:creationId xmlns:p14="http://schemas.microsoft.com/office/powerpoint/2010/main" val="346779197"/>
      </p:ext>
    </p:extLst>
  </p:cSld>
  <p:clrMapOvr>
    <a:masterClrMapping/>
  </p:clrMapOvr>
  <p:transition spd="med" advClick="0" advTm="25000">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gn02_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6"/>
          <p:cNvSpPr>
            <a:spLocks noChangeArrowheads="1"/>
          </p:cNvSpPr>
          <p:nvPr/>
        </p:nvSpPr>
        <p:spPr bwMode="auto">
          <a:xfrm>
            <a:off x="2424114" y="6092826"/>
            <a:ext cx="1577975"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2:18</a:t>
            </a:r>
            <a:r>
              <a:rPr lang="en-GB" altLang="en-US" b="0" u="none">
                <a:solidFill>
                  <a:srgbClr val="000000"/>
                </a:solidFill>
              </a:rPr>
              <a:t> </a:t>
            </a:r>
          </a:p>
        </p:txBody>
      </p:sp>
    </p:spTree>
    <p:extLst>
      <p:ext uri="{BB962C8B-B14F-4D97-AF65-F5344CB8AC3E}">
        <p14:creationId xmlns:p14="http://schemas.microsoft.com/office/powerpoint/2010/main" val="74931974"/>
      </p:ext>
    </p:extLst>
  </p:cSld>
  <p:clrMapOvr>
    <a:masterClrMapping/>
  </p:clrMapOvr>
  <p:transition spd="med" advClick="0" advTm="17000">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gn02_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5"/>
          <p:cNvSpPr>
            <a:spLocks noChangeArrowheads="1"/>
          </p:cNvSpPr>
          <p:nvPr/>
        </p:nvSpPr>
        <p:spPr bwMode="auto">
          <a:xfrm>
            <a:off x="1919288" y="5589589"/>
            <a:ext cx="8496300" cy="915987"/>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2:19</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From the ground Yahweh God formed every animal of the field and every bird of the sky</a:t>
            </a:r>
            <a:r>
              <a:rPr lang="en-GB" altLang="en-US" b="0" u="none">
                <a:solidFill>
                  <a:srgbClr val="000000"/>
                </a:solidFill>
              </a:rPr>
              <a:t>. </a:t>
            </a:r>
          </a:p>
        </p:txBody>
      </p:sp>
    </p:spTree>
    <p:extLst>
      <p:ext uri="{BB962C8B-B14F-4D97-AF65-F5344CB8AC3E}">
        <p14:creationId xmlns:p14="http://schemas.microsoft.com/office/powerpoint/2010/main" val="3106070833"/>
      </p:ext>
    </p:extLst>
  </p:cSld>
  <p:clrMapOvr>
    <a:masterClrMapping/>
  </p:clrMapOvr>
  <p:transition spd="med" advClick="0" advTm="20000">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gn02_1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ChangeArrowheads="1"/>
          </p:cNvSpPr>
          <p:nvPr/>
        </p:nvSpPr>
        <p:spPr bwMode="auto">
          <a:xfrm>
            <a:off x="2135189" y="5157788"/>
            <a:ext cx="8207375" cy="1465262"/>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 Genesis 2:19-20</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He brought them to the man to see what he would call them. Whatever the man called every living creature, that was its name. The man gave names to all the cattle, every bird of the sky, and every animal of the field. But no suitable helper was found for the man </a:t>
            </a:r>
          </a:p>
        </p:txBody>
      </p:sp>
    </p:spTree>
    <p:extLst>
      <p:ext uri="{BB962C8B-B14F-4D97-AF65-F5344CB8AC3E}">
        <p14:creationId xmlns:p14="http://schemas.microsoft.com/office/powerpoint/2010/main" val="3560660409"/>
      </p:ext>
    </p:extLst>
  </p:cSld>
  <p:clrMapOvr>
    <a:masterClrMapping/>
  </p:clrMapOvr>
  <p:transition spd="med" advClick="0" advTm="20000">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gn02_2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4"/>
          <p:cNvSpPr>
            <a:spLocks noChangeArrowheads="1"/>
          </p:cNvSpPr>
          <p:nvPr/>
        </p:nvSpPr>
        <p:spPr bwMode="auto">
          <a:xfrm>
            <a:off x="1774825" y="404813"/>
            <a:ext cx="6256338"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2:21</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Then Yahweh God caused a deep sleep to fall on the man </a:t>
            </a:r>
          </a:p>
        </p:txBody>
      </p:sp>
    </p:spTree>
    <p:extLst>
      <p:ext uri="{BB962C8B-B14F-4D97-AF65-F5344CB8AC3E}">
        <p14:creationId xmlns:p14="http://schemas.microsoft.com/office/powerpoint/2010/main" val="2090841072"/>
      </p:ext>
    </p:extLst>
  </p:cSld>
  <p:clrMapOvr>
    <a:masterClrMapping/>
  </p:clrMapOvr>
  <p:transition spd="med" advClick="0" advTm="17000">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king-hearts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2314" y="260350"/>
            <a:ext cx="168433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descr="father-and-son-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563" y="333375"/>
            <a:ext cx="192881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6" descr="superman-overlooking-metropol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450" y="3716339"/>
            <a:ext cx="1811338"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7" descr="ghost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7663" y="4365625"/>
            <a:ext cx="229235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8"/>
          <p:cNvSpPr txBox="1">
            <a:spLocks noChangeArrowheads="1"/>
          </p:cNvSpPr>
          <p:nvPr/>
        </p:nvSpPr>
        <p:spPr bwMode="auto">
          <a:xfrm>
            <a:off x="3792539" y="1196975"/>
            <a:ext cx="417512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algn="ctr" fontAlgn="base">
              <a:spcBef>
                <a:spcPct val="50000"/>
              </a:spcBef>
              <a:spcAft>
                <a:spcPct val="0"/>
              </a:spcAft>
            </a:pPr>
            <a:r>
              <a:rPr lang="en-GB" altLang="en-US" sz="4400" dirty="0" smtClean="0">
                <a:solidFill>
                  <a:srgbClr val="000000"/>
                </a:solidFill>
              </a:rPr>
              <a:t>HOW DO </a:t>
            </a:r>
            <a:r>
              <a:rPr lang="en-GB" altLang="en-US" sz="4400" dirty="0">
                <a:solidFill>
                  <a:srgbClr val="000000"/>
                </a:solidFill>
              </a:rPr>
              <a:t>CHRISTIANS VIEW GOD?</a:t>
            </a:r>
            <a:endParaRPr lang="en-US" altLang="en-US" sz="4400" dirty="0">
              <a:solidFill>
                <a:srgbClr val="000000"/>
              </a:solidFill>
            </a:endParaRPr>
          </a:p>
        </p:txBody>
      </p:sp>
      <p:sp>
        <p:nvSpPr>
          <p:cNvPr id="2057" name="Text Box 9"/>
          <p:cNvSpPr txBox="1">
            <a:spLocks noChangeArrowheads="1"/>
          </p:cNvSpPr>
          <p:nvPr/>
        </p:nvSpPr>
        <p:spPr bwMode="auto">
          <a:xfrm>
            <a:off x="4583114" y="2420939"/>
            <a:ext cx="2592387"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rbon Block" pitchFamily="2" charset="0"/>
              </a:defRPr>
            </a:lvl1pPr>
            <a:lvl2pPr marL="742950" indent="-285750">
              <a:defRPr>
                <a:solidFill>
                  <a:schemeClr val="tx1"/>
                </a:solidFill>
                <a:latin typeface="Carbon Block" pitchFamily="2" charset="0"/>
              </a:defRPr>
            </a:lvl2pPr>
            <a:lvl3pPr marL="1143000" indent="-228600">
              <a:defRPr>
                <a:solidFill>
                  <a:schemeClr val="tx1"/>
                </a:solidFill>
                <a:latin typeface="Carbon Block" pitchFamily="2" charset="0"/>
              </a:defRPr>
            </a:lvl3pPr>
            <a:lvl4pPr marL="1600200" indent="-228600">
              <a:defRPr>
                <a:solidFill>
                  <a:schemeClr val="tx1"/>
                </a:solidFill>
                <a:latin typeface="Carbon Block" pitchFamily="2" charset="0"/>
              </a:defRPr>
            </a:lvl4pPr>
            <a:lvl5pPr marL="2057400" indent="-228600">
              <a:defRPr>
                <a:solidFill>
                  <a:schemeClr val="tx1"/>
                </a:solidFill>
                <a:latin typeface="Carbon Block" pitchFamily="2" charset="0"/>
              </a:defRPr>
            </a:lvl5pPr>
            <a:lvl6pPr marL="2514600" indent="-228600" eaLnBrk="0" fontAlgn="base" hangingPunct="0">
              <a:spcBef>
                <a:spcPct val="0"/>
              </a:spcBef>
              <a:spcAft>
                <a:spcPct val="0"/>
              </a:spcAft>
              <a:defRPr>
                <a:solidFill>
                  <a:schemeClr val="tx1"/>
                </a:solidFill>
                <a:latin typeface="Carbon Block" pitchFamily="2" charset="0"/>
              </a:defRPr>
            </a:lvl6pPr>
            <a:lvl7pPr marL="2971800" indent="-228600" eaLnBrk="0" fontAlgn="base" hangingPunct="0">
              <a:spcBef>
                <a:spcPct val="0"/>
              </a:spcBef>
              <a:spcAft>
                <a:spcPct val="0"/>
              </a:spcAft>
              <a:defRPr>
                <a:solidFill>
                  <a:schemeClr val="tx1"/>
                </a:solidFill>
                <a:latin typeface="Carbon Block" pitchFamily="2" charset="0"/>
              </a:defRPr>
            </a:lvl7pPr>
            <a:lvl8pPr marL="3429000" indent="-228600" eaLnBrk="0" fontAlgn="base" hangingPunct="0">
              <a:spcBef>
                <a:spcPct val="0"/>
              </a:spcBef>
              <a:spcAft>
                <a:spcPct val="0"/>
              </a:spcAft>
              <a:defRPr>
                <a:solidFill>
                  <a:schemeClr val="tx1"/>
                </a:solidFill>
                <a:latin typeface="Carbon Block" pitchFamily="2" charset="0"/>
              </a:defRPr>
            </a:lvl8pPr>
            <a:lvl9pPr marL="3886200" indent="-228600" eaLnBrk="0" fontAlgn="base" hangingPunct="0">
              <a:spcBef>
                <a:spcPct val="0"/>
              </a:spcBef>
              <a:spcAft>
                <a:spcPct val="0"/>
              </a:spcAft>
              <a:defRPr>
                <a:solidFill>
                  <a:schemeClr val="tx1"/>
                </a:solidFill>
                <a:latin typeface="Carbon Block" pitchFamily="2" charset="0"/>
              </a:defRPr>
            </a:lvl9pPr>
          </a:lstStyle>
          <a:p>
            <a:pPr algn="ctr" fontAlgn="base">
              <a:spcBef>
                <a:spcPct val="50000"/>
              </a:spcBef>
              <a:spcAft>
                <a:spcPct val="0"/>
              </a:spcAft>
            </a:pPr>
            <a:r>
              <a:rPr lang="en-GB" altLang="en-US" sz="4000">
                <a:solidFill>
                  <a:srgbClr val="000000"/>
                </a:solidFill>
              </a:rPr>
              <a:t>+</a:t>
            </a:r>
          </a:p>
          <a:p>
            <a:pPr algn="ctr" fontAlgn="base">
              <a:spcBef>
                <a:spcPct val="50000"/>
              </a:spcBef>
              <a:spcAft>
                <a:spcPct val="0"/>
              </a:spcAft>
            </a:pPr>
            <a:r>
              <a:rPr lang="en-GB" altLang="en-US" sz="4000">
                <a:solidFill>
                  <a:srgbClr val="000000"/>
                </a:solidFill>
              </a:rPr>
              <a:t>CREATOR?</a:t>
            </a:r>
          </a:p>
          <a:p>
            <a:pPr algn="ctr" fontAlgn="base">
              <a:spcBef>
                <a:spcPct val="50000"/>
              </a:spcBef>
              <a:spcAft>
                <a:spcPct val="0"/>
              </a:spcAft>
            </a:pPr>
            <a:r>
              <a:rPr lang="en-GB" altLang="en-US" sz="4000">
                <a:solidFill>
                  <a:srgbClr val="000000"/>
                </a:solidFill>
              </a:rPr>
              <a:t>WIZARD?</a:t>
            </a:r>
          </a:p>
          <a:p>
            <a:pPr algn="ctr" fontAlgn="base">
              <a:spcBef>
                <a:spcPct val="50000"/>
              </a:spcBef>
              <a:spcAft>
                <a:spcPct val="0"/>
              </a:spcAft>
            </a:pPr>
            <a:r>
              <a:rPr lang="en-GB" altLang="en-US" sz="4000">
                <a:solidFill>
                  <a:srgbClr val="000000"/>
                </a:solidFill>
              </a:rPr>
              <a:t>SAVIOUR?</a:t>
            </a:r>
            <a:endParaRPr lang="en-US" altLang="en-US" sz="4000">
              <a:solidFill>
                <a:srgbClr val="000000"/>
              </a:solidFill>
            </a:endParaRPr>
          </a:p>
        </p:txBody>
      </p:sp>
    </p:spTree>
    <p:extLst>
      <p:ext uri="{BB962C8B-B14F-4D97-AF65-F5344CB8AC3E}">
        <p14:creationId xmlns:p14="http://schemas.microsoft.com/office/powerpoint/2010/main" val="1140462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gn02_2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4"/>
          <p:cNvSpPr>
            <a:spLocks noChangeArrowheads="1"/>
          </p:cNvSpPr>
          <p:nvPr/>
        </p:nvSpPr>
        <p:spPr bwMode="auto">
          <a:xfrm>
            <a:off x="2063751" y="5740400"/>
            <a:ext cx="8208963" cy="915988"/>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 </a:t>
            </a:r>
            <a:r>
              <a:rPr lang="en-GB" altLang="en-US" u="none">
                <a:solidFill>
                  <a:srgbClr val="000000"/>
                </a:solidFill>
                <a:latin typeface="Comic Sans MS" panose="030F0702030302020204" pitchFamily="66" charset="0"/>
              </a:rPr>
              <a:t>Genesis 2:21</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as he slept, Yahweh God took one of his ribs, and closed up the flesh in its place</a:t>
            </a:r>
            <a:r>
              <a:rPr lang="en-GB" altLang="en-US" b="0" u="none">
                <a:solidFill>
                  <a:srgbClr val="000000"/>
                </a:solidFill>
              </a:rPr>
              <a:t> </a:t>
            </a:r>
          </a:p>
        </p:txBody>
      </p:sp>
    </p:spTree>
    <p:extLst>
      <p:ext uri="{BB962C8B-B14F-4D97-AF65-F5344CB8AC3E}">
        <p14:creationId xmlns:p14="http://schemas.microsoft.com/office/powerpoint/2010/main" val="109454256"/>
      </p:ext>
    </p:extLst>
  </p:cSld>
  <p:clrMapOvr>
    <a:masterClrMapping/>
  </p:clrMapOvr>
  <p:transition spd="med" advClick="0" advTm="17000">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gn02_2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3432175" y="333375"/>
            <a:ext cx="6872288"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2:22</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from the rib which Yahweh God had taken from the man…</a:t>
            </a:r>
            <a:r>
              <a:rPr lang="en-GB" altLang="en-US" b="0" u="none">
                <a:solidFill>
                  <a:srgbClr val="000000"/>
                </a:solidFill>
              </a:rPr>
              <a:t> </a:t>
            </a:r>
          </a:p>
        </p:txBody>
      </p:sp>
    </p:spTree>
    <p:extLst>
      <p:ext uri="{BB962C8B-B14F-4D97-AF65-F5344CB8AC3E}">
        <p14:creationId xmlns:p14="http://schemas.microsoft.com/office/powerpoint/2010/main" val="2858384504"/>
      </p:ext>
    </p:extLst>
  </p:cSld>
  <p:clrMapOvr>
    <a:masterClrMapping/>
  </p:clrMapOvr>
  <p:transition spd="med" advClick="0" advTm="17000">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gn02_2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4"/>
          <p:cNvSpPr>
            <a:spLocks noChangeArrowheads="1"/>
          </p:cNvSpPr>
          <p:nvPr/>
        </p:nvSpPr>
        <p:spPr bwMode="auto">
          <a:xfrm>
            <a:off x="5016500" y="333375"/>
            <a:ext cx="5310188"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2:22</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...he made a woman, and brought her to the man</a:t>
            </a:r>
            <a:r>
              <a:rPr lang="en-GB" altLang="en-US" b="0" u="none">
                <a:solidFill>
                  <a:srgbClr val="000000"/>
                </a:solidFill>
              </a:rPr>
              <a:t> </a:t>
            </a:r>
          </a:p>
        </p:txBody>
      </p:sp>
    </p:spTree>
    <p:extLst>
      <p:ext uri="{BB962C8B-B14F-4D97-AF65-F5344CB8AC3E}">
        <p14:creationId xmlns:p14="http://schemas.microsoft.com/office/powerpoint/2010/main" val="371990350"/>
      </p:ext>
    </p:extLst>
  </p:cSld>
  <p:clrMapOvr>
    <a:masterClrMapping/>
  </p:clrMapOvr>
  <p:transition spd="med" advClick="0" advTm="15000">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gn02_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4"/>
          <p:cNvSpPr>
            <a:spLocks noChangeArrowheads="1"/>
          </p:cNvSpPr>
          <p:nvPr/>
        </p:nvSpPr>
        <p:spPr bwMode="auto">
          <a:xfrm>
            <a:off x="2063750" y="6092826"/>
            <a:ext cx="1614488"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2:23</a:t>
            </a:r>
            <a:r>
              <a:rPr lang="en-GB" altLang="en-US" b="0" u="none">
                <a:solidFill>
                  <a:srgbClr val="000000"/>
                </a:solidFill>
              </a:rPr>
              <a:t> </a:t>
            </a:r>
          </a:p>
        </p:txBody>
      </p:sp>
    </p:spTree>
    <p:extLst>
      <p:ext uri="{BB962C8B-B14F-4D97-AF65-F5344CB8AC3E}">
        <p14:creationId xmlns:p14="http://schemas.microsoft.com/office/powerpoint/2010/main" val="1308462381"/>
      </p:ext>
    </p:extLst>
  </p:cSld>
  <p:clrMapOvr>
    <a:masterClrMapping/>
  </p:clrMapOvr>
  <p:transition spd="med" advClick="0" advTm="20000">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2619375" y="3108325"/>
            <a:ext cx="6953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Genesis 2:25</a:t>
            </a:r>
            <a:r>
              <a:rPr lang="en-GB" altLang="en-US" b="0" u="none">
                <a:solidFill>
                  <a:srgbClr val="000000"/>
                </a:solidFill>
              </a:rPr>
              <a:t/>
            </a:r>
            <a:br>
              <a:rPr lang="en-GB" altLang="en-US" b="0" u="none">
                <a:solidFill>
                  <a:srgbClr val="000000"/>
                </a:solidFill>
              </a:rPr>
            </a:br>
            <a:r>
              <a:rPr lang="en-GB" altLang="en-US" b="0" u="none">
                <a:solidFill>
                  <a:srgbClr val="000000"/>
                </a:solidFill>
              </a:rPr>
              <a:t>And the man and his wife were both naked and were not ashamed </a:t>
            </a:r>
          </a:p>
        </p:txBody>
      </p:sp>
      <p:pic>
        <p:nvPicPr>
          <p:cNvPr id="20483" name="Picture 7" descr="gn02_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323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5"/>
          <p:cNvSpPr>
            <a:spLocks noChangeArrowheads="1"/>
          </p:cNvSpPr>
          <p:nvPr/>
        </p:nvSpPr>
        <p:spPr bwMode="auto">
          <a:xfrm>
            <a:off x="1847851" y="333375"/>
            <a:ext cx="7197725"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2:25</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the man and his wife were both naked and were not ashamed </a:t>
            </a:r>
          </a:p>
        </p:txBody>
      </p:sp>
    </p:spTree>
    <p:extLst>
      <p:ext uri="{BB962C8B-B14F-4D97-AF65-F5344CB8AC3E}">
        <p14:creationId xmlns:p14="http://schemas.microsoft.com/office/powerpoint/2010/main" val="3595718767"/>
      </p:ext>
    </p:extLst>
  </p:cSld>
  <p:clrMapOvr>
    <a:masterClrMapping/>
  </p:clrMapOvr>
  <p:transition spd="med" advClick="0" advTm="18000">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gn03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4"/>
          <p:cNvSpPr>
            <a:spLocks noChangeArrowheads="1"/>
          </p:cNvSpPr>
          <p:nvPr/>
        </p:nvSpPr>
        <p:spPr bwMode="auto">
          <a:xfrm>
            <a:off x="6240463" y="260351"/>
            <a:ext cx="4178300" cy="1190625"/>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3:1</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Now the snake was the shrewdest of any animal of the field which Yahweh God had made…</a:t>
            </a:r>
          </a:p>
        </p:txBody>
      </p:sp>
    </p:spTree>
    <p:extLst>
      <p:ext uri="{BB962C8B-B14F-4D97-AF65-F5344CB8AC3E}">
        <p14:creationId xmlns:p14="http://schemas.microsoft.com/office/powerpoint/2010/main" val="2359282809"/>
      </p:ext>
    </p:extLst>
  </p:cSld>
  <p:clrMapOvr>
    <a:masterClrMapping/>
  </p:clrMapOvr>
  <p:transition spd="med" advClick="0" advTm="20000">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gn03_02-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4"/>
          <p:cNvSpPr>
            <a:spLocks noChangeArrowheads="1"/>
          </p:cNvSpPr>
          <p:nvPr/>
        </p:nvSpPr>
        <p:spPr bwMode="auto">
          <a:xfrm>
            <a:off x="1919289" y="6165851"/>
            <a:ext cx="1646237"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3:2-3</a:t>
            </a:r>
            <a:endParaRPr lang="en-GB" altLang="en-US" b="0" u="none">
              <a:solidFill>
                <a:srgbClr val="000000"/>
              </a:solidFill>
            </a:endParaRPr>
          </a:p>
        </p:txBody>
      </p:sp>
    </p:spTree>
    <p:extLst>
      <p:ext uri="{BB962C8B-B14F-4D97-AF65-F5344CB8AC3E}">
        <p14:creationId xmlns:p14="http://schemas.microsoft.com/office/powerpoint/2010/main" val="4112733232"/>
      </p:ext>
    </p:extLst>
  </p:cSld>
  <p:clrMapOvr>
    <a:masterClrMapping/>
  </p:clrMapOvr>
  <p:transition spd="med" advClick="0" advTm="20000">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gn03_04-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4"/>
          <p:cNvSpPr>
            <a:spLocks noChangeArrowheads="1"/>
          </p:cNvSpPr>
          <p:nvPr/>
        </p:nvSpPr>
        <p:spPr bwMode="auto">
          <a:xfrm>
            <a:off x="5735639" y="6237288"/>
            <a:ext cx="1709737" cy="366712"/>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3:4-5</a:t>
            </a:r>
            <a:r>
              <a:rPr lang="en-GB" altLang="en-US" b="0" u="none">
                <a:solidFill>
                  <a:srgbClr val="000000"/>
                </a:solidFill>
              </a:rPr>
              <a:t> </a:t>
            </a:r>
          </a:p>
        </p:txBody>
      </p:sp>
    </p:spTree>
    <p:extLst>
      <p:ext uri="{BB962C8B-B14F-4D97-AF65-F5344CB8AC3E}">
        <p14:creationId xmlns:p14="http://schemas.microsoft.com/office/powerpoint/2010/main" val="2145466018"/>
      </p:ext>
    </p:extLst>
  </p:cSld>
  <p:clrMapOvr>
    <a:masterClrMapping/>
  </p:clrMapOvr>
  <p:transition spd="med" advClick="0" advTm="20000">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gn03_0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p:cNvSpPr>
            <a:spLocks noChangeArrowheads="1"/>
          </p:cNvSpPr>
          <p:nvPr/>
        </p:nvSpPr>
        <p:spPr bwMode="auto">
          <a:xfrm>
            <a:off x="1847851" y="4502150"/>
            <a:ext cx="3311525" cy="2014538"/>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3:6</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The woman saw that the tree was good for food, pleasing to the eyes, and desirable for the knowledge it could give, and she took fruit from it… </a:t>
            </a:r>
          </a:p>
        </p:txBody>
      </p:sp>
    </p:spTree>
    <p:extLst>
      <p:ext uri="{BB962C8B-B14F-4D97-AF65-F5344CB8AC3E}">
        <p14:creationId xmlns:p14="http://schemas.microsoft.com/office/powerpoint/2010/main" val="82795035"/>
      </p:ext>
    </p:extLst>
  </p:cSld>
  <p:clrMapOvr>
    <a:masterClrMapping/>
  </p:clrMapOvr>
  <p:transition spd="med" advClick="0" advTm="20000">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gn03_0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4"/>
          <p:cNvSpPr>
            <a:spLocks noChangeArrowheads="1"/>
          </p:cNvSpPr>
          <p:nvPr/>
        </p:nvSpPr>
        <p:spPr bwMode="auto">
          <a:xfrm>
            <a:off x="8904289" y="5876925"/>
            <a:ext cx="1576387"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 Genesis 3:6</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ate it…</a:t>
            </a:r>
            <a:r>
              <a:rPr lang="en-GB" altLang="en-US" b="0" u="none">
                <a:solidFill>
                  <a:srgbClr val="000000"/>
                </a:solidFill>
              </a:rPr>
              <a:t> </a:t>
            </a:r>
          </a:p>
        </p:txBody>
      </p:sp>
    </p:spTree>
    <p:extLst>
      <p:ext uri="{BB962C8B-B14F-4D97-AF65-F5344CB8AC3E}">
        <p14:creationId xmlns:p14="http://schemas.microsoft.com/office/powerpoint/2010/main" val="3887571743"/>
      </p:ext>
    </p:extLst>
  </p:cSld>
  <p:clrMapOvr>
    <a:masterClrMapping/>
  </p:clrMapOvr>
  <p:transition spd="med" advClick="0" advTm="15000">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lumMod val="75000"/>
              </a:schemeClr>
            </a:gs>
            <a:gs pos="38000">
              <a:schemeClr val="accent5">
                <a:lumMod val="40000"/>
                <a:lumOff val="60000"/>
              </a:schemeClr>
            </a:gs>
            <a:gs pos="100000">
              <a:schemeClr val="bg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206062" y="476251"/>
            <a:ext cx="1126901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sz="4000" dirty="0">
                <a:latin typeface="OCR-A BT" panose="020F0501020204020304" pitchFamily="34" charset="0"/>
              </a:rPr>
              <a:t>The official definition of </a:t>
            </a:r>
          </a:p>
          <a:p>
            <a:pPr algn="ctr">
              <a:spcBef>
                <a:spcPct val="50000"/>
              </a:spcBef>
            </a:pPr>
            <a:r>
              <a:rPr lang="en-GB" altLang="en-US" sz="4000" dirty="0">
                <a:latin typeface="OCR-A BT" panose="020F0501020204020304" pitchFamily="34" charset="0"/>
              </a:rPr>
              <a:t>God</a:t>
            </a:r>
            <a:endParaRPr lang="en-US" altLang="en-US" sz="4000" dirty="0">
              <a:latin typeface="OCR-A BT" panose="020F0501020204020304" pitchFamily="34" charset="0"/>
            </a:endParaRPr>
          </a:p>
        </p:txBody>
      </p:sp>
      <p:sp>
        <p:nvSpPr>
          <p:cNvPr id="2053" name="Text Box 5"/>
          <p:cNvSpPr txBox="1">
            <a:spLocks noChangeArrowheads="1"/>
          </p:cNvSpPr>
          <p:nvPr/>
        </p:nvSpPr>
        <p:spPr bwMode="auto">
          <a:xfrm>
            <a:off x="2816381" y="2591693"/>
            <a:ext cx="7848600"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t>GOD IS…</a:t>
            </a:r>
          </a:p>
          <a:p>
            <a:pPr>
              <a:spcBef>
                <a:spcPct val="50000"/>
              </a:spcBef>
              <a:buFontTx/>
              <a:buChar char="•"/>
            </a:pPr>
            <a:r>
              <a:rPr lang="en-GB" altLang="en-US" dirty="0"/>
              <a:t>__________________ which means ____________________________</a:t>
            </a:r>
          </a:p>
          <a:p>
            <a:pPr>
              <a:spcBef>
                <a:spcPct val="50000"/>
              </a:spcBef>
              <a:buFontTx/>
              <a:buChar char="•"/>
            </a:pPr>
            <a:r>
              <a:rPr lang="en-GB" altLang="en-US" dirty="0"/>
              <a:t>__________________ which means ____________________________</a:t>
            </a:r>
          </a:p>
          <a:p>
            <a:pPr>
              <a:spcBef>
                <a:spcPct val="50000"/>
              </a:spcBef>
              <a:buFontTx/>
              <a:buChar char="•"/>
            </a:pPr>
            <a:r>
              <a:rPr lang="en-GB" altLang="en-US" dirty="0"/>
              <a:t>__________________ which means____________________________</a:t>
            </a:r>
          </a:p>
          <a:p>
            <a:pPr>
              <a:spcBef>
                <a:spcPct val="50000"/>
              </a:spcBef>
              <a:buFontTx/>
              <a:buChar char="•"/>
            </a:pPr>
            <a:r>
              <a:rPr lang="en-GB" altLang="en-US" dirty="0"/>
              <a:t>__________________ which means ____________________________</a:t>
            </a:r>
          </a:p>
          <a:p>
            <a:pPr>
              <a:spcBef>
                <a:spcPct val="50000"/>
              </a:spcBef>
              <a:buFontTx/>
              <a:buChar char="•"/>
            </a:pPr>
            <a:r>
              <a:rPr lang="en-GB" altLang="en-US" dirty="0"/>
              <a:t>__________________ which means ____________________________</a:t>
            </a:r>
          </a:p>
          <a:p>
            <a:pPr>
              <a:spcBef>
                <a:spcPct val="50000"/>
              </a:spcBef>
            </a:pPr>
            <a:endParaRPr lang="en-GB" altLang="en-US" dirty="0"/>
          </a:p>
          <a:p>
            <a:pPr>
              <a:spcBef>
                <a:spcPct val="50000"/>
              </a:spcBef>
              <a:buFontTx/>
              <a:buChar char="•"/>
            </a:pPr>
            <a:endParaRPr lang="en-US" altLang="en-US" dirty="0"/>
          </a:p>
        </p:txBody>
      </p:sp>
      <p:sp>
        <p:nvSpPr>
          <p:cNvPr id="2054" name="Text Box 6"/>
          <p:cNvSpPr txBox="1">
            <a:spLocks noChangeArrowheads="1"/>
          </p:cNvSpPr>
          <p:nvPr/>
        </p:nvSpPr>
        <p:spPr bwMode="auto">
          <a:xfrm>
            <a:off x="4940456" y="5302250"/>
            <a:ext cx="1800225"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9600" dirty="0">
                <a:latin typeface="Hurry Up" pitchFamily="2" charset="0"/>
              </a:rPr>
              <a:t>?</a:t>
            </a:r>
            <a:endParaRPr lang="en-US" altLang="en-US" sz="9600" dirty="0">
              <a:latin typeface="Hurry Up" pitchFamily="2" charset="0"/>
            </a:endParaRPr>
          </a:p>
        </p:txBody>
      </p:sp>
    </p:spTree>
    <p:extLst>
      <p:ext uri="{BB962C8B-B14F-4D97-AF65-F5344CB8AC3E}">
        <p14:creationId xmlns:p14="http://schemas.microsoft.com/office/powerpoint/2010/main" val="7123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gn03_06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ChangeArrowheads="1"/>
          </p:cNvSpPr>
          <p:nvPr/>
        </p:nvSpPr>
        <p:spPr bwMode="auto">
          <a:xfrm>
            <a:off x="1774826" y="188913"/>
            <a:ext cx="5527675"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3:6</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She gave some to her husband who was with her…</a:t>
            </a:r>
            <a:r>
              <a:rPr lang="en-GB" altLang="en-US" b="0" u="none">
                <a:solidFill>
                  <a:srgbClr val="000000"/>
                </a:solidFill>
              </a:rPr>
              <a:t> </a:t>
            </a:r>
          </a:p>
        </p:txBody>
      </p:sp>
    </p:spTree>
    <p:extLst>
      <p:ext uri="{BB962C8B-B14F-4D97-AF65-F5344CB8AC3E}">
        <p14:creationId xmlns:p14="http://schemas.microsoft.com/office/powerpoint/2010/main" val="2164146002"/>
      </p:ext>
    </p:extLst>
  </p:cSld>
  <p:clrMapOvr>
    <a:masterClrMapping/>
  </p:clrMapOvr>
  <p:transition spd="med" advClick="0" advTm="15000">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gn03_06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4"/>
          <p:cNvSpPr>
            <a:spLocks noChangeArrowheads="1"/>
          </p:cNvSpPr>
          <p:nvPr/>
        </p:nvSpPr>
        <p:spPr bwMode="auto">
          <a:xfrm>
            <a:off x="1847850" y="5876925"/>
            <a:ext cx="1817688"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3:6</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And he ate it</a:t>
            </a:r>
            <a:r>
              <a:rPr lang="en-GB" altLang="en-US" b="0" u="none">
                <a:solidFill>
                  <a:srgbClr val="000000"/>
                </a:solidFill>
              </a:rPr>
              <a:t>…</a:t>
            </a:r>
          </a:p>
        </p:txBody>
      </p:sp>
    </p:spTree>
    <p:extLst>
      <p:ext uri="{BB962C8B-B14F-4D97-AF65-F5344CB8AC3E}">
        <p14:creationId xmlns:p14="http://schemas.microsoft.com/office/powerpoint/2010/main" val="1068308911"/>
      </p:ext>
    </p:extLst>
  </p:cSld>
  <p:clrMapOvr>
    <a:masterClrMapping/>
  </p:clrMapOvr>
  <p:transition spd="med" advClick="0" advTm="15000">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gn03_0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4"/>
          <p:cNvSpPr>
            <a:spLocks noChangeArrowheads="1"/>
          </p:cNvSpPr>
          <p:nvPr/>
        </p:nvSpPr>
        <p:spPr bwMode="auto">
          <a:xfrm>
            <a:off x="1992314" y="5805488"/>
            <a:ext cx="8105775"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3:7</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The eyes of both them were opened, and they knew that they were naked </a:t>
            </a:r>
          </a:p>
        </p:txBody>
      </p:sp>
    </p:spTree>
    <p:extLst>
      <p:ext uri="{BB962C8B-B14F-4D97-AF65-F5344CB8AC3E}">
        <p14:creationId xmlns:p14="http://schemas.microsoft.com/office/powerpoint/2010/main" val="4067147941"/>
      </p:ext>
    </p:extLst>
  </p:cSld>
  <p:clrMapOvr>
    <a:masterClrMapping/>
  </p:clrMapOvr>
  <p:transition spd="med" advClick="0" advTm="17000">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gn03_07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4"/>
          <p:cNvSpPr>
            <a:spLocks noChangeArrowheads="1"/>
          </p:cNvSpPr>
          <p:nvPr/>
        </p:nvSpPr>
        <p:spPr bwMode="auto">
          <a:xfrm>
            <a:off x="3071814" y="6021388"/>
            <a:ext cx="7081837" cy="64135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3:7</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They sewed fig leaves together, and made themselves loincloths </a:t>
            </a:r>
          </a:p>
        </p:txBody>
      </p:sp>
    </p:spTree>
    <p:extLst>
      <p:ext uri="{BB962C8B-B14F-4D97-AF65-F5344CB8AC3E}">
        <p14:creationId xmlns:p14="http://schemas.microsoft.com/office/powerpoint/2010/main" val="2025393859"/>
      </p:ext>
    </p:extLst>
  </p:cSld>
  <p:clrMapOvr>
    <a:masterClrMapping/>
  </p:clrMapOvr>
  <p:transition spd="med" advClick="0" advTm="17000">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gn03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4"/>
          <p:cNvSpPr>
            <a:spLocks noChangeArrowheads="1"/>
          </p:cNvSpPr>
          <p:nvPr/>
        </p:nvSpPr>
        <p:spPr bwMode="auto">
          <a:xfrm>
            <a:off x="1847850" y="4587875"/>
            <a:ext cx="4032250" cy="2014538"/>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 </a:t>
            </a:r>
            <a:r>
              <a:rPr lang="en-GB" altLang="en-US" u="none">
                <a:solidFill>
                  <a:srgbClr val="000000"/>
                </a:solidFill>
                <a:latin typeface="Comic Sans MS" panose="030F0702030302020204" pitchFamily="66" charset="0"/>
              </a:rPr>
              <a:t>Genesis 3:8</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They heard the voice of Yahweh God walking in the garden in the cool of the day, and the man and his wife hid themselves from Yahweh God among the trees of the garden…</a:t>
            </a:r>
          </a:p>
        </p:txBody>
      </p:sp>
    </p:spTree>
    <p:extLst>
      <p:ext uri="{BB962C8B-B14F-4D97-AF65-F5344CB8AC3E}">
        <p14:creationId xmlns:p14="http://schemas.microsoft.com/office/powerpoint/2010/main" val="3838037477"/>
      </p:ext>
    </p:extLst>
  </p:cSld>
  <p:clrMapOvr>
    <a:masterClrMapping/>
  </p:clrMapOvr>
  <p:transition spd="med" advClick="0" advTm="20000">
    <p:wipe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gn03_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4"/>
          <p:cNvSpPr>
            <a:spLocks noChangeArrowheads="1"/>
          </p:cNvSpPr>
          <p:nvPr/>
        </p:nvSpPr>
        <p:spPr bwMode="auto">
          <a:xfrm>
            <a:off x="8832850" y="5589588"/>
            <a:ext cx="1474788" cy="366712"/>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3:9</a:t>
            </a:r>
            <a:r>
              <a:rPr lang="en-GB" altLang="en-US" b="0" u="none">
                <a:solidFill>
                  <a:srgbClr val="000000"/>
                </a:solidFill>
              </a:rPr>
              <a:t> </a:t>
            </a:r>
          </a:p>
        </p:txBody>
      </p:sp>
    </p:spTree>
    <p:extLst>
      <p:ext uri="{BB962C8B-B14F-4D97-AF65-F5344CB8AC3E}">
        <p14:creationId xmlns:p14="http://schemas.microsoft.com/office/powerpoint/2010/main" val="2921804626"/>
      </p:ext>
    </p:extLst>
  </p:cSld>
  <p:clrMapOvr>
    <a:masterClrMapping/>
  </p:clrMapOvr>
  <p:transition spd="med" advClick="0" advTm="15000">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gn03_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4"/>
          <p:cNvSpPr>
            <a:spLocks noChangeArrowheads="1"/>
          </p:cNvSpPr>
          <p:nvPr/>
        </p:nvSpPr>
        <p:spPr bwMode="auto">
          <a:xfrm>
            <a:off x="1847851" y="6165851"/>
            <a:ext cx="1514475"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3:10</a:t>
            </a:r>
            <a:endParaRPr lang="en-GB" altLang="en-US" b="0" u="none">
              <a:solidFill>
                <a:srgbClr val="000000"/>
              </a:solidFill>
            </a:endParaRPr>
          </a:p>
        </p:txBody>
      </p:sp>
    </p:spTree>
    <p:extLst>
      <p:ext uri="{BB962C8B-B14F-4D97-AF65-F5344CB8AC3E}">
        <p14:creationId xmlns:p14="http://schemas.microsoft.com/office/powerpoint/2010/main" val="4259475616"/>
      </p:ext>
    </p:extLst>
  </p:cSld>
  <p:clrMapOvr>
    <a:masterClrMapping/>
  </p:clrMapOvr>
  <p:transition spd="med" advClick="0" advTm="15000">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gn03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4"/>
          <p:cNvSpPr>
            <a:spLocks noChangeArrowheads="1"/>
          </p:cNvSpPr>
          <p:nvPr/>
        </p:nvSpPr>
        <p:spPr bwMode="auto">
          <a:xfrm>
            <a:off x="8543926" y="333376"/>
            <a:ext cx="1541463"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3:11</a:t>
            </a:r>
            <a:r>
              <a:rPr lang="en-GB" altLang="en-US" b="0" u="none">
                <a:solidFill>
                  <a:srgbClr val="000000"/>
                </a:solidFill>
              </a:rPr>
              <a:t> </a:t>
            </a:r>
          </a:p>
        </p:txBody>
      </p:sp>
    </p:spTree>
    <p:extLst>
      <p:ext uri="{BB962C8B-B14F-4D97-AF65-F5344CB8AC3E}">
        <p14:creationId xmlns:p14="http://schemas.microsoft.com/office/powerpoint/2010/main" val="2452122254"/>
      </p:ext>
    </p:extLst>
  </p:cSld>
  <p:clrMapOvr>
    <a:masterClrMapping/>
  </p:clrMapOvr>
  <p:transition spd="med" advClick="0" advTm="17000">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5299075" y="3108325"/>
            <a:ext cx="1593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rPr>
              <a:t>Genesis 3:12</a:t>
            </a:r>
            <a:r>
              <a:rPr lang="en-GB" altLang="en-US" b="0" u="none">
                <a:solidFill>
                  <a:srgbClr val="000000"/>
                </a:solidFill>
              </a:rPr>
              <a:t/>
            </a:r>
            <a:br>
              <a:rPr lang="en-GB" altLang="en-US" b="0" u="none">
                <a:solidFill>
                  <a:srgbClr val="000000"/>
                </a:solidFill>
              </a:rPr>
            </a:br>
            <a:endParaRPr lang="en-GB" altLang="en-US" b="0" u="none">
              <a:solidFill>
                <a:srgbClr val="000000"/>
              </a:solidFill>
            </a:endParaRPr>
          </a:p>
        </p:txBody>
      </p:sp>
      <p:pic>
        <p:nvPicPr>
          <p:cNvPr id="34819" name="Picture 7" descr="gn03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5"/>
          <p:cNvSpPr>
            <a:spLocks noChangeArrowheads="1"/>
          </p:cNvSpPr>
          <p:nvPr/>
        </p:nvSpPr>
        <p:spPr bwMode="auto">
          <a:xfrm>
            <a:off x="6024564" y="6237288"/>
            <a:ext cx="1514475" cy="366712"/>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3:12</a:t>
            </a:r>
            <a:endParaRPr lang="en-GB" altLang="en-US" b="0" u="none">
              <a:solidFill>
                <a:srgbClr val="000000"/>
              </a:solidFill>
            </a:endParaRPr>
          </a:p>
        </p:txBody>
      </p:sp>
    </p:spTree>
    <p:extLst>
      <p:ext uri="{BB962C8B-B14F-4D97-AF65-F5344CB8AC3E}">
        <p14:creationId xmlns:p14="http://schemas.microsoft.com/office/powerpoint/2010/main" val="497921494"/>
      </p:ext>
    </p:extLst>
  </p:cSld>
  <p:clrMapOvr>
    <a:masterClrMapping/>
  </p:clrMapOvr>
  <p:transition spd="med" advClick="0" advTm="17000">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gn03_1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4"/>
          <p:cNvSpPr>
            <a:spLocks noChangeArrowheads="1"/>
          </p:cNvSpPr>
          <p:nvPr/>
        </p:nvSpPr>
        <p:spPr bwMode="auto">
          <a:xfrm>
            <a:off x="1919289" y="333376"/>
            <a:ext cx="1514475"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3:13</a:t>
            </a:r>
            <a:endParaRPr lang="en-GB" altLang="en-US" b="0" u="none">
              <a:solidFill>
                <a:srgbClr val="000000"/>
              </a:solidFill>
            </a:endParaRPr>
          </a:p>
        </p:txBody>
      </p:sp>
    </p:spTree>
    <p:extLst>
      <p:ext uri="{BB962C8B-B14F-4D97-AF65-F5344CB8AC3E}">
        <p14:creationId xmlns:p14="http://schemas.microsoft.com/office/powerpoint/2010/main" val="2116636775"/>
      </p:ext>
    </p:extLst>
  </p:cSld>
  <p:clrMapOvr>
    <a:masterClrMapping/>
  </p:clrMapOvr>
  <p:transition spd="med" advClick="0" advTm="15000">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3216275" y="1628776"/>
            <a:ext cx="6408738"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8000">
                <a:latin typeface="Hurry Up" pitchFamily="2" charset="0"/>
              </a:rPr>
              <a:t>The answers…</a:t>
            </a:r>
            <a:endParaRPr lang="en-US" altLang="en-US" sz="8000">
              <a:latin typeface="Hurry Up" pitchFamily="2" charset="0"/>
            </a:endParaRPr>
          </a:p>
        </p:txBody>
      </p:sp>
    </p:spTree>
    <p:extLst>
      <p:ext uri="{BB962C8B-B14F-4D97-AF65-F5344CB8AC3E}">
        <p14:creationId xmlns:p14="http://schemas.microsoft.com/office/powerpoint/2010/main" val="36588384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gn03_13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ChangeArrowheads="1"/>
          </p:cNvSpPr>
          <p:nvPr/>
        </p:nvSpPr>
        <p:spPr bwMode="auto">
          <a:xfrm>
            <a:off x="5016501" y="6165851"/>
            <a:ext cx="1577975"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3:13</a:t>
            </a:r>
            <a:r>
              <a:rPr lang="en-GB" altLang="en-US" b="0" u="none">
                <a:solidFill>
                  <a:srgbClr val="000000"/>
                </a:solidFill>
              </a:rPr>
              <a:t> </a:t>
            </a:r>
          </a:p>
        </p:txBody>
      </p:sp>
    </p:spTree>
    <p:extLst>
      <p:ext uri="{BB962C8B-B14F-4D97-AF65-F5344CB8AC3E}">
        <p14:creationId xmlns:p14="http://schemas.microsoft.com/office/powerpoint/2010/main" val="1358797004"/>
      </p:ext>
    </p:extLst>
  </p:cSld>
  <p:clrMapOvr>
    <a:masterClrMapping/>
  </p:clrMapOvr>
  <p:transition spd="med" advClick="0" advTm="15000">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gn03_14-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4"/>
          <p:cNvSpPr>
            <a:spLocks noChangeArrowheads="1"/>
          </p:cNvSpPr>
          <p:nvPr/>
        </p:nvSpPr>
        <p:spPr bwMode="auto">
          <a:xfrm>
            <a:off x="8256588" y="6165851"/>
            <a:ext cx="1916112"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3:14-15</a:t>
            </a:r>
            <a:r>
              <a:rPr lang="en-GB" altLang="en-US" b="0" u="none">
                <a:solidFill>
                  <a:srgbClr val="000000"/>
                </a:solidFill>
              </a:rPr>
              <a:t> </a:t>
            </a:r>
          </a:p>
        </p:txBody>
      </p:sp>
    </p:spTree>
    <p:extLst>
      <p:ext uri="{BB962C8B-B14F-4D97-AF65-F5344CB8AC3E}">
        <p14:creationId xmlns:p14="http://schemas.microsoft.com/office/powerpoint/2010/main" val="4200966652"/>
      </p:ext>
    </p:extLst>
  </p:cSld>
  <p:clrMapOvr>
    <a:masterClrMapping/>
  </p:clrMapOvr>
  <p:transition spd="med" advClick="0" advTm="30000">
    <p:wipe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gn03_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4"/>
          <p:cNvSpPr>
            <a:spLocks noChangeArrowheads="1"/>
          </p:cNvSpPr>
          <p:nvPr/>
        </p:nvSpPr>
        <p:spPr bwMode="auto">
          <a:xfrm>
            <a:off x="8904289" y="5949951"/>
            <a:ext cx="1577975"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3:16</a:t>
            </a:r>
            <a:r>
              <a:rPr lang="en-GB" altLang="en-US" b="0" u="none">
                <a:solidFill>
                  <a:srgbClr val="000000"/>
                </a:solidFill>
              </a:rPr>
              <a:t> </a:t>
            </a:r>
          </a:p>
        </p:txBody>
      </p:sp>
    </p:spTree>
    <p:extLst>
      <p:ext uri="{BB962C8B-B14F-4D97-AF65-F5344CB8AC3E}">
        <p14:creationId xmlns:p14="http://schemas.microsoft.com/office/powerpoint/2010/main" val="3891968917"/>
      </p:ext>
    </p:extLst>
  </p:cSld>
  <p:clrMapOvr>
    <a:masterClrMapping/>
  </p:clrMapOvr>
  <p:transition spd="med" advClick="0" advTm="20000">
    <p:wipe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gn03_17-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4"/>
          <p:cNvSpPr>
            <a:spLocks noChangeArrowheads="1"/>
          </p:cNvSpPr>
          <p:nvPr/>
        </p:nvSpPr>
        <p:spPr bwMode="auto">
          <a:xfrm>
            <a:off x="1919288" y="260351"/>
            <a:ext cx="1916112" cy="366713"/>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b="0" u="none">
                <a:solidFill>
                  <a:srgbClr val="000000"/>
                </a:solidFill>
                <a:latin typeface="Comic Sans MS" panose="030F0702030302020204" pitchFamily="66" charset="0"/>
              </a:rPr>
              <a:t>Genesis 3:17-19</a:t>
            </a:r>
            <a:r>
              <a:rPr lang="en-GB" altLang="en-US" b="0" u="none">
                <a:solidFill>
                  <a:srgbClr val="000000"/>
                </a:solidFill>
              </a:rPr>
              <a:t> </a:t>
            </a:r>
          </a:p>
        </p:txBody>
      </p:sp>
    </p:spTree>
    <p:extLst>
      <p:ext uri="{BB962C8B-B14F-4D97-AF65-F5344CB8AC3E}">
        <p14:creationId xmlns:p14="http://schemas.microsoft.com/office/powerpoint/2010/main" val="3919930904"/>
      </p:ext>
    </p:extLst>
  </p:cSld>
  <p:clrMapOvr>
    <a:masterClrMapping/>
  </p:clrMapOvr>
  <p:transition spd="med" advClick="0" advTm="30000">
    <p:wipe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gn03_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4"/>
          <p:cNvSpPr>
            <a:spLocks noChangeArrowheads="1"/>
          </p:cNvSpPr>
          <p:nvPr/>
        </p:nvSpPr>
        <p:spPr bwMode="auto">
          <a:xfrm>
            <a:off x="2063751" y="5734050"/>
            <a:ext cx="7826375" cy="915988"/>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3:21</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Yahweh God made leather garments for the man and his wife, and clothed them </a:t>
            </a:r>
          </a:p>
        </p:txBody>
      </p:sp>
    </p:spTree>
    <p:extLst>
      <p:ext uri="{BB962C8B-B14F-4D97-AF65-F5344CB8AC3E}">
        <p14:creationId xmlns:p14="http://schemas.microsoft.com/office/powerpoint/2010/main" val="1828583462"/>
      </p:ext>
    </p:extLst>
  </p:cSld>
  <p:clrMapOvr>
    <a:masterClrMapping/>
  </p:clrMapOvr>
  <p:transition spd="med" advClick="0" advTm="20000">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7" descr="gn03_22-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5"/>
          <p:cNvSpPr>
            <a:spLocks noChangeArrowheads="1"/>
          </p:cNvSpPr>
          <p:nvPr/>
        </p:nvSpPr>
        <p:spPr bwMode="auto">
          <a:xfrm>
            <a:off x="1992314" y="5589589"/>
            <a:ext cx="8675687" cy="915987"/>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3:22-23</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Yahweh God sent him away from the garden of Eden, to till the ground from which he was taken </a:t>
            </a:r>
          </a:p>
        </p:txBody>
      </p:sp>
    </p:spTree>
    <p:extLst>
      <p:ext uri="{BB962C8B-B14F-4D97-AF65-F5344CB8AC3E}">
        <p14:creationId xmlns:p14="http://schemas.microsoft.com/office/powerpoint/2010/main" val="910652723"/>
      </p:ext>
    </p:extLst>
  </p:cSld>
  <p:clrMapOvr>
    <a:masterClrMapping/>
  </p:clrMapOvr>
  <p:transition spd="med" advClick="0" advTm="30000">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8" descr="gn03_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6"/>
          <p:cNvSpPr>
            <a:spLocks noChangeArrowheads="1"/>
          </p:cNvSpPr>
          <p:nvPr/>
        </p:nvSpPr>
        <p:spPr bwMode="auto">
          <a:xfrm>
            <a:off x="1992313" y="5445126"/>
            <a:ext cx="828040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buChar char="•"/>
              <a:defRPr b="1" u="sng">
                <a:solidFill>
                  <a:schemeClr val="tx1"/>
                </a:solidFill>
                <a:latin typeface="Arial" panose="020B0604020202020204" pitchFamily="34" charset="0"/>
              </a:defRPr>
            </a:lvl1pPr>
            <a:lvl2pPr marL="742950" indent="-285750">
              <a:buChar char="•"/>
              <a:defRPr b="1" u="sng">
                <a:solidFill>
                  <a:schemeClr val="tx1"/>
                </a:solidFill>
                <a:latin typeface="Arial" panose="020B0604020202020204" pitchFamily="34" charset="0"/>
              </a:defRPr>
            </a:lvl2pPr>
            <a:lvl3pPr marL="1143000" indent="-228600">
              <a:buChar char="•"/>
              <a:defRPr b="1" u="sng">
                <a:solidFill>
                  <a:schemeClr val="tx1"/>
                </a:solidFill>
                <a:latin typeface="Arial" panose="020B0604020202020204" pitchFamily="34" charset="0"/>
              </a:defRPr>
            </a:lvl3pPr>
            <a:lvl4pPr marL="1600200" indent="-228600">
              <a:buChar char="•"/>
              <a:defRPr b="1" u="sng">
                <a:solidFill>
                  <a:schemeClr val="tx1"/>
                </a:solidFill>
                <a:latin typeface="Arial" panose="020B0604020202020204" pitchFamily="34" charset="0"/>
              </a:defRPr>
            </a:lvl4pPr>
            <a:lvl5pPr marL="2057400" indent="-228600">
              <a:buChar char="•"/>
              <a:defRPr b="1" u="sng">
                <a:solidFill>
                  <a:schemeClr val="tx1"/>
                </a:solidFill>
                <a:latin typeface="Arial" panose="020B0604020202020204" pitchFamily="34" charset="0"/>
              </a:defRPr>
            </a:lvl5pPr>
            <a:lvl6pPr marL="2514600" indent="-228600" eaLnBrk="0" fontAlgn="base" hangingPunct="0">
              <a:spcBef>
                <a:spcPct val="0"/>
              </a:spcBef>
              <a:spcAft>
                <a:spcPct val="0"/>
              </a:spcAft>
              <a:buChar char="•"/>
              <a:defRPr b="1" u="sng">
                <a:solidFill>
                  <a:schemeClr val="tx1"/>
                </a:solidFill>
                <a:latin typeface="Arial" panose="020B0604020202020204" pitchFamily="34" charset="0"/>
              </a:defRPr>
            </a:lvl6pPr>
            <a:lvl7pPr marL="2971800" indent="-228600" eaLnBrk="0" fontAlgn="base" hangingPunct="0">
              <a:spcBef>
                <a:spcPct val="0"/>
              </a:spcBef>
              <a:spcAft>
                <a:spcPct val="0"/>
              </a:spcAft>
              <a:buChar char="•"/>
              <a:defRPr b="1" u="sng">
                <a:solidFill>
                  <a:schemeClr val="tx1"/>
                </a:solidFill>
                <a:latin typeface="Arial" panose="020B0604020202020204" pitchFamily="34" charset="0"/>
              </a:defRPr>
            </a:lvl7pPr>
            <a:lvl8pPr marL="3429000" indent="-228600" eaLnBrk="0" fontAlgn="base" hangingPunct="0">
              <a:spcBef>
                <a:spcPct val="0"/>
              </a:spcBef>
              <a:spcAft>
                <a:spcPct val="0"/>
              </a:spcAft>
              <a:buChar char="•"/>
              <a:defRPr b="1" u="sng">
                <a:solidFill>
                  <a:schemeClr val="tx1"/>
                </a:solidFill>
                <a:latin typeface="Arial" panose="020B0604020202020204" pitchFamily="34" charset="0"/>
              </a:defRPr>
            </a:lvl8pPr>
            <a:lvl9pPr marL="3886200" indent="-228600" eaLnBrk="0" fontAlgn="base" hangingPunct="0">
              <a:spcBef>
                <a:spcPct val="0"/>
              </a:spcBef>
              <a:spcAft>
                <a:spcPct val="0"/>
              </a:spcAft>
              <a:buChar char="•"/>
              <a:defRPr b="1" u="sng">
                <a:solidFill>
                  <a:schemeClr val="tx1"/>
                </a:solidFill>
                <a:latin typeface="Arial" panose="020B0604020202020204" pitchFamily="34" charset="0"/>
              </a:defRPr>
            </a:lvl9pPr>
          </a:lstStyle>
          <a:p>
            <a:pPr fontAlgn="base">
              <a:spcBef>
                <a:spcPct val="0"/>
              </a:spcBef>
              <a:spcAft>
                <a:spcPct val="0"/>
              </a:spcAft>
              <a:buFontTx/>
              <a:buNone/>
            </a:pPr>
            <a:r>
              <a:rPr lang="en-GB" altLang="en-US" u="none">
                <a:solidFill>
                  <a:srgbClr val="000000"/>
                </a:solidFill>
                <a:latin typeface="Comic Sans MS" panose="030F0702030302020204" pitchFamily="66" charset="0"/>
              </a:rPr>
              <a:t>Genesis 3:24</a:t>
            </a:r>
            <a:r>
              <a:rPr lang="en-GB" altLang="en-US" b="0" u="none">
                <a:solidFill>
                  <a:srgbClr val="000000"/>
                </a:solidFill>
                <a:latin typeface="Comic Sans MS" panose="030F0702030302020204" pitchFamily="66" charset="0"/>
              </a:rPr>
              <a:t/>
            </a:r>
            <a:br>
              <a:rPr lang="en-GB" altLang="en-US" b="0" u="none">
                <a:solidFill>
                  <a:srgbClr val="000000"/>
                </a:solidFill>
                <a:latin typeface="Comic Sans MS" panose="030F0702030302020204" pitchFamily="66" charset="0"/>
              </a:rPr>
            </a:br>
            <a:r>
              <a:rPr lang="en-GB" altLang="en-US" b="0" u="none">
                <a:solidFill>
                  <a:srgbClr val="000000"/>
                </a:solidFill>
                <a:latin typeface="Comic Sans MS" panose="030F0702030302020204" pitchFamily="66" charset="0"/>
              </a:rPr>
              <a:t>He drove the man away and stationed cherubs at the east of the garden of Eden, and a flaming sword which turned every way, to guard the way to the tree of life </a:t>
            </a:r>
          </a:p>
        </p:txBody>
      </p:sp>
    </p:spTree>
    <p:extLst>
      <p:ext uri="{BB962C8B-B14F-4D97-AF65-F5344CB8AC3E}">
        <p14:creationId xmlns:p14="http://schemas.microsoft.com/office/powerpoint/2010/main" val="3075986622"/>
      </p:ext>
    </p:extLst>
  </p:cSld>
  <p:clrMapOvr>
    <a:masterClrMapping/>
  </p:clrMapOvr>
  <p:transition spd="med" advClick="0" advTm="20000">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75000"/>
              </a:schemeClr>
            </a:gs>
            <a:gs pos="74000">
              <a:schemeClr val="accent1">
                <a:lumMod val="45000"/>
                <a:lumOff val="55000"/>
              </a:schemeClr>
            </a:gs>
            <a:gs pos="36260">
              <a:schemeClr val="bg1">
                <a:lumMod val="85000"/>
              </a:schemeClr>
            </a:gs>
            <a:gs pos="83000">
              <a:schemeClr val="bg1">
                <a:lumMod val="75000"/>
              </a:schemeClr>
            </a:gs>
            <a:gs pos="100000">
              <a:schemeClr val="bg2">
                <a:lumMod val="25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2425688" y="1267323"/>
            <a:ext cx="7031540" cy="1754326"/>
          </a:xfrm>
          <a:prstGeom prst="rect">
            <a:avLst/>
          </a:prstGeom>
          <a:noFill/>
        </p:spPr>
        <p:txBody>
          <a:bodyPr wrap="none" lIns="91440" tIns="45720" rIns="91440" bIns="45720">
            <a:spAutoFit/>
          </a:bodyPr>
          <a:lstStyle/>
          <a:p>
            <a:pPr algn="ctr"/>
            <a:r>
              <a:rPr lang="en-US" sz="54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rPr>
              <a:t>What Sort Of World Are</a:t>
            </a:r>
          </a:p>
          <a:p>
            <a:pPr algn="ctr"/>
            <a:r>
              <a:rPr lang="en-US" sz="54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rPr>
              <a:t>We Living In?</a:t>
            </a:r>
            <a:endPar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endParaRPr>
          </a:p>
        </p:txBody>
      </p:sp>
    </p:spTree>
    <p:extLst>
      <p:ext uri="{BB962C8B-B14F-4D97-AF65-F5344CB8AC3E}">
        <p14:creationId xmlns:p14="http://schemas.microsoft.com/office/powerpoint/2010/main" val="221333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440" y="1"/>
            <a:ext cx="9265341" cy="6277970"/>
          </a:xfrm>
          <a:prstGeom prst="rect">
            <a:avLst/>
          </a:prstGeom>
        </p:spPr>
      </p:pic>
      <p:sp>
        <p:nvSpPr>
          <p:cNvPr id="3" name="Rectangle 2"/>
          <p:cNvSpPr>
            <a:spLocks noChangeArrowheads="1"/>
          </p:cNvSpPr>
          <p:nvPr/>
        </p:nvSpPr>
        <p:spPr bwMode="auto">
          <a:xfrm>
            <a:off x="1583141" y="0"/>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715279" y="0"/>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6083704" y="0"/>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6083704" y="908050"/>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8099829" y="908050"/>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8099829" y="2781300"/>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583141" y="2349500"/>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483254" y="2349500"/>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4354916" y="3933825"/>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947304" y="3933825"/>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483254" y="3933825"/>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8099829" y="4941888"/>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1587063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9366" y="101878"/>
            <a:ext cx="9047643" cy="6558229"/>
          </a:xfrm>
          <a:prstGeom prst="rect">
            <a:avLst/>
          </a:prstGeom>
        </p:spPr>
      </p:pic>
      <p:sp>
        <p:nvSpPr>
          <p:cNvPr id="15" name="Rectangle 2"/>
          <p:cNvSpPr>
            <a:spLocks noChangeArrowheads="1"/>
          </p:cNvSpPr>
          <p:nvPr/>
        </p:nvSpPr>
        <p:spPr bwMode="auto">
          <a:xfrm>
            <a:off x="1323009" y="101878"/>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6" name="Rectangle 3"/>
          <p:cNvSpPr>
            <a:spLocks noChangeArrowheads="1"/>
          </p:cNvSpPr>
          <p:nvPr/>
        </p:nvSpPr>
        <p:spPr bwMode="auto">
          <a:xfrm>
            <a:off x="4455147" y="101878"/>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7" name="Rectangle 4"/>
          <p:cNvSpPr>
            <a:spLocks noChangeArrowheads="1"/>
          </p:cNvSpPr>
          <p:nvPr/>
        </p:nvSpPr>
        <p:spPr bwMode="auto">
          <a:xfrm>
            <a:off x="5823572" y="101878"/>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8" name="Rectangle 5"/>
          <p:cNvSpPr>
            <a:spLocks noChangeArrowheads="1"/>
          </p:cNvSpPr>
          <p:nvPr/>
        </p:nvSpPr>
        <p:spPr bwMode="auto">
          <a:xfrm>
            <a:off x="5823572" y="1009928"/>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9" name="Rectangle 6"/>
          <p:cNvSpPr>
            <a:spLocks noChangeArrowheads="1"/>
          </p:cNvSpPr>
          <p:nvPr/>
        </p:nvSpPr>
        <p:spPr bwMode="auto">
          <a:xfrm>
            <a:off x="7839697" y="1009928"/>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0" name="Rectangle 7"/>
          <p:cNvSpPr>
            <a:spLocks noChangeArrowheads="1"/>
          </p:cNvSpPr>
          <p:nvPr/>
        </p:nvSpPr>
        <p:spPr bwMode="auto">
          <a:xfrm>
            <a:off x="7839697" y="2883178"/>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1" name="Rectangle 8"/>
          <p:cNvSpPr>
            <a:spLocks noChangeArrowheads="1"/>
          </p:cNvSpPr>
          <p:nvPr/>
        </p:nvSpPr>
        <p:spPr bwMode="auto">
          <a:xfrm>
            <a:off x="1323009" y="2451378"/>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2" name="Rectangle 9"/>
          <p:cNvSpPr>
            <a:spLocks noChangeArrowheads="1"/>
          </p:cNvSpPr>
          <p:nvPr/>
        </p:nvSpPr>
        <p:spPr bwMode="auto">
          <a:xfrm>
            <a:off x="2223122" y="2451378"/>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3" name="Rectangle 10"/>
          <p:cNvSpPr>
            <a:spLocks noChangeArrowheads="1"/>
          </p:cNvSpPr>
          <p:nvPr/>
        </p:nvSpPr>
        <p:spPr bwMode="auto">
          <a:xfrm>
            <a:off x="4094784" y="4035703"/>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4" name="Rectangle 11"/>
          <p:cNvSpPr>
            <a:spLocks noChangeArrowheads="1"/>
          </p:cNvSpPr>
          <p:nvPr/>
        </p:nvSpPr>
        <p:spPr bwMode="auto">
          <a:xfrm>
            <a:off x="6687172" y="4035703"/>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5" name="Rectangle 12"/>
          <p:cNvSpPr>
            <a:spLocks noChangeArrowheads="1"/>
          </p:cNvSpPr>
          <p:nvPr/>
        </p:nvSpPr>
        <p:spPr bwMode="auto">
          <a:xfrm>
            <a:off x="2223122" y="4035703"/>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26" name="Rectangle 13"/>
          <p:cNvSpPr>
            <a:spLocks noChangeArrowheads="1"/>
          </p:cNvSpPr>
          <p:nvPr/>
        </p:nvSpPr>
        <p:spPr bwMode="auto">
          <a:xfrm>
            <a:off x="7839697" y="5043766"/>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384525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2" restart="whenNotActive" fill="hold" evtFilter="cancelBubble" nodeType="interactiveSeq">
                <p:stCondLst>
                  <p:cond evt="onClick" delay="0">
                    <p:tgtEl>
                      <p:spTgt spid="25"/>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25"/>
                                        </p:tgtEl>
                                      </p:cBhvr>
                                    </p:animEffect>
                                    <p:set>
                                      <p:cBhvr>
                                        <p:cTn id="6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noChangeArrowheads="1"/>
          </p:cNvSpPr>
          <p:nvPr/>
        </p:nvSpPr>
        <p:spPr bwMode="auto">
          <a:xfrm>
            <a:off x="1919288" y="692151"/>
            <a:ext cx="8424862"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3200" dirty="0">
                <a:latin typeface="Comic Sans MS" panose="030F0702030302020204" pitchFamily="66" charset="0"/>
              </a:rPr>
              <a:t>GOD IS…</a:t>
            </a:r>
          </a:p>
          <a:p>
            <a:endParaRPr lang="en-GB" altLang="en-US" sz="3200" dirty="0">
              <a:latin typeface="Comic Sans MS" panose="030F0702030302020204" pitchFamily="66" charset="0"/>
            </a:endParaRPr>
          </a:p>
          <a:p>
            <a:pPr>
              <a:buFontTx/>
              <a:buChar char="•"/>
            </a:pPr>
            <a:r>
              <a:rPr lang="en-GB" altLang="en-US" sz="3200" dirty="0">
                <a:solidFill>
                  <a:schemeClr val="accent2"/>
                </a:solidFill>
                <a:latin typeface="Comic Sans MS" panose="030F0702030302020204" pitchFamily="66" charset="0"/>
              </a:rPr>
              <a:t>Omnipotent</a:t>
            </a:r>
            <a:r>
              <a:rPr lang="en-GB" altLang="en-US" sz="3200" dirty="0">
                <a:latin typeface="Comic Sans MS" panose="030F0702030302020204" pitchFamily="66" charset="0"/>
              </a:rPr>
              <a:t> which means </a:t>
            </a:r>
            <a:r>
              <a:rPr lang="en-GB" altLang="en-US" sz="3200" dirty="0">
                <a:solidFill>
                  <a:schemeClr val="accent2"/>
                </a:solidFill>
                <a:latin typeface="Comic Sans MS" panose="030F0702030302020204" pitchFamily="66" charset="0"/>
              </a:rPr>
              <a:t>all-powerful.</a:t>
            </a:r>
          </a:p>
          <a:p>
            <a:pPr>
              <a:buFontTx/>
              <a:buChar char="•"/>
            </a:pPr>
            <a:r>
              <a:rPr lang="en-GB" altLang="en-US" sz="3200" dirty="0" err="1">
                <a:solidFill>
                  <a:schemeClr val="accent2"/>
                </a:solidFill>
                <a:latin typeface="Comic Sans MS" panose="030F0702030302020204" pitchFamily="66" charset="0"/>
              </a:rPr>
              <a:t>Omnisicent</a:t>
            </a:r>
            <a:r>
              <a:rPr lang="en-GB" altLang="en-US" sz="3200" dirty="0">
                <a:latin typeface="Comic Sans MS" panose="030F0702030302020204" pitchFamily="66" charset="0"/>
              </a:rPr>
              <a:t>  which means </a:t>
            </a:r>
            <a:r>
              <a:rPr lang="en-GB" altLang="en-US" sz="3200" dirty="0">
                <a:solidFill>
                  <a:schemeClr val="accent2"/>
                </a:solidFill>
                <a:latin typeface="Comic Sans MS" panose="030F0702030302020204" pitchFamily="66" charset="0"/>
              </a:rPr>
              <a:t>all –knowing.</a:t>
            </a:r>
          </a:p>
          <a:p>
            <a:pPr>
              <a:buFontTx/>
              <a:buChar char="•"/>
            </a:pPr>
            <a:r>
              <a:rPr lang="en-GB" altLang="en-US" sz="3200" dirty="0">
                <a:solidFill>
                  <a:schemeClr val="accent2"/>
                </a:solidFill>
                <a:latin typeface="Comic Sans MS" panose="030F0702030302020204" pitchFamily="66" charset="0"/>
              </a:rPr>
              <a:t>Omni-benevolent</a:t>
            </a:r>
            <a:r>
              <a:rPr lang="en-GB" altLang="en-US" sz="3200" dirty="0">
                <a:latin typeface="Comic Sans MS" panose="030F0702030302020204" pitchFamily="66" charset="0"/>
              </a:rPr>
              <a:t> which means </a:t>
            </a:r>
            <a:r>
              <a:rPr lang="en-GB" altLang="en-US" sz="3200" dirty="0">
                <a:solidFill>
                  <a:schemeClr val="accent2"/>
                </a:solidFill>
                <a:latin typeface="Comic Sans MS" panose="030F0702030302020204" pitchFamily="66" charset="0"/>
              </a:rPr>
              <a:t>all – loving.</a:t>
            </a:r>
          </a:p>
          <a:p>
            <a:pPr>
              <a:buFontTx/>
              <a:buChar char="•"/>
            </a:pPr>
            <a:r>
              <a:rPr lang="en-GB" altLang="en-US" sz="3200" dirty="0">
                <a:solidFill>
                  <a:schemeClr val="accent2"/>
                </a:solidFill>
                <a:latin typeface="Comic Sans MS" panose="030F0702030302020204" pitchFamily="66" charset="0"/>
              </a:rPr>
              <a:t>Eternal</a:t>
            </a:r>
            <a:r>
              <a:rPr lang="en-GB" altLang="en-US" sz="3200" dirty="0">
                <a:latin typeface="Comic Sans MS" panose="030F0702030302020204" pitchFamily="66" charset="0"/>
              </a:rPr>
              <a:t> which means </a:t>
            </a:r>
            <a:r>
              <a:rPr lang="en-GB" altLang="en-US" sz="3200" dirty="0">
                <a:solidFill>
                  <a:schemeClr val="accent2"/>
                </a:solidFill>
                <a:latin typeface="Comic Sans MS" panose="030F0702030302020204" pitchFamily="66" charset="0"/>
              </a:rPr>
              <a:t>everlasting (no beginning and no end).</a:t>
            </a:r>
          </a:p>
          <a:p>
            <a:pPr>
              <a:buFontTx/>
              <a:buChar char="•"/>
            </a:pPr>
            <a:r>
              <a:rPr lang="en-GB" altLang="en-US" sz="3200" dirty="0">
                <a:solidFill>
                  <a:schemeClr val="accent2"/>
                </a:solidFill>
                <a:latin typeface="Comic Sans MS" panose="030F0702030302020204" pitchFamily="66" charset="0"/>
              </a:rPr>
              <a:t>Perfect</a:t>
            </a:r>
            <a:r>
              <a:rPr lang="en-GB" altLang="en-US" sz="3200" dirty="0">
                <a:latin typeface="Comic Sans MS" panose="030F0702030302020204" pitchFamily="66" charset="0"/>
              </a:rPr>
              <a:t> which means </a:t>
            </a:r>
            <a:r>
              <a:rPr lang="en-GB" altLang="en-US" sz="3200" dirty="0">
                <a:solidFill>
                  <a:schemeClr val="accent2"/>
                </a:solidFill>
                <a:latin typeface="Comic Sans MS" panose="030F0702030302020204" pitchFamily="66" charset="0"/>
              </a:rPr>
              <a:t>faultless.</a:t>
            </a:r>
          </a:p>
        </p:txBody>
      </p:sp>
    </p:spTree>
    <p:extLst>
      <p:ext uri="{BB962C8B-B14F-4D97-AF65-F5344CB8AC3E}">
        <p14:creationId xmlns:p14="http://schemas.microsoft.com/office/powerpoint/2010/main" val="2883156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95535"/>
            <a:ext cx="6858000" cy="6858000"/>
          </a:xfrm>
          <a:prstGeom prst="rect">
            <a:avLst/>
          </a:prstGeom>
        </p:spPr>
      </p:pic>
      <p:sp>
        <p:nvSpPr>
          <p:cNvPr id="3" name="Rectangle 2"/>
          <p:cNvSpPr>
            <a:spLocks noChangeArrowheads="1"/>
          </p:cNvSpPr>
          <p:nvPr/>
        </p:nvSpPr>
        <p:spPr bwMode="auto">
          <a:xfrm>
            <a:off x="1009934" y="95535"/>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142072" y="95535"/>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5510497" y="95535"/>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5510497" y="1003585"/>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7526622" y="1003585"/>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7526622" y="2876835"/>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009934" y="2445035"/>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1910047" y="2445035"/>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3781709" y="4029360"/>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374097" y="4029360"/>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1910047" y="4029360"/>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7526622" y="5037423"/>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2081134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844" y="256219"/>
            <a:ext cx="8545093" cy="6103638"/>
          </a:xfrm>
          <a:prstGeom prst="rect">
            <a:avLst/>
          </a:prstGeom>
        </p:spPr>
      </p:pic>
      <p:sp>
        <p:nvSpPr>
          <p:cNvPr id="3" name="Rectangle 2"/>
          <p:cNvSpPr>
            <a:spLocks noChangeArrowheads="1"/>
          </p:cNvSpPr>
          <p:nvPr/>
        </p:nvSpPr>
        <p:spPr bwMode="auto">
          <a:xfrm>
            <a:off x="1132764" y="109182"/>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264902" y="109182"/>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5633327" y="109182"/>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5633327" y="1017232"/>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7649452" y="1017232"/>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7649452" y="2890482"/>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132764" y="2458682"/>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032877" y="2458682"/>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3904539" y="4043007"/>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496927" y="4043007"/>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032877" y="4043007"/>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7649452" y="5051070"/>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7518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067" y="523123"/>
            <a:ext cx="8118219" cy="5331767"/>
          </a:xfrm>
          <a:prstGeom prst="rect">
            <a:avLst/>
          </a:prstGeom>
        </p:spPr>
      </p:pic>
      <p:sp>
        <p:nvSpPr>
          <p:cNvPr id="3" name="Rectangle 2"/>
          <p:cNvSpPr>
            <a:spLocks noChangeArrowheads="1"/>
          </p:cNvSpPr>
          <p:nvPr/>
        </p:nvSpPr>
        <p:spPr bwMode="auto">
          <a:xfrm>
            <a:off x="1487606" y="95535"/>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619744" y="95535"/>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5988169" y="95535"/>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5988169" y="1003585"/>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8004294" y="1003585"/>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8004294" y="2876835"/>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487606" y="2445035"/>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387719" y="2445035"/>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4259381" y="4029360"/>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851769" y="4029360"/>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387719" y="4029360"/>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8004294" y="5037423"/>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360230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091" y="274853"/>
            <a:ext cx="9066093" cy="6044062"/>
          </a:xfrm>
          <a:prstGeom prst="rect">
            <a:avLst/>
          </a:prstGeom>
        </p:spPr>
      </p:pic>
      <p:sp>
        <p:nvSpPr>
          <p:cNvPr id="3" name="Rectangle 2"/>
          <p:cNvSpPr>
            <a:spLocks noChangeArrowheads="1"/>
          </p:cNvSpPr>
          <p:nvPr/>
        </p:nvSpPr>
        <p:spPr bwMode="auto">
          <a:xfrm>
            <a:off x="1388091" y="150125"/>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520229" y="150125"/>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5888654" y="150125"/>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5888654" y="1058175"/>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7904779" y="1058175"/>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7904779" y="2931425"/>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388091" y="2499625"/>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288204" y="2499625"/>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4159866" y="4083950"/>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752254" y="4083950"/>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288204" y="4083950"/>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7904779" y="5092013"/>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2098550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070" y="630320"/>
            <a:ext cx="9514745" cy="5101740"/>
          </a:xfrm>
          <a:prstGeom prst="rect">
            <a:avLst/>
          </a:prstGeom>
        </p:spPr>
      </p:pic>
      <p:sp>
        <p:nvSpPr>
          <p:cNvPr id="3" name="Rectangle 2"/>
          <p:cNvSpPr>
            <a:spLocks noChangeArrowheads="1"/>
          </p:cNvSpPr>
          <p:nvPr/>
        </p:nvSpPr>
        <p:spPr bwMode="auto">
          <a:xfrm>
            <a:off x="1514901" y="0"/>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647039" y="0"/>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6015464" y="0"/>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6015464" y="908050"/>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8031589" y="908050"/>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8031589" y="2781300"/>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514901" y="2349500"/>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415014" y="2349500"/>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4286676" y="3933825"/>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879064" y="3933825"/>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415014" y="3933825"/>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8031589" y="4941888"/>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4291013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641446"/>
            <a:ext cx="8943834" cy="5117910"/>
          </a:xfrm>
          <a:prstGeom prst="rect">
            <a:avLst/>
          </a:prstGeom>
        </p:spPr>
      </p:pic>
      <p:sp>
        <p:nvSpPr>
          <p:cNvPr id="3" name="Rectangle 2"/>
          <p:cNvSpPr>
            <a:spLocks noChangeArrowheads="1"/>
          </p:cNvSpPr>
          <p:nvPr/>
        </p:nvSpPr>
        <p:spPr bwMode="auto">
          <a:xfrm>
            <a:off x="1323833" y="109182"/>
            <a:ext cx="3132138" cy="234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4" name="Rectangle 3"/>
          <p:cNvSpPr>
            <a:spLocks noChangeArrowheads="1"/>
          </p:cNvSpPr>
          <p:nvPr/>
        </p:nvSpPr>
        <p:spPr bwMode="auto">
          <a:xfrm>
            <a:off x="4455971" y="109182"/>
            <a:ext cx="1368425" cy="23495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5" name="Rectangle 4"/>
          <p:cNvSpPr>
            <a:spLocks noChangeArrowheads="1"/>
          </p:cNvSpPr>
          <p:nvPr/>
        </p:nvSpPr>
        <p:spPr bwMode="auto">
          <a:xfrm>
            <a:off x="5824396" y="109182"/>
            <a:ext cx="4643437" cy="90805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6" name="Rectangle 5"/>
          <p:cNvSpPr>
            <a:spLocks noChangeArrowheads="1"/>
          </p:cNvSpPr>
          <p:nvPr/>
        </p:nvSpPr>
        <p:spPr bwMode="auto">
          <a:xfrm>
            <a:off x="5824396" y="1017232"/>
            <a:ext cx="2016125" cy="3025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7" name="Rectangle 6"/>
          <p:cNvSpPr>
            <a:spLocks noChangeArrowheads="1"/>
          </p:cNvSpPr>
          <p:nvPr/>
        </p:nvSpPr>
        <p:spPr bwMode="auto">
          <a:xfrm>
            <a:off x="7840521" y="1017232"/>
            <a:ext cx="2627312" cy="18732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8" name="Rectangle 7"/>
          <p:cNvSpPr>
            <a:spLocks noChangeArrowheads="1"/>
          </p:cNvSpPr>
          <p:nvPr/>
        </p:nvSpPr>
        <p:spPr bwMode="auto">
          <a:xfrm>
            <a:off x="7840521" y="2890482"/>
            <a:ext cx="2627312" cy="2160588"/>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9" name="Rectangle 8"/>
          <p:cNvSpPr>
            <a:spLocks noChangeArrowheads="1"/>
          </p:cNvSpPr>
          <p:nvPr/>
        </p:nvSpPr>
        <p:spPr bwMode="auto">
          <a:xfrm>
            <a:off x="1323833" y="2458682"/>
            <a:ext cx="900113" cy="450850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0" name="Rectangle 9"/>
          <p:cNvSpPr>
            <a:spLocks noChangeArrowheads="1"/>
          </p:cNvSpPr>
          <p:nvPr/>
        </p:nvSpPr>
        <p:spPr bwMode="auto">
          <a:xfrm>
            <a:off x="2223946" y="2458682"/>
            <a:ext cx="3600450" cy="1584325"/>
          </a:xfrm>
          <a:prstGeom prst="rect">
            <a:avLst/>
          </a:prstGeom>
          <a:solidFill>
            <a:srgbClr val="66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1" name="Rectangle 10"/>
          <p:cNvSpPr>
            <a:spLocks noChangeArrowheads="1"/>
          </p:cNvSpPr>
          <p:nvPr/>
        </p:nvSpPr>
        <p:spPr bwMode="auto">
          <a:xfrm>
            <a:off x="4095608" y="4043007"/>
            <a:ext cx="2592388" cy="29241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2" name="Rectangle 11"/>
          <p:cNvSpPr>
            <a:spLocks noChangeArrowheads="1"/>
          </p:cNvSpPr>
          <p:nvPr/>
        </p:nvSpPr>
        <p:spPr bwMode="auto">
          <a:xfrm>
            <a:off x="6687996" y="4043007"/>
            <a:ext cx="1152525" cy="29241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3" name="Rectangle 12"/>
          <p:cNvSpPr>
            <a:spLocks noChangeArrowheads="1"/>
          </p:cNvSpPr>
          <p:nvPr/>
        </p:nvSpPr>
        <p:spPr bwMode="auto">
          <a:xfrm>
            <a:off x="2223946" y="4043007"/>
            <a:ext cx="1871662" cy="292417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
        <p:nvSpPr>
          <p:cNvPr id="14" name="Rectangle 13"/>
          <p:cNvSpPr>
            <a:spLocks noChangeArrowheads="1"/>
          </p:cNvSpPr>
          <p:nvPr/>
        </p:nvSpPr>
        <p:spPr bwMode="auto">
          <a:xfrm>
            <a:off x="7840521" y="5051070"/>
            <a:ext cx="2627312" cy="1916112"/>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prstClr val="black"/>
              </a:solidFill>
            </a:endParaRPr>
          </a:p>
        </p:txBody>
      </p:sp>
    </p:spTree>
    <p:extLst>
      <p:ext uri="{BB962C8B-B14F-4D97-AF65-F5344CB8AC3E}">
        <p14:creationId xmlns:p14="http://schemas.microsoft.com/office/powerpoint/2010/main" val="1181251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4" presetClass="exit" presetSubtype="16" fill="hold" grpId="0"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 presetClass="exit" presetSubtype="16" fill="hold" grpId="0" nodeType="clickEffect">
                                  <p:stCondLst>
                                    <p:cond delay="0"/>
                                  </p:stCondLst>
                                  <p:childTnLst>
                                    <p:animEffect transition="out" filter="box(i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4" presetClass="exit" presetSubtype="16" fill="hold" grpId="0" nodeType="clickEffect">
                                  <p:stCondLst>
                                    <p:cond delay="0"/>
                                  </p:stCondLst>
                                  <p:childTnLst>
                                    <p:animEffect transition="out" filter="box(in)">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grpId="0" nodeType="clickEffect">
                                  <p:stCondLst>
                                    <p:cond delay="0"/>
                                  </p:stCondLst>
                                  <p:childTnLst>
                                    <p:animEffect transition="out" filter="box(in)">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grpId="0" nodeType="clickEffect">
                                  <p:stCondLst>
                                    <p:cond delay="0"/>
                                  </p:stCondLst>
                                  <p:childTnLst>
                                    <p:animEffect transition="out" filter="box(i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grpId="0" nodeType="clickEffect">
                                  <p:stCondLst>
                                    <p:cond delay="0"/>
                                  </p:stCondLst>
                                  <p:childTnLst>
                                    <p:animEffect transition="out" filter="box(in)">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 presetClass="exit" presetSubtype="16" fill="hold" grpId="0" nodeType="clickEffect">
                                  <p:stCondLst>
                                    <p:cond delay="0"/>
                                  </p:stCondLst>
                                  <p:childTnLst>
                                    <p:animEffect transition="out" filter="box(i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 presetClass="exit" presetSubtype="16" fill="hold" grpId="0" nodeType="clickEffect">
                                  <p:stCondLst>
                                    <p:cond delay="0"/>
                                  </p:stCondLst>
                                  <p:childTnLst>
                                    <p:animEffect transition="out" filter="box(in)">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018352" y="555893"/>
          <a:ext cx="8128000" cy="594360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en-GB" dirty="0" smtClean="0"/>
                        <a:t>GOOD THINGS THAT HAPPENED TO ME OVER THE WEEK</a:t>
                      </a:r>
                      <a:endParaRPr lang="en-GB" dirty="0"/>
                    </a:p>
                  </a:txBody>
                  <a:tcPr/>
                </a:tc>
                <a:tc>
                  <a:txBody>
                    <a:bodyPr/>
                    <a:lstStyle/>
                    <a:p>
                      <a:pPr algn="ctr"/>
                      <a:r>
                        <a:rPr lang="en-GB" dirty="0" smtClean="0"/>
                        <a:t>BAD THINGS THAT HAPPENED TO ME OVER THE WEEK</a:t>
                      </a:r>
                      <a:endParaRPr lang="en-GB" dirty="0"/>
                    </a:p>
                  </a:txBody>
                  <a:tcPr/>
                </a:tc>
              </a:tr>
              <a:tr h="370840">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a:txBody>
                  <a:tcPr/>
                </a:tc>
                <a:tc>
                  <a:txBody>
                    <a:bodyPr/>
                    <a:lstStyle/>
                    <a:p>
                      <a:endParaRPr lang="en-GB" dirty="0"/>
                    </a:p>
                  </a:txBody>
                  <a:tcPr/>
                </a:tc>
              </a:tr>
            </a:tbl>
          </a:graphicData>
        </a:graphic>
      </p:graphicFrame>
    </p:spTree>
    <p:extLst>
      <p:ext uri="{BB962C8B-B14F-4D97-AF65-F5344CB8AC3E}">
        <p14:creationId xmlns:p14="http://schemas.microsoft.com/office/powerpoint/2010/main" val="466054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04512" y="551681"/>
            <a:ext cx="4310026" cy="923330"/>
          </a:xfrm>
          <a:prstGeom prst="rect">
            <a:avLst/>
          </a:prstGeom>
          <a:noFill/>
        </p:spPr>
        <p:txBody>
          <a:bodyPr wrap="none" lIns="91440" tIns="45720" rIns="91440" bIns="45720">
            <a:spAutoFit/>
          </a:bodyPr>
          <a:lstStyle/>
          <a:p>
            <a:pPr algn="ctr"/>
            <a:r>
              <a:rPr lang="en-US" sz="5400" b="1" dirty="0" smtClean="0">
                <a:ln w="22225">
                  <a:solidFill>
                    <a:srgbClr val="ED7D31"/>
                  </a:solidFill>
                  <a:prstDash val="solid"/>
                </a:ln>
                <a:solidFill>
                  <a:srgbClr val="ED7D31">
                    <a:lumMod val="40000"/>
                    <a:lumOff val="60000"/>
                  </a:srgbClr>
                </a:solidFill>
              </a:rPr>
              <a:t>GROUP WORK</a:t>
            </a:r>
            <a:endParaRPr lang="en-US" sz="5400" b="1" dirty="0">
              <a:ln w="22225">
                <a:solidFill>
                  <a:srgbClr val="ED7D31"/>
                </a:solidFill>
                <a:prstDash val="solid"/>
              </a:ln>
              <a:solidFill>
                <a:srgbClr val="ED7D31">
                  <a:lumMod val="40000"/>
                  <a:lumOff val="60000"/>
                </a:srgbClr>
              </a:solidFill>
            </a:endParaRPr>
          </a:p>
        </p:txBody>
      </p:sp>
      <p:sp>
        <p:nvSpPr>
          <p:cNvPr id="3" name="TextBox 2"/>
          <p:cNvSpPr txBox="1"/>
          <p:nvPr/>
        </p:nvSpPr>
        <p:spPr>
          <a:xfrm>
            <a:off x="1392072" y="2142699"/>
            <a:ext cx="8802806" cy="2246769"/>
          </a:xfrm>
          <a:prstGeom prst="rect">
            <a:avLst/>
          </a:prstGeom>
          <a:noFill/>
        </p:spPr>
        <p:txBody>
          <a:bodyPr wrap="square" rtlCol="0">
            <a:spAutoFit/>
          </a:bodyPr>
          <a:lstStyle/>
          <a:p>
            <a:r>
              <a:rPr lang="en-GB" sz="2800" dirty="0" smtClean="0">
                <a:solidFill>
                  <a:prstClr val="black"/>
                </a:solidFill>
              </a:rPr>
              <a:t>In small groups you must come up with a simple argument to say whether you think the world is good or bad. You must have a completed, agreed answer. You must have reason</a:t>
            </a:r>
            <a:r>
              <a:rPr lang="en-GB" sz="2800" b="1" dirty="0" smtClean="0">
                <a:solidFill>
                  <a:prstClr val="black"/>
                </a:solidFill>
              </a:rPr>
              <a:t>s</a:t>
            </a:r>
            <a:r>
              <a:rPr lang="en-GB" sz="2800" dirty="0" smtClean="0">
                <a:solidFill>
                  <a:prstClr val="black"/>
                </a:solidFill>
              </a:rPr>
              <a:t> behind your answer. You must examples from real life to back up your reasons.</a:t>
            </a:r>
            <a:endParaRPr lang="en-GB" sz="2800" dirty="0">
              <a:solidFill>
                <a:prstClr val="black"/>
              </a:solidFill>
            </a:endParaRPr>
          </a:p>
        </p:txBody>
      </p:sp>
    </p:spTree>
    <p:extLst>
      <p:ext uri="{BB962C8B-B14F-4D97-AF65-F5344CB8AC3E}">
        <p14:creationId xmlns:p14="http://schemas.microsoft.com/office/powerpoint/2010/main" val="2541919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769" y="2318197"/>
            <a:ext cx="9155710" cy="1777285"/>
          </a:xfrm>
          <a:prstGeom prst="rect">
            <a:avLst/>
          </a:prstGeom>
        </p:spPr>
      </p:pic>
      <p:sp>
        <p:nvSpPr>
          <p:cNvPr id="4" name="Rectangle 3"/>
          <p:cNvSpPr/>
          <p:nvPr/>
        </p:nvSpPr>
        <p:spPr>
          <a:xfrm>
            <a:off x="1701769" y="2318197"/>
            <a:ext cx="1715425" cy="17772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rot="20910352">
            <a:off x="1451065" y="765047"/>
            <a:ext cx="1196161" cy="3785652"/>
          </a:xfrm>
          <a:prstGeom prst="rect">
            <a:avLst/>
          </a:prstGeom>
          <a:noFill/>
        </p:spPr>
        <p:txBody>
          <a:bodyPr wrap="none" lIns="91440" tIns="45720" rIns="91440" bIns="45720">
            <a:spAutoFit/>
          </a:bodyPr>
          <a:lstStyle/>
          <a:p>
            <a:pPr algn="ctr"/>
            <a:endParaRPr lang="en-US" sz="10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endParaRPr>
          </a:p>
          <a:p>
            <a:pPr algn="ctr"/>
            <a:r>
              <a:rPr lang="en-US" sz="14000" b="1" dirty="0">
                <a:ln w="9525">
                  <a:solidFill>
                    <a:prstClr val="white"/>
                  </a:solidFill>
                  <a:prstDash val="solid"/>
                </a:ln>
                <a:solidFill>
                  <a:srgbClr val="4472C4"/>
                </a:solidFill>
                <a:effectLst>
                  <a:outerShdw blurRad="12700" dist="38100" dir="2700000" algn="tl" rotWithShape="0">
                    <a:srgbClr val="ED7D31"/>
                  </a:outerShdw>
                </a:effectLst>
              </a:rPr>
              <a:t>R</a:t>
            </a:r>
          </a:p>
        </p:txBody>
      </p:sp>
      <p:sp>
        <p:nvSpPr>
          <p:cNvPr id="6" name="Rectangle 5"/>
          <p:cNvSpPr/>
          <p:nvPr/>
        </p:nvSpPr>
        <p:spPr>
          <a:xfrm rot="681460">
            <a:off x="2465788" y="2207482"/>
            <a:ext cx="1059906" cy="2246769"/>
          </a:xfrm>
          <a:prstGeom prst="rect">
            <a:avLst/>
          </a:prstGeom>
          <a:noFill/>
        </p:spPr>
        <p:txBody>
          <a:bodyPr wrap="none" lIns="91440" tIns="45720" rIns="91440" bIns="45720">
            <a:spAutoFit/>
          </a:bodyPr>
          <a:lstStyle/>
          <a:p>
            <a:pPr algn="ctr"/>
            <a:r>
              <a:rPr lang="en-US" sz="14000" b="1" dirty="0">
                <a:ln w="9525">
                  <a:solidFill>
                    <a:prstClr val="white"/>
                  </a:solidFill>
                  <a:prstDash val="solid"/>
                </a:ln>
                <a:solidFill>
                  <a:srgbClr val="4472C4"/>
                </a:solidFill>
                <a:effectLst>
                  <a:outerShdw blurRad="12700" dist="38100" dir="2700000" algn="tl" rotWithShape="0">
                    <a:srgbClr val="ED7D31"/>
                  </a:outerShdw>
                </a:effectLst>
              </a:rPr>
              <a:t>E</a:t>
            </a:r>
          </a:p>
        </p:txBody>
      </p:sp>
    </p:spTree>
    <p:extLst>
      <p:ext uri="{BB962C8B-B14F-4D97-AF65-F5344CB8AC3E}">
        <p14:creationId xmlns:p14="http://schemas.microsoft.com/office/powerpoint/2010/main" val="6276816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0000">
              <a:srgbClr val="7030A0"/>
            </a:gs>
            <a:gs pos="80000">
              <a:srgbClr val="0070C0"/>
            </a:gs>
            <a:gs pos="100000">
              <a:schemeClr val="accent5">
                <a:lumMod val="50000"/>
              </a:schemeClr>
            </a:gs>
          </a:gsLst>
          <a:lin ang="5400000" scaled="1"/>
        </a:gradFill>
        <a:effectLst/>
      </p:bgPr>
    </p:bg>
    <p:spTree>
      <p:nvGrpSpPr>
        <p:cNvPr id="1" name=""/>
        <p:cNvGrpSpPr/>
        <p:nvPr/>
      </p:nvGrpSpPr>
      <p:grpSpPr>
        <a:xfrm>
          <a:off x="0" y="0"/>
          <a:ext cx="0" cy="0"/>
          <a:chOff x="0" y="0"/>
          <a:chExt cx="0" cy="0"/>
        </a:xfrm>
      </p:grpSpPr>
      <p:pic>
        <p:nvPicPr>
          <p:cNvPr id="2" name="Picture 1" descr="snake_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721" y="484969"/>
            <a:ext cx="2748634" cy="2013531"/>
          </a:xfrm>
          <a:prstGeom prst="rect">
            <a:avLst/>
          </a:prstGeom>
          <a:noFill/>
          <a:ln>
            <a:noFill/>
          </a:ln>
        </p:spPr>
      </p:pic>
      <p:pic>
        <p:nvPicPr>
          <p:cNvPr id="3" name="Picture 2" descr="hurricane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1500" y="484967"/>
            <a:ext cx="2676122" cy="2013531"/>
          </a:xfrm>
          <a:prstGeom prst="rect">
            <a:avLst/>
          </a:prstGeom>
          <a:noFill/>
          <a:ln>
            <a:noFill/>
          </a:ln>
        </p:spPr>
      </p:pic>
      <p:pic>
        <p:nvPicPr>
          <p:cNvPr id="4" name="Picture 3" descr="police-interceptors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4529" y="484967"/>
            <a:ext cx="2334028" cy="2013531"/>
          </a:xfrm>
          <a:prstGeom prst="rect">
            <a:avLst/>
          </a:prstGeom>
          <a:noFill/>
          <a:ln>
            <a:noFill/>
          </a:ln>
        </p:spPr>
      </p:pic>
      <p:pic>
        <p:nvPicPr>
          <p:cNvPr id="5" name="Picture 4" descr="oxfam"/>
          <p:cNvPicPr/>
          <p:nvPr/>
        </p:nvPicPr>
        <p:blipFill>
          <a:blip r:embed="rId5">
            <a:extLst>
              <a:ext uri="{28A0092B-C50C-407E-A947-70E740481C1C}">
                <a14:useLocalDpi xmlns:a14="http://schemas.microsoft.com/office/drawing/2010/main" val="0"/>
              </a:ext>
            </a:extLst>
          </a:blip>
          <a:srcRect/>
          <a:stretch>
            <a:fillRect/>
          </a:stretch>
        </p:blipFill>
        <p:spPr bwMode="auto">
          <a:xfrm>
            <a:off x="716319" y="3551550"/>
            <a:ext cx="2413247" cy="1986365"/>
          </a:xfrm>
          <a:prstGeom prst="rect">
            <a:avLst/>
          </a:prstGeom>
          <a:noFill/>
          <a:ln>
            <a:noFill/>
          </a:ln>
        </p:spPr>
      </p:pic>
      <p:pic>
        <p:nvPicPr>
          <p:cNvPr id="6" name="Picture 5" descr="i2_a1b"/>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7560" y="3551550"/>
            <a:ext cx="1981401" cy="1857577"/>
          </a:xfrm>
          <a:prstGeom prst="rect">
            <a:avLst/>
          </a:prstGeom>
          <a:noFill/>
          <a:ln>
            <a:noFill/>
          </a:ln>
        </p:spPr>
      </p:pic>
      <p:sp>
        <p:nvSpPr>
          <p:cNvPr id="7" name="Rectangle 6"/>
          <p:cNvSpPr/>
          <p:nvPr/>
        </p:nvSpPr>
        <p:spPr>
          <a:xfrm>
            <a:off x="4450624" y="1491732"/>
            <a:ext cx="2537874" cy="6186309"/>
          </a:xfrm>
          <a:prstGeom prst="rect">
            <a:avLst/>
          </a:prstGeom>
          <a:noFill/>
        </p:spPr>
        <p:txBody>
          <a:bodyPr wrap="none" lIns="91440" tIns="45720" rIns="91440" bIns="45720">
            <a:spAutoFit/>
          </a:bodyPr>
          <a:lstStyle/>
          <a:p>
            <a:pPr algn="ctr"/>
            <a:r>
              <a:rPr lang="en-US" sz="39600" b="1" cap="none" spc="0" dirty="0" smtClean="0">
                <a:ln w="6600">
                  <a:solidFill>
                    <a:schemeClr val="accent2"/>
                  </a:solidFill>
                  <a:prstDash val="solid"/>
                </a:ln>
                <a:solidFill>
                  <a:srgbClr val="FFFFFF"/>
                </a:solidFill>
                <a:effectLst>
                  <a:outerShdw dist="38100" dir="2700000" algn="tl" rotWithShape="0">
                    <a:schemeClr val="accent2"/>
                  </a:outerShdw>
                </a:effectLst>
              </a:rPr>
              <a:t>?</a:t>
            </a:r>
            <a:endParaRPr lang="en-US" sz="39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9658723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90">
          <a:fgClr>
            <a:srgbClr val="00B050"/>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1083212" y="548640"/>
            <a:ext cx="10227212" cy="3416320"/>
          </a:xfrm>
          <a:prstGeom prst="rect">
            <a:avLst/>
          </a:prstGeom>
          <a:solidFill>
            <a:schemeClr val="bg1"/>
          </a:solidFill>
        </p:spPr>
        <p:txBody>
          <a:bodyPr wrap="square" rtlCol="0">
            <a:spAutoFit/>
          </a:bodyPr>
          <a:lstStyle/>
          <a:p>
            <a:r>
              <a:rPr lang="en-GB" sz="2400" dirty="0" smtClean="0">
                <a:latin typeface="Arial Black" panose="020B0A04020102020204" pitchFamily="34" charset="0"/>
              </a:rPr>
              <a:t>Christianity is known as a _______________ religion because it teaches that there is only _______________ God. They believe God is _______________ and exists outside _____________. The word for this is ______________. Time is part of the ____________ that God ______________. He is in control of both ____________ and ____________. God is able to see the ____________, the ______________ and the _____________.  Existing outside space and time means he is ______________ and above all created things.</a:t>
            </a:r>
            <a:endParaRPr lang="en-GB" sz="2400" dirty="0">
              <a:latin typeface="Arial Black" panose="020B0A04020102020204" pitchFamily="34" charset="0"/>
            </a:endParaRPr>
          </a:p>
        </p:txBody>
      </p:sp>
      <p:sp>
        <p:nvSpPr>
          <p:cNvPr id="3" name="TextBox 2"/>
          <p:cNvSpPr txBox="1"/>
          <p:nvPr/>
        </p:nvSpPr>
        <p:spPr>
          <a:xfrm>
            <a:off x="209003" y="4331331"/>
            <a:ext cx="11479237" cy="2349304"/>
          </a:xfrm>
          <a:prstGeom prst="rect">
            <a:avLst/>
          </a:prstGeom>
          <a:solidFill>
            <a:schemeClr val="accent6">
              <a:lumMod val="60000"/>
              <a:lumOff val="40000"/>
            </a:schemeClr>
          </a:solidFill>
        </p:spPr>
        <p:txBody>
          <a:bodyPr wrap="square" rtlCol="0">
            <a:spAutoFit/>
          </a:bodyPr>
          <a:lstStyle/>
          <a:p>
            <a:endParaRPr lang="en-GB" dirty="0"/>
          </a:p>
        </p:txBody>
      </p:sp>
      <p:sp>
        <p:nvSpPr>
          <p:cNvPr id="4" name="Rectangle 3"/>
          <p:cNvSpPr/>
          <p:nvPr/>
        </p:nvSpPr>
        <p:spPr>
          <a:xfrm>
            <a:off x="6927739" y="5519751"/>
            <a:ext cx="3961598"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monotheistic</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Rectangle 4"/>
          <p:cNvSpPr/>
          <p:nvPr/>
        </p:nvSpPr>
        <p:spPr>
          <a:xfrm>
            <a:off x="379932" y="4173088"/>
            <a:ext cx="127631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one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p:cNvSpPr/>
          <p:nvPr/>
        </p:nvSpPr>
        <p:spPr>
          <a:xfrm>
            <a:off x="2678366" y="5518335"/>
            <a:ext cx="2237728"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eternal</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Rectangle 6"/>
          <p:cNvSpPr/>
          <p:nvPr/>
        </p:nvSpPr>
        <p:spPr>
          <a:xfrm>
            <a:off x="5047930" y="4173088"/>
            <a:ext cx="150554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time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Rectangle 7"/>
          <p:cNvSpPr/>
          <p:nvPr/>
        </p:nvSpPr>
        <p:spPr>
          <a:xfrm>
            <a:off x="1827172" y="4201727"/>
            <a:ext cx="3149004" cy="923330"/>
          </a:xfrm>
          <a:prstGeom prst="rect">
            <a:avLst/>
          </a:prstGeom>
          <a:noFill/>
        </p:spPr>
        <p:txBody>
          <a:bodyPr wrap="none" lIns="91440" tIns="45720" rIns="91440" bIns="45720">
            <a:spAutoFit/>
          </a:bodyPr>
          <a:lstStyle/>
          <a:p>
            <a:pPr algn="ctr"/>
            <a:r>
              <a:rPr lang="en-US" sz="5400" b="1" cap="none" spc="0"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atemporal</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p:cNvSpPr/>
          <p:nvPr/>
        </p:nvSpPr>
        <p:spPr>
          <a:xfrm>
            <a:off x="9084219" y="4747235"/>
            <a:ext cx="1855636"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world</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Rectangle 9"/>
          <p:cNvSpPr/>
          <p:nvPr/>
        </p:nvSpPr>
        <p:spPr>
          <a:xfrm>
            <a:off x="576355" y="4821426"/>
            <a:ext cx="2348528"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created</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Rectangle 10"/>
          <p:cNvSpPr/>
          <p:nvPr/>
        </p:nvSpPr>
        <p:spPr>
          <a:xfrm>
            <a:off x="9514380" y="4140646"/>
            <a:ext cx="1811714"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space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2" name="Rectangle 11"/>
          <p:cNvSpPr/>
          <p:nvPr/>
        </p:nvSpPr>
        <p:spPr>
          <a:xfrm>
            <a:off x="6599054" y="4173088"/>
            <a:ext cx="150554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time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3" name="Rectangle 12"/>
          <p:cNvSpPr/>
          <p:nvPr/>
        </p:nvSpPr>
        <p:spPr>
          <a:xfrm>
            <a:off x="5143627" y="5505035"/>
            <a:ext cx="1406412"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past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 name="Rectangle 13"/>
          <p:cNvSpPr/>
          <p:nvPr/>
        </p:nvSpPr>
        <p:spPr>
          <a:xfrm>
            <a:off x="6757057" y="4759784"/>
            <a:ext cx="2373022"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present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Rectangle 14"/>
          <p:cNvSpPr/>
          <p:nvPr/>
        </p:nvSpPr>
        <p:spPr>
          <a:xfrm>
            <a:off x="586317" y="5546860"/>
            <a:ext cx="1975477"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future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6" name="Rectangle 15"/>
          <p:cNvSpPr/>
          <p:nvPr/>
        </p:nvSpPr>
        <p:spPr>
          <a:xfrm>
            <a:off x="2812347" y="4780447"/>
            <a:ext cx="398141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transcendent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7" name="Rectangle 16"/>
          <p:cNvSpPr/>
          <p:nvPr/>
        </p:nvSpPr>
        <p:spPr>
          <a:xfrm>
            <a:off x="8064552" y="4143096"/>
            <a:ext cx="1306320"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lard</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5863636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0000">
              <a:srgbClr val="7030A0"/>
            </a:gs>
            <a:gs pos="80000">
              <a:srgbClr val="0070C0"/>
            </a:gs>
            <a:gs pos="100000">
              <a:schemeClr val="accent5">
                <a:lumMod val="5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2230892" y="1138535"/>
            <a:ext cx="7533281"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So what exactly is “EVIL”?</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Cloud Callout 2"/>
          <p:cNvSpPr/>
          <p:nvPr/>
        </p:nvSpPr>
        <p:spPr>
          <a:xfrm>
            <a:off x="665876" y="2222695"/>
            <a:ext cx="10663311" cy="395302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smtClean="0">
                <a:solidFill>
                  <a:schemeClr val="tx1"/>
                </a:solidFill>
              </a:rPr>
              <a:t>Evil is…</a:t>
            </a:r>
            <a:endParaRPr lang="en-GB" sz="3600" dirty="0">
              <a:solidFill>
                <a:schemeClr val="tx1"/>
              </a:solidFill>
            </a:endParaRPr>
          </a:p>
        </p:txBody>
      </p:sp>
    </p:spTree>
    <p:extLst>
      <p:ext uri="{BB962C8B-B14F-4D97-AF65-F5344CB8AC3E}">
        <p14:creationId xmlns:p14="http://schemas.microsoft.com/office/powerpoint/2010/main" val="37412096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0000">
              <a:srgbClr val="7030A0"/>
            </a:gs>
            <a:gs pos="80000">
              <a:srgbClr val="0070C0"/>
            </a:gs>
            <a:gs pos="100000">
              <a:schemeClr val="accent5">
                <a:lumMod val="50000"/>
              </a:schemeClr>
            </a:gs>
          </a:gsLst>
          <a:lin ang="5400000" scaled="1"/>
        </a:gra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18664409"/>
              </p:ext>
            </p:extLst>
          </p:nvPr>
        </p:nvGraphicFramePr>
        <p:xfrm>
          <a:off x="1967606" y="1762855"/>
          <a:ext cx="8128000" cy="490728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algn="ctr"/>
                      <a:r>
                        <a:rPr lang="en-GB" sz="4000" dirty="0" smtClean="0"/>
                        <a:t>MORAL</a:t>
                      </a:r>
                      <a:endParaRPr lang="en-GB" sz="4000" dirty="0"/>
                    </a:p>
                  </a:txBody>
                  <a:tcPr/>
                </a:tc>
                <a:tc>
                  <a:txBody>
                    <a:bodyPr/>
                    <a:lstStyle/>
                    <a:p>
                      <a:pPr algn="ctr"/>
                      <a:r>
                        <a:rPr lang="en-GB" sz="4000" dirty="0" smtClean="0"/>
                        <a:t>NATURAL</a:t>
                      </a:r>
                      <a:endParaRPr lang="en-GB" sz="4000" dirty="0"/>
                    </a:p>
                  </a:txBody>
                  <a:tcPr/>
                </a:tc>
              </a:tr>
              <a:tr h="370840">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a:txBody>
                  <a:tcPr/>
                </a:tc>
                <a:tc>
                  <a:txBody>
                    <a:bodyPr/>
                    <a:lstStyle/>
                    <a:p>
                      <a:endParaRPr lang="en-GB" dirty="0"/>
                    </a:p>
                  </a:txBody>
                  <a:tcPr/>
                </a:tc>
              </a:tr>
            </a:tbl>
          </a:graphicData>
        </a:graphic>
      </p:graphicFrame>
      <p:pic>
        <p:nvPicPr>
          <p:cNvPr id="3" name="Picture 2" descr="kkk"/>
          <p:cNvPicPr/>
          <p:nvPr/>
        </p:nvPicPr>
        <p:blipFill>
          <a:blip r:embed="rId2">
            <a:extLst>
              <a:ext uri="{28A0092B-C50C-407E-A947-70E740481C1C}">
                <a14:useLocalDpi xmlns:a14="http://schemas.microsoft.com/office/drawing/2010/main" val="0"/>
              </a:ext>
            </a:extLst>
          </a:blip>
          <a:srcRect/>
          <a:stretch>
            <a:fillRect/>
          </a:stretch>
        </p:blipFill>
        <p:spPr bwMode="auto">
          <a:xfrm>
            <a:off x="2765201" y="86455"/>
            <a:ext cx="2514600" cy="1676400"/>
          </a:xfrm>
          <a:prstGeom prst="rect">
            <a:avLst/>
          </a:prstGeom>
          <a:noFill/>
          <a:ln>
            <a:noFill/>
          </a:ln>
        </p:spPr>
      </p:pic>
      <p:pic>
        <p:nvPicPr>
          <p:cNvPr id="4" name="Picture 3" descr="virus_big"/>
          <p:cNvPicPr/>
          <p:nvPr/>
        </p:nvPicPr>
        <p:blipFill>
          <a:blip r:embed="rId3">
            <a:extLst>
              <a:ext uri="{28A0092B-C50C-407E-A947-70E740481C1C}">
                <a14:useLocalDpi xmlns:a14="http://schemas.microsoft.com/office/drawing/2010/main" val="0"/>
              </a:ext>
            </a:extLst>
          </a:blip>
          <a:srcRect/>
          <a:stretch>
            <a:fillRect/>
          </a:stretch>
        </p:blipFill>
        <p:spPr bwMode="auto">
          <a:xfrm>
            <a:off x="6851561" y="86455"/>
            <a:ext cx="2461273" cy="1676400"/>
          </a:xfrm>
          <a:prstGeom prst="rect">
            <a:avLst/>
          </a:prstGeom>
          <a:noFill/>
          <a:ln>
            <a:noFill/>
          </a:ln>
        </p:spPr>
      </p:pic>
    </p:spTree>
    <p:extLst>
      <p:ext uri="{BB962C8B-B14F-4D97-AF65-F5344CB8AC3E}">
        <p14:creationId xmlns:p14="http://schemas.microsoft.com/office/powerpoint/2010/main" val="29794133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2209801" y="838200"/>
            <a:ext cx="7591425" cy="1219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i="1" kern="10" dirty="0" smtClean="0">
                <a:ln w="9525">
                  <a:solidFill>
                    <a:srgbClr val="000000"/>
                  </a:solidFill>
                  <a:round/>
                  <a:headEnd/>
                  <a:tailEnd/>
                </a:ln>
                <a:solidFill>
                  <a:srgbClr val="FFFFFF"/>
                </a:solidFill>
                <a:effectLst>
                  <a:outerShdw dist="35921" dir="2700000" algn="ctr" rotWithShape="0">
                    <a:srgbClr val="808080"/>
                  </a:outerShdw>
                </a:effectLst>
                <a:latin typeface="Arial Black" panose="020B0A04020102020204" pitchFamily="34" charset="0"/>
              </a:rPr>
              <a:t>The Problem Of Evil </a:t>
            </a:r>
            <a:r>
              <a:rPr lang="en-US" sz="3600" i="1" kern="10" dirty="0">
                <a:ln w="9525">
                  <a:solidFill>
                    <a:srgbClr val="000000"/>
                  </a:solidFill>
                  <a:round/>
                  <a:headEnd/>
                  <a:tailEnd/>
                </a:ln>
                <a:solidFill>
                  <a:srgbClr val="FFFFFF"/>
                </a:solidFill>
                <a:effectLst>
                  <a:outerShdw dist="35921" dir="2700000" algn="ctr" rotWithShape="0">
                    <a:srgbClr val="808080"/>
                  </a:outerShdw>
                </a:effectLst>
                <a:latin typeface="Arial Black" panose="020B0A04020102020204" pitchFamily="34" charset="0"/>
              </a:rPr>
              <a:t>&amp; </a:t>
            </a:r>
            <a:r>
              <a:rPr lang="en-US" sz="3600" i="1" kern="10" dirty="0" smtClean="0">
                <a:ln w="9525">
                  <a:solidFill>
                    <a:srgbClr val="000000"/>
                  </a:solidFill>
                  <a:round/>
                  <a:headEnd/>
                  <a:tailEnd/>
                </a:ln>
                <a:solidFill>
                  <a:srgbClr val="FFFFFF"/>
                </a:solidFill>
                <a:effectLst>
                  <a:outerShdw dist="35921" dir="2700000" algn="ctr" rotWithShape="0">
                    <a:srgbClr val="808080"/>
                  </a:outerShdw>
                </a:effectLst>
                <a:latin typeface="Arial Black" panose="020B0A04020102020204" pitchFamily="34" charset="0"/>
              </a:rPr>
              <a:t>Suffering</a:t>
            </a:r>
            <a:endParaRPr lang="en-GB" sz="3600" i="1" kern="10" dirty="0">
              <a:ln w="9525">
                <a:solidFill>
                  <a:srgbClr val="000000"/>
                </a:solidFill>
                <a:round/>
                <a:headEnd/>
                <a:tailEnd/>
              </a:ln>
              <a:solidFill>
                <a:srgbClr val="FFFFFF"/>
              </a:solidFill>
              <a:effectLst>
                <a:outerShdw dist="35921" dir="2700000" algn="ctr" rotWithShape="0">
                  <a:srgbClr val="808080"/>
                </a:outerShdw>
              </a:effectLst>
              <a:latin typeface="Arial Black" panose="020B0A04020102020204" pitchFamily="34" charset="0"/>
            </a:endParaRPr>
          </a:p>
        </p:txBody>
      </p:sp>
      <p:sp>
        <p:nvSpPr>
          <p:cNvPr id="2051" name="Text Box 3"/>
          <p:cNvSpPr txBox="1">
            <a:spLocks noChangeArrowheads="1"/>
          </p:cNvSpPr>
          <p:nvPr/>
        </p:nvSpPr>
        <p:spPr bwMode="auto">
          <a:xfrm>
            <a:off x="2133600" y="2819400"/>
            <a:ext cx="7696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9600" b="1" i="1">
                <a:solidFill>
                  <a:srgbClr val="CCCCFF"/>
                </a:solidFill>
                <a:latin typeface="Chiller" panose="04020404031007020602" pitchFamily="82" charset="0"/>
              </a:rPr>
              <a:t>Life is nasty!</a:t>
            </a:r>
          </a:p>
        </p:txBody>
      </p:sp>
    </p:spTree>
    <p:extLst>
      <p:ext uri="{BB962C8B-B14F-4D97-AF65-F5344CB8AC3E}">
        <p14:creationId xmlns:p14="http://schemas.microsoft.com/office/powerpoint/2010/main" val="2049170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dissolv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ba01b7dba876e405d5d43335385120_large.jpg"/>
          <p:cNvPicPr>
            <a:picLocks noChangeAspect="1"/>
          </p:cNvPicPr>
          <p:nvPr/>
        </p:nvPicPr>
        <p:blipFill>
          <a:blip r:embed="rId2" cstate="print"/>
          <a:stretch>
            <a:fillRect/>
          </a:stretch>
        </p:blipFill>
        <p:spPr>
          <a:xfrm>
            <a:off x="-312712" y="-963488"/>
            <a:ext cx="12594352" cy="8784976"/>
          </a:xfrm>
          <a:prstGeom prst="rect">
            <a:avLst/>
          </a:prstGeom>
        </p:spPr>
      </p:pic>
      <p:sp>
        <p:nvSpPr>
          <p:cNvPr id="3" name="Rectangle 2"/>
          <p:cNvSpPr/>
          <p:nvPr/>
        </p:nvSpPr>
        <p:spPr>
          <a:xfrm>
            <a:off x="1524000" y="188640"/>
            <a:ext cx="2590774" cy="923330"/>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God is….</a:t>
            </a:r>
          </a:p>
        </p:txBody>
      </p:sp>
      <p:sp>
        <p:nvSpPr>
          <p:cNvPr id="4" name="Explosion 1 3"/>
          <p:cNvSpPr/>
          <p:nvPr/>
        </p:nvSpPr>
        <p:spPr>
          <a:xfrm>
            <a:off x="767408" y="1700808"/>
            <a:ext cx="3816424" cy="252028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Omniscient</a:t>
            </a:r>
          </a:p>
        </p:txBody>
      </p:sp>
      <p:sp>
        <p:nvSpPr>
          <p:cNvPr id="5" name="Explosion 1 4"/>
          <p:cNvSpPr/>
          <p:nvPr/>
        </p:nvSpPr>
        <p:spPr>
          <a:xfrm>
            <a:off x="6960096" y="0"/>
            <a:ext cx="4680520" cy="242088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Omni-benevolent</a:t>
            </a:r>
          </a:p>
        </p:txBody>
      </p:sp>
      <p:sp>
        <p:nvSpPr>
          <p:cNvPr id="6" name="Explosion 1 5"/>
          <p:cNvSpPr/>
          <p:nvPr/>
        </p:nvSpPr>
        <p:spPr>
          <a:xfrm>
            <a:off x="767408" y="3573016"/>
            <a:ext cx="4788024" cy="19442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Omnipotent</a:t>
            </a:r>
          </a:p>
        </p:txBody>
      </p:sp>
      <p:sp>
        <p:nvSpPr>
          <p:cNvPr id="7" name="Explosion 1 6"/>
          <p:cNvSpPr/>
          <p:nvPr/>
        </p:nvSpPr>
        <p:spPr>
          <a:xfrm>
            <a:off x="6744072" y="2924944"/>
            <a:ext cx="3672408" cy="194421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prstClr val="white"/>
                </a:solidFill>
              </a:rPr>
              <a:t>Eternal</a:t>
            </a:r>
          </a:p>
        </p:txBody>
      </p:sp>
    </p:spTree>
    <p:extLst>
      <p:ext uri="{BB962C8B-B14F-4D97-AF65-F5344CB8AC3E}">
        <p14:creationId xmlns:p14="http://schemas.microsoft.com/office/powerpoint/2010/main" val="1642099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3743795" y="1302399"/>
            <a:ext cx="4498349" cy="35579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2200" dirty="0">
                <a:effectLst/>
                <a:ea typeface="Calibri" panose="020F0502020204030204" pitchFamily="34" charset="0"/>
                <a:cs typeface="Times New Roman" panose="02020603050405020304" pitchFamily="18" charset="0"/>
              </a:rPr>
              <a:t>The Inconsistent Triad</a:t>
            </a:r>
            <a:endParaRPr lang="en-GB" sz="1100" dirty="0">
              <a:effectLst/>
              <a:ea typeface="Calibri" panose="020F0502020204030204" pitchFamily="34" charset="0"/>
              <a:cs typeface="Times New Roman" panose="02020603050405020304" pitchFamily="18" charset="0"/>
            </a:endParaRPr>
          </a:p>
        </p:txBody>
      </p:sp>
      <p:sp>
        <p:nvSpPr>
          <p:cNvPr id="3" name="Rectangle 2"/>
          <p:cNvSpPr/>
          <p:nvPr/>
        </p:nvSpPr>
        <p:spPr>
          <a:xfrm>
            <a:off x="4653054" y="379069"/>
            <a:ext cx="2937407"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Evil exists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ectangle 3"/>
          <p:cNvSpPr/>
          <p:nvPr/>
        </p:nvSpPr>
        <p:spPr>
          <a:xfrm>
            <a:off x="505551" y="4201561"/>
            <a:ext cx="3590599" cy="1754326"/>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God is</a:t>
            </a:r>
          </a:p>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omnipotent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Rectangle 4"/>
          <p:cNvSpPr/>
          <p:nvPr/>
        </p:nvSpPr>
        <p:spPr>
          <a:xfrm>
            <a:off x="7164032" y="4201561"/>
            <a:ext cx="4913333" cy="1754326"/>
          </a:xfrm>
          <a:prstGeom prst="rect">
            <a:avLst/>
          </a:prstGeom>
          <a:noFill/>
        </p:spPr>
        <p:txBody>
          <a:bodyPr wrap="none" lIns="91440" tIns="45720" rIns="91440" bIns="45720">
            <a:spAutoFit/>
          </a:bodyPr>
          <a:lstStyle/>
          <a:p>
            <a:pPr algn="ctr"/>
            <a:r>
              <a:rPr lang="en-U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God is</a:t>
            </a:r>
          </a:p>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omnibenevolent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155132683"/>
      </p:ext>
    </p:extLst>
  </p:cSld>
  <p:clrMapOvr>
    <a:masterClrMapping/>
  </p:clrMapOvr>
  <p:transition spd="slow">
    <p:randomBar dir="ver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saster38.gif"/>
          <p:cNvPicPr>
            <a:picLocks noChangeAspect="1"/>
          </p:cNvPicPr>
          <p:nvPr/>
        </p:nvPicPr>
        <p:blipFill>
          <a:blip r:embed="rId2" cstate="print"/>
          <a:stretch>
            <a:fillRect/>
          </a:stretch>
        </p:blipFill>
        <p:spPr>
          <a:xfrm>
            <a:off x="5303912" y="260649"/>
            <a:ext cx="5184576" cy="4962379"/>
          </a:xfrm>
          <a:prstGeom prst="rect">
            <a:avLst/>
          </a:prstGeom>
        </p:spPr>
      </p:pic>
      <p:sp>
        <p:nvSpPr>
          <p:cNvPr id="3" name="Cloud Callout 2"/>
          <p:cNvSpPr/>
          <p:nvPr/>
        </p:nvSpPr>
        <p:spPr>
          <a:xfrm>
            <a:off x="2423592" y="476672"/>
            <a:ext cx="3384376" cy="1224136"/>
          </a:xfrm>
          <a:prstGeom prst="cloudCallout">
            <a:avLst>
              <a:gd name="adj1" fmla="val 126031"/>
              <a:gd name="adj2" fmla="val 1259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This proves there cannot be a god!</a:t>
            </a:r>
          </a:p>
        </p:txBody>
      </p:sp>
      <p:sp>
        <p:nvSpPr>
          <p:cNvPr id="4" name="Cloud Callout 3"/>
          <p:cNvSpPr/>
          <p:nvPr/>
        </p:nvSpPr>
        <p:spPr>
          <a:xfrm>
            <a:off x="1991544" y="1772816"/>
            <a:ext cx="2952328" cy="1440160"/>
          </a:xfrm>
          <a:prstGeom prst="cloudCallout">
            <a:avLst>
              <a:gd name="adj1" fmla="val 162935"/>
              <a:gd name="adj2" fmla="val 372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I’ve obviously done something to upset god.</a:t>
            </a:r>
          </a:p>
        </p:txBody>
      </p:sp>
      <p:sp>
        <p:nvSpPr>
          <p:cNvPr id="5" name="Cloud Callout 4"/>
          <p:cNvSpPr/>
          <p:nvPr/>
        </p:nvSpPr>
        <p:spPr>
          <a:xfrm>
            <a:off x="2135560" y="3356992"/>
            <a:ext cx="2952328" cy="1440160"/>
          </a:xfrm>
          <a:prstGeom prst="cloudCallout">
            <a:avLst>
              <a:gd name="adj1" fmla="val 127357"/>
              <a:gd name="adj2" fmla="val -332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God must be testing me, I’d better love Him even more!</a:t>
            </a:r>
          </a:p>
        </p:txBody>
      </p:sp>
      <p:sp>
        <p:nvSpPr>
          <p:cNvPr id="6" name="Rectangle 5"/>
          <p:cNvSpPr/>
          <p:nvPr/>
        </p:nvSpPr>
        <p:spPr>
          <a:xfrm>
            <a:off x="2135561" y="5517232"/>
            <a:ext cx="8201797"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Which is the best response?</a:t>
            </a:r>
          </a:p>
        </p:txBody>
      </p:sp>
    </p:spTree>
    <p:extLst>
      <p:ext uri="{BB962C8B-B14F-4D97-AF65-F5344CB8AC3E}">
        <p14:creationId xmlns:p14="http://schemas.microsoft.com/office/powerpoint/2010/main" val="159938233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KEEPERS\phil stuff\toyaugustine.jpg"/>
          <p:cNvPicPr>
            <a:picLocks noChangeAspect="1" noChangeArrowheads="1"/>
          </p:cNvPicPr>
          <p:nvPr/>
        </p:nvPicPr>
        <p:blipFill>
          <a:blip r:embed="rId2"/>
          <a:srcRect/>
          <a:stretch>
            <a:fillRect/>
          </a:stretch>
        </p:blipFill>
        <p:spPr bwMode="auto">
          <a:xfrm>
            <a:off x="7310446" y="1214422"/>
            <a:ext cx="3086100" cy="5314950"/>
          </a:xfrm>
          <a:prstGeom prst="rect">
            <a:avLst/>
          </a:prstGeom>
          <a:noFill/>
        </p:spPr>
      </p:pic>
      <p:sp>
        <p:nvSpPr>
          <p:cNvPr id="3" name="Rectangle 2"/>
          <p:cNvSpPr/>
          <p:nvPr/>
        </p:nvSpPr>
        <p:spPr>
          <a:xfrm>
            <a:off x="1524000" y="428604"/>
            <a:ext cx="6706580" cy="1754326"/>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Who Was St Augustine</a:t>
            </a:r>
          </a:p>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Of Hippo?</a:t>
            </a:r>
          </a:p>
        </p:txBody>
      </p:sp>
      <p:sp>
        <p:nvSpPr>
          <p:cNvPr id="4" name="TextBox 3"/>
          <p:cNvSpPr txBox="1"/>
          <p:nvPr/>
        </p:nvSpPr>
        <p:spPr>
          <a:xfrm>
            <a:off x="2024034" y="2428868"/>
            <a:ext cx="4714908" cy="369332"/>
          </a:xfrm>
          <a:prstGeom prst="rect">
            <a:avLst/>
          </a:prstGeom>
          <a:noFill/>
        </p:spPr>
        <p:txBody>
          <a:bodyPr wrap="square" rtlCol="0">
            <a:spAutoFit/>
          </a:bodyPr>
          <a:lstStyle/>
          <a:p>
            <a:r>
              <a:rPr lang="en-GB" dirty="0">
                <a:solidFill>
                  <a:prstClr val="black"/>
                </a:solidFill>
              </a:rPr>
              <a:t>A very influential bishop from North Africa.</a:t>
            </a:r>
          </a:p>
        </p:txBody>
      </p:sp>
      <p:sp>
        <p:nvSpPr>
          <p:cNvPr id="5" name="TextBox 4"/>
          <p:cNvSpPr txBox="1"/>
          <p:nvPr/>
        </p:nvSpPr>
        <p:spPr>
          <a:xfrm>
            <a:off x="2024034" y="3000372"/>
            <a:ext cx="4786346" cy="369332"/>
          </a:xfrm>
          <a:prstGeom prst="rect">
            <a:avLst/>
          </a:prstGeom>
          <a:noFill/>
        </p:spPr>
        <p:txBody>
          <a:bodyPr wrap="square" rtlCol="0">
            <a:spAutoFit/>
          </a:bodyPr>
          <a:lstStyle/>
          <a:p>
            <a:r>
              <a:rPr lang="en-GB" dirty="0">
                <a:solidFill>
                  <a:prstClr val="black"/>
                </a:solidFill>
              </a:rPr>
              <a:t>Lived from 13</a:t>
            </a:r>
            <a:r>
              <a:rPr lang="en-GB" baseline="30000" dirty="0">
                <a:solidFill>
                  <a:prstClr val="black"/>
                </a:solidFill>
              </a:rPr>
              <a:t>th</a:t>
            </a:r>
            <a:r>
              <a:rPr lang="en-GB" dirty="0">
                <a:solidFill>
                  <a:prstClr val="black"/>
                </a:solidFill>
              </a:rPr>
              <a:t> November 354 to 28</a:t>
            </a:r>
            <a:r>
              <a:rPr lang="en-GB" baseline="30000" dirty="0">
                <a:solidFill>
                  <a:prstClr val="black"/>
                </a:solidFill>
              </a:rPr>
              <a:t>th</a:t>
            </a:r>
            <a:r>
              <a:rPr lang="en-GB" dirty="0">
                <a:solidFill>
                  <a:prstClr val="black"/>
                </a:solidFill>
              </a:rPr>
              <a:t> August 430</a:t>
            </a:r>
          </a:p>
        </p:txBody>
      </p:sp>
      <p:sp>
        <p:nvSpPr>
          <p:cNvPr id="6" name="TextBox 5"/>
          <p:cNvSpPr txBox="1"/>
          <p:nvPr/>
        </p:nvSpPr>
        <p:spPr>
          <a:xfrm>
            <a:off x="2024034" y="3643314"/>
            <a:ext cx="4714908" cy="923330"/>
          </a:xfrm>
          <a:prstGeom prst="rect">
            <a:avLst/>
          </a:prstGeom>
          <a:noFill/>
        </p:spPr>
        <p:txBody>
          <a:bodyPr wrap="square" rtlCol="0">
            <a:spAutoFit/>
          </a:bodyPr>
          <a:lstStyle/>
          <a:p>
            <a:r>
              <a:rPr lang="en-GB" dirty="0">
                <a:solidFill>
                  <a:prstClr val="black"/>
                </a:solidFill>
              </a:rPr>
              <a:t>Completely changed the course of the Christian religion and is responsible for much of the Roman Catholic dogma – </a:t>
            </a:r>
            <a:r>
              <a:rPr lang="en-GB" dirty="0" err="1">
                <a:solidFill>
                  <a:prstClr val="black"/>
                </a:solidFill>
              </a:rPr>
              <a:t>eg</a:t>
            </a:r>
            <a:r>
              <a:rPr lang="en-GB" dirty="0">
                <a:solidFill>
                  <a:prstClr val="black"/>
                </a:solidFill>
              </a:rPr>
              <a:t> Original Sin</a:t>
            </a:r>
          </a:p>
        </p:txBody>
      </p:sp>
      <p:sp>
        <p:nvSpPr>
          <p:cNvPr id="7" name="TextBox 6"/>
          <p:cNvSpPr txBox="1"/>
          <p:nvPr/>
        </p:nvSpPr>
        <p:spPr>
          <a:xfrm>
            <a:off x="2024034" y="4786322"/>
            <a:ext cx="4643470" cy="369332"/>
          </a:xfrm>
          <a:prstGeom prst="rect">
            <a:avLst/>
          </a:prstGeom>
          <a:noFill/>
        </p:spPr>
        <p:txBody>
          <a:bodyPr wrap="square" rtlCol="0">
            <a:spAutoFit/>
          </a:bodyPr>
          <a:lstStyle/>
          <a:p>
            <a:r>
              <a:rPr lang="en-GB" dirty="0">
                <a:solidFill>
                  <a:prstClr val="black"/>
                </a:solidFill>
              </a:rPr>
              <a:t>Had some issues with sex.</a:t>
            </a:r>
          </a:p>
        </p:txBody>
      </p:sp>
      <p:sp>
        <p:nvSpPr>
          <p:cNvPr id="8" name="TextBox 7"/>
          <p:cNvSpPr txBox="1"/>
          <p:nvPr/>
        </p:nvSpPr>
        <p:spPr>
          <a:xfrm>
            <a:off x="2095472" y="5500702"/>
            <a:ext cx="4357718" cy="923330"/>
          </a:xfrm>
          <a:prstGeom prst="rect">
            <a:avLst/>
          </a:prstGeom>
          <a:noFill/>
        </p:spPr>
        <p:txBody>
          <a:bodyPr wrap="square" rtlCol="0">
            <a:spAutoFit/>
          </a:bodyPr>
          <a:lstStyle/>
          <a:p>
            <a:r>
              <a:rPr lang="en-GB" dirty="0">
                <a:solidFill>
                  <a:prstClr val="black"/>
                </a:solidFill>
              </a:rPr>
              <a:t>Created a theodicy to suggest that evil and suffering is the result of god giving humans free will.</a:t>
            </a:r>
          </a:p>
        </p:txBody>
      </p:sp>
    </p:spTree>
    <p:extLst>
      <p:ext uri="{BB962C8B-B14F-4D97-AF65-F5344CB8AC3E}">
        <p14:creationId xmlns:p14="http://schemas.microsoft.com/office/powerpoint/2010/main" val="14297702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770" decel="100000"/>
                                        <p:tgtEl>
                                          <p:spTgt spid="1026"/>
                                        </p:tgtEl>
                                      </p:cBhvr>
                                    </p:animEffect>
                                    <p:animScale>
                                      <p:cBhvr>
                                        <p:cTn id="28" dur="770" decel="100000"/>
                                        <p:tgtEl>
                                          <p:spTgt spid="1026"/>
                                        </p:tgtEl>
                                      </p:cBhvr>
                                      <p:from x="10000" y="10000"/>
                                      <p:to x="200000" y="450000"/>
                                    </p:animScale>
                                    <p:animScale>
                                      <p:cBhvr>
                                        <p:cTn id="29" dur="1230" accel="100000" fill="hold">
                                          <p:stCondLst>
                                            <p:cond delay="770"/>
                                          </p:stCondLst>
                                        </p:cTn>
                                        <p:tgtEl>
                                          <p:spTgt spid="1026"/>
                                        </p:tgtEl>
                                      </p:cBhvr>
                                      <p:from x="200000" y="450000"/>
                                      <p:to x="100000" y="100000"/>
                                    </p:animScale>
                                    <p:set>
                                      <p:cBhvr>
                                        <p:cTn id="30" dur="770" fill="hold"/>
                                        <p:tgtEl>
                                          <p:spTgt spid="1026"/>
                                        </p:tgtEl>
                                        <p:attrNameLst>
                                          <p:attrName>ppt_x</p:attrName>
                                        </p:attrNameLst>
                                      </p:cBhvr>
                                      <p:to>
                                        <p:strVal val="(0.5)"/>
                                      </p:to>
                                    </p:set>
                                    <p:anim from="(0.5)" to="(#ppt_x)" calcmode="lin" valueType="num">
                                      <p:cBhvr>
                                        <p:cTn id="31" dur="1230" accel="100000" fill="hold">
                                          <p:stCondLst>
                                            <p:cond delay="770"/>
                                          </p:stCondLst>
                                        </p:cTn>
                                        <p:tgtEl>
                                          <p:spTgt spid="1026"/>
                                        </p:tgtEl>
                                        <p:attrNameLst>
                                          <p:attrName>ppt_x</p:attrName>
                                        </p:attrNameLst>
                                      </p:cBhvr>
                                    </p:anim>
                                    <p:set>
                                      <p:cBhvr>
                                        <p:cTn id="32" dur="770" fill="hold"/>
                                        <p:tgtEl>
                                          <p:spTgt spid="1026"/>
                                        </p:tgtEl>
                                        <p:attrNameLst>
                                          <p:attrName>ppt_y</p:attrName>
                                        </p:attrNameLst>
                                      </p:cBhvr>
                                      <p:to>
                                        <p:strVal val="(#ppt_y+0.4)"/>
                                      </p:to>
                                    </p:set>
                                    <p:anim from="(#ppt_y+0.4)" to="(#ppt_y)" calcmode="lin" valueType="num">
                                      <p:cBhvr>
                                        <p:cTn id="33" dur="1230" accel="100000" fill="hold">
                                          <p:stCondLst>
                                            <p:cond delay="770"/>
                                          </p:stCondLst>
                                        </p:cTn>
                                        <p:tgtEl>
                                          <p:spTgt spid="10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orestgrove.files.wordpress.com/2010/02/garden-of-eden.jpg"/>
          <p:cNvPicPr>
            <a:picLocks noChangeAspect="1" noChangeArrowheads="1"/>
          </p:cNvPicPr>
          <p:nvPr/>
        </p:nvPicPr>
        <p:blipFill>
          <a:blip r:embed="rId2"/>
          <a:srcRect/>
          <a:stretch>
            <a:fillRect/>
          </a:stretch>
        </p:blipFill>
        <p:spPr bwMode="auto">
          <a:xfrm>
            <a:off x="1662217" y="502666"/>
            <a:ext cx="8286808" cy="5886450"/>
          </a:xfrm>
          <a:prstGeom prst="rect">
            <a:avLst/>
          </a:prstGeom>
          <a:noFill/>
        </p:spPr>
      </p:pic>
    </p:spTree>
    <p:extLst>
      <p:ext uri="{BB962C8B-B14F-4D97-AF65-F5344CB8AC3E}">
        <p14:creationId xmlns:p14="http://schemas.microsoft.com/office/powerpoint/2010/main" val="7711028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06988" y="139729"/>
            <a:ext cx="5668539" cy="923330"/>
          </a:xfrm>
          <a:prstGeom prst="rect">
            <a:avLst/>
          </a:prstGeom>
          <a:noFill/>
        </p:spPr>
        <p:txBody>
          <a:bodyPr wrap="none" lIns="91440" tIns="45720" rIns="91440" bIns="45720">
            <a:spAutoFit/>
          </a:bodyPr>
          <a:lstStyle/>
          <a:p>
            <a:pPr algn="ctr"/>
            <a:r>
              <a:rPr lang="en-US" sz="5400" b="1"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omic Sans MS" panose="030F0702030302020204" pitchFamily="66" charset="0"/>
              </a:rPr>
              <a:t>Theodicy Corner</a:t>
            </a:r>
            <a:endPar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omic Sans MS" panose="030F0702030302020204" pitchFamily="66" charset="0"/>
            </a:endParaRPr>
          </a:p>
        </p:txBody>
      </p:sp>
      <p:sp>
        <p:nvSpPr>
          <p:cNvPr id="5" name="TextBox 4"/>
          <p:cNvSpPr txBox="1"/>
          <p:nvPr/>
        </p:nvSpPr>
        <p:spPr>
          <a:xfrm>
            <a:off x="3601329" y="1294228"/>
            <a:ext cx="4417256" cy="646331"/>
          </a:xfrm>
          <a:prstGeom prst="rect">
            <a:avLst/>
          </a:prstGeom>
          <a:noFill/>
        </p:spPr>
        <p:txBody>
          <a:bodyPr wrap="square" rtlCol="0">
            <a:spAutoFit/>
          </a:bodyPr>
          <a:lstStyle/>
          <a:p>
            <a:pPr algn="ctr"/>
            <a:r>
              <a:rPr lang="en-GB" dirty="0" smtClean="0">
                <a:solidFill>
                  <a:prstClr val="black"/>
                </a:solidFill>
              </a:rPr>
              <a:t>A “theodicy” is a response to The Problem Of Evil And Suffering.</a:t>
            </a:r>
            <a:endParaRPr lang="en-GB" dirty="0">
              <a:solidFill>
                <a:prstClr val="black"/>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030" y="2171728"/>
            <a:ext cx="7257171" cy="4354303"/>
          </a:xfrm>
          <a:prstGeom prst="rect">
            <a:avLst/>
          </a:prstGeom>
        </p:spPr>
      </p:pic>
      <p:sp>
        <p:nvSpPr>
          <p:cNvPr id="7" name="Rectangular Callout 6"/>
          <p:cNvSpPr/>
          <p:nvPr/>
        </p:nvSpPr>
        <p:spPr>
          <a:xfrm>
            <a:off x="7891976" y="1897573"/>
            <a:ext cx="3798277" cy="2658794"/>
          </a:xfrm>
          <a:prstGeom prst="wedgeRectCallout">
            <a:avLst>
              <a:gd name="adj1" fmla="val -150216"/>
              <a:gd name="adj2" fmla="val 285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rPr>
              <a:t>God made a perfect creation that had no evil in it. Evil is, in fact, the absence of goodness.  It is when something good goes wrong. When Adam and Eve made a bad use of their free will by eating the forbidden fruit, evil entered God’s perfect creation.</a:t>
            </a:r>
            <a:endParaRPr lang="en-GB" sz="2000" b="1" dirty="0">
              <a:solidFill>
                <a:prstClr val="black"/>
              </a:solidFill>
            </a:endParaRPr>
          </a:p>
        </p:txBody>
      </p:sp>
    </p:spTree>
    <p:extLst>
      <p:ext uri="{BB962C8B-B14F-4D97-AF65-F5344CB8AC3E}">
        <p14:creationId xmlns:p14="http://schemas.microsoft.com/office/powerpoint/2010/main" val="1743821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362200" y="457200"/>
            <a:ext cx="769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3600">
                <a:solidFill>
                  <a:srgbClr val="FFFFCC"/>
                </a:solidFill>
                <a:latin typeface="Stencil" panose="040409050D0802020404" pitchFamily="82" charset="0"/>
              </a:rPr>
              <a:t>Augustine’s theodicy</a:t>
            </a:r>
          </a:p>
        </p:txBody>
      </p:sp>
      <p:sp>
        <p:nvSpPr>
          <p:cNvPr id="2051" name="Text Box 3"/>
          <p:cNvSpPr txBox="1">
            <a:spLocks noChangeArrowheads="1"/>
          </p:cNvSpPr>
          <p:nvPr/>
        </p:nvSpPr>
        <p:spPr bwMode="auto">
          <a:xfrm>
            <a:off x="1828800" y="1905001"/>
            <a:ext cx="61722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Augustine starts from the assumption that god is wholly, completely and utterly good. He also created a world completely free from defects. Suffering and evil where unknown.</a:t>
            </a:r>
          </a:p>
          <a:p>
            <a:pPr fontAlgn="base">
              <a:spcBef>
                <a:spcPct val="50000"/>
              </a:spcBef>
              <a:spcAft>
                <a:spcPct val="0"/>
              </a:spcAft>
            </a:pPr>
            <a:r>
              <a:rPr lang="en-GB" altLang="en-US">
                <a:solidFill>
                  <a:srgbClr val="FFFFCC"/>
                </a:solidFill>
                <a:latin typeface="Tahoma" panose="020B0604030504040204" pitchFamily="34" charset="0"/>
              </a:rPr>
              <a:t>Therefore it is not possible for god to be responsible for evil. It wasn’t Him. </a:t>
            </a:r>
          </a:p>
          <a:p>
            <a:pPr fontAlgn="base">
              <a:spcBef>
                <a:spcPct val="50000"/>
              </a:spcBef>
              <a:spcAft>
                <a:spcPct val="0"/>
              </a:spcAft>
            </a:pPr>
            <a:r>
              <a:rPr lang="en-GB" altLang="en-US">
                <a:solidFill>
                  <a:srgbClr val="FFFFCC"/>
                </a:solidFill>
                <a:latin typeface="Tahoma" panose="020B0604030504040204" pitchFamily="34" charset="0"/>
              </a:rPr>
              <a:t>Instead, evil refers to what is lacking in a thing – it is a “privation of good”. Augustine used the analogy of blindness which is not a thing in itself but an absence of sight.</a:t>
            </a:r>
          </a:p>
          <a:p>
            <a:pPr fontAlgn="base">
              <a:spcBef>
                <a:spcPct val="50000"/>
              </a:spcBef>
              <a:spcAft>
                <a:spcPct val="0"/>
              </a:spcAft>
            </a:pPr>
            <a:endParaRPr lang="en-GB" altLang="en-US">
              <a:solidFill>
                <a:srgbClr val="FFFFCC"/>
              </a:solidFill>
              <a:latin typeface="Tahoma" panose="020B0604030504040204" pitchFamily="34" charset="0"/>
            </a:endParaRPr>
          </a:p>
        </p:txBody>
      </p:sp>
      <p:pic>
        <p:nvPicPr>
          <p:cNvPr id="2052" name="Picture 4" descr="C:\Documents and Settings\Staff\My Documents\My Pictures\B0000shaggyt59LZC.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1295400"/>
            <a:ext cx="2514600" cy="2514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53" name="WordArt 5"/>
          <p:cNvSpPr>
            <a:spLocks noChangeArrowheads="1" noChangeShapeType="1" noTextEdit="1"/>
          </p:cNvSpPr>
          <p:nvPr/>
        </p:nvSpPr>
        <p:spPr bwMode="auto">
          <a:xfrm>
            <a:off x="7848600" y="2362200"/>
            <a:ext cx="24384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GB" sz="3600" kern="10">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goddy</a:t>
            </a:r>
          </a:p>
        </p:txBody>
      </p:sp>
      <p:sp>
        <p:nvSpPr>
          <p:cNvPr id="2054" name="Text Box 6"/>
          <p:cNvSpPr txBox="1">
            <a:spLocks noChangeArrowheads="1"/>
          </p:cNvSpPr>
          <p:nvPr/>
        </p:nvSpPr>
        <p:spPr bwMode="auto">
          <a:xfrm>
            <a:off x="1752600" y="5181601"/>
            <a:ext cx="8915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If god cannot have created evil, Augustine traced its origin to those areas within the world that have free will; namely angels and humans. Not cows or geese. These fellows abused god’s gift of freedom and wilfully turned their attentions away from god.</a:t>
            </a:r>
          </a:p>
        </p:txBody>
      </p:sp>
    </p:spTree>
    <p:extLst>
      <p:ext uri="{BB962C8B-B14F-4D97-AF65-F5344CB8AC3E}">
        <p14:creationId xmlns:p14="http://schemas.microsoft.com/office/powerpoint/2010/main" val="1312269642"/>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90">
          <a:fgClr>
            <a:srgbClr val="00B050"/>
          </a:fgClr>
          <a:bgClr>
            <a:schemeClr val="bg1"/>
          </a:bgClr>
        </a:pattFill>
        <a:effectLst/>
      </p:bgPr>
    </p:bg>
    <p:spTree>
      <p:nvGrpSpPr>
        <p:cNvPr id="1" name=""/>
        <p:cNvGrpSpPr/>
        <p:nvPr/>
      </p:nvGrpSpPr>
      <p:grpSpPr>
        <a:xfrm>
          <a:off x="0" y="0"/>
          <a:ext cx="0" cy="0"/>
          <a:chOff x="0" y="0"/>
          <a:chExt cx="0" cy="0"/>
        </a:xfrm>
      </p:grpSpPr>
      <p:sp>
        <p:nvSpPr>
          <p:cNvPr id="2" name="TextBox 1"/>
          <p:cNvSpPr txBox="1"/>
          <p:nvPr/>
        </p:nvSpPr>
        <p:spPr>
          <a:xfrm>
            <a:off x="1083212" y="548640"/>
            <a:ext cx="10227212" cy="3046988"/>
          </a:xfrm>
          <a:prstGeom prst="rect">
            <a:avLst/>
          </a:prstGeom>
          <a:solidFill>
            <a:schemeClr val="bg1"/>
          </a:solidFill>
        </p:spPr>
        <p:txBody>
          <a:bodyPr wrap="square" rtlCol="0">
            <a:spAutoFit/>
          </a:bodyPr>
          <a:lstStyle/>
          <a:p>
            <a:r>
              <a:rPr lang="en-GB" sz="2400" dirty="0" smtClean="0">
                <a:solidFill>
                  <a:prstClr val="black"/>
                </a:solidFill>
                <a:latin typeface="Arial Black" panose="020B0A04020102020204" pitchFamily="34" charset="0"/>
              </a:rPr>
              <a:t>Christianity also teaches that God is _______________, meaning He is ____________ with the __________ and human____________. By acting in this way God shows His ______________ (love and ___________ towards __________) and His ______________.  In the Bible, God is often shown to have relationships with ____________ through __________, ___________ and the presence of the ____________ ____________. So Christianity understands Him to be a ______________ God.</a:t>
            </a:r>
            <a:endParaRPr lang="en-GB" sz="2400" dirty="0">
              <a:solidFill>
                <a:prstClr val="black"/>
              </a:solidFill>
              <a:latin typeface="Arial Black" panose="020B0A04020102020204" pitchFamily="34" charset="0"/>
            </a:endParaRPr>
          </a:p>
        </p:txBody>
      </p:sp>
      <p:sp>
        <p:nvSpPr>
          <p:cNvPr id="3" name="TextBox 2"/>
          <p:cNvSpPr txBox="1"/>
          <p:nvPr/>
        </p:nvSpPr>
        <p:spPr>
          <a:xfrm>
            <a:off x="300414" y="4343683"/>
            <a:ext cx="11479237" cy="2349304"/>
          </a:xfrm>
          <a:prstGeom prst="rect">
            <a:avLst/>
          </a:prstGeom>
          <a:solidFill>
            <a:schemeClr val="accent6">
              <a:lumMod val="60000"/>
              <a:lumOff val="40000"/>
            </a:schemeClr>
          </a:solidFill>
        </p:spPr>
        <p:txBody>
          <a:bodyPr wrap="square" rtlCol="0">
            <a:spAutoFit/>
          </a:bodyPr>
          <a:lstStyle/>
          <a:p>
            <a:endParaRPr lang="en-GB" dirty="0">
              <a:solidFill>
                <a:prstClr val="black"/>
              </a:solidFill>
            </a:endParaRPr>
          </a:p>
        </p:txBody>
      </p:sp>
      <p:sp>
        <p:nvSpPr>
          <p:cNvPr id="4" name="Rectangle 3"/>
          <p:cNvSpPr/>
          <p:nvPr/>
        </p:nvSpPr>
        <p:spPr>
          <a:xfrm>
            <a:off x="9088963" y="5849867"/>
            <a:ext cx="2673681" cy="923330"/>
          </a:xfrm>
          <a:prstGeom prst="rect">
            <a:avLst/>
          </a:prstGeom>
          <a:noFill/>
        </p:spPr>
        <p:txBody>
          <a:bodyPr wrap="none" lIns="91440" tIns="45720" rIns="91440" bIns="45720">
            <a:spAutoFit/>
          </a:bodyPr>
          <a:lstStyle/>
          <a:p>
            <a:pPr algn="ctr"/>
            <a:r>
              <a:rPr lang="en-US" sz="54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rPr>
              <a:t>personal</a:t>
            </a: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5" name="Rectangle 4"/>
          <p:cNvSpPr/>
          <p:nvPr/>
        </p:nvSpPr>
        <p:spPr>
          <a:xfrm>
            <a:off x="2897796" y="4812393"/>
            <a:ext cx="3147015" cy="923330"/>
          </a:xfrm>
          <a:prstGeom prst="rect">
            <a:avLst/>
          </a:prstGeom>
          <a:noFill/>
        </p:spPr>
        <p:txBody>
          <a:bodyPr wrap="none" lIns="91440" tIns="45720" rIns="91440" bIns="45720">
            <a:spAutoFit/>
          </a:bodyPr>
          <a:lstStyle/>
          <a:p>
            <a:pPr algn="ctr"/>
            <a:r>
              <a:rPr lang="en-US" sz="54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rPr>
              <a:t>immanent</a:t>
            </a: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p:cNvSpPr/>
          <p:nvPr/>
        </p:nvSpPr>
        <p:spPr>
          <a:xfrm>
            <a:off x="3001796" y="5769657"/>
            <a:ext cx="2299989" cy="923330"/>
          </a:xfrm>
          <a:prstGeom prst="rect">
            <a:avLst/>
          </a:prstGeom>
          <a:noFill/>
        </p:spPr>
        <p:txBody>
          <a:bodyPr wrap="none" lIns="91440" tIns="45720" rIns="91440" bIns="45720">
            <a:spAutoFit/>
          </a:bodyPr>
          <a:lstStyle/>
          <a:p>
            <a:pPr algn="ctr"/>
            <a:r>
              <a:rPr lang="en-US" sz="54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rPr>
              <a:t>prayers</a:t>
            </a: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7" name="Rectangle 6"/>
          <p:cNvSpPr/>
          <p:nvPr/>
        </p:nvSpPr>
        <p:spPr>
          <a:xfrm>
            <a:off x="287516" y="5294111"/>
            <a:ext cx="2480167" cy="923330"/>
          </a:xfrm>
          <a:prstGeom prst="rect">
            <a:avLst/>
          </a:prstGeom>
          <a:noFill/>
        </p:spPr>
        <p:txBody>
          <a:bodyPr wrap="none" lIns="91440" tIns="45720" rIns="91440" bIns="45720">
            <a:spAutoFit/>
          </a:bodyPr>
          <a:lstStyle/>
          <a:p>
            <a:pPr algn="ctr"/>
            <a:r>
              <a:rPr lang="en-US" sz="54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rPr>
              <a:t>humans</a:t>
            </a: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8" name="Rectangle 7"/>
          <p:cNvSpPr/>
          <p:nvPr/>
        </p:nvSpPr>
        <p:spPr>
          <a:xfrm>
            <a:off x="221810" y="4812393"/>
            <a:ext cx="2619435" cy="923330"/>
          </a:xfrm>
          <a:prstGeom prst="rect">
            <a:avLst/>
          </a:prstGeom>
          <a:noFill/>
        </p:spPr>
        <p:txBody>
          <a:bodyPr wrap="none" lIns="91440" tIns="45720" rIns="91440" bIns="45720">
            <a:spAutoFit/>
          </a:bodyPr>
          <a:lstStyle/>
          <a:p>
            <a:pPr algn="ctr"/>
            <a:r>
              <a:rPr lang="en-US" sz="54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rPr>
              <a:t>involved</a:t>
            </a: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p:cNvSpPr/>
          <p:nvPr/>
        </p:nvSpPr>
        <p:spPr>
          <a:xfrm>
            <a:off x="9265678" y="4747235"/>
            <a:ext cx="1492717" cy="923330"/>
          </a:xfrm>
          <a:prstGeom prst="rect">
            <a:avLst/>
          </a:prstGeom>
          <a:noFill/>
        </p:spPr>
        <p:txBody>
          <a:bodyPr wrap="none" lIns="91440" tIns="45720" rIns="91440" bIns="45720">
            <a:spAutoFit/>
          </a:bodyPr>
          <a:lstStyle/>
          <a:p>
            <a:pPr algn="ctr"/>
            <a:r>
              <a:rPr lang="en-US" sz="54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rPr>
              <a:t>Holy</a:t>
            </a: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0" name="Rectangle 9"/>
          <p:cNvSpPr/>
          <p:nvPr/>
        </p:nvSpPr>
        <p:spPr>
          <a:xfrm>
            <a:off x="6006671" y="5380454"/>
            <a:ext cx="2050562" cy="923330"/>
          </a:xfrm>
          <a:prstGeom prst="rect">
            <a:avLst/>
          </a:prstGeom>
          <a:noFill/>
        </p:spPr>
        <p:txBody>
          <a:bodyPr wrap="none" lIns="91440" tIns="45720" rIns="91440" bIns="45720">
            <a:spAutoFit/>
          </a:bodyPr>
          <a:lstStyle/>
          <a:p>
            <a:pPr algn="ctr"/>
            <a:r>
              <a:rPr lang="en-US" sz="54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rPr>
              <a:t>beings</a:t>
            </a: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1" name="Rectangle 10"/>
          <p:cNvSpPr/>
          <p:nvPr/>
        </p:nvSpPr>
        <p:spPr>
          <a:xfrm>
            <a:off x="9564875" y="4140646"/>
            <a:ext cx="1710726" cy="923330"/>
          </a:xfrm>
          <a:prstGeom prst="rect">
            <a:avLst/>
          </a:prstGeom>
          <a:noFill/>
        </p:spPr>
        <p:txBody>
          <a:bodyPr wrap="none" lIns="91440" tIns="45720" rIns="91440" bIns="45720">
            <a:spAutoFit/>
          </a:bodyPr>
          <a:lstStyle/>
          <a:p>
            <a:pPr algn="ctr"/>
            <a:r>
              <a:rPr lang="en-US" sz="54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rPr>
              <a:t>Spirit</a:t>
            </a: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2" name="Rectangle 11"/>
          <p:cNvSpPr/>
          <p:nvPr/>
        </p:nvSpPr>
        <p:spPr>
          <a:xfrm>
            <a:off x="4333390" y="4117055"/>
            <a:ext cx="2165979" cy="923330"/>
          </a:xfrm>
          <a:prstGeom prst="rect">
            <a:avLst/>
          </a:prstGeom>
          <a:noFill/>
        </p:spPr>
        <p:txBody>
          <a:bodyPr wrap="none" lIns="91440" tIns="45720" rIns="91440" bIns="45720">
            <a:spAutoFit/>
          </a:bodyPr>
          <a:lstStyle/>
          <a:p>
            <a:pPr algn="ctr"/>
            <a:r>
              <a:rPr lang="en-US" sz="54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rPr>
              <a:t>people</a:t>
            </a: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3" name="Rectangle 12"/>
          <p:cNvSpPr/>
          <p:nvPr/>
        </p:nvSpPr>
        <p:spPr>
          <a:xfrm>
            <a:off x="6500794" y="4774816"/>
            <a:ext cx="1855636" cy="923330"/>
          </a:xfrm>
          <a:prstGeom prst="rect">
            <a:avLst/>
          </a:prstGeom>
          <a:noFill/>
        </p:spPr>
        <p:txBody>
          <a:bodyPr wrap="none" lIns="91440" tIns="45720" rIns="91440" bIns="45720">
            <a:spAutoFit/>
          </a:bodyPr>
          <a:lstStyle/>
          <a:p>
            <a:pPr algn="ctr"/>
            <a:r>
              <a:rPr lang="en-US" sz="54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rPr>
              <a:t>world</a:t>
            </a: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4" name="Rectangle 13"/>
          <p:cNvSpPr/>
          <p:nvPr/>
        </p:nvSpPr>
        <p:spPr>
          <a:xfrm>
            <a:off x="293193" y="4136426"/>
            <a:ext cx="3840923" cy="923330"/>
          </a:xfrm>
          <a:prstGeom prst="rect">
            <a:avLst/>
          </a:prstGeom>
          <a:noFill/>
        </p:spPr>
        <p:txBody>
          <a:bodyPr wrap="none" lIns="91440" tIns="45720" rIns="91440" bIns="45720">
            <a:spAutoFit/>
          </a:bodyPr>
          <a:lstStyle/>
          <a:p>
            <a:pPr algn="ctr"/>
            <a:r>
              <a:rPr lang="en-US" sz="54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rPr>
              <a:t>benevolence</a:t>
            </a: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5" name="Rectangle 14"/>
          <p:cNvSpPr/>
          <p:nvPr/>
        </p:nvSpPr>
        <p:spPr>
          <a:xfrm>
            <a:off x="198199" y="5809762"/>
            <a:ext cx="2701382" cy="923330"/>
          </a:xfrm>
          <a:prstGeom prst="rect">
            <a:avLst/>
          </a:prstGeom>
          <a:noFill/>
        </p:spPr>
        <p:txBody>
          <a:bodyPr wrap="none" lIns="91440" tIns="45720" rIns="91440" bIns="45720">
            <a:spAutoFit/>
          </a:bodyPr>
          <a:lstStyle/>
          <a:p>
            <a:pPr algn="ctr"/>
            <a:r>
              <a:rPr lang="en-US" sz="54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rPr>
              <a:t>kindness</a:t>
            </a: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6" name="Rectangle 15"/>
          <p:cNvSpPr/>
          <p:nvPr/>
        </p:nvSpPr>
        <p:spPr>
          <a:xfrm>
            <a:off x="8370758" y="5263331"/>
            <a:ext cx="3290260" cy="923330"/>
          </a:xfrm>
          <a:prstGeom prst="rect">
            <a:avLst/>
          </a:prstGeom>
          <a:noFill/>
        </p:spPr>
        <p:txBody>
          <a:bodyPr wrap="none" lIns="91440" tIns="45720" rIns="91440" bIns="45720">
            <a:spAutoFit/>
          </a:bodyPr>
          <a:lstStyle/>
          <a:p>
            <a:pPr algn="ctr"/>
            <a:r>
              <a:rPr lang="en-US" sz="54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rPr>
              <a:t>judgement</a:t>
            </a: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7" name="Rectangle 16"/>
          <p:cNvSpPr/>
          <p:nvPr/>
        </p:nvSpPr>
        <p:spPr>
          <a:xfrm>
            <a:off x="6783179" y="4136426"/>
            <a:ext cx="2146742" cy="923330"/>
          </a:xfrm>
          <a:prstGeom prst="rect">
            <a:avLst/>
          </a:prstGeom>
          <a:noFill/>
        </p:spPr>
        <p:txBody>
          <a:bodyPr wrap="none" lIns="91440" tIns="45720" rIns="91440" bIns="45720">
            <a:spAutoFit/>
          </a:bodyPr>
          <a:lstStyle/>
          <a:p>
            <a:pPr algn="ctr"/>
            <a:r>
              <a:rPr lang="en-US" sz="5400" b="1" dirty="0" smtClean="0">
                <a:ln w="10160">
                  <a:solidFill>
                    <a:srgbClr val="4472C4"/>
                  </a:solidFill>
                  <a:prstDash val="solid"/>
                </a:ln>
                <a:solidFill>
                  <a:srgbClr val="FFFFFF"/>
                </a:solidFill>
                <a:effectLst>
                  <a:outerShdw blurRad="38100" dist="22860" dir="5400000" algn="tl" rotWithShape="0">
                    <a:srgbClr val="000000">
                      <a:alpha val="30000"/>
                    </a:srgbClr>
                  </a:outerShdw>
                </a:effectLst>
              </a:rPr>
              <a:t>visions</a:t>
            </a:r>
            <a:endParaRPr lang="en-US" sz="5400" b="1" dirty="0">
              <a:ln w="10160">
                <a:solidFill>
                  <a:srgbClr val="4472C4"/>
                </a:solidFill>
                <a:prstDash val="solid"/>
              </a:ln>
              <a:solidFill>
                <a:srgbClr val="FFFFFF"/>
              </a:solidFill>
              <a:effectLst>
                <a:outerShdw blurRad="38100" dist="22860" dir="5400000" algn="tl" rotWithShape="0">
                  <a:srgbClr val="000000">
                    <a:alpha val="30000"/>
                  </a:srgbClr>
                </a:outerShdw>
              </a:effectLst>
            </a:endParaRPr>
          </a:p>
        </p:txBody>
      </p:sp>
      <p:sp>
        <p:nvSpPr>
          <p:cNvPr id="18" name="Rectangle 17"/>
          <p:cNvSpPr/>
          <p:nvPr/>
        </p:nvSpPr>
        <p:spPr>
          <a:xfrm>
            <a:off x="2872419" y="5324959"/>
            <a:ext cx="289374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sandwich</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3493648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Staff\My Documents\My Pictures\fall-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1"/>
            <a:ext cx="4648200" cy="2333625"/>
          </a:xfrm>
          <a:prstGeom prst="rect">
            <a:avLst/>
          </a:prstGeom>
          <a:noFill/>
          <a:extLst>
            <a:ext uri="{909E8E84-426E-40DD-AFC4-6F175D3DCCD1}">
              <a14:hiddenFill xmlns:a14="http://schemas.microsoft.com/office/drawing/2010/main">
                <a:solidFill>
                  <a:srgbClr val="FFFFFF"/>
                </a:solidFill>
              </a14:hiddenFill>
            </a:ext>
          </a:extLst>
        </p:spPr>
      </p:pic>
      <p:sp>
        <p:nvSpPr>
          <p:cNvPr id="1027" name="Text Box 3"/>
          <p:cNvSpPr txBox="1">
            <a:spLocks noChangeArrowheads="1"/>
          </p:cNvSpPr>
          <p:nvPr/>
        </p:nvSpPr>
        <p:spPr bwMode="auto">
          <a:xfrm>
            <a:off x="6629400" y="304800"/>
            <a:ext cx="37338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He argued that the desire for power was too much for Adam and Eve, who were tempted by Satan – a fallen angel, to break god’s command and eat the forbidden fruit.</a:t>
            </a:r>
          </a:p>
          <a:p>
            <a:pPr fontAlgn="base">
              <a:spcBef>
                <a:spcPct val="50000"/>
              </a:spcBef>
              <a:spcAft>
                <a:spcPct val="0"/>
              </a:spcAft>
            </a:pPr>
            <a:r>
              <a:rPr lang="en-GB" altLang="en-US">
                <a:solidFill>
                  <a:srgbClr val="FFFFCC"/>
                </a:solidFill>
                <a:latin typeface="Tahoma" panose="020B0604030504040204" pitchFamily="34" charset="0"/>
              </a:rPr>
              <a:t>Naughty!</a:t>
            </a:r>
          </a:p>
        </p:txBody>
      </p:sp>
      <p:sp>
        <p:nvSpPr>
          <p:cNvPr id="1028" name="Text Box 4"/>
          <p:cNvSpPr txBox="1">
            <a:spLocks noChangeArrowheads="1"/>
          </p:cNvSpPr>
          <p:nvPr/>
        </p:nvSpPr>
        <p:spPr bwMode="auto">
          <a:xfrm>
            <a:off x="1828800" y="3048000"/>
            <a:ext cx="51816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He went on to show that all suffering is a fully deserved consequence of human sin. Natural evil occurs as a result of the loss of order within nature following The Fall. This destroyed the delicate balance of the world. Pain and death entered the world. Thanks, Eve.</a:t>
            </a:r>
          </a:p>
          <a:p>
            <a:pPr fontAlgn="base">
              <a:spcBef>
                <a:spcPct val="50000"/>
              </a:spcBef>
              <a:spcAft>
                <a:spcPct val="0"/>
              </a:spcAft>
            </a:pPr>
            <a:r>
              <a:rPr lang="en-GB" altLang="en-US">
                <a:solidFill>
                  <a:srgbClr val="FFFFCC"/>
                </a:solidFill>
                <a:latin typeface="Tahoma" panose="020B0604030504040204" pitchFamily="34" charset="0"/>
              </a:rPr>
              <a:t>Both Natural and Moral Evil are seen as punishments for sin. ALL HUMANS must suffer because we were all seminally present in Adam’s loins, apparently.</a:t>
            </a:r>
          </a:p>
          <a:p>
            <a:pPr fontAlgn="base">
              <a:spcBef>
                <a:spcPct val="50000"/>
              </a:spcBef>
              <a:spcAft>
                <a:spcPct val="0"/>
              </a:spcAft>
            </a:pPr>
            <a:r>
              <a:rPr lang="en-GB" altLang="en-US">
                <a:solidFill>
                  <a:srgbClr val="FFFFCC"/>
                </a:solidFill>
                <a:latin typeface="Tahoma" panose="020B0604030504040204" pitchFamily="34" charset="0"/>
              </a:rPr>
              <a:t>Which makes us all Fall Fans. So it probably serves us right.</a:t>
            </a:r>
          </a:p>
        </p:txBody>
      </p:sp>
      <p:pic>
        <p:nvPicPr>
          <p:cNvPr id="1029" name="Picture 5" descr="C:\Documents and Settings\Staff\My Documents\My Pictures\50,000%20fall%20fans%20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895600"/>
            <a:ext cx="3276600" cy="311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844499"/>
      </p:ext>
    </p:extLst>
  </p:cSld>
  <p:clrMapOvr>
    <a:masterClrMapping/>
  </p:clrMapOvr>
  <p:transition spd="med">
    <p:pull/>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81200" y="2416176"/>
            <a:ext cx="7620000" cy="444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ahoma" panose="020B0604030504040204" pitchFamily="34" charset="0"/>
              </a:rPr>
              <a:t>Don’t worry, though.</a:t>
            </a:r>
          </a:p>
          <a:p>
            <a:pPr fontAlgn="base">
              <a:spcBef>
                <a:spcPct val="50000"/>
              </a:spcBef>
              <a:spcAft>
                <a:spcPct val="0"/>
              </a:spcAft>
            </a:pPr>
            <a:r>
              <a:rPr lang="en-GB" altLang="en-US">
                <a:solidFill>
                  <a:srgbClr val="FFFFCC"/>
                </a:solidFill>
                <a:latin typeface="Tahoma" panose="020B0604030504040204" pitchFamily="34" charset="0"/>
              </a:rPr>
              <a:t>We’ve all got GOD’S GRACE to save us – God sent his son, Jesus, to die for our sins and to save us from evil. (If god was simply just he wouldn’t bother doing this. Fortunately for us, he is just AND loving AND full of grace.)</a:t>
            </a:r>
          </a:p>
          <a:p>
            <a:pPr fontAlgn="base">
              <a:spcBef>
                <a:spcPct val="50000"/>
              </a:spcBef>
              <a:spcAft>
                <a:spcPct val="0"/>
              </a:spcAft>
            </a:pPr>
            <a:r>
              <a:rPr lang="en-GB" altLang="en-US">
                <a:solidFill>
                  <a:srgbClr val="FFFFCC"/>
                </a:solidFill>
                <a:latin typeface="Tahoma" panose="020B0604030504040204" pitchFamily="34" charset="0"/>
              </a:rPr>
              <a:t>All we have to do to be saved by God is to make every effort to turn towards him and to be dutiful Christians. We don’t have to do this – its up to us, but it would probably be better if we did.</a:t>
            </a:r>
          </a:p>
          <a:p>
            <a:pPr fontAlgn="base">
              <a:spcBef>
                <a:spcPct val="50000"/>
              </a:spcBef>
              <a:spcAft>
                <a:spcPct val="0"/>
              </a:spcAft>
            </a:pPr>
            <a:endParaRPr lang="en-GB" altLang="en-US">
              <a:solidFill>
                <a:srgbClr val="FFFFCC"/>
              </a:solidFill>
              <a:latin typeface="Tahoma" panose="020B0604030504040204" pitchFamily="34" charset="0"/>
            </a:endParaRPr>
          </a:p>
          <a:p>
            <a:pPr algn="ctr" fontAlgn="base">
              <a:spcBef>
                <a:spcPct val="50000"/>
              </a:spcBef>
              <a:spcAft>
                <a:spcPct val="0"/>
              </a:spcAft>
            </a:pPr>
            <a:r>
              <a:rPr lang="en-GB" altLang="en-US" sz="3600">
                <a:solidFill>
                  <a:srgbClr val="FFFFCC"/>
                </a:solidFill>
                <a:latin typeface="Stencil" panose="040409050D0802020404" pitchFamily="82" charset="0"/>
              </a:rPr>
              <a:t>This is a soul-deciding theodicy!</a:t>
            </a:r>
          </a:p>
        </p:txBody>
      </p:sp>
      <p:pic>
        <p:nvPicPr>
          <p:cNvPr id="5123" name="Picture 3" descr="C:\Documents and Settings\Staff\My Documents\My Pictures\trust_god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8576"/>
            <a:ext cx="5334000" cy="290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573449"/>
      </p:ext>
    </p:extLst>
  </p:cSld>
  <p:clrMapOvr>
    <a:masterClrMapping/>
  </p:clrMapOvr>
  <p:transition spd="med">
    <p:pull/>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362200" y="2133600"/>
            <a:ext cx="76962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imes New Roman" panose="02020603050405020304" pitchFamily="18" charset="0"/>
              </a:rPr>
              <a:t>Its good because…</a:t>
            </a:r>
          </a:p>
          <a:p>
            <a:pPr fontAlgn="base">
              <a:spcBef>
                <a:spcPct val="50000"/>
              </a:spcBef>
              <a:spcAft>
                <a:spcPct val="0"/>
              </a:spcAft>
            </a:pPr>
            <a:r>
              <a:rPr lang="en-GB" altLang="en-US" sz="2400">
                <a:solidFill>
                  <a:srgbClr val="FFFFCC"/>
                </a:solidFill>
                <a:latin typeface="Times New Roman" panose="02020603050405020304" pitchFamily="18" charset="0"/>
              </a:rPr>
              <a:t>Evil isn’t a substance.</a:t>
            </a:r>
          </a:p>
          <a:p>
            <a:pPr fontAlgn="base">
              <a:spcBef>
                <a:spcPct val="50000"/>
              </a:spcBef>
              <a:spcAft>
                <a:spcPct val="0"/>
              </a:spcAft>
            </a:pPr>
            <a:r>
              <a:rPr lang="en-GB" altLang="en-US" sz="2400">
                <a:solidFill>
                  <a:srgbClr val="FFFFCC"/>
                </a:solidFill>
                <a:latin typeface="Times New Roman" panose="02020603050405020304" pitchFamily="18" charset="0"/>
              </a:rPr>
              <a:t>It relies upon free will – a choice – so that means when we decide to be good we really are being good. This makes the existence of evil a necessary evil.</a:t>
            </a:r>
          </a:p>
          <a:p>
            <a:pPr fontAlgn="base">
              <a:spcBef>
                <a:spcPct val="50000"/>
              </a:spcBef>
              <a:spcAft>
                <a:spcPct val="0"/>
              </a:spcAft>
            </a:pPr>
            <a:r>
              <a:rPr lang="en-GB" altLang="en-US" sz="2400">
                <a:solidFill>
                  <a:srgbClr val="FFFFCC"/>
                </a:solidFill>
                <a:latin typeface="Times New Roman" panose="02020603050405020304" pitchFamily="18" charset="0"/>
              </a:rPr>
              <a:t>It accounts for moral and natural evil.</a:t>
            </a:r>
          </a:p>
        </p:txBody>
      </p:sp>
    </p:spTree>
    <p:extLst>
      <p:ext uri="{BB962C8B-B14F-4D97-AF65-F5344CB8AC3E}">
        <p14:creationId xmlns:p14="http://schemas.microsoft.com/office/powerpoint/2010/main" val="3666910065"/>
      </p:ext>
    </p:extLst>
  </p:cSld>
  <p:clrMapOvr>
    <a:masterClrMapping/>
  </p:clrMapOvr>
  <p:transition spd="med">
    <p:pull/>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828800" y="304801"/>
            <a:ext cx="8229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GB" altLang="en-US" sz="4000">
                <a:solidFill>
                  <a:srgbClr val="FFFFCC"/>
                </a:solidFill>
                <a:latin typeface="Stencil" panose="040409050D0802020404" pitchFamily="82" charset="0"/>
              </a:rPr>
              <a:t>criticisms</a:t>
            </a:r>
          </a:p>
          <a:p>
            <a:pPr fontAlgn="base">
              <a:spcBef>
                <a:spcPct val="50000"/>
              </a:spcBef>
              <a:spcAft>
                <a:spcPct val="0"/>
              </a:spcAft>
            </a:pPr>
            <a:endParaRPr lang="en-GB" altLang="en-US" sz="4000">
              <a:solidFill>
                <a:srgbClr val="FFFFCC"/>
              </a:solidFill>
              <a:latin typeface="Times New Roman" panose="02020603050405020304" pitchFamily="18" charset="0"/>
            </a:endParaRPr>
          </a:p>
        </p:txBody>
      </p:sp>
      <p:sp>
        <p:nvSpPr>
          <p:cNvPr id="6147" name="Text Box 3"/>
          <p:cNvSpPr txBox="1">
            <a:spLocks noChangeArrowheads="1"/>
          </p:cNvSpPr>
          <p:nvPr/>
        </p:nvSpPr>
        <p:spPr bwMode="auto">
          <a:xfrm>
            <a:off x="1752600" y="1905000"/>
            <a:ext cx="86868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ahoma" panose="020B0604030504040204" pitchFamily="34" charset="0"/>
              </a:rPr>
              <a:t>It has been argued that Augustine’s Theodicy contains:</a:t>
            </a:r>
          </a:p>
          <a:p>
            <a:pPr fontAlgn="base">
              <a:spcBef>
                <a:spcPct val="50000"/>
              </a:spcBef>
              <a:spcAft>
                <a:spcPct val="0"/>
              </a:spcAft>
              <a:buFontTx/>
              <a:buChar char="•"/>
            </a:pPr>
            <a:r>
              <a:rPr lang="en-GB" altLang="en-US" sz="2400">
                <a:solidFill>
                  <a:srgbClr val="FFFFCC"/>
                </a:solidFill>
                <a:latin typeface="Tahoma" panose="020B0604030504040204" pitchFamily="34" charset="0"/>
              </a:rPr>
              <a:t>Logical errors</a:t>
            </a:r>
          </a:p>
          <a:p>
            <a:pPr fontAlgn="base">
              <a:spcBef>
                <a:spcPct val="50000"/>
              </a:spcBef>
              <a:spcAft>
                <a:spcPct val="0"/>
              </a:spcAft>
              <a:buFontTx/>
              <a:buChar char="•"/>
            </a:pPr>
            <a:r>
              <a:rPr lang="en-GB" altLang="en-US" sz="2400">
                <a:solidFill>
                  <a:srgbClr val="FFFFCC"/>
                </a:solidFill>
                <a:latin typeface="Tahoma" panose="020B0604030504040204" pitchFamily="34" charset="0"/>
              </a:rPr>
              <a:t>Scientific errors</a:t>
            </a:r>
          </a:p>
          <a:p>
            <a:pPr fontAlgn="base">
              <a:spcBef>
                <a:spcPct val="50000"/>
              </a:spcBef>
              <a:spcAft>
                <a:spcPct val="0"/>
              </a:spcAft>
              <a:buFontTx/>
              <a:buChar char="•"/>
            </a:pPr>
            <a:r>
              <a:rPr lang="en-GB" altLang="en-US" sz="2400">
                <a:solidFill>
                  <a:srgbClr val="FFFFCC"/>
                </a:solidFill>
                <a:latin typeface="Tahoma" panose="020B0604030504040204" pitchFamily="34" charset="0"/>
              </a:rPr>
              <a:t>Moral errors</a:t>
            </a:r>
          </a:p>
        </p:txBody>
      </p:sp>
    </p:spTree>
    <p:extLst>
      <p:ext uri="{BB962C8B-B14F-4D97-AF65-F5344CB8AC3E}">
        <p14:creationId xmlns:p14="http://schemas.microsoft.com/office/powerpoint/2010/main" val="1139189393"/>
      </p:ext>
    </p:extLst>
  </p:cSld>
  <p:clrMapOvr>
    <a:masterClrMapping/>
  </p:clrMapOvr>
  <p:transition spd="med">
    <p:pull/>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981200" y="3810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ahoma" panose="020B0604030504040204" pitchFamily="34" charset="0"/>
              </a:rPr>
              <a:t>LOGICAL PROBLEMS:</a:t>
            </a:r>
          </a:p>
        </p:txBody>
      </p:sp>
      <p:sp>
        <p:nvSpPr>
          <p:cNvPr id="7171" name="Text Box 3"/>
          <p:cNvSpPr txBox="1">
            <a:spLocks noChangeArrowheads="1"/>
          </p:cNvSpPr>
          <p:nvPr/>
        </p:nvSpPr>
        <p:spPr bwMode="auto">
          <a:xfrm>
            <a:off x="1752600" y="2057401"/>
            <a:ext cx="8763000" cy="394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F.E.D. Schleiermacher (1768-1834)</a:t>
            </a:r>
          </a:p>
          <a:p>
            <a:pPr fontAlgn="base">
              <a:spcBef>
                <a:spcPct val="50000"/>
              </a:spcBef>
              <a:spcAft>
                <a:spcPct val="0"/>
              </a:spcAft>
            </a:pPr>
            <a:r>
              <a:rPr lang="en-GB" altLang="en-US">
                <a:solidFill>
                  <a:srgbClr val="FFFFCC"/>
                </a:solidFill>
                <a:latin typeface="Tahoma" panose="020B0604030504040204" pitchFamily="34" charset="0"/>
              </a:rPr>
              <a:t>Why would a perfectly created world go all wonky and evil?</a:t>
            </a:r>
          </a:p>
          <a:p>
            <a:pPr fontAlgn="base">
              <a:spcBef>
                <a:spcPct val="50000"/>
              </a:spcBef>
              <a:spcAft>
                <a:spcPct val="0"/>
              </a:spcAft>
            </a:pPr>
            <a:r>
              <a:rPr lang="en-GB" altLang="en-US">
                <a:solidFill>
                  <a:srgbClr val="FFFFCC"/>
                </a:solidFill>
                <a:latin typeface="Tahoma" panose="020B0604030504040204" pitchFamily="34" charset="0"/>
              </a:rPr>
              <a:t>Has evil created itself out of nowt? This is surely logically impossible!</a:t>
            </a:r>
          </a:p>
          <a:p>
            <a:pPr fontAlgn="base">
              <a:spcBef>
                <a:spcPct val="50000"/>
              </a:spcBef>
              <a:spcAft>
                <a:spcPct val="0"/>
              </a:spcAft>
            </a:pPr>
            <a:r>
              <a:rPr lang="en-GB" altLang="en-US">
                <a:solidFill>
                  <a:srgbClr val="FFFFCC"/>
                </a:solidFill>
                <a:latin typeface="Tahoma" panose="020B0604030504040204" pitchFamily="34" charset="0"/>
              </a:rPr>
              <a:t>Whether or not evil is a deprivation, it is still a real feature of the world. It happens.</a:t>
            </a:r>
          </a:p>
          <a:p>
            <a:pPr fontAlgn="base">
              <a:spcBef>
                <a:spcPct val="50000"/>
              </a:spcBef>
              <a:spcAft>
                <a:spcPct val="0"/>
              </a:spcAft>
            </a:pPr>
            <a:r>
              <a:rPr lang="en-GB" altLang="en-US">
                <a:solidFill>
                  <a:srgbClr val="FFFFCC"/>
                </a:solidFill>
                <a:latin typeface="Tahoma" panose="020B0604030504040204" pitchFamily="34" charset="0"/>
              </a:rPr>
              <a:t>So either the world has gone wrong, or god enabled it to go wrong.</a:t>
            </a:r>
          </a:p>
          <a:p>
            <a:pPr fontAlgn="base">
              <a:spcBef>
                <a:spcPct val="50000"/>
              </a:spcBef>
              <a:spcAft>
                <a:spcPct val="0"/>
              </a:spcAft>
            </a:pPr>
            <a:r>
              <a:rPr lang="en-GB" altLang="en-US">
                <a:solidFill>
                  <a:srgbClr val="FFFFCC"/>
                </a:solidFill>
                <a:latin typeface="Tahoma" panose="020B0604030504040204" pitchFamily="34" charset="0"/>
              </a:rPr>
              <a:t>AND ANOTHER THING…</a:t>
            </a:r>
          </a:p>
          <a:p>
            <a:pPr fontAlgn="base">
              <a:spcBef>
                <a:spcPct val="50000"/>
              </a:spcBef>
              <a:spcAft>
                <a:spcPct val="0"/>
              </a:spcAft>
            </a:pPr>
            <a:r>
              <a:rPr lang="en-GB" altLang="en-US">
                <a:solidFill>
                  <a:srgbClr val="FFFFCC"/>
                </a:solidFill>
                <a:latin typeface="Tahoma" panose="020B0604030504040204" pitchFamily="34" charset="0"/>
              </a:rPr>
              <a:t>Its all very well Augustine invoking the “FREE WILL” defence, but in a world where everything is perfect and the occupants have no knowledge of good and evil. How could they possibly be free to make decisions about good and evil? They can’t freely choose to disobey god if they don’t know that good, bad and even disobedience exist.</a:t>
            </a:r>
          </a:p>
        </p:txBody>
      </p:sp>
    </p:spTree>
    <p:extLst>
      <p:ext uri="{BB962C8B-B14F-4D97-AF65-F5344CB8AC3E}">
        <p14:creationId xmlns:p14="http://schemas.microsoft.com/office/powerpoint/2010/main" val="3533806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133600" y="3810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ahoma" panose="020B0604030504040204" pitchFamily="34" charset="0"/>
              </a:rPr>
              <a:t>SCIENTIFIC PROBLEMS:</a:t>
            </a:r>
          </a:p>
        </p:txBody>
      </p:sp>
      <p:sp>
        <p:nvSpPr>
          <p:cNvPr id="8195" name="Text Box 3"/>
          <p:cNvSpPr txBox="1">
            <a:spLocks noChangeArrowheads="1"/>
          </p:cNvSpPr>
          <p:nvPr/>
        </p:nvSpPr>
        <p:spPr bwMode="auto">
          <a:xfrm>
            <a:off x="1752600" y="2133600"/>
            <a:ext cx="8534400" cy="366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Just how was the world created again, Augustine?</a:t>
            </a:r>
          </a:p>
          <a:p>
            <a:pPr fontAlgn="base">
              <a:spcBef>
                <a:spcPct val="50000"/>
              </a:spcBef>
              <a:spcAft>
                <a:spcPct val="0"/>
              </a:spcAft>
            </a:pPr>
            <a:r>
              <a:rPr lang="en-GB" altLang="en-US">
                <a:solidFill>
                  <a:srgbClr val="FFFFCC"/>
                </a:solidFill>
                <a:latin typeface="Tahoma" panose="020B0604030504040204" pitchFamily="34" charset="0"/>
              </a:rPr>
              <a:t>The Biblical account of creation and the fall are scientifically controversial to say the least.</a:t>
            </a:r>
          </a:p>
          <a:p>
            <a:pPr fontAlgn="base">
              <a:spcBef>
                <a:spcPct val="50000"/>
              </a:spcBef>
              <a:spcAft>
                <a:spcPct val="0"/>
              </a:spcAft>
            </a:pPr>
            <a:r>
              <a:rPr lang="en-GB" altLang="en-US">
                <a:solidFill>
                  <a:srgbClr val="FFFFCC"/>
                </a:solidFill>
                <a:latin typeface="Tahoma" panose="020B0604030504040204" pitchFamily="34" charset="0"/>
              </a:rPr>
              <a:t>Evolutionary theory tells us that humans are getting better, not that they started perfect and then got worse. Besides, it shows that we need our selfish desires to help us survive, so they must have been present from the outset. Does this mean that god </a:t>
            </a:r>
            <a:r>
              <a:rPr lang="en-GB" altLang="en-US" i="1">
                <a:solidFill>
                  <a:srgbClr val="FFFFCC"/>
                </a:solidFill>
                <a:latin typeface="Tahoma" panose="020B0604030504040204" pitchFamily="34" charset="0"/>
              </a:rPr>
              <a:t>is </a:t>
            </a:r>
            <a:r>
              <a:rPr lang="en-GB" altLang="en-US">
                <a:solidFill>
                  <a:srgbClr val="FFFFCC"/>
                </a:solidFill>
                <a:latin typeface="Tahoma" panose="020B0604030504040204" pitchFamily="34" charset="0"/>
              </a:rPr>
              <a:t>responsible for introducing moral evil?</a:t>
            </a:r>
          </a:p>
          <a:p>
            <a:pPr fontAlgn="base">
              <a:spcBef>
                <a:spcPct val="50000"/>
              </a:spcBef>
              <a:spcAft>
                <a:spcPct val="0"/>
              </a:spcAft>
            </a:pPr>
            <a:r>
              <a:rPr lang="en-GB" altLang="en-US">
                <a:solidFill>
                  <a:srgbClr val="FFFFCC"/>
                </a:solidFill>
                <a:latin typeface="Tahoma" panose="020B0604030504040204" pitchFamily="34" charset="0"/>
              </a:rPr>
              <a:t>Also, I don’t remember being seminally present in Adams loins. I don’t even remember being seminally present in my dad’s loins. The biology here is very unsound. </a:t>
            </a:r>
          </a:p>
          <a:p>
            <a:pPr fontAlgn="base">
              <a:spcBef>
                <a:spcPct val="50000"/>
              </a:spcBef>
              <a:spcAft>
                <a:spcPct val="0"/>
              </a:spcAft>
            </a:pPr>
            <a:endParaRPr lang="en-GB" altLang="en-US">
              <a:solidFill>
                <a:srgbClr val="FFFFCC"/>
              </a:solidFill>
              <a:latin typeface="Tahoma" panose="020B0604030504040204" pitchFamily="34" charset="0"/>
            </a:endParaRPr>
          </a:p>
        </p:txBody>
      </p:sp>
    </p:spTree>
    <p:extLst>
      <p:ext uri="{BB962C8B-B14F-4D97-AF65-F5344CB8AC3E}">
        <p14:creationId xmlns:p14="http://schemas.microsoft.com/office/powerpoint/2010/main" val="2540221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133600" y="38100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FFFFCC"/>
                </a:solidFill>
                <a:latin typeface="Tahoma" panose="020B0604030504040204" pitchFamily="34" charset="0"/>
              </a:rPr>
              <a:t>MORAL PROBLEMS:</a:t>
            </a:r>
          </a:p>
        </p:txBody>
      </p:sp>
      <p:sp>
        <p:nvSpPr>
          <p:cNvPr id="9219" name="Text Box 3"/>
          <p:cNvSpPr txBox="1">
            <a:spLocks noChangeArrowheads="1"/>
          </p:cNvSpPr>
          <p:nvPr/>
        </p:nvSpPr>
        <p:spPr bwMode="auto">
          <a:xfrm>
            <a:off x="1828800" y="2133601"/>
            <a:ext cx="86106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a:solidFill>
                  <a:srgbClr val="FFFFCC"/>
                </a:solidFill>
                <a:latin typeface="Tahoma" panose="020B0604030504040204" pitchFamily="34" charset="0"/>
              </a:rPr>
              <a:t>Did god anticipate hell?</a:t>
            </a:r>
          </a:p>
          <a:p>
            <a:pPr fontAlgn="base">
              <a:spcBef>
                <a:spcPct val="50000"/>
              </a:spcBef>
              <a:spcAft>
                <a:spcPct val="0"/>
              </a:spcAft>
            </a:pPr>
            <a:r>
              <a:rPr lang="en-GB" altLang="en-US">
                <a:solidFill>
                  <a:srgbClr val="FFFFCC"/>
                </a:solidFill>
                <a:latin typeface="Tahoma" panose="020B0604030504040204" pitchFamily="34" charset="0"/>
              </a:rPr>
              <a:t>It seems to be part of the design plan, which must mean he anticipated things getting screwed up well in advance – and accepted it!</a:t>
            </a:r>
          </a:p>
          <a:p>
            <a:pPr fontAlgn="base">
              <a:spcBef>
                <a:spcPct val="50000"/>
              </a:spcBef>
              <a:spcAft>
                <a:spcPct val="0"/>
              </a:spcAft>
            </a:pPr>
            <a:endParaRPr lang="en-GB" altLang="en-US">
              <a:solidFill>
                <a:srgbClr val="FFFFCC"/>
              </a:solidFill>
              <a:latin typeface="Tahoma" panose="020B0604030504040204" pitchFamily="34" charset="0"/>
            </a:endParaRPr>
          </a:p>
          <a:p>
            <a:pPr fontAlgn="base">
              <a:spcBef>
                <a:spcPct val="50000"/>
              </a:spcBef>
              <a:spcAft>
                <a:spcPct val="0"/>
              </a:spcAft>
            </a:pPr>
            <a:r>
              <a:rPr lang="en-GB" altLang="en-US">
                <a:solidFill>
                  <a:srgbClr val="FFFFCC"/>
                </a:solidFill>
                <a:latin typeface="Tahoma" panose="020B0604030504040204" pitchFamily="34" charset="0"/>
              </a:rPr>
              <a:t>Some people get to go to Heaven and others don’t. Even though we have this wonderful gift of free will. If we exercise it the way god wants us to, then we’re fine. But if we don’t we’re damned. Is this really free will?</a:t>
            </a:r>
          </a:p>
        </p:txBody>
      </p:sp>
    </p:spTree>
    <p:extLst>
      <p:ext uri="{BB962C8B-B14F-4D97-AF65-F5344CB8AC3E}">
        <p14:creationId xmlns:p14="http://schemas.microsoft.com/office/powerpoint/2010/main" val="49642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292" y="491209"/>
            <a:ext cx="3933825" cy="5514975"/>
          </a:xfrm>
          <a:prstGeom prst="rect">
            <a:avLst/>
          </a:prstGeom>
        </p:spPr>
      </p:pic>
      <p:sp>
        <p:nvSpPr>
          <p:cNvPr id="3" name="Rounded Rectangular Callout 2"/>
          <p:cNvSpPr/>
          <p:nvPr/>
        </p:nvSpPr>
        <p:spPr>
          <a:xfrm>
            <a:off x="1313644" y="953037"/>
            <a:ext cx="4404575" cy="3193960"/>
          </a:xfrm>
          <a:prstGeom prst="wedgeRoundRectCallout">
            <a:avLst>
              <a:gd name="adj1" fmla="val 121034"/>
              <a:gd name="adj2" fmla="val -902"/>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prstClr val="black"/>
                </a:solidFill>
              </a:rPr>
              <a:t>God allows evil and suffering to exist. The world was deliberately created with both good and bad in it so that humans could choose and learn what is right and good. It is all about soul-making because giving humans responsibility allows them to develop. We learn from our suffering. That is why God gave us free will.</a:t>
            </a:r>
            <a:endParaRPr lang="en-GB" sz="2000" b="1" dirty="0">
              <a:solidFill>
                <a:prstClr val="black"/>
              </a:solidFill>
            </a:endParaRPr>
          </a:p>
        </p:txBody>
      </p:sp>
    </p:spTree>
    <p:extLst>
      <p:ext uri="{BB962C8B-B14F-4D97-AF65-F5344CB8AC3E}">
        <p14:creationId xmlns:p14="http://schemas.microsoft.com/office/powerpoint/2010/main" val="29672979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667000" y="9906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3366"/>
                </a:solidFill>
                <a:latin typeface="Tahoma" panose="020B0604030504040204" pitchFamily="34" charset="0"/>
              </a:rPr>
              <a:t>IRENAEUS’ THEODICY</a:t>
            </a:r>
          </a:p>
        </p:txBody>
      </p:sp>
      <p:sp>
        <p:nvSpPr>
          <p:cNvPr id="2051" name="Text Box 3"/>
          <p:cNvSpPr txBox="1">
            <a:spLocks noChangeArrowheads="1"/>
          </p:cNvSpPr>
          <p:nvPr/>
        </p:nvSpPr>
        <p:spPr bwMode="auto">
          <a:xfrm>
            <a:off x="2514600" y="2243138"/>
            <a:ext cx="7696200" cy="461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GB" altLang="en-US" sz="1600">
                <a:solidFill>
                  <a:srgbClr val="003366"/>
                </a:solidFill>
                <a:latin typeface="Tahoma" panose="020B0604030504040204" pitchFamily="34" charset="0"/>
              </a:rPr>
              <a:t>God’s aim when he created the world was to make humans flawless, in His likeness.</a:t>
            </a:r>
          </a:p>
          <a:p>
            <a:pPr fontAlgn="base">
              <a:spcBef>
                <a:spcPct val="50000"/>
              </a:spcBef>
              <a:spcAft>
                <a:spcPct val="0"/>
              </a:spcAft>
              <a:buFontTx/>
              <a:buChar char="•"/>
            </a:pPr>
            <a:r>
              <a:rPr lang="en-GB" altLang="en-US" sz="1600">
                <a:solidFill>
                  <a:srgbClr val="003366"/>
                </a:solidFill>
                <a:latin typeface="Tahoma" panose="020B0604030504040204" pitchFamily="34" charset="0"/>
              </a:rPr>
              <a:t>Genuine human perfection cannot be ready-made, but must develop through free choice.</a:t>
            </a:r>
          </a:p>
          <a:p>
            <a:pPr fontAlgn="base">
              <a:spcBef>
                <a:spcPct val="50000"/>
              </a:spcBef>
              <a:spcAft>
                <a:spcPct val="0"/>
              </a:spcAft>
              <a:buFontTx/>
              <a:buChar char="•"/>
            </a:pPr>
            <a:r>
              <a:rPr lang="en-GB" altLang="en-US" sz="1600">
                <a:solidFill>
                  <a:srgbClr val="003366"/>
                </a:solidFill>
                <a:latin typeface="Tahoma" panose="020B0604030504040204" pitchFamily="34" charset="0"/>
              </a:rPr>
              <a:t>Since God had to give us free choice, He had to give us the potential to disobey Him.</a:t>
            </a:r>
          </a:p>
          <a:p>
            <a:pPr fontAlgn="base">
              <a:spcBef>
                <a:spcPct val="50000"/>
              </a:spcBef>
              <a:spcAft>
                <a:spcPct val="0"/>
              </a:spcAft>
              <a:buFontTx/>
              <a:buChar char="•"/>
            </a:pPr>
            <a:r>
              <a:rPr lang="en-GB" altLang="en-US" sz="1600">
                <a:solidFill>
                  <a:srgbClr val="003366"/>
                </a:solidFill>
                <a:latin typeface="Tahoma" panose="020B0604030504040204" pitchFamily="34" charset="0"/>
              </a:rPr>
              <a:t>There would be no such potential is there were never any possibility of evil. If humans were made ready-perfected, and if God policed His world continually, there would be no free will.</a:t>
            </a:r>
          </a:p>
          <a:p>
            <a:pPr fontAlgn="base">
              <a:spcBef>
                <a:spcPct val="50000"/>
              </a:spcBef>
              <a:spcAft>
                <a:spcPct val="0"/>
              </a:spcAft>
              <a:buFontTx/>
              <a:buChar char="•"/>
            </a:pPr>
            <a:r>
              <a:rPr lang="en-GB" altLang="en-US" sz="1600">
                <a:solidFill>
                  <a:srgbClr val="003366"/>
                </a:solidFill>
                <a:latin typeface="Tahoma" panose="020B0604030504040204" pitchFamily="34" charset="0"/>
              </a:rPr>
              <a:t>Therefore, natural order had to be designed with the possibility of causing harm, humans had to be imperfect and God had to stand back from his creation.</a:t>
            </a:r>
          </a:p>
          <a:p>
            <a:pPr fontAlgn="base">
              <a:spcBef>
                <a:spcPct val="50000"/>
              </a:spcBef>
              <a:spcAft>
                <a:spcPct val="0"/>
              </a:spcAft>
              <a:buFontTx/>
              <a:buChar char="•"/>
            </a:pPr>
            <a:r>
              <a:rPr lang="en-GB" altLang="en-US" sz="1600">
                <a:solidFill>
                  <a:srgbClr val="003366"/>
                </a:solidFill>
                <a:latin typeface="Tahoma" panose="020B0604030504040204" pitchFamily="34" charset="0"/>
              </a:rPr>
              <a:t>Humans used their freedom to disobey God, causing suffering.</a:t>
            </a:r>
          </a:p>
          <a:p>
            <a:pPr fontAlgn="base">
              <a:spcBef>
                <a:spcPct val="50000"/>
              </a:spcBef>
              <a:spcAft>
                <a:spcPct val="0"/>
              </a:spcAft>
              <a:buFontTx/>
              <a:buChar char="•"/>
            </a:pPr>
            <a:r>
              <a:rPr lang="en-GB" altLang="en-US" sz="1600">
                <a:solidFill>
                  <a:srgbClr val="003366"/>
                </a:solidFill>
                <a:latin typeface="Tahoma" panose="020B0604030504040204" pitchFamily="34" charset="0"/>
              </a:rPr>
              <a:t>God cannot compromise our freedom by removing evil.</a:t>
            </a:r>
          </a:p>
          <a:p>
            <a:pPr fontAlgn="base">
              <a:spcBef>
                <a:spcPct val="50000"/>
              </a:spcBef>
              <a:spcAft>
                <a:spcPct val="0"/>
              </a:spcAft>
              <a:buFontTx/>
              <a:buChar char="•"/>
            </a:pPr>
            <a:r>
              <a:rPr lang="en-GB" altLang="en-US" sz="1600">
                <a:solidFill>
                  <a:srgbClr val="003366"/>
                </a:solidFill>
                <a:latin typeface="Tahoma" panose="020B0604030504040204" pitchFamily="34" charset="0"/>
              </a:rPr>
              <a:t>Eventually, however, evil and suffering will be overcome and everyone will develop into God’s likeness, living in glory in Heaven. This justifies temporary evil.</a:t>
            </a:r>
          </a:p>
        </p:txBody>
      </p:sp>
    </p:spTree>
    <p:extLst>
      <p:ext uri="{BB962C8B-B14F-4D97-AF65-F5344CB8AC3E}">
        <p14:creationId xmlns:p14="http://schemas.microsoft.com/office/powerpoint/2010/main" val="201852079"/>
      </p:ext>
    </p:extLst>
  </p:cSld>
  <p:clrMapOvr>
    <a:masterClrMapping/>
  </p:clrMapOvr>
  <p:transition spd="med">
    <p:pull/>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743200" y="99060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2400">
                <a:solidFill>
                  <a:srgbClr val="003366"/>
                </a:solidFill>
                <a:latin typeface="Tahoma" panose="020B0604030504040204" pitchFamily="34" charset="0"/>
              </a:rPr>
              <a:t>The strengths</a:t>
            </a:r>
          </a:p>
        </p:txBody>
      </p:sp>
      <p:sp>
        <p:nvSpPr>
          <p:cNvPr id="5123" name="Text Box 3"/>
          <p:cNvSpPr txBox="1">
            <a:spLocks noChangeArrowheads="1"/>
          </p:cNvSpPr>
          <p:nvPr/>
        </p:nvSpPr>
        <p:spPr bwMode="auto">
          <a:xfrm>
            <a:off x="2590800" y="2667000"/>
            <a:ext cx="7696200"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GB" altLang="en-US" sz="1600">
                <a:solidFill>
                  <a:srgbClr val="003366"/>
                </a:solidFill>
                <a:latin typeface="Tahoma" panose="020B0604030504040204" pitchFamily="34" charset="0"/>
              </a:rPr>
              <a:t>John Hick – goodness that has been developed by free choice is infinitely better than goodness that is readily programmed into us like robots. If we were created to be perfect and automatically love god, then our love for god would be valueless. God must keep an EPISTEMIC DISTANCE</a:t>
            </a:r>
          </a:p>
          <a:p>
            <a:pPr fontAlgn="base">
              <a:spcBef>
                <a:spcPct val="50000"/>
              </a:spcBef>
              <a:spcAft>
                <a:spcPct val="0"/>
              </a:spcAft>
            </a:pPr>
            <a:r>
              <a:rPr lang="en-GB" altLang="en-US" sz="1600">
                <a:solidFill>
                  <a:srgbClr val="003366"/>
                </a:solidFill>
                <a:latin typeface="Tahoma" panose="020B0604030504040204" pitchFamily="34" charset="0"/>
              </a:rPr>
              <a:t>Peter Vardy – The King and the peasant girl.</a:t>
            </a:r>
          </a:p>
          <a:p>
            <a:pPr fontAlgn="base">
              <a:spcBef>
                <a:spcPct val="50000"/>
              </a:spcBef>
              <a:spcAft>
                <a:spcPct val="0"/>
              </a:spcAft>
            </a:pPr>
            <a:r>
              <a:rPr lang="en-GB" altLang="en-US" sz="1600">
                <a:solidFill>
                  <a:srgbClr val="003366"/>
                </a:solidFill>
                <a:latin typeface="Tahoma" panose="020B0604030504040204" pitchFamily="34" charset="0"/>
              </a:rPr>
              <a:t>If you are free to choose, and you choose to do evil but god always intervenes and prevents harm coming from evil acts, how would you change or improve? Would you like to live in such a world? Imagine that wherever you drove in your car, the Chief of Police always sat in the car with you. Are you really free to break the speed limit?</a:t>
            </a:r>
          </a:p>
          <a:p>
            <a:pPr fontAlgn="base">
              <a:spcBef>
                <a:spcPct val="50000"/>
              </a:spcBef>
              <a:spcAft>
                <a:spcPct val="0"/>
              </a:spcAft>
            </a:pPr>
            <a:r>
              <a:rPr lang="en-GB" altLang="en-US" sz="1600">
                <a:solidFill>
                  <a:srgbClr val="003366"/>
                </a:solidFill>
                <a:latin typeface="Tahoma" panose="020B0604030504040204" pitchFamily="34" charset="0"/>
              </a:rPr>
              <a:t>Only a reward in Heaven can justify the magnitude of suffering that we go through in this life.</a:t>
            </a:r>
          </a:p>
          <a:p>
            <a:pPr fontAlgn="base">
              <a:spcBef>
                <a:spcPct val="50000"/>
              </a:spcBef>
              <a:spcAft>
                <a:spcPct val="0"/>
              </a:spcAft>
            </a:pPr>
            <a:endParaRPr lang="en-GB" altLang="en-US" sz="1600">
              <a:solidFill>
                <a:srgbClr val="003366"/>
              </a:solidFill>
              <a:latin typeface="Tahoma" panose="020B0604030504040204" pitchFamily="34" charset="0"/>
            </a:endParaRPr>
          </a:p>
        </p:txBody>
      </p:sp>
    </p:spTree>
    <p:extLst>
      <p:ext uri="{BB962C8B-B14F-4D97-AF65-F5344CB8AC3E}">
        <p14:creationId xmlns:p14="http://schemas.microsoft.com/office/powerpoint/2010/main" val="575264649"/>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Artsy">
  <a:themeElements>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Arts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
      <a:dk1>
        <a:srgbClr val="000000"/>
      </a:dk1>
      <a:lt1>
        <a:srgbClr val="FFFF66"/>
      </a:lt1>
      <a:dk2>
        <a:srgbClr val="000000"/>
      </a:dk2>
      <a:lt2>
        <a:srgbClr val="808080"/>
      </a:lt2>
      <a:accent1>
        <a:srgbClr val="00CC99"/>
      </a:accent1>
      <a:accent2>
        <a:srgbClr val="3333CC"/>
      </a:accent2>
      <a:accent3>
        <a:srgbClr val="FFFFB8"/>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GB" altLang="en-US" sz="1800" b="1"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GB" altLang="en-US" sz="1800" b="1"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996600"/>
    </a:lt1>
    <a:dk2>
      <a:srgbClr val="000000"/>
    </a:dk2>
    <a:lt2>
      <a:srgbClr val="808080"/>
    </a:lt2>
    <a:accent1>
      <a:srgbClr val="00CC99"/>
    </a:accent1>
    <a:accent2>
      <a:srgbClr val="3333CC"/>
    </a:accent2>
    <a:accent3>
      <a:srgbClr val="CAB8AA"/>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853</TotalTime>
  <Words>3771</Words>
  <Application>Microsoft Office PowerPoint</Application>
  <PresentationFormat>Widescreen</PresentationFormat>
  <Paragraphs>550</Paragraphs>
  <Slides>155</Slides>
  <Notes>13</Notes>
  <HiddenSlides>0</HiddenSlides>
  <MMClips>0</MMClips>
  <ScaleCrop>false</ScaleCrop>
  <HeadingPairs>
    <vt:vector size="6" baseType="variant">
      <vt:variant>
        <vt:lpstr>Fonts Used</vt:lpstr>
      </vt:variant>
      <vt:variant>
        <vt:i4>21</vt:i4>
      </vt:variant>
      <vt:variant>
        <vt:lpstr>Theme</vt:lpstr>
      </vt:variant>
      <vt:variant>
        <vt:i4>22</vt:i4>
      </vt:variant>
      <vt:variant>
        <vt:lpstr>Slide Titles</vt:lpstr>
      </vt:variant>
      <vt:variant>
        <vt:i4>155</vt:i4>
      </vt:variant>
    </vt:vector>
  </HeadingPairs>
  <TitlesOfParts>
    <vt:vector size="198" baseType="lpstr">
      <vt:lpstr>Algerian</vt:lpstr>
      <vt:lpstr>Arial</vt:lpstr>
      <vt:lpstr>Arial Black</vt:lpstr>
      <vt:lpstr>Arial Rounded MT Bold</vt:lpstr>
      <vt:lpstr>Bradley Hand ITC</vt:lpstr>
      <vt:lpstr>Brush Script MT</vt:lpstr>
      <vt:lpstr>Calibri</vt:lpstr>
      <vt:lpstr>Calibri Light</vt:lpstr>
      <vt:lpstr>Carbon Block</vt:lpstr>
      <vt:lpstr>Chiller</vt:lpstr>
      <vt:lpstr>Comic Sans MS</vt:lpstr>
      <vt:lpstr>Cooper Black</vt:lpstr>
      <vt:lpstr>Goudy Stout</vt:lpstr>
      <vt:lpstr>Hurry Up</vt:lpstr>
      <vt:lpstr>Impact</vt:lpstr>
      <vt:lpstr>OCR-A BT</vt:lpstr>
      <vt:lpstr>Stencil</vt:lpstr>
      <vt:lpstr>Tahoma</vt:lpstr>
      <vt:lpstr>Tempus Sans ITC</vt:lpstr>
      <vt:lpstr>Times New Roman</vt:lpstr>
      <vt:lpstr>Wingdings</vt:lpstr>
      <vt:lpstr>Office Theme</vt:lpstr>
      <vt:lpstr>Default Design</vt:lpstr>
      <vt:lpstr>1_Default Design</vt:lpstr>
      <vt:lpstr>2_Default Design</vt:lpstr>
      <vt:lpstr>1_Office Theme</vt:lpstr>
      <vt:lpstr>Diseño predeterminado</vt:lpstr>
      <vt:lpstr>2_Office Theme</vt:lpstr>
      <vt:lpstr>3_Office Theme</vt:lpstr>
      <vt:lpstr>3_Default Design</vt:lpstr>
      <vt:lpstr>4_Office Theme</vt:lpstr>
      <vt:lpstr>5_Office Theme</vt:lpstr>
      <vt:lpstr>6_Office Theme</vt:lpstr>
      <vt:lpstr>Artsy</vt:lpstr>
      <vt:lpstr>Capsules</vt:lpstr>
      <vt:lpstr>4_Default Design</vt:lpstr>
      <vt:lpstr>5_Default Design</vt:lpstr>
      <vt:lpstr>7_Office Theme</vt:lpstr>
      <vt:lpstr>6_Default Design</vt:lpstr>
      <vt:lpstr>7_Default Design</vt:lpstr>
      <vt:lpstr>8_Default Design</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Macaulay</dc:creator>
  <cp:lastModifiedBy>Matthew Macaulay</cp:lastModifiedBy>
  <cp:revision>88</cp:revision>
  <dcterms:created xsi:type="dcterms:W3CDTF">2019-04-12T08:05:27Z</dcterms:created>
  <dcterms:modified xsi:type="dcterms:W3CDTF">2019-04-25T07:46:20Z</dcterms:modified>
</cp:coreProperties>
</file>