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8" r:id="rId4"/>
    <p:sldId id="267" r:id="rId5"/>
    <p:sldId id="276" r:id="rId6"/>
    <p:sldId id="269" r:id="rId7"/>
    <p:sldId id="280" r:id="rId8"/>
    <p:sldId id="265" r:id="rId9"/>
    <p:sldId id="281" r:id="rId10"/>
    <p:sldId id="283" r:id="rId11"/>
    <p:sldId id="284" r:id="rId12"/>
    <p:sldId id="290" r:id="rId13"/>
    <p:sldId id="282" r:id="rId14"/>
    <p:sldId id="286" r:id="rId15"/>
    <p:sldId id="278" r:id="rId16"/>
    <p:sldId id="279" r:id="rId17"/>
    <p:sldId id="275" r:id="rId18"/>
    <p:sldId id="274" r:id="rId19"/>
    <p:sldId id="289" r:id="rId20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5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2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0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C16C-EB39-4FAD-9E93-AC7BA1513275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9A29-AA47-4DB5-ADE1-3D3F9D9AB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7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Coat of Arms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091" y="4718237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" y="4403912"/>
            <a:ext cx="207645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766" r="20941"/>
          <a:stretch/>
        </p:blipFill>
        <p:spPr>
          <a:xfrm>
            <a:off x="391084" y="322262"/>
            <a:ext cx="2292823" cy="216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166" y="420780"/>
            <a:ext cx="2209800" cy="2066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9833" y="5073134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Week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0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0" y="2611007"/>
            <a:ext cx="2687267" cy="26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37" y="2611007"/>
            <a:ext cx="2687267" cy="26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adding your banners for the family name and motto.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59" y="2536764"/>
            <a:ext cx="3136722" cy="31698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79435" y="3028811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64215" y="2931187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85417" y="434209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60" y="3180686"/>
            <a:ext cx="852065" cy="76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72" y="4253212"/>
            <a:ext cx="706188" cy="83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5" y="3457267"/>
            <a:ext cx="1096620" cy="155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173" y="1515102"/>
            <a:ext cx="2625763" cy="1055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2236" y="5713647"/>
            <a:ext cx="2900167" cy="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0" y="2611007"/>
            <a:ext cx="2687267" cy="26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37" y="2611007"/>
            <a:ext cx="2687267" cy="267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additional embellishment……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59" y="2536764"/>
            <a:ext cx="3136722" cy="31698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79435" y="3028811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64215" y="2931187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85417" y="434209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60" y="3180686"/>
            <a:ext cx="852065" cy="766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672" y="4253212"/>
            <a:ext cx="706188" cy="832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5" y="3457267"/>
            <a:ext cx="1096620" cy="1553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173" y="1515102"/>
            <a:ext cx="2625763" cy="1055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2236" y="5713647"/>
            <a:ext cx="2900167" cy="68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070" y="4811481"/>
            <a:ext cx="921748" cy="959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513" y="4829495"/>
            <a:ext cx="92057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33" y="770346"/>
            <a:ext cx="3501159" cy="11128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196" y="1883158"/>
            <a:ext cx="4014121" cy="3535461"/>
          </a:xfr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95" y="2136341"/>
            <a:ext cx="1406381" cy="10770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172" y="2233979"/>
            <a:ext cx="1012603" cy="10770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593" y="3739345"/>
            <a:ext cx="909920" cy="930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3" y="3889169"/>
            <a:ext cx="909920" cy="83699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9"/>
          <p:cNvCxnSpPr/>
          <p:nvPr/>
        </p:nvCxnSpPr>
        <p:spPr>
          <a:xfrm>
            <a:off x="4880260" y="1883159"/>
            <a:ext cx="0" cy="3535461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1"/>
          <p:cNvCxnSpPr/>
          <p:nvPr/>
        </p:nvCxnSpPr>
        <p:spPr>
          <a:xfrm>
            <a:off x="3348661" y="3644633"/>
            <a:ext cx="3208682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pic>
        <p:nvPicPr>
          <p:cNvPr id="10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02" y="2318431"/>
            <a:ext cx="2715831" cy="22631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192" y="2495238"/>
            <a:ext cx="2443280" cy="2038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8113" y="5405707"/>
            <a:ext cx="4105653" cy="836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762" y="4368134"/>
            <a:ext cx="3171802" cy="7497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524" y="4335190"/>
            <a:ext cx="2710786" cy="7819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820" y="3593199"/>
            <a:ext cx="514820" cy="7144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27"/>
          <p:cNvSpPr txBox="1"/>
          <p:nvPr/>
        </p:nvSpPr>
        <p:spPr>
          <a:xfrm>
            <a:off x="4343553" y="1141159"/>
            <a:ext cx="1335155" cy="4251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75">
                <a:solidFill>
                  <a:srgbClr val="000000"/>
                </a:solidFill>
                <a:latin typeface="Calibri"/>
              </a:rPr>
              <a:t>Johnson</a:t>
            </a:r>
          </a:p>
        </p:txBody>
      </p:sp>
      <p:sp>
        <p:nvSpPr>
          <p:cNvPr id="17" name="TextBox 28"/>
          <p:cNvSpPr txBox="1"/>
          <p:nvPr/>
        </p:nvSpPr>
        <p:spPr>
          <a:xfrm rot="20960183">
            <a:off x="3729551" y="5572970"/>
            <a:ext cx="2581438" cy="325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25">
                <a:solidFill>
                  <a:srgbClr val="000000"/>
                </a:solidFill>
                <a:latin typeface="Calibri"/>
              </a:rPr>
              <a:t>Love is the main ingredient </a:t>
            </a:r>
          </a:p>
        </p:txBody>
      </p:sp>
      <p:cxnSp>
        <p:nvCxnSpPr>
          <p:cNvPr id="18" name="Straight Arrow Connector 30"/>
          <p:cNvCxnSpPr/>
          <p:nvPr/>
        </p:nvCxnSpPr>
        <p:spPr>
          <a:xfrm flipH="1">
            <a:off x="6272356" y="1906287"/>
            <a:ext cx="599486" cy="529441"/>
          </a:xfrm>
          <a:prstGeom prst="straightConnector1">
            <a:avLst/>
          </a:prstGeom>
          <a:noFill/>
          <a:ln w="76196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9" name="Straight Arrow Connector 32"/>
          <p:cNvCxnSpPr/>
          <p:nvPr/>
        </p:nvCxnSpPr>
        <p:spPr>
          <a:xfrm flipH="1" flipV="1">
            <a:off x="5935665" y="4311105"/>
            <a:ext cx="476193" cy="872550"/>
          </a:xfrm>
          <a:prstGeom prst="straightConnector1">
            <a:avLst/>
          </a:prstGeom>
          <a:noFill/>
          <a:ln w="76196" cap="flat">
            <a:solidFill>
              <a:srgbClr val="E91F92"/>
            </a:solidFill>
            <a:prstDash val="solid"/>
            <a:miter/>
            <a:tailEnd type="arrow"/>
          </a:ln>
        </p:spPr>
      </p:cxnSp>
      <p:cxnSp>
        <p:nvCxnSpPr>
          <p:cNvPr id="20" name="Straight Arrow Connector 34"/>
          <p:cNvCxnSpPr/>
          <p:nvPr/>
        </p:nvCxnSpPr>
        <p:spPr>
          <a:xfrm flipV="1">
            <a:off x="3626754" y="4489294"/>
            <a:ext cx="535979" cy="924312"/>
          </a:xfrm>
          <a:prstGeom prst="straightConnector1">
            <a:avLst/>
          </a:prstGeom>
          <a:noFill/>
          <a:ln w="76196" cap="flat">
            <a:solidFill>
              <a:srgbClr val="C00000"/>
            </a:solidFill>
            <a:prstDash val="solid"/>
            <a:miter/>
            <a:tailEnd type="arrow"/>
          </a:ln>
        </p:spPr>
      </p:cxnSp>
      <p:cxnSp>
        <p:nvCxnSpPr>
          <p:cNvPr id="21" name="Straight Arrow Connector 36"/>
          <p:cNvCxnSpPr/>
          <p:nvPr/>
        </p:nvCxnSpPr>
        <p:spPr>
          <a:xfrm>
            <a:off x="2937104" y="2075880"/>
            <a:ext cx="811242" cy="388377"/>
          </a:xfrm>
          <a:prstGeom prst="straightConnector1">
            <a:avLst/>
          </a:prstGeom>
          <a:noFill/>
          <a:ln w="76196" cap="flat">
            <a:solidFill>
              <a:srgbClr val="FFFF00"/>
            </a:solidFill>
            <a:prstDash val="solid"/>
            <a:miter/>
            <a:tailEnd type="arrow"/>
          </a:ln>
        </p:spPr>
      </p:cxnSp>
      <p:sp>
        <p:nvSpPr>
          <p:cNvPr id="22" name="Explosion: 14 Points 41"/>
          <p:cNvSpPr/>
          <p:nvPr/>
        </p:nvSpPr>
        <p:spPr>
          <a:xfrm>
            <a:off x="7297433" y="607039"/>
            <a:ext cx="2608571" cy="1879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+- f6 0 f5"/>
              <a:gd name="f64" fmla="*/ f57 f0 1"/>
              <a:gd name="f65" fmla="*/ f58 f0 1"/>
              <a:gd name="f66" fmla="*/ f59 f0 1"/>
              <a:gd name="f67" fmla="*/ f60 f0 1"/>
              <a:gd name="f68" fmla="*/ f63 1 21600"/>
              <a:gd name="f69" fmla="*/ f63 9722 1"/>
              <a:gd name="f70" fmla="*/ f63 5372 1"/>
              <a:gd name="f71" fmla="*/ f63 11612 1"/>
              <a:gd name="f72" fmla="*/ f63 14640 1"/>
              <a:gd name="f73" fmla="*/ f63 1887 1"/>
              <a:gd name="f74" fmla="*/ f63 6382 1"/>
              <a:gd name="f75" fmla="*/ f63 12877 1"/>
              <a:gd name="f76" fmla="*/ f63 18842 1"/>
              <a:gd name="f77" fmla="*/ f63 15935 1"/>
              <a:gd name="f78" fmla="*/ f63 6645 1"/>
              <a:gd name="f79" fmla="*/ f64 1 f2"/>
              <a:gd name="f80" fmla="*/ f65 1 f2"/>
              <a:gd name="f81" fmla="*/ f66 1 f2"/>
              <a:gd name="f82" fmla="*/ f67 1 f2"/>
              <a:gd name="f83" fmla="*/ f69 1 21600"/>
              <a:gd name="f84" fmla="*/ f70 1 21600"/>
              <a:gd name="f85" fmla="*/ f71 1 21600"/>
              <a:gd name="f86" fmla="*/ f72 1 21600"/>
              <a:gd name="f87" fmla="*/ f73 1 21600"/>
              <a:gd name="f88" fmla="*/ f74 1 21600"/>
              <a:gd name="f89" fmla="*/ f75 1 21600"/>
              <a:gd name="f90" fmla="*/ f76 1 21600"/>
              <a:gd name="f91" fmla="*/ f77 1 21600"/>
              <a:gd name="f92" fmla="*/ f78 1 21600"/>
              <a:gd name="f93" fmla="*/ f5 1 f68"/>
              <a:gd name="f94" fmla="*/ f6 1 f68"/>
              <a:gd name="f95" fmla="+- f79 0 f1"/>
              <a:gd name="f96" fmla="+- f80 0 f1"/>
              <a:gd name="f97" fmla="+- f81 0 f1"/>
              <a:gd name="f98" fmla="+- f82 0 f1"/>
              <a:gd name="f99" fmla="*/ f83 1 f68"/>
              <a:gd name="f100" fmla="*/ f87 1 f68"/>
              <a:gd name="f101" fmla="*/ f89 1 f68"/>
              <a:gd name="f102" fmla="*/ f85 1 f68"/>
              <a:gd name="f103" fmla="*/ f90 1 f68"/>
              <a:gd name="f104" fmla="*/ f92 1 f68"/>
              <a:gd name="f105" fmla="*/ f84 1 f68"/>
              <a:gd name="f106" fmla="*/ f86 1 f68"/>
              <a:gd name="f107" fmla="*/ f88 1 f68"/>
              <a:gd name="f108" fmla="*/ f91 1 f68"/>
              <a:gd name="f109" fmla="*/ f93 f61 1"/>
              <a:gd name="f110" fmla="*/ f94 f61 1"/>
              <a:gd name="f111" fmla="*/ f105 f61 1"/>
              <a:gd name="f112" fmla="*/ f106 f61 1"/>
              <a:gd name="f113" fmla="*/ f108 f62 1"/>
              <a:gd name="f114" fmla="*/ f107 f62 1"/>
              <a:gd name="f115" fmla="*/ f99 f61 1"/>
              <a:gd name="f116" fmla="*/ f100 f62 1"/>
              <a:gd name="f117" fmla="*/ f101 f62 1"/>
              <a:gd name="f118" fmla="*/ f102 f61 1"/>
              <a:gd name="f119" fmla="*/ f103 f62 1"/>
              <a:gd name="f120" fmla="*/ f10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15" y="f116"/>
              </a:cxn>
              <a:cxn ang="f96">
                <a:pos x="f109" y="f117"/>
              </a:cxn>
              <a:cxn ang="f97">
                <a:pos x="f118" y="f119"/>
              </a:cxn>
              <a:cxn ang="f98">
                <a:pos x="f110" y="f120"/>
              </a:cxn>
            </a:cxnLst>
            <a:rect l="f111" t="f114" r="f112" b="f113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74295" tIns="37148" rIns="74295" bIns="37148" anchor="ctr" anchorCtr="1" compatLnSpc="1">
            <a:noAutofit/>
          </a:bodyPr>
          <a:lstStyle/>
          <a:p>
            <a:pPr algn="ctr"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00">
                <a:solidFill>
                  <a:srgbClr val="FFFFFF"/>
                </a:solidFill>
                <a:latin typeface="Calibri"/>
              </a:rPr>
              <a:t>There are 5 pandas because there a 5 members in my family.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253762" y="901358"/>
            <a:ext cx="1576695" cy="3001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4295" tIns="37148" rIns="74295" bIns="37148" anchor="t" anchorCtr="0" compatLnSpc="1">
            <a:spAutoFit/>
          </a:bodyPr>
          <a:lstStyle/>
          <a:p>
            <a:pPr defTabSz="7429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63">
                <a:solidFill>
                  <a:srgbClr val="000000"/>
                </a:solidFill>
                <a:latin typeface="Calibri"/>
              </a:rPr>
              <a:t>Task 2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202" y="296214"/>
            <a:ext cx="162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Pupil Outcome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8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80507"/>
            <a:ext cx="8920162" cy="1325563"/>
          </a:xfrm>
        </p:spPr>
        <p:txBody>
          <a:bodyPr/>
          <a:lstStyle/>
          <a:p>
            <a:r>
              <a:rPr lang="en-GB" dirty="0" smtClean="0"/>
              <a:t>Task 3 - </a:t>
            </a:r>
            <a:r>
              <a:rPr lang="en-GB" sz="4000" dirty="0" smtClean="0"/>
              <a:t>Specification  for a  Coat of Arms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06070"/>
            <a:ext cx="8543925" cy="51233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My Coat of Arms will use this shape shield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shield will be divided up into …… different colours, these colours are………to represent trustworthy, ………to represent interesting and …….. to represent hard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On each section of the shield I will have a motif to represent my likes, interests and hobbies, these will be…………    ……….. </a:t>
            </a:r>
            <a:r>
              <a:rPr lang="en-GB" sz="1800" dirty="0"/>
              <a:t>a</a:t>
            </a:r>
            <a:r>
              <a:rPr lang="en-GB" sz="1800" dirty="0" smtClean="0"/>
              <a:t>nd …………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</a:t>
            </a:r>
            <a:r>
              <a:rPr lang="en-GB" sz="1800" dirty="0"/>
              <a:t>shield supporter will </a:t>
            </a:r>
            <a:r>
              <a:rPr lang="en-GB" sz="1800" dirty="0" smtClean="0"/>
              <a:t>be a …………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banner beneath my shield will hold the motto……………………………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In a banner above the shield will be my family name………………..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Additional embellishment will be of a …………………….flower as I am Welsh and this is the national flower of Wales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923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Specification  - Coat of 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06070"/>
            <a:ext cx="8543925" cy="51233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My Coat of Arms will use this shape shield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shield will be divided up into </a:t>
            </a:r>
            <a:r>
              <a:rPr lang="en-GB" sz="1800" b="1" u="sng" dirty="0" smtClean="0"/>
              <a:t>three</a:t>
            </a:r>
            <a:r>
              <a:rPr lang="en-GB" sz="1800" dirty="0" smtClean="0"/>
              <a:t> different colours, these colours are </a:t>
            </a:r>
            <a:r>
              <a:rPr lang="en-GB" sz="1800" b="1" u="sng" dirty="0" smtClean="0"/>
              <a:t>Blue</a:t>
            </a:r>
            <a:r>
              <a:rPr lang="en-GB" sz="1800" dirty="0" smtClean="0"/>
              <a:t> to represent trustworthy, </a:t>
            </a:r>
            <a:r>
              <a:rPr lang="en-GB" sz="1800" b="1" u="sng" dirty="0" smtClean="0"/>
              <a:t>Purple</a:t>
            </a:r>
            <a:r>
              <a:rPr lang="en-GB" sz="1800" dirty="0" smtClean="0"/>
              <a:t> to represent interesting and </a:t>
            </a:r>
            <a:r>
              <a:rPr lang="en-GB" sz="1800" b="1" u="sng" dirty="0" smtClean="0"/>
              <a:t>Red</a:t>
            </a:r>
            <a:r>
              <a:rPr lang="en-GB" sz="1800" dirty="0" smtClean="0"/>
              <a:t> </a:t>
            </a:r>
            <a:r>
              <a:rPr lang="en-GB" sz="1800" dirty="0"/>
              <a:t>t</a:t>
            </a:r>
            <a:r>
              <a:rPr lang="en-GB" sz="1800" dirty="0" smtClean="0"/>
              <a:t>o represent hard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On each section of the shield I will have a motif to represent my likes, interests and hobbies, these will be a </a:t>
            </a:r>
            <a:r>
              <a:rPr lang="en-GB" sz="1800" b="1" u="sng" dirty="0" smtClean="0"/>
              <a:t>camera</a:t>
            </a:r>
            <a:r>
              <a:rPr lang="en-GB" sz="1800" dirty="0" smtClean="0"/>
              <a:t> on a  </a:t>
            </a:r>
            <a:r>
              <a:rPr lang="en-GB" sz="1800" b="1" u="sng" dirty="0" smtClean="0"/>
              <a:t>tripod</a:t>
            </a:r>
            <a:r>
              <a:rPr lang="en-GB" sz="1800" u="sng" dirty="0" smtClean="0"/>
              <a:t>,</a:t>
            </a:r>
            <a:r>
              <a:rPr lang="en-GB" sz="1800" dirty="0" smtClean="0"/>
              <a:t> a </a:t>
            </a:r>
            <a:r>
              <a:rPr lang="en-GB" sz="1800" b="1" u="sng" dirty="0" smtClean="0"/>
              <a:t>horse shoe </a:t>
            </a:r>
            <a:r>
              <a:rPr lang="en-GB" sz="1800" dirty="0" smtClean="0"/>
              <a:t>and a </a:t>
            </a:r>
            <a:r>
              <a:rPr lang="en-GB" sz="1800" b="1" u="sng" dirty="0" smtClean="0"/>
              <a:t>cupcake</a:t>
            </a:r>
            <a:r>
              <a:rPr lang="en-GB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It’s shield supporter will </a:t>
            </a:r>
            <a:r>
              <a:rPr lang="en-GB" sz="1800" dirty="0" smtClean="0"/>
              <a:t>be of a </a:t>
            </a:r>
            <a:r>
              <a:rPr lang="en-GB" sz="1800" b="1" u="sng" dirty="0" smtClean="0"/>
              <a:t>Lion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The banner beneath my shield will hold the motto </a:t>
            </a:r>
            <a:r>
              <a:rPr lang="en-GB" sz="1800" b="1" u="sng" dirty="0" smtClean="0"/>
              <a:t>‘Love, Honesty &amp; Trust’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In a banner above the shield will be my family name </a:t>
            </a:r>
            <a:r>
              <a:rPr lang="en-GB" sz="1800" b="1" u="sng" dirty="0" smtClean="0"/>
              <a:t>Richards</a:t>
            </a:r>
            <a:endParaRPr lang="en-GB" sz="1800" b="1" u="sng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Additional embellishment will be of a </a:t>
            </a:r>
            <a:r>
              <a:rPr lang="en-GB" sz="1800" b="1" u="sng" dirty="0" smtClean="0"/>
              <a:t>daffodil</a:t>
            </a:r>
            <a:r>
              <a:rPr lang="en-GB" sz="1800" dirty="0" smtClean="0"/>
              <a:t> flower as I am Welsh and this is the national flower of Wales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7" y="1311462"/>
            <a:ext cx="922010" cy="11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r="3791" b="16536"/>
          <a:stretch/>
        </p:blipFill>
        <p:spPr>
          <a:xfrm>
            <a:off x="555812" y="1325563"/>
            <a:ext cx="8843682" cy="51548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5812" y="0"/>
            <a:ext cx="8543925" cy="1325563"/>
          </a:xfrm>
        </p:spPr>
        <p:txBody>
          <a:bodyPr/>
          <a:lstStyle/>
          <a:p>
            <a:r>
              <a:rPr lang="en-GB" dirty="0" smtClean="0"/>
              <a:t>Hand Drawn </a:t>
            </a:r>
            <a:r>
              <a:rPr lang="en-GB" dirty="0"/>
              <a:t>D</a:t>
            </a:r>
            <a:r>
              <a:rPr lang="en-GB" dirty="0" smtClean="0"/>
              <a:t>esign.  </a:t>
            </a:r>
            <a:br>
              <a:rPr lang="en-GB" dirty="0" smtClean="0"/>
            </a:br>
            <a:r>
              <a:rPr lang="en-GB" sz="2000" dirty="0" smtClean="0"/>
              <a:t>(this should take you up to lunch 12.25)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9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8" t="3856" r="7086" b="4574"/>
          <a:stretch/>
        </p:blipFill>
        <p:spPr>
          <a:xfrm rot="16200000">
            <a:off x="2273326" y="-385664"/>
            <a:ext cx="5359346" cy="87818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4952" y="0"/>
            <a:ext cx="9056096" cy="1325563"/>
          </a:xfrm>
        </p:spPr>
        <p:txBody>
          <a:bodyPr/>
          <a:lstStyle/>
          <a:p>
            <a:r>
              <a:rPr lang="en-GB" dirty="0" smtClean="0"/>
              <a:t>Final presentation - full colour hand drawn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week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preparation for making your Coat of Arms I would like you to collect any available corrugated card / thin card.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will also need some strong glue or double sided tape.</a:t>
            </a:r>
          </a:p>
          <a:p>
            <a:r>
              <a:rPr lang="en-GB" dirty="0" smtClean="0"/>
              <a:t>A craft knife or Stanley knife would be desirable (if you are allowed to use one at home)</a:t>
            </a:r>
          </a:p>
          <a:p>
            <a:r>
              <a:rPr lang="en-GB" dirty="0" smtClean="0"/>
              <a:t>White </a:t>
            </a:r>
            <a:r>
              <a:rPr lang="en-GB" smtClean="0"/>
              <a:t>emulsion paint /colour </a:t>
            </a:r>
            <a:r>
              <a:rPr lang="en-GB" dirty="0" smtClean="0"/>
              <a:t>paint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6" y="1564114"/>
            <a:ext cx="3465458" cy="344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59908" y="1564114"/>
            <a:ext cx="3465458" cy="3445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932" y="1654267"/>
            <a:ext cx="2297928" cy="2965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109" y="2420937"/>
            <a:ext cx="762526" cy="124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34" y="2420937"/>
            <a:ext cx="619059" cy="558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54010" b="22500"/>
          <a:stretch/>
        </p:blipFill>
        <p:spPr>
          <a:xfrm>
            <a:off x="2871198" y="4434717"/>
            <a:ext cx="3734873" cy="877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364" y="3163978"/>
            <a:ext cx="490455" cy="581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46" y="421203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25975" y="467843"/>
            <a:ext cx="5857277" cy="59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75909" y="4163507"/>
            <a:ext cx="2145978" cy="2133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16" y="4168427"/>
            <a:ext cx="2145978" cy="21337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2274649"/>
          </a:xfrm>
        </p:spPr>
        <p:txBody>
          <a:bodyPr>
            <a:normAutofit/>
          </a:bodyPr>
          <a:lstStyle/>
          <a:p>
            <a:r>
              <a:rPr lang="en-GB" dirty="0" smtClean="0"/>
              <a:t>Last lesson we looked at the shape of shields and banners.</a:t>
            </a:r>
          </a:p>
          <a:p>
            <a:r>
              <a:rPr lang="en-GB" dirty="0" smtClean="0"/>
              <a:t>Next you identified a family motto</a:t>
            </a:r>
          </a:p>
          <a:p>
            <a:r>
              <a:rPr lang="en-GB" dirty="0" smtClean="0"/>
              <a:t>Finally you should have produced a research page on your chosen animal standing up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426" t="61859" r="1841" b="7987"/>
          <a:stretch/>
        </p:blipFill>
        <p:spPr>
          <a:xfrm>
            <a:off x="4276164" y="4235209"/>
            <a:ext cx="1317811" cy="1705399"/>
          </a:xfrm>
          <a:prstGeom prst="rect">
            <a:avLst/>
          </a:prstGeom>
        </p:spPr>
      </p:pic>
      <p:sp>
        <p:nvSpPr>
          <p:cNvPr id="3" name="Curved Down Ribbon 2"/>
          <p:cNvSpPr/>
          <p:nvPr/>
        </p:nvSpPr>
        <p:spPr>
          <a:xfrm>
            <a:off x="2870947" y="6166078"/>
            <a:ext cx="4164106" cy="537882"/>
          </a:xfrm>
          <a:prstGeom prst="ellipseRibb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54956" y="6219338"/>
            <a:ext cx="3323937" cy="425777"/>
            <a:chOff x="3324860" y="6257055"/>
            <a:chExt cx="3323937" cy="425777"/>
          </a:xfrm>
        </p:grpSpPr>
        <p:sp>
          <p:nvSpPr>
            <p:cNvPr id="7" name="TextBox 6"/>
            <p:cNvSpPr txBox="1"/>
            <p:nvPr/>
          </p:nvSpPr>
          <p:spPr>
            <a:xfrm>
              <a:off x="3324860" y="6267489"/>
              <a:ext cx="61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Love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4295" y="6257055"/>
              <a:ext cx="754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 Trust 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8689" y="6313500"/>
              <a:ext cx="14164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Honesty and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going to focus on the shape of shields and a family motto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43" y="2051517"/>
            <a:ext cx="8735420" cy="34079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1038" y="3442447"/>
            <a:ext cx="1927691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126661" y="3920657"/>
            <a:ext cx="1927691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920318" y="3031613"/>
            <a:ext cx="1304645" cy="528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1038" y="3970665"/>
            <a:ext cx="959503" cy="47821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24483" y="3492454"/>
            <a:ext cx="1506351" cy="478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460" y="4344939"/>
            <a:ext cx="1506351" cy="478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" y="76765"/>
            <a:ext cx="9359153" cy="1325563"/>
          </a:xfrm>
        </p:spPr>
        <p:txBody>
          <a:bodyPr/>
          <a:lstStyle/>
          <a:p>
            <a:r>
              <a:rPr lang="en-GB" dirty="0" smtClean="0"/>
              <a:t>Task 1 – </a:t>
            </a:r>
            <a:r>
              <a:rPr lang="en-GB" sz="3200" dirty="0" smtClean="0"/>
              <a:t>select one of your 4 designs from last lesson….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9" y="1766637"/>
            <a:ext cx="3084817" cy="2851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348" y="5833981"/>
            <a:ext cx="952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Divide up your shield into sections – each section will be for a motif (your likes / hobbies / interests)</a:t>
            </a:r>
          </a:p>
          <a:p>
            <a:r>
              <a:rPr lang="en-GB" dirty="0" smtClean="0"/>
              <a:t>Therefore you might split the shield in half, or into 3  or even 4 sections.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36176" y="1613647"/>
            <a:ext cx="1869142" cy="15787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28" y="1402328"/>
            <a:ext cx="4038676" cy="408581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836366" y="2030506"/>
            <a:ext cx="0" cy="329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6366" y="3445235"/>
            <a:ext cx="1742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1 </a:t>
            </a:r>
            <a:r>
              <a:rPr lang="en-GB" dirty="0" smtClean="0"/>
              <a:t>– </a:t>
            </a:r>
            <a:r>
              <a:rPr lang="en-GB" sz="3200" dirty="0" smtClean="0"/>
              <a:t>Remember those colours you chose to represent your personality? Well now you will use them to identify the background colours of your shield.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296" y="2359086"/>
            <a:ext cx="251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Trustworthy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2893" y="3005417"/>
            <a:ext cx="1734671" cy="921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4859" y="2245659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Interesting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40188" y="2581835"/>
            <a:ext cx="1716743" cy="6858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5882" y="4464424"/>
            <a:ext cx="1800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Hard</a:t>
            </a: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Working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88106" y="4652682"/>
            <a:ext cx="1568825" cy="411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09" y="324785"/>
            <a:ext cx="9076692" cy="1325563"/>
          </a:xfrm>
        </p:spPr>
        <p:txBody>
          <a:bodyPr/>
          <a:lstStyle/>
          <a:p>
            <a:r>
              <a:rPr lang="en-GB" dirty="0" smtClean="0"/>
              <a:t>Task 1  - </a:t>
            </a:r>
            <a:r>
              <a:rPr lang="en-GB" sz="3200" dirty="0" smtClean="0"/>
              <a:t>Motifs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3285" y="4287038"/>
            <a:ext cx="3208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your research that you did on your hobbies and interests.</a:t>
            </a:r>
          </a:p>
          <a:p>
            <a:r>
              <a:rPr lang="en-GB" dirty="0" smtClean="0"/>
              <a:t>You want to draw them so that they fit onto your shield.</a:t>
            </a:r>
          </a:p>
          <a:p>
            <a:r>
              <a:rPr lang="en-GB" dirty="0" smtClean="0"/>
              <a:t>You may need to simplify the design as remember it will need to fit on your shield.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9" y="1419505"/>
            <a:ext cx="2257425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80" y="1532825"/>
            <a:ext cx="19335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01" y="1269906"/>
            <a:ext cx="2819400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248" y="2971100"/>
            <a:ext cx="2447925" cy="186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614" y="3198721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1 </a:t>
            </a:r>
            <a:r>
              <a:rPr lang="en-GB" dirty="0" smtClean="0"/>
              <a:t>– </a:t>
            </a:r>
            <a:r>
              <a:rPr lang="en-GB" sz="3200" dirty="0" smtClean="0"/>
              <a:t>At this stage you can present your shield like the one below, no need to fill in all the colour. We are just working out the best composition.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296" y="2359086"/>
            <a:ext cx="251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Trustworthy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12893" y="3005417"/>
            <a:ext cx="1734671" cy="9215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74859" y="2245659"/>
            <a:ext cx="225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Interesting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52291" y="2801125"/>
            <a:ext cx="1887182" cy="2526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5882" y="4464424"/>
            <a:ext cx="1800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Hard</a:t>
            </a: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Working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52291" y="4652682"/>
            <a:ext cx="1568825" cy="411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07" y="2682251"/>
            <a:ext cx="1097976" cy="98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107" y="4115980"/>
            <a:ext cx="909998" cy="10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947" r="29081"/>
          <a:stretch/>
        </p:blipFill>
        <p:spPr>
          <a:xfrm>
            <a:off x="3613409" y="2925774"/>
            <a:ext cx="1413111" cy="20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</a:t>
            </a:r>
            <a:r>
              <a:rPr lang="en-GB" sz="3200" dirty="0" smtClean="0"/>
              <a:t>–</a:t>
            </a:r>
            <a:r>
              <a:rPr lang="en-GB" dirty="0" smtClean="0"/>
              <a:t> </a:t>
            </a:r>
            <a:r>
              <a:rPr lang="en-GB" sz="3200" dirty="0" smtClean="0"/>
              <a:t>Now its time to add the shield supports (your animal)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33" y="2114181"/>
            <a:ext cx="1328282" cy="181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1592" y="2074030"/>
            <a:ext cx="1328282" cy="1812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482" y="2234184"/>
            <a:ext cx="1373561" cy="1542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0757" y="2234183"/>
            <a:ext cx="1373561" cy="1542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713" y="4535580"/>
            <a:ext cx="1541742" cy="1866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0379" y="4517756"/>
            <a:ext cx="1541742" cy="1866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944" y="4133113"/>
            <a:ext cx="1828800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35025" y="4128058"/>
            <a:ext cx="1828800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377" y="2192810"/>
            <a:ext cx="1322947" cy="1707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043" y="2194816"/>
            <a:ext cx="1322947" cy="1707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766" y="4535580"/>
            <a:ext cx="1322947" cy="1707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28" y="4535580"/>
            <a:ext cx="1322947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78" y="1943505"/>
            <a:ext cx="3462828" cy="3444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96" y="1924546"/>
            <a:ext cx="3462828" cy="3444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</a:t>
            </a:r>
            <a:r>
              <a:rPr lang="en-GB" dirty="0" smtClean="0"/>
              <a:t>2 – </a:t>
            </a:r>
            <a:r>
              <a:rPr lang="en-GB" sz="3200" dirty="0" smtClean="0"/>
              <a:t>again no need to colour at this stage.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001" y="1924546"/>
            <a:ext cx="4041998" cy="40846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29293" y="2539897"/>
            <a:ext cx="501334" cy="2612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00467" y="2386984"/>
            <a:ext cx="521708" cy="195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58133" y="4270908"/>
            <a:ext cx="521707" cy="147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136" y="2677597"/>
            <a:ext cx="1097976" cy="98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07" y="4115980"/>
            <a:ext cx="909998" cy="10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9947" r="29081"/>
          <a:stretch/>
        </p:blipFill>
        <p:spPr>
          <a:xfrm>
            <a:off x="3479434" y="3034981"/>
            <a:ext cx="1413111" cy="20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634</Words>
  <Application>Microsoft Office PowerPoint</Application>
  <PresentationFormat>A4 Paper (210x297 mm)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Year 7 Graphics</vt:lpstr>
      <vt:lpstr>Recap…</vt:lpstr>
      <vt:lpstr>Today we are going to focus on the shape of shields and a family motto</vt:lpstr>
      <vt:lpstr>Task 1 – select one of your 4 designs from last lesson….</vt:lpstr>
      <vt:lpstr>Task 1 – Remember those colours you chose to represent your personality? Well now you will use them to identify the background colours of your shield.</vt:lpstr>
      <vt:lpstr>Task 1  - Motifs</vt:lpstr>
      <vt:lpstr>Task 1 – At this stage you can present your shield like the one below, no need to fill in all the colour. We are just working out the best composition.</vt:lpstr>
      <vt:lpstr>Task 2 – Now its time to add the shield supports (your animal)</vt:lpstr>
      <vt:lpstr>Task 2 – again no need to colour at this stage.</vt:lpstr>
      <vt:lpstr>Task 2 – adding your banners for the family name and motto.</vt:lpstr>
      <vt:lpstr>Task 2 – additional embellishment……</vt:lpstr>
      <vt:lpstr>PowerPoint Presentation</vt:lpstr>
      <vt:lpstr>Task 3 - Specification  for a  Coat of Arms</vt:lpstr>
      <vt:lpstr>Specification  - Coat of Arms</vt:lpstr>
      <vt:lpstr>Hand Drawn Design.   (this should take you up to lunch 12.25)</vt:lpstr>
      <vt:lpstr>Final presentation - full colour hand drawn design</vt:lpstr>
      <vt:lpstr>Next week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55</cp:revision>
  <cp:lastPrinted>2021-02-09T12:46:42Z</cp:lastPrinted>
  <dcterms:created xsi:type="dcterms:W3CDTF">2021-01-26T17:34:50Z</dcterms:created>
  <dcterms:modified xsi:type="dcterms:W3CDTF">2021-03-01T11:51:46Z</dcterms:modified>
</cp:coreProperties>
</file>