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8"/>
  </p:handoutMasterIdLst>
  <p:sldIdLst>
    <p:sldId id="256" r:id="rId2"/>
    <p:sldId id="285" r:id="rId3"/>
    <p:sldId id="276" r:id="rId4"/>
    <p:sldId id="286" r:id="rId5"/>
    <p:sldId id="258" r:id="rId6"/>
    <p:sldId id="277" r:id="rId7"/>
    <p:sldId id="278" r:id="rId8"/>
    <p:sldId id="279" r:id="rId9"/>
    <p:sldId id="280" r:id="rId10"/>
    <p:sldId id="266" r:id="rId11"/>
    <p:sldId id="283" r:id="rId12"/>
    <p:sldId id="284" r:id="rId13"/>
    <p:sldId id="282" r:id="rId14"/>
    <p:sldId id="287" r:id="rId15"/>
    <p:sldId id="288" r:id="rId16"/>
    <p:sldId id="275" r:id="rId17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47139-1DB4-4A3C-904F-57A1482E3CF5}" type="datetimeFigureOut">
              <a:rPr lang="en-GB" smtClean="0"/>
              <a:t>01/03/21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C4569-EEA5-4165-A4DC-097A53F082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064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ADBD-065F-4AD0-8890-1FB2FBED244E}" type="datetimeFigureOut">
              <a:rPr lang="en-GB" smtClean="0"/>
              <a:t>01/03/21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3D73-E3F9-4423-8D4D-2256BA15F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8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ADBD-065F-4AD0-8890-1FB2FBED244E}" type="datetimeFigureOut">
              <a:rPr lang="en-GB" smtClean="0"/>
              <a:t>01/03/21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3D73-E3F9-4423-8D4D-2256BA15F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5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ADBD-065F-4AD0-8890-1FB2FBED244E}" type="datetimeFigureOut">
              <a:rPr lang="en-GB" smtClean="0"/>
              <a:t>01/03/21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3D73-E3F9-4423-8D4D-2256BA15F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20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ADBD-065F-4AD0-8890-1FB2FBED244E}" type="datetimeFigureOut">
              <a:rPr lang="en-GB" smtClean="0"/>
              <a:t>01/03/21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3D73-E3F9-4423-8D4D-2256BA15F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55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ADBD-065F-4AD0-8890-1FB2FBED244E}" type="datetimeFigureOut">
              <a:rPr lang="en-GB" smtClean="0"/>
              <a:t>01/03/21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3D73-E3F9-4423-8D4D-2256BA15F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63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ADBD-065F-4AD0-8890-1FB2FBED244E}" type="datetimeFigureOut">
              <a:rPr lang="en-GB" smtClean="0"/>
              <a:t>01/03/21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3D73-E3F9-4423-8D4D-2256BA15F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16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ADBD-065F-4AD0-8890-1FB2FBED244E}" type="datetimeFigureOut">
              <a:rPr lang="en-GB" smtClean="0"/>
              <a:t>01/03/21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3D73-E3F9-4423-8D4D-2256BA15F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944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ADBD-065F-4AD0-8890-1FB2FBED244E}" type="datetimeFigureOut">
              <a:rPr lang="en-GB" smtClean="0"/>
              <a:t>01/03/21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3D73-E3F9-4423-8D4D-2256BA15F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8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ADBD-065F-4AD0-8890-1FB2FBED244E}" type="datetimeFigureOut">
              <a:rPr lang="en-GB" smtClean="0"/>
              <a:t>01/03/21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3D73-E3F9-4423-8D4D-2256BA15F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261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ADBD-065F-4AD0-8890-1FB2FBED244E}" type="datetimeFigureOut">
              <a:rPr lang="en-GB" smtClean="0"/>
              <a:t>01/03/21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3D73-E3F9-4423-8D4D-2256BA15F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8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ADBD-065F-4AD0-8890-1FB2FBED244E}" type="datetimeFigureOut">
              <a:rPr lang="en-GB" smtClean="0"/>
              <a:t>01/03/21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3D73-E3F9-4423-8D4D-2256BA15F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80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DADBD-065F-4AD0-8890-1FB2FBED244E}" type="datetimeFigureOut">
              <a:rPr lang="en-GB" smtClean="0"/>
              <a:t>01/03/21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23D73-E3F9-4423-8D4D-2256BA15F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87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dailymail.co.uk/news/california/index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Year 7 Graphics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Coat of Arms</a:t>
            </a:r>
            <a:endParaRPr lang="en-GB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091" y="4718237"/>
            <a:ext cx="2428875" cy="1885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11" y="4403912"/>
            <a:ext cx="2076450" cy="2200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9766" r="20941"/>
          <a:stretch/>
        </p:blipFill>
        <p:spPr>
          <a:xfrm>
            <a:off x="391084" y="322262"/>
            <a:ext cx="2292823" cy="21654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2166" y="420780"/>
            <a:ext cx="22098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2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4221" y="2291164"/>
            <a:ext cx="2492468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Fear</a:t>
            </a:r>
          </a:p>
          <a:p>
            <a:r>
              <a:rPr lang="en-GB" dirty="0" smtClean="0"/>
              <a:t>Calm</a:t>
            </a:r>
          </a:p>
          <a:p>
            <a:r>
              <a:rPr lang="en-GB" dirty="0" smtClean="0"/>
              <a:t>Warning</a:t>
            </a:r>
          </a:p>
          <a:p>
            <a:r>
              <a:rPr lang="en-GB" dirty="0" smtClean="0"/>
              <a:t>Serene</a:t>
            </a:r>
          </a:p>
          <a:p>
            <a:r>
              <a:rPr lang="en-GB" dirty="0" smtClean="0"/>
              <a:t>Blood</a:t>
            </a:r>
          </a:p>
          <a:p>
            <a:r>
              <a:rPr lang="en-GB" dirty="0" smtClean="0"/>
              <a:t>Environment</a:t>
            </a:r>
          </a:p>
          <a:p>
            <a:r>
              <a:rPr lang="en-GB" dirty="0" smtClean="0"/>
              <a:t>Anger</a:t>
            </a:r>
          </a:p>
          <a:p>
            <a:r>
              <a:rPr lang="en-GB" dirty="0" smtClean="0"/>
              <a:t>Envy</a:t>
            </a:r>
          </a:p>
          <a:p>
            <a:r>
              <a:rPr lang="en-GB" dirty="0" smtClean="0"/>
              <a:t>Natural</a:t>
            </a:r>
          </a:p>
          <a:p>
            <a:r>
              <a:rPr lang="en-GB" dirty="0" smtClean="0"/>
              <a:t>Coward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25015" y="2291164"/>
            <a:ext cx="24924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Dreams</a:t>
            </a:r>
          </a:p>
          <a:p>
            <a:r>
              <a:rPr lang="en-GB" dirty="0" smtClean="0"/>
              <a:t>Weak</a:t>
            </a:r>
          </a:p>
          <a:p>
            <a:r>
              <a:rPr lang="en-GB" dirty="0" smtClean="0"/>
              <a:t>Repentance</a:t>
            </a:r>
          </a:p>
          <a:p>
            <a:r>
              <a:rPr lang="en-GB" dirty="0" smtClean="0"/>
              <a:t>Warmth</a:t>
            </a:r>
          </a:p>
          <a:p>
            <a:r>
              <a:rPr lang="en-GB" dirty="0" smtClean="0"/>
              <a:t>Pure</a:t>
            </a:r>
          </a:p>
          <a:p>
            <a:r>
              <a:rPr lang="en-GB" dirty="0" smtClean="0"/>
              <a:t>Energy</a:t>
            </a:r>
          </a:p>
          <a:p>
            <a:r>
              <a:rPr lang="en-GB" dirty="0" smtClean="0"/>
              <a:t>Hygienic</a:t>
            </a:r>
          </a:p>
          <a:p>
            <a:r>
              <a:rPr lang="en-GB" dirty="0" smtClean="0"/>
              <a:t>Happy</a:t>
            </a:r>
          </a:p>
          <a:p>
            <a:r>
              <a:rPr lang="en-GB" dirty="0" smtClean="0"/>
              <a:t>Clean</a:t>
            </a:r>
          </a:p>
          <a:p>
            <a:r>
              <a:rPr lang="en-GB" dirty="0" smtClean="0"/>
              <a:t>Goodness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05809" y="2274582"/>
            <a:ext cx="24924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Evil</a:t>
            </a:r>
          </a:p>
          <a:p>
            <a:r>
              <a:rPr lang="en-GB" dirty="0" smtClean="0"/>
              <a:t>Cold</a:t>
            </a:r>
          </a:p>
          <a:p>
            <a:r>
              <a:rPr lang="en-GB" dirty="0" smtClean="0"/>
              <a:t>Cool</a:t>
            </a:r>
          </a:p>
          <a:p>
            <a:r>
              <a:rPr lang="en-GB" dirty="0" smtClean="0"/>
              <a:t>Sinister</a:t>
            </a:r>
          </a:p>
          <a:p>
            <a:r>
              <a:rPr lang="en-GB" dirty="0" smtClean="0"/>
              <a:t>Mourning</a:t>
            </a:r>
          </a:p>
          <a:p>
            <a:r>
              <a:rPr lang="en-GB" dirty="0" smtClean="0"/>
              <a:t>Ice</a:t>
            </a:r>
          </a:p>
          <a:p>
            <a:r>
              <a:rPr lang="en-GB" dirty="0" smtClean="0"/>
              <a:t>Death</a:t>
            </a:r>
          </a:p>
          <a:p>
            <a:r>
              <a:rPr lang="en-GB" dirty="0" smtClean="0"/>
              <a:t>Chilled</a:t>
            </a:r>
          </a:p>
          <a:p>
            <a:r>
              <a:rPr lang="en-GB" dirty="0" smtClean="0"/>
              <a:t>Darkness</a:t>
            </a:r>
          </a:p>
          <a:p>
            <a:r>
              <a:rPr lang="en-GB" dirty="0" smtClean="0"/>
              <a:t>Mystery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0228" y="344266"/>
            <a:ext cx="9376881" cy="1325563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Week 2 / Task 1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200" dirty="0" smtClean="0"/>
              <a:t>Match each of these words to the appropriate colour.</a:t>
            </a:r>
            <a:br>
              <a:rPr lang="en-GB" sz="3200" dirty="0" smtClean="0"/>
            </a:br>
            <a:r>
              <a:rPr lang="en-GB" sz="2200" b="1" dirty="0" smtClean="0"/>
              <a:t>I would like you to present this information in a creative way.</a:t>
            </a:r>
            <a:endParaRPr lang="en-GB" sz="2200" b="1" dirty="0"/>
          </a:p>
        </p:txBody>
      </p:sp>
      <p:sp>
        <p:nvSpPr>
          <p:cNvPr id="8" name="Rectangle 7"/>
          <p:cNvSpPr/>
          <p:nvPr/>
        </p:nvSpPr>
        <p:spPr>
          <a:xfrm>
            <a:off x="192598" y="2132997"/>
            <a:ext cx="1390918" cy="69545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56615" y="2296060"/>
            <a:ext cx="86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RED</a:t>
            </a:r>
            <a:endParaRPr lang="en-GB" b="1" dirty="0"/>
          </a:p>
        </p:txBody>
      </p:sp>
      <p:sp>
        <p:nvSpPr>
          <p:cNvPr id="10" name="Rectangle 9"/>
          <p:cNvSpPr/>
          <p:nvPr/>
        </p:nvSpPr>
        <p:spPr>
          <a:xfrm>
            <a:off x="8326191" y="2132997"/>
            <a:ext cx="1390918" cy="69545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590208" y="2296060"/>
            <a:ext cx="86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GREEN</a:t>
            </a:r>
            <a:endParaRPr lang="en-GB" b="1" dirty="0"/>
          </a:p>
        </p:txBody>
      </p:sp>
      <p:sp>
        <p:nvSpPr>
          <p:cNvPr id="12" name="Rectangle 11"/>
          <p:cNvSpPr/>
          <p:nvPr/>
        </p:nvSpPr>
        <p:spPr>
          <a:xfrm>
            <a:off x="192598" y="3291624"/>
            <a:ext cx="1390918" cy="69545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09394" y="3454687"/>
            <a:ext cx="97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YELLOW</a:t>
            </a:r>
            <a:endParaRPr lang="en-GB" b="1" dirty="0"/>
          </a:p>
        </p:txBody>
      </p:sp>
      <p:sp>
        <p:nvSpPr>
          <p:cNvPr id="14" name="Rectangle 13"/>
          <p:cNvSpPr/>
          <p:nvPr/>
        </p:nvSpPr>
        <p:spPr>
          <a:xfrm>
            <a:off x="8326191" y="3291624"/>
            <a:ext cx="1390918" cy="69545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532254" y="3454687"/>
            <a:ext cx="978792" cy="36933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PURPLE</a:t>
            </a:r>
            <a:endParaRPr lang="en-GB" b="1" dirty="0"/>
          </a:p>
        </p:txBody>
      </p:sp>
      <p:sp>
        <p:nvSpPr>
          <p:cNvPr id="17" name="Rectangle 16"/>
          <p:cNvSpPr/>
          <p:nvPr/>
        </p:nvSpPr>
        <p:spPr>
          <a:xfrm>
            <a:off x="195340" y="4450251"/>
            <a:ext cx="1390918" cy="69545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340228" y="4613314"/>
            <a:ext cx="1107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ORANGE</a:t>
            </a:r>
            <a:endParaRPr lang="en-GB" b="1" dirty="0"/>
          </a:p>
        </p:txBody>
      </p:sp>
      <p:sp>
        <p:nvSpPr>
          <p:cNvPr id="19" name="Rectangle 18"/>
          <p:cNvSpPr/>
          <p:nvPr/>
        </p:nvSpPr>
        <p:spPr>
          <a:xfrm>
            <a:off x="188792" y="5608878"/>
            <a:ext cx="1390918" cy="695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452809" y="5771941"/>
            <a:ext cx="86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WHITE</a:t>
            </a:r>
            <a:endParaRPr lang="en-GB" b="1" dirty="0"/>
          </a:p>
        </p:txBody>
      </p:sp>
      <p:sp>
        <p:nvSpPr>
          <p:cNvPr id="21" name="Rectangle 20"/>
          <p:cNvSpPr/>
          <p:nvPr/>
        </p:nvSpPr>
        <p:spPr>
          <a:xfrm>
            <a:off x="8326191" y="5608878"/>
            <a:ext cx="1390918" cy="69545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8590208" y="5771941"/>
            <a:ext cx="86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BLACK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26191" y="4450251"/>
            <a:ext cx="1390918" cy="69545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8590208" y="4613314"/>
            <a:ext cx="86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B</a:t>
            </a:r>
            <a:r>
              <a:rPr lang="en-GB" b="1" dirty="0" smtClean="0"/>
              <a:t>LUE</a:t>
            </a:r>
            <a:endParaRPr lang="en-GB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105591" y="6300369"/>
            <a:ext cx="759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Feel free to add your own words to this list!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26673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187" y="133215"/>
            <a:ext cx="8543925" cy="1325563"/>
          </a:xfrm>
        </p:spPr>
        <p:txBody>
          <a:bodyPr/>
          <a:lstStyle/>
          <a:p>
            <a:r>
              <a:rPr lang="en-GB" b="1" dirty="0"/>
              <a:t>Week 2 / Task </a:t>
            </a:r>
            <a:r>
              <a:rPr lang="en-GB" b="1" dirty="0" smtClean="0"/>
              <a:t>2 -  </a:t>
            </a:r>
            <a:r>
              <a:rPr lang="en-GB" dirty="0" smtClean="0"/>
              <a:t>Who are you?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187" y="1044180"/>
            <a:ext cx="8720539" cy="95621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Which of the following words best describes your character (the way you are)? Do they have a colour…?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408" y="4560083"/>
            <a:ext cx="1962150" cy="23241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8268236" y="1197510"/>
            <a:ext cx="1596980" cy="87576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Honest</a:t>
            </a:r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4005799" y="3387144"/>
            <a:ext cx="1882462" cy="87576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Interesting</a:t>
            </a:r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6018123" y="3512375"/>
            <a:ext cx="1902383" cy="87576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Aggressive</a:t>
            </a:r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5888261" y="4820187"/>
            <a:ext cx="1739721" cy="87576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Intelligent</a:t>
            </a:r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5664558" y="2094998"/>
            <a:ext cx="1596980" cy="87576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Helpful</a:t>
            </a:r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7627982" y="2459999"/>
            <a:ext cx="1596980" cy="87576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Strong</a:t>
            </a:r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7804597" y="4365868"/>
            <a:ext cx="1596980" cy="87576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Pleasant</a:t>
            </a:r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7122016" y="5594857"/>
            <a:ext cx="1596980" cy="87576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Funny</a:t>
            </a:r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Cloud Callout 13"/>
          <p:cNvSpPr/>
          <p:nvPr/>
        </p:nvSpPr>
        <p:spPr>
          <a:xfrm flipH="1">
            <a:off x="2452101" y="2332717"/>
            <a:ext cx="1596980" cy="87576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Peaceful</a:t>
            </a:r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Cloud Callout 14"/>
          <p:cNvSpPr/>
          <p:nvPr/>
        </p:nvSpPr>
        <p:spPr>
          <a:xfrm flipH="1">
            <a:off x="1673030" y="3368094"/>
            <a:ext cx="1596980" cy="87576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Serious</a:t>
            </a:r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Cloud Callout 15"/>
          <p:cNvSpPr/>
          <p:nvPr/>
        </p:nvSpPr>
        <p:spPr>
          <a:xfrm flipH="1">
            <a:off x="264605" y="4208103"/>
            <a:ext cx="1596980" cy="87576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Hard Working</a:t>
            </a:r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Cloud Callout 16"/>
          <p:cNvSpPr/>
          <p:nvPr/>
        </p:nvSpPr>
        <p:spPr>
          <a:xfrm flipH="1">
            <a:off x="2038200" y="5083866"/>
            <a:ext cx="1596980" cy="87576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Kind</a:t>
            </a:r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Cloud Callout 17"/>
          <p:cNvSpPr/>
          <p:nvPr/>
        </p:nvSpPr>
        <p:spPr>
          <a:xfrm flipH="1">
            <a:off x="59030" y="2306825"/>
            <a:ext cx="2008130" cy="87576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Trustworthy</a:t>
            </a:r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Cloud Callout 18"/>
          <p:cNvSpPr/>
          <p:nvPr/>
        </p:nvSpPr>
        <p:spPr>
          <a:xfrm flipH="1">
            <a:off x="4205103" y="2207752"/>
            <a:ext cx="1239574" cy="76300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Shy</a:t>
            </a:r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Cloud Callout 19"/>
          <p:cNvSpPr/>
          <p:nvPr/>
        </p:nvSpPr>
        <p:spPr>
          <a:xfrm flipH="1">
            <a:off x="257579" y="5521747"/>
            <a:ext cx="1596980" cy="87576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Cunning</a:t>
            </a:r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474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Week 2 / Task </a:t>
            </a:r>
            <a:r>
              <a:rPr lang="en-GB" b="1" dirty="0" smtClean="0"/>
              <a:t>2 cont.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Identify </a:t>
            </a:r>
            <a:r>
              <a:rPr lang="en-GB" b="1" dirty="0" smtClean="0"/>
              <a:t>up to 5 </a:t>
            </a:r>
            <a:r>
              <a:rPr lang="en-GB" dirty="0" smtClean="0"/>
              <a:t>words that describe your character and provide a colour to reinforce each of the words.</a:t>
            </a:r>
          </a:p>
          <a:p>
            <a:pPr marL="0" indent="0">
              <a:buNone/>
            </a:pPr>
            <a:r>
              <a:rPr lang="en-GB" sz="2400" dirty="0" smtClean="0"/>
              <a:t>For example someone who considers themselves to be...</a:t>
            </a:r>
            <a:endParaRPr lang="en-GB" sz="2400" dirty="0"/>
          </a:p>
        </p:txBody>
      </p:sp>
      <p:sp>
        <p:nvSpPr>
          <p:cNvPr id="4" name="Cloud Callout 3"/>
          <p:cNvSpPr/>
          <p:nvPr/>
        </p:nvSpPr>
        <p:spPr>
          <a:xfrm>
            <a:off x="3798862" y="3563411"/>
            <a:ext cx="1882462" cy="875763"/>
          </a:xfrm>
          <a:prstGeom prst="cloudCallou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Interesting</a:t>
            </a:r>
            <a:endParaRPr lang="en-GB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loud Callout 4"/>
          <p:cNvSpPr/>
          <p:nvPr/>
        </p:nvSpPr>
        <p:spPr>
          <a:xfrm flipH="1">
            <a:off x="627327" y="3563411"/>
            <a:ext cx="2077235" cy="875763"/>
          </a:xfrm>
          <a:prstGeom prst="cloudCallou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Trustworthy</a:t>
            </a:r>
            <a:endParaRPr lang="en-GB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6476632" y="3563412"/>
            <a:ext cx="1902383" cy="875763"/>
          </a:xfrm>
          <a:prstGeom prst="cloudCallo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Hard Working</a:t>
            </a:r>
            <a:endParaRPr lang="en-GB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3640" y="4791968"/>
            <a:ext cx="27045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Blue</a:t>
            </a:r>
            <a:r>
              <a:rPr lang="en-GB" sz="1400" dirty="0" smtClean="0">
                <a:solidFill>
                  <a:srgbClr val="202124"/>
                </a:solidFill>
                <a:latin typeface="arial" panose="020B0604020202020204" pitchFamily="34" charset="0"/>
              </a:rPr>
              <a:t> is </a:t>
            </a:r>
            <a:r>
              <a:rPr lang="en-GB" sz="1400" dirty="0">
                <a:solidFill>
                  <a:srgbClr val="202124"/>
                </a:solidFill>
                <a:latin typeface="arial" panose="020B0604020202020204" pitchFamily="34" charset="0"/>
              </a:rPr>
              <a:t>associated with peace, water, </a:t>
            </a:r>
            <a:r>
              <a:rPr lang="en-GB" sz="1400" dirty="0" smtClean="0">
                <a:solidFill>
                  <a:srgbClr val="202124"/>
                </a:solidFill>
                <a:latin typeface="arial" panose="020B0604020202020204" pitchFamily="34" charset="0"/>
              </a:rPr>
              <a:t>tranquillity, </a:t>
            </a:r>
            <a:r>
              <a:rPr lang="en-GB" sz="1400" dirty="0">
                <a:solidFill>
                  <a:srgbClr val="202124"/>
                </a:solidFill>
                <a:latin typeface="arial" panose="020B0604020202020204" pitchFamily="34" charset="0"/>
              </a:rPr>
              <a:t>and </a:t>
            </a:r>
            <a:r>
              <a:rPr lang="en-GB" sz="1400" b="1" u="sng" dirty="0">
                <a:solidFill>
                  <a:srgbClr val="0070C0"/>
                </a:solidFill>
                <a:latin typeface="arial" panose="020B0604020202020204" pitchFamily="34" charset="0"/>
              </a:rPr>
              <a:t>reliability</a:t>
            </a:r>
            <a:r>
              <a:rPr lang="en-GB" sz="1400" u="sng" dirty="0">
                <a:solidFill>
                  <a:srgbClr val="0070C0"/>
                </a:solidFill>
                <a:latin typeface="arial" panose="020B0604020202020204" pitchFamily="34" charset="0"/>
              </a:rPr>
              <a:t>.</a:t>
            </a:r>
            <a:r>
              <a:rPr lang="en-GB" sz="1400" u="sng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GB" sz="1400" dirty="0">
                <a:solidFill>
                  <a:srgbClr val="202124"/>
                </a:solidFill>
                <a:latin typeface="arial" panose="020B0604020202020204" pitchFamily="34" charset="0"/>
              </a:rPr>
              <a:t>And it offers a sense of </a:t>
            </a:r>
            <a:r>
              <a:rPr lang="en-GB" sz="1400" dirty="0" smtClean="0">
                <a:solidFill>
                  <a:srgbClr val="202124"/>
                </a:solidFill>
                <a:latin typeface="arial" panose="020B0604020202020204" pitchFamily="34" charset="0"/>
              </a:rPr>
              <a:t>security. It's </a:t>
            </a:r>
            <a:r>
              <a:rPr lang="en-GB" sz="1400" dirty="0">
                <a:solidFill>
                  <a:srgbClr val="202124"/>
                </a:solidFill>
                <a:latin typeface="arial" panose="020B0604020202020204" pitchFamily="34" charset="0"/>
              </a:rPr>
              <a:t>also the most common </a:t>
            </a:r>
            <a:r>
              <a:rPr lang="en-GB" sz="1400" dirty="0" smtClean="0">
                <a:solidFill>
                  <a:srgbClr val="202124"/>
                </a:solidFill>
                <a:latin typeface="arial" panose="020B0604020202020204" pitchFamily="34" charset="0"/>
              </a:rPr>
              <a:t>colour</a:t>
            </a:r>
            <a:r>
              <a:rPr lang="en-GB" sz="1400" dirty="0">
                <a:solidFill>
                  <a:srgbClr val="202124"/>
                </a:solidFill>
                <a:latin typeface="arial" panose="020B0604020202020204" pitchFamily="34" charset="0"/>
              </a:rPr>
              <a:t> used by conservative brands looking to promote trust in their products.</a:t>
            </a:r>
            <a:endParaRPr lang="en-GB" sz="1400" dirty="0"/>
          </a:p>
        </p:txBody>
      </p:sp>
      <p:sp>
        <p:nvSpPr>
          <p:cNvPr id="8" name="Rectangle 7"/>
          <p:cNvSpPr/>
          <p:nvPr/>
        </p:nvSpPr>
        <p:spPr>
          <a:xfrm>
            <a:off x="3660201" y="4796826"/>
            <a:ext cx="215978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7030A0"/>
                </a:solidFill>
                <a:latin typeface="arial" panose="020B0604020202020204" pitchFamily="34" charset="0"/>
              </a:rPr>
              <a:t>Purple</a:t>
            </a:r>
            <a:r>
              <a:rPr lang="en-GB" sz="1400" b="1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GB" sz="1400" dirty="0">
                <a:solidFill>
                  <a:srgbClr val="202124"/>
                </a:solidFill>
                <a:latin typeface="arial" panose="020B0604020202020204" pitchFamily="34" charset="0"/>
              </a:rPr>
              <a:t>is associated with luxury, royalty, dreams, </a:t>
            </a:r>
            <a:r>
              <a:rPr lang="en-GB" sz="1400" b="1" u="sng" dirty="0">
                <a:solidFill>
                  <a:srgbClr val="7030A0"/>
                </a:solidFill>
                <a:latin typeface="arial" panose="020B0604020202020204" pitchFamily="34" charset="0"/>
              </a:rPr>
              <a:t>mystery</a:t>
            </a:r>
            <a:r>
              <a:rPr lang="en-GB" sz="1400" b="1" u="sng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GB" sz="1400" dirty="0">
                <a:solidFill>
                  <a:srgbClr val="202124"/>
                </a:solidFill>
                <a:latin typeface="arial" panose="020B0604020202020204" pitchFamily="34" charset="0"/>
              </a:rPr>
              <a:t>and elegance. Light shades of </a:t>
            </a:r>
            <a:r>
              <a:rPr lang="en-GB" sz="1400" b="1" dirty="0">
                <a:solidFill>
                  <a:srgbClr val="7030A0"/>
                </a:solidFill>
                <a:latin typeface="arial" panose="020B0604020202020204" pitchFamily="34" charset="0"/>
              </a:rPr>
              <a:t>purple</a:t>
            </a:r>
            <a:r>
              <a:rPr lang="en-GB" sz="1400" b="1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GB" sz="1400" dirty="0">
                <a:solidFill>
                  <a:srgbClr val="202124"/>
                </a:solidFill>
                <a:latin typeface="arial" panose="020B0604020202020204" pitchFamily="34" charset="0"/>
              </a:rPr>
              <a:t>are soothing and work well for beauty orientated advertising.</a:t>
            </a:r>
            <a:endParaRPr lang="en-GB" sz="1400" dirty="0"/>
          </a:p>
        </p:txBody>
      </p:sp>
      <p:sp>
        <p:nvSpPr>
          <p:cNvPr id="9" name="Rectangle 8"/>
          <p:cNvSpPr/>
          <p:nvPr/>
        </p:nvSpPr>
        <p:spPr>
          <a:xfrm>
            <a:off x="6311984" y="4791968"/>
            <a:ext cx="29129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GB" sz="1400" dirty="0">
                <a:solidFill>
                  <a:srgbClr val="202124"/>
                </a:solidFill>
                <a:latin typeface="arial" panose="020B0604020202020204" pitchFamily="34" charset="0"/>
              </a:rPr>
              <a:t>. While </a:t>
            </a:r>
            <a:r>
              <a:rPr lang="en-GB" sz="1400" b="1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GB" sz="1400" dirty="0">
                <a:solidFill>
                  <a:srgbClr val="202124"/>
                </a:solidFill>
                <a:latin typeface="arial" panose="020B0604020202020204" pitchFamily="34" charset="0"/>
              </a:rPr>
              <a:t> signifies danger it can be used to good effect in </a:t>
            </a:r>
            <a:r>
              <a:rPr lang="en-GB" sz="1400" b="1" dirty="0">
                <a:solidFill>
                  <a:srgbClr val="202124"/>
                </a:solidFill>
                <a:latin typeface="arial" panose="020B0604020202020204" pitchFamily="34" charset="0"/>
              </a:rPr>
              <a:t>marketing</a:t>
            </a:r>
            <a:r>
              <a:rPr lang="en-GB" sz="1400" dirty="0">
                <a:solidFill>
                  <a:srgbClr val="202124"/>
                </a:solidFill>
                <a:latin typeface="arial" panose="020B0604020202020204" pitchFamily="34" charset="0"/>
              </a:rPr>
              <a:t> campaigns which need to evoke strong emotions. </a:t>
            </a:r>
            <a:r>
              <a:rPr lang="en-GB" sz="1400" b="1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GB" sz="1400" dirty="0">
                <a:solidFill>
                  <a:srgbClr val="202124"/>
                </a:solidFill>
                <a:latin typeface="arial" panose="020B0604020202020204" pitchFamily="34" charset="0"/>
              </a:rPr>
              <a:t> is associated with passion and love but its strong intensity also signifies excitement, </a:t>
            </a:r>
            <a:r>
              <a:rPr lang="en-GB" sz="1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determination</a:t>
            </a:r>
            <a:r>
              <a:rPr lang="en-GB" sz="1400" dirty="0">
                <a:solidFill>
                  <a:srgbClr val="202124"/>
                </a:solidFill>
                <a:latin typeface="arial" panose="020B0604020202020204" pitchFamily="34" charset="0"/>
              </a:rPr>
              <a:t> and courage.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36142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ahoma" panose="020B0604030504040204" pitchFamily="34" charset="0"/>
              </a:rPr>
              <a:t>Design </a:t>
            </a:r>
            <a:r>
              <a:rPr lang="en-GB" dirty="0">
                <a:latin typeface="Tahoma" panose="020B0604030504040204" pitchFamily="34" charset="0"/>
              </a:rPr>
              <a:t>motifs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738113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What kind of motifs will go on your Coat of Arms?</a:t>
            </a:r>
          </a:p>
          <a:p>
            <a:pPr marL="0" indent="0">
              <a:buNone/>
            </a:pPr>
            <a:endParaRPr lang="en-GB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Calibri" panose="020F0502020204030204" pitchFamily="34" charset="0"/>
              </a:rPr>
              <a:t>We have already discovered that Meghan’s motifs are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two 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</a:rPr>
              <a:t>golden rays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across the shield 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which are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symbolic of the sunshine of the Duchess's home state. </a:t>
            </a:r>
            <a:endParaRPr lang="en-GB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The 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</a:rPr>
              <a:t>three quills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represent communication and the power of 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words. It is understood this refers to her career as an actress and activist</a:t>
            </a:r>
            <a:endParaRPr lang="en-GB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7853" t="30533" r="33740" b="12091"/>
          <a:stretch/>
        </p:blipFill>
        <p:spPr>
          <a:xfrm>
            <a:off x="8273682" y="1825625"/>
            <a:ext cx="1534299" cy="363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</a:rPr>
              <a:t>Design motifs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To help you decide what kind of motifs to use for your Coat of Arms make a list of your favourite sport / hobby / interests. (this can also include your family's interests)</a:t>
            </a:r>
          </a:p>
          <a:p>
            <a:pPr marL="0" indent="0">
              <a:buNone/>
            </a:pPr>
            <a:r>
              <a:rPr lang="en-GB" dirty="0" smtClean="0"/>
              <a:t>For example mine would include </a:t>
            </a:r>
          </a:p>
          <a:p>
            <a:r>
              <a:rPr lang="en-GB" dirty="0" smtClean="0"/>
              <a:t>Horse ridding</a:t>
            </a:r>
          </a:p>
          <a:p>
            <a:r>
              <a:rPr lang="en-GB" dirty="0" smtClean="0"/>
              <a:t>Photography</a:t>
            </a:r>
          </a:p>
          <a:p>
            <a:r>
              <a:rPr lang="en-GB" dirty="0" smtClean="0"/>
              <a:t>Baking</a:t>
            </a:r>
          </a:p>
          <a:p>
            <a:pPr marL="0" indent="0">
              <a:buNone/>
            </a:pPr>
            <a:r>
              <a:rPr lang="en-GB" dirty="0" smtClean="0"/>
              <a:t>Once you have your list research </a:t>
            </a:r>
            <a:r>
              <a:rPr lang="en-GB" b="1" i="1" dirty="0" smtClean="0"/>
              <a:t>Clip Art </a:t>
            </a:r>
            <a:r>
              <a:rPr lang="en-GB" dirty="0" smtClean="0"/>
              <a:t>images that will help you to create your motif in a future lesson.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86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986" y="1185498"/>
            <a:ext cx="1641390" cy="1263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330" y="1076416"/>
            <a:ext cx="1250278" cy="1660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2575" y="1011410"/>
            <a:ext cx="1141279" cy="18145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4338" y="1103384"/>
            <a:ext cx="1506745" cy="1378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3549" y="3036052"/>
            <a:ext cx="1893783" cy="14442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8396" y="3005662"/>
            <a:ext cx="1635875" cy="1672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l="28722" r="28823"/>
          <a:stretch/>
        </p:blipFill>
        <p:spPr>
          <a:xfrm>
            <a:off x="7607036" y="3282070"/>
            <a:ext cx="916639" cy="12674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l="15986" r="18142"/>
          <a:stretch/>
        </p:blipFill>
        <p:spPr>
          <a:xfrm>
            <a:off x="3373561" y="4821785"/>
            <a:ext cx="1288787" cy="13186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52475" y="5196201"/>
            <a:ext cx="1805238" cy="10143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47840" y="4737283"/>
            <a:ext cx="1235030" cy="16194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3514" y="1595496"/>
            <a:ext cx="2788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Horse Ridding</a:t>
            </a:r>
            <a:endParaRPr lang="en-GB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364566" y="3458030"/>
            <a:ext cx="2576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Photography</a:t>
            </a:r>
            <a:endParaRPr lang="en-GB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393514" y="5196201"/>
            <a:ext cx="1433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Baking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56035" y="12952"/>
            <a:ext cx="8543925" cy="1325563"/>
          </a:xfrm>
        </p:spPr>
        <p:txBody>
          <a:bodyPr/>
          <a:lstStyle/>
          <a:p>
            <a:r>
              <a:rPr lang="en-GB" b="1" dirty="0"/>
              <a:t>Week 2 / Task </a:t>
            </a:r>
            <a:r>
              <a:rPr lang="en-GB" b="1" dirty="0" smtClean="0"/>
              <a:t>3 Clip </a:t>
            </a:r>
            <a:r>
              <a:rPr lang="en-GB" b="1" dirty="0"/>
              <a:t>A</a:t>
            </a:r>
            <a:r>
              <a:rPr lang="en-GB" b="1" dirty="0" smtClean="0"/>
              <a:t>rt </a:t>
            </a:r>
            <a:r>
              <a:rPr lang="en-GB" b="1" dirty="0"/>
              <a:t>R</a:t>
            </a:r>
            <a:r>
              <a:rPr lang="en-GB" b="1" dirty="0" smtClean="0"/>
              <a:t>esearch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65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82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Recap…..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Last lesson we identified animal characteristics and chose an animal to represent our self / family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83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3" t="8576" r="9854" b="31706"/>
          <a:stretch/>
        </p:blipFill>
        <p:spPr>
          <a:xfrm rot="16200000">
            <a:off x="1829814" y="-747989"/>
            <a:ext cx="6102562" cy="847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4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Week 2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 smtClean="0"/>
              <a:t>This week we are going to focus on colour</a:t>
            </a:r>
            <a:endParaRPr lang="en-GB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797" y="3542225"/>
            <a:ext cx="6864440" cy="314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Existing Coat of Arms </a:t>
            </a:r>
            <a:r>
              <a:rPr lang="en-GB" dirty="0" smtClean="0">
                <a:latin typeface="Harrington" panose="04040505050A02020702" pitchFamily="82" charset="0"/>
              </a:rPr>
              <a:t/>
            </a:r>
            <a:br>
              <a:rPr lang="en-GB" dirty="0" smtClean="0">
                <a:latin typeface="Harrington" panose="04040505050A02020702" pitchFamily="82" charset="0"/>
              </a:rPr>
            </a:br>
            <a:endParaRPr lang="en-GB" sz="27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8" y="2016778"/>
            <a:ext cx="2295525" cy="1990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788" y="1840565"/>
            <a:ext cx="2127017" cy="2552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423" y="2003330"/>
            <a:ext cx="2343150" cy="1952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038" y="4333591"/>
            <a:ext cx="2352675" cy="1943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14194" r="11924"/>
          <a:stretch/>
        </p:blipFill>
        <p:spPr>
          <a:xfrm>
            <a:off x="3482788" y="4488229"/>
            <a:ext cx="2359569" cy="17884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5052" y="4007503"/>
            <a:ext cx="20002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4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Anatomy of a Coat of Arms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8" y="1812500"/>
            <a:ext cx="8294623" cy="32360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2730" y="5383368"/>
            <a:ext cx="8720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  <a:latin typeface="Tahoma" panose="020B0604030504040204" pitchFamily="34" charset="0"/>
              </a:rPr>
              <a:t>A typical classic coat of arms features several distinct elements, including </a:t>
            </a:r>
            <a:r>
              <a:rPr lang="en-GB" dirty="0" smtClean="0">
                <a:solidFill>
                  <a:srgbClr val="0070C0"/>
                </a:solidFill>
                <a:latin typeface="Tahoma" panose="020B0604030504040204" pitchFamily="34" charset="0"/>
              </a:rPr>
              <a:t>a </a:t>
            </a:r>
            <a:r>
              <a:rPr lang="en-GB" dirty="0">
                <a:solidFill>
                  <a:srgbClr val="0070C0"/>
                </a:solidFill>
                <a:latin typeface="Tahoma" panose="020B0604030504040204" pitchFamily="34" charset="0"/>
              </a:rPr>
              <a:t>shield, supporters, design motifs, and motto.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3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9" y="751609"/>
            <a:ext cx="9743397" cy="58552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3790" y="122791"/>
            <a:ext cx="8409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0000"/>
                </a:solidFill>
                <a:latin typeface="graphik"/>
              </a:rPr>
              <a:t>The Coat of Arms of the Duchess of Sussex </a:t>
            </a:r>
            <a:r>
              <a:rPr lang="en-GB" b="1" dirty="0" smtClean="0">
                <a:solidFill>
                  <a:srgbClr val="000000"/>
                </a:solidFill>
                <a:latin typeface="graphik"/>
              </a:rPr>
              <a:t>includes </a:t>
            </a:r>
            <a:r>
              <a:rPr lang="en-GB" b="1" dirty="0">
                <a:solidFill>
                  <a:srgbClr val="000000"/>
                </a:solidFill>
                <a:latin typeface="graphik"/>
              </a:rPr>
              <a:t>subtle nods towards Meghan's native California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792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8911" y="401065"/>
            <a:ext cx="8934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graphik"/>
              </a:rPr>
              <a:t>Meghan </a:t>
            </a:r>
            <a:r>
              <a:rPr lang="en-GB" dirty="0" err="1" smtClean="0">
                <a:solidFill>
                  <a:srgbClr val="000000"/>
                </a:solidFill>
                <a:latin typeface="graphik"/>
              </a:rPr>
              <a:t>Markle</a:t>
            </a:r>
            <a:r>
              <a:rPr lang="en-GB" dirty="0" smtClean="0">
                <a:solidFill>
                  <a:srgbClr val="000000"/>
                </a:solidFill>
                <a:latin typeface="graphik"/>
              </a:rPr>
              <a:t> worked </a:t>
            </a:r>
            <a:r>
              <a:rPr lang="en-GB" dirty="0">
                <a:solidFill>
                  <a:srgbClr val="000000"/>
                </a:solidFill>
                <a:latin typeface="graphik"/>
              </a:rPr>
              <a:t>closely with the College of Arms to design her own Coat of Arms which represents her personally and her American roots. 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056031" y="1437608"/>
            <a:ext cx="4953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graphik"/>
              </a:rPr>
              <a:t>The blue background of the shield represents the Pacific Ocean off the </a:t>
            </a:r>
            <a:r>
              <a:rPr lang="en-GB" b="1" dirty="0">
                <a:solidFill>
                  <a:srgbClr val="003580"/>
                </a:solidFill>
                <a:latin typeface="graphik"/>
                <a:hlinkClick r:id="rId2"/>
              </a:rPr>
              <a:t>California</a:t>
            </a:r>
            <a:r>
              <a:rPr lang="en-GB" dirty="0">
                <a:solidFill>
                  <a:srgbClr val="000000"/>
                </a:solidFill>
                <a:latin typeface="graphik"/>
              </a:rPr>
              <a:t> </a:t>
            </a:r>
            <a:r>
              <a:rPr lang="en-GB" dirty="0" smtClean="0">
                <a:solidFill>
                  <a:srgbClr val="000000"/>
                </a:solidFill>
                <a:latin typeface="graphik"/>
              </a:rPr>
              <a:t>coast.</a:t>
            </a:r>
          </a:p>
          <a:p>
            <a:endParaRPr lang="en-GB" dirty="0">
              <a:solidFill>
                <a:srgbClr val="000000"/>
              </a:solidFill>
              <a:latin typeface="graphik"/>
            </a:endParaRPr>
          </a:p>
          <a:p>
            <a:endParaRPr lang="en-GB" dirty="0" smtClean="0">
              <a:solidFill>
                <a:srgbClr val="000000"/>
              </a:solidFill>
              <a:latin typeface="graphik"/>
            </a:endParaRPr>
          </a:p>
          <a:p>
            <a:endParaRPr lang="en-GB" dirty="0">
              <a:solidFill>
                <a:srgbClr val="000000"/>
              </a:solidFill>
              <a:latin typeface="graphik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graphik"/>
              </a:rPr>
              <a:t>The </a:t>
            </a:r>
            <a:r>
              <a:rPr lang="en-GB" dirty="0">
                <a:solidFill>
                  <a:srgbClr val="000000"/>
                </a:solidFill>
                <a:latin typeface="graphik"/>
              </a:rPr>
              <a:t>two golden rays across the shield are symbolic of the sunshine of the Duchess's home state. </a:t>
            </a:r>
            <a:endParaRPr lang="en-GB" dirty="0" smtClean="0">
              <a:solidFill>
                <a:srgbClr val="000000"/>
              </a:solidFill>
              <a:latin typeface="graphik"/>
            </a:endParaRPr>
          </a:p>
          <a:p>
            <a:endParaRPr lang="en-GB" dirty="0">
              <a:solidFill>
                <a:srgbClr val="000000"/>
              </a:solidFill>
              <a:latin typeface="graphik"/>
            </a:endParaRPr>
          </a:p>
          <a:p>
            <a:endParaRPr lang="en-GB" dirty="0" smtClean="0">
              <a:solidFill>
                <a:srgbClr val="000000"/>
              </a:solidFill>
              <a:latin typeface="graphik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graphik"/>
              </a:rPr>
              <a:t>The </a:t>
            </a:r>
            <a:r>
              <a:rPr lang="en-GB" dirty="0">
                <a:solidFill>
                  <a:srgbClr val="000000"/>
                </a:solidFill>
                <a:latin typeface="graphik"/>
              </a:rPr>
              <a:t>three quills represent communication and the power of words.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3031" y="5278931"/>
            <a:ext cx="9802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graphik"/>
              </a:rPr>
              <a:t>Beneath the shield on the grass sits a collection of golden poppies, California's state flower, and </a:t>
            </a:r>
            <a:r>
              <a:rPr lang="en-GB" dirty="0" err="1">
                <a:solidFill>
                  <a:srgbClr val="000000"/>
                </a:solidFill>
                <a:latin typeface="graphik"/>
              </a:rPr>
              <a:t>wintersweet</a:t>
            </a:r>
            <a:r>
              <a:rPr lang="en-GB" dirty="0">
                <a:solidFill>
                  <a:srgbClr val="000000"/>
                </a:solidFill>
                <a:latin typeface="graphik"/>
              </a:rPr>
              <a:t>, which grows at Kensington Palace.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11" y="1472399"/>
            <a:ext cx="4549715" cy="345637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3348507" y="1751527"/>
            <a:ext cx="1720119" cy="9659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240127" y="3374265"/>
            <a:ext cx="1782634" cy="12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897746" y="3725638"/>
            <a:ext cx="2125016" cy="7549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240128" y="4573576"/>
            <a:ext cx="2890892" cy="7801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403797" y="4330499"/>
            <a:ext cx="592428" cy="12718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63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colour?</a:t>
            </a:r>
            <a:br>
              <a:rPr lang="en-GB" dirty="0" smtClean="0"/>
            </a:br>
            <a:r>
              <a:rPr lang="en-GB" sz="2400" b="1" dirty="0" smtClean="0"/>
              <a:t>Coats of Arms will often include a selection of colours.</a:t>
            </a:r>
            <a:endParaRPr lang="en-GB" sz="2400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1352282" y="2150772"/>
            <a:ext cx="6536026" cy="695459"/>
            <a:chOff x="1352282" y="2150772"/>
            <a:chExt cx="6536026" cy="695459"/>
          </a:xfrm>
        </p:grpSpPr>
        <p:sp>
          <p:nvSpPr>
            <p:cNvPr id="4" name="Rectangle 3"/>
            <p:cNvSpPr/>
            <p:nvPr/>
          </p:nvSpPr>
          <p:spPr>
            <a:xfrm>
              <a:off x="1352282" y="2150772"/>
              <a:ext cx="1390918" cy="69545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16299" y="2313835"/>
              <a:ext cx="862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RED</a:t>
              </a:r>
              <a:endParaRPr lang="en-GB" b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071611" y="2150772"/>
              <a:ext cx="1390918" cy="69545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35628" y="2313835"/>
              <a:ext cx="862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GREEN</a:t>
              </a:r>
              <a:endParaRPr lang="en-GB" b="1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790940" y="2150772"/>
              <a:ext cx="1390918" cy="69545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07736" y="2313835"/>
              <a:ext cx="972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YELLOW</a:t>
              </a:r>
              <a:endParaRPr lang="en-GB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97390" y="2150772"/>
              <a:ext cx="1390918" cy="695459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03453" y="2313835"/>
              <a:ext cx="978792" cy="369332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PURPLE</a:t>
              </a:r>
              <a:endParaRPr lang="en-GB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349062" y="4310865"/>
            <a:ext cx="6539246" cy="695459"/>
            <a:chOff x="1349062" y="3332071"/>
            <a:chExt cx="6539246" cy="695459"/>
          </a:xfrm>
        </p:grpSpPr>
        <p:sp>
          <p:nvSpPr>
            <p:cNvPr id="12" name="Rectangle 11"/>
            <p:cNvSpPr/>
            <p:nvPr/>
          </p:nvSpPr>
          <p:spPr>
            <a:xfrm>
              <a:off x="1349062" y="3332071"/>
              <a:ext cx="1390918" cy="69545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93950" y="3495134"/>
              <a:ext cx="11075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ORANGE</a:t>
              </a:r>
              <a:endParaRPr lang="en-GB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68391" y="3332071"/>
              <a:ext cx="1390918" cy="6954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32408" y="3495134"/>
              <a:ext cx="862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WHITE</a:t>
              </a:r>
              <a:endParaRPr lang="en-GB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87720" y="3332071"/>
              <a:ext cx="1390918" cy="69545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51737" y="3495134"/>
              <a:ext cx="862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chemeClr val="bg1"/>
                  </a:solidFill>
                </a:rPr>
                <a:t>BLACK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497390" y="3332071"/>
              <a:ext cx="1390918" cy="69545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61407" y="3495134"/>
              <a:ext cx="862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B</a:t>
              </a:r>
              <a:r>
                <a:rPr lang="en-GB" b="1" dirty="0" smtClean="0"/>
                <a:t>LUE</a:t>
              </a:r>
              <a:endParaRPr lang="en-GB" b="1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275007" y="5628068"/>
            <a:ext cx="6787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What  feelings / emotions do you associate with each of these colours?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4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673</TotalTime>
  <Words>488</Words>
  <Application>Microsoft Office PowerPoint</Application>
  <PresentationFormat>A4 Paper (210x297 mm)</PresentationFormat>
  <Paragraphs>113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</vt:lpstr>
      <vt:lpstr>Calibri</vt:lpstr>
      <vt:lpstr>Calibri Light</vt:lpstr>
      <vt:lpstr>graphik</vt:lpstr>
      <vt:lpstr>Harrington</vt:lpstr>
      <vt:lpstr>Tahoma</vt:lpstr>
      <vt:lpstr>Office Theme</vt:lpstr>
      <vt:lpstr>Year 7 Graphics</vt:lpstr>
      <vt:lpstr>Recap…..</vt:lpstr>
      <vt:lpstr>PowerPoint Presentation</vt:lpstr>
      <vt:lpstr>Week 2</vt:lpstr>
      <vt:lpstr>Existing Coat of Arms  </vt:lpstr>
      <vt:lpstr>Anatomy of a Coat of Arms</vt:lpstr>
      <vt:lpstr>PowerPoint Presentation</vt:lpstr>
      <vt:lpstr>PowerPoint Presentation</vt:lpstr>
      <vt:lpstr>What colour? Coats of Arms will often include a selection of colours.</vt:lpstr>
      <vt:lpstr>Week 2 / Task 1  Match each of these words to the appropriate colour. I would like you to present this information in a creative way.</vt:lpstr>
      <vt:lpstr>Week 2 / Task 2 -  Who are you?</vt:lpstr>
      <vt:lpstr>Week 2 / Task 2 cont.</vt:lpstr>
      <vt:lpstr>Design motifs</vt:lpstr>
      <vt:lpstr>Design motifs</vt:lpstr>
      <vt:lpstr>Week 2 / Task 3 Clip Art Research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7 Graphics</dc:title>
  <dc:creator>Victoria Richards</dc:creator>
  <cp:lastModifiedBy>Victoria Richards</cp:lastModifiedBy>
  <cp:revision>51</cp:revision>
  <cp:lastPrinted>2021-01-13T10:55:48Z</cp:lastPrinted>
  <dcterms:created xsi:type="dcterms:W3CDTF">2021-01-12T18:02:48Z</dcterms:created>
  <dcterms:modified xsi:type="dcterms:W3CDTF">2021-03-01T10:20:40Z</dcterms:modified>
</cp:coreProperties>
</file>