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pptx" ContentType="application/vnd.openxmlformats-officedocument.presentationml.presentation"/>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91" r:id="rId2"/>
    <p:sldId id="289" r:id="rId3"/>
    <p:sldId id="257" r:id="rId4"/>
    <p:sldId id="288" r:id="rId5"/>
    <p:sldId id="258" r:id="rId6"/>
    <p:sldId id="259" r:id="rId7"/>
    <p:sldId id="260" r:id="rId8"/>
    <p:sldId id="261" r:id="rId9"/>
    <p:sldId id="262" r:id="rId10"/>
    <p:sldId id="263" r:id="rId11"/>
    <p:sldId id="266" r:id="rId12"/>
    <p:sldId id="265"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90" r:id="rId35"/>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6187" autoAdjust="0"/>
  </p:normalViewPr>
  <p:slideViewPr>
    <p:cSldViewPr snapToGrid="0">
      <p:cViewPr varScale="1">
        <p:scale>
          <a:sx n="108" d="100"/>
          <a:sy n="108" d="100"/>
        </p:scale>
        <p:origin x="1374"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221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21BB8050-EAC7-4209-B336-3D85716199EC}" type="datetimeFigureOut">
              <a:rPr lang="en-GB" smtClean="0"/>
              <a:t>01/03/2021</a:t>
            </a:fld>
            <a:endParaRPr lang="en-GB" dirty="0"/>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040AB9CA-17BA-4391-8BF4-DBB208E60233}" type="slidenum">
              <a:rPr lang="en-GB" smtClean="0"/>
              <a:t>‹#›</a:t>
            </a:fld>
            <a:endParaRPr lang="en-GB" dirty="0"/>
          </a:p>
        </p:txBody>
      </p:sp>
    </p:spTree>
    <p:extLst>
      <p:ext uri="{BB962C8B-B14F-4D97-AF65-F5344CB8AC3E}">
        <p14:creationId xmlns:p14="http://schemas.microsoft.com/office/powerpoint/2010/main" val="7056193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072F945A-CA12-4B1D-B190-DA06018DA09B}" type="datetimeFigureOut">
              <a:rPr lang="en-GB" smtClean="0"/>
              <a:t>01/03/2021</a:t>
            </a:fld>
            <a:endParaRPr lang="en-GB" dirty="0"/>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750" y="4776788"/>
            <a:ext cx="5335588"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7BA21ACA-75A3-4B35-BABB-8456D154BAED}" type="slidenum">
              <a:rPr lang="en-GB" smtClean="0"/>
              <a:t>‹#›</a:t>
            </a:fld>
            <a:endParaRPr lang="en-GB" dirty="0"/>
          </a:p>
        </p:txBody>
      </p:sp>
    </p:spTree>
    <p:extLst>
      <p:ext uri="{BB962C8B-B14F-4D97-AF65-F5344CB8AC3E}">
        <p14:creationId xmlns:p14="http://schemas.microsoft.com/office/powerpoint/2010/main" val="1892337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5</a:t>
            </a:fld>
            <a:endParaRPr lang="en-GB" dirty="0"/>
          </a:p>
        </p:txBody>
      </p:sp>
    </p:spTree>
    <p:extLst>
      <p:ext uri="{BB962C8B-B14F-4D97-AF65-F5344CB8AC3E}">
        <p14:creationId xmlns:p14="http://schemas.microsoft.com/office/powerpoint/2010/main" val="68039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photo for Ted Talks video on plastic bottles. 4.06 mins</a:t>
            </a:r>
          </a:p>
        </p:txBody>
      </p:sp>
      <p:sp>
        <p:nvSpPr>
          <p:cNvPr id="4" name="Slide Number Placeholder 3"/>
          <p:cNvSpPr>
            <a:spLocks noGrp="1"/>
          </p:cNvSpPr>
          <p:nvPr>
            <p:ph type="sldNum" sz="quarter" idx="10"/>
          </p:nvPr>
        </p:nvSpPr>
        <p:spPr/>
        <p:txBody>
          <a:bodyPr/>
          <a:lstStyle/>
          <a:p>
            <a:fld id="{7BA21ACA-75A3-4B35-BABB-8456D154BAED}" type="slidenum">
              <a:rPr lang="en-GB" smtClean="0"/>
              <a:t>20</a:t>
            </a:fld>
            <a:endParaRPr lang="en-GB" dirty="0"/>
          </a:p>
        </p:txBody>
      </p:sp>
    </p:spTree>
    <p:extLst>
      <p:ext uri="{BB962C8B-B14F-4D97-AF65-F5344CB8AC3E}">
        <p14:creationId xmlns:p14="http://schemas.microsoft.com/office/powerpoint/2010/main" val="109040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on ‘star profile’ for video on sensory perception 3.40</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29</a:t>
            </a:fld>
            <a:endParaRPr lang="en-GB" dirty="0"/>
          </a:p>
        </p:txBody>
      </p:sp>
    </p:spTree>
    <p:extLst>
      <p:ext uri="{BB962C8B-B14F-4D97-AF65-F5344CB8AC3E}">
        <p14:creationId xmlns:p14="http://schemas.microsoft.com/office/powerpoint/2010/main" val="76516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to view</a:t>
            </a:r>
            <a:r>
              <a:rPr lang="en-GB" baseline="0" dirty="0"/>
              <a:t> Bacteria Bites video 8.07 mins.</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8</a:t>
            </a:fld>
            <a:endParaRPr lang="en-GB" dirty="0"/>
          </a:p>
        </p:txBody>
      </p:sp>
    </p:spTree>
    <p:extLst>
      <p:ext uri="{BB962C8B-B14F-4D97-AF65-F5344CB8AC3E}">
        <p14:creationId xmlns:p14="http://schemas.microsoft.com/office/powerpoint/2010/main" val="422103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underlined word for videos</a:t>
            </a:r>
          </a:p>
        </p:txBody>
      </p:sp>
      <p:sp>
        <p:nvSpPr>
          <p:cNvPr id="4" name="Slide Number Placeholder 3"/>
          <p:cNvSpPr>
            <a:spLocks noGrp="1"/>
          </p:cNvSpPr>
          <p:nvPr>
            <p:ph type="sldNum" sz="quarter" idx="10"/>
          </p:nvPr>
        </p:nvSpPr>
        <p:spPr/>
        <p:txBody>
          <a:bodyPr/>
          <a:lstStyle/>
          <a:p>
            <a:fld id="{7BA21ACA-75A3-4B35-BABB-8456D154BAED}" type="slidenum">
              <a:rPr lang="en-GB" smtClean="0"/>
              <a:t>12</a:t>
            </a:fld>
            <a:endParaRPr lang="en-GB" dirty="0"/>
          </a:p>
        </p:txBody>
      </p:sp>
    </p:spTree>
    <p:extLst>
      <p:ext uri="{BB962C8B-B14F-4D97-AF65-F5344CB8AC3E}">
        <p14:creationId xmlns:p14="http://schemas.microsoft.com/office/powerpoint/2010/main" val="344017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a:t>
            </a:r>
            <a:r>
              <a:rPr lang="en-GB" baseline="0" dirty="0"/>
              <a:t> on picture for video on amino acids 1.47</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13</a:t>
            </a:fld>
            <a:endParaRPr lang="en-GB" dirty="0"/>
          </a:p>
        </p:txBody>
      </p:sp>
    </p:spTree>
    <p:extLst>
      <p:ext uri="{BB962C8B-B14F-4D97-AF65-F5344CB8AC3E}">
        <p14:creationId xmlns:p14="http://schemas.microsoft.com/office/powerpoint/2010/main" val="51173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Quorn picture for short video 1.04 </a:t>
            </a:r>
            <a:r>
              <a:rPr lang="en-GB" dirty="0" err="1"/>
              <a:t>mins</a:t>
            </a:r>
            <a:r>
              <a:rPr lang="en-GB" dirty="0"/>
              <a:t>.</a:t>
            </a:r>
          </a:p>
          <a:p>
            <a:r>
              <a:rPr lang="en-GB" dirty="0"/>
              <a:t>Click on nuggets for Peter Andre </a:t>
            </a:r>
            <a:r>
              <a:rPr lang="en-GB"/>
              <a:t>cooking nuggets!</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14</a:t>
            </a:fld>
            <a:endParaRPr lang="en-GB" dirty="0"/>
          </a:p>
        </p:txBody>
      </p:sp>
    </p:spTree>
    <p:extLst>
      <p:ext uri="{BB962C8B-B14F-4D97-AF65-F5344CB8AC3E}">
        <p14:creationId xmlns:p14="http://schemas.microsoft.com/office/powerpoint/2010/main" val="365466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for Ted Talk video on Carbs 5.10 mins.</a:t>
            </a:r>
          </a:p>
        </p:txBody>
      </p:sp>
      <p:sp>
        <p:nvSpPr>
          <p:cNvPr id="4" name="Slide Number Placeholder 3"/>
          <p:cNvSpPr>
            <a:spLocks noGrp="1"/>
          </p:cNvSpPr>
          <p:nvPr>
            <p:ph type="sldNum" sz="quarter" idx="10"/>
          </p:nvPr>
        </p:nvSpPr>
        <p:spPr/>
        <p:txBody>
          <a:bodyPr/>
          <a:lstStyle/>
          <a:p>
            <a:fld id="{7BA21ACA-75A3-4B35-BABB-8456D154BAED}" type="slidenum">
              <a:rPr lang="en-GB" smtClean="0"/>
              <a:t>15</a:t>
            </a:fld>
            <a:endParaRPr lang="en-GB" dirty="0"/>
          </a:p>
        </p:txBody>
      </p:sp>
    </p:spTree>
    <p:extLst>
      <p:ext uri="{BB962C8B-B14F-4D97-AF65-F5344CB8AC3E}">
        <p14:creationId xmlns:p14="http://schemas.microsoft.com/office/powerpoint/2010/main" val="290012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‘carbs’ for video 3.20</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16</a:t>
            </a:fld>
            <a:endParaRPr lang="en-GB" dirty="0"/>
          </a:p>
        </p:txBody>
      </p:sp>
    </p:spTree>
    <p:extLst>
      <p:ext uri="{BB962C8B-B14F-4D97-AF65-F5344CB8AC3E}">
        <p14:creationId xmlns:p14="http://schemas.microsoft.com/office/powerpoint/2010/main" val="380600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to view The science behind fats video 5.13 mins.</a:t>
            </a:r>
            <a:r>
              <a:rPr lang="en-GB" baseline="0" dirty="0"/>
              <a:t> </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17</a:t>
            </a:fld>
            <a:endParaRPr lang="en-GB" dirty="0"/>
          </a:p>
        </p:txBody>
      </p:sp>
    </p:spTree>
    <p:extLst>
      <p:ext uri="{BB962C8B-B14F-4D97-AF65-F5344CB8AC3E}">
        <p14:creationId xmlns:p14="http://schemas.microsoft.com/office/powerpoint/2010/main" val="412177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picture to view the difference between water and fat soluble</a:t>
            </a:r>
            <a:r>
              <a:rPr lang="en-GB" baseline="0" dirty="0"/>
              <a:t> vitamins 2.40</a:t>
            </a:r>
          </a:p>
          <a:p>
            <a:r>
              <a:rPr lang="en-GB" baseline="0" dirty="0"/>
              <a:t> </a:t>
            </a:r>
            <a:endParaRPr lang="en-GB" dirty="0"/>
          </a:p>
        </p:txBody>
      </p:sp>
      <p:sp>
        <p:nvSpPr>
          <p:cNvPr id="4" name="Slide Number Placeholder 3"/>
          <p:cNvSpPr>
            <a:spLocks noGrp="1"/>
          </p:cNvSpPr>
          <p:nvPr>
            <p:ph type="sldNum" sz="quarter" idx="10"/>
          </p:nvPr>
        </p:nvSpPr>
        <p:spPr/>
        <p:txBody>
          <a:bodyPr/>
          <a:lstStyle/>
          <a:p>
            <a:fld id="{7BA21ACA-75A3-4B35-BABB-8456D154BAED}" type="slidenum">
              <a:rPr lang="en-GB" smtClean="0"/>
              <a:t>19</a:t>
            </a:fld>
            <a:endParaRPr lang="en-GB" dirty="0"/>
          </a:p>
        </p:txBody>
      </p:sp>
    </p:spTree>
    <p:extLst>
      <p:ext uri="{BB962C8B-B14F-4D97-AF65-F5344CB8AC3E}">
        <p14:creationId xmlns:p14="http://schemas.microsoft.com/office/powerpoint/2010/main" val="63292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132F46-8D16-4609-9D33-3E8AD8F0AF49}"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12864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25C1F9-9E57-4E05-8341-37E8F2FA4B31}"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5945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FD7CA1-C54A-4D46-868A-FB30007DC82C}"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56306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E1C6B6-987C-4E0D-ACA9-BED79F6DE988}"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4826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A424C-D49E-4BD0-841D-05C935AEE22D}" type="datetime1">
              <a:rPr lang="en-GB" smtClean="0"/>
              <a:t>01/03/2021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260336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5C248D-2DB8-492A-8825-22FFC8F4B1FC}"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0250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54EFF4-31F8-4672-AB4D-9AF1A9BEC79D}" type="datetime1">
              <a:rPr lang="en-GB" smtClean="0"/>
              <a:t>01/03/2021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415560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71D414-106F-482D-8F63-EF0DFAFAAA85}" type="datetime1">
              <a:rPr lang="en-GB" smtClean="0"/>
              <a:t>01/03/2021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15716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9615B-5F38-44D3-AF27-1D501E002E6B}" type="datetime1">
              <a:rPr lang="en-GB" smtClean="0"/>
              <a:t>01/03/2021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361813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803F75-8586-4452-9AE1-A5B4CCA36C7A}"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53603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463CE4-1E60-4AC2-98E0-095A8BA83A2E}" type="datetime1">
              <a:rPr lang="en-GB" smtClean="0"/>
              <a:t>01/03/2021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20B242D-6290-49E5-A6EF-D013109EBBA5}" type="slidenum">
              <a:rPr lang="en-GB" smtClean="0"/>
              <a:t>‹#›</a:t>
            </a:fld>
            <a:endParaRPr lang="en-GB" dirty="0"/>
          </a:p>
        </p:txBody>
      </p:sp>
    </p:spTree>
    <p:extLst>
      <p:ext uri="{BB962C8B-B14F-4D97-AF65-F5344CB8AC3E}">
        <p14:creationId xmlns:p14="http://schemas.microsoft.com/office/powerpoint/2010/main" val="176899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CDB73-F803-466E-8075-4891F3F701A2}" type="datetime1">
              <a:rPr lang="en-GB" smtClean="0"/>
              <a:t>01/03/2021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B242D-6290-49E5-A6EF-D013109EBBA5}" type="slidenum">
              <a:rPr lang="en-GB" smtClean="0"/>
              <a:t>‹#›</a:t>
            </a:fld>
            <a:endParaRPr lang="en-GB" dirty="0"/>
          </a:p>
        </p:txBody>
      </p:sp>
    </p:spTree>
    <p:extLst>
      <p:ext uri="{BB962C8B-B14F-4D97-AF65-F5344CB8AC3E}">
        <p14:creationId xmlns:p14="http://schemas.microsoft.com/office/powerpoint/2010/main" val="738441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UIQ1Hyq9HG0&amp;list=PLNFNm_GtV0H_z3eUXpbgrQIf9nGMSSqxc&amp;index=2&amp;t=5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IQ1Hyq9HG0&amp;list=PLNFNm_GtV0H_z3eUXpbgrQIf9nGMSSqxc&amp;index=2&amp;t=5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youtube.com/watch?v=wHH39VJEh9E&amp;list=PLNFNm_GtV0H9bjlGG568xKOWOcsx9FNpa&amp;index=2&amp;t=17s" TargetMode="External"/><Relationship Id="rId5" Type="http://schemas.openxmlformats.org/officeDocument/2006/relationships/hyperlink" Target="https://www.youtube.com/watch?v=9oKPV_c-ug8&amp;list=PLNFNm_GtV0H9bjlGG568xKOWOcsx9FNpa&amp;index=5&amp;t=29s" TargetMode="External"/><Relationship Id="rId4" Type="http://schemas.openxmlformats.org/officeDocument/2006/relationships/hyperlink" Target="https://www.youtube.com/watch?v=z1NiKVSAlt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652GrZpLkPs&amp;list=PLCZkL824G0yMF870iDnUKriKpJbYJO7AL&amp;index=9"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3wlprJOfNDA&amp;safe=tru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s://www.youtube.com/watch?v=g_VQHfXkkOc&amp;safe=true"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xzc_2c6GMg&amp;safe=tru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M11pyByexU"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9oKPV_c-ug8&amp;list=PLh1x9sEq7wajMpVFCwxy3oe1kMWInr7l4&amp;index=2&amp;t=0s&amp;safe=tru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0hTnUEAXefQ"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_6xlNyWPpB8&amp;safe=tru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image" Target="../media/image34.emf"/><Relationship Id="rId16"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5" Type="http://schemas.openxmlformats.org/officeDocument/2006/relationships/image" Target="../media/image4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 Id="rId14" Type="http://schemas.openxmlformats.org/officeDocument/2006/relationships/image" Target="../media/image4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www.youtube.com/watch?v=1VUJ8VN9PsI"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package" Target="../embeddings/Microsoft_PowerPoint_Presentation1.pptx"/><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6.wmf"/><Relationship Id="rId5" Type="http://schemas.openxmlformats.org/officeDocument/2006/relationships/oleObject" Target="../embeddings/oleObject2.bin"/><Relationship Id="rId4" Type="http://schemas.openxmlformats.org/officeDocument/2006/relationships/hyperlink" Target="https://www.youtube.com/watch?v=zNchJla7G0E&amp;list=PLNFNm_GtV0H_z3eUXpbgrQIf9nGMSSqxc&amp;index=8&amp;t=13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3.bin"/><Relationship Id="rId7"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7.emf"/><Relationship Id="rId4" Type="http://schemas.openxmlformats.org/officeDocument/2006/relationships/package" Target="../embeddings/Microsoft_Word_Document2.docx"/></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kVY08aqC28&amp;safe=tru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youtube.com/watch?v=5Xi2Nc1UicQ&amp;safe=true" TargetMode="Externa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hyperlink" Target="https://www.youtube.com/watch?v=pLJ703rOTq4&amp;t=37s&amp;safe=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a:t>
            </a:fld>
            <a:endParaRPr lang="en-GB" dirty="0"/>
          </a:p>
        </p:txBody>
      </p:sp>
      <p:grpSp>
        <p:nvGrpSpPr>
          <p:cNvPr id="23" name="Group 22"/>
          <p:cNvGrpSpPr/>
          <p:nvPr/>
        </p:nvGrpSpPr>
        <p:grpSpPr>
          <a:xfrm>
            <a:off x="-347663" y="432141"/>
            <a:ext cx="9004099" cy="6289335"/>
            <a:chOff x="-347663" y="432141"/>
            <a:chExt cx="9004099" cy="6289335"/>
          </a:xfrm>
        </p:grpSpPr>
        <p:pic>
          <p:nvPicPr>
            <p:cNvPr id="5" name="Picture 4"/>
            <p:cNvPicPr>
              <a:picLocks noChangeAspect="1"/>
            </p:cNvPicPr>
            <p:nvPr/>
          </p:nvPicPr>
          <p:blipFill>
            <a:blip r:embed="rId2"/>
            <a:stretch>
              <a:fillRect/>
            </a:stretch>
          </p:blipFill>
          <p:spPr>
            <a:xfrm>
              <a:off x="2943093" y="1688107"/>
              <a:ext cx="3048264" cy="2395936"/>
            </a:xfrm>
            <a:prstGeom prst="rect">
              <a:avLst/>
            </a:prstGeom>
          </p:spPr>
        </p:pic>
        <p:sp>
          <p:nvSpPr>
            <p:cNvPr id="6" name="AutoShape 2"/>
            <p:cNvSpPr>
              <a:spLocks noChangeArrowheads="1"/>
            </p:cNvSpPr>
            <p:nvPr/>
          </p:nvSpPr>
          <p:spPr bwMode="auto">
            <a:xfrm>
              <a:off x="814988" y="432141"/>
              <a:ext cx="7304474" cy="608013"/>
            </a:xfrm>
            <a:prstGeom prst="roundRect">
              <a:avLst>
                <a:gd name="adj" fmla="val 16667"/>
              </a:avLst>
            </a:prstGeom>
            <a:solidFill>
              <a:schemeClr val="accent1">
                <a:lumMod val="60000"/>
                <a:lumOff val="40000"/>
              </a:schemeClr>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0000"/>
                  </a:solidFill>
                  <a:effectLst/>
                  <a:latin typeface="Calibri" panose="020F0502020204030204" pitchFamily="34" charset="0"/>
                </a:rPr>
                <a:t>Year 9:</a:t>
              </a:r>
              <a:r>
                <a:rPr kumimoji="0" lang="en-GB" altLang="en-US" sz="2800" b="0" i="0" u="none" strike="noStrike" cap="none" normalizeH="0" dirty="0">
                  <a:ln>
                    <a:noFill/>
                  </a:ln>
                  <a:solidFill>
                    <a:srgbClr val="000000"/>
                  </a:solidFill>
                  <a:effectLst/>
                  <a:latin typeface="Calibri" panose="020F0502020204030204" pitchFamily="34" charset="0"/>
                </a:rPr>
                <a:t> </a:t>
              </a:r>
              <a:r>
                <a:rPr kumimoji="0" lang="en-GB" altLang="en-US" sz="2800" b="0" i="0" u="none" strike="noStrike" cap="none" normalizeH="0" baseline="0" dirty="0">
                  <a:ln>
                    <a:noFill/>
                  </a:ln>
                  <a:solidFill>
                    <a:srgbClr val="000000"/>
                  </a:solidFill>
                  <a:effectLst/>
                  <a:latin typeface="Calibri" panose="020F0502020204030204" pitchFamily="34" charset="0"/>
                </a:rPr>
                <a:t>Focus on</a:t>
              </a:r>
              <a:r>
                <a:rPr lang="en-GB" altLang="en-US" sz="2800" dirty="0">
                  <a:solidFill>
                    <a:srgbClr val="000000"/>
                  </a:solidFill>
                  <a:latin typeface="Calibri" panose="020F0502020204030204" pitchFamily="34" charset="0"/>
                </a:rPr>
                <a:t> Cultural Food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ounded Rectangle 6"/>
            <p:cNvSpPr/>
            <p:nvPr/>
          </p:nvSpPr>
          <p:spPr>
            <a:xfrm>
              <a:off x="1004288" y="5335813"/>
              <a:ext cx="7115174" cy="1385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tx1"/>
                  </a:solidFill>
                </a:rPr>
                <a:t>Name:</a:t>
              </a:r>
            </a:p>
            <a:p>
              <a:r>
                <a:rPr lang="en-GB" i="1" dirty="0">
                  <a:solidFill>
                    <a:schemeClr val="tx1"/>
                  </a:solidFill>
                </a:rPr>
                <a:t>				Pathway:</a:t>
              </a:r>
            </a:p>
            <a:p>
              <a:r>
                <a:rPr lang="en-GB" i="1" dirty="0">
                  <a:solidFill>
                    <a:schemeClr val="tx1"/>
                  </a:solidFill>
                </a:rPr>
                <a:t>Class:</a:t>
              </a:r>
            </a:p>
          </p:txBody>
        </p:sp>
        <p:pic>
          <p:nvPicPr>
            <p:cNvPr id="10" name="Picture 9"/>
            <p:cNvPicPr>
              <a:picLocks noChangeAspect="1"/>
            </p:cNvPicPr>
            <p:nvPr/>
          </p:nvPicPr>
          <p:blipFill>
            <a:blip r:embed="rId3"/>
            <a:stretch>
              <a:fillRect/>
            </a:stretch>
          </p:blipFill>
          <p:spPr>
            <a:xfrm rot="20000785">
              <a:off x="314325" y="1609726"/>
              <a:ext cx="2187947" cy="1014412"/>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778" b="99556" l="889" r="100000"/>
                      </a14:imgEffect>
                    </a14:imgLayer>
                  </a14:imgProps>
                </a:ext>
              </a:extLst>
            </a:blip>
            <a:stretch>
              <a:fillRect/>
            </a:stretch>
          </p:blipFill>
          <p:spPr>
            <a:xfrm>
              <a:off x="-347663" y="432141"/>
              <a:ext cx="2143125" cy="2143125"/>
            </a:xfrm>
            <a:prstGeom prst="rect">
              <a:avLst/>
            </a:prstGeom>
          </p:spPr>
        </p:pic>
        <p:pic>
          <p:nvPicPr>
            <p:cNvPr id="16" name="Picture 15"/>
            <p:cNvPicPr>
              <a:picLocks noChangeAspect="1"/>
            </p:cNvPicPr>
            <p:nvPr/>
          </p:nvPicPr>
          <p:blipFill>
            <a:blip r:embed="rId6"/>
            <a:stretch>
              <a:fillRect/>
            </a:stretch>
          </p:blipFill>
          <p:spPr>
            <a:xfrm rot="1858865">
              <a:off x="6478531" y="1716901"/>
              <a:ext cx="2016238" cy="1162030"/>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6009" b="89700" l="5556" r="89815"/>
                      </a14:imgEffect>
                    </a14:imgLayer>
                  </a14:imgProps>
                </a:ext>
              </a:extLst>
            </a:blip>
            <a:stretch>
              <a:fillRect/>
            </a:stretch>
          </p:blipFill>
          <p:spPr>
            <a:xfrm rot="2105490">
              <a:off x="7514426" y="1185729"/>
              <a:ext cx="931446" cy="1004755"/>
            </a:xfrm>
            <a:prstGeom prst="rect">
              <a:avLst/>
            </a:prstGeom>
          </p:spPr>
        </p:pic>
        <p:pic>
          <p:nvPicPr>
            <p:cNvPr id="18" name="Picture 17"/>
            <p:cNvPicPr>
              <a:picLocks noChangeAspect="1"/>
            </p:cNvPicPr>
            <p:nvPr/>
          </p:nvPicPr>
          <p:blipFill>
            <a:blip r:embed="rId9"/>
            <a:stretch>
              <a:fillRect/>
            </a:stretch>
          </p:blipFill>
          <p:spPr>
            <a:xfrm rot="19930608">
              <a:off x="647875" y="3393932"/>
              <a:ext cx="1999776" cy="1050169"/>
            </a:xfrm>
            <a:prstGeom prst="rect">
              <a:avLst/>
            </a:prstGeom>
          </p:spPr>
        </p:pic>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rot="20019538">
              <a:off x="528371" y="2526978"/>
              <a:ext cx="1553752" cy="1553752"/>
            </a:xfrm>
            <a:prstGeom prst="rect">
              <a:avLst/>
            </a:prstGeom>
          </p:spPr>
        </p:pic>
        <p:pic>
          <p:nvPicPr>
            <p:cNvPr id="21" name="Picture 20"/>
            <p:cNvPicPr>
              <a:picLocks noChangeAspect="1"/>
            </p:cNvPicPr>
            <p:nvPr/>
          </p:nvPicPr>
          <p:blipFill>
            <a:blip r:embed="rId12"/>
            <a:stretch>
              <a:fillRect/>
            </a:stretch>
          </p:blipFill>
          <p:spPr>
            <a:xfrm rot="1874562">
              <a:off x="6740575" y="3766968"/>
              <a:ext cx="1915861" cy="1108054"/>
            </a:xfrm>
            <a:prstGeom prst="rect">
              <a:avLst/>
            </a:prstGeom>
          </p:spPr>
        </p:pic>
        <p:pic>
          <p:nvPicPr>
            <p:cNvPr id="22" name="Picture 21"/>
            <p:cNvPicPr>
              <a:picLocks noChangeAspect="1"/>
            </p:cNvPicPr>
            <p:nvPr/>
          </p:nvPicPr>
          <p:blipFill>
            <a:blip r:embed="rId13">
              <a:extLst>
                <a:ext uri="{BEBA8EAE-BF5A-486C-A8C5-ECC9F3942E4B}">
                  <a14:imgProps xmlns:a14="http://schemas.microsoft.com/office/drawing/2010/main">
                    <a14:imgLayer r:embed="rId14">
                      <a14:imgEffect>
                        <a14:backgroundRemoval t="5155" b="97938" l="3475" r="97683"/>
                      </a14:imgEffect>
                    </a14:imgLayer>
                  </a14:imgProps>
                </a:ext>
              </a:extLst>
            </a:blip>
            <a:stretch>
              <a:fillRect/>
            </a:stretch>
          </p:blipFill>
          <p:spPr>
            <a:xfrm rot="2196220">
              <a:off x="7894932" y="3527792"/>
              <a:ext cx="662766" cy="496435"/>
            </a:xfrm>
            <a:prstGeom prst="rect">
              <a:avLst/>
            </a:prstGeom>
          </p:spPr>
        </p:pic>
      </p:grpSp>
    </p:spTree>
    <p:extLst>
      <p:ext uri="{BB962C8B-B14F-4D97-AF65-F5344CB8AC3E}">
        <p14:creationId xmlns:p14="http://schemas.microsoft.com/office/powerpoint/2010/main" val="69762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Point Star 1"/>
          <p:cNvSpPr/>
          <p:nvPr/>
        </p:nvSpPr>
        <p:spPr>
          <a:xfrm>
            <a:off x="3143501" y="1946366"/>
            <a:ext cx="2486592" cy="262726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Important food temperatures</a:t>
            </a:r>
          </a:p>
        </p:txBody>
      </p:sp>
      <p:pic>
        <p:nvPicPr>
          <p:cNvPr id="3" name="Picture 2" descr="Free Images : steam, dish, food, bubble, cook, stove, ho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578" y="146955"/>
            <a:ext cx="1112521" cy="1668782"/>
          </a:xfrm>
          <a:prstGeom prst="rect">
            <a:avLst/>
          </a:prstGeom>
        </p:spPr>
      </p:pic>
      <p:pic>
        <p:nvPicPr>
          <p:cNvPr id="5" name="Picture 4"/>
          <p:cNvPicPr>
            <a:picLocks noChangeAspect="1"/>
          </p:cNvPicPr>
          <p:nvPr/>
        </p:nvPicPr>
        <p:blipFill>
          <a:blip r:embed="rId3"/>
          <a:stretch>
            <a:fillRect/>
          </a:stretch>
        </p:blipFill>
        <p:spPr>
          <a:xfrm>
            <a:off x="6518366" y="733247"/>
            <a:ext cx="1436914" cy="1436916"/>
          </a:xfrm>
          <a:prstGeom prst="rect">
            <a:avLst/>
          </a:prstGeom>
        </p:spPr>
      </p:pic>
      <p:pic>
        <p:nvPicPr>
          <p:cNvPr id="6" name="Picture 5"/>
          <p:cNvPicPr>
            <a:picLocks noChangeAspect="1"/>
          </p:cNvPicPr>
          <p:nvPr/>
        </p:nvPicPr>
        <p:blipFill>
          <a:blip r:embed="rId4"/>
          <a:stretch>
            <a:fillRect/>
          </a:stretch>
        </p:blipFill>
        <p:spPr>
          <a:xfrm flipH="1">
            <a:off x="7451187" y="5244655"/>
            <a:ext cx="1359710" cy="1541416"/>
          </a:xfrm>
          <a:prstGeom prst="rect">
            <a:avLst/>
          </a:prstGeom>
        </p:spPr>
      </p:pic>
      <p:pic>
        <p:nvPicPr>
          <p:cNvPr id="7" name="Picture 6"/>
          <p:cNvPicPr>
            <a:picLocks noChangeAspect="1"/>
          </p:cNvPicPr>
          <p:nvPr/>
        </p:nvPicPr>
        <p:blipFill>
          <a:blip r:embed="rId5"/>
          <a:stretch>
            <a:fillRect/>
          </a:stretch>
        </p:blipFill>
        <p:spPr>
          <a:xfrm>
            <a:off x="3474596" y="5471703"/>
            <a:ext cx="1854926" cy="1327431"/>
          </a:xfrm>
          <a:prstGeom prst="rect">
            <a:avLst/>
          </a:prstGeom>
        </p:spPr>
      </p:pic>
      <p:pic>
        <p:nvPicPr>
          <p:cNvPr id="8" name="Picture 7" descr="SG Food on Foot | Singapore Food Blog | Best Singapor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462" y="4358095"/>
            <a:ext cx="1580608" cy="1185456"/>
          </a:xfrm>
          <a:prstGeom prst="rect">
            <a:avLst/>
          </a:prstGeom>
        </p:spPr>
      </p:pic>
      <p:sp>
        <p:nvSpPr>
          <p:cNvPr id="10" name="Rounded Rectangle 9"/>
          <p:cNvSpPr/>
          <p:nvPr/>
        </p:nvSpPr>
        <p:spPr>
          <a:xfrm>
            <a:off x="5007178" y="183721"/>
            <a:ext cx="1371600" cy="14369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temperature of boiling water is:</a:t>
            </a:r>
          </a:p>
          <a:p>
            <a:pPr algn="ctr"/>
            <a:r>
              <a:rPr lang="en-GB" sz="1400" dirty="0">
                <a:solidFill>
                  <a:srgbClr val="FF0000"/>
                </a:solidFill>
              </a:rPr>
              <a:t>100°C</a:t>
            </a:r>
          </a:p>
          <a:p>
            <a:pPr algn="ctr"/>
            <a:r>
              <a:rPr lang="en-GB" sz="1400" dirty="0"/>
              <a:t>water is…..</a:t>
            </a:r>
          </a:p>
        </p:txBody>
      </p:sp>
      <p:sp>
        <p:nvSpPr>
          <p:cNvPr id="11" name="Rounded Rectangle 10"/>
          <p:cNvSpPr/>
          <p:nvPr/>
        </p:nvSpPr>
        <p:spPr>
          <a:xfrm>
            <a:off x="7027817" y="1969128"/>
            <a:ext cx="1854926" cy="1213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Temperature of oil in a deep fat fryer should be:</a:t>
            </a:r>
          </a:p>
          <a:p>
            <a:pPr algn="ctr"/>
            <a:r>
              <a:rPr lang="en-GB" sz="1400" dirty="0">
                <a:solidFill>
                  <a:srgbClr val="FF0000"/>
                </a:solidFill>
              </a:rPr>
              <a:t>170 - 190°C</a:t>
            </a:r>
          </a:p>
        </p:txBody>
      </p:sp>
      <p:sp>
        <p:nvSpPr>
          <p:cNvPr id="13" name="Rounded Rectangle 12"/>
          <p:cNvSpPr/>
          <p:nvPr/>
        </p:nvSpPr>
        <p:spPr>
          <a:xfrm>
            <a:off x="6054633" y="3259999"/>
            <a:ext cx="2939143" cy="165898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Danger Zone where bacteria multiply is between</a:t>
            </a:r>
          </a:p>
          <a:p>
            <a:pPr algn="ctr"/>
            <a:endParaRPr lang="en-GB" dirty="0"/>
          </a:p>
        </p:txBody>
      </p:sp>
      <p:sp>
        <p:nvSpPr>
          <p:cNvPr id="18" name="Cross 17"/>
          <p:cNvSpPr/>
          <p:nvPr/>
        </p:nvSpPr>
        <p:spPr>
          <a:xfrm>
            <a:off x="6518366" y="4232366"/>
            <a:ext cx="612783" cy="561703"/>
          </a:xfrm>
          <a:prstGeom prst="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0°C</a:t>
            </a:r>
          </a:p>
        </p:txBody>
      </p:sp>
      <p:sp>
        <p:nvSpPr>
          <p:cNvPr id="20" name="Rounded Rectangle 19"/>
          <p:cNvSpPr/>
          <p:nvPr/>
        </p:nvSpPr>
        <p:spPr>
          <a:xfrm>
            <a:off x="6054633" y="5257718"/>
            <a:ext cx="1396554" cy="15414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 check the internal temperature of foods use a:</a:t>
            </a:r>
          </a:p>
          <a:p>
            <a:pPr algn="ctr"/>
            <a:r>
              <a:rPr lang="en-GB" sz="1200" dirty="0">
                <a:solidFill>
                  <a:srgbClr val="FF0000"/>
                </a:solidFill>
              </a:rPr>
              <a:t>Food Probe</a:t>
            </a:r>
          </a:p>
        </p:txBody>
      </p:sp>
      <p:sp>
        <p:nvSpPr>
          <p:cNvPr id="21" name="Rounded Rectangle 20"/>
          <p:cNvSpPr/>
          <p:nvPr/>
        </p:nvSpPr>
        <p:spPr>
          <a:xfrm>
            <a:off x="3291840" y="4689566"/>
            <a:ext cx="2285999" cy="8539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core temperature of cooked food should be:</a:t>
            </a:r>
          </a:p>
          <a:p>
            <a:pPr algn="ctr"/>
            <a:r>
              <a:rPr lang="en-GB" sz="1400" dirty="0">
                <a:solidFill>
                  <a:srgbClr val="FF0000"/>
                </a:solidFill>
              </a:rPr>
              <a:t>75°C</a:t>
            </a:r>
          </a:p>
        </p:txBody>
      </p:sp>
      <p:sp>
        <p:nvSpPr>
          <p:cNvPr id="22" name="Rounded Rectangle 21"/>
          <p:cNvSpPr/>
          <p:nvPr/>
        </p:nvSpPr>
        <p:spPr>
          <a:xfrm>
            <a:off x="373461" y="5721531"/>
            <a:ext cx="2275622" cy="9535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core temperature of reheated food should be:</a:t>
            </a:r>
          </a:p>
          <a:p>
            <a:pPr algn="ctr"/>
            <a:r>
              <a:rPr lang="en-GB" sz="1400" dirty="0">
                <a:solidFill>
                  <a:srgbClr val="FF0000"/>
                </a:solidFill>
              </a:rPr>
              <a:t>72°C</a:t>
            </a:r>
          </a:p>
        </p:txBody>
      </p:sp>
      <p:sp>
        <p:nvSpPr>
          <p:cNvPr id="23" name="Rounded Rectangle 22"/>
          <p:cNvSpPr/>
          <p:nvPr/>
        </p:nvSpPr>
        <p:spPr>
          <a:xfrm>
            <a:off x="238575" y="3461657"/>
            <a:ext cx="2504625" cy="896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holding temperature and the temperature that cooked should be served at is:</a:t>
            </a:r>
            <a:endParaRPr lang="en-GB" sz="1400" dirty="0">
              <a:solidFill>
                <a:srgbClr val="FF0000"/>
              </a:solidFill>
            </a:endParaRPr>
          </a:p>
          <a:p>
            <a:pPr algn="ctr"/>
            <a:r>
              <a:rPr lang="en-GB" sz="1400" dirty="0">
                <a:solidFill>
                  <a:srgbClr val="FF0000"/>
                </a:solidFill>
              </a:rPr>
              <a:t>66°C</a:t>
            </a:r>
          </a:p>
        </p:txBody>
      </p:sp>
      <p:pic>
        <p:nvPicPr>
          <p:cNvPr id="24" name="Picture 23"/>
          <p:cNvPicPr>
            <a:picLocks noChangeAspect="1"/>
          </p:cNvPicPr>
          <p:nvPr/>
        </p:nvPicPr>
        <p:blipFill>
          <a:blip r:embed="rId7"/>
          <a:stretch>
            <a:fillRect/>
          </a:stretch>
        </p:blipFill>
        <p:spPr>
          <a:xfrm>
            <a:off x="326526" y="157980"/>
            <a:ext cx="2143125" cy="2143125"/>
          </a:xfrm>
          <a:prstGeom prst="rect">
            <a:avLst/>
          </a:prstGeom>
        </p:spPr>
      </p:pic>
      <p:sp>
        <p:nvSpPr>
          <p:cNvPr id="25" name="Rounded Rectangle 24"/>
          <p:cNvSpPr/>
          <p:nvPr/>
        </p:nvSpPr>
        <p:spPr>
          <a:xfrm>
            <a:off x="2108153" y="146955"/>
            <a:ext cx="1660073" cy="11201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Fridge temperature should be:</a:t>
            </a:r>
          </a:p>
          <a:p>
            <a:pPr algn="ctr"/>
            <a:r>
              <a:rPr lang="en-GB" sz="1400" dirty="0">
                <a:solidFill>
                  <a:srgbClr val="FF0000"/>
                </a:solidFill>
              </a:rPr>
              <a:t>0°C - 5°C</a:t>
            </a:r>
          </a:p>
        </p:txBody>
      </p:sp>
      <p:sp>
        <p:nvSpPr>
          <p:cNvPr id="26" name="Rounded Rectangle 25"/>
          <p:cNvSpPr/>
          <p:nvPr/>
        </p:nvSpPr>
        <p:spPr>
          <a:xfrm>
            <a:off x="170859" y="2098221"/>
            <a:ext cx="2298792" cy="9666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Freezer temperature should be:</a:t>
            </a:r>
          </a:p>
          <a:p>
            <a:pPr algn="ctr"/>
            <a:r>
              <a:rPr lang="en-GB" sz="1400">
                <a:solidFill>
                  <a:srgbClr val="FF0000"/>
                </a:solidFill>
              </a:rPr>
              <a:t>-18°C</a:t>
            </a:r>
            <a:endParaRPr lang="en-GB" sz="1400" dirty="0">
              <a:solidFill>
                <a:srgbClr val="FF0000"/>
              </a:solidFill>
            </a:endParaRPr>
          </a:p>
        </p:txBody>
      </p:sp>
      <p:pic>
        <p:nvPicPr>
          <p:cNvPr id="27" name="Picture 26"/>
          <p:cNvPicPr>
            <a:picLocks noChangeAspect="1"/>
          </p:cNvPicPr>
          <p:nvPr/>
        </p:nvPicPr>
        <p:blipFill>
          <a:blip r:embed="rId8"/>
          <a:stretch>
            <a:fillRect/>
          </a:stretch>
        </p:blipFill>
        <p:spPr>
          <a:xfrm>
            <a:off x="7766457" y="0"/>
            <a:ext cx="1377543" cy="1147953"/>
          </a:xfrm>
          <a:prstGeom prst="rect">
            <a:avLst/>
          </a:prstGeom>
        </p:spPr>
      </p:pic>
      <p:sp>
        <p:nvSpPr>
          <p:cNvPr id="29" name="Slide Number Placeholder 28"/>
          <p:cNvSpPr>
            <a:spLocks noGrp="1"/>
          </p:cNvSpPr>
          <p:nvPr>
            <p:ph type="sldNum" sz="quarter" idx="12"/>
          </p:nvPr>
        </p:nvSpPr>
        <p:spPr/>
        <p:txBody>
          <a:bodyPr/>
          <a:lstStyle/>
          <a:p>
            <a:fld id="{620B242D-6290-49E5-A6EF-D013109EBBA5}" type="slidenum">
              <a:rPr lang="en-GB" smtClean="0"/>
              <a:t>10</a:t>
            </a:fld>
            <a:endParaRPr lang="en-GB" dirty="0"/>
          </a:p>
        </p:txBody>
      </p:sp>
      <p:sp>
        <p:nvSpPr>
          <p:cNvPr id="28" name="Cross 27"/>
          <p:cNvSpPr/>
          <p:nvPr/>
        </p:nvSpPr>
        <p:spPr>
          <a:xfrm>
            <a:off x="8131042" y="4214425"/>
            <a:ext cx="612783" cy="561703"/>
          </a:xfrm>
          <a:prstGeom prst="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5°C</a:t>
            </a:r>
          </a:p>
        </p:txBody>
      </p:sp>
    </p:spTree>
    <p:extLst>
      <p:ext uri="{BB962C8B-B14F-4D97-AF65-F5344CB8AC3E}">
        <p14:creationId xmlns:p14="http://schemas.microsoft.com/office/powerpoint/2010/main" val="14402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 calcmode="lin" valueType="num">
                                      <p:cBhvr additive="base">
                                        <p:cTn id="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1" end="1"/>
                                            </p:txEl>
                                          </p:spTgt>
                                        </p:tgtEl>
                                        <p:attrNameLst>
                                          <p:attrName>style.visibility</p:attrName>
                                        </p:attrNameLst>
                                      </p:cBhvr>
                                      <p:to>
                                        <p:strVal val="visible"/>
                                      </p:to>
                                    </p:set>
                                    <p:anim calcmode="lin" valueType="num">
                                      <p:cBhvr additive="base">
                                        <p:cTn id="37"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 calcmode="lin" valueType="num">
                                      <p:cBhvr additive="base">
                                        <p:cTn id="49"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xEl>
                                              <p:pRg st="1" end="1"/>
                                            </p:txEl>
                                          </p:spTgt>
                                        </p:tgtEl>
                                        <p:attrNameLst>
                                          <p:attrName>style.visibility</p:attrName>
                                        </p:attrNameLst>
                                      </p:cBhvr>
                                      <p:to>
                                        <p:strVal val="visible"/>
                                      </p:to>
                                    </p:set>
                                    <p:anim calcmode="lin" valueType="num">
                                      <p:cBhvr additive="base">
                                        <p:cTn id="55"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xEl>
                                              <p:pRg st="1" end="1"/>
                                            </p:txEl>
                                          </p:spTgt>
                                        </p:tgtEl>
                                        <p:attrNameLst>
                                          <p:attrName>style.visibility</p:attrName>
                                        </p:attrNameLst>
                                      </p:cBhvr>
                                      <p:to>
                                        <p:strVal val="visible"/>
                                      </p:to>
                                    </p:set>
                                    <p:anim calcmode="lin" valueType="num">
                                      <p:cBhvr additive="base">
                                        <p:cTn id="6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3510" y="994678"/>
            <a:ext cx="8399416" cy="1200329"/>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To improve the health of the nation, the government has set a range of dietary guidelines. We know that it is what we eat over a period of time rather than on any particular day that will affect our future health. To avoid illness and try to improve our general state of health we should follow the guidelines below</a:t>
            </a:r>
            <a:endParaRPr lang="en-GB" dirty="0"/>
          </a:p>
        </p:txBody>
      </p:sp>
      <p:sp>
        <p:nvSpPr>
          <p:cNvPr id="8" name="TextBox 7"/>
          <p:cNvSpPr txBox="1"/>
          <p:nvPr/>
        </p:nvSpPr>
        <p:spPr>
          <a:xfrm>
            <a:off x="1045029" y="326571"/>
            <a:ext cx="6021977" cy="461665"/>
          </a:xfrm>
          <a:prstGeom prst="rect">
            <a:avLst/>
          </a:prstGeom>
          <a:noFill/>
        </p:spPr>
        <p:txBody>
          <a:bodyPr wrap="square" rtlCol="0">
            <a:spAutoFit/>
          </a:bodyPr>
          <a:lstStyle/>
          <a:p>
            <a:r>
              <a:rPr lang="en-GB" sz="2400" dirty="0"/>
              <a:t>Implementing Dietary Goals</a:t>
            </a:r>
          </a:p>
        </p:txBody>
      </p:sp>
      <p:sp>
        <p:nvSpPr>
          <p:cNvPr id="9" name="Rectangle 8"/>
          <p:cNvSpPr/>
          <p:nvPr/>
        </p:nvSpPr>
        <p:spPr>
          <a:xfrm>
            <a:off x="313510" y="2347081"/>
            <a:ext cx="4572000" cy="1264642"/>
          </a:xfrm>
          <a:prstGeom prst="rect">
            <a:avLst/>
          </a:prstGeom>
        </p:spPr>
        <p:txBody>
          <a:bodyPr>
            <a:spAutoFit/>
          </a:bodyPr>
          <a:lstStyle/>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reduce Fat, especially animal fat.</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reduce Sugary Foods</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reduce Salt</a:t>
            </a:r>
          </a:p>
          <a:p>
            <a:pPr marL="342900" lvl="0" indent="-342900">
              <a:lnSpc>
                <a:spcPct val="107000"/>
              </a:lnSpc>
              <a:spcAft>
                <a:spcPts val="80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To increase Dietary Fibre.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310743" y="2347081"/>
            <a:ext cx="4572000" cy="1880964"/>
          </a:xfrm>
          <a:prstGeom prst="rect">
            <a:avLst/>
          </a:prstGeom>
          <a:ln w="22225">
            <a:solidFill>
              <a:schemeClr val="accent1"/>
            </a:solidFill>
          </a:ln>
        </p:spPr>
        <p:txBody>
          <a:bodyPr>
            <a:spAutoFit/>
          </a:bodyPr>
          <a:lstStyle/>
          <a:p>
            <a:pPr marL="228600">
              <a:lnSpc>
                <a:spcPct val="107000"/>
              </a:lnSpc>
              <a:spcAft>
                <a:spcPts val="800"/>
              </a:spcAft>
            </a:pPr>
            <a:r>
              <a:rPr lang="en-GB" sz="1400" b="1" dirty="0">
                <a:latin typeface="Calibri" panose="020F0502020204030204" pitchFamily="34" charset="0"/>
                <a:ea typeface="Calibri" panose="020F0502020204030204" pitchFamily="34" charset="0"/>
                <a:cs typeface="Times New Roman" panose="02020603050405020304" pitchFamily="18" charset="0"/>
              </a:rPr>
              <a:t>As a nation we suffer from a range of Dietary Related Diseases.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228600" algn="ctr">
              <a:lnSpc>
                <a:spcPct val="107000"/>
              </a:lnSpc>
              <a:spcAft>
                <a:spcPts val="800"/>
              </a:spcAft>
            </a:pPr>
            <a:r>
              <a:rPr lang="en-GB" sz="1400" b="1" i="1" dirty="0">
                <a:latin typeface="Calibri" panose="020F0502020204030204" pitchFamily="34" charset="0"/>
                <a:ea typeface="Calibri" panose="020F0502020204030204" pitchFamily="34" charset="0"/>
                <a:cs typeface="Times New Roman" panose="02020603050405020304" pitchFamily="18" charset="0"/>
              </a:rPr>
              <a:t>Obesity, Heart Disease, Strokes, Tooth Decay, Gum Disease, Diabetes, High Blood Pressure, Constipation, Diverticular Disease, Cancer of Colon.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r>
              <a:rPr lang="en-GB" sz="1400" dirty="0">
                <a:latin typeface="Calibri" panose="020F0502020204030204" pitchFamily="34" charset="0"/>
                <a:ea typeface="Calibri" panose="020F0502020204030204" pitchFamily="34" charset="0"/>
                <a:cs typeface="Times New Roman" panose="02020603050405020304" pitchFamily="18" charset="0"/>
              </a:rPr>
              <a:t>Use the above words to link the health problem with the dietary goal.</a:t>
            </a:r>
            <a:endParaRPr lang="en-GB" dirty="0"/>
          </a:p>
        </p:txBody>
      </p:sp>
      <p:graphicFrame>
        <p:nvGraphicFramePr>
          <p:cNvPr id="11" name="Table 10"/>
          <p:cNvGraphicFramePr>
            <a:graphicFrameLocks noGrp="1"/>
          </p:cNvGraphicFramePr>
          <p:nvPr>
            <p:extLst>
              <p:ext uri="{D42A27DB-BD31-4B8C-83A1-F6EECF244321}">
                <p14:modId xmlns:p14="http://schemas.microsoft.com/office/powerpoint/2010/main" val="599043113"/>
              </p:ext>
            </p:extLst>
          </p:nvPr>
        </p:nvGraphicFramePr>
        <p:xfrm>
          <a:off x="1338671" y="4661920"/>
          <a:ext cx="6368415" cy="1692404"/>
        </p:xfrm>
        <a:graphic>
          <a:graphicData uri="http://schemas.openxmlformats.org/drawingml/2006/table">
            <a:tbl>
              <a:tblPr firstRow="1" firstCol="1" bandRow="1"/>
              <a:tblGrid>
                <a:gridCol w="3351166">
                  <a:extLst>
                    <a:ext uri="{9D8B030D-6E8A-4147-A177-3AD203B41FA5}">
                      <a16:colId xmlns:a16="http://schemas.microsoft.com/office/drawing/2014/main" xmlns="" val="1185161052"/>
                    </a:ext>
                  </a:extLst>
                </a:gridCol>
                <a:gridCol w="3017249">
                  <a:extLst>
                    <a:ext uri="{9D8B030D-6E8A-4147-A177-3AD203B41FA5}">
                      <a16:colId xmlns:a16="http://schemas.microsoft.com/office/drawing/2014/main" xmlns="" val="2185883759"/>
                    </a:ext>
                  </a:extLst>
                </a:gridCol>
              </a:tblGrid>
              <a:tr h="0">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Too much Fat especially saturated fat causes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Obesity, heart disease, high blood pressure </a:t>
                      </a:r>
                      <a:r>
                        <a:rPr lang="en-GB" sz="14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diabetes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1153710"/>
                  </a:ext>
                </a:extLst>
              </a:tr>
              <a:tr h="0">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Too much Sugar causes</a:t>
                      </a:r>
                    </a:p>
                    <a:p>
                      <a:pPr marL="342900" lvl="0" indent="-342900">
                        <a:lnSpc>
                          <a:spcPct val="107000"/>
                        </a:lnSpc>
                        <a:spcAft>
                          <a:spcPts val="0"/>
                        </a:spcAft>
                        <a:buFont typeface="+mj-lt"/>
                        <a:buAutoNum type="arabicPeriod"/>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Tooth decay, gum</a:t>
                      </a:r>
                      <a:r>
                        <a:rPr lang="en-GB" sz="1400" b="1"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disease, diabetes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5566017"/>
                  </a:ext>
                </a:extLst>
              </a:tr>
              <a:tr h="0">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Too much Salt causes</a:t>
                      </a:r>
                    </a:p>
                    <a:p>
                      <a:pPr marL="342900" lvl="0" indent="-342900">
                        <a:lnSpc>
                          <a:spcPct val="107000"/>
                        </a:lnSpc>
                        <a:spcAft>
                          <a:spcPts val="0"/>
                        </a:spcAft>
                        <a:buFont typeface="+mj-lt"/>
                        <a:buAutoNum type="arabicPeriod"/>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High blood  pressure, strokes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8725299"/>
                  </a:ext>
                </a:extLst>
              </a:tr>
              <a:tr h="0">
                <a:tc>
                  <a:txBody>
                    <a:bodyPr/>
                    <a:lstStyle/>
                    <a:p>
                      <a:pPr marL="0" lvl="0" indent="0">
                        <a:lnSpc>
                          <a:spcPct val="107000"/>
                        </a:lnSpc>
                        <a:spcAft>
                          <a:spcPts val="0"/>
                        </a:spcAft>
                        <a:buFont typeface="+mj-lt"/>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Not enough Dietary Fibre, fruit and vegetables causes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Diverticular disease, Cancer of the colon, constipation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9883362"/>
                  </a:ext>
                </a:extLst>
              </a:tr>
            </a:tbl>
          </a:graphicData>
        </a:graphic>
      </p:graphicFrame>
      <p:cxnSp>
        <p:nvCxnSpPr>
          <p:cNvPr id="15" name="Curved Connector 14"/>
          <p:cNvCxnSpPr/>
          <p:nvPr/>
        </p:nvCxnSpPr>
        <p:spPr>
          <a:xfrm rot="5400000">
            <a:off x="3252652" y="3579223"/>
            <a:ext cx="1136468" cy="796834"/>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620B242D-6290-49E5-A6EF-D013109EBBA5}" type="slidenum">
              <a:rPr lang="en-GB" smtClean="0"/>
              <a:t>11</a:t>
            </a:fld>
            <a:endParaRPr lang="en-GB" dirty="0"/>
          </a:p>
        </p:txBody>
      </p:sp>
      <p:pic>
        <p:nvPicPr>
          <p:cNvPr id="2" name="Picture 1">
            <a:hlinkClick r:id="rId2"/>
          </p:cNvPr>
          <p:cNvPicPr>
            <a:picLocks noChangeAspect="1"/>
          </p:cNvPicPr>
          <p:nvPr/>
        </p:nvPicPr>
        <p:blipFill>
          <a:blip r:embed="rId3"/>
          <a:stretch>
            <a:fillRect/>
          </a:stretch>
        </p:blipFill>
        <p:spPr>
          <a:xfrm>
            <a:off x="7707086" y="18530"/>
            <a:ext cx="1436914" cy="1017141"/>
          </a:xfrm>
          <a:prstGeom prst="rect">
            <a:avLst/>
          </a:prstGeom>
        </p:spPr>
      </p:pic>
    </p:spTree>
    <p:extLst>
      <p:ext uri="{BB962C8B-B14F-4D97-AF65-F5344CB8AC3E}">
        <p14:creationId xmlns:p14="http://schemas.microsoft.com/office/powerpoint/2010/main" val="3907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169817"/>
            <a:ext cx="8307977" cy="646331"/>
          </a:xfrm>
          <a:prstGeom prst="rect">
            <a:avLst/>
          </a:prstGeom>
          <a:noFill/>
        </p:spPr>
        <p:txBody>
          <a:bodyPr wrap="square" rtlCol="0">
            <a:spAutoFit/>
          </a:bodyPr>
          <a:lstStyle/>
          <a:p>
            <a:r>
              <a:rPr lang="en-GB" dirty="0">
                <a:latin typeface="Gill Sans Ultra Bold" panose="020B0A02020104020203" pitchFamily="34" charset="0"/>
              </a:rPr>
              <a:t>Nutrition – </a:t>
            </a:r>
            <a:r>
              <a:rPr lang="en-GB" i="1" dirty="0">
                <a:latin typeface="Gill Sans Ultra Bold" panose="020B0A02020104020203" pitchFamily="34" charset="0"/>
              </a:rPr>
              <a:t>nourishment or energy obtained from food</a:t>
            </a:r>
          </a:p>
          <a:p>
            <a:r>
              <a:rPr lang="en-GB" i="1" dirty="0"/>
              <a:t>A balanced diet has all the essential nutrients found in our food in the correct amounts</a:t>
            </a:r>
          </a:p>
        </p:txBody>
      </p:sp>
      <p:graphicFrame>
        <p:nvGraphicFramePr>
          <p:cNvPr id="3" name="Table 2"/>
          <p:cNvGraphicFramePr>
            <a:graphicFrameLocks noGrp="1"/>
          </p:cNvGraphicFramePr>
          <p:nvPr>
            <p:extLst>
              <p:ext uri="{D42A27DB-BD31-4B8C-83A1-F6EECF244321}">
                <p14:modId xmlns:p14="http://schemas.microsoft.com/office/powerpoint/2010/main" val="452320084"/>
              </p:ext>
            </p:extLst>
          </p:nvPr>
        </p:nvGraphicFramePr>
        <p:xfrm>
          <a:off x="574766" y="1149532"/>
          <a:ext cx="7940584" cy="5183585"/>
        </p:xfrm>
        <a:graphic>
          <a:graphicData uri="http://schemas.openxmlformats.org/drawingml/2006/table">
            <a:tbl>
              <a:tblPr firstRow="1" firstCol="1" bandRow="1"/>
              <a:tblGrid>
                <a:gridCol w="1985146">
                  <a:extLst>
                    <a:ext uri="{9D8B030D-6E8A-4147-A177-3AD203B41FA5}">
                      <a16:colId xmlns:a16="http://schemas.microsoft.com/office/drawing/2014/main" xmlns="" val="3911959566"/>
                    </a:ext>
                  </a:extLst>
                </a:gridCol>
                <a:gridCol w="1985146">
                  <a:extLst>
                    <a:ext uri="{9D8B030D-6E8A-4147-A177-3AD203B41FA5}">
                      <a16:colId xmlns:a16="http://schemas.microsoft.com/office/drawing/2014/main" xmlns="" val="1204894497"/>
                    </a:ext>
                  </a:extLst>
                </a:gridCol>
                <a:gridCol w="1985146">
                  <a:extLst>
                    <a:ext uri="{9D8B030D-6E8A-4147-A177-3AD203B41FA5}">
                      <a16:colId xmlns:a16="http://schemas.microsoft.com/office/drawing/2014/main" xmlns="" val="646587093"/>
                    </a:ext>
                  </a:extLst>
                </a:gridCol>
                <a:gridCol w="1985146">
                  <a:extLst>
                    <a:ext uri="{9D8B030D-6E8A-4147-A177-3AD203B41FA5}">
                      <a16:colId xmlns:a16="http://schemas.microsoft.com/office/drawing/2014/main" xmlns="" val="1665062070"/>
                    </a:ext>
                  </a:extLst>
                </a:gridCol>
              </a:tblGrid>
              <a:tr h="269090">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Nutrient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Types</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Source of nutrient</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ctr">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Function</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xmlns="" val="4075027183"/>
                  </a:ext>
                </a:extLst>
              </a:tr>
              <a:tr h="415520">
                <a:tc rowSpan="2">
                  <a:txBody>
                    <a:bodyPr/>
                    <a:lstStyle/>
                    <a:p>
                      <a:pPr algn="ctr">
                        <a:spcAft>
                          <a:spcPts val="0"/>
                        </a:spcAft>
                      </a:pPr>
                      <a:endParaRPr lang="en-GB"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algn="ctr">
                        <a:spcAft>
                          <a:spcPts val="0"/>
                        </a:spcAft>
                      </a:pPr>
                      <a:r>
                        <a:rPr lang="en-GB" sz="16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rPr>
                        <a:t>Protein </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Animal</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Meat, fish,</a:t>
                      </a:r>
                      <a:r>
                        <a:rPr lang="en-GB" sz="1100" baseline="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eggs, milk &amp; cheese</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Growth and repair</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9723500"/>
                  </a:ext>
                </a:extLst>
              </a:tr>
              <a:tr h="415520">
                <a:tc vMerge="1">
                  <a:txBody>
                    <a:bodyPr/>
                    <a:lstStyle/>
                    <a:p>
                      <a:endParaRPr lang="en-GB"/>
                    </a:p>
                  </a:txBody>
                  <a:tcPr/>
                </a:tc>
                <a:tc>
                  <a:txBody>
                    <a:bodyPr/>
                    <a:lstStyle/>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Plant</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Peas, bean, nuts</a:t>
                      </a:r>
                      <a:r>
                        <a:rPr lang="en-GB" sz="1100" baseline="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&amp; pulses</a:t>
                      </a:r>
                      <a:endParaRPr lang="en-GB" sz="1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2163531918"/>
                  </a:ext>
                </a:extLst>
              </a:tr>
              <a:tr h="415520">
                <a:tc rowSpan="2">
                  <a:txBody>
                    <a:bodyPr/>
                    <a:lstStyle/>
                    <a:p>
                      <a:pPr algn="ctr">
                        <a:spcAft>
                          <a:spcPts val="0"/>
                        </a:spcAft>
                      </a:pPr>
                      <a:endPar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hlinkClick r:id="rId4"/>
                        </a:rPr>
                        <a:t>Carbohydrate</a:t>
                      </a:r>
                      <a:r>
                        <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Starches</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Bread, pasta, rice &amp; potatoes</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Energy</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0446716"/>
                  </a:ext>
                </a:extLst>
              </a:tr>
              <a:tr h="504546">
                <a:tc vMerge="1">
                  <a:txBody>
                    <a:bodyPr/>
                    <a:lstStyle/>
                    <a:p>
                      <a:endParaRPr lang="en-GB"/>
                    </a:p>
                  </a:txBody>
                  <a:tcPr/>
                </a:tc>
                <a:tc>
                  <a:txBody>
                    <a:bodyPr/>
                    <a:lstStyle/>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Sugars</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Fruit, sugar, sweets, cakes &amp; biscuits</a:t>
                      </a:r>
                      <a:endParaRPr lang="en-GB" sz="1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4161851600"/>
                  </a:ext>
                </a:extLst>
              </a:tr>
              <a:tr h="415520">
                <a:tc rowSpan="2">
                  <a:txBody>
                    <a:bodyPr/>
                    <a:lstStyle/>
                    <a:p>
                      <a:pPr algn="ctr">
                        <a:spcAft>
                          <a:spcPts val="0"/>
                        </a:spcAft>
                      </a:pPr>
                      <a:endPar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5"/>
                        </a:rPr>
                        <a:t>Fats</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Animal</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Butter, lard, dripping</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endPar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Essential source of fat soluble vitamins (A,D, E and K).</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Warmth</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Protects internal organs</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7638801"/>
                  </a:ext>
                </a:extLst>
              </a:tr>
              <a:tr h="504546">
                <a:tc vMerge="1">
                  <a:txBody>
                    <a:bodyPr/>
                    <a:lstStyle/>
                    <a:p>
                      <a:endParaRPr lang="en-GB"/>
                    </a:p>
                  </a:txBody>
                  <a:tcPr/>
                </a:tc>
                <a:tc>
                  <a:txBody>
                    <a:bodyPr/>
                    <a:lstStyle/>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Plant</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Olive oil, sunflower oil</a:t>
                      </a:r>
                      <a:endParaRPr lang="en-GB"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xmlns="" val="3382250432"/>
                  </a:ext>
                </a:extLst>
              </a:tr>
              <a:tr h="230017">
                <a:tc rowSpan="4">
                  <a:txBody>
                    <a:bodyPr/>
                    <a:lstStyle/>
                    <a:p>
                      <a:pPr algn="ctr">
                        <a:spcAft>
                          <a:spcPts val="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hlinkClick r:id="rId6"/>
                      </a:endParaRPr>
                    </a:p>
                    <a:p>
                      <a:pPr algn="ctr">
                        <a:spcAft>
                          <a:spcPts val="0"/>
                        </a:spcAft>
                      </a:pPr>
                      <a:r>
                        <a:rPr lang="en-GB" sz="16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6"/>
                        </a:rPr>
                        <a:t>Vitamins</a:t>
                      </a:r>
                      <a:endParaRPr lang="en-GB" sz="1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hlinkClick r:id="rId6"/>
                      </a:endParaRPr>
                    </a:p>
                    <a:p>
                      <a:pPr algn="ct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hlinkClick r:id="rId6"/>
                        </a:rPr>
                        <a:t> </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hlinkClick r:id="rId6"/>
                      </a:endParaRPr>
                    </a:p>
                    <a:p>
                      <a:pPr algn="ct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hlinkClick r:id="rId6"/>
                        </a:rPr>
                        <a:t> </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Vitamin</a:t>
                      </a:r>
                      <a:r>
                        <a:rPr lang="en-GB" sz="11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a:t>
                      </a: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Liver, egg yolks</a:t>
                      </a:r>
                      <a:r>
                        <a:rPr lang="en-GB" sz="11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&amp; green vegetables</a:t>
                      </a: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Healthy eyesight, general good health</a:t>
                      </a:r>
                      <a:endParaRPr lang="en-GB" sz="1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7662195"/>
                  </a:ext>
                </a:extLst>
              </a:tr>
              <a:tr h="230017">
                <a:tc vMerge="1">
                  <a:txBody>
                    <a:bodyPr/>
                    <a:lstStyle/>
                    <a:p>
                      <a:endParaRPr lang="en-GB"/>
                    </a:p>
                  </a:txBody>
                  <a:tcPr/>
                </a:tc>
                <a:tc>
                  <a:txBody>
                    <a:bodyPr/>
                    <a:lstStyle/>
                    <a:p>
                      <a:pPr>
                        <a:spcAft>
                          <a:spcPts val="0"/>
                        </a:spcAft>
                      </a:pPr>
                      <a:r>
                        <a:rPr lang="en-GB" sz="1100" dirty="0">
                          <a:solidFill>
                            <a:schemeClr val="accent1">
                              <a:lumMod val="50000"/>
                            </a:schemeClr>
                          </a:solidFill>
                          <a:effectLst/>
                          <a:latin typeface="+mn-lt"/>
                          <a:ea typeface="Calibri" panose="020F0502020204030204" pitchFamily="34" charset="0"/>
                          <a:cs typeface="Times New Roman" panose="02020603050405020304" pitchFamily="18" charset="0"/>
                        </a:rPr>
                        <a:t>Vitamin B</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1">
                              <a:lumMod val="50000"/>
                            </a:schemeClr>
                          </a:solidFill>
                          <a:effectLst/>
                          <a:latin typeface="+mn-lt"/>
                          <a:ea typeface="Calibri" panose="020F0502020204030204" pitchFamily="34" charset="0"/>
                          <a:cs typeface="Times New Roman" panose="02020603050405020304" pitchFamily="18" charset="0"/>
                        </a:rPr>
                        <a:t>Cereals, green vegetables, dairy</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1">
                              <a:lumMod val="50000"/>
                            </a:schemeClr>
                          </a:solidFill>
                          <a:effectLst/>
                          <a:latin typeface="+mn-lt"/>
                          <a:ea typeface="Calibri" panose="020F0502020204030204" pitchFamily="34" charset="0"/>
                          <a:cs typeface="Times New Roman" panose="02020603050405020304" pitchFamily="18" charset="0"/>
                        </a:rPr>
                        <a:t>Healthy nervous system, blood clotting, digestion</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30017">
                <a:tc vMerge="1">
                  <a:txBody>
                    <a:bodyPr/>
                    <a:lstStyle/>
                    <a:p>
                      <a:endParaRPr lang="en-GB"/>
                    </a:p>
                  </a:txBody>
                  <a:tcPr/>
                </a:tc>
                <a:tc>
                  <a:txBody>
                    <a:bodyPr/>
                    <a:lstStyle/>
                    <a:p>
                      <a:pPr>
                        <a:spcAft>
                          <a:spcPts val="0"/>
                        </a:spcAft>
                      </a:pPr>
                      <a:r>
                        <a:rPr lang="en-GB" sz="1100" dirty="0">
                          <a:solidFill>
                            <a:schemeClr val="accent6">
                              <a:lumMod val="50000"/>
                            </a:schemeClr>
                          </a:solidFill>
                          <a:effectLst/>
                          <a:latin typeface="+mn-lt"/>
                          <a:ea typeface="Calibri" panose="020F0502020204030204" pitchFamily="34" charset="0"/>
                          <a:cs typeface="Times New Roman" panose="02020603050405020304" pitchFamily="18" charset="0"/>
                        </a:rPr>
                        <a:t> Vitamin C</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6">
                              <a:lumMod val="50000"/>
                            </a:schemeClr>
                          </a:solidFill>
                          <a:effectLst/>
                          <a:latin typeface="+mn-lt"/>
                          <a:ea typeface="Calibri" panose="020F0502020204030204" pitchFamily="34" charset="0"/>
                          <a:cs typeface="Times New Roman" panose="02020603050405020304" pitchFamily="18" charset="0"/>
                        </a:rPr>
                        <a:t>Citrus fruits, peppers, new potatoes, tomatoes</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6">
                              <a:lumMod val="50000"/>
                            </a:schemeClr>
                          </a:solidFill>
                          <a:effectLst/>
                          <a:latin typeface="+mn-lt"/>
                          <a:ea typeface="Calibri" panose="020F0502020204030204" pitchFamily="34" charset="0"/>
                          <a:cs typeface="Times New Roman" panose="02020603050405020304" pitchFamily="18" charset="0"/>
                        </a:rPr>
                        <a:t>Fight against infection, healthy gums and skin</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30017">
                <a:tc vMerge="1">
                  <a:txBody>
                    <a:bodyPr/>
                    <a:lstStyle/>
                    <a:p>
                      <a:endParaRPr lang="en-GB"/>
                    </a:p>
                  </a:txBody>
                  <a:tcPr/>
                </a:tc>
                <a:tc>
                  <a:txBody>
                    <a:bodyPr/>
                    <a:lstStyle/>
                    <a:p>
                      <a:pPr>
                        <a:spcAft>
                          <a:spcPts val="0"/>
                        </a:spcAft>
                      </a:pPr>
                      <a:r>
                        <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rPr>
                        <a:t>Vitamin D</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solidFill>
                            <a:schemeClr val="accent2">
                              <a:lumMod val="75000"/>
                            </a:schemeClr>
                          </a:solidFill>
                          <a:effectLst/>
                          <a:latin typeface="+mn-lt"/>
                          <a:ea typeface="Calibri" panose="020F0502020204030204" pitchFamily="34" charset="0"/>
                          <a:cs typeface="Times New Roman" panose="02020603050405020304" pitchFamily="18" charset="0"/>
                        </a:rPr>
                        <a:t>Dairy</a:t>
                      </a:r>
                      <a:r>
                        <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rPr>
                        <a:t>, oils &amp; oily fish</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rPr>
                        <a:t>Strong bone</a:t>
                      </a:r>
                      <a:r>
                        <a:rPr lang="en-GB" sz="1100" baseline="0" dirty="0">
                          <a:solidFill>
                            <a:schemeClr val="accent2">
                              <a:lumMod val="75000"/>
                            </a:schemeClr>
                          </a:solidFill>
                          <a:effectLst/>
                          <a:latin typeface="+mn-lt"/>
                          <a:ea typeface="Calibri" panose="020F0502020204030204" pitchFamily="34" charset="0"/>
                          <a:cs typeface="Times New Roman" panose="02020603050405020304" pitchFamily="18" charset="0"/>
                        </a:rPr>
                        <a:t>s &amp; teeth</a:t>
                      </a:r>
                      <a:endParaRPr lang="en-GB" sz="1100" dirty="0">
                        <a:solidFill>
                          <a:schemeClr val="accent2">
                            <a:lumMod val="75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415520">
                <a:tc rowSpan="2">
                  <a:txBody>
                    <a:bodyPr/>
                    <a:lstStyle/>
                    <a:p>
                      <a:pPr algn="ctr">
                        <a:spcAft>
                          <a:spcPts val="0"/>
                        </a:spcAft>
                      </a:pP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Minerals</a:t>
                      </a:r>
                      <a:endParaRPr lang="en-GB" sz="11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bg2">
                              <a:lumMod val="50000"/>
                            </a:schemeClr>
                          </a:solidFill>
                          <a:effectLst/>
                          <a:latin typeface="+mn-lt"/>
                          <a:ea typeface="Calibri" panose="020F0502020204030204" pitchFamily="34" charset="0"/>
                          <a:cs typeface="Times New Roman" panose="02020603050405020304" pitchFamily="18" charset="0"/>
                        </a:rPr>
                        <a:t> </a:t>
                      </a:r>
                    </a:p>
                    <a:p>
                      <a:pPr>
                        <a:spcAft>
                          <a:spcPts val="0"/>
                        </a:spcAft>
                      </a:pPr>
                      <a:r>
                        <a:rPr lang="en-GB" sz="1100" dirty="0">
                          <a:solidFill>
                            <a:schemeClr val="bg2">
                              <a:lumMod val="50000"/>
                            </a:schemeClr>
                          </a:solidFill>
                          <a:effectLst/>
                          <a:latin typeface="+mn-lt"/>
                          <a:ea typeface="Calibri" panose="020F0502020204030204" pitchFamily="34" charset="0"/>
                          <a:cs typeface="Times New Roman" panose="02020603050405020304" pitchFamily="18" charset="0"/>
                        </a:rPr>
                        <a:t>Iron </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chemeClr val="bg2">
                              <a:lumMod val="50000"/>
                            </a:schemeClr>
                          </a:solidFill>
                          <a:effectLst/>
                          <a:latin typeface="+mn-lt"/>
                          <a:ea typeface="Calibri" panose="020F0502020204030204" pitchFamily="34" charset="0"/>
                          <a:cs typeface="Times New Roman" panose="02020603050405020304" pitchFamily="18" charset="0"/>
                        </a:rPr>
                        <a:t>Spinach, liver, chickpeas</a:t>
                      </a:r>
                      <a:r>
                        <a:rPr lang="en-GB" sz="1100" baseline="0" dirty="0">
                          <a:solidFill>
                            <a:schemeClr val="bg2">
                              <a:lumMod val="50000"/>
                            </a:schemeClr>
                          </a:solidFill>
                          <a:effectLst/>
                          <a:latin typeface="+mn-lt"/>
                          <a:ea typeface="Calibri" panose="020F0502020204030204" pitchFamily="34" charset="0"/>
                          <a:cs typeface="Times New Roman" panose="02020603050405020304" pitchFamily="18" charset="0"/>
                        </a:rPr>
                        <a:t> &amp; lentils</a:t>
                      </a:r>
                      <a:endParaRPr lang="en-GB" sz="1100" dirty="0">
                        <a:solidFill>
                          <a:schemeClr val="bg2">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100" dirty="0">
                        <a:solidFill>
                          <a:schemeClr val="bg2">
                            <a:lumMod val="50000"/>
                          </a:schemeClr>
                        </a:solidFill>
                        <a:effectLst/>
                        <a:latin typeface="+mn-lt"/>
                        <a:ea typeface="Calibri" panose="020F0502020204030204" pitchFamily="34" charset="0"/>
                        <a:cs typeface="Times New Roman" panose="02020603050405020304" pitchFamily="18" charset="0"/>
                      </a:endParaRPr>
                    </a:p>
                    <a:p>
                      <a:pPr>
                        <a:spcAft>
                          <a:spcPts val="0"/>
                        </a:spcAft>
                      </a:pPr>
                      <a:r>
                        <a:rPr lang="en-GB" sz="1100" dirty="0">
                          <a:solidFill>
                            <a:schemeClr val="bg2">
                              <a:lumMod val="50000"/>
                            </a:schemeClr>
                          </a:solidFill>
                          <a:effectLst/>
                          <a:latin typeface="+mn-lt"/>
                          <a:ea typeface="Calibri" panose="020F0502020204030204" pitchFamily="34" charset="0"/>
                          <a:cs typeface="Times New Roman" panose="02020603050405020304" pitchFamily="18" charset="0"/>
                        </a:rPr>
                        <a:t>Formation of</a:t>
                      </a:r>
                      <a:r>
                        <a:rPr lang="en-GB" sz="1100" baseline="0" dirty="0">
                          <a:solidFill>
                            <a:schemeClr val="bg2">
                              <a:lumMod val="50000"/>
                            </a:schemeClr>
                          </a:solidFill>
                          <a:effectLst/>
                          <a:latin typeface="+mn-lt"/>
                          <a:ea typeface="Calibri" panose="020F0502020204030204" pitchFamily="34" charset="0"/>
                          <a:cs typeface="Times New Roman" panose="02020603050405020304" pitchFamily="18" charset="0"/>
                        </a:rPr>
                        <a:t> red blood cells</a:t>
                      </a:r>
                      <a:endParaRPr lang="en-GB" sz="1100" dirty="0">
                        <a:solidFill>
                          <a:schemeClr val="bg2">
                            <a:lumMod val="50000"/>
                          </a:schemeClr>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0738310"/>
                  </a:ext>
                </a:extLst>
              </a:tr>
              <a:tr h="504546">
                <a:tc vMerge="1">
                  <a:txBody>
                    <a:bodyPr/>
                    <a:lstStyle/>
                    <a:p>
                      <a:endParaRPr lang="en-GB"/>
                    </a:p>
                  </a:txBody>
                  <a:tcPr/>
                </a:tc>
                <a:tc>
                  <a:txBody>
                    <a:bodyPr/>
                    <a:lstStyle/>
                    <a:p>
                      <a:pPr>
                        <a:spcAft>
                          <a:spcPts val="0"/>
                        </a:spcAft>
                      </a:pPr>
                      <a:r>
                        <a:rPr lang="en-GB" sz="1100" dirty="0">
                          <a:solidFill>
                            <a:srgbClr val="00B0F0"/>
                          </a:solidFill>
                          <a:effectLst/>
                          <a:latin typeface="+mn-lt"/>
                          <a:ea typeface="Calibri" panose="020F0502020204030204" pitchFamily="34" charset="0"/>
                          <a:cs typeface="Times New Roman" panose="02020603050405020304" pitchFamily="18" charset="0"/>
                        </a:rPr>
                        <a:t> </a:t>
                      </a:r>
                    </a:p>
                    <a:p>
                      <a:pPr>
                        <a:spcAft>
                          <a:spcPts val="0"/>
                        </a:spcAft>
                      </a:pPr>
                      <a:r>
                        <a:rPr lang="en-GB" sz="1100" dirty="0">
                          <a:solidFill>
                            <a:srgbClr val="00B0F0"/>
                          </a:solidFill>
                          <a:effectLst/>
                          <a:latin typeface="+mn-lt"/>
                          <a:ea typeface="Calibri" panose="020F0502020204030204" pitchFamily="34" charset="0"/>
                          <a:cs typeface="Times New Roman" panose="02020603050405020304" pitchFamily="18" charset="0"/>
                        </a:rPr>
                        <a:t>Calcium</a:t>
                      </a: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solidFill>
                            <a:srgbClr val="00B0F0"/>
                          </a:solidFill>
                          <a:effectLst/>
                          <a:latin typeface="+mn-lt"/>
                          <a:ea typeface="Calibri" panose="020F0502020204030204" pitchFamily="34" charset="0"/>
                          <a:cs typeface="Times New Roman" panose="02020603050405020304" pitchFamily="18" charset="0"/>
                        </a:rPr>
                        <a:t> Milk,</a:t>
                      </a:r>
                      <a:r>
                        <a:rPr lang="en-GB" sz="1100" baseline="0" dirty="0">
                          <a:solidFill>
                            <a:srgbClr val="00B0F0"/>
                          </a:solidFill>
                          <a:effectLst/>
                          <a:latin typeface="+mn-lt"/>
                          <a:ea typeface="Calibri" panose="020F0502020204030204" pitchFamily="34" charset="0"/>
                          <a:cs typeface="Times New Roman" panose="02020603050405020304" pitchFamily="18" charset="0"/>
                        </a:rPr>
                        <a:t> cheese, yoghurt, tofu, leafy green vegetables</a:t>
                      </a:r>
                      <a:endParaRPr lang="en-GB" sz="1100" dirty="0">
                        <a:solidFill>
                          <a:srgbClr val="00B0F0"/>
                        </a:solidFill>
                        <a:effectLst/>
                        <a:latin typeface="+mn-lt"/>
                        <a:ea typeface="Calibri" panose="020F0502020204030204" pitchFamily="34" charset="0"/>
                        <a:cs typeface="Times New Roman" panose="02020603050405020304" pitchFamily="18" charset="0"/>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1100" dirty="0">
                        <a:solidFill>
                          <a:srgbClr val="00B0F0"/>
                        </a:solidFill>
                      </a:endParaRPr>
                    </a:p>
                    <a:p>
                      <a:r>
                        <a:rPr lang="en-GB" sz="1100" dirty="0">
                          <a:solidFill>
                            <a:srgbClr val="00B0F0"/>
                          </a:solidFill>
                        </a:rPr>
                        <a:t>Healthy bones</a:t>
                      </a:r>
                      <a:r>
                        <a:rPr lang="en-GB" sz="1100" baseline="0" dirty="0">
                          <a:solidFill>
                            <a:srgbClr val="00B0F0"/>
                          </a:solidFill>
                        </a:rPr>
                        <a:t> &amp; teeth</a:t>
                      </a:r>
                      <a:endParaRPr lang="en-GB" sz="1100" dirty="0">
                        <a:solidFill>
                          <a:srgbClr val="00B0F0"/>
                        </a:solidFill>
                      </a:endParaRPr>
                    </a:p>
                  </a:txBody>
                  <a:tcPr marL="61067" marR="61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80528614"/>
                  </a:ext>
                </a:extLst>
              </a:tr>
            </a:tbl>
          </a:graphicData>
        </a:graphic>
      </p:graphicFrame>
      <p:sp>
        <p:nvSpPr>
          <p:cNvPr id="5" name="Slide Number Placeholder 4"/>
          <p:cNvSpPr>
            <a:spLocks noGrp="1"/>
          </p:cNvSpPr>
          <p:nvPr>
            <p:ph type="sldNum" sz="quarter" idx="12"/>
          </p:nvPr>
        </p:nvSpPr>
        <p:spPr/>
        <p:txBody>
          <a:bodyPr/>
          <a:lstStyle/>
          <a:p>
            <a:fld id="{620B242D-6290-49E5-A6EF-D013109EBBA5}" type="slidenum">
              <a:rPr lang="en-GB" smtClean="0"/>
              <a:t>12</a:t>
            </a:fld>
            <a:endParaRPr lang="en-GB" dirty="0"/>
          </a:p>
        </p:txBody>
      </p:sp>
    </p:spTree>
    <p:extLst>
      <p:ext uri="{BB962C8B-B14F-4D97-AF65-F5344CB8AC3E}">
        <p14:creationId xmlns:p14="http://schemas.microsoft.com/office/powerpoint/2010/main" val="866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20B242D-6290-49E5-A6EF-D013109EBBA5}" type="slidenum">
              <a:rPr lang="en-GB" smtClean="0"/>
              <a:t>13</a:t>
            </a:fld>
            <a:endParaRPr lang="en-GB" dirty="0"/>
          </a:p>
        </p:txBody>
      </p:sp>
      <p:sp>
        <p:nvSpPr>
          <p:cNvPr id="9" name="Rectangle 8"/>
          <p:cNvSpPr/>
          <p:nvPr/>
        </p:nvSpPr>
        <p:spPr>
          <a:xfrm>
            <a:off x="178173" y="716994"/>
            <a:ext cx="8337177" cy="1585562"/>
          </a:xfrm>
          <a:prstGeom prst="rect">
            <a:avLst/>
          </a:prstGeom>
        </p:spPr>
        <p:txBody>
          <a:bodyPr wrap="square">
            <a:spAutoFit/>
          </a:bodyPr>
          <a:lstStyle/>
          <a:p>
            <a:pPr algn="just">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Protein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Protein is a</a:t>
            </a:r>
            <a:r>
              <a:rPr lang="en-GB" b="1" dirty="0">
                <a:latin typeface="Calibri" panose="020F0502020204030204" pitchFamily="34" charset="0"/>
                <a:ea typeface="Calibri" panose="020F0502020204030204" pitchFamily="34" charset="0"/>
                <a:cs typeface="Times New Roman" panose="02020603050405020304" pitchFamily="18" charset="0"/>
              </a:rPr>
              <a:t> ‘Macronutrient’ – </a:t>
            </a:r>
            <a:r>
              <a:rPr lang="en-GB" dirty="0">
                <a:latin typeface="Calibri" panose="020F0502020204030204" pitchFamily="34" charset="0"/>
                <a:ea typeface="Calibri" panose="020F0502020204030204" pitchFamily="34" charset="0"/>
                <a:cs typeface="Times New Roman" panose="02020603050405020304" pitchFamily="18" charset="0"/>
              </a:rPr>
              <a:t>which means it is needed by the body in large amounts.</a:t>
            </a: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1. Complete the word gap task</a:t>
            </a: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p:cNvSpPr txBox="1"/>
          <p:nvPr/>
        </p:nvSpPr>
        <p:spPr>
          <a:xfrm>
            <a:off x="1045029" y="326571"/>
            <a:ext cx="6021977" cy="461665"/>
          </a:xfrm>
          <a:prstGeom prst="rect">
            <a:avLst/>
          </a:prstGeom>
          <a:noFill/>
        </p:spPr>
        <p:txBody>
          <a:bodyPr wrap="square" rtlCol="0">
            <a:spAutoFit/>
          </a:bodyPr>
          <a:lstStyle/>
          <a:p>
            <a:r>
              <a:rPr lang="en-GB" sz="2400" dirty="0"/>
              <a:t>Macro &amp; Micro Nutrients</a:t>
            </a:r>
          </a:p>
        </p:txBody>
      </p:sp>
      <p:sp>
        <p:nvSpPr>
          <p:cNvPr id="12" name="TextBox 11"/>
          <p:cNvSpPr txBox="1"/>
          <p:nvPr/>
        </p:nvSpPr>
        <p:spPr>
          <a:xfrm>
            <a:off x="309282" y="2084294"/>
            <a:ext cx="8206068" cy="369332"/>
          </a:xfrm>
          <a:prstGeom prst="rect">
            <a:avLst/>
          </a:prstGeom>
          <a:noFill/>
          <a:ln w="15875">
            <a:solidFill>
              <a:schemeClr val="tx1"/>
            </a:solidFill>
          </a:ln>
        </p:spPr>
        <p:txBody>
          <a:bodyPr wrap="square" rtlCol="0">
            <a:spAutoFit/>
          </a:bodyPr>
          <a:lstStyle/>
          <a:p>
            <a:r>
              <a:rPr lang="en-GB" dirty="0"/>
              <a:t>Animal		Pulses		Nuts		Repair		Growth</a:t>
            </a:r>
          </a:p>
        </p:txBody>
      </p:sp>
      <p:sp>
        <p:nvSpPr>
          <p:cNvPr id="13" name="Rectangle 12"/>
          <p:cNvSpPr/>
          <p:nvPr/>
        </p:nvSpPr>
        <p:spPr>
          <a:xfrm>
            <a:off x="178173" y="2615416"/>
            <a:ext cx="8337177" cy="3272563"/>
          </a:xfrm>
          <a:prstGeom prst="rect">
            <a:avLst/>
          </a:prstGeom>
        </p:spPr>
        <p:txBody>
          <a:bodyPr wrap="square">
            <a:spAutoFit/>
          </a:bodyPr>
          <a:lstStyle/>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Proteins assist with __</a:t>
            </a:r>
            <a:r>
              <a:rPr lang="en-GB"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growth</a:t>
            </a:r>
            <a:r>
              <a:rPr lang="en-GB" dirty="0">
                <a:latin typeface="Calibri" panose="020F0502020204030204" pitchFamily="34" charset="0"/>
                <a:ea typeface="Calibri" panose="020F0502020204030204" pitchFamily="34" charset="0"/>
                <a:cs typeface="Times New Roman" panose="02020603050405020304" pitchFamily="18" charset="0"/>
              </a:rPr>
              <a:t>______ and ___</a:t>
            </a:r>
            <a:r>
              <a:rPr lang="en-GB"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repair</a:t>
            </a:r>
            <a:r>
              <a:rPr lang="en-GB" dirty="0">
                <a:latin typeface="Calibri" panose="020F0502020204030204" pitchFamily="34" charset="0"/>
                <a:ea typeface="Calibri" panose="020F0502020204030204" pitchFamily="34" charset="0"/>
                <a:cs typeface="Times New Roman" panose="02020603050405020304" pitchFamily="18" charset="0"/>
              </a:rPr>
              <a:t>__ of the body.</a:t>
            </a: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Proteins are found in ______</a:t>
            </a:r>
            <a:r>
              <a:rPr lang="en-GB"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animal</a:t>
            </a:r>
            <a:r>
              <a:rPr lang="en-GB" dirty="0">
                <a:latin typeface="Calibri" panose="020F0502020204030204" pitchFamily="34" charset="0"/>
                <a:ea typeface="Calibri" panose="020F0502020204030204" pitchFamily="34" charset="0"/>
                <a:cs typeface="Times New Roman" panose="02020603050405020304" pitchFamily="18" charset="0"/>
              </a:rPr>
              <a:t>______ products like meat, fish, cheese, milk and eggs. Vegetable sources include soya bean products, _____</a:t>
            </a:r>
            <a:r>
              <a:rPr lang="en-GB"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nuts</a:t>
            </a:r>
            <a:r>
              <a:rPr lang="en-GB" dirty="0">
                <a:latin typeface="Calibri" panose="020F0502020204030204" pitchFamily="34" charset="0"/>
                <a:ea typeface="Calibri" panose="020F0502020204030204" pitchFamily="34" charset="0"/>
                <a:cs typeface="Times New Roman" panose="02020603050405020304" pitchFamily="18" charset="0"/>
              </a:rPr>
              <a:t>______ and ____</a:t>
            </a:r>
            <a:r>
              <a:rPr lang="en-GB"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pulses</a:t>
            </a:r>
            <a:r>
              <a:rPr lang="en-GB" dirty="0">
                <a:latin typeface="Calibri" panose="020F0502020204030204" pitchFamily="34" charset="0"/>
                <a:ea typeface="Calibri" panose="020F0502020204030204" pitchFamily="34" charset="0"/>
                <a:cs typeface="Times New Roman" panose="02020603050405020304" pitchFamily="18" charset="0"/>
              </a:rPr>
              <a:t>_____.</a:t>
            </a:r>
          </a:p>
          <a:p>
            <a:pPr algn="just">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2. a) What do protein-rich foods have to contain to make them High Biological Value (HBV)?______</a:t>
            </a:r>
            <a:r>
              <a:rPr lang="en-GB"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essential amino acids</a:t>
            </a:r>
            <a:r>
              <a:rPr lang="en-GB"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a:t>
            </a:r>
          </a:p>
          <a:p>
            <a:pPr algn="just">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b) Which types of protein are typically HBV? ___</a:t>
            </a:r>
            <a:r>
              <a:rPr lang="en-GB"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animal proteins and soya</a:t>
            </a:r>
            <a:r>
              <a:rPr lang="en-GB" dirty="0">
                <a:latin typeface="Calibri" panose="020F0502020204030204" pitchFamily="34" charset="0"/>
                <a:ea typeface="Calibri" panose="020F0502020204030204" pitchFamily="34" charset="0"/>
                <a:cs typeface="Times New Roman" panose="02020603050405020304" pitchFamily="18" charset="0"/>
              </a:rPr>
              <a:t>_________ </a:t>
            </a:r>
          </a:p>
          <a:p>
            <a:pPr algn="just">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3"/>
          </p:cNvPr>
          <p:cNvPicPr>
            <a:picLocks noChangeAspect="1"/>
          </p:cNvPicPr>
          <p:nvPr/>
        </p:nvPicPr>
        <p:blipFill>
          <a:blip r:embed="rId4"/>
          <a:stretch>
            <a:fillRect/>
          </a:stretch>
        </p:blipFill>
        <p:spPr>
          <a:xfrm>
            <a:off x="0" y="5553003"/>
            <a:ext cx="1847022" cy="1295672"/>
          </a:xfrm>
          <a:prstGeom prst="rect">
            <a:avLst/>
          </a:prstGeom>
        </p:spPr>
      </p:pic>
    </p:spTree>
    <p:extLst>
      <p:ext uri="{BB962C8B-B14F-4D97-AF65-F5344CB8AC3E}">
        <p14:creationId xmlns:p14="http://schemas.microsoft.com/office/powerpoint/2010/main" val="178316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 calcmode="lin" valueType="num">
                                      <p:cBhvr additive="base">
                                        <p:cTn id="1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 calcmode="lin" valueType="num">
                                      <p:cBhvr additive="base">
                                        <p:cTn id="2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20B242D-6290-49E5-A6EF-D013109EBBA5}" type="slidenum">
              <a:rPr lang="en-GB" smtClean="0"/>
              <a:t>14</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21928817"/>
              </p:ext>
            </p:extLst>
          </p:nvPr>
        </p:nvGraphicFramePr>
        <p:xfrm>
          <a:off x="587828" y="835544"/>
          <a:ext cx="7927522" cy="2280299"/>
        </p:xfrm>
        <a:graphic>
          <a:graphicData uri="http://schemas.openxmlformats.org/drawingml/2006/table">
            <a:tbl>
              <a:tblPr firstRow="1" firstCol="1" bandRow="1"/>
              <a:tblGrid>
                <a:gridCol w="3862310">
                  <a:extLst>
                    <a:ext uri="{9D8B030D-6E8A-4147-A177-3AD203B41FA5}">
                      <a16:colId xmlns:a16="http://schemas.microsoft.com/office/drawing/2014/main" xmlns="" val="856477637"/>
                    </a:ext>
                  </a:extLst>
                </a:gridCol>
                <a:gridCol w="4065212">
                  <a:extLst>
                    <a:ext uri="{9D8B030D-6E8A-4147-A177-3AD203B41FA5}">
                      <a16:colId xmlns:a16="http://schemas.microsoft.com/office/drawing/2014/main" xmlns="" val="3144857456"/>
                    </a:ext>
                  </a:extLst>
                </a:gridCol>
              </a:tblGrid>
              <a:tr h="692418">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Animal (high biological value HBV)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Plant (low biological value)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extLst>
                  <a:ext uri="{0D108BD9-81ED-4DB2-BD59-A6C34878D82A}">
                    <a16:rowId xmlns:a16="http://schemas.microsoft.com/office/drawing/2014/main" xmlns="" val="33023501"/>
                  </a:ext>
                </a:extLst>
              </a:tr>
              <a:tr h="0">
                <a:tc>
                  <a:txBody>
                    <a:bodyPr/>
                    <a:lstStyle/>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Beef                            Pork</a:t>
                      </a: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Eggs                            Cheese</a:t>
                      </a: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Poultry                       Cod</a:t>
                      </a: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en-GB" sz="14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Dairy)</a:t>
                      </a:r>
                      <a:endPar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tc>
                  <a:txBody>
                    <a:bodyPr/>
                    <a:lstStyle/>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Nuts                                   Tofu</a:t>
                      </a:r>
                    </a:p>
                    <a:p>
                      <a:pPr algn="just">
                        <a:lnSpc>
                          <a:spcPct val="107000"/>
                        </a:lnSpc>
                        <a:spcAft>
                          <a:spcPts val="0"/>
                        </a:spcAft>
                      </a:pPr>
                      <a:endPar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Grains</a:t>
                      </a:r>
                    </a:p>
                    <a:p>
                      <a:pPr algn="just">
                        <a:lnSpc>
                          <a:spcPct val="107000"/>
                        </a:lnSpc>
                        <a:spcAft>
                          <a:spcPts val="0"/>
                        </a:spcAft>
                      </a:pPr>
                      <a:endPar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Kidney beans</a:t>
                      </a:r>
                    </a:p>
                    <a:p>
                      <a:pPr algn="just">
                        <a:lnSpc>
                          <a:spcPct val="107000"/>
                        </a:lnSpc>
                        <a:spcAft>
                          <a:spcPts val="0"/>
                        </a:spcAft>
                      </a:pPr>
                      <a:endPar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Cereal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ysClr val="window" lastClr="FFFFFF"/>
                    </a:solidFill>
                  </a:tcPr>
                </a:tc>
                <a:extLst>
                  <a:ext uri="{0D108BD9-81ED-4DB2-BD59-A6C34878D82A}">
                    <a16:rowId xmlns:a16="http://schemas.microsoft.com/office/drawing/2014/main" xmlns="" val="2116923573"/>
                  </a:ext>
                </a:extLst>
              </a:tr>
            </a:tbl>
          </a:graphicData>
        </a:graphic>
      </p:graphicFrame>
      <p:sp>
        <p:nvSpPr>
          <p:cNvPr id="5" name="Rectangle 4"/>
          <p:cNvSpPr/>
          <p:nvPr/>
        </p:nvSpPr>
        <p:spPr>
          <a:xfrm>
            <a:off x="587828" y="162449"/>
            <a:ext cx="7927522" cy="685059"/>
          </a:xfrm>
          <a:prstGeom prst="rect">
            <a:avLst/>
          </a:prstGeom>
        </p:spPr>
        <p:txBody>
          <a:bodyPr wrap="square">
            <a:spAutoFit/>
          </a:bodyPr>
          <a:lstStyle/>
          <a:p>
            <a:pPr lvl="0" algn="just">
              <a:lnSpc>
                <a:spcPct val="107000"/>
              </a:lnSpc>
              <a:spcAft>
                <a:spcPts val="800"/>
              </a:spcAft>
            </a:pPr>
            <a:r>
              <a:rPr lang="en-GB" dirty="0">
                <a:solidFill>
                  <a:prstClr val="black"/>
                </a:solidFill>
              </a:rPr>
              <a:t>3.</a:t>
            </a:r>
            <a:r>
              <a:rPr lang="en-GB" b="1" dirty="0">
                <a:solidFill>
                  <a:prstClr val="black"/>
                </a:solidFill>
              </a:rPr>
              <a:t> Complete the table.</a:t>
            </a:r>
            <a:r>
              <a:rPr lang="en-GB" dirty="0">
                <a:solidFill>
                  <a:prstClr val="black"/>
                </a:solidFill>
              </a:rPr>
              <a:t> There are some foods listed below to give you some help. Classify them as ‘animal’ or ‘plant’ protein.</a:t>
            </a:r>
          </a:p>
        </p:txBody>
      </p:sp>
      <p:sp>
        <p:nvSpPr>
          <p:cNvPr id="6" name="Text Box 12"/>
          <p:cNvSpPr txBox="1"/>
          <p:nvPr/>
        </p:nvSpPr>
        <p:spPr>
          <a:xfrm>
            <a:off x="587828" y="3154674"/>
            <a:ext cx="7927522" cy="1098588"/>
          </a:xfrm>
          <a:prstGeom prst="rect">
            <a:avLst/>
          </a:prstGeom>
          <a:solidFill>
            <a:sysClr val="window" lastClr="FFFFFF"/>
          </a:solidFill>
          <a:ln w="28575">
            <a:solidFill>
              <a:schemeClr val="accent5">
                <a:lumMod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Nuts		Beef		Eggs		Grains	Poultry	</a:t>
            </a:r>
          </a:p>
          <a:p>
            <a:pPr marL="0" marR="0" lvl="0" indent="0" defTabSz="914400" eaLnBrk="1" fontAlgn="auto" latinLnBrk="0" hangingPunct="1">
              <a:lnSpc>
                <a:spcPct val="107000"/>
              </a:lnSpc>
              <a:spcBef>
                <a:spcPts val="0"/>
              </a:spcBef>
              <a:spcAft>
                <a:spcPts val="800"/>
              </a:spcAft>
              <a:buClrTx/>
              <a:buSzTx/>
              <a:buFontTx/>
              <a:buNone/>
              <a:tabLst/>
              <a:defRPr/>
            </a:pPr>
            <a:r>
              <a:rPr lang="en-GB" sz="16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Cod	    	Soya		Kidney Beans		Tofu</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Dairy		Cereal		Pork		Cheese	</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Extension task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5"/>
          <p:cNvSpPr txBox="1"/>
          <p:nvPr/>
        </p:nvSpPr>
        <p:spPr>
          <a:xfrm>
            <a:off x="587828" y="4614630"/>
            <a:ext cx="2913018" cy="2041292"/>
          </a:xfrm>
          <a:prstGeom prst="rect">
            <a:avLst/>
          </a:prstGeom>
          <a:solidFill>
            <a:schemeClr val="accent1">
              <a:lumMod val="40000"/>
              <a:lumOff val="60000"/>
            </a:schemeClr>
          </a:solidFill>
          <a:ln w="3810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What is Quorn?</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400" b="0" i="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It is a </a:t>
            </a:r>
            <a:r>
              <a:rPr kumimoji="0" lang="en-GB" sz="1400" b="0" i="1"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Mycoprotein </a:t>
            </a:r>
            <a:r>
              <a:rPr kumimoji="0" lang="en-GB" sz="1400" b="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made from a fungi called </a:t>
            </a:r>
            <a:r>
              <a:rPr kumimoji="0" lang="en-GB" sz="1400" b="0" i="1"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fusarium venenatum.</a:t>
            </a:r>
            <a:r>
              <a:rPr kumimoji="0" lang="en-GB" sz="1400" b="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 Quorn was</a:t>
            </a:r>
            <a:r>
              <a:rPr kumimoji="0" lang="en-GB" sz="1400" b="0" u="none" strike="noStrike" kern="0" cap="none" spc="0" normalizeH="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 first produced in the 1980’s. It has been developed into more than 90 products and is available worldwide.</a:t>
            </a:r>
            <a:endParaRPr kumimoji="0" lang="en-GB" sz="1100" b="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1"/>
          <p:cNvSpPr txBox="1"/>
          <p:nvPr/>
        </p:nvSpPr>
        <p:spPr>
          <a:xfrm>
            <a:off x="3500846" y="4614630"/>
            <a:ext cx="4728754" cy="2041292"/>
          </a:xfrm>
          <a:prstGeom prst="rect">
            <a:avLst/>
          </a:prstGeom>
          <a:solidFill>
            <a:schemeClr val="accent1">
              <a:lumMod val="40000"/>
              <a:lumOff val="60000"/>
            </a:schemeClr>
          </a:solidFill>
          <a:ln w="38100">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What are the benefits of eating Quorn instead of meat?</a:t>
            </a:r>
          </a:p>
          <a:p>
            <a:pPr marL="0" marR="0" lvl="0" indent="0" defTabSz="914400" eaLnBrk="1" fontAlgn="auto" latinLnBrk="0" hangingPunct="1">
              <a:lnSpc>
                <a:spcPct val="107000"/>
              </a:lnSpc>
              <a:spcBef>
                <a:spcPts val="0"/>
              </a:spcBef>
              <a:spcAft>
                <a:spcPts val="800"/>
              </a:spcAft>
              <a:buClrTx/>
              <a:buSzTx/>
              <a:buFontTx/>
              <a:buNone/>
              <a:tabLst/>
              <a:defRPr/>
            </a:pPr>
            <a:r>
              <a:rPr lang="en-GB" sz="1400" kern="0" dirty="0">
                <a:solidFill>
                  <a:srgbClr val="7030A0"/>
                </a:solidFill>
                <a:latin typeface="Calibri" panose="020F0502020204030204" pitchFamily="34" charset="0"/>
                <a:ea typeface="Calibri" panose="020F0502020204030204" pitchFamily="34" charset="0"/>
                <a:cs typeface="Times New Roman" panose="02020603050405020304" pitchFamily="18" charset="0"/>
              </a:rPr>
              <a:t>It is an excellent source of high quality protein and contains all the essential amino acids.</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0" i="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It is high in dietary fibre, unlike</a:t>
            </a:r>
            <a:r>
              <a:rPr kumimoji="0" lang="en-GB" sz="1400" b="0" i="0" u="none" strike="noStrike" kern="0" cap="none" spc="0" normalizeH="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 meat which contains no dietary fibre.</a:t>
            </a:r>
          </a:p>
          <a:p>
            <a:pPr marL="0" marR="0" lvl="0" indent="0" defTabSz="914400" eaLnBrk="1" fontAlgn="auto" latinLnBrk="0" hangingPunct="1">
              <a:lnSpc>
                <a:spcPct val="107000"/>
              </a:lnSpc>
              <a:spcBef>
                <a:spcPts val="0"/>
              </a:spcBef>
              <a:spcAft>
                <a:spcPts val="800"/>
              </a:spcAft>
              <a:buClrTx/>
              <a:buSzTx/>
              <a:buFontTx/>
              <a:buNone/>
              <a:tabLst/>
              <a:defRPr/>
            </a:pPr>
            <a:r>
              <a:rPr lang="en-GB" sz="1400" kern="0" baseline="0" dirty="0">
                <a:solidFill>
                  <a:srgbClr val="7030A0"/>
                </a:solidFill>
                <a:latin typeface="Calibri" panose="020F0502020204030204" pitchFamily="34" charset="0"/>
                <a:ea typeface="Calibri" panose="020F0502020204030204" pitchFamily="34" charset="0"/>
                <a:cs typeface="Times New Roman" panose="02020603050405020304" pitchFamily="18" charset="0"/>
              </a:rPr>
              <a:t>It</a:t>
            </a:r>
            <a:r>
              <a:rPr lang="en-GB" sz="1400" kern="0" dirty="0">
                <a:solidFill>
                  <a:srgbClr val="7030A0"/>
                </a:solidFill>
                <a:latin typeface="Calibri" panose="020F0502020204030204" pitchFamily="34" charset="0"/>
                <a:ea typeface="Calibri" panose="020F0502020204030204" pitchFamily="34" charset="0"/>
                <a:cs typeface="Times New Roman" panose="02020603050405020304" pitchFamily="18" charset="0"/>
              </a:rPr>
              <a:t> is low in fat and sodium and contains no cholesterol or trans fats.</a:t>
            </a:r>
            <a:endParaRPr kumimoji="0" lang="en-GB" sz="1100" b="0" i="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994" y="633466"/>
            <a:ext cx="1046712" cy="548652"/>
          </a:xfrm>
          <a:prstGeom prst="rect">
            <a:avLst/>
          </a:prstGeom>
        </p:spPr>
      </p:pic>
      <p:pic>
        <p:nvPicPr>
          <p:cNvPr id="10" name="Picture 9" descr="&lt;strong&gt;Quorn&lt;/strong&gt; Chick-n &lt;strong&gt;Nuggets&lt;/strong&gt; | Angie Six | Flickr">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3781" y="5229029"/>
            <a:ext cx="1304925" cy="870375"/>
          </a:xfrm>
          <a:prstGeom prst="rect">
            <a:avLst/>
          </a:prstGeom>
        </p:spPr>
      </p:pic>
    </p:spTree>
    <p:extLst>
      <p:ext uri="{BB962C8B-B14F-4D97-AF65-F5344CB8AC3E}">
        <p14:creationId xmlns:p14="http://schemas.microsoft.com/office/powerpoint/2010/main" val="350432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15</a:t>
            </a:fld>
            <a:endParaRPr lang="en-GB" dirty="0"/>
          </a:p>
        </p:txBody>
      </p:sp>
      <p:sp>
        <p:nvSpPr>
          <p:cNvPr id="3" name="Rectangle 2"/>
          <p:cNvSpPr/>
          <p:nvPr/>
        </p:nvSpPr>
        <p:spPr>
          <a:xfrm>
            <a:off x="509451" y="330744"/>
            <a:ext cx="8138160" cy="1984518"/>
          </a:xfrm>
          <a:prstGeom prst="rect">
            <a:avLst/>
          </a:prstGeom>
        </p:spPr>
        <p:txBody>
          <a:bodyPr wrap="square">
            <a:spAutoFit/>
          </a:bodyPr>
          <a:lstStyle/>
          <a:p>
            <a:pPr algn="just">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Carbohydrates </a:t>
            </a:r>
            <a:r>
              <a:rPr lang="en-GB" dirty="0">
                <a:latin typeface="Calibri" panose="020F0502020204030204" pitchFamily="34" charset="0"/>
                <a:ea typeface="Calibri" panose="020F0502020204030204" pitchFamily="34" charset="0"/>
                <a:cs typeface="Times New Roman" panose="02020603050405020304" pitchFamily="18" charset="0"/>
              </a:rPr>
              <a:t>are also classed as</a:t>
            </a:r>
            <a:r>
              <a:rPr lang="en-GB" b="1" dirty="0">
                <a:latin typeface="Calibri" panose="020F0502020204030204" pitchFamily="34" charset="0"/>
                <a:ea typeface="Calibri" panose="020F0502020204030204" pitchFamily="34" charset="0"/>
                <a:cs typeface="Times New Roman" panose="02020603050405020304" pitchFamily="18" charset="0"/>
              </a:rPr>
              <a:t> ‘Macronutrients’ – </a:t>
            </a:r>
            <a:r>
              <a:rPr lang="en-GB" dirty="0">
                <a:latin typeface="Calibri" panose="020F0502020204030204" pitchFamily="34" charset="0"/>
                <a:ea typeface="Calibri" panose="020F0502020204030204" pitchFamily="34" charset="0"/>
                <a:cs typeface="Times New Roman" panose="02020603050405020304" pitchFamily="18" charset="0"/>
              </a:rPr>
              <a:t>what does this mean?</a:t>
            </a: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________</a:t>
            </a:r>
            <a:r>
              <a:rPr lang="en-GB"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It is needed by the body in large amounts</a:t>
            </a:r>
            <a:r>
              <a:rPr lang="en-GB" dirty="0">
                <a:effectLst/>
                <a:latin typeface="Calibri" panose="020F0502020204030204" pitchFamily="34" charset="0"/>
                <a:ea typeface="Calibri" panose="020F0502020204030204" pitchFamily="34" charset="0"/>
                <a:cs typeface="Times New Roman" panose="02020603050405020304" pitchFamily="18" charset="0"/>
              </a:rPr>
              <a:t>________________________</a:t>
            </a:r>
          </a:p>
          <a:p>
            <a:pPr marL="342900" indent="-342900" algn="just">
              <a:lnSpc>
                <a:spcPct val="107000"/>
              </a:lnSpc>
              <a:spcAft>
                <a:spcPts val="800"/>
              </a:spcAf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Complete the word gap task:</a:t>
            </a:r>
          </a:p>
          <a:p>
            <a:pPr marL="342900" indent="-342900" algn="just">
              <a:lnSpc>
                <a:spcPct val="107000"/>
              </a:lnSpc>
              <a:spcAft>
                <a:spcPts val="800"/>
              </a:spcAft>
              <a:buAutoNum type="arabicPeriod"/>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613953" y="1679345"/>
            <a:ext cx="8033657" cy="369332"/>
          </a:xfrm>
          <a:prstGeom prst="rect">
            <a:avLst/>
          </a:prstGeom>
          <a:noFill/>
          <a:ln w="15875">
            <a:solidFill>
              <a:schemeClr val="tx1"/>
            </a:solidFill>
          </a:ln>
        </p:spPr>
        <p:txBody>
          <a:bodyPr wrap="square" rtlCol="0">
            <a:spAutoFit/>
          </a:bodyPr>
          <a:lstStyle/>
          <a:p>
            <a:r>
              <a:rPr lang="en-GB" dirty="0"/>
              <a:t>Starch		Cereals		Sugar		Energy		Fruit</a:t>
            </a:r>
          </a:p>
        </p:txBody>
      </p:sp>
      <p:sp>
        <p:nvSpPr>
          <p:cNvPr id="6" name="Rectangle 5"/>
          <p:cNvSpPr/>
          <p:nvPr/>
        </p:nvSpPr>
        <p:spPr>
          <a:xfrm>
            <a:off x="613952" y="2130174"/>
            <a:ext cx="8033657" cy="3745000"/>
          </a:xfrm>
          <a:prstGeom prst="rect">
            <a:avLst/>
          </a:prstGeom>
        </p:spPr>
        <p:txBody>
          <a:bodyPr wrap="square">
            <a:spAutoFit/>
          </a:bodyPr>
          <a:lstStyle/>
          <a:p>
            <a:pPr>
              <a:lnSpc>
                <a:spcPct val="107000"/>
              </a:lnSpc>
              <a:spcAft>
                <a:spcPts val="0"/>
              </a:spcAft>
              <a:tabLst>
                <a:tab pos="2371090" algn="ctr"/>
                <a:tab pos="6126480" algn="r"/>
              </a:tabLst>
            </a:pPr>
            <a:r>
              <a:rPr lang="en-GB" dirty="0">
                <a:latin typeface="Calibri" panose="020F0502020204030204" pitchFamily="34" charset="0"/>
                <a:ea typeface="Calibri" panose="020F0502020204030204" pitchFamily="34" charset="0"/>
                <a:cs typeface="Times New Roman" panose="02020603050405020304" pitchFamily="18" charset="0"/>
              </a:rPr>
              <a:t>Carbohydrates are needed to give the body 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energy</a:t>
            </a:r>
            <a:r>
              <a:rPr lang="en-GB" dirty="0">
                <a:latin typeface="Calibri" panose="020F0502020204030204" pitchFamily="34" charset="0"/>
                <a:ea typeface="Calibri" panose="020F0502020204030204" pitchFamily="34" charset="0"/>
                <a:cs typeface="Times New Roman" panose="02020603050405020304" pitchFamily="18" charset="0"/>
              </a:rPr>
              <a:t>______.	There are two types of</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Carbohydrate - 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starch</a:t>
            </a:r>
            <a:r>
              <a:rPr lang="en-GB" dirty="0">
                <a:latin typeface="Calibri" panose="020F0502020204030204" pitchFamily="34" charset="0"/>
                <a:ea typeface="Calibri" panose="020F0502020204030204" pitchFamily="34" charset="0"/>
                <a:cs typeface="Times New Roman" panose="02020603050405020304" pitchFamily="18" charset="0"/>
              </a:rPr>
              <a:t>_____ and _______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sugar</a:t>
            </a:r>
            <a:r>
              <a:rPr lang="en-GB" dirty="0">
                <a:latin typeface="Calibri" panose="020F0502020204030204" pitchFamily="34" charset="0"/>
                <a:ea typeface="Calibri" panose="020F0502020204030204" pitchFamily="34" charset="0"/>
                <a:cs typeface="Times New Roman" panose="02020603050405020304" pitchFamily="18" charset="0"/>
              </a:rPr>
              <a:t>__.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Starch is found in ____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cereals</a:t>
            </a:r>
            <a:r>
              <a:rPr lang="en-GB" dirty="0">
                <a:latin typeface="Calibri" panose="020F0502020204030204" pitchFamily="34" charset="0"/>
                <a:ea typeface="Calibri" panose="020F0502020204030204" pitchFamily="34" charset="0"/>
                <a:cs typeface="Times New Roman" panose="02020603050405020304" pitchFamily="18" charset="0"/>
              </a:rPr>
              <a:t>________, cornflour, potatoes, pasta and flour.</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Sugar is found in ___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fruit</a:t>
            </a:r>
            <a:r>
              <a:rPr lang="en-GB" dirty="0">
                <a:latin typeface="Calibri" panose="020F0502020204030204" pitchFamily="34" charset="0"/>
                <a:ea typeface="Calibri" panose="020F0502020204030204" pitchFamily="34" charset="0"/>
                <a:cs typeface="Times New Roman" panose="02020603050405020304" pitchFamily="18" charset="0"/>
              </a:rPr>
              <a:t>__________, vegetables, honey, milk and processed foods.</a:t>
            </a:r>
          </a:p>
          <a:p>
            <a:pPr>
              <a:lnSpc>
                <a:spcPct val="107000"/>
              </a:lnSpc>
              <a:spcAft>
                <a:spcPts val="800"/>
              </a:spcAft>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2. When might the body need fast release (sugary) carbohydrates?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______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after exercise</a:t>
            </a:r>
            <a:r>
              <a:rPr lang="en-GB" dirty="0">
                <a:latin typeface="Calibri" panose="020F0502020204030204" pitchFamily="34" charset="0"/>
                <a:ea typeface="Calibri" panose="020F0502020204030204" pitchFamily="34" charset="0"/>
                <a:cs typeface="Times New Roman" panose="02020603050405020304" pitchFamily="18" charset="0"/>
              </a:rPr>
              <a:t>________________________________________________</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3. When might the body need slow release (starchy) carbohydrates?</a:t>
            </a:r>
          </a:p>
          <a:p>
            <a:pPr>
              <a:lnSpc>
                <a:spcPct val="107000"/>
              </a:lnSpc>
              <a:spcAft>
                <a:spcPts val="800"/>
              </a:spcAft>
            </a:pP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Gives you energy over an extended time – good for breakfast to stop you snacking.</a:t>
            </a: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23152"/>
            <a:ext cx="2019302" cy="1434848"/>
          </a:xfrm>
          <a:prstGeom prst="rect">
            <a:avLst/>
          </a:prstGeom>
        </p:spPr>
      </p:pic>
    </p:spTree>
    <p:extLst>
      <p:ext uri="{BB962C8B-B14F-4D97-AF65-F5344CB8AC3E}">
        <p14:creationId xmlns:p14="http://schemas.microsoft.com/office/powerpoint/2010/main" val="316602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additive="base">
                                        <p:cTn id="3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16</a:t>
            </a:fld>
            <a:endParaRPr lang="en-GB" dirty="0"/>
          </a:p>
        </p:txBody>
      </p:sp>
      <p:sp>
        <p:nvSpPr>
          <p:cNvPr id="3" name="Rectangle 2"/>
          <p:cNvSpPr/>
          <p:nvPr/>
        </p:nvSpPr>
        <p:spPr>
          <a:xfrm>
            <a:off x="653142" y="338780"/>
            <a:ext cx="7862207" cy="3876702"/>
          </a:xfrm>
          <a:prstGeom prst="rect">
            <a:avLst/>
          </a:prstGeom>
        </p:spPr>
        <p:txBody>
          <a:bodyPr wrap="square">
            <a:spAutoFit/>
          </a:bodyPr>
          <a:lstStyle/>
          <a:p>
            <a:pPr lvl="0">
              <a:lnSpc>
                <a:spcPct val="107000"/>
              </a:lnSpc>
              <a:spcAft>
                <a:spcPts val="800"/>
              </a:spcAft>
            </a:pP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4. Complete the table using the list of foods below. Classify them as fast or slow release carbohydrates.</a:t>
            </a: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16959412"/>
              </p:ext>
            </p:extLst>
          </p:nvPr>
        </p:nvGraphicFramePr>
        <p:xfrm>
          <a:off x="653141" y="1106668"/>
          <a:ext cx="7862208" cy="2897000"/>
        </p:xfrm>
        <a:graphic>
          <a:graphicData uri="http://schemas.openxmlformats.org/drawingml/2006/table">
            <a:tbl>
              <a:tblPr firstRow="1" firstCol="1" bandRow="1"/>
              <a:tblGrid>
                <a:gridCol w="3931104">
                  <a:extLst>
                    <a:ext uri="{9D8B030D-6E8A-4147-A177-3AD203B41FA5}">
                      <a16:colId xmlns:a16="http://schemas.microsoft.com/office/drawing/2014/main" xmlns="" val="3800024321"/>
                    </a:ext>
                  </a:extLst>
                </a:gridCol>
                <a:gridCol w="3931104">
                  <a:extLst>
                    <a:ext uri="{9D8B030D-6E8A-4147-A177-3AD203B41FA5}">
                      <a16:colId xmlns:a16="http://schemas.microsoft.com/office/drawing/2014/main" xmlns="" val="13948721"/>
                    </a:ext>
                  </a:extLst>
                </a:gridCol>
              </a:tblGrid>
              <a:tr h="0">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Fast release (sugary ) carbohydrates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Slow release (starchy) carbohydrates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86560503"/>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Fruit                                        Rice</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Vegetables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9963158"/>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Jam</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Oats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5048470"/>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Sugary</a:t>
                      </a:r>
                      <a:r>
                        <a:rPr lang="en-GB" sz="14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cereal</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Lentils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0300238"/>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Honey</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Peas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7835553"/>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Potatoes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8146688"/>
                  </a:ext>
                </a:extLst>
              </a:tr>
              <a:tr h="0">
                <a:tc>
                  <a:txBody>
                    <a:bodyPr/>
                    <a:lstStyle/>
                    <a:p>
                      <a:pPr>
                        <a:lnSpc>
                          <a:spcPct val="107000"/>
                        </a:lnSpc>
                        <a:spcAft>
                          <a:spcPts val="0"/>
                        </a:spcAft>
                      </a:pP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Energy drinks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9667039"/>
                  </a:ext>
                </a:extLst>
              </a:tr>
            </a:tbl>
          </a:graphicData>
        </a:graphic>
      </p:graphicFrame>
      <p:sp>
        <p:nvSpPr>
          <p:cNvPr id="5" name="Text Box 40"/>
          <p:cNvSpPr txBox="1"/>
          <p:nvPr/>
        </p:nvSpPr>
        <p:spPr>
          <a:xfrm>
            <a:off x="653141" y="4074341"/>
            <a:ext cx="7862208" cy="970472"/>
          </a:xfrm>
          <a:prstGeom prst="rect">
            <a:avLst/>
          </a:prstGeom>
          <a:solidFill>
            <a:sysClr val="window" lastClr="FFFFFF"/>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Fruit		jam		vegetables		sugary cereal	oats	lentils		Honey 		potatoes		peas</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energy drinks	rice		</a:t>
            </a:r>
            <a:r>
              <a:rPr kumimoji="0" lang="en-GB" sz="1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38"/>
          <p:cNvSpPr txBox="1"/>
          <p:nvPr/>
        </p:nvSpPr>
        <p:spPr>
          <a:xfrm>
            <a:off x="653141" y="5437053"/>
            <a:ext cx="3082836" cy="1304925"/>
          </a:xfrm>
          <a:prstGeom prst="rect">
            <a:avLst/>
          </a:prstGeom>
          <a:solidFill>
            <a:schemeClr val="accent1">
              <a:lumMod val="60000"/>
              <a:lumOff val="40000"/>
            </a:schemeClr>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Which type of foods contain gluten?</a:t>
            </a:r>
          </a:p>
          <a:p>
            <a:pPr marL="0" marR="0" lvl="0" indent="0" defTabSz="914400" eaLnBrk="1" fontAlgn="auto" latinLnBrk="0" hangingPunct="1">
              <a:lnSpc>
                <a:spcPct val="107000"/>
              </a:lnSpc>
              <a:spcBef>
                <a:spcPts val="0"/>
              </a:spcBef>
              <a:spcAft>
                <a:spcPts val="800"/>
              </a:spcAft>
              <a:buClrTx/>
              <a:buSzTx/>
              <a:buFontTx/>
              <a:buNone/>
              <a:tabLst/>
              <a:defRPr/>
            </a:pPr>
            <a:r>
              <a:rPr lang="en-GB" sz="1400" b="1" kern="0" dirty="0">
                <a:solidFill>
                  <a:srgbClr val="7030A0"/>
                </a:solidFill>
                <a:latin typeface="Calibri" panose="020F0502020204030204" pitchFamily="34" charset="0"/>
                <a:ea typeface="Calibri" panose="020F0502020204030204" pitchFamily="34" charset="0"/>
                <a:cs typeface="Times New Roman" panose="02020603050405020304" pitchFamily="18" charset="0"/>
              </a:rPr>
              <a:t>Gluten is a protein mainly found in wheat flour. It can also be found in: rye, barley, bulgur, and cous cous. </a:t>
            </a:r>
            <a:endParaRPr kumimoji="0" lang="en-GB" sz="1100" b="0" i="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39"/>
          <p:cNvSpPr txBox="1"/>
          <p:nvPr/>
        </p:nvSpPr>
        <p:spPr>
          <a:xfrm>
            <a:off x="3735978" y="5435601"/>
            <a:ext cx="4532811" cy="1306377"/>
          </a:xfrm>
          <a:prstGeom prst="rect">
            <a:avLst/>
          </a:prstGeom>
          <a:solidFill>
            <a:schemeClr val="accent1">
              <a:lumMod val="60000"/>
              <a:lumOff val="40000"/>
            </a:schemeClr>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4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If you were gluten intolerant (coeliac) which foods could you get your carbohydrates from?</a:t>
            </a:r>
          </a:p>
          <a:p>
            <a:pPr marL="0" marR="0" lvl="0" indent="0" defTabSz="914400" eaLnBrk="1" fontAlgn="auto" latinLnBrk="0" hangingPunct="1">
              <a:lnSpc>
                <a:spcPct val="107000"/>
              </a:lnSpc>
              <a:spcBef>
                <a:spcPts val="0"/>
              </a:spcBef>
              <a:spcAft>
                <a:spcPts val="800"/>
              </a:spcAft>
              <a:buClrTx/>
              <a:buSzTx/>
              <a:buFontTx/>
              <a:buNone/>
              <a:tabLst/>
              <a:defRPr/>
            </a:pPr>
            <a:r>
              <a:rPr lang="en-GB" sz="1400" b="1" kern="0" dirty="0">
                <a:solidFill>
                  <a:srgbClr val="7030A0"/>
                </a:solidFill>
                <a:latin typeface="Calibri" panose="020F0502020204030204" pitchFamily="34" charset="0"/>
                <a:ea typeface="Calibri" panose="020F0502020204030204" pitchFamily="34" charset="0"/>
                <a:cs typeface="Times New Roman" panose="02020603050405020304" pitchFamily="18" charset="0"/>
              </a:rPr>
              <a:t>Gluten-free products, rice, potatoes, millet, corn &amp; quinoa.</a:t>
            </a:r>
            <a:endParaRPr kumimoji="0" lang="en-GB" sz="1100" b="0" i="0" u="none" strike="noStrike" kern="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53141" y="5061405"/>
            <a:ext cx="1412566" cy="338554"/>
          </a:xfrm>
          <a:prstGeom prst="rect">
            <a:avLst/>
          </a:prstGeom>
        </p:spPr>
        <p:txBody>
          <a:bodyPr wrap="none">
            <a:spAutoFit/>
          </a:bodyPr>
          <a:lstStyle/>
          <a:p>
            <a:r>
              <a:rPr lang="en-GB" sz="16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Extension task</a:t>
            </a:r>
            <a:endParaRPr lang="en-GB" dirty="0"/>
          </a:p>
        </p:txBody>
      </p:sp>
      <p:pic>
        <p:nvPicPr>
          <p:cNvPr id="9" name="Picture 8" descr="Fanatic Cook: When You Hear &quot;Carb,&quot; What Food Comes To Mind?">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0145" y="10677"/>
            <a:ext cx="1193078" cy="481119"/>
          </a:xfrm>
          <a:prstGeom prst="rect">
            <a:avLst/>
          </a:prstGeom>
        </p:spPr>
      </p:pic>
    </p:spTree>
    <p:extLst>
      <p:ext uri="{BB962C8B-B14F-4D97-AF65-F5344CB8AC3E}">
        <p14:creationId xmlns:p14="http://schemas.microsoft.com/office/powerpoint/2010/main" val="4651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17</a:t>
            </a:fld>
            <a:endParaRPr lang="en-GB" dirty="0"/>
          </a:p>
        </p:txBody>
      </p:sp>
      <p:sp>
        <p:nvSpPr>
          <p:cNvPr id="3" name="Rectangle 2"/>
          <p:cNvSpPr/>
          <p:nvPr/>
        </p:nvSpPr>
        <p:spPr>
          <a:xfrm>
            <a:off x="470263" y="250657"/>
            <a:ext cx="7341326" cy="787652"/>
          </a:xfrm>
          <a:prstGeom prst="rect">
            <a:avLst/>
          </a:prstGeom>
        </p:spPr>
        <p:txBody>
          <a:bodyPr wrap="square">
            <a:spAutoFit/>
          </a:bodyPr>
          <a:lstStyle/>
          <a:p>
            <a:pPr>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Fats</a:t>
            </a:r>
            <a:r>
              <a:rPr lang="en-GB" b="1" dirty="0">
                <a:latin typeface="Calibri" panose="020F0502020204030204" pitchFamily="34" charset="0"/>
                <a:ea typeface="Calibri" panose="020F0502020204030204" pitchFamily="34" charset="0"/>
                <a:cs typeface="Times New Roman" panose="02020603050405020304" pitchFamily="18" charset="0"/>
              </a:rPr>
              <a:t> are also ‘Macronutrients’.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Complete the word gap task: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470263" y="1043439"/>
            <a:ext cx="8294913" cy="388696"/>
          </a:xfrm>
          <a:prstGeom prst="rect">
            <a:avLst/>
          </a:prstGeom>
          <a:noFill/>
          <a:ln w="15875">
            <a:solidFill>
              <a:schemeClr val="tx1"/>
            </a:solidFill>
          </a:ln>
        </p:spPr>
        <p:txBody>
          <a:bodyPr wrap="square" rtlCol="0">
            <a:spAutoFit/>
          </a:bodyPr>
          <a:lstStyle/>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butter		insulate		saturated		energy		plant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64760" y="1461483"/>
            <a:ext cx="8294914" cy="2372060"/>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Fats help to provide concentrated sources of 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energy</a:t>
            </a:r>
            <a:r>
              <a:rPr lang="en-GB" dirty="0">
                <a:latin typeface="Calibri" panose="020F0502020204030204" pitchFamily="34" charset="0"/>
                <a:ea typeface="Calibri" panose="020F0502020204030204" pitchFamily="34" charset="0"/>
                <a:cs typeface="Times New Roman" panose="02020603050405020304" pitchFamily="18" charset="0"/>
              </a:rPr>
              <a:t>__ and help to 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insulate</a:t>
            </a:r>
            <a:r>
              <a:rPr lang="en-GB" dirty="0">
                <a:latin typeface="Calibri" panose="020F0502020204030204" pitchFamily="34" charset="0"/>
                <a:ea typeface="Calibri" panose="020F0502020204030204" pitchFamily="34" charset="0"/>
                <a:cs typeface="Times New Roman" panose="02020603050405020304" pitchFamily="18" charset="0"/>
              </a:rPr>
              <a:t>______  the body in cold weather. There are two main types:</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saturated</a:t>
            </a:r>
            <a:r>
              <a:rPr lang="en-GB" dirty="0">
                <a:latin typeface="Calibri" panose="020F0502020204030204" pitchFamily="34" charset="0"/>
                <a:ea typeface="Calibri" panose="020F0502020204030204" pitchFamily="34" charset="0"/>
                <a:cs typeface="Times New Roman" panose="02020603050405020304" pitchFamily="18" charset="0"/>
              </a:rPr>
              <a:t>_____________ fats are usually obtained from animal sources, for example   _____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butter</a:t>
            </a:r>
            <a:r>
              <a:rPr lang="en-GB" dirty="0">
                <a:latin typeface="Calibri" panose="020F0502020204030204" pitchFamily="34" charset="0"/>
                <a:ea typeface="Calibri" panose="020F0502020204030204" pitchFamily="34" charset="0"/>
                <a:cs typeface="Times New Roman" panose="02020603050405020304" pitchFamily="18" charset="0"/>
              </a:rPr>
              <a:t>__ and lard. Unsaturated fats come from ____</a:t>
            </a:r>
            <a:r>
              <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rPr>
              <a:t>plant</a:t>
            </a:r>
            <a:r>
              <a:rPr lang="en-GB" dirty="0">
                <a:latin typeface="Calibri" panose="020F0502020204030204" pitchFamily="34" charset="0"/>
                <a:ea typeface="Calibri" panose="020F0502020204030204" pitchFamily="34" charset="0"/>
                <a:cs typeface="Times New Roman" panose="02020603050405020304" pitchFamily="18" charset="0"/>
              </a:rPr>
              <a:t>___ sources, such as sunflower oil.</a:t>
            </a:r>
          </a:p>
          <a:p>
            <a:pPr lvl="0">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2. Complete the table using the lists of foods below. Classify them as saturated or unsaturated fats.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36054715"/>
              </p:ext>
            </p:extLst>
          </p:nvPr>
        </p:nvGraphicFramePr>
        <p:xfrm>
          <a:off x="481329" y="3804193"/>
          <a:ext cx="7643768" cy="2004062"/>
        </p:xfrm>
        <a:graphic>
          <a:graphicData uri="http://schemas.openxmlformats.org/drawingml/2006/table">
            <a:tbl>
              <a:tblPr firstRow="1" firstCol="1" bandRow="1"/>
              <a:tblGrid>
                <a:gridCol w="3821884">
                  <a:extLst>
                    <a:ext uri="{9D8B030D-6E8A-4147-A177-3AD203B41FA5}">
                      <a16:colId xmlns:a16="http://schemas.microsoft.com/office/drawing/2014/main" xmlns="" val="1955085246"/>
                    </a:ext>
                  </a:extLst>
                </a:gridCol>
                <a:gridCol w="3821884">
                  <a:extLst>
                    <a:ext uri="{9D8B030D-6E8A-4147-A177-3AD203B41FA5}">
                      <a16:colId xmlns:a16="http://schemas.microsoft.com/office/drawing/2014/main" xmlns="" val="1414266090"/>
                    </a:ext>
                  </a:extLst>
                </a:gridCol>
              </a:tblGrid>
              <a:tr h="0">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Saturated Fats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Unsaturated Fats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0102118"/>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Meat</a:t>
                      </a:r>
                      <a:r>
                        <a:rPr lang="en-GB" sz="14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Nuts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Olive oil</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793518"/>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Eggs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Vegetable oil</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74936757"/>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Butter</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Oily fish (Omega – 3)</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0849433"/>
                  </a:ext>
                </a:extLst>
              </a:tr>
              <a:tr h="0">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Cream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044351"/>
                  </a:ext>
                </a:extLst>
              </a:tr>
            </a:tbl>
          </a:graphicData>
        </a:graphic>
      </p:graphicFrame>
      <p:sp>
        <p:nvSpPr>
          <p:cNvPr id="7" name="Text Box 55"/>
          <p:cNvSpPr txBox="1"/>
          <p:nvPr/>
        </p:nvSpPr>
        <p:spPr>
          <a:xfrm>
            <a:off x="481330" y="5888085"/>
            <a:ext cx="7643767" cy="969915"/>
          </a:xfrm>
          <a:prstGeom prst="rect">
            <a:avLst/>
          </a:prstGeom>
          <a:solidFill>
            <a:sysClr val="window" lastClr="FFFFFF"/>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Meat			Olive Oil		Eggs		Butter	Oily fish		Vegetable Oil		Cream</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Nuts	</a:t>
            </a:r>
            <a:endParaRPr kumimoji="0" lang="en-GB"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625" y="-6083"/>
            <a:ext cx="975285" cy="1020173"/>
          </a:xfrm>
          <a:prstGeom prst="rect">
            <a:avLst/>
          </a:prstGeom>
        </p:spPr>
      </p:pic>
    </p:spTree>
    <p:extLst>
      <p:ext uri="{BB962C8B-B14F-4D97-AF65-F5344CB8AC3E}">
        <p14:creationId xmlns:p14="http://schemas.microsoft.com/office/powerpoint/2010/main" val="29880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18</a:t>
            </a:fld>
            <a:endParaRPr lang="en-GB" dirty="0"/>
          </a:p>
        </p:txBody>
      </p:sp>
      <p:pic>
        <p:nvPicPr>
          <p:cNvPr id="3" name="Picture 2"/>
          <p:cNvPicPr>
            <a:picLocks noChangeAspect="1"/>
          </p:cNvPicPr>
          <p:nvPr/>
        </p:nvPicPr>
        <p:blipFill>
          <a:blip r:embed="rId2"/>
          <a:stretch>
            <a:fillRect/>
          </a:stretch>
        </p:blipFill>
        <p:spPr>
          <a:xfrm>
            <a:off x="584670" y="956976"/>
            <a:ext cx="2566638" cy="2200847"/>
          </a:xfrm>
          <a:prstGeom prst="rect">
            <a:avLst/>
          </a:prstGeom>
        </p:spPr>
      </p:pic>
      <p:sp>
        <p:nvSpPr>
          <p:cNvPr id="4" name="Rectangle 3"/>
          <p:cNvSpPr/>
          <p:nvPr/>
        </p:nvSpPr>
        <p:spPr>
          <a:xfrm>
            <a:off x="676110" y="437153"/>
            <a:ext cx="1412566" cy="338554"/>
          </a:xfrm>
          <a:prstGeom prst="rect">
            <a:avLst/>
          </a:prstGeom>
        </p:spPr>
        <p:txBody>
          <a:bodyPr wrap="none">
            <a:spAutoFit/>
          </a:bodyPr>
          <a:lstStyle/>
          <a:p>
            <a:r>
              <a:rPr lang="en-GB" sz="1600" b="1"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Extension task</a:t>
            </a:r>
            <a:endParaRPr lang="en-GB" dirty="0"/>
          </a:p>
        </p:txBody>
      </p:sp>
      <p:sp>
        <p:nvSpPr>
          <p:cNvPr id="5" name="Text Box 58"/>
          <p:cNvSpPr txBox="1"/>
          <p:nvPr/>
        </p:nvSpPr>
        <p:spPr>
          <a:xfrm>
            <a:off x="462152" y="3215366"/>
            <a:ext cx="2811673" cy="3013983"/>
          </a:xfrm>
          <a:prstGeom prst="rect">
            <a:avLst/>
          </a:prstGeom>
          <a:solidFill>
            <a:sysClr val="window" lastClr="FFFFFF"/>
          </a:solid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What health risks does this boy face? </a:t>
            </a:r>
          </a:p>
          <a:p>
            <a:pPr marL="0" marR="0" lvl="0" indent="0" defTabSz="914400" eaLnBrk="1" fontAlgn="auto" latinLnBrk="0" hangingPunct="1">
              <a:lnSpc>
                <a:spcPct val="107000"/>
              </a:lnSpc>
              <a:spcBef>
                <a:spcPts val="0"/>
              </a:spcBef>
              <a:spcAft>
                <a:spcPts val="0"/>
              </a:spcAft>
              <a:buClrTx/>
              <a:buSzTx/>
              <a:buFontTx/>
              <a:buNone/>
              <a:tabLst/>
              <a:defRPr/>
            </a:pPr>
            <a:endParaRPr lang="en-GB" b="1"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endParaRPr kumimoji="0" lang="en-GB"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If you were his parent, how would you change his diet?</a:t>
            </a:r>
          </a:p>
        </p:txBody>
      </p:sp>
      <p:sp>
        <p:nvSpPr>
          <p:cNvPr id="6" name="Text Box 56"/>
          <p:cNvSpPr txBox="1"/>
          <p:nvPr/>
        </p:nvSpPr>
        <p:spPr>
          <a:xfrm>
            <a:off x="3804149" y="956976"/>
            <a:ext cx="4711201" cy="4790681"/>
          </a:xfrm>
          <a:prstGeom prst="rect">
            <a:avLst/>
          </a:prstGeom>
          <a:solidFill>
            <a:sysClr val="window" lastClr="FFFFFF"/>
          </a:solidFill>
          <a:ln w="28575">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Write your answers here:</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sng"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Health risks: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GB" b="1" kern="0" dirty="0">
                <a:solidFill>
                  <a:srgbClr val="7030A0"/>
                </a:solidFill>
                <a:ea typeface="Calibri" panose="020F0502020204030204" pitchFamily="34" charset="0"/>
                <a:cs typeface="Times New Roman" panose="02020603050405020304" pitchFamily="18" charset="0"/>
              </a:rPr>
              <a:t>Obesity, diabetes, risk of strokes</a:t>
            </a: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b="1" i="0" u="sng"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Changes to diet:</a:t>
            </a:r>
          </a:p>
          <a:p>
            <a:pPr>
              <a:lnSpc>
                <a:spcPct val="107000"/>
              </a:lnSpc>
              <a:spcAft>
                <a:spcPts val="800"/>
              </a:spcAft>
              <a:defRPr/>
            </a:pPr>
            <a:r>
              <a:rPr lang="en-GB" b="1" kern="0" dirty="0">
                <a:solidFill>
                  <a:srgbClr val="7030A0"/>
                </a:solidFill>
                <a:ea typeface="Calibri" panose="020F0502020204030204" pitchFamily="34" charset="0"/>
                <a:cs typeface="Times New Roman" panose="02020603050405020304" pitchFamily="18" charset="0"/>
              </a:rPr>
              <a:t>Exchange saturated fat foods for unsaturated fats. </a:t>
            </a:r>
          </a:p>
          <a:p>
            <a:pPr>
              <a:lnSpc>
                <a:spcPct val="107000"/>
              </a:lnSpc>
              <a:spcAft>
                <a:spcPts val="800"/>
              </a:spcAft>
              <a:defRPr/>
            </a:pPr>
            <a:r>
              <a:rPr lang="en-GB" b="1" kern="0" dirty="0">
                <a:solidFill>
                  <a:srgbClr val="7030A0"/>
                </a:solidFill>
                <a:ea typeface="Calibri" panose="020F0502020204030204" pitchFamily="34" charset="0"/>
                <a:cs typeface="Times New Roman" panose="02020603050405020304" pitchFamily="18" charset="0"/>
              </a:rPr>
              <a:t>No processed foods, foods cooked at home so that you know what they contain. </a:t>
            </a:r>
          </a:p>
          <a:p>
            <a:pPr>
              <a:lnSpc>
                <a:spcPct val="107000"/>
              </a:lnSpc>
              <a:spcAft>
                <a:spcPts val="800"/>
              </a:spcAft>
              <a:defRPr/>
            </a:pPr>
            <a:r>
              <a:rPr lang="en-GB" b="1" kern="0" dirty="0">
                <a:solidFill>
                  <a:srgbClr val="7030A0"/>
                </a:solidFill>
                <a:ea typeface="Calibri" panose="020F0502020204030204" pitchFamily="34" charset="0"/>
                <a:cs typeface="Times New Roman" panose="02020603050405020304" pitchFamily="18" charset="0"/>
              </a:rPr>
              <a:t>Reduce the amount of food eaten.</a:t>
            </a:r>
          </a:p>
          <a:p>
            <a:pPr>
              <a:lnSpc>
                <a:spcPct val="107000"/>
              </a:lnSpc>
              <a:spcAft>
                <a:spcPts val="800"/>
              </a:spcAft>
              <a:defRPr/>
            </a:pPr>
            <a:r>
              <a:rPr lang="en-GB" b="1" kern="0" dirty="0">
                <a:solidFill>
                  <a:srgbClr val="7030A0"/>
                </a:solidFill>
                <a:ea typeface="Calibri" panose="020F0502020204030204" pitchFamily="34" charset="0"/>
                <a:cs typeface="Times New Roman" panose="02020603050405020304" pitchFamily="18" charset="0"/>
              </a:rPr>
              <a:t>More fruit and vegetables and more exercise.</a:t>
            </a:r>
            <a:endParaRPr lang="en-GB" kern="0" dirty="0">
              <a:solidFill>
                <a:srgbClr val="7030A0"/>
              </a:solidFill>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endParaRPr kumimoji="0" lang="en-GB"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72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 calcmode="lin" valueType="num">
                                      <p:cBhvr additive="base">
                                        <p:cTn id="1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 calcmode="lin" valueType="num">
                                      <p:cBhvr additive="base">
                                        <p:cTn id="2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 calcmode="lin" valueType="num">
                                      <p:cBhvr additive="base">
                                        <p:cTn id="2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19</a:t>
            </a:fld>
            <a:endParaRPr lang="en-GB" dirty="0"/>
          </a:p>
        </p:txBody>
      </p:sp>
      <p:sp>
        <p:nvSpPr>
          <p:cNvPr id="3" name="Rectangle 2"/>
          <p:cNvSpPr/>
          <p:nvPr/>
        </p:nvSpPr>
        <p:spPr>
          <a:xfrm>
            <a:off x="574766" y="382996"/>
            <a:ext cx="8229600" cy="2606419"/>
          </a:xfrm>
          <a:prstGeom prst="rect">
            <a:avLst/>
          </a:prstGeom>
        </p:spPr>
        <p:txBody>
          <a:bodyPr wrap="square">
            <a:spAutoFit/>
          </a:bodyPr>
          <a:lstStyle/>
          <a:p>
            <a:pPr>
              <a:lnSpc>
                <a:spcPct val="107000"/>
              </a:lnSpc>
              <a:spcAft>
                <a:spcPts val="800"/>
              </a:spcAft>
            </a:pPr>
            <a:r>
              <a:rPr lang="en-GB" b="1" u="sng" dirty="0">
                <a:latin typeface="Calibri" panose="020F0502020204030204" pitchFamily="34" charset="0"/>
                <a:ea typeface="Calibri" panose="020F0502020204030204" pitchFamily="34" charset="0"/>
                <a:cs typeface="Times New Roman" panose="02020603050405020304" pitchFamily="18" charset="0"/>
              </a:rPr>
              <a:t>Vitamins </a:t>
            </a:r>
            <a:r>
              <a:rPr lang="en-GB" dirty="0">
                <a:latin typeface="Calibri" panose="020F0502020204030204" pitchFamily="34" charset="0"/>
                <a:ea typeface="Calibri" panose="020F0502020204030204" pitchFamily="34" charset="0"/>
                <a:cs typeface="Times New Roman" panose="02020603050405020304" pitchFamily="18" charset="0"/>
              </a:rPr>
              <a:t>are needed in very small amounts for growth and health therefore they are</a:t>
            </a: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Micronutrients.  </a:t>
            </a:r>
            <a:r>
              <a:rPr lang="en-GB" dirty="0">
                <a:latin typeface="Calibri" panose="020F0502020204030204" pitchFamily="34" charset="0"/>
                <a:ea typeface="Calibri" panose="020F0502020204030204" pitchFamily="34" charset="0"/>
                <a:cs typeface="Times New Roman" panose="02020603050405020304" pitchFamily="18" charset="0"/>
              </a:rPr>
              <a:t>The main vitamins are vitamin A, the B complex of vitamins (including thiamine and folic acid), vitamin C, vitamin D, vitamin E &amp; vitamin K.</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Match the vitamins to their function (job role in the body).</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dirty="0">
                <a:latin typeface="Calibri" panose="020F0502020204030204" pitchFamily="34" charset="0"/>
                <a:ea typeface="Calibri" panose="020F0502020204030204" pitchFamily="34" charset="0"/>
                <a:cs typeface="Times New Roman" panose="02020603050405020304" pitchFamily="18" charset="0"/>
              </a:rPr>
              <a:t>Give 3 examples of foods you would find each vitamin in.</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 </a:t>
            </a:r>
            <a:r>
              <a:rPr lang="en-GB" sz="4400" b="1" dirty="0">
                <a:latin typeface="Calibri" panose="020F0502020204030204" pitchFamily="34" charset="0"/>
                <a:ea typeface="Calibri" panose="020F0502020204030204" pitchFamily="34" charset="0"/>
                <a:cs typeface="Times New Roman" panose="02020603050405020304" pitchFamily="18" charset="0"/>
              </a:rPr>
              <a:t>A      B	   C	   D	   E	   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70129557"/>
              </p:ext>
            </p:extLst>
          </p:nvPr>
        </p:nvGraphicFramePr>
        <p:xfrm>
          <a:off x="677637" y="2885756"/>
          <a:ext cx="7837713" cy="3835720"/>
        </p:xfrm>
        <a:graphic>
          <a:graphicData uri="http://schemas.openxmlformats.org/drawingml/2006/table">
            <a:tbl>
              <a:tblPr firstRow="1" firstCol="1" bandRow="1"/>
              <a:tblGrid>
                <a:gridCol w="1802764">
                  <a:extLst>
                    <a:ext uri="{9D8B030D-6E8A-4147-A177-3AD203B41FA5}">
                      <a16:colId xmlns:a16="http://schemas.microsoft.com/office/drawing/2014/main" xmlns="" val="1804041117"/>
                    </a:ext>
                  </a:extLst>
                </a:gridCol>
                <a:gridCol w="3421878">
                  <a:extLst>
                    <a:ext uri="{9D8B030D-6E8A-4147-A177-3AD203B41FA5}">
                      <a16:colId xmlns:a16="http://schemas.microsoft.com/office/drawing/2014/main" xmlns="" val="2435505343"/>
                    </a:ext>
                  </a:extLst>
                </a:gridCol>
                <a:gridCol w="2613071">
                  <a:extLst>
                    <a:ext uri="{9D8B030D-6E8A-4147-A177-3AD203B41FA5}">
                      <a16:colId xmlns:a16="http://schemas.microsoft.com/office/drawing/2014/main" xmlns="" val="2492376614"/>
                    </a:ext>
                  </a:extLst>
                </a:gridCol>
              </a:tblGrid>
              <a:tr h="255715">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Fat Soluble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Function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Food Sources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4121091479"/>
                  </a:ext>
                </a:extLst>
              </a:tr>
              <a:tr h="511429">
                <a:tc>
                  <a:txBody>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e.g. Vitamin 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I’m important for growth, healthy skin and hair and I can help you see better at night.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Yellow peppers, carrots, dairy e.g. milk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5556396"/>
                  </a:ext>
                </a:extLst>
              </a:tr>
              <a:tr h="511429">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Vitamin D</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You need me for healthy bones and teeth.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Oily fish, eggs, fortified margarines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6153106"/>
                  </a:ext>
                </a:extLst>
              </a:tr>
              <a:tr h="767145">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Vitamin E</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 help protect cells. I also help your immune system and repair DNA!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Plant oils, soya, nuts, seeds, egg yolk, olive</a:t>
                      </a:r>
                      <a:r>
                        <a:rPr lang="en-GB" sz="14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oil</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47161377"/>
                  </a:ext>
                </a:extLst>
              </a:tr>
              <a:tr h="511429">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Vitamin K</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 help to clot your blood.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Leafy</a:t>
                      </a:r>
                      <a:r>
                        <a:rPr lang="en-GB" sz="14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green vegetables, liver, bacon, cereals, vegetable oils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4382641"/>
                  </a:ext>
                </a:extLst>
              </a:tr>
              <a:tr h="255715">
                <a:tc>
                  <a:txBody>
                    <a:bodyPr/>
                    <a:lstStyle/>
                    <a:p>
                      <a:pP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Water soluble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Function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Food Sources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917730758"/>
                  </a:ext>
                </a:extLst>
              </a:tr>
              <a:tr h="511429">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Vitamin B group</a:t>
                      </a:r>
                      <a:endParaRPr lang="en-GB" sz="11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We help with cell repair, digestion and energy release from carbohydrates.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Red meat, yeast, dairy, egg, mushrooms, nuts &amp; seeds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1876862"/>
                  </a:ext>
                </a:extLst>
              </a:tr>
              <a:tr h="511429">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Vitamin 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I help you repair wounds and absorb iron to carry oxygenated red blood cells.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Fruits</a:t>
                      </a:r>
                      <a:r>
                        <a:rPr lang="en-GB" sz="14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especially citrus, dark green vegetables, potatoes</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50291109"/>
                  </a:ext>
                </a:extLst>
              </a:tr>
            </a:tbl>
          </a:graphicData>
        </a:graphic>
      </p:graphicFrame>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5824" y="1126617"/>
            <a:ext cx="1408176" cy="1499616"/>
          </a:xfrm>
          <a:prstGeom prst="rect">
            <a:avLst/>
          </a:prstGeom>
        </p:spPr>
      </p:pic>
    </p:spTree>
    <p:extLst>
      <p:ext uri="{BB962C8B-B14F-4D97-AF65-F5344CB8AC3E}">
        <p14:creationId xmlns:p14="http://schemas.microsoft.com/office/powerpoint/2010/main" val="32402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a:t>
            </a:fld>
            <a:endParaRPr lang="en-GB" dirty="0"/>
          </a:p>
        </p:txBody>
      </p:sp>
      <p:pic>
        <p:nvPicPr>
          <p:cNvPr id="24" name="Picture 23"/>
          <p:cNvPicPr>
            <a:picLocks noChangeAspect="1"/>
          </p:cNvPicPr>
          <p:nvPr/>
        </p:nvPicPr>
        <p:blipFill>
          <a:blip r:embed="rId2"/>
          <a:stretch>
            <a:fillRect/>
          </a:stretch>
        </p:blipFill>
        <p:spPr>
          <a:xfrm>
            <a:off x="0" y="219889"/>
            <a:ext cx="9144000" cy="6418222"/>
          </a:xfrm>
          <a:prstGeom prst="rect">
            <a:avLst/>
          </a:prstGeom>
        </p:spPr>
      </p:pic>
    </p:spTree>
    <p:extLst>
      <p:ext uri="{BB962C8B-B14F-4D97-AF65-F5344CB8AC3E}">
        <p14:creationId xmlns:p14="http://schemas.microsoft.com/office/powerpoint/2010/main" val="3781962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20</a:t>
            </a:fld>
            <a:endParaRPr lang="en-GB" dirty="0"/>
          </a:p>
        </p:txBody>
      </p:sp>
      <p:sp>
        <p:nvSpPr>
          <p:cNvPr id="3" name="Rectangle 2"/>
          <p:cNvSpPr/>
          <p:nvPr/>
        </p:nvSpPr>
        <p:spPr>
          <a:xfrm>
            <a:off x="209005" y="135791"/>
            <a:ext cx="8804366" cy="6309420"/>
          </a:xfrm>
          <a:prstGeom prst="rect">
            <a:avLst/>
          </a:prstGeom>
        </p:spPr>
        <p:txBody>
          <a:bodyPr wrap="square">
            <a:spAutoFit/>
          </a:bodyPr>
          <a:lstStyle/>
          <a:p>
            <a:pPr algn="ctr">
              <a:spcAft>
                <a:spcPts val="0"/>
              </a:spcAft>
            </a:pPr>
            <a:r>
              <a:rPr lang="en-GB" b="1" dirty="0">
                <a:latin typeface="Century Gothic" panose="020B0502020202020204" pitchFamily="34" charset="0"/>
                <a:ea typeface="Times New Roman" panose="02020603050405020304" pitchFamily="18" charset="0"/>
              </a:rPr>
              <a:t>Environmental issues within the food industry</a:t>
            </a:r>
            <a:endParaRPr lang="en-GB" dirty="0">
              <a:latin typeface="Times New Roman" panose="02020603050405020304" pitchFamily="18" charset="0"/>
              <a:ea typeface="Times New Roman" panose="02020603050405020304" pitchFamily="18" charset="0"/>
            </a:endParaRPr>
          </a:p>
          <a:p>
            <a:pPr>
              <a:spcAft>
                <a:spcPts val="0"/>
              </a:spcAft>
            </a:pPr>
            <a:r>
              <a:rPr lang="en-GB" dirty="0">
                <a:latin typeface="Century Gothic" panose="020B050202020202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a:spcAft>
                <a:spcPts val="0"/>
              </a:spcAft>
            </a:pPr>
            <a:r>
              <a:rPr lang="en-GB" sz="1600" dirty="0">
                <a:ea typeface="Times New Roman" panose="02020603050405020304" pitchFamily="18" charset="0"/>
              </a:rPr>
              <a:t>Looking after the environment is really important to prevent global warming. The food industry and consumers have a large part to play in protecting the environment.</a:t>
            </a:r>
          </a:p>
          <a:p>
            <a:pPr>
              <a:spcAft>
                <a:spcPts val="0"/>
              </a:spcAft>
            </a:pPr>
            <a:r>
              <a:rPr lang="en-GB" sz="1600" b="1" dirty="0">
                <a:ea typeface="Times New Roman" panose="02020603050405020304" pitchFamily="18" charset="0"/>
              </a:rPr>
              <a:t>        Remember</a:t>
            </a:r>
            <a:r>
              <a:rPr lang="en-GB" sz="1600" dirty="0">
                <a:ea typeface="Times New Roman" panose="02020603050405020304" pitchFamily="18" charset="0"/>
              </a:rPr>
              <a:t> the 3 ‘R’s -  </a:t>
            </a:r>
            <a:r>
              <a:rPr lang="en-GB" sz="1600" b="1" dirty="0">
                <a:ea typeface="Times New Roman" panose="02020603050405020304" pitchFamily="18" charset="0"/>
              </a:rPr>
              <a:t>R</a:t>
            </a:r>
            <a:r>
              <a:rPr lang="en-GB" sz="1600" dirty="0">
                <a:ea typeface="Times New Roman" panose="02020603050405020304" pitchFamily="18" charset="0"/>
              </a:rPr>
              <a:t>educe</a:t>
            </a:r>
          </a:p>
          <a:p>
            <a:pPr>
              <a:spcAft>
                <a:spcPts val="0"/>
              </a:spcAft>
              <a:tabLst>
                <a:tab pos="1879600" algn="l"/>
              </a:tabLst>
            </a:pPr>
            <a:r>
              <a:rPr lang="en-GB" sz="1600" dirty="0">
                <a:ea typeface="Times New Roman" panose="02020603050405020304" pitchFamily="18" charset="0"/>
              </a:rPr>
              <a:t>                                                  </a:t>
            </a:r>
            <a:r>
              <a:rPr lang="en-GB" sz="1600" b="1" dirty="0">
                <a:ea typeface="Times New Roman" panose="02020603050405020304" pitchFamily="18" charset="0"/>
              </a:rPr>
              <a:t>R</a:t>
            </a:r>
            <a:r>
              <a:rPr lang="en-GB" sz="1600" dirty="0">
                <a:ea typeface="Times New Roman" panose="02020603050405020304" pitchFamily="18" charset="0"/>
              </a:rPr>
              <a:t>euse</a:t>
            </a:r>
          </a:p>
          <a:p>
            <a:pPr>
              <a:spcAft>
                <a:spcPts val="0"/>
              </a:spcAft>
              <a:tabLst>
                <a:tab pos="1879600" algn="l"/>
              </a:tabLst>
            </a:pPr>
            <a:r>
              <a:rPr lang="en-GB" sz="1600" dirty="0">
                <a:ea typeface="Times New Roman" panose="02020603050405020304" pitchFamily="18" charset="0"/>
              </a:rPr>
              <a:t>                                                  </a:t>
            </a:r>
            <a:r>
              <a:rPr lang="en-GB" sz="1600" b="1" dirty="0">
                <a:ea typeface="Times New Roman" panose="02020603050405020304" pitchFamily="18" charset="0"/>
              </a:rPr>
              <a:t>R</a:t>
            </a:r>
            <a:r>
              <a:rPr lang="en-GB" sz="1600" dirty="0">
                <a:ea typeface="Times New Roman" panose="02020603050405020304" pitchFamily="18" charset="0"/>
              </a:rPr>
              <a:t>ecycle</a:t>
            </a:r>
          </a:p>
          <a:p>
            <a:pPr>
              <a:spcAft>
                <a:spcPts val="0"/>
              </a:spcAft>
            </a:pPr>
            <a:r>
              <a:rPr lang="en-GB" sz="1600" b="1" dirty="0">
                <a:ea typeface="Times New Roman" panose="02020603050405020304" pitchFamily="18" charset="0"/>
              </a:rPr>
              <a:t>How can we reduce the amount of waste within our homes?</a:t>
            </a: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Use products with less packaging</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Use up food left overs in other meals</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Compost food /vegetable peelings etc.</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Recycling glass, tins, cardboard and paper.</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Plan meals carefully to prevent waste – make a shopping list</a:t>
            </a:r>
          </a:p>
          <a:p>
            <a:pPr marL="342900" lvl="0" indent="-342900">
              <a:spcAft>
                <a:spcPts val="0"/>
              </a:spcAft>
              <a:buFont typeface="Symbol" panose="05050102010706020507" pitchFamily="18" charset="2"/>
              <a:buChar char=""/>
              <a:tabLst>
                <a:tab pos="457200" algn="l"/>
              </a:tabLst>
            </a:pPr>
            <a:r>
              <a:rPr lang="en-GB" sz="1600" dirty="0">
                <a:ea typeface="Times New Roman" panose="02020603050405020304" pitchFamily="18" charset="0"/>
              </a:rPr>
              <a:t>Don’t be tempted by offers such as ‘Buy one get one free’</a:t>
            </a:r>
          </a:p>
          <a:p>
            <a:pPr marL="228600">
              <a:spcAft>
                <a:spcPts val="0"/>
              </a:spcAft>
            </a:pPr>
            <a:endParaRPr lang="en-GB" sz="1600" b="1" dirty="0">
              <a:solidFill>
                <a:srgbClr val="3366FF"/>
              </a:solidFill>
              <a:ea typeface="Times New Roman" panose="02020603050405020304" pitchFamily="18" charset="0"/>
            </a:endParaRPr>
          </a:p>
          <a:p>
            <a:pPr marL="228600">
              <a:spcAft>
                <a:spcPts val="0"/>
              </a:spcAft>
            </a:pPr>
            <a:r>
              <a:rPr lang="en-GB" sz="1600" b="1" dirty="0">
                <a:solidFill>
                  <a:srgbClr val="3366FF"/>
                </a:solidFill>
                <a:ea typeface="Times New Roman" panose="02020603050405020304" pitchFamily="18" charset="0"/>
              </a:rPr>
              <a:t>Packaging:  </a:t>
            </a:r>
            <a:endParaRPr lang="en-GB" sz="1600" dirty="0">
              <a:ea typeface="Times New Roman" panose="02020603050405020304" pitchFamily="18" charset="0"/>
            </a:endParaRPr>
          </a:p>
          <a:p>
            <a:pPr marL="228600">
              <a:spcAft>
                <a:spcPts val="0"/>
              </a:spcAft>
            </a:pPr>
            <a:r>
              <a:rPr lang="en-GB" sz="1600" b="1" dirty="0">
                <a:solidFill>
                  <a:srgbClr val="3366FF"/>
                </a:solidFill>
                <a:ea typeface="Times New Roman" panose="02020603050405020304" pitchFamily="18" charset="0"/>
              </a:rPr>
              <a:t>We use packaging for food to:</a:t>
            </a:r>
            <a:endParaRPr lang="en-GB" sz="1600" dirty="0">
              <a:ea typeface="Times New Roman" panose="02020603050405020304" pitchFamily="18" charset="0"/>
            </a:endParaRP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Protect the contents</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Hold the contents</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Keep it fresh</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Reduce waste – keeping it safe to eat for longer</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Make food easier to handle, transport and serve.</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Improve hygiene – protects from bacterial contamination</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Make contents look more attractive</a:t>
            </a:r>
          </a:p>
          <a:p>
            <a:pPr marL="342900" lvl="0" indent="-342900">
              <a:spcAft>
                <a:spcPts val="0"/>
              </a:spcAft>
              <a:buFont typeface="Symbol" panose="05050102010706020507" pitchFamily="18" charset="2"/>
              <a:buChar char=""/>
              <a:tabLst>
                <a:tab pos="685800" algn="l"/>
              </a:tabLst>
            </a:pPr>
            <a:r>
              <a:rPr lang="en-GB" sz="1600" dirty="0">
                <a:ea typeface="Times New Roman" panose="02020603050405020304" pitchFamily="18" charset="0"/>
              </a:rPr>
              <a:t>Give information to consumer on the contents, storage etc.</a:t>
            </a:r>
            <a:endParaRPr lang="en-GB" sz="1600" dirty="0">
              <a:effectLst/>
              <a:ea typeface="Times New Roman" panose="02020603050405020304" pitchFamily="18" charset="0"/>
            </a:endParaRPr>
          </a:p>
        </p:txBody>
      </p:sp>
      <p:pic>
        <p:nvPicPr>
          <p:cNvPr id="4" name="Picture 3">
            <a:hlinkClick r:id="rId3"/>
          </p:cNvPr>
          <p:cNvPicPr>
            <a:picLocks noChangeAspect="1"/>
          </p:cNvPicPr>
          <p:nvPr/>
        </p:nvPicPr>
        <p:blipFill>
          <a:blip r:embed="rId4"/>
          <a:stretch>
            <a:fillRect/>
          </a:stretch>
        </p:blipFill>
        <p:spPr>
          <a:xfrm>
            <a:off x="6176962" y="1738312"/>
            <a:ext cx="2619375" cy="1743075"/>
          </a:xfrm>
          <a:prstGeom prst="rect">
            <a:avLst/>
          </a:prstGeom>
        </p:spPr>
      </p:pic>
    </p:spTree>
    <p:extLst>
      <p:ext uri="{BB962C8B-B14F-4D97-AF65-F5344CB8AC3E}">
        <p14:creationId xmlns:p14="http://schemas.microsoft.com/office/powerpoint/2010/main" val="208032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21</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215918488"/>
              </p:ext>
            </p:extLst>
          </p:nvPr>
        </p:nvGraphicFramePr>
        <p:xfrm>
          <a:off x="222070" y="144117"/>
          <a:ext cx="8293279" cy="3783917"/>
        </p:xfrm>
        <a:graphic>
          <a:graphicData uri="http://schemas.openxmlformats.org/drawingml/2006/table">
            <a:tbl>
              <a:tblPr firstRow="1" firstCol="1" lastRow="1" lastCol="1" bandRow="1" bandCol="1"/>
              <a:tblGrid>
                <a:gridCol w="1755266">
                  <a:extLst>
                    <a:ext uri="{9D8B030D-6E8A-4147-A177-3AD203B41FA5}">
                      <a16:colId xmlns:a16="http://schemas.microsoft.com/office/drawing/2014/main" xmlns="" val="39470864"/>
                    </a:ext>
                  </a:extLst>
                </a:gridCol>
                <a:gridCol w="2139362">
                  <a:extLst>
                    <a:ext uri="{9D8B030D-6E8A-4147-A177-3AD203B41FA5}">
                      <a16:colId xmlns:a16="http://schemas.microsoft.com/office/drawing/2014/main" xmlns="" val="782426126"/>
                    </a:ext>
                  </a:extLst>
                </a:gridCol>
                <a:gridCol w="4398651">
                  <a:extLst>
                    <a:ext uri="{9D8B030D-6E8A-4147-A177-3AD203B41FA5}">
                      <a16:colId xmlns:a16="http://schemas.microsoft.com/office/drawing/2014/main" xmlns="" val="3834711115"/>
                    </a:ext>
                  </a:extLst>
                </a:gridCol>
              </a:tblGrid>
              <a:tr h="197971">
                <a:tc>
                  <a:txBody>
                    <a:bodyPr/>
                    <a:lstStyle/>
                    <a:p>
                      <a:pPr algn="ctr">
                        <a:spcAft>
                          <a:spcPts val="0"/>
                        </a:spcAft>
                      </a:pPr>
                      <a:r>
                        <a:rPr lang="en-GB" sz="1400" b="1" dirty="0">
                          <a:effectLst/>
                          <a:latin typeface="+mn-lt"/>
                          <a:ea typeface="Times New Roman" panose="02020603050405020304" pitchFamily="18" charset="0"/>
                        </a:rPr>
                        <a:t>Packaging</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ctr">
                        <a:spcAft>
                          <a:spcPts val="0"/>
                        </a:spcAft>
                      </a:pPr>
                      <a:r>
                        <a:rPr lang="en-GB" sz="1400" b="1" dirty="0">
                          <a:effectLst/>
                          <a:latin typeface="+mn-lt"/>
                          <a:ea typeface="Times New Roman" panose="02020603050405020304" pitchFamily="18" charset="0"/>
                        </a:rPr>
                        <a:t>Advantages</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gn="ctr">
                        <a:spcAft>
                          <a:spcPts val="0"/>
                        </a:spcAft>
                      </a:pPr>
                      <a:r>
                        <a:rPr lang="en-GB" sz="1400" b="1" dirty="0">
                          <a:effectLst/>
                          <a:latin typeface="+mn-lt"/>
                          <a:ea typeface="Times New Roman" panose="02020603050405020304" pitchFamily="18" charset="0"/>
                        </a:rPr>
                        <a:t>Disadvantages</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extLst>
                  <a:ext uri="{0D108BD9-81ED-4DB2-BD59-A6C34878D82A}">
                    <a16:rowId xmlns:a16="http://schemas.microsoft.com/office/drawing/2014/main" xmlns="" val="1192921416"/>
                  </a:ext>
                </a:extLst>
              </a:tr>
              <a:tr h="791885">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FF0000"/>
                          </a:solidFill>
                          <a:effectLst/>
                          <a:latin typeface="+mn-lt"/>
                          <a:ea typeface="Times New Roman" panose="02020603050405020304" pitchFamily="18" charset="0"/>
                        </a:rPr>
                        <a:t>Paper and card</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Easily printed</a:t>
                      </a:r>
                    </a:p>
                    <a:p>
                      <a:pPr algn="l">
                        <a:spcAft>
                          <a:spcPts val="0"/>
                        </a:spcAft>
                      </a:pPr>
                      <a:r>
                        <a:rPr lang="en-GB" sz="1350" dirty="0">
                          <a:solidFill>
                            <a:srgbClr val="7030A0"/>
                          </a:solidFill>
                          <a:effectLst/>
                          <a:latin typeface="+mn-lt"/>
                          <a:ea typeface="Times New Roman" panose="02020603050405020304" pitchFamily="18" charset="0"/>
                        </a:rPr>
                        <a:t>Can be recycled</a:t>
                      </a:r>
                    </a:p>
                    <a:p>
                      <a:pPr algn="l">
                        <a:spcAft>
                          <a:spcPts val="0"/>
                        </a:spcAft>
                      </a:pPr>
                      <a:r>
                        <a:rPr lang="en-GB" sz="1350" dirty="0">
                          <a:solidFill>
                            <a:srgbClr val="7030A0"/>
                          </a:solidFill>
                          <a:effectLst/>
                          <a:latin typeface="+mn-lt"/>
                          <a:ea typeface="Times New Roman" panose="02020603050405020304" pitchFamily="18" charset="0"/>
                        </a:rPr>
                        <a:t>Strong when dry</a:t>
                      </a:r>
                    </a:p>
                    <a:p>
                      <a:pPr algn="l">
                        <a:spcAft>
                          <a:spcPts val="0"/>
                        </a:spcAft>
                      </a:pPr>
                      <a:r>
                        <a:rPr lang="en-GB" sz="1350" dirty="0">
                          <a:solidFill>
                            <a:srgbClr val="7030A0"/>
                          </a:solidFill>
                          <a:effectLst/>
                          <a:latin typeface="+mn-lt"/>
                          <a:ea typeface="Times New Roman" panose="02020603050405020304" pitchFamily="18" charset="0"/>
                        </a:rPr>
                        <a:t>Lightweight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Crushes easily</a:t>
                      </a:r>
                    </a:p>
                    <a:p>
                      <a:pPr algn="l">
                        <a:spcAft>
                          <a:spcPts val="0"/>
                        </a:spcAft>
                      </a:pPr>
                      <a:r>
                        <a:rPr lang="en-GB" sz="1350" dirty="0">
                          <a:solidFill>
                            <a:srgbClr val="7030A0"/>
                          </a:solidFill>
                          <a:effectLst/>
                          <a:latin typeface="+mn-lt"/>
                          <a:ea typeface="Times New Roman" panose="02020603050405020304" pitchFamily="18" charset="0"/>
                        </a:rPr>
                        <a:t>Weak when wet</a:t>
                      </a:r>
                    </a:p>
                    <a:p>
                      <a:pPr algn="l">
                        <a:spcAft>
                          <a:spcPts val="0"/>
                        </a:spcAft>
                      </a:pPr>
                      <a:r>
                        <a:rPr lang="en-GB" sz="1350" dirty="0">
                          <a:solidFill>
                            <a:srgbClr val="7030A0"/>
                          </a:solidFill>
                          <a:effectLst/>
                          <a:latin typeface="+mn-lt"/>
                          <a:ea typeface="Times New Roman" panose="02020603050405020304" pitchFamily="18" charset="0"/>
                        </a:rPr>
                        <a:t>Recycled paper &amp; card cannot be used for 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96838270"/>
                  </a:ext>
                </a:extLst>
              </a:tr>
              <a:tr h="791885">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00FF00"/>
                          </a:solidFill>
                          <a:effectLst/>
                          <a:latin typeface="+mn-lt"/>
                          <a:ea typeface="Times New Roman" panose="02020603050405020304" pitchFamily="18" charset="0"/>
                        </a:rPr>
                        <a:t>Glass</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Easily printed</a:t>
                      </a:r>
                    </a:p>
                    <a:p>
                      <a:pPr algn="l">
                        <a:spcAft>
                          <a:spcPts val="0"/>
                        </a:spcAft>
                      </a:pPr>
                      <a:r>
                        <a:rPr lang="en-GB" sz="1350" dirty="0">
                          <a:solidFill>
                            <a:srgbClr val="7030A0"/>
                          </a:solidFill>
                          <a:effectLst/>
                          <a:latin typeface="+mn-lt"/>
                          <a:ea typeface="Times New Roman" panose="02020603050405020304" pitchFamily="18" charset="0"/>
                        </a:rPr>
                        <a:t>Strong</a:t>
                      </a:r>
                    </a:p>
                    <a:p>
                      <a:pPr algn="l">
                        <a:spcAft>
                          <a:spcPts val="0"/>
                        </a:spcAft>
                      </a:pPr>
                      <a:r>
                        <a:rPr lang="en-GB" sz="1350" dirty="0">
                          <a:solidFill>
                            <a:srgbClr val="7030A0"/>
                          </a:solidFill>
                          <a:effectLst/>
                          <a:latin typeface="+mn-lt"/>
                          <a:ea typeface="Times New Roman" panose="02020603050405020304" pitchFamily="18" charset="0"/>
                        </a:rPr>
                        <a:t>Reusable</a:t>
                      </a:r>
                    </a:p>
                    <a:p>
                      <a:pPr algn="l">
                        <a:spcAft>
                          <a:spcPts val="0"/>
                        </a:spcAft>
                      </a:pPr>
                      <a:r>
                        <a:rPr lang="en-GB" sz="1350" dirty="0">
                          <a:solidFill>
                            <a:srgbClr val="7030A0"/>
                          </a:solidFill>
                          <a:effectLst/>
                          <a:latin typeface="+mn-lt"/>
                          <a:ea typeface="Times New Roman" panose="02020603050405020304" pitchFamily="18" charset="0"/>
                        </a:rPr>
                        <a:t>Can carry liquids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Brittle</a:t>
                      </a:r>
                    </a:p>
                    <a:p>
                      <a:pPr algn="l">
                        <a:spcAft>
                          <a:spcPts val="0"/>
                        </a:spcAft>
                      </a:pPr>
                      <a:r>
                        <a:rPr lang="en-GB" sz="1350" dirty="0">
                          <a:solidFill>
                            <a:srgbClr val="7030A0"/>
                          </a:solidFill>
                          <a:effectLst/>
                          <a:latin typeface="+mn-lt"/>
                          <a:ea typeface="Times New Roman" panose="02020603050405020304" pitchFamily="18" charset="0"/>
                        </a:rPr>
                        <a:t>Easily broken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82150434"/>
                  </a:ext>
                </a:extLst>
              </a:tr>
              <a:tr h="791885">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solidFill>
                            <a:srgbClr val="0000FF"/>
                          </a:solidFill>
                          <a:effectLst/>
                          <a:latin typeface="+mn-lt"/>
                          <a:ea typeface="Times New Roman" panose="02020603050405020304" pitchFamily="18" charset="0"/>
                        </a:rPr>
                        <a:t>Metal</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Easily</a:t>
                      </a:r>
                      <a:r>
                        <a:rPr lang="en-GB" sz="1350" baseline="0" dirty="0">
                          <a:solidFill>
                            <a:srgbClr val="7030A0"/>
                          </a:solidFill>
                          <a:effectLst/>
                          <a:latin typeface="+mn-lt"/>
                          <a:ea typeface="Times New Roman" panose="02020603050405020304" pitchFamily="18" charset="0"/>
                        </a:rPr>
                        <a:t> printed</a:t>
                      </a:r>
                      <a:endParaRPr lang="en-GB" sz="1350" dirty="0">
                        <a:solidFill>
                          <a:srgbClr val="7030A0"/>
                        </a:solidFill>
                        <a:effectLst/>
                        <a:latin typeface="+mn-lt"/>
                        <a:ea typeface="Times New Roman" panose="02020603050405020304" pitchFamily="18" charset="0"/>
                      </a:endParaRPr>
                    </a:p>
                    <a:p>
                      <a:pPr algn="l">
                        <a:spcAft>
                          <a:spcPts val="0"/>
                        </a:spcAft>
                      </a:pPr>
                      <a:r>
                        <a:rPr lang="en-GB" sz="1350" dirty="0">
                          <a:solidFill>
                            <a:srgbClr val="7030A0"/>
                          </a:solidFill>
                          <a:effectLst/>
                          <a:latin typeface="+mn-lt"/>
                          <a:ea typeface="Times New Roman" panose="02020603050405020304" pitchFamily="18" charset="0"/>
                        </a:rPr>
                        <a:t>Recyclable</a:t>
                      </a:r>
                    </a:p>
                    <a:p>
                      <a:pPr algn="l">
                        <a:spcAft>
                          <a:spcPts val="0"/>
                        </a:spcAft>
                      </a:pPr>
                      <a:r>
                        <a:rPr lang="en-GB" sz="1350" dirty="0">
                          <a:solidFill>
                            <a:srgbClr val="7030A0"/>
                          </a:solidFill>
                          <a:effectLst/>
                          <a:latin typeface="+mn-lt"/>
                          <a:ea typeface="Times New Roman" panose="02020603050405020304" pitchFamily="18" charset="0"/>
                        </a:rPr>
                        <a:t>Strong</a:t>
                      </a:r>
                    </a:p>
                    <a:p>
                      <a:pPr algn="l">
                        <a:spcAft>
                          <a:spcPts val="0"/>
                        </a:spcAft>
                      </a:pPr>
                      <a:r>
                        <a:rPr lang="en-GB" sz="1350" dirty="0">
                          <a:solidFill>
                            <a:srgbClr val="7030A0"/>
                          </a:solidFill>
                          <a:effectLst/>
                          <a:latin typeface="+mn-lt"/>
                          <a:ea typeface="Times New Roman" panose="02020603050405020304" pitchFamily="18" charset="0"/>
                        </a:rPr>
                        <a:t>Rigid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Must be coated inside or reacts with food</a:t>
                      </a:r>
                    </a:p>
                    <a:p>
                      <a:pPr algn="l">
                        <a:spcAft>
                          <a:spcPts val="0"/>
                        </a:spcAft>
                      </a:pPr>
                      <a:r>
                        <a:rPr lang="en-GB" sz="1350" dirty="0">
                          <a:solidFill>
                            <a:srgbClr val="7030A0"/>
                          </a:solidFill>
                          <a:effectLst/>
                          <a:latin typeface="+mn-lt"/>
                          <a:ea typeface="Times New Roman" panose="02020603050405020304" pitchFamily="18" charset="0"/>
                        </a:rPr>
                        <a:t>Cannot microwave</a:t>
                      </a:r>
                    </a:p>
                    <a:p>
                      <a:pPr algn="l">
                        <a:spcAft>
                          <a:spcPts val="0"/>
                        </a:spcAft>
                      </a:pPr>
                      <a:r>
                        <a:rPr lang="en-GB" sz="1350" dirty="0">
                          <a:solidFill>
                            <a:srgbClr val="7030A0"/>
                          </a:solidFill>
                          <a:effectLst/>
                          <a:latin typeface="+mn-lt"/>
                          <a:ea typeface="Times New Roman" panose="02020603050405020304" pitchFamily="18" charset="0"/>
                        </a:rPr>
                        <a:t>Uses</a:t>
                      </a:r>
                      <a:r>
                        <a:rPr lang="en-GB" sz="1350" baseline="0" dirty="0">
                          <a:solidFill>
                            <a:srgbClr val="7030A0"/>
                          </a:solidFill>
                          <a:effectLst/>
                          <a:latin typeface="+mn-lt"/>
                          <a:ea typeface="Times New Roman" panose="02020603050405020304" pitchFamily="18" charset="0"/>
                        </a:rPr>
                        <a:t> valuable energy to extract from the ground</a:t>
                      </a:r>
                      <a:endParaRPr lang="en-GB" sz="1350" dirty="0">
                        <a:solidFill>
                          <a:srgbClr val="7030A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15905697"/>
                  </a:ext>
                </a:extLst>
              </a:tr>
              <a:tr h="1101677">
                <a:tc>
                  <a:txBody>
                    <a:bodyPr/>
                    <a:lstStyle/>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endParaRPr lang="en-GB" sz="1200" b="1" dirty="0">
                        <a:solidFill>
                          <a:srgbClr val="FF00FF"/>
                        </a:solidFill>
                        <a:effectLst/>
                        <a:latin typeface="+mn-lt"/>
                        <a:ea typeface="Times New Roman" panose="02020603050405020304" pitchFamily="18" charset="0"/>
                      </a:endParaRPr>
                    </a:p>
                    <a:p>
                      <a:pPr algn="ctr">
                        <a:spcAft>
                          <a:spcPts val="0"/>
                        </a:spcAft>
                      </a:pPr>
                      <a:r>
                        <a:rPr lang="en-GB" sz="1200" b="1" dirty="0">
                          <a:solidFill>
                            <a:srgbClr val="FF00FF"/>
                          </a:solidFill>
                          <a:effectLst/>
                          <a:latin typeface="+mn-lt"/>
                          <a:ea typeface="Times New Roman" panose="02020603050405020304" pitchFamily="18" charset="0"/>
                        </a:rPr>
                        <a:t>Plastic and polystyrene</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p>
                      <a:pPr algn="ctr">
                        <a:spcAft>
                          <a:spcPts val="0"/>
                        </a:spcAft>
                      </a:pPr>
                      <a:r>
                        <a:rPr lang="en-GB" sz="1200" b="1" dirty="0">
                          <a:effectLst/>
                          <a:latin typeface="+mn-lt"/>
                          <a:ea typeface="Times New Roman" panose="02020603050405020304" pitchFamily="18" charset="0"/>
                        </a:rPr>
                        <a:t> </a:t>
                      </a:r>
                      <a:endParaRPr lang="en-GB" sz="1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Easily printed</a:t>
                      </a:r>
                    </a:p>
                    <a:p>
                      <a:pPr algn="l">
                        <a:spcAft>
                          <a:spcPts val="0"/>
                        </a:spcAft>
                      </a:pPr>
                      <a:r>
                        <a:rPr lang="en-GB" sz="1350" dirty="0">
                          <a:solidFill>
                            <a:srgbClr val="7030A0"/>
                          </a:solidFill>
                          <a:effectLst/>
                          <a:latin typeface="+mn-lt"/>
                          <a:ea typeface="Times New Roman" panose="02020603050405020304" pitchFamily="18" charset="0"/>
                        </a:rPr>
                        <a:t>Strong</a:t>
                      </a:r>
                    </a:p>
                    <a:p>
                      <a:pPr algn="l">
                        <a:spcAft>
                          <a:spcPts val="0"/>
                        </a:spcAft>
                      </a:pPr>
                      <a:r>
                        <a:rPr lang="en-GB" sz="1350" dirty="0">
                          <a:solidFill>
                            <a:srgbClr val="7030A0"/>
                          </a:solidFill>
                          <a:effectLst/>
                          <a:latin typeface="+mn-lt"/>
                          <a:ea typeface="Times New Roman" panose="02020603050405020304" pitchFamily="18" charset="0"/>
                        </a:rPr>
                        <a:t>Flexible</a:t>
                      </a:r>
                    </a:p>
                    <a:p>
                      <a:pPr algn="l">
                        <a:spcAft>
                          <a:spcPts val="0"/>
                        </a:spcAft>
                      </a:pPr>
                      <a:r>
                        <a:rPr lang="en-GB" sz="1350" dirty="0">
                          <a:solidFill>
                            <a:srgbClr val="7030A0"/>
                          </a:solidFill>
                          <a:effectLst/>
                          <a:latin typeface="+mn-lt"/>
                          <a:ea typeface="Times New Roman" panose="02020603050405020304" pitchFamily="18" charset="0"/>
                        </a:rPr>
                        <a:t>Does not react with 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50" dirty="0">
                          <a:solidFill>
                            <a:srgbClr val="7030A0"/>
                          </a:solidFill>
                          <a:effectLst/>
                          <a:latin typeface="+mn-lt"/>
                          <a:ea typeface="Times New Roman" panose="02020603050405020304" pitchFamily="18" charset="0"/>
                        </a:rPr>
                        <a:t>Causes litter problems</a:t>
                      </a:r>
                    </a:p>
                    <a:p>
                      <a:pPr algn="l">
                        <a:spcAft>
                          <a:spcPts val="0"/>
                        </a:spcAft>
                      </a:pPr>
                      <a:r>
                        <a:rPr lang="en-GB" sz="1350" dirty="0">
                          <a:solidFill>
                            <a:srgbClr val="7030A0"/>
                          </a:solidFill>
                          <a:effectLst/>
                          <a:latin typeface="+mn-lt"/>
                          <a:ea typeface="Times New Roman" panose="02020603050405020304" pitchFamily="18" charset="0"/>
                        </a:rPr>
                        <a:t>Limited resource</a:t>
                      </a:r>
                    </a:p>
                    <a:p>
                      <a:pPr algn="l">
                        <a:spcAft>
                          <a:spcPts val="0"/>
                        </a:spcAft>
                      </a:pPr>
                      <a:r>
                        <a:rPr lang="en-GB" sz="1350" dirty="0">
                          <a:solidFill>
                            <a:srgbClr val="7030A0"/>
                          </a:solidFill>
                          <a:effectLst/>
                          <a:latin typeface="+mn-lt"/>
                          <a:ea typeface="Times New Roman" panose="02020603050405020304" pitchFamily="18" charset="0"/>
                        </a:rPr>
                        <a:t>Not easily recycled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8698083"/>
                  </a:ext>
                </a:extLst>
              </a:tr>
            </a:tbl>
          </a:graphicData>
        </a:graphic>
      </p:graphicFrame>
      <p:sp>
        <p:nvSpPr>
          <p:cNvPr id="4" name="Rectangle 3"/>
          <p:cNvSpPr/>
          <p:nvPr/>
        </p:nvSpPr>
        <p:spPr>
          <a:xfrm>
            <a:off x="317320" y="3930281"/>
            <a:ext cx="8198029" cy="1446550"/>
          </a:xfrm>
          <a:prstGeom prst="rect">
            <a:avLst/>
          </a:prstGeom>
        </p:spPr>
        <p:txBody>
          <a:bodyPr wrap="square">
            <a:spAutoFit/>
          </a:bodyPr>
          <a:lstStyle/>
          <a:p>
            <a:pPr>
              <a:spcAft>
                <a:spcPts val="0"/>
              </a:spcAft>
            </a:pPr>
            <a:r>
              <a:rPr lang="en-GB" sz="2000" b="1" dirty="0">
                <a:ea typeface="Times New Roman" panose="02020603050405020304" pitchFamily="18" charset="0"/>
              </a:rPr>
              <a:t>Packaging</a:t>
            </a:r>
            <a:endParaRPr lang="en-GB" sz="1200" dirty="0">
              <a:ea typeface="Times New Roman" panose="02020603050405020304" pitchFamily="18" charset="0"/>
            </a:endParaRPr>
          </a:p>
          <a:p>
            <a:pPr>
              <a:spcAft>
                <a:spcPts val="0"/>
              </a:spcAft>
            </a:pPr>
            <a:r>
              <a:rPr lang="en-GB" sz="1400" dirty="0">
                <a:ea typeface="Times New Roman" panose="02020603050405020304" pitchFamily="18" charset="0"/>
              </a:rPr>
              <a:t> </a:t>
            </a:r>
            <a:endParaRPr lang="en-GB" sz="1200" dirty="0">
              <a:ea typeface="Times New Roman" panose="02020603050405020304" pitchFamily="18" charset="0"/>
            </a:endParaRPr>
          </a:p>
          <a:p>
            <a:pPr>
              <a:spcAft>
                <a:spcPts val="0"/>
              </a:spcAft>
            </a:pPr>
            <a:r>
              <a:rPr lang="en-GB" dirty="0">
                <a:ea typeface="Times New Roman" panose="02020603050405020304" pitchFamily="18" charset="0"/>
              </a:rPr>
              <a:t>Looking after the environment is really important to prevent global warming. Remember the 3 ‘R’s   R_ _ _ _ _, R_ _ _ _  &amp; R_ _ _ _ _ .</a:t>
            </a:r>
          </a:p>
          <a:p>
            <a:pPr>
              <a:spcAft>
                <a:spcPts val="0"/>
              </a:spcAft>
            </a:pPr>
            <a:r>
              <a:rPr lang="en-GB" dirty="0">
                <a:ea typeface="Times New Roman" panose="02020603050405020304" pitchFamily="18" charset="0"/>
              </a:rPr>
              <a:t>How can we reduce the amount of waste within the home?</a:t>
            </a:r>
            <a:endParaRPr lang="en-GB" dirty="0">
              <a:effectLst/>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64031897"/>
              </p:ext>
            </p:extLst>
          </p:nvPr>
        </p:nvGraphicFramePr>
        <p:xfrm>
          <a:off x="404949" y="5287637"/>
          <a:ext cx="7746274" cy="1280160"/>
        </p:xfrm>
        <a:graphic>
          <a:graphicData uri="http://schemas.openxmlformats.org/drawingml/2006/table">
            <a:tbl>
              <a:tblPr firstRow="1" firstCol="1" lastRow="1" lastCol="1" bandRow="1" bandCol="1"/>
              <a:tblGrid>
                <a:gridCol w="7746274">
                  <a:extLst>
                    <a:ext uri="{9D8B030D-6E8A-4147-A177-3AD203B41FA5}">
                      <a16:colId xmlns:a16="http://schemas.microsoft.com/office/drawing/2014/main" xmlns="" val="3723864551"/>
                    </a:ext>
                  </a:extLst>
                </a:gridCol>
              </a:tblGrid>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32511478"/>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2309098"/>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0463116"/>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7610864"/>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634945"/>
                  </a:ext>
                </a:extLst>
              </a:tr>
              <a:tr h="0">
                <a:tc>
                  <a:txBody>
                    <a:bodyPr/>
                    <a:lstStyle/>
                    <a:p>
                      <a:pPr marL="342900" lvl="0" indent="-342900">
                        <a:spcAft>
                          <a:spcPts val="0"/>
                        </a:spcAft>
                        <a:buFont typeface="Symbol" panose="05050102010706020507" pitchFamily="18" charset="2"/>
                        <a:buChar char=""/>
                        <a:tabLst>
                          <a:tab pos="457200" algn="l"/>
                        </a:tabLst>
                      </a:pPr>
                      <a:r>
                        <a:rPr lang="en-GB" sz="1400" dirty="0">
                          <a:effectLst/>
                          <a:latin typeface="Century Gothic" panose="020B0502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09881587"/>
                  </a:ext>
                </a:extLst>
              </a:tr>
            </a:tbl>
          </a:graphicData>
        </a:graphic>
      </p:graphicFrame>
    </p:spTree>
    <p:extLst>
      <p:ext uri="{BB962C8B-B14F-4D97-AF65-F5344CB8AC3E}">
        <p14:creationId xmlns:p14="http://schemas.microsoft.com/office/powerpoint/2010/main" val="15799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22</a:t>
            </a:fld>
            <a:endParaRPr lang="en-GB" dirty="0"/>
          </a:p>
        </p:txBody>
      </p:sp>
      <p:sp>
        <p:nvSpPr>
          <p:cNvPr id="3" name="Rectangle 2"/>
          <p:cNvSpPr/>
          <p:nvPr/>
        </p:nvSpPr>
        <p:spPr>
          <a:xfrm>
            <a:off x="485154" y="409694"/>
            <a:ext cx="6378221" cy="369332"/>
          </a:xfrm>
          <a:prstGeom prst="rect">
            <a:avLst/>
          </a:prstGeom>
        </p:spPr>
        <p:txBody>
          <a:bodyPr wrap="none">
            <a:spAutoFit/>
          </a:bodyPr>
          <a:lstStyle/>
          <a:p>
            <a:pPr>
              <a:spcAft>
                <a:spcPts val="0"/>
              </a:spcAft>
            </a:pPr>
            <a:r>
              <a:rPr lang="en-GB" dirty="0">
                <a:ea typeface="Times New Roman" panose="02020603050405020304" pitchFamily="18" charset="0"/>
              </a:rPr>
              <a:t>Why do we package food? List as many reason as you can think of.</a:t>
            </a:r>
            <a:endParaRPr lang="en-GB" sz="1200" dirty="0">
              <a:effectLst/>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04202510"/>
              </p:ext>
            </p:extLst>
          </p:nvPr>
        </p:nvGraphicFramePr>
        <p:xfrm>
          <a:off x="625293" y="979422"/>
          <a:ext cx="7734936" cy="2234040"/>
        </p:xfrm>
        <a:graphic>
          <a:graphicData uri="http://schemas.openxmlformats.org/drawingml/2006/table">
            <a:tbl>
              <a:tblPr firstRow="1" firstCol="1" lastRow="1" lastCol="1" bandRow="1" bandCol="1"/>
              <a:tblGrid>
                <a:gridCol w="7734936">
                  <a:extLst>
                    <a:ext uri="{9D8B030D-6E8A-4147-A177-3AD203B41FA5}">
                      <a16:colId xmlns:a16="http://schemas.microsoft.com/office/drawing/2014/main" xmlns="" val="880670643"/>
                    </a:ext>
                  </a:extLst>
                </a:gridCol>
              </a:tblGrid>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Protect the contents</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9225587"/>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Hold the contents</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7035642"/>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Keep it fresh</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9781616"/>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Reduce waste – keeping it safe to eat for longer</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14591611"/>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Make food</a:t>
                      </a:r>
                      <a:r>
                        <a:rPr lang="en-GB" sz="1400" baseline="0" dirty="0">
                          <a:solidFill>
                            <a:srgbClr val="7030A0"/>
                          </a:solidFill>
                          <a:effectLst/>
                          <a:latin typeface="Century Gothic" panose="020B0502020202020204" pitchFamily="34" charset="0"/>
                          <a:ea typeface="Times New Roman" panose="02020603050405020304" pitchFamily="18" charset="0"/>
                        </a:rPr>
                        <a:t> easier to handle, transport &amp; serve</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6789387"/>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Improve hygiene – protects from bacterial contamination</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53892422"/>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Make contents</a:t>
                      </a:r>
                      <a:r>
                        <a:rPr lang="en-GB" sz="1400" baseline="0" dirty="0">
                          <a:solidFill>
                            <a:srgbClr val="7030A0"/>
                          </a:solidFill>
                          <a:effectLst/>
                          <a:latin typeface="Century Gothic" panose="020B0502020202020204" pitchFamily="34" charset="0"/>
                          <a:ea typeface="Times New Roman" panose="02020603050405020304" pitchFamily="18" charset="0"/>
                        </a:rPr>
                        <a:t> look more attractive</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239847"/>
                  </a:ext>
                </a:extLst>
              </a:tr>
              <a:tr h="279255">
                <a:tc>
                  <a:txBody>
                    <a:bodyPr/>
                    <a:lstStyle/>
                    <a:p>
                      <a:pPr marL="342900" lvl="0" indent="-342900">
                        <a:spcAft>
                          <a:spcPts val="0"/>
                        </a:spcAft>
                        <a:buFont typeface="Symbol" panose="05050102010706020507" pitchFamily="18" charset="2"/>
                        <a:buChar char=""/>
                        <a:tabLst>
                          <a:tab pos="685800" algn="l"/>
                        </a:tabLst>
                      </a:pPr>
                      <a:r>
                        <a:rPr lang="en-GB" sz="1400" dirty="0">
                          <a:solidFill>
                            <a:srgbClr val="7030A0"/>
                          </a:solidFill>
                          <a:effectLst/>
                          <a:latin typeface="Century Gothic" panose="020B0502020202020204" pitchFamily="34" charset="0"/>
                          <a:ea typeface="Times New Roman" panose="02020603050405020304" pitchFamily="18" charset="0"/>
                        </a:rPr>
                        <a:t> Give information to consumer on the contents, storage etc.</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5718912"/>
                  </a:ext>
                </a:extLst>
              </a:tr>
            </a:tbl>
          </a:graphicData>
        </a:graphic>
      </p:graphicFrame>
      <p:sp>
        <p:nvSpPr>
          <p:cNvPr id="5" name="Rectangle 4"/>
          <p:cNvSpPr/>
          <p:nvPr/>
        </p:nvSpPr>
        <p:spPr>
          <a:xfrm>
            <a:off x="625293" y="3413858"/>
            <a:ext cx="7734936" cy="646331"/>
          </a:xfrm>
          <a:prstGeom prst="rect">
            <a:avLst/>
          </a:prstGeom>
        </p:spPr>
        <p:txBody>
          <a:bodyPr wrap="square">
            <a:spAutoFit/>
          </a:bodyPr>
          <a:lstStyle/>
          <a:p>
            <a:pPr>
              <a:spcAft>
                <a:spcPts val="0"/>
              </a:spcAft>
            </a:pPr>
            <a:endParaRPr lang="en-GB" dirty="0">
              <a:latin typeface="Century Gothic" panose="020B0502020202020204" pitchFamily="34" charset="0"/>
              <a:ea typeface="Times New Roman" panose="02020603050405020304" pitchFamily="18" charset="0"/>
            </a:endParaRPr>
          </a:p>
          <a:p>
            <a:pPr>
              <a:spcAft>
                <a:spcPts val="0"/>
              </a:spcAft>
            </a:pPr>
            <a:r>
              <a:rPr lang="en-GB" dirty="0">
                <a:ea typeface="Times New Roman" panose="02020603050405020304" pitchFamily="18" charset="0"/>
              </a:rPr>
              <a:t>Make a list of 5 foods that are suitable for composting?</a:t>
            </a:r>
            <a:endParaRPr lang="en-GB" dirty="0">
              <a:effectLst/>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18642444"/>
              </p:ext>
            </p:extLst>
          </p:nvPr>
        </p:nvGraphicFramePr>
        <p:xfrm>
          <a:off x="1416685" y="4216771"/>
          <a:ext cx="5041265" cy="1066800"/>
        </p:xfrm>
        <a:graphic>
          <a:graphicData uri="http://schemas.openxmlformats.org/drawingml/2006/table">
            <a:tbl>
              <a:tblPr firstRow="1" firstCol="1" bandRow="1"/>
              <a:tblGrid>
                <a:gridCol w="5041265">
                  <a:extLst>
                    <a:ext uri="{9D8B030D-6E8A-4147-A177-3AD203B41FA5}">
                      <a16:colId xmlns:a16="http://schemas.microsoft.com/office/drawing/2014/main" xmlns="" val="2936499902"/>
                    </a:ext>
                  </a:extLst>
                </a:gridCol>
              </a:tblGrid>
              <a:tr h="0">
                <a:tc>
                  <a:txBody>
                    <a:bodyPr/>
                    <a:lstStyle/>
                    <a:p>
                      <a:pPr>
                        <a:spcAft>
                          <a:spcPts val="0"/>
                        </a:spcAft>
                      </a:pPr>
                      <a:r>
                        <a:rPr lang="en-GB" sz="1400" dirty="0">
                          <a:solidFill>
                            <a:srgbClr val="7030A0"/>
                          </a:solidFill>
                          <a:effectLst/>
                          <a:latin typeface="Century Gothic" panose="020B0502020202020204" pitchFamily="34" charset="0"/>
                          <a:ea typeface="Times New Roman" panose="02020603050405020304" pitchFamily="18" charset="0"/>
                        </a:rPr>
                        <a:t>1. Fruit &amp; vegetable peelings/scraps</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8851089"/>
                  </a:ext>
                </a:extLst>
              </a:tr>
              <a:tr h="0">
                <a:tc>
                  <a:txBody>
                    <a:bodyPr/>
                    <a:lstStyle/>
                    <a:p>
                      <a:pPr>
                        <a:spcAft>
                          <a:spcPts val="0"/>
                        </a:spcAft>
                      </a:pPr>
                      <a:r>
                        <a:rPr lang="en-GB" sz="1400" dirty="0">
                          <a:solidFill>
                            <a:srgbClr val="7030A0"/>
                          </a:solidFill>
                          <a:effectLst/>
                          <a:latin typeface="Century Gothic" panose="020B0502020202020204" pitchFamily="34" charset="0"/>
                          <a:ea typeface="Times New Roman" panose="02020603050405020304" pitchFamily="18" charset="0"/>
                        </a:rPr>
                        <a:t>2. Tea bags and coffee grounds</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0641132"/>
                  </a:ext>
                </a:extLst>
              </a:tr>
              <a:tr h="0">
                <a:tc>
                  <a:txBody>
                    <a:bodyPr/>
                    <a:lstStyle/>
                    <a:p>
                      <a:pPr>
                        <a:spcAft>
                          <a:spcPts val="0"/>
                        </a:spcAft>
                      </a:pPr>
                      <a:r>
                        <a:rPr lang="en-GB" sz="1400" dirty="0">
                          <a:solidFill>
                            <a:srgbClr val="7030A0"/>
                          </a:solidFill>
                          <a:effectLst/>
                          <a:latin typeface="Century Gothic" panose="020B0502020202020204" pitchFamily="34" charset="0"/>
                          <a:ea typeface="Times New Roman" panose="02020603050405020304" pitchFamily="18" charset="0"/>
                        </a:rPr>
                        <a:t>3. Egg shells</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4759158"/>
                  </a:ext>
                </a:extLst>
              </a:tr>
              <a:tr h="0">
                <a:tc>
                  <a:txBody>
                    <a:bodyPr/>
                    <a:lstStyle/>
                    <a:p>
                      <a:pPr>
                        <a:spcAft>
                          <a:spcPts val="0"/>
                        </a:spcAft>
                      </a:pPr>
                      <a:r>
                        <a:rPr lang="en-GB" sz="1400" dirty="0">
                          <a:solidFill>
                            <a:srgbClr val="7030A0"/>
                          </a:solidFill>
                          <a:effectLst/>
                          <a:latin typeface="Century Gothic" panose="020B0502020202020204" pitchFamily="34" charset="0"/>
                          <a:ea typeface="Times New Roman" panose="02020603050405020304" pitchFamily="18" charset="0"/>
                        </a:rPr>
                        <a:t>4. Meats</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009335"/>
                  </a:ext>
                </a:extLst>
              </a:tr>
              <a:tr h="0">
                <a:tc>
                  <a:txBody>
                    <a:bodyPr/>
                    <a:lstStyle/>
                    <a:p>
                      <a:pPr>
                        <a:spcAft>
                          <a:spcPts val="0"/>
                        </a:spcAft>
                      </a:pPr>
                      <a:r>
                        <a:rPr lang="en-GB" sz="1400" dirty="0">
                          <a:solidFill>
                            <a:srgbClr val="7030A0"/>
                          </a:solidFill>
                          <a:effectLst/>
                          <a:latin typeface="Century Gothic" panose="020B0502020202020204" pitchFamily="34" charset="0"/>
                          <a:ea typeface="Times New Roman" panose="02020603050405020304" pitchFamily="18" charset="0"/>
                        </a:rPr>
                        <a:t>5. Dairy</a:t>
                      </a:r>
                      <a:endParaRPr lang="en-GB" sz="120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2991126"/>
                  </a:ext>
                </a:extLst>
              </a:tr>
            </a:tbl>
          </a:graphicData>
        </a:graphic>
      </p:graphicFrame>
    </p:spTree>
    <p:extLst>
      <p:ext uri="{BB962C8B-B14F-4D97-AF65-F5344CB8AC3E}">
        <p14:creationId xmlns:p14="http://schemas.microsoft.com/office/powerpoint/2010/main" val="132776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23</a:t>
            </a:fld>
            <a:endParaRPr lang="en-GB" dirty="0"/>
          </a:p>
        </p:txBody>
      </p:sp>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a:off x="352425" y="758916"/>
            <a:ext cx="1377315" cy="1343025"/>
          </a:xfrm>
          <a:prstGeom prst="rect">
            <a:avLst/>
          </a:prstGeom>
          <a:noFill/>
          <a:ln>
            <a:noFill/>
          </a:ln>
        </p:spPr>
      </p:pic>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698" y="814384"/>
            <a:ext cx="1299210" cy="1181100"/>
          </a:xfrm>
          <a:prstGeom prst="rect">
            <a:avLst/>
          </a:prstGeom>
          <a:noFill/>
          <a:ln>
            <a:noFill/>
          </a:ln>
        </p:spPr>
      </p:pic>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4134553" y="765987"/>
            <a:ext cx="1059815" cy="1200150"/>
          </a:xfrm>
          <a:prstGeom prst="rect">
            <a:avLst/>
          </a:prstGeom>
          <a:noFill/>
          <a:ln>
            <a:noFill/>
          </a:ln>
        </p:spPr>
      </p:pic>
      <p:pic>
        <p:nvPicPr>
          <p:cNvPr id="23" name="Picture 2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4687" y="765987"/>
            <a:ext cx="1143000" cy="1186815"/>
          </a:xfrm>
          <a:prstGeom prst="rect">
            <a:avLst/>
          </a:prstGeom>
          <a:noFill/>
          <a:ln>
            <a:noFill/>
          </a:ln>
        </p:spPr>
      </p:pic>
      <p:pic>
        <p:nvPicPr>
          <p:cNvPr id="24" name="Picture 23"/>
          <p:cNvPicPr/>
          <p:nvPr/>
        </p:nvPicPr>
        <p:blipFill>
          <a:blip r:embed="rId6">
            <a:extLst>
              <a:ext uri="{28A0092B-C50C-407E-A947-70E740481C1C}">
                <a14:useLocalDpi xmlns:a14="http://schemas.microsoft.com/office/drawing/2010/main" val="0"/>
              </a:ext>
            </a:extLst>
          </a:blip>
          <a:srcRect/>
          <a:stretch>
            <a:fillRect/>
          </a:stretch>
        </p:blipFill>
        <p:spPr bwMode="auto">
          <a:xfrm>
            <a:off x="483327" y="2627552"/>
            <a:ext cx="1034234" cy="981761"/>
          </a:xfrm>
          <a:prstGeom prst="rect">
            <a:avLst/>
          </a:prstGeom>
          <a:noFill/>
          <a:ln>
            <a:noFill/>
          </a:ln>
        </p:spPr>
      </p:pic>
      <p:pic>
        <p:nvPicPr>
          <p:cNvPr id="25" name="Picture 24"/>
          <p:cNvPicPr/>
          <p:nvPr/>
        </p:nvPicPr>
        <p:blipFill>
          <a:blip r:embed="rId7">
            <a:extLst>
              <a:ext uri="{28A0092B-C50C-407E-A947-70E740481C1C}">
                <a14:useLocalDpi xmlns:a14="http://schemas.microsoft.com/office/drawing/2010/main" val="0"/>
              </a:ext>
            </a:extLst>
          </a:blip>
          <a:srcRect/>
          <a:stretch>
            <a:fillRect/>
          </a:stretch>
        </p:blipFill>
        <p:spPr bwMode="auto">
          <a:xfrm>
            <a:off x="2436430" y="2590094"/>
            <a:ext cx="1054735" cy="992505"/>
          </a:xfrm>
          <a:prstGeom prst="rect">
            <a:avLst/>
          </a:prstGeom>
          <a:noFill/>
          <a:ln>
            <a:noFill/>
          </a:ln>
        </p:spPr>
      </p:pic>
      <p:pic>
        <p:nvPicPr>
          <p:cNvPr id="26" name="Picture 25"/>
          <p:cNvPicPr/>
          <p:nvPr/>
        </p:nvPicPr>
        <p:blipFill>
          <a:blip r:embed="rId8">
            <a:extLst>
              <a:ext uri="{28A0092B-C50C-407E-A947-70E740481C1C}">
                <a14:useLocalDpi xmlns:a14="http://schemas.microsoft.com/office/drawing/2010/main" val="0"/>
              </a:ext>
            </a:extLst>
          </a:blip>
          <a:srcRect/>
          <a:stretch>
            <a:fillRect/>
          </a:stretch>
        </p:blipFill>
        <p:spPr bwMode="auto">
          <a:xfrm>
            <a:off x="4200786" y="2629334"/>
            <a:ext cx="1130846" cy="889138"/>
          </a:xfrm>
          <a:prstGeom prst="rect">
            <a:avLst/>
          </a:prstGeom>
          <a:noFill/>
          <a:ln>
            <a:noFill/>
          </a:ln>
        </p:spPr>
      </p:pic>
      <p:pic>
        <p:nvPicPr>
          <p:cNvPr id="27" name="Picture 26"/>
          <p:cNvPicPr/>
          <p:nvPr/>
        </p:nvPicPr>
        <p:blipFill>
          <a:blip r:embed="rId9">
            <a:extLst>
              <a:ext uri="{28A0092B-C50C-407E-A947-70E740481C1C}">
                <a14:useLocalDpi xmlns:a14="http://schemas.microsoft.com/office/drawing/2010/main" val="0"/>
              </a:ext>
            </a:extLst>
          </a:blip>
          <a:srcRect/>
          <a:stretch>
            <a:fillRect/>
          </a:stretch>
        </p:blipFill>
        <p:spPr bwMode="auto">
          <a:xfrm>
            <a:off x="7523830" y="916036"/>
            <a:ext cx="1259930" cy="977796"/>
          </a:xfrm>
          <a:prstGeom prst="rect">
            <a:avLst/>
          </a:prstGeom>
          <a:noFill/>
          <a:ln>
            <a:noFill/>
          </a:ln>
        </p:spPr>
      </p:pic>
      <p:pic>
        <p:nvPicPr>
          <p:cNvPr id="28" name="Picture 27"/>
          <p:cNvPicPr/>
          <p:nvPr/>
        </p:nvPicPr>
        <p:blipFill>
          <a:blip r:embed="rId10">
            <a:extLst>
              <a:ext uri="{28A0092B-C50C-407E-A947-70E740481C1C}">
                <a14:useLocalDpi xmlns:a14="http://schemas.microsoft.com/office/drawing/2010/main" val="0"/>
              </a:ext>
            </a:extLst>
          </a:blip>
          <a:srcRect/>
          <a:stretch>
            <a:fillRect/>
          </a:stretch>
        </p:blipFill>
        <p:spPr bwMode="auto">
          <a:xfrm>
            <a:off x="614754" y="4011176"/>
            <a:ext cx="828675" cy="847725"/>
          </a:xfrm>
          <a:prstGeom prst="rect">
            <a:avLst/>
          </a:prstGeom>
          <a:noFill/>
          <a:ln>
            <a:noFill/>
          </a:ln>
        </p:spPr>
      </p:pic>
      <p:pic>
        <p:nvPicPr>
          <p:cNvPr id="29" name="Picture 28"/>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3348" y="3908515"/>
            <a:ext cx="1121410" cy="1104900"/>
          </a:xfrm>
          <a:prstGeom prst="rect">
            <a:avLst/>
          </a:prstGeom>
          <a:noFill/>
          <a:ln>
            <a:noFill/>
          </a:ln>
        </p:spPr>
      </p:pic>
      <p:pic>
        <p:nvPicPr>
          <p:cNvPr id="30" name="Picture 29"/>
          <p:cNvPicPr/>
          <p:nvPr/>
        </p:nvPicPr>
        <p:blipFill>
          <a:blip r:embed="rId12">
            <a:extLst>
              <a:ext uri="{28A0092B-C50C-407E-A947-70E740481C1C}">
                <a14:useLocalDpi xmlns:a14="http://schemas.microsoft.com/office/drawing/2010/main" val="0"/>
              </a:ext>
            </a:extLst>
          </a:blip>
          <a:srcRect/>
          <a:stretch>
            <a:fillRect/>
          </a:stretch>
        </p:blipFill>
        <p:spPr bwMode="auto">
          <a:xfrm>
            <a:off x="7718118" y="2537397"/>
            <a:ext cx="1057275" cy="981075"/>
          </a:xfrm>
          <a:prstGeom prst="rect">
            <a:avLst/>
          </a:prstGeom>
          <a:noFill/>
          <a:ln>
            <a:noFill/>
          </a:ln>
        </p:spPr>
      </p:pic>
      <p:pic>
        <p:nvPicPr>
          <p:cNvPr id="31" name="Picture 30"/>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1759" y="2575423"/>
            <a:ext cx="931738" cy="796061"/>
          </a:xfrm>
          <a:prstGeom prst="rect">
            <a:avLst/>
          </a:prstGeom>
          <a:noFill/>
          <a:ln>
            <a:noFill/>
          </a:ln>
        </p:spPr>
      </p:pic>
      <p:pic>
        <p:nvPicPr>
          <p:cNvPr id="32" name="Picture 3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95665" y="3896087"/>
            <a:ext cx="1014413" cy="1129756"/>
          </a:xfrm>
          <a:prstGeom prst="rect">
            <a:avLst/>
          </a:prstGeom>
          <a:noFill/>
          <a:ln>
            <a:noFill/>
          </a:ln>
        </p:spPr>
      </p:pic>
      <p:pic>
        <p:nvPicPr>
          <p:cNvPr id="33" name="Picture 32"/>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09108" y="4037103"/>
            <a:ext cx="1265146" cy="962434"/>
          </a:xfrm>
          <a:prstGeom prst="rect">
            <a:avLst/>
          </a:prstGeom>
          <a:noFill/>
          <a:ln>
            <a:noFill/>
          </a:ln>
        </p:spPr>
      </p:pic>
      <p:pic>
        <p:nvPicPr>
          <p:cNvPr id="34" name="Picture 33"/>
          <p:cNvPicPr/>
          <p:nvPr/>
        </p:nvPicPr>
        <p:blipFill>
          <a:blip r:embed="rId16">
            <a:extLst>
              <a:ext uri="{28A0092B-C50C-407E-A947-70E740481C1C}">
                <a14:useLocalDpi xmlns:a14="http://schemas.microsoft.com/office/drawing/2010/main" val="0"/>
              </a:ext>
            </a:extLst>
          </a:blip>
          <a:srcRect/>
          <a:stretch>
            <a:fillRect/>
          </a:stretch>
        </p:blipFill>
        <p:spPr bwMode="auto">
          <a:xfrm>
            <a:off x="5692774" y="3884907"/>
            <a:ext cx="1266825" cy="1266825"/>
          </a:xfrm>
          <a:prstGeom prst="rect">
            <a:avLst/>
          </a:prstGeom>
          <a:noFill/>
          <a:ln>
            <a:noFill/>
          </a:ln>
        </p:spPr>
      </p:pic>
      <p:sp>
        <p:nvSpPr>
          <p:cNvPr id="5" name="TextBox 4"/>
          <p:cNvSpPr txBox="1"/>
          <p:nvPr/>
        </p:nvSpPr>
        <p:spPr>
          <a:xfrm>
            <a:off x="352425" y="112713"/>
            <a:ext cx="4446338" cy="369332"/>
          </a:xfrm>
          <a:prstGeom prst="rect">
            <a:avLst/>
          </a:prstGeom>
          <a:noFill/>
        </p:spPr>
        <p:txBody>
          <a:bodyPr wrap="square" rtlCol="0">
            <a:spAutoFit/>
          </a:bodyPr>
          <a:lstStyle/>
          <a:p>
            <a:r>
              <a:rPr lang="en-GB" dirty="0">
                <a:latin typeface="Century Gothic" panose="020B0502020202020204" pitchFamily="34" charset="0"/>
              </a:rPr>
              <a:t>Understanding recycling symbols</a:t>
            </a:r>
          </a:p>
        </p:txBody>
      </p:sp>
      <p:sp>
        <p:nvSpPr>
          <p:cNvPr id="4" name="TextBox 3"/>
          <p:cNvSpPr txBox="1"/>
          <p:nvPr/>
        </p:nvSpPr>
        <p:spPr>
          <a:xfrm>
            <a:off x="701076" y="771525"/>
            <a:ext cx="187198" cy="369332"/>
          </a:xfrm>
          <a:prstGeom prst="rect">
            <a:avLst/>
          </a:prstGeom>
          <a:noFill/>
        </p:spPr>
        <p:txBody>
          <a:bodyPr wrap="square" rtlCol="0">
            <a:spAutoFit/>
          </a:bodyPr>
          <a:lstStyle/>
          <a:p>
            <a:endParaRPr lang="en-GB" dirty="0"/>
          </a:p>
        </p:txBody>
      </p:sp>
      <p:graphicFrame>
        <p:nvGraphicFramePr>
          <p:cNvPr id="35" name="Table 34"/>
          <p:cNvGraphicFramePr>
            <a:graphicFrameLocks noGrp="1"/>
          </p:cNvGraphicFramePr>
          <p:nvPr>
            <p:extLst>
              <p:ext uri="{D42A27DB-BD31-4B8C-83A1-F6EECF244321}">
                <p14:modId xmlns:p14="http://schemas.microsoft.com/office/powerpoint/2010/main" val="3761772557"/>
              </p:ext>
            </p:extLst>
          </p:nvPr>
        </p:nvGraphicFramePr>
        <p:xfrm>
          <a:off x="913523" y="5369834"/>
          <a:ext cx="7079188" cy="1225515"/>
        </p:xfrm>
        <a:graphic>
          <a:graphicData uri="http://schemas.openxmlformats.org/drawingml/2006/table">
            <a:tbl>
              <a:tblPr firstRow="1" firstCol="1" bandRow="1"/>
              <a:tblGrid>
                <a:gridCol w="402556">
                  <a:extLst>
                    <a:ext uri="{9D8B030D-6E8A-4147-A177-3AD203B41FA5}">
                      <a16:colId xmlns:a16="http://schemas.microsoft.com/office/drawing/2014/main" xmlns="" val="2361836473"/>
                    </a:ext>
                  </a:extLst>
                </a:gridCol>
                <a:gridCol w="1234506">
                  <a:extLst>
                    <a:ext uri="{9D8B030D-6E8A-4147-A177-3AD203B41FA5}">
                      <a16:colId xmlns:a16="http://schemas.microsoft.com/office/drawing/2014/main" xmlns="" val="1241199867"/>
                    </a:ext>
                  </a:extLst>
                </a:gridCol>
                <a:gridCol w="308264">
                  <a:extLst>
                    <a:ext uri="{9D8B030D-6E8A-4147-A177-3AD203B41FA5}">
                      <a16:colId xmlns:a16="http://schemas.microsoft.com/office/drawing/2014/main" xmlns="" val="2219741068"/>
                    </a:ext>
                  </a:extLst>
                </a:gridCol>
                <a:gridCol w="1027788">
                  <a:extLst>
                    <a:ext uri="{9D8B030D-6E8A-4147-A177-3AD203B41FA5}">
                      <a16:colId xmlns:a16="http://schemas.microsoft.com/office/drawing/2014/main" xmlns="" val="981100265"/>
                    </a:ext>
                  </a:extLst>
                </a:gridCol>
                <a:gridCol w="205992">
                  <a:extLst>
                    <a:ext uri="{9D8B030D-6E8A-4147-A177-3AD203B41FA5}">
                      <a16:colId xmlns:a16="http://schemas.microsoft.com/office/drawing/2014/main" xmlns="" val="3360476211"/>
                    </a:ext>
                  </a:extLst>
                </a:gridCol>
                <a:gridCol w="815993">
                  <a:extLst>
                    <a:ext uri="{9D8B030D-6E8A-4147-A177-3AD203B41FA5}">
                      <a16:colId xmlns:a16="http://schemas.microsoft.com/office/drawing/2014/main" xmlns="" val="3686338916"/>
                    </a:ext>
                  </a:extLst>
                </a:gridCol>
                <a:gridCol w="413436">
                  <a:extLst>
                    <a:ext uri="{9D8B030D-6E8A-4147-A177-3AD203B41FA5}">
                      <a16:colId xmlns:a16="http://schemas.microsoft.com/office/drawing/2014/main" xmlns="" val="3338966688"/>
                    </a:ext>
                  </a:extLst>
                </a:gridCol>
                <a:gridCol w="1229429">
                  <a:extLst>
                    <a:ext uri="{9D8B030D-6E8A-4147-A177-3AD203B41FA5}">
                      <a16:colId xmlns:a16="http://schemas.microsoft.com/office/drawing/2014/main" xmlns="" val="1618821358"/>
                    </a:ext>
                  </a:extLst>
                </a:gridCol>
                <a:gridCol w="413436">
                  <a:extLst>
                    <a:ext uri="{9D8B030D-6E8A-4147-A177-3AD203B41FA5}">
                      <a16:colId xmlns:a16="http://schemas.microsoft.com/office/drawing/2014/main" xmlns="" val="3361653485"/>
                    </a:ext>
                  </a:extLst>
                </a:gridCol>
                <a:gridCol w="1027788">
                  <a:extLst>
                    <a:ext uri="{9D8B030D-6E8A-4147-A177-3AD203B41FA5}">
                      <a16:colId xmlns:a16="http://schemas.microsoft.com/office/drawing/2014/main" xmlns="" val="3745461215"/>
                    </a:ext>
                  </a:extLst>
                </a:gridCol>
              </a:tblGrid>
              <a:tr h="408505">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Organic</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Irradiation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7</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Freezer</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10</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Vegetarian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Microwave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0348731"/>
                  </a:ext>
                </a:extLst>
              </a:tr>
              <a:tr h="408505">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British Farm Standards</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Traffic Light Labelling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8</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Barcode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Compostable packaging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14</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5 a Day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501303"/>
                  </a:ext>
                </a:extLst>
              </a:tr>
              <a:tr h="408505">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Fairtrade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6</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Litterman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9</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Gluten Free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Freedom Food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Recyclable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3901232"/>
                  </a:ext>
                </a:extLst>
              </a:tr>
            </a:tbl>
          </a:graphicData>
        </a:graphic>
      </p:graphicFrame>
      <p:sp>
        <p:nvSpPr>
          <p:cNvPr id="36" name="Rectangle 35"/>
          <p:cNvSpPr/>
          <p:nvPr/>
        </p:nvSpPr>
        <p:spPr>
          <a:xfrm>
            <a:off x="764313" y="2129329"/>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14</a:t>
            </a:r>
          </a:p>
        </p:txBody>
      </p:sp>
      <p:sp>
        <p:nvSpPr>
          <p:cNvPr id="55" name="Rectangle 54"/>
          <p:cNvSpPr/>
          <p:nvPr/>
        </p:nvSpPr>
        <p:spPr>
          <a:xfrm>
            <a:off x="2693692" y="211169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8</a:t>
            </a:r>
          </a:p>
        </p:txBody>
      </p:sp>
      <p:sp>
        <p:nvSpPr>
          <p:cNvPr id="56" name="Rectangle 55"/>
          <p:cNvSpPr/>
          <p:nvPr/>
        </p:nvSpPr>
        <p:spPr>
          <a:xfrm>
            <a:off x="4427128" y="2127329"/>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3</a:t>
            </a:r>
          </a:p>
        </p:txBody>
      </p:sp>
      <p:sp>
        <p:nvSpPr>
          <p:cNvPr id="57" name="Rectangle 56"/>
          <p:cNvSpPr/>
          <p:nvPr/>
        </p:nvSpPr>
        <p:spPr>
          <a:xfrm>
            <a:off x="6075837" y="2125412"/>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6</a:t>
            </a:r>
          </a:p>
        </p:txBody>
      </p:sp>
      <p:sp>
        <p:nvSpPr>
          <p:cNvPr id="58" name="Rectangle 57"/>
          <p:cNvSpPr/>
          <p:nvPr/>
        </p:nvSpPr>
        <p:spPr>
          <a:xfrm>
            <a:off x="8045840" y="2096280"/>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5</a:t>
            </a:r>
          </a:p>
        </p:txBody>
      </p:sp>
      <p:sp>
        <p:nvSpPr>
          <p:cNvPr id="59" name="Rectangle 58"/>
          <p:cNvSpPr/>
          <p:nvPr/>
        </p:nvSpPr>
        <p:spPr>
          <a:xfrm>
            <a:off x="772585" y="3539077"/>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13</a:t>
            </a:r>
          </a:p>
        </p:txBody>
      </p:sp>
      <p:sp>
        <p:nvSpPr>
          <p:cNvPr id="60" name="Rectangle 59"/>
          <p:cNvSpPr/>
          <p:nvPr/>
        </p:nvSpPr>
        <p:spPr>
          <a:xfrm>
            <a:off x="2724931" y="352658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a:t>
            </a:r>
          </a:p>
        </p:txBody>
      </p:sp>
      <p:sp>
        <p:nvSpPr>
          <p:cNvPr id="61" name="Rectangle 60"/>
          <p:cNvSpPr/>
          <p:nvPr/>
        </p:nvSpPr>
        <p:spPr>
          <a:xfrm>
            <a:off x="4498339" y="3526586"/>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15</a:t>
            </a:r>
          </a:p>
        </p:txBody>
      </p:sp>
      <p:sp>
        <p:nvSpPr>
          <p:cNvPr id="62" name="Rectangle 61"/>
          <p:cNvSpPr/>
          <p:nvPr/>
        </p:nvSpPr>
        <p:spPr>
          <a:xfrm>
            <a:off x="6117950" y="3544928"/>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12</a:t>
            </a:r>
          </a:p>
        </p:txBody>
      </p:sp>
      <p:sp>
        <p:nvSpPr>
          <p:cNvPr id="63" name="Rectangle 62"/>
          <p:cNvSpPr/>
          <p:nvPr/>
        </p:nvSpPr>
        <p:spPr>
          <a:xfrm>
            <a:off x="7992709" y="3526584"/>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2</a:t>
            </a:r>
          </a:p>
        </p:txBody>
      </p:sp>
      <p:sp>
        <p:nvSpPr>
          <p:cNvPr id="64" name="Rectangle 63"/>
          <p:cNvSpPr/>
          <p:nvPr/>
        </p:nvSpPr>
        <p:spPr>
          <a:xfrm>
            <a:off x="761130" y="498132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10</a:t>
            </a:r>
          </a:p>
        </p:txBody>
      </p:sp>
      <p:sp>
        <p:nvSpPr>
          <p:cNvPr id="65" name="Rectangle 64"/>
          <p:cNvSpPr/>
          <p:nvPr/>
        </p:nvSpPr>
        <p:spPr>
          <a:xfrm>
            <a:off x="2857114" y="497186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4</a:t>
            </a:r>
          </a:p>
        </p:txBody>
      </p:sp>
      <p:sp>
        <p:nvSpPr>
          <p:cNvPr id="66" name="Rectangle 65"/>
          <p:cNvSpPr/>
          <p:nvPr/>
        </p:nvSpPr>
        <p:spPr>
          <a:xfrm>
            <a:off x="4645738" y="4971865"/>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11</a:t>
            </a:r>
          </a:p>
        </p:txBody>
      </p:sp>
      <p:sp>
        <p:nvSpPr>
          <p:cNvPr id="67" name="Rectangle 66"/>
          <p:cNvSpPr/>
          <p:nvPr/>
        </p:nvSpPr>
        <p:spPr>
          <a:xfrm>
            <a:off x="6129404" y="4998834"/>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9</a:t>
            </a:r>
          </a:p>
        </p:txBody>
      </p:sp>
      <p:sp>
        <p:nvSpPr>
          <p:cNvPr id="68" name="Rectangle 67"/>
          <p:cNvSpPr/>
          <p:nvPr/>
        </p:nvSpPr>
        <p:spPr>
          <a:xfrm>
            <a:off x="8045840" y="4998834"/>
            <a:ext cx="391886" cy="340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7030A0"/>
                </a:solidFill>
              </a:rPr>
              <a:t>7</a:t>
            </a:r>
          </a:p>
        </p:txBody>
      </p:sp>
    </p:spTree>
    <p:extLst>
      <p:ext uri="{BB962C8B-B14F-4D97-AF65-F5344CB8AC3E}">
        <p14:creationId xmlns:p14="http://schemas.microsoft.com/office/powerpoint/2010/main" val="126793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additive="base">
                                        <p:cTn id="51" dur="500" fill="hold"/>
                                        <p:tgtEl>
                                          <p:spTgt spid="65"/>
                                        </p:tgtEl>
                                        <p:attrNameLst>
                                          <p:attrName>ppt_x</p:attrName>
                                        </p:attrNameLst>
                                      </p:cBhvr>
                                      <p:tavLst>
                                        <p:tav tm="0">
                                          <p:val>
                                            <p:strVal val="#ppt_x"/>
                                          </p:val>
                                        </p:tav>
                                        <p:tav tm="100000">
                                          <p:val>
                                            <p:strVal val="#ppt_x"/>
                                          </p:val>
                                        </p:tav>
                                      </p:tavLst>
                                    </p:anim>
                                    <p:anim calcmode="lin" valueType="num">
                                      <p:cBhvr additive="base">
                                        <p:cTn id="52" dur="500" fill="hold"/>
                                        <p:tgtEl>
                                          <p:spTgt spid="6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ppt_x"/>
                                          </p:val>
                                        </p:tav>
                                        <p:tav tm="100000">
                                          <p:val>
                                            <p:strVal val="#ppt_x"/>
                                          </p:val>
                                        </p:tav>
                                      </p:tavLst>
                                    </p:anim>
                                    <p:anim calcmode="lin" valueType="num">
                                      <p:cBhvr additive="base">
                                        <p:cTn id="6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24</a:t>
            </a:fld>
            <a:endParaRPr lang="en-GB" dirty="0"/>
          </a:p>
        </p:txBody>
      </p:sp>
      <p:sp>
        <p:nvSpPr>
          <p:cNvPr id="7" name="TextBox 6"/>
          <p:cNvSpPr txBox="1"/>
          <p:nvPr/>
        </p:nvSpPr>
        <p:spPr>
          <a:xfrm>
            <a:off x="820851" y="287701"/>
            <a:ext cx="7432766" cy="584775"/>
          </a:xfrm>
          <a:prstGeom prst="rect">
            <a:avLst/>
          </a:prstGeom>
          <a:noFill/>
        </p:spPr>
        <p:txBody>
          <a:bodyPr wrap="square" rtlCol="0">
            <a:spAutoFit/>
          </a:bodyPr>
          <a:lstStyle/>
          <a:p>
            <a:pPr algn="ctr"/>
            <a:r>
              <a:rPr lang="en-GB" dirty="0">
                <a:latin typeface="Century Gothic" panose="020B0502020202020204" pitchFamily="34" charset="0"/>
              </a:rPr>
              <a:t>Produce a poster to promote recycling in the home</a:t>
            </a:r>
          </a:p>
          <a:p>
            <a:pPr algn="ctr"/>
            <a:r>
              <a:rPr lang="en-GB" sz="1400" dirty="0"/>
              <a:t>Make your work eye-catching – use bold designs, bright colours, a slogan and a border</a:t>
            </a:r>
          </a:p>
        </p:txBody>
      </p:sp>
      <p:sp>
        <p:nvSpPr>
          <p:cNvPr id="8" name="TextBox 7"/>
          <p:cNvSpPr txBox="1"/>
          <p:nvPr/>
        </p:nvSpPr>
        <p:spPr>
          <a:xfrm>
            <a:off x="565150" y="1150938"/>
            <a:ext cx="7950200" cy="5302113"/>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599448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25</a:t>
            </a:fld>
            <a:endParaRPr lang="en-GB" dirty="0"/>
          </a:p>
        </p:txBody>
      </p:sp>
      <p:sp>
        <p:nvSpPr>
          <p:cNvPr id="3" name="TextBox 2"/>
          <p:cNvSpPr txBox="1"/>
          <p:nvPr/>
        </p:nvSpPr>
        <p:spPr>
          <a:xfrm>
            <a:off x="1045029" y="418011"/>
            <a:ext cx="6309360" cy="369332"/>
          </a:xfrm>
          <a:prstGeom prst="rect">
            <a:avLst/>
          </a:prstGeom>
          <a:noFill/>
        </p:spPr>
        <p:txBody>
          <a:bodyPr wrap="square" rtlCol="0">
            <a:spAutoFit/>
          </a:bodyPr>
          <a:lstStyle/>
          <a:p>
            <a:r>
              <a:rPr lang="en-GB" dirty="0"/>
              <a:t>What does the label tell us?</a:t>
            </a:r>
          </a:p>
        </p:txBody>
      </p:sp>
      <p:sp>
        <p:nvSpPr>
          <p:cNvPr id="4" name="TextBox 3"/>
          <p:cNvSpPr txBox="1"/>
          <p:nvPr/>
        </p:nvSpPr>
        <p:spPr>
          <a:xfrm>
            <a:off x="613954" y="1045029"/>
            <a:ext cx="7511143" cy="1200329"/>
          </a:xfrm>
          <a:prstGeom prst="rect">
            <a:avLst/>
          </a:prstGeom>
          <a:noFill/>
        </p:spPr>
        <p:txBody>
          <a:bodyPr wrap="square" rtlCol="0">
            <a:spAutoFit/>
          </a:bodyPr>
          <a:lstStyle/>
          <a:p>
            <a:r>
              <a:rPr lang="en-US" dirty="0"/>
              <a:t>Food labelling has to follow strict guidelines. This is a legal requirement and helps to protect the consumer and allows them to make informed choices.</a:t>
            </a:r>
            <a:endParaRPr lang="en-GB" dirty="0"/>
          </a:p>
          <a:p>
            <a:r>
              <a:rPr lang="en-US" dirty="0"/>
              <a:t>Look at the label and find the following information. This information has to be visible on the label by law.</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4131630830"/>
              </p:ext>
            </p:extLst>
          </p:nvPr>
        </p:nvGraphicFramePr>
        <p:xfrm>
          <a:off x="1045028" y="2387727"/>
          <a:ext cx="7080069" cy="3882391"/>
        </p:xfrm>
        <a:graphic>
          <a:graphicData uri="http://schemas.openxmlformats.org/drawingml/2006/table">
            <a:tbl>
              <a:tblPr firstRow="1" firstCol="1" bandRow="1"/>
              <a:tblGrid>
                <a:gridCol w="394569">
                  <a:extLst>
                    <a:ext uri="{9D8B030D-6E8A-4147-A177-3AD203B41FA5}">
                      <a16:colId xmlns:a16="http://schemas.microsoft.com/office/drawing/2014/main" xmlns="" val="2573660109"/>
                    </a:ext>
                  </a:extLst>
                </a:gridCol>
                <a:gridCol w="2937098">
                  <a:extLst>
                    <a:ext uri="{9D8B030D-6E8A-4147-A177-3AD203B41FA5}">
                      <a16:colId xmlns:a16="http://schemas.microsoft.com/office/drawing/2014/main" xmlns="" val="3331867764"/>
                    </a:ext>
                  </a:extLst>
                </a:gridCol>
                <a:gridCol w="3748402">
                  <a:extLst>
                    <a:ext uri="{9D8B030D-6E8A-4147-A177-3AD203B41FA5}">
                      <a16:colId xmlns:a16="http://schemas.microsoft.com/office/drawing/2014/main" xmlns="" val="3828919449"/>
                    </a:ext>
                  </a:extLst>
                </a:gridCol>
              </a:tblGrid>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1</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Name of product</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Cream of tomato soup</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1991907"/>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2</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Name and address of</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manufacturer</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H.J. Heinz Foods UK Ltd.,</a:t>
                      </a:r>
                      <a:r>
                        <a:rPr lang="en-US" sz="12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Hayes, Middx, UB4 8AL</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0840774"/>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3</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List of ingredients</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Tomatoes (89%),</a:t>
                      </a:r>
                      <a:r>
                        <a:rPr lang="en-US" sz="12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water, modified corn flour, sugar, rapeseed oil, dried skimmed </a:t>
                      </a:r>
                      <a:r>
                        <a:rPr lang="en-US" sz="1200" b="1"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milk</a:t>
                      </a:r>
                      <a:r>
                        <a:rPr lang="en-US" sz="12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salt, cream, </a:t>
                      </a:r>
                      <a:r>
                        <a:rPr lang="en-US" sz="1200" b="1"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milk</a:t>
                      </a:r>
                      <a:r>
                        <a:rPr lang="en-US" sz="12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proteins, acidity regulator – citric acid, spice extracts, herb extract.</a:t>
                      </a: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3003096"/>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4</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Weight of product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400g</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5185561"/>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5</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Date marking</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On top of tin</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218212"/>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6</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Storage instructions</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Empty unused soup into a covered container and put into the fridge.</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7910681"/>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7</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Instructions for use</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Hob: empty soup into a pan and stir gently while heating. Do not boil.</a:t>
                      </a:r>
                    </a:p>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Microwave: Empty soup</a:t>
                      </a:r>
                      <a:r>
                        <a:rPr lang="en-US" sz="1200" baseline="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into a microwaveable dish and cover. Heat on full power for 2 minutes.</a:t>
                      </a: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34952217"/>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8</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Place of origin</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Made in England</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73031949"/>
                  </a:ext>
                </a:extLst>
              </a:tr>
              <a:tr h="0">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9</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Food Allergy information</a:t>
                      </a:r>
                      <a:endParaRPr lang="en-GB" sz="1100" dirty="0">
                        <a:effectLst/>
                        <a:latin typeface="+mn-lt"/>
                        <a:ea typeface="Calibri" panose="020F0502020204030204" pitchFamily="34" charset="0"/>
                        <a:cs typeface="Times New Roman" panose="02020603050405020304" pitchFamily="18" charset="0"/>
                      </a:endParaRPr>
                    </a:p>
                    <a:p>
                      <a:pPr>
                        <a:lnSpc>
                          <a:spcPct val="115000"/>
                        </a:lnSpc>
                        <a:spcAft>
                          <a:spcPts val="0"/>
                        </a:spcAft>
                      </a:pPr>
                      <a:r>
                        <a:rPr lang="en-US" sz="1200" dirty="0">
                          <a:effectLst/>
                          <a:latin typeface="+mn-lt"/>
                          <a:ea typeface="Calibri" panose="020F0502020204030204" pitchFamily="34" charset="0"/>
                          <a:cs typeface="Times New Roman" panose="02020603050405020304" pitchFamily="18" charset="0"/>
                        </a:rPr>
                        <a:t> </a:t>
                      </a:r>
                      <a:endParaRPr lang="en-GB" sz="1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Milk</a:t>
                      </a:r>
                      <a:endParaRPr lang="en-GB"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2624618"/>
                  </a:ext>
                </a:extLst>
              </a:tr>
            </a:tbl>
          </a:graphicData>
        </a:graphic>
      </p:graphicFrame>
      <p:pic>
        <p:nvPicPr>
          <p:cNvPr id="6" name="Picture 5" descr="DAPHNE'S DINNERS: INDIAN COUNTRY">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248" y="1"/>
            <a:ext cx="1088751" cy="1709529"/>
          </a:xfrm>
          <a:prstGeom prst="rect">
            <a:avLst/>
          </a:prstGeom>
        </p:spPr>
      </p:pic>
    </p:spTree>
    <p:extLst>
      <p:ext uri="{BB962C8B-B14F-4D97-AF65-F5344CB8AC3E}">
        <p14:creationId xmlns:p14="http://schemas.microsoft.com/office/powerpoint/2010/main" val="323097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26</a:t>
            </a:fld>
            <a:endParaRPr lang="en-GB" dirty="0"/>
          </a:p>
        </p:txBody>
      </p:sp>
      <p:sp>
        <p:nvSpPr>
          <p:cNvPr id="4" name="TextBox 3"/>
          <p:cNvSpPr txBox="1"/>
          <p:nvPr/>
        </p:nvSpPr>
        <p:spPr>
          <a:xfrm>
            <a:off x="288198" y="3326522"/>
            <a:ext cx="8136527" cy="3139321"/>
          </a:xfrm>
          <a:prstGeom prst="rect">
            <a:avLst/>
          </a:prstGeom>
          <a:noFill/>
        </p:spPr>
        <p:txBody>
          <a:bodyPr wrap="square" rtlCol="0">
            <a:spAutoFit/>
          </a:bodyPr>
          <a:lstStyle/>
          <a:p>
            <a:r>
              <a:rPr lang="en-GB" dirty="0"/>
              <a:t>Your project during Year 9 is to research, plan and cook a dish based on a particular chosen country. You will use the influences of your chosen country to develop a recipe that you may have previously used.</a:t>
            </a:r>
          </a:p>
          <a:p>
            <a:r>
              <a:rPr lang="en-GB" dirty="0"/>
              <a:t>Your project can be produced as a Word document, a PowerPoint or hand-written. As well as cooking the dish, you will be expected to evaluate your cooked dish and project against a set criteria, complete a sensory analysis profile and suggest ways in which you could improve your dish if you were to cook it again.</a:t>
            </a:r>
          </a:p>
          <a:p>
            <a:endParaRPr lang="en-GB" dirty="0"/>
          </a:p>
          <a:p>
            <a:r>
              <a:rPr lang="en-GB" dirty="0"/>
              <a:t>Use the following codes to check the criteria against your pathway – F S C E</a:t>
            </a:r>
          </a:p>
          <a:p>
            <a:r>
              <a:rPr lang="en-GB" dirty="0"/>
              <a:t>Your project needs to contain the following. Tick the check box to show you have completed the task.</a:t>
            </a:r>
          </a:p>
        </p:txBody>
      </p:sp>
      <p:pic>
        <p:nvPicPr>
          <p:cNvPr id="7" name="Picture 6"/>
          <p:cNvPicPr>
            <a:picLocks noChangeAspect="1"/>
          </p:cNvPicPr>
          <p:nvPr/>
        </p:nvPicPr>
        <p:blipFill>
          <a:blip r:embed="rId3"/>
          <a:stretch>
            <a:fillRect/>
          </a:stretch>
        </p:blipFill>
        <p:spPr>
          <a:xfrm>
            <a:off x="1779866" y="417717"/>
            <a:ext cx="4678084" cy="2653172"/>
          </a:xfrm>
          <a:prstGeom prst="rect">
            <a:avLst/>
          </a:prstGeom>
        </p:spPr>
      </p:pic>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3752784381"/>
              </p:ext>
            </p:extLst>
          </p:nvPr>
        </p:nvGraphicFramePr>
        <p:xfrm>
          <a:off x="1779866" y="417716"/>
          <a:ext cx="1181698" cy="926587"/>
        </p:xfrm>
        <a:graphic>
          <a:graphicData uri="http://schemas.openxmlformats.org/presentationml/2006/ole">
            <mc:AlternateContent xmlns:mc="http://schemas.openxmlformats.org/markup-compatibility/2006">
              <mc:Choice xmlns:v="urn:schemas-microsoft-com:vml" Requires="v">
                <p:oleObj spid="_x0000_s51202" name="Presentation" r:id="rId5" imgW="4570638" imgH="3427538" progId="PowerPoint.Show.12">
                  <p:embed/>
                </p:oleObj>
              </mc:Choice>
              <mc:Fallback>
                <p:oleObj name="Presentation" r:id="rId5" imgW="4570638" imgH="3427538" progId="PowerPoint.Show.12">
                  <p:embed/>
                  <p:pic>
                    <p:nvPicPr>
                      <p:cNvPr id="3" name="Object 2">
                        <a:hlinkClick r:id="" action="ppaction://ole?verb=0"/>
                      </p:cNvPr>
                      <p:cNvPicPr/>
                      <p:nvPr/>
                    </p:nvPicPr>
                    <p:blipFill>
                      <a:blip r:embed="rId6"/>
                      <a:stretch>
                        <a:fillRect/>
                      </a:stretch>
                    </p:blipFill>
                    <p:spPr>
                      <a:xfrm>
                        <a:off x="1779866" y="417716"/>
                        <a:ext cx="1181698" cy="926587"/>
                      </a:xfrm>
                      <a:prstGeom prst="rect">
                        <a:avLst/>
                      </a:prstGeom>
                    </p:spPr>
                  </p:pic>
                </p:oleObj>
              </mc:Fallback>
            </mc:AlternateContent>
          </a:graphicData>
        </a:graphic>
      </p:graphicFrame>
    </p:spTree>
    <p:extLst>
      <p:ext uri="{BB962C8B-B14F-4D97-AF65-F5344CB8AC3E}">
        <p14:creationId xmlns:p14="http://schemas.microsoft.com/office/powerpoint/2010/main" val="371318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27</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403684238"/>
              </p:ext>
            </p:extLst>
          </p:nvPr>
        </p:nvGraphicFramePr>
        <p:xfrm>
          <a:off x="4201685" y="673350"/>
          <a:ext cx="4847882" cy="5570696"/>
        </p:xfrm>
        <a:graphic>
          <a:graphicData uri="http://schemas.openxmlformats.org/drawingml/2006/table">
            <a:tbl>
              <a:tblPr firstRow="1" firstCol="1" bandRow="1"/>
              <a:tblGrid>
                <a:gridCol w="3731412">
                  <a:extLst>
                    <a:ext uri="{9D8B030D-6E8A-4147-A177-3AD203B41FA5}">
                      <a16:colId xmlns:a16="http://schemas.microsoft.com/office/drawing/2014/main" xmlns="" val="3445249900"/>
                    </a:ext>
                  </a:extLst>
                </a:gridCol>
                <a:gridCol w="664211">
                  <a:extLst>
                    <a:ext uri="{9D8B030D-6E8A-4147-A177-3AD203B41FA5}">
                      <a16:colId xmlns:a16="http://schemas.microsoft.com/office/drawing/2014/main" xmlns="" val="2417171688"/>
                    </a:ext>
                  </a:extLst>
                </a:gridCol>
                <a:gridCol w="452259">
                  <a:extLst>
                    <a:ext uri="{9D8B030D-6E8A-4147-A177-3AD203B41FA5}">
                      <a16:colId xmlns:a16="http://schemas.microsoft.com/office/drawing/2014/main" xmlns="" val="2019074979"/>
                    </a:ext>
                  </a:extLst>
                </a:gridCol>
              </a:tblGrid>
              <a:tr h="236333">
                <a:tc>
                  <a:txBody>
                    <a:bodyPr/>
                    <a:lstStyle/>
                    <a:p>
                      <a:pPr>
                        <a:spcAft>
                          <a:spcPts val="0"/>
                        </a:spcAft>
                      </a:pPr>
                      <a:r>
                        <a:rPr lang="en-US" sz="1200" i="1" dirty="0">
                          <a:effectLst/>
                          <a:latin typeface="+mn-lt"/>
                          <a:ea typeface="Calibri" panose="020F0502020204030204" pitchFamily="34" charset="0"/>
                          <a:cs typeface="Times New Roman" panose="02020603050405020304" pitchFamily="18" charset="0"/>
                        </a:rPr>
                        <a:t>Task</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P/W</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5299744"/>
                  </a:ext>
                </a:extLst>
              </a:tr>
              <a:tr h="607712">
                <a:tc>
                  <a:txBody>
                    <a:bodyPr/>
                    <a:lstStyle/>
                    <a:p>
                      <a:pPr>
                        <a:spcAft>
                          <a:spcPts val="0"/>
                        </a:spcAft>
                      </a:pPr>
                      <a:r>
                        <a:rPr lang="en-US" sz="1200" i="0" dirty="0">
                          <a:effectLst/>
                          <a:latin typeface="+mn-lt"/>
                          <a:ea typeface="Calibri" panose="020F0502020204030204" pitchFamily="34" charset="0"/>
                          <a:cs typeface="Times New Roman" panose="02020603050405020304" pitchFamily="18" charset="0"/>
                        </a:rPr>
                        <a:t>A title page which sets out which country you will be researching, complete with appropriate pictures.	</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338798"/>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Facts about the country – i.e. Language spoken, population, religion, famous people and any interesting facts and figures.</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4969362"/>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A map of the country showing important landmarks, cities and geographical features.</a:t>
                      </a:r>
                      <a:r>
                        <a:rPr lang="en-US" sz="1200" i="0" dirty="0">
                          <a:effectLst/>
                          <a:latin typeface="+mn-lt"/>
                          <a:ea typeface="Calibri" panose="020F0502020204030204" pitchFamily="34" charset="0"/>
                          <a:cs typeface="Times New Roman" panose="02020603050405020304" pitchFamily="18" charset="0"/>
                        </a:rPr>
                        <a:t> </a:t>
                      </a:r>
                      <a:r>
                        <a:rPr lang="en-GB" sz="1200" i="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6973786"/>
                  </a:ext>
                </a:extLst>
              </a:tr>
              <a:tr h="40514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What ‘staple foods’ are grown and produced in that country</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1363039"/>
                  </a:ext>
                </a:extLst>
              </a:tr>
              <a:tr h="236333">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Traditional and famous dishes.</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2228782"/>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Describe the dishes you have chosen to cook and explain why you have chosen them.</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 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5802905"/>
                  </a:ext>
                </a:extLst>
              </a:tr>
              <a:tr h="810283">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Write an evaluation explaining how you cooked them and how they turned out.</a:t>
                      </a:r>
                      <a:r>
                        <a:rPr lang="en-US" sz="1200" i="0" dirty="0">
                          <a:effectLst/>
                          <a:latin typeface="+mn-lt"/>
                          <a:ea typeface="Calibri" panose="020F0502020204030204" pitchFamily="34" charset="0"/>
                          <a:cs typeface="Times New Roman" panose="02020603050405020304" pitchFamily="18" charset="0"/>
                        </a:rPr>
                        <a:t> </a:t>
                      </a:r>
                      <a:r>
                        <a:rPr lang="en-GB" sz="1200" i="0" dirty="0">
                          <a:effectLst/>
                          <a:latin typeface="+mn-lt"/>
                          <a:ea typeface="Calibri" panose="020F0502020204030204" pitchFamily="34" charset="0"/>
                          <a:cs typeface="Times New Roman" panose="02020603050405020304" pitchFamily="18" charset="0"/>
                        </a:rPr>
                        <a:t>What could you have done to improve the dish?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 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3075263"/>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Complete a Nutritional Analysis of each dish. (www.explore food. Calculate a recipe).</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239474"/>
                  </a:ext>
                </a:extLst>
              </a:tr>
              <a:tr h="607712">
                <a:tc>
                  <a:txBody>
                    <a:bodyPr/>
                    <a:lstStyle/>
                    <a:p>
                      <a:pPr>
                        <a:spcAft>
                          <a:spcPts val="0"/>
                        </a:spcAft>
                      </a:pPr>
                      <a:r>
                        <a:rPr lang="en-US" sz="1200" i="0" dirty="0">
                          <a:effectLst/>
                          <a:latin typeface="+mn-lt"/>
                          <a:ea typeface="Calibri" panose="020F0502020204030204" pitchFamily="34" charset="0"/>
                          <a:cs typeface="Tahoma" panose="020B0604030504040204" pitchFamily="34" charset="0"/>
                        </a:rPr>
                        <a:t>Draw or create a star </a:t>
                      </a:r>
                      <a:r>
                        <a:rPr lang="en-US" sz="1200" i="0">
                          <a:effectLst/>
                          <a:latin typeface="+mn-lt"/>
                          <a:ea typeface="Calibri" panose="020F0502020204030204" pitchFamily="34" charset="0"/>
                          <a:cs typeface="Tahoma" panose="020B0604030504040204" pitchFamily="34" charset="0"/>
                        </a:rPr>
                        <a:t>profile </a:t>
                      </a:r>
                      <a:r>
                        <a:rPr lang="en-GB" sz="1200" i="0" noProof="0" dirty="0">
                          <a:effectLst/>
                          <a:latin typeface="+mn-lt"/>
                          <a:ea typeface="Calibri" panose="020F0502020204030204" pitchFamily="34" charset="0"/>
                          <a:cs typeface="Tahoma" panose="020B0604030504040204" pitchFamily="34" charset="0"/>
                        </a:rPr>
                        <a:t>analysing</a:t>
                      </a:r>
                      <a:r>
                        <a:rPr lang="en-US" sz="1200" i="0" dirty="0">
                          <a:effectLst/>
                          <a:latin typeface="+mn-lt"/>
                          <a:ea typeface="Calibri" panose="020F0502020204030204" pitchFamily="34" charset="0"/>
                          <a:cs typeface="Tahoma" panose="020B0604030504040204" pitchFamily="34" charset="0"/>
                        </a:rPr>
                        <a:t> your product. (By hand or in Excel)</a:t>
                      </a:r>
                      <a:r>
                        <a:rPr lang="en-US" sz="1200" i="0" dirty="0">
                          <a:effectLst/>
                          <a:latin typeface="+mn-lt"/>
                          <a:ea typeface="Calibri" panose="020F0502020204030204" pitchFamily="34" charset="0"/>
                          <a:cs typeface="Times New Roman" panose="02020603050405020304" pitchFamily="18" charset="0"/>
                        </a:rPr>
                        <a:t> </a:t>
                      </a:r>
                      <a:r>
                        <a:rPr lang="en-GB" sz="1200" i="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F S C E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033167"/>
                  </a:ext>
                </a:extLst>
              </a:tr>
              <a:tr h="236333">
                <a:tc>
                  <a:txBody>
                    <a:bodyPr/>
                    <a:lstStyle/>
                    <a:p>
                      <a:pPr>
                        <a:spcAft>
                          <a:spcPts val="0"/>
                        </a:spcAft>
                      </a:pPr>
                      <a:r>
                        <a:rPr lang="en-US" sz="1200" i="0" dirty="0">
                          <a:effectLst/>
                          <a:latin typeface="+mn-lt"/>
                          <a:ea typeface="Calibri" panose="020F0502020204030204" pitchFamily="34" charset="0"/>
                          <a:cs typeface="Times New Roman" panose="02020603050405020304" pitchFamily="18" charset="0"/>
                        </a:rPr>
                        <a:t>Include an annotated photo of dish 1</a:t>
                      </a:r>
                      <a:endParaRPr lang="en-GB" sz="12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 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92025084"/>
                  </a:ext>
                </a:extLst>
              </a:tr>
            </a:tbl>
          </a:graphicData>
        </a:graphic>
      </p:graphicFrame>
      <p:sp>
        <p:nvSpPr>
          <p:cNvPr id="4" name="TextBox 3"/>
          <p:cNvSpPr txBox="1"/>
          <p:nvPr/>
        </p:nvSpPr>
        <p:spPr>
          <a:xfrm>
            <a:off x="640080" y="274320"/>
            <a:ext cx="6688183" cy="369332"/>
          </a:xfrm>
          <a:prstGeom prst="rect">
            <a:avLst/>
          </a:prstGeom>
          <a:noFill/>
        </p:spPr>
        <p:txBody>
          <a:bodyPr wrap="square" rtlCol="0">
            <a:spAutoFit/>
          </a:bodyPr>
          <a:lstStyle/>
          <a:p>
            <a:pPr algn="ctr"/>
            <a:r>
              <a:rPr lang="en-GB" dirty="0"/>
              <a:t>Cultural Food Project</a:t>
            </a:r>
          </a:p>
        </p:txBody>
      </p:sp>
      <p:pic>
        <p:nvPicPr>
          <p:cNvPr id="5" name="Picture 4" descr="Map Of France Translated Into · Free image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54" y="796833"/>
            <a:ext cx="1704475" cy="1595867"/>
          </a:xfrm>
          <a:prstGeom prst="rect">
            <a:avLst/>
          </a:prstGeom>
        </p:spPr>
      </p:pic>
      <p:pic>
        <p:nvPicPr>
          <p:cNvPr id="6" name="Picture 5"/>
          <p:cNvPicPr>
            <a:picLocks noChangeAspect="1"/>
          </p:cNvPicPr>
          <p:nvPr/>
        </p:nvPicPr>
        <p:blipFill>
          <a:blip r:embed="rId3"/>
          <a:stretch>
            <a:fillRect/>
          </a:stretch>
        </p:blipFill>
        <p:spPr>
          <a:xfrm>
            <a:off x="2103235" y="772726"/>
            <a:ext cx="1546860" cy="1428750"/>
          </a:xfrm>
          <a:prstGeom prst="rect">
            <a:avLst/>
          </a:prstGeom>
        </p:spPr>
      </p:pic>
      <p:pic>
        <p:nvPicPr>
          <p:cNvPr id="7" name="Picture 6" descr="Cassoulet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518" y="2794578"/>
            <a:ext cx="2609147" cy="1658983"/>
          </a:xfrm>
          <a:prstGeom prst="rect">
            <a:avLst/>
          </a:prstGeom>
        </p:spPr>
      </p:pic>
      <p:pic>
        <p:nvPicPr>
          <p:cNvPr id="8" name="Picture 7"/>
          <p:cNvPicPr>
            <a:picLocks noChangeAspect="1"/>
          </p:cNvPicPr>
          <p:nvPr/>
        </p:nvPicPr>
        <p:blipFill>
          <a:blip r:embed="rId5"/>
          <a:stretch>
            <a:fillRect/>
          </a:stretch>
        </p:blipFill>
        <p:spPr>
          <a:xfrm>
            <a:off x="319638" y="4857185"/>
            <a:ext cx="2609850" cy="1752600"/>
          </a:xfrm>
          <a:prstGeom prst="rect">
            <a:avLst/>
          </a:prstGeom>
        </p:spPr>
      </p:pic>
      <p:cxnSp>
        <p:nvCxnSpPr>
          <p:cNvPr id="10" name="Straight Arrow Connector 9"/>
          <p:cNvCxnSpPr>
            <a:endCxn id="11" idx="0"/>
          </p:cNvCxnSpPr>
          <p:nvPr/>
        </p:nvCxnSpPr>
        <p:spPr>
          <a:xfrm>
            <a:off x="2762297" y="3548039"/>
            <a:ext cx="689626" cy="166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66536" y="3714897"/>
            <a:ext cx="1170774" cy="738664"/>
          </a:xfrm>
          <a:prstGeom prst="rect">
            <a:avLst/>
          </a:prstGeom>
          <a:noFill/>
        </p:spPr>
        <p:txBody>
          <a:bodyPr wrap="square" rtlCol="0">
            <a:spAutoFit/>
          </a:bodyPr>
          <a:lstStyle/>
          <a:p>
            <a:r>
              <a:rPr lang="en-GB" sz="1050" dirty="0"/>
              <a:t>Cassoulet – a traditional dish of mid and southern France</a:t>
            </a:r>
          </a:p>
        </p:txBody>
      </p:sp>
      <p:cxnSp>
        <p:nvCxnSpPr>
          <p:cNvPr id="14" name="Straight Arrow Connector 13"/>
          <p:cNvCxnSpPr/>
          <p:nvPr/>
        </p:nvCxnSpPr>
        <p:spPr>
          <a:xfrm>
            <a:off x="3722650" y="2225583"/>
            <a:ext cx="60136" cy="320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22871" y="2292260"/>
            <a:ext cx="1170774" cy="769441"/>
          </a:xfrm>
          <a:prstGeom prst="rect">
            <a:avLst/>
          </a:prstGeom>
          <a:noFill/>
        </p:spPr>
        <p:txBody>
          <a:bodyPr wrap="square" rtlCol="0">
            <a:spAutoFit/>
          </a:bodyPr>
          <a:lstStyle/>
          <a:p>
            <a:r>
              <a:rPr lang="en-GB" sz="1100" dirty="0"/>
              <a:t>A traditional bread from France is a baguette</a:t>
            </a:r>
          </a:p>
        </p:txBody>
      </p:sp>
      <p:cxnSp>
        <p:nvCxnSpPr>
          <p:cNvPr id="17" name="Straight Arrow Connector 16"/>
          <p:cNvCxnSpPr/>
          <p:nvPr/>
        </p:nvCxnSpPr>
        <p:spPr>
          <a:xfrm flipV="1">
            <a:off x="1919529" y="5316583"/>
            <a:ext cx="1391905" cy="52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54218" y="5271172"/>
            <a:ext cx="943447" cy="861774"/>
          </a:xfrm>
          <a:prstGeom prst="rect">
            <a:avLst/>
          </a:prstGeom>
          <a:noFill/>
        </p:spPr>
        <p:txBody>
          <a:bodyPr wrap="square" rtlCol="0">
            <a:spAutoFit/>
          </a:bodyPr>
          <a:lstStyle/>
          <a:p>
            <a:r>
              <a:rPr lang="en-GB" sz="1000" dirty="0"/>
              <a:t>A sensory profile showing the attributes of the dish.</a:t>
            </a:r>
          </a:p>
        </p:txBody>
      </p:sp>
    </p:spTree>
    <p:extLst>
      <p:ext uri="{BB962C8B-B14F-4D97-AF65-F5344CB8AC3E}">
        <p14:creationId xmlns:p14="http://schemas.microsoft.com/office/powerpoint/2010/main" val="2342951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28</a:t>
            </a:fld>
            <a:endParaRPr lang="en-GB" dirty="0"/>
          </a:p>
        </p:txBody>
      </p:sp>
      <p:sp>
        <p:nvSpPr>
          <p:cNvPr id="3" name="TextBox 2"/>
          <p:cNvSpPr txBox="1"/>
          <p:nvPr/>
        </p:nvSpPr>
        <p:spPr>
          <a:xfrm>
            <a:off x="1737360" y="431074"/>
            <a:ext cx="5721531" cy="369332"/>
          </a:xfrm>
          <a:prstGeom prst="rect">
            <a:avLst/>
          </a:prstGeom>
          <a:noFill/>
        </p:spPr>
        <p:txBody>
          <a:bodyPr wrap="square" rtlCol="0">
            <a:spAutoFit/>
          </a:bodyPr>
          <a:lstStyle/>
          <a:p>
            <a:pPr algn="ctr"/>
            <a:r>
              <a:rPr lang="en-GB" dirty="0"/>
              <a:t>Plan of work</a:t>
            </a:r>
          </a:p>
        </p:txBody>
      </p:sp>
      <p:graphicFrame>
        <p:nvGraphicFramePr>
          <p:cNvPr id="4" name="Table 3"/>
          <p:cNvGraphicFramePr>
            <a:graphicFrameLocks noGrp="1"/>
          </p:cNvGraphicFramePr>
          <p:nvPr>
            <p:extLst>
              <p:ext uri="{D42A27DB-BD31-4B8C-83A1-F6EECF244321}">
                <p14:modId xmlns:p14="http://schemas.microsoft.com/office/powerpoint/2010/main" val="2689903087"/>
              </p:ext>
            </p:extLst>
          </p:nvPr>
        </p:nvGraphicFramePr>
        <p:xfrm>
          <a:off x="309154" y="1087481"/>
          <a:ext cx="3857898" cy="370840"/>
        </p:xfrm>
        <a:graphic>
          <a:graphicData uri="http://schemas.openxmlformats.org/drawingml/2006/table">
            <a:tbl>
              <a:tblPr firstRow="1" bandRow="1">
                <a:tableStyleId>{5C22544A-7EE6-4342-B048-85BDC9FD1C3A}</a:tableStyleId>
              </a:tblPr>
              <a:tblGrid>
                <a:gridCol w="3857898">
                  <a:extLst>
                    <a:ext uri="{9D8B030D-6E8A-4147-A177-3AD203B41FA5}">
                      <a16:colId xmlns:a16="http://schemas.microsoft.com/office/drawing/2014/main" xmlns="" val="3659548307"/>
                    </a:ext>
                  </a:extLst>
                </a:gridCol>
              </a:tblGrid>
              <a:tr h="370840">
                <a:tc>
                  <a:txBody>
                    <a:bodyPr/>
                    <a:lstStyle/>
                    <a:p>
                      <a:r>
                        <a:rPr lang="en-GB" b="0" dirty="0">
                          <a:solidFill>
                            <a:schemeClr val="tx1"/>
                          </a:solidFill>
                        </a:rPr>
                        <a:t>Product</a:t>
                      </a:r>
                      <a:r>
                        <a:rPr lang="en-GB" b="0" baseline="0" dirty="0">
                          <a:solidFill>
                            <a:schemeClr val="tx1"/>
                          </a:solidFill>
                        </a:rPr>
                        <a:t> Name:</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6341635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9990874"/>
              </p:ext>
            </p:extLst>
          </p:nvPr>
        </p:nvGraphicFramePr>
        <p:xfrm>
          <a:off x="309150" y="1458321"/>
          <a:ext cx="3857902" cy="1463040"/>
        </p:xfrm>
        <a:graphic>
          <a:graphicData uri="http://schemas.openxmlformats.org/drawingml/2006/table">
            <a:tbl>
              <a:tblPr firstRow="1" bandRow="1">
                <a:tableStyleId>{5C22544A-7EE6-4342-B048-85BDC9FD1C3A}</a:tableStyleId>
              </a:tblPr>
              <a:tblGrid>
                <a:gridCol w="3857902">
                  <a:extLst>
                    <a:ext uri="{9D8B030D-6E8A-4147-A177-3AD203B41FA5}">
                      <a16:colId xmlns:a16="http://schemas.microsoft.com/office/drawing/2014/main" xmlns="" val="1935648030"/>
                    </a:ext>
                  </a:extLst>
                </a:gridCol>
              </a:tblGrid>
              <a:tr h="741680">
                <a:tc>
                  <a:txBody>
                    <a:bodyPr/>
                    <a:lstStyle/>
                    <a:p>
                      <a:r>
                        <a:rPr lang="en-GB" b="0" dirty="0">
                          <a:solidFill>
                            <a:schemeClr val="tx1"/>
                          </a:solidFill>
                        </a:rPr>
                        <a:t>Equipment I will need:</a:t>
                      </a:r>
                    </a:p>
                    <a:p>
                      <a:endParaRPr lang="en-GB" dirty="0"/>
                    </a:p>
                    <a:p>
                      <a:r>
                        <a:rPr lang="en-GB" dirty="0"/>
                        <a:t>1</a:t>
                      </a:r>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775406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38843951"/>
              </p:ext>
            </p:extLst>
          </p:nvPr>
        </p:nvGraphicFramePr>
        <p:xfrm>
          <a:off x="309150" y="2951841"/>
          <a:ext cx="3857902" cy="1463040"/>
        </p:xfrm>
        <a:graphic>
          <a:graphicData uri="http://schemas.openxmlformats.org/drawingml/2006/table">
            <a:tbl>
              <a:tblPr firstRow="1" bandRow="1">
                <a:tableStyleId>{5C22544A-7EE6-4342-B048-85BDC9FD1C3A}</a:tableStyleId>
              </a:tblPr>
              <a:tblGrid>
                <a:gridCol w="3857902">
                  <a:extLst>
                    <a:ext uri="{9D8B030D-6E8A-4147-A177-3AD203B41FA5}">
                      <a16:colId xmlns:a16="http://schemas.microsoft.com/office/drawing/2014/main" xmlns="" val="1935648030"/>
                    </a:ext>
                  </a:extLst>
                </a:gridCol>
              </a:tblGrid>
              <a:tr h="741680">
                <a:tc>
                  <a:txBody>
                    <a:bodyPr/>
                    <a:lstStyle/>
                    <a:p>
                      <a:r>
                        <a:rPr lang="en-GB" b="0" dirty="0">
                          <a:solidFill>
                            <a:schemeClr val="tx1"/>
                          </a:solidFill>
                        </a:rPr>
                        <a:t>Ingredients I will need:</a:t>
                      </a:r>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775406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5838705"/>
              </p:ext>
            </p:extLst>
          </p:nvPr>
        </p:nvGraphicFramePr>
        <p:xfrm>
          <a:off x="4323806" y="1087481"/>
          <a:ext cx="4676503" cy="5369560"/>
        </p:xfrm>
        <a:graphic>
          <a:graphicData uri="http://schemas.openxmlformats.org/drawingml/2006/table">
            <a:tbl>
              <a:tblPr firstRow="1" bandRow="1">
                <a:tableStyleId>{5C22544A-7EE6-4342-B048-85BDC9FD1C3A}</a:tableStyleId>
              </a:tblPr>
              <a:tblGrid>
                <a:gridCol w="901337">
                  <a:extLst>
                    <a:ext uri="{9D8B030D-6E8A-4147-A177-3AD203B41FA5}">
                      <a16:colId xmlns:a16="http://schemas.microsoft.com/office/drawing/2014/main" xmlns="" val="3066006883"/>
                    </a:ext>
                  </a:extLst>
                </a:gridCol>
                <a:gridCol w="3775166">
                  <a:extLst>
                    <a:ext uri="{9D8B030D-6E8A-4147-A177-3AD203B41FA5}">
                      <a16:colId xmlns:a16="http://schemas.microsoft.com/office/drawing/2014/main" xmlns="" val="973361867"/>
                    </a:ext>
                  </a:extLst>
                </a:gridCol>
              </a:tblGrid>
              <a:tr h="383540">
                <a:tc>
                  <a:txBody>
                    <a:bodyPr/>
                    <a:lstStyle/>
                    <a:p>
                      <a:r>
                        <a:rPr lang="en-GB"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Order of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27384304"/>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1726880"/>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5110286"/>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7744674"/>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36179940"/>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2091060"/>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2843453"/>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08283055"/>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64896115"/>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53994111"/>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94616367"/>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62848408"/>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82167578"/>
                  </a:ext>
                </a:extLst>
              </a:tr>
              <a:tr h="3835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9768884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98399779"/>
              </p:ext>
            </p:extLst>
          </p:nvPr>
        </p:nvGraphicFramePr>
        <p:xfrm>
          <a:off x="309150" y="4445361"/>
          <a:ext cx="3857902" cy="2011680"/>
        </p:xfrm>
        <a:graphic>
          <a:graphicData uri="http://schemas.openxmlformats.org/drawingml/2006/table">
            <a:tbl>
              <a:tblPr firstRow="1" bandRow="1">
                <a:tableStyleId>{5C22544A-7EE6-4342-B048-85BDC9FD1C3A}</a:tableStyleId>
              </a:tblPr>
              <a:tblGrid>
                <a:gridCol w="3857902">
                  <a:extLst>
                    <a:ext uri="{9D8B030D-6E8A-4147-A177-3AD203B41FA5}">
                      <a16:colId xmlns:a16="http://schemas.microsoft.com/office/drawing/2014/main" xmlns="" val="1935648030"/>
                    </a:ext>
                  </a:extLst>
                </a:gridCol>
              </a:tblGrid>
              <a:tr h="741680">
                <a:tc>
                  <a:txBody>
                    <a:bodyPr/>
                    <a:lstStyle/>
                    <a:p>
                      <a:r>
                        <a:rPr lang="en-GB" b="0" dirty="0">
                          <a:solidFill>
                            <a:schemeClr val="tx1"/>
                          </a:solidFill>
                        </a:rPr>
                        <a:t>Healt</a:t>
                      </a:r>
                      <a:r>
                        <a:rPr lang="en-GB" b="0" baseline="0" dirty="0">
                          <a:solidFill>
                            <a:schemeClr val="tx1"/>
                          </a:solidFill>
                        </a:rPr>
                        <a:t>h &amp; safety checks:</a:t>
                      </a:r>
                    </a:p>
                    <a:p>
                      <a:endParaRPr lang="en-GB" b="0" baseline="0" dirty="0">
                        <a:solidFill>
                          <a:schemeClr val="tx1"/>
                        </a:solidFill>
                      </a:endParaRPr>
                    </a:p>
                    <a:p>
                      <a:endParaRPr lang="en-GB" b="0" dirty="0">
                        <a:solidFill>
                          <a:schemeClr val="tx1"/>
                        </a:solidFill>
                      </a:endParaRPr>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7754063"/>
                  </a:ext>
                </a:extLst>
              </a:tr>
            </a:tbl>
          </a:graphicData>
        </a:graphic>
      </p:graphicFrame>
    </p:spTree>
    <p:extLst>
      <p:ext uri="{BB962C8B-B14F-4D97-AF65-F5344CB8AC3E}">
        <p14:creationId xmlns:p14="http://schemas.microsoft.com/office/powerpoint/2010/main" val="1627088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29</a:t>
            </a:fld>
            <a:endParaRPr lang="en-GB" dirty="0"/>
          </a:p>
        </p:txBody>
      </p:sp>
      <p:sp>
        <p:nvSpPr>
          <p:cNvPr id="3" name="TextBox 2"/>
          <p:cNvSpPr txBox="1"/>
          <p:nvPr/>
        </p:nvSpPr>
        <p:spPr>
          <a:xfrm>
            <a:off x="2325189" y="287383"/>
            <a:ext cx="4323805" cy="369332"/>
          </a:xfrm>
          <a:prstGeom prst="rect">
            <a:avLst/>
          </a:prstGeom>
          <a:noFill/>
        </p:spPr>
        <p:txBody>
          <a:bodyPr wrap="square" rtlCol="0">
            <a:spAutoFit/>
          </a:bodyPr>
          <a:lstStyle/>
          <a:p>
            <a:pPr algn="ctr"/>
            <a:r>
              <a:rPr lang="en-GB" dirty="0">
                <a:hlinkClick r:id="rId4"/>
              </a:rPr>
              <a:t>Star Profile</a:t>
            </a:r>
            <a:endParaRPr lang="en-GB" dirty="0"/>
          </a:p>
        </p:txBody>
      </p:sp>
      <p:sp>
        <p:nvSpPr>
          <p:cNvPr id="5" name="TextBox 4"/>
          <p:cNvSpPr txBox="1"/>
          <p:nvPr/>
        </p:nvSpPr>
        <p:spPr>
          <a:xfrm>
            <a:off x="444137" y="656715"/>
            <a:ext cx="7942217" cy="369332"/>
          </a:xfrm>
          <a:prstGeom prst="rect">
            <a:avLst/>
          </a:prstGeom>
          <a:noFill/>
          <a:ln>
            <a:solidFill>
              <a:schemeClr val="tx1"/>
            </a:solidFill>
          </a:ln>
        </p:spPr>
        <p:txBody>
          <a:bodyPr wrap="square" rtlCol="0">
            <a:spAutoFit/>
          </a:bodyPr>
          <a:lstStyle/>
          <a:p>
            <a:r>
              <a:rPr lang="en-GB" dirty="0"/>
              <a:t>Product name:			Chosen Country:</a:t>
            </a:r>
          </a:p>
        </p:txBody>
      </p:sp>
      <p:grpSp>
        <p:nvGrpSpPr>
          <p:cNvPr id="18" name="Group 17"/>
          <p:cNvGrpSpPr/>
          <p:nvPr/>
        </p:nvGrpSpPr>
        <p:grpSpPr>
          <a:xfrm>
            <a:off x="444137" y="1541417"/>
            <a:ext cx="5773783" cy="4528888"/>
            <a:chOff x="444137" y="1312092"/>
            <a:chExt cx="6029005" cy="4758213"/>
          </a:xfrm>
        </p:grpSpPr>
        <p:grpSp>
          <p:nvGrpSpPr>
            <p:cNvPr id="15" name="Group 14"/>
            <p:cNvGrpSpPr/>
            <p:nvPr/>
          </p:nvGrpSpPr>
          <p:grpSpPr>
            <a:xfrm>
              <a:off x="444137" y="1312092"/>
              <a:ext cx="6029005" cy="4758213"/>
              <a:chOff x="1267096" y="999508"/>
              <a:chExt cx="6450249" cy="5358623"/>
            </a:xfrm>
          </p:grpSpPr>
          <p:graphicFrame>
            <p:nvGraphicFramePr>
              <p:cNvPr id="4" name="Object 7"/>
              <p:cNvGraphicFramePr>
                <a:graphicFrameLocks noChangeAspect="1"/>
              </p:cNvGraphicFramePr>
              <p:nvPr>
                <p:extLst>
                  <p:ext uri="{D42A27DB-BD31-4B8C-83A1-F6EECF244321}">
                    <p14:modId xmlns:p14="http://schemas.microsoft.com/office/powerpoint/2010/main" val="704826010"/>
                  </p:ext>
                </p:extLst>
              </p:nvPr>
            </p:nvGraphicFramePr>
            <p:xfrm>
              <a:off x="2326124" y="1593670"/>
              <a:ext cx="4322870" cy="4329156"/>
            </p:xfrm>
            <a:graphic>
              <a:graphicData uri="http://schemas.openxmlformats.org/presentationml/2006/ole">
                <mc:AlternateContent xmlns:mc="http://schemas.openxmlformats.org/markup-compatibility/2006">
                  <mc:Choice xmlns:v="urn:schemas-microsoft-com:vml" Requires="v">
                    <p:oleObj spid="_x0000_s54274" name="Document" r:id="rId5" imgW="3274560" imgH="3279960" progId="Word.Document.8">
                      <p:embed/>
                    </p:oleObj>
                  </mc:Choice>
                  <mc:Fallback>
                    <p:oleObj name="Document" r:id="rId5" imgW="3274560" imgH="3279960" progId="Word.Document.8">
                      <p:embed/>
                      <p:pic>
                        <p:nvPicPr>
                          <p:cNvPr id="4"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6124" y="1593670"/>
                            <a:ext cx="4322870" cy="4329156"/>
                          </a:xfrm>
                          <a:prstGeom prst="rect">
                            <a:avLst/>
                          </a:prstGeom>
                          <a:noFill/>
                          <a:ln>
                            <a:noFill/>
                          </a:ln>
                          <a:effectLst/>
                        </p:spPr>
                      </p:pic>
                    </p:oleObj>
                  </mc:Fallback>
                </mc:AlternateContent>
              </a:graphicData>
            </a:graphic>
          </p:graphicFrame>
          <p:sp>
            <p:nvSpPr>
              <p:cNvPr id="7" name="Rounded Rectangle 6"/>
              <p:cNvSpPr/>
              <p:nvPr/>
            </p:nvSpPr>
            <p:spPr>
              <a:xfrm>
                <a:off x="3977639" y="999508"/>
                <a:ext cx="1132735" cy="519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Time management</a:t>
                </a:r>
              </a:p>
            </p:txBody>
          </p:sp>
          <p:sp>
            <p:nvSpPr>
              <p:cNvPr id="8" name="Rounded Rectangle 7"/>
              <p:cNvSpPr/>
              <p:nvPr/>
            </p:nvSpPr>
            <p:spPr>
              <a:xfrm>
                <a:off x="6015445" y="1817339"/>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Appearance</a:t>
                </a:r>
              </a:p>
            </p:txBody>
          </p:sp>
          <p:sp>
            <p:nvSpPr>
              <p:cNvPr id="9" name="Rounded Rectangle 8"/>
              <p:cNvSpPr/>
              <p:nvPr/>
            </p:nvSpPr>
            <p:spPr>
              <a:xfrm>
                <a:off x="6698442" y="3560477"/>
                <a:ext cx="1018903" cy="4180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Aroma</a:t>
                </a:r>
              </a:p>
            </p:txBody>
          </p:sp>
          <p:sp>
            <p:nvSpPr>
              <p:cNvPr id="10" name="Rounded Rectangle 9"/>
              <p:cNvSpPr/>
              <p:nvPr/>
            </p:nvSpPr>
            <p:spPr>
              <a:xfrm>
                <a:off x="6015445" y="5196862"/>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Colour</a:t>
                </a:r>
              </a:p>
            </p:txBody>
          </p:sp>
          <p:sp>
            <p:nvSpPr>
              <p:cNvPr id="11" name="Rounded Rectangle 10"/>
              <p:cNvSpPr/>
              <p:nvPr/>
            </p:nvSpPr>
            <p:spPr>
              <a:xfrm>
                <a:off x="3977639" y="5940118"/>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Texture</a:t>
                </a:r>
              </a:p>
            </p:txBody>
          </p:sp>
          <p:sp>
            <p:nvSpPr>
              <p:cNvPr id="12" name="Rounded Rectangle 11"/>
              <p:cNvSpPr/>
              <p:nvPr/>
            </p:nvSpPr>
            <p:spPr>
              <a:xfrm>
                <a:off x="1815737" y="5196861"/>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Skills</a:t>
                </a:r>
              </a:p>
            </p:txBody>
          </p:sp>
          <p:sp>
            <p:nvSpPr>
              <p:cNvPr id="13" name="Rounded Rectangle 12"/>
              <p:cNvSpPr/>
              <p:nvPr/>
            </p:nvSpPr>
            <p:spPr>
              <a:xfrm>
                <a:off x="1267096" y="3549240"/>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Country</a:t>
                </a:r>
              </a:p>
            </p:txBody>
          </p:sp>
          <p:sp>
            <p:nvSpPr>
              <p:cNvPr id="14" name="Rounded Rectangle 13"/>
              <p:cNvSpPr/>
              <p:nvPr/>
            </p:nvSpPr>
            <p:spPr>
              <a:xfrm>
                <a:off x="2053043" y="1817338"/>
                <a:ext cx="1018903" cy="4180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Taste</a:t>
                </a:r>
              </a:p>
            </p:txBody>
          </p:sp>
        </p:grpSp>
        <p:sp>
          <p:nvSpPr>
            <p:cNvPr id="16" name="Rectangle 15"/>
            <p:cNvSpPr/>
            <p:nvPr/>
          </p:nvSpPr>
          <p:spPr>
            <a:xfrm>
              <a:off x="3734737" y="3347400"/>
              <a:ext cx="301686" cy="369332"/>
            </a:xfrm>
            <a:prstGeom prst="rect">
              <a:avLst/>
            </a:prstGeom>
          </p:spPr>
          <p:txBody>
            <a:bodyPr wrap="none">
              <a:spAutoFit/>
            </a:bodyPr>
            <a:lstStyle/>
            <a:p>
              <a:r>
                <a:rPr lang="en-GB" dirty="0"/>
                <a:t>1</a:t>
              </a:r>
            </a:p>
          </p:txBody>
        </p:sp>
        <p:sp>
          <p:nvSpPr>
            <p:cNvPr id="17" name="Rectangle 16"/>
            <p:cNvSpPr/>
            <p:nvPr/>
          </p:nvSpPr>
          <p:spPr>
            <a:xfrm>
              <a:off x="4132823" y="3359310"/>
              <a:ext cx="1499128" cy="369332"/>
            </a:xfrm>
            <a:prstGeom prst="rect">
              <a:avLst/>
            </a:prstGeom>
          </p:spPr>
          <p:txBody>
            <a:bodyPr wrap="none">
              <a:spAutoFit/>
            </a:bodyPr>
            <a:lstStyle/>
            <a:p>
              <a:pPr lvl="0"/>
              <a:r>
                <a:rPr lang="en-GB" dirty="0">
                  <a:solidFill>
                    <a:prstClr val="black"/>
                  </a:solidFill>
                </a:rPr>
                <a:t>2      3      4    5</a:t>
              </a:r>
            </a:p>
          </p:txBody>
        </p:sp>
      </p:grpSp>
      <p:sp>
        <p:nvSpPr>
          <p:cNvPr id="19" name="TextBox 18"/>
          <p:cNvSpPr txBox="1"/>
          <p:nvPr/>
        </p:nvSpPr>
        <p:spPr>
          <a:xfrm>
            <a:off x="6417261" y="1035402"/>
            <a:ext cx="2555421" cy="5539978"/>
          </a:xfrm>
          <a:prstGeom prst="rect">
            <a:avLst/>
          </a:prstGeom>
          <a:noFill/>
          <a:ln>
            <a:solidFill>
              <a:schemeClr val="tx1"/>
            </a:solidFill>
          </a:ln>
        </p:spPr>
        <p:txBody>
          <a:bodyPr wrap="square" rtlCol="0">
            <a:spAutoFit/>
          </a:bodyPr>
          <a:lstStyle/>
          <a:p>
            <a:r>
              <a:rPr lang="en-GB" sz="1400" dirty="0"/>
              <a:t>Your product score:</a:t>
            </a:r>
          </a:p>
          <a:p>
            <a:endParaRPr lang="en-GB" sz="1400" dirty="0"/>
          </a:p>
          <a:p>
            <a:r>
              <a:rPr lang="en-GB" sz="1400" dirty="0"/>
              <a:t>Perfect product score: </a:t>
            </a:r>
          </a:p>
          <a:p>
            <a:r>
              <a:rPr lang="en-GB" sz="1400" dirty="0">
                <a:solidFill>
                  <a:srgbClr val="7030A0"/>
                </a:solidFill>
              </a:rPr>
              <a:t>40</a:t>
            </a:r>
          </a:p>
          <a:p>
            <a:endParaRPr lang="en-GB" dirty="0"/>
          </a:p>
          <a:p>
            <a:endParaRPr lang="en-GB" dirty="0"/>
          </a:p>
          <a:p>
            <a:endParaRPr lang="en-GB" dirty="0"/>
          </a:p>
          <a:p>
            <a:r>
              <a:rPr lang="en-GB" sz="1400" dirty="0"/>
              <a:t>What does the star profile tell you?</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734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anim calcmode="lin" valueType="num">
                                      <p:cBhvr additive="base">
                                        <p:cTn id="7"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Year 9 pathways criteria – written work</a:t>
            </a:r>
          </a:p>
        </p:txBody>
      </p:sp>
      <p:sp>
        <p:nvSpPr>
          <p:cNvPr id="5" name="Slide Number Placeholder 4"/>
          <p:cNvSpPr>
            <a:spLocks noGrp="1"/>
          </p:cNvSpPr>
          <p:nvPr>
            <p:ph type="sldNum" sz="quarter" idx="12"/>
          </p:nvPr>
        </p:nvSpPr>
        <p:spPr/>
        <p:txBody>
          <a:bodyPr/>
          <a:lstStyle/>
          <a:p>
            <a:fld id="{620B242D-6290-49E5-A6EF-D013109EBBA5}" type="slidenum">
              <a:rPr lang="en-GB" smtClean="0"/>
              <a:t>3</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72557228"/>
              </p:ext>
            </p:extLst>
          </p:nvPr>
        </p:nvGraphicFramePr>
        <p:xfrm>
          <a:off x="712269" y="895148"/>
          <a:ext cx="7719462" cy="5245770"/>
        </p:xfrm>
        <a:graphic>
          <a:graphicData uri="http://schemas.openxmlformats.org/drawingml/2006/table">
            <a:tbl>
              <a:tblPr firstRow="1" firstCol="1" bandRow="1"/>
              <a:tblGrid>
                <a:gridCol w="1929486">
                  <a:extLst>
                    <a:ext uri="{9D8B030D-6E8A-4147-A177-3AD203B41FA5}">
                      <a16:colId xmlns:a16="http://schemas.microsoft.com/office/drawing/2014/main" xmlns="" val="20000"/>
                    </a:ext>
                  </a:extLst>
                </a:gridCol>
                <a:gridCol w="1929486">
                  <a:extLst>
                    <a:ext uri="{9D8B030D-6E8A-4147-A177-3AD203B41FA5}">
                      <a16:colId xmlns:a16="http://schemas.microsoft.com/office/drawing/2014/main" xmlns="" val="20001"/>
                    </a:ext>
                  </a:extLst>
                </a:gridCol>
                <a:gridCol w="1930245">
                  <a:extLst>
                    <a:ext uri="{9D8B030D-6E8A-4147-A177-3AD203B41FA5}">
                      <a16:colId xmlns:a16="http://schemas.microsoft.com/office/drawing/2014/main" xmlns="" val="20002"/>
                    </a:ext>
                  </a:extLst>
                </a:gridCol>
                <a:gridCol w="1930245">
                  <a:extLst>
                    <a:ext uri="{9D8B030D-6E8A-4147-A177-3AD203B41FA5}">
                      <a16:colId xmlns:a16="http://schemas.microsoft.com/office/drawing/2014/main" xmlns="" val="20003"/>
                    </a:ext>
                  </a:extLst>
                </a:gridCol>
              </a:tblGrid>
              <a:tr h="254239">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Foundation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Secure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Confident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l">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Exceptional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xmlns="" val="10000"/>
                  </a:ext>
                </a:extLst>
              </a:tr>
              <a:tr h="1247882">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title page showing the following from your chosen country: a flag, a map, main language spoken and famous people/chefs from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plus the population and main religions of that country.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previous pathway, with a discussion on at least three areas (e.g. religion, staple foods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previous pathway, with a discussion on at least five areas (e.g. religion, staple foods etc.)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1"/>
                  </a:ext>
                </a:extLst>
              </a:tr>
              <a:tr h="1455864">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map of your chosen country stating the capital and three famous dishes from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map of your chosen country stating the capital and three famous dishes from that country, names of famous cities and landmarks.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 map of your chosen country stating the capital and three famous dishes from that country, names of famous cities, landmarks, and staple foods grown and produced in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with a discussion on the sustainability on staple foods grown and produced in that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2"/>
                  </a:ext>
                </a:extLst>
              </a:tr>
              <a:tr h="1039903">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chosen your dish and have adapted a recipe from the book stating what new flavours you are choosing from your chosen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with one alternative dish you have also adapted that is influenced from your chosen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met from the previous pathway with two alternative dish you have also adapted that is influenced from your chosen country.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criteria has been achieved with reference made to Social, Moral and Ethical issues (cost, religious influences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3"/>
                  </a:ext>
                </a:extLst>
              </a:tr>
              <a:tr h="1247882">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 and some timings throughout.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 and some timings throughout. You have made reference to at least three control points.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l">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You have written your plan of making showing a start and finish time, and some timings throughout. You have detailed control points.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18543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30</a:t>
            </a:fld>
            <a:endParaRPr lang="en-GB" dirty="0"/>
          </a:p>
        </p:txBody>
      </p:sp>
      <p:sp>
        <p:nvSpPr>
          <p:cNvPr id="3" name="TextBox 2"/>
          <p:cNvSpPr txBox="1"/>
          <p:nvPr/>
        </p:nvSpPr>
        <p:spPr>
          <a:xfrm>
            <a:off x="535577" y="483326"/>
            <a:ext cx="7080069" cy="369332"/>
          </a:xfrm>
          <a:prstGeom prst="rect">
            <a:avLst/>
          </a:prstGeom>
          <a:noFill/>
        </p:spPr>
        <p:txBody>
          <a:bodyPr wrap="square" rtlCol="0">
            <a:spAutoFit/>
          </a:bodyPr>
          <a:lstStyle/>
          <a:p>
            <a:pPr algn="ctr"/>
            <a:r>
              <a:rPr lang="en-GB" dirty="0"/>
              <a:t>Evaluation of your chosen dish – Cultural Food Project</a:t>
            </a:r>
          </a:p>
        </p:txBody>
      </p:sp>
      <p:sp>
        <p:nvSpPr>
          <p:cNvPr id="4" name="TextBox 3"/>
          <p:cNvSpPr txBox="1"/>
          <p:nvPr/>
        </p:nvSpPr>
        <p:spPr>
          <a:xfrm>
            <a:off x="535577" y="1005840"/>
            <a:ext cx="7341326" cy="1138773"/>
          </a:xfrm>
          <a:prstGeom prst="rect">
            <a:avLst/>
          </a:prstGeom>
          <a:noFill/>
          <a:ln>
            <a:solidFill>
              <a:schemeClr val="tx1"/>
            </a:solidFill>
          </a:ln>
        </p:spPr>
        <p:txBody>
          <a:bodyPr wrap="square" rtlCol="0">
            <a:spAutoFit/>
          </a:bodyPr>
          <a:lstStyle/>
          <a:p>
            <a:r>
              <a:rPr lang="en-GB" sz="1400" dirty="0"/>
              <a:t>Comments on planning and organisation</a:t>
            </a:r>
            <a:endParaRPr lang="en-GB" dirty="0"/>
          </a:p>
          <a:p>
            <a:endParaRPr lang="en-GB" dirty="0"/>
          </a:p>
          <a:p>
            <a:endParaRPr lang="en-GB" dirty="0"/>
          </a:p>
          <a:p>
            <a:endParaRPr lang="en-GB" dirty="0"/>
          </a:p>
        </p:txBody>
      </p:sp>
      <p:sp>
        <p:nvSpPr>
          <p:cNvPr id="5" name="TextBox 4"/>
          <p:cNvSpPr txBox="1"/>
          <p:nvPr/>
        </p:nvSpPr>
        <p:spPr>
          <a:xfrm>
            <a:off x="535577" y="2144613"/>
            <a:ext cx="7341326" cy="1138773"/>
          </a:xfrm>
          <a:prstGeom prst="rect">
            <a:avLst/>
          </a:prstGeom>
          <a:noFill/>
          <a:ln>
            <a:solidFill>
              <a:schemeClr val="tx1"/>
            </a:solidFill>
          </a:ln>
        </p:spPr>
        <p:txBody>
          <a:bodyPr wrap="square" rtlCol="0">
            <a:spAutoFit/>
          </a:bodyPr>
          <a:lstStyle/>
          <a:p>
            <a:r>
              <a:rPr lang="en-GB" sz="1400" dirty="0"/>
              <a:t>Comments on making and following recipe/instructions</a:t>
            </a:r>
            <a:endParaRPr lang="en-GB" dirty="0"/>
          </a:p>
          <a:p>
            <a:endParaRPr lang="en-GB" dirty="0"/>
          </a:p>
          <a:p>
            <a:endParaRPr lang="en-GB" dirty="0"/>
          </a:p>
          <a:p>
            <a:endParaRPr lang="en-GB" dirty="0"/>
          </a:p>
        </p:txBody>
      </p:sp>
      <p:sp>
        <p:nvSpPr>
          <p:cNvPr id="6" name="TextBox 5"/>
          <p:cNvSpPr txBox="1"/>
          <p:nvPr/>
        </p:nvSpPr>
        <p:spPr>
          <a:xfrm>
            <a:off x="535577" y="3293913"/>
            <a:ext cx="7341326" cy="1415772"/>
          </a:xfrm>
          <a:prstGeom prst="rect">
            <a:avLst/>
          </a:prstGeom>
          <a:noFill/>
          <a:ln>
            <a:solidFill>
              <a:schemeClr val="tx1"/>
            </a:solidFill>
          </a:ln>
        </p:spPr>
        <p:txBody>
          <a:bodyPr wrap="square" rtlCol="0">
            <a:spAutoFit/>
          </a:bodyPr>
          <a:lstStyle/>
          <a:p>
            <a:r>
              <a:rPr lang="en-GB" sz="1400" dirty="0"/>
              <a:t>Comments on clearing up</a:t>
            </a:r>
            <a:endParaRPr lang="en-GB" dirty="0"/>
          </a:p>
          <a:p>
            <a:endParaRPr lang="en-GB" dirty="0"/>
          </a:p>
          <a:p>
            <a:endParaRPr lang="en-GB" dirty="0"/>
          </a:p>
          <a:p>
            <a:endParaRPr lang="en-GB" dirty="0"/>
          </a:p>
          <a:p>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89870498"/>
              </p:ext>
            </p:extLst>
          </p:nvPr>
        </p:nvGraphicFramePr>
        <p:xfrm>
          <a:off x="535577" y="4872991"/>
          <a:ext cx="7341325" cy="1483360"/>
        </p:xfrm>
        <a:graphic>
          <a:graphicData uri="http://schemas.openxmlformats.org/drawingml/2006/table">
            <a:tbl>
              <a:tblPr firstRow="1" bandRow="1">
                <a:tableStyleId>{5C22544A-7EE6-4342-B048-85BDC9FD1C3A}</a:tableStyleId>
              </a:tblPr>
              <a:tblGrid>
                <a:gridCol w="757646">
                  <a:extLst>
                    <a:ext uri="{9D8B030D-6E8A-4147-A177-3AD203B41FA5}">
                      <a16:colId xmlns:a16="http://schemas.microsoft.com/office/drawing/2014/main" xmlns="" val="867941252"/>
                    </a:ext>
                  </a:extLst>
                </a:gridCol>
                <a:gridCol w="5272729">
                  <a:extLst>
                    <a:ext uri="{9D8B030D-6E8A-4147-A177-3AD203B41FA5}">
                      <a16:colId xmlns:a16="http://schemas.microsoft.com/office/drawing/2014/main" xmlns="" val="1195232247"/>
                    </a:ext>
                  </a:extLst>
                </a:gridCol>
                <a:gridCol w="1310950">
                  <a:extLst>
                    <a:ext uri="{9D8B030D-6E8A-4147-A177-3AD203B41FA5}">
                      <a16:colId xmlns:a16="http://schemas.microsoft.com/office/drawing/2014/main" xmlns="" val="400668310"/>
                    </a:ext>
                  </a:extLst>
                </a:gridCol>
              </a:tblGrid>
              <a:tr h="370840">
                <a:tc>
                  <a:txBody>
                    <a:bodyPr/>
                    <a:lstStyle/>
                    <a:p>
                      <a:r>
                        <a:rPr lang="en-GB" dirty="0"/>
                        <a:t>Tester</a:t>
                      </a:r>
                    </a:p>
                  </a:txBody>
                  <a:tcPr/>
                </a:tc>
                <a:tc>
                  <a:txBody>
                    <a:bodyPr/>
                    <a:lstStyle/>
                    <a:p>
                      <a:r>
                        <a:rPr lang="en-GB" dirty="0"/>
                        <a:t>Comment</a:t>
                      </a:r>
                    </a:p>
                  </a:txBody>
                  <a:tcPr/>
                </a:tc>
                <a:tc>
                  <a:txBody>
                    <a:bodyPr/>
                    <a:lstStyle/>
                    <a:p>
                      <a:r>
                        <a:rPr lang="en-GB" dirty="0"/>
                        <a:t>Score /5</a:t>
                      </a:r>
                    </a:p>
                  </a:txBody>
                  <a:tcPr/>
                </a:tc>
                <a:extLst>
                  <a:ext uri="{0D108BD9-81ED-4DB2-BD59-A6C34878D82A}">
                    <a16:rowId xmlns:a16="http://schemas.microsoft.com/office/drawing/2014/main" xmlns="" val="213557278"/>
                  </a:ext>
                </a:extLst>
              </a:tr>
              <a:tr h="370840">
                <a:tc>
                  <a:txBody>
                    <a:bodyPr/>
                    <a:lstStyle/>
                    <a:p>
                      <a:pPr algn="ctr"/>
                      <a:r>
                        <a:rPr lang="en-GB" dirty="0"/>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635925396"/>
                  </a:ext>
                </a:extLst>
              </a:tr>
              <a:tr h="370840">
                <a:tc>
                  <a:txBody>
                    <a:bodyPr/>
                    <a:lstStyle/>
                    <a:p>
                      <a:pPr algn="ctr"/>
                      <a:r>
                        <a:rPr lang="en-GB" dirty="0"/>
                        <a:t>2</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233585517"/>
                  </a:ext>
                </a:extLst>
              </a:tr>
              <a:tr h="370840">
                <a:tc>
                  <a:txBody>
                    <a:bodyPr/>
                    <a:lstStyle/>
                    <a:p>
                      <a:pPr algn="ctr"/>
                      <a:r>
                        <a:rPr lang="en-GB" dirty="0"/>
                        <a:t>3</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169915517"/>
                  </a:ext>
                </a:extLst>
              </a:tr>
            </a:tbl>
          </a:graphicData>
        </a:graphic>
      </p:graphicFrame>
    </p:spTree>
    <p:extLst>
      <p:ext uri="{BB962C8B-B14F-4D97-AF65-F5344CB8AC3E}">
        <p14:creationId xmlns:p14="http://schemas.microsoft.com/office/powerpoint/2010/main" val="213111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31</a:t>
            </a:fld>
            <a:endParaRPr lang="en-GB" dirty="0"/>
          </a:p>
        </p:txBody>
      </p:sp>
      <p:sp>
        <p:nvSpPr>
          <p:cNvPr id="3" name="TextBox 2"/>
          <p:cNvSpPr txBox="1"/>
          <p:nvPr/>
        </p:nvSpPr>
        <p:spPr>
          <a:xfrm>
            <a:off x="1214846" y="391886"/>
            <a:ext cx="6609805" cy="369332"/>
          </a:xfrm>
          <a:prstGeom prst="rect">
            <a:avLst/>
          </a:prstGeom>
          <a:noFill/>
        </p:spPr>
        <p:txBody>
          <a:bodyPr wrap="square" rtlCol="0">
            <a:spAutoFit/>
          </a:bodyPr>
          <a:lstStyle/>
          <a:p>
            <a:pPr algn="ctr"/>
            <a:r>
              <a:rPr lang="en-GB" dirty="0"/>
              <a:t>Conclusion</a:t>
            </a:r>
          </a:p>
        </p:txBody>
      </p:sp>
      <p:sp>
        <p:nvSpPr>
          <p:cNvPr id="4" name="TextBox 3"/>
          <p:cNvSpPr txBox="1"/>
          <p:nvPr/>
        </p:nvSpPr>
        <p:spPr>
          <a:xfrm>
            <a:off x="744583" y="1188720"/>
            <a:ext cx="7367451" cy="2800767"/>
          </a:xfrm>
          <a:prstGeom prst="rect">
            <a:avLst/>
          </a:prstGeom>
          <a:noFill/>
          <a:ln>
            <a:solidFill>
              <a:schemeClr val="tx1"/>
            </a:solidFill>
          </a:ln>
        </p:spPr>
        <p:txBody>
          <a:bodyPr wrap="square" rtlCol="0">
            <a:spAutoFit/>
          </a:bodyPr>
          <a:lstStyle/>
          <a:p>
            <a:r>
              <a:rPr lang="en-GB" dirty="0"/>
              <a:t>Comment on how your product met the design brief.</a:t>
            </a:r>
          </a:p>
          <a:p>
            <a:endParaRPr lang="en-GB" dirty="0"/>
          </a:p>
          <a:p>
            <a:r>
              <a:rPr lang="en-GB" sz="1400" dirty="0"/>
              <a:t>My product met the design brief because …….</a:t>
            </a:r>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p:txBody>
      </p:sp>
      <p:sp>
        <p:nvSpPr>
          <p:cNvPr id="6" name="TextBox 5"/>
          <p:cNvSpPr txBox="1"/>
          <p:nvPr/>
        </p:nvSpPr>
        <p:spPr>
          <a:xfrm>
            <a:off x="1071153" y="4416989"/>
            <a:ext cx="6975566" cy="369332"/>
          </a:xfrm>
          <a:prstGeom prst="rect">
            <a:avLst/>
          </a:prstGeom>
          <a:noFill/>
        </p:spPr>
        <p:txBody>
          <a:bodyPr wrap="square" rtlCol="0">
            <a:spAutoFit/>
          </a:bodyPr>
          <a:lstStyle/>
          <a:p>
            <a:r>
              <a:rPr lang="en-GB" dirty="0"/>
              <a:t>To improve my product if I were to make it again, I would…</a:t>
            </a:r>
          </a:p>
        </p:txBody>
      </p:sp>
      <p:graphicFrame>
        <p:nvGraphicFramePr>
          <p:cNvPr id="7" name="Table 6"/>
          <p:cNvGraphicFramePr>
            <a:graphicFrameLocks noGrp="1"/>
          </p:cNvGraphicFramePr>
          <p:nvPr>
            <p:extLst>
              <p:ext uri="{D42A27DB-BD31-4B8C-83A1-F6EECF244321}">
                <p14:modId xmlns:p14="http://schemas.microsoft.com/office/powerpoint/2010/main" val="662394212"/>
              </p:ext>
            </p:extLst>
          </p:nvPr>
        </p:nvGraphicFramePr>
        <p:xfrm>
          <a:off x="923108" y="5002460"/>
          <a:ext cx="7188925" cy="1483360"/>
        </p:xfrm>
        <a:graphic>
          <a:graphicData uri="http://schemas.openxmlformats.org/drawingml/2006/table">
            <a:tbl>
              <a:tblPr firstRow="1" bandRow="1">
                <a:tableStyleId>{5C22544A-7EE6-4342-B048-85BDC9FD1C3A}</a:tableStyleId>
              </a:tblPr>
              <a:tblGrid>
                <a:gridCol w="682948">
                  <a:extLst>
                    <a:ext uri="{9D8B030D-6E8A-4147-A177-3AD203B41FA5}">
                      <a16:colId xmlns:a16="http://schemas.microsoft.com/office/drawing/2014/main" xmlns="" val="2290368355"/>
                    </a:ext>
                  </a:extLst>
                </a:gridCol>
                <a:gridCol w="6505977">
                  <a:extLst>
                    <a:ext uri="{9D8B030D-6E8A-4147-A177-3AD203B41FA5}">
                      <a16:colId xmlns:a16="http://schemas.microsoft.com/office/drawing/2014/main" xmlns="" val="3652605923"/>
                    </a:ext>
                  </a:extLst>
                </a:gridCol>
              </a:tblGrid>
              <a:tr h="370840">
                <a:tc>
                  <a:txBody>
                    <a:bodyPr/>
                    <a:lstStyle/>
                    <a:p>
                      <a:pPr algn="ctr"/>
                      <a:r>
                        <a:rPr lang="en-GB"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83797676"/>
                  </a:ext>
                </a:extLst>
              </a:tr>
              <a:tr h="370840">
                <a:tc>
                  <a:txBody>
                    <a:bodyPr/>
                    <a:lstStyle/>
                    <a:p>
                      <a:pPr algn="ctr"/>
                      <a:r>
                        <a:rPr lang="en-GB" b="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43352555"/>
                  </a:ext>
                </a:extLst>
              </a:tr>
              <a:tr h="370840">
                <a:tc>
                  <a:txBody>
                    <a:bodyPr/>
                    <a:lstStyle/>
                    <a:p>
                      <a:pPr algn="ctr"/>
                      <a:r>
                        <a:rPr lang="en-GB" b="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70433172"/>
                  </a:ext>
                </a:extLst>
              </a:tr>
              <a:tr h="370840">
                <a:tc>
                  <a:txBody>
                    <a:bodyPr/>
                    <a:lstStyle/>
                    <a:p>
                      <a:pPr algn="ctr"/>
                      <a:r>
                        <a:rPr lang="en-GB" b="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73625968"/>
                  </a:ext>
                </a:extLst>
              </a:tr>
            </a:tbl>
          </a:graphicData>
        </a:graphic>
      </p:graphicFrame>
    </p:spTree>
    <p:extLst>
      <p:ext uri="{BB962C8B-B14F-4D97-AF65-F5344CB8AC3E}">
        <p14:creationId xmlns:p14="http://schemas.microsoft.com/office/powerpoint/2010/main" val="3235183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32</a:t>
            </a:fld>
            <a:endParaRPr lang="en-GB" dirty="0"/>
          </a:p>
        </p:txBody>
      </p:sp>
      <p:sp>
        <p:nvSpPr>
          <p:cNvPr id="3" name="Rectangle 2"/>
          <p:cNvSpPr/>
          <p:nvPr/>
        </p:nvSpPr>
        <p:spPr>
          <a:xfrm>
            <a:off x="238124" y="596722"/>
            <a:ext cx="8829675" cy="5693866"/>
          </a:xfrm>
          <a:prstGeom prst="rect">
            <a:avLst/>
          </a:prstGeom>
        </p:spPr>
        <p:txBody>
          <a:bodyPr wrap="square">
            <a:spAutoFit/>
          </a:bodyPr>
          <a:lstStyle/>
          <a:p>
            <a:pPr algn="ctr">
              <a:spcAft>
                <a:spcPts val="0"/>
              </a:spcAft>
            </a:pPr>
            <a:r>
              <a:rPr lang="en-GB" sz="1400" b="1" dirty="0">
                <a:solidFill>
                  <a:srgbClr val="000090"/>
                </a:solidFill>
                <a:ea typeface="Times New Roman" panose="02020603050405020304" pitchFamily="18" charset="0"/>
                <a:cs typeface="Times New Roman" panose="02020603050405020304" pitchFamily="18" charset="0"/>
              </a:rPr>
              <a:t>No ingredients?</a:t>
            </a:r>
            <a:endParaRPr lang="en-GB" sz="1400" dirty="0">
              <a:ea typeface="MS Mincho"/>
              <a:cs typeface="Times New Roman" panose="02020603050405020304" pitchFamily="18" charset="0"/>
            </a:endParaRPr>
          </a:p>
          <a:p>
            <a:pPr algn="ctr">
              <a:spcAft>
                <a:spcPts val="0"/>
              </a:spcAft>
            </a:pPr>
            <a:r>
              <a:rPr lang="en-GB" sz="1400" b="1" dirty="0">
                <a:solidFill>
                  <a:srgbClr val="000090"/>
                </a:solidFill>
                <a:ea typeface="Times New Roman" panose="02020603050405020304" pitchFamily="18" charset="0"/>
                <a:cs typeface="Times New Roman" panose="02020603050405020304" pitchFamily="18" charset="0"/>
              </a:rPr>
              <a:t>                        </a:t>
            </a:r>
            <a:r>
              <a:rPr lang="en-GB" sz="1400" dirty="0">
                <a:solidFill>
                  <a:srgbClr val="000090"/>
                </a:solidFill>
                <a:ea typeface="MS Mincho"/>
                <a:cs typeface="Times New Roman" panose="02020603050405020304" pitchFamily="18" charset="0"/>
              </a:rPr>
              <a:t> </a:t>
            </a:r>
            <a:endParaRPr lang="en-GB" sz="1400" dirty="0">
              <a:ea typeface="MS Mincho"/>
              <a:cs typeface="Times New Roman" panose="02020603050405020304" pitchFamily="18" charset="0"/>
            </a:endParaRPr>
          </a:p>
          <a:p>
            <a:pPr>
              <a:spcAft>
                <a:spcPts val="0"/>
              </a:spcAft>
            </a:pPr>
            <a:r>
              <a:rPr lang="en-GB" sz="1400" b="1" dirty="0">
                <a:solidFill>
                  <a:srgbClr val="000090"/>
                </a:solidFill>
                <a:ea typeface="Times New Roman" panose="02020603050405020304" pitchFamily="18" charset="0"/>
                <a:cs typeface="Times New Roman" panose="02020603050405020304" pitchFamily="18" charset="0"/>
              </a:rPr>
              <a:t>In your books or on lined paper, write out the question and then write your answer, use full sentences.</a:t>
            </a:r>
            <a:endParaRPr lang="en-GB" sz="1400" dirty="0">
              <a:ea typeface="MS Mincho"/>
              <a:cs typeface="Times New Roman" panose="02020603050405020304" pitchFamily="18" charset="0"/>
            </a:endParaRPr>
          </a:p>
          <a:p>
            <a:pPr>
              <a:spcAft>
                <a:spcPts val="0"/>
              </a:spcAft>
            </a:pPr>
            <a:r>
              <a:rPr lang="en-GB" sz="1400" dirty="0">
                <a:solidFill>
                  <a:srgbClr val="000090"/>
                </a:solidFill>
                <a:ea typeface="Times New Roman" panose="02020603050405020304" pitchFamily="18" charset="0"/>
                <a:cs typeface="Times New Roman" panose="02020603050405020304" pitchFamily="18" charset="0"/>
              </a:rPr>
              <a:t> </a:t>
            </a:r>
            <a:endParaRPr lang="en-GB" sz="1400" dirty="0">
              <a:ea typeface="MS Mincho"/>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is the practical today? </a:t>
            </a:r>
          </a:p>
          <a:p>
            <a:pPr marL="342900" lvl="0" indent="-342900">
              <a:spcAft>
                <a:spcPts val="0"/>
              </a:spcAft>
              <a:buFont typeface="+mj-lt"/>
              <a:buAutoNum type="arabicPeriod"/>
            </a:pPr>
            <a:endParaRPr lang="en-GB" sz="1400" dirty="0">
              <a:ea typeface="MS Mincho"/>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List the equipment/utensils &amp; functions of what is being used today </a:t>
            </a:r>
            <a:endParaRPr lang="en-GB" sz="1400" dirty="0">
              <a:ea typeface="MS Mincho"/>
              <a:cs typeface="Times New Roman" panose="02020603050405020304" pitchFamily="18" charset="0"/>
            </a:endParaRPr>
          </a:p>
          <a:p>
            <a:pPr marL="342900" lvl="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skills are being used to make this dish?</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are the hygiene and safety hazards in the recipe? How can these be prevented/controlled?  </a:t>
            </a:r>
            <a:endParaRPr lang="en-GB" sz="1400" dirty="0">
              <a:ea typeface="MS Mincho"/>
              <a:cs typeface="Times New Roman" panose="02020603050405020304" pitchFamily="18" charset="0"/>
            </a:endParaRPr>
          </a:p>
          <a:p>
            <a:pPr marL="342900" lvl="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should a 'good' example of this dish look, smell and taste like? (Describe in detail with sensory language)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are the common mistakes that may occur with this recipe? How can they be prevented or put right?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key advice/tips would you give to someone making this recipe?</a:t>
            </a:r>
          </a:p>
          <a:p>
            <a:pPr marL="342900" indent="-342900">
              <a:spcAft>
                <a:spcPts val="0"/>
              </a:spcAft>
              <a:buFont typeface="+mj-lt"/>
              <a:buAutoNum type="arabicPeriod"/>
            </a:pPr>
            <a:endParaRPr lang="en-GB" sz="1400" dirty="0">
              <a:ea typeface="MS Mincho"/>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What nutrients are present in this dish? What nutrients are in excess (lots of) / deficient (missing) in the dish?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How could the dish be made healthier? Suggest at least 3 ways. </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How can the dish be adapted to be suitable for:  a. Gluten free?      b. Lactose intolerance?    c. Vegans?</a:t>
            </a:r>
            <a:endParaRPr lang="en-GB" sz="1400" dirty="0">
              <a:ea typeface="MS Mincho"/>
              <a:cs typeface="Times New Roman" panose="02020603050405020304" pitchFamily="18" charset="0"/>
            </a:endParaRPr>
          </a:p>
          <a:p>
            <a:pPr marL="342900" indent="-342900">
              <a:spcAft>
                <a:spcPts val="0"/>
              </a:spcAft>
              <a:buFont typeface="+mj-lt"/>
              <a:buAutoNum type="arabicPeriod"/>
            </a:pPr>
            <a:endParaRPr lang="en-GB" sz="1400" dirty="0">
              <a:solidFill>
                <a:srgbClr val="000090"/>
              </a:solidFill>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pPr>
            <a:r>
              <a:rPr lang="en-GB" sz="1400" dirty="0">
                <a:solidFill>
                  <a:srgbClr val="000090"/>
                </a:solidFill>
                <a:ea typeface="Times New Roman" panose="02020603050405020304" pitchFamily="18" charset="0"/>
                <a:cs typeface="Times New Roman" panose="02020603050405020304" pitchFamily="18" charset="0"/>
              </a:rPr>
              <a:t>Explain how you will be more organised with bringing your ingredients next lesson.</a:t>
            </a:r>
            <a:endParaRPr lang="en-GB" sz="1400" dirty="0">
              <a:effectLst/>
              <a:ea typeface="MS Mincho"/>
              <a:cs typeface="Times New Roman" panose="02020603050405020304" pitchFamily="18" charset="0"/>
            </a:endParaRPr>
          </a:p>
        </p:txBody>
      </p:sp>
    </p:spTree>
    <p:extLst>
      <p:ext uri="{BB962C8B-B14F-4D97-AF65-F5344CB8AC3E}">
        <p14:creationId xmlns:p14="http://schemas.microsoft.com/office/powerpoint/2010/main" val="798318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33</a:t>
            </a:fld>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2885184563"/>
              </p:ext>
            </p:extLst>
          </p:nvPr>
        </p:nvGraphicFramePr>
        <p:xfrm>
          <a:off x="0" y="71437"/>
          <a:ext cx="4373972" cy="6715125"/>
        </p:xfrm>
        <a:graphic>
          <a:graphicData uri="http://schemas.openxmlformats.org/presentationml/2006/ole">
            <mc:AlternateContent xmlns:mc="http://schemas.openxmlformats.org/markup-compatibility/2006">
              <mc:Choice xmlns:v="urn:schemas-microsoft-com:vml" Requires="v">
                <p:oleObj spid="_x0000_s59395" name="Document" r:id="rId4" imgW="7651960" imgH="9684301" progId="Word.Document.12">
                  <p:embed/>
                </p:oleObj>
              </mc:Choice>
              <mc:Fallback>
                <p:oleObj name="Document" r:id="rId4" imgW="7651960" imgH="9684301" progId="Word.Document.12">
                  <p:embed/>
                  <p:pic>
                    <p:nvPicPr>
                      <p:cNvPr id="3" name="Object 2"/>
                      <p:cNvPicPr/>
                      <p:nvPr/>
                    </p:nvPicPr>
                    <p:blipFill>
                      <a:blip r:embed="rId5"/>
                      <a:stretch>
                        <a:fillRect/>
                      </a:stretch>
                    </p:blipFill>
                    <p:spPr>
                      <a:xfrm>
                        <a:off x="0" y="71437"/>
                        <a:ext cx="4373972" cy="67151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35659172"/>
              </p:ext>
            </p:extLst>
          </p:nvPr>
        </p:nvGraphicFramePr>
        <p:xfrm>
          <a:off x="4276725" y="71436"/>
          <a:ext cx="4712985" cy="6650039"/>
        </p:xfrm>
        <a:graphic>
          <a:graphicData uri="http://schemas.openxmlformats.org/presentationml/2006/ole">
            <mc:AlternateContent xmlns:mc="http://schemas.openxmlformats.org/markup-compatibility/2006">
              <mc:Choice xmlns:v="urn:schemas-microsoft-com:vml" Requires="v">
                <p:oleObj spid="_x0000_s59396" name="Document" r:id="rId7" imgW="7664592" imgH="9668796" progId="Word.Document.12">
                  <p:embed/>
                </p:oleObj>
              </mc:Choice>
              <mc:Fallback>
                <p:oleObj name="Document" r:id="rId7" imgW="7664592" imgH="9668796" progId="Word.Document.12">
                  <p:embed/>
                  <p:pic>
                    <p:nvPicPr>
                      <p:cNvPr id="4" name="Object 3"/>
                      <p:cNvPicPr/>
                      <p:nvPr/>
                    </p:nvPicPr>
                    <p:blipFill>
                      <a:blip r:embed="rId8"/>
                      <a:stretch>
                        <a:fillRect/>
                      </a:stretch>
                    </p:blipFill>
                    <p:spPr>
                      <a:xfrm>
                        <a:off x="4276725" y="71436"/>
                        <a:ext cx="4712985" cy="6650039"/>
                      </a:xfrm>
                      <a:prstGeom prst="rect">
                        <a:avLst/>
                      </a:prstGeom>
                    </p:spPr>
                  </p:pic>
                </p:oleObj>
              </mc:Fallback>
            </mc:AlternateContent>
          </a:graphicData>
        </a:graphic>
      </p:graphicFrame>
    </p:spTree>
    <p:extLst>
      <p:ext uri="{BB962C8B-B14F-4D97-AF65-F5344CB8AC3E}">
        <p14:creationId xmlns:p14="http://schemas.microsoft.com/office/powerpoint/2010/main" val="149498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34</a:t>
            </a:fld>
            <a:endParaRPr lang="en-GB" dirty="0"/>
          </a:p>
        </p:txBody>
      </p:sp>
    </p:spTree>
    <p:extLst>
      <p:ext uri="{BB962C8B-B14F-4D97-AF65-F5344CB8AC3E}">
        <p14:creationId xmlns:p14="http://schemas.microsoft.com/office/powerpoint/2010/main" val="1534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20B242D-6290-49E5-A6EF-D013109EBBA5}" type="slidenum">
              <a:rPr lang="en-GB" smtClean="0"/>
              <a:t>4</a:t>
            </a:fld>
            <a:endParaRPr lang="en-GB" dirty="0"/>
          </a:p>
        </p:txBody>
      </p:sp>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Year 9 pathways criteria – practical work</a:t>
            </a:r>
          </a:p>
        </p:txBody>
      </p:sp>
      <p:graphicFrame>
        <p:nvGraphicFramePr>
          <p:cNvPr id="4" name="Table 3"/>
          <p:cNvGraphicFramePr>
            <a:graphicFrameLocks noGrp="1"/>
          </p:cNvGraphicFramePr>
          <p:nvPr>
            <p:extLst>
              <p:ext uri="{D42A27DB-BD31-4B8C-83A1-F6EECF244321}">
                <p14:modId xmlns:p14="http://schemas.microsoft.com/office/powerpoint/2010/main" val="411548689"/>
              </p:ext>
            </p:extLst>
          </p:nvPr>
        </p:nvGraphicFramePr>
        <p:xfrm>
          <a:off x="664142" y="818149"/>
          <a:ext cx="7690586" cy="5265017"/>
        </p:xfrm>
        <a:graphic>
          <a:graphicData uri="http://schemas.openxmlformats.org/drawingml/2006/table">
            <a:tbl>
              <a:tblPr firstRow="1" firstCol="1" bandRow="1"/>
              <a:tblGrid>
                <a:gridCol w="1862084">
                  <a:extLst>
                    <a:ext uri="{9D8B030D-6E8A-4147-A177-3AD203B41FA5}">
                      <a16:colId xmlns:a16="http://schemas.microsoft.com/office/drawing/2014/main" xmlns="" val="20000"/>
                    </a:ext>
                  </a:extLst>
                </a:gridCol>
                <a:gridCol w="1885114">
                  <a:extLst>
                    <a:ext uri="{9D8B030D-6E8A-4147-A177-3AD203B41FA5}">
                      <a16:colId xmlns:a16="http://schemas.microsoft.com/office/drawing/2014/main" xmlns="" val="20001"/>
                    </a:ext>
                  </a:extLst>
                </a:gridCol>
                <a:gridCol w="1918382">
                  <a:extLst>
                    <a:ext uri="{9D8B030D-6E8A-4147-A177-3AD203B41FA5}">
                      <a16:colId xmlns:a16="http://schemas.microsoft.com/office/drawing/2014/main" xmlns="" val="20002"/>
                    </a:ext>
                  </a:extLst>
                </a:gridCol>
                <a:gridCol w="2025006">
                  <a:extLst>
                    <a:ext uri="{9D8B030D-6E8A-4147-A177-3AD203B41FA5}">
                      <a16:colId xmlns:a16="http://schemas.microsoft.com/office/drawing/2014/main" xmlns="" val="20003"/>
                    </a:ext>
                  </a:extLst>
                </a:gridCol>
              </a:tblGrid>
              <a:tr h="289619">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Foundation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Secure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Confident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nSpc>
                          <a:spcPct val="107000"/>
                        </a:lnSpc>
                        <a:spcAft>
                          <a:spcPts val="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Year 9 Exceptional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xmlns="" val="10000"/>
                  </a:ext>
                </a:extLst>
              </a:tr>
              <a:tr h="947695">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Some ingredients and equipment handled with reasonable control.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co-ordination.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 ingredients and equipment handled with excellent competence and co-ordination.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All ingredients and equipment handled with excellent competence and co-ordination.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1"/>
                  </a:ext>
                </a:extLst>
              </a:tr>
              <a:tr h="710771">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Needed a little assistance.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Mostly independent – a little assistance.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Completely independent. Demonstrating good organisation.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Completely independent. Demonstrating a high level of organisation.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2"/>
                  </a:ext>
                </a:extLst>
              </a:tr>
              <a:tr h="710771">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Mostly 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Consistently worked in a hygienic and safe manner.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3"/>
                  </a:ext>
                </a:extLst>
              </a:tr>
              <a:tr h="1421542">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Finished practical dish.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Finished on time. Sink and equipment cleaned and finished product packed away.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Finished well within the time limit. All equipment cleaned and finished product packed away, and extension work completed to a high standard.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004"/>
                  </a:ext>
                </a:extLst>
              </a:tr>
              <a:tr h="1184619">
                <a:tc>
                  <a:txBody>
                    <a:bodyPr/>
                    <a:lstStyle/>
                    <a:p>
                      <a:pPr>
                        <a:lnSpc>
                          <a:spcPct val="107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Acceptable finish on end product.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Good finish to end product.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High quality product with excellent finish. Demonstrating good garnishing/decorating skills to finished product.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95517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190500"/>
            <a:ext cx="6315075" cy="369332"/>
          </a:xfrm>
          <a:prstGeom prst="rect">
            <a:avLst/>
          </a:prstGeom>
          <a:noFill/>
        </p:spPr>
        <p:txBody>
          <a:bodyPr wrap="square" rtlCol="0">
            <a:spAutoFit/>
          </a:bodyPr>
          <a:lstStyle/>
          <a:p>
            <a:pPr algn="ctr"/>
            <a:r>
              <a:rPr lang="en-GB" dirty="0"/>
              <a:t>Food Technology – essential information</a:t>
            </a:r>
          </a:p>
        </p:txBody>
      </p:sp>
      <p:sp>
        <p:nvSpPr>
          <p:cNvPr id="4" name="TextBox 3"/>
          <p:cNvSpPr txBox="1"/>
          <p:nvPr/>
        </p:nvSpPr>
        <p:spPr>
          <a:xfrm>
            <a:off x="172993" y="559832"/>
            <a:ext cx="8971007" cy="6186309"/>
          </a:xfrm>
          <a:prstGeom prst="rect">
            <a:avLst/>
          </a:prstGeom>
          <a:noFill/>
        </p:spPr>
        <p:txBody>
          <a:bodyPr wrap="square" rtlCol="0">
            <a:spAutoFit/>
          </a:bodyPr>
          <a:lstStyle/>
          <a:p>
            <a:r>
              <a:rPr lang="en-GB" sz="1200" u="sng" dirty="0"/>
              <a:t>What to bring to school:</a:t>
            </a:r>
          </a:p>
          <a:p>
            <a:r>
              <a:rPr lang="en-GB" sz="1200" dirty="0"/>
              <a:t>For each Food Technology lesson, you will need:</a:t>
            </a:r>
          </a:p>
          <a:p>
            <a:pPr marL="285750" indent="-285750">
              <a:buFont typeface="Wingdings" panose="05000000000000000000" pitchFamily="2" charset="2"/>
              <a:buChar char="ü"/>
            </a:pPr>
            <a:r>
              <a:rPr lang="en-GB" sz="1200" dirty="0"/>
              <a:t>Your pencil case</a:t>
            </a:r>
          </a:p>
          <a:p>
            <a:pPr marL="285750" indent="-285750">
              <a:buFont typeface="Wingdings" panose="05000000000000000000" pitchFamily="2" charset="2"/>
              <a:buChar char="ü"/>
            </a:pPr>
            <a:r>
              <a:rPr lang="en-GB" sz="1200" dirty="0"/>
              <a:t>Your planner</a:t>
            </a:r>
          </a:p>
          <a:p>
            <a:pPr marL="285750" indent="-285750">
              <a:buFont typeface="Wingdings" panose="05000000000000000000" pitchFamily="2" charset="2"/>
              <a:buChar char="ü"/>
            </a:pPr>
            <a:r>
              <a:rPr lang="en-GB" sz="1200" dirty="0"/>
              <a:t>You work booklet</a:t>
            </a:r>
          </a:p>
          <a:p>
            <a:endParaRPr lang="en-GB" sz="1200" dirty="0"/>
          </a:p>
          <a:p>
            <a:r>
              <a:rPr lang="en-GB" sz="1200" dirty="0"/>
              <a:t>	When you have your practical lessons, you must also bring:</a:t>
            </a:r>
          </a:p>
          <a:p>
            <a:endParaRPr lang="en-GB" sz="1200" dirty="0"/>
          </a:p>
          <a:p>
            <a:pPr marL="285750" indent="-285750">
              <a:buFont typeface="Wingdings" panose="05000000000000000000" pitchFamily="2" charset="2"/>
              <a:buChar char="ü"/>
            </a:pPr>
            <a:r>
              <a:rPr lang="en-GB" sz="1200" dirty="0"/>
              <a:t>Your ingredients – weighed and measured</a:t>
            </a:r>
          </a:p>
          <a:p>
            <a:pPr marL="285750" indent="-285750">
              <a:buFont typeface="Wingdings" panose="05000000000000000000" pitchFamily="2" charset="2"/>
              <a:buChar char="ü"/>
            </a:pPr>
            <a:r>
              <a:rPr lang="en-GB" sz="1200" dirty="0"/>
              <a:t>A lidded container to take your food home in, clearly marked with your name</a:t>
            </a:r>
          </a:p>
          <a:p>
            <a:pPr marL="285750" indent="-285750">
              <a:buFont typeface="Wingdings" panose="05000000000000000000" pitchFamily="2" charset="2"/>
              <a:buChar char="ü"/>
            </a:pPr>
            <a:r>
              <a:rPr lang="en-GB" sz="1200" dirty="0"/>
              <a:t>For some practical lessons you may also need a dish/tin to cook the food in.</a:t>
            </a:r>
          </a:p>
          <a:p>
            <a:pPr marL="285750" indent="-285750">
              <a:buFont typeface="Wingdings" panose="05000000000000000000" pitchFamily="2" charset="2"/>
              <a:buChar char="ü"/>
            </a:pPr>
            <a:endParaRPr lang="en-GB" sz="1200" dirty="0"/>
          </a:p>
          <a:p>
            <a:pPr algn="ctr"/>
            <a:r>
              <a:rPr lang="en-GB" sz="1200" b="1" dirty="0"/>
              <a:t>If you do not bring in ingredients – you will NOT cook</a:t>
            </a:r>
          </a:p>
          <a:p>
            <a:pPr algn="ctr"/>
            <a:endParaRPr lang="en-GB" sz="1200" b="1" dirty="0"/>
          </a:p>
          <a:p>
            <a:r>
              <a:rPr lang="en-GB" sz="1200" u="sng" dirty="0"/>
              <a:t>When you get to school</a:t>
            </a:r>
            <a:r>
              <a:rPr lang="en-GB" sz="1200" b="1" u="sng" dirty="0"/>
              <a:t> </a:t>
            </a:r>
          </a:p>
          <a:p>
            <a:endParaRPr lang="en-GB" sz="1200" b="1" u="sng" dirty="0"/>
          </a:p>
          <a:p>
            <a:r>
              <a:rPr lang="en-GB" sz="1200" dirty="0"/>
              <a:t>On the days that you have practical lessons, you must take your ingredients to the food room BEFORE registration.</a:t>
            </a:r>
          </a:p>
          <a:p>
            <a:r>
              <a:rPr lang="en-GB" sz="1200" dirty="0"/>
              <a:t>Place your high-risk ingredients (meat, dairy, fish) in the </a:t>
            </a:r>
            <a:r>
              <a:rPr lang="en-GB" sz="1200" b="1" dirty="0"/>
              <a:t>fridge </a:t>
            </a:r>
            <a:r>
              <a:rPr lang="en-GB" sz="1200" dirty="0"/>
              <a:t>and your dry ingredients in the </a:t>
            </a:r>
            <a:r>
              <a:rPr lang="en-GB" sz="1200" b="1" dirty="0"/>
              <a:t>Cool Room.</a:t>
            </a:r>
          </a:p>
          <a:p>
            <a:endParaRPr lang="en-GB" sz="1200" dirty="0"/>
          </a:p>
          <a:p>
            <a:r>
              <a:rPr lang="en-GB" sz="1200" b="1" dirty="0"/>
              <a:t>After</a:t>
            </a:r>
            <a:r>
              <a:rPr lang="en-GB" sz="1200" dirty="0"/>
              <a:t> your practical lesson you must leave your food in the cool room and collect after afternoon registration.</a:t>
            </a:r>
          </a:p>
          <a:p>
            <a:endParaRPr lang="en-GB" sz="1200" dirty="0"/>
          </a:p>
          <a:p>
            <a:endParaRPr lang="en-GB" sz="1200" dirty="0"/>
          </a:p>
          <a:p>
            <a:r>
              <a:rPr lang="en-GB" sz="1200" dirty="0"/>
              <a:t>	Think about the environment. Try not to use too many plastic bags for your ingredients Try to reuse </a:t>
            </a:r>
          </a:p>
          <a:p>
            <a:r>
              <a:rPr lang="en-GB" sz="1200" dirty="0"/>
              <a:t>	plastic pots and bags. Use old margarine tubs/sweet tins instead.</a:t>
            </a:r>
          </a:p>
          <a:p>
            <a:endParaRPr lang="en-GB" sz="1200" dirty="0"/>
          </a:p>
          <a:p>
            <a:endParaRPr lang="en-GB" sz="1200" dirty="0"/>
          </a:p>
          <a:p>
            <a:endParaRPr lang="en-GB" sz="1200" dirty="0"/>
          </a:p>
          <a:p>
            <a:endParaRPr lang="en-GB" sz="1200" dirty="0"/>
          </a:p>
          <a:p>
            <a:pPr algn="ctr"/>
            <a:r>
              <a:rPr lang="en-GB" sz="1200" b="1" dirty="0"/>
              <a:t>It is essential that you leave your unit drawers and cupboards CLEAN and TIDY, ready for the next class.</a:t>
            </a:r>
          </a:p>
          <a:p>
            <a:r>
              <a:rPr lang="en-GB" sz="1200" dirty="0"/>
              <a:t>	</a:t>
            </a:r>
          </a:p>
          <a:p>
            <a:endParaRPr lang="en-GB" sz="1200" dirty="0"/>
          </a:p>
          <a:p>
            <a:r>
              <a:rPr lang="en-GB" sz="1200" dirty="0"/>
              <a:t>Please sign to show that you have read and understood the essential information set out below.</a:t>
            </a:r>
          </a:p>
          <a:p>
            <a:r>
              <a:rPr lang="en-GB" sz="1200" dirty="0"/>
              <a:t>Name…………………………………………………		Signature…………………………………………..	Date…………………………….</a:t>
            </a:r>
          </a:p>
        </p:txBody>
      </p:sp>
      <p:pic>
        <p:nvPicPr>
          <p:cNvPr id="7" name="Picture 6"/>
          <p:cNvPicPr>
            <a:picLocks noChangeAspect="1"/>
          </p:cNvPicPr>
          <p:nvPr/>
        </p:nvPicPr>
        <p:blipFill>
          <a:blip r:embed="rId3"/>
          <a:stretch>
            <a:fillRect/>
          </a:stretch>
        </p:blipFill>
        <p:spPr>
          <a:xfrm>
            <a:off x="172994" y="4544902"/>
            <a:ext cx="922698" cy="922698"/>
          </a:xfrm>
          <a:prstGeom prst="rect">
            <a:avLst/>
          </a:prstGeom>
        </p:spPr>
      </p:pic>
      <p:pic>
        <p:nvPicPr>
          <p:cNvPr id="8" name="Picture 7"/>
          <p:cNvPicPr>
            <a:picLocks noChangeAspect="1"/>
          </p:cNvPicPr>
          <p:nvPr/>
        </p:nvPicPr>
        <p:blipFill>
          <a:blip r:embed="rId4"/>
          <a:stretch>
            <a:fillRect/>
          </a:stretch>
        </p:blipFill>
        <p:spPr>
          <a:xfrm>
            <a:off x="7553325" y="4417069"/>
            <a:ext cx="1042506" cy="1036410"/>
          </a:xfrm>
          <a:prstGeom prst="rect">
            <a:avLst/>
          </a:prstGeom>
        </p:spPr>
      </p:pic>
      <p:sp>
        <p:nvSpPr>
          <p:cNvPr id="5" name="Slide Number Placeholder 4"/>
          <p:cNvSpPr>
            <a:spLocks noGrp="1"/>
          </p:cNvSpPr>
          <p:nvPr>
            <p:ph type="sldNum" sz="quarter" idx="12"/>
          </p:nvPr>
        </p:nvSpPr>
        <p:spPr/>
        <p:txBody>
          <a:bodyPr/>
          <a:lstStyle/>
          <a:p>
            <a:fld id="{620B242D-6290-49E5-A6EF-D013109EBBA5}" type="slidenum">
              <a:rPr lang="en-GB" smtClean="0"/>
              <a:t>5</a:t>
            </a:fld>
            <a:endParaRPr lang="en-GB" dirty="0"/>
          </a:p>
        </p:txBody>
      </p:sp>
    </p:spTree>
    <p:extLst>
      <p:ext uri="{BB962C8B-B14F-4D97-AF65-F5344CB8AC3E}">
        <p14:creationId xmlns:p14="http://schemas.microsoft.com/office/powerpoint/2010/main" val="105501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5649" y="1409699"/>
            <a:ext cx="8602202" cy="5286375"/>
          </a:xfrm>
          <a:prstGeom prst="rect">
            <a:avLst/>
          </a:prstGeom>
        </p:spPr>
      </p:pic>
      <p:sp>
        <p:nvSpPr>
          <p:cNvPr id="11" name="Rectangle 10"/>
          <p:cNvSpPr/>
          <p:nvPr/>
        </p:nvSpPr>
        <p:spPr>
          <a:xfrm>
            <a:off x="2190750" y="591235"/>
            <a:ext cx="4572000" cy="646331"/>
          </a:xfrm>
          <a:prstGeom prst="rect">
            <a:avLst/>
          </a:prstGeom>
        </p:spPr>
        <p:txBody>
          <a:bodyPr>
            <a:spAutoFit/>
          </a:bodyPr>
          <a:lstStyle/>
          <a:p>
            <a:pPr algn="ctr">
              <a:spcAft>
                <a:spcPts val="0"/>
              </a:spcAft>
            </a:pPr>
            <a:r>
              <a:rPr lang="en-GB" b="1" dirty="0">
                <a:latin typeface="Calibri" panose="020F0502020204030204" pitchFamily="34" charset="0"/>
                <a:ea typeface="Times New Roman" panose="02020603050405020304" pitchFamily="18" charset="0"/>
                <a:cs typeface="Times New Roman" panose="02020603050405020304" pitchFamily="18" charset="0"/>
              </a:rPr>
              <a:t>FOOD EQUIPMENT  -  SPELLING TEST</a:t>
            </a:r>
            <a:endParaRPr lang="en-GB" b="1" dirty="0">
              <a:latin typeface="Comic Sans MS" panose="030F0702030302020204" pitchFamily="66" charset="0"/>
              <a:ea typeface="Times New Roman" panose="02020603050405020304" pitchFamily="18" charset="0"/>
              <a:cs typeface="Times New Roman" panose="02020603050405020304" pitchFamily="18" charset="0"/>
            </a:endParaRPr>
          </a:p>
          <a:p>
            <a:pPr algn="ctr">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Identify the following pieces of equipment. </a:t>
            </a:r>
            <a:endParaRPr lang="en-GB" b="1"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620B242D-6290-49E5-A6EF-D013109EBBA5}" type="slidenum">
              <a:rPr lang="en-GB" smtClean="0"/>
              <a:t>6</a:t>
            </a:fld>
            <a:endParaRPr lang="en-GB" dirty="0"/>
          </a:p>
        </p:txBody>
      </p:sp>
    </p:spTree>
    <p:extLst>
      <p:ext uri="{BB962C8B-B14F-4D97-AF65-F5344CB8AC3E}">
        <p14:creationId xmlns:p14="http://schemas.microsoft.com/office/powerpoint/2010/main" val="291156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4" y="118319"/>
            <a:ext cx="8601075" cy="1754326"/>
          </a:xfrm>
          <a:prstGeom prst="rect">
            <a:avLst/>
          </a:prstGeom>
        </p:spPr>
        <p:txBody>
          <a:bodyPr wrap="square">
            <a:spAutoFit/>
          </a:bodyPr>
          <a:lstStyle/>
          <a:p>
            <a:pPr algn="ctr">
              <a:spcAft>
                <a:spcPts val="0"/>
              </a:spcAft>
            </a:pPr>
            <a:r>
              <a:rPr lang="en-US" sz="2400" b="1" u="sng" dirty="0">
                <a:latin typeface="Century Gothic" panose="020B0502020202020204" pitchFamily="34" charset="0"/>
                <a:ea typeface="Calibri" panose="020F0502020204030204" pitchFamily="34" charset="0"/>
                <a:cs typeface="Times New Roman" panose="02020603050405020304" pitchFamily="18" charset="0"/>
              </a:rPr>
              <a:t>Health and Safety in the kitchen</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2400" b="1" dirty="0">
                <a:latin typeface="Century Gothic" panose="020B0502020202020204" pitchFamily="34" charset="0"/>
                <a:ea typeface="Calibri" panose="020F0502020204030204" pitchFamily="34" charset="0"/>
                <a:cs typeface="Times New Roman" panose="02020603050405020304" pitchFamily="18" charset="0"/>
              </a:rPr>
              <a:t> </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The Food Technology classroom is one of the most dangerous rooms in the school. During the practical lessons, you will be using a range of equipment, such as sharp knives, ovens, hobs and electrical equipment. It is therefore really important that you follow strict health, safety and hygiene rules to reduce the risk of accidents and injuries.</a:t>
            </a: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 </a:t>
            </a: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b="1" dirty="0">
                <a:latin typeface="Century Gothic" panose="020B0502020202020204" pitchFamily="34" charset="0"/>
                <a:ea typeface="Calibri" panose="020F0502020204030204" pitchFamily="34" charset="0"/>
                <a:cs typeface="Times New Roman" panose="02020603050405020304" pitchFamily="18" charset="0"/>
              </a:rPr>
              <a:t>Write down 10 Food Room Rules and give a brief explanation of why they are important.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77522658"/>
              </p:ext>
            </p:extLst>
          </p:nvPr>
        </p:nvGraphicFramePr>
        <p:xfrm>
          <a:off x="364363" y="1872645"/>
          <a:ext cx="8246237" cy="4351340"/>
        </p:xfrm>
        <a:graphic>
          <a:graphicData uri="http://schemas.openxmlformats.org/drawingml/2006/table">
            <a:tbl>
              <a:tblPr firstRow="1" firstCol="1" bandRow="1"/>
              <a:tblGrid>
                <a:gridCol w="569487">
                  <a:extLst>
                    <a:ext uri="{9D8B030D-6E8A-4147-A177-3AD203B41FA5}">
                      <a16:colId xmlns:a16="http://schemas.microsoft.com/office/drawing/2014/main" xmlns="" val="20000"/>
                    </a:ext>
                  </a:extLst>
                </a:gridCol>
                <a:gridCol w="7676750">
                  <a:extLst>
                    <a:ext uri="{9D8B030D-6E8A-4147-A177-3AD203B41FA5}">
                      <a16:colId xmlns:a16="http://schemas.microsoft.com/office/drawing/2014/main" xmlns="" val="20001"/>
                    </a:ext>
                  </a:extLst>
                </a:gridCol>
              </a:tblGrid>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1.</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2.</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3.</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4.</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5.</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6.</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7.</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8.</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9.</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435134">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10.</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55451" marR="55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3" name="Slide Number Placeholder 2"/>
          <p:cNvSpPr>
            <a:spLocks noGrp="1"/>
          </p:cNvSpPr>
          <p:nvPr>
            <p:ph type="sldNum" sz="quarter" idx="12"/>
          </p:nvPr>
        </p:nvSpPr>
        <p:spPr/>
        <p:txBody>
          <a:bodyPr/>
          <a:lstStyle/>
          <a:p>
            <a:fld id="{620B242D-6290-49E5-A6EF-D013109EBBA5}" type="slidenum">
              <a:rPr lang="en-GB" smtClean="0"/>
              <a:t>7</a:t>
            </a:fld>
            <a:endParaRPr lang="en-GB" dirty="0"/>
          </a:p>
        </p:txBody>
      </p:sp>
    </p:spTree>
    <p:extLst>
      <p:ext uri="{BB962C8B-B14F-4D97-AF65-F5344CB8AC3E}">
        <p14:creationId xmlns:p14="http://schemas.microsoft.com/office/powerpoint/2010/main" val="184548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61774"/>
          </a:xfrm>
          <a:prstGeom prst="rect">
            <a:avLst/>
          </a:prstGeom>
        </p:spPr>
        <p:txBody>
          <a:bodyPr wrap="square">
            <a:spAutoFit/>
          </a:bodyPr>
          <a:lstStyle/>
          <a:p>
            <a:pPr algn="ctr">
              <a:spcAft>
                <a:spcPts val="0"/>
              </a:spcAft>
            </a:pPr>
            <a:r>
              <a:rPr lang="en-US" sz="1400" b="1" u="sng" dirty="0">
                <a:latin typeface="Century Gothic" panose="020B0502020202020204" pitchFamily="34" charset="0"/>
                <a:ea typeface="Calibri" panose="020F0502020204030204" pitchFamily="34" charset="0"/>
                <a:cs typeface="Times New Roman" panose="02020603050405020304" pitchFamily="18" charset="0"/>
              </a:rPr>
              <a:t>Food Safety Quiz</a:t>
            </a:r>
            <a:endParaRPr lang="en-GB"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2400" b="1" dirty="0">
                <a:latin typeface="Century Gothic" panose="020B0502020202020204" pitchFamily="34" charset="0"/>
                <a:ea typeface="Calibri" panose="020F0502020204030204" pitchFamily="34" charset="0"/>
                <a:cs typeface="Times New Roman" panose="02020603050405020304" pitchFamily="18" charset="0"/>
              </a:rPr>
              <a:t> </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200" dirty="0">
                <a:latin typeface="Century Gothic" panose="020B0502020202020204" pitchFamily="34" charset="0"/>
                <a:ea typeface="Calibri" panose="020F0502020204030204" pitchFamily="34" charset="0"/>
                <a:cs typeface="Times New Roman" panose="02020603050405020304" pitchFamily="18" charset="0"/>
              </a:rPr>
              <a:t>Use your knowledge of Food Hygiene to answer the following questions. The following keywords will help you.</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19169758"/>
              </p:ext>
            </p:extLst>
          </p:nvPr>
        </p:nvGraphicFramePr>
        <p:xfrm>
          <a:off x="152398" y="974249"/>
          <a:ext cx="8305804" cy="838200"/>
        </p:xfrm>
        <a:graphic>
          <a:graphicData uri="http://schemas.openxmlformats.org/drawingml/2006/table">
            <a:tbl>
              <a:tblPr firstRow="1" firstCol="1" bandRow="1"/>
              <a:tblGrid>
                <a:gridCol w="1038022">
                  <a:extLst>
                    <a:ext uri="{9D8B030D-6E8A-4147-A177-3AD203B41FA5}">
                      <a16:colId xmlns:a16="http://schemas.microsoft.com/office/drawing/2014/main" xmlns="" val="20000"/>
                    </a:ext>
                  </a:extLst>
                </a:gridCol>
                <a:gridCol w="1038022">
                  <a:extLst>
                    <a:ext uri="{9D8B030D-6E8A-4147-A177-3AD203B41FA5}">
                      <a16:colId xmlns:a16="http://schemas.microsoft.com/office/drawing/2014/main" xmlns="" val="20001"/>
                    </a:ext>
                  </a:extLst>
                </a:gridCol>
                <a:gridCol w="1038022">
                  <a:extLst>
                    <a:ext uri="{9D8B030D-6E8A-4147-A177-3AD203B41FA5}">
                      <a16:colId xmlns:a16="http://schemas.microsoft.com/office/drawing/2014/main" xmlns="" val="20002"/>
                    </a:ext>
                  </a:extLst>
                </a:gridCol>
                <a:gridCol w="1038022">
                  <a:extLst>
                    <a:ext uri="{9D8B030D-6E8A-4147-A177-3AD203B41FA5}">
                      <a16:colId xmlns:a16="http://schemas.microsoft.com/office/drawing/2014/main" xmlns="" val="20003"/>
                    </a:ext>
                  </a:extLst>
                </a:gridCol>
                <a:gridCol w="1038022">
                  <a:extLst>
                    <a:ext uri="{9D8B030D-6E8A-4147-A177-3AD203B41FA5}">
                      <a16:colId xmlns:a16="http://schemas.microsoft.com/office/drawing/2014/main" xmlns="" val="20004"/>
                    </a:ext>
                  </a:extLst>
                </a:gridCol>
                <a:gridCol w="1038022">
                  <a:extLst>
                    <a:ext uri="{9D8B030D-6E8A-4147-A177-3AD203B41FA5}">
                      <a16:colId xmlns:a16="http://schemas.microsoft.com/office/drawing/2014/main" xmlns="" val="20005"/>
                    </a:ext>
                  </a:extLst>
                </a:gridCol>
                <a:gridCol w="1038836">
                  <a:extLst>
                    <a:ext uri="{9D8B030D-6E8A-4147-A177-3AD203B41FA5}">
                      <a16:colId xmlns:a16="http://schemas.microsoft.com/office/drawing/2014/main" xmlns="" val="20006"/>
                    </a:ext>
                  </a:extLst>
                </a:gridCol>
                <a:gridCol w="1038836">
                  <a:extLst>
                    <a:ext uri="{9D8B030D-6E8A-4147-A177-3AD203B41FA5}">
                      <a16:colId xmlns:a16="http://schemas.microsoft.com/office/drawing/2014/main" xmlns="" val="20007"/>
                    </a:ext>
                  </a:extLst>
                </a:gridCol>
              </a:tblGrid>
              <a:tr h="0">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No</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noProof="0" dirty="0">
                          <a:effectLst/>
                          <a:latin typeface="Century Gothic" panose="020B0502020202020204" pitchFamily="34" charset="0"/>
                          <a:ea typeface="Calibri" panose="020F0502020204030204" pitchFamily="34" charset="0"/>
                          <a:cs typeface="Times New Roman" panose="02020603050405020304" pitchFamily="18" charset="0"/>
                        </a:rPr>
                        <a:t>Diarrhoea</a:t>
                      </a:r>
                      <a:endParaRPr lang="en-GB" sz="1200" noProof="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Warmth</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Chilling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5° - 63°</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Cooking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Moisture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75°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Food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Acidic</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72°+</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Nausea</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Time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Salty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Vomiting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Bacteria</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Red</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Cleaning</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0° - 5°</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Sugary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Once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Stomach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cramps</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-18°</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Cross-contamination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41919575"/>
              </p:ext>
            </p:extLst>
          </p:nvPr>
        </p:nvGraphicFramePr>
        <p:xfrm>
          <a:off x="152398" y="1924924"/>
          <a:ext cx="8524877" cy="4818775"/>
        </p:xfrm>
        <a:graphic>
          <a:graphicData uri="http://schemas.openxmlformats.org/drawingml/2006/table">
            <a:tbl>
              <a:tblPr firstRow="1" firstCol="1" bandRow="1"/>
              <a:tblGrid>
                <a:gridCol w="469981">
                  <a:extLst>
                    <a:ext uri="{9D8B030D-6E8A-4147-A177-3AD203B41FA5}">
                      <a16:colId xmlns:a16="http://schemas.microsoft.com/office/drawing/2014/main" xmlns="" val="20000"/>
                    </a:ext>
                  </a:extLst>
                </a:gridCol>
                <a:gridCol w="4027448">
                  <a:extLst>
                    <a:ext uri="{9D8B030D-6E8A-4147-A177-3AD203B41FA5}">
                      <a16:colId xmlns:a16="http://schemas.microsoft.com/office/drawing/2014/main" xmlns="" val="20001"/>
                    </a:ext>
                  </a:extLst>
                </a:gridCol>
                <a:gridCol w="4027448">
                  <a:extLst>
                    <a:ext uri="{9D8B030D-6E8A-4147-A177-3AD203B41FA5}">
                      <a16:colId xmlns:a16="http://schemas.microsoft.com/office/drawing/2014/main" xmlns="" val="20002"/>
                    </a:ext>
                  </a:extLst>
                </a:gridCol>
              </a:tblGrid>
              <a:tr h="159110">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 </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Question</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Answer</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276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1.</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is the main cause of food poisoning?</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Bacteria</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7276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2.</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Can bacteria be seen without a microscope?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No</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45522">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3.</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State 4 symptoms of food poisoning.</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1 Stomach cramps</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2  Nausea</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3 </a:t>
                      </a:r>
                      <a:r>
                        <a:rPr lang="en-US" sz="800" dirty="0" err="1">
                          <a:effectLst/>
                          <a:latin typeface="Century Gothic" panose="020B0502020202020204" pitchFamily="34" charset="0"/>
                          <a:ea typeface="Calibri" panose="020F0502020204030204" pitchFamily="34" charset="0"/>
                          <a:cs typeface="Calibri" panose="020F0502020204030204" pitchFamily="34" charset="0"/>
                        </a:rPr>
                        <a:t>Diarrhoea</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4 Vomiting</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45522">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4</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conditions do bacteria need to multiply?</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1  Warmth</a:t>
                      </a:r>
                    </a:p>
                    <a:p>
                      <a:pPr marL="0" indent="0">
                        <a:spcAft>
                          <a:spcPts val="0"/>
                        </a:spcAft>
                        <a:buAutoNum type="arabicPlain" startAt="2"/>
                        <a:tabLst/>
                      </a:pPr>
                      <a:r>
                        <a:rPr lang="en-US" sz="800" dirty="0">
                          <a:effectLst/>
                          <a:latin typeface="Century Gothic" panose="020B0502020202020204" pitchFamily="34" charset="0"/>
                          <a:ea typeface="Calibri" panose="020F0502020204030204" pitchFamily="34" charset="0"/>
                          <a:cs typeface="Calibri" panose="020F0502020204030204" pitchFamily="34" charset="0"/>
                        </a:rPr>
                        <a:t>  Time</a:t>
                      </a: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3  Moisture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4 Food</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914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5</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Name 3 conditions in which bacteria find it difficult to multiply.</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S A L T Y</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S U G A R Y</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A C I D I C</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0914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6</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temperatures constitute the danger zone?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Explain why.</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5°  - 63° C – because that’s the optimum</a:t>
                      </a:r>
                      <a:r>
                        <a:rPr lang="en-US" sz="800" baseline="0" dirty="0">
                          <a:effectLst/>
                          <a:latin typeface="Century Gothic" panose="020B0502020202020204" pitchFamily="34" charset="0"/>
                          <a:ea typeface="Calibri" panose="020F0502020204030204" pitchFamily="34" charset="0"/>
                          <a:cs typeface="Calibri" panose="020F0502020204030204" pitchFamily="34" charset="0"/>
                        </a:rPr>
                        <a:t> temperature range for bacteria to grow.</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7276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7</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When cooked, what should the core temperature of food be?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75°C</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7276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8</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temperature are most bacteria destroyed?</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72°</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7276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9</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temperature should your fridge be kept at?</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0 - 5°</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0914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10</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a:t>
                      </a:r>
                      <a:r>
                        <a:rPr lang="en-GB" sz="800" noProof="0" dirty="0">
                          <a:effectLst/>
                          <a:latin typeface="Century Gothic" panose="020B0502020202020204" pitchFamily="34" charset="0"/>
                          <a:ea typeface="Calibri" panose="020F0502020204030204" pitchFamily="34" charset="0"/>
                          <a:cs typeface="Calibri" panose="020F0502020204030204" pitchFamily="34" charset="0"/>
                        </a:rPr>
                        <a:t>colour</a:t>
                      </a:r>
                      <a:r>
                        <a:rPr lang="en-US" sz="800" dirty="0">
                          <a:effectLst/>
                          <a:latin typeface="Century Gothic" panose="020B0502020202020204" pitchFamily="34" charset="0"/>
                          <a:ea typeface="Calibri" panose="020F0502020204030204" pitchFamily="34" charset="0"/>
                          <a:cs typeface="Calibri" panose="020F0502020204030204" pitchFamily="34" charset="0"/>
                        </a:rPr>
                        <a:t> board should be used for raw meat?</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Explain why?</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Red – it’s the </a:t>
                      </a:r>
                      <a:r>
                        <a:rPr lang="en-US" sz="800" dirty="0" err="1">
                          <a:effectLst/>
                          <a:latin typeface="Century Gothic" panose="020B0502020202020204" pitchFamily="34" charset="0"/>
                          <a:ea typeface="Calibri" panose="020F0502020204030204" pitchFamily="34" charset="0"/>
                          <a:cs typeface="Calibri" panose="020F0502020204030204" pitchFamily="34" charset="0"/>
                        </a:rPr>
                        <a:t>colour</a:t>
                      </a:r>
                      <a:r>
                        <a:rPr lang="en-US" sz="800" dirty="0">
                          <a:effectLst/>
                          <a:latin typeface="Century Gothic" panose="020B0502020202020204" pitchFamily="34" charset="0"/>
                          <a:ea typeface="Calibri" panose="020F0502020204030204" pitchFamily="34" charset="0"/>
                          <a:cs typeface="Calibri" panose="020F0502020204030204" pitchFamily="34" charset="0"/>
                        </a:rPr>
                        <a:t> of raw meat plus it also signals danger.</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545522">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11</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are the 4 C’s of Food Hygiene?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1 Cleaning</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2 Cooking</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3 Chilling</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4 Cross-contamination</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59110">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12</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How many times can you reheat food?</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Once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72761">
                <a:tc>
                  <a:txBody>
                    <a:bodyPr/>
                    <a:lstStyle/>
                    <a:p>
                      <a:pPr>
                        <a:spcAft>
                          <a:spcPts val="0"/>
                        </a:spcAft>
                      </a:pPr>
                      <a:r>
                        <a:rPr lang="en-US" sz="900" dirty="0">
                          <a:effectLst/>
                          <a:latin typeface="Century Gothic" panose="020B0502020202020204" pitchFamily="34" charset="0"/>
                          <a:ea typeface="Calibri" panose="020F0502020204030204" pitchFamily="34" charset="0"/>
                          <a:cs typeface="Calibri" panose="020F0502020204030204" pitchFamily="34" charset="0"/>
                        </a:rPr>
                        <a:t>13</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What temperature should your freezer be?</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800" dirty="0">
                          <a:effectLst/>
                          <a:latin typeface="Century Gothic" panose="020B0502020202020204" pitchFamily="34" charset="0"/>
                          <a:ea typeface="Calibri" panose="020F0502020204030204" pitchFamily="34" charset="0"/>
                          <a:cs typeface="Calibri" panose="020F0502020204030204" pitchFamily="34" charset="0"/>
                        </a:rPr>
                        <a:t> -18°C</a:t>
                      </a:r>
                      <a:endParaRPr lang="en-GB"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182" marR="4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6" name="Slide Number Placeholder 5"/>
          <p:cNvSpPr>
            <a:spLocks noGrp="1"/>
          </p:cNvSpPr>
          <p:nvPr>
            <p:ph type="sldNum" sz="quarter" idx="12"/>
          </p:nvPr>
        </p:nvSpPr>
        <p:spPr/>
        <p:txBody>
          <a:bodyPr/>
          <a:lstStyle/>
          <a:p>
            <a:fld id="{620B242D-6290-49E5-A6EF-D013109EBBA5}" type="slidenum">
              <a:rPr lang="en-GB" smtClean="0"/>
              <a:t>8</a:t>
            </a:fld>
            <a:endParaRPr lang="en-GB" dirty="0"/>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5775" y="113826"/>
            <a:ext cx="819150" cy="819150"/>
          </a:xfrm>
          <a:prstGeom prst="rect">
            <a:avLst/>
          </a:prstGeom>
        </p:spPr>
      </p:pic>
    </p:spTree>
    <p:extLst>
      <p:ext uri="{BB962C8B-B14F-4D97-AF65-F5344CB8AC3E}">
        <p14:creationId xmlns:p14="http://schemas.microsoft.com/office/powerpoint/2010/main" val="2463287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2826"/>
            <a:ext cx="9010650" cy="4031873"/>
          </a:xfrm>
          <a:prstGeom prst="rect">
            <a:avLst/>
          </a:prstGeom>
        </p:spPr>
        <p:txBody>
          <a:bodyPr wrap="square">
            <a:spAutoFit/>
          </a:bodyPr>
          <a:lstStyle/>
          <a:p>
            <a:pPr algn="ctr">
              <a:spcAft>
                <a:spcPts val="0"/>
              </a:spcAft>
            </a:pPr>
            <a:r>
              <a:rPr lang="en-GB" sz="1600" b="1" u="sng" dirty="0">
                <a:ea typeface="Times New Roman" panose="02020603050405020304" pitchFamily="18" charset="0"/>
              </a:rPr>
              <a:t>Food Contamination</a:t>
            </a:r>
          </a:p>
          <a:p>
            <a:pPr algn="ctr">
              <a:spcAft>
                <a:spcPts val="0"/>
              </a:spcAft>
            </a:pPr>
            <a:endParaRPr lang="en-GB" sz="1600" b="1" u="sng" dirty="0">
              <a:ea typeface="Times New Roman" panose="02020603050405020304" pitchFamily="18" charset="0"/>
            </a:endParaRPr>
          </a:p>
          <a:p>
            <a:pPr>
              <a:spcAft>
                <a:spcPts val="0"/>
              </a:spcAft>
            </a:pPr>
            <a:r>
              <a:rPr lang="en-GB" sz="1400" b="1" i="1" dirty="0">
                <a:ea typeface="Times New Roman" panose="02020603050405020304" pitchFamily="18" charset="0"/>
              </a:rPr>
              <a:t>FOOD</a:t>
            </a:r>
            <a:r>
              <a:rPr lang="en-GB" sz="1400" i="1" dirty="0">
                <a:ea typeface="Times New Roman" panose="02020603050405020304" pitchFamily="18" charset="0"/>
              </a:rPr>
              <a:t> </a:t>
            </a:r>
            <a:r>
              <a:rPr lang="en-GB" sz="1400" b="1" i="1" dirty="0">
                <a:ea typeface="Times New Roman" panose="02020603050405020304" pitchFamily="18" charset="0"/>
              </a:rPr>
              <a:t>SAFETY </a:t>
            </a:r>
            <a:r>
              <a:rPr lang="en-GB" sz="1400" dirty="0">
                <a:ea typeface="Times New Roman" panose="02020603050405020304" pitchFamily="18" charset="0"/>
              </a:rPr>
              <a:t>is</a:t>
            </a:r>
            <a:r>
              <a:rPr lang="en-GB" sz="1400" i="1" dirty="0">
                <a:ea typeface="Times New Roman" panose="02020603050405020304" pitchFamily="18" charset="0"/>
              </a:rPr>
              <a:t> the</a:t>
            </a:r>
            <a:r>
              <a:rPr lang="en-GB" sz="1400" dirty="0">
                <a:ea typeface="Times New Roman" panose="02020603050405020304" pitchFamily="18" charset="0"/>
              </a:rPr>
              <a:t> protection of consumer health and well being by safeguarding </a:t>
            </a:r>
          </a:p>
          <a:p>
            <a:pPr>
              <a:spcAft>
                <a:spcPts val="0"/>
              </a:spcAft>
            </a:pPr>
            <a:r>
              <a:rPr lang="en-GB" sz="1400" dirty="0">
                <a:ea typeface="Times New Roman" panose="02020603050405020304" pitchFamily="18" charset="0"/>
              </a:rPr>
              <a:t>food from anything that could cause harm</a:t>
            </a:r>
          </a:p>
          <a:p>
            <a:pPr>
              <a:spcAft>
                <a:spcPts val="0"/>
              </a:spcAft>
            </a:pPr>
            <a:r>
              <a:rPr lang="en-GB" sz="1400" dirty="0">
                <a:ea typeface="Times New Roman" panose="02020603050405020304" pitchFamily="18" charset="0"/>
              </a:rPr>
              <a:t> </a:t>
            </a:r>
          </a:p>
          <a:p>
            <a:pPr>
              <a:spcAft>
                <a:spcPts val="0"/>
              </a:spcAft>
            </a:pPr>
            <a:r>
              <a:rPr lang="en-GB" sz="1400" dirty="0">
                <a:ea typeface="Times New Roman" panose="02020603050405020304" pitchFamily="18" charset="0"/>
              </a:rPr>
              <a:t>Food companies have a legal duty to produce food that is “safe to eat”.  </a:t>
            </a:r>
          </a:p>
          <a:p>
            <a:pPr>
              <a:spcAft>
                <a:spcPts val="0"/>
              </a:spcAft>
            </a:pPr>
            <a:r>
              <a:rPr lang="en-GB" sz="1400" dirty="0">
                <a:ea typeface="Times New Roman" panose="02020603050405020304" pitchFamily="18" charset="0"/>
              </a:rPr>
              <a:t>Food should be protected from “Field to Fork”. FOOD CONTAMINATION is the </a:t>
            </a:r>
          </a:p>
          <a:p>
            <a:pPr>
              <a:spcAft>
                <a:spcPts val="0"/>
              </a:spcAft>
            </a:pPr>
            <a:r>
              <a:rPr lang="en-GB" sz="1400" dirty="0">
                <a:ea typeface="Times New Roman" panose="02020603050405020304" pitchFamily="18" charset="0"/>
              </a:rPr>
              <a:t>presence in food of any harmful or objectionable substance or object. </a:t>
            </a:r>
          </a:p>
          <a:p>
            <a:pPr>
              <a:spcAft>
                <a:spcPts val="0"/>
              </a:spcAft>
            </a:pPr>
            <a:r>
              <a:rPr lang="en-GB" sz="1400" dirty="0">
                <a:ea typeface="Times New Roman" panose="02020603050405020304" pitchFamily="18" charset="0"/>
              </a:rPr>
              <a:t> </a:t>
            </a:r>
          </a:p>
          <a:p>
            <a:pPr>
              <a:spcAft>
                <a:spcPts val="0"/>
              </a:spcAft>
            </a:pPr>
            <a:r>
              <a:rPr lang="en-GB" sz="1400" dirty="0">
                <a:ea typeface="Times New Roman" panose="02020603050405020304" pitchFamily="18" charset="0"/>
              </a:rPr>
              <a:t>Hazards in food are anything that could cause illness, injury or discomfort.</a:t>
            </a:r>
          </a:p>
          <a:p>
            <a:pPr>
              <a:spcAft>
                <a:spcPts val="0"/>
              </a:spcAft>
            </a:pPr>
            <a:r>
              <a:rPr lang="en-GB" sz="1400" dirty="0">
                <a:ea typeface="Times New Roman" panose="02020603050405020304" pitchFamily="18" charset="0"/>
              </a:rPr>
              <a:t> There are 3 types of hazard</a:t>
            </a:r>
          </a:p>
          <a:p>
            <a:pPr>
              <a:spcAft>
                <a:spcPts val="0"/>
              </a:spcAft>
            </a:pPr>
            <a:r>
              <a:rPr lang="en-GB" sz="1400" dirty="0">
                <a:ea typeface="Times New Roman" panose="02020603050405020304" pitchFamily="18" charset="0"/>
              </a:rPr>
              <a:t> </a:t>
            </a:r>
          </a:p>
          <a:p>
            <a:pPr marL="800100" lvl="1" indent="-342900">
              <a:buFont typeface="+mj-lt"/>
              <a:buAutoNum type="arabicPeriod"/>
              <a:tabLst>
                <a:tab pos="1143000" algn="l"/>
              </a:tabLst>
            </a:pPr>
            <a:r>
              <a:rPr lang="en-GB" sz="1400" b="1" dirty="0">
                <a:ea typeface="Times New Roman" panose="02020603050405020304" pitchFamily="18" charset="0"/>
              </a:rPr>
              <a:t>Physical		2. Chemical 			3. Biological</a:t>
            </a:r>
          </a:p>
          <a:p>
            <a:pPr>
              <a:spcAft>
                <a:spcPts val="0"/>
              </a:spcAft>
            </a:pPr>
            <a:r>
              <a:rPr lang="en-GB" sz="1400" dirty="0">
                <a:ea typeface="Times New Roman" panose="02020603050405020304" pitchFamily="18" charset="0"/>
              </a:rPr>
              <a:t> </a:t>
            </a:r>
          </a:p>
          <a:p>
            <a:pPr>
              <a:spcAft>
                <a:spcPts val="0"/>
              </a:spcAft>
            </a:pPr>
            <a:r>
              <a:rPr lang="en-GB" sz="1400" dirty="0">
                <a:ea typeface="Times New Roman" panose="02020603050405020304" pitchFamily="18" charset="0"/>
              </a:rPr>
              <a:t>Place these contaminants under the correct heading</a:t>
            </a:r>
          </a:p>
          <a:p>
            <a:pPr>
              <a:spcAft>
                <a:spcPts val="0"/>
              </a:spcAft>
            </a:pPr>
            <a:r>
              <a:rPr lang="en-GB" sz="1400" dirty="0">
                <a:ea typeface="Times New Roman" panose="02020603050405020304" pitchFamily="18" charset="0"/>
              </a:rPr>
              <a:t>Plaster		Viruses		Fly spray		Salmonella     	fungi</a:t>
            </a:r>
          </a:p>
          <a:p>
            <a:pPr>
              <a:spcAft>
                <a:spcPts val="0"/>
              </a:spcAft>
            </a:pPr>
            <a:r>
              <a:rPr lang="en-GB" sz="1400" dirty="0">
                <a:ea typeface="Times New Roman" panose="02020603050405020304" pitchFamily="18" charset="0"/>
              </a:rPr>
              <a:t>Sanitiser		E.coli		String		Hair		finger nail</a:t>
            </a:r>
          </a:p>
          <a:p>
            <a:r>
              <a:rPr lang="en-GB" sz="1400" dirty="0">
                <a:ea typeface="Times New Roman" panose="02020603050405020304" pitchFamily="18" charset="0"/>
                <a:cs typeface="Times New Roman" panose="02020603050405020304" pitchFamily="18" charset="0"/>
              </a:rPr>
              <a:t>Metal Bolt		Yeast		Pesticides		Bleach    		soil</a:t>
            </a:r>
            <a:endParaRPr lang="en-GB" sz="1400" dirty="0"/>
          </a:p>
        </p:txBody>
      </p:sp>
      <p:graphicFrame>
        <p:nvGraphicFramePr>
          <p:cNvPr id="7" name="Table 6"/>
          <p:cNvGraphicFramePr>
            <a:graphicFrameLocks noGrp="1"/>
          </p:cNvGraphicFramePr>
          <p:nvPr>
            <p:extLst>
              <p:ext uri="{D42A27DB-BD31-4B8C-83A1-F6EECF244321}">
                <p14:modId xmlns:p14="http://schemas.microsoft.com/office/powerpoint/2010/main" val="4021427133"/>
              </p:ext>
            </p:extLst>
          </p:nvPr>
        </p:nvGraphicFramePr>
        <p:xfrm>
          <a:off x="647700" y="4383086"/>
          <a:ext cx="7181850" cy="1998664"/>
        </p:xfrm>
        <a:graphic>
          <a:graphicData uri="http://schemas.openxmlformats.org/drawingml/2006/table">
            <a:tbl>
              <a:tblPr firstRow="1" firstCol="1" bandRow="1"/>
              <a:tblGrid>
                <a:gridCol w="2393950">
                  <a:extLst>
                    <a:ext uri="{9D8B030D-6E8A-4147-A177-3AD203B41FA5}">
                      <a16:colId xmlns:a16="http://schemas.microsoft.com/office/drawing/2014/main" xmlns="" val="20000"/>
                    </a:ext>
                  </a:extLst>
                </a:gridCol>
                <a:gridCol w="2393950">
                  <a:extLst>
                    <a:ext uri="{9D8B030D-6E8A-4147-A177-3AD203B41FA5}">
                      <a16:colId xmlns:a16="http://schemas.microsoft.com/office/drawing/2014/main" xmlns="" val="20001"/>
                    </a:ext>
                  </a:extLst>
                </a:gridCol>
                <a:gridCol w="2393950">
                  <a:extLst>
                    <a:ext uri="{9D8B030D-6E8A-4147-A177-3AD203B41FA5}">
                      <a16:colId xmlns:a16="http://schemas.microsoft.com/office/drawing/2014/main" xmlns="" val="20002"/>
                    </a:ext>
                  </a:extLst>
                </a:gridCol>
              </a:tblGrid>
              <a:tr h="532968">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Physical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Chemical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Biological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6424">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Plaster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Sanitiser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Fungi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66424">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Metal bolt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Fly spray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Viruses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66424">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Soil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Pesticides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E.coli &amp; Salmonella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66424">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String, hair, finger nail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Bleach</a:t>
                      </a:r>
                      <a:endPar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Yeast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850" y="4766310"/>
            <a:ext cx="1066800" cy="1615440"/>
          </a:xfrm>
          <a:prstGeom prst="rect">
            <a:avLst/>
          </a:prstGeom>
        </p:spPr>
      </p:pic>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352" y="94439"/>
            <a:ext cx="2312396" cy="2213896"/>
          </a:xfrm>
          <a:prstGeom prst="rect">
            <a:avLst/>
          </a:prstGeom>
        </p:spPr>
      </p:pic>
      <p:sp>
        <p:nvSpPr>
          <p:cNvPr id="6" name="Slide Number Placeholder 5"/>
          <p:cNvSpPr>
            <a:spLocks noGrp="1"/>
          </p:cNvSpPr>
          <p:nvPr>
            <p:ph type="sldNum" sz="quarter" idx="12"/>
          </p:nvPr>
        </p:nvSpPr>
        <p:spPr/>
        <p:txBody>
          <a:bodyPr/>
          <a:lstStyle/>
          <a:p>
            <a:fld id="{620B242D-6290-49E5-A6EF-D013109EBBA5}" type="slidenum">
              <a:rPr lang="en-GB" smtClean="0"/>
              <a:t>9</a:t>
            </a:fld>
            <a:endParaRPr lang="en-GB" dirty="0"/>
          </a:p>
        </p:txBody>
      </p:sp>
    </p:spTree>
    <p:extLst>
      <p:ext uri="{BB962C8B-B14F-4D97-AF65-F5344CB8AC3E}">
        <p14:creationId xmlns:p14="http://schemas.microsoft.com/office/powerpoint/2010/main" val="179646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1995</TotalTime>
  <Words>3074</Words>
  <Application>Microsoft Office PowerPoint</Application>
  <PresentationFormat>On-screen Show (4:3)</PresentationFormat>
  <Paragraphs>914</Paragraphs>
  <Slides>34</Slides>
  <Notes>11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9" baseType="lpstr">
      <vt:lpstr>MS Mincho</vt:lpstr>
      <vt:lpstr>Arial</vt:lpstr>
      <vt:lpstr>Calibri</vt:lpstr>
      <vt:lpstr>Calibri Light</vt:lpstr>
      <vt:lpstr>Century Gothic</vt:lpstr>
      <vt:lpstr>Comic Sans MS</vt:lpstr>
      <vt:lpstr>Gill Sans Ultra Bold</vt:lpstr>
      <vt:lpstr>Symbol</vt:lpstr>
      <vt:lpstr>Tahoma</vt:lpstr>
      <vt:lpstr>Times New Roman</vt:lpstr>
      <vt:lpstr>Wingdings</vt:lpstr>
      <vt:lpstr>Wingdings 2</vt:lpstr>
      <vt:lpstr>Office Theme</vt:lpstr>
      <vt:lpstr>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Technology Year 9</dc:title>
  <dc:creator>Lyn de-Gay</dc:creator>
  <cp:lastModifiedBy>Lyn de-Gay</cp:lastModifiedBy>
  <cp:revision>280</cp:revision>
  <cp:lastPrinted>2019-06-17T10:39:06Z</cp:lastPrinted>
  <dcterms:created xsi:type="dcterms:W3CDTF">2019-06-11T13:58:44Z</dcterms:created>
  <dcterms:modified xsi:type="dcterms:W3CDTF">2021-03-01T16:20:58Z</dcterms:modified>
</cp:coreProperties>
</file>