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handoutMasterIdLst>
    <p:handoutMasterId r:id="rId72"/>
  </p:handoutMasterIdLst>
  <p:sldIdLst>
    <p:sldId id="256" r:id="rId2"/>
    <p:sldId id="285" r:id="rId3"/>
    <p:sldId id="257" r:id="rId4"/>
    <p:sldId id="258" r:id="rId5"/>
    <p:sldId id="259" r:id="rId6"/>
    <p:sldId id="286" r:id="rId7"/>
    <p:sldId id="287" r:id="rId8"/>
    <p:sldId id="260" r:id="rId9"/>
    <p:sldId id="289" r:id="rId10"/>
    <p:sldId id="288" r:id="rId11"/>
    <p:sldId id="261" r:id="rId12"/>
    <p:sldId id="290" r:id="rId13"/>
    <p:sldId id="291" r:id="rId14"/>
    <p:sldId id="262" r:id="rId15"/>
    <p:sldId id="292" r:id="rId16"/>
    <p:sldId id="293" r:id="rId17"/>
    <p:sldId id="263" r:id="rId18"/>
    <p:sldId id="294" r:id="rId19"/>
    <p:sldId id="264" r:id="rId20"/>
    <p:sldId id="295" r:id="rId21"/>
    <p:sldId id="296" r:id="rId22"/>
    <p:sldId id="332" r:id="rId23"/>
    <p:sldId id="265" r:id="rId24"/>
    <p:sldId id="297" r:id="rId25"/>
    <p:sldId id="298" r:id="rId26"/>
    <p:sldId id="266" r:id="rId27"/>
    <p:sldId id="299" r:id="rId28"/>
    <p:sldId id="269" r:id="rId29"/>
    <p:sldId id="300" r:id="rId30"/>
    <p:sldId id="301" r:id="rId31"/>
    <p:sldId id="267" r:id="rId32"/>
    <p:sldId id="268" r:id="rId33"/>
    <p:sldId id="303" r:id="rId34"/>
    <p:sldId id="310" r:id="rId35"/>
    <p:sldId id="270" r:id="rId36"/>
    <p:sldId id="304" r:id="rId37"/>
    <p:sldId id="272" r:id="rId38"/>
    <p:sldId id="317" r:id="rId39"/>
    <p:sldId id="271" r:id="rId40"/>
    <p:sldId id="318" r:id="rId41"/>
    <p:sldId id="273" r:id="rId42"/>
    <p:sldId id="275" r:id="rId43"/>
    <p:sldId id="274" r:id="rId44"/>
    <p:sldId id="276" r:id="rId45"/>
    <p:sldId id="279" r:id="rId46"/>
    <p:sldId id="305" r:id="rId47"/>
    <p:sldId id="306" r:id="rId48"/>
    <p:sldId id="308" r:id="rId49"/>
    <p:sldId id="309" r:id="rId50"/>
    <p:sldId id="311" r:id="rId51"/>
    <p:sldId id="312" r:id="rId52"/>
    <p:sldId id="313" r:id="rId53"/>
    <p:sldId id="321" r:id="rId54"/>
    <p:sldId id="322" r:id="rId55"/>
    <p:sldId id="325" r:id="rId56"/>
    <p:sldId id="324" r:id="rId57"/>
    <p:sldId id="278" r:id="rId58"/>
    <p:sldId id="319" r:id="rId59"/>
    <p:sldId id="320" r:id="rId60"/>
    <p:sldId id="277" r:id="rId61"/>
    <p:sldId id="316" r:id="rId62"/>
    <p:sldId id="280" r:id="rId63"/>
    <p:sldId id="326" r:id="rId64"/>
    <p:sldId id="327" r:id="rId65"/>
    <p:sldId id="328" r:id="rId66"/>
    <p:sldId id="330" r:id="rId67"/>
    <p:sldId id="329" r:id="rId68"/>
    <p:sldId id="331" r:id="rId69"/>
    <p:sldId id="284" r:id="rId7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6187" autoAdjust="0"/>
  </p:normalViewPr>
  <p:slideViewPr>
    <p:cSldViewPr snapToGrid="0">
      <p:cViewPr varScale="1">
        <p:scale>
          <a:sx n="113" d="100"/>
          <a:sy n="113" d="100"/>
        </p:scale>
        <p:origin x="128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221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21BB8050-EAC7-4209-B336-3D85716199EC}" type="datetimeFigureOut">
              <a:rPr lang="en-GB" smtClean="0"/>
              <a:t>01/03/2021</a:t>
            </a:fld>
            <a:endParaRPr lang="en-GB" dirty="0"/>
          </a:p>
        </p:txBody>
      </p:sp>
      <p:sp>
        <p:nvSpPr>
          <p:cNvPr id="4" name="Footer Placeholder 3"/>
          <p:cNvSpPr>
            <a:spLocks noGrp="1"/>
          </p:cNvSpPr>
          <p:nvPr>
            <p:ph type="ftr" sz="quarter" idx="2"/>
          </p:nvPr>
        </p:nvSpPr>
        <p:spPr>
          <a:xfrm>
            <a:off x="0" y="9429750"/>
            <a:ext cx="2944958"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098" y="9429750"/>
            <a:ext cx="2944958" cy="496888"/>
          </a:xfrm>
          <a:prstGeom prst="rect">
            <a:avLst/>
          </a:prstGeom>
        </p:spPr>
        <p:txBody>
          <a:bodyPr vert="horz" lIns="91440" tIns="45720" rIns="91440" bIns="45720" rtlCol="0" anchor="b"/>
          <a:lstStyle>
            <a:lvl1pPr algn="r">
              <a:defRPr sz="1200"/>
            </a:lvl1pPr>
          </a:lstStyle>
          <a:p>
            <a:fld id="{040AB9CA-17BA-4391-8BF4-DBB208E60233}" type="slidenum">
              <a:rPr lang="en-GB" smtClean="0"/>
              <a:t>‹#›</a:t>
            </a:fld>
            <a:endParaRPr lang="en-GB" dirty="0"/>
          </a:p>
        </p:txBody>
      </p:sp>
    </p:spTree>
    <p:extLst>
      <p:ext uri="{BB962C8B-B14F-4D97-AF65-F5344CB8AC3E}">
        <p14:creationId xmlns:p14="http://schemas.microsoft.com/office/powerpoint/2010/main" val="7056193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098" y="0"/>
            <a:ext cx="2944958" cy="496888"/>
          </a:xfrm>
          <a:prstGeom prst="rect">
            <a:avLst/>
          </a:prstGeom>
        </p:spPr>
        <p:txBody>
          <a:bodyPr vert="horz" lIns="91440" tIns="45720" rIns="91440" bIns="45720" rtlCol="0"/>
          <a:lstStyle>
            <a:lvl1pPr algn="r">
              <a:defRPr sz="1200"/>
            </a:lvl1pPr>
          </a:lstStyle>
          <a:p>
            <a:fld id="{072F945A-CA12-4B1D-B190-DA06018DA09B}" type="datetimeFigureOut">
              <a:rPr lang="en-GB" smtClean="0"/>
              <a:t>01/03/2021</a:t>
            </a:fld>
            <a:endParaRPr lang="en-GB"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606" y="4776789"/>
            <a:ext cx="5438464"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4958"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098" y="9429750"/>
            <a:ext cx="2944958" cy="496888"/>
          </a:xfrm>
          <a:prstGeom prst="rect">
            <a:avLst/>
          </a:prstGeom>
        </p:spPr>
        <p:txBody>
          <a:bodyPr vert="horz" lIns="91440" tIns="45720" rIns="91440" bIns="45720" rtlCol="0" anchor="b"/>
          <a:lstStyle>
            <a:lvl1pPr algn="r">
              <a:defRPr sz="1200"/>
            </a:lvl1pPr>
          </a:lstStyle>
          <a:p>
            <a:fld id="{7BA21ACA-75A3-4B35-BABB-8456D154BAED}" type="slidenum">
              <a:rPr lang="en-GB" smtClean="0"/>
              <a:t>‹#›</a:t>
            </a:fld>
            <a:endParaRPr lang="en-GB" dirty="0"/>
          </a:p>
        </p:txBody>
      </p:sp>
    </p:spTree>
    <p:extLst>
      <p:ext uri="{BB962C8B-B14F-4D97-AF65-F5344CB8AC3E}">
        <p14:creationId xmlns:p14="http://schemas.microsoft.com/office/powerpoint/2010/main" val="1892337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both pictures to watch videos – bigger picture is making the dough, smaller picture is shaping the dough into rolls.</a:t>
            </a:r>
          </a:p>
          <a:p>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8</a:t>
            </a:fld>
            <a:endParaRPr lang="en-GB" dirty="0"/>
          </a:p>
        </p:txBody>
      </p:sp>
    </p:spTree>
    <p:extLst>
      <p:ext uri="{BB962C8B-B14F-4D97-AF65-F5344CB8AC3E}">
        <p14:creationId xmlns:p14="http://schemas.microsoft.com/office/powerpoint/2010/main" val="2163999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title for how to make pasta video 5.53</a:t>
            </a:r>
          </a:p>
          <a:p>
            <a:r>
              <a:rPr lang="en-GB" dirty="0"/>
              <a:t>Click on</a:t>
            </a:r>
            <a:r>
              <a:rPr lang="en-GB" baseline="0" dirty="0"/>
              <a:t> </a:t>
            </a:r>
            <a:r>
              <a:rPr lang="en-GB" baseline="0" dirty="0" err="1"/>
              <a:t>pictutr</a:t>
            </a:r>
            <a:r>
              <a:rPr lang="en-GB" baseline="0" dirty="0"/>
              <a:t> of pasta – top right – for video on how pasta is made in the factory 5.48</a:t>
            </a:r>
            <a:endParaRPr lang="en-GB" dirty="0"/>
          </a:p>
          <a:p>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48</a:t>
            </a:fld>
            <a:endParaRPr lang="en-GB" dirty="0"/>
          </a:p>
        </p:txBody>
      </p:sp>
    </p:spTree>
    <p:extLst>
      <p:ext uri="{BB962C8B-B14F-4D97-AF65-F5344CB8AC3E}">
        <p14:creationId xmlns:p14="http://schemas.microsoft.com/office/powerpoint/2010/main" val="165619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picture for ‘how to</a:t>
            </a:r>
            <a:r>
              <a:rPr lang="en-GB" baseline="0" dirty="0"/>
              <a:t> make’ video 6.35 minutes</a:t>
            </a:r>
            <a:endParaRPr lang="en-GB" dirty="0"/>
          </a:p>
          <a:p>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11</a:t>
            </a:fld>
            <a:endParaRPr lang="en-GB" dirty="0"/>
          </a:p>
        </p:txBody>
      </p:sp>
    </p:spTree>
    <p:extLst>
      <p:ext uri="{BB962C8B-B14F-4D97-AF65-F5344CB8AC3E}">
        <p14:creationId xmlns:p14="http://schemas.microsoft.com/office/powerpoint/2010/main" val="417694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band at top for Dominoes pizza 3.06 minutes</a:t>
            </a:r>
          </a:p>
        </p:txBody>
      </p:sp>
      <p:sp>
        <p:nvSpPr>
          <p:cNvPr id="4" name="Slide Number Placeholder 3"/>
          <p:cNvSpPr>
            <a:spLocks noGrp="1"/>
          </p:cNvSpPr>
          <p:nvPr>
            <p:ph type="sldNum" sz="quarter" idx="10"/>
          </p:nvPr>
        </p:nvSpPr>
        <p:spPr/>
        <p:txBody>
          <a:bodyPr/>
          <a:lstStyle/>
          <a:p>
            <a:fld id="{7BA21ACA-75A3-4B35-BABB-8456D154BAED}" type="slidenum">
              <a:rPr lang="en-GB" smtClean="0"/>
              <a:t>12</a:t>
            </a:fld>
            <a:endParaRPr lang="en-GB" dirty="0"/>
          </a:p>
        </p:txBody>
      </p:sp>
    </p:spTree>
    <p:extLst>
      <p:ext uri="{BB962C8B-B14F-4D97-AF65-F5344CB8AC3E}">
        <p14:creationId xmlns:p14="http://schemas.microsoft.com/office/powerpoint/2010/main" val="101260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video for Jamie Oliver video</a:t>
            </a:r>
            <a:r>
              <a:rPr lang="en-US" baseline="0" dirty="0"/>
              <a:t> 3.24</a:t>
            </a:r>
            <a:r>
              <a:rPr lang="en-US" dirty="0"/>
              <a:t> </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17</a:t>
            </a:fld>
            <a:endParaRPr lang="en-GB" dirty="0"/>
          </a:p>
        </p:txBody>
      </p:sp>
    </p:spTree>
    <p:extLst>
      <p:ext uri="{BB962C8B-B14F-4D97-AF65-F5344CB8AC3E}">
        <p14:creationId xmlns:p14="http://schemas.microsoft.com/office/powerpoint/2010/main" val="70378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for Bacteria Bites video 8.06 mins</a:t>
            </a:r>
          </a:p>
        </p:txBody>
      </p:sp>
      <p:sp>
        <p:nvSpPr>
          <p:cNvPr id="4" name="Slide Number Placeholder 3"/>
          <p:cNvSpPr>
            <a:spLocks noGrp="1"/>
          </p:cNvSpPr>
          <p:nvPr>
            <p:ph type="sldNum" sz="quarter" idx="10"/>
          </p:nvPr>
        </p:nvSpPr>
        <p:spPr/>
        <p:txBody>
          <a:bodyPr/>
          <a:lstStyle/>
          <a:p>
            <a:fld id="{7BA21ACA-75A3-4B35-BABB-8456D154BAED}" type="slidenum">
              <a:rPr lang="en-GB" smtClean="0"/>
              <a:t>29</a:t>
            </a:fld>
            <a:endParaRPr lang="en-GB" dirty="0"/>
          </a:p>
        </p:txBody>
      </p:sp>
    </p:spTree>
    <p:extLst>
      <p:ext uri="{BB962C8B-B14F-4D97-AF65-F5344CB8AC3E}">
        <p14:creationId xmlns:p14="http://schemas.microsoft.com/office/powerpoint/2010/main" val="321534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Bacteria bites video click on Danger icon / minutes. Intro</a:t>
            </a:r>
            <a:r>
              <a:rPr lang="en-GB" baseline="0" dirty="0"/>
              <a:t> to basic hygiene – click on germs picture 2.15 </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31</a:t>
            </a:fld>
            <a:endParaRPr lang="en-GB" dirty="0"/>
          </a:p>
        </p:txBody>
      </p:sp>
    </p:spTree>
    <p:extLst>
      <p:ext uri="{BB962C8B-B14F-4D97-AF65-F5344CB8AC3E}">
        <p14:creationId xmlns:p14="http://schemas.microsoft.com/office/powerpoint/2010/main" val="16419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for Basic Nutrients</a:t>
            </a:r>
            <a:r>
              <a:rPr lang="en-GB" baseline="0" dirty="0"/>
              <a:t> video 6.41 </a:t>
            </a:r>
            <a:r>
              <a:rPr lang="en-GB" baseline="0" dirty="0" err="1"/>
              <a:t>mins</a:t>
            </a:r>
            <a:r>
              <a:rPr lang="en-GB" baseline="0" dirty="0"/>
              <a:t>.</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33</a:t>
            </a:fld>
            <a:endParaRPr lang="en-GB" dirty="0"/>
          </a:p>
        </p:txBody>
      </p:sp>
    </p:spTree>
    <p:extLst>
      <p:ext uri="{BB962C8B-B14F-4D97-AF65-F5344CB8AC3E}">
        <p14:creationId xmlns:p14="http://schemas.microsoft.com/office/powerpoint/2010/main" val="262700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for a video on The</a:t>
            </a:r>
            <a:r>
              <a:rPr lang="en-GB" baseline="0" dirty="0"/>
              <a:t> </a:t>
            </a:r>
            <a:r>
              <a:rPr lang="en-GB" baseline="0" dirty="0" err="1"/>
              <a:t>Eatwell</a:t>
            </a:r>
            <a:r>
              <a:rPr lang="en-GB" baseline="0" dirty="0"/>
              <a:t> Guide 2.15 minutes</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34</a:t>
            </a:fld>
            <a:endParaRPr lang="en-GB" dirty="0"/>
          </a:p>
        </p:txBody>
      </p:sp>
    </p:spTree>
    <p:extLst>
      <p:ext uri="{BB962C8B-B14F-4D97-AF65-F5344CB8AC3E}">
        <p14:creationId xmlns:p14="http://schemas.microsoft.com/office/powerpoint/2010/main" val="1601589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a:t>
            </a:r>
            <a:r>
              <a:rPr lang="en-GB" baseline="0" dirty="0"/>
              <a:t> picture for video of the science of cookies. 4.29 minutes</a:t>
            </a:r>
          </a:p>
          <a:p>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36</a:t>
            </a:fld>
            <a:endParaRPr lang="en-GB" dirty="0"/>
          </a:p>
        </p:txBody>
      </p:sp>
    </p:spTree>
    <p:extLst>
      <p:ext uri="{BB962C8B-B14F-4D97-AF65-F5344CB8AC3E}">
        <p14:creationId xmlns:p14="http://schemas.microsoft.com/office/powerpoint/2010/main" val="187005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6EBC93-8CA5-4002-9DCD-9628C785E34A}"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12864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A9E47-C8ED-46C5-8E18-486C5F2B6748}"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5945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AA34F-0153-4D3F-BC48-E765C0967778}"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56306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7AA2F-4573-4457-9555-21D736F66C4E}"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4826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3896B9-C737-4E24-BB98-1B61E81D4539}"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60336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F72DE8-DFCD-49D0-A80B-663E4AF6F2B6}"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0250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415161-1E72-4855-976F-75054D4B27D9}" type="datetime1">
              <a:rPr lang="en-GB" smtClean="0"/>
              <a:t>01/03/2021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415560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49A2C5-0CBF-4474-BBD5-131CC680606B}" type="datetime1">
              <a:rPr lang="en-GB" smtClean="0"/>
              <a:t>01/03/2021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15716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81EE8-470A-4251-9D7D-C04C4ACFA019}" type="datetime1">
              <a:rPr lang="en-GB" smtClean="0"/>
              <a:t>01/03/2021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61813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A9245-7296-4B92-97A1-4AAB9EC1630B}"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53603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C26ED-45C6-4E64-8F22-FF079157B821}"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6899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0A5BD-792C-4E53-8988-B3FBDEAE65D0}" type="datetime1">
              <a:rPr lang="en-GB" smtClean="0"/>
              <a:t>01/03/2021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B242D-6290-49E5-A6EF-D013109EBBA5}" type="slidenum">
              <a:rPr lang="en-GB" smtClean="0"/>
              <a:t>‹#›</a:t>
            </a:fld>
            <a:endParaRPr lang="en-GB" dirty="0"/>
          </a:p>
        </p:txBody>
      </p:sp>
    </p:spTree>
    <p:extLst>
      <p:ext uri="{BB962C8B-B14F-4D97-AF65-F5344CB8AC3E}">
        <p14:creationId xmlns:p14="http://schemas.microsoft.com/office/powerpoint/2010/main" val="738441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1-SJGQ2HLp8&amp;safe=tru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youtube.com/watch?v=jPQ87J_5qyw&amp;safe=true" TargetMode="External"/><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youtube.com/watch?v=jPQ87J_5qyw&amp;safe=true" TargetMode="Externa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5vt83q7CNZY&amp;safe=tru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gF8d-fitkU&amp;ab_channel=JamieOliver"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jPQ87J_5qyw&amp;safe=true" TargetMode="Externa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nkVY08aqC28&amp;t=5s&amp;safe=tru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2.emf"/></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hyperlink" Target="https://www.youtube.com/watch?v=5Xi2Nc1UicQ&amp;safe=true" TargetMode="External"/><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hyperlink" Target="https://www.youtube.com/watch?v=pLJ703rOTq4" TargetMode="External"/><Relationship Id="rId5" Type="http://schemas.openxmlformats.org/officeDocument/2006/relationships/image" Target="../media/image85.pn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hyperlink" Target="https://www.youtube.com/watch?v=nkVY08aqC28&amp;safe=true" TargetMode="External"/><Relationship Id="rId14"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bu6S3BAsCos&amp;safe=true" TargetMode="External"/><Relationship Id="rId3" Type="http://schemas.openxmlformats.org/officeDocument/2006/relationships/image" Target="../media/image93.png"/><Relationship Id="rId7" Type="http://schemas.openxmlformats.org/officeDocument/2006/relationships/hyperlink" Target="https://www.youtube.com/watch?v=y9wLhRrj5Ug&amp;t=116s&amp;safe=true"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youtube.com/watch?v=y8vLjPctrcU&amp;safe=true" TargetMode="External"/><Relationship Id="rId5" Type="http://schemas.openxmlformats.org/officeDocument/2006/relationships/image" Target="../media/image94.png"/><Relationship Id="rId4" Type="http://schemas.openxmlformats.org/officeDocument/2006/relationships/hyperlink" Target="https://www.youtube.com/watch?v=inEPlZZ_SfA&amp;safe=tru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7MlE4G8ntss&amp;t=3s&amp;safe=true&amp;ab_channel=BritishNutrition"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n6wpNhyreDE&amp;list=PLARzdzFWgglXspnEAX23DpcIhisT3XSIK&amp;ab_channel=TED-Ed"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3.emf"/></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www.youtube.com/watch?v=ESz55eORW44&amp;safe=true" TargetMode="External"/><Relationship Id="rId7"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0.jpeg"/><Relationship Id="rId5" Type="http://schemas.openxmlformats.org/officeDocument/2006/relationships/image" Target="../media/image115.png"/><Relationship Id="rId10" Type="http://schemas.openxmlformats.org/officeDocument/2006/relationships/hyperlink" Target="https://www.youtube.com/watch?v=Ag1-dvy4eJQ" TargetMode="External"/><Relationship Id="rId4" Type="http://schemas.openxmlformats.org/officeDocument/2006/relationships/image" Target="../media/image114.png"/><Relationship Id="rId9"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J9xx0eFhWj0&amp;safe=true"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s://www.youtube.com/watch?v=DTK-uWx_VQo&amp;safe=true" TargetMode="Externa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hyperlink" Target="https://www.youtube.com/watch?v=LybfPwCzs3g&amp;safe=true" TargetMode="Externa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6.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37.e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42.emf"/></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9Opt06QF9WY&amp;ab_channel=BBCTeach" TargetMode="External"/><Relationship Id="rId7"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hyperlink" Target="https://www.vzblogging.com/occasion-gourmet-food-gift-basket/" TargetMode="External"/><Relationship Id="rId4" Type="http://schemas.openxmlformats.org/officeDocument/2006/relationships/image" Target="../media/image144.jpg"/></Relationships>
</file>

<file path=ppt/slides/_rels/slide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oleObject" Target="../embeddings/oleObject6.bin"/><Relationship Id="rId7"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52.wmf"/><Relationship Id="rId4" Type="http://schemas.openxmlformats.org/officeDocument/2006/relationships/package" Target="../embeddings/Microsoft_Word_Document1.docx"/></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Go2VRgYSu4&amp;safe=tru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youtube.com/watch?v=VrUdtzXquWk&amp;safe=true"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8487" y="420291"/>
            <a:ext cx="7867651" cy="2062103"/>
          </a:xfrm>
          <a:prstGeom prst="rect">
            <a:avLst/>
          </a:prstGeom>
          <a:noFill/>
          <a:ln>
            <a:solidFill>
              <a:schemeClr val="accent1"/>
            </a:solidFill>
          </a:ln>
        </p:spPr>
        <p:txBody>
          <a:bodyPr wrap="square" rtlCol="0">
            <a:spAutoFit/>
          </a:bodyPr>
          <a:lstStyle/>
          <a:p>
            <a:pPr algn="ctr"/>
            <a:r>
              <a:rPr lang="en-GB" sz="2800" dirty="0"/>
              <a:t>Food Technology</a:t>
            </a:r>
          </a:p>
          <a:p>
            <a:pPr algn="ctr"/>
            <a:r>
              <a:rPr lang="en-GB" sz="2800" dirty="0"/>
              <a:t>Year 8 </a:t>
            </a:r>
          </a:p>
          <a:p>
            <a:pPr algn="ctr"/>
            <a:endParaRPr lang="en-GB" dirty="0"/>
          </a:p>
          <a:p>
            <a:r>
              <a:rPr lang="en-GB" dirty="0"/>
              <a:t>Name:</a:t>
            </a:r>
          </a:p>
          <a:p>
            <a:r>
              <a:rPr lang="en-GB" dirty="0"/>
              <a:t>				Pathway:</a:t>
            </a:r>
          </a:p>
          <a:p>
            <a:r>
              <a:rPr lang="en-GB" dirty="0"/>
              <a:t>Class:</a:t>
            </a:r>
          </a:p>
        </p:txBody>
      </p:sp>
      <p:sp>
        <p:nvSpPr>
          <p:cNvPr id="8" name="AutoShape 2"/>
          <p:cNvSpPr>
            <a:spLocks noChangeArrowheads="1"/>
          </p:cNvSpPr>
          <p:nvPr/>
        </p:nvSpPr>
        <p:spPr bwMode="auto">
          <a:xfrm>
            <a:off x="740075" y="3030698"/>
            <a:ext cx="7304474" cy="608013"/>
          </a:xfrm>
          <a:prstGeom prst="roundRect">
            <a:avLst>
              <a:gd name="adj" fmla="val 16667"/>
            </a:avLst>
          </a:prstGeom>
          <a:solidFill>
            <a:srgbClr val="E6B9B8"/>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0000"/>
                </a:solidFill>
                <a:effectLst/>
                <a:latin typeface="Calibri" panose="020F0502020204030204" pitchFamily="34" charset="0"/>
              </a:rPr>
              <a:t>Focus on</a:t>
            </a:r>
            <a:r>
              <a:rPr lang="en-GB" altLang="en-US" sz="2800" dirty="0">
                <a:solidFill>
                  <a:srgbClr val="000000"/>
                </a:solidFill>
                <a:latin typeface="Calibri" panose="020F0502020204030204" pitchFamily="34" charset="0"/>
              </a:rPr>
              <a:t> Practical Skills and Healthy Eating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882" y="4012599"/>
            <a:ext cx="2007058" cy="2309619"/>
          </a:xfrm>
          <a:prstGeom prst="rect">
            <a:avLst/>
          </a:prstGeom>
        </p:spPr>
      </p:pic>
      <p:sp>
        <p:nvSpPr>
          <p:cNvPr id="4" name="Slide Number Placeholder 3"/>
          <p:cNvSpPr>
            <a:spLocks noGrp="1"/>
          </p:cNvSpPr>
          <p:nvPr>
            <p:ph type="sldNum" sz="quarter" idx="12"/>
          </p:nvPr>
        </p:nvSpPr>
        <p:spPr/>
        <p:txBody>
          <a:bodyPr/>
          <a:lstStyle/>
          <a:p>
            <a:fld id="{620B242D-6290-49E5-A6EF-D013109EBBA5}" type="slidenum">
              <a:rPr lang="en-GB" smtClean="0"/>
              <a:t>1</a:t>
            </a:fld>
            <a:endParaRPr lang="en-GB" dirty="0"/>
          </a:p>
        </p:txBody>
      </p:sp>
    </p:spTree>
    <p:extLst>
      <p:ext uri="{BB962C8B-B14F-4D97-AF65-F5344CB8AC3E}">
        <p14:creationId xmlns:p14="http://schemas.microsoft.com/office/powerpoint/2010/main" val="56439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10</a:t>
            </a:fld>
            <a:endParaRPr lang="en-GB" dirty="0"/>
          </a:p>
        </p:txBody>
      </p:sp>
      <p:sp>
        <p:nvSpPr>
          <p:cNvPr id="3" name="TextBox 2"/>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Bread rolls</a:t>
            </a:r>
          </a:p>
        </p:txBody>
      </p:sp>
      <p:graphicFrame>
        <p:nvGraphicFramePr>
          <p:cNvPr id="4" name="Table 3"/>
          <p:cNvGraphicFramePr>
            <a:graphicFrameLocks noGrp="1"/>
          </p:cNvGraphicFramePr>
          <p:nvPr>
            <p:extLst>
              <p:ext uri="{D42A27DB-BD31-4B8C-83A1-F6EECF244321}">
                <p14:modId xmlns:p14="http://schemas.microsoft.com/office/powerpoint/2010/main" val="3580581214"/>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5. Loosely cover with cling film or a damp tea towel, and leave to prove until they have doubled in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6. Remove cling film and glaze with a beaten egg, or milk</a:t>
                      </a:r>
                      <a:r>
                        <a:rPr lang="en-GB" sz="1800" baseline="0" dirty="0">
                          <a:solidFill>
                            <a:schemeClr val="tx1"/>
                          </a:solidFill>
                        </a:rPr>
                        <a:t> and add toppings if using.</a:t>
                      </a:r>
                    </a:p>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7. Bake</a:t>
                      </a:r>
                      <a:r>
                        <a:rPr lang="en-GB" sz="1800" b="1" baseline="0" dirty="0">
                          <a:solidFill>
                            <a:schemeClr val="tx1"/>
                          </a:solidFill>
                        </a:rPr>
                        <a:t> for 10-12 minutes until golden brown and sound hollow when tapped on the bottom.</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8. Remove from tray and place on cooling rack.</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2"/>
          <a:stretch>
            <a:fillRect/>
          </a:stretch>
        </p:blipFill>
        <p:spPr>
          <a:xfrm>
            <a:off x="1016761" y="1973130"/>
            <a:ext cx="2938527" cy="1597290"/>
          </a:xfrm>
          <a:prstGeom prst="rect">
            <a:avLst/>
          </a:prstGeom>
        </p:spPr>
      </p:pic>
      <p:pic>
        <p:nvPicPr>
          <p:cNvPr id="6" name="Picture 5"/>
          <p:cNvPicPr>
            <a:picLocks noChangeAspect="1"/>
          </p:cNvPicPr>
          <p:nvPr/>
        </p:nvPicPr>
        <p:blipFill>
          <a:blip r:embed="rId3"/>
          <a:stretch>
            <a:fillRect/>
          </a:stretch>
        </p:blipFill>
        <p:spPr>
          <a:xfrm>
            <a:off x="5548312" y="1973130"/>
            <a:ext cx="2466975" cy="1722570"/>
          </a:xfrm>
          <a:prstGeom prst="rect">
            <a:avLst/>
          </a:prstGeom>
        </p:spPr>
      </p:pic>
      <p:pic>
        <p:nvPicPr>
          <p:cNvPr id="7" name="Picture 6"/>
          <p:cNvPicPr>
            <a:picLocks noChangeAspect="1"/>
          </p:cNvPicPr>
          <p:nvPr/>
        </p:nvPicPr>
        <p:blipFill>
          <a:blip r:embed="rId4"/>
          <a:stretch>
            <a:fillRect/>
          </a:stretch>
        </p:blipFill>
        <p:spPr>
          <a:xfrm>
            <a:off x="1016761" y="4686300"/>
            <a:ext cx="2938527" cy="1575436"/>
          </a:xfrm>
          <a:prstGeom prst="rect">
            <a:avLst/>
          </a:prstGeom>
        </p:spPr>
      </p:pic>
      <p:pic>
        <p:nvPicPr>
          <p:cNvPr id="8" name="Picture 7"/>
          <p:cNvPicPr>
            <a:picLocks noChangeAspect="1"/>
          </p:cNvPicPr>
          <p:nvPr/>
        </p:nvPicPr>
        <p:blipFill>
          <a:blip r:embed="rId5"/>
          <a:stretch>
            <a:fillRect/>
          </a:stretch>
        </p:blipFill>
        <p:spPr>
          <a:xfrm>
            <a:off x="5548312" y="4314825"/>
            <a:ext cx="2466975" cy="1946911"/>
          </a:xfrm>
          <a:prstGeom prst="rect">
            <a:avLst/>
          </a:prstGeom>
        </p:spPr>
      </p:pic>
      <p:pic>
        <p:nvPicPr>
          <p:cNvPr id="9" name="Picture 8"/>
          <p:cNvPicPr>
            <a:picLocks noChangeAspect="1"/>
          </p:cNvPicPr>
          <p:nvPr/>
        </p:nvPicPr>
        <p:blipFill>
          <a:blip r:embed="rId6"/>
          <a:stretch>
            <a:fillRect/>
          </a:stretch>
        </p:blipFill>
        <p:spPr>
          <a:xfrm rot="8191180">
            <a:off x="4008071" y="3227814"/>
            <a:ext cx="1127858" cy="402371"/>
          </a:xfrm>
          <a:prstGeom prst="rect">
            <a:avLst/>
          </a:prstGeom>
        </p:spPr>
      </p:pic>
      <p:pic>
        <p:nvPicPr>
          <p:cNvPr id="10" name="Picture 9"/>
          <p:cNvPicPr>
            <a:picLocks noChangeAspect="1"/>
          </p:cNvPicPr>
          <p:nvPr/>
        </p:nvPicPr>
        <p:blipFill>
          <a:blip r:embed="rId6"/>
          <a:stretch>
            <a:fillRect/>
          </a:stretch>
        </p:blipFill>
        <p:spPr>
          <a:xfrm>
            <a:off x="4159296" y="4885909"/>
            <a:ext cx="1127858" cy="402371"/>
          </a:xfrm>
          <a:prstGeom prst="rect">
            <a:avLst/>
          </a:prstGeom>
        </p:spPr>
      </p:pic>
      <p:pic>
        <p:nvPicPr>
          <p:cNvPr id="11" name="Picture 10"/>
          <p:cNvPicPr>
            <a:picLocks noChangeAspect="1"/>
          </p:cNvPicPr>
          <p:nvPr/>
        </p:nvPicPr>
        <p:blipFill>
          <a:blip r:embed="rId6"/>
          <a:stretch>
            <a:fillRect/>
          </a:stretch>
        </p:blipFill>
        <p:spPr>
          <a:xfrm>
            <a:off x="4169180" y="2433204"/>
            <a:ext cx="1127858" cy="402371"/>
          </a:xfrm>
          <a:prstGeom prst="rect">
            <a:avLst/>
          </a:prstGeom>
        </p:spPr>
      </p:pic>
    </p:spTree>
    <p:extLst>
      <p:ext uri="{BB962C8B-B14F-4D97-AF65-F5344CB8AC3E}">
        <p14:creationId xmlns:p14="http://schemas.microsoft.com/office/powerpoint/2010/main" val="121880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11</a:t>
            </a:fld>
            <a:endParaRPr lang="en-GB" dirty="0"/>
          </a:p>
        </p:txBody>
      </p:sp>
      <p:sp>
        <p:nvSpPr>
          <p:cNvPr id="8" name="TextBox 7"/>
          <p:cNvSpPr txBox="1"/>
          <p:nvPr/>
        </p:nvSpPr>
        <p:spPr>
          <a:xfrm>
            <a:off x="2233749" y="156754"/>
            <a:ext cx="4389120" cy="523220"/>
          </a:xfrm>
          <a:prstGeom prst="rect">
            <a:avLst/>
          </a:prstGeom>
          <a:noFill/>
        </p:spPr>
        <p:txBody>
          <a:bodyPr wrap="square" rtlCol="0">
            <a:spAutoFit/>
          </a:bodyPr>
          <a:lstStyle/>
          <a:p>
            <a:pPr algn="ctr"/>
            <a:r>
              <a:rPr lang="en-GB" sz="2800" b="1" u="sng" dirty="0"/>
              <a:t>Pizza</a:t>
            </a:r>
          </a:p>
        </p:txBody>
      </p:sp>
      <p:graphicFrame>
        <p:nvGraphicFramePr>
          <p:cNvPr id="9" name="Table 8"/>
          <p:cNvGraphicFramePr>
            <a:graphicFrameLocks noGrp="1"/>
          </p:cNvGraphicFramePr>
          <p:nvPr>
            <p:extLst>
              <p:ext uri="{D42A27DB-BD31-4B8C-83A1-F6EECF244321}">
                <p14:modId xmlns:p14="http://schemas.microsoft.com/office/powerpoint/2010/main" val="1896789779"/>
              </p:ext>
            </p:extLst>
          </p:nvPr>
        </p:nvGraphicFramePr>
        <p:xfrm>
          <a:off x="133418" y="679974"/>
          <a:ext cx="8589781" cy="5692163"/>
        </p:xfrm>
        <a:graphic>
          <a:graphicData uri="http://schemas.openxmlformats.org/drawingml/2006/table">
            <a:tbl>
              <a:tblPr lastRow="1" bandRow="1">
                <a:tableStyleId>{5C22544A-7EE6-4342-B048-85BDC9FD1C3A}</a:tableStyleId>
              </a:tblPr>
              <a:tblGrid>
                <a:gridCol w="8589781">
                  <a:extLst>
                    <a:ext uri="{9D8B030D-6E8A-4147-A177-3AD203B41FA5}">
                      <a16:colId xmlns:a16="http://schemas.microsoft.com/office/drawing/2014/main" xmlns="" val="4123883099"/>
                    </a:ext>
                  </a:extLst>
                </a:gridCol>
              </a:tblGrid>
              <a:tr h="273109">
                <a:tc>
                  <a:txBody>
                    <a:bodyPr/>
                    <a:lstStyle/>
                    <a:p>
                      <a:r>
                        <a:rPr lang="en-GB" b="0" dirty="0">
                          <a:solidFill>
                            <a:schemeClr val="tx1"/>
                          </a:solidFill>
                          <a:latin typeface="Century Gothic" panose="020B0502020202020204" pitchFamily="34" charset="0"/>
                        </a:rPr>
                        <a:t>Ingredients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265224">
                <a:tc>
                  <a:txBody>
                    <a:bodyPr/>
                    <a:lstStyle/>
                    <a:p>
                      <a:pPr algn="l">
                        <a:lnSpc>
                          <a:spcPct val="115000"/>
                        </a:lnSpc>
                        <a:spcAft>
                          <a:spcPts val="0"/>
                        </a:spcAft>
                      </a:pPr>
                      <a:r>
                        <a:rPr lang="en-GB" sz="1800" dirty="0">
                          <a:effectLst/>
                          <a:latin typeface="+mn-lt"/>
                          <a:ea typeface="Times New Roman" panose="02020603050405020304" pitchFamily="18" charset="0"/>
                          <a:cs typeface="Times New Roman" panose="02020603050405020304" pitchFamily="18" charset="0"/>
                        </a:rPr>
                        <a:t>150g Strong bread flour  </a:t>
                      </a:r>
                    </a:p>
                  </a:txBody>
                  <a:tcPr marL="60204" marR="602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265224">
                <a:tc>
                  <a:txBody>
                    <a:bodyPr/>
                    <a:lstStyle/>
                    <a:p>
                      <a:pPr algn="l">
                        <a:lnSpc>
                          <a:spcPct val="115000"/>
                        </a:lnSpc>
                        <a:spcAft>
                          <a:spcPts val="0"/>
                        </a:spcAft>
                      </a:pPr>
                      <a:r>
                        <a:rPr lang="en-GB" sz="1800" dirty="0">
                          <a:effectLst/>
                          <a:latin typeface="+mn-lt"/>
                          <a:ea typeface="Times New Roman" panose="02020603050405020304" pitchFamily="18" charset="0"/>
                          <a:cs typeface="Times New Roman" panose="02020603050405020304" pitchFamily="18" charset="0"/>
                        </a:rPr>
                        <a:t>½ teaspoon salt</a:t>
                      </a:r>
                    </a:p>
                  </a:txBody>
                  <a:tcPr marL="60204" marR="602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17981">
                <a:tc>
                  <a:txBody>
                    <a:bodyPr/>
                    <a:lstStyle/>
                    <a:p>
                      <a:pPr algn="l">
                        <a:lnSpc>
                          <a:spcPct val="115000"/>
                        </a:lnSpc>
                        <a:spcAft>
                          <a:spcPts val="0"/>
                        </a:spcAft>
                      </a:pPr>
                      <a:r>
                        <a:rPr lang="en-GB" sz="1800" dirty="0">
                          <a:effectLst/>
                          <a:latin typeface="+mn-lt"/>
                          <a:ea typeface="Times New Roman" panose="02020603050405020304" pitchFamily="18" charset="0"/>
                          <a:cs typeface="Times New Roman" panose="02020603050405020304" pitchFamily="18" charset="0"/>
                        </a:rPr>
                        <a:t>½  packet fast action  dried yeast</a:t>
                      </a:r>
                    </a:p>
                  </a:txBody>
                  <a:tcPr marL="60204" marR="602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69318435"/>
                  </a:ext>
                </a:extLst>
              </a:tr>
              <a:tr h="265224">
                <a:tc>
                  <a:txBody>
                    <a:bodyPr/>
                    <a:lstStyle/>
                    <a:p>
                      <a:pPr algn="l">
                        <a:lnSpc>
                          <a:spcPct val="115000"/>
                        </a:lnSpc>
                        <a:spcAft>
                          <a:spcPts val="0"/>
                        </a:spcAft>
                      </a:pPr>
                      <a:r>
                        <a:rPr lang="en-GB" sz="1800" dirty="0">
                          <a:effectLst/>
                          <a:latin typeface="+mn-lt"/>
                          <a:ea typeface="Times New Roman" panose="02020603050405020304" pitchFamily="18" charset="0"/>
                          <a:cs typeface="Times New Roman" panose="02020603050405020304" pitchFamily="18" charset="0"/>
                        </a:rPr>
                        <a:t> Approx. 120ml warm water</a:t>
                      </a:r>
                    </a:p>
                  </a:txBody>
                  <a:tcPr marL="60204" marR="602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64533070"/>
                  </a:ext>
                </a:extLst>
              </a:tr>
              <a:tr h="321462">
                <a:tc>
                  <a:txBody>
                    <a:bodyPr/>
                    <a:lstStyle/>
                    <a:p>
                      <a:pPr algn="l">
                        <a:lnSpc>
                          <a:spcPct val="115000"/>
                        </a:lnSpc>
                        <a:spcAft>
                          <a:spcPts val="0"/>
                        </a:spcAft>
                      </a:pPr>
                      <a:r>
                        <a:rPr lang="en-GB" sz="1800" dirty="0">
                          <a:effectLst/>
                          <a:latin typeface="+mn-lt"/>
                          <a:ea typeface="Times New Roman" panose="02020603050405020304" pitchFamily="18" charset="0"/>
                          <a:cs typeface="Times New Roman" panose="02020603050405020304" pitchFamily="18" charset="0"/>
                        </a:rPr>
                        <a:t>Toppings: 4 tbsp. pizza sauce, 1 ball Mozzarella, 150g grated cheese, ham,</a:t>
                      </a:r>
                      <a:r>
                        <a:rPr lang="en-GB" sz="1800" baseline="0" dirty="0">
                          <a:effectLst/>
                          <a:latin typeface="+mn-lt"/>
                          <a:ea typeface="Times New Roman" panose="02020603050405020304" pitchFamily="18" charset="0"/>
                          <a:cs typeface="Times New Roman" panose="02020603050405020304" pitchFamily="18" charset="0"/>
                        </a:rPr>
                        <a:t>  peppers, </a:t>
                      </a:r>
                      <a:endParaRPr lang="en-GB" sz="1800" dirty="0">
                        <a:effectLst/>
                        <a:latin typeface="+mn-lt"/>
                        <a:ea typeface="Times New Roman" panose="02020603050405020304" pitchFamily="18" charset="0"/>
                        <a:cs typeface="Times New Roman" panose="02020603050405020304" pitchFamily="18" charset="0"/>
                      </a:endParaRPr>
                    </a:p>
                  </a:txBody>
                  <a:tcPr marL="60204" marR="602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21462">
                <a:tc>
                  <a:txBody>
                    <a:bodyPr/>
                    <a:lstStyle/>
                    <a:p>
                      <a:pPr algn="l">
                        <a:lnSpc>
                          <a:spcPct val="115000"/>
                        </a:lnSpc>
                        <a:spcAft>
                          <a:spcPts val="0"/>
                        </a:spcAft>
                      </a:pPr>
                      <a:r>
                        <a:rPr lang="en-GB" sz="1800" dirty="0">
                          <a:effectLst/>
                          <a:latin typeface="+mn-lt"/>
                          <a:ea typeface="Times New Roman" panose="02020603050405020304" pitchFamily="18" charset="0"/>
                          <a:cs typeface="Times New Roman" panose="02020603050405020304" pitchFamily="18" charset="0"/>
                        </a:rPr>
                        <a:t>Pepperoni, cooked bacon etc.</a:t>
                      </a:r>
                    </a:p>
                  </a:txBody>
                  <a:tcPr marL="60204" marR="602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89113658"/>
                  </a:ext>
                </a:extLst>
              </a:tr>
              <a:tr h="273109">
                <a:tc>
                  <a:txBody>
                    <a:bodyPr/>
                    <a:lstStyle/>
                    <a:p>
                      <a:r>
                        <a:rPr lang="en-GB" dirty="0">
                          <a:latin typeface="Century Gothic" panose="020B0502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343498033"/>
                  </a:ext>
                </a:extLst>
              </a:tr>
              <a:tr h="273109">
                <a:tc>
                  <a:txBody>
                    <a:bodyPr/>
                    <a:lstStyle/>
                    <a:p>
                      <a:r>
                        <a:rPr lang="en-GB" dirty="0">
                          <a:latin typeface="+mn-lt"/>
                        </a:rPr>
                        <a:t>1. Set oven to 220˚C/gas 8. Grease baking</a:t>
                      </a:r>
                      <a:r>
                        <a:rPr lang="en-GB" baseline="0" dirty="0">
                          <a:latin typeface="+mn-lt"/>
                        </a:rPr>
                        <a:t> tray.</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03517575"/>
                  </a:ext>
                </a:extLst>
              </a:tr>
              <a:tr h="273109">
                <a:tc>
                  <a:txBody>
                    <a:bodyPr/>
                    <a:lstStyle/>
                    <a:p>
                      <a:r>
                        <a:rPr lang="en-GB" dirty="0">
                          <a:latin typeface="+mn-lt"/>
                        </a:rPr>
                        <a:t>2. Put flour, yeast</a:t>
                      </a:r>
                      <a:r>
                        <a:rPr lang="en-GB" baseline="0" dirty="0">
                          <a:latin typeface="+mn-lt"/>
                        </a:rPr>
                        <a:t> and salt in mixing bowl and mix in approx. 120 mls. warm water.</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00486283"/>
                  </a:ext>
                </a:extLst>
              </a:tr>
              <a:tr h="273109">
                <a:tc>
                  <a:txBody>
                    <a:bodyPr/>
                    <a:lstStyle/>
                    <a:p>
                      <a:r>
                        <a:rPr lang="en-GB" dirty="0">
                          <a:latin typeface="+mn-lt"/>
                        </a:rPr>
                        <a:t>3. Place on a floured surface and knead for 10 mins. until smooth and stretchy. Place in a bowl and cover with Clingfilm and leave until</a:t>
                      </a:r>
                      <a:r>
                        <a:rPr lang="en-GB" baseline="0" dirty="0">
                          <a:latin typeface="+mn-lt"/>
                        </a:rPr>
                        <a:t> doubled in size (at least 10 mins).</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0105984"/>
                  </a:ext>
                </a:extLst>
              </a:tr>
              <a:tr h="453914">
                <a:tc>
                  <a:txBody>
                    <a:bodyPr/>
                    <a:lstStyle/>
                    <a:p>
                      <a:r>
                        <a:rPr lang="en-GB" dirty="0">
                          <a:latin typeface="+mn-lt"/>
                        </a:rPr>
                        <a:t>4. Prepare toppings. Knead</a:t>
                      </a:r>
                      <a:r>
                        <a:rPr lang="en-GB" baseline="0" dirty="0">
                          <a:latin typeface="+mn-lt"/>
                        </a:rPr>
                        <a:t> dough until smooth. Press or roll out into a circle on the baking tray.</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53680041"/>
                  </a:ext>
                </a:extLst>
              </a:tr>
              <a:tr h="273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5. Use the back of a spoon to spread</a:t>
                      </a:r>
                      <a:r>
                        <a:rPr lang="en-GB" baseline="0" dirty="0">
                          <a:latin typeface="+mn-lt"/>
                        </a:rPr>
                        <a:t> the pizza sauce onto the base.</a:t>
                      </a:r>
                      <a:endParaRPr lang="en-GB"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3542155"/>
                  </a:ext>
                </a:extLst>
              </a:tr>
              <a:tr h="273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6. Add the toppings – cheese goes on last.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38101"/>
                  </a:ext>
                </a:extLst>
              </a:tr>
              <a:tr h="273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mn-lt"/>
                        </a:rPr>
                        <a:t>7. Place in oven and cook for 15-20 minutes</a:t>
                      </a:r>
                      <a:r>
                        <a:rPr lang="en-GB" b="0" baseline="0" dirty="0">
                          <a:solidFill>
                            <a:schemeClr val="tx1"/>
                          </a:solidFill>
                          <a:latin typeface="+mn-lt"/>
                        </a:rPr>
                        <a:t> until the cheese is golden and bubbling.</a:t>
                      </a:r>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2342829316"/>
                  </a:ext>
                </a:extLst>
              </a:tr>
            </a:tbl>
          </a:graphicData>
        </a:graphic>
      </p:graphicFrame>
      <p:pic>
        <p:nvPicPr>
          <p:cNvPr id="10" name="Picture 9">
            <a:hlinkClick r:id="rId3"/>
          </p:cNvPr>
          <p:cNvPicPr>
            <a:picLocks noChangeAspect="1"/>
          </p:cNvPicPr>
          <p:nvPr/>
        </p:nvPicPr>
        <p:blipFill>
          <a:blip r:embed="rId4"/>
          <a:stretch>
            <a:fillRect/>
          </a:stretch>
        </p:blipFill>
        <p:spPr>
          <a:xfrm>
            <a:off x="6540206" y="679974"/>
            <a:ext cx="2182993" cy="1635138"/>
          </a:xfrm>
          <a:prstGeom prst="rect">
            <a:avLst/>
          </a:prstGeom>
        </p:spPr>
      </p:pic>
    </p:spTree>
    <p:extLst>
      <p:ext uri="{BB962C8B-B14F-4D97-AF65-F5344CB8AC3E}">
        <p14:creationId xmlns:p14="http://schemas.microsoft.com/office/powerpoint/2010/main" val="3799859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12</a:t>
            </a:fld>
            <a:endParaRPr lang="en-GB" dirty="0"/>
          </a:p>
        </p:txBody>
      </p:sp>
      <p:sp>
        <p:nvSpPr>
          <p:cNvPr id="3" name="TextBox 2">
            <a:hlinkClick r:id="rId3"/>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Pizza</a:t>
            </a:r>
          </a:p>
        </p:txBody>
      </p:sp>
      <p:graphicFrame>
        <p:nvGraphicFramePr>
          <p:cNvPr id="4" name="Table 3"/>
          <p:cNvGraphicFramePr>
            <a:graphicFrameLocks noGrp="1"/>
          </p:cNvGraphicFramePr>
          <p:nvPr>
            <p:extLst>
              <p:ext uri="{D42A27DB-BD31-4B8C-83A1-F6EECF244321}">
                <p14:modId xmlns:p14="http://schemas.microsoft.com/office/powerpoint/2010/main" val="3373464463"/>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Preheat oven to 220˚C/ gas 8. Grease or line</a:t>
                      </a:r>
                      <a:r>
                        <a:rPr lang="en-GB" sz="1800" baseline="0" dirty="0">
                          <a:solidFill>
                            <a:schemeClr val="tx1"/>
                          </a:solidFill>
                        </a:rPr>
                        <a:t> the baking tray. Mix flour, salt &amp; yeast in mixing bowl.</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Add approx. 120mls warm water to dry ingredients. Mix with a round-bladed knife until dough comes</a:t>
                      </a:r>
                      <a:r>
                        <a:rPr lang="en-GB" sz="1800" baseline="0" dirty="0">
                          <a:solidFill>
                            <a:schemeClr val="tx1"/>
                          </a:solidFill>
                        </a:rPr>
                        <a:t> together.</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Knead on a floured worktop for 10 minutes until smooth</a:t>
                      </a:r>
                      <a:r>
                        <a:rPr lang="en-GB" sz="1800" b="1" baseline="0" dirty="0">
                          <a:solidFill>
                            <a:schemeClr val="tx1"/>
                          </a:solidFill>
                        </a:rPr>
                        <a:t> &amp; stretchy.</a:t>
                      </a:r>
                      <a:r>
                        <a:rPr lang="en-GB" sz="1800" b="1" dirty="0">
                          <a:solidFill>
                            <a:schemeClr val="tx1"/>
                          </a:solidFill>
                        </a:rPr>
                        <a:t> </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Place in a bowl and cover with cling film,</a:t>
                      </a:r>
                      <a:r>
                        <a:rPr lang="en-GB" sz="1800" b="1" baseline="0" dirty="0">
                          <a:solidFill>
                            <a:schemeClr val="tx1"/>
                          </a:solidFill>
                        </a:rPr>
                        <a:t> and leave until doubled in size.</a:t>
                      </a:r>
                    </a:p>
                    <a:p>
                      <a:r>
                        <a:rPr lang="en-GB" sz="1800" b="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4"/>
          <a:stretch>
            <a:fillRect/>
          </a:stretch>
        </p:blipFill>
        <p:spPr>
          <a:xfrm>
            <a:off x="990600" y="1938019"/>
            <a:ext cx="2857500" cy="1743075"/>
          </a:xfrm>
          <a:prstGeom prst="rect">
            <a:avLst/>
          </a:prstGeom>
        </p:spPr>
      </p:pic>
      <p:pic>
        <p:nvPicPr>
          <p:cNvPr id="6" name="Picture 5"/>
          <p:cNvPicPr>
            <a:picLocks noChangeAspect="1"/>
          </p:cNvPicPr>
          <p:nvPr/>
        </p:nvPicPr>
        <p:blipFill>
          <a:blip r:embed="rId5"/>
          <a:stretch>
            <a:fillRect/>
          </a:stretch>
        </p:blipFill>
        <p:spPr>
          <a:xfrm>
            <a:off x="5157786" y="1938019"/>
            <a:ext cx="2938463" cy="1743075"/>
          </a:xfrm>
          <a:prstGeom prst="rect">
            <a:avLst/>
          </a:prstGeom>
        </p:spPr>
      </p:pic>
      <p:pic>
        <p:nvPicPr>
          <p:cNvPr id="7" name="Picture 6"/>
          <p:cNvPicPr>
            <a:picLocks noChangeAspect="1"/>
          </p:cNvPicPr>
          <p:nvPr/>
        </p:nvPicPr>
        <p:blipFill>
          <a:blip r:embed="rId6"/>
          <a:stretch>
            <a:fillRect/>
          </a:stretch>
        </p:blipFill>
        <p:spPr>
          <a:xfrm>
            <a:off x="990600" y="4486275"/>
            <a:ext cx="2857500" cy="1600200"/>
          </a:xfrm>
          <a:prstGeom prst="rect">
            <a:avLst/>
          </a:prstGeom>
        </p:spPr>
      </p:pic>
      <p:pic>
        <p:nvPicPr>
          <p:cNvPr id="8" name="Picture 7"/>
          <p:cNvPicPr>
            <a:picLocks noChangeAspect="1"/>
          </p:cNvPicPr>
          <p:nvPr/>
        </p:nvPicPr>
        <p:blipFill>
          <a:blip r:embed="rId7"/>
          <a:stretch>
            <a:fillRect/>
          </a:stretch>
        </p:blipFill>
        <p:spPr>
          <a:xfrm>
            <a:off x="5238749" y="4486274"/>
            <a:ext cx="2857500" cy="1685925"/>
          </a:xfrm>
          <a:prstGeom prst="rect">
            <a:avLst/>
          </a:prstGeom>
        </p:spPr>
      </p:pic>
      <p:pic>
        <p:nvPicPr>
          <p:cNvPr id="9" name="Picture 8"/>
          <p:cNvPicPr>
            <a:picLocks noChangeAspect="1"/>
          </p:cNvPicPr>
          <p:nvPr/>
        </p:nvPicPr>
        <p:blipFill>
          <a:blip r:embed="rId8"/>
          <a:stretch>
            <a:fillRect/>
          </a:stretch>
        </p:blipFill>
        <p:spPr>
          <a:xfrm>
            <a:off x="4169180" y="2433204"/>
            <a:ext cx="1127858" cy="402371"/>
          </a:xfrm>
          <a:prstGeom prst="rect">
            <a:avLst/>
          </a:prstGeom>
        </p:spPr>
      </p:pic>
      <p:pic>
        <p:nvPicPr>
          <p:cNvPr id="10" name="Picture 9"/>
          <p:cNvPicPr>
            <a:picLocks noChangeAspect="1"/>
          </p:cNvPicPr>
          <p:nvPr/>
        </p:nvPicPr>
        <p:blipFill>
          <a:blip r:embed="rId8"/>
          <a:stretch>
            <a:fillRect/>
          </a:stretch>
        </p:blipFill>
        <p:spPr>
          <a:xfrm rot="7931331">
            <a:off x="4054369" y="3261686"/>
            <a:ext cx="1127858" cy="402371"/>
          </a:xfrm>
          <a:prstGeom prst="rect">
            <a:avLst/>
          </a:prstGeom>
        </p:spPr>
      </p:pic>
      <p:pic>
        <p:nvPicPr>
          <p:cNvPr id="11" name="Picture 10"/>
          <p:cNvPicPr>
            <a:picLocks noChangeAspect="1"/>
          </p:cNvPicPr>
          <p:nvPr/>
        </p:nvPicPr>
        <p:blipFill>
          <a:blip r:embed="rId8"/>
          <a:stretch>
            <a:fillRect/>
          </a:stretch>
        </p:blipFill>
        <p:spPr>
          <a:xfrm>
            <a:off x="4110891" y="4616350"/>
            <a:ext cx="1127858" cy="402371"/>
          </a:xfrm>
          <a:prstGeom prst="rect">
            <a:avLst/>
          </a:prstGeom>
        </p:spPr>
      </p:pic>
    </p:spTree>
    <p:extLst>
      <p:ext uri="{BB962C8B-B14F-4D97-AF65-F5344CB8AC3E}">
        <p14:creationId xmlns:p14="http://schemas.microsoft.com/office/powerpoint/2010/main" val="358908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13</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Pizza</a:t>
            </a:r>
          </a:p>
        </p:txBody>
      </p:sp>
      <p:graphicFrame>
        <p:nvGraphicFramePr>
          <p:cNvPr id="4" name="Table 3"/>
          <p:cNvGraphicFramePr>
            <a:graphicFrameLocks noGrp="1"/>
          </p:cNvGraphicFramePr>
          <p:nvPr>
            <p:extLst>
              <p:ext uri="{D42A27DB-BD31-4B8C-83A1-F6EECF244321}">
                <p14:modId xmlns:p14="http://schemas.microsoft.com/office/powerpoint/2010/main" val="4215246981"/>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5. Prepare toppings.</a:t>
                      </a:r>
                    </a:p>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6. Remove cling film. Knock back the dough and shape into a circle. Place onto baking tray.</a:t>
                      </a:r>
                    </a:p>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7. Place</a:t>
                      </a:r>
                      <a:r>
                        <a:rPr lang="en-GB" sz="1800" b="1" baseline="0" dirty="0">
                          <a:solidFill>
                            <a:schemeClr val="tx1"/>
                          </a:solidFill>
                        </a:rPr>
                        <a:t> tomato sauce onto pizza base and add other toppings. Cheese goes on last.</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8. Bake for 10 – 15 minutes until base is cooked and cheese is golden and bubbly.</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009650" y="1666875"/>
            <a:ext cx="2784764" cy="1828800"/>
          </a:xfrm>
          <a:prstGeom prst="rect">
            <a:avLst/>
          </a:prstGeom>
        </p:spPr>
      </p:pic>
      <p:pic>
        <p:nvPicPr>
          <p:cNvPr id="6" name="Picture 5"/>
          <p:cNvPicPr>
            <a:picLocks noChangeAspect="1"/>
          </p:cNvPicPr>
          <p:nvPr/>
        </p:nvPicPr>
        <p:blipFill>
          <a:blip r:embed="rId4"/>
          <a:stretch>
            <a:fillRect/>
          </a:stretch>
        </p:blipFill>
        <p:spPr>
          <a:xfrm>
            <a:off x="5262562" y="1933575"/>
            <a:ext cx="2847975" cy="1562100"/>
          </a:xfrm>
          <a:prstGeom prst="rect">
            <a:avLst/>
          </a:prstGeom>
        </p:spPr>
      </p:pic>
      <p:pic>
        <p:nvPicPr>
          <p:cNvPr id="7" name="Picture 6"/>
          <p:cNvPicPr>
            <a:picLocks noChangeAspect="1"/>
          </p:cNvPicPr>
          <p:nvPr/>
        </p:nvPicPr>
        <p:blipFill>
          <a:blip r:embed="rId5"/>
          <a:stretch>
            <a:fillRect/>
          </a:stretch>
        </p:blipFill>
        <p:spPr>
          <a:xfrm>
            <a:off x="1009650" y="4686300"/>
            <a:ext cx="2784764" cy="1524000"/>
          </a:xfrm>
          <a:prstGeom prst="rect">
            <a:avLst/>
          </a:prstGeom>
        </p:spPr>
      </p:pic>
      <p:pic>
        <p:nvPicPr>
          <p:cNvPr id="8" name="Picture 7"/>
          <p:cNvPicPr>
            <a:picLocks noChangeAspect="1"/>
          </p:cNvPicPr>
          <p:nvPr/>
        </p:nvPicPr>
        <p:blipFill>
          <a:blip r:embed="rId6"/>
          <a:stretch>
            <a:fillRect/>
          </a:stretch>
        </p:blipFill>
        <p:spPr>
          <a:xfrm>
            <a:off x="5262562" y="4495800"/>
            <a:ext cx="2847975" cy="1695450"/>
          </a:xfrm>
          <a:prstGeom prst="rect">
            <a:avLst/>
          </a:prstGeom>
        </p:spPr>
      </p:pic>
      <p:pic>
        <p:nvPicPr>
          <p:cNvPr id="9" name="Picture 8"/>
          <p:cNvPicPr>
            <a:picLocks noChangeAspect="1"/>
          </p:cNvPicPr>
          <p:nvPr/>
        </p:nvPicPr>
        <p:blipFill>
          <a:blip r:embed="rId7"/>
          <a:stretch>
            <a:fillRect/>
          </a:stretch>
        </p:blipFill>
        <p:spPr>
          <a:xfrm rot="8100000">
            <a:off x="4008071" y="3227814"/>
            <a:ext cx="1127858" cy="402371"/>
          </a:xfrm>
          <a:prstGeom prst="rect">
            <a:avLst/>
          </a:prstGeom>
        </p:spPr>
      </p:pic>
      <p:pic>
        <p:nvPicPr>
          <p:cNvPr id="10" name="Picture 9"/>
          <p:cNvPicPr>
            <a:picLocks noChangeAspect="1"/>
          </p:cNvPicPr>
          <p:nvPr/>
        </p:nvPicPr>
        <p:blipFill>
          <a:blip r:embed="rId7"/>
          <a:stretch>
            <a:fillRect/>
          </a:stretch>
        </p:blipFill>
        <p:spPr>
          <a:xfrm>
            <a:off x="3978680" y="4941154"/>
            <a:ext cx="1127858" cy="402371"/>
          </a:xfrm>
          <a:prstGeom prst="rect">
            <a:avLst/>
          </a:prstGeom>
        </p:spPr>
      </p:pic>
      <p:pic>
        <p:nvPicPr>
          <p:cNvPr id="11" name="Picture 10"/>
          <p:cNvPicPr>
            <a:picLocks noChangeAspect="1"/>
          </p:cNvPicPr>
          <p:nvPr/>
        </p:nvPicPr>
        <p:blipFill>
          <a:blip r:embed="rId7"/>
          <a:stretch>
            <a:fillRect/>
          </a:stretch>
        </p:blipFill>
        <p:spPr>
          <a:xfrm>
            <a:off x="4008071" y="2446184"/>
            <a:ext cx="1127858" cy="402371"/>
          </a:xfrm>
          <a:prstGeom prst="rect">
            <a:avLst/>
          </a:prstGeom>
        </p:spPr>
      </p:pic>
    </p:spTree>
    <p:extLst>
      <p:ext uri="{BB962C8B-B14F-4D97-AF65-F5344CB8AC3E}">
        <p14:creationId xmlns:p14="http://schemas.microsoft.com/office/powerpoint/2010/main" val="116800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14</a:t>
            </a:fld>
            <a:endParaRPr lang="en-GB" dirty="0"/>
          </a:p>
        </p:txBody>
      </p:sp>
      <p:sp>
        <p:nvSpPr>
          <p:cNvPr id="7" name="TextBox 6"/>
          <p:cNvSpPr txBox="1"/>
          <p:nvPr/>
        </p:nvSpPr>
        <p:spPr>
          <a:xfrm>
            <a:off x="2233749" y="156754"/>
            <a:ext cx="4389120" cy="523220"/>
          </a:xfrm>
          <a:prstGeom prst="rect">
            <a:avLst/>
          </a:prstGeom>
          <a:noFill/>
        </p:spPr>
        <p:txBody>
          <a:bodyPr wrap="square" rtlCol="0">
            <a:spAutoFit/>
          </a:bodyPr>
          <a:lstStyle/>
          <a:p>
            <a:pPr algn="ctr"/>
            <a:r>
              <a:rPr lang="en-GB" sz="2800" b="1" u="sng" dirty="0"/>
              <a:t>Pasta salad</a:t>
            </a:r>
          </a:p>
        </p:txBody>
      </p:sp>
      <p:graphicFrame>
        <p:nvGraphicFramePr>
          <p:cNvPr id="8" name="Table 7"/>
          <p:cNvGraphicFramePr>
            <a:graphicFrameLocks noGrp="1"/>
          </p:cNvGraphicFramePr>
          <p:nvPr>
            <p:extLst>
              <p:ext uri="{D42A27DB-BD31-4B8C-83A1-F6EECF244321}">
                <p14:modId xmlns:p14="http://schemas.microsoft.com/office/powerpoint/2010/main" val="339688271"/>
              </p:ext>
            </p:extLst>
          </p:nvPr>
        </p:nvGraphicFramePr>
        <p:xfrm>
          <a:off x="225084" y="665480"/>
          <a:ext cx="8290266" cy="5918200"/>
        </p:xfrm>
        <a:graphic>
          <a:graphicData uri="http://schemas.openxmlformats.org/drawingml/2006/table">
            <a:tbl>
              <a:tblPr firstRow="1" bandRow="1">
                <a:tableStyleId>{5C22544A-7EE6-4342-B048-85BDC9FD1C3A}</a:tableStyleId>
              </a:tblPr>
              <a:tblGrid>
                <a:gridCol w="8290266">
                  <a:extLst>
                    <a:ext uri="{9D8B030D-6E8A-4147-A177-3AD203B41FA5}">
                      <a16:colId xmlns:a16="http://schemas.microsoft.com/office/drawing/2014/main" xmlns="" val="4123883099"/>
                    </a:ext>
                  </a:extLst>
                </a:gridCol>
              </a:tblGrid>
              <a:tr h="370840">
                <a:tc>
                  <a:txBody>
                    <a:bodyPr/>
                    <a:lstStyle/>
                    <a:p>
                      <a:r>
                        <a:rPr lang="en-GB" b="0" dirty="0">
                          <a:solidFill>
                            <a:schemeClr val="tx1"/>
                          </a:solidFill>
                          <a:latin typeface="Century Gothic" panose="020B0502020202020204" pitchFamily="34" charset="0"/>
                        </a:rPr>
                        <a:t>Ingredients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370840">
                <a:tc>
                  <a:txBody>
                    <a:bodyPr/>
                    <a:lstStyle/>
                    <a:p>
                      <a:pPr algn="l">
                        <a:spcAft>
                          <a:spcPts val="0"/>
                        </a:spcAft>
                      </a:pPr>
                      <a:r>
                        <a:rPr lang="en-GB" sz="1800" dirty="0">
                          <a:effectLst/>
                          <a:latin typeface="+mn-lt"/>
                          <a:ea typeface="Times New Roman" panose="02020603050405020304" pitchFamily="18" charset="0"/>
                        </a:rPr>
                        <a:t>150g/6oz  dried pasta</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4cm cucumber, 10 cherry tomatoes</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1 red/green/yellow pepper, 2 spring onions / 1 red onion</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70840">
                <a:tc>
                  <a:txBody>
                    <a:bodyPr/>
                    <a:lstStyle/>
                    <a:p>
                      <a:pPr algn="l">
                        <a:spcAft>
                          <a:spcPts val="0"/>
                        </a:spcAft>
                      </a:pPr>
                      <a:r>
                        <a:rPr lang="en-GB" sz="1800" dirty="0">
                          <a:effectLst/>
                          <a:latin typeface="+mn-lt"/>
                          <a:ea typeface="Times New Roman" panose="02020603050405020304" pitchFamily="18" charset="0"/>
                        </a:rPr>
                        <a:t>Optional – green beans, mange tout, cooked</a:t>
                      </a:r>
                      <a:r>
                        <a:rPr lang="en-GB" sz="1800" baseline="0" dirty="0">
                          <a:effectLst/>
                          <a:latin typeface="+mn-lt"/>
                          <a:ea typeface="Times New Roman" panose="02020603050405020304" pitchFamily="18" charset="0"/>
                        </a:rPr>
                        <a:t> chicken, ham, fish.</a:t>
                      </a:r>
                      <a:endParaRPr lang="en-GB" sz="1800" dirty="0">
                        <a:effectLst/>
                        <a:latin typeface="+mn-lt"/>
                        <a:ea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0840">
                <a:tc>
                  <a:txBody>
                    <a:bodyPr/>
                    <a:lstStyle/>
                    <a:p>
                      <a:pPr algn="l">
                        <a:spcAft>
                          <a:spcPts val="0"/>
                        </a:spcAft>
                      </a:pPr>
                      <a:r>
                        <a:rPr lang="en-GB" sz="1800" b="1" dirty="0">
                          <a:effectLst/>
                          <a:latin typeface="+mn-lt"/>
                          <a:ea typeface="Times New Roman" panose="02020603050405020304" pitchFamily="18" charset="0"/>
                        </a:rPr>
                        <a:t>For the dressing</a:t>
                      </a:r>
                      <a:r>
                        <a:rPr lang="en-GB" sz="1800" dirty="0">
                          <a:effectLst/>
                          <a:latin typeface="+mn-lt"/>
                          <a:ea typeface="Times New Roman" panose="02020603050405020304" pitchFamily="18" charset="0"/>
                        </a:rPr>
                        <a:t> :-4 tablespoons mayonnaise; 4 tablespoons milk; salt, black pepper; 4 fresh chives</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58161737"/>
                  </a:ext>
                </a:extLst>
              </a:tr>
              <a:tr h="370840">
                <a:tc>
                  <a:txBody>
                    <a:bodyPr/>
                    <a:lstStyle/>
                    <a:p>
                      <a:r>
                        <a:rPr lang="en-GB" dirty="0">
                          <a:latin typeface="Century Gothic" panose="020B0502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950288637"/>
                  </a:ext>
                </a:extLst>
              </a:tr>
              <a:tr h="370840">
                <a:tc>
                  <a:txBody>
                    <a:bodyPr/>
                    <a:lstStyle/>
                    <a:p>
                      <a:pPr marL="0" lvl="0" indent="0" algn="l">
                        <a:spcAft>
                          <a:spcPts val="0"/>
                        </a:spcAft>
                        <a:buFont typeface="+mj-lt"/>
                        <a:buNone/>
                      </a:pPr>
                      <a:r>
                        <a:rPr lang="en-GB" sz="1800" dirty="0">
                          <a:effectLst/>
                          <a:latin typeface="+mn-lt"/>
                          <a:ea typeface="Times New Roman" panose="02020603050405020304" pitchFamily="18" charset="0"/>
                        </a:rPr>
                        <a:t>1. Fill a large saucepan with water and put onto boil.</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0840">
                <a:tc>
                  <a:txBody>
                    <a:bodyPr/>
                    <a:lstStyle/>
                    <a:p>
                      <a:pPr marL="0" lvl="0" indent="0" algn="l">
                        <a:spcAft>
                          <a:spcPts val="0"/>
                        </a:spcAft>
                        <a:buFont typeface="+mj-lt"/>
                        <a:buNone/>
                      </a:pPr>
                      <a:r>
                        <a:rPr lang="en-GB" sz="1800" dirty="0">
                          <a:effectLst/>
                          <a:latin typeface="+mn-lt"/>
                          <a:ea typeface="Times New Roman" panose="02020603050405020304" pitchFamily="18" charset="0"/>
                        </a:rPr>
                        <a:t>2. If using</a:t>
                      </a:r>
                      <a:r>
                        <a:rPr lang="en-GB" sz="1800" baseline="0" dirty="0">
                          <a:effectLst/>
                          <a:latin typeface="+mn-lt"/>
                          <a:ea typeface="Times New Roman" panose="02020603050405020304" pitchFamily="18" charset="0"/>
                        </a:rPr>
                        <a:t> fresh beans, cut in half.</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3. Add</a:t>
                      </a:r>
                      <a:r>
                        <a:rPr lang="en-GB" sz="1800" baseline="0" dirty="0">
                          <a:effectLst/>
                          <a:latin typeface="+mn-lt"/>
                          <a:ea typeface="Times New Roman" panose="02020603050405020304" pitchFamily="18" charset="0"/>
                        </a:rPr>
                        <a:t> pasta to the pan and cook for 10 – 12 minutes.</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4. Prepare all of your vegetables. In a small bowl mix together the mayonnaise and the milk.</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5. Five minutes before the pasta is ready, add the green beans.</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6. When cooked, drain the pasta and beans – cool.</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7. Add the</a:t>
                      </a:r>
                      <a:r>
                        <a:rPr lang="en-GB" sz="1800" baseline="0" dirty="0">
                          <a:effectLst/>
                          <a:latin typeface="+mn-lt"/>
                          <a:ea typeface="Times New Roman" panose="02020603050405020304" pitchFamily="18" charset="0"/>
                        </a:rPr>
                        <a:t> vegetables to the pasta. Stir in the dressing and the chopped chives.</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04382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8. Add any meat, fish etc.</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bl>
          </a:graphicData>
        </a:graphic>
      </p:graphicFrame>
      <p:pic>
        <p:nvPicPr>
          <p:cNvPr id="9" name="Picture 8"/>
          <p:cNvPicPr>
            <a:picLocks noChangeAspect="1"/>
          </p:cNvPicPr>
          <p:nvPr/>
        </p:nvPicPr>
        <p:blipFill>
          <a:blip r:embed="rId2"/>
          <a:stretch>
            <a:fillRect/>
          </a:stretch>
        </p:blipFill>
        <p:spPr>
          <a:xfrm>
            <a:off x="6265117" y="665480"/>
            <a:ext cx="2250233" cy="1497428"/>
          </a:xfrm>
          <a:prstGeom prst="rect">
            <a:avLst/>
          </a:prstGeom>
        </p:spPr>
      </p:pic>
    </p:spTree>
    <p:extLst>
      <p:ext uri="{BB962C8B-B14F-4D97-AF65-F5344CB8AC3E}">
        <p14:creationId xmlns:p14="http://schemas.microsoft.com/office/powerpoint/2010/main" val="56541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15</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a:t>Pasta salad</a:t>
            </a:r>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238578830"/>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¾</a:t>
                      </a:r>
                      <a:r>
                        <a:rPr lang="en-GB" sz="1800" baseline="0" dirty="0">
                          <a:solidFill>
                            <a:schemeClr val="tx1"/>
                          </a:solidFill>
                        </a:rPr>
                        <a:t> fill a large saucepan with water and put onto boil. If using fresh beans, wash and cut in half.</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Add pasta to pan and cook according to instructions – boil for 10 – 12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Prepare</a:t>
                      </a:r>
                      <a:r>
                        <a:rPr lang="en-GB" sz="1800" b="1" baseline="0" dirty="0">
                          <a:solidFill>
                            <a:schemeClr val="tx1"/>
                          </a:solidFill>
                        </a:rPr>
                        <a:t> your salad vegetables. </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In a mixing bowl, stir mayonnaise and milk together. Add salt and pepper.</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260214" y="1976119"/>
            <a:ext cx="2857500" cy="17049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9104" y="1976119"/>
            <a:ext cx="2552132" cy="1530966"/>
          </a:xfrm>
          <a:prstGeom prst="rect">
            <a:avLst/>
          </a:prstGeom>
        </p:spPr>
      </p:pic>
      <p:pic>
        <p:nvPicPr>
          <p:cNvPr id="8" name="Picture 7"/>
          <p:cNvPicPr>
            <a:picLocks noChangeAspect="1"/>
          </p:cNvPicPr>
          <p:nvPr/>
        </p:nvPicPr>
        <p:blipFill>
          <a:blip r:embed="rId5"/>
          <a:stretch>
            <a:fillRect/>
          </a:stretch>
        </p:blipFill>
        <p:spPr>
          <a:xfrm>
            <a:off x="1260214" y="4250709"/>
            <a:ext cx="2857500" cy="1905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9103" y="4477365"/>
            <a:ext cx="2552133" cy="1687444"/>
          </a:xfrm>
          <a:prstGeom prst="rect">
            <a:avLst/>
          </a:prstGeom>
        </p:spPr>
      </p:pic>
      <p:pic>
        <p:nvPicPr>
          <p:cNvPr id="10" name="Picture 9"/>
          <p:cNvPicPr>
            <a:picLocks noChangeAspect="1"/>
          </p:cNvPicPr>
          <p:nvPr/>
        </p:nvPicPr>
        <p:blipFill>
          <a:blip r:embed="rId7"/>
          <a:stretch>
            <a:fillRect/>
          </a:stretch>
        </p:blipFill>
        <p:spPr>
          <a:xfrm>
            <a:off x="4218505" y="2426235"/>
            <a:ext cx="1127858" cy="402371"/>
          </a:xfrm>
          <a:prstGeom prst="rect">
            <a:avLst/>
          </a:prstGeom>
        </p:spPr>
      </p:pic>
      <p:pic>
        <p:nvPicPr>
          <p:cNvPr id="11" name="Picture 10"/>
          <p:cNvPicPr>
            <a:picLocks noChangeAspect="1"/>
          </p:cNvPicPr>
          <p:nvPr/>
        </p:nvPicPr>
        <p:blipFill>
          <a:blip r:embed="rId7"/>
          <a:stretch>
            <a:fillRect/>
          </a:stretch>
        </p:blipFill>
        <p:spPr>
          <a:xfrm rot="8550634">
            <a:off x="4224479" y="3278723"/>
            <a:ext cx="1127858" cy="402371"/>
          </a:xfrm>
          <a:prstGeom prst="rect">
            <a:avLst/>
          </a:prstGeom>
        </p:spPr>
      </p:pic>
      <p:pic>
        <p:nvPicPr>
          <p:cNvPr id="12" name="Picture 11"/>
          <p:cNvPicPr>
            <a:picLocks noChangeAspect="1"/>
          </p:cNvPicPr>
          <p:nvPr/>
        </p:nvPicPr>
        <p:blipFill>
          <a:blip r:embed="rId7"/>
          <a:stretch>
            <a:fillRect/>
          </a:stretch>
        </p:blipFill>
        <p:spPr>
          <a:xfrm>
            <a:off x="4224479" y="4593700"/>
            <a:ext cx="1127858" cy="402371"/>
          </a:xfrm>
          <a:prstGeom prst="rect">
            <a:avLst/>
          </a:prstGeom>
        </p:spPr>
      </p:pic>
    </p:spTree>
    <p:extLst>
      <p:ext uri="{BB962C8B-B14F-4D97-AF65-F5344CB8AC3E}">
        <p14:creationId xmlns:p14="http://schemas.microsoft.com/office/powerpoint/2010/main" val="1468063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16</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575547540"/>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5. Five</a:t>
                      </a:r>
                      <a:r>
                        <a:rPr lang="en-GB" sz="1800" baseline="0" dirty="0">
                          <a:solidFill>
                            <a:schemeClr val="tx1"/>
                          </a:solidFill>
                        </a:rPr>
                        <a:t> minutes before the pasta is cooked, add the green beans to the pan.</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6. When cooked, drain the pasta and beans</a:t>
                      </a:r>
                      <a:r>
                        <a:rPr lang="en-GB" sz="1800" baseline="0" dirty="0">
                          <a:solidFill>
                            <a:schemeClr val="tx1"/>
                          </a:solidFill>
                        </a:rPr>
                        <a:t> in a colander. Leave to cook.</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7. Add</a:t>
                      </a:r>
                      <a:r>
                        <a:rPr lang="en-GB" sz="1800" b="1" baseline="0" dirty="0">
                          <a:solidFill>
                            <a:schemeClr val="tx1"/>
                          </a:solidFill>
                        </a:rPr>
                        <a:t> the prepared vegetables to the pasta. Carefully stir in the dressing and the chives, if using.</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8. Add any meat,</a:t>
                      </a:r>
                      <a:r>
                        <a:rPr lang="en-GB" sz="1800" b="1" baseline="0" dirty="0">
                          <a:solidFill>
                            <a:schemeClr val="tx1"/>
                          </a:solidFill>
                        </a:rPr>
                        <a:t> fish or cheese when you get home.</a:t>
                      </a:r>
                      <a:r>
                        <a:rPr lang="en-GB" sz="1800" b="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4" name="Picture 3"/>
          <p:cNvPicPr>
            <a:picLocks noChangeAspect="1"/>
          </p:cNvPicPr>
          <p:nvPr/>
        </p:nvPicPr>
        <p:blipFill>
          <a:blip r:embed="rId2"/>
          <a:stretch>
            <a:fillRect/>
          </a:stretch>
        </p:blipFill>
        <p:spPr>
          <a:xfrm>
            <a:off x="1347537" y="1742173"/>
            <a:ext cx="2447975" cy="1824739"/>
          </a:xfrm>
          <a:prstGeom prst="rect">
            <a:avLst/>
          </a:prstGeom>
        </p:spPr>
      </p:pic>
      <p:pic>
        <p:nvPicPr>
          <p:cNvPr id="5" name="Picture 4"/>
          <p:cNvPicPr>
            <a:picLocks noChangeAspect="1"/>
          </p:cNvPicPr>
          <p:nvPr/>
        </p:nvPicPr>
        <p:blipFill>
          <a:blip r:embed="rId3"/>
          <a:stretch>
            <a:fillRect/>
          </a:stretch>
        </p:blipFill>
        <p:spPr>
          <a:xfrm>
            <a:off x="5308934" y="1742173"/>
            <a:ext cx="2857500" cy="1824739"/>
          </a:xfrm>
          <a:prstGeom prst="rect">
            <a:avLst/>
          </a:prstGeom>
        </p:spPr>
      </p:pic>
      <p:pic>
        <p:nvPicPr>
          <p:cNvPr id="6" name="Picture 5"/>
          <p:cNvPicPr>
            <a:picLocks noChangeAspect="1"/>
          </p:cNvPicPr>
          <p:nvPr/>
        </p:nvPicPr>
        <p:blipFill>
          <a:blip r:embed="rId4"/>
          <a:stretch>
            <a:fillRect/>
          </a:stretch>
        </p:blipFill>
        <p:spPr>
          <a:xfrm>
            <a:off x="1586513" y="4617359"/>
            <a:ext cx="1970022" cy="1633138"/>
          </a:xfrm>
          <a:prstGeom prst="rect">
            <a:avLst/>
          </a:prstGeom>
        </p:spPr>
      </p:pic>
      <p:pic>
        <p:nvPicPr>
          <p:cNvPr id="7" name="Picture 6"/>
          <p:cNvPicPr>
            <a:picLocks noChangeAspect="1"/>
          </p:cNvPicPr>
          <p:nvPr/>
        </p:nvPicPr>
        <p:blipFill>
          <a:blip r:embed="rId5"/>
          <a:stretch>
            <a:fillRect/>
          </a:stretch>
        </p:blipFill>
        <p:spPr>
          <a:xfrm>
            <a:off x="5736656" y="4428009"/>
            <a:ext cx="2002055" cy="1822488"/>
          </a:xfrm>
          <a:prstGeom prst="rect">
            <a:avLst/>
          </a:prstGeom>
        </p:spPr>
      </p:pic>
      <p:pic>
        <p:nvPicPr>
          <p:cNvPr id="8" name="Picture 7"/>
          <p:cNvPicPr>
            <a:picLocks noChangeAspect="1"/>
          </p:cNvPicPr>
          <p:nvPr/>
        </p:nvPicPr>
        <p:blipFill>
          <a:blip r:embed="rId6"/>
          <a:stretch>
            <a:fillRect/>
          </a:stretch>
        </p:blipFill>
        <p:spPr>
          <a:xfrm rot="8046228">
            <a:off x="4008071" y="3227814"/>
            <a:ext cx="1127858" cy="402371"/>
          </a:xfrm>
          <a:prstGeom prst="rect">
            <a:avLst/>
          </a:prstGeom>
        </p:spPr>
      </p:pic>
      <p:pic>
        <p:nvPicPr>
          <p:cNvPr id="9" name="Picture 8"/>
          <p:cNvPicPr>
            <a:picLocks noChangeAspect="1"/>
          </p:cNvPicPr>
          <p:nvPr/>
        </p:nvPicPr>
        <p:blipFill>
          <a:blip r:embed="rId6"/>
          <a:stretch>
            <a:fillRect/>
          </a:stretch>
        </p:blipFill>
        <p:spPr>
          <a:xfrm>
            <a:off x="3988294" y="2295404"/>
            <a:ext cx="1127858" cy="402371"/>
          </a:xfrm>
          <a:prstGeom prst="rect">
            <a:avLst/>
          </a:prstGeom>
        </p:spPr>
      </p:pic>
      <p:pic>
        <p:nvPicPr>
          <p:cNvPr id="10" name="Picture 9"/>
          <p:cNvPicPr>
            <a:picLocks noChangeAspect="1"/>
          </p:cNvPicPr>
          <p:nvPr/>
        </p:nvPicPr>
        <p:blipFill>
          <a:blip r:embed="rId6"/>
          <a:stretch>
            <a:fillRect/>
          </a:stretch>
        </p:blipFill>
        <p:spPr>
          <a:xfrm>
            <a:off x="4132166" y="4792082"/>
            <a:ext cx="1127858" cy="402371"/>
          </a:xfrm>
          <a:prstGeom prst="rect">
            <a:avLst/>
          </a:prstGeom>
        </p:spPr>
      </p:pic>
      <p:sp>
        <p:nvSpPr>
          <p:cNvPr id="11" name="TextBox 10">
            <a:hlinkClick r:id="rId7"/>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a:t>Pasta salad</a:t>
            </a:r>
            <a:endParaRPr lang="en-GB" sz="2400" dirty="0"/>
          </a:p>
        </p:txBody>
      </p:sp>
    </p:spTree>
    <p:extLst>
      <p:ext uri="{BB962C8B-B14F-4D97-AF65-F5344CB8AC3E}">
        <p14:creationId xmlns:p14="http://schemas.microsoft.com/office/powerpoint/2010/main" val="3125739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17</a:t>
            </a:fld>
            <a:endParaRPr lang="en-GB" dirty="0"/>
          </a:p>
        </p:txBody>
      </p:sp>
      <p:sp>
        <p:nvSpPr>
          <p:cNvPr id="8" name="TextBox 7"/>
          <p:cNvSpPr txBox="1"/>
          <p:nvPr/>
        </p:nvSpPr>
        <p:spPr>
          <a:xfrm>
            <a:off x="1647825" y="66019"/>
            <a:ext cx="4810125" cy="461665"/>
          </a:xfrm>
          <a:prstGeom prst="rect">
            <a:avLst/>
          </a:prstGeom>
          <a:noFill/>
        </p:spPr>
        <p:txBody>
          <a:bodyPr wrap="square" rtlCol="0">
            <a:spAutoFit/>
          </a:bodyPr>
          <a:lstStyle/>
          <a:p>
            <a:pPr algn="ctr"/>
            <a:r>
              <a:rPr lang="en-GB" sz="2400" b="1" u="sng" dirty="0"/>
              <a:t>Roasted Vegetables</a:t>
            </a:r>
          </a:p>
        </p:txBody>
      </p:sp>
      <p:graphicFrame>
        <p:nvGraphicFramePr>
          <p:cNvPr id="9" name="Table 8"/>
          <p:cNvGraphicFramePr>
            <a:graphicFrameLocks noGrp="1"/>
          </p:cNvGraphicFramePr>
          <p:nvPr>
            <p:extLst>
              <p:ext uri="{D42A27DB-BD31-4B8C-83A1-F6EECF244321}">
                <p14:modId xmlns:p14="http://schemas.microsoft.com/office/powerpoint/2010/main" val="1226639502"/>
              </p:ext>
            </p:extLst>
          </p:nvPr>
        </p:nvGraphicFramePr>
        <p:xfrm>
          <a:off x="225084" y="527684"/>
          <a:ext cx="8290266" cy="6273800"/>
        </p:xfrm>
        <a:graphic>
          <a:graphicData uri="http://schemas.openxmlformats.org/drawingml/2006/table">
            <a:tbl>
              <a:tblPr firstRow="1" bandRow="1">
                <a:tableStyleId>{5C22544A-7EE6-4342-B048-85BDC9FD1C3A}</a:tableStyleId>
              </a:tblPr>
              <a:tblGrid>
                <a:gridCol w="8290266">
                  <a:extLst>
                    <a:ext uri="{9D8B030D-6E8A-4147-A177-3AD203B41FA5}">
                      <a16:colId xmlns:a16="http://schemas.microsoft.com/office/drawing/2014/main" xmlns="" val="4123883099"/>
                    </a:ext>
                  </a:extLst>
                </a:gridCol>
              </a:tblGrid>
              <a:tr h="370840">
                <a:tc>
                  <a:txBody>
                    <a:bodyPr/>
                    <a:lstStyle/>
                    <a:p>
                      <a:r>
                        <a:rPr lang="en-GB" b="0" dirty="0">
                          <a:solidFill>
                            <a:schemeClr val="tx1"/>
                          </a:solidFill>
                          <a:latin typeface="Century Gothic" panose="020B0502020202020204" pitchFamily="34" charset="0"/>
                        </a:rPr>
                        <a:t>Ingredients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 courgette</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 pepper ( any colour)</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200g Cherry Tomatoes</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 Onion ( red or white), other vegetables you could use are: aubergine,</a:t>
                      </a:r>
                      <a:r>
                        <a:rPr lang="en-GB" sz="1800" baseline="0" dirty="0">
                          <a:effectLst/>
                          <a:latin typeface="+mn-lt"/>
                          <a:ea typeface="Times New Roman" panose="02020603050405020304" pitchFamily="18" charset="0"/>
                          <a:cs typeface="Times New Roman" panose="02020603050405020304" pitchFamily="18" charset="0"/>
                        </a:rPr>
                        <a:t> sweet potato,</a:t>
                      </a:r>
                    </a:p>
                    <a:p>
                      <a:pPr algn="l">
                        <a:spcAft>
                          <a:spcPts val="0"/>
                        </a:spcAft>
                      </a:pPr>
                      <a:r>
                        <a:rPr lang="en-GB" sz="1800" baseline="0" dirty="0">
                          <a:effectLst/>
                          <a:latin typeface="+mn-lt"/>
                          <a:ea typeface="Times New Roman" panose="02020603050405020304" pitchFamily="18" charset="0"/>
                          <a:cs typeface="Times New Roman" panose="02020603050405020304" pitchFamily="18" charset="0"/>
                        </a:rPr>
                        <a:t>Broccoli, butternut squash etc.</a:t>
                      </a:r>
                      <a:endParaRPr lang="en-GB" sz="1800" dirty="0">
                        <a:effectLst/>
                        <a:latin typeface="+mn-lt"/>
                        <a:ea typeface="Times New Roman" panose="02020603050405020304" pitchFamily="18" charset="0"/>
                        <a:cs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 garlic clove</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2 tbsp. oil, fresh or dried herbs (thyme, basil, parsley)</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58161737"/>
                  </a:ext>
                </a:extLst>
              </a:tr>
              <a:tr h="370840">
                <a:tc>
                  <a:txBody>
                    <a:bodyPr/>
                    <a:lstStyle/>
                    <a:p>
                      <a:r>
                        <a:rPr lang="en-GB" dirty="0">
                          <a:latin typeface="Century Gothic" panose="020B0502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950288637"/>
                  </a:ext>
                </a:extLst>
              </a:tr>
              <a:tr h="370840">
                <a:tc>
                  <a:txBody>
                    <a:bodyPr/>
                    <a:lstStyle/>
                    <a:p>
                      <a:pPr marL="342900" indent="-342900">
                        <a:spcAft>
                          <a:spcPts val="0"/>
                        </a:spcAft>
                        <a:buFont typeface="+mj-lt"/>
                        <a:buAutoNum type="arabicPeriod"/>
                        <a:tabLst>
                          <a:tab pos="3676650" algn="l"/>
                        </a:tabLst>
                      </a:pPr>
                      <a:r>
                        <a:rPr lang="en-GB" sz="1800" dirty="0">
                          <a:effectLst/>
                          <a:latin typeface="+mn-lt"/>
                          <a:ea typeface="Times New Roman" panose="02020603050405020304" pitchFamily="18" charset="0"/>
                          <a:cs typeface="Times New Roman" panose="02020603050405020304" pitchFamily="18" charset="0"/>
                        </a:rPr>
                        <a:t>Pre heat oven – Electric 180 C / Gas 6</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0840">
                <a:tc>
                  <a:txBody>
                    <a:bodyPr/>
                    <a:lstStyle/>
                    <a:p>
                      <a:pPr marL="342900" indent="-342900">
                        <a:spcAft>
                          <a:spcPts val="0"/>
                        </a:spcAft>
                        <a:buFont typeface="+mj-lt"/>
                        <a:buAutoNum type="arabicPeriod" startAt="2"/>
                        <a:tabLst>
                          <a:tab pos="3676650" algn="l"/>
                        </a:tabLst>
                      </a:pPr>
                      <a:r>
                        <a:rPr lang="en-GB" sz="1800" dirty="0">
                          <a:effectLst/>
                          <a:latin typeface="+mn-lt"/>
                          <a:ea typeface="Times New Roman" panose="02020603050405020304" pitchFamily="18" charset="0"/>
                          <a:cs typeface="Times New Roman" panose="02020603050405020304" pitchFamily="18" charset="0"/>
                        </a:rPr>
                        <a:t>Prepare all vegetable. Cut into bite sized pieces.</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70840">
                <a:tc>
                  <a:txBody>
                    <a:bodyPr/>
                    <a:lstStyle/>
                    <a:p>
                      <a:pPr marL="342900" indent="-342900">
                        <a:spcAft>
                          <a:spcPts val="0"/>
                        </a:spcAft>
                        <a:buFont typeface="+mj-lt"/>
                        <a:buAutoNum type="arabicPeriod" startAt="3"/>
                        <a:tabLst>
                          <a:tab pos="3676650" algn="l"/>
                        </a:tabLst>
                      </a:pPr>
                      <a:r>
                        <a:rPr lang="en-GB" sz="1800" dirty="0">
                          <a:effectLst/>
                          <a:latin typeface="+mn-lt"/>
                          <a:ea typeface="Times New Roman" panose="02020603050405020304" pitchFamily="18" charset="0"/>
                          <a:cs typeface="Times New Roman" panose="02020603050405020304" pitchFamily="18" charset="0"/>
                        </a:rPr>
                        <a:t>Place on a baking tray with the thyme, oil and salt and pepper. Mix ingredients together until all vegetables are covered in oil.</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70840">
                <a:tc>
                  <a:txBody>
                    <a:bodyPr/>
                    <a:lstStyle/>
                    <a:p>
                      <a:pPr marL="342900" indent="-342900">
                        <a:spcAft>
                          <a:spcPts val="0"/>
                        </a:spcAft>
                        <a:buFont typeface="+mj-lt"/>
                        <a:buAutoNum type="arabicPeriod" startAt="4"/>
                        <a:tabLst>
                          <a:tab pos="3676650" algn="l"/>
                        </a:tabLst>
                      </a:pPr>
                      <a:r>
                        <a:rPr lang="en-GB" sz="1800" dirty="0">
                          <a:effectLst/>
                          <a:latin typeface="+mn-lt"/>
                          <a:ea typeface="Times New Roman" panose="02020603050405020304" pitchFamily="18" charset="0"/>
                          <a:cs typeface="Times New Roman" panose="02020603050405020304" pitchFamily="18" charset="0"/>
                        </a:rPr>
                        <a:t>Place in a hot oven for 30 minutes, turning the vegetables after about 15 minutes. Cook until tender and starting to go brown.</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70840">
                <a:tc>
                  <a:txBody>
                    <a:bodyPr/>
                    <a:lstStyle/>
                    <a:p>
                      <a:pPr marL="342900" indent="-342900">
                        <a:spcAft>
                          <a:spcPts val="0"/>
                        </a:spcAft>
                        <a:buFont typeface="+mj-lt"/>
                        <a:buAutoNum type="arabicPeriod" startAt="5"/>
                        <a:tabLst>
                          <a:tab pos="3676650" algn="l"/>
                        </a:tabLst>
                      </a:pPr>
                      <a:r>
                        <a:rPr lang="en-GB" sz="1800" dirty="0">
                          <a:effectLst/>
                          <a:latin typeface="+mn-lt"/>
                          <a:ea typeface="Times New Roman" panose="02020603050405020304" pitchFamily="18" charset="0"/>
                          <a:cs typeface="Times New Roman" panose="02020603050405020304" pitchFamily="18" charset="0"/>
                        </a:rPr>
                        <a:t>Pre heat oven – Electric 180 C / Gas 6</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370840">
                <a:tc>
                  <a:txBody>
                    <a:bodyPr/>
                    <a:lstStyle/>
                    <a:p>
                      <a:pPr marL="342900" indent="-342900">
                        <a:spcAft>
                          <a:spcPts val="0"/>
                        </a:spcAft>
                        <a:buFont typeface="+mj-lt"/>
                        <a:buAutoNum type="arabicPeriod" startAt="6"/>
                        <a:tabLst>
                          <a:tab pos="3676650" algn="l"/>
                        </a:tabLst>
                      </a:pPr>
                      <a:r>
                        <a:rPr lang="en-GB" sz="1800" dirty="0">
                          <a:effectLst/>
                          <a:latin typeface="+mn-lt"/>
                          <a:ea typeface="Times New Roman" panose="02020603050405020304" pitchFamily="18" charset="0"/>
                          <a:cs typeface="Times New Roman" panose="02020603050405020304" pitchFamily="18" charset="0"/>
                        </a:rPr>
                        <a:t>Prepare all vegetable. Cut into bite sized pieces.</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370840">
                <a:tc>
                  <a:txBody>
                    <a:bodyPr/>
                    <a:lstStyle/>
                    <a:p>
                      <a:pPr marL="342900" indent="-342900">
                        <a:spcAft>
                          <a:spcPts val="0"/>
                        </a:spcAft>
                        <a:buFont typeface="+mj-lt"/>
                        <a:buAutoNum type="arabicPeriod" startAt="7"/>
                        <a:tabLst>
                          <a:tab pos="3676650" algn="l"/>
                        </a:tabLst>
                      </a:pPr>
                      <a:r>
                        <a:rPr lang="en-GB" sz="1800" dirty="0">
                          <a:effectLst/>
                          <a:latin typeface="+mn-lt"/>
                          <a:ea typeface="Times New Roman" panose="02020603050405020304" pitchFamily="18" charset="0"/>
                          <a:cs typeface="Times New Roman" panose="02020603050405020304" pitchFamily="18" charset="0"/>
                        </a:rPr>
                        <a:t>Place on a baking tray with the thyme, oil and salt and pepper. Mix ingredients together until all vegetables are covered in oil.</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04382225"/>
                  </a:ext>
                </a:extLst>
              </a:tr>
            </a:tbl>
          </a:graphicData>
        </a:graphic>
      </p:graphicFrame>
      <p:pic>
        <p:nvPicPr>
          <p:cNvPr id="10" name="Picture 9">
            <a:hlinkClick r:id="rId3"/>
          </p:cNvPr>
          <p:cNvPicPr>
            <a:picLocks noChangeAspect="1"/>
          </p:cNvPicPr>
          <p:nvPr/>
        </p:nvPicPr>
        <p:blipFill>
          <a:blip r:embed="rId4"/>
          <a:stretch>
            <a:fillRect/>
          </a:stretch>
        </p:blipFill>
        <p:spPr>
          <a:xfrm>
            <a:off x="6662005" y="527684"/>
            <a:ext cx="1853345" cy="1459378"/>
          </a:xfrm>
          <a:prstGeom prst="rect">
            <a:avLst/>
          </a:prstGeom>
        </p:spPr>
      </p:pic>
    </p:spTree>
    <p:extLst>
      <p:ext uri="{BB962C8B-B14F-4D97-AF65-F5344CB8AC3E}">
        <p14:creationId xmlns:p14="http://schemas.microsoft.com/office/powerpoint/2010/main" val="173536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18</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Roasted vegetables</a:t>
            </a:r>
          </a:p>
        </p:txBody>
      </p:sp>
      <p:graphicFrame>
        <p:nvGraphicFramePr>
          <p:cNvPr id="4" name="Table 3"/>
          <p:cNvGraphicFramePr>
            <a:graphicFrameLocks noGrp="1"/>
          </p:cNvGraphicFramePr>
          <p:nvPr>
            <p:extLst>
              <p:ext uri="{D42A27DB-BD31-4B8C-83A1-F6EECF244321}">
                <p14:modId xmlns:p14="http://schemas.microsoft.com/office/powerpoint/2010/main" val="966085224"/>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Preheat oven to 180°C/ gas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Prepare all vegetables. Peel</a:t>
                      </a:r>
                      <a:r>
                        <a:rPr lang="en-GB" sz="1800" baseline="0" dirty="0">
                          <a:solidFill>
                            <a:schemeClr val="tx1"/>
                          </a:solidFill>
                        </a:rPr>
                        <a:t> and cut into bite-size pieces.</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Place vegetables on a baking</a:t>
                      </a:r>
                      <a:r>
                        <a:rPr lang="en-GB" sz="1800" b="1" baseline="0" dirty="0">
                          <a:solidFill>
                            <a:schemeClr val="tx1"/>
                          </a:solidFill>
                        </a:rPr>
                        <a:t> tray with the thyme, oil, salt &amp; pepper. Mix them all together.</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Place in the oven for 30 minutes, turning the vegetables after 15 minutes. Cook until tender and</a:t>
                      </a:r>
                      <a:r>
                        <a:rPr lang="en-GB" sz="1800" b="1" baseline="0" dirty="0">
                          <a:solidFill>
                            <a:schemeClr val="tx1"/>
                          </a:solidFill>
                        </a:rPr>
                        <a:t> starting to turn brown (the Maillard reaction).</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098557" y="1629175"/>
            <a:ext cx="2733752" cy="2047675"/>
          </a:xfrm>
          <a:prstGeom prst="rect">
            <a:avLst/>
          </a:prstGeom>
        </p:spPr>
      </p:pic>
      <p:pic>
        <p:nvPicPr>
          <p:cNvPr id="6" name="Picture 5"/>
          <p:cNvPicPr>
            <a:picLocks noChangeAspect="1"/>
          </p:cNvPicPr>
          <p:nvPr/>
        </p:nvPicPr>
        <p:blipFill>
          <a:blip r:embed="rId4"/>
          <a:stretch>
            <a:fillRect/>
          </a:stretch>
        </p:blipFill>
        <p:spPr>
          <a:xfrm>
            <a:off x="5067187" y="1781877"/>
            <a:ext cx="3108873" cy="1740969"/>
          </a:xfrm>
          <a:prstGeom prst="rect">
            <a:avLst/>
          </a:prstGeom>
        </p:spPr>
      </p:pic>
      <p:pic>
        <p:nvPicPr>
          <p:cNvPr id="10" name="Picture 9"/>
          <p:cNvPicPr>
            <a:picLocks noChangeAspect="1"/>
          </p:cNvPicPr>
          <p:nvPr/>
        </p:nvPicPr>
        <p:blipFill>
          <a:blip r:embed="rId5"/>
          <a:stretch>
            <a:fillRect/>
          </a:stretch>
        </p:blipFill>
        <p:spPr>
          <a:xfrm>
            <a:off x="2733574" y="4831882"/>
            <a:ext cx="1751246" cy="1158641"/>
          </a:xfrm>
          <a:prstGeom prst="rect">
            <a:avLst/>
          </a:prstGeom>
        </p:spPr>
      </p:pic>
      <p:pic>
        <p:nvPicPr>
          <p:cNvPr id="11" name="Picture 10"/>
          <p:cNvPicPr>
            <a:picLocks noChangeAspect="1"/>
          </p:cNvPicPr>
          <p:nvPr/>
        </p:nvPicPr>
        <p:blipFill>
          <a:blip r:embed="rId6"/>
          <a:stretch>
            <a:fillRect/>
          </a:stretch>
        </p:blipFill>
        <p:spPr>
          <a:xfrm>
            <a:off x="757646" y="4831882"/>
            <a:ext cx="1485040" cy="1158641"/>
          </a:xfrm>
          <a:prstGeom prst="rect">
            <a:avLst/>
          </a:prstGeom>
        </p:spPr>
      </p:pic>
      <p:pic>
        <p:nvPicPr>
          <p:cNvPr id="12" name="Picture 11"/>
          <p:cNvPicPr>
            <a:picLocks noChangeAspect="1"/>
          </p:cNvPicPr>
          <p:nvPr/>
        </p:nvPicPr>
        <p:blipFill>
          <a:blip r:embed="rId7"/>
          <a:stretch>
            <a:fillRect/>
          </a:stretch>
        </p:blipFill>
        <p:spPr>
          <a:xfrm>
            <a:off x="5669836" y="5024074"/>
            <a:ext cx="2002056" cy="1332276"/>
          </a:xfrm>
          <a:prstGeom prst="rect">
            <a:avLst/>
          </a:prstGeom>
        </p:spPr>
      </p:pic>
      <p:pic>
        <p:nvPicPr>
          <p:cNvPr id="13" name="Picture 12"/>
          <p:cNvPicPr>
            <a:picLocks noChangeAspect="1"/>
          </p:cNvPicPr>
          <p:nvPr/>
        </p:nvPicPr>
        <p:blipFill>
          <a:blip r:embed="rId8"/>
          <a:stretch>
            <a:fillRect/>
          </a:stretch>
        </p:blipFill>
        <p:spPr>
          <a:xfrm>
            <a:off x="3939329" y="2315304"/>
            <a:ext cx="1127858" cy="402371"/>
          </a:xfrm>
          <a:prstGeom prst="rect">
            <a:avLst/>
          </a:prstGeom>
        </p:spPr>
      </p:pic>
      <p:pic>
        <p:nvPicPr>
          <p:cNvPr id="14" name="Picture 13"/>
          <p:cNvPicPr>
            <a:picLocks noChangeAspect="1"/>
          </p:cNvPicPr>
          <p:nvPr/>
        </p:nvPicPr>
        <p:blipFill>
          <a:blip r:embed="rId8"/>
          <a:stretch>
            <a:fillRect/>
          </a:stretch>
        </p:blipFill>
        <p:spPr>
          <a:xfrm rot="8730384">
            <a:off x="4008071" y="3227814"/>
            <a:ext cx="1127858" cy="402371"/>
          </a:xfrm>
          <a:prstGeom prst="rect">
            <a:avLst/>
          </a:prstGeom>
        </p:spPr>
      </p:pic>
      <p:pic>
        <p:nvPicPr>
          <p:cNvPr id="15" name="Picture 14"/>
          <p:cNvPicPr>
            <a:picLocks noChangeAspect="1"/>
          </p:cNvPicPr>
          <p:nvPr/>
        </p:nvPicPr>
        <p:blipFill>
          <a:blip r:embed="rId8"/>
          <a:stretch>
            <a:fillRect/>
          </a:stretch>
        </p:blipFill>
        <p:spPr>
          <a:xfrm>
            <a:off x="3637369" y="4413043"/>
            <a:ext cx="1127858" cy="402371"/>
          </a:xfrm>
          <a:prstGeom prst="rect">
            <a:avLst/>
          </a:prstGeom>
        </p:spPr>
      </p:pic>
    </p:spTree>
    <p:extLst>
      <p:ext uri="{BB962C8B-B14F-4D97-AF65-F5344CB8AC3E}">
        <p14:creationId xmlns:p14="http://schemas.microsoft.com/office/powerpoint/2010/main" val="360332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19</a:t>
            </a:fld>
            <a:endParaRPr lang="en-GB" dirty="0"/>
          </a:p>
        </p:txBody>
      </p:sp>
      <p:sp>
        <p:nvSpPr>
          <p:cNvPr id="6" name="TextBox 5"/>
          <p:cNvSpPr txBox="1"/>
          <p:nvPr/>
        </p:nvSpPr>
        <p:spPr>
          <a:xfrm>
            <a:off x="1647825" y="203815"/>
            <a:ext cx="4810125" cy="461665"/>
          </a:xfrm>
          <a:prstGeom prst="rect">
            <a:avLst/>
          </a:prstGeom>
          <a:noFill/>
        </p:spPr>
        <p:txBody>
          <a:bodyPr wrap="square" rtlCol="0">
            <a:spAutoFit/>
          </a:bodyPr>
          <a:lstStyle/>
          <a:p>
            <a:pPr algn="ctr"/>
            <a:r>
              <a:rPr lang="en-GB" sz="2400" b="1" u="sng" dirty="0"/>
              <a:t>Bolognese sauce</a:t>
            </a:r>
          </a:p>
        </p:txBody>
      </p:sp>
      <p:graphicFrame>
        <p:nvGraphicFramePr>
          <p:cNvPr id="9" name="Table 8"/>
          <p:cNvGraphicFramePr>
            <a:graphicFrameLocks noGrp="1"/>
          </p:cNvGraphicFramePr>
          <p:nvPr>
            <p:extLst>
              <p:ext uri="{D42A27DB-BD31-4B8C-83A1-F6EECF244321}">
                <p14:modId xmlns:p14="http://schemas.microsoft.com/office/powerpoint/2010/main" val="843179575"/>
              </p:ext>
            </p:extLst>
          </p:nvPr>
        </p:nvGraphicFramePr>
        <p:xfrm>
          <a:off x="225084" y="665480"/>
          <a:ext cx="8290266" cy="6014720"/>
        </p:xfrm>
        <a:graphic>
          <a:graphicData uri="http://schemas.openxmlformats.org/drawingml/2006/table">
            <a:tbl>
              <a:tblPr firstRow="1" bandRow="1">
                <a:tableStyleId>{5C22544A-7EE6-4342-B048-85BDC9FD1C3A}</a:tableStyleId>
              </a:tblPr>
              <a:tblGrid>
                <a:gridCol w="8290266">
                  <a:extLst>
                    <a:ext uri="{9D8B030D-6E8A-4147-A177-3AD203B41FA5}">
                      <a16:colId xmlns:a16="http://schemas.microsoft.com/office/drawing/2014/main" xmlns="" val="4123883099"/>
                    </a:ext>
                  </a:extLst>
                </a:gridCol>
              </a:tblGrid>
              <a:tr h="370840">
                <a:tc>
                  <a:txBody>
                    <a:bodyPr/>
                    <a:lstStyle/>
                    <a:p>
                      <a:r>
                        <a:rPr lang="en-GB" b="0" dirty="0">
                          <a:solidFill>
                            <a:schemeClr val="tx1"/>
                          </a:solidFill>
                          <a:latin typeface="Century Gothic" panose="020B0502020202020204" pitchFamily="34" charset="0"/>
                        </a:rPr>
                        <a:t>Ingredients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370840">
                <a:tc>
                  <a:txBody>
                    <a:bodyPr/>
                    <a:lstStyle/>
                    <a:p>
                      <a:pPr algn="l">
                        <a:spcAft>
                          <a:spcPts val="0"/>
                        </a:spcAft>
                      </a:pPr>
                      <a:r>
                        <a:rPr lang="en-GB" sz="1800" dirty="0">
                          <a:effectLst/>
                          <a:latin typeface="+mn-lt"/>
                          <a:ea typeface="Times New Roman" panose="02020603050405020304" pitchFamily="18" charset="0"/>
                        </a:rPr>
                        <a:t>450g minced beef</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1 tin (400g) chopped tomatoes, 1 clove</a:t>
                      </a:r>
                      <a:r>
                        <a:rPr lang="en-GB" sz="1800" baseline="0" dirty="0">
                          <a:effectLst/>
                          <a:latin typeface="+mn-lt"/>
                          <a:ea typeface="Times New Roman" panose="02020603050405020304" pitchFamily="18" charset="0"/>
                        </a:rPr>
                        <a:t> garlic</a:t>
                      </a:r>
                      <a:endParaRPr lang="en-GB" sz="1800" dirty="0">
                        <a:effectLst/>
                        <a:latin typeface="+mn-lt"/>
                        <a:ea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70840">
                <a:tc>
                  <a:txBody>
                    <a:bodyPr/>
                    <a:lstStyle/>
                    <a:p>
                      <a:pPr algn="l">
                        <a:spcAft>
                          <a:spcPts val="0"/>
                        </a:spcAft>
                      </a:pPr>
                      <a:r>
                        <a:rPr lang="en-GB" sz="1800" dirty="0">
                          <a:effectLst/>
                          <a:latin typeface="+mn-lt"/>
                          <a:ea typeface="Times New Roman" panose="02020603050405020304" pitchFamily="18" charset="0"/>
                        </a:rPr>
                        <a:t>1 onion, 1 carrot (you</a:t>
                      </a:r>
                      <a:r>
                        <a:rPr lang="en-GB" sz="1800" baseline="0" dirty="0">
                          <a:effectLst/>
                          <a:latin typeface="+mn-lt"/>
                          <a:ea typeface="Times New Roman" panose="02020603050405020304" pitchFamily="18" charset="0"/>
                        </a:rPr>
                        <a:t> could also add peppers, mushrooms, celery)</a:t>
                      </a:r>
                      <a:endParaRPr lang="en-GB" sz="1800" dirty="0">
                        <a:effectLst/>
                        <a:latin typeface="+mn-lt"/>
                        <a:ea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70840">
                <a:tc>
                  <a:txBody>
                    <a:bodyPr/>
                    <a:lstStyle/>
                    <a:p>
                      <a:pPr algn="l">
                        <a:spcAft>
                          <a:spcPts val="0"/>
                        </a:spcAft>
                      </a:pPr>
                      <a:r>
                        <a:rPr lang="en-GB" sz="1800" dirty="0">
                          <a:effectLst/>
                          <a:latin typeface="+mn-lt"/>
                          <a:ea typeface="Times New Roman" panose="02020603050405020304" pitchFamily="18" charset="0"/>
                        </a:rPr>
                        <a:t>2 tbsp. tomato purée</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0840">
                <a:tc>
                  <a:txBody>
                    <a:bodyPr/>
                    <a:lstStyle/>
                    <a:p>
                      <a:pPr algn="l">
                        <a:spcAft>
                          <a:spcPts val="0"/>
                        </a:spcAft>
                      </a:pPr>
                      <a:r>
                        <a:rPr lang="en-GB" sz="1800" dirty="0">
                          <a:effectLst/>
                          <a:latin typeface="+mn-lt"/>
                          <a:ea typeface="Times New Roman" panose="02020603050405020304" pitchFamily="18" charset="0"/>
                        </a:rPr>
                        <a:t>1 beef stock cube,</a:t>
                      </a:r>
                      <a:r>
                        <a:rPr lang="en-GB" sz="1800" baseline="0" dirty="0">
                          <a:effectLst/>
                          <a:latin typeface="+mn-lt"/>
                          <a:ea typeface="Times New Roman" panose="02020603050405020304" pitchFamily="18" charset="0"/>
                        </a:rPr>
                        <a:t> 1 bay leaf</a:t>
                      </a:r>
                      <a:endParaRPr lang="en-GB" sz="1800" dirty="0">
                        <a:effectLst/>
                        <a:latin typeface="+mn-lt"/>
                        <a:ea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23816941"/>
                  </a:ext>
                </a:extLst>
              </a:tr>
              <a:tr h="370840">
                <a:tc>
                  <a:txBody>
                    <a:bodyPr/>
                    <a:lstStyle/>
                    <a:p>
                      <a:pPr algn="l">
                        <a:spcAft>
                          <a:spcPts val="0"/>
                        </a:spcAft>
                      </a:pPr>
                      <a:r>
                        <a:rPr lang="en-GB" sz="1800" dirty="0">
                          <a:effectLst/>
                          <a:latin typeface="+mn-lt"/>
                          <a:ea typeface="Times New Roman" panose="02020603050405020304" pitchFamily="18" charset="0"/>
                        </a:rPr>
                        <a:t>1 tsp. mixed herbs (fresh or dried) preferably</a:t>
                      </a:r>
                      <a:r>
                        <a:rPr lang="en-GB" sz="1800" baseline="0" dirty="0">
                          <a:effectLst/>
                          <a:latin typeface="+mn-lt"/>
                          <a:ea typeface="Times New Roman" panose="02020603050405020304" pitchFamily="18" charset="0"/>
                        </a:rPr>
                        <a:t> basil</a:t>
                      </a:r>
                      <a:endParaRPr lang="en-GB" sz="1800" dirty="0">
                        <a:effectLst/>
                        <a:latin typeface="+mn-lt"/>
                        <a:ea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58161737"/>
                  </a:ext>
                </a:extLst>
              </a:tr>
              <a:tr h="370840">
                <a:tc>
                  <a:txBody>
                    <a:bodyPr/>
                    <a:lstStyle/>
                    <a:p>
                      <a:r>
                        <a:rPr lang="en-GB" dirty="0">
                          <a:latin typeface="Century Gothic" panose="020B0502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950288637"/>
                  </a:ext>
                </a:extLst>
              </a:tr>
              <a:tr h="370840">
                <a:tc>
                  <a:txBody>
                    <a:bodyPr/>
                    <a:lstStyle/>
                    <a:p>
                      <a:pPr marL="0" lvl="0" indent="0" algn="l">
                        <a:spcAft>
                          <a:spcPts val="0"/>
                        </a:spcAft>
                        <a:buFont typeface="+mj-lt"/>
                        <a:buNone/>
                      </a:pPr>
                      <a:r>
                        <a:rPr lang="en-GB" sz="1800" dirty="0">
                          <a:effectLst/>
                          <a:latin typeface="+mn-lt"/>
                          <a:ea typeface="Times New Roman" panose="02020603050405020304" pitchFamily="18" charset="0"/>
                        </a:rPr>
                        <a:t>1. Prepare the</a:t>
                      </a:r>
                      <a:r>
                        <a:rPr lang="en-GB" sz="1800" baseline="0" dirty="0">
                          <a:effectLst/>
                          <a:latin typeface="+mn-lt"/>
                          <a:ea typeface="Times New Roman" panose="02020603050405020304" pitchFamily="18" charset="0"/>
                        </a:rPr>
                        <a:t> vegetables – dice the onion, carrot &amp; celery. Slice or crush the garlic.</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0840">
                <a:tc>
                  <a:txBody>
                    <a:bodyPr/>
                    <a:lstStyle/>
                    <a:p>
                      <a:pPr marL="0" lvl="0" indent="0" algn="l">
                        <a:spcAft>
                          <a:spcPts val="0"/>
                        </a:spcAft>
                        <a:buFont typeface="+mj-lt"/>
                        <a:buNone/>
                      </a:pPr>
                      <a:r>
                        <a:rPr lang="en-GB" sz="1800" dirty="0">
                          <a:effectLst/>
                          <a:latin typeface="+mn-lt"/>
                          <a:ea typeface="Times New Roman" panose="02020603050405020304" pitchFamily="18" charset="0"/>
                        </a:rPr>
                        <a:t>2. Heat oil in a saucepan over a medium heat. Add the vegetables and cook for 5 mins.</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3. Add the meat and break up with a wooden</a:t>
                      </a:r>
                      <a:r>
                        <a:rPr lang="en-GB" sz="1800" baseline="0" dirty="0">
                          <a:effectLst/>
                          <a:latin typeface="+mn-lt"/>
                          <a:ea typeface="Times New Roman" panose="02020603050405020304" pitchFamily="18" charset="0"/>
                        </a:rPr>
                        <a:t> spoon. Cook until meat turns brown.</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4. Dissolve the stock cube in 300ml</a:t>
                      </a:r>
                      <a:r>
                        <a:rPr lang="en-GB" sz="1800" baseline="0" dirty="0">
                          <a:effectLst/>
                          <a:latin typeface="+mn-lt"/>
                          <a:ea typeface="Times New Roman" panose="02020603050405020304" pitchFamily="18" charset="0"/>
                        </a:rPr>
                        <a:t> boiling water and add to the meat.</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5. </a:t>
                      </a:r>
                      <a:r>
                        <a:rPr lang="en-GB" sz="1800">
                          <a:effectLst/>
                          <a:latin typeface="+mn-lt"/>
                          <a:ea typeface="Times New Roman" panose="02020603050405020304" pitchFamily="18" charset="0"/>
                        </a:rPr>
                        <a:t>Add the</a:t>
                      </a:r>
                      <a:r>
                        <a:rPr lang="en-GB" sz="1800" baseline="0">
                          <a:effectLst/>
                          <a:latin typeface="+mn-lt"/>
                          <a:ea typeface="Times New Roman" panose="02020603050405020304" pitchFamily="18" charset="0"/>
                        </a:rPr>
                        <a:t> </a:t>
                      </a:r>
                      <a:r>
                        <a:rPr lang="en-GB" sz="1800" baseline="0" dirty="0">
                          <a:effectLst/>
                          <a:latin typeface="+mn-lt"/>
                          <a:ea typeface="Times New Roman" panose="02020603050405020304" pitchFamily="18" charset="0"/>
                        </a:rPr>
                        <a:t>purée, herbs and bay leaf and stir well.</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6. Bring the mixture to the boil and then reduce</a:t>
                      </a:r>
                      <a:r>
                        <a:rPr lang="en-GB" sz="1800" baseline="0" dirty="0">
                          <a:effectLst/>
                          <a:latin typeface="+mn-lt"/>
                          <a:ea typeface="Times New Roman" panose="02020603050405020304" pitchFamily="18" charset="0"/>
                        </a:rPr>
                        <a:t> the heat and let the sauce simmer  for 20-30 minutes. Leave the lid on the pan at an angle to allow the sauce to reduce and thicken.</a:t>
                      </a:r>
                      <a:endParaRPr lang="en-GB" sz="1800" dirty="0">
                        <a:effectLst/>
                        <a:latin typeface="+mn-lt"/>
                        <a:ea typeface="Times New Roman" panose="02020603050405020304" pitchFamily="18" charset="0"/>
                      </a:endParaRP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mn-lt"/>
                          <a:ea typeface="Times New Roman" panose="02020603050405020304" pitchFamily="18" charset="0"/>
                        </a:rPr>
                        <a:t>7. When the vegetables are soft, the sauce is ready. Serve with pasta.</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04382225"/>
                  </a:ext>
                </a:extLst>
              </a:tr>
            </a:tbl>
          </a:graphicData>
        </a:graphic>
      </p:graphicFrame>
      <p:pic>
        <p:nvPicPr>
          <p:cNvPr id="11" name="Picture 10">
            <a:hlinkClick r:id="rId2"/>
          </p:cNvPr>
          <p:cNvPicPr>
            <a:picLocks noChangeAspect="1"/>
          </p:cNvPicPr>
          <p:nvPr/>
        </p:nvPicPr>
        <p:blipFill>
          <a:blip r:embed="rId3"/>
          <a:stretch>
            <a:fillRect/>
          </a:stretch>
        </p:blipFill>
        <p:spPr>
          <a:xfrm>
            <a:off x="6492372" y="665481"/>
            <a:ext cx="2022978" cy="1490578"/>
          </a:xfrm>
          <a:prstGeom prst="rect">
            <a:avLst/>
          </a:prstGeom>
        </p:spPr>
      </p:pic>
    </p:spTree>
    <p:extLst>
      <p:ext uri="{BB962C8B-B14F-4D97-AF65-F5344CB8AC3E}">
        <p14:creationId xmlns:p14="http://schemas.microsoft.com/office/powerpoint/2010/main" val="225448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a:t>
            </a:fld>
            <a:endParaRPr lang="en-GB" dirty="0"/>
          </a:p>
        </p:txBody>
      </p:sp>
      <p:pic>
        <p:nvPicPr>
          <p:cNvPr id="3" name="Picture 2"/>
          <p:cNvPicPr>
            <a:picLocks noChangeAspect="1"/>
          </p:cNvPicPr>
          <p:nvPr/>
        </p:nvPicPr>
        <p:blipFill>
          <a:blip r:embed="rId2"/>
          <a:stretch>
            <a:fillRect/>
          </a:stretch>
        </p:blipFill>
        <p:spPr>
          <a:xfrm>
            <a:off x="0" y="302269"/>
            <a:ext cx="9144000" cy="6253462"/>
          </a:xfrm>
          <a:prstGeom prst="rect">
            <a:avLst/>
          </a:prstGeom>
        </p:spPr>
      </p:pic>
    </p:spTree>
    <p:extLst>
      <p:ext uri="{BB962C8B-B14F-4D97-AF65-F5344CB8AC3E}">
        <p14:creationId xmlns:p14="http://schemas.microsoft.com/office/powerpoint/2010/main" val="157220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20</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Bolognese sauce</a:t>
            </a:r>
          </a:p>
        </p:txBody>
      </p:sp>
      <p:graphicFrame>
        <p:nvGraphicFramePr>
          <p:cNvPr id="4" name="Table 3"/>
          <p:cNvGraphicFramePr>
            <a:graphicFrameLocks noGrp="1"/>
          </p:cNvGraphicFramePr>
          <p:nvPr>
            <p:extLst>
              <p:ext uri="{D42A27DB-BD31-4B8C-83A1-F6EECF244321}">
                <p14:modId xmlns:p14="http://schemas.microsoft.com/office/powerpoint/2010/main" val="3509339212"/>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Prepare your vegetables – peel and chop the onion, </a:t>
                      </a:r>
                      <a:r>
                        <a:rPr lang="en-GB" sz="1800" baseline="0" dirty="0">
                          <a:solidFill>
                            <a:schemeClr val="tx1"/>
                          </a:solidFill>
                        </a:rPr>
                        <a:t>carrot &amp; garlic. Wipe and chop the mushrooms, celery &amp; peppers.</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Heat</a:t>
                      </a:r>
                      <a:r>
                        <a:rPr lang="en-GB" sz="1800" baseline="0" dirty="0">
                          <a:solidFill>
                            <a:schemeClr val="tx1"/>
                          </a:solidFill>
                        </a:rPr>
                        <a:t> oil in saucepan over a medium heat. Add the vegetables and cook until soft.</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Add minced beef and break up lumps with a wooden spoon. Cook for 6 – 8 minutes until meat is brown.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Pour in can of tomatoes and ½</a:t>
                      </a:r>
                      <a:r>
                        <a:rPr lang="en-GB" sz="1800" b="1" baseline="0" dirty="0">
                          <a:solidFill>
                            <a:schemeClr val="tx1"/>
                          </a:solidFill>
                        </a:rPr>
                        <a:t> can of water. Stir well.</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241007" y="1938019"/>
            <a:ext cx="2619375" cy="1743075"/>
          </a:xfrm>
          <a:prstGeom prst="rect">
            <a:avLst/>
          </a:prstGeom>
        </p:spPr>
      </p:pic>
      <p:pic>
        <p:nvPicPr>
          <p:cNvPr id="6" name="Picture 5"/>
          <p:cNvPicPr>
            <a:picLocks noChangeAspect="1"/>
          </p:cNvPicPr>
          <p:nvPr/>
        </p:nvPicPr>
        <p:blipFill>
          <a:blip r:embed="rId4"/>
          <a:stretch>
            <a:fillRect/>
          </a:stretch>
        </p:blipFill>
        <p:spPr>
          <a:xfrm>
            <a:off x="5494771" y="1852294"/>
            <a:ext cx="2505075" cy="1828800"/>
          </a:xfrm>
          <a:prstGeom prst="rect">
            <a:avLst/>
          </a:prstGeom>
        </p:spPr>
      </p:pic>
      <p:pic>
        <p:nvPicPr>
          <p:cNvPr id="7" name="Picture 6"/>
          <p:cNvPicPr>
            <a:picLocks noChangeAspect="1"/>
          </p:cNvPicPr>
          <p:nvPr/>
        </p:nvPicPr>
        <p:blipFill>
          <a:blip r:embed="rId5"/>
          <a:stretch>
            <a:fillRect/>
          </a:stretch>
        </p:blipFill>
        <p:spPr>
          <a:xfrm>
            <a:off x="1511701" y="4709293"/>
            <a:ext cx="2271027" cy="1647057"/>
          </a:xfrm>
          <a:prstGeom prst="rect">
            <a:avLst/>
          </a:prstGeom>
        </p:spPr>
      </p:pic>
      <p:pic>
        <p:nvPicPr>
          <p:cNvPr id="8" name="Picture 7"/>
          <p:cNvPicPr>
            <a:picLocks noChangeAspect="1"/>
          </p:cNvPicPr>
          <p:nvPr/>
        </p:nvPicPr>
        <p:blipFill>
          <a:blip r:embed="rId6"/>
          <a:stretch>
            <a:fillRect/>
          </a:stretch>
        </p:blipFill>
        <p:spPr>
          <a:xfrm>
            <a:off x="5494771" y="4527392"/>
            <a:ext cx="2505075" cy="1757906"/>
          </a:xfrm>
          <a:prstGeom prst="rect">
            <a:avLst/>
          </a:prstGeom>
        </p:spPr>
      </p:pic>
      <p:pic>
        <p:nvPicPr>
          <p:cNvPr id="9" name="Picture 8"/>
          <p:cNvPicPr>
            <a:picLocks noChangeAspect="1"/>
          </p:cNvPicPr>
          <p:nvPr/>
        </p:nvPicPr>
        <p:blipFill>
          <a:blip r:embed="rId7"/>
          <a:stretch>
            <a:fillRect/>
          </a:stretch>
        </p:blipFill>
        <p:spPr>
          <a:xfrm>
            <a:off x="4066824" y="2457058"/>
            <a:ext cx="1127858" cy="402371"/>
          </a:xfrm>
          <a:prstGeom prst="rect">
            <a:avLst/>
          </a:prstGeom>
        </p:spPr>
      </p:pic>
      <p:pic>
        <p:nvPicPr>
          <p:cNvPr id="10" name="Picture 9"/>
          <p:cNvPicPr>
            <a:picLocks noChangeAspect="1"/>
          </p:cNvPicPr>
          <p:nvPr/>
        </p:nvPicPr>
        <p:blipFill>
          <a:blip r:embed="rId7"/>
          <a:stretch>
            <a:fillRect/>
          </a:stretch>
        </p:blipFill>
        <p:spPr>
          <a:xfrm rot="9193572">
            <a:off x="4093559" y="3257244"/>
            <a:ext cx="1127858" cy="402371"/>
          </a:xfrm>
          <a:prstGeom prst="rect">
            <a:avLst/>
          </a:prstGeom>
        </p:spPr>
      </p:pic>
      <p:pic>
        <p:nvPicPr>
          <p:cNvPr id="11" name="Picture 10"/>
          <p:cNvPicPr>
            <a:picLocks noChangeAspect="1"/>
          </p:cNvPicPr>
          <p:nvPr/>
        </p:nvPicPr>
        <p:blipFill>
          <a:blip r:embed="rId7"/>
          <a:stretch>
            <a:fillRect/>
          </a:stretch>
        </p:blipFill>
        <p:spPr>
          <a:xfrm>
            <a:off x="4132166" y="4831433"/>
            <a:ext cx="1127858" cy="402371"/>
          </a:xfrm>
          <a:prstGeom prst="rect">
            <a:avLst/>
          </a:prstGeom>
        </p:spPr>
      </p:pic>
    </p:spTree>
    <p:extLst>
      <p:ext uri="{BB962C8B-B14F-4D97-AF65-F5344CB8AC3E}">
        <p14:creationId xmlns:p14="http://schemas.microsoft.com/office/powerpoint/2010/main" val="700605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21</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Bolognese sauce</a:t>
            </a:r>
          </a:p>
        </p:txBody>
      </p:sp>
      <p:graphicFrame>
        <p:nvGraphicFramePr>
          <p:cNvPr id="4" name="Table 3"/>
          <p:cNvGraphicFramePr>
            <a:graphicFrameLocks noGrp="1"/>
          </p:cNvGraphicFramePr>
          <p:nvPr>
            <p:extLst>
              <p:ext uri="{D42A27DB-BD31-4B8C-83A1-F6EECF244321}">
                <p14:modId xmlns:p14="http://schemas.microsoft.com/office/powerpoint/2010/main" val="242182496"/>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5. Add stock cube, tomato puree, herbs and bay leaves and stir well.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6. Bring sauce to the boil, reduce heat and simmer gently for 20 – 30 minutes,</a:t>
                      </a:r>
                      <a:r>
                        <a:rPr lang="en-GB" sz="1800" baseline="0" dirty="0">
                          <a:solidFill>
                            <a:schemeClr val="tx1"/>
                          </a:solidFill>
                        </a:rPr>
                        <a:t> with the lid at an angle.</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7. As the sauce is ‘reducing’ (i.e. getting thicker from losing water vapour).</a:t>
                      </a:r>
                      <a:r>
                        <a:rPr lang="en-GB" sz="1800" b="1" baseline="0" dirty="0">
                          <a:solidFill>
                            <a:schemeClr val="tx1"/>
                          </a:solidFill>
                        </a:rPr>
                        <a:t> Stir occasionally to prevent burning.</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8. The sauce is cooked when the vegetables are tender. Serve with pasta.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260257" y="1806691"/>
            <a:ext cx="2619375" cy="1743075"/>
          </a:xfrm>
          <a:prstGeom prst="rect">
            <a:avLst/>
          </a:prstGeom>
        </p:spPr>
      </p:pic>
      <p:pic>
        <p:nvPicPr>
          <p:cNvPr id="6" name="Picture 5"/>
          <p:cNvPicPr>
            <a:picLocks noChangeAspect="1"/>
          </p:cNvPicPr>
          <p:nvPr/>
        </p:nvPicPr>
        <p:blipFill>
          <a:blip r:embed="rId4"/>
          <a:stretch>
            <a:fillRect/>
          </a:stretch>
        </p:blipFill>
        <p:spPr>
          <a:xfrm>
            <a:off x="5375442" y="2011680"/>
            <a:ext cx="2493480" cy="1538086"/>
          </a:xfrm>
          <a:prstGeom prst="rect">
            <a:avLst/>
          </a:prstGeom>
        </p:spPr>
      </p:pic>
      <p:pic>
        <p:nvPicPr>
          <p:cNvPr id="7" name="Picture 6"/>
          <p:cNvPicPr>
            <a:picLocks noChangeAspect="1"/>
          </p:cNvPicPr>
          <p:nvPr/>
        </p:nvPicPr>
        <p:blipFill>
          <a:blip r:embed="rId5"/>
          <a:stretch>
            <a:fillRect/>
          </a:stretch>
        </p:blipFill>
        <p:spPr>
          <a:xfrm>
            <a:off x="1145957" y="4725318"/>
            <a:ext cx="2733676" cy="1600200"/>
          </a:xfrm>
          <a:prstGeom prst="rect">
            <a:avLst/>
          </a:prstGeom>
        </p:spPr>
      </p:pic>
      <p:pic>
        <p:nvPicPr>
          <p:cNvPr id="8" name="Picture 7"/>
          <p:cNvPicPr>
            <a:picLocks noChangeAspect="1"/>
          </p:cNvPicPr>
          <p:nvPr/>
        </p:nvPicPr>
        <p:blipFill>
          <a:blip r:embed="rId6"/>
          <a:stretch>
            <a:fillRect/>
          </a:stretch>
        </p:blipFill>
        <p:spPr>
          <a:xfrm>
            <a:off x="5375442" y="4555607"/>
            <a:ext cx="2619375" cy="1743075"/>
          </a:xfrm>
          <a:prstGeom prst="rect">
            <a:avLst/>
          </a:prstGeom>
        </p:spPr>
      </p:pic>
    </p:spTree>
    <p:extLst>
      <p:ext uri="{BB962C8B-B14F-4D97-AF65-F5344CB8AC3E}">
        <p14:creationId xmlns:p14="http://schemas.microsoft.com/office/powerpoint/2010/main" val="267059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22</a:t>
            </a:fld>
            <a:endParaRPr lang="en-GB" dirty="0"/>
          </a:p>
        </p:txBody>
      </p:sp>
      <p:sp>
        <p:nvSpPr>
          <p:cNvPr id="3" name="TextBox 2"/>
          <p:cNvSpPr txBox="1"/>
          <p:nvPr/>
        </p:nvSpPr>
        <p:spPr>
          <a:xfrm>
            <a:off x="1647825" y="66019"/>
            <a:ext cx="4810125" cy="461665"/>
          </a:xfrm>
          <a:prstGeom prst="rect">
            <a:avLst/>
          </a:prstGeom>
          <a:noFill/>
        </p:spPr>
        <p:txBody>
          <a:bodyPr wrap="square" rtlCol="0">
            <a:spAutoFit/>
          </a:bodyPr>
          <a:lstStyle/>
          <a:p>
            <a:pPr algn="ctr"/>
            <a:r>
              <a:rPr lang="en-GB" sz="2400" b="1" u="sng" dirty="0"/>
              <a:t>Banana Bread</a:t>
            </a:r>
          </a:p>
        </p:txBody>
      </p:sp>
      <p:graphicFrame>
        <p:nvGraphicFramePr>
          <p:cNvPr id="5" name="Table 4"/>
          <p:cNvGraphicFramePr>
            <a:graphicFrameLocks noGrp="1"/>
          </p:cNvGraphicFramePr>
          <p:nvPr>
            <p:extLst>
              <p:ext uri="{D42A27DB-BD31-4B8C-83A1-F6EECF244321}">
                <p14:modId xmlns:p14="http://schemas.microsoft.com/office/powerpoint/2010/main" val="1933975815"/>
              </p:ext>
            </p:extLst>
          </p:nvPr>
        </p:nvGraphicFramePr>
        <p:xfrm>
          <a:off x="225084" y="527684"/>
          <a:ext cx="8290266" cy="6111240"/>
        </p:xfrm>
        <a:graphic>
          <a:graphicData uri="http://schemas.openxmlformats.org/drawingml/2006/table">
            <a:tbl>
              <a:tblPr firstRow="1" bandRow="1">
                <a:tableStyleId>{5C22544A-7EE6-4342-B048-85BDC9FD1C3A}</a:tableStyleId>
              </a:tblPr>
              <a:tblGrid>
                <a:gridCol w="8290266">
                  <a:extLst>
                    <a:ext uri="{9D8B030D-6E8A-4147-A177-3AD203B41FA5}">
                      <a16:colId xmlns:a16="http://schemas.microsoft.com/office/drawing/2014/main" xmlns="" val="4123883099"/>
                    </a:ext>
                  </a:extLst>
                </a:gridCol>
              </a:tblGrid>
              <a:tr h="370840">
                <a:tc>
                  <a:txBody>
                    <a:bodyPr/>
                    <a:lstStyle/>
                    <a:p>
                      <a:r>
                        <a:rPr lang="en-GB" b="0" dirty="0">
                          <a:solidFill>
                            <a:schemeClr val="tx1"/>
                          </a:solidFill>
                          <a:latin typeface="Century Gothic" panose="020B0502020202020204" pitchFamily="34" charset="0"/>
                        </a:rPr>
                        <a:t>Ingredients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135g soft light brown sugar </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 egg</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100g bananas</a:t>
                      </a:r>
                      <a:r>
                        <a:rPr lang="en-GB" sz="1800" baseline="0" dirty="0">
                          <a:effectLst/>
                          <a:latin typeface="+mn-lt"/>
                          <a:ea typeface="Times New Roman" panose="02020603050405020304" pitchFamily="18" charset="0"/>
                          <a:cs typeface="Times New Roman" panose="02020603050405020304" pitchFamily="18" charset="0"/>
                        </a:rPr>
                        <a:t>, mashed (the older, the better!)</a:t>
                      </a:r>
                      <a:endParaRPr lang="en-GB" sz="1800" dirty="0">
                        <a:effectLst/>
                        <a:latin typeface="+mn-lt"/>
                        <a:ea typeface="Times New Roman" panose="02020603050405020304" pitchFamily="18" charset="0"/>
                        <a:cs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140g plain flour</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½ tsp baking powder + ½ tsp Bicarbonate of soda +</a:t>
                      </a:r>
                      <a:r>
                        <a:rPr lang="en-GB" sz="1800" baseline="0" dirty="0">
                          <a:effectLst/>
                          <a:latin typeface="+mn-lt"/>
                          <a:ea typeface="Times New Roman" panose="02020603050405020304" pitchFamily="18" charset="0"/>
                          <a:cs typeface="Times New Roman" panose="02020603050405020304" pitchFamily="18" charset="0"/>
                        </a:rPr>
                        <a:t> ½ tsp each ginger and cinnamon</a:t>
                      </a:r>
                      <a:endParaRPr lang="en-GB" sz="1800" dirty="0">
                        <a:effectLst/>
                        <a:latin typeface="+mn-lt"/>
                        <a:ea typeface="Times New Roman" panose="02020603050405020304" pitchFamily="18" charset="0"/>
                        <a:cs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0840">
                <a:tc>
                  <a:txBody>
                    <a:bodyPr/>
                    <a:lstStyle/>
                    <a:p>
                      <a:pPr algn="l">
                        <a:spcAft>
                          <a:spcPts val="0"/>
                        </a:spcAft>
                      </a:pPr>
                      <a:r>
                        <a:rPr lang="en-GB" sz="1800" dirty="0">
                          <a:effectLst/>
                          <a:latin typeface="+mn-lt"/>
                          <a:ea typeface="Times New Roman" panose="02020603050405020304" pitchFamily="18" charset="0"/>
                          <a:cs typeface="Times New Roman" panose="02020603050405020304" pitchFamily="18" charset="0"/>
                        </a:rPr>
                        <a:t>120g butter/margarine, melted</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58161737"/>
                  </a:ext>
                </a:extLst>
              </a:tr>
              <a:tr h="370840">
                <a:tc>
                  <a:txBody>
                    <a:bodyPr/>
                    <a:lstStyle/>
                    <a:p>
                      <a:r>
                        <a:rPr lang="en-GB" dirty="0">
                          <a:latin typeface="Century Gothic" panose="020B0502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950288637"/>
                  </a:ext>
                </a:extLst>
              </a:tr>
              <a:tr h="370840">
                <a:tc>
                  <a:txBody>
                    <a:bodyPr/>
                    <a:lstStyle/>
                    <a:p>
                      <a:pPr marL="342900" indent="-342900">
                        <a:spcAft>
                          <a:spcPts val="0"/>
                        </a:spcAft>
                        <a:buFont typeface="+mj-lt"/>
                        <a:buAutoNum type="arabicPeriod"/>
                        <a:tabLst>
                          <a:tab pos="3676650" algn="l"/>
                        </a:tabLst>
                      </a:pPr>
                      <a:r>
                        <a:rPr lang="en-GB" sz="1800" dirty="0">
                          <a:effectLst/>
                          <a:latin typeface="+mn-lt"/>
                          <a:ea typeface="Times New Roman" panose="02020603050405020304" pitchFamily="18" charset="0"/>
                          <a:cs typeface="Times New Roman" panose="02020603050405020304" pitchFamily="18" charset="0"/>
                        </a:rPr>
                        <a:t>Preheat oven to 170°/gas 4. Line a 1lb loaf tin.</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0840">
                <a:tc>
                  <a:txBody>
                    <a:bodyPr/>
                    <a:lstStyle/>
                    <a:p>
                      <a:pPr marL="342900" indent="-342900">
                        <a:spcAft>
                          <a:spcPts val="0"/>
                        </a:spcAft>
                        <a:buFont typeface="+mj-lt"/>
                        <a:buAutoNum type="arabicPeriod" startAt="2"/>
                        <a:tabLst>
                          <a:tab pos="3676650" algn="l"/>
                        </a:tabLst>
                      </a:pPr>
                      <a:r>
                        <a:rPr lang="en-GB" sz="1800" dirty="0">
                          <a:effectLst/>
                          <a:latin typeface="+mn-lt"/>
                          <a:ea typeface="Times New Roman" panose="02020603050405020304" pitchFamily="18" charset="0"/>
                          <a:cs typeface="Times New Roman" panose="02020603050405020304" pitchFamily="18" charset="0"/>
                        </a:rPr>
                        <a:t>In a mixing bowl, beat the eggs and sugar together. Beat in bananas.</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70840">
                <a:tc>
                  <a:txBody>
                    <a:bodyPr/>
                    <a:lstStyle/>
                    <a:p>
                      <a:pPr marL="342900" indent="-342900">
                        <a:spcAft>
                          <a:spcPts val="0"/>
                        </a:spcAft>
                        <a:buFont typeface="+mj-lt"/>
                        <a:buAutoNum type="arabicPeriod" startAt="3"/>
                        <a:tabLst>
                          <a:tab pos="3676650" algn="l"/>
                        </a:tabLst>
                      </a:pPr>
                      <a:r>
                        <a:rPr lang="en-GB" sz="1800" dirty="0">
                          <a:effectLst/>
                          <a:latin typeface="+mn-lt"/>
                          <a:ea typeface="Times New Roman" panose="02020603050405020304" pitchFamily="18" charset="0"/>
                          <a:cs typeface="Times New Roman" panose="02020603050405020304" pitchFamily="18" charset="0"/>
                        </a:rPr>
                        <a:t>Add the flour, Bicarbonate of soda, baking powder</a:t>
                      </a:r>
                      <a:r>
                        <a:rPr lang="en-GB" sz="1800" baseline="0" dirty="0">
                          <a:effectLst/>
                          <a:latin typeface="+mn-lt"/>
                          <a:ea typeface="Times New Roman" panose="02020603050405020304" pitchFamily="18" charset="0"/>
                          <a:cs typeface="Times New Roman" panose="02020603050405020304" pitchFamily="18" charset="0"/>
                        </a:rPr>
                        <a:t> and spices.</a:t>
                      </a:r>
                      <a:endParaRPr lang="en-GB" sz="1800" dirty="0">
                        <a:effectLst/>
                        <a:latin typeface="+mn-lt"/>
                        <a:ea typeface="Times New Roman" panose="02020603050405020304" pitchFamily="18" charset="0"/>
                        <a:cs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70840">
                <a:tc>
                  <a:txBody>
                    <a:bodyPr/>
                    <a:lstStyle/>
                    <a:p>
                      <a:pPr marL="342900" indent="-342900">
                        <a:spcAft>
                          <a:spcPts val="0"/>
                        </a:spcAft>
                        <a:buFont typeface="+mj-lt"/>
                        <a:buAutoNum type="arabicPeriod" startAt="4"/>
                        <a:tabLst>
                          <a:tab pos="3676650" algn="l"/>
                        </a:tabLst>
                      </a:pPr>
                      <a:r>
                        <a:rPr lang="en-GB" sz="1800" dirty="0">
                          <a:effectLst/>
                          <a:latin typeface="+mn-lt"/>
                          <a:ea typeface="Times New Roman" panose="02020603050405020304" pitchFamily="18" charset="0"/>
                          <a:cs typeface="Times New Roman" panose="02020603050405020304" pitchFamily="18" charset="0"/>
                        </a:rPr>
                        <a:t>Mix thoroughly until all the ingredients are entirely incorporated.</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70840">
                <a:tc>
                  <a:txBody>
                    <a:bodyPr/>
                    <a:lstStyle/>
                    <a:p>
                      <a:pPr marL="342900" indent="-342900">
                        <a:spcAft>
                          <a:spcPts val="0"/>
                        </a:spcAft>
                        <a:buFont typeface="+mj-lt"/>
                        <a:buAutoNum type="arabicPeriod" startAt="5"/>
                        <a:tabLst>
                          <a:tab pos="3676650" algn="l"/>
                        </a:tabLst>
                      </a:pPr>
                      <a:r>
                        <a:rPr lang="en-GB" sz="1800" dirty="0">
                          <a:effectLst/>
                          <a:latin typeface="+mn-lt"/>
                          <a:ea typeface="Times New Roman" panose="02020603050405020304" pitchFamily="18" charset="0"/>
                          <a:cs typeface="Times New Roman" panose="02020603050405020304" pitchFamily="18" charset="0"/>
                        </a:rPr>
                        <a:t>Pour in the meted butter and mix well.</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370840">
                <a:tc>
                  <a:txBody>
                    <a:bodyPr/>
                    <a:lstStyle/>
                    <a:p>
                      <a:pPr marL="342900" indent="-342900">
                        <a:spcAft>
                          <a:spcPts val="0"/>
                        </a:spcAft>
                        <a:buFont typeface="+mj-lt"/>
                        <a:buAutoNum type="arabicPeriod" startAt="6"/>
                        <a:tabLst>
                          <a:tab pos="3676650" algn="l"/>
                        </a:tabLst>
                      </a:pPr>
                      <a:r>
                        <a:rPr lang="en-GB" sz="1800" dirty="0">
                          <a:effectLst/>
                          <a:latin typeface="+mn-lt"/>
                          <a:ea typeface="Times New Roman" panose="02020603050405020304" pitchFamily="18" charset="0"/>
                          <a:cs typeface="Times New Roman" panose="02020603050405020304" pitchFamily="18" charset="0"/>
                        </a:rPr>
                        <a:t>Pour into the tin and bake for 20 – 30 minutes or until firm to touch and a skewer inserted comes out clean.</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370840">
                <a:tc>
                  <a:txBody>
                    <a:bodyPr/>
                    <a:lstStyle/>
                    <a:p>
                      <a:pPr marL="342900" indent="-342900">
                        <a:spcAft>
                          <a:spcPts val="0"/>
                        </a:spcAft>
                        <a:buFont typeface="+mj-lt"/>
                        <a:buAutoNum type="arabicPeriod" startAt="7"/>
                        <a:tabLst>
                          <a:tab pos="3676650" algn="l"/>
                        </a:tabLst>
                      </a:pPr>
                      <a:r>
                        <a:rPr lang="en-GB" sz="1800" dirty="0">
                          <a:effectLst/>
                          <a:latin typeface="+mn-lt"/>
                          <a:ea typeface="Times New Roman" panose="02020603050405020304" pitchFamily="18" charset="0"/>
                          <a:cs typeface="Times New Roman" panose="02020603050405020304" pitchFamily="18" charset="0"/>
                        </a:rPr>
                        <a:t>Leave</a:t>
                      </a:r>
                      <a:r>
                        <a:rPr lang="en-GB" sz="1800" baseline="0" dirty="0">
                          <a:effectLst/>
                          <a:latin typeface="+mn-lt"/>
                          <a:ea typeface="Times New Roman" panose="02020603050405020304" pitchFamily="18" charset="0"/>
                          <a:cs typeface="Times New Roman" panose="02020603050405020304" pitchFamily="18" charset="0"/>
                        </a:rPr>
                        <a:t> cake to cool slightly in the tin before turning out</a:t>
                      </a:r>
                      <a:endParaRPr lang="en-GB" sz="1800" dirty="0">
                        <a:effectLst/>
                        <a:latin typeface="+mn-lt"/>
                        <a:ea typeface="Times New Roman" panose="02020603050405020304" pitchFamily="18" charset="0"/>
                        <a:cs typeface="Times New Roman" panose="02020603050405020304" pitchFamily="18" charset="0"/>
                      </a:endParaRP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04382225"/>
                  </a:ext>
                </a:extLst>
              </a:tr>
              <a:tr h="370840">
                <a:tc>
                  <a:txBody>
                    <a:bodyPr/>
                    <a:lstStyle/>
                    <a:p>
                      <a:pPr marL="0" indent="0">
                        <a:spcAft>
                          <a:spcPts val="0"/>
                        </a:spcAft>
                        <a:buFont typeface="+mj-lt"/>
                        <a:buNone/>
                        <a:tabLst>
                          <a:tab pos="3676650" algn="l"/>
                        </a:tabLst>
                      </a:pPr>
                      <a:r>
                        <a:rPr lang="en-GB" sz="1800" dirty="0">
                          <a:effectLst/>
                          <a:latin typeface="+mn-lt"/>
                          <a:ea typeface="Times New Roman" panose="02020603050405020304" pitchFamily="18" charset="0"/>
                          <a:cs typeface="Times New Roman" panose="02020603050405020304" pitchFamily="18" charset="0"/>
                        </a:rPr>
                        <a:t>8.  Slice and serve with a cup of tea!</a:t>
                      </a:r>
                    </a:p>
                  </a:txBody>
                  <a:tcPr marL="57606" marR="576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07622971"/>
                  </a:ext>
                </a:extLst>
              </a:tr>
            </a:tbl>
          </a:graphicData>
        </a:graphic>
      </p:graphicFrame>
    </p:spTree>
    <p:extLst>
      <p:ext uri="{BB962C8B-B14F-4D97-AF65-F5344CB8AC3E}">
        <p14:creationId xmlns:p14="http://schemas.microsoft.com/office/powerpoint/2010/main" val="183807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23</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147330804"/>
              </p:ext>
            </p:extLst>
          </p:nvPr>
        </p:nvGraphicFramePr>
        <p:xfrm>
          <a:off x="628651" y="1385768"/>
          <a:ext cx="7886699" cy="2096438"/>
        </p:xfrm>
        <a:graphic>
          <a:graphicData uri="http://schemas.openxmlformats.org/drawingml/2006/table">
            <a:tbl>
              <a:tblPr/>
              <a:tblGrid>
                <a:gridCol w="2821050">
                  <a:extLst>
                    <a:ext uri="{9D8B030D-6E8A-4147-A177-3AD203B41FA5}">
                      <a16:colId xmlns:a16="http://schemas.microsoft.com/office/drawing/2014/main" xmlns="" val="20000"/>
                    </a:ext>
                  </a:extLst>
                </a:gridCol>
                <a:gridCol w="5065649">
                  <a:extLst>
                    <a:ext uri="{9D8B030D-6E8A-4147-A177-3AD203B41FA5}">
                      <a16:colId xmlns:a16="http://schemas.microsoft.com/office/drawing/2014/main" xmlns="" val="20001"/>
                    </a:ext>
                  </a:extLst>
                </a:gridCol>
              </a:tblGrid>
              <a:tr h="267638">
                <a:tc>
                  <a:txBody>
                    <a:bodyPr/>
                    <a:lstStyle/>
                    <a:p>
                      <a:pPr algn="l">
                        <a:spcAft>
                          <a:spcPts val="0"/>
                        </a:spcAft>
                        <a:tabLst>
                          <a:tab pos="1184275" algn="l"/>
                        </a:tabLst>
                      </a:pPr>
                      <a:r>
                        <a:rPr lang="en-GB" sz="1200" b="1" kern="0" dirty="0">
                          <a:effectLst/>
                          <a:latin typeface="Comic Sans MS" panose="030F0702030302020204" pitchFamily="66" charset="0"/>
                          <a:ea typeface="Arial Unicode MS" panose="020B0604020202020204" pitchFamily="34" charset="-128"/>
                          <a:cs typeface="Arial Unicode MS" panose="020B0604020202020204" pitchFamily="34" charset="-128"/>
                        </a:rPr>
                        <a:t>          Ingredients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                                       </a:t>
                      </a:r>
                      <a:r>
                        <a:rPr lang="en-GB" sz="1200" b="1" dirty="0">
                          <a:effectLst/>
                          <a:latin typeface="Comic Sans MS" panose="030F0702030302020204" pitchFamily="66" charset="0"/>
                          <a:ea typeface="Times New Roman" panose="02020603050405020304" pitchFamily="18" charset="0"/>
                        </a:rPr>
                        <a:t>Changes you could make</a:t>
                      </a:r>
                      <a:endParaRPr lang="en-GB" sz="1200" dirty="0">
                        <a:effectLst/>
                        <a:latin typeface="Comic Sans MS" panose="030F0702030302020204" pitchFamily="66" charset="0"/>
                        <a:ea typeface="Times New Roman" panose="02020603050405020304" pitchFamily="18" charset="0"/>
                      </a:endParaRP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tablespoon of oil</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You could add any other vegetables: 50g mushrooms, 1 parsnip, swede, turnip.</a:t>
                      </a:r>
                    </a:p>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Broccoli, celery, fresh tomatoes.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2 rashers of bacon ( optional)</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2"/>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Carrot</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3"/>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Potato</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4"/>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Onion</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5"/>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100g red Lentils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6"/>
                  </a:ext>
                </a:extLst>
              </a:tr>
              <a:tr h="160249">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tbsp. tomato puree</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78054">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14oz can tomatoes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66926">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chicken stock cube + 375mls water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vegetable or Ham stock cube</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66926">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Fresh parsley</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1184275" algn="l"/>
                        </a:tabLst>
                      </a:pPr>
                      <a:r>
                        <a:rPr lang="en-GB" sz="1200" dirty="0">
                          <a:effectLst/>
                          <a:latin typeface="Comic Sans MS" panose="030F0702030302020204" pitchFamily="66" charset="0"/>
                          <a:ea typeface="Times New Roman" panose="02020603050405020304" pitchFamily="18" charset="0"/>
                        </a:rPr>
                        <a:t>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4419971"/>
              </p:ext>
            </p:extLst>
          </p:nvPr>
        </p:nvGraphicFramePr>
        <p:xfrm>
          <a:off x="628650" y="3647619"/>
          <a:ext cx="7886699" cy="2965212"/>
        </p:xfrm>
        <a:graphic>
          <a:graphicData uri="http://schemas.openxmlformats.org/drawingml/2006/table">
            <a:tbl>
              <a:tblPr/>
              <a:tblGrid>
                <a:gridCol w="4466941">
                  <a:extLst>
                    <a:ext uri="{9D8B030D-6E8A-4147-A177-3AD203B41FA5}">
                      <a16:colId xmlns:a16="http://schemas.microsoft.com/office/drawing/2014/main" xmlns="" val="20000"/>
                    </a:ext>
                  </a:extLst>
                </a:gridCol>
                <a:gridCol w="3419758">
                  <a:extLst>
                    <a:ext uri="{9D8B030D-6E8A-4147-A177-3AD203B41FA5}">
                      <a16:colId xmlns:a16="http://schemas.microsoft.com/office/drawing/2014/main" xmlns="" val="20001"/>
                    </a:ext>
                  </a:extLst>
                </a:gridCol>
              </a:tblGrid>
              <a:tr h="160249">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                                             </a:t>
                      </a:r>
                      <a:r>
                        <a:rPr lang="en-GB" sz="1200" b="1" dirty="0">
                          <a:effectLst/>
                          <a:latin typeface="Comic Sans MS" panose="030F0702030302020204" pitchFamily="66" charset="0"/>
                          <a:ea typeface="Times New Roman" panose="02020603050405020304" pitchFamily="18" charset="0"/>
                        </a:rPr>
                        <a:t>PLAN OF WORK</a:t>
                      </a:r>
                      <a:endParaRPr lang="en-GB" sz="1200" dirty="0">
                        <a:effectLst/>
                        <a:latin typeface="Comic Sans MS" panose="030F0702030302020204" pitchFamily="66" charset="0"/>
                        <a:ea typeface="Times New Roman" panose="02020603050405020304" pitchFamily="18" charset="0"/>
                      </a:endParaRP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b="1" dirty="0">
                          <a:effectLst/>
                          <a:latin typeface="Comic Sans MS" panose="030F0702030302020204" pitchFamily="66" charset="0"/>
                          <a:ea typeface="Arial Unicode MS" panose="020B0604020202020204" pitchFamily="34" charset="-128"/>
                          <a:cs typeface="Arial Unicode MS" panose="020B0604020202020204" pitchFamily="34" charset="-128"/>
                        </a:rPr>
                        <a:t>                 CONTROLS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60249">
                <a:tc>
                  <a:txBody>
                    <a:bodyPr/>
                    <a:lstStyle/>
                    <a:p>
                      <a:pPr marL="457200">
                        <a:spcAft>
                          <a:spcPts val="0"/>
                        </a:spcAft>
                        <a:tabLst>
                          <a:tab pos="1184275" algn="l"/>
                        </a:tabLst>
                      </a:pPr>
                      <a:r>
                        <a:rPr lang="en-GB" sz="1200" dirty="0">
                          <a:effectLst/>
                          <a:latin typeface="Comic Sans MS" panose="030F0702030302020204" pitchFamily="66" charset="0"/>
                          <a:ea typeface="Times New Roman" panose="02020603050405020304" pitchFamily="18" charset="0"/>
                        </a:rPr>
                        <a:t>1. Prepare vegetables – peel and dice. Dice bacon.</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Dispose of all waste and peelings carefully.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0249">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2. Heat oil and add chopped onion. Cook until soft not brown.</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20498">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3. Add potato and carrot and put the lid on. Sweat vegetables for a few minutes on a low heat. Take care not to burn them.</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Make sure all vegetables are clean and good quality.</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60249">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4. Add the diced bacon and sauté.</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Take care when using sharp knives.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60249">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5. Wash the lentils using a sieve and drain.</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Place pan handles inwards and not over the heat.</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20498">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6. Add the lentils, tin of tomatoes, tomato puree and half of the parsley.</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Take care when using the hob.</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0498">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7. Simmer for 15-20 mins. Season.</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Stir to prevent sticking and water to prevent soup drying out.</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20498">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8. Blitz the cooked soup in a blender or leave chunky. Add remaining parsley.</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1200" dirty="0">
                          <a:effectLst/>
                          <a:latin typeface="Comic Sans MS" panose="030F0702030302020204" pitchFamily="66" charset="0"/>
                          <a:ea typeface="Times New Roman" panose="02020603050405020304" pitchFamily="18" charset="0"/>
                        </a:rPr>
                        <a:t>Take care when using electric blender.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22012">
                <a:tc>
                  <a:txBody>
                    <a:bodyPr/>
                    <a:lstStyle/>
                    <a:p>
                      <a:pPr>
                        <a:spcAft>
                          <a:spcPts val="0"/>
                        </a:spcAft>
                      </a:pPr>
                      <a:r>
                        <a:rPr lang="en-GB" sz="1100" dirty="0">
                          <a:effectLst/>
                          <a:latin typeface="Comic Sans MS" panose="030F0702030302020204" pitchFamily="66" charset="0"/>
                          <a:ea typeface="Times New Roman" panose="02020603050405020304" pitchFamily="18" charset="0"/>
                        </a:rPr>
                        <a:t> </a:t>
                      </a:r>
                      <a:endParaRPr lang="en-GB" sz="1100" dirty="0">
                        <a:effectLst/>
                        <a:latin typeface="Times New Roman" panose="02020603050405020304" pitchFamily="18" charset="0"/>
                        <a:ea typeface="Times New Roman" panose="02020603050405020304" pitchFamily="18" charset="0"/>
                      </a:endParaRP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184275" algn="l"/>
                        </a:tabLst>
                      </a:pPr>
                      <a:r>
                        <a:rPr lang="en-GB" sz="900" dirty="0">
                          <a:effectLst/>
                          <a:latin typeface="Comic Sans MS" panose="030F0702030302020204" pitchFamily="66" charset="0"/>
                          <a:ea typeface="Times New Roman" panose="02020603050405020304" pitchFamily="18" charset="0"/>
                        </a:rPr>
                        <a:t> </a:t>
                      </a:r>
                      <a:endParaRPr lang="en-GB" sz="1100" dirty="0">
                        <a:effectLst/>
                        <a:latin typeface="Times New Roman" panose="02020603050405020304" pitchFamily="18" charset="0"/>
                        <a:ea typeface="Times New Roman" panose="02020603050405020304" pitchFamily="18" charset="0"/>
                      </a:endParaRP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5" name="TextBox 4"/>
          <p:cNvSpPr txBox="1"/>
          <p:nvPr/>
        </p:nvSpPr>
        <p:spPr>
          <a:xfrm>
            <a:off x="1228725" y="400050"/>
            <a:ext cx="5867400" cy="461665"/>
          </a:xfrm>
          <a:prstGeom prst="rect">
            <a:avLst/>
          </a:prstGeom>
          <a:noFill/>
        </p:spPr>
        <p:txBody>
          <a:bodyPr wrap="square" rtlCol="0">
            <a:spAutoFit/>
          </a:bodyPr>
          <a:lstStyle/>
          <a:p>
            <a:pPr algn="ctr"/>
            <a:r>
              <a:rPr lang="en-GB" sz="2400" dirty="0"/>
              <a:t>Tomato and lentil soup</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6125" y="19823"/>
            <a:ext cx="2047875" cy="1366618"/>
          </a:xfrm>
          <a:prstGeom prst="rect">
            <a:avLst/>
          </a:prstGeom>
        </p:spPr>
      </p:pic>
    </p:spTree>
    <p:extLst>
      <p:ext uri="{BB962C8B-B14F-4D97-AF65-F5344CB8AC3E}">
        <p14:creationId xmlns:p14="http://schemas.microsoft.com/office/powerpoint/2010/main" val="342227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24</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Halloween cupcakes</a:t>
            </a:r>
          </a:p>
        </p:txBody>
      </p:sp>
      <p:graphicFrame>
        <p:nvGraphicFramePr>
          <p:cNvPr id="4" name="Table 3"/>
          <p:cNvGraphicFramePr>
            <a:graphicFrameLocks noGrp="1"/>
          </p:cNvGraphicFramePr>
          <p:nvPr>
            <p:extLst>
              <p:ext uri="{D42A27DB-BD31-4B8C-83A1-F6EECF244321}">
                <p14:modId xmlns:p14="http://schemas.microsoft.com/office/powerpoint/2010/main" val="3769584703"/>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Preheat oven to 180 C/Gas</a:t>
                      </a:r>
                      <a:r>
                        <a:rPr lang="en-GB" sz="1800" baseline="0" dirty="0">
                          <a:solidFill>
                            <a:schemeClr val="tx1"/>
                          </a:solidFill>
                        </a:rPr>
                        <a:t> 5.</a:t>
                      </a:r>
                      <a:r>
                        <a:rPr lang="en-GB" sz="1800" dirty="0">
                          <a:solidFill>
                            <a:schemeClr val="tx1"/>
                          </a:solidFill>
                        </a:rPr>
                        <a:t>Cream your butter and sugar together with a wooden spoon until soft and fluffy.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Add one egg and beat thoroughly. Add the second egg, and</a:t>
                      </a:r>
                      <a:r>
                        <a:rPr lang="en-GB" sz="1800" baseline="0" dirty="0">
                          <a:solidFill>
                            <a:schemeClr val="tx1"/>
                          </a:solidFill>
                        </a:rPr>
                        <a:t> any flavourings and colouring. </a:t>
                      </a:r>
                      <a:r>
                        <a:rPr lang="en-GB" sz="18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Sieve the flour and baking powder into the mixture and fold in using a metal spoon.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Spoon the mixture evenly</a:t>
                      </a:r>
                      <a:r>
                        <a:rPr lang="en-GB" sz="1800" b="1" baseline="0" dirty="0">
                          <a:solidFill>
                            <a:schemeClr val="tx1"/>
                          </a:solidFill>
                        </a:rPr>
                        <a:t> into the paper cases and bake for 12 – 15 minutes until golden brown.</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732548" y="2064052"/>
            <a:ext cx="1617042" cy="1617042"/>
          </a:xfrm>
          <a:prstGeom prst="rect">
            <a:avLst/>
          </a:prstGeom>
        </p:spPr>
      </p:pic>
      <p:pic>
        <p:nvPicPr>
          <p:cNvPr id="6" name="Picture 5"/>
          <p:cNvPicPr>
            <a:picLocks noChangeAspect="1"/>
          </p:cNvPicPr>
          <p:nvPr/>
        </p:nvPicPr>
        <p:blipFill>
          <a:blip r:embed="rId4"/>
          <a:stretch>
            <a:fillRect/>
          </a:stretch>
        </p:blipFill>
        <p:spPr>
          <a:xfrm>
            <a:off x="5408745" y="1938019"/>
            <a:ext cx="2619375" cy="1743075"/>
          </a:xfrm>
          <a:prstGeom prst="rect">
            <a:avLst/>
          </a:prstGeom>
        </p:spPr>
      </p:pic>
      <p:pic>
        <p:nvPicPr>
          <p:cNvPr id="7" name="Picture 6"/>
          <p:cNvPicPr>
            <a:picLocks noChangeAspect="1"/>
          </p:cNvPicPr>
          <p:nvPr/>
        </p:nvPicPr>
        <p:blipFill>
          <a:blip r:embed="rId5"/>
          <a:stretch>
            <a:fillRect/>
          </a:stretch>
        </p:blipFill>
        <p:spPr>
          <a:xfrm>
            <a:off x="1475006" y="4516153"/>
            <a:ext cx="2638425" cy="1733550"/>
          </a:xfrm>
          <a:prstGeom prst="rect">
            <a:avLst/>
          </a:prstGeom>
        </p:spPr>
      </p:pic>
      <p:pic>
        <p:nvPicPr>
          <p:cNvPr id="8" name="Picture 7"/>
          <p:cNvPicPr>
            <a:picLocks noChangeAspect="1"/>
          </p:cNvPicPr>
          <p:nvPr/>
        </p:nvPicPr>
        <p:blipFill>
          <a:blip r:embed="rId6"/>
          <a:stretch>
            <a:fillRect/>
          </a:stretch>
        </p:blipFill>
        <p:spPr>
          <a:xfrm rot="5400000">
            <a:off x="5813660" y="4681713"/>
            <a:ext cx="1567990" cy="1567990"/>
          </a:xfrm>
          <a:prstGeom prst="rect">
            <a:avLst/>
          </a:prstGeom>
        </p:spPr>
      </p:pic>
    </p:spTree>
    <p:extLst>
      <p:ext uri="{BB962C8B-B14F-4D97-AF65-F5344CB8AC3E}">
        <p14:creationId xmlns:p14="http://schemas.microsoft.com/office/powerpoint/2010/main" val="396297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25</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Halloween cupcakes</a:t>
            </a:r>
          </a:p>
        </p:txBody>
      </p:sp>
      <p:sp>
        <p:nvSpPr>
          <p:cNvPr id="4" name="TextBox 3"/>
          <p:cNvSpPr txBox="1"/>
          <p:nvPr/>
        </p:nvSpPr>
        <p:spPr>
          <a:xfrm>
            <a:off x="757646" y="1155032"/>
            <a:ext cx="7404577" cy="369332"/>
          </a:xfrm>
          <a:prstGeom prst="rect">
            <a:avLst/>
          </a:prstGeom>
          <a:noFill/>
        </p:spPr>
        <p:txBody>
          <a:bodyPr wrap="square" rtlCol="0">
            <a:spAutoFit/>
          </a:bodyPr>
          <a:lstStyle/>
          <a:p>
            <a:r>
              <a:rPr lang="en-GB" b="1" dirty="0"/>
              <a:t>Once your cakes are totally cool, you can decorate them.</a:t>
            </a:r>
          </a:p>
        </p:txBody>
      </p:sp>
      <p:pic>
        <p:nvPicPr>
          <p:cNvPr id="5" name="Picture 4"/>
          <p:cNvPicPr>
            <a:picLocks noChangeAspect="1"/>
          </p:cNvPicPr>
          <p:nvPr/>
        </p:nvPicPr>
        <p:blipFill>
          <a:blip r:embed="rId3"/>
          <a:stretch>
            <a:fillRect/>
          </a:stretch>
        </p:blipFill>
        <p:spPr>
          <a:xfrm>
            <a:off x="331620" y="1666925"/>
            <a:ext cx="1743075" cy="2619375"/>
          </a:xfrm>
          <a:prstGeom prst="rect">
            <a:avLst/>
          </a:prstGeom>
        </p:spPr>
      </p:pic>
      <p:pic>
        <p:nvPicPr>
          <p:cNvPr id="6" name="Picture 5"/>
          <p:cNvPicPr>
            <a:picLocks noChangeAspect="1"/>
          </p:cNvPicPr>
          <p:nvPr/>
        </p:nvPicPr>
        <p:blipFill>
          <a:blip r:embed="rId4"/>
          <a:stretch>
            <a:fillRect/>
          </a:stretch>
        </p:blipFill>
        <p:spPr>
          <a:xfrm>
            <a:off x="2430980" y="1656281"/>
            <a:ext cx="2857500" cy="1600200"/>
          </a:xfrm>
          <a:prstGeom prst="rect">
            <a:avLst/>
          </a:prstGeom>
        </p:spPr>
      </p:pic>
      <p:pic>
        <p:nvPicPr>
          <p:cNvPr id="7" name="Picture 6"/>
          <p:cNvPicPr>
            <a:picLocks noChangeAspect="1"/>
          </p:cNvPicPr>
          <p:nvPr/>
        </p:nvPicPr>
        <p:blipFill>
          <a:blip r:embed="rId5"/>
          <a:stretch>
            <a:fillRect/>
          </a:stretch>
        </p:blipFill>
        <p:spPr>
          <a:xfrm>
            <a:off x="5773703" y="1666925"/>
            <a:ext cx="2466975" cy="1847850"/>
          </a:xfrm>
          <a:prstGeom prst="rect">
            <a:avLst/>
          </a:prstGeom>
        </p:spPr>
      </p:pic>
      <p:pic>
        <p:nvPicPr>
          <p:cNvPr id="8" name="Picture 7"/>
          <p:cNvPicPr>
            <a:picLocks noChangeAspect="1"/>
          </p:cNvPicPr>
          <p:nvPr/>
        </p:nvPicPr>
        <p:blipFill>
          <a:blip r:embed="rId6"/>
          <a:stretch>
            <a:fillRect/>
          </a:stretch>
        </p:blipFill>
        <p:spPr>
          <a:xfrm>
            <a:off x="331620" y="4613276"/>
            <a:ext cx="2619375" cy="1743075"/>
          </a:xfrm>
          <a:prstGeom prst="rect">
            <a:avLst/>
          </a:prstGeom>
        </p:spPr>
      </p:pic>
      <p:pic>
        <p:nvPicPr>
          <p:cNvPr id="9" name="Picture 8"/>
          <p:cNvPicPr>
            <a:picLocks noChangeAspect="1"/>
          </p:cNvPicPr>
          <p:nvPr/>
        </p:nvPicPr>
        <p:blipFill>
          <a:blip r:embed="rId7"/>
          <a:stretch>
            <a:fillRect/>
          </a:stretch>
        </p:blipFill>
        <p:spPr>
          <a:xfrm>
            <a:off x="3207748" y="4756151"/>
            <a:ext cx="2857500" cy="1600200"/>
          </a:xfrm>
          <a:prstGeom prst="rect">
            <a:avLst/>
          </a:prstGeom>
        </p:spPr>
      </p:pic>
      <p:pic>
        <p:nvPicPr>
          <p:cNvPr id="10" name="Picture 9"/>
          <p:cNvPicPr>
            <a:picLocks noChangeAspect="1"/>
          </p:cNvPicPr>
          <p:nvPr/>
        </p:nvPicPr>
        <p:blipFill>
          <a:blip r:embed="rId8"/>
          <a:stretch>
            <a:fillRect/>
          </a:stretch>
        </p:blipFill>
        <p:spPr>
          <a:xfrm>
            <a:off x="6419148" y="3736976"/>
            <a:ext cx="1743075" cy="2619375"/>
          </a:xfrm>
          <a:prstGeom prst="rect">
            <a:avLst/>
          </a:prstGeom>
        </p:spPr>
      </p:pic>
    </p:spTree>
    <p:extLst>
      <p:ext uri="{BB962C8B-B14F-4D97-AF65-F5344CB8AC3E}">
        <p14:creationId xmlns:p14="http://schemas.microsoft.com/office/powerpoint/2010/main" val="1828851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26</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690723594"/>
              </p:ext>
            </p:extLst>
          </p:nvPr>
        </p:nvGraphicFramePr>
        <p:xfrm>
          <a:off x="466725" y="1126268"/>
          <a:ext cx="7886700" cy="1582487"/>
        </p:xfrm>
        <a:graphic>
          <a:graphicData uri="http://schemas.openxmlformats.org/drawingml/2006/table">
            <a:tbl>
              <a:tblPr/>
              <a:tblGrid>
                <a:gridCol w="3057529">
                  <a:extLst>
                    <a:ext uri="{9D8B030D-6E8A-4147-A177-3AD203B41FA5}">
                      <a16:colId xmlns:a16="http://schemas.microsoft.com/office/drawing/2014/main" xmlns="" val="20000"/>
                    </a:ext>
                  </a:extLst>
                </a:gridCol>
                <a:gridCol w="4829171">
                  <a:extLst>
                    <a:ext uri="{9D8B030D-6E8A-4147-A177-3AD203B41FA5}">
                      <a16:colId xmlns:a16="http://schemas.microsoft.com/office/drawing/2014/main" xmlns="" val="20001"/>
                    </a:ext>
                  </a:extLst>
                </a:gridCol>
              </a:tblGrid>
              <a:tr h="189739">
                <a:tc>
                  <a:txBody>
                    <a:bodyPr/>
                    <a:lstStyle/>
                    <a:p>
                      <a:pPr>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       Ingredients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                  Changes you could make</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84286">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125g Self raising flour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0" dirty="0">
                          <a:effectLst/>
                          <a:latin typeface="Comic Sans MS" panose="030F0702030302020204" pitchFamily="66" charset="0"/>
                          <a:ea typeface="Times New Roman" panose="02020603050405020304" pitchFamily="18" charset="0"/>
                          <a:cs typeface="Times New Roman" panose="02020603050405020304" pitchFamily="18" charset="0"/>
                        </a:rPr>
                        <a:t>50 g wholemeal self-raising flour and 75 g white self-raising flour.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84286">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125 g margarine</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0" dirty="0">
                          <a:effectLst/>
                          <a:latin typeface="Comic Sans MS" panose="030F0702030302020204" pitchFamily="66" charset="0"/>
                          <a:ea typeface="Times New Roman" panose="02020603050405020304" pitchFamily="18" charset="0"/>
                          <a:cs typeface="Times New Roman" panose="02020603050405020304" pitchFamily="18" charset="0"/>
                        </a:rPr>
                        <a:t>Sunflower spread ( margarine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4286">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125 g caster sugar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0" dirty="0">
                          <a:effectLst/>
                          <a:latin typeface="Comic Sans MS" panose="030F0702030302020204" pitchFamily="66" charset="0"/>
                          <a:ea typeface="Times New Roman" panose="02020603050405020304" pitchFamily="18" charset="0"/>
                          <a:cs typeface="Times New Roman" panose="02020603050405020304" pitchFamily="18" charset="0"/>
                        </a:rPr>
                        <a:t>Golden caster sugar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84286">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2 Eggs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0" dirty="0">
                          <a:effectLst/>
                          <a:latin typeface="Comic Sans MS" panose="030F0702030302020204" pitchFamily="66" charset="0"/>
                          <a:ea typeface="Times New Roman" panose="02020603050405020304" pitchFamily="18" charset="0"/>
                          <a:cs typeface="Times New Roman" panose="02020603050405020304" pitchFamily="18" charset="0"/>
                        </a:rPr>
                        <a:t>Columbus eggs-rich on omega 3</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84286">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2-3 tablespoons jam or lemon curd</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84286">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1 tablespoon icing sugar for dusting top.</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975768414"/>
              </p:ext>
            </p:extLst>
          </p:nvPr>
        </p:nvGraphicFramePr>
        <p:xfrm>
          <a:off x="466725" y="2762895"/>
          <a:ext cx="7886700" cy="3776018"/>
        </p:xfrm>
        <a:graphic>
          <a:graphicData uri="http://schemas.openxmlformats.org/drawingml/2006/table">
            <a:tbl>
              <a:tblPr/>
              <a:tblGrid>
                <a:gridCol w="4634980">
                  <a:extLst>
                    <a:ext uri="{9D8B030D-6E8A-4147-A177-3AD203B41FA5}">
                      <a16:colId xmlns:a16="http://schemas.microsoft.com/office/drawing/2014/main" xmlns="" val="20000"/>
                    </a:ext>
                  </a:extLst>
                </a:gridCol>
                <a:gridCol w="3251720">
                  <a:extLst>
                    <a:ext uri="{9D8B030D-6E8A-4147-A177-3AD203B41FA5}">
                      <a16:colId xmlns:a16="http://schemas.microsoft.com/office/drawing/2014/main" xmlns="" val="20001"/>
                    </a:ext>
                  </a:extLst>
                </a:gridCol>
              </a:tblGrid>
              <a:tr h="215001">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PLAN OF WORK</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CONTROLS</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64296">
                <a:tc>
                  <a:txBody>
                    <a:bodyPr/>
                    <a:lstStyle/>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Oven Gas 4. Electric 180 C.</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Grease and line a 16cm round cake tins with greaseproof paper.</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Cream together the margarine and sugar in a mixing bowl with a </a:t>
                      </a: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wooden spoon</a:t>
                      </a: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until light and fluffy.</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Beat the eggs in a small bowl with a</a:t>
                      </a: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 fork</a:t>
                      </a: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and gradually mix into the creamed mixture using your </a:t>
                      </a: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wooden spoon.</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Sieve the flour and fold into the above mixture with a </a:t>
                      </a: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metal spoon. </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Divide the mixture evenly between the two cake tins and carefully spread out.</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Bake for 20 mins until golden brown and well risen. It should spring back to touch/ clean skewer test.</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Take cakes out of tins and leave to cool.</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Spread jam on one of the sponges and sandwich sponges together.</a:t>
                      </a:r>
                    </a:p>
                    <a:p>
                      <a:pPr marL="342900" lvl="0" indent="-342900">
                        <a:lnSpc>
                          <a:spcPct val="115000"/>
                        </a:lnSpc>
                        <a:spcAft>
                          <a:spcPts val="0"/>
                        </a:spcAft>
                        <a:buFont typeface="+mj-lt"/>
                        <a:buAutoNum type="arabicPeriod"/>
                        <a:tabLst>
                          <a:tab pos="457200"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Dust the top with icing sugar</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Check oven is at correct temp.</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Correct size tins</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Cream using a wooden spoon.</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Check there is no shell in the eggs.</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Use a metal spoon for folding.</a:t>
                      </a:r>
                    </a:p>
                    <a:p>
                      <a:pPr>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Check oven temp and cooking time.</a:t>
                      </a:r>
                    </a:p>
                    <a:p>
                      <a:pPr>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Is the cake golden brown and risen?</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Is the cake cool?</a:t>
                      </a:r>
                    </a:p>
                  </a:txBody>
                  <a:tcPr marL="60093" marR="600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TextBox 4"/>
          <p:cNvSpPr txBox="1"/>
          <p:nvPr/>
        </p:nvSpPr>
        <p:spPr>
          <a:xfrm>
            <a:off x="1571625" y="314325"/>
            <a:ext cx="4591050" cy="461665"/>
          </a:xfrm>
          <a:prstGeom prst="rect">
            <a:avLst/>
          </a:prstGeom>
          <a:noFill/>
        </p:spPr>
        <p:txBody>
          <a:bodyPr wrap="square" rtlCol="0">
            <a:spAutoFit/>
          </a:bodyPr>
          <a:lstStyle/>
          <a:p>
            <a:pPr algn="ctr"/>
            <a:r>
              <a:rPr lang="en-GB" sz="2400" dirty="0"/>
              <a:t>Victoria Sandwich Cake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8883" y="-1"/>
            <a:ext cx="1935117" cy="1285875"/>
          </a:xfrm>
          <a:prstGeom prst="rect">
            <a:avLst/>
          </a:prstGeom>
        </p:spPr>
      </p:pic>
    </p:spTree>
    <p:extLst>
      <p:ext uri="{BB962C8B-B14F-4D97-AF65-F5344CB8AC3E}">
        <p14:creationId xmlns:p14="http://schemas.microsoft.com/office/powerpoint/2010/main" val="32637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27</a:t>
            </a:fld>
            <a:endParaRPr lang="en-GB" dirty="0"/>
          </a:p>
        </p:txBody>
      </p:sp>
      <p:sp>
        <p:nvSpPr>
          <p:cNvPr id="3" name="TextBox 2">
            <a:hlinkClick r:id="rId2"/>
          </p:cNvPr>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Victoria Sandwich Cake</a:t>
            </a:r>
          </a:p>
        </p:txBody>
      </p:sp>
      <p:graphicFrame>
        <p:nvGraphicFramePr>
          <p:cNvPr id="4" name="Table 3"/>
          <p:cNvGraphicFramePr>
            <a:graphicFrameLocks noGrp="1"/>
          </p:cNvGraphicFramePr>
          <p:nvPr>
            <p:extLst>
              <p:ext uri="{D42A27DB-BD31-4B8C-83A1-F6EECF244321}">
                <p14:modId xmlns:p14="http://schemas.microsoft.com/office/powerpoint/2010/main" val="1957868217"/>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Preheat oven to 180 C/Gas</a:t>
                      </a:r>
                      <a:r>
                        <a:rPr lang="en-GB" sz="1800" baseline="0" dirty="0">
                          <a:solidFill>
                            <a:schemeClr val="tx1"/>
                          </a:solidFill>
                        </a:rPr>
                        <a:t> 5.</a:t>
                      </a:r>
                      <a:r>
                        <a:rPr lang="en-GB" sz="1800" dirty="0">
                          <a:solidFill>
                            <a:schemeClr val="tx1"/>
                          </a:solidFill>
                        </a:rPr>
                        <a:t>Cream your butter and sugar together with a wooden spoon until soft and fluffy.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Add one egg and beat thoroughly. Add the second egg, and</a:t>
                      </a:r>
                      <a:r>
                        <a:rPr lang="en-GB" sz="1800" baseline="0" dirty="0">
                          <a:solidFill>
                            <a:schemeClr val="tx1"/>
                          </a:solidFill>
                        </a:rPr>
                        <a:t> any flavourings and colouring. </a:t>
                      </a:r>
                      <a:r>
                        <a:rPr lang="en-GB" sz="18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Sieve the flour and baking powder into the mixture and fold in using a metal spoon.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Spoon the mixture </a:t>
                      </a:r>
                    </a:p>
                    <a:p>
                      <a:r>
                        <a:rPr lang="en-GB" sz="1800" b="1" dirty="0">
                          <a:solidFill>
                            <a:schemeClr val="tx1"/>
                          </a:solidFill>
                        </a:rPr>
                        <a:t>evenly</a:t>
                      </a:r>
                      <a:r>
                        <a:rPr lang="en-GB" sz="1800" b="1" baseline="0" dirty="0">
                          <a:solidFill>
                            <a:schemeClr val="tx1"/>
                          </a:solidFill>
                        </a:rPr>
                        <a:t> into the </a:t>
                      </a:r>
                    </a:p>
                    <a:p>
                      <a:r>
                        <a:rPr lang="en-GB" sz="1800" b="1" baseline="0" dirty="0">
                          <a:solidFill>
                            <a:schemeClr val="tx1"/>
                          </a:solidFill>
                        </a:rPr>
                        <a:t>prepared tins and bake</a:t>
                      </a:r>
                    </a:p>
                    <a:p>
                      <a:r>
                        <a:rPr lang="en-GB" sz="1800" b="1" baseline="0" dirty="0">
                          <a:solidFill>
                            <a:schemeClr val="tx1"/>
                          </a:solidFill>
                        </a:rPr>
                        <a:t>for approx. 20 minutes</a:t>
                      </a:r>
                    </a:p>
                    <a:p>
                      <a:r>
                        <a:rPr lang="en-GB" sz="1800" b="1" baseline="0" dirty="0">
                          <a:solidFill>
                            <a:schemeClr val="tx1"/>
                          </a:solidFill>
                        </a:rPr>
                        <a:t>until risen and golden </a:t>
                      </a:r>
                    </a:p>
                    <a:p>
                      <a:r>
                        <a:rPr lang="en-GB" sz="1800" b="1" baseline="0" dirty="0">
                          <a:solidFill>
                            <a:schemeClr val="tx1"/>
                          </a:solidFill>
                        </a:rPr>
                        <a:t>brown.</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3"/>
          <a:stretch>
            <a:fillRect/>
          </a:stretch>
        </p:blipFill>
        <p:spPr>
          <a:xfrm>
            <a:off x="1540042" y="2065514"/>
            <a:ext cx="1847319" cy="1615580"/>
          </a:xfrm>
          <a:prstGeom prst="rect">
            <a:avLst/>
          </a:prstGeom>
        </p:spPr>
      </p:pic>
      <p:pic>
        <p:nvPicPr>
          <p:cNvPr id="6" name="Picture 5"/>
          <p:cNvPicPr>
            <a:picLocks noChangeAspect="1"/>
          </p:cNvPicPr>
          <p:nvPr/>
        </p:nvPicPr>
        <p:blipFill>
          <a:blip r:embed="rId4"/>
          <a:stretch>
            <a:fillRect/>
          </a:stretch>
        </p:blipFill>
        <p:spPr>
          <a:xfrm>
            <a:off x="5360620" y="1938019"/>
            <a:ext cx="2619375" cy="1743075"/>
          </a:xfrm>
          <a:prstGeom prst="rect">
            <a:avLst/>
          </a:prstGeom>
        </p:spPr>
      </p:pic>
      <p:pic>
        <p:nvPicPr>
          <p:cNvPr id="7" name="Picture 6"/>
          <p:cNvPicPr>
            <a:picLocks noChangeAspect="1"/>
          </p:cNvPicPr>
          <p:nvPr/>
        </p:nvPicPr>
        <p:blipFill>
          <a:blip r:embed="rId5"/>
          <a:stretch>
            <a:fillRect/>
          </a:stretch>
        </p:blipFill>
        <p:spPr>
          <a:xfrm>
            <a:off x="1379120" y="4388718"/>
            <a:ext cx="2343150" cy="1952625"/>
          </a:xfrm>
          <a:prstGeom prst="rect">
            <a:avLst/>
          </a:prstGeom>
        </p:spPr>
      </p:pic>
      <p:pic>
        <p:nvPicPr>
          <p:cNvPr id="8" name="Picture 7"/>
          <p:cNvPicPr>
            <a:picLocks noChangeAspect="1"/>
          </p:cNvPicPr>
          <p:nvPr/>
        </p:nvPicPr>
        <p:blipFill>
          <a:blip r:embed="rId6"/>
          <a:stretch>
            <a:fillRect/>
          </a:stretch>
        </p:blipFill>
        <p:spPr>
          <a:xfrm>
            <a:off x="6982640" y="3785234"/>
            <a:ext cx="1847850" cy="2466975"/>
          </a:xfrm>
          <a:prstGeom prst="rect">
            <a:avLst/>
          </a:prstGeom>
        </p:spPr>
      </p:pic>
    </p:spTree>
    <p:extLst>
      <p:ext uri="{BB962C8B-B14F-4D97-AF65-F5344CB8AC3E}">
        <p14:creationId xmlns:p14="http://schemas.microsoft.com/office/powerpoint/2010/main" val="54431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28</a:t>
            </a:fld>
            <a:endParaRPr lang="en-GB" dirty="0"/>
          </a:p>
        </p:txBody>
      </p:sp>
      <p:sp>
        <p:nvSpPr>
          <p:cNvPr id="3" name="Text Box 9"/>
          <p:cNvSpPr txBox="1"/>
          <p:nvPr/>
        </p:nvSpPr>
        <p:spPr>
          <a:xfrm>
            <a:off x="2139521" y="336335"/>
            <a:ext cx="4667250" cy="60007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Recognising Equipment</a:t>
            </a:r>
            <a:endParaRPr kumimoji="0" lang="en-GB"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89883035"/>
              </p:ext>
            </p:extLst>
          </p:nvPr>
        </p:nvGraphicFramePr>
        <p:xfrm>
          <a:off x="1740810" y="1124969"/>
          <a:ext cx="5725160" cy="509651"/>
        </p:xfrm>
        <a:graphic>
          <a:graphicData uri="http://schemas.openxmlformats.org/drawingml/2006/table">
            <a:tbl>
              <a:tblPr firstRow="1" firstCol="1" bandRow="1"/>
              <a:tblGrid>
                <a:gridCol w="953770">
                  <a:extLst>
                    <a:ext uri="{9D8B030D-6E8A-4147-A177-3AD203B41FA5}">
                      <a16:colId xmlns:a16="http://schemas.microsoft.com/office/drawing/2014/main" xmlns="" val="20000"/>
                    </a:ext>
                  </a:extLst>
                </a:gridCol>
                <a:gridCol w="953770">
                  <a:extLst>
                    <a:ext uri="{9D8B030D-6E8A-4147-A177-3AD203B41FA5}">
                      <a16:colId xmlns:a16="http://schemas.microsoft.com/office/drawing/2014/main" xmlns="" val="20001"/>
                    </a:ext>
                  </a:extLst>
                </a:gridCol>
                <a:gridCol w="954405">
                  <a:extLst>
                    <a:ext uri="{9D8B030D-6E8A-4147-A177-3AD203B41FA5}">
                      <a16:colId xmlns:a16="http://schemas.microsoft.com/office/drawing/2014/main" xmlns="" val="20002"/>
                    </a:ext>
                  </a:extLst>
                </a:gridCol>
                <a:gridCol w="954405">
                  <a:extLst>
                    <a:ext uri="{9D8B030D-6E8A-4147-A177-3AD203B41FA5}">
                      <a16:colId xmlns:a16="http://schemas.microsoft.com/office/drawing/2014/main" xmlns="" val="20003"/>
                    </a:ext>
                  </a:extLst>
                </a:gridCol>
                <a:gridCol w="954405">
                  <a:extLst>
                    <a:ext uri="{9D8B030D-6E8A-4147-A177-3AD203B41FA5}">
                      <a16:colId xmlns:a16="http://schemas.microsoft.com/office/drawing/2014/main" xmlns="" val="20004"/>
                    </a:ext>
                  </a:extLst>
                </a:gridCol>
                <a:gridCol w="954405">
                  <a:extLst>
                    <a:ext uri="{9D8B030D-6E8A-4147-A177-3AD203B41FA5}">
                      <a16:colId xmlns:a16="http://schemas.microsoft.com/office/drawing/2014/main" xmlns="" val="20005"/>
                    </a:ext>
                  </a:extLst>
                </a:gridCol>
              </a:tblGrid>
              <a:tr h="0">
                <a:tc>
                  <a:txBody>
                    <a:bodyPr/>
                    <a:lstStyle/>
                    <a:p>
                      <a:pPr algn="ctr">
                        <a:lnSpc>
                          <a:spcPct val="107000"/>
                        </a:lnSpc>
                        <a:spcAft>
                          <a:spcPts val="0"/>
                        </a:spcAft>
                      </a:pP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Key words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Teaspoon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Palette knife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Dessert spoon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Kitchen Knife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Tablespoon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pic>
        <p:nvPicPr>
          <p:cNvPr id="5" name="Picture 4"/>
          <p:cNvPicPr>
            <a:picLocks noChangeAspect="1"/>
          </p:cNvPicPr>
          <p:nvPr/>
        </p:nvPicPr>
        <p:blipFill>
          <a:blip r:embed="rId2"/>
          <a:stretch>
            <a:fillRect/>
          </a:stretch>
        </p:blipFill>
        <p:spPr>
          <a:xfrm>
            <a:off x="86497" y="1802197"/>
            <a:ext cx="3459894" cy="2594920"/>
          </a:xfrm>
          <a:prstGeom prst="rect">
            <a:avLst/>
          </a:prstGeom>
        </p:spPr>
      </p:pic>
      <p:sp>
        <p:nvSpPr>
          <p:cNvPr id="7" name="Text Box 2"/>
          <p:cNvSpPr txBox="1">
            <a:spLocks noChangeArrowheads="1"/>
          </p:cNvSpPr>
          <p:nvPr/>
        </p:nvSpPr>
        <p:spPr bwMode="auto">
          <a:xfrm>
            <a:off x="337322" y="4014212"/>
            <a:ext cx="412750" cy="382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1000897" y="4014211"/>
            <a:ext cx="412750" cy="382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1610566" y="3985001"/>
            <a:ext cx="382905" cy="4121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2190390" y="3985001"/>
            <a:ext cx="412750" cy="3829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2800059" y="3970396"/>
            <a:ext cx="412750" cy="397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776524155"/>
              </p:ext>
            </p:extLst>
          </p:nvPr>
        </p:nvGraphicFramePr>
        <p:xfrm>
          <a:off x="3546391" y="2512599"/>
          <a:ext cx="5461685" cy="568135"/>
        </p:xfrm>
        <a:graphic>
          <a:graphicData uri="http://schemas.openxmlformats.org/drawingml/2006/table">
            <a:tbl>
              <a:tblPr firstRow="1" firstCol="1" bandRow="1"/>
              <a:tblGrid>
                <a:gridCol w="1129201">
                  <a:extLst>
                    <a:ext uri="{9D8B030D-6E8A-4147-A177-3AD203B41FA5}">
                      <a16:colId xmlns:a16="http://schemas.microsoft.com/office/drawing/2014/main" xmlns="" val="20000"/>
                    </a:ext>
                  </a:extLst>
                </a:gridCol>
                <a:gridCol w="1037959">
                  <a:extLst>
                    <a:ext uri="{9D8B030D-6E8A-4147-A177-3AD203B41FA5}">
                      <a16:colId xmlns:a16="http://schemas.microsoft.com/office/drawing/2014/main" xmlns="" val="20001"/>
                    </a:ext>
                  </a:extLst>
                </a:gridCol>
                <a:gridCol w="1113280">
                  <a:extLst>
                    <a:ext uri="{9D8B030D-6E8A-4147-A177-3AD203B41FA5}">
                      <a16:colId xmlns:a16="http://schemas.microsoft.com/office/drawing/2014/main" xmlns="" val="20002"/>
                    </a:ext>
                  </a:extLst>
                </a:gridCol>
                <a:gridCol w="1143286">
                  <a:extLst>
                    <a:ext uri="{9D8B030D-6E8A-4147-A177-3AD203B41FA5}">
                      <a16:colId xmlns:a16="http://schemas.microsoft.com/office/drawing/2014/main" xmlns="" val="20003"/>
                    </a:ext>
                  </a:extLst>
                </a:gridCol>
                <a:gridCol w="1037959">
                  <a:extLst>
                    <a:ext uri="{9D8B030D-6E8A-4147-A177-3AD203B41FA5}">
                      <a16:colId xmlns:a16="http://schemas.microsoft.com/office/drawing/2014/main" xmlns="" val="20004"/>
                    </a:ext>
                  </a:extLst>
                </a:gridCol>
              </a:tblGrid>
              <a:tr h="0">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B</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4" name="Rectangle 13"/>
          <p:cNvSpPr/>
          <p:nvPr/>
        </p:nvSpPr>
        <p:spPr>
          <a:xfrm>
            <a:off x="4473146" y="1998968"/>
            <a:ext cx="4113627" cy="261610"/>
          </a:xfrm>
          <a:prstGeom prst="rect">
            <a:avLst/>
          </a:prstGeom>
          <a:solidFill>
            <a:schemeClr val="accent2"/>
          </a:solidFill>
        </p:spPr>
        <p:txBody>
          <a:bodyPr wrap="none">
            <a:spAutoFit/>
          </a:bodyPr>
          <a:lstStyle/>
          <a:p>
            <a:r>
              <a:rPr lang="en-GB" sz="1100" dirty="0">
                <a:latin typeface="Comic Sans MS" panose="030F0702030302020204" pitchFamily="66" charset="0"/>
                <a:ea typeface="Calibri" panose="020F0502020204030204" pitchFamily="34" charset="0"/>
                <a:cs typeface="Times New Roman" panose="02020603050405020304" pitchFamily="18" charset="0"/>
              </a:rPr>
              <a:t>Can you name the equipment? Use the box above to help you.</a:t>
            </a:r>
            <a:endParaRPr lang="en-GB" dirty="0"/>
          </a:p>
        </p:txBody>
      </p:sp>
      <p:graphicFrame>
        <p:nvGraphicFramePr>
          <p:cNvPr id="15" name="Table 14"/>
          <p:cNvGraphicFramePr>
            <a:graphicFrameLocks noGrp="1"/>
          </p:cNvGraphicFramePr>
          <p:nvPr>
            <p:extLst>
              <p:ext uri="{D42A27DB-BD31-4B8C-83A1-F6EECF244321}">
                <p14:modId xmlns:p14="http://schemas.microsoft.com/office/powerpoint/2010/main" val="2030907484"/>
              </p:ext>
            </p:extLst>
          </p:nvPr>
        </p:nvGraphicFramePr>
        <p:xfrm>
          <a:off x="3546391" y="3671915"/>
          <a:ext cx="5461686" cy="568135"/>
        </p:xfrm>
        <a:graphic>
          <a:graphicData uri="http://schemas.openxmlformats.org/drawingml/2006/table">
            <a:tbl>
              <a:tblPr firstRow="1" firstCol="1" bandRow="1"/>
              <a:tblGrid>
                <a:gridCol w="1820360">
                  <a:extLst>
                    <a:ext uri="{9D8B030D-6E8A-4147-A177-3AD203B41FA5}">
                      <a16:colId xmlns:a16="http://schemas.microsoft.com/office/drawing/2014/main" xmlns="" val="20000"/>
                    </a:ext>
                  </a:extLst>
                </a:gridCol>
                <a:gridCol w="1820360">
                  <a:extLst>
                    <a:ext uri="{9D8B030D-6E8A-4147-A177-3AD203B41FA5}">
                      <a16:colId xmlns:a16="http://schemas.microsoft.com/office/drawing/2014/main" xmlns="" val="20001"/>
                    </a:ext>
                  </a:extLst>
                </a:gridCol>
                <a:gridCol w="1820966">
                  <a:extLst>
                    <a:ext uri="{9D8B030D-6E8A-4147-A177-3AD203B41FA5}">
                      <a16:colId xmlns:a16="http://schemas.microsoft.com/office/drawing/2014/main" xmlns="" val="20002"/>
                    </a:ext>
                  </a:extLst>
                </a:gridCol>
              </a:tblGrid>
              <a:tr h="0">
                <a:tc>
                  <a:txBody>
                    <a:bodyPr/>
                    <a:lstStyle/>
                    <a:p>
                      <a:pPr algn="ct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tsp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dsp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tbsp.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indent="457200">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6" name="Rectangle 15"/>
          <p:cNvSpPr/>
          <p:nvPr/>
        </p:nvSpPr>
        <p:spPr>
          <a:xfrm>
            <a:off x="4473146" y="3172530"/>
            <a:ext cx="3962944" cy="273473"/>
          </a:xfrm>
          <a:prstGeom prst="rect">
            <a:avLst/>
          </a:prstGeom>
          <a:solidFill>
            <a:schemeClr val="accent2">
              <a:lumMod val="40000"/>
              <a:lumOff val="60000"/>
            </a:schemeClr>
          </a:solidFill>
        </p:spPr>
        <p:txBody>
          <a:bodyPr wrap="none">
            <a:spAutoFit/>
          </a:bodyPr>
          <a:lstStyle/>
          <a:p>
            <a:pPr>
              <a:lnSpc>
                <a:spcPct val="107000"/>
              </a:lnSpc>
              <a:spcAft>
                <a:spcPts val="800"/>
              </a:spcAft>
            </a:pPr>
            <a:r>
              <a:rPr lang="en-GB" sz="1100" dirty="0">
                <a:latin typeface="Comic Sans MS" panose="030F0702030302020204" pitchFamily="66" charset="0"/>
                <a:ea typeface="Calibri" panose="020F0502020204030204" pitchFamily="34" charset="0"/>
                <a:cs typeface="Times New Roman" panose="02020603050405020304" pitchFamily="18" charset="0"/>
              </a:rPr>
              <a:t>In recipes what do the following abbreviations stand for?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761647223"/>
              </p:ext>
            </p:extLst>
          </p:nvPr>
        </p:nvGraphicFramePr>
        <p:xfrm>
          <a:off x="1565329" y="4969375"/>
          <a:ext cx="5725160" cy="1589533"/>
        </p:xfrm>
        <a:graphic>
          <a:graphicData uri="http://schemas.openxmlformats.org/drawingml/2006/table">
            <a:tbl>
              <a:tblPr firstRow="1" firstCol="1" bandRow="1"/>
              <a:tblGrid>
                <a:gridCol w="1908175">
                  <a:extLst>
                    <a:ext uri="{9D8B030D-6E8A-4147-A177-3AD203B41FA5}">
                      <a16:colId xmlns:a16="http://schemas.microsoft.com/office/drawing/2014/main" xmlns="" val="20000"/>
                    </a:ext>
                  </a:extLst>
                </a:gridCol>
                <a:gridCol w="1908175">
                  <a:extLst>
                    <a:ext uri="{9D8B030D-6E8A-4147-A177-3AD203B41FA5}">
                      <a16:colId xmlns:a16="http://schemas.microsoft.com/office/drawing/2014/main" xmlns="" val="20001"/>
                    </a:ext>
                  </a:extLst>
                </a:gridCol>
                <a:gridCol w="1908810">
                  <a:extLst>
                    <a:ext uri="{9D8B030D-6E8A-4147-A177-3AD203B41FA5}">
                      <a16:colId xmlns:a16="http://schemas.microsoft.com/office/drawing/2014/main" xmlns="" val="20002"/>
                    </a:ext>
                  </a:extLst>
                </a:gridCol>
              </a:tblGrid>
              <a:tr h="0">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cs typeface="Times New Roman" panose="02020603050405020304" pitchFamily="18" charset="0"/>
                        </a:rPr>
                        <a:t/>
                      </a:r>
                      <a:br>
                        <a:rPr lang="en-GB" sz="1100" dirty="0">
                          <a:effectLst/>
                          <a:latin typeface="Calibri" panose="020F0502020204030204" pitchFamily="34" charset="0"/>
                          <a:cs typeface="Times New Roman" panose="02020603050405020304" pitchFamily="18" charset="0"/>
                        </a:rPr>
                      </a:b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4450">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Z</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81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496" y="5045946"/>
            <a:ext cx="1003300" cy="897654"/>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02924">
            <a:off x="6309295" y="4895619"/>
            <a:ext cx="441325" cy="13112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174" y="4997161"/>
            <a:ext cx="1041400" cy="10369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800059" y="4521814"/>
            <a:ext cx="3807453" cy="261610"/>
          </a:xfrm>
          <a:prstGeom prst="rect">
            <a:avLst/>
          </a:prstGeom>
          <a:solidFill>
            <a:schemeClr val="accent2">
              <a:lumMod val="75000"/>
            </a:schemeClr>
          </a:solidFill>
        </p:spPr>
        <p:txBody>
          <a:bodyPr wrap="none">
            <a:spAutoFit/>
          </a:bodyPr>
          <a:lstStyle/>
          <a:p>
            <a:r>
              <a:rPr lang="en-GB" sz="1100" dirty="0">
                <a:latin typeface="Comic Sans MS" panose="030F0702030302020204" pitchFamily="66" charset="0"/>
                <a:ea typeface="Calibri" panose="020F0502020204030204" pitchFamily="34" charset="0"/>
                <a:cs typeface="Times New Roman" panose="02020603050405020304" pitchFamily="18" charset="0"/>
              </a:rPr>
              <a:t>Name the following pieces of equipment and their uses:</a:t>
            </a:r>
            <a:endParaRPr lang="en-GB" dirty="0"/>
          </a:p>
        </p:txBody>
      </p:sp>
    </p:spTree>
    <p:extLst>
      <p:ext uri="{BB962C8B-B14F-4D97-AF65-F5344CB8AC3E}">
        <p14:creationId xmlns:p14="http://schemas.microsoft.com/office/powerpoint/2010/main" val="2631242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29</a:t>
            </a:fld>
            <a:endParaRPr lang="en-GB" dirty="0"/>
          </a:p>
        </p:txBody>
      </p:sp>
      <p:pic>
        <p:nvPicPr>
          <p:cNvPr id="3" name="Picture 2" descr="\\prime\staff\scameron\8\year 2019-2020\O kitchen safety.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640" y="866774"/>
            <a:ext cx="5515276" cy="5854702"/>
          </a:xfrm>
          <a:prstGeom prst="rect">
            <a:avLst/>
          </a:prstGeom>
          <a:noFill/>
          <a:ln>
            <a:noFill/>
          </a:ln>
        </p:spPr>
      </p:pic>
      <p:sp>
        <p:nvSpPr>
          <p:cNvPr id="4" name="Text Box 2"/>
          <p:cNvSpPr txBox="1"/>
          <p:nvPr/>
        </p:nvSpPr>
        <p:spPr>
          <a:xfrm>
            <a:off x="1783080" y="234014"/>
            <a:ext cx="5703570" cy="84582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36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Calibri" panose="020F0502020204030204" pitchFamily="34" charset="0"/>
                <a:ea typeface="Calibri" panose="020F0502020204030204" pitchFamily="34" charset="0"/>
                <a:cs typeface="Times New Roman" panose="02020603050405020304" pitchFamily="18" charset="0"/>
              </a:rPr>
              <a:t>Kitchen and Personal Hygiene</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6063916" y="866774"/>
            <a:ext cx="3080084" cy="635751"/>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1. A cooked chicken is left on the window sill. This could fall into the washing-up bowl and also attract pests. </a:t>
            </a:r>
          </a:p>
        </p:txBody>
      </p:sp>
      <p:sp>
        <p:nvSpPr>
          <p:cNvPr id="8" name="TextBox 7"/>
          <p:cNvSpPr txBox="1"/>
          <p:nvPr/>
        </p:nvSpPr>
        <p:spPr>
          <a:xfrm>
            <a:off x="6063916" y="1481396"/>
            <a:ext cx="3080084" cy="635751"/>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2. There are large piles of washing-up either side of the sink. These could fall and smash. Also they are attracting pests.</a:t>
            </a:r>
          </a:p>
        </p:txBody>
      </p:sp>
      <p:sp>
        <p:nvSpPr>
          <p:cNvPr id="9" name="TextBox 8"/>
          <p:cNvSpPr txBox="1"/>
          <p:nvPr/>
        </p:nvSpPr>
        <p:spPr>
          <a:xfrm>
            <a:off x="6063916" y="2190554"/>
            <a:ext cx="3080084" cy="635751"/>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3. There is an open bottle of kitchen cleaner net to the taps. This could be toxic and could contaminate anything it comes into contact with.</a:t>
            </a:r>
          </a:p>
        </p:txBody>
      </p:sp>
      <p:sp>
        <p:nvSpPr>
          <p:cNvPr id="10" name="TextBox 9"/>
          <p:cNvSpPr txBox="1"/>
          <p:nvPr/>
        </p:nvSpPr>
        <p:spPr>
          <a:xfrm>
            <a:off x="6063916" y="2871444"/>
            <a:ext cx="3080084" cy="635751"/>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4. A cooked meal on a plate has been left on the side. This is perfect for bacteria to multiply on and make you ill. It should be covered.</a:t>
            </a:r>
          </a:p>
        </p:txBody>
      </p:sp>
      <p:sp>
        <p:nvSpPr>
          <p:cNvPr id="11" name="TextBox 10"/>
          <p:cNvSpPr txBox="1"/>
          <p:nvPr/>
        </p:nvSpPr>
        <p:spPr>
          <a:xfrm>
            <a:off x="6063916" y="3689588"/>
            <a:ext cx="3080084" cy="635751"/>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5. The fridge door is left open which means that the temperature in the fridge will be rising, plus pests can enter.</a:t>
            </a:r>
          </a:p>
        </p:txBody>
      </p:sp>
      <p:sp>
        <p:nvSpPr>
          <p:cNvPr id="12" name="TextBox 11"/>
          <p:cNvSpPr txBox="1"/>
          <p:nvPr/>
        </p:nvSpPr>
        <p:spPr>
          <a:xfrm>
            <a:off x="6063916" y="5526742"/>
            <a:ext cx="3080084" cy="454612"/>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8. A dirt bucket of water has been left out – another trip hazard and unhygienic.</a:t>
            </a:r>
          </a:p>
        </p:txBody>
      </p:sp>
      <p:sp>
        <p:nvSpPr>
          <p:cNvPr id="13" name="TextBox 12"/>
          <p:cNvSpPr txBox="1"/>
          <p:nvPr/>
        </p:nvSpPr>
        <p:spPr>
          <a:xfrm>
            <a:off x="6063916" y="4439129"/>
            <a:ext cx="3080084" cy="635751"/>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6. Uncovered raw meat is on the top shelf which means it juices which could contain bacteria are dripping onto food below.</a:t>
            </a:r>
          </a:p>
        </p:txBody>
      </p:sp>
      <p:sp>
        <p:nvSpPr>
          <p:cNvPr id="14" name="TextBox 13"/>
          <p:cNvSpPr txBox="1"/>
          <p:nvPr/>
        </p:nvSpPr>
        <p:spPr>
          <a:xfrm>
            <a:off x="6063916" y="5164075"/>
            <a:ext cx="3080084" cy="273473"/>
          </a:xfrm>
          <a:prstGeom prst="rect">
            <a:avLst/>
          </a:prstGeom>
          <a:noFill/>
        </p:spPr>
        <p:txBody>
          <a:bodyPr wrap="square" rtlCol="0">
            <a:spAutoFit/>
          </a:bodyPr>
          <a:lstStyle/>
          <a:p>
            <a:pPr>
              <a:lnSpc>
                <a:spcPct val="107000"/>
              </a:lnSpc>
              <a:spcAft>
                <a:spcPts val="0"/>
              </a:spcAft>
            </a:pPr>
            <a:r>
              <a:rPr lang="en-GB" sz="1000" dirty="0">
                <a:latin typeface="Calibri" panose="020F0502020204030204" pitchFamily="34" charset="0"/>
                <a:ea typeface="Calibri" panose="020F0502020204030204" pitchFamily="34" charset="0"/>
                <a:cs typeface="Times New Roman" panose="02020603050405020304" pitchFamily="18" charset="0"/>
              </a:rPr>
              <a:t> 7. </a:t>
            </a:r>
            <a:r>
              <a:rPr lang="en-GB" sz="1100" dirty="0">
                <a:latin typeface="Calibri" panose="020F0502020204030204" pitchFamily="34" charset="0"/>
                <a:ea typeface="Calibri" panose="020F0502020204030204" pitchFamily="34" charset="0"/>
                <a:cs typeface="Times New Roman" panose="02020603050405020304" pitchFamily="18" charset="0"/>
              </a:rPr>
              <a:t>A dirty mop has been left which is a trip hazard.</a:t>
            </a:r>
          </a:p>
        </p:txBody>
      </p:sp>
      <p:sp>
        <p:nvSpPr>
          <p:cNvPr id="15" name="TextBox 14"/>
          <p:cNvSpPr txBox="1"/>
          <p:nvPr/>
        </p:nvSpPr>
        <p:spPr>
          <a:xfrm>
            <a:off x="6063916" y="6007200"/>
            <a:ext cx="3080084" cy="273473"/>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9. There is rubbish around the bin.</a:t>
            </a:r>
          </a:p>
        </p:txBody>
      </p:sp>
      <p:sp>
        <p:nvSpPr>
          <p:cNvPr id="16" name="TextBox 15"/>
          <p:cNvSpPr txBox="1"/>
          <p:nvPr/>
        </p:nvSpPr>
        <p:spPr>
          <a:xfrm>
            <a:off x="6063916" y="6406184"/>
            <a:ext cx="3080084" cy="273473"/>
          </a:xfrm>
          <a:prstGeom prst="rect">
            <a:avLst/>
          </a:prstGeom>
          <a:noFill/>
        </p:spPr>
        <p:txBody>
          <a:bodyPr wrap="square" rtlCol="0">
            <a:spAutoFit/>
          </a:bodyPr>
          <a:lstStyle/>
          <a:p>
            <a:pPr>
              <a:lnSpc>
                <a:spcPct val="107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10. The lady is feeding the dog from the table</a:t>
            </a:r>
            <a:r>
              <a:rPr lang="en-GB" sz="1000"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3418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Year 8 pathways criteria</a:t>
            </a:r>
          </a:p>
        </p:txBody>
      </p:sp>
      <p:sp>
        <p:nvSpPr>
          <p:cNvPr id="5" name="Slide Number Placeholder 4"/>
          <p:cNvSpPr>
            <a:spLocks noGrp="1"/>
          </p:cNvSpPr>
          <p:nvPr>
            <p:ph type="sldNum" sz="quarter" idx="12"/>
          </p:nvPr>
        </p:nvSpPr>
        <p:spPr/>
        <p:txBody>
          <a:bodyPr/>
          <a:lstStyle/>
          <a:p>
            <a:fld id="{620B242D-6290-49E5-A6EF-D013109EBBA5}" type="slidenum">
              <a:rPr lang="en-GB" smtClean="0"/>
              <a:t>3</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276265001"/>
              </p:ext>
            </p:extLst>
          </p:nvPr>
        </p:nvGraphicFramePr>
        <p:xfrm>
          <a:off x="765694" y="758535"/>
          <a:ext cx="7749656" cy="5790819"/>
        </p:xfrm>
        <a:graphic>
          <a:graphicData uri="http://schemas.openxmlformats.org/drawingml/2006/table">
            <a:tbl>
              <a:tblPr firstRow="1" firstCol="1" bandRow="1"/>
              <a:tblGrid>
                <a:gridCol w="1937158">
                  <a:extLst>
                    <a:ext uri="{9D8B030D-6E8A-4147-A177-3AD203B41FA5}">
                      <a16:colId xmlns:a16="http://schemas.microsoft.com/office/drawing/2014/main" xmlns="" val="20000"/>
                    </a:ext>
                  </a:extLst>
                </a:gridCol>
                <a:gridCol w="1937158">
                  <a:extLst>
                    <a:ext uri="{9D8B030D-6E8A-4147-A177-3AD203B41FA5}">
                      <a16:colId xmlns:a16="http://schemas.microsoft.com/office/drawing/2014/main" xmlns="" val="20001"/>
                    </a:ext>
                  </a:extLst>
                </a:gridCol>
                <a:gridCol w="1937670">
                  <a:extLst>
                    <a:ext uri="{9D8B030D-6E8A-4147-A177-3AD203B41FA5}">
                      <a16:colId xmlns:a16="http://schemas.microsoft.com/office/drawing/2014/main" xmlns="" val="20002"/>
                    </a:ext>
                  </a:extLst>
                </a:gridCol>
                <a:gridCol w="1937670">
                  <a:extLst>
                    <a:ext uri="{9D8B030D-6E8A-4147-A177-3AD203B41FA5}">
                      <a16:colId xmlns:a16="http://schemas.microsoft.com/office/drawing/2014/main" xmlns="" val="20003"/>
                    </a:ext>
                  </a:extLst>
                </a:gridCol>
              </a:tblGrid>
              <a:tr h="308456">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Foundation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Secure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Confident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Excellent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0" marR="5041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xmlns="" val="10000"/>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Four initial design ideas, completed and rendered.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Four initial design ideas, completed and rendered with accuracy.</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completed to a high standard.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achieved to an exceptional standard.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1"/>
                  </a:ext>
                </a:extLst>
              </a:tr>
              <a:tr h="308456">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At least two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Four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Six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Eight plus annotations made on each design.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2"/>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One view of design ideas.</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drawn some of your design ideas in 3D.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drawn all of your design ideas in 3D.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drawn all of your design ideas in 3D, showing some designs with different views e.g. cross-section.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3"/>
                  </a:ext>
                </a:extLst>
              </a:tr>
              <a:tr h="616912">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named your chosen target market.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identified why your design is suitable for your chosen target market.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achieved with reference made to the design specification.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criteria from previous pathway has been achieved with reference made to the design specification and a detailed design proposal has been completed.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4"/>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a written plan of making.</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with some timings.</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You have written a detailed plan of making with timings and some control points.</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5"/>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Some ingredients and equipment handled with reasonable control.</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co-ordination.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excellent competence and co-ordination. </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All ingredients and equipment handled with excellent competence and co-ordination.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6"/>
                  </a:ext>
                </a:extLst>
              </a:tr>
              <a:tr h="462684">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sessions - needed a little assistance.</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 - mostly independent – a little assistance.</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sessions - completely independent. Demonstrating good organisation.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Practical sessions - Completely independent. Demonstrating a high level of organisation.</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7"/>
                  </a:ext>
                </a:extLst>
              </a:tr>
              <a:tr h="308456">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Mostly 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8"/>
                  </a:ext>
                </a:extLst>
              </a:tr>
              <a:tr h="616912">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practical dish.</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on time. Sink and equipment cleaned and finished product packed away.</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 to a high standard.</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9"/>
                  </a:ext>
                </a:extLst>
              </a:tr>
              <a:tr h="616912">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Acceptable finish on end product.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Good finish to end product.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 Demonstrating good garnishing/decorating skills to finished product.</a:t>
                      </a:r>
                    </a:p>
                  </a:txBody>
                  <a:tcPr marL="50410" marR="5041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18543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30</a:t>
            </a:fld>
            <a:endParaRPr lang="en-GB" dirty="0"/>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3435730271"/>
              </p:ext>
            </p:extLst>
          </p:nvPr>
        </p:nvGraphicFramePr>
        <p:xfrm>
          <a:off x="0" y="53975"/>
          <a:ext cx="8985250" cy="6721475"/>
        </p:xfrm>
        <a:graphic>
          <a:graphicData uri="http://schemas.openxmlformats.org/presentationml/2006/ole">
            <mc:AlternateContent xmlns:mc="http://schemas.openxmlformats.org/markup-compatibility/2006">
              <mc:Choice xmlns:v="urn:schemas-microsoft-com:vml" Requires="v">
                <p:oleObj spid="_x0000_s50178" name="Presentation" r:id="rId3" imgW="6094318" imgH="3427533" progId="PowerPoint.Show.12">
                  <p:embed/>
                </p:oleObj>
              </mc:Choice>
              <mc:Fallback>
                <p:oleObj name="Presentation" r:id="rId3" imgW="6094318" imgH="3427533" progId="PowerPoint.Show.12">
                  <p:embed/>
                  <p:pic>
                    <p:nvPicPr>
                      <p:cNvPr id="3" name="Object 2">
                        <a:hlinkClick r:id="" action="ppaction://ole?verb=0"/>
                      </p:cNvPr>
                      <p:cNvPicPr/>
                      <p:nvPr/>
                    </p:nvPicPr>
                    <p:blipFill>
                      <a:blip r:embed="rId4"/>
                      <a:stretch>
                        <a:fillRect/>
                      </a:stretch>
                    </p:blipFill>
                    <p:spPr>
                      <a:xfrm>
                        <a:off x="0" y="53975"/>
                        <a:ext cx="8985250" cy="6721475"/>
                      </a:xfrm>
                      <a:prstGeom prst="rect">
                        <a:avLst/>
                      </a:prstGeom>
                    </p:spPr>
                  </p:pic>
                </p:oleObj>
              </mc:Fallback>
            </mc:AlternateContent>
          </a:graphicData>
        </a:graphic>
      </p:graphicFrame>
      <p:sp>
        <p:nvSpPr>
          <p:cNvPr id="4" name="TextBox 3"/>
          <p:cNvSpPr txBox="1"/>
          <p:nvPr/>
        </p:nvSpPr>
        <p:spPr>
          <a:xfrm>
            <a:off x="3538728" y="2624178"/>
            <a:ext cx="4169664" cy="307777"/>
          </a:xfrm>
          <a:prstGeom prst="rect">
            <a:avLst/>
          </a:prstGeom>
          <a:noFill/>
        </p:spPr>
        <p:txBody>
          <a:bodyPr wrap="square" rtlCol="0">
            <a:spAutoFit/>
          </a:bodyPr>
          <a:lstStyle/>
          <a:p>
            <a:r>
              <a:rPr lang="en-GB" sz="1400" dirty="0"/>
              <a:t>Between 5 - 63°</a:t>
            </a:r>
          </a:p>
        </p:txBody>
      </p:sp>
      <p:sp>
        <p:nvSpPr>
          <p:cNvPr id="5" name="TextBox 4"/>
          <p:cNvSpPr txBox="1"/>
          <p:nvPr/>
        </p:nvSpPr>
        <p:spPr>
          <a:xfrm>
            <a:off x="3538728" y="2962732"/>
            <a:ext cx="3776472" cy="307777"/>
          </a:xfrm>
          <a:prstGeom prst="rect">
            <a:avLst/>
          </a:prstGeom>
          <a:noFill/>
        </p:spPr>
        <p:txBody>
          <a:bodyPr wrap="square" rtlCol="0">
            <a:spAutoFit/>
          </a:bodyPr>
          <a:lstStyle/>
          <a:p>
            <a:r>
              <a:rPr lang="en-GB" sz="1400" dirty="0"/>
              <a:t>Cover it up. Put it in the fridge</a:t>
            </a:r>
          </a:p>
        </p:txBody>
      </p:sp>
      <p:sp>
        <p:nvSpPr>
          <p:cNvPr id="6" name="TextBox 5"/>
          <p:cNvSpPr txBox="1"/>
          <p:nvPr/>
        </p:nvSpPr>
        <p:spPr>
          <a:xfrm>
            <a:off x="3834255" y="5278063"/>
            <a:ext cx="4169664" cy="307777"/>
          </a:xfrm>
          <a:prstGeom prst="rect">
            <a:avLst/>
          </a:prstGeom>
          <a:noFill/>
        </p:spPr>
        <p:txBody>
          <a:bodyPr wrap="square" rtlCol="0">
            <a:spAutoFit/>
          </a:bodyPr>
          <a:lstStyle/>
          <a:p>
            <a:r>
              <a:rPr lang="en-GB" sz="1400" dirty="0"/>
              <a:t>You will infect the food with your bacteria.</a:t>
            </a:r>
          </a:p>
        </p:txBody>
      </p:sp>
      <p:sp>
        <p:nvSpPr>
          <p:cNvPr id="7" name="TextBox 6"/>
          <p:cNvSpPr txBox="1"/>
          <p:nvPr/>
        </p:nvSpPr>
        <p:spPr>
          <a:xfrm>
            <a:off x="3834255" y="5604041"/>
            <a:ext cx="4169664" cy="307777"/>
          </a:xfrm>
          <a:prstGeom prst="rect">
            <a:avLst/>
          </a:prstGeom>
          <a:noFill/>
        </p:spPr>
        <p:txBody>
          <a:bodyPr wrap="square" rtlCol="0">
            <a:spAutoFit/>
          </a:bodyPr>
          <a:lstStyle/>
          <a:p>
            <a:r>
              <a:rPr lang="en-GB" sz="1400" dirty="0"/>
              <a:t>The bacteria lives in your saliva.</a:t>
            </a:r>
          </a:p>
        </p:txBody>
      </p:sp>
      <p:sp>
        <p:nvSpPr>
          <p:cNvPr id="8" name="TextBox 7"/>
          <p:cNvSpPr txBox="1"/>
          <p:nvPr/>
        </p:nvSpPr>
        <p:spPr>
          <a:xfrm>
            <a:off x="3903218" y="5930467"/>
            <a:ext cx="4169664" cy="307777"/>
          </a:xfrm>
          <a:prstGeom prst="rect">
            <a:avLst/>
          </a:prstGeom>
          <a:noFill/>
        </p:spPr>
        <p:txBody>
          <a:bodyPr wrap="square" rtlCol="0">
            <a:spAutoFit/>
          </a:bodyPr>
          <a:lstStyle/>
          <a:p>
            <a:r>
              <a:rPr lang="en-GB" sz="1400" dirty="0"/>
              <a:t>If they are damp, the bacteria will multiply</a:t>
            </a:r>
          </a:p>
        </p:txBody>
      </p:sp>
      <p:sp>
        <p:nvSpPr>
          <p:cNvPr id="9" name="TextBox 8"/>
          <p:cNvSpPr txBox="1"/>
          <p:nvPr/>
        </p:nvSpPr>
        <p:spPr>
          <a:xfrm>
            <a:off x="3903218" y="6199616"/>
            <a:ext cx="4169664" cy="338554"/>
          </a:xfrm>
          <a:prstGeom prst="rect">
            <a:avLst/>
          </a:prstGeom>
          <a:noFill/>
        </p:spPr>
        <p:txBody>
          <a:bodyPr wrap="square" rtlCol="0">
            <a:spAutoFit/>
          </a:bodyPr>
          <a:lstStyle/>
          <a:p>
            <a:r>
              <a:rPr lang="en-GB" sz="1400" dirty="0"/>
              <a:t>You could spread the bacteria through the food</a:t>
            </a:r>
            <a:r>
              <a:rPr lang="en-GB" sz="1600" dirty="0"/>
              <a:t>.</a:t>
            </a:r>
          </a:p>
        </p:txBody>
      </p:sp>
      <p:sp>
        <p:nvSpPr>
          <p:cNvPr id="10" name="TextBox 9"/>
          <p:cNvSpPr txBox="1"/>
          <p:nvPr/>
        </p:nvSpPr>
        <p:spPr>
          <a:xfrm>
            <a:off x="3834255" y="4941768"/>
            <a:ext cx="4169664" cy="338554"/>
          </a:xfrm>
          <a:prstGeom prst="rect">
            <a:avLst/>
          </a:prstGeom>
          <a:noFill/>
        </p:spPr>
        <p:txBody>
          <a:bodyPr wrap="square" rtlCol="0">
            <a:spAutoFit/>
          </a:bodyPr>
          <a:lstStyle/>
          <a:p>
            <a:r>
              <a:rPr lang="en-GB" sz="1400" dirty="0"/>
              <a:t>If the plaster falls off, it can be seen</a:t>
            </a:r>
            <a:r>
              <a:rPr lang="en-GB" sz="1600" dirty="0"/>
              <a:t>.</a:t>
            </a:r>
          </a:p>
        </p:txBody>
      </p:sp>
      <p:sp>
        <p:nvSpPr>
          <p:cNvPr id="11" name="TextBox 10"/>
          <p:cNvSpPr txBox="1"/>
          <p:nvPr/>
        </p:nvSpPr>
        <p:spPr>
          <a:xfrm>
            <a:off x="3785741" y="4598902"/>
            <a:ext cx="4169664" cy="276999"/>
          </a:xfrm>
          <a:prstGeom prst="rect">
            <a:avLst/>
          </a:prstGeom>
          <a:noFill/>
        </p:spPr>
        <p:txBody>
          <a:bodyPr wrap="square" rtlCol="0">
            <a:spAutoFit/>
          </a:bodyPr>
          <a:lstStyle/>
          <a:p>
            <a:r>
              <a:rPr lang="en-GB" sz="1200" dirty="0"/>
              <a:t>To prevent bacteria from your clothes getting into your food.</a:t>
            </a:r>
          </a:p>
        </p:txBody>
      </p:sp>
      <p:sp>
        <p:nvSpPr>
          <p:cNvPr id="12" name="TextBox 11"/>
          <p:cNvSpPr txBox="1"/>
          <p:nvPr/>
        </p:nvSpPr>
        <p:spPr>
          <a:xfrm>
            <a:off x="3785741" y="4339124"/>
            <a:ext cx="4169664" cy="307777"/>
          </a:xfrm>
          <a:prstGeom prst="rect">
            <a:avLst/>
          </a:prstGeom>
          <a:noFill/>
        </p:spPr>
        <p:txBody>
          <a:bodyPr wrap="square" rtlCol="0">
            <a:spAutoFit/>
          </a:bodyPr>
          <a:lstStyle/>
          <a:p>
            <a:r>
              <a:rPr lang="en-GB" sz="1400" dirty="0"/>
              <a:t>To stop it falling into your food.</a:t>
            </a:r>
          </a:p>
        </p:txBody>
      </p:sp>
      <p:sp>
        <p:nvSpPr>
          <p:cNvPr id="13" name="TextBox 12"/>
          <p:cNvSpPr txBox="1"/>
          <p:nvPr/>
        </p:nvSpPr>
        <p:spPr>
          <a:xfrm>
            <a:off x="3785741" y="4066876"/>
            <a:ext cx="4169664" cy="307777"/>
          </a:xfrm>
          <a:prstGeom prst="rect">
            <a:avLst/>
          </a:prstGeom>
          <a:noFill/>
        </p:spPr>
        <p:txBody>
          <a:bodyPr wrap="square" rtlCol="0">
            <a:spAutoFit/>
          </a:bodyPr>
          <a:lstStyle/>
          <a:p>
            <a:r>
              <a:rPr lang="en-GB" sz="1400" dirty="0"/>
              <a:t>To destroy the bacteria.</a:t>
            </a:r>
          </a:p>
        </p:txBody>
      </p:sp>
      <p:sp>
        <p:nvSpPr>
          <p:cNvPr id="14" name="TextBox 13"/>
          <p:cNvSpPr txBox="1"/>
          <p:nvPr/>
        </p:nvSpPr>
        <p:spPr>
          <a:xfrm>
            <a:off x="3538728" y="3523946"/>
            <a:ext cx="4169664" cy="338554"/>
          </a:xfrm>
          <a:prstGeom prst="rect">
            <a:avLst/>
          </a:prstGeom>
          <a:noFill/>
        </p:spPr>
        <p:txBody>
          <a:bodyPr wrap="square" rtlCol="0">
            <a:spAutoFit/>
          </a:bodyPr>
          <a:lstStyle/>
          <a:p>
            <a:r>
              <a:rPr lang="en-GB" sz="1400" dirty="0"/>
              <a:t>0° - 5</a:t>
            </a:r>
            <a:r>
              <a:rPr lang="en-GB" sz="1600" dirty="0"/>
              <a:t>°</a:t>
            </a:r>
          </a:p>
        </p:txBody>
      </p:sp>
      <p:sp>
        <p:nvSpPr>
          <p:cNvPr id="15" name="TextBox 14"/>
          <p:cNvSpPr txBox="1"/>
          <p:nvPr/>
        </p:nvSpPr>
        <p:spPr>
          <a:xfrm>
            <a:off x="3538728" y="3213968"/>
            <a:ext cx="4169664" cy="307777"/>
          </a:xfrm>
          <a:prstGeom prst="rect">
            <a:avLst/>
          </a:prstGeom>
          <a:noFill/>
        </p:spPr>
        <p:txBody>
          <a:bodyPr wrap="square" rtlCol="0">
            <a:spAutoFit/>
          </a:bodyPr>
          <a:lstStyle/>
          <a:p>
            <a:r>
              <a:rPr lang="en-GB" sz="1400" dirty="0"/>
              <a:t>Above 60°</a:t>
            </a:r>
          </a:p>
        </p:txBody>
      </p:sp>
    </p:spTree>
    <p:extLst>
      <p:ext uri="{BB962C8B-B14F-4D97-AF65-F5344CB8AC3E}">
        <p14:creationId xmlns:p14="http://schemas.microsoft.com/office/powerpoint/2010/main" val="7667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31</a:t>
            </a:fld>
            <a:endParaRPr lang="en-GB" dirty="0"/>
          </a:p>
        </p:txBody>
      </p:sp>
      <p:sp>
        <p:nvSpPr>
          <p:cNvPr id="15" name="TextBox 14"/>
          <p:cNvSpPr txBox="1"/>
          <p:nvPr/>
        </p:nvSpPr>
        <p:spPr>
          <a:xfrm>
            <a:off x="1181100" y="266700"/>
            <a:ext cx="6572250" cy="461665"/>
          </a:xfrm>
          <a:prstGeom prst="rect">
            <a:avLst/>
          </a:prstGeom>
          <a:noFill/>
        </p:spPr>
        <p:txBody>
          <a:bodyPr wrap="square" rtlCol="0">
            <a:spAutoFit/>
          </a:bodyPr>
          <a:lstStyle/>
          <a:p>
            <a:pPr algn="ctr"/>
            <a:r>
              <a:rPr lang="en-GB" sz="2400" dirty="0"/>
              <a:t>Safety  &amp; Hygiene in Food Technology</a:t>
            </a:r>
          </a:p>
        </p:txBody>
      </p:sp>
      <p:sp>
        <p:nvSpPr>
          <p:cNvPr id="16" name="Rectangle 15"/>
          <p:cNvSpPr/>
          <p:nvPr/>
        </p:nvSpPr>
        <p:spPr>
          <a:xfrm>
            <a:off x="114300" y="728365"/>
            <a:ext cx="8869062" cy="481670"/>
          </a:xfrm>
          <a:prstGeom prst="rect">
            <a:avLst/>
          </a:prstGeom>
          <a:solidFill>
            <a:srgbClr val="FF0000">
              <a:alpha val="42000"/>
            </a:srgbClr>
          </a:solidFill>
        </p:spPr>
        <p:txBody>
          <a:bodyPr wrap="square">
            <a:spAutoFit/>
          </a:bodyPr>
          <a:lstStyle/>
          <a:p>
            <a:pPr algn="ctr">
              <a:lnSpc>
                <a:spcPct val="115000"/>
              </a:lnSpc>
              <a:spcAft>
                <a:spcPts val="1000"/>
              </a:spcAft>
            </a:pPr>
            <a:r>
              <a:rPr lang="en-GB" sz="1100" dirty="0">
                <a:latin typeface="Comic Sans MS" panose="030F0702030302020204" pitchFamily="66" charset="0"/>
                <a:ea typeface="Calibri" panose="020F0502020204030204" pitchFamily="34" charset="0"/>
                <a:cs typeface="Times New Roman" panose="02020603050405020304" pitchFamily="18" charset="0"/>
              </a:rPr>
              <a:t>		Each year many thousands of people are injured through accidents in the home. You can help to prevent accidents by thinking carefully about how you and your team work safely in the Food Room.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14299" y="1496241"/>
            <a:ext cx="4248279" cy="261610"/>
          </a:xfrm>
          <a:prstGeom prst="rect">
            <a:avLst/>
          </a:prstGeom>
          <a:solidFill>
            <a:schemeClr val="accent4">
              <a:lumMod val="60000"/>
              <a:lumOff val="40000"/>
            </a:schemeClr>
          </a:solidFill>
        </p:spPr>
        <p:txBody>
          <a:bodyPr wrap="none">
            <a:spAutoFit/>
          </a:bodyPr>
          <a:lstStyle/>
          <a:p>
            <a:r>
              <a:rPr lang="en-GB" sz="1100" b="1" dirty="0">
                <a:latin typeface="Comic Sans MS" panose="030F0702030302020204" pitchFamily="66" charset="0"/>
                <a:ea typeface="Calibri" panose="020F0502020204030204" pitchFamily="34" charset="0"/>
                <a:cs typeface="Times New Roman" panose="02020603050405020304" pitchFamily="18" charset="0"/>
              </a:rPr>
              <a:t>Identify the main possible danger areas in the Food Room:</a:t>
            </a:r>
            <a:endParaRPr lang="en-GB" dirty="0"/>
          </a:p>
        </p:txBody>
      </p:sp>
      <p:pic>
        <p:nvPicPr>
          <p:cNvPr id="19" name="Picture 18"/>
          <p:cNvPicPr>
            <a:picLocks noChangeAspect="1"/>
          </p:cNvPicPr>
          <p:nvPr/>
        </p:nvPicPr>
        <p:blipFill>
          <a:blip r:embed="rId3"/>
          <a:stretch>
            <a:fillRect/>
          </a:stretch>
        </p:blipFill>
        <p:spPr>
          <a:xfrm>
            <a:off x="114299" y="1999048"/>
            <a:ext cx="2220242" cy="1224317"/>
          </a:xfrm>
          <a:prstGeom prst="rect">
            <a:avLst/>
          </a:prstGeom>
        </p:spPr>
      </p:pic>
      <p:pic>
        <p:nvPicPr>
          <p:cNvPr id="20" name="Picture 19"/>
          <p:cNvPicPr>
            <a:picLocks noChangeAspect="1"/>
          </p:cNvPicPr>
          <p:nvPr/>
        </p:nvPicPr>
        <p:blipFill>
          <a:blip r:embed="rId4"/>
          <a:stretch>
            <a:fillRect/>
          </a:stretch>
        </p:blipFill>
        <p:spPr>
          <a:xfrm>
            <a:off x="114300" y="5027562"/>
            <a:ext cx="2220243" cy="1328789"/>
          </a:xfrm>
          <a:prstGeom prst="rect">
            <a:avLst/>
          </a:prstGeom>
        </p:spPr>
      </p:pic>
      <p:pic>
        <p:nvPicPr>
          <p:cNvPr id="21" name="Picture 20"/>
          <p:cNvPicPr>
            <a:picLocks noChangeAspect="1"/>
          </p:cNvPicPr>
          <p:nvPr/>
        </p:nvPicPr>
        <p:blipFill>
          <a:blip r:embed="rId5"/>
          <a:stretch>
            <a:fillRect/>
          </a:stretch>
        </p:blipFill>
        <p:spPr>
          <a:xfrm>
            <a:off x="2530282" y="1999049"/>
            <a:ext cx="2685714" cy="1224316"/>
          </a:xfrm>
          <a:prstGeom prst="rect">
            <a:avLst/>
          </a:prstGeom>
        </p:spPr>
      </p:pic>
      <p:pic>
        <p:nvPicPr>
          <p:cNvPr id="22" name="Picture 21"/>
          <p:cNvPicPr>
            <a:picLocks noChangeAspect="1"/>
          </p:cNvPicPr>
          <p:nvPr/>
        </p:nvPicPr>
        <p:blipFill>
          <a:blip r:embed="rId6"/>
          <a:stretch>
            <a:fillRect/>
          </a:stretch>
        </p:blipFill>
        <p:spPr>
          <a:xfrm>
            <a:off x="114299" y="3401506"/>
            <a:ext cx="2220243" cy="1405271"/>
          </a:xfrm>
          <a:prstGeom prst="rect">
            <a:avLst/>
          </a:prstGeom>
        </p:spPr>
      </p:pic>
      <p:pic>
        <p:nvPicPr>
          <p:cNvPr id="23" name="Picture 22"/>
          <p:cNvPicPr>
            <a:picLocks noChangeAspect="1"/>
          </p:cNvPicPr>
          <p:nvPr/>
        </p:nvPicPr>
        <p:blipFill>
          <a:blip r:embed="rId7"/>
          <a:stretch>
            <a:fillRect/>
          </a:stretch>
        </p:blipFill>
        <p:spPr>
          <a:xfrm>
            <a:off x="2542828" y="3405083"/>
            <a:ext cx="2673168" cy="1401694"/>
          </a:xfrm>
          <a:prstGeom prst="rect">
            <a:avLst/>
          </a:prstGeom>
        </p:spPr>
      </p:pic>
      <p:pic>
        <p:nvPicPr>
          <p:cNvPr id="24" name="Picture 23"/>
          <p:cNvPicPr>
            <a:picLocks noChangeAspect="1"/>
          </p:cNvPicPr>
          <p:nvPr/>
        </p:nvPicPr>
        <p:blipFill>
          <a:blip r:embed="rId8"/>
          <a:stretch>
            <a:fillRect/>
          </a:stretch>
        </p:blipFill>
        <p:spPr>
          <a:xfrm>
            <a:off x="2555374" y="5027562"/>
            <a:ext cx="2673168" cy="1328789"/>
          </a:xfrm>
          <a:prstGeom prst="rect">
            <a:avLst/>
          </a:prstGeom>
        </p:spPr>
      </p:pic>
      <p:pic>
        <p:nvPicPr>
          <p:cNvPr id="25" name="Picture 24">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2" y="18763"/>
            <a:ext cx="1314964" cy="1222794"/>
          </a:xfrm>
          <a:prstGeom prst="rect">
            <a:avLst/>
          </a:prstGeom>
        </p:spPr>
      </p:pic>
      <p:sp>
        <p:nvSpPr>
          <p:cNvPr id="27" name="Rectangle 26"/>
          <p:cNvSpPr/>
          <p:nvPr/>
        </p:nvSpPr>
        <p:spPr>
          <a:xfrm>
            <a:off x="5399190" y="1316436"/>
            <a:ext cx="3567528" cy="676339"/>
          </a:xfrm>
          <a:prstGeom prst="rect">
            <a:avLst/>
          </a:prstGeom>
          <a:solidFill>
            <a:schemeClr val="accent2">
              <a:lumMod val="60000"/>
              <a:lumOff val="40000"/>
            </a:schemeClr>
          </a:solidFill>
        </p:spPr>
        <p:txBody>
          <a:bodyPr wrap="square">
            <a:spAutoFit/>
          </a:bodyPr>
          <a:lstStyle/>
          <a:p>
            <a:pPr algn="ct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Read through the following rules. Why are they 	important when working in the food room?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The Presurfer: October 2010">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8789" y="7625"/>
            <a:ext cx="875211" cy="724225"/>
          </a:xfrm>
          <a:prstGeom prst="rect">
            <a:avLst/>
          </a:prstGeom>
        </p:spPr>
      </p:pic>
      <p:pic>
        <p:nvPicPr>
          <p:cNvPr id="18" name="Picture 17">
            <a:hlinkClick r:id="rId13"/>
          </p:cNvPr>
          <p:cNvPicPr>
            <a:picLocks noChangeAspect="1"/>
          </p:cNvPicPr>
          <p:nvPr/>
        </p:nvPicPr>
        <p:blipFill>
          <a:blip r:embed="rId14"/>
          <a:stretch>
            <a:fillRect/>
          </a:stretch>
        </p:blipFill>
        <p:spPr>
          <a:xfrm>
            <a:off x="1408524" y="61344"/>
            <a:ext cx="611438" cy="603320"/>
          </a:xfrm>
          <a:prstGeom prst="rect">
            <a:avLst/>
          </a:prstGeom>
        </p:spPr>
      </p:pic>
      <p:sp>
        <p:nvSpPr>
          <p:cNvPr id="5" name="TextBox 4"/>
          <p:cNvSpPr txBox="1"/>
          <p:nvPr/>
        </p:nvSpPr>
        <p:spPr>
          <a:xfrm>
            <a:off x="5399190" y="2044609"/>
            <a:ext cx="1577682" cy="676339"/>
          </a:xfrm>
          <a:prstGeom prst="rect">
            <a:avLst/>
          </a:prstGeom>
          <a:solidFill>
            <a:schemeClr val="accent1">
              <a:lumMod val="60000"/>
              <a:lumOff val="40000"/>
            </a:schemeClr>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1. Make sure all bags and stools are out of the way.</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7056498" y="2044541"/>
            <a:ext cx="1847088" cy="676339"/>
          </a:xfrm>
          <a:prstGeom prst="rect">
            <a:avLst/>
          </a:prstGeom>
          <a:solidFill>
            <a:schemeClr val="accent1">
              <a:lumMod val="60000"/>
              <a:lumOff val="40000"/>
            </a:schemeClr>
          </a:solidFill>
        </p:spPr>
        <p:txBody>
          <a:bodyPr wrap="square" rtlCol="0">
            <a:spAutoFit/>
          </a:bodyPr>
          <a:lstStyle/>
          <a:p>
            <a:pPr marL="228600" indent="-228600">
              <a:lnSpc>
                <a:spcPct val="115000"/>
              </a:lnSpc>
              <a:spcAft>
                <a:spcPts val="0"/>
              </a:spcAft>
              <a:buAutoNum type="arabicPeriod"/>
            </a:pPr>
            <a:r>
              <a:rPr lang="en-GB" sz="1100" b="1" dirty="0">
                <a:latin typeface="Comic Sans MS" panose="030F0702030302020204" pitchFamily="66" charset="0"/>
                <a:ea typeface="Calibri" panose="020F0502020204030204" pitchFamily="34" charset="0"/>
                <a:cs typeface="Times New Roman" panose="02020603050405020304" pitchFamily="18" charset="0"/>
              </a:rPr>
              <a:t>You could trip over them</a:t>
            </a:r>
          </a:p>
          <a:p>
            <a:pPr marL="228600" indent="-228600">
              <a:lnSpc>
                <a:spcPct val="115000"/>
              </a:lnSpc>
              <a:spcAft>
                <a:spcPts val="0"/>
              </a:spcAft>
              <a:buAutoNum type="arabicPeriod"/>
            </a:pP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p:cNvSpPr txBox="1"/>
          <p:nvPr/>
        </p:nvSpPr>
        <p:spPr>
          <a:xfrm>
            <a:off x="5363206" y="4056752"/>
            <a:ext cx="1649650" cy="1065676"/>
          </a:xfrm>
          <a:prstGeom prst="rect">
            <a:avLst/>
          </a:prstGeom>
          <a:solidFill>
            <a:srgbClr val="FFFF0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4. Don’t leave pan handles sticking out over edge of a cooker or work surface.</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p:cNvSpPr txBox="1"/>
          <p:nvPr/>
        </p:nvSpPr>
        <p:spPr>
          <a:xfrm>
            <a:off x="5367462" y="2919516"/>
            <a:ext cx="1609409" cy="481670"/>
          </a:xfrm>
          <a:prstGeom prst="rect">
            <a:avLst/>
          </a:prstGeom>
          <a:solidFill>
            <a:schemeClr val="accent2">
              <a:lumMod val="60000"/>
              <a:lumOff val="40000"/>
            </a:schemeClr>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2. Walk; don’t run in the food room.</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p:cNvSpPr txBox="1"/>
          <p:nvPr/>
        </p:nvSpPr>
        <p:spPr>
          <a:xfrm>
            <a:off x="5363205" y="3473689"/>
            <a:ext cx="1649651" cy="481670"/>
          </a:xfrm>
          <a:prstGeom prst="rect">
            <a:avLst/>
          </a:prstGeom>
          <a:solidFill>
            <a:srgbClr val="00B05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3. Beware of any spilt food.</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5347341" y="5223821"/>
            <a:ext cx="1649650" cy="481670"/>
          </a:xfrm>
          <a:prstGeom prst="rect">
            <a:avLst/>
          </a:prstGeom>
          <a:solidFill>
            <a:srgbClr val="00B0F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5. Always use dry oven gloves.</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p:cNvSpPr txBox="1"/>
          <p:nvPr/>
        </p:nvSpPr>
        <p:spPr>
          <a:xfrm>
            <a:off x="5347341" y="5765287"/>
            <a:ext cx="1649650" cy="676339"/>
          </a:xfrm>
          <a:prstGeom prst="rect">
            <a:avLst/>
          </a:prstGeom>
          <a:solidFill>
            <a:srgbClr val="FF000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6. Take care when using and washing sharp knives.</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p:cNvSpPr txBox="1"/>
          <p:nvPr/>
        </p:nvSpPr>
        <p:spPr>
          <a:xfrm>
            <a:off x="7056498" y="2916022"/>
            <a:ext cx="1847088" cy="481670"/>
          </a:xfrm>
          <a:prstGeom prst="rect">
            <a:avLst/>
          </a:prstGeom>
          <a:solidFill>
            <a:schemeClr val="accent2">
              <a:lumMod val="60000"/>
              <a:lumOff val="40000"/>
            </a:schemeClr>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2. You could fall/slip over</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45"/>
          <p:cNvSpPr txBox="1"/>
          <p:nvPr/>
        </p:nvSpPr>
        <p:spPr>
          <a:xfrm>
            <a:off x="7056498" y="4054155"/>
            <a:ext cx="1847088" cy="1052404"/>
          </a:xfrm>
          <a:prstGeom prst="rect">
            <a:avLst/>
          </a:prstGeom>
          <a:solidFill>
            <a:srgbClr val="FFFF0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4. You could knock the pans off the cooker.</a:t>
            </a:r>
          </a:p>
          <a:p>
            <a:pPr>
              <a:lnSpc>
                <a:spcPct val="115000"/>
              </a:lnSpc>
              <a:spcAft>
                <a:spcPts val="0"/>
              </a:spcAft>
            </a:pPr>
            <a:endParaRPr lang="en-GB" sz="1100" b="1" dirty="0">
              <a:latin typeface="Comic Sans MS" panose="030F0702030302020204" pitchFamily="66" charset="0"/>
              <a:ea typeface="Calibri" panose="020F0502020204030204" pitchFamily="34" charset="0"/>
              <a:cs typeface="Times New Roman" panose="02020603050405020304" pitchFamily="18" charset="0"/>
            </a:endParaRPr>
          </a:p>
          <a:p>
            <a:pPr>
              <a:lnSpc>
                <a:spcPct val="115000"/>
              </a:lnSpc>
              <a:spcAft>
                <a:spcPts val="0"/>
              </a:spcAft>
            </a:pPr>
            <a:endParaRPr lang="en-GB" sz="1100" b="1" dirty="0">
              <a:latin typeface="Comic Sans MS" panose="030F0702030302020204" pitchFamily="66" charset="0"/>
              <a:ea typeface="Calibri" panose="020F0502020204030204" pitchFamily="34" charset="0"/>
              <a:cs typeface="Times New Roman" panose="02020603050405020304" pitchFamily="18" charset="0"/>
            </a:endParaRPr>
          </a:p>
          <a:p>
            <a:pPr>
              <a:lnSpc>
                <a:spcPct val="115000"/>
              </a:lnSpc>
              <a:spcAft>
                <a:spcPts val="0"/>
              </a:spcAft>
            </a:pPr>
            <a:endParaRPr lang="en-GB" sz="1100" b="1" dirty="0">
              <a:latin typeface="Comic Sans MS" panose="030F0702030302020204" pitchFamily="66" charset="0"/>
              <a:ea typeface="Calibri" panose="020F0502020204030204" pitchFamily="34" charset="0"/>
              <a:cs typeface="Times New Roman" panose="02020603050405020304" pitchFamily="18" charset="0"/>
            </a:endParaRPr>
          </a:p>
        </p:txBody>
      </p:sp>
      <p:sp>
        <p:nvSpPr>
          <p:cNvPr id="47" name="TextBox 46"/>
          <p:cNvSpPr txBox="1"/>
          <p:nvPr/>
        </p:nvSpPr>
        <p:spPr>
          <a:xfrm>
            <a:off x="7056498" y="5217470"/>
            <a:ext cx="1847088" cy="481670"/>
          </a:xfrm>
          <a:prstGeom prst="rect">
            <a:avLst/>
          </a:prstGeom>
          <a:solidFill>
            <a:srgbClr val="00B0F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5. Wet gloves conduct heat.</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p:cNvSpPr txBox="1"/>
          <p:nvPr/>
        </p:nvSpPr>
        <p:spPr>
          <a:xfrm>
            <a:off x="7056498" y="5752487"/>
            <a:ext cx="1847088" cy="664926"/>
          </a:xfrm>
          <a:prstGeom prst="rect">
            <a:avLst/>
          </a:prstGeom>
          <a:solidFill>
            <a:srgbClr val="FF000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6. Always hold knives when washing them up.</a:t>
            </a:r>
          </a:p>
          <a:p>
            <a:pPr>
              <a:lnSpc>
                <a:spcPct val="115000"/>
              </a:lnSpc>
              <a:spcAft>
                <a:spcPts val="0"/>
              </a:spcAft>
            </a:pP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p:cNvSpPr txBox="1"/>
          <p:nvPr/>
        </p:nvSpPr>
        <p:spPr>
          <a:xfrm>
            <a:off x="7046592" y="3495131"/>
            <a:ext cx="1847088" cy="470257"/>
          </a:xfrm>
          <a:prstGeom prst="rect">
            <a:avLst/>
          </a:prstGeom>
          <a:solidFill>
            <a:srgbClr val="00B050"/>
          </a:solidFill>
        </p:spPr>
        <p:txBody>
          <a:bodyPr wrap="square" rtlCol="0">
            <a:spAutoFit/>
          </a:bodyPr>
          <a:lstStyle/>
          <a:p>
            <a:pPr>
              <a:lnSpc>
                <a:spcPct val="115000"/>
              </a:lnSpc>
              <a:spcAft>
                <a:spcPts val="0"/>
              </a:spcAft>
            </a:pPr>
            <a:r>
              <a:rPr lang="en-GB" sz="1100" b="1" dirty="0">
                <a:latin typeface="Comic Sans MS" panose="030F0702030302020204" pitchFamily="66" charset="0"/>
                <a:ea typeface="Calibri" panose="020F0502020204030204" pitchFamily="34" charset="0"/>
                <a:cs typeface="Times New Roman" panose="02020603050405020304" pitchFamily="18" charset="0"/>
              </a:rPr>
              <a:t>3. You could slip in it.</a:t>
            </a:r>
          </a:p>
          <a:p>
            <a:pPr>
              <a:lnSpc>
                <a:spcPct val="115000"/>
              </a:lnSpc>
              <a:spcAft>
                <a:spcPts val="0"/>
              </a:spcAft>
            </a:pP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923544" y="1992775"/>
            <a:ext cx="1410998" cy="1107996"/>
          </a:xfrm>
          <a:prstGeom prst="rect">
            <a:avLst/>
          </a:prstGeom>
          <a:noFill/>
        </p:spPr>
        <p:txBody>
          <a:bodyPr wrap="square" rtlCol="0">
            <a:spAutoFit/>
          </a:bodyPr>
          <a:lstStyle/>
          <a:p>
            <a:r>
              <a:rPr lang="en-GB" sz="1100" u="sng" dirty="0">
                <a:latin typeface="Century Gothic" panose="020B0502020202020204" pitchFamily="34" charset="0"/>
              </a:rPr>
              <a:t>A food processor</a:t>
            </a:r>
          </a:p>
          <a:p>
            <a:endParaRPr lang="en-GB" sz="1100" dirty="0">
              <a:latin typeface="Century Gothic" panose="020B0502020202020204" pitchFamily="34" charset="0"/>
            </a:endParaRPr>
          </a:p>
          <a:p>
            <a:r>
              <a:rPr lang="en-GB" sz="1100" dirty="0">
                <a:latin typeface="Century Gothic" panose="020B0502020202020204" pitchFamily="34" charset="0"/>
              </a:rPr>
              <a:t>The blades are very sharp so you could cut yourself.</a:t>
            </a:r>
          </a:p>
        </p:txBody>
      </p:sp>
      <p:sp>
        <p:nvSpPr>
          <p:cNvPr id="8" name="TextBox 7"/>
          <p:cNvSpPr txBox="1"/>
          <p:nvPr/>
        </p:nvSpPr>
        <p:spPr>
          <a:xfrm>
            <a:off x="3831336" y="2044541"/>
            <a:ext cx="1384660" cy="1107996"/>
          </a:xfrm>
          <a:prstGeom prst="rect">
            <a:avLst/>
          </a:prstGeom>
          <a:noFill/>
        </p:spPr>
        <p:txBody>
          <a:bodyPr wrap="square" rtlCol="0">
            <a:spAutoFit/>
          </a:bodyPr>
          <a:lstStyle/>
          <a:p>
            <a:r>
              <a:rPr lang="en-GB" sz="1100" u="sng" dirty="0">
                <a:latin typeface="Century Gothic" panose="020B0502020202020204" pitchFamily="34" charset="0"/>
              </a:rPr>
              <a:t>Saucepans</a:t>
            </a:r>
          </a:p>
          <a:p>
            <a:r>
              <a:rPr lang="en-GB" sz="1100" dirty="0">
                <a:latin typeface="Century Gothic" panose="020B0502020202020204" pitchFamily="34" charset="0"/>
              </a:rPr>
              <a:t>Make sure the handles are facing inwards so you cannot knock them off</a:t>
            </a:r>
          </a:p>
        </p:txBody>
      </p:sp>
      <p:sp>
        <p:nvSpPr>
          <p:cNvPr id="9" name="TextBox 8"/>
          <p:cNvSpPr txBox="1"/>
          <p:nvPr/>
        </p:nvSpPr>
        <p:spPr>
          <a:xfrm>
            <a:off x="987552" y="3495131"/>
            <a:ext cx="1252728" cy="1107996"/>
          </a:xfrm>
          <a:prstGeom prst="rect">
            <a:avLst/>
          </a:prstGeom>
          <a:noFill/>
        </p:spPr>
        <p:txBody>
          <a:bodyPr wrap="square" rtlCol="0">
            <a:spAutoFit/>
          </a:bodyPr>
          <a:lstStyle/>
          <a:p>
            <a:r>
              <a:rPr lang="en-GB" sz="1100" u="sng" dirty="0">
                <a:latin typeface="Century Gothic" panose="020B0502020202020204" pitchFamily="34" charset="0"/>
              </a:rPr>
              <a:t>Gas hobs</a:t>
            </a:r>
          </a:p>
          <a:p>
            <a:endParaRPr lang="en-GB" sz="1100" dirty="0">
              <a:latin typeface="Century Gothic" panose="020B0502020202020204" pitchFamily="34" charset="0"/>
            </a:endParaRPr>
          </a:p>
          <a:p>
            <a:r>
              <a:rPr lang="en-GB" sz="1100" dirty="0">
                <a:latin typeface="Century Gothic" panose="020B0502020202020204" pitchFamily="34" charset="0"/>
              </a:rPr>
              <a:t>Naked flames could burn or set tea towels etc. on fire</a:t>
            </a:r>
          </a:p>
        </p:txBody>
      </p:sp>
      <p:sp>
        <p:nvSpPr>
          <p:cNvPr id="10" name="TextBox 9"/>
          <p:cNvSpPr txBox="1"/>
          <p:nvPr/>
        </p:nvSpPr>
        <p:spPr>
          <a:xfrm>
            <a:off x="3583028" y="3405083"/>
            <a:ext cx="1649836" cy="1446550"/>
          </a:xfrm>
          <a:prstGeom prst="rect">
            <a:avLst/>
          </a:prstGeom>
          <a:noFill/>
        </p:spPr>
        <p:txBody>
          <a:bodyPr wrap="square" rtlCol="0">
            <a:spAutoFit/>
          </a:bodyPr>
          <a:lstStyle/>
          <a:p>
            <a:r>
              <a:rPr lang="en-GB" sz="1100" u="sng" dirty="0">
                <a:latin typeface="Century Gothic" panose="020B0502020202020204" pitchFamily="34" charset="0"/>
              </a:rPr>
              <a:t>Cables</a:t>
            </a:r>
          </a:p>
          <a:p>
            <a:endParaRPr lang="en-GB" sz="1100" dirty="0">
              <a:latin typeface="Century Gothic" panose="020B0502020202020204" pitchFamily="34" charset="0"/>
            </a:endParaRPr>
          </a:p>
          <a:p>
            <a:r>
              <a:rPr lang="en-GB" sz="1100" dirty="0">
                <a:latin typeface="Century Gothic" panose="020B0502020202020204" pitchFamily="34" charset="0"/>
              </a:rPr>
              <a:t>Ensure cables are tucked out of he way so you cannot trip over them. Keep them away from water.</a:t>
            </a:r>
          </a:p>
        </p:txBody>
      </p:sp>
      <p:sp>
        <p:nvSpPr>
          <p:cNvPr id="11" name="TextBox 10"/>
          <p:cNvSpPr txBox="1"/>
          <p:nvPr/>
        </p:nvSpPr>
        <p:spPr>
          <a:xfrm>
            <a:off x="804672" y="5027562"/>
            <a:ext cx="1433766" cy="938719"/>
          </a:xfrm>
          <a:prstGeom prst="rect">
            <a:avLst/>
          </a:prstGeom>
          <a:noFill/>
        </p:spPr>
        <p:txBody>
          <a:bodyPr wrap="square" rtlCol="0">
            <a:spAutoFit/>
          </a:bodyPr>
          <a:lstStyle/>
          <a:p>
            <a:r>
              <a:rPr lang="en-GB" sz="1100" u="sng" dirty="0">
                <a:latin typeface="Century Gothic" panose="020B0502020202020204" pitchFamily="34" charset="0"/>
              </a:rPr>
              <a:t>Cookers</a:t>
            </a:r>
          </a:p>
          <a:p>
            <a:endParaRPr lang="en-GB" sz="1100" dirty="0">
              <a:latin typeface="Century Gothic" panose="020B0502020202020204" pitchFamily="34" charset="0"/>
            </a:endParaRPr>
          </a:p>
          <a:p>
            <a:r>
              <a:rPr lang="en-GB" sz="1100" dirty="0">
                <a:latin typeface="Century Gothic" panose="020B0502020202020204" pitchFamily="34" charset="0"/>
              </a:rPr>
              <a:t>Always use DRY oven gloves when using the oven.</a:t>
            </a:r>
          </a:p>
        </p:txBody>
      </p:sp>
      <p:sp>
        <p:nvSpPr>
          <p:cNvPr id="12" name="TextBox 11"/>
          <p:cNvSpPr txBox="1"/>
          <p:nvPr/>
        </p:nvSpPr>
        <p:spPr>
          <a:xfrm>
            <a:off x="3749040" y="5027562"/>
            <a:ext cx="1476100" cy="1277273"/>
          </a:xfrm>
          <a:prstGeom prst="rect">
            <a:avLst/>
          </a:prstGeom>
          <a:noFill/>
        </p:spPr>
        <p:txBody>
          <a:bodyPr wrap="square" rtlCol="0">
            <a:spAutoFit/>
          </a:bodyPr>
          <a:lstStyle/>
          <a:p>
            <a:r>
              <a:rPr lang="en-GB" sz="1100" u="sng" dirty="0">
                <a:latin typeface="Century Gothic" panose="020B0502020202020204" pitchFamily="34" charset="0"/>
              </a:rPr>
              <a:t>Knives</a:t>
            </a:r>
          </a:p>
          <a:p>
            <a:endParaRPr lang="en-GB" sz="1100" u="sng" dirty="0">
              <a:latin typeface="Century Gothic" panose="020B0502020202020204" pitchFamily="34" charset="0"/>
            </a:endParaRPr>
          </a:p>
          <a:p>
            <a:r>
              <a:rPr lang="en-GB" sz="1100" dirty="0">
                <a:latin typeface="Century Gothic" panose="020B0502020202020204" pitchFamily="34" charset="0"/>
              </a:rPr>
              <a:t>Take great care when using knives. Never put them in the washing-up bowl</a:t>
            </a:r>
          </a:p>
        </p:txBody>
      </p:sp>
    </p:spTree>
    <p:extLst>
      <p:ext uri="{BB962C8B-B14F-4D97-AF65-F5344CB8AC3E}">
        <p14:creationId xmlns:p14="http://schemas.microsoft.com/office/powerpoint/2010/main" val="11802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P spid="46" grpId="0" animBg="1"/>
      <p:bldP spid="47" grpId="0" animBg="1"/>
      <p:bldP spid="48" grpId="0" animBg="1"/>
      <p:bldP spid="49" grpId="0" animBg="1"/>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32</a:t>
            </a:fld>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9561" y="-497961"/>
            <a:ext cx="5355454" cy="8353171"/>
          </a:xfrm>
          <a:prstGeom prst="rect">
            <a:avLst/>
          </a:prstGeom>
        </p:spPr>
      </p:pic>
      <p:sp>
        <p:nvSpPr>
          <p:cNvPr id="5" name="Rectangle 4"/>
          <p:cNvSpPr/>
          <p:nvPr/>
        </p:nvSpPr>
        <p:spPr>
          <a:xfrm>
            <a:off x="636373" y="235663"/>
            <a:ext cx="7821827" cy="400110"/>
          </a:xfrm>
          <a:prstGeom prst="rect">
            <a:avLst/>
          </a:prstGeom>
        </p:spPr>
        <p:txBody>
          <a:bodyPr wrap="square">
            <a:spAutoFit/>
          </a:bodyPr>
          <a:lstStyle/>
          <a:p>
            <a:pPr algn="ctr"/>
            <a:r>
              <a:rPr lang="en-GB" sz="2000" b="1" dirty="0">
                <a:latin typeface="Comic Sans MS" panose="030F0702030302020204" pitchFamily="66" charset="0"/>
                <a:ea typeface="Calibri" panose="020F0502020204030204" pitchFamily="34" charset="0"/>
                <a:cs typeface="Times New Roman" panose="02020603050405020304" pitchFamily="18" charset="0"/>
              </a:rPr>
              <a:t>Design an informative Safety poster for the Food Room.</a:t>
            </a:r>
            <a:endParaRPr lang="en-GB" sz="2000" dirty="0"/>
          </a:p>
        </p:txBody>
      </p:sp>
    </p:spTree>
    <p:extLst>
      <p:ext uri="{BB962C8B-B14F-4D97-AF65-F5344CB8AC3E}">
        <p14:creationId xmlns:p14="http://schemas.microsoft.com/office/powerpoint/2010/main" val="1258375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33</a:t>
            </a:fld>
            <a:endParaRPr lang="en-GB" dirty="0"/>
          </a:p>
        </p:txBody>
      </p:sp>
      <p:pic>
        <p:nvPicPr>
          <p:cNvPr id="3" name="Picture 2"/>
          <p:cNvPicPr>
            <a:picLocks noChangeAspect="1"/>
          </p:cNvPicPr>
          <p:nvPr/>
        </p:nvPicPr>
        <p:blipFill>
          <a:blip r:embed="rId3"/>
          <a:stretch>
            <a:fillRect/>
          </a:stretch>
        </p:blipFill>
        <p:spPr>
          <a:xfrm>
            <a:off x="365888" y="193118"/>
            <a:ext cx="8358340" cy="7681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163543999"/>
              </p:ext>
            </p:extLst>
          </p:nvPr>
        </p:nvGraphicFramePr>
        <p:xfrm>
          <a:off x="621792" y="961278"/>
          <a:ext cx="7893558" cy="5518061"/>
        </p:xfrm>
        <a:graphic>
          <a:graphicData uri="http://schemas.openxmlformats.org/drawingml/2006/table">
            <a:tbl>
              <a:tblPr firstRow="1" bandRow="1">
                <a:tableStyleId>{5C22544A-7EE6-4342-B048-85BDC9FD1C3A}</a:tableStyleId>
              </a:tblPr>
              <a:tblGrid>
                <a:gridCol w="2631186">
                  <a:extLst>
                    <a:ext uri="{9D8B030D-6E8A-4147-A177-3AD203B41FA5}">
                      <a16:colId xmlns:a16="http://schemas.microsoft.com/office/drawing/2014/main" xmlns="" val="384943199"/>
                    </a:ext>
                  </a:extLst>
                </a:gridCol>
                <a:gridCol w="2631186">
                  <a:extLst>
                    <a:ext uri="{9D8B030D-6E8A-4147-A177-3AD203B41FA5}">
                      <a16:colId xmlns:a16="http://schemas.microsoft.com/office/drawing/2014/main" xmlns="" val="1725366852"/>
                    </a:ext>
                  </a:extLst>
                </a:gridCol>
                <a:gridCol w="2631186">
                  <a:extLst>
                    <a:ext uri="{9D8B030D-6E8A-4147-A177-3AD203B41FA5}">
                      <a16:colId xmlns:a16="http://schemas.microsoft.com/office/drawing/2014/main" xmlns="" val="2848050039"/>
                    </a:ext>
                  </a:extLst>
                </a:gridCol>
              </a:tblGrid>
              <a:tr h="867522">
                <a:tc>
                  <a:txBody>
                    <a:bodyPr/>
                    <a:lstStyle/>
                    <a:p>
                      <a:pPr algn="ctr"/>
                      <a:r>
                        <a:rPr lang="en-GB" dirty="0"/>
                        <a:t>Nutrient</a:t>
                      </a:r>
                    </a:p>
                  </a:txBody>
                  <a:tcPr/>
                </a:tc>
                <a:tc>
                  <a:txBody>
                    <a:bodyPr/>
                    <a:lstStyle/>
                    <a:p>
                      <a:pPr algn="ctr"/>
                      <a:r>
                        <a:rPr lang="en-GB" dirty="0"/>
                        <a:t>Function</a:t>
                      </a:r>
                    </a:p>
                  </a:txBody>
                  <a:tcPr/>
                </a:tc>
                <a:tc>
                  <a:txBody>
                    <a:bodyPr/>
                    <a:lstStyle/>
                    <a:p>
                      <a:pPr algn="ctr"/>
                      <a:r>
                        <a:rPr lang="en-GB" dirty="0"/>
                        <a:t>Where it’s found</a:t>
                      </a:r>
                    </a:p>
                  </a:txBody>
                  <a:tcPr/>
                </a:tc>
                <a:extLst>
                  <a:ext uri="{0D108BD9-81ED-4DB2-BD59-A6C34878D82A}">
                    <a16:rowId xmlns:a16="http://schemas.microsoft.com/office/drawing/2014/main" xmlns="" val="2327384752"/>
                  </a:ext>
                </a:extLst>
              </a:tr>
              <a:tr h="862134">
                <a:tc>
                  <a:txBody>
                    <a:bodyPr/>
                    <a:lstStyle/>
                    <a:p>
                      <a:r>
                        <a:rPr lang="en-GB" dirty="0"/>
                        <a:t>Carbohydrates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291203785"/>
                  </a:ext>
                </a:extLst>
              </a:tr>
              <a:tr h="862134">
                <a:tc>
                  <a:txBody>
                    <a:bodyPr/>
                    <a:lstStyle/>
                    <a:p>
                      <a:r>
                        <a:rPr lang="en-GB" dirty="0"/>
                        <a:t>Proteins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094306700"/>
                  </a:ext>
                </a:extLst>
              </a:tr>
              <a:tr h="862134">
                <a:tc>
                  <a:txBody>
                    <a:bodyPr/>
                    <a:lstStyle/>
                    <a:p>
                      <a:r>
                        <a:rPr lang="en-GB" dirty="0"/>
                        <a:t>Fats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817067447"/>
                  </a:ext>
                </a:extLst>
              </a:tr>
              <a:tr h="862134">
                <a:tc>
                  <a:txBody>
                    <a:bodyPr/>
                    <a:lstStyle/>
                    <a:p>
                      <a:r>
                        <a:rPr lang="en-GB" dirty="0"/>
                        <a:t>Vitamins and minerals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017525483"/>
                  </a:ext>
                </a:extLst>
              </a:tr>
              <a:tr h="1202003">
                <a:tc>
                  <a:txBody>
                    <a:bodyPr/>
                    <a:lstStyle/>
                    <a:p>
                      <a:r>
                        <a:rPr lang="en-GB" dirty="0"/>
                        <a:t>Fibre</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282766341"/>
                  </a:ext>
                </a:extLst>
              </a:tr>
            </a:tbl>
          </a:graphicData>
        </a:graphic>
      </p:graphicFrame>
      <p:pic>
        <p:nvPicPr>
          <p:cNvPr id="7" name="Picture 6">
            <a:hlinkClick r:id="rId4"/>
          </p:cNvPr>
          <p:cNvPicPr>
            <a:picLocks noChangeAspect="1"/>
          </p:cNvPicPr>
          <p:nvPr/>
        </p:nvPicPr>
        <p:blipFill>
          <a:blip r:embed="rId5"/>
          <a:stretch>
            <a:fillRect/>
          </a:stretch>
        </p:blipFill>
        <p:spPr>
          <a:xfrm>
            <a:off x="0" y="5669177"/>
            <a:ext cx="1036410" cy="1188823"/>
          </a:xfrm>
          <a:prstGeom prst="rect">
            <a:avLst/>
          </a:prstGeom>
        </p:spPr>
      </p:pic>
      <p:sp>
        <p:nvSpPr>
          <p:cNvPr id="6" name="TextBox 5"/>
          <p:cNvSpPr txBox="1"/>
          <p:nvPr/>
        </p:nvSpPr>
        <p:spPr>
          <a:xfrm>
            <a:off x="3228975" y="1800225"/>
            <a:ext cx="2295525" cy="369332"/>
          </a:xfrm>
          <a:prstGeom prst="rect">
            <a:avLst/>
          </a:prstGeom>
          <a:noFill/>
        </p:spPr>
        <p:txBody>
          <a:bodyPr wrap="square" rtlCol="0">
            <a:spAutoFit/>
          </a:bodyPr>
          <a:lstStyle/>
          <a:p>
            <a:r>
              <a:rPr lang="en-GB" dirty="0"/>
              <a:t>Energy</a:t>
            </a:r>
          </a:p>
        </p:txBody>
      </p:sp>
      <p:sp>
        <p:nvSpPr>
          <p:cNvPr id="8" name="TextBox 7"/>
          <p:cNvSpPr txBox="1"/>
          <p:nvPr/>
        </p:nvSpPr>
        <p:spPr>
          <a:xfrm>
            <a:off x="5934075" y="1914525"/>
            <a:ext cx="2581275" cy="646331"/>
          </a:xfrm>
          <a:prstGeom prst="rect">
            <a:avLst/>
          </a:prstGeom>
          <a:noFill/>
        </p:spPr>
        <p:txBody>
          <a:bodyPr wrap="square" rtlCol="0">
            <a:spAutoFit/>
          </a:bodyPr>
          <a:lstStyle/>
          <a:p>
            <a:r>
              <a:rPr lang="en-GB" dirty="0">
                <a:hlinkClick r:id="rId6"/>
              </a:rPr>
              <a:t>Wheat</a:t>
            </a:r>
            <a:r>
              <a:rPr lang="en-GB" dirty="0"/>
              <a:t>, bread, potatoes, pasta, rice &amp; cereals</a:t>
            </a:r>
          </a:p>
        </p:txBody>
      </p:sp>
      <p:sp>
        <p:nvSpPr>
          <p:cNvPr id="9" name="TextBox 8"/>
          <p:cNvSpPr txBox="1"/>
          <p:nvPr/>
        </p:nvSpPr>
        <p:spPr>
          <a:xfrm>
            <a:off x="3228975" y="2705100"/>
            <a:ext cx="2628900" cy="369332"/>
          </a:xfrm>
          <a:prstGeom prst="rect">
            <a:avLst/>
          </a:prstGeom>
          <a:noFill/>
        </p:spPr>
        <p:txBody>
          <a:bodyPr wrap="square" rtlCol="0">
            <a:spAutoFit/>
          </a:bodyPr>
          <a:lstStyle/>
          <a:p>
            <a:r>
              <a:rPr lang="en-GB"/>
              <a:t>Growth &amp; repair</a:t>
            </a:r>
            <a:endParaRPr lang="en-GB" dirty="0"/>
          </a:p>
        </p:txBody>
      </p:sp>
      <p:sp>
        <p:nvSpPr>
          <p:cNvPr id="10" name="TextBox 9"/>
          <p:cNvSpPr txBox="1"/>
          <p:nvPr/>
        </p:nvSpPr>
        <p:spPr>
          <a:xfrm>
            <a:off x="5934074" y="2705100"/>
            <a:ext cx="2581275" cy="923330"/>
          </a:xfrm>
          <a:prstGeom prst="rect">
            <a:avLst/>
          </a:prstGeom>
          <a:noFill/>
        </p:spPr>
        <p:txBody>
          <a:bodyPr wrap="square" rtlCol="0">
            <a:spAutoFit/>
          </a:bodyPr>
          <a:lstStyle/>
          <a:p>
            <a:r>
              <a:rPr lang="en-GB" dirty="0"/>
              <a:t>Meat, fish, eggs, </a:t>
            </a:r>
            <a:r>
              <a:rPr lang="en-GB" dirty="0">
                <a:hlinkClick r:id="rId7"/>
              </a:rPr>
              <a:t>cheese</a:t>
            </a:r>
            <a:r>
              <a:rPr lang="en-GB" dirty="0"/>
              <a:t>, milk, peas, beans, nuts &amp; lentils</a:t>
            </a:r>
          </a:p>
        </p:txBody>
      </p:sp>
      <p:sp>
        <p:nvSpPr>
          <p:cNvPr id="11" name="TextBox 10"/>
          <p:cNvSpPr txBox="1"/>
          <p:nvPr/>
        </p:nvSpPr>
        <p:spPr>
          <a:xfrm>
            <a:off x="3228975" y="3628430"/>
            <a:ext cx="2628900" cy="646331"/>
          </a:xfrm>
          <a:prstGeom prst="rect">
            <a:avLst/>
          </a:prstGeom>
          <a:noFill/>
        </p:spPr>
        <p:txBody>
          <a:bodyPr wrap="square" rtlCol="0">
            <a:spAutoFit/>
          </a:bodyPr>
          <a:lstStyle/>
          <a:p>
            <a:r>
              <a:rPr lang="en-GB" dirty="0"/>
              <a:t>Warmth, energy, protect internal organs</a:t>
            </a:r>
          </a:p>
        </p:txBody>
      </p:sp>
      <p:sp>
        <p:nvSpPr>
          <p:cNvPr id="12" name="TextBox 11"/>
          <p:cNvSpPr txBox="1"/>
          <p:nvPr/>
        </p:nvSpPr>
        <p:spPr>
          <a:xfrm>
            <a:off x="5934073" y="3521608"/>
            <a:ext cx="2257426" cy="923330"/>
          </a:xfrm>
          <a:prstGeom prst="rect">
            <a:avLst/>
          </a:prstGeom>
          <a:noFill/>
        </p:spPr>
        <p:txBody>
          <a:bodyPr wrap="square" rtlCol="0">
            <a:spAutoFit/>
          </a:bodyPr>
          <a:lstStyle/>
          <a:p>
            <a:r>
              <a:rPr lang="en-GB" dirty="0">
                <a:hlinkClick r:id="rId8"/>
              </a:rPr>
              <a:t>Butter,</a:t>
            </a:r>
            <a:r>
              <a:rPr lang="en-GB" dirty="0"/>
              <a:t> cream, vegetable oil, margarine, lard.</a:t>
            </a:r>
          </a:p>
        </p:txBody>
      </p:sp>
      <p:sp>
        <p:nvSpPr>
          <p:cNvPr id="13" name="TextBox 12"/>
          <p:cNvSpPr txBox="1"/>
          <p:nvPr/>
        </p:nvSpPr>
        <p:spPr>
          <a:xfrm>
            <a:off x="3228975" y="4444938"/>
            <a:ext cx="2628900" cy="923330"/>
          </a:xfrm>
          <a:prstGeom prst="rect">
            <a:avLst/>
          </a:prstGeom>
          <a:noFill/>
        </p:spPr>
        <p:txBody>
          <a:bodyPr wrap="square" rtlCol="0">
            <a:spAutoFit/>
          </a:bodyPr>
          <a:lstStyle/>
          <a:p>
            <a:r>
              <a:rPr lang="en-GB" dirty="0"/>
              <a:t>Resistance against infections, general good health</a:t>
            </a:r>
          </a:p>
        </p:txBody>
      </p:sp>
      <p:sp>
        <p:nvSpPr>
          <p:cNvPr id="14" name="TextBox 13"/>
          <p:cNvSpPr txBox="1"/>
          <p:nvPr/>
        </p:nvSpPr>
        <p:spPr>
          <a:xfrm>
            <a:off x="5934073" y="4444938"/>
            <a:ext cx="2581276" cy="646331"/>
          </a:xfrm>
          <a:prstGeom prst="rect">
            <a:avLst/>
          </a:prstGeom>
          <a:noFill/>
        </p:spPr>
        <p:txBody>
          <a:bodyPr wrap="square" rtlCol="0">
            <a:spAutoFit/>
          </a:bodyPr>
          <a:lstStyle/>
          <a:p>
            <a:r>
              <a:rPr lang="en-GB" dirty="0"/>
              <a:t>Fruits and vegetables, dairy products, cereals</a:t>
            </a:r>
          </a:p>
        </p:txBody>
      </p:sp>
      <p:sp>
        <p:nvSpPr>
          <p:cNvPr id="15" name="TextBox 14"/>
          <p:cNvSpPr txBox="1"/>
          <p:nvPr/>
        </p:nvSpPr>
        <p:spPr>
          <a:xfrm>
            <a:off x="3228975" y="5368268"/>
            <a:ext cx="2628900" cy="923330"/>
          </a:xfrm>
          <a:prstGeom prst="rect">
            <a:avLst/>
          </a:prstGeom>
          <a:noFill/>
        </p:spPr>
        <p:txBody>
          <a:bodyPr wrap="square" rtlCol="0">
            <a:spAutoFit/>
          </a:bodyPr>
          <a:lstStyle/>
          <a:p>
            <a:r>
              <a:rPr lang="en-GB" dirty="0"/>
              <a:t>Improve elimination of waste products from the body. Makes you feel full.</a:t>
            </a:r>
          </a:p>
        </p:txBody>
      </p:sp>
      <p:sp>
        <p:nvSpPr>
          <p:cNvPr id="16" name="TextBox 15"/>
          <p:cNvSpPr txBox="1"/>
          <p:nvPr/>
        </p:nvSpPr>
        <p:spPr>
          <a:xfrm>
            <a:off x="5934073" y="5295900"/>
            <a:ext cx="2581276" cy="1243013"/>
          </a:xfrm>
          <a:prstGeom prst="rect">
            <a:avLst/>
          </a:prstGeom>
          <a:noFill/>
        </p:spPr>
        <p:txBody>
          <a:bodyPr wrap="square" rtlCol="0">
            <a:spAutoFit/>
          </a:bodyPr>
          <a:lstStyle/>
          <a:p>
            <a:r>
              <a:rPr lang="en-GB" dirty="0"/>
              <a:t>Whole-wheat cereals, wholemeal bread, brown pasta &amp; rice, fruits and vegetables.</a:t>
            </a:r>
          </a:p>
        </p:txBody>
      </p:sp>
    </p:spTree>
    <p:extLst>
      <p:ext uri="{BB962C8B-B14F-4D97-AF65-F5344CB8AC3E}">
        <p14:creationId xmlns:p14="http://schemas.microsoft.com/office/powerpoint/2010/main" val="1515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34</a:t>
            </a:fld>
            <a:endParaRPr lang="en-GB" dirty="0"/>
          </a:p>
        </p:txBody>
      </p:sp>
      <p:sp>
        <p:nvSpPr>
          <p:cNvPr id="4" name="Rounded Rectangle 3"/>
          <p:cNvSpPr/>
          <p:nvPr/>
        </p:nvSpPr>
        <p:spPr>
          <a:xfrm>
            <a:off x="595501" y="156670"/>
            <a:ext cx="7777424"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92" b="1" dirty="0"/>
          </a:p>
        </p:txBody>
      </p:sp>
      <p:sp>
        <p:nvSpPr>
          <p:cNvPr id="5" name="TextBox 4"/>
          <p:cNvSpPr txBox="1"/>
          <p:nvPr/>
        </p:nvSpPr>
        <p:spPr>
          <a:xfrm>
            <a:off x="2247773" y="330285"/>
            <a:ext cx="4917576" cy="475836"/>
          </a:xfrm>
          <a:prstGeom prst="rect">
            <a:avLst/>
          </a:prstGeom>
          <a:noFill/>
        </p:spPr>
        <p:txBody>
          <a:bodyPr wrap="square" rtlCol="0">
            <a:spAutoFit/>
          </a:bodyPr>
          <a:lstStyle/>
          <a:p>
            <a:pPr algn="ctr"/>
            <a:r>
              <a:rPr lang="en-GB" sz="2492" dirty="0">
                <a:solidFill>
                  <a:schemeClr val="bg1"/>
                </a:solidFill>
              </a:rPr>
              <a:t>The Eatwell Guide</a:t>
            </a:r>
          </a:p>
        </p:txBody>
      </p:sp>
      <p:pic>
        <p:nvPicPr>
          <p:cNvPr id="6" name="Picture 5">
            <a:hlinkClick r:id="rId3"/>
          </p:cNvPr>
          <p:cNvPicPr>
            <a:picLocks noChangeAspect="1"/>
          </p:cNvPicPr>
          <p:nvPr/>
        </p:nvPicPr>
        <p:blipFill>
          <a:blip r:embed="rId4"/>
          <a:stretch>
            <a:fillRect/>
          </a:stretch>
        </p:blipFill>
        <p:spPr>
          <a:xfrm>
            <a:off x="1324852" y="1219102"/>
            <a:ext cx="6353938" cy="4305782"/>
          </a:xfrm>
          <a:prstGeom prst="rect">
            <a:avLst/>
          </a:prstGeom>
        </p:spPr>
      </p:pic>
      <p:sp>
        <p:nvSpPr>
          <p:cNvPr id="12" name="Text Box 5"/>
          <p:cNvSpPr txBox="1">
            <a:spLocks noChangeArrowheads="1"/>
          </p:cNvSpPr>
          <p:nvPr/>
        </p:nvSpPr>
        <p:spPr bwMode="auto">
          <a:xfrm>
            <a:off x="438912" y="1139023"/>
            <a:ext cx="1461617" cy="1510517"/>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no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   Fruits and vegetables. </a:t>
            </a:r>
            <a:endParaRPr lang="en-GB" sz="1400" dirty="0">
              <a:solidFill>
                <a:prstClr val="black"/>
              </a:solidFill>
              <a:latin typeface="Century Gothic" panose="020B0502020202020204" pitchFamily="34" charset="0"/>
              <a:ea typeface="Calibri"/>
              <a:cs typeface="Times New Roman"/>
            </a:endParaRP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This should make up 1/3</a:t>
            </a:r>
            <a:r>
              <a:rPr lang="en-GB" sz="1400" baseline="30000" dirty="0">
                <a:solidFill>
                  <a:prstClr val="black"/>
                </a:solidFill>
                <a:latin typeface="Century Gothic" panose="020B0502020202020204" pitchFamily="34" charset="0"/>
                <a:ea typeface="Calibri"/>
                <a:cs typeface="Times New Roman"/>
              </a:rPr>
              <a:t>rd</a:t>
            </a:r>
            <a:r>
              <a:rPr lang="en-GB" sz="1400" dirty="0">
                <a:solidFill>
                  <a:prstClr val="black"/>
                </a:solidFill>
                <a:latin typeface="Century Gothic" panose="020B0502020202020204" pitchFamily="34" charset="0"/>
                <a:ea typeface="Calibri"/>
                <a:cs typeface="Times New Roman"/>
              </a:rPr>
              <a:t> of your days food intake.</a:t>
            </a:r>
          </a:p>
        </p:txBody>
      </p:sp>
      <p:sp>
        <p:nvSpPr>
          <p:cNvPr id="13" name="Text Box 4"/>
          <p:cNvSpPr txBox="1">
            <a:spLocks noChangeArrowheads="1"/>
          </p:cNvSpPr>
          <p:nvPr/>
        </p:nvSpPr>
        <p:spPr bwMode="auto">
          <a:xfrm>
            <a:off x="685800" y="4854510"/>
            <a:ext cx="2065686" cy="1286742"/>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sp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Proteins</a:t>
            </a:r>
          </a:p>
          <a:p>
            <a:pPr defTabSz="474779">
              <a:lnSpc>
                <a:spcPct val="115000"/>
              </a:lnSpc>
            </a:pPr>
            <a:r>
              <a:rPr lang="en-GB" sz="1400" b="1" dirty="0">
                <a:solidFill>
                  <a:prstClr val="black"/>
                </a:solidFill>
                <a:latin typeface="Century Gothic" panose="020B0502020202020204" pitchFamily="34" charset="0"/>
                <a:ea typeface="Calibri"/>
                <a:cs typeface="Times New Roman"/>
              </a:rPr>
              <a:t>Meat, fish and vegetarian alternatives.</a:t>
            </a:r>
            <a:endParaRPr lang="en-GB" sz="1400" dirty="0">
              <a:solidFill>
                <a:prstClr val="black"/>
              </a:solidFill>
              <a:latin typeface="Century Gothic" panose="020B0502020202020204" pitchFamily="34" charset="0"/>
              <a:ea typeface="Calibri"/>
              <a:cs typeface="Times New Roman"/>
            </a:endParaRP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2-3 portions a day</a:t>
            </a:r>
            <a:r>
              <a:rPr lang="en-GB" sz="1400" b="1" dirty="0">
                <a:solidFill>
                  <a:prstClr val="black"/>
                </a:solidFill>
                <a:latin typeface="Century Gothic" panose="020B0502020202020204" pitchFamily="34" charset="0"/>
                <a:ea typeface="Calibri"/>
                <a:cs typeface="Times New Roman"/>
              </a:rPr>
              <a:t>.</a:t>
            </a:r>
            <a:endParaRPr lang="en-GB" sz="1400" dirty="0">
              <a:solidFill>
                <a:prstClr val="black"/>
              </a:solidFill>
              <a:latin typeface="Century Gothic" panose="020B0502020202020204" pitchFamily="34" charset="0"/>
              <a:ea typeface="Calibri"/>
              <a:cs typeface="Times New Roman"/>
            </a:endParaRPr>
          </a:p>
        </p:txBody>
      </p:sp>
      <p:sp>
        <p:nvSpPr>
          <p:cNvPr id="14" name="Text Box 2"/>
          <p:cNvSpPr txBox="1">
            <a:spLocks noChangeArrowheads="1"/>
          </p:cNvSpPr>
          <p:nvPr/>
        </p:nvSpPr>
        <p:spPr bwMode="auto">
          <a:xfrm>
            <a:off x="4255690" y="5390105"/>
            <a:ext cx="1639524" cy="1038982"/>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sp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Milk and dairy Foods.</a:t>
            </a: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2-3 portions a day</a:t>
            </a:r>
            <a:r>
              <a:rPr lang="en-GB" sz="1400" b="1" dirty="0">
                <a:solidFill>
                  <a:prstClr val="black"/>
                </a:solidFill>
                <a:latin typeface="Century Gothic" panose="020B0502020202020204" pitchFamily="34" charset="0"/>
                <a:ea typeface="Calibri"/>
                <a:cs typeface="Times New Roman"/>
              </a:rPr>
              <a:t>.</a:t>
            </a:r>
            <a:endParaRPr lang="en-GB" sz="1400" dirty="0">
              <a:solidFill>
                <a:prstClr val="black"/>
              </a:solidFill>
              <a:latin typeface="Century Gothic" panose="020B0502020202020204" pitchFamily="34" charset="0"/>
              <a:ea typeface="Calibri"/>
              <a:cs typeface="Times New Roman"/>
            </a:endParaRPr>
          </a:p>
        </p:txBody>
      </p:sp>
      <p:sp>
        <p:nvSpPr>
          <p:cNvPr id="15" name="Text Box 2"/>
          <p:cNvSpPr txBox="1">
            <a:spLocks noChangeArrowheads="1"/>
          </p:cNvSpPr>
          <p:nvPr/>
        </p:nvSpPr>
        <p:spPr bwMode="auto">
          <a:xfrm>
            <a:off x="7125226" y="886200"/>
            <a:ext cx="1556898" cy="2020661"/>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noAutofit/>
          </a:bodyPr>
          <a:lstStyle/>
          <a:p>
            <a:pPr defTabSz="474779">
              <a:lnSpc>
                <a:spcPct val="115000"/>
              </a:lnSpc>
              <a:spcAft>
                <a:spcPts val="519"/>
              </a:spcAft>
            </a:pPr>
            <a:r>
              <a:rPr lang="en-GB" sz="1400" b="1" dirty="0">
                <a:solidFill>
                  <a:prstClr val="black"/>
                </a:solidFill>
                <a:latin typeface="Century Gothic" panose="020B0502020202020204" pitchFamily="34" charset="0"/>
                <a:ea typeface="Calibri"/>
                <a:cs typeface="Times New Roman"/>
              </a:rPr>
              <a:t>Carbohydrates Bread, other cereals and potatoes. </a:t>
            </a: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This should make up 1/3</a:t>
            </a:r>
            <a:r>
              <a:rPr lang="en-GB" sz="1400" baseline="30000" dirty="0">
                <a:solidFill>
                  <a:prstClr val="black"/>
                </a:solidFill>
                <a:latin typeface="Century Gothic" panose="020B0502020202020204" pitchFamily="34" charset="0"/>
                <a:ea typeface="Calibri"/>
                <a:cs typeface="Times New Roman"/>
              </a:rPr>
              <a:t>rd</a:t>
            </a:r>
            <a:r>
              <a:rPr lang="en-GB" sz="1400" dirty="0">
                <a:solidFill>
                  <a:prstClr val="black"/>
                </a:solidFill>
                <a:latin typeface="Century Gothic" panose="020B0502020202020204" pitchFamily="34" charset="0"/>
                <a:ea typeface="Calibri"/>
                <a:cs typeface="Times New Roman"/>
              </a:rPr>
              <a:t> of your days food intake</a:t>
            </a:r>
          </a:p>
        </p:txBody>
      </p:sp>
      <p:sp>
        <p:nvSpPr>
          <p:cNvPr id="16" name="Text Box 3"/>
          <p:cNvSpPr txBox="1">
            <a:spLocks noChangeArrowheads="1"/>
          </p:cNvSpPr>
          <p:nvPr/>
        </p:nvSpPr>
        <p:spPr bwMode="auto">
          <a:xfrm>
            <a:off x="6954305" y="4090036"/>
            <a:ext cx="1874410" cy="1912129"/>
          </a:xfrm>
          <a:prstGeom prst="rect">
            <a:avLst/>
          </a:prstGeom>
          <a:solidFill>
            <a:srgbClr val="FFFFFF"/>
          </a:solidFill>
          <a:ln w="9525">
            <a:solidFill>
              <a:srgbClr val="000000"/>
            </a:solidFill>
            <a:miter lim="800000"/>
            <a:headEnd/>
            <a:tailEnd/>
          </a:ln>
        </p:spPr>
        <p:txBody>
          <a:bodyPr rot="0" vert="horz" wrap="square" lIns="47478" tIns="23739" rIns="47478" bIns="23739" anchor="t" anchorCtr="0">
            <a:noAutofit/>
          </a:bodyPr>
          <a:lstStyle/>
          <a:p>
            <a:pPr defTabSz="474779">
              <a:lnSpc>
                <a:spcPct val="115000"/>
              </a:lnSpc>
            </a:pPr>
            <a:r>
              <a:rPr lang="en-GB" sz="1400" b="1" dirty="0">
                <a:solidFill>
                  <a:prstClr val="black"/>
                </a:solidFill>
                <a:latin typeface="Century Gothic" panose="020B0502020202020204" pitchFamily="34" charset="0"/>
                <a:ea typeface="Calibri"/>
                <a:cs typeface="Times New Roman"/>
              </a:rPr>
              <a:t>Foods and drinks high in fat and/or sugar.</a:t>
            </a:r>
            <a:endParaRPr lang="en-GB" sz="1400" dirty="0">
              <a:solidFill>
                <a:prstClr val="black"/>
              </a:solidFill>
              <a:latin typeface="Century Gothic" panose="020B0502020202020204" pitchFamily="34" charset="0"/>
              <a:ea typeface="Calibri"/>
              <a:cs typeface="Times New Roman"/>
            </a:endParaRPr>
          </a:p>
          <a:p>
            <a:pPr defTabSz="474779">
              <a:lnSpc>
                <a:spcPct val="115000"/>
              </a:lnSpc>
              <a:spcAft>
                <a:spcPts val="519"/>
              </a:spcAft>
            </a:pPr>
            <a:r>
              <a:rPr lang="en-GB" sz="1400" dirty="0">
                <a:solidFill>
                  <a:prstClr val="black"/>
                </a:solidFill>
                <a:latin typeface="Century Gothic" panose="020B0502020202020204" pitchFamily="34" charset="0"/>
                <a:ea typeface="Calibri"/>
                <a:cs typeface="Times New Roman"/>
              </a:rPr>
              <a:t>Eat and drink these foods occasionally and in small amounts</a:t>
            </a:r>
          </a:p>
        </p:txBody>
      </p:sp>
      <p:cxnSp>
        <p:nvCxnSpPr>
          <p:cNvPr id="17" name="Straight Arrow Connector 16"/>
          <p:cNvCxnSpPr/>
          <p:nvPr/>
        </p:nvCxnSpPr>
        <p:spPr>
          <a:xfrm flipH="1" flipV="1">
            <a:off x="1682496" y="2505456"/>
            <a:ext cx="923544" cy="780338"/>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5559552" y="1988820"/>
            <a:ext cx="1394753" cy="925616"/>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5986245" y="4462743"/>
            <a:ext cx="1072923" cy="411009"/>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5333521" y="4690635"/>
            <a:ext cx="116581" cy="682721"/>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H="1">
            <a:off x="2911424" y="4636196"/>
            <a:ext cx="1255898" cy="968767"/>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8722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35</a:t>
            </a:fld>
            <a:endParaRPr lang="en-GB" dirty="0"/>
          </a:p>
        </p:txBody>
      </p:sp>
      <p:sp>
        <p:nvSpPr>
          <p:cNvPr id="3" name="TextBox 2"/>
          <p:cNvSpPr txBox="1"/>
          <p:nvPr/>
        </p:nvSpPr>
        <p:spPr>
          <a:xfrm>
            <a:off x="359890" y="82045"/>
            <a:ext cx="8155460" cy="461665"/>
          </a:xfrm>
          <a:prstGeom prst="rect">
            <a:avLst/>
          </a:prstGeom>
          <a:noFill/>
        </p:spPr>
        <p:txBody>
          <a:bodyPr wrap="square" rtlCol="0">
            <a:spAutoFit/>
          </a:bodyPr>
          <a:lstStyle/>
          <a:p>
            <a:pPr algn="ctr"/>
            <a:r>
              <a:rPr lang="en-GB" sz="2400" dirty="0"/>
              <a:t>Implementing Dietary Goals</a:t>
            </a:r>
          </a:p>
        </p:txBody>
      </p:sp>
      <p:sp>
        <p:nvSpPr>
          <p:cNvPr id="4" name="Rectangle 3"/>
          <p:cNvSpPr/>
          <p:nvPr/>
        </p:nvSpPr>
        <p:spPr>
          <a:xfrm>
            <a:off x="0" y="666329"/>
            <a:ext cx="4572000" cy="830997"/>
          </a:xfrm>
          <a:prstGeom prst="rect">
            <a:avLst/>
          </a:prstGeom>
          <a:solidFill>
            <a:schemeClr val="accent4">
              <a:lumMod val="60000"/>
              <a:lumOff val="40000"/>
            </a:schemeClr>
          </a:solidFill>
        </p:spPr>
        <p:txBody>
          <a:bodyPr>
            <a:spAutoFit/>
          </a:bodyPr>
          <a:lstStyle/>
          <a:p>
            <a:r>
              <a:rPr lang="en-GB" sz="1200" dirty="0">
                <a:latin typeface="Comic Sans MS" panose="030F0702030302020204" pitchFamily="66" charset="0"/>
                <a:ea typeface="Times New Roman" panose="02020603050405020304" pitchFamily="18" charset="0"/>
                <a:cs typeface="Times New Roman" panose="02020603050405020304" pitchFamily="18" charset="0"/>
              </a:rPr>
              <a:t>For a healthy life we need to eat well. We know that the food we eat over a period of time rather than on any one particular day will affect our future health. As a nation we suffer from many diseases that are dietary related</a:t>
            </a:r>
            <a:endParaRPr lang="en-GB" dirty="0"/>
          </a:p>
        </p:txBody>
      </p:sp>
      <p:sp>
        <p:nvSpPr>
          <p:cNvPr id="5" name="Rectangle 4"/>
          <p:cNvSpPr/>
          <p:nvPr/>
        </p:nvSpPr>
        <p:spPr>
          <a:xfrm>
            <a:off x="0" y="2100161"/>
            <a:ext cx="1289135" cy="276999"/>
          </a:xfrm>
          <a:prstGeom prst="rect">
            <a:avLst/>
          </a:prstGeom>
        </p:spPr>
        <p:txBody>
          <a:bodyPr wrap="none">
            <a:spAutoFit/>
          </a:bodyPr>
          <a:lstStyle/>
          <a:p>
            <a:r>
              <a:rPr lang="en-GB" sz="1200" dirty="0">
                <a:latin typeface="Comic Sans MS" panose="030F0702030302020204" pitchFamily="66" charset="0"/>
                <a:ea typeface="Times New Roman" panose="02020603050405020304" pitchFamily="18" charset="0"/>
                <a:cs typeface="Times New Roman" panose="02020603050405020304" pitchFamily="18" charset="0"/>
              </a:rPr>
              <a:t>Too much </a:t>
            </a:r>
            <a:r>
              <a:rPr lang="en-GB" sz="1200" b="1" dirty="0">
                <a:latin typeface="Comic Sans MS" panose="030F0702030302020204" pitchFamily="66" charset="0"/>
                <a:ea typeface="Times New Roman" panose="02020603050405020304" pitchFamily="18" charset="0"/>
                <a:cs typeface="Times New Roman" panose="02020603050405020304" pitchFamily="18" charset="0"/>
              </a:rPr>
              <a:t>FAT </a:t>
            </a:r>
            <a:endParaRPr lang="en-GB" sz="1200" dirty="0"/>
          </a:p>
        </p:txBody>
      </p:sp>
      <p:sp>
        <p:nvSpPr>
          <p:cNvPr id="6" name="Rectangle 5"/>
          <p:cNvSpPr/>
          <p:nvPr/>
        </p:nvSpPr>
        <p:spPr>
          <a:xfrm>
            <a:off x="0" y="2742794"/>
            <a:ext cx="1444626" cy="276999"/>
          </a:xfrm>
          <a:prstGeom prst="rect">
            <a:avLst/>
          </a:prstGeom>
        </p:spPr>
        <p:txBody>
          <a:bodyPr wrap="none">
            <a:spAutoFit/>
          </a:bodyPr>
          <a:lstStyle/>
          <a:p>
            <a:pPr>
              <a:spcAft>
                <a:spcPts val="0"/>
              </a:spcAft>
            </a:pPr>
            <a:r>
              <a:rPr lang="en-GB" sz="1200" dirty="0">
                <a:latin typeface="Comic Sans MS" panose="030F0702030302020204" pitchFamily="66" charset="0"/>
              </a:rPr>
              <a:t>Too much </a:t>
            </a:r>
            <a:r>
              <a:rPr lang="en-GB" sz="1200" b="1" dirty="0">
                <a:latin typeface="Comic Sans MS" panose="030F0702030302020204" pitchFamily="66" charset="0"/>
              </a:rPr>
              <a:t>SUGAR</a:t>
            </a:r>
            <a:endParaRPr lang="en-GB" sz="1200" b="1" dirty="0">
              <a:effectLst/>
              <a:latin typeface="Comic Sans MS" panose="030F0702030302020204" pitchFamily="66" charset="0"/>
            </a:endParaRPr>
          </a:p>
        </p:txBody>
      </p:sp>
      <p:sp>
        <p:nvSpPr>
          <p:cNvPr id="7" name="Rectangle 6"/>
          <p:cNvSpPr/>
          <p:nvPr/>
        </p:nvSpPr>
        <p:spPr>
          <a:xfrm>
            <a:off x="0" y="3373244"/>
            <a:ext cx="1321196" cy="276999"/>
          </a:xfrm>
          <a:prstGeom prst="rect">
            <a:avLst/>
          </a:prstGeom>
        </p:spPr>
        <p:txBody>
          <a:bodyPr wrap="none">
            <a:spAutoFit/>
          </a:bodyPr>
          <a:lstStyle/>
          <a:p>
            <a:pPr>
              <a:spcAft>
                <a:spcPts val="0"/>
              </a:spcAft>
            </a:pPr>
            <a:r>
              <a:rPr lang="en-GB" sz="1200" dirty="0">
                <a:latin typeface="Comic Sans MS" panose="030F0702030302020204" pitchFamily="66" charset="0"/>
                <a:ea typeface="Times New Roman" panose="02020603050405020304" pitchFamily="18" charset="0"/>
              </a:rPr>
              <a:t>Too much </a:t>
            </a:r>
            <a:r>
              <a:rPr lang="en-GB" sz="1200" b="1" dirty="0">
                <a:latin typeface="Comic Sans MS" panose="030F0702030302020204" pitchFamily="66" charset="0"/>
                <a:ea typeface="Times New Roman" panose="02020603050405020304" pitchFamily="18" charset="0"/>
              </a:rPr>
              <a:t>SALT</a:t>
            </a:r>
            <a:endParaRPr lang="en-GB" sz="12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0" y="3941026"/>
            <a:ext cx="2720617" cy="276999"/>
          </a:xfrm>
          <a:prstGeom prst="rect">
            <a:avLst/>
          </a:prstGeom>
        </p:spPr>
        <p:txBody>
          <a:bodyPr wrap="none">
            <a:spAutoFit/>
          </a:bodyPr>
          <a:lstStyle/>
          <a:p>
            <a:pPr>
              <a:spcAft>
                <a:spcPts val="0"/>
              </a:spcAft>
            </a:pPr>
            <a:r>
              <a:rPr lang="en-GB" sz="1200" dirty="0">
                <a:latin typeface="Comic Sans MS" panose="030F0702030302020204" pitchFamily="66" charset="0"/>
                <a:ea typeface="Times New Roman" panose="02020603050405020304" pitchFamily="18" charset="0"/>
              </a:rPr>
              <a:t>Too little DIETARY FIBRE ( NSP)  </a:t>
            </a:r>
            <a:endParaRPr lang="en-GB" sz="1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577688" y="1554154"/>
            <a:ext cx="1383957" cy="3262432"/>
          </a:xfrm>
          <a:prstGeom prst="rect">
            <a:avLst/>
          </a:prstGeom>
          <a:solidFill>
            <a:schemeClr val="accent1">
              <a:lumMod val="75000"/>
            </a:schemeClr>
          </a:solidFill>
        </p:spPr>
        <p:txBody>
          <a:bodyPr wrap="square">
            <a:spAutoFit/>
          </a:bodyPr>
          <a:lstStyle/>
          <a:p>
            <a:pPr>
              <a:spcAft>
                <a:spcPts val="0"/>
              </a:spcAft>
            </a:pPr>
            <a:r>
              <a:rPr lang="en-GB" sz="1000" dirty="0">
                <a:latin typeface="Comic Sans MS" panose="030F0702030302020204" pitchFamily="66" charset="0"/>
              </a:rPr>
              <a:t>Gum Disease</a:t>
            </a:r>
            <a:endParaRPr lang="en-GB" sz="1400" dirty="0">
              <a:latin typeface="Comic Sans MS" panose="030F0702030302020204" pitchFamily="66" charset="0"/>
            </a:endParaRPr>
          </a:p>
          <a:p>
            <a:pPr>
              <a:spcAft>
                <a:spcPts val="0"/>
              </a:spcAft>
            </a:pPr>
            <a:r>
              <a:rPr lang="en-GB" sz="1000" dirty="0">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Obesity</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Strokes</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Cancer of the Colon</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High Blood Pressure</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Tooth Decay</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Constipation</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Diabetes</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Heart Disease</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en-GB" sz="1000" dirty="0">
                <a:latin typeface="Comic Sans MS" panose="030F0702030302020204" pitchFamily="66" charset="0"/>
                <a:ea typeface="Times New Roman" panose="02020603050405020304" pitchFamily="18" charset="0"/>
              </a:rPr>
              <a:t>Diverticular Disease</a:t>
            </a:r>
            <a:endParaRPr lang="en-GB" sz="1200" dirty="0">
              <a:latin typeface="Times New Roman" panose="02020603050405020304" pitchFamily="18" charset="0"/>
              <a:ea typeface="Times New Roman" panose="02020603050405020304" pitchFamily="18" charset="0"/>
            </a:endParaRPr>
          </a:p>
          <a:p>
            <a:pPr>
              <a:spcAft>
                <a:spcPts val="0"/>
              </a:spcAft>
            </a:pPr>
            <a:r>
              <a:rPr lang="en-GB" sz="1400" dirty="0">
                <a:latin typeface="Comic Sans MS" panose="030F0702030302020204" pitchFamily="66"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59890" y="5001910"/>
            <a:ext cx="8130746" cy="1600438"/>
          </a:xfrm>
          <a:prstGeom prst="rect">
            <a:avLst/>
          </a:prstGeom>
          <a:solidFill>
            <a:schemeClr val="accent4">
              <a:lumMod val="40000"/>
              <a:lumOff val="60000"/>
            </a:schemeClr>
          </a:solidFill>
        </p:spPr>
        <p:txBody>
          <a:bodyPr wrap="square">
            <a:spAutoFit/>
          </a:bodyPr>
          <a:lstStyle/>
          <a:p>
            <a:pPr>
              <a:spcAft>
                <a:spcPts val="0"/>
              </a:spcAft>
            </a:pPr>
            <a:r>
              <a:rPr lang="en-GB" sz="1400" b="1" dirty="0">
                <a:latin typeface="Comic Sans MS" panose="030F0702030302020204" pitchFamily="66" charset="0"/>
                <a:ea typeface="Times New Roman" panose="02020603050405020304" pitchFamily="18" charset="0"/>
              </a:rPr>
              <a:t>Dietary Goals:</a:t>
            </a:r>
            <a:endParaRPr lang="en-GB" sz="1400" dirty="0">
              <a:latin typeface="Times New Roman" panose="02020603050405020304" pitchFamily="18" charset="0"/>
              <a:ea typeface="Times New Roman" panose="02020603050405020304" pitchFamily="18" charset="0"/>
            </a:endParaRPr>
          </a:p>
          <a:p>
            <a:pPr>
              <a:spcAft>
                <a:spcPts val="0"/>
              </a:spcAft>
            </a:pPr>
            <a:r>
              <a:rPr lang="en-GB" sz="1400" dirty="0">
                <a:latin typeface="Comic Sans MS" panose="030F0702030302020204" pitchFamily="66" charset="0"/>
                <a:ea typeface="Times New Roman" panose="02020603050405020304" pitchFamily="18" charset="0"/>
              </a:rPr>
              <a:t>In order to avoid illness and to try to improve our state of health the government have set us targets in the form of dietary goals. These are:-</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reduce F _ _</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reduce S _ _ _ _</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reduce S _ _ _*----------------------</a:t>
            </a:r>
            <a:endParaRPr lang="en-GB" sz="14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1400" dirty="0">
                <a:latin typeface="Comic Sans MS" panose="030F0702030302020204" pitchFamily="66" charset="0"/>
                <a:ea typeface="Times New Roman" panose="02020603050405020304" pitchFamily="18" charset="0"/>
              </a:rPr>
              <a:t>To increase D _ _ _ _ _ _  F _ _ _ _  (NSP)</a:t>
            </a:r>
            <a:endParaRPr lang="en-GB" sz="14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576390817"/>
              </p:ext>
            </p:extLst>
          </p:nvPr>
        </p:nvGraphicFramePr>
        <p:xfrm>
          <a:off x="4572000" y="1916520"/>
          <a:ext cx="4571999" cy="2402960"/>
        </p:xfrm>
        <a:graphic>
          <a:graphicData uri="http://schemas.openxmlformats.org/drawingml/2006/table">
            <a:tbl>
              <a:tblPr/>
              <a:tblGrid>
                <a:gridCol w="2439827">
                  <a:extLst>
                    <a:ext uri="{9D8B030D-6E8A-4147-A177-3AD203B41FA5}">
                      <a16:colId xmlns:a16="http://schemas.microsoft.com/office/drawing/2014/main" xmlns="" val="20000"/>
                    </a:ext>
                  </a:extLst>
                </a:gridCol>
                <a:gridCol w="2132172">
                  <a:extLst>
                    <a:ext uri="{9D8B030D-6E8A-4147-A177-3AD203B41FA5}">
                      <a16:colId xmlns:a16="http://schemas.microsoft.com/office/drawing/2014/main" xmlns="" val="20001"/>
                    </a:ext>
                  </a:extLst>
                </a:gridCol>
              </a:tblGrid>
              <a:tr h="200025">
                <a:tc>
                  <a:txBody>
                    <a:bodyPr/>
                    <a:lstStyle/>
                    <a:p>
                      <a:pPr algn="l">
                        <a:spcAft>
                          <a:spcPts val="0"/>
                        </a:spcAft>
                      </a:pPr>
                      <a:r>
                        <a:rPr lang="en-GB" sz="1100" b="1" u="none" strike="noStrike" dirty="0">
                          <a:effectLst/>
                          <a:latin typeface="Comic Sans MS" panose="030F0702030302020204" pitchFamily="66" charset="0"/>
                        </a:rPr>
                        <a:t>                REDUCE FAT</a:t>
                      </a:r>
                      <a:endParaRPr lang="en-GB" sz="1100" b="1" u="sng" dirty="0">
                        <a:effectLst/>
                        <a:latin typeface="Comic Sans MS" panose="030F0702030302020204" pitchFamily="66"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l">
                        <a:spcAft>
                          <a:spcPts val="0"/>
                        </a:spcAft>
                      </a:pPr>
                      <a:r>
                        <a:rPr lang="en-GB" sz="1100" b="1" dirty="0">
                          <a:effectLst/>
                          <a:latin typeface="Comic Sans MS" panose="030F0702030302020204" pitchFamily="66" charset="0"/>
                        </a:rPr>
                        <a:t>           REDUCE SUGAR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xmlns="" val="10000"/>
                  </a:ext>
                </a:extLst>
              </a:tr>
              <a:tr h="1038980">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9075">
                <a:tc>
                  <a:txBody>
                    <a:bodyPr/>
                    <a:lstStyle/>
                    <a:p>
                      <a:pPr algn="l">
                        <a:spcAft>
                          <a:spcPts val="0"/>
                        </a:spcAft>
                      </a:pPr>
                      <a:r>
                        <a:rPr lang="en-GB" sz="1100" b="1" dirty="0">
                          <a:effectLst/>
                          <a:latin typeface="Comic Sans MS" panose="030F0702030302020204" pitchFamily="66" charset="0"/>
                        </a:rPr>
                        <a:t>              REDUCE SALT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ctr">
                        <a:spcAft>
                          <a:spcPts val="0"/>
                        </a:spcAft>
                      </a:pPr>
                      <a:r>
                        <a:rPr lang="en-GB" sz="1100" b="1" dirty="0">
                          <a:effectLst/>
                          <a:latin typeface="Comic Sans MS" panose="030F0702030302020204" pitchFamily="66" charset="0"/>
                        </a:rPr>
                        <a:t>         INCREASE DIETARY FIBRE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xmlns="" val="10002"/>
                  </a:ext>
                </a:extLst>
              </a:tr>
              <a:tr h="828675">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Font typeface="Wingdings" panose="05000000000000000000" pitchFamily="2" charset="2"/>
                        <a:buChar char=""/>
                        <a:tabLst>
                          <a:tab pos="457200" algn="l"/>
                        </a:tabLst>
                      </a:pPr>
                      <a:r>
                        <a:rPr lang="en-GB" sz="1100" b="1" u="none" strike="noStrike" dirty="0">
                          <a:effectLst/>
                          <a:latin typeface="Comic Sans MS" panose="030F0702030302020204" pitchFamily="66" charset="0"/>
                          <a:ea typeface="Times New Roman" panose="02020603050405020304" pitchFamily="18" charset="0"/>
                        </a:rPr>
                        <a:t> </a:t>
                      </a:r>
                      <a:endParaRPr lang="en-GB" sz="1100" dirty="0">
                        <a:effectLst/>
                        <a:latin typeface="Comic Sans MS" panose="030F0702030302020204" pitchFamily="66" charset="0"/>
                        <a:ea typeface="Times New Roman" panose="02020603050405020304" pitchFamily="18" charset="0"/>
                      </a:endParaRP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p>
                      <a:pPr marL="342900" lvl="0" indent="-342900" algn="l">
                        <a:spcAft>
                          <a:spcPts val="0"/>
                        </a:spcAft>
                        <a:buFont typeface="Wingdings" panose="05000000000000000000" pitchFamily="2" charset="2"/>
                        <a:buChar char=""/>
                        <a:tabLst>
                          <a:tab pos="457200" algn="l"/>
                        </a:tabLst>
                      </a:pPr>
                      <a:r>
                        <a:rPr lang="en-GB" sz="11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3" name="Rectangle 12"/>
          <p:cNvSpPr/>
          <p:nvPr/>
        </p:nvSpPr>
        <p:spPr>
          <a:xfrm>
            <a:off x="4572000" y="1245264"/>
            <a:ext cx="4572000" cy="646331"/>
          </a:xfrm>
          <a:prstGeom prst="rect">
            <a:avLst/>
          </a:prstGeom>
          <a:solidFill>
            <a:schemeClr val="accent1">
              <a:lumMod val="40000"/>
              <a:lumOff val="60000"/>
            </a:schemeClr>
          </a:solidFill>
        </p:spPr>
        <p:txBody>
          <a:bodyPr>
            <a:spAutoFit/>
          </a:bodyPr>
          <a:lstStyle/>
          <a:p>
            <a:pPr algn="ctr">
              <a:spcAft>
                <a:spcPts val="0"/>
              </a:spcAft>
            </a:pPr>
            <a:r>
              <a:rPr lang="en-GB" sz="1200" b="1" dirty="0">
                <a:latin typeface="Comic Sans MS" panose="030F0702030302020204" pitchFamily="66" charset="0"/>
                <a:ea typeface="Times New Roman" panose="02020603050405020304" pitchFamily="18" charset="0"/>
              </a:rPr>
              <a:t>Implementing these DIETARY GOALS:</a:t>
            </a:r>
            <a:r>
              <a:rPr lang="en-GB" sz="1200" dirty="0">
                <a:latin typeface="Comic Sans MS" panose="030F0702030302020204" pitchFamily="66" charset="0"/>
                <a:ea typeface="Times New Roman" panose="02020603050405020304" pitchFamily="18" charset="0"/>
              </a:rPr>
              <a:t> We can easily make the following changes to our diet to help implement these goals.</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0484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25221" y="674293"/>
            <a:ext cx="7886700" cy="55244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GB" sz="3200" dirty="0"/>
              <a:t>Ingredient				Function</a:t>
            </a:r>
          </a:p>
        </p:txBody>
      </p:sp>
      <p:sp>
        <p:nvSpPr>
          <p:cNvPr id="13" name="Content Placeholder 12"/>
          <p:cNvSpPr>
            <a:spLocks noGrp="1"/>
          </p:cNvSpPr>
          <p:nvPr>
            <p:ph sz="half" idx="1"/>
          </p:nvPr>
        </p:nvSpPr>
        <p:spPr>
          <a:xfrm>
            <a:off x="150306" y="1200149"/>
            <a:ext cx="2950081" cy="5021261"/>
          </a:xfrm>
        </p:spPr>
        <p:txBody>
          <a:bodyPr/>
          <a:lstStyle/>
          <a:p>
            <a:r>
              <a:rPr lang="en-GB" sz="2000" dirty="0">
                <a:solidFill>
                  <a:schemeClr val="accent1">
                    <a:lumMod val="50000"/>
                  </a:schemeClr>
                </a:solidFill>
              </a:rPr>
              <a:t>Flour</a:t>
            </a:r>
          </a:p>
          <a:p>
            <a:endParaRPr lang="en-GB" dirty="0"/>
          </a:p>
          <a:p>
            <a:r>
              <a:rPr lang="en-GB" sz="2000" dirty="0">
                <a:solidFill>
                  <a:srgbClr val="00B050"/>
                </a:solidFill>
              </a:rPr>
              <a:t>Butter/margarine</a:t>
            </a:r>
            <a:endParaRPr lang="en-GB" dirty="0"/>
          </a:p>
          <a:p>
            <a:endParaRPr lang="en-GB" dirty="0"/>
          </a:p>
          <a:p>
            <a:endParaRPr lang="en-GB" sz="2000" dirty="0">
              <a:solidFill>
                <a:srgbClr val="7030A0"/>
              </a:solidFill>
            </a:endParaRPr>
          </a:p>
          <a:p>
            <a:r>
              <a:rPr lang="en-GB" sz="2000" dirty="0">
                <a:solidFill>
                  <a:srgbClr val="7030A0"/>
                </a:solidFill>
              </a:rPr>
              <a:t>Sugar</a:t>
            </a:r>
          </a:p>
          <a:p>
            <a:endParaRPr lang="en-GB" sz="2000" dirty="0">
              <a:solidFill>
                <a:schemeClr val="accent4">
                  <a:lumMod val="75000"/>
                </a:schemeClr>
              </a:solidFill>
            </a:endParaRPr>
          </a:p>
          <a:p>
            <a:r>
              <a:rPr lang="en-GB" sz="2000" dirty="0">
                <a:solidFill>
                  <a:schemeClr val="accent4">
                    <a:lumMod val="75000"/>
                  </a:schemeClr>
                </a:solidFill>
              </a:rPr>
              <a:t>Eggs	</a:t>
            </a:r>
          </a:p>
          <a:p>
            <a:endParaRPr lang="en-GB" sz="2000" dirty="0">
              <a:solidFill>
                <a:schemeClr val="accent4">
                  <a:lumMod val="75000"/>
                </a:schemeClr>
              </a:solidFill>
            </a:endParaRPr>
          </a:p>
          <a:p>
            <a:r>
              <a:rPr lang="en-GB" sz="2000" dirty="0">
                <a:solidFill>
                  <a:srgbClr val="C00000"/>
                </a:solidFill>
              </a:rPr>
              <a:t>Milk</a:t>
            </a:r>
          </a:p>
          <a:p>
            <a:endParaRPr lang="en-GB" sz="2000" dirty="0">
              <a:solidFill>
                <a:srgbClr val="C00000"/>
              </a:solidFill>
            </a:endParaRPr>
          </a:p>
          <a:p>
            <a:r>
              <a:rPr lang="en-GB" sz="2000" dirty="0">
                <a:solidFill>
                  <a:schemeClr val="accent1">
                    <a:lumMod val="75000"/>
                  </a:schemeClr>
                </a:solidFill>
              </a:rPr>
              <a:t>Flavourings/seasonings</a:t>
            </a:r>
          </a:p>
          <a:p>
            <a:endParaRPr lang="en-GB" sz="2000" dirty="0">
              <a:solidFill>
                <a:srgbClr val="C00000"/>
              </a:solidFill>
            </a:endParaRPr>
          </a:p>
        </p:txBody>
      </p:sp>
      <p:sp>
        <p:nvSpPr>
          <p:cNvPr id="14" name="Content Placeholder 13"/>
          <p:cNvSpPr>
            <a:spLocks noGrp="1"/>
          </p:cNvSpPr>
          <p:nvPr>
            <p:ph sz="half" idx="2"/>
          </p:nvPr>
        </p:nvSpPr>
        <p:spPr>
          <a:xfrm>
            <a:off x="3338511" y="1226739"/>
            <a:ext cx="5648325" cy="984250"/>
          </a:xfrm>
        </p:spPr>
        <p:txBody>
          <a:bodyPr/>
          <a:lstStyle/>
          <a:p>
            <a:r>
              <a:rPr lang="en-GB" sz="1800" dirty="0">
                <a:solidFill>
                  <a:schemeClr val="accent1">
                    <a:lumMod val="50000"/>
                  </a:schemeClr>
                </a:solidFill>
              </a:rPr>
              <a:t>Adds bulk, creates the structure of the dish. </a:t>
            </a:r>
          </a:p>
          <a:p>
            <a:r>
              <a:rPr lang="en-GB" sz="1800" dirty="0">
                <a:solidFill>
                  <a:schemeClr val="accent1">
                    <a:lumMod val="50000"/>
                  </a:schemeClr>
                </a:solidFill>
              </a:rPr>
              <a:t>Self-raising flour contains a raising agent that raises the product.</a:t>
            </a:r>
          </a:p>
        </p:txBody>
      </p:sp>
      <p:sp>
        <p:nvSpPr>
          <p:cNvPr id="2" name="Slide Number Placeholder 1"/>
          <p:cNvSpPr>
            <a:spLocks noGrp="1"/>
          </p:cNvSpPr>
          <p:nvPr>
            <p:ph type="sldNum" sz="quarter" idx="12"/>
          </p:nvPr>
        </p:nvSpPr>
        <p:spPr/>
        <p:txBody>
          <a:bodyPr/>
          <a:lstStyle/>
          <a:p>
            <a:fld id="{620B242D-6290-49E5-A6EF-D013109EBBA5}" type="slidenum">
              <a:rPr lang="en-GB" smtClean="0"/>
              <a:t>36</a:t>
            </a:fld>
            <a:endParaRPr lang="en-GB" dirty="0"/>
          </a:p>
        </p:txBody>
      </p:sp>
      <p:sp>
        <p:nvSpPr>
          <p:cNvPr id="3" name="TextBox 2"/>
          <p:cNvSpPr txBox="1"/>
          <p:nvPr/>
        </p:nvSpPr>
        <p:spPr>
          <a:xfrm>
            <a:off x="0" y="27962"/>
            <a:ext cx="9144000" cy="646331"/>
          </a:xfrm>
          <a:prstGeom prst="rect">
            <a:avLst/>
          </a:prstGeom>
          <a:noFill/>
        </p:spPr>
        <p:txBody>
          <a:bodyPr wrap="square" rtlCol="0">
            <a:spAutoFit/>
          </a:bodyPr>
          <a:lstStyle/>
          <a:p>
            <a:pPr algn="ctr"/>
            <a:r>
              <a:rPr lang="en-GB" dirty="0">
                <a:latin typeface="Century Gothic" panose="020B0502020202020204" pitchFamily="34" charset="0"/>
              </a:rPr>
              <a:t>The function of ingredients – why do we use some ingredients and not others? What do the ingredients ‘do’ in the recipe?</a:t>
            </a:r>
          </a:p>
        </p:txBody>
      </p:sp>
      <p:pic>
        <p:nvPicPr>
          <p:cNvPr id="5" name="Picture 4" descr="Chocolate chip &lt;strong&gt;cookie&lt;/strong&gt; - Wikipedia">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8125" y="5432663"/>
            <a:ext cx="1285875" cy="857965"/>
          </a:xfrm>
          <a:prstGeom prst="rect">
            <a:avLst/>
          </a:prstGeom>
        </p:spPr>
      </p:pic>
      <p:sp>
        <p:nvSpPr>
          <p:cNvPr id="15" name="Content Placeholder 13"/>
          <p:cNvSpPr txBox="1">
            <a:spLocks/>
          </p:cNvSpPr>
          <p:nvPr/>
        </p:nvSpPr>
        <p:spPr>
          <a:xfrm>
            <a:off x="3338511" y="2206625"/>
            <a:ext cx="5648325" cy="9842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00B050"/>
                </a:solidFill>
              </a:rPr>
              <a:t>Adds flavour and colour</a:t>
            </a:r>
          </a:p>
          <a:p>
            <a:r>
              <a:rPr lang="en-GB" sz="1800" dirty="0">
                <a:solidFill>
                  <a:srgbClr val="00B050"/>
                </a:solidFill>
              </a:rPr>
              <a:t>Important for the ‘shortness’ of the product</a:t>
            </a:r>
          </a:p>
          <a:p>
            <a:r>
              <a:rPr lang="en-GB" sz="1800" dirty="0">
                <a:solidFill>
                  <a:srgbClr val="00B050"/>
                </a:solidFill>
              </a:rPr>
              <a:t>Improves shelf life</a:t>
            </a:r>
          </a:p>
          <a:p>
            <a:endParaRPr lang="en-GB" sz="1800" dirty="0"/>
          </a:p>
        </p:txBody>
      </p:sp>
      <p:sp>
        <p:nvSpPr>
          <p:cNvPr id="16" name="Content Placeholder 13"/>
          <p:cNvSpPr txBox="1">
            <a:spLocks/>
          </p:cNvSpPr>
          <p:nvPr/>
        </p:nvSpPr>
        <p:spPr>
          <a:xfrm>
            <a:off x="3338511" y="3263701"/>
            <a:ext cx="5648325" cy="7082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7030A0"/>
                </a:solidFill>
              </a:rPr>
              <a:t>Adds sweetness and colour</a:t>
            </a:r>
          </a:p>
          <a:p>
            <a:r>
              <a:rPr lang="en-GB" sz="1800" dirty="0">
                <a:solidFill>
                  <a:srgbClr val="7030A0"/>
                </a:solidFill>
              </a:rPr>
              <a:t>Improves shelf life</a:t>
            </a:r>
          </a:p>
        </p:txBody>
      </p:sp>
      <p:sp>
        <p:nvSpPr>
          <p:cNvPr id="17" name="Content Placeholder 13"/>
          <p:cNvSpPr txBox="1">
            <a:spLocks/>
          </p:cNvSpPr>
          <p:nvPr/>
        </p:nvSpPr>
        <p:spPr>
          <a:xfrm>
            <a:off x="3338511" y="3976687"/>
            <a:ext cx="5648325" cy="9842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accent4">
                    <a:lumMod val="75000"/>
                  </a:schemeClr>
                </a:solidFill>
              </a:rPr>
              <a:t>Binds the product</a:t>
            </a:r>
          </a:p>
          <a:p>
            <a:r>
              <a:rPr lang="en-GB" sz="1800" dirty="0">
                <a:solidFill>
                  <a:schemeClr val="accent4">
                    <a:lumMod val="75000"/>
                  </a:schemeClr>
                </a:solidFill>
              </a:rPr>
              <a:t>Sets the product (coagulation)</a:t>
            </a:r>
          </a:p>
          <a:p>
            <a:r>
              <a:rPr lang="en-GB" sz="1800" dirty="0">
                <a:solidFill>
                  <a:schemeClr val="accent4">
                    <a:lumMod val="75000"/>
                  </a:schemeClr>
                </a:solidFill>
              </a:rPr>
              <a:t>Aerates and adds colour and moisture</a:t>
            </a:r>
          </a:p>
        </p:txBody>
      </p:sp>
      <p:sp>
        <p:nvSpPr>
          <p:cNvPr id="18" name="Content Placeholder 13"/>
          <p:cNvSpPr txBox="1">
            <a:spLocks/>
          </p:cNvSpPr>
          <p:nvPr/>
        </p:nvSpPr>
        <p:spPr>
          <a:xfrm>
            <a:off x="3338510" y="5184001"/>
            <a:ext cx="5648325" cy="385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C00000"/>
                </a:solidFill>
              </a:rPr>
              <a:t>Binds mixture together and adds moisture</a:t>
            </a:r>
          </a:p>
        </p:txBody>
      </p:sp>
      <p:sp>
        <p:nvSpPr>
          <p:cNvPr id="19" name="Content Placeholder 13"/>
          <p:cNvSpPr txBox="1">
            <a:spLocks/>
          </p:cNvSpPr>
          <p:nvPr/>
        </p:nvSpPr>
        <p:spPr>
          <a:xfrm>
            <a:off x="3338510" y="5792428"/>
            <a:ext cx="5648325" cy="385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accent1">
                    <a:lumMod val="75000"/>
                  </a:schemeClr>
                </a:solidFill>
              </a:rPr>
              <a:t>Adds flavour, texture and colour</a:t>
            </a:r>
          </a:p>
        </p:txBody>
      </p:sp>
    </p:spTree>
    <p:extLst>
      <p:ext uri="{BB962C8B-B14F-4D97-AF65-F5344CB8AC3E}">
        <p14:creationId xmlns:p14="http://schemas.microsoft.com/office/powerpoint/2010/main" val="158903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1000"/>
                                        <p:tgtEl>
                                          <p:spTgt spid="15">
                                            <p:txEl>
                                              <p:pRg st="0" end="0"/>
                                            </p:txEl>
                                          </p:spTgt>
                                        </p:tgtEl>
                                      </p:cBhvr>
                                    </p:animEffect>
                                    <p:anim calcmode="lin" valueType="num">
                                      <p:cBhvr>
                                        <p:cTn id="2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1000"/>
                                        <p:tgtEl>
                                          <p:spTgt spid="15">
                                            <p:txEl>
                                              <p:pRg st="1" end="1"/>
                                            </p:txEl>
                                          </p:spTgt>
                                        </p:tgtEl>
                                      </p:cBhvr>
                                    </p:animEffect>
                                    <p:anim calcmode="lin" valueType="num">
                                      <p:cBhvr>
                                        <p:cTn id="2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1000"/>
                                        <p:tgtEl>
                                          <p:spTgt spid="15">
                                            <p:txEl>
                                              <p:pRg st="2" end="2"/>
                                            </p:txEl>
                                          </p:spTgt>
                                        </p:tgtEl>
                                      </p:cBhvr>
                                    </p:animEffect>
                                    <p:anim calcmode="lin" valueType="num">
                                      <p:cBhvr>
                                        <p:cTn id="34"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fade">
                                      <p:cBhvr>
                                        <p:cTn id="40" dur="1000"/>
                                        <p:tgtEl>
                                          <p:spTgt spid="16">
                                            <p:txEl>
                                              <p:pRg st="0" end="0"/>
                                            </p:txEl>
                                          </p:spTgt>
                                        </p:tgtEl>
                                      </p:cBhvr>
                                    </p:animEffect>
                                    <p:anim calcmode="lin" valueType="num">
                                      <p:cBhvr>
                                        <p:cTn id="4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fade">
                                      <p:cBhvr>
                                        <p:cTn id="47" dur="1000"/>
                                        <p:tgtEl>
                                          <p:spTgt spid="16">
                                            <p:txEl>
                                              <p:pRg st="1" end="1"/>
                                            </p:txEl>
                                          </p:spTgt>
                                        </p:tgtEl>
                                      </p:cBhvr>
                                    </p:animEffect>
                                    <p:anim calcmode="lin" valueType="num">
                                      <p:cBhvr>
                                        <p:cTn id="4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1000"/>
                                        <p:tgtEl>
                                          <p:spTgt spid="17">
                                            <p:txEl>
                                              <p:pRg st="0" end="0"/>
                                            </p:txEl>
                                          </p:spTgt>
                                        </p:tgtEl>
                                      </p:cBhvr>
                                    </p:animEffect>
                                    <p:anim calcmode="lin" valueType="num">
                                      <p:cBhvr>
                                        <p:cTn id="5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xEl>
                                              <p:pRg st="1" end="1"/>
                                            </p:txEl>
                                          </p:spTgt>
                                        </p:tgtEl>
                                        <p:attrNameLst>
                                          <p:attrName>style.visibility</p:attrName>
                                        </p:attrNameLst>
                                      </p:cBhvr>
                                      <p:to>
                                        <p:strVal val="visible"/>
                                      </p:to>
                                    </p:set>
                                    <p:animEffect transition="in" filter="fade">
                                      <p:cBhvr>
                                        <p:cTn id="61" dur="1000"/>
                                        <p:tgtEl>
                                          <p:spTgt spid="17">
                                            <p:txEl>
                                              <p:pRg st="1" end="1"/>
                                            </p:txEl>
                                          </p:spTgt>
                                        </p:tgtEl>
                                      </p:cBhvr>
                                    </p:animEffect>
                                    <p:anim calcmode="lin" valueType="num">
                                      <p:cBhvr>
                                        <p:cTn id="6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xEl>
                                              <p:pRg st="2" end="2"/>
                                            </p:txEl>
                                          </p:spTgt>
                                        </p:tgtEl>
                                        <p:attrNameLst>
                                          <p:attrName>style.visibility</p:attrName>
                                        </p:attrNameLst>
                                      </p:cBhvr>
                                      <p:to>
                                        <p:strVal val="visible"/>
                                      </p:to>
                                    </p:set>
                                    <p:animEffect transition="in" filter="fade">
                                      <p:cBhvr>
                                        <p:cTn id="68" dur="1000"/>
                                        <p:tgtEl>
                                          <p:spTgt spid="17">
                                            <p:txEl>
                                              <p:pRg st="2" end="2"/>
                                            </p:txEl>
                                          </p:spTgt>
                                        </p:tgtEl>
                                      </p:cBhvr>
                                    </p:animEffect>
                                    <p:anim calcmode="lin" valueType="num">
                                      <p:cBhvr>
                                        <p:cTn id="6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7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Effect transition="in" filter="fade">
                                      <p:cBhvr>
                                        <p:cTn id="75" dur="1000"/>
                                        <p:tgtEl>
                                          <p:spTgt spid="18">
                                            <p:txEl>
                                              <p:pRg st="0" end="0"/>
                                            </p:txEl>
                                          </p:spTgt>
                                        </p:tgtEl>
                                      </p:cBhvr>
                                    </p:animEffect>
                                    <p:anim calcmode="lin" valueType="num">
                                      <p:cBhvr>
                                        <p:cTn id="76"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1000"/>
                                        <p:tgtEl>
                                          <p:spTgt spid="19">
                                            <p:txEl>
                                              <p:pRg st="0" end="0"/>
                                            </p:txEl>
                                          </p:spTgt>
                                        </p:tgtEl>
                                      </p:cBhvr>
                                    </p:animEffect>
                                    <p:anim calcmode="lin" valueType="num">
                                      <p:cBhvr>
                                        <p:cTn id="8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37</a:t>
            </a:fld>
            <a:endParaRPr lang="en-GB" dirty="0"/>
          </a:p>
        </p:txBody>
      </p:sp>
      <p:sp>
        <p:nvSpPr>
          <p:cNvPr id="3" name="Rectangle 2"/>
          <p:cNvSpPr/>
          <p:nvPr/>
        </p:nvSpPr>
        <p:spPr>
          <a:xfrm>
            <a:off x="506626" y="281428"/>
            <a:ext cx="8217243" cy="454612"/>
          </a:xfrm>
          <a:prstGeom prst="rect">
            <a:avLst/>
          </a:prstGeom>
        </p:spPr>
        <p:txBody>
          <a:bodyPr wrap="square">
            <a:spAutoFit/>
          </a:bodyPr>
          <a:lstStyle/>
          <a:p>
            <a:pPr>
              <a:lnSpc>
                <a:spcPct val="107000"/>
              </a:lnSpc>
              <a:spcAft>
                <a:spcPts val="800"/>
              </a:spcAft>
            </a:pPr>
            <a:r>
              <a:rPr lang="en-GB" sz="1100" b="1" dirty="0">
                <a:latin typeface="Century Gothic" panose="020B0502020202020204" pitchFamily="34" charset="0"/>
                <a:ea typeface="Calibri" panose="020F0502020204030204" pitchFamily="34" charset="0"/>
                <a:cs typeface="Times New Roman" panose="02020603050405020304" pitchFamily="18" charset="0"/>
              </a:rPr>
              <a:t>Homework Task – </a:t>
            </a:r>
            <a:r>
              <a:rPr lang="en-GB" sz="1100" dirty="0">
                <a:latin typeface="Century Gothic" panose="020B0502020202020204" pitchFamily="34" charset="0"/>
                <a:ea typeface="Calibri" panose="020F0502020204030204" pitchFamily="34" charset="0"/>
                <a:cs typeface="Times New Roman" panose="02020603050405020304" pitchFamily="18" charset="0"/>
              </a:rPr>
              <a:t>Research 3 different types of Bread. You must include an image of the bread –country of origin – description of the bread. Complete the following table.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39273955"/>
              </p:ext>
            </p:extLst>
          </p:nvPr>
        </p:nvGraphicFramePr>
        <p:xfrm>
          <a:off x="506626" y="1034793"/>
          <a:ext cx="8303741" cy="5613619"/>
        </p:xfrm>
        <a:graphic>
          <a:graphicData uri="http://schemas.openxmlformats.org/drawingml/2006/table">
            <a:tbl>
              <a:tblPr firstRow="1" firstCol="1" bandRow="1"/>
              <a:tblGrid>
                <a:gridCol w="2075795">
                  <a:extLst>
                    <a:ext uri="{9D8B030D-6E8A-4147-A177-3AD203B41FA5}">
                      <a16:colId xmlns:a16="http://schemas.microsoft.com/office/drawing/2014/main" xmlns="" val="20000"/>
                    </a:ext>
                  </a:extLst>
                </a:gridCol>
                <a:gridCol w="2075795">
                  <a:extLst>
                    <a:ext uri="{9D8B030D-6E8A-4147-A177-3AD203B41FA5}">
                      <a16:colId xmlns:a16="http://schemas.microsoft.com/office/drawing/2014/main" xmlns="" val="20001"/>
                    </a:ext>
                  </a:extLst>
                </a:gridCol>
                <a:gridCol w="2075795">
                  <a:extLst>
                    <a:ext uri="{9D8B030D-6E8A-4147-A177-3AD203B41FA5}">
                      <a16:colId xmlns:a16="http://schemas.microsoft.com/office/drawing/2014/main" xmlns="" val="20002"/>
                    </a:ext>
                  </a:extLst>
                </a:gridCol>
                <a:gridCol w="2076356">
                  <a:extLst>
                    <a:ext uri="{9D8B030D-6E8A-4147-A177-3AD203B41FA5}">
                      <a16:colId xmlns:a16="http://schemas.microsoft.com/office/drawing/2014/main" xmlns="" val="20003"/>
                    </a:ext>
                  </a:extLst>
                </a:gridCol>
              </a:tblGrid>
              <a:tr h="196862">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31106">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NAME OF BREAD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272888">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IMAGE OF BREAD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31106">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COUNTRY OF ORIGIN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389596">
                <a:tc>
                  <a:txBody>
                    <a:bodyPr/>
                    <a:lstStyle/>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lvl="0" algn="ctr" defTabSz="179388">
                        <a:lnSpc>
                          <a:spcPct val="107000"/>
                        </a:lnSpc>
                        <a:spcAft>
                          <a:spcPts val="0"/>
                        </a:spcAft>
                      </a:pPr>
                      <a:endParaRPr lang="en-GB"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gn="ctr" defTabSz="179388">
                        <a:lnSpc>
                          <a:spcPct val="107000"/>
                        </a:lnSpc>
                        <a:spcAft>
                          <a:spcPts val="0"/>
                        </a:spcAft>
                      </a:pPr>
                      <a:endParaRPr lang="en-GB"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lvl="0" algn="ctr" defTabSz="179388">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DESCRIPTION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46" marR="51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48601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38</a:t>
            </a:fld>
            <a:endParaRPr lang="en-GB" dirty="0"/>
          </a:p>
        </p:txBody>
      </p:sp>
      <p:sp>
        <p:nvSpPr>
          <p:cNvPr id="3" name="Title 1"/>
          <p:cNvSpPr txBox="1">
            <a:spLocks/>
          </p:cNvSpPr>
          <p:nvPr/>
        </p:nvSpPr>
        <p:spPr>
          <a:xfrm>
            <a:off x="654707" y="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atin typeface="Century Gothic" panose="020B0502020202020204" pitchFamily="34" charset="0"/>
              </a:rPr>
              <a:t>Making Bread Rolls</a:t>
            </a:r>
            <a:endParaRPr lang="en-US" sz="1800" dirty="0">
              <a:latin typeface="Century Gothic" panose="020B0502020202020204" pitchFamily="34" charset="0"/>
            </a:endParaRPr>
          </a:p>
        </p:txBody>
      </p:sp>
      <p:sp>
        <p:nvSpPr>
          <p:cNvPr id="4"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0B242D-6290-49E5-A6EF-D013109EBBA5}" type="slidenum">
              <a:rPr lang="en-GB" smtClean="0"/>
              <a:pPr/>
              <a:t>38</a:t>
            </a:fld>
            <a:endParaRPr lang="en-GB"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07" y="2771737"/>
            <a:ext cx="1975217" cy="1444929"/>
          </a:xfrm>
          <a:prstGeom prst="rect">
            <a:avLst/>
          </a:prstGeom>
        </p:spPr>
      </p:pic>
      <p:pic>
        <p:nvPicPr>
          <p:cNvPr id="6" name="Picture 5"/>
          <p:cNvPicPr>
            <a:picLocks noChangeAspect="1"/>
          </p:cNvPicPr>
          <p:nvPr/>
        </p:nvPicPr>
        <p:blipFill>
          <a:blip r:embed="rId3"/>
          <a:stretch>
            <a:fillRect/>
          </a:stretch>
        </p:blipFill>
        <p:spPr>
          <a:xfrm>
            <a:off x="2701277" y="719232"/>
            <a:ext cx="1964892" cy="1564180"/>
          </a:xfrm>
          <a:prstGeom prst="rect">
            <a:avLst/>
          </a:prstGeom>
        </p:spPr>
      </p:pic>
      <p:pic>
        <p:nvPicPr>
          <p:cNvPr id="7" name="Picture 6"/>
          <p:cNvPicPr>
            <a:picLocks noChangeAspect="1"/>
          </p:cNvPicPr>
          <p:nvPr/>
        </p:nvPicPr>
        <p:blipFill>
          <a:blip r:embed="rId4"/>
          <a:stretch>
            <a:fillRect/>
          </a:stretch>
        </p:blipFill>
        <p:spPr>
          <a:xfrm>
            <a:off x="2701277" y="2771737"/>
            <a:ext cx="1964892" cy="1448570"/>
          </a:xfrm>
          <a:prstGeom prst="rect">
            <a:avLst/>
          </a:prstGeom>
        </p:spPr>
      </p:pic>
      <p:pic>
        <p:nvPicPr>
          <p:cNvPr id="8" name="Picture 7"/>
          <p:cNvPicPr>
            <a:picLocks noChangeAspect="1"/>
          </p:cNvPicPr>
          <p:nvPr/>
        </p:nvPicPr>
        <p:blipFill>
          <a:blip r:embed="rId5"/>
          <a:stretch>
            <a:fillRect/>
          </a:stretch>
        </p:blipFill>
        <p:spPr>
          <a:xfrm>
            <a:off x="2701277" y="4711192"/>
            <a:ext cx="2001378" cy="1497328"/>
          </a:xfrm>
          <a:prstGeom prst="rect">
            <a:avLst/>
          </a:prstGeom>
        </p:spPr>
      </p:pic>
      <p:pic>
        <p:nvPicPr>
          <p:cNvPr id="9" name="Picture 8"/>
          <p:cNvPicPr>
            <a:picLocks noChangeAspect="1"/>
          </p:cNvPicPr>
          <p:nvPr/>
        </p:nvPicPr>
        <p:blipFill>
          <a:blip r:embed="rId6"/>
          <a:stretch>
            <a:fillRect/>
          </a:stretch>
        </p:blipFill>
        <p:spPr>
          <a:xfrm>
            <a:off x="329069" y="719233"/>
            <a:ext cx="2083855" cy="1564179"/>
          </a:xfrm>
          <a:prstGeom prst="rect">
            <a:avLst/>
          </a:prstGeom>
        </p:spPr>
      </p:pic>
      <p:pic>
        <p:nvPicPr>
          <p:cNvPr id="10" name="Picture 9"/>
          <p:cNvPicPr>
            <a:picLocks noChangeAspect="1"/>
          </p:cNvPicPr>
          <p:nvPr/>
        </p:nvPicPr>
        <p:blipFill>
          <a:blip r:embed="rId7"/>
          <a:stretch>
            <a:fillRect/>
          </a:stretch>
        </p:blipFill>
        <p:spPr>
          <a:xfrm>
            <a:off x="144587" y="4749440"/>
            <a:ext cx="2170211" cy="1497328"/>
          </a:xfrm>
          <a:prstGeom prst="rect">
            <a:avLst/>
          </a:prstGeom>
        </p:spPr>
      </p:pic>
      <p:sp>
        <p:nvSpPr>
          <p:cNvPr id="11" name="TextBox 10"/>
          <p:cNvSpPr txBox="1"/>
          <p:nvPr/>
        </p:nvSpPr>
        <p:spPr>
          <a:xfrm>
            <a:off x="7028900" y="2577676"/>
            <a:ext cx="2088232" cy="1323439"/>
          </a:xfrm>
          <a:prstGeom prst="rect">
            <a:avLst/>
          </a:prstGeom>
          <a:noFill/>
          <a:ln>
            <a:solidFill>
              <a:srgbClr val="0070C0"/>
            </a:solidFill>
          </a:ln>
        </p:spPr>
        <p:txBody>
          <a:bodyPr wrap="square" rtlCol="0">
            <a:spAutoFit/>
          </a:bodyPr>
          <a:lstStyle/>
          <a:p>
            <a:r>
              <a:rPr lang="en-GB" sz="1600" b="1" dirty="0">
                <a:latin typeface="Century Gothic" panose="020B0502020202020204" pitchFamily="34" charset="0"/>
              </a:rPr>
              <a:t>Put all the ingredients into  bowl. Add enough warm water to make a dough. </a:t>
            </a:r>
            <a:endParaRPr lang="en-US" sz="1600" b="1" dirty="0">
              <a:latin typeface="Century Gothic" panose="020B0502020202020204" pitchFamily="34" charset="0"/>
            </a:endParaRPr>
          </a:p>
        </p:txBody>
      </p:sp>
      <p:sp>
        <p:nvSpPr>
          <p:cNvPr id="12" name="TextBox 11"/>
          <p:cNvSpPr txBox="1"/>
          <p:nvPr/>
        </p:nvSpPr>
        <p:spPr>
          <a:xfrm>
            <a:off x="4702655" y="644007"/>
            <a:ext cx="1800200" cy="646331"/>
          </a:xfrm>
          <a:prstGeom prst="rect">
            <a:avLst/>
          </a:prstGeom>
          <a:noFill/>
          <a:ln>
            <a:solidFill>
              <a:schemeClr val="accent1"/>
            </a:solidFill>
          </a:ln>
        </p:spPr>
        <p:txBody>
          <a:bodyPr wrap="square" rtlCol="0">
            <a:spAutoFit/>
          </a:bodyPr>
          <a:lstStyle/>
          <a:p>
            <a:r>
              <a:rPr lang="en-GB" b="1" dirty="0">
                <a:latin typeface="Century Gothic" panose="020B0502020202020204" pitchFamily="34" charset="0"/>
              </a:rPr>
              <a:t>Knead for 10 minutes</a:t>
            </a:r>
            <a:endParaRPr lang="en-US" b="1" dirty="0">
              <a:latin typeface="Century Gothic" panose="020B0502020202020204" pitchFamily="34" charset="0"/>
            </a:endParaRPr>
          </a:p>
        </p:txBody>
      </p:sp>
      <p:sp>
        <p:nvSpPr>
          <p:cNvPr id="13" name="TextBox 12"/>
          <p:cNvSpPr txBox="1"/>
          <p:nvPr/>
        </p:nvSpPr>
        <p:spPr>
          <a:xfrm>
            <a:off x="4775655" y="2137849"/>
            <a:ext cx="1979067" cy="584775"/>
          </a:xfrm>
          <a:prstGeom prst="rect">
            <a:avLst/>
          </a:prstGeom>
          <a:noFill/>
          <a:ln>
            <a:solidFill>
              <a:srgbClr val="0070C0"/>
            </a:solidFill>
          </a:ln>
        </p:spPr>
        <p:txBody>
          <a:bodyPr wrap="square" rtlCol="0">
            <a:spAutoFit/>
          </a:bodyPr>
          <a:lstStyle/>
          <a:p>
            <a:r>
              <a:rPr lang="en-GB" sz="1600" b="1" dirty="0">
                <a:latin typeface="Century Gothic" panose="020B0502020202020204" pitchFamily="34" charset="0"/>
              </a:rPr>
              <a:t>Divide into 6 even</a:t>
            </a:r>
          </a:p>
          <a:p>
            <a:r>
              <a:rPr lang="en-GB" sz="1600" b="1" dirty="0">
                <a:latin typeface="Century Gothic" panose="020B0502020202020204" pitchFamily="34" charset="0"/>
              </a:rPr>
              <a:t>sized pieces</a:t>
            </a:r>
            <a:endParaRPr lang="en-US" sz="1600" b="1" dirty="0">
              <a:latin typeface="Century Gothic" panose="020B0502020202020204" pitchFamily="34" charset="0"/>
            </a:endParaRPr>
          </a:p>
        </p:txBody>
      </p:sp>
      <p:sp>
        <p:nvSpPr>
          <p:cNvPr id="14" name="TextBox 13"/>
          <p:cNvSpPr txBox="1"/>
          <p:nvPr/>
        </p:nvSpPr>
        <p:spPr>
          <a:xfrm>
            <a:off x="6278334" y="5118935"/>
            <a:ext cx="2605973" cy="861774"/>
          </a:xfrm>
          <a:prstGeom prst="rect">
            <a:avLst/>
          </a:prstGeom>
          <a:noFill/>
          <a:ln>
            <a:solidFill>
              <a:srgbClr val="0070C0"/>
            </a:solidFill>
          </a:ln>
        </p:spPr>
        <p:txBody>
          <a:bodyPr wrap="square" rtlCol="0">
            <a:spAutoFit/>
          </a:bodyPr>
          <a:lstStyle/>
          <a:p>
            <a:pPr algn="ctr"/>
            <a:r>
              <a:rPr lang="en-GB" b="1" dirty="0"/>
              <a:t> </a:t>
            </a:r>
            <a:r>
              <a:rPr lang="en-GB" sz="1600" b="1" dirty="0">
                <a:latin typeface="Century Gothic" panose="020B0502020202020204" pitchFamily="34" charset="0"/>
              </a:rPr>
              <a:t>Knead each roll until smooth and then shape. Place on baking sheet.</a:t>
            </a:r>
            <a:endParaRPr lang="en-US" sz="1600" b="1" dirty="0">
              <a:latin typeface="Century Gothic" panose="020B0502020202020204" pitchFamily="34" charset="0"/>
            </a:endParaRPr>
          </a:p>
        </p:txBody>
      </p:sp>
      <p:sp>
        <p:nvSpPr>
          <p:cNvPr id="15" name="TextBox 14"/>
          <p:cNvSpPr txBox="1"/>
          <p:nvPr/>
        </p:nvSpPr>
        <p:spPr>
          <a:xfrm>
            <a:off x="4743847" y="3906886"/>
            <a:ext cx="2837473" cy="1107996"/>
          </a:xfrm>
          <a:prstGeom prst="rect">
            <a:avLst/>
          </a:prstGeom>
          <a:noFill/>
          <a:ln>
            <a:solidFill>
              <a:srgbClr val="0070C0"/>
            </a:solidFill>
          </a:ln>
        </p:spPr>
        <p:txBody>
          <a:bodyPr wrap="square" rtlCol="0">
            <a:spAutoFit/>
          </a:bodyPr>
          <a:lstStyle/>
          <a:p>
            <a:pPr algn="ctr"/>
            <a:r>
              <a:rPr lang="en-GB" b="1" dirty="0"/>
              <a:t> </a:t>
            </a:r>
            <a:r>
              <a:rPr lang="en-GB" sz="1600" b="1" dirty="0">
                <a:latin typeface="Century Gothic" panose="020B0502020202020204" pitchFamily="34" charset="0"/>
              </a:rPr>
              <a:t>Cover with cling film and leave to prove in top oven for 10 minutes until double in size.</a:t>
            </a:r>
            <a:endParaRPr lang="en-US" sz="1600" b="1" dirty="0">
              <a:latin typeface="Century Gothic" panose="020B0502020202020204" pitchFamily="34" charset="0"/>
            </a:endParaRPr>
          </a:p>
        </p:txBody>
      </p:sp>
      <p:sp>
        <p:nvSpPr>
          <p:cNvPr id="16" name="TextBox 15"/>
          <p:cNvSpPr txBox="1"/>
          <p:nvPr/>
        </p:nvSpPr>
        <p:spPr>
          <a:xfrm>
            <a:off x="6184426" y="1512693"/>
            <a:ext cx="2304255" cy="584775"/>
          </a:xfrm>
          <a:prstGeom prst="rect">
            <a:avLst/>
          </a:prstGeom>
          <a:noFill/>
          <a:ln>
            <a:solidFill>
              <a:srgbClr val="0070C0"/>
            </a:solidFill>
          </a:ln>
        </p:spPr>
        <p:txBody>
          <a:bodyPr wrap="square" rtlCol="0">
            <a:spAutoFit/>
          </a:bodyPr>
          <a:lstStyle/>
          <a:p>
            <a:pPr algn="ctr"/>
            <a:r>
              <a:rPr lang="en-GB" sz="1600" b="1" dirty="0">
                <a:solidFill>
                  <a:srgbClr val="FF0000"/>
                </a:solidFill>
                <a:latin typeface="Century Gothic" panose="020B0502020202020204" pitchFamily="34" charset="0"/>
              </a:rPr>
              <a:t>Glaze and add any finishes.</a:t>
            </a:r>
            <a:endParaRPr lang="en-US" sz="1600" b="1" dirty="0">
              <a:solidFill>
                <a:srgbClr val="FF0000"/>
              </a:solidFill>
              <a:latin typeface="Century Gothic" panose="020B0502020202020204" pitchFamily="34" charset="0"/>
            </a:endParaRPr>
          </a:p>
        </p:txBody>
      </p:sp>
      <p:sp>
        <p:nvSpPr>
          <p:cNvPr id="17" name="TextBox 16"/>
          <p:cNvSpPr txBox="1"/>
          <p:nvPr/>
        </p:nvSpPr>
        <p:spPr>
          <a:xfrm>
            <a:off x="4672404" y="6105923"/>
            <a:ext cx="2664150" cy="615553"/>
          </a:xfrm>
          <a:prstGeom prst="rect">
            <a:avLst/>
          </a:prstGeom>
          <a:noFill/>
          <a:ln>
            <a:solidFill>
              <a:srgbClr val="0070C0"/>
            </a:solidFill>
          </a:ln>
        </p:spPr>
        <p:txBody>
          <a:bodyPr wrap="square" rtlCol="0">
            <a:spAutoFit/>
          </a:bodyPr>
          <a:lstStyle/>
          <a:p>
            <a:pPr algn="ctr"/>
            <a:r>
              <a:rPr lang="en-GB" b="1" dirty="0"/>
              <a:t> </a:t>
            </a:r>
            <a:r>
              <a:rPr lang="en-GB" sz="1600" b="1" dirty="0">
                <a:latin typeface="Century Gothic" panose="020B0502020202020204" pitchFamily="34" charset="0"/>
              </a:rPr>
              <a:t>Bake for 10-12 minutes until golden brown</a:t>
            </a:r>
            <a:endParaRPr lang="en-US" sz="1600" b="1" dirty="0">
              <a:latin typeface="Century Gothic" panose="020B0502020202020204" pitchFamily="34" charset="0"/>
            </a:endParaRPr>
          </a:p>
        </p:txBody>
      </p:sp>
    </p:spTree>
    <p:extLst>
      <p:ext uri="{BB962C8B-B14F-4D97-AF65-F5344CB8AC3E}">
        <p14:creationId xmlns:p14="http://schemas.microsoft.com/office/powerpoint/2010/main" val="3196966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39</a:t>
            </a:fld>
            <a:endParaRPr lang="en-GB" dirty="0"/>
          </a:p>
        </p:txBody>
      </p:sp>
      <p:sp>
        <p:nvSpPr>
          <p:cNvPr id="3" name="TextBox 2"/>
          <p:cNvSpPr txBox="1"/>
          <p:nvPr/>
        </p:nvSpPr>
        <p:spPr>
          <a:xfrm>
            <a:off x="672730" y="71763"/>
            <a:ext cx="6437870" cy="461665"/>
          </a:xfrm>
          <a:prstGeom prst="rect">
            <a:avLst/>
          </a:prstGeom>
          <a:noFill/>
        </p:spPr>
        <p:txBody>
          <a:bodyPr wrap="square" rtlCol="0">
            <a:spAutoFit/>
          </a:bodyPr>
          <a:lstStyle/>
          <a:p>
            <a:pPr algn="ctr"/>
            <a:r>
              <a:rPr lang="en-GB" sz="2400" dirty="0"/>
              <a:t>Bread Making Checklist</a:t>
            </a:r>
          </a:p>
        </p:txBody>
      </p:sp>
      <p:graphicFrame>
        <p:nvGraphicFramePr>
          <p:cNvPr id="5" name="Table 4"/>
          <p:cNvGraphicFramePr>
            <a:graphicFrameLocks noGrp="1"/>
          </p:cNvGraphicFramePr>
          <p:nvPr>
            <p:extLst>
              <p:ext uri="{D42A27DB-BD31-4B8C-83A1-F6EECF244321}">
                <p14:modId xmlns:p14="http://schemas.microsoft.com/office/powerpoint/2010/main" val="1750587814"/>
              </p:ext>
            </p:extLst>
          </p:nvPr>
        </p:nvGraphicFramePr>
        <p:xfrm>
          <a:off x="490169" y="427171"/>
          <a:ext cx="7611762" cy="5805766"/>
        </p:xfrm>
        <a:graphic>
          <a:graphicData uri="http://schemas.openxmlformats.org/drawingml/2006/table">
            <a:tbl>
              <a:tblPr firstRow="1" firstCol="1" bandRow="1"/>
              <a:tblGrid>
                <a:gridCol w="393274">
                  <a:extLst>
                    <a:ext uri="{9D8B030D-6E8A-4147-A177-3AD203B41FA5}">
                      <a16:colId xmlns:a16="http://schemas.microsoft.com/office/drawing/2014/main" xmlns="" val="20000"/>
                    </a:ext>
                  </a:extLst>
                </a:gridCol>
                <a:gridCol w="3729764">
                  <a:extLst>
                    <a:ext uri="{9D8B030D-6E8A-4147-A177-3AD203B41FA5}">
                      <a16:colId xmlns:a16="http://schemas.microsoft.com/office/drawing/2014/main" xmlns="" val="20001"/>
                    </a:ext>
                  </a:extLst>
                </a:gridCol>
                <a:gridCol w="3488724">
                  <a:extLst>
                    <a:ext uri="{9D8B030D-6E8A-4147-A177-3AD203B41FA5}">
                      <a16:colId xmlns:a16="http://schemas.microsoft.com/office/drawing/2014/main" xmlns="" val="20002"/>
                    </a:ext>
                  </a:extLst>
                </a:gridCol>
              </a:tblGrid>
              <a:tr h="266672">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Question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Answer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Name the type of flour we need to use in Bread making?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Strong white flour</a:t>
                      </a: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05013">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substance found in the flour that makes the dough stretchy?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Gluten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05013">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Wheat is high in Gluten. If someone cannot eat gluten it means they have what condition?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Coeliac</a:t>
                      </a:r>
                      <a:r>
                        <a:rPr lang="en-US" sz="14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disease</a:t>
                      </a:r>
                      <a:endParaRPr lang="en-GB" sz="7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4</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raising agent used in Bread making?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Yeast</a:t>
                      </a: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5</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conditions does Yeast need to be active?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1. Warmth/food</a:t>
                      </a: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2.Time/moisture</a:t>
                      </a: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6</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gas is produced by yeast when the above conditions are present?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Carbon Dioxide</a:t>
                      </a:r>
                      <a:endParaRPr lang="en-GB" sz="700" baseline="-250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7</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scientific abbreviation for this gas?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(CO</a:t>
                      </a:r>
                      <a:r>
                        <a:rPr lang="en-US" sz="1400" baseline="-25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US" sz="14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05013">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8</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What is the chemical reaction called when yeast produces carbon dioxide?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Fermentation</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721445">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9</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Put the following bread making processes in the correct order.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Proving – kneading – glazing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mixing – shaping -baking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Mixing,</a:t>
                      </a:r>
                      <a:r>
                        <a:rPr lang="en-US" sz="14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kneading, proving, shaping, glazing and baking.</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36674">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10</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How could we add more </a:t>
                      </a:r>
                      <a:r>
                        <a:rPr lang="en-GB" sz="1200" noProof="0" dirty="0">
                          <a:effectLst/>
                          <a:latin typeface="Century Gothic" panose="020B0502020202020204" pitchFamily="34" charset="0"/>
                          <a:ea typeface="Calibri" panose="020F0502020204030204" pitchFamily="34" charset="0"/>
                          <a:cs typeface="Times New Roman" panose="02020603050405020304" pitchFamily="18" charset="0"/>
                        </a:rPr>
                        <a:t>Fibre</a:t>
                      </a: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to our bread mixture?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1. Use </a:t>
                      </a:r>
                      <a:r>
                        <a:rPr lang="en-GB" sz="1200" noProof="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whole-wheat</a:t>
                      </a: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flour</a:t>
                      </a:r>
                      <a:endParaRPr lang="en-GB"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Use granary flour or add nuts etc.  To the dough</a:t>
                      </a:r>
                      <a:endParaRPr lang="en-GB"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30192">
                <a:tc>
                  <a:txBody>
                    <a:bodyPr/>
                    <a:lstStyle/>
                    <a:p>
                      <a:pPr algn="ctr">
                        <a:lnSpc>
                          <a:spcPct val="115000"/>
                        </a:lnSpc>
                        <a:spcAft>
                          <a:spcPts val="0"/>
                        </a:spcAft>
                      </a:pPr>
                      <a:r>
                        <a:rPr lang="en-US" sz="800" b="1" dirty="0">
                          <a:effectLst/>
                          <a:latin typeface="Century Gothic" panose="020B0502020202020204" pitchFamily="34" charset="0"/>
                          <a:ea typeface="Calibri" panose="020F0502020204030204" pitchFamily="34" charset="0"/>
                          <a:cs typeface="Times New Roman" panose="02020603050405020304" pitchFamily="18" charset="0"/>
                        </a:rPr>
                        <a:t>11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Suggest 3 finishes that we could put on top of our rolls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1. Egg – for a golden brown </a:t>
                      </a:r>
                      <a:r>
                        <a:rPr lang="en-GB" sz="1200" noProof="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colour</a:t>
                      </a:r>
                      <a:endParaRPr lang="en-GB" sz="1200" noProof="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Poppy Seeds</a:t>
                      </a:r>
                      <a:endParaRPr lang="en-GB" sz="1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3</a:t>
                      </a: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Oats</a:t>
                      </a:r>
                      <a:endParaRPr lang="en-GB" sz="7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18" marR="41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50766307"/>
              </p:ext>
            </p:extLst>
          </p:nvPr>
        </p:nvGraphicFramePr>
        <p:xfrm>
          <a:off x="490169" y="6316409"/>
          <a:ext cx="7611762" cy="458724"/>
        </p:xfrm>
        <a:graphic>
          <a:graphicData uri="http://schemas.openxmlformats.org/drawingml/2006/table">
            <a:tbl>
              <a:tblPr firstRow="1" firstCol="1" bandRow="1"/>
              <a:tblGrid>
                <a:gridCol w="1603034">
                  <a:extLst>
                    <a:ext uri="{9D8B030D-6E8A-4147-A177-3AD203B41FA5}">
                      <a16:colId xmlns:a16="http://schemas.microsoft.com/office/drawing/2014/main" xmlns="" val="20000"/>
                    </a:ext>
                  </a:extLst>
                </a:gridCol>
                <a:gridCol w="2603429">
                  <a:extLst>
                    <a:ext uri="{9D8B030D-6E8A-4147-A177-3AD203B41FA5}">
                      <a16:colId xmlns:a16="http://schemas.microsoft.com/office/drawing/2014/main" xmlns="" val="20001"/>
                    </a:ext>
                  </a:extLst>
                </a:gridCol>
                <a:gridCol w="1292176">
                  <a:extLst>
                    <a:ext uri="{9D8B030D-6E8A-4147-A177-3AD203B41FA5}">
                      <a16:colId xmlns:a16="http://schemas.microsoft.com/office/drawing/2014/main" xmlns="" val="20002"/>
                    </a:ext>
                  </a:extLst>
                </a:gridCol>
                <a:gridCol w="2113123">
                  <a:extLst>
                    <a:ext uri="{9D8B030D-6E8A-4147-A177-3AD203B41FA5}">
                      <a16:colId xmlns:a16="http://schemas.microsoft.com/office/drawing/2014/main" xmlns="" val="20003"/>
                    </a:ext>
                  </a:extLst>
                </a:gridCol>
              </a:tblGrid>
              <a:tr h="0">
                <a:tc>
                  <a:txBody>
                    <a:bodyPr/>
                    <a:lstStyle/>
                    <a:p>
                      <a:pPr algn="ctr">
                        <a:lnSpc>
                          <a:spcPct val="115000"/>
                        </a:lnSpc>
                        <a:spcAft>
                          <a:spcPts val="600"/>
                        </a:spcAft>
                      </a:pPr>
                      <a:r>
                        <a:rPr lang="en-US" sz="1400" b="1" dirty="0">
                          <a:effectLst/>
                          <a:latin typeface="Century Gothic" panose="020B0502020202020204" pitchFamily="34" charset="0"/>
                          <a:ea typeface="Calibri" panose="020F0502020204030204" pitchFamily="34" charset="0"/>
                          <a:cs typeface="Times New Roman" panose="02020603050405020304" pitchFamily="18" charset="0"/>
                        </a:rPr>
                        <a:t>KEY WORDS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Strong Plain Bread Flour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Warmth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Coeliac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CO</a:t>
                      </a:r>
                      <a:r>
                        <a:rPr lang="en-US" sz="1400" dirty="0">
                          <a:effectLst/>
                          <a:latin typeface="Cambria Math" panose="02040503050406030204" pitchFamily="18" charset="0"/>
                          <a:ea typeface="Calibri" panose="020F0502020204030204" pitchFamily="34" charset="0"/>
                          <a:cs typeface="Cambria Math" panose="02040503050406030204" pitchFamily="18" charset="0"/>
                        </a:rPr>
                        <a:t>₂</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Moisture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Gluten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Carbon Dioxide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74729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Food Technology – essential information</a:t>
            </a:r>
          </a:p>
        </p:txBody>
      </p:sp>
      <p:sp>
        <p:nvSpPr>
          <p:cNvPr id="4" name="TextBox 3"/>
          <p:cNvSpPr txBox="1"/>
          <p:nvPr/>
        </p:nvSpPr>
        <p:spPr>
          <a:xfrm>
            <a:off x="172993" y="559832"/>
            <a:ext cx="8971007" cy="6186309"/>
          </a:xfrm>
          <a:prstGeom prst="rect">
            <a:avLst/>
          </a:prstGeom>
          <a:noFill/>
        </p:spPr>
        <p:txBody>
          <a:bodyPr wrap="square" rtlCol="0">
            <a:spAutoFit/>
          </a:bodyPr>
          <a:lstStyle/>
          <a:p>
            <a:r>
              <a:rPr lang="en-GB" sz="1200" u="sng" dirty="0"/>
              <a:t>What to bring to school:</a:t>
            </a:r>
          </a:p>
          <a:p>
            <a:r>
              <a:rPr lang="en-GB" sz="1200" dirty="0"/>
              <a:t>For each Food Technology lesson, you will need:</a:t>
            </a:r>
          </a:p>
          <a:p>
            <a:pPr marL="285750" indent="-285750">
              <a:buFont typeface="Wingdings" panose="05000000000000000000" pitchFamily="2" charset="2"/>
              <a:buChar char="ü"/>
            </a:pPr>
            <a:r>
              <a:rPr lang="en-GB" sz="1200" dirty="0"/>
              <a:t>Your pencil case</a:t>
            </a:r>
          </a:p>
          <a:p>
            <a:pPr marL="285750" indent="-285750">
              <a:buFont typeface="Wingdings" panose="05000000000000000000" pitchFamily="2" charset="2"/>
              <a:buChar char="ü"/>
            </a:pPr>
            <a:r>
              <a:rPr lang="en-GB" sz="1200" dirty="0"/>
              <a:t>Your planner</a:t>
            </a:r>
          </a:p>
          <a:p>
            <a:pPr marL="285750" indent="-285750">
              <a:buFont typeface="Wingdings" panose="05000000000000000000" pitchFamily="2" charset="2"/>
              <a:buChar char="ü"/>
            </a:pPr>
            <a:r>
              <a:rPr lang="en-GB" sz="1200" dirty="0"/>
              <a:t>You work booklet</a:t>
            </a:r>
          </a:p>
          <a:p>
            <a:endParaRPr lang="en-GB" sz="1200" dirty="0"/>
          </a:p>
          <a:p>
            <a:r>
              <a:rPr lang="en-GB" sz="1200" dirty="0"/>
              <a:t>	When you have your practical lessons, you must also bring:</a:t>
            </a:r>
          </a:p>
          <a:p>
            <a:endParaRPr lang="en-GB" sz="1200" dirty="0"/>
          </a:p>
          <a:p>
            <a:pPr marL="285750" indent="-285750">
              <a:buFont typeface="Wingdings" panose="05000000000000000000" pitchFamily="2" charset="2"/>
              <a:buChar char="ü"/>
            </a:pPr>
            <a:r>
              <a:rPr lang="en-GB" sz="1200" dirty="0"/>
              <a:t>Your ingredients – weighed and measured</a:t>
            </a:r>
          </a:p>
          <a:p>
            <a:pPr marL="285750" indent="-285750">
              <a:buFont typeface="Wingdings" panose="05000000000000000000" pitchFamily="2" charset="2"/>
              <a:buChar char="ü"/>
            </a:pPr>
            <a:r>
              <a:rPr lang="en-GB" sz="1200" dirty="0"/>
              <a:t>A lidded container to take your food home in, clearly marked with your name</a:t>
            </a:r>
          </a:p>
          <a:p>
            <a:pPr marL="285750" indent="-285750">
              <a:buFont typeface="Wingdings" panose="05000000000000000000" pitchFamily="2" charset="2"/>
              <a:buChar char="ü"/>
            </a:pPr>
            <a:r>
              <a:rPr lang="en-GB" sz="1200" dirty="0"/>
              <a:t>For some practical lessons you may also need a dish/tin to cook the food in.</a:t>
            </a:r>
          </a:p>
          <a:p>
            <a:pPr marL="285750" indent="-285750">
              <a:buFont typeface="Wingdings" panose="05000000000000000000" pitchFamily="2" charset="2"/>
              <a:buChar char="ü"/>
            </a:pPr>
            <a:endParaRPr lang="en-GB" sz="1200" dirty="0"/>
          </a:p>
          <a:p>
            <a:pPr algn="ctr"/>
            <a:r>
              <a:rPr lang="en-GB" sz="1200" b="1" dirty="0"/>
              <a:t>If you do not bring in ingredients – you will NOT cook</a:t>
            </a:r>
          </a:p>
          <a:p>
            <a:pPr algn="ctr"/>
            <a:endParaRPr lang="en-GB" sz="1200" b="1" dirty="0"/>
          </a:p>
          <a:p>
            <a:r>
              <a:rPr lang="en-GB" sz="1200" u="sng" dirty="0"/>
              <a:t>When you get to school</a:t>
            </a:r>
            <a:r>
              <a:rPr lang="en-GB" sz="1200" b="1" u="sng" dirty="0"/>
              <a:t> </a:t>
            </a:r>
          </a:p>
          <a:p>
            <a:endParaRPr lang="en-GB" sz="1200" b="1" u="sng" dirty="0"/>
          </a:p>
          <a:p>
            <a:r>
              <a:rPr lang="en-GB" sz="1200" dirty="0"/>
              <a:t>On the days that you have practical lessons, you must take your ingredients to the food room BEFORE registration.</a:t>
            </a:r>
          </a:p>
          <a:p>
            <a:r>
              <a:rPr lang="en-GB" sz="1200" dirty="0"/>
              <a:t>Place your high-risk ingredients (meat, dairy, fish) in the </a:t>
            </a:r>
            <a:r>
              <a:rPr lang="en-GB" sz="1200" b="1" dirty="0"/>
              <a:t>fridge </a:t>
            </a:r>
            <a:r>
              <a:rPr lang="en-GB" sz="1200" dirty="0"/>
              <a:t>and your dry ingredients in the </a:t>
            </a:r>
            <a:r>
              <a:rPr lang="en-GB" sz="1200" b="1" dirty="0"/>
              <a:t>Cool Room.</a:t>
            </a:r>
          </a:p>
          <a:p>
            <a:endParaRPr lang="en-GB" sz="1200" dirty="0"/>
          </a:p>
          <a:p>
            <a:r>
              <a:rPr lang="en-GB" sz="1200" b="1" dirty="0"/>
              <a:t>After</a:t>
            </a:r>
            <a:r>
              <a:rPr lang="en-GB" sz="1200" dirty="0"/>
              <a:t> your practical lesson you must leave your food in the cool room and collect after afternoon registration.</a:t>
            </a:r>
          </a:p>
          <a:p>
            <a:endParaRPr lang="en-GB" sz="1200" dirty="0"/>
          </a:p>
          <a:p>
            <a:endParaRPr lang="en-GB" sz="1200" dirty="0"/>
          </a:p>
          <a:p>
            <a:r>
              <a:rPr lang="en-GB" sz="1200" dirty="0"/>
              <a:t>	Think about the environment. Try not to use too many plastic bags for your ingredients Try to reuse </a:t>
            </a:r>
          </a:p>
          <a:p>
            <a:r>
              <a:rPr lang="en-GB" sz="1200" dirty="0"/>
              <a:t>	plastic pots and bags. Use old margarine tubs/sweet tins instead.</a:t>
            </a:r>
          </a:p>
          <a:p>
            <a:endParaRPr lang="en-GB" sz="1200" dirty="0"/>
          </a:p>
          <a:p>
            <a:endParaRPr lang="en-GB" sz="1200" dirty="0"/>
          </a:p>
          <a:p>
            <a:endParaRPr lang="en-GB" sz="1200" dirty="0"/>
          </a:p>
          <a:p>
            <a:endParaRPr lang="en-GB" sz="1200" dirty="0"/>
          </a:p>
          <a:p>
            <a:pPr algn="ctr"/>
            <a:r>
              <a:rPr lang="en-GB" sz="1200" b="1" dirty="0"/>
              <a:t>It is essential that you leave your unit drawers and cupboards CLEAN and TIDY, ready for the next class.</a:t>
            </a:r>
          </a:p>
          <a:p>
            <a:endParaRPr lang="en-GB" sz="1200" dirty="0"/>
          </a:p>
          <a:p>
            <a:r>
              <a:rPr lang="en-GB" sz="1200" dirty="0"/>
              <a:t>Please sign to show that you have read and understood the essential information set out below.</a:t>
            </a:r>
          </a:p>
          <a:p>
            <a:endParaRPr lang="en-GB" sz="1200" dirty="0"/>
          </a:p>
          <a:p>
            <a:r>
              <a:rPr lang="en-GB" sz="1200" dirty="0"/>
              <a:t>Name…………………………………………………		Signature…………………………………………..	Date…………………………….</a:t>
            </a:r>
          </a:p>
        </p:txBody>
      </p:sp>
      <p:pic>
        <p:nvPicPr>
          <p:cNvPr id="7" name="Picture 6"/>
          <p:cNvPicPr>
            <a:picLocks noChangeAspect="1"/>
          </p:cNvPicPr>
          <p:nvPr/>
        </p:nvPicPr>
        <p:blipFill>
          <a:blip r:embed="rId2"/>
          <a:stretch>
            <a:fillRect/>
          </a:stretch>
        </p:blipFill>
        <p:spPr>
          <a:xfrm>
            <a:off x="172994" y="4544902"/>
            <a:ext cx="922698" cy="922698"/>
          </a:xfrm>
          <a:prstGeom prst="rect">
            <a:avLst/>
          </a:prstGeom>
        </p:spPr>
      </p:pic>
      <p:pic>
        <p:nvPicPr>
          <p:cNvPr id="8" name="Picture 7"/>
          <p:cNvPicPr>
            <a:picLocks noChangeAspect="1"/>
          </p:cNvPicPr>
          <p:nvPr/>
        </p:nvPicPr>
        <p:blipFill>
          <a:blip r:embed="rId3"/>
          <a:stretch>
            <a:fillRect/>
          </a:stretch>
        </p:blipFill>
        <p:spPr>
          <a:xfrm>
            <a:off x="7553325" y="4417069"/>
            <a:ext cx="1042506" cy="1036410"/>
          </a:xfrm>
          <a:prstGeom prst="rect">
            <a:avLst/>
          </a:prstGeom>
        </p:spPr>
      </p:pic>
      <p:sp>
        <p:nvSpPr>
          <p:cNvPr id="5" name="Slide Number Placeholder 4"/>
          <p:cNvSpPr>
            <a:spLocks noGrp="1"/>
          </p:cNvSpPr>
          <p:nvPr>
            <p:ph type="sldNum" sz="quarter" idx="12"/>
          </p:nvPr>
        </p:nvSpPr>
        <p:spPr/>
        <p:txBody>
          <a:bodyPr/>
          <a:lstStyle/>
          <a:p>
            <a:fld id="{620B242D-6290-49E5-A6EF-D013109EBBA5}" type="slidenum">
              <a:rPr lang="en-GB" smtClean="0"/>
              <a:t>4</a:t>
            </a:fld>
            <a:endParaRPr lang="en-GB" dirty="0"/>
          </a:p>
        </p:txBody>
      </p:sp>
    </p:spTree>
    <p:extLst>
      <p:ext uri="{BB962C8B-B14F-4D97-AF65-F5344CB8AC3E}">
        <p14:creationId xmlns:p14="http://schemas.microsoft.com/office/powerpoint/2010/main" val="1055018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40</a:t>
            </a:fld>
            <a:endParaRPr lang="en-GB" dirty="0"/>
          </a:p>
        </p:txBody>
      </p:sp>
      <p:sp>
        <p:nvSpPr>
          <p:cNvPr id="3" name="TextBox 2"/>
          <p:cNvSpPr txBox="1"/>
          <p:nvPr/>
        </p:nvSpPr>
        <p:spPr>
          <a:xfrm>
            <a:off x="1078992" y="402336"/>
            <a:ext cx="5934456" cy="461665"/>
          </a:xfrm>
          <a:prstGeom prst="rect">
            <a:avLst/>
          </a:prstGeom>
          <a:noFill/>
          <a:ln>
            <a:solidFill>
              <a:srgbClr val="0070C0"/>
            </a:solidFill>
          </a:ln>
        </p:spPr>
        <p:txBody>
          <a:bodyPr wrap="square" rtlCol="0">
            <a:spAutoFit/>
          </a:bodyPr>
          <a:lstStyle/>
          <a:p>
            <a:pPr algn="ctr"/>
            <a:r>
              <a:rPr lang="en-US" sz="2400" dirty="0"/>
              <a:t>Design a pizza brief</a:t>
            </a:r>
            <a:endParaRPr lang="en-GB" sz="2400" dirty="0"/>
          </a:p>
        </p:txBody>
      </p:sp>
      <p:sp>
        <p:nvSpPr>
          <p:cNvPr id="4" name="TextBox 3"/>
          <p:cNvSpPr txBox="1"/>
          <p:nvPr/>
        </p:nvSpPr>
        <p:spPr>
          <a:xfrm>
            <a:off x="358520" y="920255"/>
            <a:ext cx="8220456" cy="2031325"/>
          </a:xfrm>
          <a:prstGeom prst="rect">
            <a:avLst/>
          </a:prstGeom>
          <a:noFill/>
        </p:spPr>
        <p:txBody>
          <a:bodyPr wrap="square" rtlCol="0">
            <a:spAutoFit/>
          </a:bodyPr>
          <a:lstStyle/>
          <a:p>
            <a:r>
              <a:rPr lang="en-GB" dirty="0">
                <a:latin typeface="Century Gothic" panose="020B0502020202020204" pitchFamily="34" charset="0"/>
              </a:rPr>
              <a:t>Tesco have asked you to design and make a new pizza aimed at teenagers promoting healthy eating. </a:t>
            </a:r>
          </a:p>
          <a:p>
            <a:r>
              <a:rPr lang="en-GB" dirty="0">
                <a:latin typeface="Century Gothic" panose="020B0502020202020204" pitchFamily="34" charset="0"/>
              </a:rPr>
              <a:t>Your task is to design, draw and annotate 4 pizza designs that would fit the brief. Please think about the appearance, flavours, textures and use of healthy ingredients for the pizza. </a:t>
            </a:r>
          </a:p>
          <a:p>
            <a:r>
              <a:rPr lang="en-GB" dirty="0">
                <a:latin typeface="Century Gothic" panose="020B0502020202020204" pitchFamily="34" charset="0"/>
              </a:rPr>
              <a:t>Consider your 4 designs and choose the one you feel will be most successful. </a:t>
            </a: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0B242D-6290-49E5-A6EF-D013109EBBA5}" type="slidenum">
              <a:rPr lang="en-GB" smtClean="0"/>
              <a:pPr/>
              <a:t>40</a:t>
            </a:fld>
            <a:endParaRPr lang="en-GB" dirty="0"/>
          </a:p>
        </p:txBody>
      </p:sp>
      <p:pic>
        <p:nvPicPr>
          <p:cNvPr id="6" name="Picture 5"/>
          <p:cNvPicPr>
            <a:picLocks noChangeAspect="1"/>
          </p:cNvPicPr>
          <p:nvPr/>
        </p:nvPicPr>
        <p:blipFill>
          <a:blip r:embed="rId2"/>
          <a:stretch>
            <a:fillRect/>
          </a:stretch>
        </p:blipFill>
        <p:spPr>
          <a:xfrm>
            <a:off x="618743" y="3284284"/>
            <a:ext cx="2495550" cy="1828800"/>
          </a:xfrm>
          <a:prstGeom prst="rect">
            <a:avLst/>
          </a:prstGeom>
        </p:spPr>
      </p:pic>
      <p:pic>
        <p:nvPicPr>
          <p:cNvPr id="7" name="Picture 6"/>
          <p:cNvPicPr>
            <a:picLocks noChangeAspect="1"/>
          </p:cNvPicPr>
          <p:nvPr/>
        </p:nvPicPr>
        <p:blipFill>
          <a:blip r:embed="rId3"/>
          <a:stretch>
            <a:fillRect/>
          </a:stretch>
        </p:blipFill>
        <p:spPr>
          <a:xfrm>
            <a:off x="3235261" y="2942653"/>
            <a:ext cx="2143125" cy="2143125"/>
          </a:xfrm>
          <a:prstGeom prst="rect">
            <a:avLst/>
          </a:prstGeom>
        </p:spPr>
      </p:pic>
      <p:pic>
        <p:nvPicPr>
          <p:cNvPr id="8" name="Picture 7"/>
          <p:cNvPicPr>
            <a:picLocks noChangeAspect="1"/>
          </p:cNvPicPr>
          <p:nvPr/>
        </p:nvPicPr>
        <p:blipFill>
          <a:blip r:embed="rId4"/>
          <a:stretch>
            <a:fillRect/>
          </a:stretch>
        </p:blipFill>
        <p:spPr>
          <a:xfrm>
            <a:off x="6182296" y="3237928"/>
            <a:ext cx="2466975" cy="1847850"/>
          </a:xfrm>
          <a:prstGeom prst="rect">
            <a:avLst/>
          </a:prstGeom>
        </p:spPr>
      </p:pic>
      <p:pic>
        <p:nvPicPr>
          <p:cNvPr id="9" name="Picture 8"/>
          <p:cNvPicPr>
            <a:picLocks noChangeAspect="1"/>
          </p:cNvPicPr>
          <p:nvPr/>
        </p:nvPicPr>
        <p:blipFill>
          <a:blip r:embed="rId5"/>
          <a:stretch>
            <a:fillRect/>
          </a:stretch>
        </p:blipFill>
        <p:spPr>
          <a:xfrm>
            <a:off x="3235261" y="4882770"/>
            <a:ext cx="2466975" cy="1847850"/>
          </a:xfrm>
          <a:prstGeom prst="rect">
            <a:avLst/>
          </a:prstGeom>
        </p:spPr>
      </p:pic>
      <p:pic>
        <p:nvPicPr>
          <p:cNvPr id="10" name="Picture 9"/>
          <p:cNvPicPr>
            <a:picLocks noChangeAspect="1"/>
          </p:cNvPicPr>
          <p:nvPr/>
        </p:nvPicPr>
        <p:blipFill>
          <a:blip r:embed="rId6"/>
          <a:stretch>
            <a:fillRect/>
          </a:stretch>
        </p:blipFill>
        <p:spPr>
          <a:xfrm>
            <a:off x="5940360" y="4696556"/>
            <a:ext cx="2303337" cy="1725279"/>
          </a:xfrm>
          <a:prstGeom prst="rect">
            <a:avLst/>
          </a:prstGeom>
        </p:spPr>
      </p:pic>
      <p:pic>
        <p:nvPicPr>
          <p:cNvPr id="11" name="Picture 10"/>
          <p:cNvPicPr>
            <a:picLocks noChangeAspect="1"/>
          </p:cNvPicPr>
          <p:nvPr/>
        </p:nvPicPr>
        <p:blipFill>
          <a:blip r:embed="rId7"/>
          <a:stretch>
            <a:fillRect/>
          </a:stretch>
        </p:blipFill>
        <p:spPr>
          <a:xfrm>
            <a:off x="1138664" y="4622969"/>
            <a:ext cx="1396461" cy="2098507"/>
          </a:xfrm>
          <a:prstGeom prst="rect">
            <a:avLst/>
          </a:prstGeom>
        </p:spPr>
      </p:pic>
    </p:spTree>
    <p:extLst>
      <p:ext uri="{BB962C8B-B14F-4D97-AF65-F5344CB8AC3E}">
        <p14:creationId xmlns:p14="http://schemas.microsoft.com/office/powerpoint/2010/main" val="3827334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41</a:t>
            </a:fld>
            <a:endParaRPr lang="en-GB" dirty="0"/>
          </a:p>
        </p:txBody>
      </p:sp>
      <p:sp>
        <p:nvSpPr>
          <p:cNvPr id="6" name="Rectangle 5"/>
          <p:cNvSpPr/>
          <p:nvPr/>
        </p:nvSpPr>
        <p:spPr>
          <a:xfrm>
            <a:off x="269507" y="301425"/>
            <a:ext cx="8633861" cy="64200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Box 1"/>
          <p:cNvSpPr txBox="1"/>
          <p:nvPr/>
        </p:nvSpPr>
        <p:spPr>
          <a:xfrm>
            <a:off x="1985896" y="301425"/>
            <a:ext cx="5403215" cy="552450"/>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2000" b="1"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Century Gothic" panose="020B0502020202020204" pitchFamily="34" charset="0"/>
                <a:ea typeface="Calibri" panose="020F0502020204030204" pitchFamily="34" charset="0"/>
                <a:cs typeface="Times New Roman" panose="02020603050405020304" pitchFamily="18" charset="0"/>
              </a:rPr>
              <a:t>Homework – Designing a Pizza</a:t>
            </a:r>
            <a:endParaRPr kumimoji="0" lang="en-GB"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529388" y="688521"/>
            <a:ext cx="8219976" cy="1490793"/>
          </a:xfrm>
          <a:prstGeom prst="rect">
            <a:avLst/>
          </a:prstGeom>
          <a:noFill/>
        </p:spPr>
        <p:txBody>
          <a:bodyPr wrap="square" rtlCol="0">
            <a:spAutoFit/>
          </a:bodyPr>
          <a:lstStyle/>
          <a:p>
            <a:pPr algn="ctr">
              <a:lnSpc>
                <a:spcPct val="107000"/>
              </a:lnSpc>
              <a:spcAft>
                <a:spcPts val="800"/>
              </a:spcAft>
            </a:pPr>
            <a:r>
              <a:rPr lang="en-GB" sz="1200" dirty="0">
                <a:latin typeface="+mj-lt"/>
                <a:ea typeface="Calibri" panose="020F0502020204030204" pitchFamily="34" charset="0"/>
                <a:cs typeface="Times New Roman" panose="02020603050405020304" pitchFamily="18" charset="0"/>
              </a:rPr>
              <a:t>The word</a:t>
            </a:r>
            <a:r>
              <a:rPr lang="en-GB" sz="1200" b="1" dirty="0">
                <a:latin typeface="+mj-lt"/>
                <a:ea typeface="Calibri" panose="020F0502020204030204" pitchFamily="34" charset="0"/>
                <a:cs typeface="Times New Roman" panose="02020603050405020304" pitchFamily="18" charset="0"/>
              </a:rPr>
              <a:t> pizza</a:t>
            </a:r>
            <a:r>
              <a:rPr lang="en-GB" sz="1200" dirty="0">
                <a:latin typeface="+mj-lt"/>
                <a:ea typeface="Calibri" panose="020F0502020204030204" pitchFamily="34" charset="0"/>
                <a:cs typeface="Times New Roman" panose="02020603050405020304" pitchFamily="18" charset="0"/>
              </a:rPr>
              <a:t> is Italian for pie. </a:t>
            </a:r>
          </a:p>
          <a:p>
            <a:pPr algn="ctr">
              <a:lnSpc>
                <a:spcPct val="107000"/>
              </a:lnSpc>
              <a:spcAft>
                <a:spcPts val="800"/>
              </a:spcAft>
            </a:pPr>
            <a:r>
              <a:rPr lang="en-GB" sz="1200" dirty="0">
                <a:latin typeface="+mj-lt"/>
                <a:ea typeface="Calibri" panose="020F0502020204030204" pitchFamily="34" charset="0"/>
                <a:cs typeface="Times New Roman" panose="02020603050405020304" pitchFamily="18" charset="0"/>
              </a:rPr>
              <a:t>A Margherita Pizza is the most popular pizza followed closely by a Pepperoni Pizza.</a:t>
            </a:r>
          </a:p>
          <a:p>
            <a:pPr algn="ctr">
              <a:lnSpc>
                <a:spcPct val="107000"/>
              </a:lnSpc>
              <a:spcAft>
                <a:spcPts val="800"/>
              </a:spcAft>
            </a:pPr>
            <a:r>
              <a:rPr lang="en-GB" sz="1200" b="1" dirty="0">
                <a:ea typeface="Calibri" panose="020F0502020204030204" pitchFamily="34" charset="0"/>
                <a:cs typeface="Times New Roman" panose="02020603050405020304" pitchFamily="18" charset="0"/>
              </a:rPr>
              <a:t>Produce 4 different design ideas.</a:t>
            </a:r>
          </a:p>
          <a:p>
            <a:pPr algn="ctr">
              <a:lnSpc>
                <a:spcPct val="107000"/>
              </a:lnSpc>
              <a:spcAft>
                <a:spcPts val="800"/>
              </a:spcAft>
            </a:pPr>
            <a:r>
              <a:rPr lang="en-GB" sz="1200" b="1" dirty="0">
                <a:ea typeface="Calibri" panose="020F0502020204030204" pitchFamily="34" charset="0"/>
                <a:cs typeface="Times New Roman" panose="02020603050405020304" pitchFamily="18" charset="0"/>
              </a:rPr>
              <a:t>Key words:</a:t>
            </a:r>
            <a:r>
              <a:rPr lang="en-GB" sz="1200" dirty="0">
                <a:ea typeface="Calibri" panose="020F0502020204030204" pitchFamily="34" charset="0"/>
                <a:cs typeface="Times New Roman" panose="02020603050405020304" pitchFamily="18" charset="0"/>
              </a:rPr>
              <a:t> to help you to check your spelling: tomato, mozzarella, basil, pepperoni, pineapple,</a:t>
            </a:r>
          </a:p>
          <a:p>
            <a:pPr algn="ctr">
              <a:lnSpc>
                <a:spcPct val="107000"/>
              </a:lnSpc>
              <a:spcAft>
                <a:spcPts val="800"/>
              </a:spcAft>
              <a:tabLst>
                <a:tab pos="590550" algn="l"/>
              </a:tabLst>
            </a:pPr>
            <a:r>
              <a:rPr lang="en-GB" sz="1200" b="1" i="1" dirty="0">
                <a:ea typeface="Calibri" panose="020F0502020204030204" pitchFamily="34" charset="0"/>
                <a:cs typeface="Times New Roman" panose="02020603050405020304" pitchFamily="18" charset="0"/>
              </a:rPr>
              <a:t>Remember to sketch with a pencil, render and annotate your sketches in detail.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413620728"/>
              </p:ext>
            </p:extLst>
          </p:nvPr>
        </p:nvGraphicFramePr>
        <p:xfrm>
          <a:off x="269506" y="2172462"/>
          <a:ext cx="8633862" cy="4549014"/>
        </p:xfrm>
        <a:graphic>
          <a:graphicData uri="http://schemas.openxmlformats.org/drawingml/2006/table">
            <a:tbl>
              <a:tblPr firstRow="1" firstCol="1" bandRow="1"/>
              <a:tblGrid>
                <a:gridCol w="4316931">
                  <a:extLst>
                    <a:ext uri="{9D8B030D-6E8A-4147-A177-3AD203B41FA5}">
                      <a16:colId xmlns:a16="http://schemas.microsoft.com/office/drawing/2014/main" xmlns="" val="20000"/>
                    </a:ext>
                  </a:extLst>
                </a:gridCol>
                <a:gridCol w="4316931">
                  <a:extLst>
                    <a:ext uri="{9D8B030D-6E8A-4147-A177-3AD203B41FA5}">
                      <a16:colId xmlns:a16="http://schemas.microsoft.com/office/drawing/2014/main" xmlns="" val="20001"/>
                    </a:ext>
                  </a:extLst>
                </a:gridCol>
              </a:tblGrid>
              <a:tr h="2245534">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2</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70953">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3</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Design 4</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5905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86" marR="46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506" y="301425"/>
            <a:ext cx="1719964" cy="1142364"/>
          </a:xfrm>
          <a:prstGeom prst="rect">
            <a:avLst/>
          </a:prstGeom>
        </p:spPr>
      </p:pic>
    </p:spTree>
    <p:extLst>
      <p:ext uri="{BB962C8B-B14F-4D97-AF65-F5344CB8AC3E}">
        <p14:creationId xmlns:p14="http://schemas.microsoft.com/office/powerpoint/2010/main" val="2845362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42</a:t>
            </a:fld>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93077610"/>
              </p:ext>
            </p:extLst>
          </p:nvPr>
        </p:nvGraphicFramePr>
        <p:xfrm>
          <a:off x="253999" y="753765"/>
          <a:ext cx="8597900" cy="5602585"/>
        </p:xfrm>
        <a:graphic>
          <a:graphicData uri="http://schemas.openxmlformats.org/drawingml/2006/table">
            <a:tbl>
              <a:tblPr/>
              <a:tblGrid>
                <a:gridCol w="4298950">
                  <a:extLst>
                    <a:ext uri="{9D8B030D-6E8A-4147-A177-3AD203B41FA5}">
                      <a16:colId xmlns:a16="http://schemas.microsoft.com/office/drawing/2014/main" xmlns="" val="20000"/>
                    </a:ext>
                  </a:extLst>
                </a:gridCol>
                <a:gridCol w="4298950">
                  <a:extLst>
                    <a:ext uri="{9D8B030D-6E8A-4147-A177-3AD203B41FA5}">
                      <a16:colId xmlns:a16="http://schemas.microsoft.com/office/drawing/2014/main" xmlns="" val="20001"/>
                    </a:ext>
                  </a:extLst>
                </a:gridCol>
              </a:tblGrid>
              <a:tr h="593763">
                <a:tc gridSpan="2">
                  <a:txBody>
                    <a:bodyPr/>
                    <a:lstStyle/>
                    <a:p>
                      <a:pPr algn="l">
                        <a:lnSpc>
                          <a:spcPct val="115000"/>
                        </a:lnSpc>
                        <a:spcAft>
                          <a:spcPts val="0"/>
                        </a:spcAft>
                        <a:tabLst>
                          <a:tab pos="1600200" algn="l"/>
                        </a:tabLst>
                      </a:pPr>
                      <a:r>
                        <a:rPr lang="en-GB" sz="10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tabLst>
                          <a:tab pos="1600200" algn="l"/>
                        </a:tabLst>
                      </a:pPr>
                      <a:r>
                        <a:rPr lang="en-GB" sz="10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tabLst>
                          <a:tab pos="1600200" algn="l"/>
                        </a:tabLst>
                      </a:pPr>
                      <a:r>
                        <a:rPr lang="en-GB" sz="10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10000"/>
                  </a:ext>
                </a:extLst>
              </a:tr>
              <a:tr h="507978">
                <a:tc>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Product Name:</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Product Design:</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tabLst>
                          <a:tab pos="1351915" algn="l"/>
                        </a:tabLs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17093">
                <a:tc>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Product specification</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Be a bread based product</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Healthy – includes healthy ingredients</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Looks attractive</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Taste good</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Golden crust</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Good shape</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Base is thin and crisp.</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ngdings" panose="05000000000000000000" pitchFamily="2" charset="2"/>
                        <a:buChar char=""/>
                        <a:tabLst>
                          <a:tab pos="457200" algn="l"/>
                        </a:tabLst>
                      </a:pPr>
                      <a:r>
                        <a:rPr lang="en-US" sz="1200" b="1" dirty="0">
                          <a:effectLst/>
                          <a:latin typeface="Comic Sans MS" panose="030F0702030302020204" pitchFamily="66" charset="0"/>
                          <a:ea typeface="Times New Roman" panose="02020603050405020304" pitchFamily="18" charset="0"/>
                          <a:cs typeface="Times New Roman" panose="02020603050405020304" pitchFamily="18" charset="0"/>
                        </a:rPr>
                        <a:t>Appeal to target market.</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2"/>
                  </a:ext>
                </a:extLst>
              </a:tr>
              <a:tr h="975631">
                <a:tc rowSpan="2">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Why my product meet design brief?</a:t>
                      </a:r>
                    </a:p>
                    <a:p>
                      <a:pPr algn="l">
                        <a:lnSpc>
                          <a:spcPct val="115000"/>
                        </a:lnSpc>
                        <a:spcAft>
                          <a:spcPts val="0"/>
                        </a:spcAft>
                      </a:pPr>
                      <a:r>
                        <a:rPr lang="en-GB" sz="1200" b="1" i="1" dirty="0">
                          <a:effectLst/>
                          <a:latin typeface="Comic Sans MS" panose="030F0702030302020204" pitchFamily="66" charset="0"/>
                          <a:ea typeface="Times New Roman" panose="02020603050405020304" pitchFamily="18" charset="0"/>
                          <a:cs typeface="Times New Roman" panose="02020603050405020304" pitchFamily="18" charset="0"/>
                        </a:rPr>
                        <a:t>Use the product specification above to help you.</a:t>
                      </a:r>
                      <a:endParaRPr lang="en-GB" sz="1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GB" sz="800" b="1"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Ingredients I have chosen to add to the basic recipe:</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l">
                        <a:lnSpc>
                          <a:spcPct val="115000"/>
                        </a:lnSpc>
                        <a:spcAft>
                          <a:spcPts val="0"/>
                        </a:spcAft>
                      </a:pPr>
                      <a:r>
                        <a:rPr lang="en-GB" sz="1200" dirty="0">
                          <a:effectLst/>
                          <a:latin typeface="Comic Sans MS" panose="030F0702030302020204" pitchFamily="66" charset="0"/>
                          <a:ea typeface="Times New Roman" panose="02020603050405020304" pitchFamily="18" charset="0"/>
                          <a:cs typeface="Times New Roman" panose="02020603050405020304" pitchFamily="18" charset="0"/>
                        </a:rPr>
                        <a:t> </a:t>
                      </a: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08120">
                <a:tc vMerge="1">
                  <a:txBody>
                    <a:bodyPr/>
                    <a:lstStyle/>
                    <a:p>
                      <a:endParaRPr lang="en-GB"/>
                    </a:p>
                  </a:txBody>
                  <a:tcPr/>
                </a:tc>
                <a:tc>
                  <a:txBody>
                    <a:bodyPr/>
                    <a:lstStyle/>
                    <a:p>
                      <a:pPr algn="l">
                        <a:lnSpc>
                          <a:spcPct val="115000"/>
                        </a:lnSpc>
                        <a:spcAft>
                          <a:spcPts val="0"/>
                        </a:spcAft>
                        <a:tabLst>
                          <a:tab pos="1600200" algn="l"/>
                        </a:tabLs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Skills I will use</a:t>
                      </a:r>
                    </a:p>
                  </a:txBody>
                  <a:tcPr marL="47028" marR="47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8" name="TextBox 7"/>
          <p:cNvSpPr txBox="1"/>
          <p:nvPr/>
        </p:nvSpPr>
        <p:spPr>
          <a:xfrm>
            <a:off x="889000" y="292100"/>
            <a:ext cx="7073900" cy="461665"/>
          </a:xfrm>
          <a:prstGeom prst="rect">
            <a:avLst/>
          </a:prstGeom>
          <a:noFill/>
        </p:spPr>
        <p:txBody>
          <a:bodyPr wrap="square" rtlCol="0">
            <a:spAutoFit/>
          </a:bodyPr>
          <a:lstStyle/>
          <a:p>
            <a:pPr algn="ctr"/>
            <a:r>
              <a:rPr lang="en-GB" sz="2400" dirty="0"/>
              <a:t>Design Sheet</a:t>
            </a:r>
          </a:p>
        </p:txBody>
      </p:sp>
      <p:pic>
        <p:nvPicPr>
          <p:cNvPr id="9" name="Picture 8"/>
          <p:cNvPicPr>
            <a:picLocks noChangeAspect="1"/>
          </p:cNvPicPr>
          <p:nvPr/>
        </p:nvPicPr>
        <p:blipFill>
          <a:blip r:embed="rId2"/>
          <a:stretch>
            <a:fillRect/>
          </a:stretch>
        </p:blipFill>
        <p:spPr>
          <a:xfrm>
            <a:off x="7424779" y="0"/>
            <a:ext cx="1719221" cy="1146147"/>
          </a:xfrm>
          <a:prstGeom prst="rect">
            <a:avLst/>
          </a:prstGeom>
        </p:spPr>
      </p:pic>
    </p:spTree>
    <p:extLst>
      <p:ext uri="{BB962C8B-B14F-4D97-AF65-F5344CB8AC3E}">
        <p14:creationId xmlns:p14="http://schemas.microsoft.com/office/powerpoint/2010/main" val="2244562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43</a:t>
            </a:fld>
            <a:endParaRPr lang="en-GB" dirty="0"/>
          </a:p>
        </p:txBody>
      </p:sp>
      <p:sp>
        <p:nvSpPr>
          <p:cNvPr id="3" name="Rectangle 2"/>
          <p:cNvSpPr/>
          <p:nvPr/>
        </p:nvSpPr>
        <p:spPr>
          <a:xfrm>
            <a:off x="2403985" y="108401"/>
            <a:ext cx="2757485" cy="307777"/>
          </a:xfrm>
          <a:prstGeom prst="rect">
            <a:avLst/>
          </a:prstGeom>
        </p:spPr>
        <p:txBody>
          <a:bodyPr wrap="none">
            <a:spAutoFit/>
          </a:bodyPr>
          <a:lstStyle/>
          <a:p>
            <a:pPr algn="ctr">
              <a:spcAft>
                <a:spcPts val="0"/>
              </a:spcAft>
            </a:pPr>
            <a:r>
              <a:rPr lang="en-GB" sz="1400" b="1" dirty="0">
                <a:latin typeface="Comic Sans MS" panose="030F0702030302020204" pitchFamily="66" charset="0"/>
                <a:ea typeface="Times New Roman" panose="02020603050405020304" pitchFamily="18" charset="0"/>
              </a:rPr>
              <a:t>Design Specification for</a:t>
            </a:r>
            <a:r>
              <a:rPr lang="en-GB" sz="1400" dirty="0">
                <a:latin typeface="Comic Sans MS" panose="030F0702030302020204" pitchFamily="66" charset="0"/>
                <a:ea typeface="Times New Roman" panose="02020603050405020304" pitchFamily="18" charset="0"/>
              </a:rPr>
              <a:t> ……….</a:t>
            </a:r>
            <a:endParaRPr lang="en-GB" sz="1000" dirty="0">
              <a:effectLst/>
              <a:latin typeface="Comic Sans MS" panose="030F0702030302020204" pitchFamily="66"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82084056"/>
              </p:ext>
            </p:extLst>
          </p:nvPr>
        </p:nvGraphicFramePr>
        <p:xfrm>
          <a:off x="134755" y="416178"/>
          <a:ext cx="8537608" cy="3060741"/>
        </p:xfrm>
        <a:graphic>
          <a:graphicData uri="http://schemas.openxmlformats.org/drawingml/2006/table">
            <a:tbl>
              <a:tblPr/>
              <a:tblGrid>
                <a:gridCol w="426540">
                  <a:extLst>
                    <a:ext uri="{9D8B030D-6E8A-4147-A177-3AD203B41FA5}">
                      <a16:colId xmlns:a16="http://schemas.microsoft.com/office/drawing/2014/main" xmlns="" val="20000"/>
                    </a:ext>
                  </a:extLst>
                </a:gridCol>
                <a:gridCol w="5869180">
                  <a:extLst>
                    <a:ext uri="{9D8B030D-6E8A-4147-A177-3AD203B41FA5}">
                      <a16:colId xmlns:a16="http://schemas.microsoft.com/office/drawing/2014/main" xmlns="" val="20001"/>
                    </a:ext>
                  </a:extLst>
                </a:gridCol>
                <a:gridCol w="560472">
                  <a:extLst>
                    <a:ext uri="{9D8B030D-6E8A-4147-A177-3AD203B41FA5}">
                      <a16:colId xmlns:a16="http://schemas.microsoft.com/office/drawing/2014/main" xmlns="" val="20002"/>
                    </a:ext>
                  </a:extLst>
                </a:gridCol>
                <a:gridCol w="560472">
                  <a:extLst>
                    <a:ext uri="{9D8B030D-6E8A-4147-A177-3AD203B41FA5}">
                      <a16:colId xmlns:a16="http://schemas.microsoft.com/office/drawing/2014/main" xmlns="" val="20003"/>
                    </a:ext>
                  </a:extLst>
                </a:gridCol>
                <a:gridCol w="560472">
                  <a:extLst>
                    <a:ext uri="{9D8B030D-6E8A-4147-A177-3AD203B41FA5}">
                      <a16:colId xmlns:a16="http://schemas.microsoft.com/office/drawing/2014/main" xmlns="" val="20004"/>
                    </a:ext>
                  </a:extLst>
                </a:gridCol>
                <a:gridCol w="560472">
                  <a:extLst>
                    <a:ext uri="{9D8B030D-6E8A-4147-A177-3AD203B41FA5}">
                      <a16:colId xmlns:a16="http://schemas.microsoft.com/office/drawing/2014/main" xmlns="" val="20005"/>
                    </a:ext>
                  </a:extLst>
                </a:gridCol>
              </a:tblGrid>
              <a:tr h="1128955">
                <a:tc>
                  <a:txBody>
                    <a:bodyPr/>
                    <a:lstStyle/>
                    <a:p>
                      <a:pPr algn="ctr">
                        <a:spcAft>
                          <a:spcPts val="0"/>
                        </a:spcAft>
                      </a:pPr>
                      <a:r>
                        <a:rPr lang="en-GB" sz="1200" dirty="0">
                          <a:effectLst/>
                          <a:latin typeface="Comic Sans MS" panose="030F0702030302020204" pitchFamily="66" charset="0"/>
                          <a:ea typeface="Times New Roman" panose="02020603050405020304" pitchFamily="18" charset="0"/>
                        </a:rPr>
                        <a:t> </a:t>
                      </a:r>
                    </a:p>
                    <a:p>
                      <a:pPr algn="l">
                        <a:spcAft>
                          <a:spcPts val="0"/>
                        </a:spcAft>
                      </a:pPr>
                      <a:r>
                        <a:rPr lang="en-GB" sz="1200" dirty="0">
                          <a:effectLst/>
                          <a:latin typeface="Comic Sans MS" panose="030F0702030302020204" pitchFamily="66" charset="0"/>
                          <a:ea typeface="Times New Roman" panose="02020603050405020304" pitchFamily="18" charset="0"/>
                        </a:rPr>
                        <a:t> </a:t>
                      </a:r>
                    </a:p>
                    <a:p>
                      <a:pPr algn="l">
                        <a:spcAft>
                          <a:spcPts val="0"/>
                        </a:spcAft>
                      </a:pPr>
                      <a:r>
                        <a:rPr lang="en-GB" sz="1200" b="1" kern="0" dirty="0">
                          <a:effectLst/>
                          <a:latin typeface="Comic Sans MS" panose="030F0702030302020204" pitchFamily="66" charset="0"/>
                        </a:rPr>
                        <a:t> </a:t>
                      </a:r>
                    </a:p>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p>
                      <a:pPr marL="261620" algn="l">
                        <a:spcAft>
                          <a:spcPts val="0"/>
                        </a:spcAft>
                      </a:pPr>
                      <a:r>
                        <a:rPr lang="en-GB" sz="1200" b="1" kern="0" dirty="0">
                          <a:effectLst/>
                          <a:latin typeface="Comic Sans MS" panose="030F0702030302020204" pitchFamily="66" charset="0"/>
                        </a:rPr>
                        <a:t>                 Specification</a:t>
                      </a:r>
                    </a:p>
                    <a:p>
                      <a:pPr algn="l">
                        <a:spcAft>
                          <a:spcPts val="0"/>
                        </a:spcAft>
                      </a:pPr>
                      <a:r>
                        <a:rPr lang="en-GB" sz="1200" b="1" dirty="0">
                          <a:effectLst/>
                          <a:latin typeface="Comic Sans MS" panose="030F0702030302020204" pitchFamily="66" charset="0"/>
                          <a:ea typeface="Times New Roman" panose="02020603050405020304" pitchFamily="18" charset="0"/>
                        </a:rPr>
                        <a:t> </a:t>
                      </a:r>
                      <a:endParaRPr lang="en-GB" sz="1200" dirty="0">
                        <a:effectLst/>
                        <a:latin typeface="Comic Sans MS" panose="030F0702030302020204" pitchFamily="66"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1</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2</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3</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spcAft>
                          <a:spcPts val="0"/>
                        </a:spcAft>
                      </a:pPr>
                      <a:r>
                        <a:rPr lang="en-GB" sz="1200" b="1" dirty="0">
                          <a:effectLst/>
                          <a:latin typeface="Comic Sans MS" panose="030F0702030302020204" pitchFamily="66" charset="0"/>
                          <a:ea typeface="Times New Roman" panose="02020603050405020304" pitchFamily="18" charset="0"/>
                        </a:rPr>
                        <a:t>Design 4</a:t>
                      </a:r>
                      <a:endParaRPr lang="en-GB" sz="1200" dirty="0">
                        <a:effectLst/>
                        <a:latin typeface="Comic Sans MS" panose="030F0702030302020204" pitchFamily="66" charset="0"/>
                        <a:ea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71041">
                <a:tc>
                  <a:txBody>
                    <a:bodyPr/>
                    <a:lstStyle/>
                    <a:p>
                      <a:pPr algn="l">
                        <a:spcAft>
                          <a:spcPts val="0"/>
                        </a:spcAft>
                      </a:pPr>
                      <a:r>
                        <a:rPr lang="en-GB" sz="1200" b="1" dirty="0">
                          <a:effectLst/>
                          <a:latin typeface="Comic Sans MS" panose="030F0702030302020204" pitchFamily="66"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b="1" dirty="0">
                          <a:effectLst/>
                          <a:latin typeface="Comic Sans MS" panose="030F0702030302020204" pitchFamily="66" charset="0"/>
                        </a:rPr>
                        <a:t>Based on the bread recipe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b="1" dirty="0">
                          <a:effectLst/>
                          <a:latin typeface="Comic Sans MS" panose="030F0702030302020204" pitchFamily="66"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dirty="0">
                          <a:effectLst/>
                          <a:latin typeface="Comic Sans MS" panose="030F0702030302020204" pitchFamily="66" charset="0"/>
                          <a:ea typeface="Times New Roman" panose="02020603050405020304" pitchFamily="18" charset="0"/>
                        </a:rPr>
                        <a:t>Healthy – include healthy ingredients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dirty="0">
                          <a:effectLst/>
                          <a:latin typeface="Comic Sans MS" panose="030F0702030302020204" pitchFamily="66" charset="0"/>
                          <a:ea typeface="Times New Roman" panose="02020603050405020304" pitchFamily="18" charset="0"/>
                        </a:rPr>
                        <a:t>Look attractive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9700" algn="l">
                        <a:spcAft>
                          <a:spcPts val="0"/>
                        </a:spcAft>
                      </a:pPr>
                      <a:r>
                        <a:rPr lang="en-GB" sz="1200" dirty="0">
                          <a:effectLst/>
                          <a:latin typeface="Comic Sans MS" panose="030F0702030302020204" pitchFamily="66" charset="0"/>
                          <a:ea typeface="Times New Roman" panose="02020603050405020304" pitchFamily="18" charset="0"/>
                        </a:rPr>
                        <a:t>Tastes good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algn="l">
                        <a:spcAft>
                          <a:spcPts val="0"/>
                        </a:spcAft>
                      </a:pPr>
                      <a:r>
                        <a:rPr lang="en-GB" sz="1200" dirty="0">
                          <a:effectLst/>
                          <a:latin typeface="Comic Sans MS" panose="030F0702030302020204" pitchFamily="66" charset="0"/>
                          <a:ea typeface="Times New Roman" panose="02020603050405020304" pitchFamily="18" charset="0"/>
                        </a:rPr>
                        <a:t>Golden Crust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Good shape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algn="l">
                        <a:spcAft>
                          <a:spcPts val="0"/>
                        </a:spcAft>
                      </a:pPr>
                      <a:r>
                        <a:rPr lang="en-GB" sz="1200" dirty="0">
                          <a:effectLst/>
                          <a:latin typeface="Comic Sans MS" panose="030F0702030302020204" pitchFamily="66" charset="0"/>
                          <a:ea typeface="Times New Roman" panose="02020603050405020304" pitchFamily="18" charset="0"/>
                        </a:rPr>
                        <a:t>Base is thin and crispy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71041">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algn="l">
                        <a:spcAft>
                          <a:spcPts val="0"/>
                        </a:spcAft>
                      </a:pPr>
                      <a:r>
                        <a:rPr lang="en-GB" sz="1200" dirty="0">
                          <a:effectLst/>
                          <a:latin typeface="Comic Sans MS" panose="030F0702030302020204" pitchFamily="66" charset="0"/>
                          <a:ea typeface="Times New Roman" panose="02020603050405020304" pitchFamily="18" charset="0"/>
                        </a:rPr>
                        <a:t>Appeal to chosen target market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68746">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b="1" dirty="0">
                          <a:effectLst/>
                          <a:latin typeface="Comic Sans MS" panose="030F0702030302020204" pitchFamily="66" charset="0"/>
                          <a:ea typeface="Times New Roman" panose="02020603050405020304" pitchFamily="18" charset="0"/>
                        </a:rPr>
                        <a:t>             TOTALS</a:t>
                      </a:r>
                      <a:r>
                        <a:rPr lang="en-GB" sz="1200" dirty="0">
                          <a:effectLst/>
                          <a:latin typeface="Comic Sans MS" panose="030F0702030302020204" pitchFamily="66" charset="0"/>
                          <a:ea typeface="Times New Roman" panose="02020603050405020304" pitchFamily="18" charset="0"/>
                        </a:rPr>
                        <a:t> for each design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200" dirty="0">
                          <a:effectLst/>
                          <a:latin typeface="Comic Sans MS" panose="030F0702030302020204" pitchFamily="66"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5" name="Rectangle 4"/>
          <p:cNvSpPr/>
          <p:nvPr/>
        </p:nvSpPr>
        <p:spPr>
          <a:xfrm>
            <a:off x="134755" y="3476919"/>
            <a:ext cx="4981072" cy="3077766"/>
          </a:xfrm>
          <a:prstGeom prst="rect">
            <a:avLst/>
          </a:prstGeom>
        </p:spPr>
        <p:txBody>
          <a:bodyPr wrap="square">
            <a:spAutoFit/>
          </a:bodyPr>
          <a:lstStyle/>
          <a:p>
            <a:pPr>
              <a:spcAft>
                <a:spcPts val="0"/>
              </a:spcAft>
            </a:pPr>
            <a:r>
              <a:rPr lang="en-GB" sz="1400" b="1" dirty="0">
                <a:latin typeface="Courier New" panose="02070309020205020404" pitchFamily="49" charset="0"/>
              </a:rPr>
              <a:t>Design Proposal</a:t>
            </a:r>
            <a:endParaRPr lang="en-GB" sz="1400" b="1" dirty="0">
              <a:latin typeface="Comic Sans MS" panose="030F0702030302020204" pitchFamily="66" charset="0"/>
            </a:endParaRP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400" dirty="0">
                <a:latin typeface="Courier New" panose="02070309020205020404" pitchFamily="49" charset="0"/>
              </a:rPr>
              <a:t>I have chosen to make design number …… because	</a:t>
            </a:r>
            <a:endParaRPr lang="en-GB" sz="1400" b="1" dirty="0">
              <a:latin typeface="Comic Sans MS" panose="030F0702030302020204" pitchFamily="66" charset="0"/>
            </a:endParaRP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000" dirty="0">
                <a:latin typeface="Times New Roman" panose="02020603050405020304" pitchFamily="18" charset="0"/>
                <a:ea typeface="Times New Roman" panose="02020603050405020304" pitchFamily="18" charset="0"/>
              </a:rPr>
              <a:t> </a:t>
            </a: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I am not making design number …… because</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 </a:t>
            </a:r>
            <a:endParaRPr lang="en-GB" sz="1000" dirty="0">
              <a:latin typeface="Times New Roman" panose="02020603050405020304" pitchFamily="18" charset="0"/>
              <a:ea typeface="Times New Roman" panose="02020603050405020304" pitchFamily="18" charset="0"/>
            </a:endParaRPr>
          </a:p>
          <a:p>
            <a:pPr>
              <a:spcAft>
                <a:spcPts val="0"/>
              </a:spcAft>
            </a:pPr>
            <a:r>
              <a:rPr lang="en-GB" sz="1400" dirty="0">
                <a:latin typeface="Courier New" panose="02070309020205020404" pitchFamily="49" charset="0"/>
                <a:ea typeface="Times New Roman" panose="02020603050405020304" pitchFamily="18" charset="0"/>
              </a:rPr>
              <a:t>I am not making design number …… because </a:t>
            </a:r>
            <a:endParaRPr lang="en-GB" sz="1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313145" y="3863361"/>
            <a:ext cx="3830855" cy="2492990"/>
          </a:xfrm>
          <a:prstGeom prst="rect">
            <a:avLst/>
          </a:prstGeom>
          <a:solidFill>
            <a:schemeClr val="accent1">
              <a:lumMod val="40000"/>
              <a:lumOff val="60000"/>
            </a:schemeClr>
          </a:solidFill>
        </p:spPr>
        <p:txBody>
          <a:bodyPr wrap="square">
            <a:spAutoFit/>
          </a:bodyPr>
          <a:lstStyle/>
          <a:p>
            <a:pPr>
              <a:spcAft>
                <a:spcPts val="0"/>
              </a:spcAft>
            </a:pPr>
            <a:r>
              <a:rPr lang="en-GB" sz="1200" b="1" dirty="0">
                <a:latin typeface="Comic Sans MS" panose="030F0702030302020204" pitchFamily="66" charset="0"/>
              </a:rPr>
              <a:t>Words/ideas to help for choosing</a:t>
            </a:r>
          </a:p>
          <a:p>
            <a:pPr>
              <a:spcAft>
                <a:spcPts val="0"/>
              </a:spcAft>
            </a:pPr>
            <a:r>
              <a:rPr lang="en-GB" sz="1200" dirty="0">
                <a:latin typeface="Comic Sans MS" panose="030F0702030302020204" pitchFamily="66" charset="0"/>
                <a:ea typeface="Times New Roman" panose="02020603050405020304" pitchFamily="18" charset="0"/>
                <a:cs typeface="Times New Roman" panose="02020603050405020304" pitchFamily="18" charset="0"/>
              </a:rPr>
              <a:t>Got the highest score; most attractive; healthy: can make it healthy but still attractive; have skills to make; easily get the ingredients; challenging; different.</a:t>
            </a:r>
          </a:p>
          <a:p>
            <a:pPr>
              <a:spcAft>
                <a:spcPts val="0"/>
              </a:spcAft>
            </a:pPr>
            <a:r>
              <a:rPr lang="en-GB" sz="1200" dirty="0">
                <a:latin typeface="Comic Sans MS" panose="030F0702030302020204" pitchFamily="66" charset="0"/>
                <a:ea typeface="Times New Roman" panose="02020603050405020304" pitchFamily="18" charset="0"/>
                <a:cs typeface="Times New Roman" panose="02020603050405020304" pitchFamily="18" charset="0"/>
              </a:rPr>
              <a:t> </a:t>
            </a:r>
          </a:p>
          <a:p>
            <a:pPr>
              <a:spcAft>
                <a:spcPts val="0"/>
              </a:spcAft>
            </a:pPr>
            <a:r>
              <a:rPr lang="en-GB" sz="1200" b="1" kern="0" dirty="0">
                <a:latin typeface="Comic Sans MS" panose="030F0702030302020204" pitchFamily="66" charset="0"/>
              </a:rPr>
              <a:t>Words/ideas to help for not choosing</a:t>
            </a:r>
          </a:p>
          <a:p>
            <a:pPr>
              <a:spcAft>
                <a:spcPts val="0"/>
              </a:spcAft>
            </a:pPr>
            <a:r>
              <a:rPr lang="en-GB" sz="1200" dirty="0">
                <a:latin typeface="Comic Sans MS" panose="030F0702030302020204" pitchFamily="66" charset="0"/>
                <a:ea typeface="Times New Roman" panose="02020603050405020304" pitchFamily="18" charset="0"/>
              </a:rPr>
              <a:t>Did not score very many marks; difficult to make in the time; unhealthy; flavour may not be as popular; decoration too tricky; not easy to package without getting in a mess; would have to make a template so shapes may not be as accurate; not very original.</a:t>
            </a:r>
            <a:endParaRPr lang="en-GB" sz="1200"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1191627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44</a:t>
            </a:fld>
            <a:endParaRPr lang="en-GB" dirty="0"/>
          </a:p>
        </p:txBody>
      </p:sp>
      <p:sp>
        <p:nvSpPr>
          <p:cNvPr id="3" name="TextBox 2"/>
          <p:cNvSpPr txBox="1"/>
          <p:nvPr/>
        </p:nvSpPr>
        <p:spPr>
          <a:xfrm>
            <a:off x="722630" y="73789"/>
            <a:ext cx="7035800" cy="461665"/>
          </a:xfrm>
          <a:prstGeom prst="rect">
            <a:avLst/>
          </a:prstGeom>
          <a:noFill/>
        </p:spPr>
        <p:txBody>
          <a:bodyPr wrap="square" rtlCol="0">
            <a:spAutoFit/>
          </a:bodyPr>
          <a:lstStyle/>
          <a:p>
            <a:pPr algn="ctr"/>
            <a:r>
              <a:rPr lang="en-GB" sz="2400" dirty="0"/>
              <a:t>Evaluation</a:t>
            </a:r>
          </a:p>
        </p:txBody>
      </p:sp>
      <p:pic>
        <p:nvPicPr>
          <p:cNvPr id="4" name="Picture 3"/>
          <p:cNvPicPr/>
          <p:nvPr/>
        </p:nvPicPr>
        <p:blipFill>
          <a:blip r:embed="rId2" cstate="print"/>
          <a:srcRect/>
          <a:stretch>
            <a:fillRect/>
          </a:stretch>
        </p:blipFill>
        <p:spPr bwMode="auto">
          <a:xfrm>
            <a:off x="533400" y="1279526"/>
            <a:ext cx="4432300" cy="4041773"/>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3121986663"/>
              </p:ext>
            </p:extLst>
          </p:nvPr>
        </p:nvGraphicFramePr>
        <p:xfrm>
          <a:off x="5486400" y="1108077"/>
          <a:ext cx="3657600" cy="5248274"/>
        </p:xfrm>
        <a:graphic>
          <a:graphicData uri="http://schemas.openxmlformats.org/drawingml/2006/table">
            <a:tbl>
              <a:tblPr firstRow="1" firstCol="1" bandRow="1"/>
              <a:tblGrid>
                <a:gridCol w="196035">
                  <a:extLst>
                    <a:ext uri="{9D8B030D-6E8A-4147-A177-3AD203B41FA5}">
                      <a16:colId xmlns:a16="http://schemas.microsoft.com/office/drawing/2014/main" xmlns="" val="20000"/>
                    </a:ext>
                  </a:extLst>
                </a:gridCol>
                <a:gridCol w="1560370">
                  <a:extLst>
                    <a:ext uri="{9D8B030D-6E8A-4147-A177-3AD203B41FA5}">
                      <a16:colId xmlns:a16="http://schemas.microsoft.com/office/drawing/2014/main" xmlns="" val="20001"/>
                    </a:ext>
                  </a:extLst>
                </a:gridCol>
                <a:gridCol w="1901195">
                  <a:extLst>
                    <a:ext uri="{9D8B030D-6E8A-4147-A177-3AD203B41FA5}">
                      <a16:colId xmlns:a16="http://schemas.microsoft.com/office/drawing/2014/main" xmlns="" val="20002"/>
                    </a:ext>
                  </a:extLst>
                </a:gridCol>
              </a:tblGrid>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Did you meet the criteria of your design brief?</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314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Were you well organised? Explain.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8314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Did you find anything difficult?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Could you of done anything differently or better?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8314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Did you learn any new skills?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Underline the practical skills you used:</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Kneading  -  Shaping -  Rolling  - Glazing  - Grating    Chopping – Slicing.</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874712">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Were you pleased with your final result? Why?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6" name="Text Box 4"/>
          <p:cNvSpPr txBox="1">
            <a:spLocks noChangeArrowheads="1"/>
          </p:cNvSpPr>
          <p:nvPr/>
        </p:nvSpPr>
        <p:spPr bwMode="auto">
          <a:xfrm>
            <a:off x="1736090" y="902991"/>
            <a:ext cx="2326640" cy="3429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Made safely and hygienically</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 Box 5"/>
          <p:cNvSpPr txBox="1">
            <a:spLocks noChangeArrowheads="1"/>
          </p:cNvSpPr>
          <p:nvPr/>
        </p:nvSpPr>
        <p:spPr bwMode="auto">
          <a:xfrm>
            <a:off x="4116388" y="1474787"/>
            <a:ext cx="739775" cy="3524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Skills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4116388" y="2872106"/>
            <a:ext cx="1141413" cy="381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Appeal to</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4240530" y="4298000"/>
            <a:ext cx="1068070" cy="370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Appearance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 Box 9"/>
          <p:cNvSpPr txBox="1">
            <a:spLocks noChangeArrowheads="1"/>
          </p:cNvSpPr>
          <p:nvPr/>
        </p:nvSpPr>
        <p:spPr bwMode="auto">
          <a:xfrm>
            <a:off x="2990850" y="5307309"/>
            <a:ext cx="837565" cy="4178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Texture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 Box 10"/>
          <p:cNvSpPr txBox="1">
            <a:spLocks noChangeArrowheads="1"/>
          </p:cNvSpPr>
          <p:nvPr/>
        </p:nvSpPr>
        <p:spPr bwMode="auto">
          <a:xfrm>
            <a:off x="12700" y="4110992"/>
            <a:ext cx="122428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Colour</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 Box 11"/>
          <p:cNvSpPr txBox="1">
            <a:spLocks noChangeArrowheads="1"/>
          </p:cNvSpPr>
          <p:nvPr/>
        </p:nvSpPr>
        <p:spPr bwMode="auto">
          <a:xfrm>
            <a:off x="12700" y="2872106"/>
            <a:ext cx="1435100" cy="368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Shape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 Box 12"/>
          <p:cNvSpPr txBox="1">
            <a:spLocks noChangeArrowheads="1"/>
          </p:cNvSpPr>
          <p:nvPr/>
        </p:nvSpPr>
        <p:spPr bwMode="auto">
          <a:xfrm>
            <a:off x="26988" y="1474787"/>
            <a:ext cx="1442720" cy="3708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GB" sz="1100" dirty="0">
                <a:effectLst/>
                <a:latin typeface="Comic Sans MS" panose="030F0702030302020204" pitchFamily="66" charset="0"/>
                <a:ea typeface="Times New Roman" panose="02020603050405020304" pitchFamily="18" charset="0"/>
                <a:cs typeface="Times New Roman" panose="02020603050405020304" pitchFamily="18" charset="0"/>
              </a:rPr>
              <a:t>Time management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angle 14"/>
          <p:cNvSpPr/>
          <p:nvPr/>
        </p:nvSpPr>
        <p:spPr>
          <a:xfrm>
            <a:off x="284163" y="5851780"/>
            <a:ext cx="4572000" cy="676339"/>
          </a:xfrm>
          <a:prstGeom prst="rect">
            <a:avLst/>
          </a:prstGeom>
        </p:spPr>
        <p:txBody>
          <a:bodyPr>
            <a:spAutoFit/>
          </a:bodyPr>
          <a:lstStyle/>
          <a:p>
            <a:pPr>
              <a:lnSpc>
                <a:spcPct val="115000"/>
              </a:lnSpc>
              <a:spcAft>
                <a:spcPts val="0"/>
              </a:spcAft>
            </a:pPr>
            <a:r>
              <a:rPr lang="en-GB" sz="1100" b="1" dirty="0">
                <a:latin typeface="Comic Sans MS" panose="030F0702030302020204" pitchFamily="66" charset="0"/>
                <a:ea typeface="Times New Roman" panose="02020603050405020304" pitchFamily="18" charset="0"/>
                <a:cs typeface="Times New Roman" panose="02020603050405020304" pitchFamily="18" charset="0"/>
              </a:rPr>
              <a:t>KEY:</a:t>
            </a:r>
            <a:endParaRPr lang="en-GB"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latin typeface="Comic Sans MS" panose="030F0702030302020204" pitchFamily="66" charset="0"/>
                <a:ea typeface="Times New Roman" panose="02020603050405020304" pitchFamily="18" charset="0"/>
                <a:cs typeface="Times New Roman" panose="02020603050405020304" pitchFamily="18" charset="0"/>
              </a:rPr>
              <a:t>My product –</a:t>
            </a:r>
            <a:endParaRPr lang="en-GB" sz="1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1100" dirty="0">
                <a:latin typeface="Comic Sans MS" panose="030F0702030302020204" pitchFamily="66" charset="0"/>
                <a:ea typeface="Times New Roman" panose="02020603050405020304" pitchFamily="18" charset="0"/>
                <a:cs typeface="Times New Roman" panose="02020603050405020304" pitchFamily="18" charset="0"/>
              </a:rPr>
              <a:t>Perfect product-</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5378226" y="776685"/>
            <a:ext cx="3765774" cy="261610"/>
          </a:xfrm>
          <a:prstGeom prst="rect">
            <a:avLst/>
          </a:prstGeom>
        </p:spPr>
        <p:txBody>
          <a:bodyPr wrap="none">
            <a:spAutoFit/>
          </a:bodyPr>
          <a:lstStyle/>
          <a:p>
            <a:r>
              <a:rPr lang="en-GB" sz="1100" dirty="0">
                <a:latin typeface="Comic Sans MS" panose="030F0702030302020204" pitchFamily="66" charset="0"/>
                <a:ea typeface="Times New Roman" panose="02020603050405020304" pitchFamily="18" charset="0"/>
                <a:cs typeface="Times New Roman" panose="02020603050405020304" pitchFamily="18" charset="0"/>
              </a:rPr>
              <a:t> Complete all the following questions in </a:t>
            </a:r>
            <a:r>
              <a:rPr lang="en-GB" sz="1100" b="1" dirty="0">
                <a:latin typeface="Comic Sans MS" panose="030F0702030302020204" pitchFamily="66" charset="0"/>
                <a:ea typeface="Times New Roman" panose="02020603050405020304" pitchFamily="18" charset="0"/>
                <a:cs typeface="Times New Roman" panose="02020603050405020304" pitchFamily="18" charset="0"/>
              </a:rPr>
              <a:t>full sentences.</a:t>
            </a:r>
            <a:endParaRPr lang="en-GB" sz="1100" dirty="0"/>
          </a:p>
        </p:txBody>
      </p:sp>
    </p:spTree>
    <p:extLst>
      <p:ext uri="{BB962C8B-B14F-4D97-AF65-F5344CB8AC3E}">
        <p14:creationId xmlns:p14="http://schemas.microsoft.com/office/powerpoint/2010/main" val="3961989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45</a:t>
            </a:fld>
            <a:endParaRPr lang="en-GB" dirty="0"/>
          </a:p>
        </p:txBody>
      </p:sp>
      <p:sp>
        <p:nvSpPr>
          <p:cNvPr id="4" name="Rectangle 3"/>
          <p:cNvSpPr/>
          <p:nvPr/>
        </p:nvSpPr>
        <p:spPr>
          <a:xfrm>
            <a:off x="269508" y="269508"/>
            <a:ext cx="8662736" cy="6365658"/>
          </a:xfrm>
          <a:prstGeom prst="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5" name="Rectangle 4"/>
          <p:cNvSpPr/>
          <p:nvPr/>
        </p:nvSpPr>
        <p:spPr>
          <a:xfrm>
            <a:off x="269508" y="269508"/>
            <a:ext cx="8662736" cy="837089"/>
          </a:xfrm>
          <a:prstGeom prst="rect">
            <a:avLst/>
          </a:prstGeom>
        </p:spPr>
        <p:txBody>
          <a:bodyPr wrap="square">
            <a:spAutoFit/>
          </a:bodyPr>
          <a:lstStyle/>
          <a:p>
            <a:pPr algn="ctr">
              <a:lnSpc>
                <a:spcPct val="107000"/>
              </a:lnSpc>
              <a:spcAft>
                <a:spcPts val="800"/>
              </a:spcAft>
            </a:pPr>
            <a:r>
              <a:rPr lang="en-GB" sz="1400" b="1" dirty="0">
                <a:latin typeface="Century Gothic" panose="020B0502020202020204" pitchFamily="34" charset="0"/>
                <a:ea typeface="Calibri" panose="020F0502020204030204" pitchFamily="34" charset="0"/>
                <a:cs typeface="Times New Roman" panose="02020603050405020304" pitchFamily="18" charset="0"/>
              </a:rPr>
              <a:t>Homework – Produce a fact file on Pasta. Your fact file should include a title - 10 interesting facts – images and a border</a:t>
            </a:r>
            <a:r>
              <a:rPr lang="en-GB" sz="1100" dirty="0">
                <a:latin typeface="Century Gothic" panose="020B0502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i="1" dirty="0">
                <a:latin typeface="Century Gothic" panose="020B0502020202020204" pitchFamily="34" charset="0"/>
                <a:ea typeface="Calibri" panose="020F0502020204030204" pitchFamily="34" charset="0"/>
                <a:cs typeface="Times New Roman" panose="02020603050405020304" pitchFamily="18" charset="0"/>
              </a:rPr>
              <a:t>(You can do your work on this page or print off and stick work into your booklet)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1189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46</a:t>
            </a:fld>
            <a:endParaRPr lang="en-GB" dirty="0"/>
          </a:p>
        </p:txBody>
      </p:sp>
      <p:sp>
        <p:nvSpPr>
          <p:cNvPr id="3" name="TextBox 2"/>
          <p:cNvSpPr txBox="1"/>
          <p:nvPr/>
        </p:nvSpPr>
        <p:spPr>
          <a:xfrm>
            <a:off x="493776" y="118872"/>
            <a:ext cx="6181344" cy="369332"/>
          </a:xfrm>
          <a:prstGeom prst="rect">
            <a:avLst/>
          </a:prstGeom>
          <a:noFill/>
        </p:spPr>
        <p:txBody>
          <a:bodyPr wrap="square" rtlCol="0">
            <a:spAutoFit/>
          </a:bodyPr>
          <a:lstStyle/>
          <a:p>
            <a:pPr algn="ctr"/>
            <a:r>
              <a:rPr lang="en-US" dirty="0">
                <a:latin typeface="Arial Black" panose="020B0A04020102020204" pitchFamily="34" charset="0"/>
              </a:rPr>
              <a:t>Pasta Quiz</a:t>
            </a:r>
            <a:endParaRPr lang="en-GB" dirty="0">
              <a:latin typeface="Arial Black" panose="020B0A04020102020204" pitchFamily="34" charset="0"/>
            </a:endParaRPr>
          </a:p>
        </p:txBody>
      </p:sp>
      <p:sp>
        <p:nvSpPr>
          <p:cNvPr id="4" name="TextBox 3"/>
          <p:cNvSpPr txBox="1"/>
          <p:nvPr/>
        </p:nvSpPr>
        <p:spPr>
          <a:xfrm>
            <a:off x="347472" y="576072"/>
            <a:ext cx="8681198" cy="6247864"/>
          </a:xfrm>
          <a:prstGeom prst="rect">
            <a:avLst/>
          </a:prstGeom>
          <a:noFill/>
        </p:spPr>
        <p:txBody>
          <a:bodyPr wrap="square" rtlCol="0">
            <a:spAutoFit/>
          </a:bodyPr>
          <a:lstStyle/>
          <a:p>
            <a:pPr marL="342900" indent="-342900">
              <a:buAutoNum type="arabicPeriod"/>
            </a:pPr>
            <a:r>
              <a:rPr lang="en-US" sz="1400" dirty="0"/>
              <a:t>What is pasta made from? 	</a:t>
            </a:r>
            <a:r>
              <a:rPr lang="en-US" sz="1400" dirty="0">
                <a:solidFill>
                  <a:srgbClr val="7030A0"/>
                </a:solidFill>
              </a:rPr>
              <a:t>Durum wheat</a:t>
            </a:r>
          </a:p>
          <a:p>
            <a:pPr marL="342900" indent="-342900">
              <a:buAutoNum type="arabicPeriod"/>
            </a:pPr>
            <a:endParaRPr lang="en-US" sz="1400" dirty="0"/>
          </a:p>
          <a:p>
            <a:pPr marL="342900" indent="-342900">
              <a:buAutoNum type="arabicPeriod"/>
            </a:pPr>
            <a:r>
              <a:rPr lang="en-US" sz="1400" dirty="0"/>
              <a:t>Which country has pasta as one of it’s staple foods?   </a:t>
            </a:r>
            <a:r>
              <a:rPr lang="en-US" sz="1400" dirty="0">
                <a:solidFill>
                  <a:srgbClr val="7030A0"/>
                </a:solidFill>
              </a:rPr>
              <a:t>Italy</a:t>
            </a:r>
            <a:endParaRPr lang="en-US" sz="1400" dirty="0"/>
          </a:p>
          <a:p>
            <a:pPr marL="342900" indent="-342900">
              <a:buAutoNum type="arabicPeriod"/>
            </a:pPr>
            <a:r>
              <a:rPr lang="en-US" sz="1400" dirty="0"/>
              <a:t>What does the term ‘al dente’ mean when talking about pasta</a:t>
            </a:r>
            <a:r>
              <a:rPr lang="en-US" sz="1400" b="1" dirty="0"/>
              <a:t>?   </a:t>
            </a:r>
            <a:r>
              <a:rPr lang="en-US" sz="1400" dirty="0">
                <a:solidFill>
                  <a:srgbClr val="7030A0"/>
                </a:solidFill>
              </a:rPr>
              <a:t>’To the tooth’</a:t>
            </a:r>
          </a:p>
          <a:p>
            <a:pPr marL="342900" indent="-342900">
              <a:buAutoNum type="arabicPeriod"/>
            </a:pPr>
            <a:endParaRPr lang="en-US" sz="1400" dirty="0"/>
          </a:p>
          <a:p>
            <a:pPr marL="342900" indent="-342900">
              <a:buAutoNum type="arabicPeriod"/>
            </a:pPr>
            <a:r>
              <a:rPr lang="en-US" sz="1400" dirty="0"/>
              <a:t>In what form can you buy pasta? </a:t>
            </a:r>
            <a:r>
              <a:rPr lang="en-US" sz="1400" dirty="0">
                <a:solidFill>
                  <a:srgbClr val="7030A0"/>
                </a:solidFill>
              </a:rPr>
              <a:t>Fresh or dried</a:t>
            </a:r>
          </a:p>
          <a:p>
            <a:pPr marL="342900" indent="-342900">
              <a:buAutoNum type="arabicPeriod"/>
            </a:pPr>
            <a:endParaRPr lang="en-US" sz="1400" dirty="0"/>
          </a:p>
          <a:p>
            <a:pPr marL="342900" indent="-342900">
              <a:buFont typeface="+mj-lt"/>
              <a:buAutoNum type="arabicPeriod"/>
            </a:pPr>
            <a:r>
              <a:rPr lang="en-US" sz="1400" dirty="0"/>
              <a:t>There are over 100 shapes of pasta. Can you name 5?</a:t>
            </a:r>
          </a:p>
          <a:p>
            <a:pPr marL="800100" lvl="1" indent="-342900">
              <a:buFont typeface="+mj-lt"/>
              <a:buAutoNum type="arabicPeriod"/>
            </a:pPr>
            <a:r>
              <a:rPr lang="en-US" sz="1400" dirty="0">
                <a:solidFill>
                  <a:srgbClr val="7030A0"/>
                </a:solidFill>
              </a:rPr>
              <a:t>Spaghetti</a:t>
            </a:r>
          </a:p>
          <a:p>
            <a:pPr marL="800100" lvl="1" indent="-342900">
              <a:buFont typeface="+mj-lt"/>
              <a:buAutoNum type="arabicPeriod"/>
            </a:pPr>
            <a:r>
              <a:rPr lang="en-US" sz="1400" dirty="0" err="1">
                <a:solidFill>
                  <a:srgbClr val="7030A0"/>
                </a:solidFill>
              </a:rPr>
              <a:t>Tagliatelli</a:t>
            </a:r>
            <a:endParaRPr lang="en-US" sz="1400" dirty="0">
              <a:solidFill>
                <a:srgbClr val="7030A0"/>
              </a:solidFill>
            </a:endParaRPr>
          </a:p>
          <a:p>
            <a:pPr marL="800100" lvl="1" indent="-342900">
              <a:buFont typeface="+mj-lt"/>
              <a:buAutoNum type="arabicPeriod"/>
            </a:pPr>
            <a:r>
              <a:rPr lang="en-US" sz="1400" dirty="0">
                <a:solidFill>
                  <a:srgbClr val="7030A0"/>
                </a:solidFill>
              </a:rPr>
              <a:t>Farfalle</a:t>
            </a:r>
          </a:p>
          <a:p>
            <a:pPr marL="800100" lvl="1" indent="-342900">
              <a:buFont typeface="+mj-lt"/>
              <a:buAutoNum type="arabicPeriod"/>
            </a:pPr>
            <a:r>
              <a:rPr lang="en-US" sz="1400" dirty="0" err="1">
                <a:solidFill>
                  <a:srgbClr val="7030A0"/>
                </a:solidFill>
              </a:rPr>
              <a:t>Conchiglie</a:t>
            </a:r>
            <a:endParaRPr lang="en-US" sz="1400" dirty="0">
              <a:solidFill>
                <a:srgbClr val="7030A0"/>
              </a:solidFill>
            </a:endParaRPr>
          </a:p>
          <a:p>
            <a:pPr marL="800100" lvl="1" indent="-342900">
              <a:buFont typeface="+mj-lt"/>
              <a:buAutoNum type="arabicPeriod"/>
            </a:pPr>
            <a:r>
              <a:rPr lang="en-US" sz="1400" dirty="0">
                <a:solidFill>
                  <a:srgbClr val="7030A0"/>
                </a:solidFill>
              </a:rPr>
              <a:t>Rigatoni</a:t>
            </a:r>
          </a:p>
          <a:p>
            <a:pPr marL="342900" indent="-342900">
              <a:buAutoNum type="arabicPeriod"/>
            </a:pPr>
            <a:endParaRPr lang="en-US" sz="1400" dirty="0"/>
          </a:p>
          <a:p>
            <a:pPr marL="342900" indent="-342900">
              <a:buFont typeface="+mj-lt"/>
              <a:buAutoNum type="arabicPeriod"/>
            </a:pPr>
            <a:r>
              <a:rPr lang="en-US" sz="1400" dirty="0"/>
              <a:t>Name 4 dishes that use pasta.</a:t>
            </a:r>
          </a:p>
          <a:p>
            <a:pPr marL="800100" lvl="1" indent="-342900">
              <a:buFont typeface="+mj-lt"/>
              <a:buAutoNum type="arabicPeriod"/>
            </a:pPr>
            <a:r>
              <a:rPr lang="en-US" sz="1400" dirty="0">
                <a:solidFill>
                  <a:srgbClr val="7030A0"/>
                </a:solidFill>
              </a:rPr>
              <a:t>Spaghetti Bolognese</a:t>
            </a:r>
          </a:p>
          <a:p>
            <a:pPr marL="800100" lvl="1" indent="-342900">
              <a:buFont typeface="+mj-lt"/>
              <a:buAutoNum type="arabicPeriod"/>
            </a:pPr>
            <a:r>
              <a:rPr lang="en-US" sz="1400" dirty="0">
                <a:solidFill>
                  <a:srgbClr val="7030A0"/>
                </a:solidFill>
              </a:rPr>
              <a:t>Ravioli</a:t>
            </a:r>
          </a:p>
          <a:p>
            <a:pPr marL="800100" lvl="1" indent="-342900">
              <a:buFont typeface="+mj-lt"/>
              <a:buAutoNum type="arabicPeriod"/>
            </a:pPr>
            <a:r>
              <a:rPr lang="en-US" sz="1400" dirty="0">
                <a:solidFill>
                  <a:srgbClr val="7030A0"/>
                </a:solidFill>
              </a:rPr>
              <a:t>Lasagne</a:t>
            </a:r>
          </a:p>
          <a:p>
            <a:pPr marL="800100" lvl="1" indent="-342900">
              <a:buFont typeface="+mj-lt"/>
              <a:buAutoNum type="arabicPeriod"/>
            </a:pPr>
            <a:r>
              <a:rPr lang="en-US" sz="1400" dirty="0">
                <a:solidFill>
                  <a:srgbClr val="7030A0"/>
                </a:solidFill>
              </a:rPr>
              <a:t>Macaroni cheese</a:t>
            </a:r>
          </a:p>
          <a:p>
            <a:pPr marL="342900" indent="-342900">
              <a:buFont typeface="+mj-lt"/>
              <a:buAutoNum type="arabicPeriod"/>
            </a:pPr>
            <a:endParaRPr lang="en-US" sz="1400" dirty="0"/>
          </a:p>
          <a:p>
            <a:pPr marL="342900" indent="-342900">
              <a:buFont typeface="+mj-lt"/>
              <a:buAutoNum type="arabicPeriod"/>
            </a:pPr>
            <a:r>
              <a:rPr lang="en-US" sz="1400" dirty="0"/>
              <a:t>Some pasta’s come in different </a:t>
            </a:r>
            <a:r>
              <a:rPr lang="en-GB" sz="1400" dirty="0"/>
              <a:t>colours</a:t>
            </a:r>
            <a:r>
              <a:rPr lang="en-US" sz="1400" dirty="0"/>
              <a:t>. What is used to </a:t>
            </a:r>
            <a:r>
              <a:rPr lang="en-GB" sz="1400" dirty="0"/>
              <a:t>colour</a:t>
            </a:r>
            <a:r>
              <a:rPr lang="en-US" sz="1400" dirty="0"/>
              <a:t> them?	</a:t>
            </a:r>
          </a:p>
          <a:p>
            <a:r>
              <a:rPr lang="en-US" sz="1400" dirty="0"/>
              <a:t>	</a:t>
            </a:r>
            <a:r>
              <a:rPr lang="en-US" sz="1400" dirty="0">
                <a:solidFill>
                  <a:srgbClr val="7030A0"/>
                </a:solidFill>
              </a:rPr>
              <a:t>Beetroot	Tomato puree	Spinach		Squid Ink</a:t>
            </a:r>
          </a:p>
          <a:p>
            <a:pPr marL="342900" indent="-342900">
              <a:buFont typeface="+mj-lt"/>
              <a:buAutoNum type="arabicPeriod"/>
            </a:pPr>
            <a:endParaRPr lang="en-US" sz="1400" dirty="0"/>
          </a:p>
          <a:p>
            <a:pPr marL="342900" indent="-342900">
              <a:buFont typeface="+mj-lt"/>
              <a:buAutoNum type="arabicPeriod" startAt="8"/>
            </a:pPr>
            <a:r>
              <a:rPr lang="en-US" sz="1400" dirty="0"/>
              <a:t>What type of pasta is known as ‘pillow pasta’?</a:t>
            </a:r>
          </a:p>
          <a:p>
            <a:r>
              <a:rPr lang="en-US" sz="1400" dirty="0"/>
              <a:t>	</a:t>
            </a:r>
            <a:r>
              <a:rPr lang="en-US" sz="1400" dirty="0">
                <a:solidFill>
                  <a:srgbClr val="7030A0"/>
                </a:solidFill>
              </a:rPr>
              <a:t>Ravioli</a:t>
            </a:r>
          </a:p>
          <a:p>
            <a:pPr marL="342900" indent="-342900">
              <a:buAutoNum type="arabicPeriod" startAt="8"/>
            </a:pPr>
            <a:endParaRPr lang="en-US" dirty="0"/>
          </a:p>
          <a:p>
            <a:pPr marL="342900" indent="-342900">
              <a:buAutoNum type="arabicPeriod" startAt="8"/>
            </a:pPr>
            <a:endParaRPr lang="en-GB" dirty="0"/>
          </a:p>
        </p:txBody>
      </p:sp>
      <p:pic>
        <p:nvPicPr>
          <p:cNvPr id="5" name="Picture 4"/>
          <p:cNvPicPr>
            <a:picLocks noChangeAspect="1"/>
          </p:cNvPicPr>
          <p:nvPr/>
        </p:nvPicPr>
        <p:blipFill>
          <a:blip r:embed="rId2"/>
          <a:stretch>
            <a:fillRect/>
          </a:stretch>
        </p:blipFill>
        <p:spPr>
          <a:xfrm rot="5400000">
            <a:off x="6862762" y="4132264"/>
            <a:ext cx="2847975" cy="1600200"/>
          </a:xfrm>
          <a:prstGeom prst="rect">
            <a:avLst/>
          </a:prstGeom>
        </p:spPr>
      </p:pic>
    </p:spTree>
    <p:extLst>
      <p:ext uri="{BB962C8B-B14F-4D97-AF65-F5344CB8AC3E}">
        <p14:creationId xmlns:p14="http://schemas.microsoft.com/office/powerpoint/2010/main" val="12035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Effect transition="in" filter="fade">
                                      <p:cBhvr>
                                        <p:cTn id="49" dur="1000"/>
                                        <p:tgtEl>
                                          <p:spTgt spid="4">
                                            <p:txEl>
                                              <p:pRg st="10" end="10"/>
                                            </p:txEl>
                                          </p:spTgt>
                                        </p:tgtEl>
                                      </p:cBhvr>
                                    </p:animEffect>
                                    <p:anim calcmode="lin" valueType="num">
                                      <p:cBhvr>
                                        <p:cTn id="5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fade">
                                      <p:cBhvr>
                                        <p:cTn id="56" dur="1000"/>
                                        <p:tgtEl>
                                          <p:spTgt spid="4">
                                            <p:txEl>
                                              <p:pRg st="11" end="11"/>
                                            </p:txEl>
                                          </p:spTgt>
                                        </p:tgtEl>
                                      </p:cBhvr>
                                    </p:animEffect>
                                    <p:anim calcmode="lin" valueType="num">
                                      <p:cBhvr>
                                        <p:cTn id="57"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Effect transition="in" filter="fade">
                                      <p:cBhvr>
                                        <p:cTn id="63" dur="1000"/>
                                        <p:tgtEl>
                                          <p:spTgt spid="4">
                                            <p:txEl>
                                              <p:pRg st="12" end="12"/>
                                            </p:txEl>
                                          </p:spTgt>
                                        </p:tgtEl>
                                      </p:cBhvr>
                                    </p:animEffect>
                                    <p:anim calcmode="lin" valueType="num">
                                      <p:cBhvr>
                                        <p:cTn id="64"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15" end="15"/>
                                            </p:txEl>
                                          </p:spTgt>
                                        </p:tgtEl>
                                        <p:attrNameLst>
                                          <p:attrName>style.visibility</p:attrName>
                                        </p:attrNameLst>
                                      </p:cBhvr>
                                      <p:to>
                                        <p:strVal val="visible"/>
                                      </p:to>
                                    </p:set>
                                    <p:animEffect transition="in" filter="fade">
                                      <p:cBhvr>
                                        <p:cTn id="70" dur="1000"/>
                                        <p:tgtEl>
                                          <p:spTgt spid="4">
                                            <p:txEl>
                                              <p:pRg st="15" end="15"/>
                                            </p:txEl>
                                          </p:spTgt>
                                        </p:tgtEl>
                                      </p:cBhvr>
                                    </p:animEffect>
                                    <p:anim calcmode="lin" valueType="num">
                                      <p:cBhvr>
                                        <p:cTn id="71"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5" end="15"/>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16" end="16"/>
                                            </p:txEl>
                                          </p:spTgt>
                                        </p:tgtEl>
                                        <p:attrNameLst>
                                          <p:attrName>style.visibility</p:attrName>
                                        </p:attrNameLst>
                                      </p:cBhvr>
                                      <p:to>
                                        <p:strVal val="visible"/>
                                      </p:to>
                                    </p:set>
                                    <p:animEffect transition="in" filter="fade">
                                      <p:cBhvr>
                                        <p:cTn id="75" dur="1000"/>
                                        <p:tgtEl>
                                          <p:spTgt spid="4">
                                            <p:txEl>
                                              <p:pRg st="16" end="16"/>
                                            </p:txEl>
                                          </p:spTgt>
                                        </p:tgtEl>
                                      </p:cBhvr>
                                    </p:animEffect>
                                    <p:anim calcmode="lin" valueType="num">
                                      <p:cBhvr>
                                        <p:cTn id="76"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
                                            <p:txEl>
                                              <p:pRg st="17" end="17"/>
                                            </p:txEl>
                                          </p:spTgt>
                                        </p:tgtEl>
                                        <p:attrNameLst>
                                          <p:attrName>style.visibility</p:attrName>
                                        </p:attrNameLst>
                                      </p:cBhvr>
                                      <p:to>
                                        <p:strVal val="visible"/>
                                      </p:to>
                                    </p:set>
                                    <p:animEffect transition="in" filter="fade">
                                      <p:cBhvr>
                                        <p:cTn id="82" dur="1000"/>
                                        <p:tgtEl>
                                          <p:spTgt spid="4">
                                            <p:txEl>
                                              <p:pRg st="17" end="17"/>
                                            </p:txEl>
                                          </p:spTgt>
                                        </p:tgtEl>
                                      </p:cBhvr>
                                    </p:animEffect>
                                    <p:anim calcmode="lin" valueType="num">
                                      <p:cBhvr>
                                        <p:cTn id="83"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
                                            <p:txEl>
                                              <p:pRg st="18" end="18"/>
                                            </p:txEl>
                                          </p:spTgt>
                                        </p:tgtEl>
                                        <p:attrNameLst>
                                          <p:attrName>style.visibility</p:attrName>
                                        </p:attrNameLst>
                                      </p:cBhvr>
                                      <p:to>
                                        <p:strVal val="visible"/>
                                      </p:to>
                                    </p:set>
                                    <p:animEffect transition="in" filter="fade">
                                      <p:cBhvr>
                                        <p:cTn id="89" dur="1000"/>
                                        <p:tgtEl>
                                          <p:spTgt spid="4">
                                            <p:txEl>
                                              <p:pRg st="18" end="18"/>
                                            </p:txEl>
                                          </p:spTgt>
                                        </p:tgtEl>
                                      </p:cBhvr>
                                    </p:animEffect>
                                    <p:anim calcmode="lin" valueType="num">
                                      <p:cBhvr>
                                        <p:cTn id="90" dur="1000" fill="hold"/>
                                        <p:tgtEl>
                                          <p:spTgt spid="4">
                                            <p:txEl>
                                              <p:pRg st="18" end="18"/>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
                                            <p:txEl>
                                              <p:pRg st="21" end="21"/>
                                            </p:txEl>
                                          </p:spTgt>
                                        </p:tgtEl>
                                        <p:attrNameLst>
                                          <p:attrName>style.visibility</p:attrName>
                                        </p:attrNameLst>
                                      </p:cBhvr>
                                      <p:to>
                                        <p:strVal val="visible"/>
                                      </p:to>
                                    </p:set>
                                    <p:animEffect transition="in" filter="fade">
                                      <p:cBhvr>
                                        <p:cTn id="96" dur="1000"/>
                                        <p:tgtEl>
                                          <p:spTgt spid="4">
                                            <p:txEl>
                                              <p:pRg st="21" end="21"/>
                                            </p:txEl>
                                          </p:spTgt>
                                        </p:tgtEl>
                                      </p:cBhvr>
                                    </p:animEffect>
                                    <p:anim calcmode="lin" valueType="num">
                                      <p:cBhvr>
                                        <p:cTn id="97" dur="1000" fill="hold"/>
                                        <p:tgtEl>
                                          <p:spTgt spid="4">
                                            <p:txEl>
                                              <p:pRg st="21" end="21"/>
                                            </p:txEl>
                                          </p:spTgt>
                                        </p:tgtEl>
                                        <p:attrNameLst>
                                          <p:attrName>ppt_x</p:attrName>
                                        </p:attrNameLst>
                                      </p:cBhvr>
                                      <p:tavLst>
                                        <p:tav tm="0">
                                          <p:val>
                                            <p:strVal val="#ppt_x"/>
                                          </p:val>
                                        </p:tav>
                                        <p:tav tm="100000">
                                          <p:val>
                                            <p:strVal val="#ppt_x"/>
                                          </p:val>
                                        </p:tav>
                                      </p:tavLst>
                                    </p:anim>
                                    <p:anim calcmode="lin" valueType="num">
                                      <p:cBhvr>
                                        <p:cTn id="98" dur="1000" fill="hold"/>
                                        <p:tgtEl>
                                          <p:spTgt spid="4">
                                            <p:txEl>
                                              <p:pRg st="21" end="21"/>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4">
                                            <p:txEl>
                                              <p:pRg st="24" end="24"/>
                                            </p:txEl>
                                          </p:spTgt>
                                        </p:tgtEl>
                                        <p:attrNameLst>
                                          <p:attrName>style.visibility</p:attrName>
                                        </p:attrNameLst>
                                      </p:cBhvr>
                                      <p:to>
                                        <p:strVal val="visible"/>
                                      </p:to>
                                    </p:set>
                                    <p:animEffect transition="in" filter="fade">
                                      <p:cBhvr>
                                        <p:cTn id="103" dur="1000"/>
                                        <p:tgtEl>
                                          <p:spTgt spid="4">
                                            <p:txEl>
                                              <p:pRg st="24" end="24"/>
                                            </p:txEl>
                                          </p:spTgt>
                                        </p:tgtEl>
                                      </p:cBhvr>
                                    </p:animEffect>
                                    <p:anim calcmode="lin" valueType="num">
                                      <p:cBhvr>
                                        <p:cTn id="104" dur="1000" fill="hold"/>
                                        <p:tgtEl>
                                          <p:spTgt spid="4">
                                            <p:txEl>
                                              <p:pRg st="24" end="24"/>
                                            </p:txEl>
                                          </p:spTgt>
                                        </p:tgtEl>
                                        <p:attrNameLst>
                                          <p:attrName>ppt_x</p:attrName>
                                        </p:attrNameLst>
                                      </p:cBhvr>
                                      <p:tavLst>
                                        <p:tav tm="0">
                                          <p:val>
                                            <p:strVal val="#ppt_x"/>
                                          </p:val>
                                        </p:tav>
                                        <p:tav tm="100000">
                                          <p:val>
                                            <p:strVal val="#ppt_x"/>
                                          </p:val>
                                        </p:tav>
                                      </p:tavLst>
                                    </p:anim>
                                    <p:anim calcmode="lin" valueType="num">
                                      <p:cBhvr>
                                        <p:cTn id="105" dur="1000" fill="hold"/>
                                        <p:tgtEl>
                                          <p:spTgt spid="4">
                                            <p:txEl>
                                              <p:pRg st="24" end="2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47</a:t>
            </a:fld>
            <a:endParaRPr lang="en-GB" dirty="0"/>
          </a:p>
        </p:txBody>
      </p:sp>
      <p:sp>
        <p:nvSpPr>
          <p:cNvPr id="3" name="TextBox 2"/>
          <p:cNvSpPr txBox="1"/>
          <p:nvPr/>
        </p:nvSpPr>
        <p:spPr>
          <a:xfrm>
            <a:off x="365760" y="237113"/>
            <a:ext cx="6528816" cy="523220"/>
          </a:xfrm>
          <a:prstGeom prst="rect">
            <a:avLst/>
          </a:prstGeom>
          <a:noFill/>
        </p:spPr>
        <p:txBody>
          <a:bodyPr wrap="square" rtlCol="0">
            <a:spAutoFit/>
          </a:bodyPr>
          <a:lstStyle/>
          <a:p>
            <a:pPr algn="ctr"/>
            <a:r>
              <a:rPr lang="en-GB" sz="2800" dirty="0">
                <a:latin typeface="Century Gothic" panose="020B0502020202020204" pitchFamily="34" charset="0"/>
              </a:rPr>
              <a:t>How to cook pasta successfully</a:t>
            </a:r>
          </a:p>
        </p:txBody>
      </p:sp>
      <p:graphicFrame>
        <p:nvGraphicFramePr>
          <p:cNvPr id="4" name="Object 3"/>
          <p:cNvGraphicFramePr>
            <a:graphicFrameLocks noChangeAspect="1"/>
          </p:cNvGraphicFramePr>
          <p:nvPr>
            <p:extLst>
              <p:ext uri="{D42A27DB-BD31-4B8C-83A1-F6EECF244321}">
                <p14:modId xmlns:p14="http://schemas.microsoft.com/office/powerpoint/2010/main" val="1449087837"/>
              </p:ext>
            </p:extLst>
          </p:nvPr>
        </p:nvGraphicFramePr>
        <p:xfrm>
          <a:off x="163738" y="765235"/>
          <a:ext cx="5994488" cy="5963756"/>
        </p:xfrm>
        <a:graphic>
          <a:graphicData uri="http://schemas.openxmlformats.org/presentationml/2006/ole">
            <mc:AlternateContent xmlns:mc="http://schemas.openxmlformats.org/markup-compatibility/2006">
              <mc:Choice xmlns:v="urn:schemas-microsoft-com:vml" Requires="v">
                <p:oleObj spid="_x0000_s71682" name="Document" r:id="rId3" imgW="6493862" imgH="9350409" progId="Word.Document.12">
                  <p:embed/>
                </p:oleObj>
              </mc:Choice>
              <mc:Fallback>
                <p:oleObj name="Document" r:id="rId3" imgW="6493862" imgH="9350409" progId="Word.Document.12">
                  <p:embed/>
                  <p:pic>
                    <p:nvPicPr>
                      <p:cNvPr id="4" name="Object 3"/>
                      <p:cNvPicPr/>
                      <p:nvPr/>
                    </p:nvPicPr>
                    <p:blipFill>
                      <a:blip r:embed="rId4"/>
                      <a:stretch>
                        <a:fillRect/>
                      </a:stretch>
                    </p:blipFill>
                    <p:spPr>
                      <a:xfrm>
                        <a:off x="163738" y="765235"/>
                        <a:ext cx="5994488" cy="5963756"/>
                      </a:xfrm>
                      <a:prstGeom prst="rect">
                        <a:avLst/>
                      </a:prstGeom>
                    </p:spPr>
                  </p:pic>
                </p:oleObj>
              </mc:Fallback>
            </mc:AlternateContent>
          </a:graphicData>
        </a:graphic>
      </p:graphicFrame>
      <p:sp>
        <p:nvSpPr>
          <p:cNvPr id="5" name="TextBox 4"/>
          <p:cNvSpPr txBox="1"/>
          <p:nvPr/>
        </p:nvSpPr>
        <p:spPr>
          <a:xfrm>
            <a:off x="6457950" y="808753"/>
            <a:ext cx="2338578" cy="923330"/>
          </a:xfrm>
          <a:prstGeom prst="rect">
            <a:avLst/>
          </a:prstGeom>
          <a:noFill/>
          <a:ln>
            <a:solidFill>
              <a:srgbClr val="0070C0"/>
            </a:solidFill>
          </a:ln>
        </p:spPr>
        <p:txBody>
          <a:bodyPr wrap="square" rtlCol="0">
            <a:spAutoFit/>
          </a:bodyPr>
          <a:lstStyle/>
          <a:p>
            <a:r>
              <a:rPr lang="en-GB" dirty="0"/>
              <a:t>Cook the pasta for about 12 minutes until ‘al dente’.</a:t>
            </a:r>
          </a:p>
        </p:txBody>
      </p:sp>
      <p:sp>
        <p:nvSpPr>
          <p:cNvPr id="6" name="TextBox 5"/>
          <p:cNvSpPr txBox="1"/>
          <p:nvPr/>
        </p:nvSpPr>
        <p:spPr>
          <a:xfrm>
            <a:off x="6396228" y="2112697"/>
            <a:ext cx="2338578" cy="646331"/>
          </a:xfrm>
          <a:prstGeom prst="rect">
            <a:avLst/>
          </a:prstGeom>
          <a:noFill/>
          <a:ln>
            <a:solidFill>
              <a:srgbClr val="0070C0"/>
            </a:solidFill>
          </a:ln>
        </p:spPr>
        <p:txBody>
          <a:bodyPr wrap="square" rtlCol="0">
            <a:spAutoFit/>
          </a:bodyPr>
          <a:lstStyle/>
          <a:p>
            <a:r>
              <a:rPr lang="en-GB" dirty="0"/>
              <a:t>Drain into a colander and serve.</a:t>
            </a:r>
          </a:p>
        </p:txBody>
      </p:sp>
      <p:sp>
        <p:nvSpPr>
          <p:cNvPr id="7" name="TextBox 6"/>
          <p:cNvSpPr txBox="1"/>
          <p:nvPr/>
        </p:nvSpPr>
        <p:spPr>
          <a:xfrm>
            <a:off x="6396228" y="3330668"/>
            <a:ext cx="2338578" cy="646331"/>
          </a:xfrm>
          <a:prstGeom prst="rect">
            <a:avLst/>
          </a:prstGeom>
          <a:noFill/>
          <a:ln>
            <a:solidFill>
              <a:srgbClr val="0070C0"/>
            </a:solidFill>
          </a:ln>
        </p:spPr>
        <p:txBody>
          <a:bodyPr wrap="square" rtlCol="0">
            <a:spAutoFit/>
          </a:bodyPr>
          <a:lstStyle/>
          <a:p>
            <a:r>
              <a:rPr lang="en-GB" dirty="0"/>
              <a:t>Add a teaspoon of salt and bring it to the boil.</a:t>
            </a:r>
          </a:p>
        </p:txBody>
      </p:sp>
      <p:sp>
        <p:nvSpPr>
          <p:cNvPr id="8" name="TextBox 7"/>
          <p:cNvSpPr txBox="1"/>
          <p:nvPr/>
        </p:nvSpPr>
        <p:spPr>
          <a:xfrm>
            <a:off x="6396228" y="4544564"/>
            <a:ext cx="2338578" cy="646331"/>
          </a:xfrm>
          <a:prstGeom prst="rect">
            <a:avLst/>
          </a:prstGeom>
          <a:noFill/>
          <a:ln>
            <a:solidFill>
              <a:srgbClr val="0070C0"/>
            </a:solidFill>
          </a:ln>
        </p:spPr>
        <p:txBody>
          <a:bodyPr wrap="square" rtlCol="0">
            <a:spAutoFit/>
          </a:bodyPr>
          <a:lstStyle/>
          <a:p>
            <a:r>
              <a:rPr lang="en-GB" dirty="0"/>
              <a:t>Fill a saucepan ¾ with cold water.</a:t>
            </a:r>
          </a:p>
        </p:txBody>
      </p:sp>
      <p:sp>
        <p:nvSpPr>
          <p:cNvPr id="9" name="TextBox 8"/>
          <p:cNvSpPr txBox="1"/>
          <p:nvPr/>
        </p:nvSpPr>
        <p:spPr>
          <a:xfrm>
            <a:off x="6396228" y="5615583"/>
            <a:ext cx="2338578" cy="923330"/>
          </a:xfrm>
          <a:prstGeom prst="rect">
            <a:avLst/>
          </a:prstGeom>
          <a:noFill/>
          <a:ln>
            <a:solidFill>
              <a:srgbClr val="0070C0"/>
            </a:solidFill>
          </a:ln>
        </p:spPr>
        <p:txBody>
          <a:bodyPr wrap="square" rtlCol="0">
            <a:spAutoFit/>
          </a:bodyPr>
          <a:lstStyle/>
          <a:p>
            <a:r>
              <a:rPr lang="en-GB" dirty="0"/>
              <a:t>Carefully pour the dry pasta into the boiling water.</a:t>
            </a:r>
          </a:p>
        </p:txBody>
      </p:sp>
    </p:spTree>
    <p:extLst>
      <p:ext uri="{BB962C8B-B14F-4D97-AF65-F5344CB8AC3E}">
        <p14:creationId xmlns:p14="http://schemas.microsoft.com/office/powerpoint/2010/main" val="2348882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48</a:t>
            </a:fld>
            <a:endParaRPr lang="en-GB" dirty="0"/>
          </a:p>
        </p:txBody>
      </p:sp>
      <p:sp>
        <p:nvSpPr>
          <p:cNvPr id="3" name="Rounded Rectangle 2">
            <a:hlinkClick r:id="rId3"/>
          </p:cNvPr>
          <p:cNvSpPr/>
          <p:nvPr/>
        </p:nvSpPr>
        <p:spPr>
          <a:xfrm>
            <a:off x="683289" y="158263"/>
            <a:ext cx="7777424"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a:t>
            </a:r>
          </a:p>
        </p:txBody>
      </p:sp>
      <p:sp>
        <p:nvSpPr>
          <p:cNvPr id="4" name="TextBox 3"/>
          <p:cNvSpPr txBox="1"/>
          <p:nvPr/>
        </p:nvSpPr>
        <p:spPr>
          <a:xfrm>
            <a:off x="683289" y="893781"/>
            <a:ext cx="7696032" cy="1371209"/>
          </a:xfrm>
          <a:prstGeom prst="rect">
            <a:avLst/>
          </a:prstGeom>
          <a:noFill/>
        </p:spPr>
        <p:txBody>
          <a:bodyPr wrap="square" rtlCol="0">
            <a:spAutoFit/>
          </a:bodyPr>
          <a:lstStyle/>
          <a:p>
            <a:r>
              <a:rPr lang="en-GB" sz="1662" dirty="0">
                <a:solidFill>
                  <a:srgbClr val="FF0000"/>
                </a:solidFill>
                <a:latin typeface="Comic Sans MS" panose="030F0702030302020204" pitchFamily="66" charset="0"/>
              </a:rPr>
              <a:t>It is important that we eat at least 5 portions of fruit and vegetables a day. We should try to eat a variety of different coloured fruit and vegetables to ensure we get a full range of vitamins and minerals in our diet.  </a:t>
            </a:r>
          </a:p>
          <a:p>
            <a:r>
              <a:rPr lang="en-GB" sz="1662" dirty="0">
                <a:solidFill>
                  <a:srgbClr val="FF0000"/>
                </a:solidFill>
                <a:latin typeface="Comic Sans MS" panose="030F0702030302020204" pitchFamily="66" charset="0"/>
              </a:rPr>
              <a:t>Vitamins and minerals are important to maintain good health.</a:t>
            </a:r>
          </a:p>
        </p:txBody>
      </p:sp>
      <p:sp>
        <p:nvSpPr>
          <p:cNvPr id="5" name="TextBox 4"/>
          <p:cNvSpPr txBox="1"/>
          <p:nvPr/>
        </p:nvSpPr>
        <p:spPr>
          <a:xfrm>
            <a:off x="603505" y="2454738"/>
            <a:ext cx="8083296" cy="1200329"/>
          </a:xfrm>
          <a:prstGeom prst="rect">
            <a:avLst/>
          </a:prstGeom>
          <a:noFill/>
          <a:ln>
            <a:solidFill>
              <a:schemeClr val="accent1"/>
            </a:solidFill>
          </a:ln>
        </p:spPr>
        <p:txBody>
          <a:bodyPr wrap="square" rtlCol="0">
            <a:spAutoFit/>
          </a:bodyPr>
          <a:lstStyle/>
          <a:p>
            <a:pPr algn="ctr"/>
            <a:r>
              <a:rPr lang="en-GB" dirty="0"/>
              <a:t>Design Brief:</a:t>
            </a:r>
          </a:p>
          <a:p>
            <a:pPr algn="ctr"/>
            <a:r>
              <a:rPr lang="en-GB" dirty="0"/>
              <a:t>You have been asked by a leading food manufacturer to design and make a healthy and attractive pasta salad. The salad should supply a good range of vitamins and minerals.</a:t>
            </a:r>
          </a:p>
        </p:txBody>
      </p:sp>
      <p:grpSp>
        <p:nvGrpSpPr>
          <p:cNvPr id="6" name="Group 5"/>
          <p:cNvGrpSpPr/>
          <p:nvPr/>
        </p:nvGrpSpPr>
        <p:grpSpPr>
          <a:xfrm>
            <a:off x="238125" y="3749941"/>
            <a:ext cx="8707564" cy="3037156"/>
            <a:chOff x="238125" y="3749941"/>
            <a:chExt cx="8707564" cy="3037156"/>
          </a:xfrm>
        </p:grpSpPr>
        <p:pic>
          <p:nvPicPr>
            <p:cNvPr id="7" name="Picture 6"/>
            <p:cNvPicPr>
              <a:picLocks noChangeAspect="1"/>
            </p:cNvPicPr>
            <p:nvPr/>
          </p:nvPicPr>
          <p:blipFill>
            <a:blip r:embed="rId4"/>
            <a:stretch>
              <a:fillRect/>
            </a:stretch>
          </p:blipFill>
          <p:spPr>
            <a:xfrm>
              <a:off x="1928717" y="5324058"/>
              <a:ext cx="1463039" cy="1463039"/>
            </a:xfrm>
            <a:prstGeom prst="rect">
              <a:avLst/>
            </a:prstGeom>
          </p:spPr>
        </p:pic>
        <p:pic>
          <p:nvPicPr>
            <p:cNvPr id="8" name="Picture 7"/>
            <p:cNvPicPr>
              <a:picLocks noChangeAspect="1"/>
            </p:cNvPicPr>
            <p:nvPr/>
          </p:nvPicPr>
          <p:blipFill>
            <a:blip r:embed="rId5"/>
            <a:stretch>
              <a:fillRect/>
            </a:stretch>
          </p:blipFill>
          <p:spPr>
            <a:xfrm>
              <a:off x="2047875" y="3749941"/>
              <a:ext cx="2857500" cy="1600200"/>
            </a:xfrm>
            <a:prstGeom prst="rect">
              <a:avLst/>
            </a:prstGeom>
          </p:spPr>
        </p:pic>
        <p:pic>
          <p:nvPicPr>
            <p:cNvPr id="9" name="Picture 8"/>
            <p:cNvPicPr>
              <a:picLocks noChangeAspect="1"/>
            </p:cNvPicPr>
            <p:nvPr/>
          </p:nvPicPr>
          <p:blipFill>
            <a:blip r:embed="rId6"/>
            <a:stretch>
              <a:fillRect/>
            </a:stretch>
          </p:blipFill>
          <p:spPr>
            <a:xfrm>
              <a:off x="7202614" y="3878442"/>
              <a:ext cx="1743075" cy="2619375"/>
            </a:xfrm>
            <a:prstGeom prst="rect">
              <a:avLst/>
            </a:prstGeom>
          </p:spPr>
        </p:pic>
        <p:pic>
          <p:nvPicPr>
            <p:cNvPr id="10" name="Picture 9"/>
            <p:cNvPicPr>
              <a:picLocks noChangeAspect="1"/>
            </p:cNvPicPr>
            <p:nvPr/>
          </p:nvPicPr>
          <p:blipFill>
            <a:blip r:embed="rId7"/>
            <a:stretch>
              <a:fillRect/>
            </a:stretch>
          </p:blipFill>
          <p:spPr>
            <a:xfrm>
              <a:off x="4735639" y="3749941"/>
              <a:ext cx="2466975" cy="1847850"/>
            </a:xfrm>
            <a:prstGeom prst="rect">
              <a:avLst/>
            </a:prstGeom>
          </p:spPr>
        </p:pic>
        <p:pic>
          <p:nvPicPr>
            <p:cNvPr id="11" name="Picture 10"/>
            <p:cNvPicPr>
              <a:picLocks noChangeAspect="1"/>
            </p:cNvPicPr>
            <p:nvPr/>
          </p:nvPicPr>
          <p:blipFill>
            <a:blip r:embed="rId8"/>
            <a:stretch>
              <a:fillRect/>
            </a:stretch>
          </p:blipFill>
          <p:spPr>
            <a:xfrm>
              <a:off x="238125" y="4001694"/>
              <a:ext cx="1809750" cy="2533650"/>
            </a:xfrm>
            <a:prstGeom prst="rect">
              <a:avLst/>
            </a:prstGeom>
          </p:spPr>
        </p:pic>
        <p:pic>
          <p:nvPicPr>
            <p:cNvPr id="12" name="Picture 11"/>
            <p:cNvPicPr>
              <a:picLocks noChangeAspect="1"/>
            </p:cNvPicPr>
            <p:nvPr/>
          </p:nvPicPr>
          <p:blipFill>
            <a:blip r:embed="rId9"/>
            <a:stretch>
              <a:fillRect/>
            </a:stretch>
          </p:blipFill>
          <p:spPr>
            <a:xfrm rot="5400000">
              <a:off x="4171950" y="4601063"/>
              <a:ext cx="1743075" cy="2619375"/>
            </a:xfrm>
            <a:prstGeom prst="rect">
              <a:avLst/>
            </a:prstGeom>
          </p:spPr>
        </p:pic>
      </p:grpSp>
      <p:pic>
        <p:nvPicPr>
          <p:cNvPr id="13" name="Picture 12">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2503" y="0"/>
            <a:ext cx="1111497" cy="755818"/>
          </a:xfrm>
          <a:prstGeom prst="rect">
            <a:avLst/>
          </a:prstGeom>
        </p:spPr>
      </p:pic>
    </p:spTree>
    <p:extLst>
      <p:ext uri="{BB962C8B-B14F-4D97-AF65-F5344CB8AC3E}">
        <p14:creationId xmlns:p14="http://schemas.microsoft.com/office/powerpoint/2010/main" val="1170339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49</a:t>
            </a:fld>
            <a:endParaRPr lang="en-GB" dirty="0"/>
          </a:p>
        </p:txBody>
      </p:sp>
      <p:sp>
        <p:nvSpPr>
          <p:cNvPr id="3" name="Rounded Rectangle 2"/>
          <p:cNvSpPr/>
          <p:nvPr/>
        </p:nvSpPr>
        <p:spPr>
          <a:xfrm>
            <a:off x="909376" y="158263"/>
            <a:ext cx="7325248"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DESIGN</a:t>
            </a:r>
          </a:p>
        </p:txBody>
      </p:sp>
      <p:sp>
        <p:nvSpPr>
          <p:cNvPr id="4" name="TextBox 3"/>
          <p:cNvSpPr txBox="1"/>
          <p:nvPr/>
        </p:nvSpPr>
        <p:spPr>
          <a:xfrm>
            <a:off x="909376" y="1000435"/>
            <a:ext cx="7325248" cy="390556"/>
          </a:xfrm>
          <a:prstGeom prst="rect">
            <a:avLst/>
          </a:prstGeom>
          <a:noFill/>
        </p:spPr>
        <p:txBody>
          <a:bodyPr wrap="square" rtlCol="0">
            <a:spAutoFit/>
          </a:bodyPr>
          <a:lstStyle/>
          <a:p>
            <a:pPr algn="ctr"/>
            <a:r>
              <a:rPr lang="en-GB" sz="1938" b="1" dirty="0">
                <a:solidFill>
                  <a:srgbClr val="FF0000"/>
                </a:solidFill>
                <a:latin typeface="Comic Sans MS" panose="030F0702030302020204" pitchFamily="66" charset="0"/>
              </a:rPr>
              <a:t>Points I will need to consider when choosing a container</a:t>
            </a:r>
          </a:p>
        </p:txBody>
      </p:sp>
      <p:grpSp>
        <p:nvGrpSpPr>
          <p:cNvPr id="5" name="Group 4"/>
          <p:cNvGrpSpPr/>
          <p:nvPr/>
        </p:nvGrpSpPr>
        <p:grpSpPr>
          <a:xfrm>
            <a:off x="898904" y="1620201"/>
            <a:ext cx="6943255" cy="4045990"/>
            <a:chOff x="898904" y="1620201"/>
            <a:chExt cx="6943255" cy="4045990"/>
          </a:xfrm>
        </p:grpSpPr>
        <p:cxnSp>
          <p:nvCxnSpPr>
            <p:cNvPr id="6" name="Straight Arrow Connector 5"/>
            <p:cNvCxnSpPr>
              <a:endCxn id="7" idx="1"/>
            </p:cNvCxnSpPr>
            <p:nvPr/>
          </p:nvCxnSpPr>
          <p:spPr>
            <a:xfrm flipV="1">
              <a:off x="5221706" y="3014486"/>
              <a:ext cx="1351385" cy="344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73090" y="2854679"/>
              <a:ext cx="1255472" cy="348109"/>
            </a:xfrm>
            <a:prstGeom prst="rect">
              <a:avLst/>
            </a:prstGeom>
            <a:noFill/>
          </p:spPr>
          <p:txBody>
            <a:bodyPr wrap="none" rtlCol="0">
              <a:spAutoFit/>
            </a:bodyPr>
            <a:lstStyle/>
            <a:p>
              <a:r>
                <a:rPr lang="en-GB" sz="1662" b="1" dirty="0">
                  <a:latin typeface="Comic Sans MS" panose="030F0702030302020204" pitchFamily="66" charset="0"/>
                </a:rPr>
                <a:t>Attractive</a:t>
              </a:r>
            </a:p>
          </p:txBody>
        </p:sp>
        <p:pic>
          <p:nvPicPr>
            <p:cNvPr id="8" name="Picture 7"/>
            <p:cNvPicPr>
              <a:picLocks noChangeAspect="1"/>
            </p:cNvPicPr>
            <p:nvPr/>
          </p:nvPicPr>
          <p:blipFill>
            <a:blip r:embed="rId2"/>
            <a:stretch>
              <a:fillRect/>
            </a:stretch>
          </p:blipFill>
          <p:spPr>
            <a:xfrm rot="1085167">
              <a:off x="5295847" y="3868860"/>
              <a:ext cx="1269405" cy="536025"/>
            </a:xfrm>
            <a:prstGeom prst="rect">
              <a:avLst/>
            </a:prstGeom>
          </p:spPr>
        </p:pic>
        <p:pic>
          <p:nvPicPr>
            <p:cNvPr id="9" name="Picture 8"/>
            <p:cNvPicPr>
              <a:picLocks noChangeAspect="1"/>
            </p:cNvPicPr>
            <p:nvPr/>
          </p:nvPicPr>
          <p:blipFill>
            <a:blip r:embed="rId2"/>
            <a:stretch>
              <a:fillRect/>
            </a:stretch>
          </p:blipFill>
          <p:spPr>
            <a:xfrm rot="13556874">
              <a:off x="2927940" y="2294351"/>
              <a:ext cx="1781225" cy="536025"/>
            </a:xfrm>
            <a:prstGeom prst="rect">
              <a:avLst/>
            </a:prstGeom>
          </p:spPr>
        </p:pic>
        <p:sp>
          <p:nvSpPr>
            <p:cNvPr id="10" name="Rectangle 9"/>
            <p:cNvSpPr/>
            <p:nvPr/>
          </p:nvSpPr>
          <p:spPr>
            <a:xfrm>
              <a:off x="994787" y="1620201"/>
              <a:ext cx="2223589" cy="859659"/>
            </a:xfrm>
            <a:prstGeom prst="rect">
              <a:avLst/>
            </a:prstGeom>
          </p:spPr>
          <p:txBody>
            <a:bodyPr wrap="square">
              <a:spAutoFit/>
            </a:bodyPr>
            <a:lstStyle/>
            <a:p>
              <a:pPr algn="ctr"/>
              <a:r>
                <a:rPr lang="en-GB" sz="1662" b="1" dirty="0">
                  <a:solidFill>
                    <a:srgbClr val="FF0066"/>
                  </a:solidFill>
                  <a:latin typeface="Comic Sans MS" panose="030F0702030302020204" pitchFamily="66" charset="0"/>
                </a:rPr>
                <a:t>Include a suitable pasta shape – it holds the dressing</a:t>
              </a:r>
            </a:p>
          </p:txBody>
        </p:sp>
        <p:pic>
          <p:nvPicPr>
            <p:cNvPr id="11" name="Picture 10"/>
            <p:cNvPicPr>
              <a:picLocks noChangeAspect="1"/>
            </p:cNvPicPr>
            <p:nvPr/>
          </p:nvPicPr>
          <p:blipFill>
            <a:blip r:embed="rId3"/>
            <a:stretch>
              <a:fillRect/>
            </a:stretch>
          </p:blipFill>
          <p:spPr>
            <a:xfrm rot="21006035">
              <a:off x="2578315" y="3620576"/>
              <a:ext cx="1567391" cy="675308"/>
            </a:xfrm>
            <a:prstGeom prst="rect">
              <a:avLst/>
            </a:prstGeom>
          </p:spPr>
        </p:pic>
        <p:pic>
          <p:nvPicPr>
            <p:cNvPr id="12" name="Picture 11"/>
            <p:cNvPicPr>
              <a:picLocks noChangeAspect="1"/>
            </p:cNvPicPr>
            <p:nvPr/>
          </p:nvPicPr>
          <p:blipFill>
            <a:blip r:embed="rId4"/>
            <a:stretch>
              <a:fillRect/>
            </a:stretch>
          </p:blipFill>
          <p:spPr>
            <a:xfrm rot="1764684">
              <a:off x="4949659" y="4763669"/>
              <a:ext cx="1174186" cy="713294"/>
            </a:xfrm>
            <a:prstGeom prst="rect">
              <a:avLst/>
            </a:prstGeom>
          </p:spPr>
        </p:pic>
        <p:sp>
          <p:nvSpPr>
            <p:cNvPr id="13" name="TextBox 12"/>
            <p:cNvSpPr txBox="1"/>
            <p:nvPr/>
          </p:nvSpPr>
          <p:spPr>
            <a:xfrm>
              <a:off x="6416305" y="4158165"/>
              <a:ext cx="1223413" cy="348109"/>
            </a:xfrm>
            <a:prstGeom prst="rect">
              <a:avLst/>
            </a:prstGeom>
            <a:noFill/>
          </p:spPr>
          <p:txBody>
            <a:bodyPr wrap="none" rtlCol="0">
              <a:spAutoFit/>
            </a:bodyPr>
            <a:lstStyle/>
            <a:p>
              <a:pPr algn="ctr"/>
              <a:r>
                <a:rPr lang="en-GB" sz="1662" dirty="0">
                  <a:latin typeface="Comic Sans MS" panose="030F0702030302020204" pitchFamily="66" charset="0"/>
                </a:rPr>
                <a:t>   </a:t>
              </a:r>
              <a:r>
                <a:rPr lang="en-GB" sz="1662" dirty="0">
                  <a:solidFill>
                    <a:srgbClr val="FF0000"/>
                  </a:solidFill>
                  <a:latin typeface="Comic Sans MS" panose="030F0702030302020204" pitchFamily="66" charset="0"/>
                </a:rPr>
                <a:t> Healthy</a:t>
              </a:r>
            </a:p>
          </p:txBody>
        </p:sp>
        <p:pic>
          <p:nvPicPr>
            <p:cNvPr id="14" name="Picture 13"/>
            <p:cNvPicPr>
              <a:picLocks noChangeAspect="1"/>
            </p:cNvPicPr>
            <p:nvPr/>
          </p:nvPicPr>
          <p:blipFill>
            <a:blip r:embed="rId5"/>
            <a:stretch>
              <a:fillRect/>
            </a:stretch>
          </p:blipFill>
          <p:spPr>
            <a:xfrm rot="20796135">
              <a:off x="2061213" y="4525774"/>
              <a:ext cx="2137102" cy="1059389"/>
            </a:xfrm>
            <a:prstGeom prst="rect">
              <a:avLst/>
            </a:prstGeom>
          </p:spPr>
        </p:pic>
        <p:sp>
          <p:nvSpPr>
            <p:cNvPr id="15" name="TextBox 14"/>
            <p:cNvSpPr txBox="1"/>
            <p:nvPr/>
          </p:nvSpPr>
          <p:spPr>
            <a:xfrm>
              <a:off x="1207026" y="5318082"/>
              <a:ext cx="2073004" cy="348109"/>
            </a:xfrm>
            <a:prstGeom prst="rect">
              <a:avLst/>
            </a:prstGeom>
            <a:noFill/>
          </p:spPr>
          <p:txBody>
            <a:bodyPr wrap="none" rtlCol="0">
              <a:spAutoFit/>
            </a:bodyPr>
            <a:lstStyle/>
            <a:p>
              <a:pPr algn="ctr"/>
              <a:r>
                <a:rPr lang="en-GB" sz="1662" b="1" dirty="0">
                  <a:solidFill>
                    <a:srgbClr val="00B050"/>
                  </a:solidFill>
                  <a:latin typeface="Comic Sans MS" panose="030F0702030302020204" pitchFamily="66" charset="0"/>
                </a:rPr>
                <a:t>Range of textures</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6823" y="2651424"/>
              <a:ext cx="2396725" cy="2115936"/>
            </a:xfrm>
            <a:prstGeom prst="rect">
              <a:avLst/>
            </a:prstGeom>
          </p:spPr>
        </p:pic>
        <p:sp>
          <p:nvSpPr>
            <p:cNvPr id="17" name="TextBox 16"/>
            <p:cNvSpPr txBox="1"/>
            <p:nvPr/>
          </p:nvSpPr>
          <p:spPr>
            <a:xfrm>
              <a:off x="898904" y="3569765"/>
              <a:ext cx="1640193" cy="859659"/>
            </a:xfrm>
            <a:prstGeom prst="rect">
              <a:avLst/>
            </a:prstGeom>
            <a:noFill/>
          </p:spPr>
          <p:txBody>
            <a:bodyPr wrap="none" rtlCol="0">
              <a:spAutoFit/>
            </a:bodyPr>
            <a:lstStyle/>
            <a:p>
              <a:pPr algn="ctr"/>
              <a:r>
                <a:rPr lang="en-GB" sz="1662" b="1" dirty="0">
                  <a:latin typeface="Comic Sans MS" panose="030F0702030302020204" pitchFamily="66" charset="0"/>
                </a:rPr>
                <a:t>Can be eaten </a:t>
              </a:r>
            </a:p>
            <a:p>
              <a:pPr algn="ctr"/>
              <a:r>
                <a:rPr lang="en-GB" sz="1662" b="1" dirty="0">
                  <a:latin typeface="Comic Sans MS" panose="030F0702030302020204" pitchFamily="66" charset="0"/>
                </a:rPr>
                <a:t>easily</a:t>
              </a:r>
            </a:p>
            <a:p>
              <a:pPr algn="ctr"/>
              <a:r>
                <a:rPr lang="en-GB" sz="1662" b="1" dirty="0">
                  <a:latin typeface="Comic Sans MS" panose="030F0702030302020204" pitchFamily="66" charset="0"/>
                </a:rPr>
                <a:t> with a fork</a:t>
              </a:r>
            </a:p>
          </p:txBody>
        </p:sp>
        <p:sp>
          <p:nvSpPr>
            <p:cNvPr id="18" name="TextBox 17"/>
            <p:cNvSpPr txBox="1"/>
            <p:nvPr/>
          </p:nvSpPr>
          <p:spPr>
            <a:xfrm>
              <a:off x="5762744" y="1664959"/>
              <a:ext cx="2079415" cy="348109"/>
            </a:xfrm>
            <a:prstGeom prst="rect">
              <a:avLst/>
            </a:prstGeom>
            <a:noFill/>
          </p:spPr>
          <p:txBody>
            <a:bodyPr wrap="none" rtlCol="0">
              <a:spAutoFit/>
            </a:bodyPr>
            <a:lstStyle/>
            <a:p>
              <a:r>
                <a:rPr lang="en-GB" sz="1662" b="1" dirty="0">
                  <a:solidFill>
                    <a:srgbClr val="7030A0"/>
                  </a:solidFill>
                  <a:latin typeface="Comic Sans MS" panose="030F0702030302020204" pitchFamily="66" charset="0"/>
                </a:rPr>
                <a:t>Include a dressing</a:t>
              </a:r>
            </a:p>
          </p:txBody>
        </p:sp>
        <p:cxnSp>
          <p:nvCxnSpPr>
            <p:cNvPr id="19" name="Straight Arrow Connector 18"/>
            <p:cNvCxnSpPr/>
            <p:nvPr/>
          </p:nvCxnSpPr>
          <p:spPr>
            <a:xfrm flipV="1">
              <a:off x="4795025" y="1984574"/>
              <a:ext cx="967719" cy="1125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a:stretch>
              <a:fillRect/>
            </a:stretch>
          </p:blipFill>
          <p:spPr>
            <a:xfrm rot="19876396">
              <a:off x="2733191" y="2529045"/>
              <a:ext cx="1526394" cy="1483507"/>
            </a:xfrm>
            <a:prstGeom prst="rect">
              <a:avLst/>
            </a:prstGeom>
          </p:spPr>
        </p:pic>
        <p:sp>
          <p:nvSpPr>
            <p:cNvPr id="21" name="TextBox 20"/>
            <p:cNvSpPr txBox="1"/>
            <p:nvPr/>
          </p:nvSpPr>
          <p:spPr>
            <a:xfrm>
              <a:off x="1399730" y="2778923"/>
              <a:ext cx="1415772" cy="348109"/>
            </a:xfrm>
            <a:prstGeom prst="rect">
              <a:avLst/>
            </a:prstGeom>
            <a:noFill/>
          </p:spPr>
          <p:txBody>
            <a:bodyPr wrap="none" rtlCol="0">
              <a:spAutoFit/>
            </a:bodyPr>
            <a:lstStyle/>
            <a:p>
              <a:r>
                <a:rPr lang="en-GB" sz="1662" b="1" dirty="0">
                  <a:solidFill>
                    <a:srgbClr val="FF0000"/>
                  </a:solidFill>
                  <a:latin typeface="Comic Sans MS" panose="030F0702030302020204" pitchFamily="66" charset="0"/>
                </a:rPr>
                <a:t>Safe to eat</a:t>
              </a:r>
            </a:p>
          </p:txBody>
        </p:sp>
      </p:grpSp>
      <p:sp>
        <p:nvSpPr>
          <p:cNvPr id="22" name="TextBox 21"/>
          <p:cNvSpPr txBox="1"/>
          <p:nvPr/>
        </p:nvSpPr>
        <p:spPr>
          <a:xfrm>
            <a:off x="5818379" y="5009411"/>
            <a:ext cx="1338022" cy="2223750"/>
          </a:xfrm>
          <a:prstGeom prst="rect">
            <a:avLst/>
          </a:prstGeom>
          <a:noFill/>
        </p:spPr>
        <p:txBody>
          <a:bodyPr wrap="square" rtlCol="0">
            <a:spAutoFit/>
          </a:bodyPr>
          <a:lstStyle/>
          <a:p>
            <a:pPr algn="ctr"/>
            <a:r>
              <a:rPr lang="en-GB" sz="1662" b="1" dirty="0">
                <a:solidFill>
                  <a:srgbClr val="00B0F0"/>
                </a:solidFill>
                <a:latin typeface="Comic Sans MS" panose="030F0702030302020204" pitchFamily="66" charset="0"/>
              </a:rPr>
              <a:t>Colourful – using a range of </a:t>
            </a:r>
          </a:p>
          <a:p>
            <a:pPr algn="ctr"/>
            <a:r>
              <a:rPr lang="en-GB" sz="1662" b="1" dirty="0">
                <a:solidFill>
                  <a:srgbClr val="00B0F0"/>
                </a:solidFill>
                <a:latin typeface="Comic Sans MS" panose="030F0702030302020204" pitchFamily="66" charset="0"/>
              </a:rPr>
              <a:t>Different fruits and vegetables.</a:t>
            </a:r>
          </a:p>
          <a:p>
            <a:endParaRPr lang="en-GB" sz="1108" dirty="0">
              <a:solidFill>
                <a:srgbClr val="FF0000"/>
              </a:solidFill>
              <a:latin typeface="Comic Sans MS" panose="030F0702030302020204" pitchFamily="66" charset="0"/>
            </a:endParaRPr>
          </a:p>
          <a:p>
            <a:endParaRPr lang="en-GB" sz="1108"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0434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a:t>
            </a:fld>
            <a:endParaRPr lang="en-GB" dirty="0"/>
          </a:p>
        </p:txBody>
      </p:sp>
      <p:sp>
        <p:nvSpPr>
          <p:cNvPr id="6" name="TextBox 5"/>
          <p:cNvSpPr txBox="1"/>
          <p:nvPr/>
        </p:nvSpPr>
        <p:spPr>
          <a:xfrm>
            <a:off x="2233749" y="156754"/>
            <a:ext cx="4389120" cy="523220"/>
          </a:xfrm>
          <a:prstGeom prst="rect">
            <a:avLst/>
          </a:prstGeom>
          <a:noFill/>
        </p:spPr>
        <p:txBody>
          <a:bodyPr wrap="square" rtlCol="0">
            <a:spAutoFit/>
          </a:bodyPr>
          <a:lstStyle/>
          <a:p>
            <a:pPr algn="ctr"/>
            <a:r>
              <a:rPr lang="en-GB" sz="2800" b="1" u="sng" dirty="0"/>
              <a:t>Chocolate Muffins</a:t>
            </a:r>
          </a:p>
        </p:txBody>
      </p:sp>
      <p:graphicFrame>
        <p:nvGraphicFramePr>
          <p:cNvPr id="7" name="Table 6"/>
          <p:cNvGraphicFramePr>
            <a:graphicFrameLocks noGrp="1"/>
          </p:cNvGraphicFramePr>
          <p:nvPr>
            <p:extLst>
              <p:ext uri="{D42A27DB-BD31-4B8C-83A1-F6EECF244321}">
                <p14:modId xmlns:p14="http://schemas.microsoft.com/office/powerpoint/2010/main" val="417361967"/>
              </p:ext>
            </p:extLst>
          </p:nvPr>
        </p:nvGraphicFramePr>
        <p:xfrm>
          <a:off x="692330" y="665480"/>
          <a:ext cx="7823019" cy="5725160"/>
        </p:xfrm>
        <a:graphic>
          <a:graphicData uri="http://schemas.openxmlformats.org/drawingml/2006/table">
            <a:tbl>
              <a:tblPr firstRow="1" bandRow="1">
                <a:tableStyleId>{5C22544A-7EE6-4342-B048-85BDC9FD1C3A}</a:tableStyleId>
              </a:tblPr>
              <a:tblGrid>
                <a:gridCol w="7823019">
                  <a:extLst>
                    <a:ext uri="{9D8B030D-6E8A-4147-A177-3AD203B41FA5}">
                      <a16:colId xmlns:a16="http://schemas.microsoft.com/office/drawing/2014/main" xmlns="" val="4123883099"/>
                    </a:ext>
                  </a:extLst>
                </a:gridCol>
              </a:tblGrid>
              <a:tr h="370840">
                <a:tc>
                  <a:txBody>
                    <a:bodyPr/>
                    <a:lstStyle/>
                    <a:p>
                      <a:r>
                        <a:rPr lang="en-GB" b="0" dirty="0">
                          <a:solidFill>
                            <a:schemeClr val="tx1"/>
                          </a:solidFill>
                          <a:latin typeface="Century Gothic" panose="020B0502020202020204" pitchFamily="34" charset="0"/>
                        </a:rPr>
                        <a:t>Ingredients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370840">
                <a:tc>
                  <a:txBody>
                    <a:bodyPr/>
                    <a:lstStyle/>
                    <a:p>
                      <a:pPr algn="l">
                        <a:spcAft>
                          <a:spcPts val="0"/>
                        </a:spcAft>
                      </a:pPr>
                      <a:r>
                        <a:rPr lang="en-GB" sz="1800" dirty="0">
                          <a:effectLst/>
                          <a:latin typeface="+mn-lt"/>
                          <a:ea typeface="Times New Roman" panose="02020603050405020304" pitchFamily="18" charset="0"/>
                        </a:rPr>
                        <a:t>6 paper Muffin cases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125g Self raising flour, ½ tsp bicarbonate</a:t>
                      </a:r>
                      <a:r>
                        <a:rPr lang="en-GB" sz="1800" baseline="0" dirty="0">
                          <a:effectLst/>
                          <a:latin typeface="+mn-lt"/>
                          <a:ea typeface="Times New Roman" panose="02020603050405020304" pitchFamily="18" charset="0"/>
                        </a:rPr>
                        <a:t> of soda</a:t>
                      </a:r>
                      <a:endParaRPr lang="en-GB" sz="1800" dirty="0">
                        <a:effectLst/>
                        <a:latin typeface="+mn-lt"/>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75g Chocolate chips, 50g Caster Sugar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1 Egg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434980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75 mls. Yogurt - any flavour.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rPr>
                        <a:t>50g Butter or margarine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70840">
                <a:tc>
                  <a:txBody>
                    <a:bodyPr/>
                    <a:lstStyle/>
                    <a:p>
                      <a:r>
                        <a:rPr lang="en-GB" dirty="0"/>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950288637"/>
                  </a:ext>
                </a:extLst>
              </a:tr>
              <a:tr h="370840">
                <a:tc>
                  <a:txBody>
                    <a:bodyPr/>
                    <a:lstStyle/>
                    <a:p>
                      <a:pPr marL="342900" lvl="0" indent="-342900" algn="l">
                        <a:spcAft>
                          <a:spcPts val="0"/>
                        </a:spcAft>
                        <a:buFont typeface="+mj-lt"/>
                        <a:buAutoNum type="arabicPeriod"/>
                      </a:pPr>
                      <a:r>
                        <a:rPr lang="en-GB" sz="1800" dirty="0">
                          <a:effectLst/>
                          <a:latin typeface="+mn-lt"/>
                          <a:ea typeface="Times New Roman" panose="02020603050405020304" pitchFamily="18" charset="0"/>
                        </a:rPr>
                        <a:t>Heat oven 180 C / Gas 6. Place muffin cases in the muffin tin.</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0840">
                <a:tc>
                  <a:txBody>
                    <a:bodyPr/>
                    <a:lstStyle/>
                    <a:p>
                      <a:pPr marL="342900" lvl="0" indent="-342900" algn="l">
                        <a:spcAft>
                          <a:spcPts val="0"/>
                        </a:spcAft>
                        <a:buFont typeface="+mj-lt"/>
                        <a:buAutoNum type="arabicPeriod" startAt="2"/>
                      </a:pPr>
                      <a:r>
                        <a:rPr lang="en-GB" sz="1800" dirty="0">
                          <a:effectLst/>
                          <a:latin typeface="+mn-lt"/>
                          <a:ea typeface="Times New Roman" panose="02020603050405020304" pitchFamily="18" charset="0"/>
                        </a:rPr>
                        <a:t>Sift the flour with the bicarbonate of soda ( measure this accurately) in a large bowl. Stir in the chocolate chips and sugar.</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GB" sz="1800" dirty="0">
                          <a:effectLst/>
                          <a:latin typeface="+mn-lt"/>
                          <a:ea typeface="Times New Roman" panose="02020603050405020304" pitchFamily="18" charset="0"/>
                        </a:rPr>
                        <a:t> Beat eggs in a jug. Melt the butter.</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GB" sz="1800" dirty="0">
                          <a:effectLst/>
                          <a:latin typeface="+mn-lt"/>
                          <a:ea typeface="Times New Roman" panose="02020603050405020304" pitchFamily="18" charset="0"/>
                        </a:rPr>
                        <a:t>Add the beaten eggs, melted butter and yogurt to dry ingredients.</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GB" sz="1800" dirty="0">
                          <a:effectLst/>
                          <a:latin typeface="+mn-lt"/>
                          <a:ea typeface="Times New Roman" panose="02020603050405020304" pitchFamily="18" charset="0"/>
                        </a:rPr>
                        <a:t>Stir to combine all ingredients. The mixture SHOULD LOOK LUMPY. Do not overmix this would make your muffins tough.</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GB" sz="1800" dirty="0">
                          <a:effectLst/>
                          <a:latin typeface="+mn-lt"/>
                          <a:ea typeface="Times New Roman" panose="02020603050405020304" pitchFamily="18" charset="0"/>
                        </a:rPr>
                        <a:t>Fill the paper cases evenly and bake for 20-25 mins until risen and golden brown. Transfer to rack to cool.</a:t>
                      </a:r>
                    </a:p>
                  </a:txBody>
                  <a:tcPr marL="60093" marR="60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bl>
          </a:graphicData>
        </a:graphic>
      </p:graphicFrame>
      <p:pic>
        <p:nvPicPr>
          <p:cNvPr id="5" name="Picture 4">
            <a:hlinkClick r:id="rId2"/>
          </p:cNvPr>
          <p:cNvPicPr>
            <a:picLocks noChangeAspect="1"/>
          </p:cNvPicPr>
          <p:nvPr/>
        </p:nvPicPr>
        <p:blipFill>
          <a:blip r:embed="rId3"/>
          <a:stretch>
            <a:fillRect/>
          </a:stretch>
        </p:blipFill>
        <p:spPr>
          <a:xfrm>
            <a:off x="5875552" y="702834"/>
            <a:ext cx="2639797" cy="1737511"/>
          </a:xfrm>
          <a:prstGeom prst="rect">
            <a:avLst/>
          </a:prstGeom>
        </p:spPr>
      </p:pic>
    </p:spTree>
    <p:extLst>
      <p:ext uri="{BB962C8B-B14F-4D97-AF65-F5344CB8AC3E}">
        <p14:creationId xmlns:p14="http://schemas.microsoft.com/office/powerpoint/2010/main" val="1131150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50</a:t>
            </a:fld>
            <a:endParaRPr lang="en-GB" dirty="0"/>
          </a:p>
        </p:txBody>
      </p:sp>
      <p:sp>
        <p:nvSpPr>
          <p:cNvPr id="3" name="Rounded Rectangle 2"/>
          <p:cNvSpPr/>
          <p:nvPr/>
        </p:nvSpPr>
        <p:spPr>
          <a:xfrm>
            <a:off x="403682" y="274876"/>
            <a:ext cx="8137853"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DESIGN</a:t>
            </a:r>
          </a:p>
        </p:txBody>
      </p:sp>
      <p:graphicFrame>
        <p:nvGraphicFramePr>
          <p:cNvPr id="4" name="Table 3"/>
          <p:cNvGraphicFramePr>
            <a:graphicFrameLocks noGrp="1"/>
          </p:cNvGraphicFramePr>
          <p:nvPr/>
        </p:nvGraphicFramePr>
        <p:xfrm>
          <a:off x="642220" y="1123040"/>
          <a:ext cx="7660776" cy="5224384"/>
        </p:xfrm>
        <a:graphic>
          <a:graphicData uri="http://schemas.openxmlformats.org/drawingml/2006/table">
            <a:tbl>
              <a:tblPr firstRow="1" bandRow="1">
                <a:tableStyleId>{5C22544A-7EE6-4342-B048-85BDC9FD1C3A}</a:tableStyleId>
              </a:tblPr>
              <a:tblGrid>
                <a:gridCol w="2654726">
                  <a:extLst>
                    <a:ext uri="{9D8B030D-6E8A-4147-A177-3AD203B41FA5}">
                      <a16:colId xmlns:a16="http://schemas.microsoft.com/office/drawing/2014/main" xmlns="" val="20000"/>
                    </a:ext>
                  </a:extLst>
                </a:gridCol>
                <a:gridCol w="5006050">
                  <a:extLst>
                    <a:ext uri="{9D8B030D-6E8A-4147-A177-3AD203B41FA5}">
                      <a16:colId xmlns:a16="http://schemas.microsoft.com/office/drawing/2014/main" xmlns="" val="20001"/>
                    </a:ext>
                  </a:extLst>
                </a:gridCol>
              </a:tblGrid>
              <a:tr h="291646">
                <a:tc>
                  <a:txBody>
                    <a:bodyPr/>
                    <a:lstStyle/>
                    <a:p>
                      <a:r>
                        <a:rPr lang="en-GB" sz="1200" dirty="0">
                          <a:latin typeface="Comic Sans MS" panose="030F0702030302020204" pitchFamily="66" charset="0"/>
                        </a:rPr>
                        <a:t>Food Group </a:t>
                      </a:r>
                    </a:p>
                  </a:txBody>
                  <a:tcPr marL="63305" marR="63305" marT="31652" marB="31652"/>
                </a:tc>
                <a:tc>
                  <a:txBody>
                    <a:bodyPr/>
                    <a:lstStyle/>
                    <a:p>
                      <a:r>
                        <a:rPr lang="en-GB" sz="1200" dirty="0">
                          <a:latin typeface="Comic Sans MS" panose="030F0702030302020204" pitchFamily="66" charset="0"/>
                        </a:rPr>
                        <a:t>Examples</a:t>
                      </a:r>
                    </a:p>
                  </a:txBody>
                  <a:tcPr marL="63305" marR="63305" marT="31652" marB="31652"/>
                </a:tc>
                <a:extLst>
                  <a:ext uri="{0D108BD9-81ED-4DB2-BD59-A6C34878D82A}">
                    <a16:rowId xmlns:a16="http://schemas.microsoft.com/office/drawing/2014/main" xmlns="" val="10000"/>
                  </a:ext>
                </a:extLst>
              </a:tr>
              <a:tr h="750079">
                <a:tc>
                  <a:txBody>
                    <a:bodyPr/>
                    <a:lstStyle/>
                    <a:p>
                      <a:pPr algn="ctr"/>
                      <a:r>
                        <a:rPr lang="en-GB" sz="1200" b="1" dirty="0">
                          <a:latin typeface="Comic Sans MS" panose="030F0702030302020204" pitchFamily="66" charset="0"/>
                        </a:rPr>
                        <a:t>Vegetables</a:t>
                      </a:r>
                    </a:p>
                  </a:txBody>
                  <a:tcPr marL="63305" marR="63305" marT="31652" marB="31652"/>
                </a:tc>
                <a:tc>
                  <a:txBody>
                    <a:bodyPr/>
                    <a:lstStyle/>
                    <a:p>
                      <a:r>
                        <a:rPr lang="en-GB" sz="1200" dirty="0">
                          <a:latin typeface="Comic Sans MS" panose="030F0702030302020204" pitchFamily="66" charset="0"/>
                        </a:rPr>
                        <a:t>Tomatoes, lettuce, cucumber,</a:t>
                      </a:r>
                      <a:r>
                        <a:rPr lang="en-GB" sz="1200" baseline="0" dirty="0">
                          <a:latin typeface="Comic Sans MS" panose="030F0702030302020204" pitchFamily="66" charset="0"/>
                        </a:rPr>
                        <a:t> spring onions, grated carrot,</a:t>
                      </a:r>
                    </a:p>
                    <a:p>
                      <a:endParaRPr lang="en-GB" sz="1200" baseline="0" dirty="0">
                        <a:latin typeface="Comic Sans MS" panose="030F0702030302020204" pitchFamily="66" charset="0"/>
                      </a:endParaRPr>
                    </a:p>
                    <a:p>
                      <a:endParaRPr lang="en-GB" sz="1200" baseline="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1"/>
                  </a:ext>
                </a:extLst>
              </a:tr>
              <a:tr h="771180">
                <a:tc>
                  <a:txBody>
                    <a:bodyPr/>
                    <a:lstStyle/>
                    <a:p>
                      <a:pPr algn="ctr"/>
                      <a:r>
                        <a:rPr lang="en-GB" sz="1200" b="1" dirty="0">
                          <a:latin typeface="Comic Sans MS" panose="030F0702030302020204" pitchFamily="66" charset="0"/>
                        </a:rPr>
                        <a:t>Fruit</a:t>
                      </a:r>
                    </a:p>
                  </a:txBody>
                  <a:tcPr marL="63305" marR="63305" marT="31652" marB="31652"/>
                </a:tc>
                <a:tc>
                  <a:txBody>
                    <a:bodyPr/>
                    <a:lstStyle/>
                    <a:p>
                      <a:r>
                        <a:rPr lang="en-GB" sz="1200" dirty="0">
                          <a:latin typeface="Comic Sans MS" panose="030F0702030302020204" pitchFamily="66" charset="0"/>
                        </a:rPr>
                        <a:t>Fresh or tinned - Pineapple,</a:t>
                      </a:r>
                      <a:r>
                        <a:rPr lang="en-GB" sz="1200" baseline="0" dirty="0">
                          <a:latin typeface="Comic Sans MS" panose="030F0702030302020204" pitchFamily="66" charset="0"/>
                        </a:rPr>
                        <a:t> peach, Dried fruits - raisins</a:t>
                      </a:r>
                    </a:p>
                    <a:p>
                      <a:endParaRPr lang="en-GB" sz="1200" baseline="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2"/>
                  </a:ext>
                </a:extLst>
              </a:tr>
              <a:tr h="1028847">
                <a:tc>
                  <a:txBody>
                    <a:bodyPr/>
                    <a:lstStyle/>
                    <a:p>
                      <a:pPr algn="ctr"/>
                      <a:r>
                        <a:rPr lang="en-GB" sz="1200" b="1" dirty="0">
                          <a:latin typeface="Comic Sans MS" panose="030F0702030302020204" pitchFamily="66" charset="0"/>
                        </a:rPr>
                        <a:t>Animal protein </a:t>
                      </a:r>
                      <a:r>
                        <a:rPr lang="en-GB" sz="1200" dirty="0">
                          <a:latin typeface="Comic Sans MS" panose="030F0702030302020204" pitchFamily="66" charset="0"/>
                        </a:rPr>
                        <a:t>–</a:t>
                      </a:r>
                    </a:p>
                    <a:p>
                      <a:pPr algn="ctr"/>
                      <a:r>
                        <a:rPr lang="en-GB" sz="1200" dirty="0">
                          <a:latin typeface="Comic Sans MS" panose="030F0702030302020204" pitchFamily="66" charset="0"/>
                        </a:rPr>
                        <a:t>This needs to be cooked</a:t>
                      </a:r>
                      <a:r>
                        <a:rPr lang="en-GB" sz="1200" baseline="0" dirty="0">
                          <a:latin typeface="Comic Sans MS" panose="030F0702030302020204" pitchFamily="66" charset="0"/>
                        </a:rPr>
                        <a:t> and chilled.</a:t>
                      </a:r>
                      <a:endParaRPr lang="en-GB" sz="1200" dirty="0">
                        <a:latin typeface="Comic Sans MS" panose="030F0702030302020204" pitchFamily="66" charset="0"/>
                      </a:endParaRPr>
                    </a:p>
                  </a:txBody>
                  <a:tcPr marL="63305" marR="63305" marT="31652" marB="31652"/>
                </a:tc>
                <a:tc>
                  <a:txBody>
                    <a:bodyPr/>
                    <a:lstStyle/>
                    <a:p>
                      <a:r>
                        <a:rPr lang="en-GB" sz="1200" b="1" dirty="0">
                          <a:latin typeface="Comic Sans MS" panose="030F0702030302020204" pitchFamily="66" charset="0"/>
                        </a:rPr>
                        <a:t>Meat</a:t>
                      </a:r>
                      <a:r>
                        <a:rPr lang="en-GB" sz="1200" dirty="0">
                          <a:latin typeface="Comic Sans MS" panose="030F0702030302020204" pitchFamily="66" charset="0"/>
                        </a:rPr>
                        <a:t>:</a:t>
                      </a:r>
                      <a:r>
                        <a:rPr lang="en-GB" sz="1200" baseline="0" dirty="0">
                          <a:latin typeface="Comic Sans MS" panose="030F0702030302020204" pitchFamily="66" charset="0"/>
                        </a:rPr>
                        <a:t> h</a:t>
                      </a:r>
                      <a:r>
                        <a:rPr lang="en-GB" sz="1200" dirty="0">
                          <a:latin typeface="Comic Sans MS" panose="030F0702030302020204" pitchFamily="66" charset="0"/>
                        </a:rPr>
                        <a:t>am , chicken, sausages, bacon, hot dogs </a:t>
                      </a:r>
                    </a:p>
                    <a:p>
                      <a:r>
                        <a:rPr lang="en-GB" sz="1200" b="1" dirty="0">
                          <a:latin typeface="Comic Sans MS" panose="030F0702030302020204" pitchFamily="66" charset="0"/>
                        </a:rPr>
                        <a:t>Fish</a:t>
                      </a:r>
                      <a:r>
                        <a:rPr lang="en-GB" sz="1200" dirty="0">
                          <a:latin typeface="Comic Sans MS" panose="030F0702030302020204" pitchFamily="66" charset="0"/>
                        </a:rPr>
                        <a:t>: smoked salmon, tinned Tuna/salmon</a:t>
                      </a:r>
                    </a:p>
                    <a:p>
                      <a:endParaRPr lang="en-GB" sz="120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3"/>
                  </a:ext>
                </a:extLst>
              </a:tr>
              <a:tr h="927769">
                <a:tc>
                  <a:txBody>
                    <a:bodyPr/>
                    <a:lstStyle/>
                    <a:p>
                      <a:pPr algn="ctr"/>
                      <a:r>
                        <a:rPr lang="en-GB" sz="1200" b="1" dirty="0">
                          <a:latin typeface="Comic Sans MS" panose="030F0702030302020204" pitchFamily="66" charset="0"/>
                        </a:rPr>
                        <a:t>Vegetable protein</a:t>
                      </a:r>
                    </a:p>
                  </a:txBody>
                  <a:tcPr marL="63305" marR="63305" marT="31652" marB="31652"/>
                </a:tc>
                <a:tc>
                  <a:txBody>
                    <a:bodyPr/>
                    <a:lstStyle/>
                    <a:p>
                      <a:r>
                        <a:rPr lang="en-GB" sz="1200" dirty="0">
                          <a:latin typeface="Comic Sans MS" panose="030F0702030302020204" pitchFamily="66" charset="0"/>
                        </a:rPr>
                        <a:t>Kidney beans, butter beans, </a:t>
                      </a:r>
                      <a:r>
                        <a:rPr lang="en-GB" sz="1200" baseline="0" dirty="0">
                          <a:latin typeface="Comic Sans MS" panose="030F0702030302020204" pitchFamily="66" charset="0"/>
                        </a:rPr>
                        <a:t>cooked lentils, chick peas, edamame beans</a:t>
                      </a:r>
                    </a:p>
                    <a:p>
                      <a:endParaRPr lang="en-GB" sz="1200" baseline="0" dirty="0">
                        <a:latin typeface="Comic Sans MS" panose="030F0702030302020204" pitchFamily="66" charset="0"/>
                      </a:endParaRPr>
                    </a:p>
                    <a:p>
                      <a:r>
                        <a:rPr lang="en-GB" sz="1200" baseline="0" dirty="0">
                          <a:latin typeface="Comic Sans MS" panose="030F0702030302020204" pitchFamily="66" charset="0"/>
                        </a:rPr>
                        <a:t>Nuts: almonds/walnuts/ pine nuts</a:t>
                      </a:r>
                    </a:p>
                  </a:txBody>
                  <a:tcPr marL="63305" marR="63305" marT="31652" marB="31652"/>
                </a:tc>
                <a:extLst>
                  <a:ext uri="{0D108BD9-81ED-4DB2-BD59-A6C34878D82A}">
                    <a16:rowId xmlns:a16="http://schemas.microsoft.com/office/drawing/2014/main" xmlns="" val="10004"/>
                  </a:ext>
                </a:extLst>
              </a:tr>
              <a:tr h="835288">
                <a:tc>
                  <a:txBody>
                    <a:bodyPr/>
                    <a:lstStyle/>
                    <a:p>
                      <a:pPr algn="ctr"/>
                      <a:r>
                        <a:rPr lang="en-GB" sz="1200" b="1" dirty="0">
                          <a:latin typeface="Comic Sans MS" panose="030F0702030302020204" pitchFamily="66" charset="0"/>
                        </a:rPr>
                        <a:t>Carbohydrates</a:t>
                      </a:r>
                      <a:r>
                        <a:rPr lang="en-GB" sz="1200" dirty="0">
                          <a:latin typeface="Comic Sans MS" panose="030F0702030302020204" pitchFamily="66" charset="0"/>
                        </a:rPr>
                        <a:t> – </a:t>
                      </a:r>
                    </a:p>
                    <a:p>
                      <a:pPr algn="ctr"/>
                      <a:r>
                        <a:rPr lang="en-GB" sz="1200" dirty="0">
                          <a:latin typeface="Comic Sans MS" panose="030F0702030302020204" pitchFamily="66" charset="0"/>
                        </a:rPr>
                        <a:t>This needs to be cooked and chilled</a:t>
                      </a:r>
                    </a:p>
                  </a:txBody>
                  <a:tcPr marL="63305" marR="63305" marT="31652" marB="31652"/>
                </a:tc>
                <a:tc>
                  <a:txBody>
                    <a:bodyPr/>
                    <a:lstStyle/>
                    <a:p>
                      <a:r>
                        <a:rPr lang="en-GB" sz="1200" dirty="0">
                          <a:latin typeface="Comic Sans MS" panose="030F0702030302020204" pitchFamily="66" charset="0"/>
                        </a:rPr>
                        <a:t>Pasta shapes – shells, spirals, tubes</a:t>
                      </a: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5"/>
                  </a:ext>
                </a:extLst>
              </a:tr>
              <a:tr h="619575">
                <a:tc>
                  <a:txBody>
                    <a:bodyPr/>
                    <a:lstStyle/>
                    <a:p>
                      <a:pPr algn="ctr"/>
                      <a:r>
                        <a:rPr lang="en-GB" sz="1200" b="1" i="0" dirty="0">
                          <a:latin typeface="Comic Sans MS" panose="030F0702030302020204" pitchFamily="66" charset="0"/>
                        </a:rPr>
                        <a:t>Dressing</a:t>
                      </a:r>
                    </a:p>
                  </a:txBody>
                  <a:tcPr marL="63305" marR="63305" marT="31652" marB="31652"/>
                </a:tc>
                <a:tc>
                  <a:txBody>
                    <a:bodyPr/>
                    <a:lstStyle/>
                    <a:p>
                      <a:r>
                        <a:rPr lang="en-GB" sz="1200" dirty="0">
                          <a:latin typeface="Comic Sans MS" panose="030F0702030302020204" pitchFamily="66" charset="0"/>
                        </a:rPr>
                        <a:t>Mayonnaise, vinaigrette using oil and vinegar (</a:t>
                      </a:r>
                      <a:r>
                        <a:rPr lang="en-GB" sz="1200" baseline="0" dirty="0">
                          <a:latin typeface="Comic Sans MS" panose="030F0702030302020204" pitchFamily="66" charset="0"/>
                        </a:rPr>
                        <a:t> red/white wine/balsamic vinegar</a:t>
                      </a:r>
                      <a:r>
                        <a:rPr lang="en-GB" sz="1200" dirty="0">
                          <a:latin typeface="Comic Sans MS" panose="030F0702030302020204" pitchFamily="66" charset="0"/>
                        </a:rPr>
                        <a:t> or lemon juice.</a:t>
                      </a:r>
                    </a:p>
                  </a:txBody>
                  <a:tcPr marL="63305" marR="63305" marT="31652" marB="31652"/>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689939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51</a:t>
            </a:fld>
            <a:endParaRPr lang="en-GB" dirty="0"/>
          </a:p>
        </p:txBody>
      </p:sp>
      <p:sp>
        <p:nvSpPr>
          <p:cNvPr id="3" name="Rounded Rectangle 2"/>
          <p:cNvSpPr/>
          <p:nvPr/>
        </p:nvSpPr>
        <p:spPr>
          <a:xfrm>
            <a:off x="614698" y="158263"/>
            <a:ext cx="8229599" cy="6830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a:t>
            </a:r>
          </a:p>
        </p:txBody>
      </p:sp>
      <p:sp>
        <p:nvSpPr>
          <p:cNvPr id="4" name="TextBox 3"/>
          <p:cNvSpPr txBox="1"/>
          <p:nvPr/>
        </p:nvSpPr>
        <p:spPr>
          <a:xfrm>
            <a:off x="688093" y="1052338"/>
            <a:ext cx="8046109" cy="859659"/>
          </a:xfrm>
          <a:prstGeom prst="rect">
            <a:avLst/>
          </a:prstGeom>
          <a:noFill/>
        </p:spPr>
        <p:txBody>
          <a:bodyPr wrap="square" rtlCol="0">
            <a:spAutoFit/>
          </a:bodyPr>
          <a:lstStyle/>
          <a:p>
            <a:pPr algn="ctr"/>
            <a:r>
              <a:rPr lang="en-GB" sz="1662" b="1" dirty="0">
                <a:latin typeface="Comic Sans MS" panose="030F0702030302020204" pitchFamily="66" charset="0"/>
              </a:rPr>
              <a:t>Make your choices </a:t>
            </a:r>
            <a:r>
              <a:rPr lang="en-GB" sz="1662" dirty="0">
                <a:latin typeface="Comic Sans MS" panose="030F0702030302020204" pitchFamily="66" charset="0"/>
              </a:rPr>
              <a:t>- think about colours, flavours and textures that complement each other. What Pasta shape will you use.</a:t>
            </a:r>
          </a:p>
          <a:p>
            <a:pPr algn="ctr"/>
            <a:r>
              <a:rPr lang="en-GB" sz="1662" b="1" i="1" dirty="0">
                <a:latin typeface="Comic Sans MS" panose="030F0702030302020204" pitchFamily="66" charset="0"/>
              </a:rPr>
              <a:t>Consider what is in your fridge and needs eating up</a:t>
            </a:r>
            <a:r>
              <a:rPr lang="en-GB" sz="1662" b="1" i="1" dirty="0">
                <a:latin typeface="Comic Sans MS" panose="030F0702030302020204" pitchFamily="66" charset="0"/>
                <a:sym typeface="Wingdings" panose="05000000000000000000" pitchFamily="2" charset="2"/>
              </a:rPr>
              <a:t></a:t>
            </a:r>
            <a:endParaRPr lang="en-GB" sz="1662" b="1" i="1" dirty="0">
              <a:latin typeface="Comic Sans MS" panose="030F0702030302020204" pitchFamily="66" charset="0"/>
            </a:endParaRPr>
          </a:p>
        </p:txBody>
      </p:sp>
      <p:graphicFrame>
        <p:nvGraphicFramePr>
          <p:cNvPr id="5" name="Table 4"/>
          <p:cNvGraphicFramePr>
            <a:graphicFrameLocks noGrp="1"/>
          </p:cNvGraphicFramePr>
          <p:nvPr/>
        </p:nvGraphicFramePr>
        <p:xfrm>
          <a:off x="853236" y="2010235"/>
          <a:ext cx="7477283" cy="4368058"/>
        </p:xfrm>
        <a:graphic>
          <a:graphicData uri="http://schemas.openxmlformats.org/drawingml/2006/table">
            <a:tbl>
              <a:tblPr firstRow="1" bandRow="1">
                <a:tableStyleId>{5C22544A-7EE6-4342-B048-85BDC9FD1C3A}</a:tableStyleId>
              </a:tblPr>
              <a:tblGrid>
                <a:gridCol w="2591139">
                  <a:extLst>
                    <a:ext uri="{9D8B030D-6E8A-4147-A177-3AD203B41FA5}">
                      <a16:colId xmlns:a16="http://schemas.microsoft.com/office/drawing/2014/main" xmlns="" val="20000"/>
                    </a:ext>
                  </a:extLst>
                </a:gridCol>
                <a:gridCol w="4886144">
                  <a:extLst>
                    <a:ext uri="{9D8B030D-6E8A-4147-A177-3AD203B41FA5}">
                      <a16:colId xmlns:a16="http://schemas.microsoft.com/office/drawing/2014/main" xmlns="" val="20001"/>
                    </a:ext>
                  </a:extLst>
                </a:gridCol>
              </a:tblGrid>
              <a:tr h="291646">
                <a:tc>
                  <a:txBody>
                    <a:bodyPr/>
                    <a:lstStyle/>
                    <a:p>
                      <a:r>
                        <a:rPr lang="en-GB" sz="1200" dirty="0">
                          <a:latin typeface="Comic Sans MS" panose="030F0702030302020204" pitchFamily="66" charset="0"/>
                        </a:rPr>
                        <a:t>Food Group </a:t>
                      </a:r>
                    </a:p>
                  </a:txBody>
                  <a:tcPr marL="63305" marR="63305" marT="31652" marB="31652"/>
                </a:tc>
                <a:tc>
                  <a:txBody>
                    <a:bodyPr/>
                    <a:lstStyle/>
                    <a:p>
                      <a:r>
                        <a:rPr lang="en-GB" sz="1200" dirty="0">
                          <a:latin typeface="Comic Sans MS" panose="030F0702030302020204" pitchFamily="66" charset="0"/>
                        </a:rPr>
                        <a:t>Examples</a:t>
                      </a:r>
                    </a:p>
                  </a:txBody>
                  <a:tcPr marL="63305" marR="63305" marT="31652" marB="31652"/>
                </a:tc>
                <a:extLst>
                  <a:ext uri="{0D108BD9-81ED-4DB2-BD59-A6C34878D82A}">
                    <a16:rowId xmlns:a16="http://schemas.microsoft.com/office/drawing/2014/main" xmlns="" val="10000"/>
                  </a:ext>
                </a:extLst>
              </a:tr>
              <a:tr h="750079">
                <a:tc>
                  <a:txBody>
                    <a:bodyPr/>
                    <a:lstStyle/>
                    <a:p>
                      <a:pPr algn="ctr"/>
                      <a:r>
                        <a:rPr lang="en-GB" sz="1200" b="1" dirty="0">
                          <a:latin typeface="Comic Sans MS" panose="030F0702030302020204" pitchFamily="66" charset="0"/>
                        </a:rPr>
                        <a:t>Vegetables</a:t>
                      </a:r>
                    </a:p>
                  </a:txBody>
                  <a:tcPr marL="63305" marR="63305" marT="31652" marB="31652"/>
                </a:tc>
                <a:tc>
                  <a:txBody>
                    <a:bodyPr/>
                    <a:lstStyle/>
                    <a:p>
                      <a:endParaRPr lang="en-GB" sz="1200" baseline="0" dirty="0">
                        <a:latin typeface="Comic Sans MS" panose="030F0702030302020204" pitchFamily="66" charset="0"/>
                      </a:endParaRPr>
                    </a:p>
                    <a:p>
                      <a:endParaRPr lang="en-GB" sz="1200" baseline="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1"/>
                  </a:ext>
                </a:extLst>
              </a:tr>
              <a:tr h="771180">
                <a:tc>
                  <a:txBody>
                    <a:bodyPr/>
                    <a:lstStyle/>
                    <a:p>
                      <a:pPr algn="ctr"/>
                      <a:r>
                        <a:rPr lang="en-GB" sz="1200" b="1" dirty="0">
                          <a:latin typeface="Comic Sans MS" panose="030F0702030302020204" pitchFamily="66" charset="0"/>
                        </a:rPr>
                        <a:t>Fruit</a:t>
                      </a:r>
                    </a:p>
                  </a:txBody>
                  <a:tcPr marL="63305" marR="63305" marT="31652" marB="31652"/>
                </a:tc>
                <a:tc>
                  <a:txBody>
                    <a:bodyPr/>
                    <a:lstStyle/>
                    <a:p>
                      <a:endParaRPr lang="en-GB" sz="1200" baseline="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2"/>
                  </a:ext>
                </a:extLst>
              </a:tr>
              <a:tr h="715062">
                <a:tc>
                  <a:txBody>
                    <a:bodyPr/>
                    <a:lstStyle/>
                    <a:p>
                      <a:pPr algn="ctr"/>
                      <a:r>
                        <a:rPr lang="en-GB" sz="1200" b="1" dirty="0">
                          <a:latin typeface="Comic Sans MS" panose="030F0702030302020204" pitchFamily="66" charset="0"/>
                        </a:rPr>
                        <a:t>Animal protein </a:t>
                      </a:r>
                      <a:r>
                        <a:rPr lang="en-GB" sz="1200" dirty="0">
                          <a:latin typeface="Comic Sans MS" panose="030F0702030302020204" pitchFamily="66" charset="0"/>
                        </a:rPr>
                        <a:t>–</a:t>
                      </a:r>
                    </a:p>
                    <a:p>
                      <a:pPr algn="ctr"/>
                      <a:r>
                        <a:rPr lang="en-GB" sz="1200" dirty="0">
                          <a:latin typeface="Comic Sans MS" panose="030F0702030302020204" pitchFamily="66" charset="0"/>
                        </a:rPr>
                        <a:t>cooked</a:t>
                      </a:r>
                      <a:r>
                        <a:rPr lang="en-GB" sz="1200" baseline="0" dirty="0">
                          <a:latin typeface="Comic Sans MS" panose="030F0702030302020204" pitchFamily="66" charset="0"/>
                        </a:rPr>
                        <a:t> and chilled.</a:t>
                      </a:r>
                      <a:endParaRPr lang="en-GB" sz="1200" dirty="0">
                        <a:latin typeface="Comic Sans MS" panose="030F0702030302020204" pitchFamily="66" charset="0"/>
                      </a:endParaRPr>
                    </a:p>
                  </a:txBody>
                  <a:tcPr marL="63305" marR="63305" marT="31652" marB="31652"/>
                </a:tc>
                <a:tc>
                  <a:txBody>
                    <a:bodyPr/>
                    <a:lstStyle/>
                    <a:p>
                      <a:endParaRPr lang="en-GB" sz="1200" dirty="0">
                        <a:latin typeface="Comic Sans MS" panose="030F0702030302020204" pitchFamily="66" charset="0"/>
                      </a:endParaRPr>
                    </a:p>
                    <a:p>
                      <a:endParaRPr lang="en-GB" sz="120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3"/>
                  </a:ext>
                </a:extLst>
              </a:tr>
              <a:tr h="557682">
                <a:tc>
                  <a:txBody>
                    <a:bodyPr/>
                    <a:lstStyle/>
                    <a:p>
                      <a:pPr algn="ctr"/>
                      <a:r>
                        <a:rPr lang="en-GB" sz="1200" b="1" dirty="0">
                          <a:latin typeface="Comic Sans MS" panose="030F0702030302020204" pitchFamily="66" charset="0"/>
                        </a:rPr>
                        <a:t>Vegetable protein</a:t>
                      </a:r>
                    </a:p>
                  </a:txBody>
                  <a:tcPr marL="63305" marR="63305" marT="31652" marB="31652"/>
                </a:tc>
                <a:tc>
                  <a:txBody>
                    <a:bodyPr/>
                    <a:lstStyle/>
                    <a:p>
                      <a:endParaRPr lang="en-GB" sz="1200" baseline="0" dirty="0">
                        <a:latin typeface="Comic Sans MS" panose="030F0702030302020204" pitchFamily="66" charset="0"/>
                      </a:endParaRPr>
                    </a:p>
                  </a:txBody>
                  <a:tcPr marL="63305" marR="63305" marT="31652" marB="31652"/>
                </a:tc>
                <a:extLst>
                  <a:ext uri="{0D108BD9-81ED-4DB2-BD59-A6C34878D82A}">
                    <a16:rowId xmlns:a16="http://schemas.microsoft.com/office/drawing/2014/main" xmlns="" val="10004"/>
                  </a:ext>
                </a:extLst>
              </a:tr>
              <a:tr h="649363">
                <a:tc>
                  <a:txBody>
                    <a:bodyPr/>
                    <a:lstStyle/>
                    <a:p>
                      <a:pPr algn="ctr"/>
                      <a:r>
                        <a:rPr lang="en-GB" sz="1200" b="1" dirty="0">
                          <a:latin typeface="Comic Sans MS" panose="030F0702030302020204" pitchFamily="66" charset="0"/>
                        </a:rPr>
                        <a:t>Carbohydrates</a:t>
                      </a:r>
                      <a:r>
                        <a:rPr lang="en-GB" sz="1200" dirty="0">
                          <a:latin typeface="Comic Sans MS" panose="030F0702030302020204" pitchFamily="66" charset="0"/>
                        </a:rPr>
                        <a:t> – </a:t>
                      </a:r>
                    </a:p>
                    <a:p>
                      <a:pPr algn="ctr"/>
                      <a:r>
                        <a:rPr lang="en-GB" sz="1200" dirty="0">
                          <a:latin typeface="Comic Sans MS" panose="030F0702030302020204" pitchFamily="66" charset="0"/>
                        </a:rPr>
                        <a:t> cooked and chilled</a:t>
                      </a:r>
                    </a:p>
                  </a:txBody>
                  <a:tcPr marL="63305" marR="63305" marT="31652" marB="31652"/>
                </a:tc>
                <a:tc>
                  <a:txBody>
                    <a:bodyPr/>
                    <a:lstStyle/>
                    <a:p>
                      <a:endParaRPr lang="en-GB" sz="1200" dirty="0"/>
                    </a:p>
                  </a:txBody>
                  <a:tcPr marL="63305" marR="63305" marT="31652" marB="31652"/>
                </a:tc>
                <a:extLst>
                  <a:ext uri="{0D108BD9-81ED-4DB2-BD59-A6C34878D82A}">
                    <a16:rowId xmlns:a16="http://schemas.microsoft.com/office/drawing/2014/main" xmlns="" val="10005"/>
                  </a:ext>
                </a:extLst>
              </a:tr>
              <a:tr h="633046">
                <a:tc>
                  <a:txBody>
                    <a:bodyPr/>
                    <a:lstStyle/>
                    <a:p>
                      <a:pPr algn="ctr"/>
                      <a:r>
                        <a:rPr lang="en-GB" sz="1200" b="1" i="0" dirty="0">
                          <a:latin typeface="Comic Sans MS" panose="030F0702030302020204" pitchFamily="66" charset="0"/>
                        </a:rPr>
                        <a:t>Dressing</a:t>
                      </a:r>
                    </a:p>
                  </a:txBody>
                  <a:tcPr marL="63305" marR="63305" marT="31652" marB="31652"/>
                </a:tc>
                <a:tc>
                  <a:txBody>
                    <a:bodyPr/>
                    <a:lstStyle/>
                    <a:p>
                      <a:endParaRPr lang="en-GB" sz="1200" dirty="0"/>
                    </a:p>
                    <a:p>
                      <a:endParaRPr lang="en-GB" sz="1200" dirty="0"/>
                    </a:p>
                    <a:p>
                      <a:endParaRPr lang="en-GB" sz="1200" dirty="0"/>
                    </a:p>
                  </a:txBody>
                  <a:tcPr marL="63305" marR="63305" marT="31652" marB="31652"/>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615909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52</a:t>
            </a:fld>
            <a:endParaRPr lang="en-GB" dirty="0"/>
          </a:p>
        </p:txBody>
      </p:sp>
      <p:grpSp>
        <p:nvGrpSpPr>
          <p:cNvPr id="3" name="Group 2"/>
          <p:cNvGrpSpPr/>
          <p:nvPr/>
        </p:nvGrpSpPr>
        <p:grpSpPr>
          <a:xfrm>
            <a:off x="568824" y="199910"/>
            <a:ext cx="8247949" cy="1024535"/>
            <a:chOff x="568824" y="199910"/>
            <a:chExt cx="8247949" cy="1024535"/>
          </a:xfrm>
        </p:grpSpPr>
        <p:sp>
          <p:nvSpPr>
            <p:cNvPr id="4" name="Rounded Rectangle 3"/>
            <p:cNvSpPr/>
            <p:nvPr/>
          </p:nvSpPr>
          <p:spPr>
            <a:xfrm>
              <a:off x="568824" y="199910"/>
              <a:ext cx="8247949" cy="383160"/>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385" dirty="0">
                  <a:solidFill>
                    <a:srgbClr val="7030A0"/>
                  </a:solidFill>
                </a:rPr>
                <a:t>Name of Product</a:t>
              </a:r>
            </a:p>
          </p:txBody>
        </p:sp>
        <p:sp>
          <p:nvSpPr>
            <p:cNvPr id="5" name="Rounded Rectangle 4"/>
            <p:cNvSpPr/>
            <p:nvPr/>
          </p:nvSpPr>
          <p:spPr>
            <a:xfrm>
              <a:off x="568824" y="670529"/>
              <a:ext cx="8247949" cy="553916"/>
            </a:xfrm>
            <a:prstGeom prst="roundRect">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dirty="0">
                  <a:solidFill>
                    <a:srgbClr val="7030A0"/>
                  </a:solidFill>
                </a:rPr>
                <a:t>Description of Product</a:t>
              </a:r>
            </a:p>
          </p:txBody>
        </p:sp>
      </p:grpSp>
      <p:pic>
        <p:nvPicPr>
          <p:cNvPr id="6" name="Picture 5"/>
          <p:cNvPicPr>
            <a:picLocks noChangeAspect="1"/>
          </p:cNvPicPr>
          <p:nvPr/>
        </p:nvPicPr>
        <p:blipFill>
          <a:blip r:embed="rId2"/>
          <a:stretch>
            <a:fillRect/>
          </a:stretch>
        </p:blipFill>
        <p:spPr>
          <a:xfrm>
            <a:off x="2864352" y="2148877"/>
            <a:ext cx="3780406" cy="2871936"/>
          </a:xfrm>
          <a:prstGeom prst="rect">
            <a:avLst/>
          </a:prstGeom>
        </p:spPr>
      </p:pic>
      <p:pic>
        <p:nvPicPr>
          <p:cNvPr id="7" name="Picture 2" descr="Image result for eatwell gu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56"/>
          <a:stretch/>
        </p:blipFill>
        <p:spPr bwMode="auto">
          <a:xfrm>
            <a:off x="493649" y="3855641"/>
            <a:ext cx="1677572" cy="126991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68824" y="5825859"/>
            <a:ext cx="8110331" cy="93773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8" dirty="0">
                <a:solidFill>
                  <a:schemeClr val="tx1"/>
                </a:solidFill>
              </a:rPr>
              <a:t>Draw your design idea for the pasta salad above … Make sure that you have annotated how you have included:</a:t>
            </a:r>
          </a:p>
          <a:p>
            <a:pPr marL="118695" indent="-118695" algn="ctr">
              <a:buFont typeface="Arial" panose="020B0604020202020204" pitchFamily="34" charset="0"/>
              <a:buChar char="•"/>
            </a:pPr>
            <a:r>
              <a:rPr lang="en-GB" sz="1108" dirty="0">
                <a:solidFill>
                  <a:schemeClr val="tx1"/>
                </a:solidFill>
              </a:rPr>
              <a:t>Vegetables/Fruit  *Dairy or alternatives  *Protein (Veg or meat)  *Grains / Complex carbohydrates</a:t>
            </a:r>
          </a:p>
          <a:p>
            <a:pPr marL="118695" indent="-118695" algn="ctr">
              <a:buFont typeface="Arial" panose="020B0604020202020204" pitchFamily="34" charset="0"/>
              <a:buChar char="•"/>
            </a:pPr>
            <a:r>
              <a:rPr lang="en-GB" sz="1108" dirty="0">
                <a:solidFill>
                  <a:schemeClr val="tx1"/>
                </a:solidFill>
              </a:rPr>
              <a:t>Label the functions of the ingredients in your salad (Sensory &amp; nutritional)</a:t>
            </a:r>
          </a:p>
        </p:txBody>
      </p:sp>
    </p:spTree>
    <p:extLst>
      <p:ext uri="{BB962C8B-B14F-4D97-AF65-F5344CB8AC3E}">
        <p14:creationId xmlns:p14="http://schemas.microsoft.com/office/powerpoint/2010/main" val="4125425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53</a:t>
            </a:fld>
            <a:endParaRPr lang="en-GB" dirty="0"/>
          </a:p>
        </p:txBody>
      </p:sp>
      <p:grpSp>
        <p:nvGrpSpPr>
          <p:cNvPr id="3" name="Group 2"/>
          <p:cNvGrpSpPr/>
          <p:nvPr/>
        </p:nvGrpSpPr>
        <p:grpSpPr>
          <a:xfrm>
            <a:off x="834888" y="56234"/>
            <a:ext cx="8052224" cy="6717360"/>
            <a:chOff x="834888" y="56234"/>
            <a:chExt cx="8052224" cy="6717360"/>
          </a:xfrm>
        </p:grpSpPr>
        <p:sp>
          <p:nvSpPr>
            <p:cNvPr id="4" name="Folded Corner 3"/>
            <p:cNvSpPr/>
            <p:nvPr/>
          </p:nvSpPr>
          <p:spPr>
            <a:xfrm>
              <a:off x="834888" y="643597"/>
              <a:ext cx="7761696" cy="1521460"/>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Ingredients Required</a:t>
              </a:r>
            </a:p>
          </p:txBody>
        </p:sp>
        <p:sp>
          <p:nvSpPr>
            <p:cNvPr id="5" name="Rounded Rectangle 4"/>
            <p:cNvSpPr/>
            <p:nvPr/>
          </p:nvSpPr>
          <p:spPr>
            <a:xfrm>
              <a:off x="1229919" y="3856583"/>
              <a:ext cx="6936377" cy="2917011"/>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Success Criteria … what will make my Pasta Salad the best product in the room … </a:t>
              </a:r>
            </a:p>
            <a:p>
              <a:pPr algn="ctr"/>
              <a:endParaRPr lang="en-GB" sz="1246" dirty="0">
                <a:solidFill>
                  <a:schemeClr val="tx1"/>
                </a:solidFill>
              </a:endParaRPr>
            </a:p>
            <a:p>
              <a:pPr marL="237390" indent="-237390">
                <a:buAutoNum type="arabicPeriod"/>
              </a:pPr>
              <a:r>
                <a:rPr lang="en-GB" sz="1246" dirty="0">
                  <a:solidFill>
                    <a:schemeClr val="tx1"/>
                  </a:solidFill>
                </a:rPr>
                <a:t>I must demonstrate that … </a:t>
              </a: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r>
                <a:rPr lang="en-GB" sz="1246" dirty="0">
                  <a:solidFill>
                    <a:schemeClr val="tx1"/>
                  </a:solidFill>
                </a:rPr>
                <a:t>The product must show … </a:t>
              </a: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endParaRPr lang="en-GB" sz="1246" dirty="0">
                <a:solidFill>
                  <a:schemeClr val="tx1"/>
                </a:solidFill>
              </a:endParaRPr>
            </a:p>
            <a:p>
              <a:pPr marL="237390" indent="-237390">
                <a:buAutoNum type="arabicPeriod"/>
              </a:pPr>
              <a:r>
                <a:rPr lang="en-GB" sz="1246" dirty="0">
                  <a:solidFill>
                    <a:schemeClr val="tx1"/>
                  </a:solidFill>
                </a:rPr>
                <a:t>I will have challenged myself by…</a:t>
              </a:r>
            </a:p>
          </p:txBody>
        </p:sp>
        <p:sp>
          <p:nvSpPr>
            <p:cNvPr id="6" name="Folded Corner 5"/>
            <p:cNvSpPr/>
            <p:nvPr/>
          </p:nvSpPr>
          <p:spPr>
            <a:xfrm>
              <a:off x="3192755" y="2267085"/>
              <a:ext cx="3009263" cy="1429062"/>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Cooking</a:t>
              </a:r>
            </a:p>
            <a:p>
              <a:pPr algn="ctr"/>
              <a:r>
                <a:rPr lang="en-GB" sz="1246" dirty="0">
                  <a:solidFill>
                    <a:schemeClr val="tx1"/>
                  </a:solidFill>
                </a:rPr>
                <a:t>Equipment Needed</a:t>
              </a:r>
            </a:p>
          </p:txBody>
        </p:sp>
        <p:sp>
          <p:nvSpPr>
            <p:cNvPr id="7" name="Folded Corner 6"/>
            <p:cNvSpPr/>
            <p:nvPr/>
          </p:nvSpPr>
          <p:spPr>
            <a:xfrm>
              <a:off x="6394685" y="2267085"/>
              <a:ext cx="2492427" cy="1429062"/>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Serving</a:t>
              </a:r>
            </a:p>
            <a:p>
              <a:pPr algn="ctr"/>
              <a:r>
                <a:rPr lang="en-GB" sz="1246" dirty="0">
                  <a:solidFill>
                    <a:schemeClr val="tx1"/>
                  </a:solidFill>
                </a:rPr>
                <a:t>Equipment Needed</a:t>
              </a:r>
            </a:p>
          </p:txBody>
        </p:sp>
        <p:sp>
          <p:nvSpPr>
            <p:cNvPr id="8" name="Rounded Rectangle 7"/>
            <p:cNvSpPr/>
            <p:nvPr/>
          </p:nvSpPr>
          <p:spPr>
            <a:xfrm>
              <a:off x="834888" y="56234"/>
              <a:ext cx="7761696" cy="48533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PLANNING</a:t>
              </a:r>
            </a:p>
          </p:txBody>
        </p:sp>
      </p:grpSp>
      <p:sp>
        <p:nvSpPr>
          <p:cNvPr id="9" name="Folded Corner 8"/>
          <p:cNvSpPr/>
          <p:nvPr/>
        </p:nvSpPr>
        <p:spPr>
          <a:xfrm>
            <a:off x="167046" y="2267085"/>
            <a:ext cx="2833042" cy="1429062"/>
          </a:xfrm>
          <a:prstGeom prst="foldedCorne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46" dirty="0">
                <a:solidFill>
                  <a:schemeClr val="tx1"/>
                </a:solidFill>
              </a:rPr>
              <a:t>Preparation</a:t>
            </a:r>
          </a:p>
          <a:p>
            <a:pPr algn="ctr"/>
            <a:r>
              <a:rPr lang="en-GB" sz="1246" dirty="0">
                <a:solidFill>
                  <a:schemeClr val="tx1"/>
                </a:solidFill>
              </a:rPr>
              <a:t>Equipment Needed</a:t>
            </a:r>
          </a:p>
        </p:txBody>
      </p:sp>
    </p:spTree>
    <p:extLst>
      <p:ext uri="{BB962C8B-B14F-4D97-AF65-F5344CB8AC3E}">
        <p14:creationId xmlns:p14="http://schemas.microsoft.com/office/powerpoint/2010/main" val="2132775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54</a:t>
            </a:fld>
            <a:endParaRPr lang="en-GB" dirty="0"/>
          </a:p>
        </p:txBody>
      </p:sp>
      <p:grpSp>
        <p:nvGrpSpPr>
          <p:cNvPr id="3" name="Group 2"/>
          <p:cNvGrpSpPr/>
          <p:nvPr/>
        </p:nvGrpSpPr>
        <p:grpSpPr>
          <a:xfrm>
            <a:off x="497896" y="73857"/>
            <a:ext cx="8326012" cy="6607796"/>
            <a:chOff x="497896" y="73857"/>
            <a:chExt cx="8326012" cy="6607796"/>
          </a:xfrm>
        </p:grpSpPr>
        <p:sp>
          <p:nvSpPr>
            <p:cNvPr id="4" name="Rounded Rectangle 3"/>
            <p:cNvSpPr/>
            <p:nvPr/>
          </p:nvSpPr>
          <p:spPr>
            <a:xfrm>
              <a:off x="497896" y="73857"/>
              <a:ext cx="8148209" cy="40092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492" b="1" dirty="0"/>
                <a:t>PASTA SALAD  PROCESS</a:t>
              </a:r>
            </a:p>
          </p:txBody>
        </p:sp>
        <p:sp>
          <p:nvSpPr>
            <p:cNvPr id="5" name="Down Arrow Callout 4"/>
            <p:cNvSpPr/>
            <p:nvPr/>
          </p:nvSpPr>
          <p:spPr>
            <a:xfrm>
              <a:off x="705395" y="1086730"/>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6" name="Rounded Rectangle 5"/>
            <p:cNvSpPr/>
            <p:nvPr/>
          </p:nvSpPr>
          <p:spPr>
            <a:xfrm>
              <a:off x="3505262" y="6396782"/>
              <a:ext cx="2133476" cy="2848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62" b="1" dirty="0">
                  <a:solidFill>
                    <a:srgbClr val="FF0000"/>
                  </a:solidFill>
                </a:rPr>
                <a:t>END</a:t>
              </a:r>
              <a:endParaRPr lang="en-GB" sz="1246" b="1" dirty="0">
                <a:solidFill>
                  <a:srgbClr val="FF0000"/>
                </a:solidFill>
              </a:endParaRPr>
            </a:p>
          </p:txBody>
        </p:sp>
        <p:sp>
          <p:nvSpPr>
            <p:cNvPr id="7" name="Rounded Rectangle 6"/>
            <p:cNvSpPr/>
            <p:nvPr/>
          </p:nvSpPr>
          <p:spPr>
            <a:xfrm>
              <a:off x="705395" y="548640"/>
              <a:ext cx="3676692" cy="2954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938" b="1" dirty="0"/>
                <a:t>PROCESS</a:t>
              </a:r>
              <a:endParaRPr lang="en-GB" sz="1385" b="1" dirty="0"/>
            </a:p>
          </p:txBody>
        </p:sp>
        <p:pic>
          <p:nvPicPr>
            <p:cNvPr id="8" name="Picture 2" descr="Image result for safety in the kitch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31" b="20604"/>
            <a:stretch/>
          </p:blipFill>
          <p:spPr bwMode="auto">
            <a:xfrm>
              <a:off x="4749640" y="496320"/>
              <a:ext cx="3054915" cy="437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Hygie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84177">
              <a:off x="8191247" y="541860"/>
              <a:ext cx="632661" cy="60440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680020" y="1086730"/>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1" name="Rounded Rectangle 10"/>
            <p:cNvSpPr/>
            <p:nvPr/>
          </p:nvSpPr>
          <p:spPr>
            <a:xfrm rot="5400000">
              <a:off x="6222408" y="3711436"/>
              <a:ext cx="4570338" cy="559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62" dirty="0">
                  <a:solidFill>
                    <a:schemeClr val="tx1"/>
                  </a:solidFill>
                </a:rPr>
                <a:t>Complete this flow chart outlining the main steps to make your design. Include the safety &amp; hygiene. </a:t>
              </a:r>
            </a:p>
          </p:txBody>
        </p:sp>
        <p:sp>
          <p:nvSpPr>
            <p:cNvPr id="12" name="Down Arrow Callout 11"/>
            <p:cNvSpPr/>
            <p:nvPr/>
          </p:nvSpPr>
          <p:spPr>
            <a:xfrm>
              <a:off x="732313" y="2146330"/>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3" name="Down Arrow Callout 12"/>
            <p:cNvSpPr/>
            <p:nvPr/>
          </p:nvSpPr>
          <p:spPr>
            <a:xfrm>
              <a:off x="732313" y="3212711"/>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4" name="Down Arrow Callout 13"/>
            <p:cNvSpPr/>
            <p:nvPr/>
          </p:nvSpPr>
          <p:spPr>
            <a:xfrm>
              <a:off x="732313" y="4279092"/>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5" name="Down Arrow Callout 14"/>
            <p:cNvSpPr/>
            <p:nvPr/>
          </p:nvSpPr>
          <p:spPr>
            <a:xfrm>
              <a:off x="732313" y="5362052"/>
              <a:ext cx="3264709" cy="104980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6" name="Rounded Rectangle 15"/>
            <p:cNvSpPr/>
            <p:nvPr/>
          </p:nvSpPr>
          <p:spPr>
            <a:xfrm>
              <a:off x="4680020" y="2096302"/>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7" name="Rounded Rectangle 16"/>
            <p:cNvSpPr/>
            <p:nvPr/>
          </p:nvSpPr>
          <p:spPr>
            <a:xfrm>
              <a:off x="4680019" y="3113984"/>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8" name="Rounded Rectangle 17"/>
            <p:cNvSpPr/>
            <p:nvPr/>
          </p:nvSpPr>
          <p:spPr>
            <a:xfrm>
              <a:off x="4644742" y="4262513"/>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sp>
          <p:nvSpPr>
            <p:cNvPr id="19" name="Rounded Rectangle 18"/>
            <p:cNvSpPr/>
            <p:nvPr/>
          </p:nvSpPr>
          <p:spPr>
            <a:xfrm>
              <a:off x="4680018" y="5316489"/>
              <a:ext cx="3264709" cy="728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dirty="0"/>
            </a:p>
          </p:txBody>
        </p:sp>
      </p:grpSp>
    </p:spTree>
    <p:extLst>
      <p:ext uri="{BB962C8B-B14F-4D97-AF65-F5344CB8AC3E}">
        <p14:creationId xmlns:p14="http://schemas.microsoft.com/office/powerpoint/2010/main" val="1068505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55</a:t>
            </a:fld>
            <a:endParaRPr lang="en-GB" dirty="0"/>
          </a:p>
        </p:txBody>
      </p:sp>
      <p:sp>
        <p:nvSpPr>
          <p:cNvPr id="3" name="Text Box 1"/>
          <p:cNvSpPr txBox="1"/>
          <p:nvPr/>
        </p:nvSpPr>
        <p:spPr>
          <a:xfrm>
            <a:off x="1711842" y="134102"/>
            <a:ext cx="6124575" cy="69913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Century Gothic" panose="020B0502020202020204" pitchFamily="34" charset="0"/>
                <a:ea typeface="MS Mincho"/>
                <a:cs typeface="Times New Roman" panose="02020603050405020304" pitchFamily="18" charset="0"/>
              </a:rPr>
              <a:t>Checklist – Pasta Salad</a:t>
            </a:r>
            <a:endParaRPr kumimoji="0" lang="en-GB"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Mincho"/>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18851352"/>
              </p:ext>
            </p:extLst>
          </p:nvPr>
        </p:nvGraphicFramePr>
        <p:xfrm>
          <a:off x="539016" y="945084"/>
          <a:ext cx="7976334" cy="5678199"/>
        </p:xfrm>
        <a:graphic>
          <a:graphicData uri="http://schemas.openxmlformats.org/drawingml/2006/table">
            <a:tbl>
              <a:tblPr firstRow="1" firstCol="1" bandRow="1"/>
              <a:tblGrid>
                <a:gridCol w="846664">
                  <a:extLst>
                    <a:ext uri="{9D8B030D-6E8A-4147-A177-3AD203B41FA5}">
                      <a16:colId xmlns:a16="http://schemas.microsoft.com/office/drawing/2014/main" xmlns="" val="20000"/>
                    </a:ext>
                  </a:extLst>
                </a:gridCol>
                <a:gridCol w="2789836">
                  <a:extLst>
                    <a:ext uri="{9D8B030D-6E8A-4147-A177-3AD203B41FA5}">
                      <a16:colId xmlns:a16="http://schemas.microsoft.com/office/drawing/2014/main" xmlns="" val="20001"/>
                    </a:ext>
                  </a:extLst>
                </a:gridCol>
                <a:gridCol w="4339834">
                  <a:extLst>
                    <a:ext uri="{9D8B030D-6E8A-4147-A177-3AD203B41FA5}">
                      <a16:colId xmlns:a16="http://schemas.microsoft.com/office/drawing/2014/main" xmlns="" val="20002"/>
                    </a:ext>
                  </a:extLst>
                </a:gridCol>
              </a:tblGrid>
              <a:tr h="143237">
                <a:tc>
                  <a:txBody>
                    <a:bodyPr/>
                    <a:lstStyle/>
                    <a:p>
                      <a:pPr algn="ctr">
                        <a:spcAft>
                          <a:spcPts val="0"/>
                        </a:spcAft>
                      </a:pPr>
                      <a:r>
                        <a:rPr lang="en-US" sz="1050" b="1" dirty="0">
                          <a:effectLst/>
                          <a:latin typeface="Comic Sans MS" panose="030F0702030302020204" pitchFamily="66"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Century Gothic" panose="020B0502020202020204" pitchFamily="34" charset="0"/>
                          <a:ea typeface="MS Mincho"/>
                          <a:cs typeface="Times New Roman" panose="02020603050405020304" pitchFamily="18" charset="0"/>
                        </a:rPr>
                        <a:t>Question</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effectLst/>
                          <a:latin typeface="Century Gothic" panose="020B0502020202020204" pitchFamily="34" charset="0"/>
                          <a:ea typeface="MS Mincho"/>
                          <a:cs typeface="Times New Roman" panose="02020603050405020304" pitchFamily="18" charset="0"/>
                        </a:rPr>
                        <a:t>Answers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1771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A</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do you know when the water is hot enough to cook the pasta?</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58204">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B</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Always keep the lid off the saucepan when boiling the pasta.</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True / False</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799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C</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long do we cook the pasta for?</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6799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D</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can we check when the pasta is cooked?</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E</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Why should we allow the pasta to cool before making the Salad?</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F</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Why should we use separate chopping boards for vegetables and meat?</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67991">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G</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Give two safety points when using sharp knives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1.</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2.</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01987">
                <a:tc>
                  <a:txBody>
                    <a:bodyPr/>
                    <a:lstStyle/>
                    <a:p>
                      <a:pPr algn="ctr">
                        <a:spcAft>
                          <a:spcPts val="0"/>
                        </a:spcAft>
                      </a:pPr>
                      <a:r>
                        <a:rPr lang="en-US" sz="1050" dirty="0">
                          <a:effectLst/>
                          <a:latin typeface="Comic Sans MS" panose="030F0702030302020204" pitchFamily="66" charset="0"/>
                          <a:ea typeface="MS Mincho"/>
                          <a:cs typeface="Times New Roman" panose="02020603050405020304" pitchFamily="18" charset="0"/>
                        </a:rPr>
                        <a:t>H</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Why should we include a range of different vegetables?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08079">
                <a:tc>
                  <a:txBody>
                    <a:bodyPr/>
                    <a:lstStyle/>
                    <a:p>
                      <a:pPr algn="ctr">
                        <a:spcAft>
                          <a:spcPts val="0"/>
                        </a:spcAft>
                      </a:pPr>
                      <a:r>
                        <a:rPr lang="en-US" sz="1050" dirty="0">
                          <a:effectLst/>
                          <a:latin typeface="Comic Sans MS" panose="030F0702030302020204" pitchFamily="66" charset="0"/>
                          <a:ea typeface="MS Mincho"/>
                          <a:cs typeface="Times New Roman" panose="02020603050405020304" pitchFamily="18" charset="0"/>
                        </a:rPr>
                        <a:t>I</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What high risk foods could we consider to use in our pasta salads?</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01987">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K</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ambria" panose="02040503050406030204" pitchFamily="18"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and where should we store the Pasta Salad?</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L</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How would you modify your recipe for Pasta Salad if it was for a Vegetarian?</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501329">
                <a:tc>
                  <a:txBody>
                    <a:bodyPr/>
                    <a:lstStyle/>
                    <a:p>
                      <a:pPr algn="ctr">
                        <a:spcAft>
                          <a:spcPts val="0"/>
                        </a:spcAft>
                      </a:pPr>
                      <a:r>
                        <a:rPr lang="en-US" sz="1050" dirty="0">
                          <a:effectLst/>
                          <a:latin typeface="Cambria" panose="02040503050406030204" pitchFamily="18" charset="0"/>
                          <a:ea typeface="MS Mincho"/>
                          <a:cs typeface="Times New Roman" panose="02020603050405020304" pitchFamily="18" charset="0"/>
                        </a:rPr>
                        <a:t>M</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Give 2 examples of dressings that could be put on the pasta Salad?</a:t>
                      </a:r>
                      <a:endParaRPr lang="en-GB" sz="1050" dirty="0">
                        <a:effectLst/>
                        <a:latin typeface="Cambria" panose="02040503050406030204" pitchFamily="18" charset="0"/>
                        <a:ea typeface="MS Mincho"/>
                        <a:cs typeface="Times New Roman" panose="02020603050405020304" pitchFamily="18" charset="0"/>
                      </a:endParaRPr>
                    </a:p>
                    <a:p>
                      <a:pPr algn="ctr">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dirty="0">
                          <a:effectLst/>
                          <a:latin typeface="Century Gothic" panose="020B0502020202020204" pitchFamily="34" charset="0"/>
                          <a:ea typeface="MS Mincho"/>
                          <a:cs typeface="Times New Roman" panose="02020603050405020304" pitchFamily="18" charset="0"/>
                        </a:rPr>
                        <a:t>1.</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2.</a:t>
                      </a:r>
                      <a:endParaRPr lang="en-GB" sz="1050" dirty="0">
                        <a:effectLst/>
                        <a:latin typeface="Cambria" panose="02040503050406030204" pitchFamily="18" charset="0"/>
                        <a:ea typeface="MS Mincho"/>
                        <a:cs typeface="Times New Roman" panose="02020603050405020304" pitchFamily="18" charset="0"/>
                      </a:endParaRPr>
                    </a:p>
                    <a:p>
                      <a:pPr algn="l">
                        <a:spcAft>
                          <a:spcPts val="0"/>
                        </a:spcAft>
                      </a:pPr>
                      <a:r>
                        <a:rPr lang="en-US" sz="1050" dirty="0">
                          <a:effectLst/>
                          <a:latin typeface="Century Gothic" panose="020B0502020202020204" pitchFamily="34" charset="0"/>
                          <a:ea typeface="MS Mincho"/>
                          <a:cs typeface="Times New Roman" panose="02020603050405020304" pitchFamily="18" charset="0"/>
                        </a:rPr>
                        <a:t> </a:t>
                      </a:r>
                      <a:endParaRPr lang="en-GB" sz="1050" dirty="0">
                        <a:effectLst/>
                        <a:latin typeface="Cambria" panose="02040503050406030204" pitchFamily="18" charset="0"/>
                        <a:ea typeface="MS Mincho"/>
                        <a:cs typeface="Times New Roman" panose="02020603050405020304" pitchFamily="18" charset="0"/>
                      </a:endParaRPr>
                    </a:p>
                  </a:txBody>
                  <a:tcPr marL="37327" marR="3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4240382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56</a:t>
            </a:fld>
            <a:endParaRPr lang="en-GB" dirty="0"/>
          </a:p>
        </p:txBody>
      </p:sp>
      <p:grpSp>
        <p:nvGrpSpPr>
          <p:cNvPr id="3" name="Group 2"/>
          <p:cNvGrpSpPr/>
          <p:nvPr/>
        </p:nvGrpSpPr>
        <p:grpSpPr>
          <a:xfrm>
            <a:off x="189915" y="94796"/>
            <a:ext cx="8790297" cy="6678798"/>
            <a:chOff x="189915" y="94796"/>
            <a:chExt cx="8790297" cy="6678798"/>
          </a:xfrm>
        </p:grpSpPr>
        <p:pic>
          <p:nvPicPr>
            <p:cNvPr id="4" name="Picture 2" descr="Image result for evalu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915" y="94796"/>
              <a:ext cx="1347484" cy="14154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91138" y="647068"/>
              <a:ext cx="2817559" cy="2982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762" dirty="0">
                  <a:solidFill>
                    <a:schemeClr val="tx1"/>
                  </a:solidFill>
                </a:rPr>
                <a:t>Photo 1: Photo of my design idea</a:t>
              </a:r>
            </a:p>
          </p:txBody>
        </p:sp>
        <p:sp>
          <p:nvSpPr>
            <p:cNvPr id="6" name="Rounded Rectangle 5"/>
            <p:cNvSpPr/>
            <p:nvPr/>
          </p:nvSpPr>
          <p:spPr>
            <a:xfrm>
              <a:off x="1808704" y="103720"/>
              <a:ext cx="6565593" cy="42547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215" b="1" dirty="0"/>
                <a:t>PASTA SALAD EVALUATION</a:t>
              </a:r>
            </a:p>
          </p:txBody>
        </p:sp>
        <p:sp>
          <p:nvSpPr>
            <p:cNvPr id="7" name="Rectangle 6"/>
            <p:cNvSpPr/>
            <p:nvPr/>
          </p:nvSpPr>
          <p:spPr>
            <a:xfrm>
              <a:off x="189915" y="3829485"/>
              <a:ext cx="2414618" cy="143490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b="1" dirty="0">
                  <a:solidFill>
                    <a:srgbClr val="7030A0"/>
                  </a:solidFill>
                </a:rPr>
                <a:t>What went really well today…</a:t>
              </a:r>
            </a:p>
          </p:txBody>
        </p:sp>
        <p:sp>
          <p:nvSpPr>
            <p:cNvPr id="8" name="Rectangle 7"/>
            <p:cNvSpPr/>
            <p:nvPr/>
          </p:nvSpPr>
          <p:spPr>
            <a:xfrm>
              <a:off x="2702268" y="3829485"/>
              <a:ext cx="2389232" cy="143490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b="1" dirty="0">
                  <a:solidFill>
                    <a:srgbClr val="7030A0"/>
                  </a:solidFill>
                </a:rPr>
                <a:t>Would have been better if…</a:t>
              </a:r>
            </a:p>
          </p:txBody>
        </p:sp>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l="7799" t="3650" r="12404" b="4746"/>
            <a:stretch/>
          </p:blipFill>
          <p:spPr>
            <a:xfrm>
              <a:off x="5541132" y="1638851"/>
              <a:ext cx="3355127" cy="3371257"/>
            </a:xfrm>
            <a:prstGeom prst="rect">
              <a:avLst/>
            </a:prstGeom>
          </p:spPr>
        </p:pic>
        <p:sp>
          <p:nvSpPr>
            <p:cNvPr id="10" name="Rectangle 9"/>
            <p:cNvSpPr/>
            <p:nvPr/>
          </p:nvSpPr>
          <p:spPr>
            <a:xfrm>
              <a:off x="4561450" y="548347"/>
              <a:ext cx="4418762" cy="534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46" dirty="0">
                  <a:solidFill>
                    <a:schemeClr val="tx1"/>
                  </a:solidFill>
                </a:rPr>
                <a:t>Write the 8 adjectives to describe your ultimate Pasta salad  and complete the star chart &amp; evaluation</a:t>
              </a:r>
              <a:r>
                <a:rPr lang="en-GB" sz="831" dirty="0">
                  <a:solidFill>
                    <a:schemeClr val="tx1"/>
                  </a:solidFill>
                </a:rPr>
                <a:t>.</a:t>
              </a:r>
            </a:p>
          </p:txBody>
        </p:sp>
        <p:sp>
          <p:nvSpPr>
            <p:cNvPr id="11" name="Rounded Rectangle 10"/>
            <p:cNvSpPr/>
            <p:nvPr/>
          </p:nvSpPr>
          <p:spPr>
            <a:xfrm>
              <a:off x="189915" y="5307037"/>
              <a:ext cx="6419892" cy="14665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969" b="1" dirty="0">
                  <a:solidFill>
                    <a:schemeClr val="tx1"/>
                  </a:solidFill>
                </a:rPr>
                <a:t>Environmental Impact Statement </a:t>
              </a:r>
              <a:r>
                <a:rPr lang="en-GB" sz="969" dirty="0">
                  <a:solidFill>
                    <a:schemeClr val="tx1"/>
                  </a:solidFill>
                </a:rPr>
                <a:t>… </a:t>
              </a:r>
            </a:p>
            <a:p>
              <a:r>
                <a:rPr lang="en-GB" sz="831" dirty="0">
                  <a:solidFill>
                    <a:schemeClr val="tx1"/>
                  </a:solidFill>
                </a:rPr>
                <a:t>Think about sourcing of ingredients, packaging, air miles, carbon foot print, chemicals used …</a:t>
              </a:r>
            </a:p>
          </p:txBody>
        </p:sp>
        <p:pic>
          <p:nvPicPr>
            <p:cNvPr id="12" name="Picture 4" descr="Image result for environment impact assess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87" t="5334" r="19873" b="3734"/>
            <a:stretch/>
          </p:blipFill>
          <p:spPr bwMode="auto">
            <a:xfrm>
              <a:off x="6195459" y="6214403"/>
              <a:ext cx="613306" cy="5591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7483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57</a:t>
            </a:fld>
            <a:endParaRPr lang="en-GB" dirty="0"/>
          </a:p>
        </p:txBody>
      </p:sp>
      <p:sp>
        <p:nvSpPr>
          <p:cNvPr id="3" name="Text Box 1"/>
          <p:cNvSpPr txBox="1"/>
          <p:nvPr/>
        </p:nvSpPr>
        <p:spPr>
          <a:xfrm>
            <a:off x="1933914" y="394519"/>
            <a:ext cx="4775667" cy="532903"/>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2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Looking at Fruit and Vegetables</a:t>
            </a:r>
          </a:p>
        </p:txBody>
      </p:sp>
      <p:sp>
        <p:nvSpPr>
          <p:cNvPr id="4" name="Rectangle 3"/>
          <p:cNvSpPr/>
          <p:nvPr/>
        </p:nvSpPr>
        <p:spPr>
          <a:xfrm>
            <a:off x="182880" y="1018997"/>
            <a:ext cx="8200724" cy="261610"/>
          </a:xfrm>
          <a:prstGeom prst="rect">
            <a:avLst/>
          </a:prstGeom>
        </p:spPr>
        <p:txBody>
          <a:bodyPr wrap="square">
            <a:spAutoFit/>
          </a:bodyPr>
          <a:lstStyle/>
          <a:p>
            <a:pPr algn="ctr"/>
            <a:r>
              <a:rPr lang="en-GB" sz="1100" dirty="0">
                <a:latin typeface="Calibri" panose="020F0502020204030204" pitchFamily="34" charset="0"/>
                <a:ea typeface="Calibri" panose="020F0502020204030204" pitchFamily="34" charset="0"/>
                <a:cs typeface="Times New Roman" panose="02020603050405020304" pitchFamily="18" charset="0"/>
              </a:rPr>
              <a:t>Complete the chart below listing as many different coloured fruits and vegetables that you can think of in the correct columns.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82016117"/>
              </p:ext>
            </p:extLst>
          </p:nvPr>
        </p:nvGraphicFramePr>
        <p:xfrm>
          <a:off x="539015" y="1726915"/>
          <a:ext cx="7421077" cy="4981829"/>
        </p:xfrm>
        <a:graphic>
          <a:graphicData uri="http://schemas.openxmlformats.org/drawingml/2006/table">
            <a:tbl>
              <a:tblPr firstRow="1" firstCol="1" bandRow="1"/>
              <a:tblGrid>
                <a:gridCol w="2555727">
                  <a:extLst>
                    <a:ext uri="{9D8B030D-6E8A-4147-A177-3AD203B41FA5}">
                      <a16:colId xmlns:a16="http://schemas.microsoft.com/office/drawing/2014/main" xmlns="" val="20000"/>
                    </a:ext>
                  </a:extLst>
                </a:gridCol>
                <a:gridCol w="2424032">
                  <a:extLst>
                    <a:ext uri="{9D8B030D-6E8A-4147-A177-3AD203B41FA5}">
                      <a16:colId xmlns:a16="http://schemas.microsoft.com/office/drawing/2014/main" xmlns="" val="20001"/>
                    </a:ext>
                  </a:extLst>
                </a:gridCol>
                <a:gridCol w="2441318">
                  <a:extLst>
                    <a:ext uri="{9D8B030D-6E8A-4147-A177-3AD203B41FA5}">
                      <a16:colId xmlns:a16="http://schemas.microsoft.com/office/drawing/2014/main" xmlns="" val="20002"/>
                    </a:ext>
                  </a:extLst>
                </a:gridCol>
              </a:tblGrid>
              <a:tr h="112385">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Colour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Fruit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Vegetables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12984">
                <a:tc>
                  <a:txBody>
                    <a:bodyPr/>
                    <a:lstStyle/>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Orange/yellow/white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12984">
                <a:tc>
                  <a:txBody>
                    <a:bodyPr/>
                    <a:lstStyle/>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Red/Purple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12984">
                <a:tc>
                  <a:txBody>
                    <a:bodyPr/>
                    <a:lstStyle/>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Green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3762" marR="33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6" name="Picture 5">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1759" y="119098"/>
            <a:ext cx="907181" cy="907181"/>
          </a:xfrm>
          <a:prstGeom prst="rect">
            <a:avLst/>
          </a:prstGeom>
        </p:spPr>
      </p:pic>
      <p:pic>
        <p:nvPicPr>
          <p:cNvPr id="7" name="Picture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51"/>
            <a:ext cx="1607419" cy="1069520"/>
          </a:xfrm>
          <a:prstGeom prst="rect">
            <a:avLst/>
          </a:prstGeom>
        </p:spPr>
      </p:pic>
    </p:spTree>
    <p:extLst>
      <p:ext uri="{BB962C8B-B14F-4D97-AF65-F5344CB8AC3E}">
        <p14:creationId xmlns:p14="http://schemas.microsoft.com/office/powerpoint/2010/main" val="2622708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58</a:t>
            </a:fld>
            <a:endParaRPr lang="en-GB" dirty="0"/>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3230885043"/>
              </p:ext>
            </p:extLst>
          </p:nvPr>
        </p:nvGraphicFramePr>
        <p:xfrm>
          <a:off x="89140" y="257176"/>
          <a:ext cx="8965722" cy="6342062"/>
        </p:xfrm>
        <a:graphic>
          <a:graphicData uri="http://schemas.openxmlformats.org/presentationml/2006/ole">
            <mc:AlternateContent xmlns:mc="http://schemas.openxmlformats.org/markup-compatibility/2006">
              <mc:Choice xmlns:v="urn:schemas-microsoft-com:vml" Requires="v">
                <p:oleObj spid="_x0000_s83970" name="Presentation" r:id="rId3" imgW="5343136" imgH="3779640" progId="PowerPoint.Show.12">
                  <p:embed/>
                </p:oleObj>
              </mc:Choice>
              <mc:Fallback>
                <p:oleObj name="Presentation" r:id="rId3" imgW="5343136" imgH="3779640" progId="PowerPoint.Show.12">
                  <p:embed/>
                  <p:pic>
                    <p:nvPicPr>
                      <p:cNvPr id="5" name="Object 4">
                        <a:hlinkClick r:id="" action="ppaction://ole?verb=0"/>
                      </p:cNvPr>
                      <p:cNvPicPr/>
                      <p:nvPr/>
                    </p:nvPicPr>
                    <p:blipFill>
                      <a:blip r:embed="rId4"/>
                      <a:stretch>
                        <a:fillRect/>
                      </a:stretch>
                    </p:blipFill>
                    <p:spPr>
                      <a:xfrm>
                        <a:off x="89140" y="257176"/>
                        <a:ext cx="8965722" cy="6342062"/>
                      </a:xfrm>
                      <a:prstGeom prst="rect">
                        <a:avLst/>
                      </a:prstGeom>
                    </p:spPr>
                  </p:pic>
                </p:oleObj>
              </mc:Fallback>
            </mc:AlternateContent>
          </a:graphicData>
        </a:graphic>
      </p:graphicFrame>
    </p:spTree>
    <p:extLst>
      <p:ext uri="{BB962C8B-B14F-4D97-AF65-F5344CB8AC3E}">
        <p14:creationId xmlns:p14="http://schemas.microsoft.com/office/powerpoint/2010/main" val="3250884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59</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150471808"/>
              </p:ext>
            </p:extLst>
          </p:nvPr>
        </p:nvGraphicFramePr>
        <p:xfrm>
          <a:off x="298224" y="192024"/>
          <a:ext cx="7778542" cy="5900520"/>
        </p:xfrm>
        <a:graphic>
          <a:graphicData uri="http://schemas.openxmlformats.org/presentationml/2006/ole">
            <mc:AlternateContent xmlns:mc="http://schemas.openxmlformats.org/markup-compatibility/2006">
              <mc:Choice xmlns:v="urn:schemas-microsoft-com:vml" Requires="v">
                <p:oleObj spid="_x0000_s84994" name="Document" r:id="rId3" imgW="8862198" imgH="7346191" progId="Word.Document.12">
                  <p:embed/>
                </p:oleObj>
              </mc:Choice>
              <mc:Fallback>
                <p:oleObj name="Document" r:id="rId3" imgW="8862198" imgH="7346191" progId="Word.Document.12">
                  <p:embed/>
                  <p:pic>
                    <p:nvPicPr>
                      <p:cNvPr id="3" name="Object 2"/>
                      <p:cNvPicPr/>
                      <p:nvPr/>
                    </p:nvPicPr>
                    <p:blipFill>
                      <a:blip r:embed="rId4"/>
                      <a:stretch>
                        <a:fillRect/>
                      </a:stretch>
                    </p:blipFill>
                    <p:spPr>
                      <a:xfrm>
                        <a:off x="298224" y="192024"/>
                        <a:ext cx="7778542" cy="5900520"/>
                      </a:xfrm>
                      <a:prstGeom prst="rect">
                        <a:avLst/>
                      </a:prstGeom>
                    </p:spPr>
                  </p:pic>
                </p:oleObj>
              </mc:Fallback>
            </mc:AlternateContent>
          </a:graphicData>
        </a:graphic>
      </p:graphicFrame>
    </p:spTree>
    <p:extLst>
      <p:ext uri="{BB962C8B-B14F-4D97-AF65-F5344CB8AC3E}">
        <p14:creationId xmlns:p14="http://schemas.microsoft.com/office/powerpoint/2010/main" val="315429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20B242D-6290-49E5-A6EF-D013109EBBA5}" type="slidenum">
              <a:rPr lang="en-GB" smtClean="0"/>
              <a:t>6</a:t>
            </a:fld>
            <a:endParaRPr lang="en-GB" dirty="0"/>
          </a:p>
        </p:txBody>
      </p:sp>
      <p:sp>
        <p:nvSpPr>
          <p:cNvPr id="4" name="TextBox 3"/>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Chocolate muffins</a:t>
            </a:r>
          </a:p>
        </p:txBody>
      </p:sp>
      <p:graphicFrame>
        <p:nvGraphicFramePr>
          <p:cNvPr id="9" name="Table 8"/>
          <p:cNvGraphicFramePr>
            <a:graphicFrameLocks noGrp="1"/>
          </p:cNvGraphicFramePr>
          <p:nvPr>
            <p:extLst>
              <p:ext uri="{D42A27DB-BD31-4B8C-83A1-F6EECF244321}">
                <p14:modId xmlns:p14="http://schemas.microsoft.com/office/powerpoint/2010/main" val="3974959209"/>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pPr marL="228600" indent="-228600">
                        <a:buAutoNum type="arabicPeriod"/>
                      </a:pPr>
                      <a:r>
                        <a:rPr lang="en-GB" sz="1800" dirty="0">
                          <a:solidFill>
                            <a:schemeClr val="tx1"/>
                          </a:solidFill>
                        </a:rPr>
                        <a:t>Preheat oven to 180˚ C/gas 6. Place muffin cases in tin.</a:t>
                      </a:r>
                    </a:p>
                    <a:p>
                      <a:pPr marL="228600" indent="-228600">
                        <a:buAutoNum type="arabicPeriod"/>
                      </a:pPr>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Sift flour and bicarbonate of soda into the</a:t>
                      </a:r>
                      <a:r>
                        <a:rPr lang="en-GB" sz="1800" baseline="0" dirty="0">
                          <a:solidFill>
                            <a:schemeClr val="tx1"/>
                          </a:solidFill>
                        </a:rPr>
                        <a:t> bowl.</a:t>
                      </a:r>
                    </a:p>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Stir in chocolate chips and</a:t>
                      </a:r>
                      <a:r>
                        <a:rPr lang="en-GB" sz="1800" b="1" baseline="0" dirty="0">
                          <a:solidFill>
                            <a:schemeClr val="tx1"/>
                          </a:solidFill>
                        </a:rPr>
                        <a:t> sugar.</a:t>
                      </a:r>
                    </a:p>
                    <a:p>
                      <a:endParaRPr lang="en-GB" sz="1800" b="1" baseline="0" dirty="0">
                        <a:solidFill>
                          <a:schemeClr val="tx1"/>
                        </a:solidFill>
                      </a:endParaRPr>
                    </a:p>
                    <a:p>
                      <a:endParaRPr lang="en-GB" sz="1800" b="1" dirty="0">
                        <a:solidFill>
                          <a:schemeClr val="tx1"/>
                        </a:solidFill>
                      </a:endParaRPr>
                    </a:p>
                    <a:p>
                      <a:endParaRPr lang="en-GB" sz="1800" b="1"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a:t>
                      </a:r>
                      <a:r>
                        <a:rPr lang="en-GB" sz="1800" b="1" baseline="0" dirty="0">
                          <a:solidFill>
                            <a:schemeClr val="tx1"/>
                          </a:solidFill>
                        </a:rPr>
                        <a:t> Beat eggs in jug. Melt the butter in the microwave.</a:t>
                      </a:r>
                    </a:p>
                    <a:p>
                      <a:endParaRPr lang="en-GB" sz="1800" b="1" baseline="0" dirty="0">
                        <a:solidFill>
                          <a:schemeClr val="tx1"/>
                        </a:solidFill>
                      </a:endParaRPr>
                    </a:p>
                    <a:p>
                      <a:endParaRPr lang="en-GB" sz="1800" b="1" baseline="0" dirty="0">
                        <a:solidFill>
                          <a:schemeClr val="tx1"/>
                        </a:solidFill>
                      </a:endParaRPr>
                    </a:p>
                    <a:p>
                      <a:endParaRPr lang="en-GB" sz="1800" b="1" baseline="0" dirty="0">
                        <a:solidFill>
                          <a:schemeClr val="tx1"/>
                        </a:solidFill>
                      </a:endParaRPr>
                    </a:p>
                    <a:p>
                      <a:endParaRPr lang="en-GB" sz="1800" b="1" baseline="0" dirty="0">
                        <a:solidFill>
                          <a:schemeClr val="tx1"/>
                        </a:solidFill>
                      </a:endParaRPr>
                    </a:p>
                    <a:p>
                      <a:endParaRPr lang="en-GB" sz="1800" b="1" baseline="0" dirty="0">
                        <a:solidFill>
                          <a:schemeClr val="tx1"/>
                        </a:solidFill>
                      </a:endParaRP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10" name="Picture 9"/>
          <p:cNvPicPr>
            <a:picLocks noChangeAspect="1"/>
          </p:cNvPicPr>
          <p:nvPr/>
        </p:nvPicPr>
        <p:blipFill>
          <a:blip r:embed="rId2"/>
          <a:stretch>
            <a:fillRect/>
          </a:stretch>
        </p:blipFill>
        <p:spPr>
          <a:xfrm>
            <a:off x="946949" y="2100428"/>
            <a:ext cx="1848502" cy="1382953"/>
          </a:xfrm>
          <a:prstGeom prst="rect">
            <a:avLst/>
          </a:prstGeom>
        </p:spPr>
      </p:pic>
      <p:pic>
        <p:nvPicPr>
          <p:cNvPr id="11" name="Picture 10" descr="Sift flour... | Flickr - Photo Shar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492" y="2100428"/>
            <a:ext cx="2287451" cy="1382953"/>
          </a:xfrm>
          <a:prstGeom prst="rect">
            <a:avLst/>
          </a:prstGeom>
        </p:spPr>
      </p:pic>
      <p:pic>
        <p:nvPicPr>
          <p:cNvPr id="12" name="Picture 11" descr="Vegan Banana Oatmeal Chocolate Chip Cookies | Somethin' Yumm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490" y="4425043"/>
            <a:ext cx="2076453" cy="1557340"/>
          </a:xfrm>
          <a:prstGeom prst="rect">
            <a:avLst/>
          </a:prstGeom>
        </p:spPr>
      </p:pic>
      <p:pic>
        <p:nvPicPr>
          <p:cNvPr id="13" name="Picture 12" descr="File:Bowl of melted butt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4937" y="4781095"/>
            <a:ext cx="1645104" cy="1233828"/>
          </a:xfrm>
          <a:prstGeom prst="rect">
            <a:avLst/>
          </a:prstGeom>
        </p:spPr>
      </p:pic>
      <p:pic>
        <p:nvPicPr>
          <p:cNvPr id="14" name="Picture 13" descr="Yellow egg yolks - Free Stock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492" y="4781096"/>
            <a:ext cx="1691458" cy="1233828"/>
          </a:xfrm>
          <a:prstGeom prst="rect">
            <a:avLst/>
          </a:prstGeom>
        </p:spPr>
      </p:pic>
      <p:sp>
        <p:nvSpPr>
          <p:cNvPr id="15" name="Right Arrow 14"/>
          <p:cNvSpPr/>
          <p:nvPr/>
        </p:nvSpPr>
        <p:spPr>
          <a:xfrm>
            <a:off x="3422469" y="2351314"/>
            <a:ext cx="111034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ight Arrow 16"/>
          <p:cNvSpPr/>
          <p:nvPr/>
        </p:nvSpPr>
        <p:spPr>
          <a:xfrm rot="8150340">
            <a:off x="3801291" y="3949357"/>
            <a:ext cx="111034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a:off x="3570517" y="5364520"/>
            <a:ext cx="111034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06437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60</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29957900"/>
              </p:ext>
            </p:extLst>
          </p:nvPr>
        </p:nvGraphicFramePr>
        <p:xfrm>
          <a:off x="127001" y="906647"/>
          <a:ext cx="8483598" cy="5490585"/>
        </p:xfrm>
        <a:graphic>
          <a:graphicData uri="http://schemas.openxmlformats.org/drawingml/2006/table">
            <a:tbl>
              <a:tblPr firstRow="1" firstCol="1" bandRow="1"/>
              <a:tblGrid>
                <a:gridCol w="847336">
                  <a:extLst>
                    <a:ext uri="{9D8B030D-6E8A-4147-A177-3AD203B41FA5}">
                      <a16:colId xmlns:a16="http://schemas.microsoft.com/office/drawing/2014/main" xmlns="" val="20000"/>
                    </a:ext>
                  </a:extLst>
                </a:gridCol>
                <a:gridCol w="4135882">
                  <a:extLst>
                    <a:ext uri="{9D8B030D-6E8A-4147-A177-3AD203B41FA5}">
                      <a16:colId xmlns:a16="http://schemas.microsoft.com/office/drawing/2014/main" xmlns="" val="20001"/>
                    </a:ext>
                  </a:extLst>
                </a:gridCol>
                <a:gridCol w="3500380">
                  <a:extLst>
                    <a:ext uri="{9D8B030D-6E8A-4147-A177-3AD203B41FA5}">
                      <a16:colId xmlns:a16="http://schemas.microsoft.com/office/drawing/2014/main" xmlns="" val="20002"/>
                    </a:ext>
                  </a:extLst>
                </a:gridCol>
              </a:tblGrid>
              <a:tr h="154835">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Question</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Question</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Answer</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25633">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1</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The Government are encouraging us to eat more fruit and vegetables a day. How many portions a day do they recommend?</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2</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Can we include a glass of fruit juice as one of our portions?</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25633">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3</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True or False?</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We can include portions of dried, frozen and canned fruit and vegetables as well as fresh.</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00506">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4</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Why should we eat a ‘rainbow’ of fruit and vegetables?</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499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5</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True or False?</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Potatoes can be included as one of our portions.</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6</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 fruit and a vegetable beginning with the letter: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A</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A</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7</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 fruit and a vegetable beginning with the letter: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B</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B</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75379">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8</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Name a fruit and a vegetable beginning with the letter: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C</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C</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00506">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9</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Eating too many snacks and junk foods may lead to health related diseases.</a:t>
                      </a: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Name 2 common diseases</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1.</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2.</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500506">
                <a:tc>
                  <a:txBody>
                    <a:bodyPr/>
                    <a:lstStyle/>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10</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Snack foods are often high in sugar, salt and fat. </a:t>
                      </a:r>
                    </a:p>
                    <a:p>
                      <a:pPr algn="ctr">
                        <a:lnSpc>
                          <a:spcPct val="115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Suggest alternative snacks using fruit and vegetables.</a:t>
                      </a:r>
                      <a:endParaRPr lang="en-GB" sz="11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1.</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2.</a:t>
                      </a:r>
                    </a:p>
                    <a:p>
                      <a:pPr>
                        <a:lnSpc>
                          <a:spcPct val="115000"/>
                        </a:lnSpc>
                        <a:spcAft>
                          <a:spcPts val="0"/>
                        </a:spcAft>
                      </a:pPr>
                      <a:r>
                        <a:rPr lang="en-GB" sz="1100" dirty="0">
                          <a:effectLst/>
                          <a:latin typeface="Comic Sans MS" panose="030F0702030302020204" pitchFamily="66" charset="0"/>
                          <a:ea typeface="Calibri" panose="020F0502020204030204" pitchFamily="34" charset="0"/>
                          <a:cs typeface="Times New Roman" panose="02020603050405020304" pitchFamily="18" charset="0"/>
                        </a:rPr>
                        <a:t>3. </a:t>
                      </a:r>
                    </a:p>
                  </a:txBody>
                  <a:tcPr marL="36948" marR="36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4" name="Rectangle 3"/>
          <p:cNvSpPr/>
          <p:nvPr/>
        </p:nvSpPr>
        <p:spPr>
          <a:xfrm>
            <a:off x="1003300" y="155159"/>
            <a:ext cx="7315200" cy="323935"/>
          </a:xfrm>
          <a:prstGeom prst="rect">
            <a:avLst/>
          </a:prstGeom>
        </p:spPr>
        <p:txBody>
          <a:bodyPr wrap="square">
            <a:spAutoFit/>
          </a:bodyPr>
          <a:lstStyle/>
          <a:p>
            <a:pPr algn="ctr">
              <a:lnSpc>
                <a:spcPct val="115000"/>
              </a:lnSpc>
              <a:spcAft>
                <a:spcPts val="1000"/>
              </a:spcAft>
            </a:pPr>
            <a:r>
              <a:rPr lang="en-GB" sz="1400" b="1" dirty="0">
                <a:latin typeface="Century Gothic" panose="020B0502020202020204" pitchFamily="34" charset="0"/>
                <a:ea typeface="Calibri" panose="020F0502020204030204" pitchFamily="34" charset="0"/>
                <a:cs typeface="Times New Roman" panose="02020603050405020304" pitchFamily="18" charset="0"/>
              </a:rPr>
              <a:t>Using Fruit and Vegetables – Checklist.  Write your answers in the space below.</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258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61</a:t>
            </a:fld>
            <a:endParaRPr lang="en-GB" dirty="0"/>
          </a:p>
        </p:txBody>
      </p:sp>
      <p:grpSp>
        <p:nvGrpSpPr>
          <p:cNvPr id="3" name="Group 2"/>
          <p:cNvGrpSpPr/>
          <p:nvPr/>
        </p:nvGrpSpPr>
        <p:grpSpPr>
          <a:xfrm>
            <a:off x="189915" y="94796"/>
            <a:ext cx="8790297" cy="6678798"/>
            <a:chOff x="189915" y="94796"/>
            <a:chExt cx="8790297" cy="6678798"/>
          </a:xfrm>
        </p:grpSpPr>
        <p:pic>
          <p:nvPicPr>
            <p:cNvPr id="4" name="Picture 2" descr="Image result for evalu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915" y="94796"/>
              <a:ext cx="1347484" cy="14154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91138" y="647068"/>
              <a:ext cx="2817559" cy="2982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762" dirty="0">
                  <a:solidFill>
                    <a:schemeClr val="tx1"/>
                  </a:solidFill>
                </a:rPr>
                <a:t>Photo 1: Photo of my design idea</a:t>
              </a:r>
            </a:p>
          </p:txBody>
        </p:sp>
        <p:sp>
          <p:nvSpPr>
            <p:cNvPr id="6" name="Rounded Rectangle 5"/>
            <p:cNvSpPr/>
            <p:nvPr/>
          </p:nvSpPr>
          <p:spPr>
            <a:xfrm>
              <a:off x="1808704" y="103720"/>
              <a:ext cx="6565593" cy="42547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215" b="1" dirty="0"/>
                <a:t>PASTA SALAD EVALUATION</a:t>
              </a:r>
            </a:p>
          </p:txBody>
        </p:sp>
        <p:sp>
          <p:nvSpPr>
            <p:cNvPr id="7" name="Rectangle 6"/>
            <p:cNvSpPr/>
            <p:nvPr/>
          </p:nvSpPr>
          <p:spPr>
            <a:xfrm>
              <a:off x="189915" y="3829485"/>
              <a:ext cx="2414618" cy="143490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b="1" dirty="0">
                  <a:solidFill>
                    <a:srgbClr val="7030A0"/>
                  </a:solidFill>
                </a:rPr>
                <a:t>What went really well today…</a:t>
              </a:r>
            </a:p>
          </p:txBody>
        </p:sp>
        <p:sp>
          <p:nvSpPr>
            <p:cNvPr id="8" name="Rectangle 7"/>
            <p:cNvSpPr/>
            <p:nvPr/>
          </p:nvSpPr>
          <p:spPr>
            <a:xfrm>
              <a:off x="2702268" y="3829485"/>
              <a:ext cx="2389232" cy="143490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46" b="1" dirty="0">
                  <a:solidFill>
                    <a:srgbClr val="7030A0"/>
                  </a:solidFill>
                </a:rPr>
                <a:t>Would have been better if…</a:t>
              </a:r>
            </a:p>
          </p:txBody>
        </p:sp>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l="7799" t="3650" r="12404" b="4746"/>
            <a:stretch/>
          </p:blipFill>
          <p:spPr>
            <a:xfrm>
              <a:off x="5541132" y="1638851"/>
              <a:ext cx="3355127" cy="3371257"/>
            </a:xfrm>
            <a:prstGeom prst="rect">
              <a:avLst/>
            </a:prstGeom>
          </p:spPr>
        </p:pic>
        <p:sp>
          <p:nvSpPr>
            <p:cNvPr id="10" name="Rectangle 9"/>
            <p:cNvSpPr/>
            <p:nvPr/>
          </p:nvSpPr>
          <p:spPr>
            <a:xfrm>
              <a:off x="4561450" y="548347"/>
              <a:ext cx="4418762" cy="534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46" dirty="0">
                  <a:solidFill>
                    <a:schemeClr val="tx1"/>
                  </a:solidFill>
                </a:rPr>
                <a:t>Write the 8 adjectives to describe your ultimate Pasta salad  and complete the star chart &amp; evaluation</a:t>
              </a:r>
              <a:r>
                <a:rPr lang="en-GB" sz="831" dirty="0">
                  <a:solidFill>
                    <a:schemeClr val="tx1"/>
                  </a:solidFill>
                </a:rPr>
                <a:t>.</a:t>
              </a:r>
            </a:p>
          </p:txBody>
        </p:sp>
        <p:sp>
          <p:nvSpPr>
            <p:cNvPr id="11" name="Rounded Rectangle 10"/>
            <p:cNvSpPr/>
            <p:nvPr/>
          </p:nvSpPr>
          <p:spPr>
            <a:xfrm>
              <a:off x="189915" y="5307037"/>
              <a:ext cx="6419892" cy="14665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969" b="1" dirty="0">
                  <a:solidFill>
                    <a:schemeClr val="tx1"/>
                  </a:solidFill>
                </a:rPr>
                <a:t>Environmental Impact Statement </a:t>
              </a:r>
              <a:r>
                <a:rPr lang="en-GB" sz="969" dirty="0">
                  <a:solidFill>
                    <a:schemeClr val="tx1"/>
                  </a:solidFill>
                </a:rPr>
                <a:t>… </a:t>
              </a:r>
            </a:p>
            <a:p>
              <a:r>
                <a:rPr lang="en-GB" sz="831" dirty="0">
                  <a:solidFill>
                    <a:schemeClr val="tx1"/>
                  </a:solidFill>
                </a:rPr>
                <a:t>Think about sourcing of ingredients, packaging, air miles, carbon foot print, chemicals used …</a:t>
              </a:r>
            </a:p>
          </p:txBody>
        </p:sp>
        <p:pic>
          <p:nvPicPr>
            <p:cNvPr id="12" name="Picture 4" descr="Image result for environment impact assess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87" t="5334" r="19873" b="3734"/>
            <a:stretch/>
          </p:blipFill>
          <p:spPr bwMode="auto">
            <a:xfrm>
              <a:off x="6195459" y="6214403"/>
              <a:ext cx="613306" cy="5591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3798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62</a:t>
            </a:fld>
            <a:endParaRPr lang="en-GB"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148488" cy="6791325"/>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505303749"/>
              </p:ext>
            </p:extLst>
          </p:nvPr>
        </p:nvGraphicFramePr>
        <p:xfrm>
          <a:off x="4235115" y="548642"/>
          <a:ext cx="4591251" cy="5727031"/>
        </p:xfrm>
        <a:graphic>
          <a:graphicData uri="http://schemas.openxmlformats.org/drawingml/2006/table">
            <a:tbl>
              <a:tblPr firstRow="1" firstCol="1" bandRow="1"/>
              <a:tblGrid>
                <a:gridCol w="343443">
                  <a:extLst>
                    <a:ext uri="{9D8B030D-6E8A-4147-A177-3AD203B41FA5}">
                      <a16:colId xmlns:a16="http://schemas.microsoft.com/office/drawing/2014/main" xmlns="" val="20000"/>
                    </a:ext>
                  </a:extLst>
                </a:gridCol>
                <a:gridCol w="2602096">
                  <a:extLst>
                    <a:ext uri="{9D8B030D-6E8A-4147-A177-3AD203B41FA5}">
                      <a16:colId xmlns:a16="http://schemas.microsoft.com/office/drawing/2014/main" xmlns="" val="20001"/>
                    </a:ext>
                  </a:extLst>
                </a:gridCol>
                <a:gridCol w="1645712">
                  <a:extLst>
                    <a:ext uri="{9D8B030D-6E8A-4147-A177-3AD203B41FA5}">
                      <a16:colId xmlns:a16="http://schemas.microsoft.com/office/drawing/2014/main" xmlns="" val="20002"/>
                    </a:ext>
                  </a:extLst>
                </a:gridCol>
              </a:tblGrid>
              <a:tr h="184744">
                <a:tc>
                  <a:txBody>
                    <a:bodyPr/>
                    <a:lstStyle/>
                    <a:p>
                      <a:pPr algn="l">
                        <a:lnSpc>
                          <a:spcPct val="107000"/>
                        </a:lnSpc>
                        <a:spcAft>
                          <a:spcPts val="0"/>
                        </a:spcAft>
                        <a:tabLst>
                          <a:tab pos="5753100" algn="l"/>
                          <a:tab pos="6115050" algn="l"/>
                        </a:tabLst>
                      </a:pPr>
                      <a:endParaRPr lang="en-GB"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53100" algn="l"/>
                          <a:tab pos="61150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Question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53100" algn="l"/>
                          <a:tab pos="6115050" algn="l"/>
                        </a:tabLst>
                      </a:pPr>
                      <a:r>
                        <a:rPr lang="en-GB" sz="1000" b="1" dirty="0">
                          <a:effectLst/>
                          <a:latin typeface="Century Gothic" panose="020B0502020202020204" pitchFamily="34" charset="0"/>
                          <a:ea typeface="Calibri" panose="020F0502020204030204" pitchFamily="34" charset="0"/>
                          <a:cs typeface="Times New Roman" panose="02020603050405020304" pitchFamily="18" charset="0"/>
                        </a:rPr>
                        <a:t>Answer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9485">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What temperature should your fridge be?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23714">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Name five high risk foods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4.</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5.</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Where should high risk foods be stored in your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4</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Name two raw foods that should be stored at the bottom of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5</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Name two raw foods that should be stored at the bottom of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6.</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Suggests two hazards that could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occur in your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69485">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7.</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Why should you cover all foods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when storing them in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8</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Suggest two checks you could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make to ensure the food in your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fridge is safe to eat.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9</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Why are ‘date marks’ 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food important?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554229">
                <a:tc>
                  <a:txBody>
                    <a:bodyPr/>
                    <a:lstStyle/>
                    <a:p>
                      <a:pPr algn="l">
                        <a:lnSpc>
                          <a:spcPct val="107000"/>
                        </a:lnSpc>
                        <a:spcAft>
                          <a:spcPts val="0"/>
                        </a:spcAft>
                        <a:tabLst>
                          <a:tab pos="5753100" algn="l"/>
                          <a:tab pos="6115050" algn="l"/>
                        </a:tabLst>
                      </a:pPr>
                      <a:r>
                        <a:rPr lang="en-GB" sz="900" dirty="0">
                          <a:effectLst/>
                          <a:latin typeface="Century Gothic" panose="020B0502020202020204" pitchFamily="34" charset="0"/>
                          <a:ea typeface="Calibri" panose="020F0502020204030204" pitchFamily="34" charset="0"/>
                          <a:cs typeface="Times New Roman" panose="02020603050405020304" pitchFamily="18" charset="0"/>
                        </a:rPr>
                        <a:t>10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Why should we store cooked foods above raw foods in the fridge?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5753100" algn="l"/>
                          <a:tab pos="6115050" algn="l"/>
                        </a:tabLst>
                      </a:pPr>
                      <a:r>
                        <a:rPr lang="en-GB" sz="10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187" marR="49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5" name="Rectangle 4"/>
          <p:cNvSpPr/>
          <p:nvPr/>
        </p:nvSpPr>
        <p:spPr>
          <a:xfrm>
            <a:off x="5278322" y="127651"/>
            <a:ext cx="2610715"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HOMEWORK TASK – Storing Food</a:t>
            </a:r>
            <a:endParaRPr lang="en-GB"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 y="1821631"/>
            <a:ext cx="1619250" cy="923925"/>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9632" y="2844517"/>
            <a:ext cx="1343025" cy="1419225"/>
          </a:xfrm>
          <a:prstGeom prst="rect">
            <a:avLst/>
          </a:prstGeom>
          <a:noFill/>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69632" y="4263742"/>
            <a:ext cx="1552575" cy="1266825"/>
          </a:xfrm>
          <a:prstGeom prst="rect">
            <a:avLst/>
          </a:prstGeom>
          <a:noFill/>
        </p:spPr>
      </p:pic>
    </p:spTree>
    <p:extLst>
      <p:ext uri="{BB962C8B-B14F-4D97-AF65-F5344CB8AC3E}">
        <p14:creationId xmlns:p14="http://schemas.microsoft.com/office/powerpoint/2010/main" val="1312462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63</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1847780521"/>
              </p:ext>
            </p:extLst>
          </p:nvPr>
        </p:nvGraphicFramePr>
        <p:xfrm>
          <a:off x="640079" y="95814"/>
          <a:ext cx="7875271" cy="6401650"/>
        </p:xfrm>
        <a:graphic>
          <a:graphicData uri="http://schemas.openxmlformats.org/presentationml/2006/ole">
            <mc:AlternateContent xmlns:mc="http://schemas.openxmlformats.org/markup-compatibility/2006">
              <mc:Choice xmlns:v="urn:schemas-microsoft-com:vml" Requires="v">
                <p:oleObj spid="_x0000_s89090" name="Document" r:id="rId3" imgW="7199286" imgH="10015308" progId="Word.Document.8">
                  <p:embed/>
                </p:oleObj>
              </mc:Choice>
              <mc:Fallback>
                <p:oleObj name="Document" r:id="rId3" imgW="7199286" imgH="10015308" progId="Word.Document.8">
                  <p:embed/>
                  <p:pic>
                    <p:nvPicPr>
                      <p:cNvPr id="3" name="Object 2"/>
                      <p:cNvPicPr/>
                      <p:nvPr/>
                    </p:nvPicPr>
                    <p:blipFill>
                      <a:blip r:embed="rId4"/>
                      <a:stretch>
                        <a:fillRect/>
                      </a:stretch>
                    </p:blipFill>
                    <p:spPr>
                      <a:xfrm>
                        <a:off x="640079" y="95814"/>
                        <a:ext cx="7875271" cy="6401650"/>
                      </a:xfrm>
                      <a:prstGeom prst="rect">
                        <a:avLst/>
                      </a:prstGeom>
                    </p:spPr>
                  </p:pic>
                </p:oleObj>
              </mc:Fallback>
            </mc:AlternateContent>
          </a:graphicData>
        </a:graphic>
      </p:graphicFrame>
    </p:spTree>
    <p:extLst>
      <p:ext uri="{BB962C8B-B14F-4D97-AF65-F5344CB8AC3E}">
        <p14:creationId xmlns:p14="http://schemas.microsoft.com/office/powerpoint/2010/main" val="768979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64</a:t>
            </a:fld>
            <a:endParaRPr lang="en-GB" dirty="0"/>
          </a:p>
        </p:txBody>
      </p:sp>
      <p:sp>
        <p:nvSpPr>
          <p:cNvPr id="7" name="Rectangle 6">
            <a:extLst>
              <a:ext uri="{FF2B5EF4-FFF2-40B4-BE49-F238E27FC236}">
                <a16:creationId xmlns:a16="http://schemas.microsoft.com/office/drawing/2014/main" xmlns="" id="{B2B165BD-FF63-4084-A2CE-F3727B13051D}"/>
              </a:ext>
            </a:extLst>
          </p:cNvPr>
          <p:cNvSpPr/>
          <p:nvPr/>
        </p:nvSpPr>
        <p:spPr>
          <a:xfrm>
            <a:off x="2465711" y="337441"/>
            <a:ext cx="4182620" cy="584775"/>
          </a:xfrm>
          <a:prstGeom prst="rect">
            <a:avLst/>
          </a:prstGeom>
          <a:noFill/>
        </p:spPr>
        <p:txBody>
          <a:bodyPr wrap="none" lIns="91440" tIns="45720" rIns="91440" bIns="45720">
            <a:spAutoFit/>
          </a:bodyPr>
          <a:lstStyle/>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Love Food. Hate Waste.</a:t>
            </a:r>
          </a:p>
        </p:txBody>
      </p:sp>
      <p:pic>
        <p:nvPicPr>
          <p:cNvPr id="8" name="Picture 7"/>
          <p:cNvPicPr>
            <a:picLocks noChangeAspect="1"/>
          </p:cNvPicPr>
          <p:nvPr/>
        </p:nvPicPr>
        <p:blipFill>
          <a:blip r:embed="rId2"/>
          <a:stretch>
            <a:fillRect/>
          </a:stretch>
        </p:blipFill>
        <p:spPr>
          <a:xfrm>
            <a:off x="995302" y="981197"/>
            <a:ext cx="6956139" cy="2658086"/>
          </a:xfrm>
          <a:prstGeom prst="rect">
            <a:avLst/>
          </a:prstGeom>
        </p:spPr>
      </p:pic>
      <p:sp>
        <p:nvSpPr>
          <p:cNvPr id="9" name="Rounded Rectangular Callout 4"/>
          <p:cNvSpPr>
            <a:spLocks noChangeAspect="1"/>
          </p:cNvSpPr>
          <p:nvPr/>
        </p:nvSpPr>
        <p:spPr>
          <a:xfrm>
            <a:off x="247601" y="3539883"/>
            <a:ext cx="3283584"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dirty="0">
                <a:solidFill>
                  <a:prstClr val="white"/>
                </a:solidFill>
                <a:latin typeface="Arial" charset="0"/>
                <a:ea typeface="Arial" charset="0"/>
                <a:cs typeface="Arial" charset="0"/>
              </a:rPr>
              <a:t>In England we throw away 7.1m </a:t>
            </a:r>
            <a:r>
              <a:rPr lang="en-GB" dirty="0">
                <a:solidFill>
                  <a:prstClr val="white"/>
                </a:solidFill>
                <a:latin typeface="Arial" charset="0"/>
                <a:ea typeface="Arial" charset="0"/>
                <a:cs typeface="Arial" charset="0"/>
              </a:rPr>
              <a:t>tonnes</a:t>
            </a:r>
            <a:r>
              <a:rPr lang="en-US" dirty="0">
                <a:solidFill>
                  <a:prstClr val="white"/>
                </a:solidFill>
                <a:latin typeface="Arial" charset="0"/>
                <a:ea typeface="Arial" charset="0"/>
                <a:cs typeface="Arial" charset="0"/>
              </a:rPr>
              <a:t> of food every year from our homes.</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pic>
        <p:nvPicPr>
          <p:cNvPr id="10" name="Picture 9">
            <a:hlinkClick r:id="rId3"/>
            <a:extLst>
              <a:ext uri="{FF2B5EF4-FFF2-40B4-BE49-F238E27FC236}">
                <a16:creationId xmlns:a16="http://schemas.microsoft.com/office/drawing/2014/main" xmlns="" id="{A52E036E-6596-4DBE-81EF-D377C935A80F}"/>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1597947" y="5343377"/>
            <a:ext cx="2756198" cy="1378099"/>
          </a:xfrm>
          <a:prstGeom prst="rect">
            <a:avLst/>
          </a:prstGeom>
        </p:spPr>
      </p:pic>
      <p:sp>
        <p:nvSpPr>
          <p:cNvPr id="11" name="Speech Bubble: Rectangle 3">
            <a:extLst>
              <a:ext uri="{FF2B5EF4-FFF2-40B4-BE49-F238E27FC236}">
                <a16:creationId xmlns:a16="http://schemas.microsoft.com/office/drawing/2014/main" xmlns="" id="{955EB686-FC46-42A1-B240-C73640F2EE4A}"/>
              </a:ext>
            </a:extLst>
          </p:cNvPr>
          <p:cNvSpPr/>
          <p:nvPr/>
        </p:nvSpPr>
        <p:spPr>
          <a:xfrm rot="1440419">
            <a:off x="4992519" y="4148530"/>
            <a:ext cx="2798032" cy="138583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tonne of waste is the weight of a small car!</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778" b="100000" l="889" r="100000"/>
                    </a14:imgEffect>
                  </a14:imgLayer>
                </a14:imgProps>
              </a:ext>
            </a:extLst>
          </a:blip>
          <a:stretch>
            <a:fillRect/>
          </a:stretch>
        </p:blipFill>
        <p:spPr>
          <a:xfrm>
            <a:off x="4937760" y="5445258"/>
            <a:ext cx="1174336" cy="1174336"/>
          </a:xfrm>
          <a:prstGeom prst="rect">
            <a:avLst/>
          </a:prstGeom>
        </p:spPr>
      </p:pic>
    </p:spTree>
    <p:extLst>
      <p:ext uri="{BB962C8B-B14F-4D97-AF65-F5344CB8AC3E}">
        <p14:creationId xmlns:p14="http://schemas.microsoft.com/office/powerpoint/2010/main" val="2946328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65</a:t>
            </a:fld>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223" y="441648"/>
            <a:ext cx="4830279" cy="2987352"/>
          </a:xfrm>
          <a:prstGeom prst="rect">
            <a:avLst/>
          </a:prstGeom>
        </p:spPr>
      </p:pic>
      <p:sp>
        <p:nvSpPr>
          <p:cNvPr id="4" name="Rounded Rectangular Callout 4"/>
          <p:cNvSpPr>
            <a:spLocks noChangeAspect="1"/>
          </p:cNvSpPr>
          <p:nvPr/>
        </p:nvSpPr>
        <p:spPr>
          <a:xfrm rot="3016231" flipH="1">
            <a:off x="5856654" y="1129730"/>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...more than half of this </a:t>
            </a:r>
            <a:r>
              <a:rPr lang="en-US" dirty="0">
                <a:solidFill>
                  <a:prstClr val="white"/>
                </a:solidFill>
                <a:latin typeface="Arial" charset="0"/>
                <a:ea typeface="Arial" charset="0"/>
                <a:cs typeface="Arial" charset="0"/>
              </a:rPr>
              <a:t>is food that could have been eaten.</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
        <p:nvSpPr>
          <p:cNvPr id="5" name="Rounded Rectangular Callout 4"/>
          <p:cNvSpPr>
            <a:spLocks noChangeAspect="1"/>
          </p:cNvSpPr>
          <p:nvPr/>
        </p:nvSpPr>
        <p:spPr>
          <a:xfrm rot="20017210">
            <a:off x="468817" y="841504"/>
            <a:ext cx="2748853"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This is enough to fill up </a:t>
            </a:r>
            <a:r>
              <a:rPr lang="en-GB" b="1" dirty="0">
                <a:solidFill>
                  <a:prstClr val="white"/>
                </a:solidFill>
                <a:latin typeface="Arial" charset="0"/>
                <a:ea typeface="Arial" charset="0"/>
                <a:cs typeface="Arial" charset="0"/>
              </a:rPr>
              <a:t>Wembley</a:t>
            </a:r>
            <a:r>
              <a:rPr lang="en-US" dirty="0">
                <a:solidFill>
                  <a:prstClr val="white"/>
                </a:solidFill>
                <a:latin typeface="Arial" charset="0"/>
                <a:ea typeface="Arial" charset="0"/>
                <a:cs typeface="Arial" charset="0"/>
              </a:rPr>
              <a:t> stadium 48 times over.</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
        <p:nvSpPr>
          <p:cNvPr id="6"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0B242D-6290-49E5-A6EF-D013109EBBA5}" type="slidenum">
              <a:rPr lang="en-GB" smtClean="0"/>
              <a:pPr/>
              <a:t>65</a:t>
            </a:fld>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068" y="4034436"/>
            <a:ext cx="3750587" cy="2504477"/>
          </a:xfrm>
          <a:prstGeom prst="rect">
            <a:avLst/>
          </a:prstGeom>
        </p:spPr>
      </p:pic>
      <p:pic>
        <p:nvPicPr>
          <p:cNvPr id="8" name="Picture 7"/>
          <p:cNvPicPr>
            <a:picLocks noChangeAspect="1"/>
          </p:cNvPicPr>
          <p:nvPr/>
        </p:nvPicPr>
        <p:blipFill>
          <a:blip r:embed="rId4"/>
          <a:stretch>
            <a:fillRect/>
          </a:stretch>
        </p:blipFill>
        <p:spPr>
          <a:xfrm rot="2227716">
            <a:off x="6212476" y="4443505"/>
            <a:ext cx="2548349" cy="1194920"/>
          </a:xfrm>
          <a:prstGeom prst="rect">
            <a:avLst/>
          </a:prstGeom>
        </p:spPr>
      </p:pic>
      <p:sp>
        <p:nvSpPr>
          <p:cNvPr id="9" name="Rounded Rectangular Callout 4"/>
          <p:cNvSpPr>
            <a:spLocks noChangeAspect="1"/>
          </p:cNvSpPr>
          <p:nvPr/>
        </p:nvSpPr>
        <p:spPr>
          <a:xfrm rot="19427754">
            <a:off x="151033" y="4414770"/>
            <a:ext cx="3132610"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811696 h 1929848"/>
              <a:gd name="connsiteX14" fmla="*/ 0 w 5678557"/>
              <a:gd name="connsiteY14"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2983380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404278 w 5678557"/>
              <a:gd name="connsiteY6" fmla="*/ 1397270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7271 h 1848741"/>
              <a:gd name="connsiteX11" fmla="*/ 0 w 5678557"/>
              <a:gd name="connsiteY11" fmla="*/ 1159560 h 1848741"/>
              <a:gd name="connsiteX12" fmla="*/ 0 w 5678557"/>
              <a:gd name="connsiteY12" fmla="*/ 1159565 h 1848741"/>
              <a:gd name="connsiteX13" fmla="*/ 0 w 5678557"/>
              <a:gd name="connsiteY13" fmla="*/ 231918 h 184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848741">
                <a:moveTo>
                  <a:pt x="0" y="231918"/>
                </a:moveTo>
                <a:cubicBezTo>
                  <a:pt x="0" y="103833"/>
                  <a:pt x="60521" y="5793"/>
                  <a:pt x="282751" y="0"/>
                </a:cubicBezTo>
                <a:lnTo>
                  <a:pt x="5387333" y="5793"/>
                </a:lnTo>
                <a:cubicBezTo>
                  <a:pt x="5612704" y="11587"/>
                  <a:pt x="5678557" y="103833"/>
                  <a:pt x="5678557" y="231918"/>
                </a:cubicBezTo>
                <a:lnTo>
                  <a:pt x="5678557" y="1159565"/>
                </a:lnTo>
                <a:lnTo>
                  <a:pt x="5678557" y="1159560"/>
                </a:lnTo>
                <a:cubicBezTo>
                  <a:pt x="5678557" y="1287645"/>
                  <a:pt x="5626034" y="1408857"/>
                  <a:pt x="5387335" y="1403063"/>
                </a:cubicBezTo>
                <a:lnTo>
                  <a:pt x="2983380" y="1403900"/>
                </a:lnTo>
                <a:lnTo>
                  <a:pt x="3132398" y="1848741"/>
                </a:lnTo>
                <a:lnTo>
                  <a:pt x="2594805" y="1398106"/>
                </a:lnTo>
                <a:lnTo>
                  <a:pt x="265807" y="1397271"/>
                </a:lnTo>
                <a:cubicBezTo>
                  <a:pt x="52049" y="1403063"/>
                  <a:pt x="0" y="1287645"/>
                  <a:pt x="0" y="1159560"/>
                </a:cubicBezTo>
                <a:lnTo>
                  <a:pt x="0" y="1159565"/>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bin </a:t>
            </a:r>
            <a:r>
              <a:rPr lang="en-US" dirty="0">
                <a:solidFill>
                  <a:prstClr val="white"/>
                </a:solidFill>
                <a:latin typeface="Arial" charset="0"/>
                <a:ea typeface="Arial" charset="0"/>
                <a:cs typeface="Arial" charset="0"/>
              </a:rPr>
              <a:t>2 million slices of ham a day.</a:t>
            </a:r>
          </a:p>
          <a:p>
            <a:pPr>
              <a:spcAft>
                <a:spcPts val="25"/>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62760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66</a:t>
            </a:fld>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676" y="1008207"/>
            <a:ext cx="3049140" cy="2851511"/>
          </a:xfrm>
          <a:prstGeom prst="rect">
            <a:avLst/>
          </a:prstGeom>
        </p:spPr>
      </p:pic>
      <p:sp>
        <p:nvSpPr>
          <p:cNvPr id="4" name="Rounded Rectangular Callout 4"/>
          <p:cNvSpPr>
            <a:spLocks noChangeAspect="1"/>
          </p:cNvSpPr>
          <p:nvPr/>
        </p:nvSpPr>
        <p:spPr>
          <a:xfrm flipH="1">
            <a:off x="5497802" y="115881"/>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dirty="0">
                <a:solidFill>
                  <a:schemeClr val="bg1"/>
                </a:solidFill>
                <a:latin typeface="Arial" charset="0"/>
                <a:ea typeface="Arial" charset="0"/>
                <a:cs typeface="Arial" charset="0"/>
              </a:rPr>
              <a:t>What would you buy with £800?</a:t>
            </a:r>
          </a:p>
          <a:p>
            <a:pPr>
              <a:spcAft>
                <a:spcPts val="25"/>
              </a:spcAft>
            </a:pPr>
            <a:endParaRPr lang="en-US" dirty="0">
              <a:solidFill>
                <a:schemeClr val="bg1"/>
              </a:solidFill>
              <a:latin typeface="Arial" charset="0"/>
              <a:ea typeface="Arial" charset="0"/>
              <a:cs typeface="Arial" charset="0"/>
            </a:endParaRPr>
          </a:p>
        </p:txBody>
      </p:sp>
      <p:sp>
        <p:nvSpPr>
          <p:cNvPr id="5" name="Rounded Rectangular Callout 4"/>
          <p:cNvSpPr>
            <a:spLocks noChangeAspect="1"/>
          </p:cNvSpPr>
          <p:nvPr/>
        </p:nvSpPr>
        <p:spPr>
          <a:xfrm>
            <a:off x="159506" y="115881"/>
            <a:ext cx="4320000"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7364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7204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8681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27304" y="0"/>
                  <a:pt x="155389" y="0"/>
                </a:cubicBezTo>
                <a:lnTo>
                  <a:pt x="946426" y="0"/>
                </a:lnTo>
                <a:lnTo>
                  <a:pt x="946426" y="0"/>
                </a:lnTo>
                <a:lnTo>
                  <a:pt x="2366065" y="0"/>
                </a:lnTo>
                <a:lnTo>
                  <a:pt x="5505161" y="0"/>
                </a:lnTo>
                <a:cubicBezTo>
                  <a:pt x="5633246" y="0"/>
                  <a:pt x="5678557" y="103833"/>
                  <a:pt x="5678557" y="231918"/>
                </a:cubicBezTo>
                <a:lnTo>
                  <a:pt x="5678557" y="811696"/>
                </a:lnTo>
                <a:lnTo>
                  <a:pt x="5678557" y="811696"/>
                </a:lnTo>
                <a:lnTo>
                  <a:pt x="5678557" y="1159565"/>
                </a:lnTo>
                <a:lnTo>
                  <a:pt x="5678557" y="1159560"/>
                </a:lnTo>
                <a:cubicBezTo>
                  <a:pt x="5678557" y="1287645"/>
                  <a:pt x="5637748" y="1391477"/>
                  <a:pt x="5509663" y="1391477"/>
                </a:cubicBezTo>
                <a:lnTo>
                  <a:pt x="3008797" y="1390903"/>
                </a:lnTo>
                <a:lnTo>
                  <a:pt x="3200179" y="1929848"/>
                </a:lnTo>
                <a:lnTo>
                  <a:pt x="2662583" y="1390901"/>
                </a:lnTo>
                <a:lnTo>
                  <a:pt x="195904" y="1391477"/>
                </a:lnTo>
                <a:cubicBezTo>
                  <a:pt x="67819" y="1391477"/>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...or a family of 4 </a:t>
            </a:r>
            <a:r>
              <a:rPr lang="en-US" dirty="0">
                <a:solidFill>
                  <a:schemeClr val="bg1"/>
                </a:solidFill>
                <a:latin typeface="Arial" charset="0"/>
                <a:ea typeface="Arial" charset="0"/>
                <a:cs typeface="Arial" charset="0"/>
              </a:rPr>
              <a:t>we could save around £800 a year.</a:t>
            </a:r>
            <a:endParaRPr lang="en-US" b="1"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014" y="3712998"/>
            <a:ext cx="2267449" cy="3145002"/>
          </a:xfrm>
          <a:prstGeom prst="rect">
            <a:avLst/>
          </a:prstGeom>
        </p:spPr>
      </p:pic>
      <p:sp>
        <p:nvSpPr>
          <p:cNvPr id="7" name="Rounded Rectangular Callout 4"/>
          <p:cNvSpPr>
            <a:spLocks noChangeAspect="1"/>
          </p:cNvSpPr>
          <p:nvPr/>
        </p:nvSpPr>
        <p:spPr>
          <a:xfrm>
            <a:off x="159506" y="3778740"/>
            <a:ext cx="4320000"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When we waste food we waste </a:t>
            </a:r>
            <a:r>
              <a:rPr lang="en-US" dirty="0">
                <a:solidFill>
                  <a:schemeClr val="bg1"/>
                </a:solidFill>
                <a:latin typeface="Arial" charset="0"/>
                <a:ea typeface="Arial" charset="0"/>
                <a:cs typeface="Arial" charset="0"/>
              </a:rPr>
              <a:t>all the energy and natural resources that go into producing it…</a:t>
            </a: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sp>
        <p:nvSpPr>
          <p:cNvPr id="8" name="Rounded Rectangular Callout 4"/>
          <p:cNvSpPr>
            <a:spLocks noChangeAspect="1"/>
          </p:cNvSpPr>
          <p:nvPr/>
        </p:nvSpPr>
        <p:spPr>
          <a:xfrm flipH="1">
            <a:off x="5816816" y="3557852"/>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Wasted food also lets off </a:t>
            </a:r>
            <a:r>
              <a:rPr lang="en-US" dirty="0">
                <a:solidFill>
                  <a:schemeClr val="bg1"/>
                </a:solidFill>
                <a:latin typeface="Arial" charset="0"/>
                <a:ea typeface="Arial" charset="0"/>
                <a:cs typeface="Arial" charset="0"/>
              </a:rPr>
              <a:t>harmful gases in landfill...</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b="1" dirty="0">
              <a:solidFill>
                <a:schemeClr val="bg1"/>
              </a:solidFill>
              <a:latin typeface="Arial" charset="0"/>
              <a:ea typeface="Arial" charset="0"/>
              <a:cs typeface="Arial" charset="0"/>
            </a:endParaRPr>
          </a:p>
        </p:txBody>
      </p:sp>
      <p:sp>
        <p:nvSpPr>
          <p:cNvPr id="9" name="Rounded Rectangular Callout 4"/>
          <p:cNvSpPr>
            <a:spLocks noChangeAspect="1"/>
          </p:cNvSpPr>
          <p:nvPr/>
        </p:nvSpPr>
        <p:spPr>
          <a:xfrm>
            <a:off x="777915" y="5527250"/>
            <a:ext cx="2133424" cy="1190268"/>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40736 h 1938666"/>
              <a:gd name="connsiteX1" fmla="*/ 231918 w 5678557"/>
              <a:gd name="connsiteY1" fmla="*/ 8818 h 1938666"/>
              <a:gd name="connsiteX2" fmla="*/ 946426 w 5678557"/>
              <a:gd name="connsiteY2" fmla="*/ 8818 h 1938666"/>
              <a:gd name="connsiteX3" fmla="*/ 2653083 w 5678557"/>
              <a:gd name="connsiteY3" fmla="*/ 0 h 1938666"/>
              <a:gd name="connsiteX4" fmla="*/ 2982663 w 5678557"/>
              <a:gd name="connsiteY4" fmla="*/ 8818 h 1938666"/>
              <a:gd name="connsiteX5" fmla="*/ 5446639 w 5678557"/>
              <a:gd name="connsiteY5" fmla="*/ 8818 h 1938666"/>
              <a:gd name="connsiteX6" fmla="*/ 5678557 w 5678557"/>
              <a:gd name="connsiteY6" fmla="*/ 240736 h 1938666"/>
              <a:gd name="connsiteX7" fmla="*/ 5678557 w 5678557"/>
              <a:gd name="connsiteY7" fmla="*/ 820514 h 1938666"/>
              <a:gd name="connsiteX8" fmla="*/ 5678557 w 5678557"/>
              <a:gd name="connsiteY8" fmla="*/ 820514 h 1938666"/>
              <a:gd name="connsiteX9" fmla="*/ 5678557 w 5678557"/>
              <a:gd name="connsiteY9" fmla="*/ 1168383 h 1938666"/>
              <a:gd name="connsiteX10" fmla="*/ 5678557 w 5678557"/>
              <a:gd name="connsiteY10" fmla="*/ 1168378 h 1938666"/>
              <a:gd name="connsiteX11" fmla="*/ 5446639 w 5678557"/>
              <a:gd name="connsiteY11" fmla="*/ 1400296 h 1938666"/>
              <a:gd name="connsiteX12" fmla="*/ 3008796 w 5678557"/>
              <a:gd name="connsiteY12" fmla="*/ 1406923 h 1938666"/>
              <a:gd name="connsiteX13" fmla="*/ 3200179 w 5678557"/>
              <a:gd name="connsiteY13" fmla="*/ 1938666 h 1938666"/>
              <a:gd name="connsiteX14" fmla="*/ 2662583 w 5678557"/>
              <a:gd name="connsiteY14" fmla="*/ 1406923 h 1938666"/>
              <a:gd name="connsiteX15" fmla="*/ 231918 w 5678557"/>
              <a:gd name="connsiteY15" fmla="*/ 1400296 h 1938666"/>
              <a:gd name="connsiteX16" fmla="*/ 0 w 5678557"/>
              <a:gd name="connsiteY16" fmla="*/ 1168378 h 1938666"/>
              <a:gd name="connsiteX17" fmla="*/ 0 w 5678557"/>
              <a:gd name="connsiteY17" fmla="*/ 1168383 h 1938666"/>
              <a:gd name="connsiteX18" fmla="*/ 0 w 5678557"/>
              <a:gd name="connsiteY18" fmla="*/ 820514 h 1938666"/>
              <a:gd name="connsiteX19" fmla="*/ 0 w 5678557"/>
              <a:gd name="connsiteY19" fmla="*/ 820514 h 1938666"/>
              <a:gd name="connsiteX20" fmla="*/ 0 w 5678557"/>
              <a:gd name="connsiteY20" fmla="*/ 240736 h 1938666"/>
              <a:gd name="connsiteX0" fmla="*/ 0 w 5678557"/>
              <a:gd name="connsiteY0" fmla="*/ 231919 h 1929849"/>
              <a:gd name="connsiteX1" fmla="*/ 231918 w 5678557"/>
              <a:gd name="connsiteY1" fmla="*/ 1 h 1929849"/>
              <a:gd name="connsiteX2" fmla="*/ 946426 w 5678557"/>
              <a:gd name="connsiteY2" fmla="*/ 1 h 1929849"/>
              <a:gd name="connsiteX3" fmla="*/ 2653083 w 5678557"/>
              <a:gd name="connsiteY3" fmla="*/ 0 h 1929849"/>
              <a:gd name="connsiteX4" fmla="*/ 2982663 w 5678557"/>
              <a:gd name="connsiteY4" fmla="*/ 1 h 1929849"/>
              <a:gd name="connsiteX5" fmla="*/ 5446639 w 5678557"/>
              <a:gd name="connsiteY5" fmla="*/ 1 h 1929849"/>
              <a:gd name="connsiteX6" fmla="*/ 5678557 w 5678557"/>
              <a:gd name="connsiteY6" fmla="*/ 231919 h 1929849"/>
              <a:gd name="connsiteX7" fmla="*/ 5678557 w 5678557"/>
              <a:gd name="connsiteY7" fmla="*/ 811697 h 1929849"/>
              <a:gd name="connsiteX8" fmla="*/ 5678557 w 5678557"/>
              <a:gd name="connsiteY8" fmla="*/ 811697 h 1929849"/>
              <a:gd name="connsiteX9" fmla="*/ 5678557 w 5678557"/>
              <a:gd name="connsiteY9" fmla="*/ 1159566 h 1929849"/>
              <a:gd name="connsiteX10" fmla="*/ 5678557 w 5678557"/>
              <a:gd name="connsiteY10" fmla="*/ 1159561 h 1929849"/>
              <a:gd name="connsiteX11" fmla="*/ 5446639 w 5678557"/>
              <a:gd name="connsiteY11" fmla="*/ 1391479 h 1929849"/>
              <a:gd name="connsiteX12" fmla="*/ 3008796 w 5678557"/>
              <a:gd name="connsiteY12" fmla="*/ 1398106 h 1929849"/>
              <a:gd name="connsiteX13" fmla="*/ 3200179 w 5678557"/>
              <a:gd name="connsiteY13" fmla="*/ 1929849 h 1929849"/>
              <a:gd name="connsiteX14" fmla="*/ 2662583 w 5678557"/>
              <a:gd name="connsiteY14" fmla="*/ 1398106 h 1929849"/>
              <a:gd name="connsiteX15" fmla="*/ 231918 w 5678557"/>
              <a:gd name="connsiteY15" fmla="*/ 1391479 h 1929849"/>
              <a:gd name="connsiteX16" fmla="*/ 0 w 5678557"/>
              <a:gd name="connsiteY16" fmla="*/ 1159561 h 1929849"/>
              <a:gd name="connsiteX17" fmla="*/ 0 w 5678557"/>
              <a:gd name="connsiteY17" fmla="*/ 1159566 h 1929849"/>
              <a:gd name="connsiteX18" fmla="*/ 0 w 5678557"/>
              <a:gd name="connsiteY18" fmla="*/ 811697 h 1929849"/>
              <a:gd name="connsiteX19" fmla="*/ 0 w 5678557"/>
              <a:gd name="connsiteY19" fmla="*/ 811697 h 1929849"/>
              <a:gd name="connsiteX20" fmla="*/ 0 w 5678557"/>
              <a:gd name="connsiteY20" fmla="*/ 231919 h 1929849"/>
              <a:gd name="connsiteX0" fmla="*/ 0 w 5678557"/>
              <a:gd name="connsiteY0" fmla="*/ 699259 h 2397189"/>
              <a:gd name="connsiteX1" fmla="*/ 231918 w 5678557"/>
              <a:gd name="connsiteY1" fmla="*/ 467341 h 2397189"/>
              <a:gd name="connsiteX2" fmla="*/ 946426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2397189"/>
              <a:gd name="connsiteX1" fmla="*/ 231918 w 5678557"/>
              <a:gd name="connsiteY1" fmla="*/ 467341 h 2397189"/>
              <a:gd name="connsiteX2" fmla="*/ 2642072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1865445"/>
              <a:gd name="connsiteX1" fmla="*/ 231918 w 5678557"/>
              <a:gd name="connsiteY1" fmla="*/ 467341 h 1865445"/>
              <a:gd name="connsiteX2" fmla="*/ 2642072 w 5678557"/>
              <a:gd name="connsiteY2" fmla="*/ 467341 h 1865445"/>
              <a:gd name="connsiteX3" fmla="*/ 3291704 w 5678557"/>
              <a:gd name="connsiteY3" fmla="*/ 0 h 1865445"/>
              <a:gd name="connsiteX4" fmla="*/ 2982663 w 5678557"/>
              <a:gd name="connsiteY4" fmla="*/ 467341 h 1865445"/>
              <a:gd name="connsiteX5" fmla="*/ 5446639 w 5678557"/>
              <a:gd name="connsiteY5" fmla="*/ 467341 h 1865445"/>
              <a:gd name="connsiteX6" fmla="*/ 5678557 w 5678557"/>
              <a:gd name="connsiteY6" fmla="*/ 699259 h 1865445"/>
              <a:gd name="connsiteX7" fmla="*/ 5678557 w 5678557"/>
              <a:gd name="connsiteY7" fmla="*/ 1279037 h 1865445"/>
              <a:gd name="connsiteX8" fmla="*/ 5678557 w 5678557"/>
              <a:gd name="connsiteY8" fmla="*/ 1279037 h 1865445"/>
              <a:gd name="connsiteX9" fmla="*/ 5678557 w 5678557"/>
              <a:gd name="connsiteY9" fmla="*/ 1626906 h 1865445"/>
              <a:gd name="connsiteX10" fmla="*/ 5678557 w 5678557"/>
              <a:gd name="connsiteY10" fmla="*/ 1626901 h 1865445"/>
              <a:gd name="connsiteX11" fmla="*/ 5446639 w 5678557"/>
              <a:gd name="connsiteY11" fmla="*/ 1858819 h 1865445"/>
              <a:gd name="connsiteX12" fmla="*/ 3008796 w 5678557"/>
              <a:gd name="connsiteY12" fmla="*/ 1865446 h 1865445"/>
              <a:gd name="connsiteX13" fmla="*/ 2924913 w 5678557"/>
              <a:gd name="connsiteY13" fmla="*/ 1832854 h 1865445"/>
              <a:gd name="connsiteX14" fmla="*/ 2662583 w 5678557"/>
              <a:gd name="connsiteY14" fmla="*/ 1865446 h 1865445"/>
              <a:gd name="connsiteX15" fmla="*/ 231918 w 5678557"/>
              <a:gd name="connsiteY15" fmla="*/ 1858819 h 1865445"/>
              <a:gd name="connsiteX16" fmla="*/ 0 w 5678557"/>
              <a:gd name="connsiteY16" fmla="*/ 1626901 h 1865445"/>
              <a:gd name="connsiteX17" fmla="*/ 0 w 5678557"/>
              <a:gd name="connsiteY17" fmla="*/ 1626906 h 1865445"/>
              <a:gd name="connsiteX18" fmla="*/ 0 w 5678557"/>
              <a:gd name="connsiteY18" fmla="*/ 1279037 h 1865445"/>
              <a:gd name="connsiteX19" fmla="*/ 0 w 5678557"/>
              <a:gd name="connsiteY19" fmla="*/ 1279037 h 1865445"/>
              <a:gd name="connsiteX20" fmla="*/ 0 w 5678557"/>
              <a:gd name="connsiteY20" fmla="*/ 699259 h 186544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924913 w 5678557"/>
              <a:gd name="connsiteY13" fmla="*/ 1859306 h 1865446"/>
              <a:gd name="connsiteX14" fmla="*/ 2662583 w 5678557"/>
              <a:gd name="connsiteY14" fmla="*/ 1865446 h 1865446"/>
              <a:gd name="connsiteX15" fmla="*/ 231918 w 5678557"/>
              <a:gd name="connsiteY15" fmla="*/ 1858819 h 1865446"/>
              <a:gd name="connsiteX16" fmla="*/ 0 w 5678557"/>
              <a:gd name="connsiteY16" fmla="*/ 1626901 h 1865446"/>
              <a:gd name="connsiteX17" fmla="*/ 0 w 5678557"/>
              <a:gd name="connsiteY17" fmla="*/ 1626906 h 1865446"/>
              <a:gd name="connsiteX18" fmla="*/ 0 w 5678557"/>
              <a:gd name="connsiteY18" fmla="*/ 1279037 h 1865446"/>
              <a:gd name="connsiteX19" fmla="*/ 0 w 5678557"/>
              <a:gd name="connsiteY19" fmla="*/ 1279037 h 1865446"/>
              <a:gd name="connsiteX20" fmla="*/ 0 w 5678557"/>
              <a:gd name="connsiteY20" fmla="*/ 699259 h 1865446"/>
              <a:gd name="connsiteX0" fmla="*/ 0 w 5678557"/>
              <a:gd name="connsiteY0" fmla="*/ 699259 h 1869805"/>
              <a:gd name="connsiteX1" fmla="*/ 231918 w 5678557"/>
              <a:gd name="connsiteY1" fmla="*/ 467341 h 1869805"/>
              <a:gd name="connsiteX2" fmla="*/ 2642072 w 5678557"/>
              <a:gd name="connsiteY2" fmla="*/ 467341 h 1869805"/>
              <a:gd name="connsiteX3" fmla="*/ 3291704 w 5678557"/>
              <a:gd name="connsiteY3" fmla="*/ 0 h 1869805"/>
              <a:gd name="connsiteX4" fmla="*/ 2982663 w 5678557"/>
              <a:gd name="connsiteY4" fmla="*/ 467341 h 1869805"/>
              <a:gd name="connsiteX5" fmla="*/ 5446639 w 5678557"/>
              <a:gd name="connsiteY5" fmla="*/ 467341 h 1869805"/>
              <a:gd name="connsiteX6" fmla="*/ 5678557 w 5678557"/>
              <a:gd name="connsiteY6" fmla="*/ 699259 h 1869805"/>
              <a:gd name="connsiteX7" fmla="*/ 5678557 w 5678557"/>
              <a:gd name="connsiteY7" fmla="*/ 1279037 h 1869805"/>
              <a:gd name="connsiteX8" fmla="*/ 5678557 w 5678557"/>
              <a:gd name="connsiteY8" fmla="*/ 1279037 h 1869805"/>
              <a:gd name="connsiteX9" fmla="*/ 5678557 w 5678557"/>
              <a:gd name="connsiteY9" fmla="*/ 1626906 h 1869805"/>
              <a:gd name="connsiteX10" fmla="*/ 5678557 w 5678557"/>
              <a:gd name="connsiteY10" fmla="*/ 1626901 h 1869805"/>
              <a:gd name="connsiteX11" fmla="*/ 5446639 w 5678557"/>
              <a:gd name="connsiteY11" fmla="*/ 1858819 h 1869805"/>
              <a:gd name="connsiteX12" fmla="*/ 3008796 w 5678557"/>
              <a:gd name="connsiteY12" fmla="*/ 1865446 h 1869805"/>
              <a:gd name="connsiteX13" fmla="*/ 2924913 w 5678557"/>
              <a:gd name="connsiteY13" fmla="*/ 1869805 h 1869805"/>
              <a:gd name="connsiteX14" fmla="*/ 2662583 w 5678557"/>
              <a:gd name="connsiteY14" fmla="*/ 1865446 h 1869805"/>
              <a:gd name="connsiteX15" fmla="*/ 231918 w 5678557"/>
              <a:gd name="connsiteY15" fmla="*/ 1858819 h 1869805"/>
              <a:gd name="connsiteX16" fmla="*/ 0 w 5678557"/>
              <a:gd name="connsiteY16" fmla="*/ 1626901 h 1869805"/>
              <a:gd name="connsiteX17" fmla="*/ 0 w 5678557"/>
              <a:gd name="connsiteY17" fmla="*/ 1626906 h 1869805"/>
              <a:gd name="connsiteX18" fmla="*/ 0 w 5678557"/>
              <a:gd name="connsiteY18" fmla="*/ 1279037 h 1869805"/>
              <a:gd name="connsiteX19" fmla="*/ 0 w 5678557"/>
              <a:gd name="connsiteY19" fmla="*/ 1279037 h 1869805"/>
              <a:gd name="connsiteX20" fmla="*/ 0 w 5678557"/>
              <a:gd name="connsiteY20" fmla="*/ 699259 h 186980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662583 w 5678557"/>
              <a:gd name="connsiteY13" fmla="*/ 1865446 h 1865446"/>
              <a:gd name="connsiteX14" fmla="*/ 231918 w 5678557"/>
              <a:gd name="connsiteY14" fmla="*/ 1858819 h 1865446"/>
              <a:gd name="connsiteX15" fmla="*/ 0 w 5678557"/>
              <a:gd name="connsiteY15" fmla="*/ 1626901 h 1865446"/>
              <a:gd name="connsiteX16" fmla="*/ 0 w 5678557"/>
              <a:gd name="connsiteY16" fmla="*/ 1626906 h 1865446"/>
              <a:gd name="connsiteX17" fmla="*/ 0 w 5678557"/>
              <a:gd name="connsiteY17" fmla="*/ 1279037 h 1865446"/>
              <a:gd name="connsiteX18" fmla="*/ 0 w 5678557"/>
              <a:gd name="connsiteY18" fmla="*/ 1279037 h 1865446"/>
              <a:gd name="connsiteX19" fmla="*/ 0 w 5678557"/>
              <a:gd name="connsiteY19" fmla="*/ 699259 h 1865446"/>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31918 w 5678557"/>
              <a:gd name="connsiteY13" fmla="*/ 1858819 h 1865446"/>
              <a:gd name="connsiteX14" fmla="*/ 0 w 5678557"/>
              <a:gd name="connsiteY14" fmla="*/ 1626901 h 1865446"/>
              <a:gd name="connsiteX15" fmla="*/ 0 w 5678557"/>
              <a:gd name="connsiteY15" fmla="*/ 1626906 h 1865446"/>
              <a:gd name="connsiteX16" fmla="*/ 0 w 5678557"/>
              <a:gd name="connsiteY16" fmla="*/ 1279037 h 1865446"/>
              <a:gd name="connsiteX17" fmla="*/ 0 w 5678557"/>
              <a:gd name="connsiteY17" fmla="*/ 1279037 h 1865446"/>
              <a:gd name="connsiteX18" fmla="*/ 0 w 5678557"/>
              <a:gd name="connsiteY18" fmla="*/ 699259 h 1865446"/>
              <a:gd name="connsiteX0" fmla="*/ 0 w 5678557"/>
              <a:gd name="connsiteY0" fmla="*/ 699259 h 1858818"/>
              <a:gd name="connsiteX1" fmla="*/ 231918 w 5678557"/>
              <a:gd name="connsiteY1" fmla="*/ 467341 h 1858818"/>
              <a:gd name="connsiteX2" fmla="*/ 2642072 w 5678557"/>
              <a:gd name="connsiteY2" fmla="*/ 467341 h 1858818"/>
              <a:gd name="connsiteX3" fmla="*/ 3291704 w 5678557"/>
              <a:gd name="connsiteY3" fmla="*/ 0 h 1858818"/>
              <a:gd name="connsiteX4" fmla="*/ 2982663 w 5678557"/>
              <a:gd name="connsiteY4" fmla="*/ 467341 h 1858818"/>
              <a:gd name="connsiteX5" fmla="*/ 5446639 w 5678557"/>
              <a:gd name="connsiteY5" fmla="*/ 467341 h 1858818"/>
              <a:gd name="connsiteX6" fmla="*/ 5678557 w 5678557"/>
              <a:gd name="connsiteY6" fmla="*/ 699259 h 1858818"/>
              <a:gd name="connsiteX7" fmla="*/ 5678557 w 5678557"/>
              <a:gd name="connsiteY7" fmla="*/ 1279037 h 1858818"/>
              <a:gd name="connsiteX8" fmla="*/ 5678557 w 5678557"/>
              <a:gd name="connsiteY8" fmla="*/ 1279037 h 1858818"/>
              <a:gd name="connsiteX9" fmla="*/ 5678557 w 5678557"/>
              <a:gd name="connsiteY9" fmla="*/ 1626906 h 1858818"/>
              <a:gd name="connsiteX10" fmla="*/ 5678557 w 5678557"/>
              <a:gd name="connsiteY10" fmla="*/ 1626901 h 1858818"/>
              <a:gd name="connsiteX11" fmla="*/ 5446639 w 5678557"/>
              <a:gd name="connsiteY11" fmla="*/ 1858819 h 1858818"/>
              <a:gd name="connsiteX12" fmla="*/ 231918 w 5678557"/>
              <a:gd name="connsiteY12" fmla="*/ 1858819 h 1858818"/>
              <a:gd name="connsiteX13" fmla="*/ 0 w 5678557"/>
              <a:gd name="connsiteY13" fmla="*/ 1626901 h 1858818"/>
              <a:gd name="connsiteX14" fmla="*/ 0 w 5678557"/>
              <a:gd name="connsiteY14" fmla="*/ 1626906 h 1858818"/>
              <a:gd name="connsiteX15" fmla="*/ 0 w 5678557"/>
              <a:gd name="connsiteY15" fmla="*/ 1279037 h 1858818"/>
              <a:gd name="connsiteX16" fmla="*/ 0 w 5678557"/>
              <a:gd name="connsiteY16" fmla="*/ 1279037 h 1858818"/>
              <a:gd name="connsiteX17" fmla="*/ 0 w 5678557"/>
              <a:gd name="connsiteY17" fmla="*/ 699259 h 18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57" h="1858818">
                <a:moveTo>
                  <a:pt x="0" y="699259"/>
                </a:moveTo>
                <a:cubicBezTo>
                  <a:pt x="0" y="571174"/>
                  <a:pt x="103833" y="467341"/>
                  <a:pt x="231918" y="467341"/>
                </a:cubicBezTo>
                <a:lnTo>
                  <a:pt x="2642072" y="467341"/>
                </a:lnTo>
                <a:lnTo>
                  <a:pt x="3291704" y="0"/>
                </a:lnTo>
                <a:lnTo>
                  <a:pt x="2982663" y="467341"/>
                </a:lnTo>
                <a:lnTo>
                  <a:pt x="5446639" y="467341"/>
                </a:lnTo>
                <a:cubicBezTo>
                  <a:pt x="5574724" y="467341"/>
                  <a:pt x="5678557" y="571174"/>
                  <a:pt x="5678557" y="699259"/>
                </a:cubicBezTo>
                <a:lnTo>
                  <a:pt x="5678557" y="1279037"/>
                </a:lnTo>
                <a:lnTo>
                  <a:pt x="5678557" y="1279037"/>
                </a:lnTo>
                <a:lnTo>
                  <a:pt x="5678557" y="1626906"/>
                </a:lnTo>
                <a:lnTo>
                  <a:pt x="5678557" y="1626901"/>
                </a:lnTo>
                <a:cubicBezTo>
                  <a:pt x="5678557" y="1754986"/>
                  <a:pt x="5574724" y="1858819"/>
                  <a:pt x="5446639" y="1858819"/>
                </a:cubicBezTo>
                <a:lnTo>
                  <a:pt x="231918" y="1858819"/>
                </a:lnTo>
                <a:cubicBezTo>
                  <a:pt x="103833" y="1858819"/>
                  <a:pt x="0" y="1754986"/>
                  <a:pt x="0" y="1626901"/>
                </a:cubicBezTo>
                <a:lnTo>
                  <a:pt x="0" y="1626906"/>
                </a:lnTo>
                <a:lnTo>
                  <a:pt x="0" y="1279037"/>
                </a:lnTo>
                <a:lnTo>
                  <a:pt x="0" y="1279037"/>
                </a:lnTo>
                <a:lnTo>
                  <a:pt x="0" y="699259"/>
                </a:lnTo>
                <a:close/>
              </a:path>
            </a:pathLst>
          </a:custGeom>
          <a:solidFill>
            <a:srgbClr val="EE7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endParaRPr lang="en-US" b="1" dirty="0">
              <a:solidFill>
                <a:schemeClr val="bg1"/>
              </a:solidFill>
              <a:latin typeface="Arial" charset="0"/>
              <a:ea typeface="Arial" charset="0"/>
              <a:cs typeface="Arial" charset="0"/>
            </a:endParaRPr>
          </a:p>
          <a:p>
            <a:pPr>
              <a:spcAft>
                <a:spcPts val="25"/>
              </a:spcAft>
            </a:pPr>
            <a:r>
              <a:rPr lang="en-US" b="1" dirty="0">
                <a:solidFill>
                  <a:schemeClr val="bg1"/>
                </a:solidFill>
                <a:latin typeface="Arial" charset="0"/>
                <a:ea typeface="Arial" charset="0"/>
                <a:cs typeface="Arial" charset="0"/>
              </a:rPr>
              <a:t>...this is bad </a:t>
            </a:r>
            <a:r>
              <a:rPr lang="en-US" dirty="0">
                <a:solidFill>
                  <a:schemeClr val="bg1"/>
                </a:solidFill>
                <a:latin typeface="Arial" charset="0"/>
                <a:ea typeface="Arial" charset="0"/>
                <a:cs typeface="Arial" charset="0"/>
              </a:rPr>
              <a:t>for our environment</a:t>
            </a:r>
          </a:p>
        </p:txBody>
      </p:sp>
    </p:spTree>
    <p:extLst>
      <p:ext uri="{BB962C8B-B14F-4D97-AF65-F5344CB8AC3E}">
        <p14:creationId xmlns:p14="http://schemas.microsoft.com/office/powerpoint/2010/main" val="335894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67</a:t>
            </a:fld>
            <a:endParaRPr lang="en-GB" dirty="0"/>
          </a:p>
        </p:txBody>
      </p:sp>
      <p:sp>
        <p:nvSpPr>
          <p:cNvPr id="6" name="Rounded Rectangular Callout 4"/>
          <p:cNvSpPr>
            <a:spLocks noChangeAspect="1"/>
          </p:cNvSpPr>
          <p:nvPr/>
        </p:nvSpPr>
        <p:spPr>
          <a:xfrm>
            <a:off x="612913" y="601200"/>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If we saved all the avoidable food waste </a:t>
            </a:r>
            <a:r>
              <a:rPr lang="en-US" dirty="0">
                <a:solidFill>
                  <a:schemeClr val="bg1"/>
                </a:solidFill>
                <a:latin typeface="Arial" charset="0"/>
                <a:ea typeface="Arial" charset="0"/>
                <a:cs typeface="Arial" charset="0"/>
              </a:rPr>
              <a:t>from the bin in England..</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sp>
        <p:nvSpPr>
          <p:cNvPr id="7" name="Rounded Rectangular Callout 4"/>
          <p:cNvSpPr>
            <a:spLocks noChangeAspect="1"/>
          </p:cNvSpPr>
          <p:nvPr/>
        </p:nvSpPr>
        <p:spPr>
          <a:xfrm flipH="1">
            <a:off x="5419509" y="1470837"/>
            <a:ext cx="3153849" cy="2302508"/>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...it would have the same positive environmental impact </a:t>
            </a:r>
            <a:r>
              <a:rPr lang="en-US" dirty="0">
                <a:solidFill>
                  <a:schemeClr val="bg1"/>
                </a:solidFill>
                <a:latin typeface="Arial" charset="0"/>
                <a:ea typeface="Arial" charset="0"/>
                <a:cs typeface="Arial" charset="0"/>
              </a:rPr>
              <a:t>as taking approximately 1 in 4 cars off the road</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34845"/>
            <a:ext cx="9144000" cy="2110815"/>
          </a:xfrm>
          <a:prstGeom prst="rect">
            <a:avLst/>
          </a:prstGeom>
        </p:spPr>
      </p:pic>
    </p:spTree>
    <p:extLst>
      <p:ext uri="{BB962C8B-B14F-4D97-AF65-F5344CB8AC3E}">
        <p14:creationId xmlns:p14="http://schemas.microsoft.com/office/powerpoint/2010/main" val="244121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68</a:t>
            </a:fld>
            <a:endParaRPr lang="en-GB" dirty="0"/>
          </a:p>
        </p:txBody>
      </p:sp>
      <p:sp>
        <p:nvSpPr>
          <p:cNvPr id="3" name="TextBox 2"/>
          <p:cNvSpPr txBox="1"/>
          <p:nvPr/>
        </p:nvSpPr>
        <p:spPr>
          <a:xfrm>
            <a:off x="886968" y="594360"/>
            <a:ext cx="7050024" cy="646331"/>
          </a:xfrm>
          <a:prstGeom prst="rect">
            <a:avLst/>
          </a:prstGeom>
          <a:noFill/>
        </p:spPr>
        <p:txBody>
          <a:bodyPr wrap="square" rtlCol="0">
            <a:spAutoFit/>
          </a:bodyPr>
          <a:lstStyle/>
          <a:p>
            <a:pPr algn="ctr"/>
            <a:r>
              <a:rPr lang="en-US" dirty="0"/>
              <a:t>Design a poster that will encourage households to reduce food waste and help save the planet </a:t>
            </a:r>
            <a:endParaRPr lang="en-GB" dirty="0"/>
          </a:p>
        </p:txBody>
      </p:sp>
    </p:spTree>
    <p:extLst>
      <p:ext uri="{BB962C8B-B14F-4D97-AF65-F5344CB8AC3E}">
        <p14:creationId xmlns:p14="http://schemas.microsoft.com/office/powerpoint/2010/main" val="2844818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69</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1391523929"/>
              </p:ext>
            </p:extLst>
          </p:nvPr>
        </p:nvGraphicFramePr>
        <p:xfrm>
          <a:off x="111353" y="288758"/>
          <a:ext cx="4684594" cy="6250155"/>
        </p:xfrm>
        <a:graphic>
          <a:graphicData uri="http://schemas.openxmlformats.org/presentationml/2006/ole">
            <mc:AlternateContent xmlns:mc="http://schemas.openxmlformats.org/markup-compatibility/2006">
              <mc:Choice xmlns:v="urn:schemas-microsoft-com:vml" Requires="v">
                <p:oleObj spid="_x0000_s95235" name="Document" r:id="rId4" imgW="7632720" imgH="9668880" progId="Word.Document.12">
                  <p:embed/>
                </p:oleObj>
              </mc:Choice>
              <mc:Fallback>
                <p:oleObj name="Document" r:id="rId4" imgW="7632720" imgH="9668880" progId="Word.Document.12">
                  <p:embed/>
                  <p:pic>
                    <p:nvPicPr>
                      <p:cNvPr id="3" name="Object 2"/>
                      <p:cNvPicPr/>
                      <p:nvPr/>
                    </p:nvPicPr>
                    <p:blipFill>
                      <a:blip r:embed="rId5"/>
                      <a:stretch>
                        <a:fillRect/>
                      </a:stretch>
                    </p:blipFill>
                    <p:spPr>
                      <a:xfrm>
                        <a:off x="111353" y="288758"/>
                        <a:ext cx="4684594" cy="625015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10697663"/>
              </p:ext>
            </p:extLst>
          </p:nvPr>
        </p:nvGraphicFramePr>
        <p:xfrm>
          <a:off x="4679466" y="288758"/>
          <a:ext cx="4464534" cy="6250155"/>
        </p:xfrm>
        <a:graphic>
          <a:graphicData uri="http://schemas.openxmlformats.org/presentationml/2006/ole">
            <mc:AlternateContent xmlns:mc="http://schemas.openxmlformats.org/markup-compatibility/2006">
              <mc:Choice xmlns:v="urn:schemas-microsoft-com:vml" Requires="v">
                <p:oleObj spid="_x0000_s95236" name="Document" r:id="rId7" imgW="7632720" imgH="9668880" progId="Word.Document.12">
                  <p:embed/>
                </p:oleObj>
              </mc:Choice>
              <mc:Fallback>
                <p:oleObj name="Document" r:id="rId7" imgW="7632720" imgH="9668880" progId="Word.Document.12">
                  <p:embed/>
                  <p:pic>
                    <p:nvPicPr>
                      <p:cNvPr id="4" name="Object 3"/>
                      <p:cNvPicPr/>
                      <p:nvPr/>
                    </p:nvPicPr>
                    <p:blipFill>
                      <a:blip r:embed="rId8"/>
                      <a:stretch>
                        <a:fillRect/>
                      </a:stretch>
                    </p:blipFill>
                    <p:spPr>
                      <a:xfrm>
                        <a:off x="4679466" y="288758"/>
                        <a:ext cx="4464534" cy="6250155"/>
                      </a:xfrm>
                      <a:prstGeom prst="rect">
                        <a:avLst/>
                      </a:prstGeom>
                    </p:spPr>
                  </p:pic>
                </p:oleObj>
              </mc:Fallback>
            </mc:AlternateContent>
          </a:graphicData>
        </a:graphic>
      </p:graphicFrame>
    </p:spTree>
    <p:extLst>
      <p:ext uri="{BB962C8B-B14F-4D97-AF65-F5344CB8AC3E}">
        <p14:creationId xmlns:p14="http://schemas.microsoft.com/office/powerpoint/2010/main" val="257696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7</a:t>
            </a:fld>
            <a:endParaRPr lang="en-GB" dirty="0"/>
          </a:p>
        </p:txBody>
      </p:sp>
      <p:sp>
        <p:nvSpPr>
          <p:cNvPr id="3" name="TextBox 2"/>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Chocolate muffins</a:t>
            </a:r>
          </a:p>
        </p:txBody>
      </p:sp>
      <p:graphicFrame>
        <p:nvGraphicFramePr>
          <p:cNvPr id="4" name="Table 3"/>
          <p:cNvGraphicFramePr>
            <a:graphicFrameLocks noGrp="1"/>
          </p:cNvGraphicFramePr>
          <p:nvPr>
            <p:extLst>
              <p:ext uri="{D42A27DB-BD31-4B8C-83A1-F6EECF244321}">
                <p14:modId xmlns:p14="http://schemas.microsoft.com/office/powerpoint/2010/main" val="1312179377"/>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5. Add</a:t>
                      </a:r>
                      <a:r>
                        <a:rPr lang="en-GB" sz="1800" baseline="0" dirty="0">
                          <a:solidFill>
                            <a:schemeClr val="tx1"/>
                          </a:solidFill>
                        </a:rPr>
                        <a:t> the beaten eggs, melted butter and yogurt to dry ingredients.</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6. Stir to combine all ingredients. The mixture SHOULD LOOK LUMPY. Do not overmix.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7. Fill the paper cases evenly and bake for 20 -25 minutes until</a:t>
                      </a:r>
                      <a:r>
                        <a:rPr lang="en-GB" sz="1800" b="1" baseline="0" dirty="0">
                          <a:solidFill>
                            <a:schemeClr val="tx1"/>
                          </a:solidFill>
                        </a:rPr>
                        <a:t> the risen and golden brown.</a:t>
                      </a:r>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8. When cooked, transfer to a wire rack to cool.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descr="Pasta fresca (fresh egg pasta) – Emil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732" y="1870164"/>
            <a:ext cx="2583182" cy="1722121"/>
          </a:xfrm>
          <a:prstGeom prst="rect">
            <a:avLst/>
          </a:prstGeom>
        </p:spPr>
      </p:pic>
      <p:pic>
        <p:nvPicPr>
          <p:cNvPr id="6" name="Picture 5"/>
          <p:cNvPicPr>
            <a:picLocks noChangeAspect="1"/>
          </p:cNvPicPr>
          <p:nvPr/>
        </p:nvPicPr>
        <p:blipFill>
          <a:blip r:embed="rId3"/>
          <a:stretch>
            <a:fillRect/>
          </a:stretch>
        </p:blipFill>
        <p:spPr>
          <a:xfrm>
            <a:off x="5590222" y="1870164"/>
            <a:ext cx="2466975" cy="1722121"/>
          </a:xfrm>
          <a:prstGeom prst="rect">
            <a:avLst/>
          </a:prstGeom>
        </p:spPr>
      </p:pic>
      <p:pic>
        <p:nvPicPr>
          <p:cNvPr id="7" name="Picture 6" descr="Very light very vegan banana muffi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606" y="4456610"/>
            <a:ext cx="2382966" cy="1816163"/>
          </a:xfrm>
          <a:prstGeom prst="rect">
            <a:avLst/>
          </a:prstGeom>
        </p:spPr>
      </p:pic>
      <p:pic>
        <p:nvPicPr>
          <p:cNvPr id="9" name="Picture 8" descr="Chocolate Chip Muffi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447" y="4325796"/>
            <a:ext cx="3304903" cy="1759861"/>
          </a:xfrm>
          <a:prstGeom prst="rect">
            <a:avLst/>
          </a:prstGeom>
        </p:spPr>
      </p:pic>
      <p:sp>
        <p:nvSpPr>
          <p:cNvPr id="10" name="Right Arrow 9"/>
          <p:cNvSpPr/>
          <p:nvPr/>
        </p:nvSpPr>
        <p:spPr>
          <a:xfrm>
            <a:off x="4101397" y="2300058"/>
            <a:ext cx="111034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a:blip r:embed="rId6"/>
          <a:stretch>
            <a:fillRect/>
          </a:stretch>
        </p:blipFill>
        <p:spPr>
          <a:xfrm rot="8569723">
            <a:off x="4005023" y="3227814"/>
            <a:ext cx="1133954" cy="402371"/>
          </a:xfrm>
          <a:prstGeom prst="rect">
            <a:avLst/>
          </a:prstGeom>
        </p:spPr>
      </p:pic>
      <p:pic>
        <p:nvPicPr>
          <p:cNvPr id="12" name="Picture 11"/>
          <p:cNvPicPr>
            <a:picLocks noChangeAspect="1"/>
          </p:cNvPicPr>
          <p:nvPr/>
        </p:nvPicPr>
        <p:blipFill>
          <a:blip r:embed="rId6"/>
          <a:stretch>
            <a:fillRect/>
          </a:stretch>
        </p:blipFill>
        <p:spPr>
          <a:xfrm>
            <a:off x="4153648" y="4942929"/>
            <a:ext cx="1133954" cy="402371"/>
          </a:xfrm>
          <a:prstGeom prst="rect">
            <a:avLst/>
          </a:prstGeom>
        </p:spPr>
      </p:pic>
    </p:spTree>
    <p:extLst>
      <p:ext uri="{BB962C8B-B14F-4D97-AF65-F5344CB8AC3E}">
        <p14:creationId xmlns:p14="http://schemas.microsoft.com/office/powerpoint/2010/main" val="3776227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8</a:t>
            </a:fld>
            <a:endParaRPr lang="en-GB" dirty="0"/>
          </a:p>
        </p:txBody>
      </p:sp>
      <p:sp>
        <p:nvSpPr>
          <p:cNvPr id="8" name="TextBox 7"/>
          <p:cNvSpPr txBox="1"/>
          <p:nvPr/>
        </p:nvSpPr>
        <p:spPr>
          <a:xfrm>
            <a:off x="2233749" y="156754"/>
            <a:ext cx="4389120" cy="523220"/>
          </a:xfrm>
          <a:prstGeom prst="rect">
            <a:avLst/>
          </a:prstGeom>
          <a:noFill/>
        </p:spPr>
        <p:txBody>
          <a:bodyPr wrap="square" rtlCol="0">
            <a:spAutoFit/>
          </a:bodyPr>
          <a:lstStyle/>
          <a:p>
            <a:pPr algn="ctr"/>
            <a:r>
              <a:rPr lang="en-GB" sz="2800" b="1" u="sng" dirty="0"/>
              <a:t>Bread Rolls</a:t>
            </a:r>
          </a:p>
        </p:txBody>
      </p:sp>
      <p:graphicFrame>
        <p:nvGraphicFramePr>
          <p:cNvPr id="9" name="Table 8"/>
          <p:cNvGraphicFramePr>
            <a:graphicFrameLocks noGrp="1"/>
          </p:cNvGraphicFramePr>
          <p:nvPr>
            <p:extLst>
              <p:ext uri="{D42A27DB-BD31-4B8C-83A1-F6EECF244321}">
                <p14:modId xmlns:p14="http://schemas.microsoft.com/office/powerpoint/2010/main" val="122923778"/>
              </p:ext>
            </p:extLst>
          </p:nvPr>
        </p:nvGraphicFramePr>
        <p:xfrm>
          <a:off x="133418" y="642549"/>
          <a:ext cx="8589781" cy="6283022"/>
        </p:xfrm>
        <a:graphic>
          <a:graphicData uri="http://schemas.openxmlformats.org/drawingml/2006/table">
            <a:tbl>
              <a:tblPr lastRow="1" bandRow="1">
                <a:tableStyleId>{5C22544A-7EE6-4342-B048-85BDC9FD1C3A}</a:tableStyleId>
              </a:tblPr>
              <a:tblGrid>
                <a:gridCol w="8589781">
                  <a:extLst>
                    <a:ext uri="{9D8B030D-6E8A-4147-A177-3AD203B41FA5}">
                      <a16:colId xmlns:a16="http://schemas.microsoft.com/office/drawing/2014/main" xmlns="" val="4123883099"/>
                    </a:ext>
                  </a:extLst>
                </a:gridCol>
              </a:tblGrid>
              <a:tr h="355785">
                <a:tc>
                  <a:txBody>
                    <a:bodyPr/>
                    <a:lstStyle/>
                    <a:p>
                      <a:r>
                        <a:rPr lang="en-GB" b="0" dirty="0">
                          <a:solidFill>
                            <a:schemeClr val="tx1"/>
                          </a:solidFill>
                          <a:latin typeface="Century Gothic" panose="020B0502020202020204" pitchFamily="34" charset="0"/>
                        </a:rPr>
                        <a:t>Ingredients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8613467"/>
                  </a:ext>
                </a:extLst>
              </a:tr>
              <a:tr h="355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225g strong bread flour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4394758"/>
                  </a:ext>
                </a:extLst>
              </a:tr>
              <a:tr h="431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a:t>
                      </a:r>
                      <a:r>
                        <a:rPr lang="en-GB" baseline="0" dirty="0"/>
                        <a:t> tsp salt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46313240"/>
                  </a:ext>
                </a:extLst>
              </a:tr>
              <a:tr h="355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packet (7g) fast action dried yeast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69318435"/>
                  </a:ext>
                </a:extLst>
              </a:tr>
              <a:tr h="355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150 mls (approx.) warm water, cling film to cover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64533070"/>
                  </a:ext>
                </a:extLst>
              </a:tr>
              <a:tr h="355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Optional: dust with extra flour, oats, poppy seeds</a:t>
                      </a:r>
                      <a:r>
                        <a:rPr lang="en-GB" baseline="0" dirty="0"/>
                        <a:t> or glaze with beaten egg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717594"/>
                  </a:ext>
                </a:extLst>
              </a:tr>
              <a:tr h="355785">
                <a:tc>
                  <a:txBody>
                    <a:bodyPr/>
                    <a:lstStyle/>
                    <a:p>
                      <a:r>
                        <a:rPr lang="en-GB" dirty="0">
                          <a:latin typeface="Century Gothic" panose="020B0502020202020204" pitchFamily="34" charset="0"/>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343498033"/>
                  </a:ext>
                </a:extLst>
              </a:tr>
              <a:tr h="326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1. Set</a:t>
                      </a:r>
                      <a:r>
                        <a:rPr lang="en-GB" sz="1600" baseline="0" dirty="0"/>
                        <a:t> oven to 220˚C/gas 8. Grease baking tray</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85190399"/>
                  </a:ext>
                </a:extLst>
              </a:tr>
              <a:tr h="326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2.</a:t>
                      </a:r>
                      <a:r>
                        <a:rPr lang="en-GB" sz="16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600" dirty="0">
                          <a:effectLst/>
                          <a:latin typeface="+mn-lt"/>
                          <a:ea typeface="Times New Roman" panose="02020603050405020304" pitchFamily="18" charset="0"/>
                          <a:cs typeface="Times New Roman" panose="02020603050405020304" pitchFamily="18" charset="0"/>
                        </a:rPr>
                        <a:t>Mix the bread flour, add salt and the packet of dried yeast to mixing bowl.</a:t>
                      </a:r>
                      <a:endParaRPr lang="en-GB"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71092673"/>
                  </a:ext>
                </a:extLst>
              </a:tr>
              <a:tr h="56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3.</a:t>
                      </a:r>
                      <a:r>
                        <a:rPr lang="en-GB" sz="16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600" dirty="0">
                          <a:effectLst/>
                          <a:latin typeface="+mn-lt"/>
                          <a:ea typeface="Times New Roman" panose="02020603050405020304" pitchFamily="18" charset="0"/>
                          <a:cs typeface="Times New Roman" panose="02020603050405020304" pitchFamily="18" charset="0"/>
                        </a:rPr>
                        <a:t>Collect 150mls warm water and add to the above ingredients. Mix with a round bladed knife until dough comes together.</a:t>
                      </a:r>
                      <a:endParaRPr lang="en-GB"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51272022"/>
                  </a:ext>
                </a:extLst>
              </a:tr>
              <a:tr h="356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4. </a:t>
                      </a:r>
                      <a:r>
                        <a:rPr lang="en-GB" sz="1600" b="0" dirty="0">
                          <a:solidFill>
                            <a:schemeClr val="tx1"/>
                          </a:solidFill>
                          <a:effectLst/>
                          <a:latin typeface="+mn-lt"/>
                          <a:ea typeface="Times New Roman" panose="02020603050405020304" pitchFamily="18" charset="0"/>
                          <a:cs typeface="Times New Roman" panose="02020603050405020304" pitchFamily="18" charset="0"/>
                        </a:rPr>
                        <a:t>Place on a floured surface and knead the dough for 10 minutes until smooth and stretchy. </a:t>
                      </a:r>
                      <a:endParaRPr lang="en-GB" sz="16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5215001"/>
                  </a:ext>
                </a:extLst>
              </a:tr>
              <a:tr h="326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n-lt"/>
                        </a:rPr>
                        <a:t>5. </a:t>
                      </a:r>
                      <a:r>
                        <a:rPr lang="en-GB" sz="1600" dirty="0">
                          <a:effectLst/>
                          <a:latin typeface="+mn-lt"/>
                          <a:ea typeface="Times New Roman" panose="02020603050405020304" pitchFamily="18" charset="0"/>
                          <a:cs typeface="Times New Roman" panose="02020603050405020304" pitchFamily="18" charset="0"/>
                        </a:rPr>
                        <a:t>Divide the dough into 6 even sized pieces. Shape appropriately. Place on baking tray.</a:t>
                      </a:r>
                      <a:endParaRPr lang="en-GB" sz="16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7079319"/>
                  </a:ext>
                </a:extLst>
              </a:tr>
              <a:tr h="56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n-lt"/>
                        </a:rPr>
                        <a:t>6</a:t>
                      </a:r>
                      <a:r>
                        <a:rPr lang="en-GB" sz="1600" b="1" dirty="0">
                          <a:solidFill>
                            <a:schemeClr val="tx1"/>
                          </a:solidFill>
                          <a:latin typeface="+mn-lt"/>
                        </a:rPr>
                        <a:t>.</a:t>
                      </a:r>
                      <a:r>
                        <a:rPr lang="en-GB" sz="1600" b="1" dirty="0">
                          <a:solidFill>
                            <a:schemeClr val="tx1"/>
                          </a:solidFill>
                          <a:effectLst/>
                          <a:latin typeface="+mn-lt"/>
                          <a:ea typeface="Times New Roman" panose="02020603050405020304" pitchFamily="18" charset="0"/>
                          <a:cs typeface="Times New Roman" panose="02020603050405020304" pitchFamily="18" charset="0"/>
                        </a:rPr>
                        <a:t> </a:t>
                      </a:r>
                      <a:r>
                        <a:rPr lang="en-GB" sz="1600" b="0" dirty="0">
                          <a:solidFill>
                            <a:schemeClr val="tx1"/>
                          </a:solidFill>
                          <a:effectLst/>
                          <a:latin typeface="+mn-lt"/>
                          <a:ea typeface="Times New Roman" panose="02020603050405020304" pitchFamily="18" charset="0"/>
                          <a:cs typeface="Times New Roman" panose="02020603050405020304" pitchFamily="18" charset="0"/>
                        </a:rPr>
                        <a:t>Cover loosely with cling film and place in a warm place until the rolls have doubled in size. ( 10 minutes ).</a:t>
                      </a:r>
                      <a:endParaRPr lang="en-GB" sz="16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2135384"/>
                  </a:ext>
                </a:extLst>
              </a:tr>
              <a:tr h="326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n-lt"/>
                        </a:rPr>
                        <a:t>7. </a:t>
                      </a:r>
                      <a:r>
                        <a:rPr lang="en-GB" sz="1600" b="0" dirty="0">
                          <a:solidFill>
                            <a:schemeClr val="tx1"/>
                          </a:solidFill>
                          <a:effectLst/>
                          <a:latin typeface="+mn-lt"/>
                          <a:ea typeface="Times New Roman" panose="02020603050405020304" pitchFamily="18" charset="0"/>
                          <a:cs typeface="Times New Roman" panose="02020603050405020304" pitchFamily="18" charset="0"/>
                        </a:rPr>
                        <a:t>Remove the cling film. Glaze with beaten egg or milk and add finishes.</a:t>
                      </a:r>
                      <a:endParaRPr lang="en-GB" sz="16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67309988"/>
                  </a:ext>
                </a:extLst>
              </a:tr>
              <a:tr h="8005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n-lt"/>
                        </a:rPr>
                        <a:t>8. Pla</a:t>
                      </a:r>
                      <a:r>
                        <a:rPr lang="en-GB" sz="1600" b="0" dirty="0">
                          <a:solidFill>
                            <a:schemeClr val="tx1"/>
                          </a:solidFill>
                          <a:effectLst/>
                          <a:latin typeface="+mn-lt"/>
                          <a:ea typeface="Times New Roman" panose="02020603050405020304" pitchFamily="18" charset="0"/>
                          <a:cs typeface="Times New Roman" panose="02020603050405020304" pitchFamily="18" charset="0"/>
                        </a:rPr>
                        <a:t>ce in the oven and cook for 10-12 mins until the base sounds hollow when tapped and rolls are golden brown.</a:t>
                      </a:r>
                      <a:endParaRPr lang="en-GB" sz="16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20025605"/>
                  </a:ext>
                </a:extLst>
              </a:tr>
            </a:tbl>
          </a:graphicData>
        </a:graphic>
      </p:graphicFrame>
      <p:pic>
        <p:nvPicPr>
          <p:cNvPr id="10" name="Picture 9">
            <a:hlinkClick r:id="rId3"/>
          </p:cNvPr>
          <p:cNvPicPr>
            <a:picLocks noChangeAspect="1"/>
          </p:cNvPicPr>
          <p:nvPr/>
        </p:nvPicPr>
        <p:blipFill>
          <a:blip r:embed="rId4"/>
          <a:stretch>
            <a:fillRect/>
          </a:stretch>
        </p:blipFill>
        <p:spPr>
          <a:xfrm>
            <a:off x="12009" y="0"/>
            <a:ext cx="815764" cy="679803"/>
          </a:xfrm>
          <a:prstGeom prst="rect">
            <a:avLst/>
          </a:prstGeom>
        </p:spPr>
      </p:pic>
      <p:pic>
        <p:nvPicPr>
          <p:cNvPr id="11" name="Picture 10">
            <a:hlinkClick r:id="rId5"/>
          </p:cNvPr>
          <p:cNvPicPr>
            <a:picLocks noChangeAspect="1"/>
          </p:cNvPicPr>
          <p:nvPr/>
        </p:nvPicPr>
        <p:blipFill>
          <a:blip r:embed="rId6"/>
          <a:stretch>
            <a:fillRect/>
          </a:stretch>
        </p:blipFill>
        <p:spPr>
          <a:xfrm>
            <a:off x="6822831" y="642549"/>
            <a:ext cx="1900368" cy="1842023"/>
          </a:xfrm>
          <a:prstGeom prst="rect">
            <a:avLst/>
          </a:prstGeom>
        </p:spPr>
      </p:pic>
    </p:spTree>
    <p:extLst>
      <p:ext uri="{BB962C8B-B14F-4D97-AF65-F5344CB8AC3E}">
        <p14:creationId xmlns:p14="http://schemas.microsoft.com/office/powerpoint/2010/main" val="270115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9</a:t>
            </a:fld>
            <a:endParaRPr lang="en-GB" dirty="0"/>
          </a:p>
        </p:txBody>
      </p:sp>
      <p:sp>
        <p:nvSpPr>
          <p:cNvPr id="3" name="TextBox 2"/>
          <p:cNvSpPr txBox="1"/>
          <p:nvPr/>
        </p:nvSpPr>
        <p:spPr>
          <a:xfrm>
            <a:off x="757646" y="378823"/>
            <a:ext cx="7757704" cy="461665"/>
          </a:xfrm>
          <a:prstGeom prst="rect">
            <a:avLst/>
          </a:prstGeom>
          <a:solidFill>
            <a:schemeClr val="accent2">
              <a:lumMod val="75000"/>
            </a:schemeClr>
          </a:solidFill>
        </p:spPr>
        <p:txBody>
          <a:bodyPr wrap="square" rtlCol="0">
            <a:spAutoFit/>
          </a:bodyPr>
          <a:lstStyle/>
          <a:p>
            <a:pPr algn="ctr"/>
            <a:r>
              <a:rPr lang="en-GB" sz="2400" dirty="0"/>
              <a:t>Bread rolls</a:t>
            </a:r>
          </a:p>
        </p:txBody>
      </p:sp>
      <p:graphicFrame>
        <p:nvGraphicFramePr>
          <p:cNvPr id="4" name="Table 3"/>
          <p:cNvGraphicFramePr>
            <a:graphicFrameLocks noGrp="1"/>
          </p:cNvGraphicFramePr>
          <p:nvPr>
            <p:extLst>
              <p:ext uri="{D42A27DB-BD31-4B8C-83A1-F6EECF244321}">
                <p14:modId xmlns:p14="http://schemas.microsoft.com/office/powerpoint/2010/main" val="1301562442"/>
              </p:ext>
            </p:extLst>
          </p:nvPr>
        </p:nvGraphicFramePr>
        <p:xfrm>
          <a:off x="561700" y="1005839"/>
          <a:ext cx="8268790" cy="5350511"/>
        </p:xfrm>
        <a:graphic>
          <a:graphicData uri="http://schemas.openxmlformats.org/drawingml/2006/table">
            <a:tbl>
              <a:tblPr firstRow="1" bandRow="1">
                <a:tableStyleId>{5C22544A-7EE6-4342-B048-85BDC9FD1C3A}</a:tableStyleId>
              </a:tblPr>
              <a:tblGrid>
                <a:gridCol w="4134395">
                  <a:extLst>
                    <a:ext uri="{9D8B030D-6E8A-4147-A177-3AD203B41FA5}">
                      <a16:colId xmlns:a16="http://schemas.microsoft.com/office/drawing/2014/main" xmlns="" val="1364577424"/>
                    </a:ext>
                  </a:extLst>
                </a:gridCol>
                <a:gridCol w="4134395">
                  <a:extLst>
                    <a:ext uri="{9D8B030D-6E8A-4147-A177-3AD203B41FA5}">
                      <a16:colId xmlns:a16="http://schemas.microsoft.com/office/drawing/2014/main" xmlns="" val="947375740"/>
                    </a:ext>
                  </a:extLst>
                </a:gridCol>
              </a:tblGrid>
              <a:tr h="2778150">
                <a:tc>
                  <a:txBody>
                    <a:bodyPr/>
                    <a:lstStyle/>
                    <a:p>
                      <a:r>
                        <a:rPr lang="en-GB" sz="1800" dirty="0">
                          <a:solidFill>
                            <a:schemeClr val="tx1"/>
                          </a:solidFill>
                        </a:rPr>
                        <a:t>1. Preheat oven to 220˚C/ gas 8. Grease or line</a:t>
                      </a:r>
                      <a:r>
                        <a:rPr lang="en-GB" sz="1800" baseline="0" dirty="0">
                          <a:solidFill>
                            <a:schemeClr val="tx1"/>
                          </a:solidFill>
                        </a:rPr>
                        <a:t> the baking tray. Mix flour, salt &amp; yeast in mixing bowl.</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2. Add approx. 150mls warm water to dry ingredients. Mix with a round-bladed knife until dough comes</a:t>
                      </a:r>
                      <a:r>
                        <a:rPr lang="en-GB" sz="1800" baseline="0" dirty="0">
                          <a:solidFill>
                            <a:schemeClr val="tx1"/>
                          </a:solidFill>
                        </a:rPr>
                        <a:t> together.</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2012926"/>
                  </a:ext>
                </a:extLst>
              </a:tr>
              <a:tr h="2572361">
                <a:tc>
                  <a:txBody>
                    <a:bodyPr/>
                    <a:lstStyle/>
                    <a:p>
                      <a:r>
                        <a:rPr lang="en-GB" sz="1800" b="1" dirty="0">
                          <a:solidFill>
                            <a:schemeClr val="tx1"/>
                          </a:solidFill>
                        </a:rPr>
                        <a:t>3. Knead on a floured worktop for 10 minutes until smooth</a:t>
                      </a:r>
                      <a:r>
                        <a:rPr lang="en-GB" sz="1800" b="1" baseline="0" dirty="0">
                          <a:solidFill>
                            <a:schemeClr val="tx1"/>
                          </a:solidFill>
                        </a:rPr>
                        <a:t> &amp; stretchy.</a:t>
                      </a:r>
                      <a:r>
                        <a:rPr lang="en-GB" sz="1800" b="1" dirty="0">
                          <a:solidFill>
                            <a:schemeClr val="tx1"/>
                          </a:solidFill>
                        </a:rPr>
                        <a:t> </a:t>
                      </a:r>
                    </a:p>
                    <a:p>
                      <a:endParaRPr lang="en-GB"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1" dirty="0">
                          <a:solidFill>
                            <a:schemeClr val="tx1"/>
                          </a:solidFill>
                        </a:rPr>
                        <a:t>4. Divide into 6 pieces</a:t>
                      </a:r>
                      <a:r>
                        <a:rPr lang="en-GB" sz="1800" b="1" baseline="0" dirty="0">
                          <a:solidFill>
                            <a:schemeClr val="tx1"/>
                          </a:solidFill>
                        </a:rPr>
                        <a:t> and shape.</a:t>
                      </a:r>
                    </a:p>
                    <a:p>
                      <a:r>
                        <a:rPr lang="en-GB" sz="1800" b="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10057572"/>
                  </a:ext>
                </a:extLst>
              </a:tr>
            </a:tbl>
          </a:graphicData>
        </a:graphic>
      </p:graphicFrame>
      <p:pic>
        <p:nvPicPr>
          <p:cNvPr id="5" name="Picture 4"/>
          <p:cNvPicPr>
            <a:picLocks noChangeAspect="1"/>
          </p:cNvPicPr>
          <p:nvPr/>
        </p:nvPicPr>
        <p:blipFill>
          <a:blip r:embed="rId2"/>
          <a:stretch>
            <a:fillRect/>
          </a:stretch>
        </p:blipFill>
        <p:spPr>
          <a:xfrm>
            <a:off x="990600" y="1938019"/>
            <a:ext cx="2857500" cy="1743075"/>
          </a:xfrm>
          <a:prstGeom prst="rect">
            <a:avLst/>
          </a:prstGeom>
        </p:spPr>
      </p:pic>
      <p:pic>
        <p:nvPicPr>
          <p:cNvPr id="6" name="Picture 5"/>
          <p:cNvPicPr>
            <a:picLocks noChangeAspect="1"/>
          </p:cNvPicPr>
          <p:nvPr/>
        </p:nvPicPr>
        <p:blipFill>
          <a:blip r:embed="rId3"/>
          <a:stretch>
            <a:fillRect/>
          </a:stretch>
        </p:blipFill>
        <p:spPr>
          <a:xfrm>
            <a:off x="5157786" y="1938019"/>
            <a:ext cx="2938463" cy="1743075"/>
          </a:xfrm>
          <a:prstGeom prst="rect">
            <a:avLst/>
          </a:prstGeom>
        </p:spPr>
      </p:pic>
      <p:pic>
        <p:nvPicPr>
          <p:cNvPr id="7" name="Picture 6"/>
          <p:cNvPicPr>
            <a:picLocks noChangeAspect="1"/>
          </p:cNvPicPr>
          <p:nvPr/>
        </p:nvPicPr>
        <p:blipFill>
          <a:blip r:embed="rId4"/>
          <a:stretch>
            <a:fillRect/>
          </a:stretch>
        </p:blipFill>
        <p:spPr>
          <a:xfrm>
            <a:off x="990600" y="4486275"/>
            <a:ext cx="2857500" cy="1600200"/>
          </a:xfrm>
          <a:prstGeom prst="rect">
            <a:avLst/>
          </a:prstGeom>
        </p:spPr>
      </p:pic>
      <p:pic>
        <p:nvPicPr>
          <p:cNvPr id="10" name="Picture 9"/>
          <p:cNvPicPr>
            <a:picLocks noChangeAspect="1"/>
          </p:cNvPicPr>
          <p:nvPr/>
        </p:nvPicPr>
        <p:blipFill>
          <a:blip r:embed="rId5"/>
          <a:stretch>
            <a:fillRect/>
          </a:stretch>
        </p:blipFill>
        <p:spPr>
          <a:xfrm>
            <a:off x="5157786" y="4486275"/>
            <a:ext cx="2938463" cy="1600200"/>
          </a:xfrm>
          <a:prstGeom prst="rect">
            <a:avLst/>
          </a:prstGeom>
        </p:spPr>
      </p:pic>
      <p:sp>
        <p:nvSpPr>
          <p:cNvPr id="11" name="Right Arrow 10"/>
          <p:cNvSpPr/>
          <p:nvPr/>
        </p:nvSpPr>
        <p:spPr>
          <a:xfrm>
            <a:off x="3868374" y="2360839"/>
            <a:ext cx="111034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rot="8067014">
            <a:off x="4027253" y="3348900"/>
            <a:ext cx="111034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6"/>
          <a:stretch>
            <a:fillRect/>
          </a:stretch>
        </p:blipFill>
        <p:spPr>
          <a:xfrm>
            <a:off x="3958339" y="4526971"/>
            <a:ext cx="1127858" cy="402371"/>
          </a:xfrm>
          <a:prstGeom prst="rect">
            <a:avLst/>
          </a:prstGeom>
        </p:spPr>
      </p:pic>
    </p:spTree>
    <p:extLst>
      <p:ext uri="{BB962C8B-B14F-4D97-AF65-F5344CB8AC3E}">
        <p14:creationId xmlns:p14="http://schemas.microsoft.com/office/powerpoint/2010/main" val="7005329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4733</TotalTime>
  <Words>6775</Words>
  <Application>Microsoft Office PowerPoint</Application>
  <PresentationFormat>On-screen Show (4:3)</PresentationFormat>
  <Paragraphs>1340</Paragraphs>
  <Slides>69</Slides>
  <Notes>10</Notes>
  <HiddenSlides>6</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85" baseType="lpstr">
      <vt:lpstr>Arial Unicode MS</vt:lpstr>
      <vt:lpstr>MS Mincho</vt:lpstr>
      <vt:lpstr>Arial</vt:lpstr>
      <vt:lpstr>Arial Black</vt:lpstr>
      <vt:lpstr>Calibri</vt:lpstr>
      <vt:lpstr>Calibri Light</vt:lpstr>
      <vt:lpstr>Cambria</vt:lpstr>
      <vt:lpstr>Cambria Math</vt:lpstr>
      <vt:lpstr>Century Gothic</vt:lpstr>
      <vt:lpstr>Comic Sans MS</vt:lpstr>
      <vt:lpstr>Courier New</vt:lpstr>
      <vt:lpstr>Times New Roman</vt:lpstr>
      <vt:lpstr>Wingdings</vt:lpstr>
      <vt:lpstr>Office Theme</vt:lpstr>
      <vt:lpstr>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Ingredient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Technology Year 9</dc:title>
  <dc:creator>Lyn de-Gay</dc:creator>
  <cp:lastModifiedBy>Lyn de-Gay</cp:lastModifiedBy>
  <cp:revision>477</cp:revision>
  <cp:lastPrinted>2020-01-30T08:02:43Z</cp:lastPrinted>
  <dcterms:created xsi:type="dcterms:W3CDTF">2019-06-11T13:58:44Z</dcterms:created>
  <dcterms:modified xsi:type="dcterms:W3CDTF">2021-03-01T16:09:06Z</dcterms:modified>
</cp:coreProperties>
</file>