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7" r:id="rId2"/>
    <p:sldId id="269" r:id="rId3"/>
    <p:sldId id="270" r:id="rId4"/>
    <p:sldId id="256" r:id="rId5"/>
    <p:sldId id="257" r:id="rId6"/>
    <p:sldId id="271" r:id="rId7"/>
    <p:sldId id="261" r:id="rId8"/>
    <p:sldId id="272" r:id="rId9"/>
    <p:sldId id="264" r:id="rId10"/>
    <p:sldId id="273" r:id="rId11"/>
    <p:sldId id="274" r:id="rId12"/>
    <p:sldId id="275" r:id="rId13"/>
    <p:sldId id="276" r:id="rId14"/>
    <p:sldId id="277" r:id="rId15"/>
    <p:sldId id="27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36" autoAdjust="0"/>
  </p:normalViewPr>
  <p:slideViewPr>
    <p:cSldViewPr snapToObjects="1">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32F38-08F7-4DFA-95B9-5AB3C5D68890}" type="datetimeFigureOut">
              <a:rPr lang="en-GB" smtClean="0"/>
              <a:t>02/03/21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A07B8-D6F4-4B8E-8399-31313EFCBB73}" type="slidenum">
              <a:rPr lang="en-GB" smtClean="0"/>
              <a:t>‹#›</a:t>
            </a:fld>
            <a:endParaRPr lang="en-GB"/>
          </a:p>
        </p:txBody>
      </p:sp>
    </p:spTree>
    <p:extLst>
      <p:ext uri="{BB962C8B-B14F-4D97-AF65-F5344CB8AC3E}">
        <p14:creationId xmlns:p14="http://schemas.microsoft.com/office/powerpoint/2010/main" val="18720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CA07B8-D6F4-4B8E-8399-31313EFCBB73}" type="slidenum">
              <a:rPr lang="en-GB" smtClean="0"/>
              <a:t>12</a:t>
            </a:fld>
            <a:endParaRPr lang="en-GB"/>
          </a:p>
        </p:txBody>
      </p:sp>
    </p:spTree>
    <p:extLst>
      <p:ext uri="{BB962C8B-B14F-4D97-AF65-F5344CB8AC3E}">
        <p14:creationId xmlns:p14="http://schemas.microsoft.com/office/powerpoint/2010/main" val="35621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C4C74EB-99A7-E841-AF88-918F576C71DD}"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C74EB-99A7-E841-AF88-918F576C71DD}" type="datetimeFigureOut">
              <a:rPr lang="en-US" smtClean="0"/>
              <a:t>3/2/2021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67FDB-7EB2-9947-B254-F59DB2462CB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dpWoX7OgWdQ"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7539" y="692696"/>
            <a:ext cx="7614139" cy="1371209"/>
          </a:xfrm>
          <a:prstGeom prst="rect">
            <a:avLst/>
          </a:prstGeom>
          <a:noFill/>
        </p:spPr>
        <p:txBody>
          <a:bodyPr wrap="square" rtlCol="0">
            <a:spAutoFit/>
          </a:bodyPr>
          <a:lstStyle/>
          <a:p>
            <a:endParaRPr lang="en-GB" sz="1662" b="1" u="sng" dirty="0" smtClean="0"/>
          </a:p>
          <a:p>
            <a:endParaRPr lang="en-GB" sz="1662" b="1" u="sng" dirty="0"/>
          </a:p>
          <a:p>
            <a:endParaRPr lang="en-GB" sz="1662" b="1" u="sng" dirty="0" smtClean="0"/>
          </a:p>
          <a:p>
            <a:r>
              <a:rPr lang="en-GB" sz="1662" b="1" u="sng" dirty="0" smtClean="0"/>
              <a:t>Week 1 </a:t>
            </a:r>
            <a:r>
              <a:rPr lang="en-GB" sz="1662" b="1" u="sng" dirty="0"/>
              <a:t>task-</a:t>
            </a:r>
            <a:r>
              <a:rPr lang="en-GB" sz="1662" u="sng" dirty="0"/>
              <a:t> </a:t>
            </a:r>
            <a:r>
              <a:rPr lang="en-GB" sz="1662" dirty="0"/>
              <a:t>Isometric Drawing is a way of drawing things in 3 dimensions. This week is a drawing task where you will follow a You Tube tutorial</a:t>
            </a:r>
          </a:p>
        </p:txBody>
      </p:sp>
      <p:sp>
        <p:nvSpPr>
          <p:cNvPr id="8" name="TextBox 7"/>
          <p:cNvSpPr txBox="1"/>
          <p:nvPr/>
        </p:nvSpPr>
        <p:spPr>
          <a:xfrm>
            <a:off x="527539" y="1055077"/>
            <a:ext cx="7809419" cy="5676234"/>
          </a:xfrm>
          <a:prstGeom prst="rect">
            <a:avLst/>
          </a:prstGeom>
          <a:noFill/>
        </p:spPr>
        <p:txBody>
          <a:bodyPr wrap="square" rtlCol="0">
            <a:spAutoFit/>
          </a:bodyPr>
          <a:lstStyle/>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477" dirty="0"/>
          </a:p>
          <a:p>
            <a:endParaRPr lang="en-GB" sz="1477" dirty="0"/>
          </a:p>
          <a:p>
            <a:endParaRPr lang="en-GB" sz="1200" dirty="0" smtClean="0"/>
          </a:p>
          <a:p>
            <a:endParaRPr lang="en-GB" sz="1200" dirty="0"/>
          </a:p>
          <a:p>
            <a:r>
              <a:rPr lang="en-GB" sz="1200" dirty="0" smtClean="0"/>
              <a:t>Copy </a:t>
            </a:r>
            <a:r>
              <a:rPr lang="en-GB" sz="1200" dirty="0"/>
              <a:t>and paste the link below and follow the instructions. You will need to print the next slide so you have a copy of the isometric paper to do the task. If you unable to print the isometric paper you can do task on plain paper. Follow the video carefully and use pause frequently to complete the task. </a:t>
            </a:r>
          </a:p>
          <a:p>
            <a:r>
              <a:rPr lang="en-GB" sz="1200" b="1" dirty="0"/>
              <a:t>Extension</a:t>
            </a:r>
            <a:r>
              <a:rPr lang="en-GB" sz="1200" dirty="0"/>
              <a:t>-If you finish the task within lesson time practice drawing more shapes. On the next slide I have attached a picture of various geometric shapes that you can copy</a:t>
            </a:r>
          </a:p>
          <a:p>
            <a:r>
              <a:rPr lang="en-GB" sz="1662" dirty="0">
                <a:solidFill>
                  <a:srgbClr val="00B0F0"/>
                </a:solidFill>
              </a:rPr>
              <a:t>https://www.youtube.com/watch?v=LY5OqKhEP9k</a:t>
            </a:r>
          </a:p>
          <a:p>
            <a:endParaRPr lang="en-GB" sz="1662" dirty="0"/>
          </a:p>
        </p:txBody>
      </p:sp>
      <p:pic>
        <p:nvPicPr>
          <p:cNvPr id="2050" name="Picture 2" descr="Unit 1, 2, 4, 5, 7, 8 -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39" y="1994038"/>
            <a:ext cx="4209222" cy="31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32041" y="2099147"/>
            <a:ext cx="3404920" cy="348109"/>
          </a:xfrm>
          <a:prstGeom prst="rect">
            <a:avLst/>
          </a:prstGeom>
          <a:noFill/>
        </p:spPr>
        <p:txBody>
          <a:bodyPr wrap="square" rtlCol="0">
            <a:spAutoFit/>
          </a:bodyPr>
          <a:lstStyle/>
          <a:p>
            <a:r>
              <a:rPr lang="en-GB" sz="1662" dirty="0"/>
              <a:t>Isometric drawing example</a:t>
            </a:r>
          </a:p>
        </p:txBody>
      </p:sp>
      <p:sp>
        <p:nvSpPr>
          <p:cNvPr id="2" name="TextBox 1"/>
          <p:cNvSpPr txBox="1"/>
          <p:nvPr/>
        </p:nvSpPr>
        <p:spPr>
          <a:xfrm>
            <a:off x="527539" y="142049"/>
            <a:ext cx="7215364" cy="1015663"/>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Year 7 shadow curriculum</a:t>
            </a:r>
            <a:r>
              <a:rPr lang="en-GB" b="1" dirty="0">
                <a:latin typeface="Arial" panose="020B0604020202020204" pitchFamily="34" charset="0"/>
                <a:cs typeface="Arial" panose="020B0604020202020204" pitchFamily="34" charset="0"/>
              </a:rPr>
              <a:t/>
            </a:r>
            <a:br>
              <a:rPr lang="en-GB"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
            </a:r>
            <a:br>
              <a:rPr lang="en-GB" sz="1400"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Week 1</a:t>
            </a:r>
            <a:r>
              <a:rPr lang="en-GB" sz="1400" dirty="0">
                <a:latin typeface="Arial" panose="020B0604020202020204" pitchFamily="34" charset="0"/>
                <a:cs typeface="Arial" panose="020B0604020202020204" pitchFamily="34" charset="0"/>
              </a:rPr>
              <a:t>-Drawing styles</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You will need-plain paper (preferably), pencil, ruler, rubber, sharpener</a:t>
            </a:r>
            <a:endParaRPr lang="en-GB" sz="1400" dirty="0"/>
          </a:p>
        </p:txBody>
      </p:sp>
    </p:spTree>
    <p:extLst>
      <p:ext uri="{BB962C8B-B14F-4D97-AF65-F5344CB8AC3E}">
        <p14:creationId xmlns:p14="http://schemas.microsoft.com/office/powerpoint/2010/main" val="3535328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498178"/>
          </a:xfrm>
        </p:spPr>
        <p:txBody>
          <a:bodyPr>
            <a:normAutofit fontScale="90000"/>
          </a:bodyPr>
          <a:lstStyle/>
          <a:p>
            <a:pPr algn="l"/>
            <a:r>
              <a:rPr lang="en-GB" sz="2000" b="1" u="sng" dirty="0" smtClean="0"/>
              <a:t>Week 4 task-  Two point perspective shapes</a:t>
            </a:r>
            <a:br>
              <a:rPr lang="en-GB" sz="2000" b="1" u="sng" dirty="0" smtClean="0"/>
            </a:br>
            <a:r>
              <a:rPr lang="en-GB" sz="2000" b="1" u="sng" dirty="0"/>
              <a:t/>
            </a:r>
            <a:br>
              <a:rPr lang="en-GB" sz="2000" b="1" u="sng" dirty="0"/>
            </a:br>
            <a:r>
              <a:rPr lang="en-GB" sz="2000" b="1" u="sng" dirty="0" smtClean="0"/>
              <a:t/>
            </a:r>
            <a:br>
              <a:rPr lang="en-GB" sz="2000" b="1" u="sng" dirty="0" smtClean="0"/>
            </a:br>
            <a:r>
              <a:rPr lang="en-GB" sz="2400" dirty="0" smtClean="0"/>
              <a:t/>
            </a:r>
            <a:br>
              <a:rPr lang="en-GB" sz="2400" dirty="0" smtClean="0"/>
            </a:br>
            <a:endParaRPr lang="en-GB" sz="2400" dirty="0"/>
          </a:p>
        </p:txBody>
      </p:sp>
      <p:sp>
        <p:nvSpPr>
          <p:cNvPr id="3" name="Rectangle 2"/>
          <p:cNvSpPr/>
          <p:nvPr/>
        </p:nvSpPr>
        <p:spPr>
          <a:xfrm>
            <a:off x="457200" y="3105835"/>
            <a:ext cx="7355160" cy="1754326"/>
          </a:xfrm>
          <a:prstGeom prst="rect">
            <a:avLst/>
          </a:prstGeom>
        </p:spPr>
        <p:txBody>
          <a:bodyPr wrap="square">
            <a:spAutoFit/>
          </a:bodyPr>
          <a:lstStyle/>
          <a:p>
            <a:r>
              <a:rPr lang="en-GB" dirty="0" smtClean="0"/>
              <a:t>Copy and paste the following link to do an exercise on 2 point perspective drawing of shapes. When you have completed the video practice drawing simple geometric shapes on your own and use shade to enhance the perspective.</a:t>
            </a:r>
          </a:p>
          <a:p>
            <a:endParaRPr lang="en-GB" dirty="0" smtClean="0"/>
          </a:p>
          <a:p>
            <a:r>
              <a:rPr lang="en-GB" dirty="0" smtClean="0">
                <a:solidFill>
                  <a:srgbClr val="00B0F0"/>
                </a:solidFill>
              </a:rPr>
              <a:t>https</a:t>
            </a:r>
            <a:r>
              <a:rPr lang="en-GB" dirty="0">
                <a:solidFill>
                  <a:srgbClr val="00B0F0"/>
                </a:solidFill>
              </a:rPr>
              <a:t>://www.youtube.com/watch?v=IXlpsRQDTcI</a:t>
            </a:r>
          </a:p>
        </p:txBody>
      </p:sp>
      <p:pic>
        <p:nvPicPr>
          <p:cNvPr id="5122" name="Picture 2" descr="Perspective for Beginners: How to Use 1 and 2 Point Perspectives to Create  Great Ar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76" y="712106"/>
            <a:ext cx="2736303" cy="215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109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488832" cy="3730426"/>
          </a:xfrm>
        </p:spPr>
        <p:txBody>
          <a:bodyPr>
            <a:normAutofit fontScale="90000"/>
          </a:bodyPr>
          <a:lstStyle/>
          <a:p>
            <a:pPr algn="l"/>
            <a:r>
              <a:rPr lang="en-GB" sz="1800" b="1" u="sng" dirty="0" smtClean="0">
                <a:latin typeface="Arial" panose="020B0604020202020204" pitchFamily="34" charset="0"/>
                <a:cs typeface="Arial" panose="020B0604020202020204" pitchFamily="34" charset="0"/>
              </a:rPr>
              <a:t>Week five- task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This week’s task is to draw a simple building in 2 point perspective.</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The video for the link below follows on from last week where you drew simple geometric shapes. Copy and paste the link and follow the video. Make sure you are patient and use pause to stop the video and work at your own pace.</a:t>
            </a:r>
            <a:br>
              <a:rPr lang="en-GB" sz="1200" dirty="0" smtClean="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r>
            <a:br>
              <a:rPr lang="en-GB" sz="1200" dirty="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r>
            <a:br>
              <a:rPr lang="en-GB" sz="1200" dirty="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solidFill>
                  <a:srgbClr val="00B0F0"/>
                </a:solidFill>
                <a:latin typeface="Arial" panose="020B0604020202020204" pitchFamily="34" charset="0"/>
                <a:cs typeface="Arial" panose="020B0604020202020204" pitchFamily="34" charset="0"/>
              </a:rPr>
              <a:t>https</a:t>
            </a:r>
            <a:r>
              <a:rPr lang="en-GB" sz="1800" dirty="0">
                <a:solidFill>
                  <a:srgbClr val="00B0F0"/>
                </a:solidFill>
                <a:latin typeface="Arial" panose="020B0604020202020204" pitchFamily="34" charset="0"/>
                <a:cs typeface="Arial" panose="020B0604020202020204" pitchFamily="34" charset="0"/>
              </a:rPr>
              <a:t>://www.youtube.com/watch?v=w_LbQviO1K4</a:t>
            </a:r>
          </a:p>
        </p:txBody>
      </p:sp>
      <p:pic>
        <p:nvPicPr>
          <p:cNvPr id="3" name="Picture 2"/>
          <p:cNvPicPr>
            <a:picLocks noChangeAspect="1"/>
          </p:cNvPicPr>
          <p:nvPr/>
        </p:nvPicPr>
        <p:blipFill rotWithShape="1">
          <a:blip r:embed="rId2"/>
          <a:srcRect l="10738" t="19927" r="41517" b="35765"/>
          <a:stretch/>
        </p:blipFill>
        <p:spPr>
          <a:xfrm>
            <a:off x="1619672" y="1556792"/>
            <a:ext cx="4179363" cy="2180537"/>
          </a:xfrm>
          <a:prstGeom prst="rect">
            <a:avLst/>
          </a:prstGeom>
        </p:spPr>
      </p:pic>
      <p:sp>
        <p:nvSpPr>
          <p:cNvPr id="4" name="TextBox 3"/>
          <p:cNvSpPr txBox="1"/>
          <p:nvPr/>
        </p:nvSpPr>
        <p:spPr>
          <a:xfrm>
            <a:off x="251520" y="4314437"/>
            <a:ext cx="7776864" cy="523220"/>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The most difficult part of the video is when drawing the steps. Make sure you keep the line of the steps parallel with the building.</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28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2000" b="1" u="sng" dirty="0" smtClean="0">
                <a:latin typeface="Arial" panose="020B0604020202020204" pitchFamily="34" charset="0"/>
                <a:cs typeface="Arial" panose="020B0604020202020204" pitchFamily="34" charset="0"/>
              </a:rPr>
              <a:t>Week 6 task  </a:t>
            </a:r>
            <a:br>
              <a:rPr lang="en-GB" sz="2000" b="1" u="sng"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Using your knowledge of 2 point perspective and isometric drawing draw a shop front. It should look something like this which is basically a cuboid. </a:t>
            </a:r>
            <a:br>
              <a:rPr lang="en-GB" sz="1400" dirty="0" smtClean="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57200" y="1628800"/>
            <a:ext cx="3328370" cy="1872208"/>
          </a:xfrm>
          <a:prstGeom prst="rect">
            <a:avLst/>
          </a:prstGeom>
        </p:spPr>
      </p:pic>
      <p:pic>
        <p:nvPicPr>
          <p:cNvPr id="4" name="Picture 3"/>
          <p:cNvPicPr>
            <a:picLocks noChangeAspect="1"/>
          </p:cNvPicPr>
          <p:nvPr/>
        </p:nvPicPr>
        <p:blipFill rotWithShape="1">
          <a:blip r:embed="rId4"/>
          <a:srcRect l="6180" t="24735" r="11427" b="10956"/>
          <a:stretch/>
        </p:blipFill>
        <p:spPr>
          <a:xfrm>
            <a:off x="4711298" y="1632629"/>
            <a:ext cx="2880320" cy="1872208"/>
          </a:xfrm>
          <a:prstGeom prst="rect">
            <a:avLst/>
          </a:prstGeom>
        </p:spPr>
      </p:pic>
      <p:pic>
        <p:nvPicPr>
          <p:cNvPr id="5" name="Picture 4"/>
          <p:cNvPicPr>
            <a:picLocks noChangeAspect="1"/>
          </p:cNvPicPr>
          <p:nvPr/>
        </p:nvPicPr>
        <p:blipFill>
          <a:blip r:embed="rId5"/>
          <a:stretch>
            <a:fillRect/>
          </a:stretch>
        </p:blipFill>
        <p:spPr>
          <a:xfrm>
            <a:off x="457200" y="3731931"/>
            <a:ext cx="3151878" cy="2229429"/>
          </a:xfrm>
          <a:prstGeom prst="rect">
            <a:avLst/>
          </a:prstGeom>
        </p:spPr>
      </p:pic>
      <p:sp>
        <p:nvSpPr>
          <p:cNvPr id="6" name="TextBox 5"/>
          <p:cNvSpPr txBox="1"/>
          <p:nvPr/>
        </p:nvSpPr>
        <p:spPr>
          <a:xfrm>
            <a:off x="3923928" y="3731930"/>
            <a:ext cx="4824536" cy="738664"/>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Think about you can add things like a pitched roof or a flat roof and doorways and windows.</a:t>
            </a:r>
          </a:p>
          <a:p>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6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Week </a:t>
            </a:r>
            <a:r>
              <a:rPr lang="en-GB" sz="1800" b="1" u="sng" dirty="0" smtClean="0">
                <a:latin typeface="Arial" panose="020B0604020202020204" pitchFamily="34" charset="0"/>
                <a:cs typeface="Arial" panose="020B0604020202020204" pitchFamily="34" charset="0"/>
              </a:rPr>
              <a:t>7 task – 2 point perspective letters</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When </a:t>
            </a:r>
            <a:r>
              <a:rPr lang="en-GB" sz="1800" dirty="0">
                <a:latin typeface="Arial" panose="020B0604020202020204" pitchFamily="34" charset="0"/>
                <a:cs typeface="Arial" panose="020B0604020202020204" pitchFamily="34" charset="0"/>
              </a:rPr>
              <a:t>you have drawn your building you now need to add your bakery or sweet shop name to the front of your building</a:t>
            </a:r>
            <a:r>
              <a:rPr lang="en-GB" sz="1800" dirty="0" smtClean="0">
                <a:latin typeface="Arial" panose="020B0604020202020204" pitchFamily="34" charset="0"/>
                <a:cs typeface="Arial" panose="020B0604020202020204" pitchFamily="34" charset="0"/>
              </a:rPr>
              <a:t>.</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To do this you one final drawing video to follow which is on drawing letters in 2 point perspective.</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Copy and paste the following link: </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a:solidFill>
                  <a:srgbClr val="00B0F0"/>
                </a:solidFill>
                <a:latin typeface="Arial" panose="020B0604020202020204" pitchFamily="34" charset="0"/>
                <a:cs typeface="Arial" panose="020B0604020202020204" pitchFamily="34" charset="0"/>
                <a:hlinkClick r:id="rId2"/>
              </a:rPr>
              <a:t>https://</a:t>
            </a:r>
            <a:r>
              <a:rPr lang="en-GB" sz="1800" dirty="0" smtClean="0">
                <a:solidFill>
                  <a:srgbClr val="00B0F0"/>
                </a:solidFill>
                <a:latin typeface="Arial" panose="020B0604020202020204" pitchFamily="34" charset="0"/>
                <a:cs typeface="Arial" panose="020B0604020202020204" pitchFamily="34" charset="0"/>
                <a:hlinkClick r:id="rId2"/>
              </a:rPr>
              <a:t>www.youtube.com/watch?v=dpWoX7OgWdQ</a:t>
            </a:r>
            <a:r>
              <a:rPr lang="en-GB" sz="1800" dirty="0" smtClean="0">
                <a:solidFill>
                  <a:srgbClr val="00B0F0"/>
                </a:solidFill>
                <a:latin typeface="Arial" panose="020B0604020202020204" pitchFamily="34" charset="0"/>
                <a:cs typeface="Arial" panose="020B0604020202020204" pitchFamily="34" charset="0"/>
              </a:rPr>
              <a:t/>
            </a:r>
            <a:br>
              <a:rPr lang="en-GB" sz="1800" dirty="0" smtClean="0">
                <a:solidFill>
                  <a:srgbClr val="00B0F0"/>
                </a:solidFill>
                <a:latin typeface="Arial" panose="020B0604020202020204" pitchFamily="34" charset="0"/>
                <a:cs typeface="Arial" panose="020B0604020202020204" pitchFamily="34" charset="0"/>
              </a:rPr>
            </a:br>
            <a:r>
              <a:rPr lang="en-GB" sz="1800" dirty="0">
                <a:solidFill>
                  <a:srgbClr val="00B0F0"/>
                </a:solidFill>
                <a:latin typeface="Arial" panose="020B0604020202020204" pitchFamily="34" charset="0"/>
                <a:cs typeface="Arial" panose="020B0604020202020204" pitchFamily="34" charset="0"/>
              </a:rPr>
              <a:t/>
            </a:r>
            <a:br>
              <a:rPr lang="en-GB" sz="1800" dirty="0">
                <a:solidFill>
                  <a:srgbClr val="00B0F0"/>
                </a:solidFill>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Carefully follow the instructions and you will produce this!</a:t>
            </a:r>
            <a:endParaRPr lang="en-GB" sz="1800" b="1" u="sng"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6432" t="22731" r="43402" b="38301"/>
          <a:stretch/>
        </p:blipFill>
        <p:spPr>
          <a:xfrm>
            <a:off x="464677" y="3717032"/>
            <a:ext cx="5146211" cy="2807024"/>
          </a:xfrm>
          <a:prstGeom prst="rect">
            <a:avLst/>
          </a:prstGeom>
        </p:spPr>
      </p:pic>
    </p:spTree>
    <p:extLst>
      <p:ext uri="{BB962C8B-B14F-4D97-AF65-F5344CB8AC3E}">
        <p14:creationId xmlns:p14="http://schemas.microsoft.com/office/powerpoint/2010/main" val="118774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2000" b="1" u="sng" dirty="0" smtClean="0">
                <a:latin typeface="Arial" panose="020B0604020202020204" pitchFamily="34" charset="0"/>
                <a:cs typeface="Arial" panose="020B0604020202020204" pitchFamily="34" charset="0"/>
              </a:rPr>
              <a:t/>
            </a:r>
            <a:br>
              <a:rPr lang="en-GB" sz="2000" b="1" u="sng" dirty="0" smtClean="0">
                <a:latin typeface="Arial" panose="020B0604020202020204" pitchFamily="34" charset="0"/>
                <a:cs typeface="Arial" panose="020B0604020202020204" pitchFamily="34" charset="0"/>
              </a:rPr>
            </a:br>
            <a:r>
              <a:rPr lang="en-GB" sz="2000" b="1" u="sng" dirty="0">
                <a:latin typeface="Arial" panose="020B0604020202020204" pitchFamily="34" charset="0"/>
                <a:cs typeface="Arial" panose="020B0604020202020204" pitchFamily="34" charset="0"/>
              </a:rPr>
              <a:t/>
            </a:r>
            <a:br>
              <a:rPr lang="en-GB" sz="2000" b="1" u="sng" dirty="0">
                <a:latin typeface="Arial" panose="020B0604020202020204" pitchFamily="34" charset="0"/>
                <a:cs typeface="Arial" panose="020B0604020202020204" pitchFamily="34" charset="0"/>
              </a:rPr>
            </a:br>
            <a:r>
              <a:rPr lang="en-GB" sz="2000" b="1" u="sng" dirty="0" smtClean="0">
                <a:latin typeface="Arial" panose="020B0604020202020204" pitchFamily="34" charset="0"/>
                <a:cs typeface="Arial" panose="020B0604020202020204" pitchFamily="34" charset="0"/>
              </a:rPr>
              <a:t/>
            </a:r>
            <a:br>
              <a:rPr lang="en-GB" sz="2000" b="1" u="sng" dirty="0" smtClean="0">
                <a:latin typeface="Arial" panose="020B0604020202020204" pitchFamily="34" charset="0"/>
                <a:cs typeface="Arial" panose="020B0604020202020204" pitchFamily="34" charset="0"/>
              </a:rPr>
            </a:br>
            <a:r>
              <a:rPr lang="en-GB" sz="2000" b="1" u="sng" dirty="0" smtClean="0">
                <a:latin typeface="Arial" panose="020B0604020202020204" pitchFamily="34" charset="0"/>
                <a:cs typeface="Arial" panose="020B0604020202020204" pitchFamily="34" charset="0"/>
              </a:rPr>
              <a:t>Week 8 task</a:t>
            </a:r>
            <a:br>
              <a:rPr lang="en-GB" sz="2000" b="1" u="sng" dirty="0" smtClean="0">
                <a:latin typeface="Arial" panose="020B0604020202020204" pitchFamily="34" charset="0"/>
                <a:cs typeface="Arial" panose="020B0604020202020204" pitchFamily="34" charset="0"/>
              </a:rPr>
            </a:br>
            <a:r>
              <a:rPr lang="en-GB" sz="2000" b="1" u="sng" dirty="0">
                <a:latin typeface="Arial" panose="020B0604020202020204" pitchFamily="34" charset="0"/>
                <a:cs typeface="Arial" panose="020B0604020202020204" pitchFamily="34" charset="0"/>
              </a:rPr>
              <a:t/>
            </a:r>
            <a:br>
              <a:rPr lang="en-GB" sz="2000" b="1" u="sng"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Your final task is to combine the drawing of your shop with your shop name</a:t>
            </a:r>
            <a:br>
              <a:rPr lang="en-GB" sz="2000"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The example below is to show what this could look like. </a:t>
            </a:r>
            <a:br>
              <a:rPr lang="en-GB" sz="2000" dirty="0" smtClean="0">
                <a:latin typeface="Arial" panose="020B0604020202020204" pitchFamily="34" charset="0"/>
                <a:cs typeface="Arial" panose="020B0604020202020204" pitchFamily="34" charset="0"/>
              </a:rPr>
            </a:br>
            <a:r>
              <a:rPr lang="en-GB" sz="2000" b="1" u="sng" dirty="0" smtClean="0">
                <a:latin typeface="Arial" panose="020B0604020202020204" pitchFamily="34" charset="0"/>
                <a:cs typeface="Arial" panose="020B0604020202020204" pitchFamily="34" charset="0"/>
              </a:rPr>
              <a:t/>
            </a:r>
            <a:br>
              <a:rPr lang="en-GB" sz="2000" b="1" u="sng" dirty="0" smtClean="0">
                <a:latin typeface="Arial" panose="020B0604020202020204" pitchFamily="34" charset="0"/>
                <a:cs typeface="Arial" panose="020B0604020202020204" pitchFamily="34" charset="0"/>
              </a:rPr>
            </a:br>
            <a:r>
              <a:rPr lang="en-GB" sz="2000" b="1" u="sng" dirty="0">
                <a:latin typeface="Arial" panose="020B0604020202020204" pitchFamily="34" charset="0"/>
                <a:cs typeface="Arial" panose="020B0604020202020204" pitchFamily="34" charset="0"/>
              </a:rPr>
              <a:t/>
            </a:r>
            <a:br>
              <a:rPr lang="en-GB" sz="2000" b="1" u="sng" dirty="0">
                <a:latin typeface="Arial" panose="020B0604020202020204" pitchFamily="34" charset="0"/>
                <a:cs typeface="Arial" panose="020B0604020202020204" pitchFamily="34" charset="0"/>
              </a:rPr>
            </a:br>
            <a:endParaRPr lang="en-GB" sz="2000" b="1" u="sng"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5364" t="23722" r="42545" b="35314"/>
          <a:stretch/>
        </p:blipFill>
        <p:spPr>
          <a:xfrm>
            <a:off x="899592" y="1628800"/>
            <a:ext cx="7238046" cy="3960440"/>
          </a:xfrm>
          <a:prstGeom prst="rect">
            <a:avLst/>
          </a:prstGeom>
        </p:spPr>
      </p:pic>
      <p:sp>
        <p:nvSpPr>
          <p:cNvPr id="4" name="TextBox 3"/>
          <p:cNvSpPr txBox="1"/>
          <p:nvPr/>
        </p:nvSpPr>
        <p:spPr>
          <a:xfrm>
            <a:off x="251520" y="5805264"/>
            <a:ext cx="8435280" cy="369332"/>
          </a:xfrm>
          <a:prstGeom prst="rect">
            <a:avLst/>
          </a:prstGeom>
          <a:noFill/>
        </p:spPr>
        <p:txBody>
          <a:bodyPr wrap="square" rtlCol="0">
            <a:spAutoFit/>
          </a:bodyPr>
          <a:lstStyle/>
          <a:p>
            <a:r>
              <a:rPr lang="en-GB" dirty="0" smtClean="0"/>
              <a:t>When you have finished save your work and email it to your teacher.</a:t>
            </a:r>
            <a:endParaRPr lang="en-GB" dirty="0"/>
          </a:p>
        </p:txBody>
      </p:sp>
    </p:spTree>
    <p:extLst>
      <p:ext uri="{BB962C8B-B14F-4D97-AF65-F5344CB8AC3E}">
        <p14:creationId xmlns:p14="http://schemas.microsoft.com/office/powerpoint/2010/main" val="308774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064896" cy="3946450"/>
          </a:xfrm>
        </p:spPr>
        <p:txBody>
          <a:bodyPr>
            <a:normAutofit/>
          </a:bodyPr>
          <a:lstStyle/>
          <a:p>
            <a:pPr algn="l"/>
            <a:r>
              <a:rPr lang="en-GB" sz="2000" b="1" u="sng" dirty="0" smtClean="0"/>
              <a:t>Week 9 &amp; 10 extension </a:t>
            </a:r>
            <a:r>
              <a:rPr lang="en-GB" sz="2000" b="1" u="sng" dirty="0" smtClean="0"/>
              <a:t>task</a:t>
            </a:r>
            <a:br>
              <a:rPr lang="en-GB" sz="2000" b="1" u="sng" dirty="0" smtClean="0"/>
            </a:br>
            <a:r>
              <a:rPr lang="en-GB" sz="2000" b="1" u="sng" dirty="0" smtClean="0"/>
              <a:t/>
            </a:r>
            <a:br>
              <a:rPr lang="en-GB" sz="2000" b="1" u="sng" dirty="0" smtClean="0"/>
            </a:br>
            <a:r>
              <a:rPr lang="en-GB" sz="1400" dirty="0"/>
              <a:t>U</a:t>
            </a:r>
            <a:r>
              <a:rPr lang="en-GB" sz="1400" dirty="0" smtClean="0"/>
              <a:t>sing isometric projection draw a picture of your dream house.</a:t>
            </a:r>
            <a:br>
              <a:rPr lang="en-GB" sz="1400" dirty="0" smtClean="0"/>
            </a:br>
            <a:r>
              <a:rPr lang="en-GB" sz="1400" dirty="0"/>
              <a:t/>
            </a:r>
            <a:br>
              <a:rPr lang="en-GB" sz="1400" dirty="0"/>
            </a:br>
            <a:r>
              <a:rPr lang="en-GB" sz="1400" dirty="0" smtClean="0"/>
              <a:t>You can include anything you want such as a swimming pool, tennis court, helicopter pad. </a:t>
            </a:r>
            <a:br>
              <a:rPr lang="en-GB" sz="1400" dirty="0" smtClean="0"/>
            </a:br>
            <a:r>
              <a:rPr lang="en-GB" sz="1400" dirty="0"/>
              <a:t/>
            </a:r>
            <a:br>
              <a:rPr lang="en-GB" sz="1400" dirty="0"/>
            </a:br>
            <a:r>
              <a:rPr lang="en-GB" sz="1400" dirty="0" smtClean="0"/>
              <a:t>Try your best and use the skills you have gained from the tutorials to produce a drawing that uses 3 dimensional shapes, shading and perspective.</a:t>
            </a:r>
            <a:br>
              <a:rPr lang="en-GB" sz="1400" dirty="0" smtClean="0"/>
            </a:br>
            <a:r>
              <a:rPr lang="en-GB" sz="1400" dirty="0" smtClean="0"/>
              <a:t/>
            </a:r>
            <a:br>
              <a:rPr lang="en-GB" sz="1400" dirty="0" smtClean="0"/>
            </a:br>
            <a:r>
              <a:rPr lang="en-GB" sz="1400" dirty="0" smtClean="0"/>
              <a:t>Examples of possible outcomes are shown below</a:t>
            </a:r>
            <a:endParaRPr lang="en-GB" sz="1400" b="1" u="sng" dirty="0"/>
          </a:p>
        </p:txBody>
      </p:sp>
      <p:pic>
        <p:nvPicPr>
          <p:cNvPr id="3" name="Picture 2"/>
          <p:cNvPicPr>
            <a:picLocks noChangeAspect="1"/>
          </p:cNvPicPr>
          <p:nvPr/>
        </p:nvPicPr>
        <p:blipFill>
          <a:blip r:embed="rId2"/>
          <a:stretch>
            <a:fillRect/>
          </a:stretch>
        </p:blipFill>
        <p:spPr>
          <a:xfrm>
            <a:off x="611560" y="3645024"/>
            <a:ext cx="2247900" cy="2400300"/>
          </a:xfrm>
          <a:prstGeom prst="rect">
            <a:avLst/>
          </a:prstGeom>
        </p:spPr>
      </p:pic>
      <p:pic>
        <p:nvPicPr>
          <p:cNvPr id="4" name="Picture 3"/>
          <p:cNvPicPr>
            <a:picLocks noChangeAspect="1"/>
          </p:cNvPicPr>
          <p:nvPr/>
        </p:nvPicPr>
        <p:blipFill>
          <a:blip r:embed="rId3"/>
          <a:stretch>
            <a:fillRect/>
          </a:stretch>
        </p:blipFill>
        <p:spPr>
          <a:xfrm>
            <a:off x="3059832" y="4005064"/>
            <a:ext cx="2978696" cy="1854238"/>
          </a:xfrm>
          <a:prstGeom prst="rect">
            <a:avLst/>
          </a:prstGeom>
        </p:spPr>
      </p:pic>
      <p:pic>
        <p:nvPicPr>
          <p:cNvPr id="5" name="Picture 4"/>
          <p:cNvPicPr>
            <a:picLocks noChangeAspect="1"/>
          </p:cNvPicPr>
          <p:nvPr/>
        </p:nvPicPr>
        <p:blipFill>
          <a:blip r:embed="rId4"/>
          <a:stretch>
            <a:fillRect/>
          </a:stretch>
        </p:blipFill>
        <p:spPr>
          <a:xfrm>
            <a:off x="6377976" y="3923587"/>
            <a:ext cx="1906329" cy="2233216"/>
          </a:xfrm>
          <a:prstGeom prst="rect">
            <a:avLst/>
          </a:prstGeom>
        </p:spPr>
      </p:pic>
    </p:spTree>
    <p:extLst>
      <p:ext uri="{BB962C8B-B14F-4D97-AF65-F5344CB8AC3E}">
        <p14:creationId xmlns:p14="http://schemas.microsoft.com/office/powerpoint/2010/main" val="191117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ometric Graph Pap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99" y="263770"/>
            <a:ext cx="8574616" cy="6261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808" y="263770"/>
            <a:ext cx="2761057" cy="348109"/>
          </a:xfrm>
          <a:prstGeom prst="rect">
            <a:avLst/>
          </a:prstGeom>
          <a:solidFill>
            <a:schemeClr val="bg1"/>
          </a:solidFill>
        </p:spPr>
        <p:txBody>
          <a:bodyPr wrap="square" rtlCol="0">
            <a:spAutoFit/>
          </a:bodyPr>
          <a:lstStyle/>
          <a:p>
            <a:r>
              <a:rPr lang="en-GB" sz="1662" dirty="0"/>
              <a:t>Isometric </a:t>
            </a:r>
            <a:r>
              <a:rPr lang="en-GB" sz="1662" dirty="0" smtClean="0"/>
              <a:t>Paper-print this </a:t>
            </a:r>
            <a:endParaRPr lang="en-GB" sz="1662" dirty="0"/>
          </a:p>
        </p:txBody>
      </p:sp>
      <p:sp>
        <p:nvSpPr>
          <p:cNvPr id="3" name="TextBox 2"/>
          <p:cNvSpPr txBox="1"/>
          <p:nvPr/>
        </p:nvSpPr>
        <p:spPr>
          <a:xfrm>
            <a:off x="539723" y="385936"/>
            <a:ext cx="1022531" cy="348109"/>
          </a:xfrm>
          <a:prstGeom prst="rect">
            <a:avLst/>
          </a:prstGeom>
          <a:noFill/>
        </p:spPr>
        <p:txBody>
          <a:bodyPr wrap="square" rtlCol="0">
            <a:spAutoFit/>
          </a:bodyPr>
          <a:lstStyle/>
          <a:p>
            <a:r>
              <a:rPr lang="en-GB" sz="1662" b="1" dirty="0"/>
              <a:t>Week </a:t>
            </a:r>
            <a:r>
              <a:rPr lang="en-GB" sz="1662" b="1" dirty="0" smtClean="0"/>
              <a:t>1</a:t>
            </a:r>
            <a:endParaRPr lang="en-GB" sz="1662" b="1" dirty="0"/>
          </a:p>
        </p:txBody>
      </p:sp>
    </p:spTree>
    <p:extLst>
      <p:ext uri="{BB962C8B-B14F-4D97-AF65-F5344CB8AC3E}">
        <p14:creationId xmlns:p14="http://schemas.microsoft.com/office/powerpoint/2010/main" val="2407220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sometric_worksheet1.jpg (2319×2912) | Isometric drawing, Isometric drawing  exercises, Isometric 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907" y="1022683"/>
            <a:ext cx="3737810" cy="4693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5907" y="336884"/>
            <a:ext cx="4928935" cy="369332"/>
          </a:xfrm>
          <a:prstGeom prst="rect">
            <a:avLst/>
          </a:prstGeom>
          <a:noFill/>
        </p:spPr>
        <p:txBody>
          <a:bodyPr wrap="square" rtlCol="0">
            <a:spAutoFit/>
          </a:bodyPr>
          <a:lstStyle/>
          <a:p>
            <a:r>
              <a:rPr lang="en-GB" b="1" dirty="0" smtClean="0"/>
              <a:t>Week 1</a:t>
            </a:r>
            <a:r>
              <a:rPr lang="en-GB" dirty="0" smtClean="0"/>
              <a:t>-Extension task</a:t>
            </a:r>
            <a:endParaRPr lang="en-GB" dirty="0"/>
          </a:p>
        </p:txBody>
      </p:sp>
    </p:spTree>
    <p:extLst>
      <p:ext uri="{BB962C8B-B14F-4D97-AF65-F5344CB8AC3E}">
        <p14:creationId xmlns:p14="http://schemas.microsoft.com/office/powerpoint/2010/main" val="1460419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218258"/>
          </a:xfrm>
        </p:spPr>
        <p:txBody>
          <a:bodyPr>
            <a:normAutofit/>
          </a:bodyPr>
          <a:lstStyle/>
          <a:p>
            <a:pPr algn="l"/>
            <a:r>
              <a:rPr lang="en-US" sz="2000" b="1" u="sng" dirty="0"/>
              <a:t>W</a:t>
            </a:r>
            <a:r>
              <a:rPr lang="en-US" sz="2000" b="1" u="sng" dirty="0" smtClean="0"/>
              <a:t>eek </a:t>
            </a:r>
            <a:r>
              <a:rPr lang="en-US" sz="2000" b="1" u="sng" dirty="0" smtClean="0"/>
              <a:t>2</a:t>
            </a:r>
            <a:r>
              <a:rPr lang="en-US" sz="2000" u="sng" dirty="0" smtClean="0"/>
              <a:t/>
            </a:r>
            <a:br>
              <a:rPr lang="en-US" sz="2000" u="sng" dirty="0" smtClean="0"/>
            </a:br>
            <a:r>
              <a:rPr lang="en-US" sz="1600" b="1" u="sng" dirty="0" smtClean="0"/>
              <a:t>Task:</a:t>
            </a:r>
            <a:br>
              <a:rPr lang="en-US" sz="1600" b="1" u="sng" dirty="0" smtClean="0"/>
            </a:br>
            <a:r>
              <a:rPr lang="en-US" sz="1600" b="1" u="sng" dirty="0" smtClean="0"/>
              <a:t>1) </a:t>
            </a:r>
            <a:r>
              <a:rPr lang="en-US" sz="1600" dirty="0" smtClean="0"/>
              <a:t>Know what a brand name/logo is and to be able to design a variety of brand names for sweet shop/bakery.</a:t>
            </a:r>
            <a:br>
              <a:rPr lang="en-US" sz="1600" dirty="0" smtClean="0"/>
            </a:br>
            <a:r>
              <a:rPr lang="en-US" sz="1600" b="1" dirty="0" smtClean="0"/>
              <a:t>2) </a:t>
            </a:r>
            <a:r>
              <a:rPr lang="en-US" sz="1600" dirty="0" smtClean="0"/>
              <a:t>Know what a brand name/logo is and to be able to design brand name for sweet shop or bakery.</a:t>
            </a:r>
            <a:r>
              <a:rPr lang="en-US" sz="1600" b="1" u="sng" dirty="0" smtClean="0"/>
              <a:t> </a:t>
            </a:r>
            <a:r>
              <a:rPr lang="en-US" sz="2000" b="1" u="sng" dirty="0" smtClean="0"/>
              <a:t/>
            </a:r>
            <a:br>
              <a:rPr lang="en-US" sz="2000" b="1" u="sng" dirty="0" smtClean="0"/>
            </a:br>
            <a:endParaRPr lang="en-US" sz="2000" b="1" u="sng" dirty="0"/>
          </a:p>
        </p:txBody>
      </p:sp>
      <p:pic>
        <p:nvPicPr>
          <p:cNvPr id="1026" name="Picture 2" descr="siri vs speaktoit: a perspective on modern brand names - Denise Lee Yo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808" y="2286164"/>
            <a:ext cx="4968552" cy="3535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688" y="1916832"/>
            <a:ext cx="4824536" cy="369332"/>
          </a:xfrm>
          <a:prstGeom prst="rect">
            <a:avLst/>
          </a:prstGeom>
          <a:noFill/>
        </p:spPr>
        <p:txBody>
          <a:bodyPr wrap="square" rtlCol="0">
            <a:spAutoFit/>
          </a:bodyPr>
          <a:lstStyle/>
          <a:p>
            <a:r>
              <a:rPr lang="en-GB" dirty="0" smtClean="0"/>
              <a:t>            </a:t>
            </a:r>
            <a:r>
              <a:rPr lang="en-GB" b="1" u="sng" dirty="0" smtClean="0"/>
              <a:t>Brand names &amp; logo mood board</a:t>
            </a:r>
            <a:endParaRPr lang="en-GB" b="1"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05663"/>
          </a:xfrm>
        </p:spPr>
        <p:txBody>
          <a:bodyPr>
            <a:normAutofit fontScale="90000"/>
          </a:bodyPr>
          <a:lstStyle/>
          <a:p>
            <a:r>
              <a:rPr lang="en-US" sz="2000" u="sng" dirty="0" smtClean="0">
                <a:ln>
                  <a:solidFill>
                    <a:schemeClr val="tx1"/>
                  </a:solidFill>
                </a:ln>
                <a:solidFill>
                  <a:schemeClr val="bg1"/>
                </a:solidFill>
                <a:latin typeface="Arial" panose="020B0604020202020204" pitchFamily="34" charset="0"/>
                <a:cs typeface="Arial" panose="020B0604020202020204" pitchFamily="34" charset="0"/>
              </a:rPr>
              <a:t>Week 2 </a:t>
            </a:r>
            <a:r>
              <a:rPr lang="en-US" b="1" u="sng" dirty="0" smtClean="0">
                <a:ln>
                  <a:solidFill>
                    <a:schemeClr val="tx1"/>
                  </a:solidFill>
                </a:ln>
                <a:solidFill>
                  <a:schemeClr val="bg1"/>
                </a:solidFill>
                <a:latin typeface="Arial" panose="020B0604020202020204" pitchFamily="34" charset="0"/>
                <a:cs typeface="Arial" panose="020B0604020202020204" pitchFamily="34" charset="0"/>
              </a:rPr>
              <a:t>Brand </a:t>
            </a:r>
            <a:r>
              <a:rPr lang="en-US" b="1" u="sng" dirty="0" smtClean="0">
                <a:ln>
                  <a:solidFill>
                    <a:schemeClr val="tx1"/>
                  </a:solidFill>
                </a:ln>
                <a:solidFill>
                  <a:schemeClr val="bg1"/>
                </a:solidFill>
                <a:latin typeface="Arial" panose="020B0604020202020204" pitchFamily="34" charset="0"/>
                <a:cs typeface="Arial" panose="020B0604020202020204" pitchFamily="34" charset="0"/>
              </a:rPr>
              <a:t>name and logo</a:t>
            </a:r>
            <a:endParaRPr lang="en-US" b="1" u="sng" dirty="0">
              <a:ln>
                <a:solidFill>
                  <a:schemeClr val="tx1"/>
                </a:solidFill>
              </a:ln>
              <a:solidFill>
                <a:schemeClr val="bg1"/>
              </a:solidFill>
              <a:latin typeface="Arial" panose="020B0604020202020204" pitchFamily="34" charset="0"/>
              <a:cs typeface="Arial" panose="020B0604020202020204" pitchFamily="34" charset="0"/>
            </a:endParaRPr>
          </a:p>
        </p:txBody>
      </p:sp>
      <p:pic>
        <p:nvPicPr>
          <p:cNvPr id="5" name="Content Placeholder 4" descr="lg_new_coke_logo.jpg"/>
          <p:cNvPicPr>
            <a:picLocks noGrp="1" noChangeAspect="1"/>
          </p:cNvPicPr>
          <p:nvPr>
            <p:ph idx="1"/>
          </p:nvPr>
        </p:nvPicPr>
        <p:blipFill>
          <a:blip r:embed="rId2"/>
          <a:stretch>
            <a:fillRect/>
          </a:stretch>
        </p:blipFill>
        <p:spPr>
          <a:xfrm>
            <a:off x="849152" y="2587954"/>
            <a:ext cx="1800200" cy="1800200"/>
          </a:xfrm>
        </p:spPr>
      </p:pic>
      <p:sp>
        <p:nvSpPr>
          <p:cNvPr id="2" name="TextBox 1"/>
          <p:cNvSpPr txBox="1"/>
          <p:nvPr/>
        </p:nvSpPr>
        <p:spPr>
          <a:xfrm>
            <a:off x="155574" y="980302"/>
            <a:ext cx="8880921" cy="830997"/>
          </a:xfrm>
          <a:prstGeom prst="rect">
            <a:avLst/>
          </a:prstGeom>
          <a:noFill/>
        </p:spPr>
        <p:txBody>
          <a:bodyPr wrap="square" rtlCol="0">
            <a:spAutoFit/>
          </a:bodyPr>
          <a:lstStyle/>
          <a:p>
            <a:r>
              <a:rPr lang="en-GB" sz="1200" dirty="0" smtClean="0"/>
              <a:t>Some brand names and logo’s are so well known that they become part of our culture or to put it another way, part of our life. The logos below are good examples of this. All these brands are widely used all around the world and are instantly recognisable. They are also really well designed. Companies spend lots of money making sure their image is right. Having a well designed logo is a big part of that. </a:t>
            </a:r>
            <a:endParaRPr lang="en-GB" sz="1200" dirty="0"/>
          </a:p>
          <a:p>
            <a:r>
              <a:rPr lang="en-GB" sz="1200" dirty="0" smtClean="0"/>
              <a:t>If you study the logos below you will notice that they all use two colours and they are very simple designs that are easy to read. </a:t>
            </a:r>
            <a:endParaRPr lang="en-GB" sz="1200" dirty="0"/>
          </a:p>
        </p:txBody>
      </p:sp>
      <p:pic>
        <p:nvPicPr>
          <p:cNvPr id="2050" name="Picture 2" descr="Xbox Official Site: Consoles, Games, and Community | X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52" y="4738507"/>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images-1.jpeg"/>
          <p:cNvPicPr>
            <a:picLocks noChangeAspect="1"/>
          </p:cNvPicPr>
          <p:nvPr/>
        </p:nvPicPr>
        <p:blipFill>
          <a:blip r:embed="rId4"/>
          <a:stretch>
            <a:fillRect/>
          </a:stretch>
        </p:blipFill>
        <p:spPr>
          <a:xfrm>
            <a:off x="3250704" y="2881336"/>
            <a:ext cx="2285068" cy="1627784"/>
          </a:xfrm>
          <a:prstGeom prst="rect">
            <a:avLst/>
          </a:prstGeom>
        </p:spPr>
      </p:pic>
      <p:sp>
        <p:nvSpPr>
          <p:cNvPr id="4" name="AutoShape 4" descr="McDonalds Logo | The most famous brands and company logos in the wor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5"/>
          <a:stretch>
            <a:fillRect/>
          </a:stretch>
        </p:blipFill>
        <p:spPr>
          <a:xfrm>
            <a:off x="5528876" y="2605094"/>
            <a:ext cx="3338317" cy="1869457"/>
          </a:xfrm>
          <a:prstGeom prst="rect">
            <a:avLst/>
          </a:prstGeom>
        </p:spPr>
      </p:pic>
      <p:pic>
        <p:nvPicPr>
          <p:cNvPr id="8" name="Picture 7"/>
          <p:cNvPicPr>
            <a:picLocks noChangeAspect="1"/>
          </p:cNvPicPr>
          <p:nvPr/>
        </p:nvPicPr>
        <p:blipFill>
          <a:blip r:embed="rId6"/>
          <a:stretch>
            <a:fillRect/>
          </a:stretch>
        </p:blipFill>
        <p:spPr>
          <a:xfrm>
            <a:off x="3644582" y="4802234"/>
            <a:ext cx="1647497" cy="1647497"/>
          </a:xfrm>
          <a:prstGeom prst="rect">
            <a:avLst/>
          </a:prstGeom>
        </p:spPr>
      </p:pic>
      <p:pic>
        <p:nvPicPr>
          <p:cNvPr id="2056" name="Picture 8" descr="TikTok is 'fundamentally parastic' and little more than 'spyware', says  Reddit CEO Steve Huff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2083" y="4846966"/>
            <a:ext cx="2631901" cy="1624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2000" b="1" dirty="0" smtClean="0">
                <a:latin typeface="Arial" panose="020B0604020202020204" pitchFamily="34" charset="0"/>
                <a:cs typeface="Arial" panose="020B0604020202020204" pitchFamily="34" charset="0"/>
              </a:rPr>
              <a:t>Week 2 - </a:t>
            </a:r>
            <a:r>
              <a:rPr lang="en-GB" sz="2800" dirty="0" smtClean="0">
                <a:latin typeface="Arial" panose="020B0604020202020204" pitchFamily="34" charset="0"/>
                <a:cs typeface="Arial" panose="020B0604020202020204" pitchFamily="34" charset="0"/>
              </a:rPr>
              <a:t>Signs </a:t>
            </a:r>
            <a:r>
              <a:rPr lang="en-GB" sz="2800" dirty="0" smtClean="0">
                <a:latin typeface="Arial" panose="020B0604020202020204" pitchFamily="34" charset="0"/>
                <a:cs typeface="Arial" panose="020B0604020202020204" pitchFamily="34" charset="0"/>
              </a:rPr>
              <a:t>and information</a:t>
            </a:r>
            <a:endParaRPr lang="en-GB" sz="2800" dirty="0">
              <a:latin typeface="Arial" panose="020B0604020202020204" pitchFamily="34" charset="0"/>
              <a:cs typeface="Arial" panose="020B0604020202020204" pitchFamily="34" charset="0"/>
            </a:endParaRPr>
          </a:p>
        </p:txBody>
      </p:sp>
      <p:pic>
        <p:nvPicPr>
          <p:cNvPr id="6" name="Picture 2" descr="C:\Users\csimkiss.KHSLAP-007\Desktop\KinMLg4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11" y="1705886"/>
            <a:ext cx="593881" cy="593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csimkiss.KHSLAP-007\Desktop\eye-safety-symb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70" y="2636912"/>
            <a:ext cx="577233" cy="577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simkiss.KHSLAP-007\Desktop\imagesV8UFNHE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048" y="3532386"/>
            <a:ext cx="623670" cy="623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csimkiss.KHSLAP-007\Desktop\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85" y="4457302"/>
            <a:ext cx="681479" cy="681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csimkiss.KHSLAP-007\Desktop\7eTMyKG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117" y="5442268"/>
            <a:ext cx="625298" cy="625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836712"/>
            <a:ext cx="7931224" cy="461665"/>
          </a:xfrm>
          <a:prstGeom prst="rect">
            <a:avLst/>
          </a:prstGeom>
          <a:noFill/>
        </p:spPr>
        <p:txBody>
          <a:bodyPr wrap="square" rtlCol="0">
            <a:spAutoFit/>
          </a:bodyPr>
          <a:lstStyle/>
          <a:p>
            <a:r>
              <a:rPr lang="en-GB" sz="1200" dirty="0" smtClean="0"/>
              <a:t>The signs below are all health and safety signs that you will find in a Design &amp; Technology workshop. All the signs are simple in design and only use two colours much like the famous logo designs on the preceding slide.</a:t>
            </a:r>
            <a:endParaRPr lang="en-GB" sz="1200" dirty="0"/>
          </a:p>
        </p:txBody>
      </p:sp>
      <p:sp>
        <p:nvSpPr>
          <p:cNvPr id="5" name="TextBox 4"/>
          <p:cNvSpPr txBox="1"/>
          <p:nvPr/>
        </p:nvSpPr>
        <p:spPr>
          <a:xfrm>
            <a:off x="1619672" y="1705886"/>
            <a:ext cx="2592288" cy="369332"/>
          </a:xfrm>
          <a:prstGeom prst="rect">
            <a:avLst/>
          </a:prstGeom>
          <a:noFill/>
        </p:spPr>
        <p:txBody>
          <a:bodyPr wrap="square" rtlCol="0">
            <a:spAutoFit/>
          </a:bodyPr>
          <a:lstStyle/>
          <a:p>
            <a:r>
              <a:rPr lang="en-GB" dirty="0" smtClean="0"/>
              <a:t>Wear a face mask</a:t>
            </a:r>
            <a:endParaRPr lang="en-GB" dirty="0"/>
          </a:p>
        </p:txBody>
      </p:sp>
      <p:sp>
        <p:nvSpPr>
          <p:cNvPr id="11" name="TextBox 10"/>
          <p:cNvSpPr txBox="1"/>
          <p:nvPr/>
        </p:nvSpPr>
        <p:spPr>
          <a:xfrm>
            <a:off x="1619672" y="2636912"/>
            <a:ext cx="2592288" cy="369332"/>
          </a:xfrm>
          <a:prstGeom prst="rect">
            <a:avLst/>
          </a:prstGeom>
          <a:noFill/>
        </p:spPr>
        <p:txBody>
          <a:bodyPr wrap="square" rtlCol="0">
            <a:spAutoFit/>
          </a:bodyPr>
          <a:lstStyle/>
          <a:p>
            <a:r>
              <a:rPr lang="en-GB" dirty="0" smtClean="0"/>
              <a:t>Wear safety glasses</a:t>
            </a:r>
            <a:endParaRPr lang="en-GB" dirty="0"/>
          </a:p>
        </p:txBody>
      </p:sp>
      <p:sp>
        <p:nvSpPr>
          <p:cNvPr id="12" name="TextBox 11"/>
          <p:cNvSpPr txBox="1"/>
          <p:nvPr/>
        </p:nvSpPr>
        <p:spPr>
          <a:xfrm>
            <a:off x="1619672" y="3532386"/>
            <a:ext cx="2592288" cy="369332"/>
          </a:xfrm>
          <a:prstGeom prst="rect">
            <a:avLst/>
          </a:prstGeom>
          <a:noFill/>
        </p:spPr>
        <p:txBody>
          <a:bodyPr wrap="square" rtlCol="0">
            <a:spAutoFit/>
          </a:bodyPr>
          <a:lstStyle/>
          <a:p>
            <a:r>
              <a:rPr lang="en-GB" dirty="0" smtClean="0"/>
              <a:t> Wheelchair access</a:t>
            </a:r>
            <a:endParaRPr lang="en-GB" dirty="0"/>
          </a:p>
        </p:txBody>
      </p:sp>
      <p:sp>
        <p:nvSpPr>
          <p:cNvPr id="13" name="TextBox 12"/>
          <p:cNvSpPr txBox="1"/>
          <p:nvPr/>
        </p:nvSpPr>
        <p:spPr>
          <a:xfrm>
            <a:off x="1475656" y="4365104"/>
            <a:ext cx="3384376" cy="369332"/>
          </a:xfrm>
          <a:prstGeom prst="rect">
            <a:avLst/>
          </a:prstGeom>
          <a:noFill/>
        </p:spPr>
        <p:txBody>
          <a:bodyPr wrap="square" rtlCol="0">
            <a:spAutoFit/>
          </a:bodyPr>
          <a:lstStyle/>
          <a:p>
            <a:r>
              <a:rPr lang="en-GB" dirty="0" smtClean="0"/>
              <a:t>     Fire escape    </a:t>
            </a:r>
            <a:endParaRPr lang="en-GB" dirty="0"/>
          </a:p>
        </p:txBody>
      </p:sp>
      <p:sp>
        <p:nvSpPr>
          <p:cNvPr id="14" name="TextBox 13"/>
          <p:cNvSpPr txBox="1"/>
          <p:nvPr/>
        </p:nvSpPr>
        <p:spPr>
          <a:xfrm>
            <a:off x="1475656" y="5358886"/>
            <a:ext cx="3096344" cy="369332"/>
          </a:xfrm>
          <a:prstGeom prst="rect">
            <a:avLst/>
          </a:prstGeom>
          <a:noFill/>
        </p:spPr>
        <p:txBody>
          <a:bodyPr wrap="square" rtlCol="0">
            <a:spAutoFit/>
          </a:bodyPr>
          <a:lstStyle/>
          <a:p>
            <a:r>
              <a:rPr lang="en-GB" dirty="0" smtClean="0"/>
              <a:t>      Fire extinguisher</a:t>
            </a:r>
            <a:endParaRPr lang="en-GB" dirty="0"/>
          </a:p>
        </p:txBody>
      </p:sp>
    </p:spTree>
    <p:extLst>
      <p:ext uri="{BB962C8B-B14F-4D97-AF65-F5344CB8AC3E}">
        <p14:creationId xmlns:p14="http://schemas.microsoft.com/office/powerpoint/2010/main" val="108319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Autofit/>
          </a:bodyPr>
          <a:lstStyle/>
          <a:p>
            <a:r>
              <a:rPr lang="en-US" sz="2000" u="sng" dirty="0" smtClean="0">
                <a:ln>
                  <a:solidFill>
                    <a:schemeClr val="tx1"/>
                  </a:solidFill>
                </a:ln>
                <a:solidFill>
                  <a:schemeClr val="bg1"/>
                </a:solidFill>
                <a:latin typeface="Cracked"/>
                <a:cs typeface="Cracked"/>
              </a:rPr>
              <a:t>Week 2 </a:t>
            </a:r>
            <a:r>
              <a:rPr lang="en-US" sz="4000" b="1" u="sng" dirty="0" smtClean="0">
                <a:ln>
                  <a:solidFill>
                    <a:schemeClr val="tx1"/>
                  </a:solidFill>
                </a:ln>
                <a:solidFill>
                  <a:schemeClr val="bg1"/>
                </a:solidFill>
                <a:latin typeface="Cracked"/>
                <a:cs typeface="Cracked"/>
              </a:rPr>
              <a:t>Bad </a:t>
            </a:r>
            <a:r>
              <a:rPr lang="en-US" sz="4000" b="1" u="sng" dirty="0" smtClean="0">
                <a:ln>
                  <a:solidFill>
                    <a:schemeClr val="tx1"/>
                  </a:solidFill>
                </a:ln>
                <a:solidFill>
                  <a:schemeClr val="bg1"/>
                </a:solidFill>
                <a:latin typeface="Cracked"/>
                <a:cs typeface="Cracked"/>
              </a:rPr>
              <a:t>logo?</a:t>
            </a:r>
            <a:endParaRPr lang="en-US" sz="4000" b="1" u="sng" dirty="0">
              <a:ln>
                <a:solidFill>
                  <a:schemeClr val="tx1"/>
                </a:solidFill>
              </a:ln>
              <a:solidFill>
                <a:schemeClr val="bg1"/>
              </a:solidFill>
              <a:latin typeface="Cracked"/>
              <a:cs typeface="Cracked"/>
            </a:endParaRPr>
          </a:p>
        </p:txBody>
      </p:sp>
      <p:pic>
        <p:nvPicPr>
          <p:cNvPr id="3" name="Picture 2" descr="images.jpeg"/>
          <p:cNvPicPr>
            <a:picLocks noChangeAspect="1"/>
          </p:cNvPicPr>
          <p:nvPr/>
        </p:nvPicPr>
        <p:blipFill>
          <a:blip r:embed="rId2"/>
          <a:stretch>
            <a:fillRect/>
          </a:stretch>
        </p:blipFill>
        <p:spPr>
          <a:xfrm>
            <a:off x="475220" y="2442757"/>
            <a:ext cx="2638389" cy="1729933"/>
          </a:xfrm>
          <a:prstGeom prst="rect">
            <a:avLst/>
          </a:prstGeom>
        </p:spPr>
      </p:pic>
      <p:sp>
        <p:nvSpPr>
          <p:cNvPr id="4" name="TextBox 3"/>
          <p:cNvSpPr txBox="1"/>
          <p:nvPr/>
        </p:nvSpPr>
        <p:spPr>
          <a:xfrm>
            <a:off x="323528" y="1268760"/>
            <a:ext cx="8640960" cy="1200329"/>
          </a:xfrm>
          <a:prstGeom prst="rect">
            <a:avLst/>
          </a:prstGeom>
          <a:noFill/>
        </p:spPr>
        <p:txBody>
          <a:bodyPr wrap="square" rtlCol="0">
            <a:spAutoFit/>
          </a:bodyPr>
          <a:lstStyle/>
          <a:p>
            <a:r>
              <a:rPr lang="en-GB" dirty="0" smtClean="0"/>
              <a:t>Some logo designs are not as successful as others. Take this example for the London Olympics which was not very popular. The other examples are not as successful either. The pest control logo is difficult to read and the logo with the dog has too much information and becomes confusing.</a:t>
            </a:r>
            <a:endParaRPr lang="en-GB" dirty="0"/>
          </a:p>
        </p:txBody>
      </p:sp>
      <p:pic>
        <p:nvPicPr>
          <p:cNvPr id="5" name="Picture 4" descr="images-2.jpeg"/>
          <p:cNvPicPr>
            <a:picLocks noChangeAspect="1"/>
          </p:cNvPicPr>
          <p:nvPr/>
        </p:nvPicPr>
        <p:blipFill>
          <a:blip r:embed="rId3"/>
          <a:stretch>
            <a:fillRect/>
          </a:stretch>
        </p:blipFill>
        <p:spPr>
          <a:xfrm>
            <a:off x="3275856" y="2682191"/>
            <a:ext cx="2379202" cy="1275128"/>
          </a:xfrm>
          <a:prstGeom prst="rect">
            <a:avLst/>
          </a:prstGeom>
        </p:spPr>
      </p:pic>
      <p:pic>
        <p:nvPicPr>
          <p:cNvPr id="6" name="Picture 5" descr="images-1.jpeg"/>
          <p:cNvPicPr>
            <a:picLocks noChangeAspect="1"/>
          </p:cNvPicPr>
          <p:nvPr/>
        </p:nvPicPr>
        <p:blipFill>
          <a:blip r:embed="rId4"/>
          <a:stretch>
            <a:fillRect/>
          </a:stretch>
        </p:blipFill>
        <p:spPr>
          <a:xfrm>
            <a:off x="5899817" y="2416067"/>
            <a:ext cx="2510408" cy="1880383"/>
          </a:xfrm>
          <a:prstGeom prst="rect">
            <a:avLst/>
          </a:prstGeom>
        </p:spPr>
      </p:pic>
      <p:sp>
        <p:nvSpPr>
          <p:cNvPr id="7" name="TextBox 6"/>
          <p:cNvSpPr txBox="1"/>
          <p:nvPr/>
        </p:nvSpPr>
        <p:spPr>
          <a:xfrm>
            <a:off x="323528" y="4581128"/>
            <a:ext cx="8208912" cy="369332"/>
          </a:xfrm>
          <a:prstGeom prst="rect">
            <a:avLst/>
          </a:prstGeom>
          <a:noFill/>
        </p:spPr>
        <p:txBody>
          <a:bodyPr wrap="square" rtlCol="0">
            <a:spAutoFit/>
          </a:bodyPr>
          <a:lstStyle/>
          <a:p>
            <a:r>
              <a:rPr lang="en-GB" dirty="0" smtClean="0"/>
              <a:t>Good presentation is important and part of this is using good font and drawing.</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76672"/>
            <a:ext cx="8280920" cy="369332"/>
          </a:xfrm>
          <a:prstGeom prst="rect">
            <a:avLst/>
          </a:prstGeom>
          <a:noFill/>
        </p:spPr>
        <p:txBody>
          <a:bodyPr wrap="square" rtlCol="0">
            <a:spAutoFit/>
          </a:bodyPr>
          <a:lstStyle/>
          <a:p>
            <a:r>
              <a:rPr lang="en-GB" u="sng" dirty="0" smtClean="0"/>
              <a:t>  </a:t>
            </a:r>
            <a:r>
              <a:rPr lang="en-GB" b="1" u="sng" dirty="0" smtClean="0"/>
              <a:t>Week 2 task</a:t>
            </a:r>
            <a:r>
              <a:rPr lang="en-GB" b="1" dirty="0" smtClean="0"/>
              <a:t>-</a:t>
            </a:r>
            <a:r>
              <a:rPr lang="en-GB" dirty="0" smtClean="0"/>
              <a:t>One</a:t>
            </a:r>
            <a:r>
              <a:rPr lang="en-GB" b="1" dirty="0" smtClean="0"/>
              <a:t> </a:t>
            </a:r>
            <a:r>
              <a:rPr lang="en-GB" dirty="0" smtClean="0"/>
              <a:t>point perspective drawing</a:t>
            </a:r>
            <a:endParaRPr lang="en-GB" dirty="0"/>
          </a:p>
        </p:txBody>
      </p:sp>
      <p:pic>
        <p:nvPicPr>
          <p:cNvPr id="4098" name="Picture 2" descr="How to Draw 3D Letters | Graffiti lettering, Art lessons, Art handou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3429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phic Lettering For Grade 3 And 4 - Lessons - Blend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881" y="1340768"/>
            <a:ext cx="4104456" cy="2633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467544" y="4293096"/>
            <a:ext cx="7919010" cy="1477328"/>
          </a:xfrm>
          <a:prstGeom prst="rect">
            <a:avLst/>
          </a:prstGeom>
        </p:spPr>
        <p:txBody>
          <a:bodyPr wrap="square">
            <a:spAutoFit/>
          </a:bodyPr>
          <a:lstStyle/>
          <a:p>
            <a:r>
              <a:rPr lang="en-GB" dirty="0" smtClean="0"/>
              <a:t>Copy and paste the following link. This is a video tutorial for one point perspective drawing. Make sure you follow the instructions carefully. Pause the video when necessary and take your time.</a:t>
            </a:r>
          </a:p>
          <a:p>
            <a:r>
              <a:rPr lang="en-GB" dirty="0" smtClean="0"/>
              <a:t>As an extension to this task you could try drawing your name or initials.</a:t>
            </a:r>
          </a:p>
          <a:p>
            <a:r>
              <a:rPr lang="en-GB" dirty="0" smtClean="0">
                <a:solidFill>
                  <a:srgbClr val="00B0F0"/>
                </a:solidFill>
              </a:rPr>
              <a:t>https</a:t>
            </a:r>
            <a:r>
              <a:rPr lang="en-GB" dirty="0">
                <a:solidFill>
                  <a:srgbClr val="00B0F0"/>
                </a:solidFill>
              </a:rPr>
              <a:t>://www.youtube.com/watch?v=cleMc9hNwIU</a:t>
            </a:r>
          </a:p>
        </p:txBody>
      </p:sp>
    </p:spTree>
    <p:extLst>
      <p:ext uri="{BB962C8B-B14F-4D97-AF65-F5344CB8AC3E}">
        <p14:creationId xmlns:p14="http://schemas.microsoft.com/office/powerpoint/2010/main" val="295451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1520" y="381001"/>
            <a:ext cx="8496944" cy="1031775"/>
          </a:xfrm>
        </p:spPr>
        <p:txBody>
          <a:bodyPr>
            <a:normAutofit/>
          </a:bodyPr>
          <a:lstStyle/>
          <a:p>
            <a:r>
              <a:rPr lang="en-US" sz="2800" b="1" u="sng" normalizeH="1" dirty="0" smtClean="0">
                <a:solidFill>
                  <a:schemeClr val="accent4">
                    <a:lumMod val="50000"/>
                  </a:schemeClr>
                </a:solidFill>
                <a:latin typeface="Jazz LET"/>
              </a:rPr>
              <a:t>Week 3  Word Association Brainstorm </a:t>
            </a:r>
            <a:endParaRPr lang="en-US" sz="2800" b="1" u="sng" normalizeH="1" dirty="0">
              <a:solidFill>
                <a:schemeClr val="accent4">
                  <a:lumMod val="50000"/>
                </a:schemeClr>
              </a:solidFill>
              <a:latin typeface="Jazz LET"/>
            </a:endParaRPr>
          </a:p>
        </p:txBody>
      </p:sp>
      <p:sp>
        <p:nvSpPr>
          <p:cNvPr id="5" name="Subtitle 4"/>
          <p:cNvSpPr>
            <a:spLocks noGrp="1"/>
          </p:cNvSpPr>
          <p:nvPr>
            <p:ph type="subTitle" idx="1"/>
          </p:nvPr>
        </p:nvSpPr>
        <p:spPr>
          <a:xfrm>
            <a:off x="539552" y="3717032"/>
            <a:ext cx="8208912" cy="2664296"/>
          </a:xfrm>
        </p:spPr>
        <p:txBody>
          <a:bodyPr>
            <a:normAutofit lnSpcReduction="10000"/>
          </a:bodyPr>
          <a:lstStyle/>
          <a:p>
            <a:pPr algn="l"/>
            <a:r>
              <a:rPr lang="en-US" sz="1800" b="1" dirty="0" smtClean="0">
                <a:solidFill>
                  <a:srgbClr val="FF0000"/>
                </a:solidFill>
                <a:latin typeface="Braggadocio"/>
                <a:cs typeface="Braggadocio"/>
              </a:rPr>
              <a:t>Sweet</a:t>
            </a:r>
            <a:r>
              <a:rPr lang="en-US" sz="1800" dirty="0" smtClean="0">
                <a:solidFill>
                  <a:srgbClr val="FF0000"/>
                </a:solidFill>
                <a:latin typeface="Braggadocio"/>
                <a:cs typeface="Braggadocio"/>
              </a:rPr>
              <a:t>- syrup, chocolate, sugar, honey, luscious, delicious, candy</a:t>
            </a:r>
          </a:p>
          <a:p>
            <a:pPr algn="l"/>
            <a:endParaRPr lang="en-US" sz="1800" dirty="0" smtClean="0">
              <a:solidFill>
                <a:schemeClr val="tx1"/>
              </a:solidFill>
            </a:endParaRPr>
          </a:p>
          <a:p>
            <a:pPr algn="l"/>
            <a:r>
              <a:rPr lang="en-US" sz="1800" b="1" dirty="0" smtClean="0">
                <a:solidFill>
                  <a:srgbClr val="660066"/>
                </a:solidFill>
                <a:latin typeface="Charlemagne Std Bold"/>
                <a:cs typeface="Charlemagne Std Bold"/>
              </a:rPr>
              <a:t>Bakery</a:t>
            </a:r>
            <a:r>
              <a:rPr lang="en-US" sz="1800" dirty="0" smtClean="0">
                <a:solidFill>
                  <a:srgbClr val="660066"/>
                </a:solidFill>
                <a:latin typeface="Charlemagne Std Bold"/>
                <a:cs typeface="Charlemagne Std Bold"/>
              </a:rPr>
              <a:t>- cake, </a:t>
            </a:r>
            <a:r>
              <a:rPr lang="en-US" sz="1800" dirty="0" err="1" smtClean="0">
                <a:solidFill>
                  <a:srgbClr val="660066"/>
                </a:solidFill>
                <a:latin typeface="Charlemagne Std Bold"/>
                <a:cs typeface="Charlemagne Std Bold"/>
              </a:rPr>
              <a:t>savoury</a:t>
            </a:r>
            <a:r>
              <a:rPr lang="en-US" sz="1800" dirty="0" smtClean="0">
                <a:solidFill>
                  <a:srgbClr val="660066"/>
                </a:solidFill>
                <a:latin typeface="Charlemagne Std Bold"/>
                <a:cs typeface="Charlemagne Std Bold"/>
              </a:rPr>
              <a:t>, dough, flour, icing, confectionary, cookie, pastry</a:t>
            </a:r>
          </a:p>
          <a:p>
            <a:pPr algn="l"/>
            <a:endParaRPr lang="en-US" sz="1800" dirty="0" smtClean="0">
              <a:solidFill>
                <a:schemeClr val="tx1"/>
              </a:solidFill>
            </a:endParaRPr>
          </a:p>
          <a:p>
            <a:pPr algn="l"/>
            <a:r>
              <a:rPr lang="en-US" sz="1800" b="1" dirty="0" smtClean="0">
                <a:solidFill>
                  <a:srgbClr val="800000"/>
                </a:solidFill>
                <a:latin typeface="Rosewood Std"/>
              </a:rPr>
              <a:t>Shop</a:t>
            </a:r>
            <a:r>
              <a:rPr lang="en-US" sz="1800" dirty="0" smtClean="0">
                <a:solidFill>
                  <a:srgbClr val="800000"/>
                </a:solidFill>
                <a:latin typeface="Rosewood Std"/>
              </a:rPr>
              <a:t>- hut, shack, emporium, boutique, table, café, supermarket, </a:t>
            </a:r>
            <a:r>
              <a:rPr lang="en-US" sz="1800" dirty="0" err="1" smtClean="0">
                <a:solidFill>
                  <a:srgbClr val="800000"/>
                </a:solidFill>
                <a:latin typeface="Rosewood Std"/>
              </a:rPr>
              <a:t>bakehouse</a:t>
            </a:r>
            <a:r>
              <a:rPr lang="en-US" sz="1800" dirty="0" smtClean="0">
                <a:solidFill>
                  <a:srgbClr val="800000"/>
                </a:solidFill>
                <a:latin typeface="Rosewood Std"/>
              </a:rPr>
              <a:t>, patisserie, </a:t>
            </a:r>
          </a:p>
          <a:p>
            <a:pPr algn="l"/>
            <a:endParaRPr lang="en-US" sz="1800" b="1" dirty="0" smtClean="0">
              <a:solidFill>
                <a:schemeClr val="tx1"/>
              </a:solidFill>
            </a:endParaRPr>
          </a:p>
          <a:p>
            <a:pPr algn="l"/>
            <a:r>
              <a:rPr lang="en-US" sz="1800" b="1" dirty="0" smtClean="0">
                <a:ln>
                  <a:solidFill>
                    <a:schemeClr val="tx1"/>
                  </a:solidFill>
                  <a:prstDash val="sysDash"/>
                </a:ln>
                <a:solidFill>
                  <a:srgbClr val="0000FF"/>
                </a:solidFill>
                <a:latin typeface="Stencil Std"/>
              </a:rPr>
              <a:t>Sensory words- </a:t>
            </a:r>
            <a:r>
              <a:rPr lang="en-US" sz="1800" dirty="0" smtClean="0">
                <a:ln>
                  <a:solidFill>
                    <a:schemeClr val="tx1"/>
                  </a:solidFill>
                  <a:prstDash val="sysDash"/>
                </a:ln>
                <a:solidFill>
                  <a:srgbClr val="0000FF"/>
                </a:solidFill>
                <a:latin typeface="Stencil Std"/>
              </a:rPr>
              <a:t>smell, taste, touch, appetizing, buttery,</a:t>
            </a:r>
            <a:r>
              <a:rPr lang="en-US" sz="1800" dirty="0">
                <a:ln>
                  <a:solidFill>
                    <a:schemeClr val="tx1"/>
                  </a:solidFill>
                  <a:prstDash val="sysDash"/>
                </a:ln>
                <a:solidFill>
                  <a:srgbClr val="0000FF"/>
                </a:solidFill>
                <a:latin typeface="Stencil Std"/>
              </a:rPr>
              <a:t> </a:t>
            </a:r>
            <a:r>
              <a:rPr lang="en-US" sz="1800" dirty="0" smtClean="0">
                <a:ln>
                  <a:solidFill>
                    <a:schemeClr val="tx1"/>
                  </a:solidFill>
                  <a:prstDash val="sysDash"/>
                </a:ln>
                <a:solidFill>
                  <a:srgbClr val="0000FF"/>
                </a:solidFill>
                <a:latin typeface="Stencil Std"/>
              </a:rPr>
              <a:t>comfort, bitter, fresh, sumptuous, yummy, spicy, salty, mouth watering, scrumptious</a:t>
            </a:r>
          </a:p>
        </p:txBody>
      </p:sp>
      <p:sp>
        <p:nvSpPr>
          <p:cNvPr id="3" name="TextBox 2"/>
          <p:cNvSpPr txBox="1"/>
          <p:nvPr/>
        </p:nvSpPr>
        <p:spPr>
          <a:xfrm>
            <a:off x="251520" y="1124744"/>
            <a:ext cx="8280920" cy="3754874"/>
          </a:xfrm>
          <a:prstGeom prst="rect">
            <a:avLst/>
          </a:prstGeom>
          <a:noFill/>
        </p:spPr>
        <p:txBody>
          <a:bodyPr wrap="square" rtlCol="0">
            <a:spAutoFit/>
          </a:bodyPr>
          <a:lstStyle/>
          <a:p>
            <a:r>
              <a:rPr lang="en-GB" sz="1400" b="1" u="sng" dirty="0" smtClean="0"/>
              <a:t>Task:  </a:t>
            </a:r>
          </a:p>
          <a:p>
            <a:endParaRPr lang="en-GB" sz="1400" b="1" u="sng" dirty="0"/>
          </a:p>
          <a:p>
            <a:r>
              <a:rPr lang="en-GB" sz="1400" dirty="0" smtClean="0"/>
              <a:t>This task is to think of a name for a sweet shop or bakery which you are going to design a logo for.</a:t>
            </a:r>
          </a:p>
          <a:p>
            <a:r>
              <a:rPr lang="en-GB" sz="1400" dirty="0" smtClean="0"/>
              <a:t> </a:t>
            </a:r>
            <a:endParaRPr lang="en-GB" sz="1400" dirty="0"/>
          </a:p>
          <a:p>
            <a:r>
              <a:rPr lang="en-GB" sz="1400" dirty="0" smtClean="0"/>
              <a:t>To do this you need to think of words associated with bakery and sweet shops. To help do this use the list below but add some words of your own to it. Then use a combination of the words to come up with a name. </a:t>
            </a:r>
            <a:r>
              <a:rPr lang="en-GB" sz="1400" dirty="0" err="1" smtClean="0"/>
              <a:t>Eg</a:t>
            </a:r>
            <a:r>
              <a:rPr lang="en-GB" sz="1400" dirty="0" smtClean="0"/>
              <a:t> The Cookie Café,  The Cake Emporium, The  Luscious Pastries Supermarket</a:t>
            </a:r>
          </a:p>
          <a:p>
            <a:endParaRPr lang="en-GB" sz="1400" dirty="0"/>
          </a:p>
          <a:p>
            <a:pPr marL="285750" indent="-285750">
              <a:buFont typeface="Arial" panose="020B0604020202020204" pitchFamily="34" charset="0"/>
              <a:buChar char="•"/>
            </a:pPr>
            <a:r>
              <a:rPr lang="en-GB" sz="1400" dirty="0" smtClean="0"/>
              <a:t>Write a list of possible names and  choose your favourite</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smtClean="0"/>
              <a:t>Write your sweet shop or bakery name in one point perspective</a:t>
            </a:r>
          </a:p>
          <a:p>
            <a:endParaRPr lang="en-GB" sz="1200" dirty="0"/>
          </a:p>
          <a:p>
            <a:endParaRPr lang="en-GB" sz="1200" dirty="0" smtClean="0"/>
          </a:p>
          <a:p>
            <a:endParaRPr lang="en-GB" sz="1200" dirty="0"/>
          </a:p>
          <a:p>
            <a:endParaRPr lang="en-GB" sz="1200" dirty="0" smtClean="0"/>
          </a:p>
          <a:p>
            <a:endParaRPr lang="en-GB" dirty="0"/>
          </a:p>
          <a:p>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780</Words>
  <Application>Microsoft Office PowerPoint</Application>
  <PresentationFormat>On-screen Show (4:3)</PresentationFormat>
  <Paragraphs>82</Paragraphs>
  <Slides>15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Braggadocio</vt:lpstr>
      <vt:lpstr>Calibri</vt:lpstr>
      <vt:lpstr>Charlemagne Std Bold</vt:lpstr>
      <vt:lpstr>Cracked</vt:lpstr>
      <vt:lpstr>Jazz LET</vt:lpstr>
      <vt:lpstr>Rosewood Std</vt:lpstr>
      <vt:lpstr>Stencil Std</vt:lpstr>
      <vt:lpstr>Office Theme</vt:lpstr>
      <vt:lpstr>PowerPoint Presentation</vt:lpstr>
      <vt:lpstr>PowerPoint Presentation</vt:lpstr>
      <vt:lpstr>PowerPoint Presentation</vt:lpstr>
      <vt:lpstr>Week 2 Task: 1) Know what a brand name/logo is and to be able to design a variety of brand names for sweet shop/bakery. 2) Know what a brand name/logo is and to be able to design brand name for sweet shop or bakery.  </vt:lpstr>
      <vt:lpstr>Week 2 Brand name and logo</vt:lpstr>
      <vt:lpstr>Week 2 - Signs and information</vt:lpstr>
      <vt:lpstr>Week 2 Bad logo?</vt:lpstr>
      <vt:lpstr>PowerPoint Presentation</vt:lpstr>
      <vt:lpstr>Week 3  Word Association Brainstorm </vt:lpstr>
      <vt:lpstr>Week 4 task-  Two point perspective shapes    </vt:lpstr>
      <vt:lpstr>Week five- task   This week’s task is to draw a simple building in 2 point perspective.  The video for the link below follows on from last week where you drew simple geometric shapes. Copy and paste the link and follow the video. Make sure you are patient and use pause to stop the video and work at your own pace.            https://www.youtube.com/watch?v=w_LbQviO1K4</vt:lpstr>
      <vt:lpstr>Week 6 task    Using your knowledge of 2 point perspective and isometric drawing draw a shop front. It should look something like this which is basically a cuboid.  </vt:lpstr>
      <vt:lpstr>        Week 7 task – 2 point perspective letters  When you have drawn your building you now need to add your bakery or sweet shop name to the front of your building.  To do this you one final drawing video to follow which is on drawing letters in 2 point perspective.  Copy and paste the following link:   https://www.youtube.com/watch?v=dpWoX7OgWdQ  Carefully follow the instructions and you will produce this!</vt:lpstr>
      <vt:lpstr>   Week 8 task  Your final task is to combine the drawing of your shop with your shop name  The example below is to show what this could look like.    </vt:lpstr>
      <vt:lpstr>Week 9 &amp; 10 extension task  Using isometric projection draw a picture of your dream house.  You can include anything you want such as a swimming pool, tennis court, helicopter pad.   Try your best and use the skills you have gained from the tutorials to produce a drawing that uses 3 dimensional shapes, shading and perspective.  Examples of possible outcomes are shown below</vt:lpstr>
    </vt:vector>
  </TitlesOfParts>
  <Company>Christopher Simkiss Photography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(6.11.12) Challenge- Know what a brand name/logo is and to be able to design a variety of brand names for sweet shop/bakery. Core-Know what a brand name/logo is and to be able to design brand name for sweet shop or bakery.</dc:title>
  <dc:creator>Christopher Simkiss</dc:creator>
  <cp:lastModifiedBy>Christopher Simkiss</cp:lastModifiedBy>
  <cp:revision>32</cp:revision>
  <dcterms:created xsi:type="dcterms:W3CDTF">2012-11-05T22:08:55Z</dcterms:created>
  <dcterms:modified xsi:type="dcterms:W3CDTF">2021-03-02T16:53:38Z</dcterms:modified>
</cp:coreProperties>
</file>