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5" r:id="rId4"/>
    <p:sldMasterId id="2147483680" r:id="rId5"/>
    <p:sldMasterId id="2147483692" r:id="rId6"/>
    <p:sldMasterId id="2147483704" r:id="rId7"/>
    <p:sldMasterId id="2147483716" r:id="rId8"/>
    <p:sldMasterId id="2147483728" r:id="rId9"/>
  </p:sldMasterIdLst>
  <p:notesMasterIdLst>
    <p:notesMasterId r:id="rId58"/>
  </p:notesMasterIdLst>
  <p:sldIdLst>
    <p:sldId id="256" r:id="rId10"/>
    <p:sldId id="257" r:id="rId11"/>
    <p:sldId id="259"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8" r:id="rId39"/>
    <p:sldId id="289" r:id="rId40"/>
    <p:sldId id="290" r:id="rId41"/>
    <p:sldId id="291" r:id="rId42"/>
    <p:sldId id="292" r:id="rId43"/>
    <p:sldId id="293" r:id="rId44"/>
    <p:sldId id="285" r:id="rId45"/>
    <p:sldId id="286" r:id="rId46"/>
    <p:sldId id="287" r:id="rId47"/>
    <p:sldId id="294" r:id="rId48"/>
    <p:sldId id="295" r:id="rId49"/>
    <p:sldId id="296" r:id="rId50"/>
    <p:sldId id="297" r:id="rId51"/>
    <p:sldId id="298" r:id="rId52"/>
    <p:sldId id="299" r:id="rId53"/>
    <p:sldId id="300" r:id="rId54"/>
    <p:sldId id="301" r:id="rId55"/>
    <p:sldId id="302" r:id="rId56"/>
    <p:sldId id="30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FA99E-DA58-42FA-8DAE-2FBB265CD945}" type="datetimeFigureOut">
              <a:rPr lang="en-GB" smtClean="0"/>
              <a:t>12/04/21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F16BD-773D-40C2-9350-86A764537674}" type="slidenum">
              <a:rPr lang="en-GB" smtClean="0"/>
              <a:t>‹#›</a:t>
            </a:fld>
            <a:endParaRPr lang="en-GB"/>
          </a:p>
        </p:txBody>
      </p:sp>
    </p:spTree>
    <p:extLst>
      <p:ext uri="{BB962C8B-B14F-4D97-AF65-F5344CB8AC3E}">
        <p14:creationId xmlns:p14="http://schemas.microsoft.com/office/powerpoint/2010/main" val="311759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4349A3-F871-4C72-BD45-A9E32CEAE8E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276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E28521-F70C-42AC-BBBD-A420CD84979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384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D3735D-EF47-4AEB-ACB9-41D9057EF16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98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3109A8-75B8-41DD-B540-E6059DAC0AD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338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B74A4C-2451-414B-9762-CA8133EE81F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217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EDEE58-D828-42AB-B069-3C04D9ADE9C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337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6C1F8E-AD70-4957-8CFD-587745332BB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059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1BA857-CFB7-4EAC-B128-51C67B46440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71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0071E1-E709-49B5-A6EE-1644D83FB79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159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ADF026-4AB4-4C49-AA5C-20C2C73164B9}"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102448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DF026-4AB4-4C49-AA5C-20C2C73164B9}"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113390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DF026-4AB4-4C49-AA5C-20C2C73164B9}"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333637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D6E52A-499A-4235-8A03-B986028B1F2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74547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6E52A-499A-4235-8A03-B986028B1F2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2984850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6E52A-499A-4235-8A03-B986028B1F2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623565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D6E52A-499A-4235-8A03-B986028B1F2C}"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72432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D6E52A-499A-4235-8A03-B986028B1F2C}" type="datetimeFigureOut">
              <a:rPr lang="en-GB" smtClean="0"/>
              <a:t>12/04/21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1541141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D6E52A-499A-4235-8A03-B986028B1F2C}" type="datetimeFigureOut">
              <a:rPr lang="en-GB" smtClean="0"/>
              <a:t>12/04/21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214462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6E52A-499A-4235-8A03-B986028B1F2C}" type="datetimeFigureOut">
              <a:rPr lang="en-GB" smtClean="0"/>
              <a:t>12/04/21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45346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6E52A-499A-4235-8A03-B986028B1F2C}"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252620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DF026-4AB4-4C49-AA5C-20C2C73164B9}"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296811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6E52A-499A-4235-8A03-B986028B1F2C}"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85181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6E52A-499A-4235-8A03-B986028B1F2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4080897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6E52A-499A-4235-8A03-B986028B1F2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FD52D-3640-4337-88F6-368B5FD2B1F8}" type="slidenum">
              <a:rPr lang="en-GB" smtClean="0"/>
              <a:t>‹#›</a:t>
            </a:fld>
            <a:endParaRPr lang="en-GB"/>
          </a:p>
        </p:txBody>
      </p:sp>
    </p:spTree>
    <p:extLst>
      <p:ext uri="{BB962C8B-B14F-4D97-AF65-F5344CB8AC3E}">
        <p14:creationId xmlns:p14="http://schemas.microsoft.com/office/powerpoint/2010/main" val="3211996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666712" y="5357826"/>
            <a:ext cx="8667749" cy="571496"/>
          </a:xfrm>
          <a:prstGeom prst="rect">
            <a:avLst/>
          </a:prstGeom>
        </p:spPr>
        <p:txBody>
          <a:bodyPr lIns="0" tIns="0" rIns="0" bIns="0"/>
          <a:lstStyle>
            <a:lvl1pPr>
              <a:buNone/>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endParaRPr lang="en-US" dirty="0"/>
          </a:p>
        </p:txBody>
      </p:sp>
      <p:sp>
        <p:nvSpPr>
          <p:cNvPr id="13" name="Text Placeholder 12"/>
          <p:cNvSpPr>
            <a:spLocks noGrp="1"/>
          </p:cNvSpPr>
          <p:nvPr>
            <p:ph type="body" sz="quarter" idx="12"/>
          </p:nvPr>
        </p:nvSpPr>
        <p:spPr>
          <a:xfrm>
            <a:off x="666712" y="4714884"/>
            <a:ext cx="11525288" cy="785812"/>
          </a:xfrm>
          <a:prstGeom prst="rect">
            <a:avLst/>
          </a:prstGeom>
        </p:spPr>
        <p:txBody>
          <a:bodyPr lIns="0" tIns="0" rIns="0" bIns="0"/>
          <a:lstStyle>
            <a:lvl1pPr>
              <a:buNone/>
              <a:defRPr sz="4800" b="1">
                <a:solidFill>
                  <a:schemeClr val="accent1"/>
                </a:solidFill>
                <a:latin typeface="Century Gothic" pitchFamily="34" charset="0"/>
              </a:defRPr>
            </a:lvl1pPr>
            <a:lvl2pPr>
              <a:defRPr sz="2800" b="1">
                <a:latin typeface="Century Gothic" pitchFamily="34" charset="0"/>
              </a:defRPr>
            </a:lvl2pPr>
            <a:lvl3pPr>
              <a:defRPr sz="2800" b="1">
                <a:latin typeface="Century Gothic" pitchFamily="34" charset="0"/>
              </a:defRPr>
            </a:lvl3pPr>
            <a:lvl4pPr>
              <a:defRPr sz="2800" b="1">
                <a:latin typeface="Century Gothic" pitchFamily="34" charset="0"/>
              </a:defRPr>
            </a:lvl4pPr>
            <a:lvl5pPr>
              <a:defRPr sz="2800" b="1">
                <a:latin typeface="Century Gothic"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17302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Footer Placeholder 4"/>
          <p:cNvSpPr txBox="1">
            <a:spLocks/>
          </p:cNvSpPr>
          <p:nvPr userDrawn="1"/>
        </p:nvSpPr>
        <p:spPr>
          <a:xfrm>
            <a:off x="677334" y="4652964"/>
            <a:ext cx="7429500" cy="1704975"/>
          </a:xfrm>
          <a:prstGeom prst="rect">
            <a:avLst/>
          </a:prstGeom>
          <a:noFill/>
        </p:spPr>
        <p:txBody>
          <a:bodyPr lIns="0" tIns="0" rIns="0" bIns="0"/>
          <a:lstStyle>
            <a:lvl1pPr>
              <a:defRPr sz="1200">
                <a:solidFill>
                  <a:schemeClr val="bg1"/>
                </a:solidFill>
                <a:latin typeface="Century Gothic" pitchFamily="34" charset="0"/>
              </a:defRPr>
            </a:lvl1pPr>
          </a:lstStyle>
          <a:p>
            <a:pPr eaLnBrk="1" fontAlgn="auto" hangingPunct="1">
              <a:lnSpc>
                <a:spcPts val="1800"/>
              </a:lnSpc>
              <a:spcBef>
                <a:spcPts val="0"/>
              </a:spcBef>
              <a:spcAft>
                <a:spcPts val="0"/>
              </a:spcAft>
              <a:defRPr/>
            </a:pPr>
            <a:r>
              <a:rPr lang="en-US" sz="1800" b="1" dirty="0" smtClean="0">
                <a:solidFill>
                  <a:schemeClr val="accent1"/>
                </a:solidFill>
                <a:cs typeface="+mn-cs"/>
              </a:rPr>
              <a:t>British Nutrition Foundation</a:t>
            </a:r>
          </a:p>
          <a:p>
            <a:pPr eaLnBrk="1" fontAlgn="auto" hangingPunct="1">
              <a:lnSpc>
                <a:spcPts val="1400"/>
              </a:lnSpc>
              <a:spcBef>
                <a:spcPts val="0"/>
              </a:spcBef>
              <a:spcAft>
                <a:spcPts val="0"/>
              </a:spcAft>
              <a:defRPr/>
            </a:pPr>
            <a:r>
              <a:rPr lang="en-US" sz="1200" dirty="0" smtClean="0">
                <a:solidFill>
                  <a:schemeClr val="bg2"/>
                </a:solidFill>
                <a:cs typeface="+mn-cs"/>
              </a:rPr>
              <a:t>Imperial House</a:t>
            </a:r>
          </a:p>
          <a:p>
            <a:pPr eaLnBrk="1" fontAlgn="auto" hangingPunct="1">
              <a:lnSpc>
                <a:spcPts val="1400"/>
              </a:lnSpc>
              <a:spcBef>
                <a:spcPts val="0"/>
              </a:spcBef>
              <a:spcAft>
                <a:spcPts val="0"/>
              </a:spcAft>
              <a:defRPr/>
            </a:pPr>
            <a:r>
              <a:rPr lang="en-US" sz="1200" dirty="0" smtClean="0">
                <a:solidFill>
                  <a:schemeClr val="bg2"/>
                </a:solidFill>
                <a:cs typeface="+mn-cs"/>
              </a:rPr>
              <a:t>15-19 Kingsway</a:t>
            </a:r>
          </a:p>
          <a:p>
            <a:pPr eaLnBrk="1" fontAlgn="auto" hangingPunct="1">
              <a:lnSpc>
                <a:spcPts val="1400"/>
              </a:lnSpc>
              <a:spcBef>
                <a:spcPts val="0"/>
              </a:spcBef>
              <a:spcAft>
                <a:spcPts val="0"/>
              </a:spcAft>
              <a:defRPr/>
            </a:pPr>
            <a:r>
              <a:rPr lang="en-US" sz="1200" dirty="0" smtClean="0">
                <a:solidFill>
                  <a:schemeClr val="bg2"/>
                </a:solidFill>
                <a:cs typeface="+mn-cs"/>
              </a:rPr>
              <a:t>London WC2B 6UN</a:t>
            </a:r>
          </a:p>
          <a:p>
            <a:pPr eaLnBrk="1" fontAlgn="auto" hangingPunct="1">
              <a:lnSpc>
                <a:spcPts val="2400"/>
              </a:lnSpc>
              <a:spcBef>
                <a:spcPts val="0"/>
              </a:spcBef>
              <a:spcAft>
                <a:spcPts val="0"/>
              </a:spcAft>
              <a:defRPr/>
            </a:pPr>
            <a:r>
              <a:rPr lang="en-US" sz="1200" b="1" dirty="0" smtClean="0">
                <a:solidFill>
                  <a:schemeClr val="bg2"/>
                </a:solidFill>
                <a:cs typeface="+mn-cs"/>
              </a:rPr>
              <a:t>Telephone: </a:t>
            </a:r>
            <a:r>
              <a:rPr lang="en-US" sz="1200" dirty="0" smtClean="0">
                <a:solidFill>
                  <a:schemeClr val="bg2"/>
                </a:solidFill>
                <a:cs typeface="+mn-cs"/>
              </a:rPr>
              <a:t>020 7557 7930</a:t>
            </a:r>
          </a:p>
          <a:p>
            <a:pPr eaLnBrk="1" fontAlgn="auto" hangingPunct="1">
              <a:lnSpc>
                <a:spcPts val="1400"/>
              </a:lnSpc>
              <a:spcBef>
                <a:spcPts val="0"/>
              </a:spcBef>
              <a:spcAft>
                <a:spcPts val="0"/>
              </a:spcAft>
              <a:defRPr/>
            </a:pPr>
            <a:r>
              <a:rPr lang="en-US" sz="1200" b="1" dirty="0" smtClean="0">
                <a:solidFill>
                  <a:schemeClr val="bg2"/>
                </a:solidFill>
                <a:cs typeface="+mn-cs"/>
              </a:rPr>
              <a:t>Email: </a:t>
            </a:r>
            <a:r>
              <a:rPr lang="en-US" sz="1200" dirty="0" smtClean="0">
                <a:solidFill>
                  <a:schemeClr val="bg2"/>
                </a:solidFill>
                <a:cs typeface="+mn-cs"/>
              </a:rPr>
              <a:t>postbox@nutrition.org.uk</a:t>
            </a:r>
          </a:p>
          <a:p>
            <a:pPr eaLnBrk="1" fontAlgn="auto" hangingPunct="1">
              <a:lnSpc>
                <a:spcPts val="1400"/>
              </a:lnSpc>
              <a:spcBef>
                <a:spcPts val="0"/>
              </a:spcBef>
              <a:spcAft>
                <a:spcPts val="0"/>
              </a:spcAft>
              <a:defRPr/>
            </a:pPr>
            <a:r>
              <a:rPr lang="en-US" sz="1200" b="1" dirty="0" smtClean="0">
                <a:solidFill>
                  <a:schemeClr val="bg2"/>
                </a:solidFill>
                <a:cs typeface="+mn-cs"/>
              </a:rPr>
              <a:t>Web</a:t>
            </a:r>
            <a:r>
              <a:rPr lang="en-US" sz="1200" dirty="0" smtClean="0">
                <a:solidFill>
                  <a:schemeClr val="bg2"/>
                </a:solidFill>
                <a:cs typeface="+mn-cs"/>
              </a:rPr>
              <a:t>: www.nutrition.org.uk   www.foodafactoflife.org.uk </a:t>
            </a:r>
          </a:p>
        </p:txBody>
      </p:sp>
    </p:spTree>
    <p:extLst>
      <p:ext uri="{BB962C8B-B14F-4D97-AF65-F5344CB8AC3E}">
        <p14:creationId xmlns:p14="http://schemas.microsoft.com/office/powerpoint/2010/main" val="351699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667200" y="712800"/>
            <a:ext cx="5428800" cy="5359406"/>
          </a:xfrm>
          <a:prstGeom prst="roundRect">
            <a:avLst>
              <a:gd name="adj" fmla="val 9365"/>
            </a:avLst>
          </a:prstGeom>
          <a:gradFill>
            <a:gsLst>
              <a:gs pos="0">
                <a:schemeClr val="accent1">
                  <a:alpha val="90000"/>
                </a:schemeClr>
              </a:gs>
              <a:gs pos="100000">
                <a:schemeClr val="accent1">
                  <a:alpha val="80000"/>
                </a:schemeClr>
              </a:gs>
            </a:gsLst>
            <a:lin ang="5400000" scaled="0"/>
          </a:gradFill>
          <a:ln w="25400">
            <a:solidFill>
              <a:schemeClr val="accent1"/>
            </a:solidFill>
          </a:ln>
        </p:spPr>
        <p:txBody>
          <a:bodyPr lIns="180000" tIns="90000" rIns="180000" bIns="90000"/>
          <a:lstStyle>
            <a:lvl1pPr marL="0" indent="0">
              <a:spcBef>
                <a:spcPts val="0"/>
              </a:spcBef>
              <a:buNone/>
              <a:defRPr sz="1800" b="0">
                <a:latin typeface="Century Gothic" pitchFamily="34" charset="0"/>
              </a:defRPr>
            </a:lvl1pPr>
            <a:lvl2pPr marL="0" indent="0">
              <a:buFont typeface="Arial" pitchFamily="34" charset="0"/>
              <a:buNone/>
              <a:defRPr sz="1800">
                <a:latin typeface="Century Gothic" pitchFamily="34" charset="0"/>
              </a:defRPr>
            </a:lvl2pPr>
            <a:lvl3pPr marL="0" indent="0">
              <a:buFont typeface="Arial" pitchFamily="34" charset="0"/>
              <a:buNone/>
              <a:defRPr sz="1800">
                <a:latin typeface="Century Gothic" pitchFamily="34" charset="0"/>
              </a:defRPr>
            </a:lvl3pPr>
            <a:lvl4pPr marL="0" indent="0">
              <a:buFont typeface="Arial" pitchFamily="34" charset="0"/>
              <a:buNone/>
              <a:defRPr sz="1800">
                <a:latin typeface="Century Gothic" pitchFamily="34" charset="0"/>
              </a:defRPr>
            </a:lvl4pPr>
            <a:lvl5pPr marL="0" indent="0" algn="l">
              <a:buFont typeface="Arial" pitchFamily="34" charset="0"/>
              <a:buNone/>
              <a:defRPr sz="1800">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400804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67200" y="712800"/>
            <a:ext cx="5428800" cy="5359406"/>
          </a:xfrm>
          <a:prstGeom prst="roundRect">
            <a:avLst>
              <a:gd name="adj" fmla="val 9365"/>
            </a:avLst>
          </a:prstGeom>
          <a:gradFill>
            <a:gsLst>
              <a:gs pos="0">
                <a:schemeClr val="accent1">
                  <a:alpha val="90000"/>
                </a:schemeClr>
              </a:gs>
              <a:gs pos="100000">
                <a:schemeClr val="accent1">
                  <a:alpha val="80000"/>
                </a:schemeClr>
              </a:gs>
            </a:gsLst>
            <a:lin ang="5400000" scaled="0"/>
          </a:gradFill>
          <a:ln w="25400">
            <a:solidFill>
              <a:schemeClr val="accent1"/>
            </a:solidFill>
          </a:ln>
        </p:spPr>
        <p:txBody>
          <a:bodyPr lIns="180000" tIns="90000" rIns="180000" bIns="90000"/>
          <a:lstStyle>
            <a:lvl1pPr marL="0" indent="0">
              <a:spcBef>
                <a:spcPts val="0"/>
              </a:spcBef>
              <a:buNone/>
              <a:defRPr sz="1800" b="0">
                <a:latin typeface="Century Gothic" pitchFamily="34" charset="0"/>
              </a:defRPr>
            </a:lvl1pPr>
            <a:lvl2pPr marL="0" indent="0">
              <a:buFont typeface="Arial" pitchFamily="34" charset="0"/>
              <a:buNone/>
              <a:defRPr sz="1800">
                <a:latin typeface="Century Gothic" pitchFamily="34" charset="0"/>
              </a:defRPr>
            </a:lvl2pPr>
            <a:lvl3pPr marL="0" indent="0">
              <a:buFont typeface="Arial" pitchFamily="34" charset="0"/>
              <a:buNone/>
              <a:defRPr sz="1800">
                <a:latin typeface="Century Gothic" pitchFamily="34" charset="0"/>
              </a:defRPr>
            </a:lvl3pPr>
            <a:lvl4pPr marL="0" indent="0">
              <a:buFont typeface="Arial" pitchFamily="34" charset="0"/>
              <a:buNone/>
              <a:defRPr sz="1800">
                <a:latin typeface="Century Gothic" pitchFamily="34" charset="0"/>
              </a:defRPr>
            </a:lvl4pPr>
            <a:lvl5pPr marL="0" indent="0" algn="l">
              <a:buFont typeface="Arial" pitchFamily="34" charset="0"/>
              <a:buNone/>
              <a:defRPr sz="1800">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215890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8" name="Text Placeholder 15"/>
          <p:cNvSpPr>
            <a:spLocks noGrp="1"/>
          </p:cNvSpPr>
          <p:nvPr>
            <p:ph type="body" sz="quarter" idx="13"/>
          </p:nvPr>
        </p:nvSpPr>
        <p:spPr>
          <a:xfrm>
            <a:off x="667200" y="712800"/>
            <a:ext cx="5428800" cy="5359406"/>
          </a:xfrm>
          <a:prstGeom prst="roundRect">
            <a:avLst>
              <a:gd name="adj" fmla="val 9365"/>
            </a:avLst>
          </a:prstGeom>
          <a:gradFill>
            <a:gsLst>
              <a:gs pos="0">
                <a:schemeClr val="accent1">
                  <a:alpha val="90000"/>
                </a:schemeClr>
              </a:gs>
              <a:gs pos="100000">
                <a:schemeClr val="accent1">
                  <a:alpha val="80000"/>
                </a:schemeClr>
              </a:gs>
            </a:gsLst>
            <a:lin ang="5400000" scaled="0"/>
          </a:gradFill>
          <a:ln w="25400">
            <a:solidFill>
              <a:schemeClr val="accent1"/>
            </a:solidFill>
          </a:ln>
        </p:spPr>
        <p:txBody>
          <a:bodyPr lIns="180000" tIns="90000" rIns="180000" bIns="90000"/>
          <a:lstStyle>
            <a:lvl1pPr marL="0" indent="0">
              <a:spcBef>
                <a:spcPts val="0"/>
              </a:spcBef>
              <a:buNone/>
              <a:defRPr sz="1800" b="0">
                <a:latin typeface="Century Gothic" pitchFamily="34" charset="0"/>
              </a:defRPr>
            </a:lvl1pPr>
            <a:lvl2pPr marL="0" indent="0">
              <a:buFont typeface="Arial" pitchFamily="34" charset="0"/>
              <a:buNone/>
              <a:defRPr sz="1800">
                <a:latin typeface="Century Gothic" pitchFamily="34" charset="0"/>
              </a:defRPr>
            </a:lvl2pPr>
            <a:lvl3pPr marL="0" indent="0">
              <a:buFont typeface="Arial" pitchFamily="34" charset="0"/>
              <a:buNone/>
              <a:defRPr sz="1800">
                <a:latin typeface="Century Gothic" pitchFamily="34" charset="0"/>
              </a:defRPr>
            </a:lvl3pPr>
            <a:lvl4pPr marL="0" indent="0">
              <a:buFont typeface="Arial" pitchFamily="34" charset="0"/>
              <a:buNone/>
              <a:defRPr sz="1800">
                <a:latin typeface="Century Gothic" pitchFamily="34" charset="0"/>
              </a:defRPr>
            </a:lvl4pPr>
            <a:lvl5pPr marL="0" indent="0" algn="l">
              <a:buFont typeface="Arial" pitchFamily="34" charset="0"/>
              <a:buNone/>
              <a:defRPr sz="1800">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03917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3" name="Text Placeholder 15"/>
          <p:cNvSpPr>
            <a:spLocks noGrp="1"/>
          </p:cNvSpPr>
          <p:nvPr>
            <p:ph type="body" sz="quarter" idx="13"/>
          </p:nvPr>
        </p:nvSpPr>
        <p:spPr>
          <a:xfrm>
            <a:off x="667200" y="712800"/>
            <a:ext cx="5428800" cy="5359406"/>
          </a:xfrm>
          <a:prstGeom prst="roundRect">
            <a:avLst>
              <a:gd name="adj" fmla="val 9365"/>
            </a:avLst>
          </a:prstGeom>
          <a:gradFill>
            <a:gsLst>
              <a:gs pos="0">
                <a:schemeClr val="accent1">
                  <a:alpha val="90000"/>
                </a:schemeClr>
              </a:gs>
              <a:gs pos="100000">
                <a:schemeClr val="accent1">
                  <a:alpha val="80000"/>
                </a:schemeClr>
              </a:gs>
            </a:gsLst>
            <a:lin ang="5400000" scaled="0"/>
          </a:gradFill>
          <a:ln w="25400">
            <a:solidFill>
              <a:schemeClr val="accent1"/>
            </a:solidFill>
          </a:ln>
        </p:spPr>
        <p:txBody>
          <a:bodyPr lIns="180000" tIns="90000" rIns="180000" bIns="90000"/>
          <a:lstStyle>
            <a:lvl1pPr marL="0" indent="0">
              <a:spcBef>
                <a:spcPts val="0"/>
              </a:spcBef>
              <a:buNone/>
              <a:defRPr sz="1800" b="0">
                <a:latin typeface="Century Gothic" pitchFamily="34" charset="0"/>
              </a:defRPr>
            </a:lvl1pPr>
            <a:lvl2pPr marL="0" indent="0">
              <a:buFont typeface="Arial" pitchFamily="34" charset="0"/>
              <a:buNone/>
              <a:defRPr sz="1800">
                <a:latin typeface="Century Gothic" pitchFamily="34" charset="0"/>
              </a:defRPr>
            </a:lvl2pPr>
            <a:lvl3pPr marL="0" indent="0">
              <a:buFont typeface="Arial" pitchFamily="34" charset="0"/>
              <a:buNone/>
              <a:defRPr sz="1800">
                <a:latin typeface="Century Gothic" pitchFamily="34" charset="0"/>
              </a:defRPr>
            </a:lvl3pPr>
            <a:lvl4pPr marL="0" indent="0">
              <a:buFont typeface="Arial" pitchFamily="34" charset="0"/>
              <a:buNone/>
              <a:defRPr sz="1800">
                <a:latin typeface="Century Gothic" pitchFamily="34" charset="0"/>
              </a:defRPr>
            </a:lvl4pPr>
            <a:lvl5pPr marL="0" indent="0" algn="l">
              <a:buFont typeface="Arial" pitchFamily="34" charset="0"/>
              <a:buNone/>
              <a:defRPr sz="1800">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008459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64E33F-A851-4753-A9C7-294683207F12}" type="slidenum">
              <a:rPr lang="en-US" altLang="en-US"/>
              <a:pPr/>
              <a:t>‹#›</a:t>
            </a:fld>
            <a:endParaRPr lang="en-US" altLang="en-US"/>
          </a:p>
        </p:txBody>
      </p:sp>
    </p:spTree>
    <p:extLst>
      <p:ext uri="{BB962C8B-B14F-4D97-AF65-F5344CB8AC3E}">
        <p14:creationId xmlns:p14="http://schemas.microsoft.com/office/powerpoint/2010/main" val="299463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DF026-4AB4-4C49-AA5C-20C2C73164B9}"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3564443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4BA653-3B9C-4B77-A8FA-3EDEFD048126}" type="slidenum">
              <a:rPr lang="en-US" altLang="en-US"/>
              <a:pPr/>
              <a:t>‹#›</a:t>
            </a:fld>
            <a:endParaRPr lang="en-US" altLang="en-US"/>
          </a:p>
        </p:txBody>
      </p:sp>
    </p:spTree>
    <p:extLst>
      <p:ext uri="{BB962C8B-B14F-4D97-AF65-F5344CB8AC3E}">
        <p14:creationId xmlns:p14="http://schemas.microsoft.com/office/powerpoint/2010/main" val="287524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848AE8-444E-43F4-A829-8D691259FA5A}" type="slidenum">
              <a:rPr lang="en-US" altLang="en-US"/>
              <a:pPr/>
              <a:t>‹#›</a:t>
            </a:fld>
            <a:endParaRPr lang="en-US" altLang="en-US"/>
          </a:p>
        </p:txBody>
      </p:sp>
    </p:spTree>
    <p:extLst>
      <p:ext uri="{BB962C8B-B14F-4D97-AF65-F5344CB8AC3E}">
        <p14:creationId xmlns:p14="http://schemas.microsoft.com/office/powerpoint/2010/main" val="3345343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0C4E99A-1271-46CE-A8C4-37DB96C1992C}" type="slidenum">
              <a:rPr lang="en-US" altLang="en-US"/>
              <a:pPr/>
              <a:t>‹#›</a:t>
            </a:fld>
            <a:endParaRPr lang="en-US" altLang="en-US"/>
          </a:p>
        </p:txBody>
      </p:sp>
    </p:spTree>
    <p:extLst>
      <p:ext uri="{BB962C8B-B14F-4D97-AF65-F5344CB8AC3E}">
        <p14:creationId xmlns:p14="http://schemas.microsoft.com/office/powerpoint/2010/main" val="2389265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0A2DDE8-2DA9-4452-BBE3-41CF13E049C7}" type="slidenum">
              <a:rPr lang="en-US" altLang="en-US"/>
              <a:pPr/>
              <a:t>‹#›</a:t>
            </a:fld>
            <a:endParaRPr lang="en-US" altLang="en-US"/>
          </a:p>
        </p:txBody>
      </p:sp>
    </p:spTree>
    <p:extLst>
      <p:ext uri="{BB962C8B-B14F-4D97-AF65-F5344CB8AC3E}">
        <p14:creationId xmlns:p14="http://schemas.microsoft.com/office/powerpoint/2010/main" val="476531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9F49094-574E-4089-832B-DCB9E65EFE4C}" type="slidenum">
              <a:rPr lang="en-US" altLang="en-US"/>
              <a:pPr/>
              <a:t>‹#›</a:t>
            </a:fld>
            <a:endParaRPr lang="en-US" altLang="en-US"/>
          </a:p>
        </p:txBody>
      </p:sp>
    </p:spTree>
    <p:extLst>
      <p:ext uri="{BB962C8B-B14F-4D97-AF65-F5344CB8AC3E}">
        <p14:creationId xmlns:p14="http://schemas.microsoft.com/office/powerpoint/2010/main" val="1846038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41B92EE-40BA-4EE9-906D-5C6586608BB7}" type="slidenum">
              <a:rPr lang="en-US" altLang="en-US"/>
              <a:pPr/>
              <a:t>‹#›</a:t>
            </a:fld>
            <a:endParaRPr lang="en-US" altLang="en-US"/>
          </a:p>
        </p:txBody>
      </p:sp>
    </p:spTree>
    <p:extLst>
      <p:ext uri="{BB962C8B-B14F-4D97-AF65-F5344CB8AC3E}">
        <p14:creationId xmlns:p14="http://schemas.microsoft.com/office/powerpoint/2010/main" val="1211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AAE1C0-A6CA-4DA5-B728-176FBF6C4319}" type="slidenum">
              <a:rPr lang="en-US" altLang="en-US"/>
              <a:pPr/>
              <a:t>‹#›</a:t>
            </a:fld>
            <a:endParaRPr lang="en-US" altLang="en-US"/>
          </a:p>
        </p:txBody>
      </p:sp>
    </p:spTree>
    <p:extLst>
      <p:ext uri="{BB962C8B-B14F-4D97-AF65-F5344CB8AC3E}">
        <p14:creationId xmlns:p14="http://schemas.microsoft.com/office/powerpoint/2010/main" val="69525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1426BC-9EB3-446E-A488-52229208451C}" type="slidenum">
              <a:rPr lang="en-US" altLang="en-US"/>
              <a:pPr/>
              <a:t>‹#›</a:t>
            </a:fld>
            <a:endParaRPr lang="en-US" altLang="en-US"/>
          </a:p>
        </p:txBody>
      </p:sp>
    </p:spTree>
    <p:extLst>
      <p:ext uri="{BB962C8B-B14F-4D97-AF65-F5344CB8AC3E}">
        <p14:creationId xmlns:p14="http://schemas.microsoft.com/office/powerpoint/2010/main" val="3091829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55A622-FD03-4661-B6BC-B157E3EB54D9}" type="slidenum">
              <a:rPr lang="en-US" altLang="en-US"/>
              <a:pPr/>
              <a:t>‹#›</a:t>
            </a:fld>
            <a:endParaRPr lang="en-US" altLang="en-US"/>
          </a:p>
        </p:txBody>
      </p:sp>
    </p:spTree>
    <p:extLst>
      <p:ext uri="{BB962C8B-B14F-4D97-AF65-F5344CB8AC3E}">
        <p14:creationId xmlns:p14="http://schemas.microsoft.com/office/powerpoint/2010/main" val="3344747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884FC3-ABD2-4D41-A703-21C1B4E29D59}" type="slidenum">
              <a:rPr lang="en-US" altLang="en-US"/>
              <a:pPr/>
              <a:t>‹#›</a:t>
            </a:fld>
            <a:endParaRPr lang="en-US" altLang="en-US"/>
          </a:p>
        </p:txBody>
      </p:sp>
    </p:spTree>
    <p:extLst>
      <p:ext uri="{BB962C8B-B14F-4D97-AF65-F5344CB8AC3E}">
        <p14:creationId xmlns:p14="http://schemas.microsoft.com/office/powerpoint/2010/main" val="80535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ADF026-4AB4-4C49-AA5C-20C2C73164B9}"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2482653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923DDEA-ED65-4B1A-B27B-5E8086B6AA1D}"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92834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925E4-ECCC-4A10-9366-398383B472DF}" type="slidenum">
              <a:rPr lang="en-US" smtClean="0"/>
              <a:pPr/>
              <a:t>‹#›</a:t>
            </a:fld>
            <a:endParaRPr lang="en-US"/>
          </a:p>
        </p:txBody>
      </p:sp>
    </p:spTree>
    <p:extLst>
      <p:ext uri="{BB962C8B-B14F-4D97-AF65-F5344CB8AC3E}">
        <p14:creationId xmlns:p14="http://schemas.microsoft.com/office/powerpoint/2010/main" val="1199559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41233-970B-403B-AF60-10FC76402E9B}"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290666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8CBC-215B-40EB-949E-FD7B9A78A122}" type="slidenum">
              <a:rPr lang="en-US" smtClean="0"/>
              <a:pPr/>
              <a:t>‹#›</a:t>
            </a:fld>
            <a:endParaRPr lang="en-US"/>
          </a:p>
        </p:txBody>
      </p:sp>
    </p:spTree>
    <p:extLst>
      <p:ext uri="{BB962C8B-B14F-4D97-AF65-F5344CB8AC3E}">
        <p14:creationId xmlns:p14="http://schemas.microsoft.com/office/powerpoint/2010/main" val="323693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3E5C5-B299-47CC-96F3-4E6440DBDB6C}" type="slidenum">
              <a:rPr lang="en-US" smtClean="0"/>
              <a:pPr/>
              <a:t>‹#›</a:t>
            </a:fld>
            <a:endParaRPr lang="en-US"/>
          </a:p>
        </p:txBody>
      </p:sp>
    </p:spTree>
    <p:extLst>
      <p:ext uri="{BB962C8B-B14F-4D97-AF65-F5344CB8AC3E}">
        <p14:creationId xmlns:p14="http://schemas.microsoft.com/office/powerpoint/2010/main" val="2705957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01CA6-E239-4914-B434-086998C1120E}" type="slidenum">
              <a:rPr lang="en-US" smtClean="0"/>
              <a:pPr/>
              <a:t>‹#›</a:t>
            </a:fld>
            <a:endParaRPr lang="en-US"/>
          </a:p>
        </p:txBody>
      </p:sp>
    </p:spTree>
    <p:extLst>
      <p:ext uri="{BB962C8B-B14F-4D97-AF65-F5344CB8AC3E}">
        <p14:creationId xmlns:p14="http://schemas.microsoft.com/office/powerpoint/2010/main" val="2696469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7D40F-7D4F-42F5-8A9E-5A9C09D2F7A6}"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748368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25BB9-EF3F-4A8C-ABB9-4B457E297A74}" type="slidenum">
              <a:rPr lang="en-US" smtClean="0"/>
              <a:pPr/>
              <a:t>‹#›</a:t>
            </a:fld>
            <a:endParaRPr lang="en-US"/>
          </a:p>
        </p:txBody>
      </p:sp>
    </p:spTree>
    <p:extLst>
      <p:ext uri="{BB962C8B-B14F-4D97-AF65-F5344CB8AC3E}">
        <p14:creationId xmlns:p14="http://schemas.microsoft.com/office/powerpoint/2010/main" val="3717316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40EED-95AF-4173-8702-3DCD8B6D9CD3}"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56524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1CAA-0F29-4A03-A6A0-EE11B0B43024}" type="slidenum">
              <a:rPr lang="en-US" smtClean="0"/>
              <a:pPr/>
              <a:t>‹#›</a:t>
            </a:fld>
            <a:endParaRPr lang="en-US"/>
          </a:p>
        </p:txBody>
      </p:sp>
    </p:spTree>
    <p:extLst>
      <p:ext uri="{BB962C8B-B14F-4D97-AF65-F5344CB8AC3E}">
        <p14:creationId xmlns:p14="http://schemas.microsoft.com/office/powerpoint/2010/main" val="200726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ADF026-4AB4-4C49-AA5C-20C2C73164B9}" type="datetimeFigureOut">
              <a:rPr lang="en-GB" smtClean="0"/>
              <a:t>12/04/21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2138511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B44E-2242-4685-847F-4BE1AF0AA02C}" type="slidenum">
              <a:rPr lang="en-US" smtClean="0"/>
              <a:pPr/>
              <a:t>‹#›</a:t>
            </a:fld>
            <a:endParaRPr lang="en-US"/>
          </a:p>
        </p:txBody>
      </p:sp>
    </p:spTree>
    <p:extLst>
      <p:ext uri="{BB962C8B-B14F-4D97-AF65-F5344CB8AC3E}">
        <p14:creationId xmlns:p14="http://schemas.microsoft.com/office/powerpoint/2010/main" val="2913964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223287-70E2-4AF0-832D-56A01EBBEA43}"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243402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223287-70E2-4AF0-832D-56A01EBBEA43}"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1113141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23287-70E2-4AF0-832D-56A01EBBEA43}"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2063383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223287-70E2-4AF0-832D-56A01EBBEA43}"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9970383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223287-70E2-4AF0-832D-56A01EBBEA43}" type="datetimeFigureOut">
              <a:rPr lang="en-GB" smtClean="0"/>
              <a:t>12/04/21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3090932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223287-70E2-4AF0-832D-56A01EBBEA43}" type="datetimeFigureOut">
              <a:rPr lang="en-GB" smtClean="0"/>
              <a:t>12/04/21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4069534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23287-70E2-4AF0-832D-56A01EBBEA43}" type="datetimeFigureOut">
              <a:rPr lang="en-GB" smtClean="0"/>
              <a:t>12/04/21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1041137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23287-70E2-4AF0-832D-56A01EBBEA43}"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662181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23287-70E2-4AF0-832D-56A01EBBEA43}"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101030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ADF026-4AB4-4C49-AA5C-20C2C73164B9}" type="datetimeFigureOut">
              <a:rPr lang="en-GB" smtClean="0"/>
              <a:t>12/04/21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34357713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223287-70E2-4AF0-832D-56A01EBBEA43}"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6896547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223287-70E2-4AF0-832D-56A01EBBEA43}"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540539-B10B-41D8-BA5A-20528E733899}" type="slidenum">
              <a:rPr lang="en-GB" smtClean="0"/>
              <a:t>‹#›</a:t>
            </a:fld>
            <a:endParaRPr lang="en-GB"/>
          </a:p>
        </p:txBody>
      </p:sp>
    </p:spTree>
    <p:extLst>
      <p:ext uri="{BB962C8B-B14F-4D97-AF65-F5344CB8AC3E}">
        <p14:creationId xmlns:p14="http://schemas.microsoft.com/office/powerpoint/2010/main" val="3333968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B15A54-817B-474C-B345-9277E1A254A0}"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770509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B15A54-817B-474C-B345-9277E1A254A0}"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3340646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15A54-817B-474C-B345-9277E1A254A0}"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240887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B15A54-817B-474C-B345-9277E1A254A0}"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31460680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B15A54-817B-474C-B345-9277E1A254A0}" type="datetimeFigureOut">
              <a:rPr lang="en-GB" smtClean="0"/>
              <a:t>12/04/21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3985151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B15A54-817B-474C-B345-9277E1A254A0}" type="datetimeFigureOut">
              <a:rPr lang="en-GB" smtClean="0"/>
              <a:t>12/04/21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3031757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15A54-817B-474C-B345-9277E1A254A0}" type="datetimeFigureOut">
              <a:rPr lang="en-GB" smtClean="0"/>
              <a:t>12/04/21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311730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15A54-817B-474C-B345-9277E1A254A0}"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71615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DF026-4AB4-4C49-AA5C-20C2C73164B9}" type="datetimeFigureOut">
              <a:rPr lang="en-GB" smtClean="0"/>
              <a:t>12/04/21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22102538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15A54-817B-474C-B345-9277E1A254A0}"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4020155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B15A54-817B-474C-B345-9277E1A254A0}"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33540148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B15A54-817B-474C-B345-9277E1A254A0}"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AA532-D8D9-464A-A235-6C3BB1634AAF}" type="slidenum">
              <a:rPr lang="en-GB" smtClean="0"/>
              <a:t>‹#›</a:t>
            </a:fld>
            <a:endParaRPr lang="en-GB"/>
          </a:p>
        </p:txBody>
      </p:sp>
    </p:spTree>
    <p:extLst>
      <p:ext uri="{BB962C8B-B14F-4D97-AF65-F5344CB8AC3E}">
        <p14:creationId xmlns:p14="http://schemas.microsoft.com/office/powerpoint/2010/main" val="1308589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DAA8D-8D8F-40E9-B806-5D60F378067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25636476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AA8D-8D8F-40E9-B806-5D60F378067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19997326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DAA8D-8D8F-40E9-B806-5D60F378067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6522418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DAA8D-8D8F-40E9-B806-5D60F378067C}"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1223196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DAA8D-8D8F-40E9-B806-5D60F378067C}" type="datetimeFigureOut">
              <a:rPr lang="en-GB" smtClean="0"/>
              <a:t>12/04/21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668757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DAA8D-8D8F-40E9-B806-5D60F378067C}" type="datetimeFigureOut">
              <a:rPr lang="en-GB" smtClean="0"/>
              <a:t>12/04/21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37874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DAA8D-8D8F-40E9-B806-5D60F378067C}" type="datetimeFigureOut">
              <a:rPr lang="en-GB" smtClean="0"/>
              <a:t>12/04/21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24726609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DF026-4AB4-4C49-AA5C-20C2C73164B9}"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3408463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AA8D-8D8F-40E9-B806-5D60F378067C}"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739195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AA8D-8D8F-40E9-B806-5D60F378067C}"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32872217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AA8D-8D8F-40E9-B806-5D60F378067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102659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AA8D-8D8F-40E9-B806-5D60F378067C}" type="datetimeFigureOut">
              <a:rPr lang="en-GB" smtClean="0"/>
              <a:t>12/04/21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1E063-D776-4C15-A725-71038E030C0E}" type="slidenum">
              <a:rPr lang="en-GB" smtClean="0"/>
              <a:t>‹#›</a:t>
            </a:fld>
            <a:endParaRPr lang="en-GB"/>
          </a:p>
        </p:txBody>
      </p:sp>
    </p:spTree>
    <p:extLst>
      <p:ext uri="{BB962C8B-B14F-4D97-AF65-F5344CB8AC3E}">
        <p14:creationId xmlns:p14="http://schemas.microsoft.com/office/powerpoint/2010/main" val="325102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DF026-4AB4-4C49-AA5C-20C2C73164B9}" type="datetimeFigureOut">
              <a:rPr lang="en-GB" smtClean="0"/>
              <a:t>12/04/21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1E482-6DF6-4C14-8DE7-EAB390A3FD86}" type="slidenum">
              <a:rPr lang="en-GB" smtClean="0"/>
              <a:t>‹#›</a:t>
            </a:fld>
            <a:endParaRPr lang="en-GB"/>
          </a:p>
        </p:txBody>
      </p:sp>
    </p:spTree>
    <p:extLst>
      <p:ext uri="{BB962C8B-B14F-4D97-AF65-F5344CB8AC3E}">
        <p14:creationId xmlns:p14="http://schemas.microsoft.com/office/powerpoint/2010/main" val="85243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8.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9.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0.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DF026-4AB4-4C49-AA5C-20C2C73164B9}" type="datetimeFigureOut">
              <a:rPr lang="en-GB" smtClean="0"/>
              <a:t>12/04/21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1E482-6DF6-4C14-8DE7-EAB390A3FD86}" type="slidenum">
              <a:rPr lang="en-GB" smtClean="0"/>
              <a:t>‹#›</a:t>
            </a:fld>
            <a:endParaRPr lang="en-GB"/>
          </a:p>
        </p:txBody>
      </p:sp>
    </p:spTree>
    <p:extLst>
      <p:ext uri="{BB962C8B-B14F-4D97-AF65-F5344CB8AC3E}">
        <p14:creationId xmlns:p14="http://schemas.microsoft.com/office/powerpoint/2010/main" val="1403323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6E52A-499A-4235-8A03-B986028B1F2C}" type="datetimeFigureOut">
              <a:rPr lang="en-GB" smtClean="0"/>
              <a:t>12/04/21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FD52D-3640-4337-88F6-368B5FD2B1F8}" type="slidenum">
              <a:rPr lang="en-GB" smtClean="0"/>
              <a:t>‹#›</a:t>
            </a:fld>
            <a:endParaRPr lang="en-GB"/>
          </a:p>
        </p:txBody>
      </p:sp>
    </p:spTree>
    <p:extLst>
      <p:ext uri="{BB962C8B-B14F-4D97-AF65-F5344CB8AC3E}">
        <p14:creationId xmlns:p14="http://schemas.microsoft.com/office/powerpoint/2010/main" val="2639689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66751" y="6350001"/>
            <a:ext cx="10953749" cy="214313"/>
          </a:xfrm>
          <a:prstGeom prst="rect">
            <a:avLst/>
          </a:prstGeom>
          <a:noFill/>
        </p:spPr>
        <p:txBody>
          <a:bodyPr lIns="0" tIns="0" rIns="0" bIns="0" anchor="b"/>
          <a:lstStyle>
            <a:lvl1pPr>
              <a:defRPr sz="1000">
                <a:solidFill>
                  <a:schemeClr val="accent1"/>
                </a:solidFill>
                <a:latin typeface="Century Gothic" pitchFamily="34" charset="0"/>
              </a:defRPr>
            </a:lvl1pPr>
          </a:lstStyle>
          <a:p>
            <a:pPr eaLnBrk="1" fontAlgn="auto" hangingPunct="1">
              <a:spcBef>
                <a:spcPts val="0"/>
              </a:spcBef>
              <a:spcAft>
                <a:spcPts val="0"/>
              </a:spcAft>
              <a:defRPr/>
            </a:pPr>
            <a:r>
              <a:rPr lang="en-US" sz="1000" dirty="0" smtClean="0">
                <a:cs typeface="+mn-cs"/>
              </a:rPr>
              <a:t>© BRITISH NUTRITION FOUNDATION 2016</a:t>
            </a:r>
            <a:endParaRPr lang="en-US" sz="1000" dirty="0">
              <a:cs typeface="+mn-cs"/>
            </a:endParaRPr>
          </a:p>
        </p:txBody>
      </p:sp>
    </p:spTree>
    <p:extLst>
      <p:ext uri="{BB962C8B-B14F-4D97-AF65-F5344CB8AC3E}">
        <p14:creationId xmlns:p14="http://schemas.microsoft.com/office/powerpoint/2010/main" val="3624322746"/>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66751" y="6350001"/>
            <a:ext cx="10953749" cy="214313"/>
          </a:xfrm>
          <a:prstGeom prst="rect">
            <a:avLst/>
          </a:prstGeom>
          <a:noFill/>
        </p:spPr>
        <p:txBody>
          <a:bodyPr lIns="0" tIns="0" rIns="0" bIns="0" anchor="b"/>
          <a:lstStyle>
            <a:lvl1pPr>
              <a:defRPr sz="1000">
                <a:solidFill>
                  <a:schemeClr val="accent1"/>
                </a:solidFill>
                <a:latin typeface="Century Gothic" pitchFamily="34" charset="0"/>
              </a:defRPr>
            </a:lvl1pPr>
          </a:lstStyle>
          <a:p>
            <a:pPr eaLnBrk="1" fontAlgn="auto" hangingPunct="1">
              <a:spcBef>
                <a:spcPts val="0"/>
              </a:spcBef>
              <a:spcAft>
                <a:spcPts val="0"/>
              </a:spcAft>
              <a:defRPr/>
            </a:pPr>
            <a:r>
              <a:rPr lang="en-US" sz="1000" dirty="0" smtClean="0">
                <a:cs typeface="+mn-cs"/>
              </a:rPr>
              <a:t>© BRITISH NUTRITION FOUNDATION 2016</a:t>
            </a:r>
            <a:endParaRPr lang="en-US" sz="1000" dirty="0">
              <a:cs typeface="+mn-cs"/>
            </a:endParaRPr>
          </a:p>
        </p:txBody>
      </p:sp>
    </p:spTree>
    <p:extLst>
      <p:ext uri="{BB962C8B-B14F-4D97-AF65-F5344CB8AC3E}">
        <p14:creationId xmlns:p14="http://schemas.microsoft.com/office/powerpoint/2010/main" val="18187623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45F012-FA9B-4CDE-94F9-EAA41BA55A0A}" type="slidenum">
              <a:rPr lang="en-US" altLang="en-US"/>
              <a:pPr/>
              <a:t>‹#›</a:t>
            </a:fld>
            <a:endParaRPr lang="en-US" altLang="en-US"/>
          </a:p>
        </p:txBody>
      </p:sp>
    </p:spTree>
    <p:extLst>
      <p:ext uri="{BB962C8B-B14F-4D97-AF65-F5344CB8AC3E}">
        <p14:creationId xmlns:p14="http://schemas.microsoft.com/office/powerpoint/2010/main" val="14251170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55D85CB-65FE-4886-B7A4-EDEB40673A1A}"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0754774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23287-70E2-4AF0-832D-56A01EBBEA43}" type="datetimeFigureOut">
              <a:rPr lang="en-GB" smtClean="0"/>
              <a:t>12/04/21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40539-B10B-41D8-BA5A-20528E733899}" type="slidenum">
              <a:rPr lang="en-GB" smtClean="0"/>
              <a:t>‹#›</a:t>
            </a:fld>
            <a:endParaRPr lang="en-GB"/>
          </a:p>
        </p:txBody>
      </p:sp>
    </p:spTree>
    <p:extLst>
      <p:ext uri="{BB962C8B-B14F-4D97-AF65-F5344CB8AC3E}">
        <p14:creationId xmlns:p14="http://schemas.microsoft.com/office/powerpoint/2010/main" val="14111753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15A54-817B-474C-B345-9277E1A254A0}" type="datetimeFigureOut">
              <a:rPr lang="en-GB" smtClean="0"/>
              <a:t>12/04/21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AA532-D8D9-464A-A235-6C3BB1634AAF}" type="slidenum">
              <a:rPr lang="en-GB" smtClean="0"/>
              <a:t>‹#›</a:t>
            </a:fld>
            <a:endParaRPr lang="en-GB"/>
          </a:p>
        </p:txBody>
      </p:sp>
    </p:spTree>
    <p:extLst>
      <p:ext uri="{BB962C8B-B14F-4D97-AF65-F5344CB8AC3E}">
        <p14:creationId xmlns:p14="http://schemas.microsoft.com/office/powerpoint/2010/main" val="24171719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gradFill flip="none" rotWithShape="1">
            <a:gsLst>
              <a:gs pos="0">
                <a:srgbClr val="FDD1D4"/>
              </a:gs>
              <a:gs pos="30000">
                <a:srgbClr val="FFFFFF"/>
              </a:gs>
              <a:gs pos="28000">
                <a:schemeClr val="accent1">
                  <a:lumMod val="45000"/>
                  <a:lumOff val="55000"/>
                </a:schemeClr>
              </a:gs>
              <a:gs pos="91500">
                <a:srgbClr val="FDD1D4"/>
              </a:gs>
              <a:gs pos="51000">
                <a:srgbClr val="FFFFFF"/>
              </a:gs>
            </a:gsLst>
            <a:path path="circle">
              <a:fillToRect l="100000" t="100000"/>
            </a:path>
            <a:tileRect r="-100000" b="-100000"/>
          </a:gradFill>
          <a:ln w="28575">
            <a:solidFill>
              <a:schemeClr val="tx1">
                <a:lumMod val="95000"/>
                <a:lumOff val="5000"/>
              </a:schemeClr>
            </a:solidFill>
          </a:ln>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a:gradFill flip="none" rotWithShape="1">
            <a:gsLst>
              <a:gs pos="0">
                <a:srgbClr val="FDD1D4"/>
              </a:gs>
              <a:gs pos="30000">
                <a:srgbClr val="FFFFFF"/>
              </a:gs>
              <a:gs pos="28000">
                <a:schemeClr val="accent1">
                  <a:lumMod val="45000"/>
                  <a:lumOff val="55000"/>
                </a:schemeClr>
              </a:gs>
              <a:gs pos="91500">
                <a:srgbClr val="FDD1D4"/>
              </a:gs>
              <a:gs pos="51000">
                <a:srgbClr val="FFFFFF"/>
              </a:gs>
            </a:gsLst>
            <a:path path="circle">
              <a:fillToRect l="100000" t="100000"/>
            </a:path>
            <a:tileRect r="-100000" b="-100000"/>
          </a:gradFill>
          <a:ln w="28575">
            <a:solidFill>
              <a:schemeClr val="tx1">
                <a:lumMod val="95000"/>
                <a:lumOff val="5000"/>
              </a:schemeClr>
            </a:solid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DAA8D-8D8F-40E9-B806-5D60F378067C}" type="datetimeFigureOut">
              <a:rPr lang="en-GB" smtClean="0"/>
              <a:t>12/04/21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1E063-D776-4C15-A725-71038E030C0E}" type="slidenum">
              <a:rPr lang="en-GB" smtClean="0"/>
              <a:t>‹#›</a:t>
            </a:fld>
            <a:endParaRPr lang="en-GB"/>
          </a:p>
        </p:txBody>
      </p:sp>
    </p:spTree>
    <p:extLst>
      <p:ext uri="{BB962C8B-B14F-4D97-AF65-F5344CB8AC3E}">
        <p14:creationId xmlns:p14="http://schemas.microsoft.com/office/powerpoint/2010/main" val="9293654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hyperlink" Target="http://www.nhs.uk/Livewell/Goodfood/Pages/fish-shellfish.aspx" TargetMode="External"/><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hyperlink" Target="http://www.msc.org/" TargetMode="External"/><Relationship Id="rId9" Type="http://schemas.openxmlformats.org/officeDocument/2006/relationships/image" Target="../media/image67.png"/><Relationship Id="rId1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70.png"/><Relationship Id="rId11" Type="http://schemas.openxmlformats.org/officeDocument/2006/relationships/image" Target="../media/image72.png"/><Relationship Id="rId5" Type="http://schemas.openxmlformats.org/officeDocument/2006/relationships/image" Target="../media/image69.png"/><Relationship Id="rId10" Type="http://schemas.openxmlformats.org/officeDocument/2006/relationships/image" Target="../media/image66.png"/><Relationship Id="rId4" Type="http://schemas.openxmlformats.org/officeDocument/2006/relationships/image" Target="../media/image68.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23.xml.rels><?xml version="1.0" encoding="UTF-8" standalone="yes"?>
<Relationships xmlns="http://schemas.openxmlformats.org/package/2006/relationships"><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9" Type="http://schemas.openxmlformats.org/officeDocument/2006/relationships/image" Target="../media/image125.png"/><Relationship Id="rId21" Type="http://schemas.openxmlformats.org/officeDocument/2006/relationships/image" Target="../media/image107.png"/><Relationship Id="rId34" Type="http://schemas.openxmlformats.org/officeDocument/2006/relationships/image" Target="../media/image120.png"/><Relationship Id="rId42" Type="http://schemas.openxmlformats.org/officeDocument/2006/relationships/image" Target="../media/image128.png"/><Relationship Id="rId47" Type="http://schemas.openxmlformats.org/officeDocument/2006/relationships/image" Target="../media/image133.png"/><Relationship Id="rId50" Type="http://schemas.openxmlformats.org/officeDocument/2006/relationships/image" Target="../media/image136.png"/><Relationship Id="rId7" Type="http://schemas.openxmlformats.org/officeDocument/2006/relationships/image" Target="../media/image93.png"/><Relationship Id="rId2" Type="http://schemas.openxmlformats.org/officeDocument/2006/relationships/image" Target="../media/image88.png"/><Relationship Id="rId16" Type="http://schemas.openxmlformats.org/officeDocument/2006/relationships/image" Target="../media/image102.png"/><Relationship Id="rId29" Type="http://schemas.openxmlformats.org/officeDocument/2006/relationships/image" Target="../media/image115.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37" Type="http://schemas.openxmlformats.org/officeDocument/2006/relationships/image" Target="../media/image123.png"/><Relationship Id="rId40" Type="http://schemas.openxmlformats.org/officeDocument/2006/relationships/image" Target="../media/image126.png"/><Relationship Id="rId45" Type="http://schemas.openxmlformats.org/officeDocument/2006/relationships/image" Target="../media/image131.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36" Type="http://schemas.openxmlformats.org/officeDocument/2006/relationships/image" Target="../media/image122.png"/><Relationship Id="rId49" Type="http://schemas.openxmlformats.org/officeDocument/2006/relationships/image" Target="../media/image135.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4" Type="http://schemas.openxmlformats.org/officeDocument/2006/relationships/image" Target="../media/image130.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35" Type="http://schemas.openxmlformats.org/officeDocument/2006/relationships/image" Target="../media/image121.png"/><Relationship Id="rId43" Type="http://schemas.openxmlformats.org/officeDocument/2006/relationships/image" Target="../media/image129.png"/><Relationship Id="rId48" Type="http://schemas.openxmlformats.org/officeDocument/2006/relationships/image" Target="../media/image134.png"/><Relationship Id="rId8" Type="http://schemas.openxmlformats.org/officeDocument/2006/relationships/image" Target="../media/image94.png"/><Relationship Id="rId3" Type="http://schemas.openxmlformats.org/officeDocument/2006/relationships/image" Target="../media/image89.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38" Type="http://schemas.openxmlformats.org/officeDocument/2006/relationships/image" Target="../media/image124.png"/><Relationship Id="rId46" Type="http://schemas.openxmlformats.org/officeDocument/2006/relationships/image" Target="../media/image132.png"/><Relationship Id="rId20" Type="http://schemas.openxmlformats.org/officeDocument/2006/relationships/image" Target="../media/image106.png"/><Relationship Id="rId41" Type="http://schemas.openxmlformats.org/officeDocument/2006/relationships/image" Target="../media/image127.png"/><Relationship Id="rId1" Type="http://schemas.openxmlformats.org/officeDocument/2006/relationships/slideLayout" Target="../slideLayouts/slideLayout25.xml"/><Relationship Id="rId6" Type="http://schemas.openxmlformats.org/officeDocument/2006/relationships/image" Target="../media/image92.png"/></Relationships>
</file>

<file path=ppt/slides/_rels/slide2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8.xml"/><Relationship Id="rId6" Type="http://schemas.openxmlformats.org/officeDocument/2006/relationships/image" Target="../media/image141.jpeg"/><Relationship Id="rId5" Type="http://schemas.openxmlformats.org/officeDocument/2006/relationships/image" Target="../media/image140.jpeg"/><Relationship Id="rId4" Type="http://schemas.openxmlformats.org/officeDocument/2006/relationships/image" Target="../media/image1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png"/><Relationship Id="rId1" Type="http://schemas.openxmlformats.org/officeDocument/2006/relationships/slideLayout" Target="../slideLayouts/slideLayout35.xml"/><Relationship Id="rId4" Type="http://schemas.openxmlformats.org/officeDocument/2006/relationships/image" Target="../media/image1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35.xml"/><Relationship Id="rId5" Type="http://schemas.openxmlformats.org/officeDocument/2006/relationships/image" Target="../media/image148.jpeg"/><Relationship Id="rId4" Type="http://schemas.openxmlformats.org/officeDocument/2006/relationships/image" Target="../media/image147.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s7TBB_0HTWg" TargetMode="External"/><Relationship Id="rId2" Type="http://schemas.openxmlformats.org/officeDocument/2006/relationships/hyperlink" Target="https://youtu.be/liCRrheKIOI" TargetMode="External"/><Relationship Id="rId1" Type="http://schemas.openxmlformats.org/officeDocument/2006/relationships/slideLayout" Target="../slideLayouts/slideLayout63.xml"/><Relationship Id="rId6" Type="http://schemas.openxmlformats.org/officeDocument/2006/relationships/hyperlink" Target="https://youtu.be/84-5xSUh3z0" TargetMode="External"/><Relationship Id="rId5" Type="http://schemas.openxmlformats.org/officeDocument/2006/relationships/hyperlink" Target="https://youtu.be/H0sL7BLJlz0" TargetMode="External"/><Relationship Id="rId4" Type="http://schemas.openxmlformats.org/officeDocument/2006/relationships/hyperlink" Target="https://youtu.be/G2o72-7bwSI"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tudy.com/academy/lesson/the-importance-of-personal-hygiene.html" TargetMode="External"/><Relationship Id="rId2" Type="http://schemas.openxmlformats.org/officeDocument/2006/relationships/hyperlink" Target="https://www.youtube.com/watch?v=jQ2e0KH5WrI&amp;safe=true" TargetMode="External"/><Relationship Id="rId1" Type="http://schemas.openxmlformats.org/officeDocument/2006/relationships/slideLayout" Target="../slideLayouts/slideLayout7.xml"/><Relationship Id="rId4" Type="http://schemas.openxmlformats.org/officeDocument/2006/relationships/hyperlink" Target="https://www.youtube.com/watch?v=AyZ6LjDLe14&amp;safe=tru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5120" y="1153401"/>
            <a:ext cx="10515600" cy="1325563"/>
          </a:xfrm>
        </p:spPr>
        <p:txBody>
          <a:bodyPr/>
          <a:lstStyle/>
          <a:p>
            <a:r>
              <a:rPr lang="en-GB" dirty="0" smtClean="0"/>
              <a:t>Personal Hygiene </a:t>
            </a:r>
            <a:endParaRPr lang="en-GB" dirty="0"/>
          </a:p>
        </p:txBody>
      </p:sp>
      <p:sp>
        <p:nvSpPr>
          <p:cNvPr id="5" name="Content Placeholder 4"/>
          <p:cNvSpPr>
            <a:spLocks noGrp="1"/>
          </p:cNvSpPr>
          <p:nvPr>
            <p:ph idx="1"/>
          </p:nvPr>
        </p:nvSpPr>
        <p:spPr>
          <a:xfrm>
            <a:off x="2345120" y="2755790"/>
            <a:ext cx="7501759" cy="2178816"/>
          </a:xfrm>
        </p:spPr>
        <p:txBody>
          <a:bodyPr>
            <a:normAutofit lnSpcReduction="10000"/>
          </a:bodyPr>
          <a:lstStyle/>
          <a:p>
            <a:pPr marL="514350" lvl="0" indent="-514350">
              <a:buFont typeface="+mj-lt"/>
              <a:buAutoNum type="arabicPeriod"/>
            </a:pPr>
            <a:r>
              <a:rPr lang="en-US" b="1" dirty="0"/>
              <a:t>I will know what important hygiene routines are.</a:t>
            </a:r>
            <a:endParaRPr lang="en-GB" dirty="0"/>
          </a:p>
          <a:p>
            <a:pPr marL="514350" lvl="0" indent="-514350">
              <a:buFont typeface="+mj-lt"/>
              <a:buAutoNum type="arabicPeriod"/>
            </a:pPr>
            <a:r>
              <a:rPr lang="en-US" b="1" dirty="0"/>
              <a:t>I will know the consequences of poor hygiene.</a:t>
            </a:r>
            <a:endParaRPr lang="en-GB" dirty="0"/>
          </a:p>
          <a:p>
            <a:pPr marL="514350" lvl="0" indent="-514350">
              <a:buFont typeface="+mj-lt"/>
              <a:buAutoNum type="arabicPeriod"/>
            </a:pPr>
            <a:r>
              <a:rPr lang="en-US" b="1" dirty="0"/>
              <a:t> I will work well with others.</a:t>
            </a:r>
            <a:endParaRPr lang="en-GB" dirty="0"/>
          </a:p>
          <a:p>
            <a:endParaRPr lang="en-GB" dirty="0"/>
          </a:p>
        </p:txBody>
      </p:sp>
    </p:spTree>
    <p:extLst>
      <p:ext uri="{BB962C8B-B14F-4D97-AF65-F5344CB8AC3E}">
        <p14:creationId xmlns:p14="http://schemas.microsoft.com/office/powerpoint/2010/main" val="1302488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Work</a:t>
            </a:r>
            <a:endParaRPr lang="en-GB" dirty="0"/>
          </a:p>
        </p:txBody>
      </p:sp>
      <p:sp>
        <p:nvSpPr>
          <p:cNvPr id="3" name="Content Placeholder 2"/>
          <p:cNvSpPr>
            <a:spLocks noGrp="1"/>
          </p:cNvSpPr>
          <p:nvPr>
            <p:ph idx="1"/>
          </p:nvPr>
        </p:nvSpPr>
        <p:spPr/>
        <p:txBody>
          <a:bodyPr/>
          <a:lstStyle/>
          <a:p>
            <a:pPr marL="0" indent="0">
              <a:buNone/>
            </a:pPr>
            <a:r>
              <a:rPr lang="en-GB" dirty="0" smtClean="0"/>
              <a:t>Using the information sheet you should create a short infomercial for the NHS.</a:t>
            </a:r>
          </a:p>
          <a:p>
            <a:pPr marL="0" indent="0">
              <a:buNone/>
            </a:pPr>
            <a:endParaRPr lang="en-GB" dirty="0"/>
          </a:p>
          <a:p>
            <a:pPr marL="0" indent="0">
              <a:buNone/>
            </a:pPr>
            <a:r>
              <a:rPr lang="en-GB" dirty="0" smtClean="0"/>
              <a:t>It should teach people why and how they should brush their teeth.</a:t>
            </a:r>
            <a:endParaRPr lang="en-GB" dirty="0"/>
          </a:p>
        </p:txBody>
      </p:sp>
    </p:spTree>
    <p:extLst>
      <p:ext uri="{BB962C8B-B14F-4D97-AF65-F5344CB8AC3E}">
        <p14:creationId xmlns:p14="http://schemas.microsoft.com/office/powerpoint/2010/main" val="305141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11605" y="510703"/>
            <a:ext cx="932179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222222"/>
                </a:solidFill>
                <a:effectLst/>
                <a:uLnTx/>
                <a:uFillTx/>
                <a:latin typeface="inherit"/>
                <a:ea typeface="+mn-ea"/>
                <a:cs typeface="+mn-cs"/>
              </a:rPr>
              <a:t>Brush DJ</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smtClean="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222222"/>
                </a:solidFill>
                <a:effectLst/>
                <a:uLnTx/>
                <a:uFillTx/>
                <a:latin typeface="Frutiger"/>
                <a:ea typeface="+mn-ea"/>
                <a:cs typeface="+mn-cs"/>
              </a:rPr>
              <a:t>Brush DJ plays two minutes of your music so you brush your teeth for the right amount of time. The app has short videos on how to brush your teeth and how to clean in between them using an interdental brush or floss.</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3076" name="Picture 4" descr="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24" y="2033185"/>
            <a:ext cx="2558596" cy="45428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005" y="2033185"/>
            <a:ext cx="2522997" cy="447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8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1"/>
          </p:nvPr>
        </p:nvSpPr>
        <p:spPr bwMode="auto">
          <a:xfrm>
            <a:off x="2049463" y="2420938"/>
            <a:ext cx="6500812"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14350" indent="-514350">
              <a:buFont typeface="Calibri" panose="020F0502020204030204" pitchFamily="34" charset="0"/>
              <a:buAutoNum type="arabicPeriod"/>
            </a:pPr>
            <a:r>
              <a:rPr lang="en-US" altLang="en-US" smtClean="0"/>
              <a:t>To know what a balanced diet looks like.</a:t>
            </a:r>
            <a:endParaRPr lang="en-GB" altLang="en-US" smtClean="0"/>
          </a:p>
          <a:p>
            <a:pPr marL="514350" indent="-514350">
              <a:buFont typeface="Calibri" panose="020F0502020204030204" pitchFamily="34" charset="0"/>
              <a:buAutoNum type="arabicPeriod"/>
            </a:pPr>
            <a:r>
              <a:rPr lang="en-US" altLang="en-US" smtClean="0"/>
              <a:t>To know what the benefits of a healthy diet are.</a:t>
            </a:r>
            <a:endParaRPr lang="en-GB" altLang="en-US" smtClean="0"/>
          </a:p>
          <a:p>
            <a:pPr marL="514350" indent="-514350">
              <a:buFont typeface="Calibri" panose="020F0502020204030204" pitchFamily="34" charset="0"/>
              <a:buAutoNum type="arabicPeriod"/>
            </a:pPr>
            <a:r>
              <a:rPr lang="en-US" altLang="en-US" smtClean="0"/>
              <a:t>To know how to make changes to my own diet.</a:t>
            </a:r>
            <a:endParaRPr lang="en-GB" altLang="en-US" smtClean="0"/>
          </a:p>
          <a:p>
            <a:pPr marL="514350" indent="-514350">
              <a:buFont typeface="Calibri" panose="020F0502020204030204" pitchFamily="34" charset="0"/>
              <a:buAutoNum type="arabicPeriod"/>
            </a:pPr>
            <a:endParaRPr lang="en-GB" altLang="en-US" smtClean="0"/>
          </a:p>
        </p:txBody>
      </p:sp>
      <p:sp>
        <p:nvSpPr>
          <p:cNvPr id="3" name="Text Placeholder 2"/>
          <p:cNvSpPr>
            <a:spLocks noGrp="1"/>
          </p:cNvSpPr>
          <p:nvPr>
            <p:ph type="body" sz="quarter" idx="12"/>
          </p:nvPr>
        </p:nvSpPr>
        <p:spPr>
          <a:xfrm>
            <a:off x="2049464" y="981076"/>
            <a:ext cx="8643937" cy="785813"/>
          </a:xfrm>
        </p:spPr>
        <p:txBody>
          <a:bodyPr/>
          <a:lstStyle/>
          <a:p>
            <a:pPr>
              <a:defRPr/>
            </a:pPr>
            <a:r>
              <a:rPr lang="en-GB" dirty="0" smtClean="0">
                <a:solidFill>
                  <a:schemeClr val="bg1">
                    <a:lumMod val="75000"/>
                  </a:schemeClr>
                </a:solidFill>
              </a:rPr>
              <a:t>A Balanced Diet</a:t>
            </a:r>
            <a:endParaRPr lang="en-GB" dirty="0">
              <a:solidFill>
                <a:schemeClr val="bg1">
                  <a:lumMod val="75000"/>
                </a:schemeClr>
              </a:solidFill>
            </a:endParaRPr>
          </a:p>
        </p:txBody>
      </p:sp>
    </p:spTree>
    <p:extLst>
      <p:ext uri="{BB962C8B-B14F-4D97-AF65-F5344CB8AC3E}">
        <p14:creationId xmlns:p14="http://schemas.microsoft.com/office/powerpoint/2010/main" val="160677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88913"/>
            <a:ext cx="8818562"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763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188913"/>
            <a:ext cx="8713788" cy="6121400"/>
          </a:xfrm>
          <a:prstGeom prst="roundRect">
            <a:avLst>
              <a:gd name="adj" fmla="val 9366"/>
            </a:avLst>
          </a:prstGeom>
          <a:solidFill>
            <a:schemeClr val="bg1">
              <a:lumMod val="20000"/>
              <a:lumOff val="80000"/>
            </a:schemeClr>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b="1" dirty="0" smtClean="0">
              <a:solidFill>
                <a:schemeClr val="bg1">
                  <a:lumMod val="50000"/>
                </a:schemeClr>
              </a:solidFill>
            </a:endParaRPr>
          </a:p>
          <a:p>
            <a:pPr eaLnBrk="1" hangingPunct="1">
              <a:spcBef>
                <a:spcPct val="0"/>
              </a:spcBef>
              <a:buFont typeface="Arial" charset="0"/>
              <a:buNone/>
              <a:defRPr/>
            </a:pPr>
            <a:r>
              <a:rPr lang="en-GB" altLang="en-US" sz="2400" b="1" dirty="0">
                <a:solidFill>
                  <a:schemeClr val="bg1">
                    <a:lumMod val="50000"/>
                  </a:schemeClr>
                </a:solidFill>
              </a:rPr>
              <a:t>Fruit and vegetables</a:t>
            </a:r>
          </a:p>
          <a:p>
            <a:pPr eaLnBrk="1" hangingPunct="1">
              <a:spcBef>
                <a:spcPct val="0"/>
              </a:spcBef>
              <a:buFont typeface="Arial" charset="0"/>
              <a:buNone/>
              <a:defRPr/>
            </a:pPr>
            <a:endParaRPr lang="en-GB" altLang="en-US" b="1" dirty="0" smtClean="0"/>
          </a:p>
          <a:p>
            <a:pPr marL="285750" indent="-285750">
              <a:buFont typeface="Arial" panose="020B0604020202020204" pitchFamily="34" charset="0"/>
              <a:buChar char="•"/>
              <a:defRPr/>
            </a:pPr>
            <a:r>
              <a:rPr lang="en-GB" dirty="0" smtClean="0">
                <a:solidFill>
                  <a:schemeClr val="bg1">
                    <a:lumMod val="50000"/>
                  </a:schemeClr>
                </a:solidFill>
              </a:rPr>
              <a:t>Fruit </a:t>
            </a:r>
            <a:r>
              <a:rPr lang="en-GB" dirty="0">
                <a:solidFill>
                  <a:schemeClr val="bg1">
                    <a:lumMod val="50000"/>
                  </a:schemeClr>
                </a:solidFill>
              </a:rPr>
              <a:t>and </a:t>
            </a:r>
            <a:r>
              <a:rPr lang="en-GB" dirty="0" smtClean="0">
                <a:solidFill>
                  <a:schemeClr val="bg1">
                    <a:lumMod val="50000"/>
                  </a:schemeClr>
                </a:solidFill>
              </a:rPr>
              <a:t>vegetables  </a:t>
            </a:r>
            <a:r>
              <a:rPr lang="en-GB" dirty="0">
                <a:solidFill>
                  <a:schemeClr val="bg1">
                    <a:lumMod val="50000"/>
                  </a:schemeClr>
                </a:solidFill>
              </a:rPr>
              <a:t>should make up just over a third of the </a:t>
            </a:r>
            <a:r>
              <a:rPr lang="en-GB" dirty="0" smtClean="0">
                <a:solidFill>
                  <a:schemeClr val="bg1">
                    <a:lumMod val="50000"/>
                  </a:schemeClr>
                </a:solidFill>
              </a:rPr>
              <a:t>food we </a:t>
            </a:r>
            <a:r>
              <a:rPr lang="en-GB" dirty="0">
                <a:solidFill>
                  <a:schemeClr val="bg1">
                    <a:lumMod val="50000"/>
                  </a:schemeClr>
                </a:solidFill>
              </a:rPr>
              <a:t>eat each </a:t>
            </a:r>
            <a:r>
              <a:rPr lang="en-GB" dirty="0" smtClean="0">
                <a:solidFill>
                  <a:schemeClr val="bg1">
                    <a:lumMod val="50000"/>
                  </a:schemeClr>
                </a:solidFill>
              </a:rPr>
              <a:t>day.</a:t>
            </a:r>
          </a:p>
          <a:p>
            <a:pPr marL="285750" indent="-285750">
              <a:buFont typeface="Arial" panose="020B0604020202020204" pitchFamily="34" charset="0"/>
              <a:buChar char="•"/>
              <a:defRPr/>
            </a:pPr>
            <a:r>
              <a:rPr lang="en-GB" dirty="0">
                <a:solidFill>
                  <a:schemeClr val="bg1">
                    <a:lumMod val="50000"/>
                  </a:schemeClr>
                </a:solidFill>
              </a:rPr>
              <a:t>Aim to eat at least five portions of a variety of fruit and vegetables each day</a:t>
            </a:r>
            <a:r>
              <a:rPr lang="en-GB" dirty="0" smtClean="0">
                <a:solidFill>
                  <a:schemeClr val="bg1">
                    <a:lumMod val="50000"/>
                  </a:schemeClr>
                </a:solidFill>
              </a:rPr>
              <a:t>.</a:t>
            </a:r>
          </a:p>
          <a:p>
            <a:pPr marL="285750" indent="-285750">
              <a:buFont typeface="Arial" panose="020B0604020202020204" pitchFamily="34" charset="0"/>
              <a:buChar char="•"/>
              <a:defRPr/>
            </a:pPr>
            <a:r>
              <a:rPr lang="en-GB" dirty="0" smtClean="0">
                <a:solidFill>
                  <a:schemeClr val="bg1">
                    <a:lumMod val="50000"/>
                  </a:schemeClr>
                </a:solidFill>
              </a:rPr>
              <a:t>Choose </a:t>
            </a:r>
            <a:r>
              <a:rPr lang="en-GB" dirty="0">
                <a:solidFill>
                  <a:schemeClr val="bg1">
                    <a:lumMod val="50000"/>
                  </a:schemeClr>
                </a:solidFill>
              </a:rPr>
              <a:t>from fresh, frozen, canned, dried </a:t>
            </a:r>
            <a:r>
              <a:rPr lang="en-GB" dirty="0" smtClean="0">
                <a:solidFill>
                  <a:schemeClr val="bg1">
                    <a:lumMod val="50000"/>
                  </a:schemeClr>
                </a:solidFill>
              </a:rPr>
              <a:t>or juiced</a:t>
            </a:r>
            <a:r>
              <a:rPr lang="en-GB" dirty="0">
                <a:solidFill>
                  <a:schemeClr val="bg1">
                    <a:lumMod val="50000"/>
                  </a:schemeClr>
                </a:solidFill>
              </a:rPr>
              <a:t>. </a:t>
            </a:r>
            <a:endParaRPr lang="en-GB" dirty="0" smtClean="0">
              <a:solidFill>
                <a:schemeClr val="bg1">
                  <a:lumMod val="50000"/>
                </a:schemeClr>
              </a:solidFill>
            </a:endParaRPr>
          </a:p>
          <a:p>
            <a:pPr>
              <a:buFont typeface="Arial" charset="0"/>
              <a:buNone/>
              <a:defRPr/>
            </a:pPr>
            <a:endParaRPr lang="en-GB" dirty="0" smtClean="0">
              <a:solidFill>
                <a:schemeClr val="bg1">
                  <a:lumMod val="50000"/>
                </a:schemeClr>
              </a:solidFill>
            </a:endParaRPr>
          </a:p>
          <a:p>
            <a:pPr>
              <a:buFont typeface="Arial" charset="0"/>
              <a:buNone/>
              <a:defRPr/>
            </a:pPr>
            <a:r>
              <a:rPr lang="en-GB" dirty="0" smtClean="0">
                <a:solidFill>
                  <a:schemeClr val="bg1">
                    <a:lumMod val="50000"/>
                  </a:schemeClr>
                </a:solidFill>
              </a:rPr>
              <a:t>A </a:t>
            </a:r>
            <a:r>
              <a:rPr lang="en-GB" dirty="0">
                <a:solidFill>
                  <a:schemeClr val="bg1">
                    <a:lumMod val="50000"/>
                  </a:schemeClr>
                </a:solidFill>
              </a:rPr>
              <a:t>portion is 80g or any of these: </a:t>
            </a:r>
          </a:p>
          <a:p>
            <a:pPr marL="285750" indent="-285750">
              <a:buFont typeface="Arial" panose="020B0604020202020204" pitchFamily="34" charset="0"/>
              <a:buChar char="•"/>
              <a:defRPr/>
            </a:pPr>
            <a:r>
              <a:rPr lang="en-GB" dirty="0" smtClean="0">
                <a:solidFill>
                  <a:schemeClr val="bg1">
                    <a:lumMod val="50000"/>
                  </a:schemeClr>
                </a:solidFill>
              </a:rPr>
              <a:t>1 apple, banana, pear, orange or other similar-size fruit;</a:t>
            </a:r>
          </a:p>
          <a:p>
            <a:pPr marL="285750" indent="-285750">
              <a:buFont typeface="Arial" panose="020B0604020202020204" pitchFamily="34" charset="0"/>
              <a:buChar char="•"/>
              <a:defRPr/>
            </a:pPr>
            <a:r>
              <a:rPr lang="en-GB" dirty="0" smtClean="0">
                <a:solidFill>
                  <a:schemeClr val="bg1">
                    <a:lumMod val="50000"/>
                  </a:schemeClr>
                </a:solidFill>
              </a:rPr>
              <a:t>3 heaped tablespoons of vegetables;</a:t>
            </a:r>
          </a:p>
          <a:p>
            <a:pPr marL="285750" indent="-285750">
              <a:buFont typeface="Arial" panose="020B0604020202020204" pitchFamily="34" charset="0"/>
              <a:buChar char="•"/>
              <a:defRPr/>
            </a:pPr>
            <a:r>
              <a:rPr lang="en-GB" dirty="0" smtClean="0">
                <a:solidFill>
                  <a:schemeClr val="bg1">
                    <a:lumMod val="50000"/>
                  </a:schemeClr>
                </a:solidFill>
              </a:rPr>
              <a:t>a dessert bowl of salad;</a:t>
            </a:r>
          </a:p>
          <a:p>
            <a:pPr marL="285750" indent="-285750">
              <a:buFont typeface="Arial" panose="020B0604020202020204" pitchFamily="34" charset="0"/>
              <a:buChar char="•"/>
              <a:defRPr/>
            </a:pPr>
            <a:r>
              <a:rPr lang="en-GB" dirty="0" smtClean="0">
                <a:solidFill>
                  <a:schemeClr val="bg1">
                    <a:lumMod val="50000"/>
                  </a:schemeClr>
                </a:solidFill>
              </a:rPr>
              <a:t>30g of dried fruit </a:t>
            </a:r>
            <a:br>
              <a:rPr lang="en-GB" dirty="0" smtClean="0">
                <a:solidFill>
                  <a:schemeClr val="bg1">
                    <a:lumMod val="50000"/>
                  </a:schemeClr>
                </a:solidFill>
              </a:rPr>
            </a:br>
            <a:r>
              <a:rPr lang="en-GB" sz="1200" dirty="0">
                <a:solidFill>
                  <a:schemeClr val="bg1">
                    <a:lumMod val="50000"/>
                  </a:schemeClr>
                </a:solidFill>
              </a:rPr>
              <a:t>(counts as a maximum of one portion a day);</a:t>
            </a:r>
          </a:p>
          <a:p>
            <a:pPr marL="285750" indent="-285750">
              <a:buFont typeface="Arial" panose="020B0604020202020204" pitchFamily="34" charset="0"/>
              <a:buChar char="•"/>
              <a:defRPr/>
            </a:pPr>
            <a:r>
              <a:rPr lang="en-GB" smtClean="0">
                <a:solidFill>
                  <a:schemeClr val="bg1">
                    <a:lumMod val="50000"/>
                  </a:schemeClr>
                </a:solidFill>
              </a:rPr>
              <a:t>150ml </a:t>
            </a:r>
            <a:r>
              <a:rPr lang="en-GB" dirty="0" smtClean="0">
                <a:solidFill>
                  <a:schemeClr val="bg1">
                    <a:lumMod val="50000"/>
                  </a:schemeClr>
                </a:solidFill>
              </a:rPr>
              <a:t>glass of fruit juice or smoothie </a:t>
            </a:r>
            <a:br>
              <a:rPr lang="en-GB" dirty="0" smtClean="0">
                <a:solidFill>
                  <a:schemeClr val="bg1">
                    <a:lumMod val="50000"/>
                  </a:schemeClr>
                </a:solidFill>
              </a:rPr>
            </a:br>
            <a:r>
              <a:rPr lang="en-GB" sz="1200" dirty="0">
                <a:solidFill>
                  <a:schemeClr val="bg1">
                    <a:lumMod val="50000"/>
                  </a:schemeClr>
                </a:solidFill>
              </a:rPr>
              <a:t>(counts as a maximum of one portion a day).</a:t>
            </a:r>
          </a:p>
          <a:p>
            <a:pPr>
              <a:buFont typeface="Arial" charset="0"/>
              <a:buNone/>
              <a:defRPr/>
            </a:pPr>
            <a:endParaRPr lang="en-GB" dirty="0" smtClean="0">
              <a:solidFill>
                <a:schemeClr val="bg1">
                  <a:lumMod val="50000"/>
                </a:schemeClr>
              </a:solidFill>
            </a:endParaRPr>
          </a:p>
        </p:txBody>
      </p:sp>
      <p:grpSp>
        <p:nvGrpSpPr>
          <p:cNvPr id="8195" name="Group 24"/>
          <p:cNvGrpSpPr>
            <a:grpSpLocks/>
          </p:cNvGrpSpPr>
          <p:nvPr/>
        </p:nvGrpSpPr>
        <p:grpSpPr bwMode="auto">
          <a:xfrm>
            <a:off x="4846639" y="3657601"/>
            <a:ext cx="5614987" cy="3084513"/>
            <a:chOff x="2328349" y="3516601"/>
            <a:chExt cx="6548672" cy="3341399"/>
          </a:xfrm>
        </p:grpSpPr>
        <p:pic>
          <p:nvPicPr>
            <p:cNvPr id="8196" name="Picture 25" descr="Eatwell guide 2016 VEG items-2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221" y="3516601"/>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6" descr="Eatwell guide 2016 VEG items-18.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7" descr="Eatwell guide 2016 VEG items-12.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8" descr="Eatwell guide 2016 VEG items-6.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91890" y="3799128"/>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9" descr="Eatwell guide 2016 VEG items-1.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0" descr="Eatwell guide 2016 VEG items-2.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1" descr="Eatwell guide 2016 VEG items-3.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643438">
              <a:off x="7585425" y="3887755"/>
              <a:ext cx="1127772"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2" descr="Eatwell guide 2016 VEG items-4.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21601" y="4447857"/>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3" descr="Eatwell guide 2016 VEG items-5.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33468">
              <a:off x="6092660" y="4295088"/>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4" descr="Eatwell guide 2016 VEG items-7.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35" descr="Eatwell guide 2016 VEG items-14.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36" descr="Eatwell guide 2016 VEG items-11.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37" descr="Eatwell guide 2016 VEG items-15.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09865" y="4237252"/>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38" descr="Eatwell guide 2016 VEG items-13.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6754" y="4416059"/>
              <a:ext cx="1561317" cy="11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39" descr="Eatwell guide 2016 VEG items-9.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40" descr="Eatwell guide 2016 VEG items-8.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41" descr="Eatwell guide 2016 VEG items-10.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42" descr="Eatwell guide 2016 VEG items-16.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43" descr="Eatwell guide 2016 VEG items-22.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44" descr="Eatwell guide 2016 VEG items-17.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328349" y="531811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45" descr="Eatwell guide 2016 VEG items-19.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46" descr="Eatwell guide 2016 VEG items-20.psd"/>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11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188913"/>
            <a:ext cx="8713788" cy="6121400"/>
          </a:xfrm>
          <a:prstGeom prst="roundRect">
            <a:avLst>
              <a:gd name="adj" fmla="val 9366"/>
            </a:avLst>
          </a:prstGeom>
          <a:solidFill>
            <a:srgbClr val="FFFFCC"/>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b="1" dirty="0" smtClean="0">
              <a:solidFill>
                <a:schemeClr val="bg1">
                  <a:lumMod val="50000"/>
                </a:schemeClr>
              </a:solidFill>
            </a:endParaRPr>
          </a:p>
          <a:p>
            <a:pPr eaLnBrk="1" hangingPunct="1">
              <a:spcBef>
                <a:spcPct val="0"/>
              </a:spcBef>
              <a:buFont typeface="Arial" charset="0"/>
              <a:buNone/>
              <a:defRPr/>
            </a:pPr>
            <a:r>
              <a:rPr lang="en-GB" altLang="en-US" sz="2400" b="1" dirty="0">
                <a:solidFill>
                  <a:srgbClr val="CC6600"/>
                </a:solidFill>
              </a:rPr>
              <a:t>Potatoes, bread, rice, pasta and other starchy carbohydrates</a:t>
            </a:r>
          </a:p>
          <a:p>
            <a:pPr eaLnBrk="1" hangingPunct="1">
              <a:spcBef>
                <a:spcPct val="0"/>
              </a:spcBef>
              <a:buFont typeface="Arial" charset="0"/>
              <a:buNone/>
              <a:defRPr/>
            </a:pPr>
            <a:endParaRPr lang="en-GB" altLang="en-US" b="1" dirty="0" smtClean="0">
              <a:solidFill>
                <a:srgbClr val="CC6600"/>
              </a:solidFill>
            </a:endParaRPr>
          </a:p>
          <a:p>
            <a:pPr marL="285750" indent="-285750">
              <a:buFont typeface="Arial" panose="020B0604020202020204" pitchFamily="34" charset="0"/>
              <a:buChar char="•"/>
              <a:defRPr/>
            </a:pPr>
            <a:r>
              <a:rPr lang="en-GB" dirty="0" smtClean="0">
                <a:solidFill>
                  <a:srgbClr val="CC6600"/>
                </a:solidFill>
              </a:rPr>
              <a:t>Starchy </a:t>
            </a:r>
            <a:r>
              <a:rPr lang="en-GB" dirty="0">
                <a:solidFill>
                  <a:srgbClr val="CC6600"/>
                </a:solidFill>
              </a:rPr>
              <a:t>food </a:t>
            </a:r>
            <a:r>
              <a:rPr lang="en-GB" dirty="0" smtClean="0">
                <a:solidFill>
                  <a:srgbClr val="CC6600"/>
                </a:solidFill>
              </a:rPr>
              <a:t>should </a:t>
            </a:r>
            <a:r>
              <a:rPr lang="en-GB" dirty="0">
                <a:solidFill>
                  <a:srgbClr val="CC6600"/>
                </a:solidFill>
              </a:rPr>
              <a:t>make up just </a:t>
            </a:r>
            <a:r>
              <a:rPr lang="en-GB" dirty="0" smtClean="0">
                <a:solidFill>
                  <a:srgbClr val="CC6600"/>
                </a:solidFill>
              </a:rPr>
              <a:t>over a </a:t>
            </a:r>
            <a:r>
              <a:rPr lang="en-GB" dirty="0">
                <a:solidFill>
                  <a:srgbClr val="CC6600"/>
                </a:solidFill>
              </a:rPr>
              <a:t>third of the </a:t>
            </a:r>
            <a:r>
              <a:rPr lang="en-GB" dirty="0" smtClean="0">
                <a:solidFill>
                  <a:srgbClr val="CC6600"/>
                </a:solidFill>
              </a:rPr>
              <a:t/>
            </a:r>
            <a:br>
              <a:rPr lang="en-GB" dirty="0" smtClean="0">
                <a:solidFill>
                  <a:srgbClr val="CC6600"/>
                </a:solidFill>
              </a:rPr>
            </a:br>
            <a:r>
              <a:rPr lang="en-GB" dirty="0" smtClean="0">
                <a:solidFill>
                  <a:srgbClr val="CC6600"/>
                </a:solidFill>
              </a:rPr>
              <a:t>food </a:t>
            </a:r>
            <a:r>
              <a:rPr lang="en-GB" dirty="0">
                <a:solidFill>
                  <a:srgbClr val="CC6600"/>
                </a:solidFill>
              </a:rPr>
              <a:t>we </a:t>
            </a:r>
            <a:r>
              <a:rPr lang="en-GB" dirty="0" smtClean="0">
                <a:solidFill>
                  <a:srgbClr val="CC6600"/>
                </a:solidFill>
              </a:rPr>
              <a:t>eat.</a:t>
            </a:r>
          </a:p>
          <a:p>
            <a:pPr marL="285750" indent="-285750">
              <a:buFont typeface="Arial" panose="020B0604020202020204" pitchFamily="34" charset="0"/>
              <a:buChar char="•"/>
              <a:defRPr/>
            </a:pPr>
            <a:r>
              <a:rPr lang="en-GB" dirty="0" smtClean="0">
                <a:solidFill>
                  <a:srgbClr val="CC6600"/>
                </a:solidFill>
              </a:rPr>
              <a:t>Choose </a:t>
            </a:r>
            <a:r>
              <a:rPr lang="en-GB" dirty="0">
                <a:solidFill>
                  <a:srgbClr val="CC6600"/>
                </a:solidFill>
              </a:rPr>
              <a:t>higher-fibre, wholegrain varieties </a:t>
            </a:r>
            <a:r>
              <a:rPr lang="en-GB" dirty="0" smtClean="0">
                <a:solidFill>
                  <a:srgbClr val="CC6600"/>
                </a:solidFill>
              </a:rPr>
              <a:t>when </a:t>
            </a:r>
            <a:r>
              <a:rPr lang="en-GB" dirty="0">
                <a:solidFill>
                  <a:srgbClr val="CC6600"/>
                </a:solidFill>
              </a:rPr>
              <a:t>you can </a:t>
            </a:r>
            <a:r>
              <a:rPr lang="en-GB" dirty="0" smtClean="0">
                <a:solidFill>
                  <a:srgbClr val="CC6600"/>
                </a:solidFill>
              </a:rPr>
              <a:t>by purchasing </a:t>
            </a:r>
            <a:r>
              <a:rPr lang="en-GB" dirty="0" err="1" smtClean="0">
                <a:solidFill>
                  <a:srgbClr val="CC6600"/>
                </a:solidFill>
              </a:rPr>
              <a:t>wholewheat</a:t>
            </a:r>
            <a:r>
              <a:rPr lang="en-GB" dirty="0" smtClean="0">
                <a:solidFill>
                  <a:srgbClr val="CC6600"/>
                </a:solidFill>
              </a:rPr>
              <a:t> </a:t>
            </a:r>
            <a:r>
              <a:rPr lang="en-GB" dirty="0">
                <a:solidFill>
                  <a:srgbClr val="CC6600"/>
                </a:solidFill>
              </a:rPr>
              <a:t>pasta, brown rice, </a:t>
            </a:r>
            <a:r>
              <a:rPr lang="en-GB" dirty="0" smtClean="0">
                <a:solidFill>
                  <a:srgbClr val="CC6600"/>
                </a:solidFill>
              </a:rPr>
              <a:t>or </a:t>
            </a:r>
            <a:r>
              <a:rPr lang="en-GB" dirty="0">
                <a:solidFill>
                  <a:srgbClr val="CC6600"/>
                </a:solidFill>
              </a:rPr>
              <a:t>simply leaving the skins on </a:t>
            </a:r>
            <a:r>
              <a:rPr lang="en-GB" dirty="0" smtClean="0">
                <a:solidFill>
                  <a:srgbClr val="CC6600"/>
                </a:solidFill>
              </a:rPr>
              <a:t>potatoes.</a:t>
            </a:r>
          </a:p>
          <a:p>
            <a:pPr>
              <a:buFont typeface="Arial" charset="0"/>
              <a:buNone/>
              <a:defRPr/>
            </a:pPr>
            <a:endParaRPr lang="en-GB" b="1" dirty="0" smtClean="0">
              <a:solidFill>
                <a:srgbClr val="CC6600"/>
              </a:solidFill>
            </a:endParaRPr>
          </a:p>
          <a:p>
            <a:pPr>
              <a:buFont typeface="Arial" charset="0"/>
              <a:buNone/>
              <a:defRPr/>
            </a:pPr>
            <a:r>
              <a:rPr lang="en-GB" dirty="0" smtClean="0">
                <a:solidFill>
                  <a:srgbClr val="CC6600"/>
                </a:solidFill>
              </a:rPr>
              <a:t>Base </a:t>
            </a:r>
            <a:r>
              <a:rPr lang="en-GB" dirty="0">
                <a:solidFill>
                  <a:srgbClr val="CC6600"/>
                </a:solidFill>
              </a:rPr>
              <a:t>your meals around starchy carbohydrate foods:</a:t>
            </a:r>
          </a:p>
          <a:p>
            <a:pPr>
              <a:buFont typeface="Arial" charset="0"/>
              <a:buNone/>
              <a:defRPr/>
            </a:pPr>
            <a:r>
              <a:rPr lang="en-GB" dirty="0">
                <a:solidFill>
                  <a:srgbClr val="CC6600"/>
                </a:solidFill>
              </a:rPr>
              <a:t>• start the day with a wholegrain breakfast </a:t>
            </a:r>
            <a:r>
              <a:rPr lang="en-GB" dirty="0" smtClean="0">
                <a:solidFill>
                  <a:srgbClr val="CC6600"/>
                </a:solidFill>
              </a:rPr>
              <a:t>cereal</a:t>
            </a:r>
            <a:r>
              <a:rPr lang="en-GB" dirty="0">
                <a:solidFill>
                  <a:srgbClr val="CC6600"/>
                </a:solidFill>
              </a:rPr>
              <a:t> </a:t>
            </a:r>
            <a:r>
              <a:rPr lang="en-GB" dirty="0" smtClean="0">
                <a:solidFill>
                  <a:srgbClr val="CC6600"/>
                </a:solidFill>
              </a:rPr>
              <a:t>- </a:t>
            </a:r>
            <a:br>
              <a:rPr lang="en-GB" dirty="0" smtClean="0">
                <a:solidFill>
                  <a:srgbClr val="CC6600"/>
                </a:solidFill>
              </a:rPr>
            </a:br>
            <a:r>
              <a:rPr lang="en-GB" dirty="0" smtClean="0">
                <a:solidFill>
                  <a:srgbClr val="CC6600"/>
                </a:solidFill>
              </a:rPr>
              <a:t>   choose </a:t>
            </a:r>
            <a:r>
              <a:rPr lang="en-GB" dirty="0">
                <a:solidFill>
                  <a:srgbClr val="CC6600"/>
                </a:solidFill>
              </a:rPr>
              <a:t>one lower </a:t>
            </a:r>
            <a:r>
              <a:rPr lang="en-GB" dirty="0" smtClean="0">
                <a:solidFill>
                  <a:srgbClr val="CC6600"/>
                </a:solidFill>
              </a:rPr>
              <a:t>in salt </a:t>
            </a:r>
            <a:r>
              <a:rPr lang="en-GB" dirty="0">
                <a:solidFill>
                  <a:srgbClr val="CC6600"/>
                </a:solidFill>
              </a:rPr>
              <a:t>and sugars;</a:t>
            </a:r>
          </a:p>
          <a:p>
            <a:pPr>
              <a:buFont typeface="Arial" charset="0"/>
              <a:buNone/>
              <a:defRPr/>
            </a:pPr>
            <a:r>
              <a:rPr lang="en-GB" dirty="0">
                <a:solidFill>
                  <a:srgbClr val="CC6600"/>
                </a:solidFill>
              </a:rPr>
              <a:t>• have a sandwich for lunch;</a:t>
            </a:r>
          </a:p>
          <a:p>
            <a:pPr>
              <a:buFont typeface="Arial" charset="0"/>
              <a:buNone/>
              <a:defRPr/>
            </a:pPr>
            <a:r>
              <a:rPr lang="en-GB" dirty="0">
                <a:solidFill>
                  <a:srgbClr val="CC6600"/>
                </a:solidFill>
              </a:rPr>
              <a:t>• round off the day with potatoes, pasta </a:t>
            </a:r>
            <a:br>
              <a:rPr lang="en-GB" dirty="0">
                <a:solidFill>
                  <a:srgbClr val="CC6600"/>
                </a:solidFill>
              </a:rPr>
            </a:br>
            <a:r>
              <a:rPr lang="en-GB" dirty="0">
                <a:solidFill>
                  <a:srgbClr val="CC6600"/>
                </a:solidFill>
              </a:rPr>
              <a:t>   or rice as a base for your evening meal.</a:t>
            </a:r>
          </a:p>
          <a:p>
            <a:pPr>
              <a:buFont typeface="Arial" charset="0"/>
              <a:buNone/>
              <a:defRPr/>
            </a:pPr>
            <a:r>
              <a:rPr lang="en-GB" dirty="0" smtClean="0"/>
              <a:t/>
            </a:r>
            <a:br>
              <a:rPr lang="en-GB" dirty="0" smtClean="0"/>
            </a:br>
            <a:endParaRPr lang="en-GB" dirty="0" smtClean="0">
              <a:solidFill>
                <a:srgbClr val="CC6600"/>
              </a:solidFill>
            </a:endParaRPr>
          </a:p>
        </p:txBody>
      </p:sp>
      <p:grpSp>
        <p:nvGrpSpPr>
          <p:cNvPr id="10243" name="Group 1"/>
          <p:cNvGrpSpPr>
            <a:grpSpLocks/>
          </p:cNvGrpSpPr>
          <p:nvPr/>
        </p:nvGrpSpPr>
        <p:grpSpPr bwMode="auto">
          <a:xfrm>
            <a:off x="4846639" y="3500438"/>
            <a:ext cx="5329237" cy="3319462"/>
            <a:chOff x="2915891" y="3118700"/>
            <a:chExt cx="5893597" cy="3590241"/>
          </a:xfrm>
        </p:grpSpPr>
        <p:pic>
          <p:nvPicPr>
            <p:cNvPr id="10244" name="Picture 47" descr="Eatwell guide 2016 CARBS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263" y="4055642"/>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8" descr="Eatwell guide 2016 CARBS items-3.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9" descr="Eatwell guide 2016 CARBS items-1.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1775" y="3237094"/>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0" descr="Eatwell guide 2016 CARBS items-6.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0346" y="4303864"/>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1" descr="Eatwell guide 2016 CARBS items-7.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2" descr="Eatwell guide 2016 CARBS items-8.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3" descr="Eatwell guide 2016 CARBS items-5.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72379" y="3118700"/>
              <a:ext cx="937109" cy="15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54" descr="Eatwell guide 2016 CARBS items-4.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55" descr="Eatwell guide 2016 CARBS items-10.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56" descr="Eatwell guide 2016 CARBS items-9.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999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188913"/>
            <a:ext cx="8713788" cy="6121400"/>
          </a:xfrm>
          <a:prstGeom prst="roundRect">
            <a:avLst>
              <a:gd name="adj" fmla="val 9366"/>
            </a:avLst>
          </a:prstGeom>
          <a:solidFill>
            <a:srgbClr val="FFFFCC"/>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b="1" dirty="0" smtClean="0">
              <a:solidFill>
                <a:schemeClr val="bg1">
                  <a:lumMod val="50000"/>
                </a:schemeClr>
              </a:solidFill>
            </a:endParaRPr>
          </a:p>
          <a:p>
            <a:pPr eaLnBrk="1" hangingPunct="1">
              <a:spcBef>
                <a:spcPct val="0"/>
              </a:spcBef>
              <a:buFont typeface="Arial" charset="0"/>
              <a:buNone/>
              <a:defRPr/>
            </a:pPr>
            <a:r>
              <a:rPr lang="en-GB" altLang="en-US" sz="2400" b="1" dirty="0">
                <a:solidFill>
                  <a:srgbClr val="CC6600"/>
                </a:solidFill>
              </a:rPr>
              <a:t>Potatoes, bread, rice, pasta and other starchy carbohydrates</a:t>
            </a:r>
          </a:p>
          <a:p>
            <a:pPr>
              <a:buFont typeface="Arial" charset="0"/>
              <a:buNone/>
              <a:defRPr/>
            </a:pPr>
            <a:r>
              <a:rPr lang="en-GB" dirty="0" smtClean="0"/>
              <a:t/>
            </a:r>
            <a:br>
              <a:rPr lang="en-GB" dirty="0" smtClean="0"/>
            </a:br>
            <a:r>
              <a:rPr lang="en-GB" b="1" dirty="0" smtClean="0">
                <a:solidFill>
                  <a:srgbClr val="CC6600"/>
                </a:solidFill>
              </a:rPr>
              <a:t>Why </a:t>
            </a:r>
            <a:r>
              <a:rPr lang="en-GB" b="1" dirty="0">
                <a:solidFill>
                  <a:srgbClr val="CC6600"/>
                </a:solidFill>
              </a:rPr>
              <a:t>choose wholegrain?</a:t>
            </a:r>
          </a:p>
          <a:p>
            <a:pPr>
              <a:buFont typeface="Arial" charset="0"/>
              <a:buNone/>
              <a:defRPr/>
            </a:pPr>
            <a:r>
              <a:rPr lang="en-GB" dirty="0">
                <a:solidFill>
                  <a:srgbClr val="CC6600"/>
                </a:solidFill>
              </a:rPr>
              <a:t>Wholegrain food contains more fibre than white or refined starchy food,</a:t>
            </a:r>
          </a:p>
          <a:p>
            <a:pPr>
              <a:buFont typeface="Arial" charset="0"/>
              <a:buNone/>
              <a:defRPr/>
            </a:pPr>
            <a:r>
              <a:rPr lang="en-GB" dirty="0">
                <a:solidFill>
                  <a:srgbClr val="CC6600"/>
                </a:solidFill>
              </a:rPr>
              <a:t>and often more of other nutrients. We also digest wholegrain food more</a:t>
            </a:r>
          </a:p>
          <a:p>
            <a:pPr>
              <a:buFont typeface="Arial" charset="0"/>
              <a:buNone/>
              <a:defRPr/>
            </a:pPr>
            <a:r>
              <a:rPr lang="en-GB" dirty="0">
                <a:solidFill>
                  <a:srgbClr val="CC6600"/>
                </a:solidFill>
              </a:rPr>
              <a:t>slowly so it can help us feel full for longer. </a:t>
            </a:r>
            <a:endParaRPr lang="en-GB" dirty="0" smtClean="0">
              <a:solidFill>
                <a:srgbClr val="CC6600"/>
              </a:solidFill>
            </a:endParaRPr>
          </a:p>
          <a:p>
            <a:pPr>
              <a:buFont typeface="Arial" charset="0"/>
              <a:buNone/>
              <a:defRPr/>
            </a:pPr>
            <a:endParaRPr lang="en-GB" dirty="0">
              <a:solidFill>
                <a:srgbClr val="CC6600"/>
              </a:solidFill>
            </a:endParaRPr>
          </a:p>
          <a:p>
            <a:pPr>
              <a:buFont typeface="Arial" charset="0"/>
              <a:buNone/>
              <a:defRPr/>
            </a:pPr>
            <a:r>
              <a:rPr lang="en-GB" dirty="0" smtClean="0">
                <a:solidFill>
                  <a:srgbClr val="CC6600"/>
                </a:solidFill>
              </a:rPr>
              <a:t>Wholegrain </a:t>
            </a:r>
            <a:r>
              <a:rPr lang="en-GB" dirty="0">
                <a:solidFill>
                  <a:srgbClr val="CC6600"/>
                </a:solidFill>
              </a:rPr>
              <a:t>food includes:</a:t>
            </a:r>
          </a:p>
          <a:p>
            <a:pPr marL="285750" indent="-285750">
              <a:buFont typeface="Arial" panose="020B0604020202020204" pitchFamily="34" charset="0"/>
              <a:buChar char="•"/>
              <a:defRPr/>
            </a:pPr>
            <a:r>
              <a:rPr lang="en-GB" dirty="0">
                <a:solidFill>
                  <a:srgbClr val="CC6600"/>
                </a:solidFill>
              </a:rPr>
              <a:t>wholemeal and wholegrain bread, pitta and </a:t>
            </a:r>
            <a:r>
              <a:rPr lang="en-GB" dirty="0" smtClean="0">
                <a:solidFill>
                  <a:srgbClr val="CC6600"/>
                </a:solidFill>
              </a:rPr>
              <a:t>chapatti;</a:t>
            </a:r>
          </a:p>
          <a:p>
            <a:pPr marL="285750" indent="-285750">
              <a:buFont typeface="Arial" panose="020B0604020202020204" pitchFamily="34" charset="0"/>
              <a:buChar char="•"/>
              <a:defRPr/>
            </a:pPr>
            <a:r>
              <a:rPr lang="en-GB" dirty="0" err="1">
                <a:solidFill>
                  <a:srgbClr val="CC6600"/>
                </a:solidFill>
              </a:rPr>
              <a:t>w</a:t>
            </a:r>
            <a:r>
              <a:rPr lang="en-GB" dirty="0" err="1" smtClean="0">
                <a:solidFill>
                  <a:srgbClr val="CC6600"/>
                </a:solidFill>
              </a:rPr>
              <a:t>holewheat</a:t>
            </a:r>
            <a:r>
              <a:rPr lang="en-GB" dirty="0" smtClean="0">
                <a:solidFill>
                  <a:srgbClr val="CC6600"/>
                </a:solidFill>
              </a:rPr>
              <a:t> pasta;</a:t>
            </a:r>
          </a:p>
          <a:p>
            <a:pPr marL="285750" indent="-285750">
              <a:buFont typeface="Arial" panose="020B0604020202020204" pitchFamily="34" charset="0"/>
              <a:buChar char="•"/>
              <a:defRPr/>
            </a:pPr>
            <a:r>
              <a:rPr lang="en-GB" dirty="0" smtClean="0">
                <a:solidFill>
                  <a:srgbClr val="CC6600"/>
                </a:solidFill>
              </a:rPr>
              <a:t>brown rice</a:t>
            </a:r>
            <a:r>
              <a:rPr lang="en-GB" dirty="0">
                <a:solidFill>
                  <a:srgbClr val="CC6600"/>
                </a:solidFill>
              </a:rPr>
              <a:t>;</a:t>
            </a:r>
            <a:endParaRPr lang="en-GB" dirty="0" smtClean="0">
              <a:solidFill>
                <a:srgbClr val="CC6600"/>
              </a:solidFill>
            </a:endParaRPr>
          </a:p>
          <a:p>
            <a:pPr marL="285750" indent="-285750">
              <a:buFont typeface="Arial" panose="020B0604020202020204" pitchFamily="34" charset="0"/>
              <a:buChar char="•"/>
              <a:defRPr/>
            </a:pPr>
            <a:r>
              <a:rPr lang="en-GB" dirty="0" smtClean="0">
                <a:solidFill>
                  <a:srgbClr val="CC6600"/>
                </a:solidFill>
              </a:rPr>
              <a:t>wholegrain </a:t>
            </a:r>
            <a:r>
              <a:rPr lang="en-GB" dirty="0">
                <a:solidFill>
                  <a:srgbClr val="CC6600"/>
                </a:solidFill>
              </a:rPr>
              <a:t>breakfast cereals and whole oats.</a:t>
            </a:r>
          </a:p>
          <a:p>
            <a:pPr>
              <a:buFont typeface="Arial" charset="0"/>
              <a:buNone/>
              <a:defRPr/>
            </a:pPr>
            <a:endParaRPr lang="en-GB" dirty="0" smtClean="0">
              <a:solidFill>
                <a:srgbClr val="CC6600"/>
              </a:solidFill>
            </a:endParaRPr>
          </a:p>
          <a:p>
            <a:pPr>
              <a:buFont typeface="Arial" charset="0"/>
              <a:buNone/>
              <a:defRPr/>
            </a:pPr>
            <a:r>
              <a:rPr lang="en-GB" dirty="0" smtClean="0">
                <a:solidFill>
                  <a:srgbClr val="CC6600"/>
                </a:solidFill>
              </a:rPr>
              <a:t>Remember</a:t>
            </a:r>
            <a:r>
              <a:rPr lang="en-GB" dirty="0">
                <a:solidFill>
                  <a:srgbClr val="CC6600"/>
                </a:solidFill>
              </a:rPr>
              <a:t>, you can also purchase high fibre </a:t>
            </a:r>
            <a:endParaRPr lang="en-GB" dirty="0" smtClean="0">
              <a:solidFill>
                <a:srgbClr val="CC6600"/>
              </a:solidFill>
            </a:endParaRPr>
          </a:p>
          <a:p>
            <a:pPr>
              <a:buFont typeface="Arial" charset="0"/>
              <a:buNone/>
              <a:defRPr/>
            </a:pPr>
            <a:r>
              <a:rPr lang="en-GB" dirty="0">
                <a:solidFill>
                  <a:srgbClr val="CC6600"/>
                </a:solidFill>
              </a:rPr>
              <a:t>w</a:t>
            </a:r>
            <a:r>
              <a:rPr lang="en-GB" dirty="0" smtClean="0">
                <a:solidFill>
                  <a:srgbClr val="CC6600"/>
                </a:solidFill>
              </a:rPr>
              <a:t>hite versions </a:t>
            </a:r>
            <a:r>
              <a:rPr lang="en-GB" dirty="0">
                <a:solidFill>
                  <a:srgbClr val="CC6600"/>
                </a:solidFill>
              </a:rPr>
              <a:t>of bread and pasta which will help </a:t>
            </a:r>
            <a:r>
              <a:rPr lang="en-GB" dirty="0" smtClean="0">
                <a:solidFill>
                  <a:srgbClr val="CC6600"/>
                </a:solidFill>
              </a:rPr>
              <a:t/>
            </a:r>
            <a:br>
              <a:rPr lang="en-GB" dirty="0" smtClean="0">
                <a:solidFill>
                  <a:srgbClr val="CC6600"/>
                </a:solidFill>
              </a:rPr>
            </a:br>
            <a:r>
              <a:rPr lang="en-GB" dirty="0" smtClean="0">
                <a:solidFill>
                  <a:srgbClr val="CC6600"/>
                </a:solidFill>
              </a:rPr>
              <a:t>to increase </a:t>
            </a:r>
            <a:r>
              <a:rPr lang="en-GB" dirty="0">
                <a:solidFill>
                  <a:srgbClr val="CC6600"/>
                </a:solidFill>
              </a:rPr>
              <a:t>your fibre </a:t>
            </a:r>
            <a:r>
              <a:rPr lang="en-GB" dirty="0" smtClean="0">
                <a:solidFill>
                  <a:srgbClr val="CC6600"/>
                </a:solidFill>
              </a:rPr>
              <a:t>intake.</a:t>
            </a:r>
          </a:p>
        </p:txBody>
      </p:sp>
      <p:grpSp>
        <p:nvGrpSpPr>
          <p:cNvPr id="12291" name="Group 13"/>
          <p:cNvGrpSpPr>
            <a:grpSpLocks/>
          </p:cNvGrpSpPr>
          <p:nvPr/>
        </p:nvGrpSpPr>
        <p:grpSpPr bwMode="auto">
          <a:xfrm>
            <a:off x="5549901" y="3644900"/>
            <a:ext cx="5178425" cy="3225800"/>
            <a:chOff x="2915891" y="3118700"/>
            <a:chExt cx="5893597" cy="3590241"/>
          </a:xfrm>
        </p:grpSpPr>
        <p:pic>
          <p:nvPicPr>
            <p:cNvPr id="12292" name="Picture 14" descr="Eatwell guide 2016 CARBS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263" y="4055642"/>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5" descr="Eatwell guide 2016 CARBS items-3.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6" descr="Eatwell guide 2016 CARBS items-1.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1775" y="3237094"/>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7" descr="Eatwell guide 2016 CARBS items-6.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0346" y="4303864"/>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8" descr="Eatwell guide 2016 CARBS items-7.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9" descr="Eatwell guide 2016 CARBS items-8.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0" descr="Eatwell guide 2016 CARBS items-5.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72379" y="3118700"/>
              <a:ext cx="937109" cy="15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1" descr="Eatwell guide 2016 CARBS items-4.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2" descr="Eatwell guide 2016 CARBS items-10.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3" descr="Eatwell guide 2016 CARBS items-9.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4855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280988"/>
            <a:ext cx="8713788" cy="6121400"/>
          </a:xfrm>
          <a:prstGeom prst="roundRect">
            <a:avLst>
              <a:gd name="adj" fmla="val 9366"/>
            </a:avLst>
          </a:prstGeom>
          <a:solidFill>
            <a:srgbClr val="FFCCCC"/>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b="1" dirty="0" smtClean="0">
              <a:solidFill>
                <a:schemeClr val="bg1">
                  <a:lumMod val="50000"/>
                </a:schemeClr>
              </a:solidFill>
            </a:endParaRPr>
          </a:p>
          <a:p>
            <a:pPr eaLnBrk="1" hangingPunct="1">
              <a:spcBef>
                <a:spcPct val="0"/>
              </a:spcBef>
              <a:buFont typeface="Arial" charset="0"/>
              <a:buNone/>
              <a:defRPr/>
            </a:pPr>
            <a:r>
              <a:rPr lang="en-GB" sz="2400" b="1" dirty="0">
                <a:solidFill>
                  <a:schemeClr val="tx2"/>
                </a:solidFill>
              </a:rPr>
              <a:t>Beans, pulses, fish, eggs, meat and other proteins</a:t>
            </a:r>
          </a:p>
          <a:p>
            <a:pPr eaLnBrk="1" hangingPunct="1">
              <a:spcBef>
                <a:spcPct val="0"/>
              </a:spcBef>
              <a:buFont typeface="Arial" charset="0"/>
              <a:buNone/>
              <a:defRPr/>
            </a:pPr>
            <a:endParaRPr lang="en-GB" sz="2400" b="1" dirty="0">
              <a:solidFill>
                <a:schemeClr val="tx2"/>
              </a:solidFill>
            </a:endParaRPr>
          </a:p>
          <a:p>
            <a:pPr marL="285750" indent="-285750">
              <a:buFont typeface="Arial" panose="020B0604020202020204" pitchFamily="34" charset="0"/>
              <a:buChar char="•"/>
              <a:defRPr/>
            </a:pPr>
            <a:r>
              <a:rPr lang="en-GB" dirty="0">
                <a:solidFill>
                  <a:schemeClr val="tx2"/>
                </a:solidFill>
              </a:rPr>
              <a:t>These foods are sources of protein, vitamins and minerals, so it is important </a:t>
            </a:r>
            <a:r>
              <a:rPr lang="en-GB" dirty="0" smtClean="0">
                <a:solidFill>
                  <a:schemeClr val="tx2"/>
                </a:solidFill>
              </a:rPr>
              <a:t>to eat </a:t>
            </a:r>
            <a:r>
              <a:rPr lang="en-GB" dirty="0">
                <a:solidFill>
                  <a:schemeClr val="tx2"/>
                </a:solidFill>
              </a:rPr>
              <a:t>some foods from this group.</a:t>
            </a:r>
          </a:p>
          <a:p>
            <a:pPr marL="285750" indent="-285750">
              <a:buFont typeface="Arial" panose="020B0604020202020204" pitchFamily="34" charset="0"/>
              <a:buChar char="•"/>
              <a:defRPr/>
            </a:pPr>
            <a:r>
              <a:rPr lang="en-GB" dirty="0">
                <a:solidFill>
                  <a:schemeClr val="tx2"/>
                </a:solidFill>
              </a:rPr>
              <a:t>Beans, peas and lentils (which are all types of </a:t>
            </a:r>
            <a:r>
              <a:rPr lang="en-GB" dirty="0" smtClean="0">
                <a:solidFill>
                  <a:schemeClr val="tx2"/>
                </a:solidFill>
              </a:rPr>
              <a:t>pulses, sometimes called ‘legumes’) </a:t>
            </a:r>
            <a:r>
              <a:rPr lang="en-GB" dirty="0">
                <a:solidFill>
                  <a:schemeClr val="tx2"/>
                </a:solidFill>
              </a:rPr>
              <a:t>are good alternatives </a:t>
            </a:r>
            <a:r>
              <a:rPr lang="en-GB" dirty="0" smtClean="0">
                <a:solidFill>
                  <a:schemeClr val="tx2"/>
                </a:solidFill>
              </a:rPr>
              <a:t>to meat </a:t>
            </a:r>
            <a:r>
              <a:rPr lang="en-GB" dirty="0">
                <a:solidFill>
                  <a:schemeClr val="tx2"/>
                </a:solidFill>
              </a:rPr>
              <a:t>because they’re naturally very low in fat, and they’re high in fibre, </a:t>
            </a:r>
            <a:r>
              <a:rPr lang="en-GB" dirty="0" smtClean="0">
                <a:solidFill>
                  <a:schemeClr val="tx2"/>
                </a:solidFill>
              </a:rPr>
              <a:t>protein and </a:t>
            </a:r>
            <a:r>
              <a:rPr lang="en-GB" dirty="0">
                <a:solidFill>
                  <a:schemeClr val="tx2"/>
                </a:solidFill>
              </a:rPr>
              <a:t>vitamins and minerals.  </a:t>
            </a:r>
            <a:r>
              <a:rPr lang="en-GB" dirty="0" smtClean="0">
                <a:solidFill>
                  <a:schemeClr val="tx2"/>
                </a:solidFill>
              </a:rPr>
              <a:t>Other </a:t>
            </a:r>
            <a:r>
              <a:rPr lang="en-GB" dirty="0">
                <a:solidFill>
                  <a:schemeClr val="tx2"/>
                </a:solidFill>
              </a:rPr>
              <a:t>vegetable-based sources of protein include tofu, </a:t>
            </a:r>
            <a:r>
              <a:rPr lang="en-GB" dirty="0" smtClean="0">
                <a:solidFill>
                  <a:schemeClr val="tx2"/>
                </a:solidFill>
              </a:rPr>
              <a:t>bean curd </a:t>
            </a:r>
            <a:r>
              <a:rPr lang="en-GB" dirty="0">
                <a:solidFill>
                  <a:schemeClr val="tx2"/>
                </a:solidFill>
              </a:rPr>
              <a:t>and </a:t>
            </a:r>
            <a:r>
              <a:rPr lang="en-GB" dirty="0" err="1" smtClean="0">
                <a:solidFill>
                  <a:schemeClr val="tx2"/>
                </a:solidFill>
              </a:rPr>
              <a:t>mycoprotein</a:t>
            </a:r>
            <a:r>
              <a:rPr lang="en-GB" dirty="0" smtClean="0">
                <a:solidFill>
                  <a:schemeClr val="tx2"/>
                </a:solidFill>
              </a:rPr>
              <a:t>.</a:t>
            </a:r>
          </a:p>
          <a:p>
            <a:pPr marL="285750" indent="-285750">
              <a:buFont typeface="Arial" panose="020B0604020202020204" pitchFamily="34" charset="0"/>
              <a:buChar char="•"/>
              <a:defRPr/>
            </a:pPr>
            <a:r>
              <a:rPr lang="en-GB" dirty="0">
                <a:solidFill>
                  <a:schemeClr val="tx2"/>
                </a:solidFill>
              </a:rPr>
              <a:t>Aim for at least two portions (2 x 140g) of fish a week, including a portion of </a:t>
            </a:r>
            <a:r>
              <a:rPr lang="en-GB" dirty="0" smtClean="0">
                <a:solidFill>
                  <a:schemeClr val="tx2"/>
                </a:solidFill>
              </a:rPr>
              <a:t>oily fish</a:t>
            </a:r>
            <a:r>
              <a:rPr lang="en-GB" dirty="0">
                <a:solidFill>
                  <a:schemeClr val="tx2"/>
                </a:solidFill>
              </a:rPr>
              <a:t>. Most people should be eating more fish, but there are recommended </a:t>
            </a:r>
            <a:r>
              <a:rPr lang="en-GB" dirty="0" smtClean="0">
                <a:solidFill>
                  <a:schemeClr val="tx2"/>
                </a:solidFill>
              </a:rPr>
              <a:t>limits for </a:t>
            </a:r>
            <a:r>
              <a:rPr lang="en-GB" dirty="0">
                <a:solidFill>
                  <a:schemeClr val="tx2"/>
                </a:solidFill>
              </a:rPr>
              <a:t>oily fish, crab and some types of white fish</a:t>
            </a:r>
            <a:r>
              <a:rPr lang="en-GB" dirty="0" smtClean="0">
                <a:solidFill>
                  <a:schemeClr val="tx2"/>
                </a:solidFill>
              </a:rPr>
              <a:t>.*</a:t>
            </a:r>
            <a:endParaRPr lang="en-GB" dirty="0">
              <a:solidFill>
                <a:schemeClr val="tx2"/>
              </a:solidFill>
            </a:endParaRPr>
          </a:p>
          <a:p>
            <a:pPr>
              <a:buFont typeface="Arial" charset="0"/>
              <a:buNone/>
              <a:defRPr/>
            </a:pPr>
            <a:endParaRPr lang="en-GB" dirty="0" smtClean="0">
              <a:solidFill>
                <a:schemeClr val="tx2"/>
              </a:solidFill>
            </a:endParaRPr>
          </a:p>
          <a:p>
            <a:pPr>
              <a:buFont typeface="Arial" charset="0"/>
              <a:buNone/>
              <a:defRPr/>
            </a:pPr>
            <a:r>
              <a:rPr lang="en-GB" sz="1400" b="1" dirty="0">
                <a:solidFill>
                  <a:schemeClr val="tx2"/>
                </a:solidFill>
              </a:rPr>
              <a:t>*Please see </a:t>
            </a:r>
            <a:r>
              <a:rPr lang="en-GB" sz="1400" b="1" dirty="0">
                <a:solidFill>
                  <a:schemeClr val="tx2"/>
                </a:solidFill>
                <a:hlinkClick r:id="rId3"/>
              </a:rPr>
              <a:t>www.nhs.uk/Livewell/Goodfood/Pages/fish-shellfish.aspx </a:t>
            </a:r>
            <a:r>
              <a:rPr lang="en-GB" sz="1400" b="1" dirty="0">
                <a:solidFill>
                  <a:schemeClr val="tx2"/>
                </a:solidFill>
              </a:rPr>
              <a:t/>
            </a:r>
            <a:br>
              <a:rPr lang="en-GB" sz="1400" b="1" dirty="0">
                <a:solidFill>
                  <a:schemeClr val="tx2"/>
                </a:solidFill>
              </a:rPr>
            </a:br>
            <a:r>
              <a:rPr lang="en-GB" sz="1400" b="1" dirty="0">
                <a:solidFill>
                  <a:schemeClr val="tx2"/>
                </a:solidFill>
              </a:rPr>
              <a:t>Also </a:t>
            </a:r>
            <a:r>
              <a:rPr lang="en-GB" sz="1400" b="1" dirty="0">
                <a:solidFill>
                  <a:schemeClr val="tx2"/>
                </a:solidFill>
                <a:hlinkClick r:id="rId4"/>
              </a:rPr>
              <a:t>www.msc.org/</a:t>
            </a:r>
            <a:r>
              <a:rPr lang="en-GB" sz="1400" b="1" dirty="0">
                <a:solidFill>
                  <a:schemeClr val="tx2"/>
                </a:solidFill>
              </a:rPr>
              <a:t>  for more guidance on sustainably sourced fish.</a:t>
            </a:r>
          </a:p>
          <a:p>
            <a:pPr>
              <a:buFont typeface="Arial" charset="0"/>
              <a:buNone/>
              <a:defRPr/>
            </a:pPr>
            <a:endParaRPr lang="en-GB" b="1" dirty="0" smtClean="0">
              <a:solidFill>
                <a:schemeClr val="tx2"/>
              </a:solidFill>
            </a:endParaRPr>
          </a:p>
        </p:txBody>
      </p:sp>
      <p:pic>
        <p:nvPicPr>
          <p:cNvPr id="14339" name="Picture 15" descr="Eatwell guide 2016 meat-fish items-1.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8226" y="5681663"/>
            <a:ext cx="9493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6" descr="Eatwell guide 2016 meat-fish items-5.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3864" y="5156201"/>
            <a:ext cx="11461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7" descr="Eatwell guide 2016 meat-fish items-6.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18113" y="5856288"/>
            <a:ext cx="12509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8" descr="Eatwell guide 2016 meat-fish items-7.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00900" y="6057900"/>
            <a:ext cx="11366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3"/>
          <p:cNvGrpSpPr>
            <a:grpSpLocks/>
          </p:cNvGrpSpPr>
          <p:nvPr/>
        </p:nvGrpSpPr>
        <p:grpSpPr bwMode="auto">
          <a:xfrm>
            <a:off x="5275264" y="4330700"/>
            <a:ext cx="5165725" cy="2578100"/>
            <a:chOff x="3751958" y="4330289"/>
            <a:chExt cx="5165795" cy="2578102"/>
          </a:xfrm>
        </p:grpSpPr>
        <p:pic>
          <p:nvPicPr>
            <p:cNvPr id="14344" name="Picture 19" descr="Eatwell guide 2016 meat-fish items-8.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64438" y="564635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4" descr="Eatwell guide 2016 meat-fish items-10.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0" descr="Eatwell guide 2016 meat-fish items-9.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1" descr="Eatwell guide 2016 meat-fish items-3.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2" descr="Eatwell guide 2016 meat-fish items-2.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4" descr="Eatwell guide 2016 meat-fish items-1.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0696" y="5595018"/>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6" descr="Eatwell guide 2016 meat-fish items-6.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51958" y="5856636"/>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7" descr="Eatwell guide 2016 meat-fish items-7.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34349" y="5998060"/>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8" descr="Eatwell guide 2016 meat-fish items-8.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0907" y="4649712"/>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Eatwell guide 2016 meat-fish items-4.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04990" y="5299964"/>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6210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188913"/>
            <a:ext cx="8713788" cy="6121400"/>
          </a:xfrm>
          <a:prstGeom prst="roundRect">
            <a:avLst>
              <a:gd name="adj" fmla="val 9366"/>
            </a:avLst>
          </a:prstGeom>
          <a:solidFill>
            <a:srgbClr val="FFCCCC"/>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sz="2400" b="1" dirty="0">
              <a:solidFill>
                <a:schemeClr val="tx2"/>
              </a:solidFill>
            </a:endParaRPr>
          </a:p>
          <a:p>
            <a:pPr eaLnBrk="1" hangingPunct="1">
              <a:spcBef>
                <a:spcPct val="0"/>
              </a:spcBef>
              <a:buFont typeface="Arial" charset="0"/>
              <a:buNone/>
              <a:defRPr/>
            </a:pPr>
            <a:r>
              <a:rPr lang="en-GB" sz="2400" b="1" dirty="0">
                <a:solidFill>
                  <a:schemeClr val="tx2"/>
                </a:solidFill>
              </a:rPr>
              <a:t>Beans, pulses, fish, eggs, meat and other proteins</a:t>
            </a:r>
          </a:p>
          <a:p>
            <a:pPr eaLnBrk="1" hangingPunct="1">
              <a:spcBef>
                <a:spcPct val="0"/>
              </a:spcBef>
              <a:buFont typeface="Arial" charset="0"/>
              <a:buNone/>
              <a:defRPr/>
            </a:pPr>
            <a:endParaRPr lang="en-GB" altLang="en-US" b="1" dirty="0" smtClean="0">
              <a:solidFill>
                <a:srgbClr val="CC6600"/>
              </a:solidFill>
            </a:endParaRPr>
          </a:p>
          <a:p>
            <a:pPr marL="285750" indent="-285750">
              <a:buFont typeface="Arial" panose="020B0604020202020204" pitchFamily="34" charset="0"/>
              <a:buChar char="•"/>
              <a:defRPr/>
            </a:pPr>
            <a:r>
              <a:rPr lang="en-GB" dirty="0" smtClean="0">
                <a:solidFill>
                  <a:schemeClr val="tx2"/>
                </a:solidFill>
              </a:rPr>
              <a:t>Some </a:t>
            </a:r>
            <a:r>
              <a:rPr lang="en-GB" dirty="0">
                <a:solidFill>
                  <a:schemeClr val="tx2"/>
                </a:solidFill>
              </a:rPr>
              <a:t>types of meat are high in fat, particularly saturated fat. So when </a:t>
            </a:r>
            <a:r>
              <a:rPr lang="en-GB" dirty="0" smtClean="0">
                <a:solidFill>
                  <a:schemeClr val="tx2"/>
                </a:solidFill>
              </a:rPr>
              <a:t>you’re buying </a:t>
            </a:r>
            <a:r>
              <a:rPr lang="en-GB" dirty="0">
                <a:solidFill>
                  <a:schemeClr val="tx2"/>
                </a:solidFill>
              </a:rPr>
              <a:t>meat, remember that the type of cut or meat product you choose, </a:t>
            </a:r>
            <a:r>
              <a:rPr lang="en-GB" dirty="0" smtClean="0">
                <a:solidFill>
                  <a:schemeClr val="tx2"/>
                </a:solidFill>
              </a:rPr>
              <a:t>and how </a:t>
            </a:r>
            <a:r>
              <a:rPr lang="en-GB" dirty="0">
                <a:solidFill>
                  <a:schemeClr val="tx2"/>
                </a:solidFill>
              </a:rPr>
              <a:t>you cook it, can make a big difference. </a:t>
            </a:r>
            <a:endParaRPr lang="en-GB" dirty="0" smtClean="0">
              <a:solidFill>
                <a:schemeClr val="tx2"/>
              </a:solidFill>
            </a:endParaRPr>
          </a:p>
          <a:p>
            <a:pPr>
              <a:buFont typeface="Arial" charset="0"/>
              <a:buNone/>
              <a:defRPr/>
            </a:pPr>
            <a:endParaRPr lang="en-GB" dirty="0" smtClean="0">
              <a:solidFill>
                <a:schemeClr val="tx2"/>
              </a:solidFill>
            </a:endParaRPr>
          </a:p>
          <a:p>
            <a:pPr>
              <a:buFont typeface="Arial" charset="0"/>
              <a:buNone/>
              <a:defRPr/>
            </a:pPr>
            <a:r>
              <a:rPr lang="en-GB" dirty="0" smtClean="0">
                <a:solidFill>
                  <a:schemeClr val="tx2"/>
                </a:solidFill>
              </a:rPr>
              <a:t>To </a:t>
            </a:r>
            <a:r>
              <a:rPr lang="en-GB" dirty="0">
                <a:solidFill>
                  <a:schemeClr val="tx2"/>
                </a:solidFill>
              </a:rPr>
              <a:t>cut down on fat:</a:t>
            </a:r>
          </a:p>
          <a:p>
            <a:pPr marL="285750" indent="-285750">
              <a:buFont typeface="Arial" panose="020B0604020202020204" pitchFamily="34" charset="0"/>
              <a:buChar char="•"/>
              <a:defRPr/>
            </a:pPr>
            <a:r>
              <a:rPr lang="en-GB" dirty="0">
                <a:solidFill>
                  <a:schemeClr val="tx2"/>
                </a:solidFill>
              </a:rPr>
              <a:t>choose lean cuts of meat and go for leaner </a:t>
            </a:r>
            <a:r>
              <a:rPr lang="en-GB" dirty="0" smtClean="0">
                <a:solidFill>
                  <a:schemeClr val="tx2"/>
                </a:solidFill>
              </a:rPr>
              <a:t>mince;</a:t>
            </a:r>
          </a:p>
          <a:p>
            <a:pPr marL="285750" indent="-285750">
              <a:buFont typeface="Arial" panose="020B0604020202020204" pitchFamily="34" charset="0"/>
              <a:buChar char="•"/>
              <a:defRPr/>
            </a:pPr>
            <a:r>
              <a:rPr lang="en-GB" dirty="0" smtClean="0">
                <a:solidFill>
                  <a:schemeClr val="tx2"/>
                </a:solidFill>
              </a:rPr>
              <a:t>cut </a:t>
            </a:r>
            <a:r>
              <a:rPr lang="en-GB" dirty="0">
                <a:solidFill>
                  <a:schemeClr val="tx2"/>
                </a:solidFill>
              </a:rPr>
              <a:t>the </a:t>
            </a:r>
            <a:r>
              <a:rPr lang="en-GB" dirty="0" smtClean="0">
                <a:solidFill>
                  <a:schemeClr val="tx2"/>
                </a:solidFill>
              </a:rPr>
              <a:t>fat off </a:t>
            </a:r>
            <a:r>
              <a:rPr lang="en-GB" dirty="0">
                <a:solidFill>
                  <a:schemeClr val="tx2"/>
                </a:solidFill>
              </a:rPr>
              <a:t>of meat and the skin off of </a:t>
            </a:r>
            <a:r>
              <a:rPr lang="en-GB" dirty="0" smtClean="0">
                <a:solidFill>
                  <a:schemeClr val="tx2"/>
                </a:solidFill>
              </a:rPr>
              <a:t>chicken;</a:t>
            </a:r>
          </a:p>
          <a:p>
            <a:pPr marL="285750" indent="-285750">
              <a:buFont typeface="Arial" panose="020B0604020202020204" pitchFamily="34" charset="0"/>
              <a:buChar char="•"/>
              <a:defRPr/>
            </a:pPr>
            <a:r>
              <a:rPr lang="en-GB" dirty="0" smtClean="0">
                <a:solidFill>
                  <a:schemeClr val="tx2"/>
                </a:solidFill>
              </a:rPr>
              <a:t>try </a:t>
            </a:r>
            <a:r>
              <a:rPr lang="en-GB" dirty="0">
                <a:solidFill>
                  <a:schemeClr val="tx2"/>
                </a:solidFill>
              </a:rPr>
              <a:t>to grill meat </a:t>
            </a:r>
            <a:r>
              <a:rPr lang="en-GB" dirty="0" smtClean="0">
                <a:solidFill>
                  <a:schemeClr val="tx2"/>
                </a:solidFill>
              </a:rPr>
              <a:t>and fish </a:t>
            </a:r>
            <a:r>
              <a:rPr lang="en-GB" dirty="0">
                <a:solidFill>
                  <a:schemeClr val="tx2"/>
                </a:solidFill>
              </a:rPr>
              <a:t>instead of </a:t>
            </a:r>
            <a:r>
              <a:rPr lang="en-GB" dirty="0" smtClean="0">
                <a:solidFill>
                  <a:schemeClr val="tx2"/>
                </a:solidFill>
              </a:rPr>
              <a:t>frying;</a:t>
            </a:r>
          </a:p>
          <a:p>
            <a:pPr marL="285750" indent="-285750">
              <a:buFont typeface="Arial" panose="020B0604020202020204" pitchFamily="34" charset="0"/>
              <a:buChar char="•"/>
              <a:defRPr/>
            </a:pPr>
            <a:r>
              <a:rPr lang="en-GB" dirty="0" smtClean="0">
                <a:solidFill>
                  <a:schemeClr val="tx2"/>
                </a:solidFill>
              </a:rPr>
              <a:t>have </a:t>
            </a:r>
            <a:r>
              <a:rPr lang="en-GB" dirty="0">
                <a:solidFill>
                  <a:schemeClr val="tx2"/>
                </a:solidFill>
              </a:rPr>
              <a:t>a boiled or poached </a:t>
            </a:r>
            <a:r>
              <a:rPr lang="en-GB" dirty="0" smtClean="0">
                <a:solidFill>
                  <a:schemeClr val="tx2"/>
                </a:solidFill>
              </a:rPr>
              <a:t>egg instead </a:t>
            </a:r>
            <a:r>
              <a:rPr lang="en-GB" dirty="0">
                <a:solidFill>
                  <a:schemeClr val="tx2"/>
                </a:solidFill>
              </a:rPr>
              <a:t>of fried. </a:t>
            </a:r>
          </a:p>
          <a:p>
            <a:pPr>
              <a:buFont typeface="Arial" charset="0"/>
              <a:buNone/>
              <a:defRPr/>
            </a:pPr>
            <a:endParaRPr lang="en-GB" dirty="0">
              <a:solidFill>
                <a:schemeClr val="tx2"/>
              </a:solidFill>
            </a:endParaRPr>
          </a:p>
          <a:p>
            <a:pPr>
              <a:buFont typeface="Arial" charset="0"/>
              <a:buNone/>
              <a:defRPr/>
            </a:pPr>
            <a:r>
              <a:rPr lang="en-GB" dirty="0" smtClean="0">
                <a:solidFill>
                  <a:schemeClr val="tx2"/>
                </a:solidFill>
              </a:rPr>
              <a:t>If </a:t>
            </a:r>
            <a:r>
              <a:rPr lang="en-GB" dirty="0">
                <a:solidFill>
                  <a:schemeClr val="tx2"/>
                </a:solidFill>
              </a:rPr>
              <a:t>you eat more than 90g of red </a:t>
            </a:r>
            <a:r>
              <a:rPr lang="en-GB" dirty="0" smtClean="0">
                <a:solidFill>
                  <a:schemeClr val="tx2"/>
                </a:solidFill>
              </a:rPr>
              <a:t>or processed </a:t>
            </a:r>
            <a:r>
              <a:rPr lang="en-GB" dirty="0">
                <a:solidFill>
                  <a:schemeClr val="tx2"/>
                </a:solidFill>
              </a:rPr>
              <a:t>meat per day, </a:t>
            </a:r>
            <a:r>
              <a:rPr lang="en-GB" dirty="0" smtClean="0">
                <a:solidFill>
                  <a:schemeClr val="tx2"/>
                </a:solidFill>
              </a:rPr>
              <a:t/>
            </a:r>
            <a:br>
              <a:rPr lang="en-GB" dirty="0" smtClean="0">
                <a:solidFill>
                  <a:schemeClr val="tx2"/>
                </a:solidFill>
              </a:rPr>
            </a:br>
            <a:r>
              <a:rPr lang="en-GB" dirty="0" smtClean="0">
                <a:solidFill>
                  <a:schemeClr val="tx2"/>
                </a:solidFill>
              </a:rPr>
              <a:t>try to </a:t>
            </a:r>
            <a:r>
              <a:rPr lang="en-GB" dirty="0">
                <a:solidFill>
                  <a:schemeClr val="tx2"/>
                </a:solidFill>
              </a:rPr>
              <a:t>cut down to no </a:t>
            </a:r>
            <a:r>
              <a:rPr lang="en-GB" dirty="0" smtClean="0">
                <a:solidFill>
                  <a:schemeClr val="tx2"/>
                </a:solidFill>
              </a:rPr>
              <a:t>more than </a:t>
            </a:r>
            <a:r>
              <a:rPr lang="en-GB" dirty="0">
                <a:solidFill>
                  <a:schemeClr val="tx2"/>
                </a:solidFill>
              </a:rPr>
              <a:t>70g per day. The term </a:t>
            </a:r>
            <a:r>
              <a:rPr lang="en-GB" dirty="0" smtClean="0">
                <a:solidFill>
                  <a:schemeClr val="tx2"/>
                </a:solidFill>
              </a:rPr>
              <a:t/>
            </a:r>
            <a:br>
              <a:rPr lang="en-GB" dirty="0" smtClean="0">
                <a:solidFill>
                  <a:schemeClr val="tx2"/>
                </a:solidFill>
              </a:rPr>
            </a:br>
            <a:r>
              <a:rPr lang="en-GB" dirty="0" smtClean="0">
                <a:solidFill>
                  <a:schemeClr val="tx2"/>
                </a:solidFill>
              </a:rPr>
              <a:t>processed meat includes </a:t>
            </a:r>
            <a:r>
              <a:rPr lang="en-GB" dirty="0">
                <a:solidFill>
                  <a:schemeClr val="tx2"/>
                </a:solidFill>
              </a:rPr>
              <a:t>sausages, bacon, cured </a:t>
            </a:r>
            <a:r>
              <a:rPr lang="en-GB" dirty="0" smtClean="0">
                <a:solidFill>
                  <a:schemeClr val="tx2"/>
                </a:solidFill>
              </a:rPr>
              <a:t>meats </a:t>
            </a:r>
            <a:br>
              <a:rPr lang="en-GB" dirty="0" smtClean="0">
                <a:solidFill>
                  <a:schemeClr val="tx2"/>
                </a:solidFill>
              </a:rPr>
            </a:br>
            <a:r>
              <a:rPr lang="en-GB" dirty="0" smtClean="0">
                <a:solidFill>
                  <a:schemeClr val="tx2"/>
                </a:solidFill>
              </a:rPr>
              <a:t>and reformed </a:t>
            </a:r>
            <a:r>
              <a:rPr lang="en-GB" dirty="0">
                <a:solidFill>
                  <a:schemeClr val="tx2"/>
                </a:solidFill>
              </a:rPr>
              <a:t>meat products.</a:t>
            </a:r>
          </a:p>
          <a:p>
            <a:pPr>
              <a:buFont typeface="Arial" charset="0"/>
              <a:buNone/>
              <a:defRPr/>
            </a:pPr>
            <a:r>
              <a:rPr lang="en-GB" dirty="0" smtClean="0">
                <a:solidFill>
                  <a:schemeClr val="tx2"/>
                </a:solidFill>
              </a:rPr>
              <a:t/>
            </a:r>
            <a:br>
              <a:rPr lang="en-GB" dirty="0" smtClean="0">
                <a:solidFill>
                  <a:schemeClr val="tx2"/>
                </a:solidFill>
              </a:rPr>
            </a:br>
            <a:endParaRPr lang="en-GB" dirty="0" smtClean="0">
              <a:solidFill>
                <a:schemeClr val="tx2"/>
              </a:solidFill>
            </a:endParaRPr>
          </a:p>
        </p:txBody>
      </p:sp>
      <p:grpSp>
        <p:nvGrpSpPr>
          <p:cNvPr id="16387" name="Group 24"/>
          <p:cNvGrpSpPr>
            <a:grpSpLocks/>
          </p:cNvGrpSpPr>
          <p:nvPr/>
        </p:nvGrpSpPr>
        <p:grpSpPr bwMode="auto">
          <a:xfrm>
            <a:off x="5438776" y="4252913"/>
            <a:ext cx="5165725" cy="2578100"/>
            <a:chOff x="3751958" y="4330289"/>
            <a:chExt cx="5165795" cy="2578102"/>
          </a:xfrm>
        </p:grpSpPr>
        <p:pic>
          <p:nvPicPr>
            <p:cNvPr id="16388" name="Picture 25" descr="Eatwell guide 2016 meat-fish items-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4438" y="564635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6" descr="Eatwell guide 2016 meat-fish items-10.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7" descr="Eatwell guide 2016 meat-fish items-9.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8" descr="Eatwell guide 2016 meat-fish items-3.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9" descr="Eatwell guide 2016 meat-fish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0" descr="Eatwell guide 2016 meat-fish items-1.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20696" y="5595018"/>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1" descr="Eatwell guide 2016 meat-fish items-6.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51958" y="5856636"/>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32" descr="Eatwell guide 2016 meat-fish items-7.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34349" y="5998060"/>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3" descr="Eatwell guide 2016 meat-fish items-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0907" y="4649712"/>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34" descr="Eatwell guide 2016 meat-fish items-4.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04990" y="5299964"/>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035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280988"/>
            <a:ext cx="8713788" cy="6121400"/>
          </a:xfrm>
          <a:prstGeom prst="roundRect">
            <a:avLst>
              <a:gd name="adj" fmla="val 9366"/>
            </a:avLst>
          </a:prstGeom>
          <a:solidFill>
            <a:srgbClr val="CCECFF"/>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sz="2400" b="1" dirty="0">
              <a:solidFill>
                <a:schemeClr val="bg1">
                  <a:lumMod val="50000"/>
                </a:schemeClr>
              </a:solidFill>
            </a:endParaRPr>
          </a:p>
          <a:p>
            <a:pPr>
              <a:buFont typeface="Arial" charset="0"/>
              <a:buNone/>
              <a:defRPr/>
            </a:pPr>
            <a:r>
              <a:rPr lang="en-GB" sz="2400" b="1" dirty="0">
                <a:solidFill>
                  <a:srgbClr val="0070C0"/>
                </a:solidFill>
              </a:rPr>
              <a:t>Dairy and alternatives</a:t>
            </a:r>
          </a:p>
          <a:p>
            <a:pPr>
              <a:buFont typeface="Arial" charset="0"/>
              <a:buNone/>
              <a:defRPr/>
            </a:pPr>
            <a:endParaRPr lang="en-GB" sz="2400" b="1" dirty="0">
              <a:solidFill>
                <a:srgbClr val="0070C0"/>
              </a:solidFill>
            </a:endParaRPr>
          </a:p>
          <a:p>
            <a:pPr marL="285750" indent="-285750">
              <a:buFont typeface="Arial" panose="020B0604020202020204" pitchFamily="34" charset="0"/>
              <a:buChar char="•"/>
              <a:defRPr/>
            </a:pPr>
            <a:r>
              <a:rPr lang="en-GB" dirty="0">
                <a:solidFill>
                  <a:srgbClr val="0070C0"/>
                </a:solidFill>
              </a:rPr>
              <a:t>Try to have some milk and dairy food (or dairy </a:t>
            </a:r>
            <a:r>
              <a:rPr lang="en-GB" dirty="0" smtClean="0">
                <a:solidFill>
                  <a:srgbClr val="0070C0"/>
                </a:solidFill>
              </a:rPr>
              <a:t>alternatives) such </a:t>
            </a:r>
            <a:r>
              <a:rPr lang="en-GB" dirty="0">
                <a:solidFill>
                  <a:srgbClr val="0070C0"/>
                </a:solidFill>
              </a:rPr>
              <a:t>as </a:t>
            </a:r>
            <a:r>
              <a:rPr lang="en-GB" dirty="0" smtClean="0">
                <a:solidFill>
                  <a:srgbClr val="0070C0"/>
                </a:solidFill>
              </a:rPr>
              <a:t>cheese, yoghurt </a:t>
            </a:r>
            <a:r>
              <a:rPr lang="en-GB" dirty="0">
                <a:solidFill>
                  <a:srgbClr val="0070C0"/>
                </a:solidFill>
              </a:rPr>
              <a:t>and </a:t>
            </a:r>
            <a:r>
              <a:rPr lang="en-GB" dirty="0" err="1">
                <a:solidFill>
                  <a:srgbClr val="0070C0"/>
                </a:solidFill>
              </a:rPr>
              <a:t>fromage</a:t>
            </a:r>
            <a:r>
              <a:rPr lang="en-GB" dirty="0">
                <a:solidFill>
                  <a:srgbClr val="0070C0"/>
                </a:solidFill>
              </a:rPr>
              <a:t> </a:t>
            </a:r>
            <a:r>
              <a:rPr lang="en-GB" dirty="0" err="1" smtClean="0">
                <a:solidFill>
                  <a:srgbClr val="0070C0"/>
                </a:solidFill>
              </a:rPr>
              <a:t>frais</a:t>
            </a:r>
            <a:r>
              <a:rPr lang="en-GB" dirty="0" smtClean="0">
                <a:solidFill>
                  <a:srgbClr val="0070C0"/>
                </a:solidFill>
              </a:rPr>
              <a:t>.</a:t>
            </a:r>
          </a:p>
          <a:p>
            <a:pPr marL="285750" indent="-285750">
              <a:buFont typeface="Arial" panose="020B0604020202020204" pitchFamily="34" charset="0"/>
              <a:buChar char="•"/>
              <a:defRPr/>
            </a:pPr>
            <a:r>
              <a:rPr lang="en-GB" dirty="0" smtClean="0">
                <a:solidFill>
                  <a:srgbClr val="0070C0"/>
                </a:solidFill>
              </a:rPr>
              <a:t>These </a:t>
            </a:r>
            <a:r>
              <a:rPr lang="en-GB" dirty="0">
                <a:solidFill>
                  <a:srgbClr val="0070C0"/>
                </a:solidFill>
              </a:rPr>
              <a:t>are good sources of protein and vitamins, and they’re also an </a:t>
            </a:r>
            <a:r>
              <a:rPr lang="en-GB" dirty="0" smtClean="0">
                <a:solidFill>
                  <a:srgbClr val="0070C0"/>
                </a:solidFill>
              </a:rPr>
              <a:t>important source </a:t>
            </a:r>
            <a:r>
              <a:rPr lang="en-GB" dirty="0">
                <a:solidFill>
                  <a:srgbClr val="0070C0"/>
                </a:solidFill>
              </a:rPr>
              <a:t>of calcium, which helps to keep our bones </a:t>
            </a:r>
            <a:r>
              <a:rPr lang="en-GB" dirty="0" smtClean="0">
                <a:solidFill>
                  <a:srgbClr val="0070C0"/>
                </a:solidFill>
              </a:rPr>
              <a:t>strong.</a:t>
            </a:r>
          </a:p>
          <a:p>
            <a:pPr marL="285750" indent="-285750">
              <a:buFont typeface="Arial" panose="020B0604020202020204" pitchFamily="34" charset="0"/>
              <a:buChar char="•"/>
              <a:defRPr/>
            </a:pPr>
            <a:r>
              <a:rPr lang="en-GB" dirty="0" smtClean="0">
                <a:solidFill>
                  <a:srgbClr val="0070C0"/>
                </a:solidFill>
              </a:rPr>
              <a:t>Some </a:t>
            </a:r>
            <a:r>
              <a:rPr lang="en-GB" dirty="0">
                <a:solidFill>
                  <a:srgbClr val="0070C0"/>
                </a:solidFill>
              </a:rPr>
              <a:t>dairy food can </a:t>
            </a:r>
            <a:r>
              <a:rPr lang="en-GB" dirty="0" smtClean="0">
                <a:solidFill>
                  <a:srgbClr val="0070C0"/>
                </a:solidFill>
              </a:rPr>
              <a:t>be high </a:t>
            </a:r>
            <a:r>
              <a:rPr lang="en-GB" dirty="0">
                <a:solidFill>
                  <a:srgbClr val="0070C0"/>
                </a:solidFill>
              </a:rPr>
              <a:t>in fat and saturated fat, but there are plenty of lower-fat options to choose </a:t>
            </a:r>
            <a:r>
              <a:rPr lang="en-GB" dirty="0" smtClean="0">
                <a:solidFill>
                  <a:srgbClr val="0070C0"/>
                </a:solidFill>
              </a:rPr>
              <a:t>from.</a:t>
            </a:r>
          </a:p>
          <a:p>
            <a:pPr marL="285750" indent="-285750">
              <a:buFont typeface="Arial" panose="020B0604020202020204" pitchFamily="34" charset="0"/>
              <a:buChar char="•"/>
              <a:defRPr/>
            </a:pPr>
            <a:r>
              <a:rPr lang="en-GB" dirty="0" smtClean="0">
                <a:solidFill>
                  <a:srgbClr val="0070C0"/>
                </a:solidFill>
              </a:rPr>
              <a:t>Go </a:t>
            </a:r>
            <a:r>
              <a:rPr lang="en-GB" dirty="0">
                <a:solidFill>
                  <a:srgbClr val="0070C0"/>
                </a:solidFill>
              </a:rPr>
              <a:t>for lower fat and lower sugar products where possible. </a:t>
            </a:r>
            <a:r>
              <a:rPr lang="en-GB" dirty="0" smtClean="0">
                <a:solidFill>
                  <a:srgbClr val="0070C0"/>
                </a:solidFill>
              </a:rPr>
              <a:t>For example, try:</a:t>
            </a:r>
            <a:endParaRPr lang="en-GB" dirty="0">
              <a:solidFill>
                <a:srgbClr val="0070C0"/>
              </a:solidFill>
            </a:endParaRPr>
          </a:p>
          <a:p>
            <a:pPr lvl="3">
              <a:defRPr/>
            </a:pPr>
            <a:r>
              <a:rPr lang="en-GB" dirty="0" smtClean="0">
                <a:solidFill>
                  <a:srgbClr val="0070C0"/>
                </a:solidFill>
              </a:rPr>
              <a:t>	- 1</a:t>
            </a:r>
            <a:r>
              <a:rPr lang="en-GB" dirty="0">
                <a:solidFill>
                  <a:srgbClr val="0070C0"/>
                </a:solidFill>
              </a:rPr>
              <a:t>% fat milk which contains about half the fat of </a:t>
            </a:r>
            <a:r>
              <a:rPr lang="en-GB" dirty="0" smtClean="0">
                <a:solidFill>
                  <a:srgbClr val="0070C0"/>
                </a:solidFill>
              </a:rPr>
              <a:t>semi-skimmed 	   milk </a:t>
            </a:r>
            <a:r>
              <a:rPr lang="en-GB" dirty="0">
                <a:solidFill>
                  <a:srgbClr val="0070C0"/>
                </a:solidFill>
              </a:rPr>
              <a:t>without a noticeable change in taste or </a:t>
            </a:r>
            <a:r>
              <a:rPr lang="en-GB" dirty="0" smtClean="0">
                <a:solidFill>
                  <a:srgbClr val="0070C0"/>
                </a:solidFill>
              </a:rPr>
              <a:t>texture;</a:t>
            </a:r>
          </a:p>
          <a:p>
            <a:pPr>
              <a:buFont typeface="Arial" charset="0"/>
              <a:buNone/>
              <a:defRPr/>
            </a:pPr>
            <a:r>
              <a:rPr lang="en-GB" dirty="0" smtClean="0">
                <a:solidFill>
                  <a:srgbClr val="0070C0"/>
                </a:solidFill>
              </a:rPr>
              <a:t>	- reduced fat cheese </a:t>
            </a:r>
            <a:r>
              <a:rPr lang="en-GB" dirty="0">
                <a:solidFill>
                  <a:srgbClr val="0070C0"/>
                </a:solidFill>
              </a:rPr>
              <a:t>which is also widely </a:t>
            </a:r>
            <a:r>
              <a:rPr lang="en-GB" dirty="0" smtClean="0">
                <a:solidFill>
                  <a:srgbClr val="0070C0"/>
                </a:solidFill>
              </a:rPr>
              <a:t>available;</a:t>
            </a:r>
          </a:p>
          <a:p>
            <a:pPr>
              <a:buFont typeface="Arial" charset="0"/>
              <a:buNone/>
              <a:defRPr/>
            </a:pPr>
            <a:r>
              <a:rPr lang="en-GB" dirty="0" smtClean="0">
                <a:solidFill>
                  <a:srgbClr val="0070C0"/>
                </a:solidFill>
              </a:rPr>
              <a:t>	- have a smaller amount </a:t>
            </a:r>
            <a:r>
              <a:rPr lang="en-GB" dirty="0">
                <a:solidFill>
                  <a:srgbClr val="0070C0"/>
                </a:solidFill>
              </a:rPr>
              <a:t>of the full-fat varieties less </a:t>
            </a:r>
            <a:r>
              <a:rPr lang="en-GB" dirty="0" smtClean="0">
                <a:solidFill>
                  <a:srgbClr val="0070C0"/>
                </a:solidFill>
              </a:rPr>
              <a:t>often;</a:t>
            </a:r>
          </a:p>
          <a:p>
            <a:pPr>
              <a:buFont typeface="Arial" charset="0"/>
              <a:buNone/>
              <a:defRPr/>
            </a:pPr>
            <a:r>
              <a:rPr lang="en-GB" dirty="0" smtClean="0">
                <a:solidFill>
                  <a:srgbClr val="0070C0"/>
                </a:solidFill>
              </a:rPr>
              <a:t>	- going </a:t>
            </a:r>
            <a:r>
              <a:rPr lang="en-GB" dirty="0">
                <a:solidFill>
                  <a:srgbClr val="0070C0"/>
                </a:solidFill>
              </a:rPr>
              <a:t>for unsweetened, calcium-fortified </a:t>
            </a:r>
            <a:r>
              <a:rPr lang="en-GB" dirty="0" smtClean="0">
                <a:solidFill>
                  <a:srgbClr val="0070C0"/>
                </a:solidFill>
              </a:rPr>
              <a:t>versions </a:t>
            </a:r>
            <a:br>
              <a:rPr lang="en-GB" dirty="0" smtClean="0">
                <a:solidFill>
                  <a:srgbClr val="0070C0"/>
                </a:solidFill>
              </a:rPr>
            </a:br>
            <a:r>
              <a:rPr lang="en-GB" dirty="0" smtClean="0">
                <a:solidFill>
                  <a:srgbClr val="0070C0"/>
                </a:solidFill>
              </a:rPr>
              <a:t>	   when buying dairy alternatives.</a:t>
            </a:r>
            <a:endParaRPr lang="en-GB" b="1" dirty="0" smtClean="0">
              <a:solidFill>
                <a:srgbClr val="0070C0"/>
              </a:solidFill>
            </a:endParaRPr>
          </a:p>
        </p:txBody>
      </p:sp>
      <p:grpSp>
        <p:nvGrpSpPr>
          <p:cNvPr id="18435" name="Group 25"/>
          <p:cNvGrpSpPr>
            <a:grpSpLocks/>
          </p:cNvGrpSpPr>
          <p:nvPr/>
        </p:nvGrpSpPr>
        <p:grpSpPr bwMode="auto">
          <a:xfrm>
            <a:off x="8853489" y="4302125"/>
            <a:ext cx="1603375" cy="2159000"/>
            <a:chOff x="6285372" y="3273380"/>
            <a:chExt cx="2506870" cy="3376977"/>
          </a:xfrm>
        </p:grpSpPr>
        <p:pic>
          <p:nvPicPr>
            <p:cNvPr id="18436" name="Picture 29" descr="Eatwell guide 2016 dairy items-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044" y="3273380"/>
              <a:ext cx="1165759" cy="231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0" descr="Eatwell guide 2016 dairy items-4.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4372" y="4329004"/>
              <a:ext cx="909828" cy="144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1" descr="Eatwell guide 2016 dairy items-5.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5372" y="4916506"/>
              <a:ext cx="804538" cy="9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2" descr="Eatwell guide 2016 dairy items-2.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14467" y="5121898"/>
              <a:ext cx="1277775" cy="9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3" descr="Eatwell guide 2016 dairy items-1.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6504" y="5466786"/>
              <a:ext cx="1209189" cy="118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457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1593" y="1951749"/>
            <a:ext cx="10515600" cy="4351338"/>
          </a:xfrm>
        </p:spPr>
        <p:txBody>
          <a:bodyPr/>
          <a:lstStyle/>
          <a:p>
            <a:pPr marL="0" indent="0">
              <a:buNone/>
            </a:pPr>
            <a:r>
              <a:rPr lang="en-GB" dirty="0" smtClean="0"/>
              <a:t>What have your hands touched today?!</a:t>
            </a:r>
          </a:p>
          <a:p>
            <a:pPr marL="0" indent="0">
              <a:buNone/>
            </a:pPr>
            <a:endParaRPr lang="en-GB" dirty="0"/>
          </a:p>
          <a:p>
            <a:pPr marL="0" indent="0">
              <a:buNone/>
            </a:pPr>
            <a:r>
              <a:rPr lang="en-GB" dirty="0" smtClean="0"/>
              <a:t>Write a list of everything you have touched.</a:t>
            </a:r>
          </a:p>
          <a:p>
            <a:pPr marL="0" indent="0">
              <a:buNone/>
            </a:pPr>
            <a:endParaRPr lang="en-GB" dirty="0"/>
          </a:p>
          <a:p>
            <a:pPr marL="0" indent="0">
              <a:buNone/>
            </a:pPr>
            <a:r>
              <a:rPr lang="en-GB" dirty="0" smtClean="0"/>
              <a:t>	Think about door handles, books, bus seats…</a:t>
            </a:r>
            <a:endParaRPr lang="en-GB" dirty="0"/>
          </a:p>
        </p:txBody>
      </p:sp>
    </p:spTree>
    <p:extLst>
      <p:ext uri="{BB962C8B-B14F-4D97-AF65-F5344CB8AC3E}">
        <p14:creationId xmlns:p14="http://schemas.microsoft.com/office/powerpoint/2010/main" val="229909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280988"/>
            <a:ext cx="8713788" cy="6121400"/>
          </a:xfrm>
          <a:prstGeom prst="roundRect">
            <a:avLst>
              <a:gd name="adj" fmla="val 9366"/>
            </a:avLst>
          </a:prstGeom>
          <a:solidFill>
            <a:srgbClr val="CCCCFF"/>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sz="2400" b="1" dirty="0">
              <a:solidFill>
                <a:srgbClr val="660066"/>
              </a:solidFill>
            </a:endParaRPr>
          </a:p>
          <a:p>
            <a:pPr>
              <a:buFont typeface="Arial" charset="0"/>
              <a:buNone/>
              <a:defRPr/>
            </a:pPr>
            <a:r>
              <a:rPr lang="en-GB" sz="2400" b="1" dirty="0">
                <a:solidFill>
                  <a:srgbClr val="660066"/>
                </a:solidFill>
              </a:rPr>
              <a:t>Oils and spreads</a:t>
            </a:r>
          </a:p>
          <a:p>
            <a:pPr>
              <a:buFont typeface="Arial" charset="0"/>
              <a:buNone/>
              <a:defRPr/>
            </a:pPr>
            <a:endParaRPr lang="en-GB" sz="2400" b="1" dirty="0">
              <a:solidFill>
                <a:srgbClr val="660066"/>
              </a:solidFill>
            </a:endParaRPr>
          </a:p>
          <a:p>
            <a:pPr marL="285750" indent="-285750">
              <a:buFont typeface="Arial" panose="020B0604020202020204" pitchFamily="34" charset="0"/>
              <a:buChar char="•"/>
              <a:defRPr/>
            </a:pPr>
            <a:r>
              <a:rPr lang="en-GB" dirty="0">
                <a:solidFill>
                  <a:srgbClr val="660066"/>
                </a:solidFill>
              </a:rPr>
              <a:t>Although some fat in the diet is essential, generally we are eating too </a:t>
            </a:r>
            <a:r>
              <a:rPr lang="en-GB" dirty="0" smtClean="0">
                <a:solidFill>
                  <a:srgbClr val="660066"/>
                </a:solidFill>
              </a:rPr>
              <a:t>much saturated </a:t>
            </a:r>
            <a:r>
              <a:rPr lang="en-GB" dirty="0">
                <a:solidFill>
                  <a:srgbClr val="660066"/>
                </a:solidFill>
              </a:rPr>
              <a:t>fat and need to reduce our consumption.</a:t>
            </a:r>
          </a:p>
          <a:p>
            <a:pPr marL="285750" indent="-285750">
              <a:buFont typeface="Arial" panose="020B0604020202020204" pitchFamily="34" charset="0"/>
              <a:buChar char="•"/>
              <a:defRPr/>
            </a:pPr>
            <a:r>
              <a:rPr lang="en-GB" dirty="0">
                <a:solidFill>
                  <a:srgbClr val="660066"/>
                </a:solidFill>
              </a:rPr>
              <a:t>Unsaturated fats are healthier fats that are usually from plant sources and </a:t>
            </a:r>
            <a:r>
              <a:rPr lang="en-GB" dirty="0" smtClean="0">
                <a:solidFill>
                  <a:srgbClr val="660066"/>
                </a:solidFill>
              </a:rPr>
              <a:t>in liquid </a:t>
            </a:r>
            <a:r>
              <a:rPr lang="en-GB" dirty="0">
                <a:solidFill>
                  <a:srgbClr val="660066"/>
                </a:solidFill>
              </a:rPr>
              <a:t>form as oil, for example vegetable oil, rapeseed oil and olive oil.</a:t>
            </a:r>
          </a:p>
          <a:p>
            <a:pPr marL="285750" indent="-285750">
              <a:buFont typeface="Arial" panose="020B0604020202020204" pitchFamily="34" charset="0"/>
              <a:buChar char="•"/>
              <a:defRPr/>
            </a:pPr>
            <a:r>
              <a:rPr lang="en-GB" dirty="0">
                <a:solidFill>
                  <a:srgbClr val="660066"/>
                </a:solidFill>
              </a:rPr>
              <a:t>Swapping to unsaturated fats will help to reduce cholesterol in the </a:t>
            </a:r>
            <a:r>
              <a:rPr lang="en-GB" dirty="0" smtClean="0">
                <a:solidFill>
                  <a:srgbClr val="660066"/>
                </a:solidFill>
              </a:rPr>
              <a:t>blood, therefore </a:t>
            </a:r>
            <a:r>
              <a:rPr lang="en-GB" dirty="0">
                <a:solidFill>
                  <a:srgbClr val="660066"/>
                </a:solidFill>
              </a:rPr>
              <a:t>it is important to get most of our fat from unsaturated oils.</a:t>
            </a:r>
          </a:p>
          <a:p>
            <a:pPr marL="285750" indent="-285750">
              <a:buFont typeface="Arial" panose="020B0604020202020204" pitchFamily="34" charset="0"/>
              <a:buChar char="•"/>
              <a:defRPr/>
            </a:pPr>
            <a:r>
              <a:rPr lang="en-GB" dirty="0">
                <a:solidFill>
                  <a:srgbClr val="660066"/>
                </a:solidFill>
              </a:rPr>
              <a:t>Choosing lower fat spreads, as opposed to butter, is a good way </a:t>
            </a:r>
            <a:r>
              <a:rPr lang="en-GB" dirty="0" smtClean="0">
                <a:solidFill>
                  <a:srgbClr val="660066"/>
                </a:solidFill>
              </a:rPr>
              <a:t>to reduce </a:t>
            </a:r>
            <a:r>
              <a:rPr lang="en-GB" dirty="0">
                <a:solidFill>
                  <a:srgbClr val="660066"/>
                </a:solidFill>
              </a:rPr>
              <a:t>your saturated fat intake.</a:t>
            </a:r>
          </a:p>
          <a:p>
            <a:pPr marL="285750" indent="-285750">
              <a:buFont typeface="Arial" panose="020B0604020202020204" pitchFamily="34" charset="0"/>
              <a:buChar char="•"/>
              <a:defRPr/>
            </a:pPr>
            <a:r>
              <a:rPr lang="en-GB" dirty="0">
                <a:solidFill>
                  <a:srgbClr val="660066"/>
                </a:solidFill>
              </a:rPr>
              <a:t>Remember that all types of fat are high in energy and should be</a:t>
            </a:r>
          </a:p>
          <a:p>
            <a:pPr>
              <a:buFont typeface="Arial" charset="0"/>
              <a:buNone/>
              <a:defRPr/>
            </a:pPr>
            <a:r>
              <a:rPr lang="en-GB" dirty="0" smtClean="0">
                <a:solidFill>
                  <a:srgbClr val="660066"/>
                </a:solidFill>
              </a:rPr>
              <a:t>     limited </a:t>
            </a:r>
            <a:r>
              <a:rPr lang="en-GB" dirty="0">
                <a:solidFill>
                  <a:srgbClr val="660066"/>
                </a:solidFill>
              </a:rPr>
              <a:t>in the diet.</a:t>
            </a:r>
          </a:p>
        </p:txBody>
      </p:sp>
      <p:grpSp>
        <p:nvGrpSpPr>
          <p:cNvPr id="20483" name="Group 34"/>
          <p:cNvGrpSpPr>
            <a:grpSpLocks/>
          </p:cNvGrpSpPr>
          <p:nvPr/>
        </p:nvGrpSpPr>
        <p:grpSpPr bwMode="auto">
          <a:xfrm>
            <a:off x="8383588" y="4429126"/>
            <a:ext cx="1916112" cy="2219325"/>
            <a:chOff x="6859745" y="4544038"/>
            <a:chExt cx="758422" cy="878310"/>
          </a:xfrm>
        </p:grpSpPr>
        <p:pic>
          <p:nvPicPr>
            <p:cNvPr id="20484" name="Picture 35" descr="Eatwell guide 2016 oil items-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4703" y="4544038"/>
              <a:ext cx="283464" cy="65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6" descr="Eatwell guide 2016 oil items-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9745" y="4773124"/>
              <a:ext cx="637032"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8345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74825" y="188914"/>
            <a:ext cx="8713788" cy="6048375"/>
          </a:xfrm>
          <a:prstGeom prst="roundRect">
            <a:avLst>
              <a:gd name="adj" fmla="val 9366"/>
            </a:avLst>
          </a:prstGeom>
          <a:solidFill>
            <a:schemeClr val="accent2"/>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sz="2400" b="1" dirty="0">
              <a:solidFill>
                <a:schemeClr val="bg1">
                  <a:lumMod val="50000"/>
                </a:schemeClr>
              </a:solidFill>
            </a:endParaRPr>
          </a:p>
          <a:p>
            <a:pPr>
              <a:buFont typeface="Arial" charset="0"/>
              <a:buNone/>
              <a:defRPr/>
            </a:pPr>
            <a:r>
              <a:rPr lang="en-GB" sz="2400" b="1" dirty="0">
                <a:solidFill>
                  <a:srgbClr val="0070C0"/>
                </a:solidFill>
              </a:rPr>
              <a:t>Hydration</a:t>
            </a:r>
          </a:p>
          <a:p>
            <a:pPr>
              <a:buFont typeface="Arial" charset="0"/>
              <a:buNone/>
              <a:defRPr/>
            </a:pPr>
            <a:endParaRPr lang="en-GB" sz="2400" b="1" dirty="0">
              <a:solidFill>
                <a:srgbClr val="0070C0"/>
              </a:solidFill>
            </a:endParaRPr>
          </a:p>
          <a:p>
            <a:pPr marL="285750" indent="-285750">
              <a:buFont typeface="Arial" panose="020B0604020202020204" pitchFamily="34" charset="0"/>
              <a:buChar char="•"/>
              <a:defRPr/>
            </a:pPr>
            <a:r>
              <a:rPr lang="en-GB" dirty="0"/>
              <a:t>Aim to drink 6-8 glasses of fluid every day. </a:t>
            </a:r>
            <a:endParaRPr lang="en-GB" dirty="0" smtClean="0"/>
          </a:p>
          <a:p>
            <a:pPr marL="285750" indent="-285750">
              <a:buFont typeface="Arial" panose="020B0604020202020204" pitchFamily="34" charset="0"/>
              <a:buChar char="•"/>
              <a:defRPr/>
            </a:pPr>
            <a:r>
              <a:rPr lang="en-GB" dirty="0" smtClean="0"/>
              <a:t>Water</a:t>
            </a:r>
            <a:r>
              <a:rPr lang="en-GB" dirty="0"/>
              <a:t>, lower fat milk </a:t>
            </a:r>
            <a:r>
              <a:rPr lang="en-GB" dirty="0" smtClean="0"/>
              <a:t>and sugar-free </a:t>
            </a:r>
            <a:r>
              <a:rPr lang="en-GB" dirty="0"/>
              <a:t>drinks including tea and coffee all count</a:t>
            </a:r>
            <a:r>
              <a:rPr lang="en-GB" dirty="0" smtClean="0"/>
              <a:t>. </a:t>
            </a:r>
          </a:p>
          <a:p>
            <a:pPr marL="285750" indent="-285750">
              <a:buFont typeface="Arial" panose="020B0604020202020204" pitchFamily="34" charset="0"/>
              <a:buChar char="•"/>
              <a:defRPr/>
            </a:pPr>
            <a:r>
              <a:rPr lang="en-GB" dirty="0" smtClean="0"/>
              <a:t>Fruit </a:t>
            </a:r>
            <a:r>
              <a:rPr lang="en-GB" dirty="0"/>
              <a:t>juice </a:t>
            </a:r>
            <a:r>
              <a:rPr lang="en-GB" dirty="0" smtClean="0"/>
              <a:t>and smoothies </a:t>
            </a:r>
            <a:r>
              <a:rPr lang="en-GB" dirty="0"/>
              <a:t>also count towards your fluid consumption, although </a:t>
            </a:r>
            <a:r>
              <a:rPr lang="en-GB" dirty="0" smtClean="0"/>
              <a:t>they are </a:t>
            </a:r>
            <a:r>
              <a:rPr lang="en-GB" dirty="0"/>
              <a:t>a source of free </a:t>
            </a:r>
            <a:r>
              <a:rPr lang="en-GB" dirty="0" smtClean="0"/>
              <a:t>sugars </a:t>
            </a:r>
            <a:r>
              <a:rPr lang="en-GB" dirty="0"/>
              <a:t>and so </a:t>
            </a:r>
            <a:r>
              <a:rPr lang="en-GB" dirty="0" smtClean="0"/>
              <a:t/>
            </a:r>
            <a:br>
              <a:rPr lang="en-GB" dirty="0" smtClean="0"/>
            </a:br>
            <a:r>
              <a:rPr lang="en-GB" dirty="0" smtClean="0"/>
              <a:t>you </a:t>
            </a:r>
            <a:r>
              <a:rPr lang="en-GB" dirty="0"/>
              <a:t>should limit consumption </a:t>
            </a:r>
            <a:r>
              <a:rPr lang="en-GB" dirty="0" smtClean="0"/>
              <a:t>to no </a:t>
            </a:r>
            <a:r>
              <a:rPr lang="en-GB" dirty="0"/>
              <a:t>more than a </a:t>
            </a:r>
            <a:r>
              <a:rPr lang="en-GB" dirty="0" smtClean="0"/>
              <a:t/>
            </a:r>
            <a:br>
              <a:rPr lang="en-GB" dirty="0" smtClean="0"/>
            </a:br>
            <a:r>
              <a:rPr lang="en-GB" dirty="0" smtClean="0"/>
              <a:t>combined </a:t>
            </a:r>
            <a:r>
              <a:rPr lang="en-GB" dirty="0"/>
              <a:t>total of 150ml per day.</a:t>
            </a:r>
          </a:p>
          <a:p>
            <a:pPr marL="285750" indent="-285750">
              <a:buFont typeface="Arial" panose="020B0604020202020204" pitchFamily="34" charset="0"/>
              <a:buChar char="•"/>
              <a:defRPr/>
            </a:pPr>
            <a:r>
              <a:rPr lang="en-GB" dirty="0"/>
              <a:t>Sugary drinks are one of the main contributors to </a:t>
            </a:r>
            <a:r>
              <a:rPr lang="en-GB" dirty="0" smtClean="0"/>
              <a:t/>
            </a:r>
            <a:br>
              <a:rPr lang="en-GB" dirty="0" smtClean="0"/>
            </a:br>
            <a:r>
              <a:rPr lang="en-GB" dirty="0" smtClean="0"/>
              <a:t>excess sugar consumption </a:t>
            </a:r>
            <a:r>
              <a:rPr lang="en-GB" dirty="0"/>
              <a:t>amongst children and </a:t>
            </a:r>
            <a:r>
              <a:rPr lang="en-GB" dirty="0" smtClean="0"/>
              <a:t/>
            </a:r>
            <a:br>
              <a:rPr lang="en-GB" dirty="0" smtClean="0"/>
            </a:br>
            <a:r>
              <a:rPr lang="en-GB" dirty="0" smtClean="0"/>
              <a:t>adults </a:t>
            </a:r>
            <a:r>
              <a:rPr lang="en-GB" dirty="0"/>
              <a:t>in the UK. </a:t>
            </a:r>
            <a:endParaRPr lang="en-GB" dirty="0" smtClean="0"/>
          </a:p>
          <a:p>
            <a:pPr marL="285750" indent="-285750">
              <a:buFont typeface="Arial" panose="020B0604020202020204" pitchFamily="34" charset="0"/>
              <a:buChar char="•"/>
              <a:defRPr/>
            </a:pPr>
            <a:r>
              <a:rPr lang="en-GB" dirty="0" smtClean="0"/>
              <a:t>Swap sugary soft </a:t>
            </a:r>
            <a:r>
              <a:rPr lang="en-GB" dirty="0"/>
              <a:t>drinks for diet, sugar-free or no </a:t>
            </a:r>
            <a:r>
              <a:rPr lang="en-GB" dirty="0" smtClean="0"/>
              <a:t/>
            </a:r>
            <a:br>
              <a:rPr lang="en-GB" dirty="0" smtClean="0"/>
            </a:br>
            <a:r>
              <a:rPr lang="en-GB" dirty="0" smtClean="0"/>
              <a:t>added </a:t>
            </a:r>
            <a:r>
              <a:rPr lang="en-GB" dirty="0"/>
              <a:t>sugar varieties to </a:t>
            </a:r>
            <a:r>
              <a:rPr lang="en-GB" dirty="0" smtClean="0"/>
              <a:t>reduce your </a:t>
            </a:r>
            <a:r>
              <a:rPr lang="en-GB" dirty="0"/>
              <a:t>sugar intake </a:t>
            </a:r>
            <a:endParaRPr lang="en-GB" dirty="0" smtClean="0"/>
          </a:p>
          <a:p>
            <a:pPr>
              <a:buFont typeface="Arial" charset="0"/>
              <a:buNone/>
              <a:defRPr/>
            </a:pPr>
            <a:r>
              <a:rPr lang="en-GB" dirty="0" smtClean="0"/>
              <a:t>     in a </a:t>
            </a:r>
            <a:r>
              <a:rPr lang="en-GB" dirty="0"/>
              <a:t>simple step</a:t>
            </a:r>
            <a:r>
              <a:rPr lang="en-GB" dirty="0" smtClean="0"/>
              <a:t>.</a:t>
            </a:r>
          </a:p>
          <a:p>
            <a:pPr>
              <a:buFont typeface="Arial" charset="0"/>
              <a:buNone/>
              <a:defRPr/>
            </a:pPr>
            <a:endParaRPr lang="en-GB" dirty="0"/>
          </a:p>
        </p:txBody>
      </p:sp>
      <p:pic>
        <p:nvPicPr>
          <p:cNvPr id="22531" name="Picture 8" descr="water.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524126"/>
            <a:ext cx="15017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503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3"/>
          </p:nvPr>
        </p:nvSpPr>
        <p:spPr bwMode="auto">
          <a:xfrm>
            <a:off x="1739900" y="147639"/>
            <a:ext cx="8712200" cy="6048375"/>
          </a:xfrm>
          <a:prstGeom prst="roundRect">
            <a:avLst>
              <a:gd name="adj" fmla="val 9366"/>
            </a:avLst>
          </a:prstGeom>
          <a:solidFill>
            <a:schemeClr val="accent2"/>
          </a:solidFill>
          <a:ln>
            <a:round/>
            <a:headEnd/>
            <a:tailEnd/>
          </a:ln>
        </p:spPr>
        <p:txBody>
          <a:bodyPr vert="horz" wrap="square" numCol="1" anchor="t" anchorCtr="0" compatLnSpc="1">
            <a:prstTxWarp prst="textNoShape">
              <a:avLst/>
            </a:prstTxWarp>
          </a:bodyPr>
          <a:lstStyle/>
          <a:p>
            <a:pPr eaLnBrk="1" hangingPunct="1">
              <a:spcBef>
                <a:spcPct val="0"/>
              </a:spcBef>
              <a:buFont typeface="Arial" charset="0"/>
              <a:buNone/>
              <a:defRPr/>
            </a:pPr>
            <a:endParaRPr lang="en-GB" altLang="en-US" sz="2400" b="1" dirty="0">
              <a:solidFill>
                <a:schemeClr val="bg1">
                  <a:lumMod val="50000"/>
                </a:schemeClr>
              </a:solidFill>
            </a:endParaRPr>
          </a:p>
          <a:p>
            <a:pPr>
              <a:buFont typeface="Arial" charset="0"/>
              <a:buNone/>
              <a:defRPr/>
            </a:pPr>
            <a:r>
              <a:rPr lang="en-GB" sz="2400" b="1" dirty="0">
                <a:solidFill>
                  <a:srgbClr val="CC6600"/>
                </a:solidFill>
              </a:rPr>
              <a:t>Foods high in fat, salt and sugars</a:t>
            </a:r>
          </a:p>
          <a:p>
            <a:pPr>
              <a:buFont typeface="Arial" charset="0"/>
              <a:buNone/>
              <a:defRPr/>
            </a:pPr>
            <a:endParaRPr lang="en-GB" sz="2400" b="1" dirty="0">
              <a:solidFill>
                <a:srgbClr val="CC6600"/>
              </a:solidFill>
            </a:endParaRPr>
          </a:p>
          <a:p>
            <a:pPr marL="285750" indent="-285750">
              <a:buFont typeface="Arial" panose="020B0604020202020204" pitchFamily="34" charset="0"/>
              <a:buChar char="•"/>
              <a:defRPr/>
            </a:pPr>
            <a:r>
              <a:rPr lang="en-GB" dirty="0">
                <a:solidFill>
                  <a:srgbClr val="CC6600"/>
                </a:solidFill>
              </a:rPr>
              <a:t>This includes products such as chocolate, cakes, biscuits, full-sugar soft </a:t>
            </a:r>
            <a:r>
              <a:rPr lang="en-GB" dirty="0" smtClean="0">
                <a:solidFill>
                  <a:srgbClr val="CC6600"/>
                </a:solidFill>
              </a:rPr>
              <a:t>drinks, butter </a:t>
            </a:r>
            <a:r>
              <a:rPr lang="en-GB" dirty="0">
                <a:solidFill>
                  <a:srgbClr val="CC6600"/>
                </a:solidFill>
              </a:rPr>
              <a:t>and </a:t>
            </a:r>
            <a:r>
              <a:rPr lang="en-GB" dirty="0" err="1" smtClean="0">
                <a:solidFill>
                  <a:srgbClr val="CC6600"/>
                </a:solidFill>
              </a:rPr>
              <a:t>icecream</a:t>
            </a:r>
            <a:r>
              <a:rPr lang="en-GB" dirty="0">
                <a:solidFill>
                  <a:srgbClr val="CC6600"/>
                </a:solidFill>
              </a:rPr>
              <a:t>. </a:t>
            </a:r>
            <a:endParaRPr lang="en-GB" dirty="0" smtClean="0">
              <a:solidFill>
                <a:srgbClr val="CC6600"/>
              </a:solidFill>
            </a:endParaRPr>
          </a:p>
          <a:p>
            <a:pPr marL="285750" indent="-285750">
              <a:buFont typeface="Arial" panose="020B0604020202020204" pitchFamily="34" charset="0"/>
              <a:buChar char="•"/>
              <a:defRPr/>
            </a:pPr>
            <a:r>
              <a:rPr lang="en-GB" dirty="0" smtClean="0">
                <a:solidFill>
                  <a:srgbClr val="CC6600"/>
                </a:solidFill>
              </a:rPr>
              <a:t>These </a:t>
            </a:r>
            <a:r>
              <a:rPr lang="en-GB" dirty="0">
                <a:solidFill>
                  <a:srgbClr val="CC6600"/>
                </a:solidFill>
              </a:rPr>
              <a:t>foods are not needed in the </a:t>
            </a:r>
            <a:r>
              <a:rPr lang="en-GB" dirty="0" smtClean="0">
                <a:solidFill>
                  <a:srgbClr val="CC6600"/>
                </a:solidFill>
              </a:rPr>
              <a:t>diet. If they are included, have infrequently and in small amounts. </a:t>
            </a:r>
          </a:p>
          <a:p>
            <a:pPr marL="285750" indent="-285750">
              <a:buFont typeface="Arial" panose="020B0604020202020204" pitchFamily="34" charset="0"/>
              <a:buChar char="•"/>
              <a:defRPr/>
            </a:pPr>
            <a:r>
              <a:rPr lang="en-GB" dirty="0" smtClean="0">
                <a:solidFill>
                  <a:srgbClr val="CC6600"/>
                </a:solidFill>
              </a:rPr>
              <a:t>If you consume </a:t>
            </a:r>
            <a:r>
              <a:rPr lang="en-GB" dirty="0">
                <a:solidFill>
                  <a:srgbClr val="CC6600"/>
                </a:solidFill>
              </a:rPr>
              <a:t>these foods and drinks often, try to limit their </a:t>
            </a:r>
            <a:r>
              <a:rPr lang="en-GB" dirty="0" smtClean="0">
                <a:solidFill>
                  <a:srgbClr val="CC6600"/>
                </a:solidFill>
              </a:rPr>
              <a:t>consumption so </a:t>
            </a:r>
            <a:r>
              <a:rPr lang="en-GB" dirty="0">
                <a:solidFill>
                  <a:srgbClr val="CC6600"/>
                </a:solidFill>
              </a:rPr>
              <a:t>you have them less often and in smaller amounts. Food and </a:t>
            </a:r>
            <a:r>
              <a:rPr lang="en-GB" dirty="0" smtClean="0">
                <a:solidFill>
                  <a:srgbClr val="CC6600"/>
                </a:solidFill>
              </a:rPr>
              <a:t>drinks high </a:t>
            </a:r>
            <a:r>
              <a:rPr lang="en-GB" dirty="0">
                <a:solidFill>
                  <a:srgbClr val="CC6600"/>
                </a:solidFill>
              </a:rPr>
              <a:t>in fat and sugar contain lots of energy, particularly when </a:t>
            </a:r>
            <a:r>
              <a:rPr lang="en-GB" dirty="0" smtClean="0">
                <a:solidFill>
                  <a:srgbClr val="CC6600"/>
                </a:solidFill>
              </a:rPr>
              <a:t>you have </a:t>
            </a:r>
            <a:r>
              <a:rPr lang="en-GB" dirty="0">
                <a:solidFill>
                  <a:srgbClr val="CC6600"/>
                </a:solidFill>
              </a:rPr>
              <a:t>large servings. </a:t>
            </a:r>
            <a:endParaRPr lang="en-GB" dirty="0" smtClean="0">
              <a:solidFill>
                <a:srgbClr val="CC6600"/>
              </a:solidFill>
            </a:endParaRPr>
          </a:p>
          <a:p>
            <a:pPr marL="285750" indent="-285750">
              <a:buFont typeface="Arial" panose="020B0604020202020204" pitchFamily="34" charset="0"/>
              <a:buChar char="•"/>
              <a:defRPr/>
            </a:pPr>
            <a:r>
              <a:rPr lang="en-GB" dirty="0" smtClean="0">
                <a:solidFill>
                  <a:srgbClr val="CC6600"/>
                </a:solidFill>
              </a:rPr>
              <a:t>Check </a:t>
            </a:r>
            <a:r>
              <a:rPr lang="en-GB" dirty="0">
                <a:solidFill>
                  <a:srgbClr val="CC6600"/>
                </a:solidFill>
              </a:rPr>
              <a:t>the label and avoid </a:t>
            </a:r>
            <a:r>
              <a:rPr lang="en-GB" dirty="0" smtClean="0">
                <a:solidFill>
                  <a:srgbClr val="CC6600"/>
                </a:solidFill>
              </a:rPr>
              <a:t>foods which </a:t>
            </a:r>
            <a:r>
              <a:rPr lang="en-GB" dirty="0">
                <a:solidFill>
                  <a:srgbClr val="CC6600"/>
                </a:solidFill>
              </a:rPr>
              <a:t>are high in fat, </a:t>
            </a:r>
            <a:r>
              <a:rPr lang="en-GB" dirty="0" smtClean="0">
                <a:solidFill>
                  <a:srgbClr val="CC6600"/>
                </a:solidFill>
              </a:rPr>
              <a:t/>
            </a:r>
            <a:br>
              <a:rPr lang="en-GB" dirty="0" smtClean="0">
                <a:solidFill>
                  <a:srgbClr val="CC6600"/>
                </a:solidFill>
              </a:rPr>
            </a:br>
            <a:r>
              <a:rPr lang="en-GB" dirty="0" smtClean="0">
                <a:solidFill>
                  <a:srgbClr val="CC6600"/>
                </a:solidFill>
              </a:rPr>
              <a:t>salt </a:t>
            </a:r>
            <a:r>
              <a:rPr lang="en-GB" dirty="0">
                <a:solidFill>
                  <a:srgbClr val="CC6600"/>
                </a:solidFill>
              </a:rPr>
              <a:t>and sugar</a:t>
            </a:r>
            <a:r>
              <a:rPr lang="en-GB" dirty="0" smtClean="0">
                <a:solidFill>
                  <a:srgbClr val="CC6600"/>
                </a:solidFill>
              </a:rPr>
              <a:t>!</a:t>
            </a:r>
            <a:endParaRPr lang="en-GB" dirty="0">
              <a:solidFill>
                <a:srgbClr val="CC6600"/>
              </a:solidFill>
            </a:endParaRPr>
          </a:p>
        </p:txBody>
      </p:sp>
      <p:grpSp>
        <p:nvGrpSpPr>
          <p:cNvPr id="24579" name="Group 3"/>
          <p:cNvGrpSpPr>
            <a:grpSpLocks/>
          </p:cNvGrpSpPr>
          <p:nvPr/>
        </p:nvGrpSpPr>
        <p:grpSpPr bwMode="auto">
          <a:xfrm>
            <a:off x="6096001" y="3708400"/>
            <a:ext cx="4246563" cy="2541588"/>
            <a:chOff x="5794946" y="4529436"/>
            <a:chExt cx="3068323" cy="1836162"/>
          </a:xfrm>
        </p:grpSpPr>
        <p:pic>
          <p:nvPicPr>
            <p:cNvPr id="24580" name="Picture 4" descr="Eatwell guide 2016 sugary items-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616" y="4529436"/>
              <a:ext cx="796626" cy="10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Eatwell guide 2016 sugary items-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9780" y="4710991"/>
              <a:ext cx="844906" cy="98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Eatwell guide 2016 sugary items-4.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8658" y="5479230"/>
              <a:ext cx="714895" cy="7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Eatwell guide 2016 sugary items-5.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82175" y="5157026"/>
              <a:ext cx="865022" cy="8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Eatwell guide 2016 sugary items-6.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94946" y="5633693"/>
              <a:ext cx="865022" cy="67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Eatwell guide 2016 sugary items-7.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4758" y="5691685"/>
              <a:ext cx="865022" cy="6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Eatwell guide 2016 sugary items-3.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11745" y="5527836"/>
              <a:ext cx="951524" cy="6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3493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type="body" sz="quarter" idx="13"/>
          </p:nvPr>
        </p:nvSpPr>
        <p:spPr bwMode="auto">
          <a:xfrm>
            <a:off x="1631950" y="115888"/>
            <a:ext cx="8928100" cy="6553200"/>
          </a:xfrm>
          <a:prstGeom prst="roundRect">
            <a:avLst>
              <a:gd name="adj" fmla="val 9366"/>
            </a:avLst>
          </a:prstGeom>
          <a:solidFill>
            <a:schemeClr val="accent2"/>
          </a:solidFill>
          <a:ln>
            <a:round/>
            <a:headEnd/>
            <a:tailEnd/>
          </a:ln>
        </p:spPr>
        <p:txBody>
          <a:bodyPr vert="horz" wrap="square" numCol="1" anchor="t" anchorCtr="0" compatLnSpc="1">
            <a:prstTxWarp prst="textNoShape">
              <a:avLst/>
            </a:prstTxWarp>
          </a:bodyPr>
          <a:lstStyle/>
          <a:p>
            <a:pPr eaLnBrk="1" hangingPunct="1">
              <a:spcBef>
                <a:spcPct val="0"/>
              </a:spcBef>
            </a:pPr>
            <a:r>
              <a:rPr lang="en-GB" altLang="en-US" sz="2400" b="1"/>
              <a:t>Key message summary</a:t>
            </a:r>
          </a:p>
          <a:p>
            <a:pPr eaLnBrk="1" hangingPunct="1">
              <a:spcBef>
                <a:spcPct val="0"/>
              </a:spcBef>
            </a:pPr>
            <a:endParaRPr lang="en-GB" altLang="en-US" smtClean="0"/>
          </a:p>
          <a:p>
            <a:pPr eaLnBrk="1" hangingPunct="1">
              <a:spcBef>
                <a:spcPct val="0"/>
              </a:spcBef>
            </a:pPr>
            <a:r>
              <a:rPr lang="en-GB" altLang="en-US" smtClean="0"/>
              <a:t>		Eat at least 5 portions of a variety of fruit and 			vegetables every day.</a:t>
            </a:r>
          </a:p>
          <a:p>
            <a:pPr>
              <a:spcBef>
                <a:spcPct val="0"/>
              </a:spcBef>
            </a:pPr>
            <a:endParaRPr lang="en-GB" altLang="en-US" smtClean="0"/>
          </a:p>
          <a:p>
            <a:pPr>
              <a:spcBef>
                <a:spcPct val="0"/>
              </a:spcBef>
            </a:pPr>
            <a:r>
              <a:rPr lang="en-GB" altLang="en-US" smtClean="0"/>
              <a:t>		Base meals on potatoes, bread, rice, pasta or other 		starchy 	carbohydrates; choosing wholegrain versions 		where possible.</a:t>
            </a:r>
          </a:p>
          <a:p>
            <a:pPr>
              <a:spcBef>
                <a:spcPct val="0"/>
              </a:spcBef>
            </a:pPr>
            <a:endParaRPr lang="en-GB" altLang="en-US" smtClean="0"/>
          </a:p>
          <a:p>
            <a:pPr>
              <a:spcBef>
                <a:spcPct val="0"/>
              </a:spcBef>
            </a:pPr>
            <a:r>
              <a:rPr lang="en-GB" altLang="en-US" smtClean="0"/>
              <a:t>		Have some dairy or dairy alternatives (such as soya 		drinks); choosing lower fat and lower sugar options.</a:t>
            </a:r>
          </a:p>
          <a:p>
            <a:pPr>
              <a:spcBef>
                <a:spcPct val="0"/>
              </a:spcBef>
            </a:pPr>
            <a:endParaRPr lang="en-GB" altLang="en-US" smtClean="0"/>
          </a:p>
          <a:p>
            <a:pPr>
              <a:spcBef>
                <a:spcPct val="0"/>
              </a:spcBef>
            </a:pPr>
            <a:r>
              <a:rPr lang="en-GB" altLang="en-US" smtClean="0"/>
              <a:t>		Eat some beans, pulses, fish, eggs, meat and other 		proteins (including 2 portions of fish every week, one of 		which should be oily).</a:t>
            </a:r>
          </a:p>
          <a:p>
            <a:pPr>
              <a:spcBef>
                <a:spcPct val="0"/>
              </a:spcBef>
            </a:pPr>
            <a:endParaRPr lang="en-GB" altLang="en-US" smtClean="0"/>
          </a:p>
          <a:p>
            <a:pPr>
              <a:spcBef>
                <a:spcPct val="0"/>
              </a:spcBef>
            </a:pPr>
            <a:r>
              <a:rPr lang="en-GB" altLang="en-US" smtClean="0"/>
              <a:t>		Choose unsaturated oils and spreads and eat in small 		amounts.</a:t>
            </a:r>
          </a:p>
          <a:p>
            <a:pPr>
              <a:spcBef>
                <a:spcPct val="0"/>
              </a:spcBef>
            </a:pPr>
            <a:r>
              <a:rPr lang="en-GB" altLang="en-US" smtClean="0"/>
              <a:t>		</a:t>
            </a:r>
          </a:p>
          <a:p>
            <a:pPr>
              <a:spcBef>
                <a:spcPct val="0"/>
              </a:spcBef>
            </a:pPr>
            <a:r>
              <a:rPr lang="en-GB" altLang="en-US" smtClean="0"/>
              <a:t>		Drink 6-8 cups/glasses of fluid a day.	</a:t>
            </a:r>
          </a:p>
          <a:p>
            <a:pPr>
              <a:spcBef>
                <a:spcPct val="0"/>
              </a:spcBef>
            </a:pPr>
            <a:endParaRPr lang="en-GB" altLang="en-US" sz="1200" b="1"/>
          </a:p>
          <a:p>
            <a:pPr>
              <a:spcBef>
                <a:spcPct val="0"/>
              </a:spcBef>
            </a:pPr>
            <a:r>
              <a:rPr lang="en-GB" altLang="en-US" sz="1300" b="1"/>
              <a:t>  </a:t>
            </a:r>
          </a:p>
          <a:p>
            <a:pPr>
              <a:spcBef>
                <a:spcPct val="0"/>
              </a:spcBef>
            </a:pPr>
            <a:r>
              <a:rPr lang="en-GB" altLang="en-US" sz="1300" b="1"/>
              <a:t> If consuming foods and drinks high in fat, salt or sugar have these less often and in small amounts.</a:t>
            </a:r>
            <a:endParaRPr lang="en-US" altLang="en-US" sz="1300" b="1"/>
          </a:p>
        </p:txBody>
      </p:sp>
      <p:grpSp>
        <p:nvGrpSpPr>
          <p:cNvPr id="26627" name="Group 2"/>
          <p:cNvGrpSpPr>
            <a:grpSpLocks/>
          </p:cNvGrpSpPr>
          <p:nvPr/>
        </p:nvGrpSpPr>
        <p:grpSpPr bwMode="auto">
          <a:xfrm flipH="1">
            <a:off x="2228850" y="976314"/>
            <a:ext cx="1320800" cy="725487"/>
            <a:chOff x="2328349" y="3516601"/>
            <a:chExt cx="6548672" cy="3341399"/>
          </a:xfrm>
        </p:grpSpPr>
        <p:pic>
          <p:nvPicPr>
            <p:cNvPr id="26659" name="Picture 3" descr="Eatwell guide 2016 VEG items-2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221" y="3516601"/>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0" name="Picture 4" descr="Eatwell guide 2016 VEG items-1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1" name="Picture 5" descr="Eatwell guide 2016 VEG items-1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2" name="Picture 6" descr="Eatwell guide 2016 VEG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890" y="3799128"/>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3" name="Picture 7" descr="Eatwell guide 2016 VEG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Picture 8" descr="Eatwell guide 2016 VEG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5" name="Picture 9" descr="Eatwell guide 2016 VEG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43438">
              <a:off x="7585425" y="3887755"/>
              <a:ext cx="1127772"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6" name="Picture 10" descr="Eatwell guide 2016 VEG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21601" y="4447857"/>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7" name="Picture 11" descr="Eatwell guide 2016 VEG items-5.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33468">
              <a:off x="6092660" y="4295088"/>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8" name="Picture 12" descr="Eatwell guide 2016 VEG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9" name="Picture 13" descr="Eatwell guide 2016 VEG items-1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0" name="Picture 14" descr="Eatwell guide 2016 VEG items-11.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1" name="Picture 15" descr="Eatwell guide 2016 VEG items-15.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09865" y="4237252"/>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2" name="Picture 16" descr="Eatwell guide 2016 VEG items-13.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6754" y="4416059"/>
              <a:ext cx="1561317" cy="11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17" descr="Eatwell guide 2016 VEG items-9.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18" descr="Eatwell guide 2016 VEG items-8.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5" name="Picture 19" descr="Eatwell guide 2016 VEG items-10.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6" name="Picture 20" descr="Eatwell guide 2016 VEG items-16.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7" name="Picture 21" descr="Eatwell guide 2016 VEG items-22.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8" name="Picture 22" descr="Eatwell guide 2016 VEG items-17.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328349" y="531811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9" name="Picture 23" descr="Eatwell guide 2016 VEG items-19.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0" name="Picture 24" descr="Eatwell guide 2016 VEG items-20.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28" name="Group 25"/>
          <p:cNvGrpSpPr>
            <a:grpSpLocks/>
          </p:cNvGrpSpPr>
          <p:nvPr/>
        </p:nvGrpSpPr>
        <p:grpSpPr bwMode="auto">
          <a:xfrm flipH="1">
            <a:off x="2271713" y="1844676"/>
            <a:ext cx="1371600" cy="855663"/>
            <a:chOff x="2915891" y="3118700"/>
            <a:chExt cx="5893597" cy="3590241"/>
          </a:xfrm>
        </p:grpSpPr>
        <p:pic>
          <p:nvPicPr>
            <p:cNvPr id="26649" name="Picture 26" descr="Eatwell guide 2016 CARBS items-2.psd"/>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237263" y="4055642"/>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27" descr="Eatwell guide 2016 CARBS items-3.psd"/>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28" descr="Eatwell guide 2016 CARBS items-1.psd"/>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731775" y="3237094"/>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29" descr="Eatwell guide 2016 CARBS items-6.psd"/>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210346" y="4303864"/>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30" descr="Eatwell guide 2016 CARBS items-7.psd"/>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31" descr="Eatwell guide 2016 CARBS items-8.psd"/>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32" descr="Eatwell guide 2016 CARBS items-5.psd"/>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7872379" y="3118700"/>
              <a:ext cx="937109" cy="15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3" descr="Eatwell guide 2016 CARBS items-4.psd"/>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34" descr="Eatwell guide 2016 CARBS items-10.psd"/>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35" descr="Eatwell guide 2016 CARBS items-9.psd"/>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29" name="Group 1"/>
          <p:cNvGrpSpPr>
            <a:grpSpLocks/>
          </p:cNvGrpSpPr>
          <p:nvPr/>
        </p:nvGrpSpPr>
        <p:grpSpPr bwMode="auto">
          <a:xfrm>
            <a:off x="2336801" y="2801939"/>
            <a:ext cx="1135063" cy="727075"/>
            <a:chOff x="2195094" y="2782638"/>
            <a:chExt cx="3172191" cy="2034049"/>
          </a:xfrm>
        </p:grpSpPr>
        <p:pic>
          <p:nvPicPr>
            <p:cNvPr id="26644" name="Picture 37" descr="Eatwell guide 2016 dairy items-3.psd"/>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195094" y="2782638"/>
              <a:ext cx="1249060" cy="18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38" descr="Eatwell guide 2016 dairy items-4.psd"/>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023364" y="3508605"/>
              <a:ext cx="974841" cy="11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39" descr="Eatwell guide 2016 dairy items-5.psd"/>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99758" y="3911243"/>
              <a:ext cx="862027" cy="73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40" descr="Eatwell guide 2016 dairy items-2.psd"/>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998205" y="4078164"/>
              <a:ext cx="1369080" cy="7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41" descr="Eatwell guide 2016 dairy items-1.psd"/>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071692" y="3685582"/>
              <a:ext cx="1057705" cy="7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0" name="Group 1"/>
          <p:cNvGrpSpPr>
            <a:grpSpLocks/>
          </p:cNvGrpSpPr>
          <p:nvPr/>
        </p:nvGrpSpPr>
        <p:grpSpPr bwMode="auto">
          <a:xfrm>
            <a:off x="2216151" y="3621089"/>
            <a:ext cx="1643063" cy="898525"/>
            <a:chOff x="4091359" y="1944147"/>
            <a:chExt cx="4157522" cy="2276318"/>
          </a:xfrm>
        </p:grpSpPr>
        <p:pic>
          <p:nvPicPr>
            <p:cNvPr id="26635" name="Picture 14" descr="Eatwell guide 2016 meat-fish items-10.psd"/>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091359" y="1944147"/>
              <a:ext cx="1026065" cy="124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0" descr="Eatwell guide 2016 meat-fish items-9.psd"/>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8148" y="2983850"/>
              <a:ext cx="857577" cy="112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1" descr="Eatwell guide 2016 meat-fish items-3.psd"/>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860032" y="3192864"/>
              <a:ext cx="1067672" cy="9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2" descr="Eatwell guide 2016 meat-fish items-2.psd"/>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393868" y="3409598"/>
              <a:ext cx="1605265" cy="6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4" descr="Eatwell guide 2016 meat-fish items-1.psd"/>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6313089" y="3013456"/>
              <a:ext cx="949789" cy="80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6" descr="Eatwell guide 2016 meat-fish items-6.psd"/>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999133" y="2864951"/>
              <a:ext cx="1249748" cy="1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7" descr="Eatwell guide 2016 meat-fish items-7.psd"/>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6431066" y="3310135"/>
              <a:ext cx="1136134" cy="91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28" descr="Eatwell guide 2016 meat-fish items-8.psd"/>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4860032" y="2439690"/>
              <a:ext cx="1465232" cy="12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23" descr="Eatwell guide 2016 meat-fish items-4.psd"/>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5745464" y="2454901"/>
              <a:ext cx="902072" cy="105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1" name="Group 2"/>
          <p:cNvGrpSpPr>
            <a:grpSpLocks/>
          </p:cNvGrpSpPr>
          <p:nvPr/>
        </p:nvGrpSpPr>
        <p:grpSpPr bwMode="auto">
          <a:xfrm>
            <a:off x="2589213" y="4567239"/>
            <a:ext cx="692150" cy="947737"/>
            <a:chOff x="3324311" y="2488928"/>
            <a:chExt cx="1449338" cy="1988707"/>
          </a:xfrm>
        </p:grpSpPr>
        <p:pic>
          <p:nvPicPr>
            <p:cNvPr id="26633" name="Picture 35" descr="Eatwell guide 2016 oil items-1.psd"/>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3324311" y="2488928"/>
              <a:ext cx="716156" cy="164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6" descr="Eatwell guide 2016 oil items-2.psd"/>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361125" y="3037868"/>
              <a:ext cx="1412524" cy="143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2" name="Picture 8" descr="water.psd"/>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2606676" y="5434014"/>
            <a:ext cx="4349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937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p:cNvSpPr>
            <a:spLocks noGrp="1"/>
          </p:cNvSpPr>
          <p:nvPr>
            <p:ph type="body" sz="quarter" idx="13"/>
          </p:nvPr>
        </p:nvSpPr>
        <p:spPr bwMode="auto">
          <a:xfrm>
            <a:off x="2024064" y="712788"/>
            <a:ext cx="4071937" cy="1852612"/>
          </a:xfrm>
          <a:prstGeom prst="roundRect">
            <a:avLst>
              <a:gd name="adj" fmla="val 9366"/>
            </a:avLst>
          </a:prstGeom>
          <a:gradFill rotWithShape="0">
            <a:gsLst>
              <a:gs pos="0">
                <a:schemeClr val="accent1">
                  <a:alpha val="89999"/>
                </a:schemeClr>
              </a:gs>
              <a:gs pos="100000">
                <a:schemeClr val="accent1">
                  <a:alpha val="79999"/>
                </a:schemeClr>
              </a:gs>
            </a:gsLst>
            <a:lin/>
          </a:gradFill>
          <a:ln>
            <a:round/>
            <a:headEnd/>
            <a:tailEnd/>
          </a:ln>
        </p:spPr>
        <p:txBody>
          <a:bodyPr vert="horz" wrap="square" numCol="1" anchor="t" anchorCtr="0" compatLnSpc="1">
            <a:prstTxWarp prst="textNoShape">
              <a:avLst/>
            </a:prstTxWarp>
          </a:bodyPr>
          <a:lstStyle/>
          <a:p>
            <a:pPr>
              <a:spcBef>
                <a:spcPct val="0"/>
              </a:spcBef>
            </a:pPr>
            <a:r>
              <a:rPr lang="en-GB" altLang="en-US" sz="2800" b="1"/>
              <a:t>What are the side-effects of not having a balanced diet?</a:t>
            </a:r>
          </a:p>
        </p:txBody>
      </p:sp>
      <p:pic>
        <p:nvPicPr>
          <p:cNvPr id="2765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914" y="260351"/>
            <a:ext cx="329247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4221164"/>
            <a:ext cx="3306762"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Image result for rickets in teenage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25" y="2781301"/>
            <a:ext cx="30749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Image result for tooth dec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1" y="4691063"/>
            <a:ext cx="323691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Image result for teenager low mo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4" y="2271713"/>
            <a:ext cx="26876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311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4064" y="712788"/>
            <a:ext cx="4071937" cy="5359400"/>
          </a:xfrm>
        </p:spPr>
        <p:txBody>
          <a:bodyPr/>
          <a:lstStyle/>
          <a:p>
            <a:pPr>
              <a:defRPr/>
            </a:pPr>
            <a:r>
              <a:rPr lang="en-GB" sz="2800" dirty="0"/>
              <a:t>Barriers to having a healthy diet:</a:t>
            </a:r>
          </a:p>
          <a:p>
            <a:pPr>
              <a:defRPr/>
            </a:pPr>
            <a:endParaRPr lang="en-GB" sz="2800" dirty="0"/>
          </a:p>
          <a:p>
            <a:pPr marL="285750" indent="-285750">
              <a:buFont typeface="Arial" panose="020B0604020202020204" pitchFamily="34" charset="0"/>
              <a:buChar char="•"/>
              <a:defRPr/>
            </a:pPr>
            <a:r>
              <a:rPr lang="en-GB" sz="2800" dirty="0"/>
              <a:t>Your Family don’t buy healthy food</a:t>
            </a:r>
          </a:p>
          <a:p>
            <a:pPr marL="285750" indent="-285750">
              <a:buFont typeface="Arial" panose="020B0604020202020204" pitchFamily="34" charset="0"/>
              <a:buChar char="•"/>
              <a:defRPr/>
            </a:pPr>
            <a:r>
              <a:rPr lang="en-GB" sz="2800" dirty="0"/>
              <a:t>You don’t like healthy food</a:t>
            </a:r>
          </a:p>
          <a:p>
            <a:pPr marL="285750" indent="-285750">
              <a:buFont typeface="Arial" panose="020B0604020202020204" pitchFamily="34" charset="0"/>
              <a:buChar char="•"/>
              <a:defRPr/>
            </a:pPr>
            <a:r>
              <a:rPr lang="en-GB" sz="2800" dirty="0"/>
              <a:t>You don’t know what healthy food is</a:t>
            </a:r>
          </a:p>
        </p:txBody>
      </p:sp>
    </p:spTree>
    <p:extLst>
      <p:ext uri="{BB962C8B-B14F-4D97-AF65-F5344CB8AC3E}">
        <p14:creationId xmlns:p14="http://schemas.microsoft.com/office/powerpoint/2010/main" val="208134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igm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908051"/>
            <a:ext cx="2674937"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green_apples-5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526" y="836614"/>
            <a:ext cx="18716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pepera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3429000"/>
            <a:ext cx="5397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7"/>
          <p:cNvSpPr>
            <a:spLocks noChangeArrowheads="1" noChangeShapeType="1" noTextEdit="1"/>
          </p:cNvSpPr>
          <p:nvPr/>
        </p:nvSpPr>
        <p:spPr bwMode="auto">
          <a:xfrm>
            <a:off x="2711450" y="5013326"/>
            <a:ext cx="6819900" cy="6381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FFFFFF"/>
                </a:solidFill>
                <a:latin typeface="Arial Black" panose="020B0A04020102020204" pitchFamily="34" charset="0"/>
              </a:rPr>
              <a:t>Put in order of "healthiest".</a:t>
            </a:r>
          </a:p>
        </p:txBody>
      </p:sp>
    </p:spTree>
    <p:extLst>
      <p:ext uri="{BB962C8B-B14F-4D97-AF65-F5344CB8AC3E}">
        <p14:creationId xmlns:p14="http://schemas.microsoft.com/office/powerpoint/2010/main" val="3506051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GB" altLang="en-US" smtClean="0"/>
              <a:t>Healthy Living</a:t>
            </a:r>
            <a:endParaRPr lang="en-US" altLang="en-US" smtClean="0"/>
          </a:p>
        </p:txBody>
      </p:sp>
      <p:sp>
        <p:nvSpPr>
          <p:cNvPr id="3075" name="Subtitle 2"/>
          <p:cNvSpPr>
            <a:spLocks noGrp="1"/>
          </p:cNvSpPr>
          <p:nvPr>
            <p:ph type="subTitle" idx="1"/>
          </p:nvPr>
        </p:nvSpPr>
        <p:spPr/>
        <p:txBody>
          <a:bodyPr/>
          <a:lstStyle/>
          <a:p>
            <a:pPr eaLnBrk="1" hangingPunct="1"/>
            <a:r>
              <a:rPr lang="en-GB" altLang="en-US" smtClean="0"/>
              <a:t>WALT: To understand what it means to be healthy</a:t>
            </a:r>
            <a:endParaRPr lang="en-US" altLang="en-US" smtClean="0"/>
          </a:p>
        </p:txBody>
      </p:sp>
    </p:spTree>
    <p:extLst>
      <p:ext uri="{BB962C8B-B14F-4D97-AF65-F5344CB8AC3E}">
        <p14:creationId xmlns:p14="http://schemas.microsoft.com/office/powerpoint/2010/main" val="3555231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altLang="en-US" smtClean="0"/>
              <a:t>Which of these foods is the Healthiest?</a:t>
            </a:r>
            <a:endParaRPr lang="en-US" altLang="en-US" smtClean="0"/>
          </a:p>
        </p:txBody>
      </p:sp>
      <p:sp>
        <p:nvSpPr>
          <p:cNvPr id="4099" name="Content Placeholder 2"/>
          <p:cNvSpPr>
            <a:spLocks noGrp="1"/>
          </p:cNvSpPr>
          <p:nvPr>
            <p:ph idx="1"/>
          </p:nvPr>
        </p:nvSpPr>
        <p:spPr/>
        <p:txBody>
          <a:bodyPr/>
          <a:lstStyle/>
          <a:p>
            <a:pPr eaLnBrk="1" hangingPunct="1"/>
            <a:r>
              <a:rPr lang="en-GB" altLang="en-US" smtClean="0"/>
              <a:t>1</a:t>
            </a:r>
          </a:p>
          <a:p>
            <a:pPr eaLnBrk="1" hangingPunct="1"/>
            <a:r>
              <a:rPr lang="en-GB" altLang="en-US" smtClean="0"/>
              <a:t>2</a:t>
            </a:r>
          </a:p>
          <a:p>
            <a:pPr eaLnBrk="1" hangingPunct="1"/>
            <a:r>
              <a:rPr lang="en-GB" altLang="en-US" smtClean="0"/>
              <a:t>3</a:t>
            </a:r>
          </a:p>
          <a:p>
            <a:pPr eaLnBrk="1" hangingPunct="1"/>
            <a:r>
              <a:rPr lang="en-GB" altLang="en-US" smtClean="0"/>
              <a:t>4</a:t>
            </a:r>
          </a:p>
          <a:p>
            <a:pPr eaLnBrk="1" hangingPunct="1"/>
            <a:r>
              <a:rPr lang="en-GB" altLang="en-US" smtClean="0"/>
              <a:t>Put the four foods in rank order starting with the healthiest and ending with the least healthy.</a:t>
            </a:r>
          </a:p>
          <a:p>
            <a:pPr eaLnBrk="1" hangingPunct="1"/>
            <a:r>
              <a:rPr lang="en-GB" altLang="en-US" smtClean="0"/>
              <a:t>For each one say why?</a:t>
            </a:r>
            <a:endParaRPr lang="en-US" altLang="en-US" smtClean="0"/>
          </a:p>
        </p:txBody>
      </p:sp>
    </p:spTree>
    <p:extLst>
      <p:ext uri="{BB962C8B-B14F-4D97-AF65-F5344CB8AC3E}">
        <p14:creationId xmlns:p14="http://schemas.microsoft.com/office/powerpoint/2010/main" val="426945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al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roast-d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6" y="4392614"/>
            <a:ext cx="32861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fish_and_ch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6" y="0"/>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Subway-Sandwi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02126"/>
            <a:ext cx="32766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WordArt 8"/>
          <p:cNvSpPr>
            <a:spLocks noChangeArrowheads="1" noChangeShapeType="1" noTextEdit="1"/>
          </p:cNvSpPr>
          <p:nvPr/>
        </p:nvSpPr>
        <p:spPr bwMode="auto">
          <a:xfrm>
            <a:off x="5232401" y="2420938"/>
            <a:ext cx="1584325" cy="23050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4800" kern="10">
                <a:ln w="9525">
                  <a:solidFill>
                    <a:srgbClr val="000000"/>
                  </a:solidFill>
                  <a:round/>
                  <a:headEnd/>
                  <a:tailEnd/>
                </a:ln>
                <a:solidFill>
                  <a:srgbClr val="FFFFFF"/>
                </a:solidFill>
                <a:latin typeface="Arial Black" panose="020B0A04020102020204" pitchFamily="34" charset="0"/>
              </a:rPr>
              <a:t>?</a:t>
            </a:r>
          </a:p>
        </p:txBody>
      </p:sp>
    </p:spTree>
    <p:extLst>
      <p:ext uri="{BB962C8B-B14F-4D97-AF65-F5344CB8AC3E}">
        <p14:creationId xmlns:p14="http://schemas.microsoft.com/office/powerpoint/2010/main" val="2698764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style.rotation</p:attrName>
                                        </p:attrNameLst>
                                      </p:cBhvr>
                                      <p:tavLst>
                                        <p:tav tm="0">
                                          <p:val>
                                            <p:fltVal val="720"/>
                                          </p:val>
                                        </p:tav>
                                        <p:tav tm="100000">
                                          <p:val>
                                            <p:fltVal val="0"/>
                                          </p:val>
                                        </p:tav>
                                      </p:tavLst>
                                    </p:anim>
                                    <p:anim calcmode="lin" valueType="num">
                                      <p:cBhvr>
                                        <p:cTn id="9" dur="2000" fill="hold"/>
                                        <p:tgtEl>
                                          <p:spTgt spid="3076"/>
                                        </p:tgtEl>
                                        <p:attrNameLst>
                                          <p:attrName>ppt_h</p:attrName>
                                        </p:attrNameLst>
                                      </p:cBhvr>
                                      <p:tavLst>
                                        <p:tav tm="0">
                                          <p:val>
                                            <p:fltVal val="0"/>
                                          </p:val>
                                        </p:tav>
                                        <p:tav tm="100000">
                                          <p:val>
                                            <p:strVal val="#ppt_h"/>
                                          </p:val>
                                        </p:tav>
                                      </p:tavLst>
                                    </p:anim>
                                    <p:anim calcmode="lin" valueType="num">
                                      <p:cBhvr>
                                        <p:cTn id="10" dur="2000" fill="hold"/>
                                        <p:tgtEl>
                                          <p:spTgt spid="30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2000"/>
                                        <p:tgtEl>
                                          <p:spTgt spid="3078"/>
                                        </p:tgtEl>
                                      </p:cBhvr>
                                    </p:animEffect>
                                    <p:anim calcmode="lin" valueType="num">
                                      <p:cBhvr>
                                        <p:cTn id="16" dur="2000" fill="hold"/>
                                        <p:tgtEl>
                                          <p:spTgt spid="3078"/>
                                        </p:tgtEl>
                                        <p:attrNameLst>
                                          <p:attrName>style.rotation</p:attrName>
                                        </p:attrNameLst>
                                      </p:cBhvr>
                                      <p:tavLst>
                                        <p:tav tm="0">
                                          <p:val>
                                            <p:fltVal val="720"/>
                                          </p:val>
                                        </p:tav>
                                        <p:tav tm="100000">
                                          <p:val>
                                            <p:fltVal val="0"/>
                                          </p:val>
                                        </p:tav>
                                      </p:tavLst>
                                    </p:anim>
                                    <p:anim calcmode="lin" valueType="num">
                                      <p:cBhvr>
                                        <p:cTn id="17" dur="2000" fill="hold"/>
                                        <p:tgtEl>
                                          <p:spTgt spid="3078"/>
                                        </p:tgtEl>
                                        <p:attrNameLst>
                                          <p:attrName>ppt_h</p:attrName>
                                        </p:attrNameLst>
                                      </p:cBhvr>
                                      <p:tavLst>
                                        <p:tav tm="0">
                                          <p:val>
                                            <p:fltVal val="0"/>
                                          </p:val>
                                        </p:tav>
                                        <p:tav tm="100000">
                                          <p:val>
                                            <p:strVal val="#ppt_h"/>
                                          </p:val>
                                        </p:tav>
                                      </p:tavLst>
                                    </p:anim>
                                    <p:anim calcmode="lin" valueType="num">
                                      <p:cBhvr>
                                        <p:cTn id="18" dur="2000" fill="hold"/>
                                        <p:tgtEl>
                                          <p:spTgt spid="3078"/>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animEffect transition="in" filter="fade">
                                      <p:cBhvr>
                                        <p:cTn id="23" dur="2000"/>
                                        <p:tgtEl>
                                          <p:spTgt spid="3079"/>
                                        </p:tgtEl>
                                      </p:cBhvr>
                                    </p:animEffect>
                                    <p:anim calcmode="lin" valueType="num">
                                      <p:cBhvr>
                                        <p:cTn id="24" dur="2000" fill="hold"/>
                                        <p:tgtEl>
                                          <p:spTgt spid="3079"/>
                                        </p:tgtEl>
                                        <p:attrNameLst>
                                          <p:attrName>style.rotation</p:attrName>
                                        </p:attrNameLst>
                                      </p:cBhvr>
                                      <p:tavLst>
                                        <p:tav tm="0">
                                          <p:val>
                                            <p:fltVal val="720"/>
                                          </p:val>
                                        </p:tav>
                                        <p:tav tm="100000">
                                          <p:val>
                                            <p:fltVal val="0"/>
                                          </p:val>
                                        </p:tav>
                                      </p:tavLst>
                                    </p:anim>
                                    <p:anim calcmode="lin" valueType="num">
                                      <p:cBhvr>
                                        <p:cTn id="25" dur="2000" fill="hold"/>
                                        <p:tgtEl>
                                          <p:spTgt spid="3079"/>
                                        </p:tgtEl>
                                        <p:attrNameLst>
                                          <p:attrName>ppt_h</p:attrName>
                                        </p:attrNameLst>
                                      </p:cBhvr>
                                      <p:tavLst>
                                        <p:tav tm="0">
                                          <p:val>
                                            <p:fltVal val="0"/>
                                          </p:val>
                                        </p:tav>
                                        <p:tav tm="100000">
                                          <p:val>
                                            <p:strVal val="#ppt_h"/>
                                          </p:val>
                                        </p:tav>
                                      </p:tavLst>
                                    </p:anim>
                                    <p:anim calcmode="lin" valueType="num">
                                      <p:cBhvr>
                                        <p:cTn id="26" dur="2000" fill="hold"/>
                                        <p:tgtEl>
                                          <p:spTgt spid="3079"/>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2000"/>
                                        <p:tgtEl>
                                          <p:spTgt spid="3077"/>
                                        </p:tgtEl>
                                      </p:cBhvr>
                                    </p:animEffect>
                                    <p:anim calcmode="lin" valueType="num">
                                      <p:cBhvr>
                                        <p:cTn id="32" dur="2000" fill="hold"/>
                                        <p:tgtEl>
                                          <p:spTgt spid="3077"/>
                                        </p:tgtEl>
                                        <p:attrNameLst>
                                          <p:attrName>style.rotation</p:attrName>
                                        </p:attrNameLst>
                                      </p:cBhvr>
                                      <p:tavLst>
                                        <p:tav tm="0">
                                          <p:val>
                                            <p:fltVal val="720"/>
                                          </p:val>
                                        </p:tav>
                                        <p:tav tm="100000">
                                          <p:val>
                                            <p:fltVal val="0"/>
                                          </p:val>
                                        </p:tav>
                                      </p:tavLst>
                                    </p:anim>
                                    <p:anim calcmode="lin" valueType="num">
                                      <p:cBhvr>
                                        <p:cTn id="33" dur="2000" fill="hold"/>
                                        <p:tgtEl>
                                          <p:spTgt spid="3077"/>
                                        </p:tgtEl>
                                        <p:attrNameLst>
                                          <p:attrName>ppt_h</p:attrName>
                                        </p:attrNameLst>
                                      </p:cBhvr>
                                      <p:tavLst>
                                        <p:tav tm="0">
                                          <p:val>
                                            <p:fltVal val="0"/>
                                          </p:val>
                                        </p:tav>
                                        <p:tav tm="100000">
                                          <p:val>
                                            <p:strVal val="#ppt_h"/>
                                          </p:val>
                                        </p:tav>
                                      </p:tavLst>
                                    </p:anim>
                                    <p:anim calcmode="lin" valueType="num">
                                      <p:cBhvr>
                                        <p:cTn id="34" dur="2000" fill="hold"/>
                                        <p:tgtEl>
                                          <p:spTgt spid="307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ts and figuresAreas many forget to wash   (for more information click here)                                            ..."/>
          <p:cNvPicPr>
            <a:picLocks noChangeAspect="1" noChangeArrowheads="1"/>
          </p:cNvPicPr>
          <p:nvPr/>
        </p:nvPicPr>
        <p:blipFill rotWithShape="1">
          <a:blip r:embed="rId2">
            <a:extLst>
              <a:ext uri="{28A0092B-C50C-407E-A947-70E740481C1C}">
                <a14:useLocalDpi xmlns:a14="http://schemas.microsoft.com/office/drawing/2010/main" val="0"/>
              </a:ext>
            </a:extLst>
          </a:blip>
          <a:srcRect l="6828" t="24280" r="7939" b="26243"/>
          <a:stretch/>
        </p:blipFill>
        <p:spPr bwMode="auto">
          <a:xfrm>
            <a:off x="-74302" y="898636"/>
            <a:ext cx="12266302" cy="50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8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Sugar</a:t>
            </a:r>
            <a:endParaRPr lang="en-GB" dirty="0">
              <a:latin typeface="Comic Sans MS" panose="030F0702030302020204" pitchFamily="66" charset="0"/>
            </a:endParaRPr>
          </a:p>
        </p:txBody>
      </p:sp>
      <p:sp>
        <p:nvSpPr>
          <p:cNvPr id="5" name="Content Placeholder 4"/>
          <p:cNvSpPr>
            <a:spLocks noGrp="1"/>
          </p:cNvSpPr>
          <p:nvPr>
            <p:ph idx="1"/>
          </p:nvPr>
        </p:nvSpPr>
        <p:spPr/>
        <p:txBody>
          <a:bodyPr/>
          <a:lstStyle/>
          <a:p>
            <a:pPr marL="514350" lvl="0" indent="-514350">
              <a:buFont typeface="+mj-lt"/>
              <a:buAutoNum type="arabicPeriod"/>
            </a:pPr>
            <a:r>
              <a:rPr lang="en-US" dirty="0">
                <a:latin typeface="Comic Sans MS" panose="030F0702030302020204" pitchFamily="66" charset="0"/>
              </a:rPr>
              <a:t>To understand how much sugar is in the food and drinks we consume</a:t>
            </a:r>
            <a:endParaRPr lang="en-GB" dirty="0">
              <a:latin typeface="Comic Sans MS" panose="030F0702030302020204" pitchFamily="66" charset="0"/>
            </a:endParaRPr>
          </a:p>
          <a:p>
            <a:pPr marL="514350" lvl="0" indent="-514350">
              <a:buFont typeface="+mj-lt"/>
              <a:buAutoNum type="arabicPeriod"/>
            </a:pPr>
            <a:r>
              <a:rPr lang="en-US" dirty="0">
                <a:latin typeface="Comic Sans MS" panose="030F0702030302020204" pitchFamily="66" charset="0"/>
              </a:rPr>
              <a:t>To know how sugar can affect us</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To suggest how we can stop people consuming too much sugar</a:t>
            </a:r>
            <a:endParaRPr lang="en-GB" dirty="0">
              <a:latin typeface="Comic Sans MS" panose="030F0702030302020204" pitchFamily="66" charset="0"/>
            </a:endParaRPr>
          </a:p>
        </p:txBody>
      </p:sp>
    </p:spTree>
    <p:extLst>
      <p:ext uri="{BB962C8B-B14F-4D97-AF65-F5344CB8AC3E}">
        <p14:creationId xmlns:p14="http://schemas.microsoft.com/office/powerpoint/2010/main" val="666315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ow much is too muc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327" y="2065283"/>
            <a:ext cx="2661219" cy="33265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proves health and fit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91" y="1835057"/>
            <a:ext cx="4179943" cy="480693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GB" dirty="0" smtClean="0"/>
              <a:t>How sugar affects us</a:t>
            </a:r>
            <a:endParaRPr lang="en-GB" dirty="0"/>
          </a:p>
        </p:txBody>
      </p:sp>
      <p:sp>
        <p:nvSpPr>
          <p:cNvPr id="7" name="TextBox 6"/>
          <p:cNvSpPr txBox="1"/>
          <p:nvPr/>
        </p:nvSpPr>
        <p:spPr>
          <a:xfrm>
            <a:off x="5477245" y="3728545"/>
            <a:ext cx="1613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Fat around your organs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463635" y="1690688"/>
            <a:ext cx="1613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Causes tooth decay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697897" y="4238524"/>
            <a:ext cx="1613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Causes weight gain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5239926" y="1461430"/>
            <a:ext cx="1613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Can cause spots!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5530289" y="5164663"/>
            <a:ext cx="161333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High blood sugar levels can lead to Type 2 Diabetes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268821" y="2049025"/>
            <a:ext cx="1613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Affects your mood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8016217" y="757839"/>
            <a:ext cx="38397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So how much should you have?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8352271" y="5485435"/>
            <a:ext cx="38397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For age 11+</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2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515600" cy="1325563"/>
          </a:xfrm>
        </p:spPr>
        <p:txBody>
          <a:bodyPr/>
          <a:lstStyle/>
          <a:p>
            <a:r>
              <a:rPr lang="en-GB" dirty="0" smtClean="0">
                <a:latin typeface="Comic Sans MS" panose="030F0702030302020204" pitchFamily="66" charset="0"/>
              </a:rPr>
              <a:t>The Sugar Tax</a:t>
            </a:r>
            <a:endParaRPr lang="en-GB" dirty="0">
              <a:latin typeface="Comic Sans MS" panose="030F0702030302020204" pitchFamily="66" charset="0"/>
            </a:endParaRPr>
          </a:p>
        </p:txBody>
      </p:sp>
      <p:sp>
        <p:nvSpPr>
          <p:cNvPr id="4" name="Content Placeholder 3"/>
          <p:cNvSpPr>
            <a:spLocks noGrp="1"/>
          </p:cNvSpPr>
          <p:nvPr>
            <p:ph idx="1"/>
          </p:nvPr>
        </p:nvSpPr>
        <p:spPr>
          <a:xfrm>
            <a:off x="838200" y="1325563"/>
            <a:ext cx="10515600" cy="5313776"/>
          </a:xfrm>
        </p:spPr>
        <p:txBody>
          <a:bodyPr>
            <a:normAutofit fontScale="77500" lnSpcReduction="20000"/>
          </a:bodyPr>
          <a:lstStyle/>
          <a:p>
            <a:r>
              <a:rPr lang="en-GB" dirty="0" smtClean="0">
                <a:latin typeface="Comic Sans MS" panose="030F0702030302020204" pitchFamily="66" charset="0"/>
              </a:rPr>
              <a:t>Manufacturers </a:t>
            </a:r>
            <a:r>
              <a:rPr lang="en-GB" dirty="0">
                <a:latin typeface="Comic Sans MS" panose="030F0702030302020204" pitchFamily="66" charset="0"/>
              </a:rPr>
              <a:t>have to pay a levy on the high-sugar drinks they </a:t>
            </a:r>
            <a:r>
              <a:rPr lang="en-GB" dirty="0" smtClean="0">
                <a:latin typeface="Comic Sans MS" panose="030F0702030302020204" pitchFamily="66" charset="0"/>
              </a:rPr>
              <a:t>sell.</a:t>
            </a:r>
          </a:p>
          <a:p>
            <a:r>
              <a:rPr lang="en-GB" dirty="0">
                <a:latin typeface="Comic Sans MS" panose="030F0702030302020204" pitchFamily="66" charset="0"/>
              </a:rPr>
              <a:t>Leading brands such as Fanta, Ribena and Lucozade have cut the sugar content of drinks, but Coca-Cola has not</a:t>
            </a:r>
            <a:r>
              <a:rPr lang="en-GB" dirty="0" smtClean="0">
                <a:latin typeface="Comic Sans MS" panose="030F0702030302020204" pitchFamily="66" charset="0"/>
              </a:rPr>
              <a:t>.</a:t>
            </a:r>
          </a:p>
          <a:p>
            <a:r>
              <a:rPr lang="en-GB" dirty="0">
                <a:latin typeface="Comic Sans MS" panose="030F0702030302020204" pitchFamily="66" charset="0"/>
              </a:rPr>
              <a:t>The levy is being applied to manufacturers - whether they pass it on to consumers or not is up to them</a:t>
            </a:r>
            <a:r>
              <a:rPr lang="en-GB" dirty="0" smtClean="0">
                <a:latin typeface="Comic Sans MS" panose="030F0702030302020204" pitchFamily="66" charset="0"/>
              </a:rPr>
              <a:t>.</a:t>
            </a:r>
          </a:p>
          <a:p>
            <a:r>
              <a:rPr lang="en-GB" dirty="0">
                <a:latin typeface="Comic Sans MS" panose="030F0702030302020204" pitchFamily="66" charset="0"/>
              </a:rPr>
              <a:t>Drinks with more than 8g per 100ml will face a tax rate equivalent to 24p per litre</a:t>
            </a:r>
            <a:r>
              <a:rPr lang="en-GB" dirty="0" smtClean="0">
                <a:latin typeface="Comic Sans MS" panose="030F0702030302020204" pitchFamily="66" charset="0"/>
              </a:rPr>
              <a:t>.</a:t>
            </a:r>
          </a:p>
          <a:p>
            <a:r>
              <a:rPr lang="en-GB" dirty="0">
                <a:latin typeface="Comic Sans MS" panose="030F0702030302020204" pitchFamily="66" charset="0"/>
              </a:rPr>
              <a:t>Those containing 5-8g of sugar per 100ml will face a slightly lower rate of tax, of 18p per </a:t>
            </a:r>
            <a:r>
              <a:rPr lang="en-GB" dirty="0" smtClean="0">
                <a:latin typeface="Comic Sans MS" panose="030F0702030302020204" pitchFamily="66" charset="0"/>
              </a:rPr>
              <a:t>litre.</a:t>
            </a:r>
          </a:p>
          <a:p>
            <a:r>
              <a:rPr lang="en-GB" dirty="0">
                <a:latin typeface="Comic Sans MS" panose="030F0702030302020204" pitchFamily="66" charset="0"/>
              </a:rPr>
              <a:t>Pure fruit juices will be exempt as they do not carry added sugar, while drinks with a high milk content will also be exempt due to their calcium content</a:t>
            </a:r>
            <a:r>
              <a:rPr lang="en-GB" dirty="0" smtClean="0">
                <a:latin typeface="Comic Sans MS" panose="030F0702030302020204" pitchFamily="66" charset="0"/>
              </a:rPr>
              <a:t>.</a:t>
            </a:r>
          </a:p>
          <a:p>
            <a:r>
              <a:rPr lang="en-GB" dirty="0" smtClean="0">
                <a:latin typeface="Comic Sans MS" panose="030F0702030302020204" pitchFamily="66" charset="0"/>
              </a:rPr>
              <a:t>The </a:t>
            </a:r>
            <a:r>
              <a:rPr lang="en-GB" dirty="0">
                <a:latin typeface="Comic Sans MS" panose="030F0702030302020204" pitchFamily="66" charset="0"/>
              </a:rPr>
              <a:t>Treasury forecast it would raise more than </a:t>
            </a:r>
            <a:r>
              <a:rPr lang="en-GB" dirty="0" smtClean="0">
                <a:latin typeface="Comic Sans MS" panose="030F0702030302020204" pitchFamily="66" charset="0"/>
              </a:rPr>
              <a:t>£240m </a:t>
            </a:r>
            <a:r>
              <a:rPr lang="en-GB" dirty="0">
                <a:latin typeface="Comic Sans MS" panose="030F0702030302020204" pitchFamily="66" charset="0"/>
              </a:rPr>
              <a:t>a </a:t>
            </a:r>
            <a:r>
              <a:rPr lang="en-GB" dirty="0" smtClean="0">
                <a:latin typeface="Comic Sans MS" panose="030F0702030302020204" pitchFamily="66" charset="0"/>
              </a:rPr>
              <a:t>year. </a:t>
            </a:r>
            <a:r>
              <a:rPr lang="en-GB" dirty="0">
                <a:latin typeface="Comic Sans MS" panose="030F0702030302020204" pitchFamily="66" charset="0"/>
              </a:rPr>
              <a:t>In England that income is being invested in schools sports and breakfast clubs</a:t>
            </a:r>
            <a:r>
              <a:rPr lang="en-GB" dirty="0" smtClean="0">
                <a:latin typeface="Comic Sans MS" panose="030F0702030302020204" pitchFamily="66" charset="0"/>
              </a:rPr>
              <a:t>.</a:t>
            </a:r>
          </a:p>
          <a:p>
            <a:r>
              <a:rPr lang="en-GB" dirty="0">
                <a:latin typeface="Comic Sans MS" panose="030F0702030302020204" pitchFamily="66" charset="0"/>
              </a:rPr>
              <a:t>Products such as cakes, biscuits and other foods are not covered by the </a:t>
            </a:r>
            <a:r>
              <a:rPr lang="en-GB" dirty="0" smtClean="0">
                <a:latin typeface="Comic Sans MS" panose="030F0702030302020204" pitchFamily="66" charset="0"/>
              </a:rPr>
              <a:t>tax.</a:t>
            </a:r>
            <a:endParaRPr lang="en-GB" dirty="0">
              <a:latin typeface="Comic Sans MS" panose="030F0702030302020204" pitchFamily="66" charset="0"/>
            </a:endParaRPr>
          </a:p>
        </p:txBody>
      </p:sp>
    </p:spTree>
    <p:extLst>
      <p:ext uri="{BB962C8B-B14F-4D97-AF65-F5344CB8AC3E}">
        <p14:creationId xmlns:p14="http://schemas.microsoft.com/office/powerpoint/2010/main" val="4003851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latin typeface="Comic Sans MS" panose="030F0702030302020204" pitchFamily="66" charset="0"/>
              </a:rPr>
              <a:t>How many cubes of sugar are in these foods?</a:t>
            </a:r>
            <a:endParaRPr lang="en-GB" dirty="0">
              <a:latin typeface="Comic Sans MS" panose="030F0702030302020204" pitchFamily="66" charset="0"/>
            </a:endParaRPr>
          </a:p>
        </p:txBody>
      </p:sp>
      <p:sp>
        <p:nvSpPr>
          <p:cNvPr id="3" name="Content Placeholder 2"/>
          <p:cNvSpPr>
            <a:spLocks noGrp="1"/>
          </p:cNvSpPr>
          <p:nvPr>
            <p:ph idx="1"/>
          </p:nvPr>
        </p:nvSpPr>
        <p:spPr>
          <a:xfrm>
            <a:off x="522889" y="930166"/>
            <a:ext cx="10515600" cy="4726535"/>
          </a:xfrm>
        </p:spPr>
        <p:txBody>
          <a:bodyPr>
            <a:noAutofit/>
          </a:bodyPr>
          <a:lstStyle/>
          <a:p>
            <a:r>
              <a:rPr lang="en-US" sz="2400" dirty="0" smtClean="0"/>
              <a:t>Bolognese sauce</a:t>
            </a:r>
          </a:p>
          <a:p>
            <a:r>
              <a:rPr lang="en-US" sz="2400" dirty="0" smtClean="0">
                <a:latin typeface="Comic Sans MS" panose="030F0702030302020204" pitchFamily="66" charset="0"/>
              </a:rPr>
              <a:t>500ml of orange juice</a:t>
            </a:r>
          </a:p>
          <a:p>
            <a:r>
              <a:rPr lang="en-US" sz="2400" dirty="0" smtClean="0">
                <a:latin typeface="Comic Sans MS" panose="030F0702030302020204" pitchFamily="66" charset="0"/>
              </a:rPr>
              <a:t>Mars bar</a:t>
            </a:r>
          </a:p>
          <a:p>
            <a:r>
              <a:rPr lang="en-US" sz="2400" dirty="0" smtClean="0">
                <a:latin typeface="Comic Sans MS" panose="030F0702030302020204" pitchFamily="66" charset="0"/>
              </a:rPr>
              <a:t>1 mango</a:t>
            </a:r>
          </a:p>
          <a:p>
            <a:r>
              <a:rPr lang="en-US" sz="2400" dirty="0" smtClean="0">
                <a:latin typeface="Comic Sans MS" panose="030F0702030302020204" pitchFamily="66" charset="0"/>
              </a:rPr>
              <a:t>1 white bagel</a:t>
            </a:r>
          </a:p>
          <a:p>
            <a:r>
              <a:rPr lang="en-US" sz="2400" dirty="0" smtClean="0">
                <a:latin typeface="Comic Sans MS" panose="030F0702030302020204" pitchFamily="66" charset="0"/>
              </a:rPr>
              <a:t>1 </a:t>
            </a:r>
            <a:r>
              <a:rPr lang="en-US" sz="2400" dirty="0">
                <a:latin typeface="Comic Sans MS" panose="030F0702030302020204" pitchFamily="66" charset="0"/>
              </a:rPr>
              <a:t>S</a:t>
            </a:r>
            <a:r>
              <a:rPr lang="en-US" sz="2400" dirty="0" smtClean="0">
                <a:latin typeface="Comic Sans MS" panose="030F0702030302020204" pitchFamily="66" charset="0"/>
              </a:rPr>
              <a:t>tarbucks hot chocolate with whipped cream</a:t>
            </a:r>
          </a:p>
          <a:p>
            <a:r>
              <a:rPr lang="en-US" sz="2400" dirty="0" err="1" smtClean="0">
                <a:latin typeface="Comic Sans MS" panose="030F0702030302020204" pitchFamily="66" charset="0"/>
              </a:rPr>
              <a:t>Bulmers</a:t>
            </a:r>
            <a:r>
              <a:rPr lang="en-US" sz="2400" dirty="0" smtClean="0">
                <a:latin typeface="Comic Sans MS" panose="030F0702030302020204" pitchFamily="66" charset="0"/>
              </a:rPr>
              <a:t> cider</a:t>
            </a:r>
          </a:p>
          <a:p>
            <a:r>
              <a:rPr lang="en-US" sz="2400" dirty="0" smtClean="0">
                <a:latin typeface="Comic Sans MS" panose="030F0702030302020204" pitchFamily="66" charset="0"/>
              </a:rPr>
              <a:t>Heinz Tomato soup</a:t>
            </a:r>
          </a:p>
          <a:p>
            <a:r>
              <a:rPr lang="en-US" sz="2400" dirty="0" smtClean="0">
                <a:latin typeface="Comic Sans MS" panose="030F0702030302020204" pitchFamily="66" charset="0"/>
              </a:rPr>
              <a:t>Muller light yoghurt</a:t>
            </a:r>
          </a:p>
          <a:p>
            <a:r>
              <a:rPr lang="en-US" sz="2400" dirty="0" err="1" smtClean="0">
                <a:latin typeface="Comic Sans MS" panose="030F0702030302020204" pitchFamily="66" charset="0"/>
              </a:rPr>
              <a:t>Flavoured</a:t>
            </a:r>
            <a:r>
              <a:rPr lang="en-US" sz="2400" dirty="0" smtClean="0">
                <a:latin typeface="Comic Sans MS" panose="030F0702030302020204" pitchFamily="66" charset="0"/>
              </a:rPr>
              <a:t> water</a:t>
            </a:r>
          </a:p>
          <a:p>
            <a:r>
              <a:rPr lang="en-US" sz="2400" dirty="0" smtClean="0">
                <a:latin typeface="Comic Sans MS" panose="030F0702030302020204" pitchFamily="66" charset="0"/>
              </a:rPr>
              <a:t>Granola</a:t>
            </a:r>
          </a:p>
          <a:p>
            <a:r>
              <a:rPr lang="en-US" sz="2400" dirty="0" smtClean="0">
                <a:latin typeface="Comic Sans MS" panose="030F0702030302020204" pitchFamily="66" charset="0"/>
              </a:rPr>
              <a:t>Can of coke</a:t>
            </a:r>
          </a:p>
          <a:p>
            <a:r>
              <a:rPr lang="en-US" sz="2400" dirty="0" smtClean="0">
                <a:latin typeface="Comic Sans MS" panose="030F0702030302020204" pitchFamily="66" charset="0"/>
              </a:rPr>
              <a:t>Apple</a:t>
            </a:r>
            <a:endParaRPr lang="en-GB" sz="2400" dirty="0">
              <a:latin typeface="Comic Sans MS" panose="030F0702030302020204" pitchFamily="66" charset="0"/>
            </a:endParaRPr>
          </a:p>
        </p:txBody>
      </p:sp>
      <p:sp>
        <p:nvSpPr>
          <p:cNvPr id="4" name="TextBox 3"/>
          <p:cNvSpPr txBox="1"/>
          <p:nvPr/>
        </p:nvSpPr>
        <p:spPr>
          <a:xfrm>
            <a:off x="7157545" y="1450428"/>
            <a:ext cx="463506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Put them in order, starting with the highest!</a:t>
            </a:r>
            <a:endPar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08393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6653" y="271455"/>
            <a:ext cx="9916147" cy="5955924"/>
          </a:xfrm>
          <a:prstGeom prst="rect">
            <a:avLst/>
          </a:prstGeom>
        </p:spPr>
      </p:pic>
    </p:spTree>
    <p:extLst>
      <p:ext uri="{BB962C8B-B14F-4D97-AF65-F5344CB8AC3E}">
        <p14:creationId xmlns:p14="http://schemas.microsoft.com/office/powerpoint/2010/main" val="3545050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Task</a:t>
            </a:r>
            <a:endParaRPr lang="en-GB" b="1" u="sng"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Now using the information, create an information leaflet suitable for young people.</a:t>
            </a:r>
          </a:p>
          <a:p>
            <a:r>
              <a:rPr lang="en-US" dirty="0" smtClean="0">
                <a:latin typeface="Comic Sans MS" panose="030F0702030302020204" pitchFamily="66" charset="0"/>
              </a:rPr>
              <a:t>This should help them to understand how much sugar is healthy, and what food/drinks to avoid.</a:t>
            </a:r>
          </a:p>
          <a:p>
            <a:r>
              <a:rPr lang="en-US" dirty="0" smtClean="0">
                <a:latin typeface="Comic Sans MS" panose="030F0702030302020204" pitchFamily="66" charset="0"/>
              </a:rPr>
              <a:t>You may work in pairs</a:t>
            </a:r>
          </a:p>
          <a:p>
            <a:r>
              <a:rPr lang="en-US" dirty="0" smtClean="0">
                <a:latin typeface="Comic Sans MS" panose="030F0702030302020204" pitchFamily="66" charset="0"/>
              </a:rPr>
              <a:t>Make sure it’s </a:t>
            </a:r>
            <a:r>
              <a:rPr lang="en-US" dirty="0" err="1" smtClean="0">
                <a:latin typeface="Comic Sans MS" panose="030F0702030302020204" pitchFamily="66" charset="0"/>
              </a:rPr>
              <a:t>colourful</a:t>
            </a:r>
            <a:r>
              <a:rPr lang="en-US" dirty="0" smtClean="0">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2267301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ustore.com/blog/wp-content/uploads/2009/09/cabbage-juice-ulcers.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09786" y="500066"/>
            <a:ext cx="8124026" cy="6357934"/>
          </a:xfrm>
          <a:prstGeom prst="rect">
            <a:avLst/>
          </a:prstGeom>
          <a:noFill/>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1212280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Design a Menu</a:t>
            </a:r>
            <a:endParaRPr lang="en-GB" dirty="0"/>
          </a:p>
        </p:txBody>
      </p:sp>
      <p:sp>
        <p:nvSpPr>
          <p:cNvPr id="3" name="Subtitle 2"/>
          <p:cNvSpPr>
            <a:spLocks noGrp="1"/>
          </p:cNvSpPr>
          <p:nvPr>
            <p:ph type="subTitle" idx="1"/>
          </p:nvPr>
        </p:nvSpPr>
        <p:spPr>
          <a:xfrm>
            <a:off x="2927648" y="2492896"/>
            <a:ext cx="7406640" cy="3168352"/>
          </a:xfrm>
        </p:spPr>
        <p:txBody>
          <a:bodyPr>
            <a:noAutofit/>
          </a:bodyPr>
          <a:lstStyle/>
          <a:p>
            <a:pPr lvl="1" algn="l">
              <a:buFont typeface="Wingdings" pitchFamily="2" charset="2"/>
              <a:buChar char="v"/>
            </a:pPr>
            <a:r>
              <a:rPr lang="en-US" sz="3200" dirty="0"/>
              <a:t>I discuss what makes a healthy diet.</a:t>
            </a:r>
          </a:p>
          <a:p>
            <a:pPr lvl="1" algn="l">
              <a:buFont typeface="Wingdings" pitchFamily="2" charset="2"/>
              <a:buChar char="v"/>
            </a:pPr>
            <a:endParaRPr lang="en-GB" sz="3200" dirty="0"/>
          </a:p>
          <a:p>
            <a:pPr lvl="1" algn="l">
              <a:buFont typeface="Wingdings" pitchFamily="2" charset="2"/>
              <a:buChar char="v"/>
            </a:pPr>
            <a:r>
              <a:rPr lang="en-US" sz="3200" dirty="0"/>
              <a:t>I will consider ways to promote health eating.</a:t>
            </a:r>
            <a:endParaRPr lang="en-GB" sz="3200" dirty="0"/>
          </a:p>
        </p:txBody>
      </p:sp>
    </p:spTree>
    <p:extLst>
      <p:ext uri="{BB962C8B-B14F-4D97-AF65-F5344CB8AC3E}">
        <p14:creationId xmlns:p14="http://schemas.microsoft.com/office/powerpoint/2010/main" val="2129435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p:txBody>
          <a:bodyPr/>
          <a:lstStyle/>
          <a:p>
            <a:r>
              <a:rPr lang="en-GB" dirty="0" smtClean="0"/>
              <a:t>In pairs you must design a menu.</a:t>
            </a:r>
          </a:p>
          <a:p>
            <a:r>
              <a:rPr lang="en-GB" dirty="0" smtClean="0"/>
              <a:t>It must be a healthy menu for a restaurant. </a:t>
            </a:r>
          </a:p>
          <a:p>
            <a:r>
              <a:rPr lang="en-GB" dirty="0" smtClean="0"/>
              <a:t>It must be balanced.</a:t>
            </a:r>
          </a:p>
          <a:p>
            <a:r>
              <a:rPr lang="en-GB" dirty="0" smtClean="0"/>
              <a:t>It must have at least 4 options for each course.</a:t>
            </a:r>
            <a:endParaRPr lang="en-GB" dirty="0"/>
          </a:p>
        </p:txBody>
      </p:sp>
    </p:spTree>
    <p:extLst>
      <p:ext uri="{BB962C8B-B14F-4D97-AF65-F5344CB8AC3E}">
        <p14:creationId xmlns:p14="http://schemas.microsoft.com/office/powerpoint/2010/main" val="697766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rstTxWarp prst="textChevron">
              <a:avLst/>
            </a:prstTxWarp>
          </a:bodyPr>
          <a:lstStyle/>
          <a:p>
            <a:r>
              <a:rPr lang="en-GB" b="1" u="sng" dirty="0" smtClean="0">
                <a:solidFill>
                  <a:srgbClr val="528639"/>
                </a:solidFill>
                <a:latin typeface="Comic Sans MS" panose="030F0702030302020204" pitchFamily="66" charset="0"/>
              </a:rPr>
              <a:t>Why do we need exercise?</a:t>
            </a:r>
            <a:endParaRPr lang="en-GB" b="1" u="sng" dirty="0">
              <a:solidFill>
                <a:srgbClr val="528639"/>
              </a:solidFill>
              <a:latin typeface="Comic Sans MS" panose="030F0702030302020204" pitchFamily="66" charset="0"/>
            </a:endParaRPr>
          </a:p>
        </p:txBody>
      </p:sp>
      <p:sp>
        <p:nvSpPr>
          <p:cNvPr id="5" name="Content Placeholder 4"/>
          <p:cNvSpPr>
            <a:spLocks noGrp="1"/>
          </p:cNvSpPr>
          <p:nvPr>
            <p:ph idx="1"/>
          </p:nvPr>
        </p:nvSpPr>
        <p:spPr>
          <a:xfrm>
            <a:off x="5016062" y="3402177"/>
            <a:ext cx="6161690" cy="1753147"/>
          </a:xfrm>
          <a:ln w="28575">
            <a:solidFill>
              <a:srgbClr val="528639"/>
            </a:solidFill>
          </a:ln>
        </p:spPr>
        <p:txBody>
          <a:bodyPr>
            <a:normAutofit fontScale="85000" lnSpcReduction="10000"/>
          </a:bodyPr>
          <a:lstStyle/>
          <a:p>
            <a:pPr marL="514350" lvl="0" indent="-514350">
              <a:buFont typeface="+mj-lt"/>
              <a:buAutoNum type="arabicPeriod"/>
            </a:pPr>
            <a:r>
              <a:rPr lang="en-US" dirty="0">
                <a:latin typeface="Comic Sans MS" panose="030F0702030302020204" pitchFamily="66" charset="0"/>
              </a:rPr>
              <a:t>To discuss what counts as exercise.</a:t>
            </a:r>
            <a:endParaRPr lang="en-GB" dirty="0">
              <a:latin typeface="Comic Sans MS" panose="030F0702030302020204" pitchFamily="66" charset="0"/>
            </a:endParaRPr>
          </a:p>
          <a:p>
            <a:pPr marL="514350" lvl="0" indent="-514350">
              <a:buFont typeface="+mj-lt"/>
              <a:buAutoNum type="arabicPeriod"/>
            </a:pPr>
            <a:r>
              <a:rPr lang="en-US" dirty="0">
                <a:latin typeface="Comic Sans MS" panose="030F0702030302020204" pitchFamily="66" charset="0"/>
              </a:rPr>
              <a:t>To discuss the benefits to exercise</a:t>
            </a:r>
            <a:endParaRPr lang="en-GB" dirty="0">
              <a:latin typeface="Comic Sans MS" panose="030F0702030302020204" pitchFamily="66" charset="0"/>
            </a:endParaRPr>
          </a:p>
          <a:p>
            <a:pPr marL="514350" lvl="0" indent="-514350">
              <a:buFont typeface="+mj-lt"/>
              <a:buAutoNum type="arabicPeriod"/>
            </a:pPr>
            <a:r>
              <a:rPr lang="en-US" dirty="0">
                <a:latin typeface="Comic Sans MS" panose="030F0702030302020204" pitchFamily="66" charset="0"/>
              </a:rPr>
              <a:t>To discuss the barriers to exercise.</a:t>
            </a:r>
            <a:endParaRPr lang="en-GB" dirty="0">
              <a:latin typeface="Comic Sans MS" panose="030F0702030302020204" pitchFamily="66" charset="0"/>
            </a:endParaRPr>
          </a:p>
        </p:txBody>
      </p:sp>
    </p:spTree>
    <p:extLst>
      <p:ext uri="{BB962C8B-B14F-4D97-AF65-F5344CB8AC3E}">
        <p14:creationId xmlns:p14="http://schemas.microsoft.com/office/powerpoint/2010/main" val="2673629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giene at work for facility managersHygienic washrooms and good hand washing                Workplace     infection   has..."/>
          <p:cNvPicPr>
            <a:picLocks noChangeAspect="1" noChangeArrowheads="1"/>
          </p:cNvPicPr>
          <p:nvPr/>
        </p:nvPicPr>
        <p:blipFill rotWithShape="1">
          <a:blip r:embed="rId2">
            <a:extLst>
              <a:ext uri="{28A0092B-C50C-407E-A947-70E740481C1C}">
                <a14:useLocalDpi xmlns:a14="http://schemas.microsoft.com/office/drawing/2010/main" val="0"/>
              </a:ext>
            </a:extLst>
          </a:blip>
          <a:srcRect l="6366" t="22925" r="6783" b="24688"/>
          <a:stretch/>
        </p:blipFill>
        <p:spPr bwMode="auto">
          <a:xfrm>
            <a:off x="0" y="835571"/>
            <a:ext cx="12044852" cy="513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83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hlinkClick r:id="rId2"/>
              </a:rPr>
              <a:t>https://</a:t>
            </a:r>
            <a:r>
              <a:rPr lang="en-GB" dirty="0" smtClean="0">
                <a:hlinkClick r:id="rId2"/>
              </a:rPr>
              <a:t>youtu.be/liCRrheKIOI</a:t>
            </a:r>
            <a:r>
              <a:rPr lang="en-GB" dirty="0" smtClean="0"/>
              <a:t> </a:t>
            </a:r>
          </a:p>
          <a:p>
            <a:endParaRPr lang="en-GB" dirty="0"/>
          </a:p>
          <a:p>
            <a:r>
              <a:rPr lang="en-GB" dirty="0">
                <a:hlinkClick r:id="rId3"/>
              </a:rPr>
              <a:t>https://</a:t>
            </a:r>
            <a:r>
              <a:rPr lang="en-GB" dirty="0" smtClean="0">
                <a:hlinkClick r:id="rId3"/>
              </a:rPr>
              <a:t>youtu.be/s7TBB_0HTWg</a:t>
            </a:r>
            <a:r>
              <a:rPr lang="en-GB" dirty="0" smtClean="0"/>
              <a:t> </a:t>
            </a:r>
          </a:p>
          <a:p>
            <a:endParaRPr lang="en-GB" dirty="0"/>
          </a:p>
          <a:p>
            <a:r>
              <a:rPr lang="en-GB" dirty="0">
                <a:hlinkClick r:id="rId4"/>
              </a:rPr>
              <a:t>https://</a:t>
            </a:r>
            <a:r>
              <a:rPr lang="en-GB" dirty="0" smtClean="0">
                <a:hlinkClick r:id="rId4"/>
              </a:rPr>
              <a:t>youtu.be/G2o72-7bwSI</a:t>
            </a:r>
            <a:r>
              <a:rPr lang="en-GB" dirty="0" smtClean="0"/>
              <a:t> </a:t>
            </a:r>
          </a:p>
          <a:p>
            <a:endParaRPr lang="en-GB" dirty="0"/>
          </a:p>
          <a:p>
            <a:r>
              <a:rPr lang="en-GB" dirty="0">
                <a:hlinkClick r:id="rId5"/>
              </a:rPr>
              <a:t>https://</a:t>
            </a:r>
            <a:r>
              <a:rPr lang="en-GB" dirty="0" smtClean="0">
                <a:hlinkClick r:id="rId5"/>
              </a:rPr>
              <a:t>youtu.be/H0sL7BLJlz0</a:t>
            </a:r>
            <a:r>
              <a:rPr lang="en-GB" dirty="0" smtClean="0"/>
              <a:t> </a:t>
            </a:r>
          </a:p>
          <a:p>
            <a:endParaRPr lang="en-GB" dirty="0"/>
          </a:p>
          <a:p>
            <a:r>
              <a:rPr lang="en-GB" dirty="0">
                <a:hlinkClick r:id="rId6"/>
              </a:rPr>
              <a:t>https://</a:t>
            </a:r>
            <a:r>
              <a:rPr lang="en-GB" dirty="0" smtClean="0">
                <a:hlinkClick r:id="rId6"/>
              </a:rPr>
              <a:t>youtu.be/84-5xSUh3z0</a:t>
            </a:r>
            <a:r>
              <a:rPr lang="en-GB" dirty="0" smtClean="0"/>
              <a:t> </a:t>
            </a:r>
            <a:endParaRPr lang="en-GB" dirty="0"/>
          </a:p>
        </p:txBody>
      </p:sp>
      <p:sp>
        <p:nvSpPr>
          <p:cNvPr id="2" name="TextBox 1"/>
          <p:cNvSpPr txBox="1"/>
          <p:nvPr/>
        </p:nvSpPr>
        <p:spPr>
          <a:xfrm>
            <a:off x="1182413" y="315311"/>
            <a:ext cx="6858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 people gain from exercising?</a:t>
            </a:r>
            <a:endParaRPr kumimoji="0" lang="en-GB" sz="3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42701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528639"/>
                </a:solidFill>
                <a:latin typeface="Comic Sans MS" panose="030F0702030302020204" pitchFamily="66" charset="0"/>
              </a:rPr>
              <a:t>My Weekend</a:t>
            </a:r>
            <a:endParaRPr lang="en-GB" u="sng" dirty="0">
              <a:solidFill>
                <a:srgbClr val="528639"/>
              </a:solidFill>
              <a:latin typeface="Comic Sans MS" panose="030F0702030302020204" pitchFamily="66" charset="0"/>
            </a:endParaRPr>
          </a:p>
        </p:txBody>
      </p:sp>
      <p:sp>
        <p:nvSpPr>
          <p:cNvPr id="4" name="Content Placeholder 3"/>
          <p:cNvSpPr>
            <a:spLocks noGrp="1"/>
          </p:cNvSpPr>
          <p:nvPr>
            <p:ph sz="half" idx="1"/>
          </p:nvPr>
        </p:nvSpPr>
        <p:spPr>
          <a:ln>
            <a:solidFill>
              <a:srgbClr val="528639"/>
            </a:solidFill>
          </a:ln>
        </p:spPr>
        <p:txBody>
          <a:bodyPr/>
          <a:lstStyle/>
          <a:p>
            <a:pPr marL="0" indent="0">
              <a:buNone/>
            </a:pPr>
            <a:r>
              <a:rPr lang="en-GB" u="sng" dirty="0" smtClean="0">
                <a:latin typeface="Comic Sans MS" panose="030F0702030302020204" pitchFamily="66" charset="0"/>
              </a:rPr>
              <a:t>Saturday</a:t>
            </a:r>
          </a:p>
          <a:p>
            <a:r>
              <a:rPr lang="en-GB" dirty="0" smtClean="0">
                <a:latin typeface="Comic Sans MS" panose="030F0702030302020204" pitchFamily="66" charset="0"/>
              </a:rPr>
              <a:t>9 am- woke up</a:t>
            </a:r>
          </a:p>
          <a:p>
            <a:r>
              <a:rPr lang="en-GB" dirty="0" smtClean="0">
                <a:latin typeface="Comic Sans MS" panose="030F0702030302020204" pitchFamily="66" charset="0"/>
              </a:rPr>
              <a:t>10 am- went on laptop</a:t>
            </a:r>
          </a:p>
          <a:p>
            <a:r>
              <a:rPr lang="en-GB" dirty="0" smtClean="0">
                <a:latin typeface="Comic Sans MS" panose="030F0702030302020204" pitchFamily="66" charset="0"/>
              </a:rPr>
              <a:t>11 am- went out with family (included some walking)</a:t>
            </a:r>
          </a:p>
          <a:p>
            <a:r>
              <a:rPr lang="en-GB" dirty="0" smtClean="0">
                <a:latin typeface="Comic Sans MS" panose="030F0702030302020204" pitchFamily="66" charset="0"/>
              </a:rPr>
              <a:t>3 pm- got home- watched film</a:t>
            </a:r>
          </a:p>
          <a:p>
            <a:r>
              <a:rPr lang="en-GB" dirty="0" smtClean="0">
                <a:latin typeface="Comic Sans MS" panose="030F0702030302020204" pitchFamily="66" charset="0"/>
              </a:rPr>
              <a:t>6pm- played </a:t>
            </a:r>
            <a:r>
              <a:rPr lang="en-GB" dirty="0">
                <a:latin typeface="Comic Sans MS" panose="030F0702030302020204" pitchFamily="66" charset="0"/>
              </a:rPr>
              <a:t>X</a:t>
            </a:r>
            <a:r>
              <a:rPr lang="en-GB" dirty="0" smtClean="0">
                <a:latin typeface="Comic Sans MS" panose="030F0702030302020204" pitchFamily="66" charset="0"/>
              </a:rPr>
              <a:t>box</a:t>
            </a:r>
            <a:endParaRPr lang="en-GB" dirty="0">
              <a:latin typeface="Comic Sans MS" panose="030F0702030302020204" pitchFamily="66" charset="0"/>
            </a:endParaRPr>
          </a:p>
        </p:txBody>
      </p:sp>
      <p:sp>
        <p:nvSpPr>
          <p:cNvPr id="5" name="Content Placeholder 4"/>
          <p:cNvSpPr>
            <a:spLocks noGrp="1"/>
          </p:cNvSpPr>
          <p:nvPr>
            <p:ph sz="half" idx="2"/>
          </p:nvPr>
        </p:nvSpPr>
        <p:spPr>
          <a:ln>
            <a:solidFill>
              <a:srgbClr val="528639"/>
            </a:solidFill>
          </a:ln>
        </p:spPr>
        <p:txBody>
          <a:bodyPr/>
          <a:lstStyle/>
          <a:p>
            <a:pPr marL="0" indent="0">
              <a:buNone/>
            </a:pPr>
            <a:r>
              <a:rPr lang="en-GB" u="sng" dirty="0" smtClean="0"/>
              <a:t>Sunday</a:t>
            </a:r>
          </a:p>
          <a:p>
            <a:r>
              <a:rPr lang="en-GB" dirty="0" smtClean="0">
                <a:latin typeface="Comic Sans MS" panose="030F0702030302020204" pitchFamily="66" charset="0"/>
              </a:rPr>
              <a:t>8am- woke up</a:t>
            </a:r>
          </a:p>
          <a:p>
            <a:r>
              <a:rPr lang="en-GB" dirty="0" smtClean="0">
                <a:latin typeface="Comic Sans MS" panose="030F0702030302020204" pitchFamily="66" charset="0"/>
              </a:rPr>
              <a:t>10 am played football game</a:t>
            </a:r>
          </a:p>
          <a:p>
            <a:r>
              <a:rPr lang="en-GB" dirty="0" smtClean="0">
                <a:latin typeface="Comic Sans MS" panose="030F0702030302020204" pitchFamily="66" charset="0"/>
              </a:rPr>
              <a:t>1 pm- had Sunday roast at Nan’s</a:t>
            </a:r>
          </a:p>
          <a:p>
            <a:r>
              <a:rPr lang="en-GB" dirty="0" smtClean="0">
                <a:latin typeface="Comic Sans MS" panose="030F0702030302020204" pitchFamily="66" charset="0"/>
              </a:rPr>
              <a:t>3 pm- played football in garden with cousins</a:t>
            </a:r>
          </a:p>
          <a:p>
            <a:r>
              <a:rPr lang="en-GB" dirty="0" smtClean="0">
                <a:latin typeface="Comic Sans MS" panose="030F0702030302020204" pitchFamily="66" charset="0"/>
              </a:rPr>
              <a:t>5pm- played Xbox</a:t>
            </a:r>
            <a:endParaRPr lang="en-GB" dirty="0">
              <a:latin typeface="Comic Sans MS" panose="030F0702030302020204" pitchFamily="66" charset="0"/>
            </a:endParaRPr>
          </a:p>
        </p:txBody>
      </p:sp>
    </p:spTree>
    <p:extLst>
      <p:ext uri="{BB962C8B-B14F-4D97-AF65-F5344CB8AC3E}">
        <p14:creationId xmlns:p14="http://schemas.microsoft.com/office/powerpoint/2010/main" val="3284528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528639"/>
                </a:solidFill>
              </a:rPr>
              <a:t>Individual Reflection</a:t>
            </a:r>
            <a:endParaRPr lang="en-GB" dirty="0">
              <a:solidFill>
                <a:srgbClr val="528639"/>
              </a:solidFill>
            </a:endParaRPr>
          </a:p>
        </p:txBody>
      </p:sp>
      <p:sp>
        <p:nvSpPr>
          <p:cNvPr id="3" name="Content Placeholder 2"/>
          <p:cNvSpPr>
            <a:spLocks noGrp="1"/>
          </p:cNvSpPr>
          <p:nvPr>
            <p:ph idx="1"/>
          </p:nvPr>
        </p:nvSpPr>
        <p:spPr>
          <a:xfrm>
            <a:off x="838200" y="1825625"/>
            <a:ext cx="10515600" cy="3045920"/>
          </a:xfrm>
          <a:ln>
            <a:solidFill>
              <a:srgbClr val="528639"/>
            </a:solidFill>
          </a:ln>
        </p:spPr>
        <p:txBody>
          <a:bodyPr/>
          <a:lstStyle/>
          <a:p>
            <a:pPr marL="0" indent="0">
              <a:buNone/>
            </a:pPr>
            <a:r>
              <a:rPr lang="en-GB" dirty="0" smtClean="0">
                <a:latin typeface="Comic Sans MS" panose="030F0702030302020204" pitchFamily="66" charset="0"/>
              </a:rPr>
              <a:t>Write a paragraph about your exercise at the weekend and your exercise levels in general.</a:t>
            </a:r>
          </a:p>
          <a:p>
            <a:r>
              <a:rPr lang="en-GB" dirty="0" smtClean="0">
                <a:latin typeface="Comic Sans MS" panose="030F0702030302020204" pitchFamily="66" charset="0"/>
              </a:rPr>
              <a:t>Was it a typical weekend?</a:t>
            </a:r>
          </a:p>
          <a:p>
            <a:r>
              <a:rPr lang="en-GB" dirty="0" smtClean="0">
                <a:latin typeface="Comic Sans MS" panose="030F0702030302020204" pitchFamily="66" charset="0"/>
              </a:rPr>
              <a:t>Do you think you are active enough? Why/why not?</a:t>
            </a:r>
          </a:p>
          <a:p>
            <a:r>
              <a:rPr lang="en-GB" dirty="0" smtClean="0">
                <a:latin typeface="Comic Sans MS" panose="030F0702030302020204" pitchFamily="66" charset="0"/>
              </a:rPr>
              <a:t>What benefits do you get from the exercise that you do?</a:t>
            </a:r>
          </a:p>
          <a:p>
            <a:r>
              <a:rPr lang="en-GB" dirty="0" smtClean="0">
                <a:latin typeface="Comic Sans MS" panose="030F0702030302020204" pitchFamily="66" charset="0"/>
              </a:rPr>
              <a:t>What might stop you from exercising? </a:t>
            </a:r>
            <a:endParaRPr lang="en-GB" dirty="0">
              <a:latin typeface="Comic Sans MS" panose="030F0702030302020204" pitchFamily="66" charset="0"/>
            </a:endParaRPr>
          </a:p>
        </p:txBody>
      </p:sp>
    </p:spTree>
    <p:extLst>
      <p:ext uri="{BB962C8B-B14F-4D97-AF65-F5344CB8AC3E}">
        <p14:creationId xmlns:p14="http://schemas.microsoft.com/office/powerpoint/2010/main" val="864136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528639"/>
                </a:solidFill>
              </a:rPr>
              <a:t>NHS Guidelines</a:t>
            </a:r>
            <a:endParaRPr lang="en-GB" u="sng" dirty="0">
              <a:solidFill>
                <a:srgbClr val="528639"/>
              </a:solidFill>
            </a:endParaRPr>
          </a:p>
        </p:txBody>
      </p:sp>
      <p:sp>
        <p:nvSpPr>
          <p:cNvPr id="3" name="Content Placeholder 2"/>
          <p:cNvSpPr>
            <a:spLocks noGrp="1"/>
          </p:cNvSpPr>
          <p:nvPr>
            <p:ph idx="1"/>
          </p:nvPr>
        </p:nvSpPr>
        <p:spPr>
          <a:solidFill>
            <a:schemeClr val="bg1">
              <a:alpha val="42000"/>
            </a:schemeClr>
          </a:solidFill>
          <a:ln>
            <a:solidFill>
              <a:srgbClr val="528639"/>
            </a:solidFill>
          </a:ln>
        </p:spPr>
        <p:txBody>
          <a:bodyPr>
            <a:normAutofit lnSpcReduction="10000"/>
          </a:bodyPr>
          <a:lstStyle/>
          <a:p>
            <a:r>
              <a:rPr lang="en-GB" dirty="0">
                <a:latin typeface="Comic Sans MS" panose="030F0702030302020204" pitchFamily="66" charset="0"/>
              </a:rPr>
              <a:t>Guidelines for 5- to 18-year-olds </a:t>
            </a:r>
          </a:p>
          <a:p>
            <a:r>
              <a:rPr lang="en-GB" dirty="0">
                <a:latin typeface="Comic Sans MS" panose="030F0702030302020204" pitchFamily="66" charset="0"/>
              </a:rPr>
              <a:t>To </a:t>
            </a:r>
            <a:r>
              <a:rPr lang="en-GB" dirty="0" smtClean="0">
                <a:latin typeface="Comic Sans MS" panose="030F0702030302020204" pitchFamily="66" charset="0"/>
              </a:rPr>
              <a:t>keep </a:t>
            </a:r>
            <a:r>
              <a:rPr lang="en-GB" dirty="0">
                <a:latin typeface="Comic Sans MS" panose="030F0702030302020204" pitchFamily="66" charset="0"/>
              </a:rPr>
              <a:t>a basic level of health, children and young people aged 5 to 18 need to do:</a:t>
            </a:r>
          </a:p>
          <a:p>
            <a:r>
              <a:rPr lang="en-GB" dirty="0">
                <a:latin typeface="Comic Sans MS" panose="030F0702030302020204" pitchFamily="66" charset="0"/>
              </a:rPr>
              <a:t>at least 60 minutes of physical activity every day – this should range from  moderate activity, such as cycling and playground activities, to vigorous activity, such as running and tennis</a:t>
            </a:r>
          </a:p>
          <a:p>
            <a:r>
              <a:rPr lang="en-GB" dirty="0">
                <a:latin typeface="Comic Sans MS" panose="030F0702030302020204" pitchFamily="66" charset="0"/>
              </a:rPr>
              <a:t>on three days a week, these activities should involve exercises for strong muscles, such as push-ups, and exercises for strong bones, such as jumping and running</a:t>
            </a:r>
          </a:p>
          <a:p>
            <a:pPr marL="0" indent="0">
              <a:buNone/>
            </a:pPr>
            <a:endParaRPr lang="en-GB" dirty="0"/>
          </a:p>
        </p:txBody>
      </p:sp>
    </p:spTree>
    <p:extLst>
      <p:ext uri="{BB962C8B-B14F-4D97-AF65-F5344CB8AC3E}">
        <p14:creationId xmlns:p14="http://schemas.microsoft.com/office/powerpoint/2010/main" val="2192755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4604" y="1001064"/>
            <a:ext cx="7351824" cy="48472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0353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Sleep</a:t>
            </a:r>
            <a:endParaRPr lang="en-GB" dirty="0"/>
          </a:p>
        </p:txBody>
      </p:sp>
      <p:sp>
        <p:nvSpPr>
          <p:cNvPr id="5" name="Content Placeholder 4"/>
          <p:cNvSpPr>
            <a:spLocks noGrp="1"/>
          </p:cNvSpPr>
          <p:nvPr>
            <p:ph idx="1"/>
          </p:nvPr>
        </p:nvSpPr>
        <p:spPr>
          <a:xfrm>
            <a:off x="838200" y="1825625"/>
            <a:ext cx="10515600" cy="2115310"/>
          </a:xfrm>
        </p:spPr>
        <p:txBody>
          <a:bodyPr/>
          <a:lstStyle/>
          <a:p>
            <a:pPr marL="514350" lvl="0" indent="-514350">
              <a:buFont typeface="+mj-lt"/>
              <a:buAutoNum type="arabicPeriod"/>
            </a:pPr>
            <a:r>
              <a:rPr lang="en-US" dirty="0"/>
              <a:t>To know why sleep is important</a:t>
            </a:r>
            <a:endParaRPr lang="en-GB" dirty="0"/>
          </a:p>
          <a:p>
            <a:pPr marL="514350" lvl="0" indent="-514350">
              <a:buFont typeface="+mj-lt"/>
              <a:buAutoNum type="arabicPeriod"/>
            </a:pPr>
            <a:r>
              <a:rPr lang="en-US" dirty="0"/>
              <a:t>To understand the effects of a lack of sleep</a:t>
            </a:r>
            <a:endParaRPr lang="en-GB" dirty="0"/>
          </a:p>
          <a:p>
            <a:pPr marL="514350" lvl="0" indent="-514350">
              <a:buFont typeface="+mj-lt"/>
              <a:buAutoNum type="arabicPeriod"/>
            </a:pPr>
            <a:r>
              <a:rPr lang="en-US" dirty="0"/>
              <a:t>To think about our own sleep.</a:t>
            </a:r>
            <a:endParaRPr lang="en-GB" dirty="0"/>
          </a:p>
          <a:p>
            <a:endParaRPr lang="en-GB" dirty="0"/>
          </a:p>
        </p:txBody>
      </p:sp>
    </p:spTree>
    <p:extLst>
      <p:ext uri="{BB962C8B-B14F-4D97-AF65-F5344CB8AC3E}">
        <p14:creationId xmlns:p14="http://schemas.microsoft.com/office/powerpoint/2010/main" val="162134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Bad Sleep</a:t>
            </a:r>
            <a:endParaRPr lang="en-GB" dirty="0"/>
          </a:p>
        </p:txBody>
      </p:sp>
      <p:sp>
        <p:nvSpPr>
          <p:cNvPr id="3" name="Content Placeholder 2"/>
          <p:cNvSpPr>
            <a:spLocks noGrp="1"/>
          </p:cNvSpPr>
          <p:nvPr>
            <p:ph idx="1"/>
          </p:nvPr>
        </p:nvSpPr>
        <p:spPr/>
        <p:txBody>
          <a:bodyPr/>
          <a:lstStyle/>
          <a:p>
            <a:r>
              <a:rPr lang="en-GB" dirty="0" smtClean="0"/>
              <a:t>Too much screen time</a:t>
            </a:r>
          </a:p>
          <a:p>
            <a:r>
              <a:rPr lang="en-GB" dirty="0" smtClean="0"/>
              <a:t>Not sleeping regular hours</a:t>
            </a:r>
          </a:p>
          <a:p>
            <a:r>
              <a:rPr lang="en-GB" dirty="0" smtClean="0"/>
              <a:t>Going to bed without winding down first</a:t>
            </a:r>
          </a:p>
          <a:p>
            <a:r>
              <a:rPr lang="en-GB" dirty="0" smtClean="0"/>
              <a:t>If your bedroom isn’t sleep friendly (Too noisy, bad bed or no bed, to hot or cold)</a:t>
            </a:r>
          </a:p>
          <a:p>
            <a:endParaRPr lang="en-GB" dirty="0"/>
          </a:p>
        </p:txBody>
      </p:sp>
    </p:spTree>
    <p:extLst>
      <p:ext uri="{BB962C8B-B14F-4D97-AF65-F5344CB8AC3E}">
        <p14:creationId xmlns:p14="http://schemas.microsoft.com/office/powerpoint/2010/main" val="30131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The NHS website says that we need at least 8 hours of sleep a night (some people may differ slightly).</a:t>
            </a:r>
          </a:p>
          <a:p>
            <a:endParaRPr lang="en-GB" dirty="0"/>
          </a:p>
        </p:txBody>
      </p:sp>
    </p:spTree>
    <p:extLst>
      <p:ext uri="{BB962C8B-B14F-4D97-AF65-F5344CB8AC3E}">
        <p14:creationId xmlns:p14="http://schemas.microsoft.com/office/powerpoint/2010/main" val="3763357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Lack of sleep can cause…</a:t>
            </a:r>
            <a:endParaRPr lang="en-GB" dirty="0"/>
          </a:p>
        </p:txBody>
      </p:sp>
      <p:sp>
        <p:nvSpPr>
          <p:cNvPr id="3" name="Content Placeholder 2"/>
          <p:cNvSpPr>
            <a:spLocks noGrp="1"/>
          </p:cNvSpPr>
          <p:nvPr>
            <p:ph idx="1"/>
          </p:nvPr>
        </p:nvSpPr>
        <p:spPr/>
        <p:txBody>
          <a:bodyPr/>
          <a:lstStyle/>
          <a:p>
            <a:r>
              <a:rPr lang="en-GB" dirty="0" smtClean="0"/>
              <a:t>Poor concentration</a:t>
            </a:r>
          </a:p>
          <a:p>
            <a:r>
              <a:rPr lang="en-GB" dirty="0" smtClean="0"/>
              <a:t>A bad temper</a:t>
            </a:r>
          </a:p>
          <a:p>
            <a:r>
              <a:rPr lang="en-GB" dirty="0" smtClean="0"/>
              <a:t>Falling asleep during the day</a:t>
            </a:r>
          </a:p>
          <a:p>
            <a:r>
              <a:rPr lang="en-GB" dirty="0" smtClean="0"/>
              <a:t>Illness </a:t>
            </a:r>
          </a:p>
          <a:p>
            <a:r>
              <a:rPr lang="en-GB" dirty="0" smtClean="0"/>
              <a:t>Poor growth</a:t>
            </a:r>
          </a:p>
          <a:p>
            <a:r>
              <a:rPr lang="en-GB" dirty="0" smtClean="0"/>
              <a:t>Obesity</a:t>
            </a:r>
          </a:p>
          <a:p>
            <a:r>
              <a:rPr lang="en-GB" dirty="0" smtClean="0"/>
              <a:t>Mental health issues such as depression.</a:t>
            </a:r>
          </a:p>
          <a:p>
            <a:r>
              <a:rPr lang="en-GB" dirty="0" smtClean="0"/>
              <a:t>A risk of heart disease</a:t>
            </a:r>
            <a:endParaRPr lang="en-GB" dirty="0"/>
          </a:p>
        </p:txBody>
      </p:sp>
    </p:spTree>
    <p:extLst>
      <p:ext uri="{BB962C8B-B14F-4D97-AF65-F5344CB8AC3E}">
        <p14:creationId xmlns:p14="http://schemas.microsoft.com/office/powerpoint/2010/main" val="113384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acts and figures                   Where have your hands been today?Doorhandles,                   As many as 14 people i..."/>
          <p:cNvPicPr>
            <a:picLocks noChangeAspect="1" noChangeArrowheads="1"/>
          </p:cNvPicPr>
          <p:nvPr/>
        </p:nvPicPr>
        <p:blipFill rotWithShape="1">
          <a:blip r:embed="rId2">
            <a:extLst>
              <a:ext uri="{28A0092B-C50C-407E-A947-70E740481C1C}">
                <a14:useLocalDpi xmlns:a14="http://schemas.microsoft.com/office/drawing/2010/main" val="0"/>
              </a:ext>
            </a:extLst>
          </a:blip>
          <a:srcRect l="6610" t="23360" r="6588" b="24719"/>
          <a:stretch/>
        </p:blipFill>
        <p:spPr bwMode="auto">
          <a:xfrm>
            <a:off x="-1" y="835573"/>
            <a:ext cx="12332239" cy="521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6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3946" y="1647354"/>
            <a:ext cx="5984715" cy="646331"/>
          </a:xfrm>
          <a:prstGeom prst="rect">
            <a:avLst/>
          </a:prstGeom>
        </p:spPr>
        <p:txBody>
          <a:bodyPr wrap="none">
            <a:spAutoFit/>
          </a:bodyPr>
          <a:lstStyle/>
          <a:p>
            <a:r>
              <a:rPr lang="en-GB" dirty="0">
                <a:hlinkClick r:id="rId2"/>
              </a:rPr>
              <a:t>https://</a:t>
            </a:r>
            <a:r>
              <a:rPr lang="en-GB" dirty="0" smtClean="0">
                <a:hlinkClick r:id="rId2"/>
              </a:rPr>
              <a:t>www.youtube.com/watch?v=jQ2e0KH5WrI&amp;safe=true</a:t>
            </a:r>
            <a:endParaRPr lang="en-GB" dirty="0" smtClean="0"/>
          </a:p>
          <a:p>
            <a:endParaRPr lang="en-GB" dirty="0"/>
          </a:p>
        </p:txBody>
      </p:sp>
      <p:sp>
        <p:nvSpPr>
          <p:cNvPr id="3" name="Rectangle 2"/>
          <p:cNvSpPr/>
          <p:nvPr/>
        </p:nvSpPr>
        <p:spPr>
          <a:xfrm>
            <a:off x="3434366" y="2293685"/>
            <a:ext cx="6096000" cy="923330"/>
          </a:xfrm>
          <a:prstGeom prst="rect">
            <a:avLst/>
          </a:prstGeom>
        </p:spPr>
        <p:txBody>
          <a:bodyPr>
            <a:spAutoFit/>
          </a:bodyPr>
          <a:lstStyle/>
          <a:p>
            <a:r>
              <a:rPr lang="en-GB" dirty="0">
                <a:hlinkClick r:id="rId3"/>
              </a:rPr>
              <a:t>https://</a:t>
            </a:r>
            <a:r>
              <a:rPr lang="en-GB" dirty="0" smtClean="0">
                <a:hlinkClick r:id="rId3"/>
              </a:rPr>
              <a:t>study.com/academy/lesson/the-importance-of-personal-hygiene.html</a:t>
            </a:r>
            <a:endParaRPr lang="en-GB" dirty="0" smtClean="0"/>
          </a:p>
          <a:p>
            <a:endParaRPr lang="en-GB" dirty="0"/>
          </a:p>
        </p:txBody>
      </p:sp>
      <p:sp>
        <p:nvSpPr>
          <p:cNvPr id="4" name="Rectangle 3"/>
          <p:cNvSpPr/>
          <p:nvPr/>
        </p:nvSpPr>
        <p:spPr>
          <a:xfrm>
            <a:off x="3142659" y="3244334"/>
            <a:ext cx="5906682" cy="646331"/>
          </a:xfrm>
          <a:prstGeom prst="rect">
            <a:avLst/>
          </a:prstGeom>
        </p:spPr>
        <p:txBody>
          <a:bodyPr wrap="none">
            <a:spAutoFit/>
          </a:bodyPr>
          <a:lstStyle/>
          <a:p>
            <a:r>
              <a:rPr lang="en-GB">
                <a:hlinkClick r:id="rId4"/>
              </a:rPr>
              <a:t>https://</a:t>
            </a:r>
            <a:r>
              <a:rPr lang="en-GB" smtClean="0">
                <a:hlinkClick r:id="rId4"/>
              </a:rPr>
              <a:t>www.youtube.com/watch?v=AyZ6LjDLe14&amp;safe=true</a:t>
            </a:r>
            <a:endParaRPr lang="en-GB" smtClean="0"/>
          </a:p>
          <a:p>
            <a:endParaRPr lang="en-GB"/>
          </a:p>
        </p:txBody>
      </p:sp>
    </p:spTree>
    <p:extLst>
      <p:ext uri="{BB962C8B-B14F-4D97-AF65-F5344CB8AC3E}">
        <p14:creationId xmlns:p14="http://schemas.microsoft.com/office/powerpoint/2010/main" val="86770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huffingtonpost.com/asset/5ac5efb81e00008e0b7b0a95.jpeg?ops=scalefit_630_noup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789" y="823912"/>
            <a:ext cx="6000750" cy="4000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3430" y="5076497"/>
            <a:ext cx="10131973"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000000"/>
                </a:solidFill>
                <a:effectLst/>
                <a:uLnTx/>
                <a:uFillTx/>
                <a:latin typeface="ProximaNovaCond"/>
                <a:ea typeface="+mn-ea"/>
                <a:cs typeface="+mn-cs"/>
              </a:rPr>
              <a:t>‘A Child In England Has A Tooth Removed In Hospital Every 10 Minutes Due To Preventable Decay’</a:t>
            </a:r>
            <a:endParaRPr kumimoji="0" lang="en-GB" sz="3200" b="1" i="0" u="none" strike="noStrike" kern="1200" cap="none" spc="0" normalizeH="0" baseline="0" noProof="0" dirty="0">
              <a:ln>
                <a:noFill/>
              </a:ln>
              <a:solidFill>
                <a:srgbClr val="000000"/>
              </a:solidFill>
              <a:effectLst/>
              <a:uLnTx/>
              <a:uFillTx/>
              <a:latin typeface="ProximaNovaCond"/>
              <a:ea typeface="+mn-ea"/>
              <a:cs typeface="+mn-cs"/>
            </a:endParaRPr>
          </a:p>
        </p:txBody>
      </p:sp>
    </p:spTree>
    <p:extLst>
      <p:ext uri="{BB962C8B-B14F-4D97-AF65-F5344CB8AC3E}">
        <p14:creationId xmlns:p14="http://schemas.microsoft.com/office/powerpoint/2010/main" val="1004718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Oral Hygiene</a:t>
            </a:r>
            <a:endParaRPr lang="en-GB" dirty="0"/>
          </a:p>
        </p:txBody>
      </p:sp>
      <p:sp>
        <p:nvSpPr>
          <p:cNvPr id="5" name="Content Placeholder 4"/>
          <p:cNvSpPr>
            <a:spLocks noGrp="1"/>
          </p:cNvSpPr>
          <p:nvPr>
            <p:ph idx="1"/>
          </p:nvPr>
        </p:nvSpPr>
        <p:spPr/>
        <p:txBody>
          <a:bodyPr/>
          <a:lstStyle/>
          <a:p>
            <a:pPr marL="514350" lvl="0" indent="-514350">
              <a:buFont typeface="+mj-lt"/>
              <a:buAutoNum type="arabicPeriod"/>
            </a:pPr>
            <a:r>
              <a:rPr lang="en-US" dirty="0"/>
              <a:t>To know how to keep my gums and teeth healthy</a:t>
            </a:r>
            <a:endParaRPr lang="en-GB" dirty="0"/>
          </a:p>
          <a:p>
            <a:pPr marL="514350" lvl="0" indent="-514350">
              <a:buFont typeface="+mj-lt"/>
              <a:buAutoNum type="arabicPeriod"/>
            </a:pPr>
            <a:r>
              <a:rPr lang="en-US" dirty="0"/>
              <a:t>To know why it is important to keep gums and teeth healthy</a:t>
            </a:r>
            <a:endParaRPr lang="en-GB" dirty="0"/>
          </a:p>
          <a:p>
            <a:endParaRPr lang="en-GB" dirty="0"/>
          </a:p>
        </p:txBody>
      </p:sp>
    </p:spTree>
    <p:extLst>
      <p:ext uri="{BB962C8B-B14F-4D97-AF65-F5344CB8AC3E}">
        <p14:creationId xmlns:p14="http://schemas.microsoft.com/office/powerpoint/2010/main" val="2998070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tooth decay?</a:t>
            </a:r>
            <a:endParaRPr lang="en-GB" dirty="0"/>
          </a:p>
        </p:txBody>
      </p:sp>
      <p:pic>
        <p:nvPicPr>
          <p:cNvPr id="2050" name="Picture 2" descr="Image result for what is tooth decay explained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32" y="1690688"/>
            <a:ext cx="7827466" cy="48432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hat is tooth dec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2941" y="4656779"/>
            <a:ext cx="2682218" cy="18771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oothache teena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76" y="1540559"/>
            <a:ext cx="8107902" cy="456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4"/>
                                        </p:tgtEl>
                                        <p:attrNameLst>
                                          <p:attrName>ppt_x</p:attrName>
                                        </p:attrNameLst>
                                      </p:cBhvr>
                                      <p:tavLst>
                                        <p:tav tm="0">
                                          <p:val>
                                            <p:strVal val="ppt_x"/>
                                          </p:val>
                                        </p:tav>
                                        <p:tav tm="100000">
                                          <p:val>
                                            <p:strVal val="ppt_x"/>
                                          </p:val>
                                        </p:tav>
                                      </p:tavLst>
                                    </p:anim>
                                    <p:anim calcmode="lin" valueType="num">
                                      <p:cBhvr additive="base">
                                        <p:cTn id="7" dur="500"/>
                                        <p:tgtEl>
                                          <p:spTgt spid="2054"/>
                                        </p:tgtEl>
                                        <p:attrNameLst>
                                          <p:attrName>ppt_y</p:attrName>
                                        </p:attrNameLst>
                                      </p:cBhvr>
                                      <p:tavLst>
                                        <p:tav tm="0">
                                          <p:val>
                                            <p:strVal val="ppt_y"/>
                                          </p:val>
                                        </p:tav>
                                        <p:tav tm="100000">
                                          <p:val>
                                            <p:strVal val="1+ppt_h/2"/>
                                          </p:val>
                                        </p:tav>
                                      </p:tavLst>
                                    </p:anim>
                                    <p:set>
                                      <p:cBhvr>
                                        <p:cTn id="8" dur="1" fill="hold">
                                          <p:stCondLst>
                                            <p:cond delay="499"/>
                                          </p:stCondLst>
                                        </p:cTn>
                                        <p:tgtEl>
                                          <p:spTgt spid="205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Food A Fact of Life">
      <a:dk1>
        <a:srgbClr val="2993D1"/>
      </a:dk1>
      <a:lt1>
        <a:srgbClr val="50B949"/>
      </a:lt1>
      <a:dk2>
        <a:srgbClr val="EB088D"/>
      </a:dk2>
      <a:lt2>
        <a:srgbClr val="00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Slide">
  <a:themeElements>
    <a:clrScheme name="Food A Fact of Life">
      <a:dk1>
        <a:srgbClr val="2993D1"/>
      </a:dk1>
      <a:lt1>
        <a:srgbClr val="50B949"/>
      </a:lt1>
      <a:dk2>
        <a:srgbClr val="EB088D"/>
      </a:dk2>
      <a:lt2>
        <a:srgbClr val="00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dpi="0" rotWithShape="1">
          <a:blip xmlns:r="http://schemas.openxmlformats.org/officeDocument/2006/relationships" r:embed="rId1" cstate="print"/>
          <a:srcRect/>
          <a:stretch>
            <a:fillRect t="-18000" b="-16000"/>
          </a:stretch>
        </a:blipFill>
        <a:ln w="0">
          <a:noFill/>
          <a:prstDash val="solid"/>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mic sans">
      <a:majorFont>
        <a:latin typeface="Comic Sans MS"/>
        <a:ea typeface=""/>
        <a:cs typeface=""/>
      </a:majorFont>
      <a:minorFont>
        <a:latin typeface="Comic Sans MS"/>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2415</Words>
  <Application>Microsoft Office PowerPoint</Application>
  <PresentationFormat>Widescreen</PresentationFormat>
  <Paragraphs>274</Paragraphs>
  <Slides>48</Slides>
  <Notes>9</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48</vt:i4>
      </vt:variant>
    </vt:vector>
  </HeadingPairs>
  <TitlesOfParts>
    <vt:vector size="70" baseType="lpstr">
      <vt:lpstr>Arial</vt:lpstr>
      <vt:lpstr>Arial Black</vt:lpstr>
      <vt:lpstr>Arial Rounded MT Bold</vt:lpstr>
      <vt:lpstr>Calibri</vt:lpstr>
      <vt:lpstr>Calibri Light</vt:lpstr>
      <vt:lpstr>Century Gothic</vt:lpstr>
      <vt:lpstr>Comic Sans MS</vt:lpstr>
      <vt:lpstr>Frutiger</vt:lpstr>
      <vt:lpstr>inherit</vt:lpstr>
      <vt:lpstr>ProximaNovaCond</vt:lpstr>
      <vt:lpstr>Verdana</vt:lpstr>
      <vt:lpstr>Wingdings</vt:lpstr>
      <vt:lpstr>Wingdings 2</vt:lpstr>
      <vt:lpstr>Office Theme</vt:lpstr>
      <vt:lpstr>1_Office Theme</vt:lpstr>
      <vt:lpstr>2_Office Theme</vt:lpstr>
      <vt:lpstr>Blank Slide</vt:lpstr>
      <vt:lpstr>Default Design</vt:lpstr>
      <vt:lpstr>Solstice</vt:lpstr>
      <vt:lpstr>3_Office Theme</vt:lpstr>
      <vt:lpstr>4_Office Theme</vt:lpstr>
      <vt:lpstr>5_Office Theme</vt:lpstr>
      <vt:lpstr>Personal Hygiene </vt:lpstr>
      <vt:lpstr>PowerPoint Presentation</vt:lpstr>
      <vt:lpstr>PowerPoint Presentation</vt:lpstr>
      <vt:lpstr>PowerPoint Presentation</vt:lpstr>
      <vt:lpstr>PowerPoint Presentation</vt:lpstr>
      <vt:lpstr>PowerPoint Presentation</vt:lpstr>
      <vt:lpstr>PowerPoint Presentation</vt:lpstr>
      <vt:lpstr>Oral Hygiene</vt:lpstr>
      <vt:lpstr>What is tooth decay?</vt:lpstr>
      <vt:lpstr>Group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Healthy Living</vt:lpstr>
      <vt:lpstr>Which of these foods is the Healthiest?</vt:lpstr>
      <vt:lpstr>PowerPoint Presentation</vt:lpstr>
      <vt:lpstr>Sugar</vt:lpstr>
      <vt:lpstr>How sugar affects us</vt:lpstr>
      <vt:lpstr>The Sugar Tax</vt:lpstr>
      <vt:lpstr>How many cubes of sugar are in these foods?</vt:lpstr>
      <vt:lpstr>PowerPoint Presentation</vt:lpstr>
      <vt:lpstr>Task</vt:lpstr>
      <vt:lpstr>PowerPoint Presentation</vt:lpstr>
      <vt:lpstr>Design a Menu</vt:lpstr>
      <vt:lpstr>Your Task</vt:lpstr>
      <vt:lpstr>Why do we need exercise?</vt:lpstr>
      <vt:lpstr>PowerPoint Presentation</vt:lpstr>
      <vt:lpstr>My Weekend</vt:lpstr>
      <vt:lpstr>Individual Reflection</vt:lpstr>
      <vt:lpstr>NHS Guidelines</vt:lpstr>
      <vt:lpstr>PowerPoint Presentation</vt:lpstr>
      <vt:lpstr>Sleep</vt:lpstr>
      <vt:lpstr>Reasons for Bad Sleep</vt:lpstr>
      <vt:lpstr>PowerPoint Presentation</vt:lpstr>
      <vt:lpstr>Lack of sleep can cause…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Hygiene</dc:title>
  <dc:creator>Laura Beeley</dc:creator>
  <cp:lastModifiedBy>Matthew Macaulay</cp:lastModifiedBy>
  <cp:revision>6</cp:revision>
  <dcterms:created xsi:type="dcterms:W3CDTF">2018-04-14T14:01:53Z</dcterms:created>
  <dcterms:modified xsi:type="dcterms:W3CDTF">2021-04-12T09:45:36Z</dcterms:modified>
</cp:coreProperties>
</file>