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66" r:id="rId4"/>
    <p:sldId id="267" r:id="rId5"/>
    <p:sldId id="258" r:id="rId6"/>
    <p:sldId id="259" r:id="rId7"/>
    <p:sldId id="260" r:id="rId8"/>
    <p:sldId id="261" r:id="rId9"/>
    <p:sldId id="262" r:id="rId10"/>
    <p:sldId id="263" r:id="rId11"/>
    <p:sldId id="265" r:id="rId12"/>
    <p:sldId id="270" r:id="rId13"/>
    <p:sldId id="283"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E0A"/>
    <a:srgbClr val="005E99"/>
    <a:srgbClr val="0B73E5"/>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8" d="100"/>
          <a:sy n="88" d="100"/>
        </p:scale>
        <p:origin x="31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19C19D-4263-4FD0-AC5A-B07DF869FEBB}"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426691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19C19D-4263-4FD0-AC5A-B07DF869FEBB}"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266558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19C19D-4263-4FD0-AC5A-B07DF869FEBB}"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223722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19C19D-4263-4FD0-AC5A-B07DF869FEBB}"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15693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19C19D-4263-4FD0-AC5A-B07DF869FEBB}"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402647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19C19D-4263-4FD0-AC5A-B07DF869FEBB}"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397043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19C19D-4263-4FD0-AC5A-B07DF869FEBB}" type="datetimeFigureOut">
              <a:rPr lang="en-GB" smtClean="0"/>
              <a:t>04/03/21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117191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19C19D-4263-4FD0-AC5A-B07DF869FEBB}" type="datetimeFigureOut">
              <a:rPr lang="en-GB" smtClean="0"/>
              <a:t>04/03/21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272481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9C19D-4263-4FD0-AC5A-B07DF869FEBB}" type="datetimeFigureOut">
              <a:rPr lang="en-GB" smtClean="0"/>
              <a:t>04/03/21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336519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9C19D-4263-4FD0-AC5A-B07DF869FEBB}"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243735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9C19D-4263-4FD0-AC5A-B07DF869FEBB}"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B712-0B1A-4B6C-B95B-8473875F5267}" type="slidenum">
              <a:rPr lang="en-GB" smtClean="0"/>
              <a:t>‹#›</a:t>
            </a:fld>
            <a:endParaRPr lang="en-GB"/>
          </a:p>
        </p:txBody>
      </p:sp>
    </p:spTree>
    <p:extLst>
      <p:ext uri="{BB962C8B-B14F-4D97-AF65-F5344CB8AC3E}">
        <p14:creationId xmlns:p14="http://schemas.microsoft.com/office/powerpoint/2010/main" val="228874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9C19D-4263-4FD0-AC5A-B07DF869FEBB}" type="datetimeFigureOut">
              <a:rPr lang="en-GB" smtClean="0"/>
              <a:t>04/03/21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B712-0B1A-4B6C-B95B-8473875F5267}" type="slidenum">
              <a:rPr lang="en-GB" smtClean="0"/>
              <a:t>‹#›</a:t>
            </a:fld>
            <a:endParaRPr lang="en-GB"/>
          </a:p>
        </p:txBody>
      </p:sp>
    </p:spTree>
    <p:extLst>
      <p:ext uri="{BB962C8B-B14F-4D97-AF65-F5344CB8AC3E}">
        <p14:creationId xmlns:p14="http://schemas.microsoft.com/office/powerpoint/2010/main" val="399416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eg"/><Relationship Id="rId9" Type="http://schemas.openxmlformats.org/officeDocument/2006/relationships/image" Target="../media/image30.jp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nteraction-design.org/literature/topics/color-theory"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Colour</a:t>
            </a:r>
            <a:endParaRPr lang="en-GB" b="1" dirty="0"/>
          </a:p>
        </p:txBody>
      </p:sp>
      <p:sp>
        <p:nvSpPr>
          <p:cNvPr id="3" name="Subtitle 2"/>
          <p:cNvSpPr>
            <a:spLocks noGrp="1"/>
          </p:cNvSpPr>
          <p:nvPr>
            <p:ph type="subTitle" idx="1"/>
          </p:nvPr>
        </p:nvSpPr>
        <p:spPr/>
        <p:txBody>
          <a:bodyPr/>
          <a:lstStyle/>
          <a:p>
            <a:r>
              <a:rPr lang="en-GB" dirty="0" smtClean="0"/>
              <a:t>Y8 Textiles</a:t>
            </a:r>
          </a:p>
        </p:txBody>
      </p:sp>
    </p:spTree>
    <p:extLst>
      <p:ext uri="{BB962C8B-B14F-4D97-AF65-F5344CB8AC3E}">
        <p14:creationId xmlns:p14="http://schemas.microsoft.com/office/powerpoint/2010/main" val="3234755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076" y="409903"/>
            <a:ext cx="6132786" cy="1323439"/>
          </a:xfrm>
          <a:prstGeom prst="rect">
            <a:avLst/>
          </a:prstGeom>
          <a:noFill/>
        </p:spPr>
        <p:txBody>
          <a:bodyPr wrap="square" rtlCol="0">
            <a:spAutoFit/>
          </a:bodyPr>
          <a:lstStyle/>
          <a:p>
            <a:r>
              <a:rPr lang="en-GB" sz="3200" u="sng" dirty="0" smtClean="0"/>
              <a:t>Monochromatic: </a:t>
            </a:r>
            <a:r>
              <a:rPr lang="en-GB" sz="1600" dirty="0" smtClean="0"/>
              <a:t>A monochromatic colour scheme is based upon just one colour. The colour is extended by using different hues (shades) of that colour to make it darker/ lighter </a:t>
            </a:r>
            <a:r>
              <a:rPr lang="en-GB" sz="1600" dirty="0" err="1" smtClean="0"/>
              <a:t>eg</a:t>
            </a:r>
            <a:r>
              <a:rPr lang="en-GB" sz="1600" dirty="0" smtClean="0"/>
              <a:t>: by mixing in white/ black</a:t>
            </a:r>
            <a:endParaRPr lang="en-GB" sz="3200"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3392"/>
            <a:ext cx="4825248" cy="431055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7" t="395" r="267" b="14468"/>
          <a:stretch/>
        </p:blipFill>
        <p:spPr>
          <a:xfrm>
            <a:off x="5029201" y="2835474"/>
            <a:ext cx="7018938" cy="40225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862" y="409903"/>
            <a:ext cx="4981904" cy="2140374"/>
          </a:xfrm>
          <a:prstGeom prst="rect">
            <a:avLst/>
          </a:prstGeom>
        </p:spPr>
      </p:pic>
    </p:spTree>
    <p:extLst>
      <p:ext uri="{BB962C8B-B14F-4D97-AF65-F5344CB8AC3E}">
        <p14:creationId xmlns:p14="http://schemas.microsoft.com/office/powerpoint/2010/main" val="63452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74718" cy="5536818"/>
          </a:xfrm>
          <a:prstGeom prst="rect">
            <a:avLst/>
          </a:prstGeom>
        </p:spPr>
      </p:pic>
      <p:sp>
        <p:nvSpPr>
          <p:cNvPr id="3" name="TextBox 2"/>
          <p:cNvSpPr txBox="1"/>
          <p:nvPr/>
        </p:nvSpPr>
        <p:spPr>
          <a:xfrm>
            <a:off x="6479628" y="1403130"/>
            <a:ext cx="5502165" cy="3046988"/>
          </a:xfrm>
          <a:prstGeom prst="rect">
            <a:avLst/>
          </a:prstGeom>
          <a:noFill/>
        </p:spPr>
        <p:txBody>
          <a:bodyPr wrap="square" rtlCol="0">
            <a:spAutoFit/>
          </a:bodyPr>
          <a:lstStyle/>
          <a:p>
            <a:r>
              <a:rPr lang="en-GB" sz="2400" b="1" u="sng" dirty="0"/>
              <a:t>Warm </a:t>
            </a:r>
            <a:r>
              <a:rPr lang="en-GB" sz="2400" b="1" u="sng" dirty="0" smtClean="0"/>
              <a:t>colours </a:t>
            </a:r>
            <a:r>
              <a:rPr lang="en-GB" sz="2400" dirty="0"/>
              <a:t>— such as </a:t>
            </a:r>
            <a:r>
              <a:rPr lang="en-GB" sz="2400" b="1" dirty="0">
                <a:solidFill>
                  <a:srgbClr val="FF0000"/>
                </a:solidFill>
              </a:rPr>
              <a:t>red</a:t>
            </a:r>
            <a:r>
              <a:rPr lang="en-GB" sz="2400" dirty="0"/>
              <a:t>, </a:t>
            </a:r>
            <a:r>
              <a:rPr lang="en-GB" sz="2400" b="1" dirty="0">
                <a:solidFill>
                  <a:srgbClr val="FFCC00"/>
                </a:solidFill>
              </a:rPr>
              <a:t>yellow</a:t>
            </a:r>
            <a:r>
              <a:rPr lang="en-GB" sz="2400" dirty="0"/>
              <a:t>, and </a:t>
            </a:r>
            <a:r>
              <a:rPr lang="en-GB" sz="2400" b="1" dirty="0">
                <a:solidFill>
                  <a:srgbClr val="FF6600"/>
                </a:solidFill>
              </a:rPr>
              <a:t>orange</a:t>
            </a:r>
            <a:r>
              <a:rPr lang="en-GB" sz="2400" dirty="0"/>
              <a:t>; </a:t>
            </a:r>
            <a:r>
              <a:rPr lang="en-GB" sz="2400" dirty="0" smtClean="0"/>
              <a:t>suggest </a:t>
            </a:r>
            <a:r>
              <a:rPr lang="en-GB" sz="2400" dirty="0"/>
              <a:t>warmth because they remind us of things like the sun or fire</a:t>
            </a:r>
            <a:r>
              <a:rPr lang="en-GB" sz="2400" dirty="0" smtClean="0"/>
              <a:t>.</a:t>
            </a:r>
          </a:p>
          <a:p>
            <a:endParaRPr lang="en-GB" sz="2400" dirty="0"/>
          </a:p>
          <a:p>
            <a:r>
              <a:rPr lang="en-GB" sz="2400" dirty="0" smtClean="0"/>
              <a:t> </a:t>
            </a:r>
            <a:r>
              <a:rPr lang="en-GB" sz="2400" b="1" u="sng" dirty="0"/>
              <a:t>Cool </a:t>
            </a:r>
            <a:r>
              <a:rPr lang="en-GB" sz="2400" b="1" u="sng" dirty="0" smtClean="0"/>
              <a:t>colours </a:t>
            </a:r>
            <a:r>
              <a:rPr lang="en-GB" sz="2400" dirty="0"/>
              <a:t>— such as </a:t>
            </a:r>
            <a:r>
              <a:rPr lang="en-GB" sz="2400" b="1" dirty="0">
                <a:solidFill>
                  <a:srgbClr val="0070C0"/>
                </a:solidFill>
              </a:rPr>
              <a:t>blue</a:t>
            </a:r>
            <a:r>
              <a:rPr lang="en-GB" sz="2400" dirty="0"/>
              <a:t>, </a:t>
            </a:r>
            <a:r>
              <a:rPr lang="en-GB" sz="2400" b="1" dirty="0">
                <a:solidFill>
                  <a:srgbClr val="00B050"/>
                </a:solidFill>
              </a:rPr>
              <a:t>green</a:t>
            </a:r>
            <a:r>
              <a:rPr lang="en-GB" sz="2400" dirty="0"/>
              <a:t>, and </a:t>
            </a:r>
            <a:r>
              <a:rPr lang="en-GB" sz="2400" b="1" dirty="0">
                <a:solidFill>
                  <a:srgbClr val="7030A0"/>
                </a:solidFill>
              </a:rPr>
              <a:t>purple</a:t>
            </a:r>
            <a:r>
              <a:rPr lang="en-GB" sz="2400" dirty="0"/>
              <a:t> (violet); </a:t>
            </a:r>
            <a:r>
              <a:rPr lang="en-GB" sz="2400" dirty="0" smtClean="0"/>
              <a:t>suggest </a:t>
            </a:r>
            <a:r>
              <a:rPr lang="en-GB" sz="2400" dirty="0"/>
              <a:t>a cool feeling because they remind us of things like water or grass.</a:t>
            </a:r>
          </a:p>
        </p:txBody>
      </p:sp>
    </p:spTree>
    <p:extLst>
      <p:ext uri="{BB962C8B-B14F-4D97-AF65-F5344CB8AC3E}">
        <p14:creationId xmlns:p14="http://schemas.microsoft.com/office/powerpoint/2010/main" val="2275808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Task 1: Colour Theory Work Sheet</a:t>
            </a:r>
            <a:endParaRPr lang="en-GB" u="sng" dirty="0"/>
          </a:p>
        </p:txBody>
      </p:sp>
      <p:sp>
        <p:nvSpPr>
          <p:cNvPr id="3" name="Content Placeholder 2"/>
          <p:cNvSpPr>
            <a:spLocks noGrp="1"/>
          </p:cNvSpPr>
          <p:nvPr>
            <p:ph idx="1"/>
          </p:nvPr>
        </p:nvSpPr>
        <p:spPr/>
        <p:txBody>
          <a:bodyPr/>
          <a:lstStyle/>
          <a:p>
            <a:pPr marL="0" indent="0">
              <a:buNone/>
            </a:pPr>
            <a:r>
              <a:rPr lang="en-GB" dirty="0" smtClean="0"/>
              <a:t>Use everything you have learnt about colour theory to complete the colour theory work sheet. If you don’t have a printer you can complete the work on a separate sheet of paper.#</a:t>
            </a:r>
          </a:p>
          <a:p>
            <a:pPr marL="0" indent="0">
              <a:buNone/>
            </a:pPr>
            <a:endParaRPr lang="en-GB" dirty="0"/>
          </a:p>
          <a:p>
            <a:pPr marL="0" indent="0">
              <a:buNone/>
            </a:pPr>
            <a:endParaRPr lang="en-GB" dirty="0" smtClean="0"/>
          </a:p>
          <a:p>
            <a:pPr marL="0" indent="0">
              <a:buNone/>
            </a:pPr>
            <a:r>
              <a:rPr lang="en-GB" dirty="0" smtClean="0"/>
              <a:t>You will need coloured pencils!</a:t>
            </a:r>
            <a:endParaRPr lang="en-GB" dirty="0"/>
          </a:p>
        </p:txBody>
      </p:sp>
      <p:pic>
        <p:nvPicPr>
          <p:cNvPr id="4" name="Picture 3"/>
          <p:cNvPicPr>
            <a:picLocks noChangeAspect="1"/>
          </p:cNvPicPr>
          <p:nvPr/>
        </p:nvPicPr>
        <p:blipFill rotWithShape="1">
          <a:blip r:embed="rId2"/>
          <a:srcRect l="33629" t="17277" r="35393" b="6808"/>
          <a:stretch/>
        </p:blipFill>
        <p:spPr>
          <a:xfrm>
            <a:off x="8485252" y="2967176"/>
            <a:ext cx="2328521" cy="3209787"/>
          </a:xfrm>
          <a:prstGeom prst="rect">
            <a:avLst/>
          </a:prstGeom>
        </p:spPr>
      </p:pic>
    </p:spTree>
    <p:extLst>
      <p:ext uri="{BB962C8B-B14F-4D97-AF65-F5344CB8AC3E}">
        <p14:creationId xmlns:p14="http://schemas.microsoft.com/office/powerpoint/2010/main" val="2891487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5134"/>
          </a:xfrm>
        </p:spPr>
        <p:txBody>
          <a:bodyPr>
            <a:normAutofit fontScale="90000"/>
          </a:bodyPr>
          <a:lstStyle/>
          <a:p>
            <a:pPr algn="ctr"/>
            <a:r>
              <a:rPr lang="en-GB" u="sng" dirty="0" smtClean="0"/>
              <a:t>Task 2: Option 1</a:t>
            </a:r>
            <a:endParaRPr lang="en-GB" u="sng" dirty="0"/>
          </a:p>
        </p:txBody>
      </p:sp>
      <p:sp>
        <p:nvSpPr>
          <p:cNvPr id="3" name="Content Placeholder 2"/>
          <p:cNvSpPr>
            <a:spLocks noGrp="1"/>
          </p:cNvSpPr>
          <p:nvPr>
            <p:ph idx="1"/>
          </p:nvPr>
        </p:nvSpPr>
        <p:spPr>
          <a:xfrm>
            <a:off x="259976" y="950260"/>
            <a:ext cx="11716871" cy="5119128"/>
          </a:xfrm>
        </p:spPr>
        <p:txBody>
          <a:bodyPr>
            <a:normAutofit/>
          </a:bodyPr>
          <a:lstStyle/>
          <a:p>
            <a:pPr marL="0" indent="0">
              <a:buNone/>
            </a:pPr>
            <a:r>
              <a:rPr lang="en-GB" dirty="0" smtClean="0"/>
              <a:t>The American Pop artist Andy Warhol is best known for his paintings featuring objects or people with the same image repeated over and over again but coloured in different bright </a:t>
            </a:r>
            <a:r>
              <a:rPr lang="en-GB" dirty="0" err="1" smtClean="0"/>
              <a:t>complementry</a:t>
            </a:r>
            <a:r>
              <a:rPr lang="en-GB" dirty="0" smtClean="0"/>
              <a:t> colours.</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Task: Draw an item of food in pencil. Use the tracing technique which we learnt about a few weeks ago to create a repeating design using the same shape. Colour in your design using different complementary colour schemes.</a:t>
            </a:r>
            <a:endParaRPr lang="en-GB" dirty="0"/>
          </a:p>
        </p:txBody>
      </p:sp>
      <p:pic>
        <p:nvPicPr>
          <p:cNvPr id="4" name="Picture 3"/>
          <p:cNvPicPr>
            <a:picLocks noChangeAspect="1"/>
          </p:cNvPicPr>
          <p:nvPr/>
        </p:nvPicPr>
        <p:blipFill>
          <a:blip r:embed="rId2"/>
          <a:stretch>
            <a:fillRect/>
          </a:stretch>
        </p:blipFill>
        <p:spPr>
          <a:xfrm>
            <a:off x="838200" y="2178422"/>
            <a:ext cx="1941567" cy="1603561"/>
          </a:xfrm>
          <a:prstGeom prst="rect">
            <a:avLst/>
          </a:prstGeom>
        </p:spPr>
      </p:pic>
      <p:pic>
        <p:nvPicPr>
          <p:cNvPr id="5" name="Picture 4"/>
          <p:cNvPicPr>
            <a:picLocks noChangeAspect="1"/>
          </p:cNvPicPr>
          <p:nvPr/>
        </p:nvPicPr>
        <p:blipFill>
          <a:blip r:embed="rId3"/>
          <a:stretch>
            <a:fillRect/>
          </a:stretch>
        </p:blipFill>
        <p:spPr>
          <a:xfrm>
            <a:off x="7978588" y="1668079"/>
            <a:ext cx="3169024" cy="2113904"/>
          </a:xfrm>
          <a:prstGeom prst="rect">
            <a:avLst/>
          </a:prstGeom>
        </p:spPr>
      </p:pic>
      <p:pic>
        <p:nvPicPr>
          <p:cNvPr id="6" name="Picture 5"/>
          <p:cNvPicPr>
            <a:picLocks noChangeAspect="1"/>
          </p:cNvPicPr>
          <p:nvPr/>
        </p:nvPicPr>
        <p:blipFill>
          <a:blip r:embed="rId4"/>
          <a:stretch>
            <a:fillRect/>
          </a:stretch>
        </p:blipFill>
        <p:spPr>
          <a:xfrm>
            <a:off x="10443558" y="4603564"/>
            <a:ext cx="1748442" cy="2050958"/>
          </a:xfrm>
          <a:prstGeom prst="rect">
            <a:avLst/>
          </a:prstGeom>
        </p:spPr>
      </p:pic>
    </p:spTree>
    <p:extLst>
      <p:ext uri="{BB962C8B-B14F-4D97-AF65-F5344CB8AC3E}">
        <p14:creationId xmlns:p14="http://schemas.microsoft.com/office/powerpoint/2010/main" val="348753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Task 2: Option 2</a:t>
            </a:r>
            <a:endParaRPr lang="en-GB" u="sng"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sz="3200" dirty="0" smtClean="0"/>
              <a:t>You have been asked by an Interior design company to present design ideas for a teenagers bedroom. </a:t>
            </a:r>
          </a:p>
          <a:p>
            <a:pPr marL="0" indent="0" algn="ctr">
              <a:buNone/>
            </a:pPr>
            <a:endParaRPr lang="en-GB" sz="3200" dirty="0"/>
          </a:p>
          <a:p>
            <a:pPr marL="0" indent="0">
              <a:buNone/>
            </a:pPr>
            <a:r>
              <a:rPr lang="en-GB" sz="3200" dirty="0" smtClean="0"/>
              <a:t>1. Using your knowledge of colour schemes produce a design sketch/ or </a:t>
            </a:r>
            <a:r>
              <a:rPr lang="en-GB" sz="3200" dirty="0" err="1" smtClean="0"/>
              <a:t>moodboard</a:t>
            </a:r>
            <a:r>
              <a:rPr lang="en-GB" sz="3200" dirty="0" smtClean="0"/>
              <a:t> to show how you would decorate the bedroom.</a:t>
            </a:r>
          </a:p>
          <a:p>
            <a:pPr marL="0" indent="0">
              <a:buNone/>
            </a:pPr>
            <a:r>
              <a:rPr lang="en-GB" sz="3200" dirty="0" smtClean="0"/>
              <a:t>Explain which type of colour scheme you have chosen </a:t>
            </a:r>
            <a:r>
              <a:rPr lang="en-GB" sz="3200" dirty="0" err="1" smtClean="0"/>
              <a:t>eg</a:t>
            </a:r>
            <a:r>
              <a:rPr lang="en-GB" sz="3200" dirty="0" smtClean="0"/>
              <a:t>: complementary, </a:t>
            </a:r>
            <a:r>
              <a:rPr lang="en-GB" sz="3200" dirty="0" err="1" smtClean="0"/>
              <a:t>analgous</a:t>
            </a:r>
            <a:r>
              <a:rPr lang="en-GB" sz="3200" dirty="0" smtClean="0"/>
              <a:t> and monochrome and why.</a:t>
            </a:r>
          </a:p>
          <a:p>
            <a:pPr marL="0" indent="0">
              <a:buNone/>
            </a:pPr>
            <a:endParaRPr lang="en-GB" sz="3200" dirty="0"/>
          </a:p>
          <a:p>
            <a:pPr marL="0" indent="0">
              <a:buNone/>
            </a:pPr>
            <a:r>
              <a:rPr lang="en-GB" sz="3200" dirty="0" smtClean="0"/>
              <a:t>2. Produce a design drawing for your bedroom to show your design.</a:t>
            </a:r>
          </a:p>
          <a:p>
            <a:pPr marL="0" indent="0" algn="ctr">
              <a:buNone/>
            </a:pPr>
            <a:endParaRPr lang="en-GB" sz="3200" dirty="0"/>
          </a:p>
          <a:p>
            <a:pPr marL="0" indent="0" algn="ctr">
              <a:buNone/>
            </a:pPr>
            <a:endParaRPr lang="en-GB" sz="3200" dirty="0" smtClean="0"/>
          </a:p>
          <a:p>
            <a:pPr marL="0" indent="0" algn="ctr">
              <a:buNone/>
            </a:pPr>
            <a:endParaRPr lang="en-GB" sz="3200" dirty="0" smtClean="0"/>
          </a:p>
        </p:txBody>
      </p:sp>
    </p:spTree>
    <p:extLst>
      <p:ext uri="{BB962C8B-B14F-4D97-AF65-F5344CB8AC3E}">
        <p14:creationId xmlns:p14="http://schemas.microsoft.com/office/powerpoint/2010/main" val="2374835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193" y="190927"/>
            <a:ext cx="9071543" cy="6411508"/>
          </a:xfrm>
          <a:prstGeom prst="rect">
            <a:avLst/>
          </a:prstGeom>
        </p:spPr>
      </p:pic>
    </p:spTree>
    <p:extLst>
      <p:ext uri="{BB962C8B-B14F-4D97-AF65-F5344CB8AC3E}">
        <p14:creationId xmlns:p14="http://schemas.microsoft.com/office/powerpoint/2010/main" val="3899784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21" y="212163"/>
            <a:ext cx="2845146" cy="39499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6401" y="212163"/>
            <a:ext cx="3276150" cy="26413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6938" y="2924575"/>
            <a:ext cx="2943262" cy="294326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100" y="4296121"/>
            <a:ext cx="2449894" cy="244989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691"/>
          <a:stretch/>
        </p:blipFill>
        <p:spPr>
          <a:xfrm>
            <a:off x="3550680" y="247300"/>
            <a:ext cx="3268131" cy="2122359"/>
          </a:xfrm>
          <a:prstGeom prst="rect">
            <a:avLst/>
          </a:prstGeom>
        </p:spPr>
      </p:pic>
      <p:sp>
        <p:nvSpPr>
          <p:cNvPr id="7" name="Rectangle 6"/>
          <p:cNvSpPr/>
          <p:nvPr/>
        </p:nvSpPr>
        <p:spPr>
          <a:xfrm>
            <a:off x="10499834" y="212163"/>
            <a:ext cx="1103586" cy="106117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499834" y="2334521"/>
            <a:ext cx="1103586" cy="1061179"/>
          </a:xfrm>
          <a:prstGeom prst="rect">
            <a:avLst/>
          </a:prstGeom>
          <a:solidFill>
            <a:srgbClr val="005E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499834" y="1273342"/>
            <a:ext cx="1103586" cy="1061179"/>
          </a:xfrm>
          <a:prstGeom prst="rect">
            <a:avLst/>
          </a:prstGeom>
          <a:solidFill>
            <a:srgbClr val="FD4E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2" descr="Clubhouse Brick Wallpaper • Realistic White Brick • Milton &amp; King"/>
          <p:cNvSpPr>
            <a:spLocks noChangeAspect="1" noChangeArrowheads="1"/>
          </p:cNvSpPr>
          <p:nvPr/>
        </p:nvSpPr>
        <p:spPr bwMode="auto">
          <a:xfrm>
            <a:off x="63500" y="-136525"/>
            <a:ext cx="1485900"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7"/>
          <a:srcRect l="7992" t="-1" r="34891" b="55344"/>
          <a:stretch/>
        </p:blipFill>
        <p:spPr>
          <a:xfrm>
            <a:off x="10484068" y="3389651"/>
            <a:ext cx="1119351" cy="1050176"/>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r="29986" b="55838"/>
          <a:stretch/>
        </p:blipFill>
        <p:spPr>
          <a:xfrm>
            <a:off x="10499833" y="4476123"/>
            <a:ext cx="1103585" cy="104494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959" y="4369110"/>
            <a:ext cx="2506881" cy="2251690"/>
          </a:xfrm>
          <a:prstGeom prst="rect">
            <a:avLst/>
          </a:prstGeom>
        </p:spPr>
      </p:pic>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l="12960" r="20488"/>
          <a:stretch/>
        </p:blipFill>
        <p:spPr>
          <a:xfrm>
            <a:off x="2786793" y="2334521"/>
            <a:ext cx="2425072" cy="2423173"/>
          </a:xfrm>
          <a:prstGeom prst="rect">
            <a:avLst/>
          </a:prstGeom>
        </p:spPr>
      </p:pic>
      <p:sp>
        <p:nvSpPr>
          <p:cNvPr id="15" name="Rectangle 14"/>
          <p:cNvSpPr/>
          <p:nvPr/>
        </p:nvSpPr>
        <p:spPr>
          <a:xfrm>
            <a:off x="10499834" y="3389651"/>
            <a:ext cx="1103585" cy="1067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499832" y="4476123"/>
            <a:ext cx="1103585" cy="1067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33414" t="11537" r="27445"/>
          <a:stretch/>
        </p:blipFill>
        <p:spPr>
          <a:xfrm>
            <a:off x="4217089" y="4678221"/>
            <a:ext cx="1193394" cy="2022052"/>
          </a:xfrm>
          <a:prstGeom prst="rect">
            <a:avLst/>
          </a:prstGeom>
        </p:spPr>
      </p:pic>
    </p:spTree>
    <p:extLst>
      <p:ext uri="{BB962C8B-B14F-4D97-AF65-F5344CB8AC3E}">
        <p14:creationId xmlns:p14="http://schemas.microsoft.com/office/powerpoint/2010/main" val="1368415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54518" y="-873236"/>
            <a:ext cx="6467805" cy="862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1523"/>
          </a:xfrm>
        </p:spPr>
        <p:txBody>
          <a:bodyPr/>
          <a:lstStyle/>
          <a:p>
            <a:pPr algn="ctr"/>
            <a:r>
              <a:rPr lang="en-GB" u="sng" dirty="0" smtClean="0">
                <a:solidFill>
                  <a:srgbClr val="7030A0"/>
                </a:solidFill>
              </a:rPr>
              <a:t>Colour, Pattern and Texture</a:t>
            </a:r>
            <a:endParaRPr lang="en-GB" u="sng" dirty="0">
              <a:solidFill>
                <a:srgbClr val="7030A0"/>
              </a:solidFill>
            </a:endParaRPr>
          </a:p>
        </p:txBody>
      </p:sp>
      <p:sp>
        <p:nvSpPr>
          <p:cNvPr id="3" name="Content Placeholder 2"/>
          <p:cNvSpPr>
            <a:spLocks noGrp="1"/>
          </p:cNvSpPr>
          <p:nvPr>
            <p:ph idx="1"/>
          </p:nvPr>
        </p:nvSpPr>
        <p:spPr>
          <a:xfrm>
            <a:off x="838200" y="1166648"/>
            <a:ext cx="10515600" cy="5010315"/>
          </a:xfrm>
        </p:spPr>
        <p:txBody>
          <a:bodyPr/>
          <a:lstStyle/>
          <a:p>
            <a:pPr marL="0" indent="0">
              <a:buNone/>
            </a:pPr>
            <a:r>
              <a:rPr lang="en-GB" dirty="0" smtClean="0"/>
              <a:t>The use of colour, pattern and texture are extremely important in Fashion and Textiles. They are all used by designers to make their designs stand out and appeal to the customer. </a:t>
            </a:r>
          </a:p>
          <a:p>
            <a:pPr marL="0" indent="0">
              <a:buNone/>
            </a:pPr>
            <a:endParaRPr lang="en-GB" dirty="0"/>
          </a:p>
          <a:p>
            <a:pPr marL="0" indent="0">
              <a:buNone/>
            </a:pPr>
            <a:r>
              <a:rPr lang="en-GB" dirty="0" smtClean="0"/>
              <a:t>Today we are going to have a look at the colour wheel and colour theory to help you to think about how you can used colour the express different moods and feelings.</a:t>
            </a:r>
            <a:endParaRPr lang="en-GB" dirty="0"/>
          </a:p>
        </p:txBody>
      </p:sp>
    </p:spTree>
    <p:extLst>
      <p:ext uri="{BB962C8B-B14F-4D97-AF65-F5344CB8AC3E}">
        <p14:creationId xmlns:p14="http://schemas.microsoft.com/office/powerpoint/2010/main" val="510366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04800"/>
            <a:ext cx="7620000" cy="6248400"/>
          </a:xfrm>
          <a:prstGeom prst="rect">
            <a:avLst/>
          </a:prstGeom>
        </p:spPr>
      </p:pic>
    </p:spTree>
    <p:extLst>
      <p:ext uri="{BB962C8B-B14F-4D97-AF65-F5344CB8AC3E}">
        <p14:creationId xmlns:p14="http://schemas.microsoft.com/office/powerpoint/2010/main" val="24251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6662" b="19785"/>
          <a:stretch/>
        </p:blipFill>
        <p:spPr>
          <a:xfrm>
            <a:off x="3436882" y="141890"/>
            <a:ext cx="4934607" cy="1734330"/>
          </a:xfrm>
        </p:spPr>
      </p:pic>
      <p:sp>
        <p:nvSpPr>
          <p:cNvPr id="8" name="TextBox 7"/>
          <p:cNvSpPr txBox="1"/>
          <p:nvPr/>
        </p:nvSpPr>
        <p:spPr>
          <a:xfrm>
            <a:off x="788276" y="2191407"/>
            <a:ext cx="10641724" cy="3785652"/>
          </a:xfrm>
          <a:prstGeom prst="rect">
            <a:avLst/>
          </a:prstGeom>
          <a:noFill/>
        </p:spPr>
        <p:txBody>
          <a:bodyPr wrap="square" rtlCol="0">
            <a:spAutoFit/>
          </a:bodyPr>
          <a:lstStyle/>
          <a:p>
            <a:r>
              <a:rPr lang="en-GB" sz="2000" dirty="0" smtClean="0"/>
              <a:t>Colour is an important part of design. Colour is used to gain our attention. It creates emotions </a:t>
            </a:r>
            <a:r>
              <a:rPr lang="en-GB" sz="2000" dirty="0" err="1" smtClean="0"/>
              <a:t>eg</a:t>
            </a:r>
            <a:r>
              <a:rPr lang="en-GB" sz="2000" dirty="0" smtClean="0"/>
              <a:t>: happy, calm, excitement, sorrow, anger. It helps us to communicate ideas, emotions and to give instructions/ warnings without the need for words. In order to use colour effectively in your design work you need to understand a little bit about the use of colour theory. This is really useful in all aspects of art and design not just Textiles it is vitally important in Fine art, Graphics and 3D design also.</a:t>
            </a:r>
          </a:p>
          <a:p>
            <a:endParaRPr lang="en-GB" sz="2000" dirty="0"/>
          </a:p>
          <a:p>
            <a:endParaRPr lang="en-GB" sz="2000" dirty="0" smtClean="0"/>
          </a:p>
          <a:p>
            <a:r>
              <a:rPr lang="en-GB" sz="2000" dirty="0" smtClean="0">
                <a:hlinkClick r:id="rId3"/>
              </a:rPr>
              <a:t>https://www.interaction-design.org/literature/topics/color-theory</a:t>
            </a:r>
            <a:endParaRPr lang="en-GB" sz="2000" dirty="0" smtClean="0"/>
          </a:p>
          <a:p>
            <a:endParaRPr lang="en-GB" sz="2000" dirty="0"/>
          </a:p>
          <a:p>
            <a:endParaRPr lang="en-GB" sz="2000" dirty="0"/>
          </a:p>
          <a:p>
            <a:endParaRPr lang="en-GB" sz="2000" dirty="0" smtClean="0"/>
          </a:p>
        </p:txBody>
      </p:sp>
    </p:spTree>
    <p:extLst>
      <p:ext uri="{BB962C8B-B14F-4D97-AF65-F5344CB8AC3E}">
        <p14:creationId xmlns:p14="http://schemas.microsoft.com/office/powerpoint/2010/main" val="436231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351"/>
          </a:xfrm>
        </p:spPr>
        <p:txBody>
          <a:bodyPr>
            <a:normAutofit/>
          </a:bodyPr>
          <a:lstStyle/>
          <a:p>
            <a:pPr algn="ctr"/>
            <a:r>
              <a:rPr lang="en-GB" u="sng" dirty="0" smtClean="0">
                <a:solidFill>
                  <a:srgbClr val="7030A0"/>
                </a:solidFill>
              </a:rPr>
              <a:t>Colour Wheel</a:t>
            </a:r>
            <a:endParaRPr lang="en-GB" u="sng"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5476"/>
            <a:ext cx="4919498" cy="4919498"/>
          </a:xfrm>
          <a:prstGeom prst="rect">
            <a:avLst/>
          </a:prstGeom>
        </p:spPr>
      </p:pic>
      <p:sp>
        <p:nvSpPr>
          <p:cNvPr id="6" name="TextBox 5"/>
          <p:cNvSpPr txBox="1"/>
          <p:nvPr/>
        </p:nvSpPr>
        <p:spPr>
          <a:xfrm>
            <a:off x="5833241" y="1434662"/>
            <a:ext cx="6006662" cy="369332"/>
          </a:xfrm>
          <a:prstGeom prst="rect">
            <a:avLst/>
          </a:prstGeom>
          <a:noFill/>
        </p:spPr>
        <p:txBody>
          <a:bodyPr wrap="square" rtlCol="0">
            <a:spAutoFit/>
          </a:bodyPr>
          <a:lstStyle/>
          <a:p>
            <a:r>
              <a:rPr lang="en-GB" dirty="0" smtClean="0"/>
              <a:t>Primary Colours: </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357" y="1703333"/>
            <a:ext cx="4003784" cy="4003784"/>
          </a:xfrm>
          <a:prstGeom prst="rect">
            <a:avLst/>
          </a:prstGeom>
        </p:spPr>
      </p:pic>
    </p:spTree>
    <p:extLst>
      <p:ext uri="{BB962C8B-B14F-4D97-AF65-F5344CB8AC3E}">
        <p14:creationId xmlns:p14="http://schemas.microsoft.com/office/powerpoint/2010/main" val="3669833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1" y="2148464"/>
            <a:ext cx="4314169" cy="4074493"/>
          </a:xfrm>
          <a:prstGeom prst="rect">
            <a:avLst/>
          </a:prstGeom>
        </p:spPr>
      </p:pic>
      <p:sp>
        <p:nvSpPr>
          <p:cNvPr id="3" name="TextBox 2"/>
          <p:cNvSpPr txBox="1"/>
          <p:nvPr/>
        </p:nvSpPr>
        <p:spPr>
          <a:xfrm>
            <a:off x="441435" y="394138"/>
            <a:ext cx="4272455" cy="1754326"/>
          </a:xfrm>
          <a:prstGeom prst="rect">
            <a:avLst/>
          </a:prstGeom>
          <a:noFill/>
        </p:spPr>
        <p:txBody>
          <a:bodyPr wrap="square" rtlCol="0">
            <a:spAutoFit/>
          </a:bodyPr>
          <a:lstStyle/>
          <a:p>
            <a:r>
              <a:rPr lang="en-GB" sz="2800" u="sng" dirty="0" smtClean="0"/>
              <a:t>Secondary Colours:</a:t>
            </a:r>
          </a:p>
          <a:p>
            <a:endParaRPr lang="en-GB" sz="2000" u="sng" dirty="0"/>
          </a:p>
          <a:p>
            <a:r>
              <a:rPr lang="en-GB" sz="2000" dirty="0" smtClean="0"/>
              <a:t>Secondary colours can be made by mixing together 2 of the primary colours </a:t>
            </a:r>
            <a:r>
              <a:rPr lang="en-GB" sz="2000" dirty="0" err="1" smtClean="0"/>
              <a:t>eg</a:t>
            </a:r>
            <a:r>
              <a:rPr lang="en-GB" sz="2000" dirty="0" smtClean="0"/>
              <a:t>: yellow+ blue = green</a:t>
            </a:r>
            <a:endParaRPr lang="en-GB"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149" t="20211" r="24840" b="6604"/>
          <a:stretch/>
        </p:blipFill>
        <p:spPr>
          <a:xfrm>
            <a:off x="6432332" y="394138"/>
            <a:ext cx="4609792" cy="4199333"/>
          </a:xfrm>
          <a:prstGeom prst="rect">
            <a:avLst/>
          </a:prstGeom>
        </p:spPr>
      </p:pic>
      <p:sp>
        <p:nvSpPr>
          <p:cNvPr id="5" name="TextBox 4"/>
          <p:cNvSpPr txBox="1"/>
          <p:nvPr/>
        </p:nvSpPr>
        <p:spPr>
          <a:xfrm>
            <a:off x="6025559" y="4761186"/>
            <a:ext cx="5423338" cy="1631216"/>
          </a:xfrm>
          <a:prstGeom prst="rect">
            <a:avLst/>
          </a:prstGeom>
          <a:noFill/>
        </p:spPr>
        <p:txBody>
          <a:bodyPr wrap="square" rtlCol="0">
            <a:spAutoFit/>
          </a:bodyPr>
          <a:lstStyle/>
          <a:p>
            <a:r>
              <a:rPr lang="en-GB" sz="2800" dirty="0" smtClean="0"/>
              <a:t>Tertiary Colours</a:t>
            </a:r>
            <a:r>
              <a:rPr lang="en-GB" dirty="0" smtClean="0"/>
              <a:t>: Are a mix of a primary and secondary colour.</a:t>
            </a:r>
          </a:p>
          <a:p>
            <a:endParaRPr lang="en-GB" dirty="0"/>
          </a:p>
          <a:p>
            <a:r>
              <a:rPr lang="en-GB" dirty="0" err="1" smtClean="0"/>
              <a:t>Eg</a:t>
            </a:r>
            <a:r>
              <a:rPr lang="en-GB" dirty="0" smtClean="0"/>
              <a:t>: Yellow + Green = Yellow green</a:t>
            </a:r>
          </a:p>
          <a:p>
            <a:r>
              <a:rPr lang="en-GB" dirty="0"/>
              <a:t> </a:t>
            </a:r>
            <a:r>
              <a:rPr lang="en-GB" dirty="0" smtClean="0"/>
              <a:t>      Red + Orange = Red Orange</a:t>
            </a:r>
            <a:endParaRPr lang="en-GB" dirty="0"/>
          </a:p>
        </p:txBody>
      </p:sp>
    </p:spTree>
    <p:extLst>
      <p:ext uri="{BB962C8B-B14F-4D97-AF65-F5344CB8AC3E}">
        <p14:creationId xmlns:p14="http://schemas.microsoft.com/office/powerpoint/2010/main" val="3100232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6930"/>
          </a:xfrm>
        </p:spPr>
        <p:txBody>
          <a:bodyPr/>
          <a:lstStyle/>
          <a:p>
            <a:pPr algn="ctr"/>
            <a:r>
              <a:rPr lang="en-GB" u="sng" dirty="0" smtClean="0"/>
              <a:t>Colour Schemes</a:t>
            </a:r>
            <a:endParaRPr lang="en-GB" u="sng" dirty="0"/>
          </a:p>
        </p:txBody>
      </p:sp>
      <p:sp>
        <p:nvSpPr>
          <p:cNvPr id="3" name="Content Placeholder 2"/>
          <p:cNvSpPr>
            <a:spLocks noGrp="1"/>
          </p:cNvSpPr>
          <p:nvPr>
            <p:ph idx="1"/>
          </p:nvPr>
        </p:nvSpPr>
        <p:spPr>
          <a:xfrm>
            <a:off x="838200" y="1072056"/>
            <a:ext cx="10515600" cy="5104907"/>
          </a:xfrm>
        </p:spPr>
        <p:txBody>
          <a:bodyPr>
            <a:normAutofit/>
          </a:bodyPr>
          <a:lstStyle/>
          <a:p>
            <a:pPr marL="0" indent="0">
              <a:buNone/>
            </a:pPr>
            <a:r>
              <a:rPr lang="en-GB" dirty="0" smtClean="0"/>
              <a:t>The colour wheel is a useful way of helping you to decide which colours will work together in a colour scheme. Some colours will work in harmony with one another while others will clash and not look appealing together. You will need to decide what colour scheme works best for your chosen design. One that is bold, eye catching and exciting using colours that are opposites of one another or a softer more harmonious one which is pleasing to the eye.</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975973"/>
            <a:ext cx="6243145" cy="2344264"/>
          </a:xfrm>
          <a:prstGeom prst="rect">
            <a:avLst/>
          </a:prstGeom>
        </p:spPr>
      </p:pic>
    </p:spTree>
    <p:extLst>
      <p:ext uri="{BB962C8B-B14F-4D97-AF65-F5344CB8AC3E}">
        <p14:creationId xmlns:p14="http://schemas.microsoft.com/office/powerpoint/2010/main" val="310008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43" y="2529413"/>
            <a:ext cx="3308789" cy="3308789"/>
          </a:xfrm>
          <a:prstGeom prst="rect">
            <a:avLst/>
          </a:prstGeom>
        </p:spPr>
      </p:pic>
      <p:sp>
        <p:nvSpPr>
          <p:cNvPr id="3" name="TextBox 2"/>
          <p:cNvSpPr txBox="1"/>
          <p:nvPr/>
        </p:nvSpPr>
        <p:spPr>
          <a:xfrm>
            <a:off x="229476" y="578859"/>
            <a:ext cx="4824248" cy="1908215"/>
          </a:xfrm>
          <a:prstGeom prst="rect">
            <a:avLst/>
          </a:prstGeom>
          <a:noFill/>
        </p:spPr>
        <p:txBody>
          <a:bodyPr wrap="square" rtlCol="0">
            <a:spAutoFit/>
          </a:bodyPr>
          <a:lstStyle/>
          <a:p>
            <a:r>
              <a:rPr lang="en-GB" sz="2800" u="sng" dirty="0" smtClean="0"/>
              <a:t>Complementary colours: </a:t>
            </a:r>
            <a:r>
              <a:rPr lang="en-GB" dirty="0" smtClean="0"/>
              <a:t>can be found opposite one another on the colour wheel. Putting these colours together makes them look brighter. Complementary colour schemes are very eye catching because the colours ‘pop’ against one another.</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111" t="9885" r="6469" b="14482"/>
          <a:stretch/>
        </p:blipFill>
        <p:spPr>
          <a:xfrm>
            <a:off x="3511989" y="4443041"/>
            <a:ext cx="2198851" cy="21530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181" y="391449"/>
            <a:ext cx="4885154" cy="3083253"/>
          </a:xfrm>
          <a:prstGeom prst="rect">
            <a:avLst/>
          </a:prstGeom>
        </p:spPr>
      </p:pic>
      <p:sp>
        <p:nvSpPr>
          <p:cNvPr id="8" name="TextBox 7"/>
          <p:cNvSpPr txBox="1"/>
          <p:nvPr/>
        </p:nvSpPr>
        <p:spPr>
          <a:xfrm>
            <a:off x="6440181" y="3290036"/>
            <a:ext cx="3980826" cy="369332"/>
          </a:xfrm>
          <a:prstGeom prst="rect">
            <a:avLst/>
          </a:prstGeom>
          <a:noFill/>
        </p:spPr>
        <p:txBody>
          <a:bodyPr wrap="square" rtlCol="0">
            <a:spAutoFit/>
          </a:bodyPr>
          <a:lstStyle/>
          <a:p>
            <a:r>
              <a:rPr lang="en-GB" dirty="0" smtClean="0"/>
              <a:t>Example: Blue and Orange</a:t>
            </a:r>
            <a:endParaRPr lang="en-GB"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6899" y="4044719"/>
            <a:ext cx="3903736" cy="2394292"/>
          </a:xfrm>
          <a:prstGeom prst="rect">
            <a:avLst/>
          </a:prstGeom>
        </p:spPr>
      </p:pic>
      <p:sp>
        <p:nvSpPr>
          <p:cNvPr id="10" name="TextBox 9"/>
          <p:cNvSpPr txBox="1"/>
          <p:nvPr/>
        </p:nvSpPr>
        <p:spPr>
          <a:xfrm>
            <a:off x="9979572" y="4443041"/>
            <a:ext cx="1639614" cy="646331"/>
          </a:xfrm>
          <a:prstGeom prst="rect">
            <a:avLst/>
          </a:prstGeom>
          <a:noFill/>
        </p:spPr>
        <p:txBody>
          <a:bodyPr wrap="square" rtlCol="0">
            <a:spAutoFit/>
          </a:bodyPr>
          <a:lstStyle/>
          <a:p>
            <a:pPr algn="ctr"/>
            <a:r>
              <a:rPr lang="en-GB" dirty="0" smtClean="0"/>
              <a:t>Yellow and Purple</a:t>
            </a:r>
            <a:endParaRPr lang="en-GB" dirty="0"/>
          </a:p>
        </p:txBody>
      </p:sp>
    </p:spTree>
    <p:extLst>
      <p:ext uri="{BB962C8B-B14F-4D97-AF65-F5344CB8AC3E}">
        <p14:creationId xmlns:p14="http://schemas.microsoft.com/office/powerpoint/2010/main" val="4069339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414"/>
          <a:stretch/>
        </p:blipFill>
        <p:spPr>
          <a:xfrm>
            <a:off x="404649" y="0"/>
            <a:ext cx="5492120" cy="4840014"/>
          </a:xfrm>
          <a:prstGeom prst="rect">
            <a:avLst/>
          </a:prstGeom>
        </p:spPr>
      </p:pic>
      <p:sp>
        <p:nvSpPr>
          <p:cNvPr id="3" name="TextBox 2"/>
          <p:cNvSpPr txBox="1"/>
          <p:nvPr/>
        </p:nvSpPr>
        <p:spPr>
          <a:xfrm>
            <a:off x="236483" y="5060731"/>
            <a:ext cx="6810703" cy="1415772"/>
          </a:xfrm>
          <a:prstGeom prst="rect">
            <a:avLst/>
          </a:prstGeom>
          <a:noFill/>
        </p:spPr>
        <p:txBody>
          <a:bodyPr wrap="square" rtlCol="0">
            <a:spAutoFit/>
          </a:bodyPr>
          <a:lstStyle/>
          <a:p>
            <a:r>
              <a:rPr lang="en-GB" sz="3200" u="sng" dirty="0" smtClean="0"/>
              <a:t>Analogous Colours:  </a:t>
            </a:r>
            <a:r>
              <a:rPr lang="en-GB" dirty="0" smtClean="0"/>
              <a:t>are colours that appear next to each other in the colour wheel. Analogous colour schemes are usually very harmonious and pleasing to the eye as the colours are very similar and blend together well.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186" y="206046"/>
            <a:ext cx="4285206" cy="4381719"/>
          </a:xfrm>
          <a:prstGeom prst="rect">
            <a:avLst/>
          </a:prstGeom>
        </p:spPr>
      </p:pic>
    </p:spTree>
    <p:extLst>
      <p:ext uri="{BB962C8B-B14F-4D97-AF65-F5344CB8AC3E}">
        <p14:creationId xmlns:p14="http://schemas.microsoft.com/office/powerpoint/2010/main" val="1907046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716</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Colour</vt:lpstr>
      <vt:lpstr>Colour, Pattern and Texture</vt:lpstr>
      <vt:lpstr>PowerPoint Presentation</vt:lpstr>
      <vt:lpstr>PowerPoint Presentation</vt:lpstr>
      <vt:lpstr>Colour Wheel</vt:lpstr>
      <vt:lpstr>PowerPoint Presentation</vt:lpstr>
      <vt:lpstr>Colour Schemes</vt:lpstr>
      <vt:lpstr>PowerPoint Presentation</vt:lpstr>
      <vt:lpstr>PowerPoint Presentation</vt:lpstr>
      <vt:lpstr>PowerPoint Presentation</vt:lpstr>
      <vt:lpstr>PowerPoint Presentation</vt:lpstr>
      <vt:lpstr>Task 1: Colour Theory Work Sheet</vt:lpstr>
      <vt:lpstr>Task 2: Option 1</vt:lpstr>
      <vt:lpstr>Task 2: Option 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Waller</dc:creator>
  <cp:lastModifiedBy>Rebecca Waller</cp:lastModifiedBy>
  <cp:revision>24</cp:revision>
  <dcterms:created xsi:type="dcterms:W3CDTF">2020-09-02T09:08:43Z</dcterms:created>
  <dcterms:modified xsi:type="dcterms:W3CDTF">2021-03-04T11:10:03Z</dcterms:modified>
</cp:coreProperties>
</file>