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1" r:id="rId4"/>
    <p:sldId id="259" r:id="rId5"/>
    <p:sldId id="256" r:id="rId6"/>
    <p:sldId id="257" r:id="rId7"/>
    <p:sldId id="258"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41" d="100"/>
          <a:sy n="41" d="100"/>
        </p:scale>
        <p:origin x="13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52C671-ADDA-40B8-ABBF-DC777E30E1E6}" type="datetimeFigureOut">
              <a:rPr lang="en-US" smtClean="0"/>
              <a:pPr/>
              <a:t>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2C671-ADDA-40B8-ABBF-DC777E30E1E6}" type="datetimeFigureOut">
              <a:rPr lang="en-US" smtClean="0"/>
              <a:pPr/>
              <a:t>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2C671-ADDA-40B8-ABBF-DC777E30E1E6}" type="datetimeFigureOut">
              <a:rPr lang="en-US" smtClean="0"/>
              <a:pPr/>
              <a:t>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A08310-FC91-48B6-A7EF-096C8158784B}" type="slidenum">
              <a:rPr lang="en-US"/>
              <a:pPr/>
              <a:t>‹#›</a:t>
            </a:fld>
            <a:endParaRPr lang="en-US"/>
          </a:p>
        </p:txBody>
      </p:sp>
    </p:spTree>
    <p:extLst>
      <p:ext uri="{BB962C8B-B14F-4D97-AF65-F5344CB8AC3E}">
        <p14:creationId xmlns:p14="http://schemas.microsoft.com/office/powerpoint/2010/main" val="215211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EF78D7-698F-41F1-A139-470EAC8AA326}" type="slidenum">
              <a:rPr lang="en-US"/>
              <a:pPr/>
              <a:t>‹#›</a:t>
            </a:fld>
            <a:endParaRPr lang="en-US"/>
          </a:p>
        </p:txBody>
      </p:sp>
    </p:spTree>
    <p:extLst>
      <p:ext uri="{BB962C8B-B14F-4D97-AF65-F5344CB8AC3E}">
        <p14:creationId xmlns:p14="http://schemas.microsoft.com/office/powerpoint/2010/main" val="4166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803FA2-1BAC-4361-BFF1-CE666DE530A6}" type="slidenum">
              <a:rPr lang="en-US"/>
              <a:pPr/>
              <a:t>‹#›</a:t>
            </a:fld>
            <a:endParaRPr lang="en-US"/>
          </a:p>
        </p:txBody>
      </p:sp>
    </p:spTree>
    <p:extLst>
      <p:ext uri="{BB962C8B-B14F-4D97-AF65-F5344CB8AC3E}">
        <p14:creationId xmlns:p14="http://schemas.microsoft.com/office/powerpoint/2010/main" val="306227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246C6A-5CDA-46C9-853B-6A4D3624A511}" type="slidenum">
              <a:rPr lang="en-US"/>
              <a:pPr/>
              <a:t>‹#›</a:t>
            </a:fld>
            <a:endParaRPr lang="en-US"/>
          </a:p>
        </p:txBody>
      </p:sp>
    </p:spTree>
    <p:extLst>
      <p:ext uri="{BB962C8B-B14F-4D97-AF65-F5344CB8AC3E}">
        <p14:creationId xmlns:p14="http://schemas.microsoft.com/office/powerpoint/2010/main" val="360801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44B6F3-B0DC-436B-8A7C-B3566E4C5541}" type="slidenum">
              <a:rPr lang="en-US"/>
              <a:pPr/>
              <a:t>‹#›</a:t>
            </a:fld>
            <a:endParaRPr lang="en-US"/>
          </a:p>
        </p:txBody>
      </p:sp>
    </p:spTree>
    <p:extLst>
      <p:ext uri="{BB962C8B-B14F-4D97-AF65-F5344CB8AC3E}">
        <p14:creationId xmlns:p14="http://schemas.microsoft.com/office/powerpoint/2010/main" val="404796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311526-ED3B-4965-97A4-2567A9521005}" type="slidenum">
              <a:rPr lang="en-US"/>
              <a:pPr/>
              <a:t>‹#›</a:t>
            </a:fld>
            <a:endParaRPr lang="en-US"/>
          </a:p>
        </p:txBody>
      </p:sp>
    </p:spTree>
    <p:extLst>
      <p:ext uri="{BB962C8B-B14F-4D97-AF65-F5344CB8AC3E}">
        <p14:creationId xmlns:p14="http://schemas.microsoft.com/office/powerpoint/2010/main" val="243685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3FE336A-182A-44B4-A369-BD24159FF12E}" type="slidenum">
              <a:rPr lang="en-US"/>
              <a:pPr/>
              <a:t>‹#›</a:t>
            </a:fld>
            <a:endParaRPr lang="en-US"/>
          </a:p>
        </p:txBody>
      </p:sp>
    </p:spTree>
    <p:extLst>
      <p:ext uri="{BB962C8B-B14F-4D97-AF65-F5344CB8AC3E}">
        <p14:creationId xmlns:p14="http://schemas.microsoft.com/office/powerpoint/2010/main" val="312634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A62FDA-7723-4E67-800B-1DBF53BB84E9}" type="slidenum">
              <a:rPr lang="en-US"/>
              <a:pPr/>
              <a:t>‹#›</a:t>
            </a:fld>
            <a:endParaRPr lang="en-US"/>
          </a:p>
        </p:txBody>
      </p:sp>
    </p:spTree>
    <p:extLst>
      <p:ext uri="{BB962C8B-B14F-4D97-AF65-F5344CB8AC3E}">
        <p14:creationId xmlns:p14="http://schemas.microsoft.com/office/powerpoint/2010/main" val="246447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52C671-ADDA-40B8-ABBF-DC777E30E1E6}" type="datetimeFigureOut">
              <a:rPr lang="en-US" smtClean="0"/>
              <a:pPr/>
              <a:t>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FAFF61-30A3-4680-BAA3-3D0A47623386}" type="slidenum">
              <a:rPr lang="en-US"/>
              <a:pPr/>
              <a:t>‹#›</a:t>
            </a:fld>
            <a:endParaRPr lang="en-US"/>
          </a:p>
        </p:txBody>
      </p:sp>
    </p:spTree>
    <p:extLst>
      <p:ext uri="{BB962C8B-B14F-4D97-AF65-F5344CB8AC3E}">
        <p14:creationId xmlns:p14="http://schemas.microsoft.com/office/powerpoint/2010/main" val="2069348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037016-2FC6-4D5C-82A4-2C30AE180B4D}" type="slidenum">
              <a:rPr lang="en-US"/>
              <a:pPr/>
              <a:t>‹#›</a:t>
            </a:fld>
            <a:endParaRPr lang="en-US"/>
          </a:p>
        </p:txBody>
      </p:sp>
    </p:spTree>
    <p:extLst>
      <p:ext uri="{BB962C8B-B14F-4D97-AF65-F5344CB8AC3E}">
        <p14:creationId xmlns:p14="http://schemas.microsoft.com/office/powerpoint/2010/main" val="362577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F5908B-99D4-4633-8019-805F51FAB6A4}" type="slidenum">
              <a:rPr lang="en-US"/>
              <a:pPr/>
              <a:t>‹#›</a:t>
            </a:fld>
            <a:endParaRPr lang="en-US"/>
          </a:p>
        </p:txBody>
      </p:sp>
    </p:spTree>
    <p:extLst>
      <p:ext uri="{BB962C8B-B14F-4D97-AF65-F5344CB8AC3E}">
        <p14:creationId xmlns:p14="http://schemas.microsoft.com/office/powerpoint/2010/main" val="129314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2C671-ADDA-40B8-ABBF-DC777E30E1E6}" type="datetimeFigureOut">
              <a:rPr lang="en-US" smtClean="0"/>
              <a:pPr/>
              <a:t>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52C671-ADDA-40B8-ABBF-DC777E30E1E6}" type="datetimeFigureOut">
              <a:rPr lang="en-US" smtClean="0"/>
              <a:pPr/>
              <a:t>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52C671-ADDA-40B8-ABBF-DC777E30E1E6}" type="datetimeFigureOut">
              <a:rPr lang="en-US" smtClean="0"/>
              <a:pPr/>
              <a:t>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52C671-ADDA-40B8-ABBF-DC777E30E1E6}" type="datetimeFigureOut">
              <a:rPr lang="en-US" smtClean="0"/>
              <a:pPr/>
              <a:t>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2C671-ADDA-40B8-ABBF-DC777E30E1E6}" type="datetimeFigureOut">
              <a:rPr lang="en-US" smtClean="0"/>
              <a:pPr/>
              <a:t>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2C671-ADDA-40B8-ABBF-DC777E30E1E6}" type="datetimeFigureOut">
              <a:rPr lang="en-US" smtClean="0"/>
              <a:pPr/>
              <a:t>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2C671-ADDA-40B8-ABBF-DC777E30E1E6}" type="datetimeFigureOut">
              <a:rPr lang="en-US" smtClean="0"/>
              <a:pPr/>
              <a:t>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E3559C-DE3E-4E91-9B97-F473BD2118E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chemeClr val="bg1">
                <a:tint val="80000"/>
                <a:satMod val="300000"/>
              </a:schemeClr>
            </a:gs>
            <a:gs pos="100000">
              <a:srgbClr val="FDD3F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2C671-ADDA-40B8-ABBF-DC777E30E1E6}" type="datetimeFigureOut">
              <a:rPr lang="en-US" smtClean="0"/>
              <a:pPr/>
              <a:t>4/12/2021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559C-DE3E-4E91-9B97-F473BD2118ED}" type="slidenum">
              <a:rPr lang="en-GB" smtClean="0"/>
              <a:pPr/>
              <a:t>‹#›</a:t>
            </a:fld>
            <a:endParaRPr lang="en-GB"/>
          </a:p>
        </p:txBody>
      </p:sp>
      <p:pic>
        <p:nvPicPr>
          <p:cNvPr id="7" name="Picture 2" descr="http://1.bp.blogspot.com/-4TS2cNioXi0/UHfuAydDLrI/AAAAAAAAC0c/TlaYSRixeH0/s1600/breast-cancer-ribbon-2.jpg"/>
          <p:cNvPicPr>
            <a:picLocks noChangeAspect="1" noChangeArrowheads="1"/>
          </p:cNvPicPr>
          <p:nvPr userDrawn="1"/>
        </p:nvPicPr>
        <p:blipFill>
          <a:blip r:embed="rId13" cstate="print">
            <a:clrChange>
              <a:clrFrom>
                <a:srgbClr val="FEFFFA"/>
              </a:clrFrom>
              <a:clrTo>
                <a:srgbClr val="FEFFFA">
                  <a:alpha val="0"/>
                </a:srgbClr>
              </a:clrTo>
            </a:clrChange>
          </a:blip>
          <a:srcRect/>
          <a:stretch>
            <a:fillRect/>
          </a:stretch>
        </p:blipFill>
        <p:spPr bwMode="auto">
          <a:xfrm>
            <a:off x="7746121" y="188640"/>
            <a:ext cx="1397879" cy="2068861"/>
          </a:xfrm>
          <a:prstGeom prst="rect">
            <a:avLst/>
          </a:prstGeom>
          <a:noFill/>
        </p:spPr>
      </p:pic>
      <p:pic>
        <p:nvPicPr>
          <p:cNvPr id="8" name="Picture 7" descr="ribbons.jpg"/>
          <p:cNvPicPr>
            <a:picLocks noChangeAspect="1"/>
          </p:cNvPicPr>
          <p:nvPr userDrawn="1"/>
        </p:nvPicPr>
        <p:blipFill>
          <a:blip r:embed="rId14" cstate="print">
            <a:clrChange>
              <a:clrFrom>
                <a:srgbClr val="FFFFFF"/>
              </a:clrFrom>
              <a:clrTo>
                <a:srgbClr val="FFFFFF">
                  <a:alpha val="0"/>
                </a:srgbClr>
              </a:clrTo>
            </a:clrChange>
          </a:blip>
          <a:srcRect r="67640" b="50000"/>
          <a:stretch>
            <a:fillRect/>
          </a:stretch>
        </p:blipFill>
        <p:spPr>
          <a:xfrm rot="20789074">
            <a:off x="7872819" y="2039212"/>
            <a:ext cx="1272510" cy="19006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2355FDE-3090-48E0-AD1B-DD701A1E87A0}" type="slidenum">
              <a:rPr lang="en-US"/>
              <a:pPr/>
              <a:t>‹#›</a:t>
            </a:fld>
            <a:endParaRPr lang="en-US"/>
          </a:p>
        </p:txBody>
      </p:sp>
    </p:spTree>
    <p:extLst>
      <p:ext uri="{BB962C8B-B14F-4D97-AF65-F5344CB8AC3E}">
        <p14:creationId xmlns:p14="http://schemas.microsoft.com/office/powerpoint/2010/main" val="2935745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n.wikipedia.org/wiki/File:Direct_DNA_damage.png" TargetMode="Externa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thesite.org/audioandvideo/video/healthandwellbeing/testicularselfexamination" TargetMode="External"/><Relationship Id="rId2" Type="http://schemas.openxmlformats.org/officeDocument/2006/relationships/hyperlink" Target="http://www.5min.com/Video/How-to-Perform-Breast-Self-Exam-286302892" TargetMode="External"/><Relationship Id="rId1" Type="http://schemas.openxmlformats.org/officeDocument/2006/relationships/slideLayout" Target="../slideLayouts/slideLayout7.xml"/><Relationship Id="rId5" Type="http://schemas.openxmlformats.org/officeDocument/2006/relationships/hyperlink" Target="http://www.youtube.com/watch?v=soEGqOdiU_0" TargetMode="External"/><Relationship Id="rId4" Type="http://schemas.openxmlformats.org/officeDocument/2006/relationships/hyperlink" Target="http://www.videojug.com/film/breast-cancer-awareness-2"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2tVr70IzSB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9oSJpomee8&amp;safe=true"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868" y="2967335"/>
            <a:ext cx="8176277"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will kill 12000 women</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90 men this year?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463" y="331788"/>
            <a:ext cx="4643437" cy="1081087"/>
          </a:xfrm>
        </p:spPr>
        <p:txBody>
          <a:bodyPr/>
          <a:lstStyle/>
          <a:p>
            <a:pPr algn="l"/>
            <a:r>
              <a:rPr lang="en-US" sz="2400"/>
              <a:t>There's a famous seaside place </a:t>
            </a:r>
            <a:br>
              <a:rPr lang="en-US" sz="2400"/>
            </a:br>
            <a:r>
              <a:rPr lang="en-US" sz="2400"/>
              <a:t>called Blackpool, that's noted for </a:t>
            </a:r>
            <a:br>
              <a:rPr lang="en-US" sz="2400"/>
            </a:br>
            <a:r>
              <a:rPr lang="en-US" sz="2400"/>
              <a:t>fresh air and fun</a:t>
            </a:r>
          </a:p>
        </p:txBody>
      </p:sp>
      <p:sp>
        <p:nvSpPr>
          <p:cNvPr id="2051" name="Rectangle 3"/>
          <p:cNvSpPr>
            <a:spLocks noGrp="1" noChangeArrowheads="1"/>
          </p:cNvSpPr>
          <p:nvPr>
            <p:ph type="subTitle" idx="1"/>
          </p:nvPr>
        </p:nvSpPr>
        <p:spPr>
          <a:xfrm>
            <a:off x="466725" y="5300663"/>
            <a:ext cx="3889375" cy="504825"/>
          </a:xfrm>
        </p:spPr>
        <p:txBody>
          <a:bodyPr/>
          <a:lstStyle/>
          <a:p>
            <a:pPr algn="l">
              <a:lnSpc>
                <a:spcPct val="90000"/>
              </a:lnSpc>
            </a:pPr>
            <a:r>
              <a:rPr lang="en-GB" sz="2800"/>
              <a:t>seaside holidays 1950</a:t>
            </a:r>
            <a:endParaRPr lang="en-US" sz="2800"/>
          </a:p>
        </p:txBody>
      </p:sp>
      <p:pic>
        <p:nvPicPr>
          <p:cNvPr id="2053" name="Picture 5" descr="2655010345_a9686a3216"/>
          <p:cNvPicPr>
            <a:picLocks noChangeAspect="1" noChangeArrowheads="1"/>
          </p:cNvPicPr>
          <p:nvPr/>
        </p:nvPicPr>
        <p:blipFill>
          <a:blip r:embed="rId2" cstate="print"/>
          <a:srcRect/>
          <a:stretch>
            <a:fillRect/>
          </a:stretch>
        </p:blipFill>
        <p:spPr bwMode="auto">
          <a:xfrm>
            <a:off x="179388" y="1700213"/>
            <a:ext cx="4368800" cy="3600450"/>
          </a:xfrm>
          <a:prstGeom prst="rect">
            <a:avLst/>
          </a:prstGeom>
          <a:noFill/>
        </p:spPr>
      </p:pic>
      <p:pic>
        <p:nvPicPr>
          <p:cNvPr id="2055" name="Picture 7" descr="CIMG1180"/>
          <p:cNvPicPr>
            <a:picLocks noChangeAspect="1" noChangeArrowheads="1"/>
          </p:cNvPicPr>
          <p:nvPr/>
        </p:nvPicPr>
        <p:blipFill>
          <a:blip r:embed="rId3" cstate="print"/>
          <a:srcRect/>
          <a:stretch>
            <a:fillRect/>
          </a:stretch>
        </p:blipFill>
        <p:spPr bwMode="auto">
          <a:xfrm>
            <a:off x="4643438" y="2133600"/>
            <a:ext cx="4368800" cy="3608388"/>
          </a:xfrm>
          <a:prstGeom prst="rect">
            <a:avLst/>
          </a:prstGeom>
          <a:noFill/>
        </p:spPr>
      </p:pic>
      <p:sp>
        <p:nvSpPr>
          <p:cNvPr id="2056" name="Rectangle 8"/>
          <p:cNvSpPr>
            <a:spLocks noChangeArrowheads="1"/>
          </p:cNvSpPr>
          <p:nvPr/>
        </p:nvSpPr>
        <p:spPr bwMode="auto">
          <a:xfrm>
            <a:off x="4643438" y="1628775"/>
            <a:ext cx="4500562" cy="576263"/>
          </a:xfrm>
          <a:prstGeom prst="rect">
            <a:avLst/>
          </a:prstGeom>
          <a:noFill/>
          <a:ln w="9525">
            <a:noFill/>
            <a:miter lim="800000"/>
            <a:headEnd/>
            <a:tailEnd/>
          </a:ln>
          <a:effectLst/>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Arial" charset="0"/>
                <a:ea typeface="+mn-ea"/>
                <a:cs typeface="Arial" charset="0"/>
              </a:rPr>
              <a:t>Costa del Anywhere 2011</a:t>
            </a:r>
            <a:endParaRPr kumimoji="0" lang="en-US" sz="2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496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079" name="Picture 7" descr="sun_illustration"/>
          <p:cNvPicPr>
            <a:picLocks noChangeAspect="1" noChangeArrowheads="1"/>
          </p:cNvPicPr>
          <p:nvPr/>
        </p:nvPicPr>
        <p:blipFill>
          <a:blip r:embed="rId2" cstate="print">
            <a:clrChange>
              <a:clrFrom>
                <a:srgbClr val="51BBFF"/>
              </a:clrFrom>
              <a:clrTo>
                <a:srgbClr val="51BBFF">
                  <a:alpha val="0"/>
                </a:srgbClr>
              </a:clrTo>
            </a:clrChange>
          </a:blip>
          <a:srcRect/>
          <a:stretch>
            <a:fillRect/>
          </a:stretch>
        </p:blipFill>
        <p:spPr bwMode="auto">
          <a:xfrm>
            <a:off x="4140200" y="0"/>
            <a:ext cx="5003800" cy="5003800"/>
          </a:xfrm>
          <a:prstGeom prst="rect">
            <a:avLst/>
          </a:prstGeom>
          <a:noFill/>
        </p:spPr>
      </p:pic>
      <p:sp>
        <p:nvSpPr>
          <p:cNvPr id="3076" name="Text Box 4"/>
          <p:cNvSpPr txBox="1">
            <a:spLocks noChangeArrowheads="1"/>
          </p:cNvSpPr>
          <p:nvPr/>
        </p:nvSpPr>
        <p:spPr bwMode="auto">
          <a:xfrm>
            <a:off x="539750" y="549275"/>
            <a:ext cx="7848600" cy="4111625"/>
          </a:xfrm>
          <a:prstGeom prst="rect">
            <a:avLst/>
          </a:prstGeom>
          <a:noFill/>
          <a:ln w="9525">
            <a:noFill/>
            <a:miter lim="800000"/>
            <a:headEnd/>
            <a:tailEnd/>
          </a:ln>
          <a:effectLst/>
        </p:spPr>
        <p:txBody>
          <a:bodyPr>
            <a:spAutoFit/>
          </a:bodyPr>
          <a:lstStyle/>
          <a:p>
            <a:pPr marL="365125" marR="0" lvl="0" indent="-365125" algn="l" defTabSz="914400" rtl="0" eaLnBrk="1" fontAlgn="base" latinLnBrk="0" hangingPunct="1">
              <a:lnSpc>
                <a:spcPct val="70000"/>
              </a:lnSpc>
              <a:spcBef>
                <a:spcPct val="50000"/>
              </a:spcBef>
              <a:spcAft>
                <a:spcPct val="0"/>
              </a:spcAft>
              <a:buClrTx/>
              <a:buSzTx/>
              <a:buFontTx/>
              <a:buChar char="•"/>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the surface temperature of the</a:t>
            </a:r>
          </a:p>
          <a:p>
            <a:pPr marL="365125" marR="0" lvl="0" indent="-365125"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Sun is about 6000</a:t>
            </a:r>
            <a:r>
              <a:rPr kumimoji="0" lang="en-US" sz="2800" b="1" i="0" u="none" strike="noStrike" kern="1200" cap="none" spc="0" normalizeH="0" baseline="0" noProof="0">
                <a:ln>
                  <a:noFill/>
                </a:ln>
                <a:solidFill>
                  <a:srgbClr val="000000"/>
                </a:solidFill>
                <a:effectLst/>
                <a:uLnTx/>
                <a:uFillTx/>
                <a:latin typeface="Arial" charset="0"/>
                <a:ea typeface="+mn-ea"/>
                <a:cs typeface="Arial" charset="0"/>
              </a:rPr>
              <a:t>°</a:t>
            </a: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C</a:t>
            </a:r>
          </a:p>
          <a:p>
            <a:pPr marL="365125" marR="0" lvl="0" indent="-365125" algn="l" defTabSz="914400" rtl="0" eaLnBrk="1" fontAlgn="base" latinLnBrk="0" hangingPunct="1">
              <a:lnSpc>
                <a:spcPct val="70000"/>
              </a:lnSpc>
              <a:spcBef>
                <a:spcPct val="50000"/>
              </a:spcBef>
              <a:spcAft>
                <a:spcPct val="0"/>
              </a:spcAft>
              <a:buClrTx/>
              <a:buSzTx/>
              <a:buFontTx/>
              <a:buChar char="•"/>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the Sun emits all electromagnetic </a:t>
            </a:r>
          </a:p>
          <a:p>
            <a:pPr marL="365125" marR="0" lvl="0" indent="-365125"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radiation except  gamma rays</a:t>
            </a:r>
          </a:p>
          <a:p>
            <a:pPr marL="365125" marR="0" lvl="0" indent="-365125" algn="l" defTabSz="914400" rtl="0" eaLnBrk="1" fontAlgn="base" latinLnBrk="0" hangingPunct="1">
              <a:lnSpc>
                <a:spcPct val="100000"/>
              </a:lnSpc>
              <a:spcBef>
                <a:spcPct val="50000"/>
              </a:spcBef>
              <a:spcAft>
                <a:spcPct val="0"/>
              </a:spcAft>
              <a:buClrTx/>
              <a:buSzTx/>
              <a:buFontTx/>
              <a:buChar char="•"/>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a:p>
            <a:pPr marL="365125" marR="0" lvl="0" indent="-365125" algn="l" defTabSz="914400" rtl="0" eaLnBrk="1" fontAlgn="base" latinLnBrk="0" hangingPunct="1">
              <a:lnSpc>
                <a:spcPct val="100000"/>
              </a:lnSpc>
              <a:spcBef>
                <a:spcPct val="50000"/>
              </a:spcBef>
              <a:spcAft>
                <a:spcPct val="0"/>
              </a:spcAft>
              <a:buClrTx/>
              <a:buSzTx/>
              <a:buFontTx/>
              <a:buChar char="•"/>
              <a:tabLst/>
              <a:defRPr/>
            </a:pPr>
            <a:endParaRPr kumimoji="0" lang="en-US" sz="4000" b="0" i="0" u="none" strike="noStrike" kern="1200" cap="none" spc="0" normalizeH="0" baseline="0" noProof="0">
              <a:ln>
                <a:noFill/>
              </a:ln>
              <a:solidFill>
                <a:srgbClr val="000000"/>
              </a:solidFill>
              <a:effectLst/>
              <a:uLnTx/>
              <a:uFillTx/>
              <a:latin typeface="Arial" charset="0"/>
              <a:ea typeface="+mn-ea"/>
              <a:cs typeface="Arial" charset="0"/>
            </a:endParaRPr>
          </a:p>
          <a:p>
            <a:pPr marL="365125" marR="0" lvl="0" indent="-365125" algn="l" defTabSz="914400" rtl="0" eaLnBrk="1" fontAlgn="base" latinLnBrk="0" hangingPunct="1">
              <a:lnSpc>
                <a:spcPct val="100000"/>
              </a:lnSpc>
              <a:spcBef>
                <a:spcPct val="50000"/>
              </a:spcBef>
              <a:spcAft>
                <a:spcPct val="0"/>
              </a:spcAft>
              <a:buClrTx/>
              <a:buSzTx/>
              <a:buFontTx/>
              <a:buChar char="•"/>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so we received X-rays, ultraviolet, visible light , infrared, and  radio waves from the Sun</a:t>
            </a:r>
          </a:p>
        </p:txBody>
      </p:sp>
      <p:sp>
        <p:nvSpPr>
          <p:cNvPr id="3077" name="Text Box 5"/>
          <p:cNvSpPr txBox="1">
            <a:spLocks noChangeArrowheads="1"/>
          </p:cNvSpPr>
          <p:nvPr/>
        </p:nvSpPr>
        <p:spPr bwMode="auto">
          <a:xfrm>
            <a:off x="539750" y="4945063"/>
            <a:ext cx="7993063" cy="100488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the most significant radiations are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visible light           ultra violet           infra red</a:t>
            </a: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379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95288" y="2060575"/>
            <a:ext cx="8229600" cy="4525963"/>
          </a:xfrm>
        </p:spPr>
        <p:txBody>
          <a:bodyPr/>
          <a:lstStyle/>
          <a:p>
            <a:r>
              <a:rPr lang="en-GB"/>
              <a:t>these frequencies in combination provide all the colours we can see</a:t>
            </a:r>
          </a:p>
          <a:p>
            <a:r>
              <a:rPr lang="en-GB"/>
              <a:t>black = no frequencies</a:t>
            </a:r>
          </a:p>
          <a:p>
            <a:r>
              <a:rPr lang="en-GB"/>
              <a:t>white = a mixture of all colours</a:t>
            </a:r>
          </a:p>
          <a:p>
            <a:r>
              <a:rPr lang="en-GB"/>
              <a:t>paint and ink colours – the chemicals in the dyes and inks absorb all frequencies but only emit particular combinations of frequencies</a:t>
            </a:r>
            <a:endParaRPr lang="en-US"/>
          </a:p>
        </p:txBody>
      </p:sp>
      <p:pic>
        <p:nvPicPr>
          <p:cNvPr id="4101" name="Picture 5" descr="spectrum3"/>
          <p:cNvPicPr>
            <a:picLocks noChangeAspect="1" noChangeArrowheads="1"/>
          </p:cNvPicPr>
          <p:nvPr/>
        </p:nvPicPr>
        <p:blipFill>
          <a:blip r:embed="rId2" cstate="print">
            <a:clrChange>
              <a:clrFrom>
                <a:srgbClr val="FFFFFF"/>
              </a:clrFrom>
              <a:clrTo>
                <a:srgbClr val="FFFFFF">
                  <a:alpha val="0"/>
                </a:srgbClr>
              </a:clrTo>
            </a:clrChange>
          </a:blip>
          <a:srcRect t="74007" b="8261"/>
          <a:stretch>
            <a:fillRect/>
          </a:stretch>
        </p:blipFill>
        <p:spPr bwMode="auto">
          <a:xfrm>
            <a:off x="179388" y="1052513"/>
            <a:ext cx="8713787" cy="931862"/>
          </a:xfrm>
          <a:prstGeom prst="rect">
            <a:avLst/>
          </a:prstGeom>
          <a:noFill/>
        </p:spPr>
      </p:pic>
      <p:pic>
        <p:nvPicPr>
          <p:cNvPr id="4103" name="Picture 7" descr="spectrum3"/>
          <p:cNvPicPr>
            <a:picLocks noChangeAspect="1" noChangeArrowheads="1"/>
          </p:cNvPicPr>
          <p:nvPr/>
        </p:nvPicPr>
        <p:blipFill>
          <a:blip r:embed="rId2" cstate="print">
            <a:clrChange>
              <a:clrFrom>
                <a:srgbClr val="FFFFFF"/>
              </a:clrFrom>
              <a:clrTo>
                <a:srgbClr val="FFFFFF">
                  <a:alpha val="0"/>
                </a:srgbClr>
              </a:clrTo>
            </a:clrChange>
          </a:blip>
          <a:srcRect b="89244"/>
          <a:stretch>
            <a:fillRect/>
          </a:stretch>
        </p:blipFill>
        <p:spPr bwMode="auto">
          <a:xfrm>
            <a:off x="250825" y="404813"/>
            <a:ext cx="8723313" cy="646112"/>
          </a:xfrm>
          <a:prstGeom prst="rect">
            <a:avLst/>
          </a:prstGeom>
          <a:noFill/>
        </p:spPr>
      </p:pic>
    </p:spTree>
    <p:extLst>
      <p:ext uri="{BB962C8B-B14F-4D97-AF65-F5344CB8AC3E}">
        <p14:creationId xmlns:p14="http://schemas.microsoft.com/office/powerpoint/2010/main" val="5750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sp>
        <p:nvSpPr>
          <p:cNvPr id="5138" name="Text Box 18"/>
          <p:cNvSpPr txBox="1">
            <a:spLocks noChangeArrowheads="1"/>
          </p:cNvSpPr>
          <p:nvPr/>
        </p:nvSpPr>
        <p:spPr bwMode="auto">
          <a:xfrm>
            <a:off x="2986088" y="981075"/>
            <a:ext cx="2881312" cy="2430463"/>
          </a:xfrm>
          <a:prstGeom prst="rect">
            <a:avLst/>
          </a:prstGeom>
          <a:solidFill>
            <a:schemeClr val="tx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136" name="Text Box 16"/>
          <p:cNvSpPr txBox="1">
            <a:spLocks noChangeArrowheads="1"/>
          </p:cNvSpPr>
          <p:nvPr/>
        </p:nvSpPr>
        <p:spPr bwMode="auto">
          <a:xfrm>
            <a:off x="6156325" y="981075"/>
            <a:ext cx="2881313" cy="2430463"/>
          </a:xfrm>
          <a:prstGeom prst="rect">
            <a:avLst/>
          </a:prstGeom>
          <a:solidFill>
            <a:schemeClr val="tx1"/>
          </a:solid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123" name="Rectangle 3"/>
          <p:cNvSpPr>
            <a:spLocks noGrp="1" noChangeArrowheads="1"/>
          </p:cNvSpPr>
          <p:nvPr>
            <p:ph type="body" idx="1"/>
          </p:nvPr>
        </p:nvSpPr>
        <p:spPr>
          <a:xfrm>
            <a:off x="250825" y="260350"/>
            <a:ext cx="8893175" cy="720725"/>
          </a:xfrm>
        </p:spPr>
        <p:txBody>
          <a:bodyPr/>
          <a:lstStyle/>
          <a:p>
            <a:r>
              <a:rPr lang="en-GB">
                <a:solidFill>
                  <a:srgbClr val="FFFF00"/>
                </a:solidFill>
              </a:rPr>
              <a:t>this slide is ‘coloured’ to represent ultra violet</a:t>
            </a:r>
            <a:endParaRPr lang="en-US">
              <a:solidFill>
                <a:srgbClr val="FFFFCC"/>
              </a:solidFill>
            </a:endParaRPr>
          </a:p>
        </p:txBody>
      </p:sp>
      <p:pic>
        <p:nvPicPr>
          <p:cNvPr id="5125" name="Picture 5" descr="ultraviolet_sun_NASA"/>
          <p:cNvPicPr>
            <a:picLocks noChangeAspect="1" noChangeArrowheads="1"/>
          </p:cNvPicPr>
          <p:nvPr/>
        </p:nvPicPr>
        <p:blipFill>
          <a:blip r:embed="rId2" cstate="print"/>
          <a:srcRect t="7083" r="5521" b="10260"/>
          <a:stretch>
            <a:fillRect/>
          </a:stretch>
        </p:blipFill>
        <p:spPr bwMode="auto">
          <a:xfrm>
            <a:off x="5940425" y="3860800"/>
            <a:ext cx="2879725" cy="2447925"/>
          </a:xfrm>
          <a:prstGeom prst="rect">
            <a:avLst/>
          </a:prstGeom>
          <a:noFill/>
        </p:spPr>
      </p:pic>
      <p:sp>
        <p:nvSpPr>
          <p:cNvPr id="5129" name="AutoShape 9" descr="9k="/>
          <p:cNvSpPr>
            <a:spLocks noChangeAspect="1" noChangeArrowheads="1"/>
          </p:cNvSpPr>
          <p:nvPr/>
        </p:nvSpPr>
        <p:spPr bwMode="auto">
          <a:xfrm>
            <a:off x="77788" y="46038"/>
            <a:ext cx="2600325" cy="1762125"/>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5131" name="Picture 11" descr="teeth+shining+out+from+black+light"/>
          <p:cNvPicPr>
            <a:picLocks noChangeAspect="1" noChangeArrowheads="1"/>
          </p:cNvPicPr>
          <p:nvPr/>
        </p:nvPicPr>
        <p:blipFill>
          <a:blip r:embed="rId3" cstate="print"/>
          <a:srcRect l="2127" t="2371" r="14278" b="5858"/>
          <a:stretch>
            <a:fillRect/>
          </a:stretch>
        </p:blipFill>
        <p:spPr bwMode="auto">
          <a:xfrm>
            <a:off x="250825" y="3860800"/>
            <a:ext cx="2449513" cy="2376488"/>
          </a:xfrm>
          <a:prstGeom prst="rect">
            <a:avLst/>
          </a:prstGeom>
          <a:noFill/>
        </p:spPr>
      </p:pic>
      <p:pic>
        <p:nvPicPr>
          <p:cNvPr id="5135" name="Picture 15" descr="Insectkill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27763" y="1052513"/>
            <a:ext cx="2808287" cy="2214562"/>
          </a:xfrm>
          <a:prstGeom prst="rect">
            <a:avLst/>
          </a:prstGeom>
          <a:noFill/>
        </p:spPr>
      </p:pic>
      <p:pic>
        <p:nvPicPr>
          <p:cNvPr id="5140" name="Picture 20" descr="MT9%252F_MT9F-_Banknote_UV_Detector_Money_Det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2138" y="1196975"/>
            <a:ext cx="2519362" cy="2003425"/>
          </a:xfrm>
          <a:prstGeom prst="rect">
            <a:avLst/>
          </a:prstGeom>
          <a:noFill/>
        </p:spPr>
      </p:pic>
      <p:pic>
        <p:nvPicPr>
          <p:cNvPr id="5142" name="Picture 22" descr="Didier_Jarlan_-_113_-_Visage"/>
          <p:cNvPicPr>
            <a:picLocks noChangeAspect="1" noChangeArrowheads="1"/>
          </p:cNvPicPr>
          <p:nvPr/>
        </p:nvPicPr>
        <p:blipFill>
          <a:blip r:embed="rId6" cstate="print"/>
          <a:srcRect l="39706"/>
          <a:stretch>
            <a:fillRect/>
          </a:stretch>
        </p:blipFill>
        <p:spPr bwMode="auto">
          <a:xfrm>
            <a:off x="250825" y="981075"/>
            <a:ext cx="2520950" cy="2447925"/>
          </a:xfrm>
          <a:prstGeom prst="rect">
            <a:avLst/>
          </a:prstGeom>
          <a:noFill/>
        </p:spPr>
      </p:pic>
      <p:pic>
        <p:nvPicPr>
          <p:cNvPr id="5144" name="Picture 24" descr="1793016_f260"/>
          <p:cNvPicPr>
            <a:picLocks noChangeAspect="1" noChangeArrowheads="1"/>
          </p:cNvPicPr>
          <p:nvPr/>
        </p:nvPicPr>
        <p:blipFill>
          <a:blip r:embed="rId7" cstate="print"/>
          <a:srcRect/>
          <a:stretch>
            <a:fillRect/>
          </a:stretch>
        </p:blipFill>
        <p:spPr bwMode="auto">
          <a:xfrm>
            <a:off x="3203575" y="3860800"/>
            <a:ext cx="2476500" cy="2476500"/>
          </a:xfrm>
          <a:prstGeom prst="rect">
            <a:avLst/>
          </a:prstGeom>
          <a:noFill/>
        </p:spPr>
      </p:pic>
      <p:sp>
        <p:nvSpPr>
          <p:cNvPr id="5145" name="Rectangle 25"/>
          <p:cNvSpPr>
            <a:spLocks noChangeArrowheads="1"/>
          </p:cNvSpPr>
          <p:nvPr/>
        </p:nvSpPr>
        <p:spPr bwMode="auto">
          <a:xfrm>
            <a:off x="250825" y="3357563"/>
            <a:ext cx="8893175" cy="720725"/>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3200" b="0" i="0" u="none" strike="noStrike" kern="1200" cap="none" spc="0" normalizeH="0" baseline="0" noProof="0">
                <a:ln>
                  <a:noFill/>
                </a:ln>
                <a:solidFill>
                  <a:srgbClr val="FFFF00"/>
                </a:solidFill>
                <a:effectLst/>
                <a:uLnTx/>
                <a:uFillTx/>
                <a:latin typeface="Arial" charset="0"/>
                <a:ea typeface="+mn-ea"/>
                <a:cs typeface="Arial" charset="0"/>
              </a:rPr>
              <a:t>some ways we use ultra violet radiation</a:t>
            </a:r>
            <a:endParaRPr kumimoji="0" lang="en-US" sz="3200" b="0" i="0" u="none" strike="noStrike" kern="1200" cap="none" spc="0" normalizeH="0" baseline="0" noProof="0">
              <a:ln>
                <a:noFill/>
              </a:ln>
              <a:solidFill>
                <a:srgbClr val="FFFFCC"/>
              </a:solidFill>
              <a:effectLst/>
              <a:uLnTx/>
              <a:uFillTx/>
              <a:latin typeface="Arial" charset="0"/>
              <a:ea typeface="+mn-ea"/>
              <a:cs typeface="Arial" charset="0"/>
            </a:endParaRPr>
          </a:p>
        </p:txBody>
      </p:sp>
    </p:spTree>
    <p:extLst>
      <p:ext uri="{BB962C8B-B14F-4D97-AF65-F5344CB8AC3E}">
        <p14:creationId xmlns:p14="http://schemas.microsoft.com/office/powerpoint/2010/main" val="2153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42"/>
                                        </p:tgtEl>
                                        <p:attrNameLst>
                                          <p:attrName>style.visibility</p:attrName>
                                        </p:attrNameLst>
                                      </p:cBhvr>
                                      <p:to>
                                        <p:strVal val="visible"/>
                                      </p:to>
                                    </p:set>
                                    <p:animEffect transition="in" filter="dissolve">
                                      <p:cBhvr>
                                        <p:cTn id="7" dur="500"/>
                                        <p:tgtEl>
                                          <p:spTgt spid="51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35"/>
                                        </p:tgtEl>
                                        <p:attrNameLst>
                                          <p:attrName>style.visibility</p:attrName>
                                        </p:attrNameLst>
                                      </p:cBhvr>
                                      <p:to>
                                        <p:strVal val="visible"/>
                                      </p:to>
                                    </p:set>
                                    <p:animEffect transition="in" filter="dissolve">
                                      <p:cBhvr>
                                        <p:cTn id="12" dur="500"/>
                                        <p:tgtEl>
                                          <p:spTgt spid="513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136"/>
                                        </p:tgtEl>
                                        <p:attrNameLst>
                                          <p:attrName>style.visibility</p:attrName>
                                        </p:attrNameLst>
                                      </p:cBhvr>
                                      <p:to>
                                        <p:strVal val="visible"/>
                                      </p:to>
                                    </p:set>
                                    <p:animEffect transition="in" filter="dissolve">
                                      <p:cBhvr>
                                        <p:cTn id="15" dur="500"/>
                                        <p:tgtEl>
                                          <p:spTgt spid="51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144"/>
                                        </p:tgtEl>
                                        <p:attrNameLst>
                                          <p:attrName>style.visibility</p:attrName>
                                        </p:attrNameLst>
                                      </p:cBhvr>
                                      <p:to>
                                        <p:strVal val="visible"/>
                                      </p:to>
                                    </p:set>
                                    <p:animEffect transition="in" filter="dissolve">
                                      <p:cBhvr>
                                        <p:cTn id="20" dur="500"/>
                                        <p:tgtEl>
                                          <p:spTgt spid="514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140"/>
                                        </p:tgtEl>
                                        <p:attrNameLst>
                                          <p:attrName>style.visibility</p:attrName>
                                        </p:attrNameLst>
                                      </p:cBhvr>
                                      <p:to>
                                        <p:strVal val="visible"/>
                                      </p:to>
                                    </p:set>
                                    <p:animEffect transition="in" filter="dissolve">
                                      <p:cBhvr>
                                        <p:cTn id="25" dur="500"/>
                                        <p:tgtEl>
                                          <p:spTgt spid="51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38"/>
                                        </p:tgtEl>
                                        <p:attrNameLst>
                                          <p:attrName>style.visibility</p:attrName>
                                        </p:attrNameLst>
                                      </p:cBhvr>
                                      <p:to>
                                        <p:strVal val="visible"/>
                                      </p:to>
                                    </p:set>
                                    <p:animEffect transition="in" filter="dissolve">
                                      <p:cBhvr>
                                        <p:cTn id="28" dur="500"/>
                                        <p:tgtEl>
                                          <p:spTgt spid="513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131"/>
                                        </p:tgtEl>
                                        <p:attrNameLst>
                                          <p:attrName>style.visibility</p:attrName>
                                        </p:attrNameLst>
                                      </p:cBhvr>
                                      <p:to>
                                        <p:strVal val="visible"/>
                                      </p:to>
                                    </p:set>
                                    <p:animEffect transition="in" filter="dissolve">
                                      <p:cBhvr>
                                        <p:cTn id="33" dur="500"/>
                                        <p:tgtEl>
                                          <p:spTgt spid="513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125"/>
                                        </p:tgtEl>
                                        <p:attrNameLst>
                                          <p:attrName>style.visibility</p:attrName>
                                        </p:attrNameLst>
                                      </p:cBhvr>
                                      <p:to>
                                        <p:strVal val="visible"/>
                                      </p:to>
                                    </p:set>
                                    <p:animEffect transition="in" filter="dissolve">
                                      <p:cBhvr>
                                        <p:cTn id="38"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p:bldP spid="51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10250" name="Picture 10"/>
          <p:cNvPicPr>
            <a:picLocks noChangeAspect="1" noChangeArrowheads="1"/>
          </p:cNvPicPr>
          <p:nvPr/>
        </p:nvPicPr>
        <p:blipFill>
          <a:blip r:embed="rId2" cstate="print">
            <a:clrChange>
              <a:clrFrom>
                <a:srgbClr val="000000"/>
              </a:clrFrom>
              <a:clrTo>
                <a:srgbClr val="000000">
                  <a:alpha val="0"/>
                </a:srgbClr>
              </a:clrTo>
            </a:clrChange>
          </a:blip>
          <a:srcRect b="2110"/>
          <a:stretch>
            <a:fillRect/>
          </a:stretch>
        </p:blipFill>
        <p:spPr bwMode="auto">
          <a:xfrm>
            <a:off x="2916238" y="0"/>
            <a:ext cx="6227762" cy="5373688"/>
          </a:xfrm>
          <a:prstGeom prst="rect">
            <a:avLst/>
          </a:prstGeom>
          <a:noFill/>
        </p:spPr>
      </p:pic>
      <p:sp>
        <p:nvSpPr>
          <p:cNvPr id="10245" name="Text Box 5"/>
          <p:cNvSpPr txBox="1">
            <a:spLocks noChangeArrowheads="1"/>
          </p:cNvSpPr>
          <p:nvPr/>
        </p:nvSpPr>
        <p:spPr bwMode="auto">
          <a:xfrm>
            <a:off x="0" y="0"/>
            <a:ext cx="5580063" cy="2466975"/>
          </a:xfrm>
          <a:prstGeom prst="rect">
            <a:avLst/>
          </a:prstGeom>
          <a:solidFill>
            <a:srgbClr val="CCECFF">
              <a:alpha val="0"/>
            </a:srgbClr>
          </a:solidFill>
          <a:ln w="9525">
            <a:noFill/>
            <a:miter lim="800000"/>
            <a:headEnd/>
            <a:tailEnd/>
          </a:ln>
          <a:effectLst/>
        </p:spPr>
        <p:txBody>
          <a:bodyPr rIns="0">
            <a:spAutoFit/>
          </a:bodyPr>
          <a:lstStyle/>
          <a:p>
            <a:pPr marL="179388" marR="0" lvl="1"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  </a:t>
            </a:r>
          </a:p>
          <a:p>
            <a:pPr marL="179388" marR="0" lvl="1"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	Ultraviolet C</a:t>
            </a: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a:t>
            </a:r>
          </a:p>
          <a:p>
            <a:pPr marL="179388" marR="0" lvl="1"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absorbed/reflected by atmosphere </a:t>
            </a:r>
          </a:p>
          <a:p>
            <a:pPr marL="179388" marR="0" lvl="1"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germicidal properties</a:t>
            </a:r>
          </a:p>
          <a:p>
            <a:pPr marL="179388" marR="0" lvl="1"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germicidal lamps</a:t>
            </a: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tab pos="536575" algn="l"/>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536575" algn="l"/>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6" name="Text Box 6"/>
          <p:cNvSpPr txBox="1">
            <a:spLocks noChangeArrowheads="1"/>
          </p:cNvSpPr>
          <p:nvPr/>
        </p:nvSpPr>
        <p:spPr bwMode="auto">
          <a:xfrm>
            <a:off x="0" y="2420938"/>
            <a:ext cx="5580063" cy="2101850"/>
          </a:xfrm>
          <a:prstGeom prst="rect">
            <a:avLst/>
          </a:prstGeom>
          <a:solidFill>
            <a:srgbClr val="CCECFF">
              <a:alpha val="0"/>
            </a:srgbClr>
          </a:solidFill>
          <a:ln w="9525">
            <a:noFill/>
            <a:miter lim="800000"/>
            <a:headEnd/>
            <a:tailEnd/>
          </a:ln>
          <a:effectLst/>
        </p:spPr>
        <p:txBody>
          <a:bodyPr rIns="0">
            <a:spAutoFit/>
          </a:bodyPr>
          <a:lstStyle/>
          <a:p>
            <a:pPr marL="174625" marR="0" lvl="0"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    Ultraviolet B </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some is absorbed in the atmosphere</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causes DNA damage</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tanning, burning and aging</a:t>
            </a:r>
          </a:p>
          <a:p>
            <a:pPr marL="174625" marR="0" lvl="0"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  </a:t>
            </a:r>
          </a:p>
          <a:p>
            <a:pPr marL="174625" marR="0" lvl="0"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a:t>
            </a:r>
          </a:p>
        </p:txBody>
      </p:sp>
      <p:sp>
        <p:nvSpPr>
          <p:cNvPr id="10247" name="Text Box 7"/>
          <p:cNvSpPr txBox="1">
            <a:spLocks noChangeArrowheads="1"/>
          </p:cNvSpPr>
          <p:nvPr/>
        </p:nvSpPr>
        <p:spPr bwMode="auto">
          <a:xfrm>
            <a:off x="0" y="4568825"/>
            <a:ext cx="6372225" cy="2192338"/>
          </a:xfrm>
          <a:prstGeom prst="rect">
            <a:avLst/>
          </a:prstGeom>
          <a:solidFill>
            <a:srgbClr val="CCECFF">
              <a:alpha val="0"/>
            </a:srgbClr>
          </a:solidFill>
          <a:ln w="9525">
            <a:noFill/>
            <a:miter lim="800000"/>
            <a:headEnd/>
            <a:tailEnd/>
          </a:ln>
          <a:effectLst/>
        </p:spPr>
        <p:txBody>
          <a:bodyPr>
            <a:spAutoFit/>
          </a:bodyPr>
          <a:lstStyle/>
          <a:p>
            <a:pPr marL="174625" marR="0" lvl="0"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2400" b="1" i="0" u="none" strike="noStrike" kern="1200" cap="none" spc="0" normalizeH="0" baseline="0" noProof="0">
                <a:ln>
                  <a:noFill/>
                </a:ln>
                <a:solidFill>
                  <a:srgbClr val="000000"/>
                </a:solidFill>
                <a:effectLst/>
                <a:uLnTx/>
                <a:uFillTx/>
                <a:latin typeface="Arial" charset="0"/>
                <a:ea typeface="+mn-ea"/>
                <a:cs typeface="Arial" charset="0"/>
              </a:rPr>
              <a:t>      Ultraviolet A</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penetrate into skin surface</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damages DNA</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light tanning</a:t>
            </a:r>
          </a:p>
          <a:p>
            <a:pPr marL="174625" marR="0" lvl="0" indent="0" algn="l" defTabSz="914400" rtl="0" eaLnBrk="1" fontAlgn="base" latinLnBrk="0" hangingPunct="1">
              <a:lnSpc>
                <a:spcPct val="100000"/>
              </a:lnSpc>
              <a:spcBef>
                <a:spcPct val="0"/>
              </a:spcBef>
              <a:spcAft>
                <a:spcPct val="0"/>
              </a:spcAft>
              <a:buClrTx/>
              <a:buSzTx/>
              <a:buFontTx/>
              <a:buChar char="•"/>
              <a:tabLst>
                <a:tab pos="536575" algn="l"/>
              </a:tabLst>
              <a:defRPr/>
            </a:pP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deep penetration can cause skin cancer</a:t>
            </a:r>
          </a:p>
          <a:p>
            <a:pPr marL="174625" marR="0" lvl="0" indent="0" algn="l" defTabSz="914400" rtl="0" eaLnBrk="1" fontAlgn="base" latinLnBrk="0" hangingPunct="1">
              <a:lnSpc>
                <a:spcPct val="100000"/>
              </a:lnSpc>
              <a:spcBef>
                <a:spcPct val="0"/>
              </a:spcBef>
              <a:spcAft>
                <a:spcPct val="0"/>
              </a:spcAft>
              <a:buClrTx/>
              <a:buSzTx/>
              <a:buFontTx/>
              <a:buNone/>
              <a:tabLst>
                <a:tab pos="536575" algn="l"/>
              </a:tabLst>
              <a:defRPr/>
            </a:pPr>
            <a:r>
              <a:rPr kumimoji="0" lang="en-US" sz="1800" b="0" i="0" u="none" strike="noStrike" kern="1200" cap="none" spc="0" normalizeH="0" baseline="0" noProof="0">
                <a:ln>
                  <a:noFill/>
                </a:ln>
                <a:solidFill>
                  <a:srgbClr val="000000"/>
                </a:solidFill>
                <a:effectLst/>
                <a:uLnTx/>
                <a:uFillTx/>
                <a:latin typeface="Arial" charset="0"/>
                <a:ea typeface="+mn-ea"/>
                <a:cs typeface="Arial" charset="0"/>
              </a:rPr>
              <a:t>.</a:t>
            </a:r>
          </a:p>
        </p:txBody>
      </p:sp>
    </p:spTree>
    <p:extLst>
      <p:ext uri="{BB962C8B-B14F-4D97-AF65-F5344CB8AC3E}">
        <p14:creationId xmlns:p14="http://schemas.microsoft.com/office/powerpoint/2010/main" val="182010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ssolv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dissolve">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dissolve">
                                      <p:cBhvr>
                                        <p:cTn id="1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5E5"/>
            </a:gs>
            <a:gs pos="100000">
              <a:srgbClr val="D79746"/>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260350"/>
            <a:ext cx="8229600" cy="850900"/>
          </a:xfrm>
          <a:solidFill>
            <a:srgbClr val="FFE5E5"/>
          </a:solidFill>
          <a:ln w="44450">
            <a:solidFill>
              <a:srgbClr val="FFCC00"/>
            </a:solidFill>
          </a:ln>
        </p:spPr>
        <p:txBody>
          <a:bodyPr/>
          <a:lstStyle/>
          <a:p>
            <a:r>
              <a:rPr lang="en-GB"/>
              <a:t>ultra violet and skin - suntan</a:t>
            </a:r>
            <a:endParaRPr lang="en-US"/>
          </a:p>
        </p:txBody>
      </p:sp>
      <p:sp>
        <p:nvSpPr>
          <p:cNvPr id="6147" name="Rectangle 3"/>
          <p:cNvSpPr>
            <a:spLocks noGrp="1" noChangeArrowheads="1"/>
          </p:cNvSpPr>
          <p:nvPr>
            <p:ph type="body" idx="1"/>
          </p:nvPr>
        </p:nvSpPr>
        <p:spPr>
          <a:xfrm>
            <a:off x="2916238" y="1196975"/>
            <a:ext cx="3600450" cy="5400675"/>
          </a:xfrm>
        </p:spPr>
        <p:txBody>
          <a:bodyPr/>
          <a:lstStyle/>
          <a:p>
            <a:pPr algn="ctr"/>
            <a:r>
              <a:rPr lang="en-US"/>
              <a:t>A dark pigment called </a:t>
            </a:r>
            <a:r>
              <a:rPr lang="en-US" sz="4000">
                <a:solidFill>
                  <a:srgbClr val="333300"/>
                </a:solidFill>
              </a:rPr>
              <a:t>melanin</a:t>
            </a:r>
            <a:r>
              <a:rPr lang="en-US"/>
              <a:t> is produced </a:t>
            </a:r>
          </a:p>
          <a:p>
            <a:pPr algn="ctr"/>
            <a:r>
              <a:rPr lang="en-US"/>
              <a:t>skin gets a darker tone</a:t>
            </a:r>
          </a:p>
          <a:p>
            <a:pPr algn="ctr"/>
            <a:r>
              <a:rPr lang="en-US" sz="4000"/>
              <a:t>melanin absorbs UV</a:t>
            </a:r>
          </a:p>
          <a:p>
            <a:pPr algn="ctr"/>
            <a:r>
              <a:rPr lang="en-US"/>
              <a:t>protects but can cause sunburn</a:t>
            </a:r>
          </a:p>
        </p:txBody>
      </p:sp>
      <p:pic>
        <p:nvPicPr>
          <p:cNvPr id="6149" name="Picture 5" descr="500px-Direct_DNA_damage">
            <a:hlinkClick r:id="rId2"/>
          </p:cNvPr>
          <p:cNvPicPr>
            <a:picLocks noChangeAspect="1" noChangeArrowheads="1"/>
          </p:cNvPicPr>
          <p:nvPr/>
        </p:nvPicPr>
        <p:blipFill>
          <a:blip r:embed="rId3" cstate="print">
            <a:clrChange>
              <a:clrFrom>
                <a:srgbClr val="FFFFFF"/>
              </a:clrFrom>
              <a:clrTo>
                <a:srgbClr val="FFFFFF">
                  <a:alpha val="0"/>
                </a:srgbClr>
              </a:clrTo>
            </a:clrChange>
          </a:blip>
          <a:srcRect t="17795" r="50133"/>
          <a:stretch>
            <a:fillRect/>
          </a:stretch>
        </p:blipFill>
        <p:spPr bwMode="auto">
          <a:xfrm>
            <a:off x="468313" y="3573463"/>
            <a:ext cx="2374900" cy="2662237"/>
          </a:xfrm>
          <a:prstGeom prst="rect">
            <a:avLst/>
          </a:prstGeom>
          <a:noFill/>
        </p:spPr>
      </p:pic>
      <p:pic>
        <p:nvPicPr>
          <p:cNvPr id="6150" name="Picture 6" descr="spray_tan_female_face"/>
          <p:cNvPicPr>
            <a:picLocks noChangeAspect="1" noChangeArrowheads="1"/>
          </p:cNvPicPr>
          <p:nvPr/>
        </p:nvPicPr>
        <p:blipFill>
          <a:blip r:embed="rId4" cstate="print"/>
          <a:srcRect l="27145" b="7524"/>
          <a:stretch>
            <a:fillRect/>
          </a:stretch>
        </p:blipFill>
        <p:spPr bwMode="auto">
          <a:xfrm>
            <a:off x="6588125" y="3141663"/>
            <a:ext cx="2317750" cy="2087562"/>
          </a:xfrm>
          <a:prstGeom prst="rect">
            <a:avLst/>
          </a:prstGeom>
          <a:noFill/>
        </p:spPr>
      </p:pic>
      <p:sp>
        <p:nvSpPr>
          <p:cNvPr id="6151" name="Text Box 7"/>
          <p:cNvSpPr txBox="1">
            <a:spLocks noChangeArrowheads="1"/>
          </p:cNvSpPr>
          <p:nvPr/>
        </p:nvSpPr>
        <p:spPr bwMode="auto">
          <a:xfrm>
            <a:off x="395288" y="1844675"/>
            <a:ext cx="2592387" cy="18002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Arial" charset="0"/>
                <a:ea typeface="+mn-ea"/>
                <a:cs typeface="Arial" charset="0"/>
              </a:rPr>
              <a:t>UVB causes direct damage to skin cell DNA</a:t>
            </a:r>
            <a:endParaRPr kumimoji="0" lang="en-US" sz="2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720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Effect transition="in" filter="dissolve">
                                      <p:cBhvr>
                                        <p:cTn id="2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5E5"/>
            </a:gs>
            <a:gs pos="100000">
              <a:srgbClr val="C63A51"/>
            </a:gs>
          </a:gsLst>
          <a:lin ang="0" scaled="1"/>
        </a:gradFill>
        <a:effectLst/>
      </p:bgPr>
    </p:bg>
    <p:spTree>
      <p:nvGrpSpPr>
        <p:cNvPr id="1" name=""/>
        <p:cNvGrpSpPr/>
        <p:nvPr/>
      </p:nvGrpSpPr>
      <p:grpSpPr>
        <a:xfrm>
          <a:off x="0" y="0"/>
          <a:ext cx="0" cy="0"/>
          <a:chOff x="0" y="0"/>
          <a:chExt cx="0" cy="0"/>
        </a:xfrm>
      </p:grpSpPr>
      <p:sp>
        <p:nvSpPr>
          <p:cNvPr id="8198" name="Rectangle 6"/>
          <p:cNvSpPr>
            <a:spLocks noGrp="1" noChangeArrowheads="1"/>
          </p:cNvSpPr>
          <p:nvPr>
            <p:ph type="body" idx="1"/>
          </p:nvPr>
        </p:nvSpPr>
        <p:spPr>
          <a:xfrm>
            <a:off x="250825" y="1268413"/>
            <a:ext cx="5051425" cy="2376487"/>
          </a:xfrm>
          <a:noFill/>
          <a:ln/>
        </p:spPr>
        <p:txBody>
          <a:bodyPr/>
          <a:lstStyle/>
          <a:p>
            <a:r>
              <a:rPr lang="en-US"/>
              <a:t>sunburn  - aka </a:t>
            </a:r>
            <a:r>
              <a:rPr lang="en-US" i="1"/>
              <a:t>erythema</a:t>
            </a:r>
          </a:p>
          <a:p>
            <a:r>
              <a:rPr lang="en-US"/>
              <a:t>skin cells are damaged by the absorption of </a:t>
            </a:r>
            <a:r>
              <a:rPr lang="en-US" sz="4000"/>
              <a:t>energy</a:t>
            </a:r>
            <a:r>
              <a:rPr lang="en-US"/>
              <a:t> from UV rays.</a:t>
            </a:r>
          </a:p>
        </p:txBody>
      </p:sp>
      <p:sp>
        <p:nvSpPr>
          <p:cNvPr id="8199" name="Rectangle 7"/>
          <p:cNvSpPr>
            <a:spLocks noGrp="1" noChangeArrowheads="1"/>
          </p:cNvSpPr>
          <p:nvPr>
            <p:ph type="title"/>
          </p:nvPr>
        </p:nvSpPr>
        <p:spPr>
          <a:xfrm>
            <a:off x="457200" y="274638"/>
            <a:ext cx="8229600" cy="850900"/>
          </a:xfrm>
          <a:solidFill>
            <a:srgbClr val="FFE5E5"/>
          </a:solidFill>
          <a:ln w="44450">
            <a:solidFill>
              <a:srgbClr val="FF0000"/>
            </a:solidFill>
          </a:ln>
        </p:spPr>
        <p:txBody>
          <a:bodyPr/>
          <a:lstStyle/>
          <a:p>
            <a:r>
              <a:rPr lang="en-GB"/>
              <a:t>ultra violet and skin - sunburn</a:t>
            </a:r>
            <a:endParaRPr lang="en-US"/>
          </a:p>
        </p:txBody>
      </p:sp>
      <p:pic>
        <p:nvPicPr>
          <p:cNvPr id="8201" name="Picture 9" descr="ANd9GcTck615MAkJkbLH36Majb6Ez-DlXGLzwoJur6KSOMa-gq3R6tyo"/>
          <p:cNvPicPr>
            <a:picLocks noChangeAspect="1" noChangeArrowheads="1"/>
          </p:cNvPicPr>
          <p:nvPr/>
        </p:nvPicPr>
        <p:blipFill>
          <a:blip r:embed="rId2" cstate="print">
            <a:lum bright="-2000" contrast="10000"/>
          </a:blip>
          <a:srcRect l="8711" b="5457"/>
          <a:stretch>
            <a:fillRect/>
          </a:stretch>
        </p:blipFill>
        <p:spPr bwMode="auto">
          <a:xfrm>
            <a:off x="5797550" y="1557338"/>
            <a:ext cx="3022600" cy="2176462"/>
          </a:xfrm>
          <a:prstGeom prst="rect">
            <a:avLst/>
          </a:prstGeom>
          <a:noFill/>
        </p:spPr>
      </p:pic>
      <p:sp>
        <p:nvSpPr>
          <p:cNvPr id="8202" name="Text Box 10"/>
          <p:cNvSpPr txBox="1">
            <a:spLocks noChangeArrowheads="1"/>
          </p:cNvSpPr>
          <p:nvPr/>
        </p:nvSpPr>
        <p:spPr bwMode="auto">
          <a:xfrm>
            <a:off x="323850" y="3716338"/>
            <a:ext cx="6840538" cy="2528887"/>
          </a:xfrm>
          <a:prstGeom prst="rect">
            <a:avLst/>
          </a:prstGeom>
          <a:noFill/>
          <a:ln w="9525">
            <a:noFill/>
            <a:miter lim="800000"/>
            <a:headEnd/>
            <a:tailEnd/>
          </a:ln>
          <a:effectLst/>
        </p:spPr>
        <p:txBody>
          <a:bodyPr>
            <a:spAutoFit/>
          </a:bodyPr>
          <a:lstStyle/>
          <a:p>
            <a:pPr marL="274638" marR="0" lvl="0" indent="-274638"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000000"/>
                </a:solidFill>
                <a:effectLst/>
                <a:uLnTx/>
                <a:uFillTx/>
                <a:latin typeface="Arial" charset="0"/>
                <a:ea typeface="+mn-ea"/>
                <a:cs typeface="Arial" charset="0"/>
              </a:rPr>
              <a:t>extra blood travels to the   damaged skin in an attempt          to repair it</a:t>
            </a:r>
          </a:p>
          <a:p>
            <a:pPr marL="274638" marR="0" lvl="0" indent="-274638" algn="l" defTabSz="914400" rtl="0" eaLnBrk="1" fontAlgn="base" latinLnBrk="0" hangingPunct="1">
              <a:lnSpc>
                <a:spcPct val="100000"/>
              </a:lnSpc>
              <a:spcBef>
                <a:spcPct val="0"/>
              </a:spcBef>
              <a:spcAft>
                <a:spcPct val="0"/>
              </a:spcAft>
              <a:buClrTx/>
              <a:buSzTx/>
              <a:buFontTx/>
              <a:buChar char="•"/>
              <a:tabLst/>
              <a:defRPr/>
            </a:pPr>
            <a:r>
              <a:rPr kumimoji="0" lang="en-US" sz="3200" b="0" i="0" u="none" strike="noStrike" kern="1200" cap="none" spc="0" normalizeH="0" baseline="0" noProof="0">
                <a:ln>
                  <a:noFill/>
                </a:ln>
                <a:solidFill>
                  <a:srgbClr val="000000"/>
                </a:solidFill>
                <a:effectLst/>
                <a:uLnTx/>
                <a:uFillTx/>
                <a:latin typeface="Arial" charset="0"/>
                <a:ea typeface="+mn-ea"/>
                <a:cs typeface="Arial" charset="0"/>
              </a:rPr>
              <a:t>this is the cause of the redness associated with sunburn.</a:t>
            </a:r>
          </a:p>
        </p:txBody>
      </p:sp>
      <p:sp>
        <p:nvSpPr>
          <p:cNvPr id="8203" name="Text Box 11"/>
          <p:cNvSpPr txBox="1">
            <a:spLocks noChangeArrowheads="1"/>
          </p:cNvSpPr>
          <p:nvPr/>
        </p:nvSpPr>
        <p:spPr bwMode="auto">
          <a:xfrm>
            <a:off x="6948488" y="3933825"/>
            <a:ext cx="1655762" cy="246538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caused by</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UVA</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and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charset="0"/>
                <a:ea typeface="+mn-ea"/>
                <a:cs typeface="Arial" charset="0"/>
              </a:rPr>
              <a:t>UVB</a:t>
            </a:r>
            <a:endParaRPr kumimoji="0" lang="en-US" sz="2400" b="1"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21859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202">
                                            <p:txEl>
                                              <p:pRg st="0" end="0"/>
                                            </p:txEl>
                                          </p:spTgt>
                                        </p:tgtEl>
                                        <p:attrNameLst>
                                          <p:attrName>style.visibility</p:attrName>
                                        </p:attrNameLst>
                                      </p:cBhvr>
                                      <p:to>
                                        <p:strVal val="visible"/>
                                      </p:to>
                                    </p:set>
                                    <p:animEffect transition="in" filter="dissolve">
                                      <p:cBhvr>
                                        <p:cTn id="15" dur="500"/>
                                        <p:tgtEl>
                                          <p:spTgt spid="820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202">
                                            <p:txEl>
                                              <p:pRg st="1" end="1"/>
                                            </p:txEl>
                                          </p:spTgt>
                                        </p:tgtEl>
                                        <p:attrNameLst>
                                          <p:attrName>style.visibility</p:attrName>
                                        </p:attrNameLst>
                                      </p:cBhvr>
                                      <p:to>
                                        <p:strVal val="visible"/>
                                      </p:to>
                                    </p:set>
                                    <p:animEffect transition="in" filter="dissolve">
                                      <p:cBhvr>
                                        <p:cTn id="20" dur="500"/>
                                        <p:tgtEl>
                                          <p:spTgt spid="8202">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dissolve">
                                      <p:cBhvr>
                                        <p:cTn id="23" dur="500"/>
                                        <p:tgtEl>
                                          <p:spTgt spid="8201"/>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8203"/>
                                        </p:tgtEl>
                                        <p:attrNameLst>
                                          <p:attrName>style.visibility</p:attrName>
                                        </p:attrNameLst>
                                      </p:cBhvr>
                                      <p:to>
                                        <p:strVal val="visible"/>
                                      </p:to>
                                    </p:set>
                                    <p:animEffect transition="in" filter="dissolve">
                                      <p:cBhvr>
                                        <p:cTn id="27"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P spid="820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63A51"/>
            </a:gs>
            <a:gs pos="100000">
              <a:srgbClr val="FFE5E5"/>
            </a:gs>
          </a:gsLst>
          <a:lin ang="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06437"/>
          </a:xfrm>
          <a:solidFill>
            <a:srgbClr val="FFE5E5"/>
          </a:solidFill>
          <a:ln>
            <a:solidFill>
              <a:srgbClr val="FF0000"/>
            </a:solidFill>
          </a:ln>
        </p:spPr>
        <p:txBody>
          <a:bodyPr/>
          <a:lstStyle/>
          <a:p>
            <a:r>
              <a:rPr lang="en-GB" sz="4000"/>
              <a:t>ultra violet and skin – other effects</a:t>
            </a:r>
            <a:endParaRPr lang="en-US" sz="4000"/>
          </a:p>
        </p:txBody>
      </p:sp>
      <p:sp>
        <p:nvSpPr>
          <p:cNvPr id="13315" name="Rectangle 3"/>
          <p:cNvSpPr>
            <a:spLocks noGrp="1" noChangeArrowheads="1"/>
          </p:cNvSpPr>
          <p:nvPr>
            <p:ph type="body" idx="1"/>
          </p:nvPr>
        </p:nvSpPr>
        <p:spPr>
          <a:xfrm>
            <a:off x="0" y="1125538"/>
            <a:ext cx="8893175" cy="5000625"/>
          </a:xfrm>
        </p:spPr>
        <p:txBody>
          <a:bodyPr/>
          <a:lstStyle/>
          <a:p>
            <a:pPr>
              <a:lnSpc>
                <a:spcPct val="90000"/>
              </a:lnSpc>
            </a:pPr>
            <a:r>
              <a:rPr lang="en-GB"/>
              <a:t>photo-ageing wrinkles, loosening of the skin</a:t>
            </a:r>
          </a:p>
          <a:p>
            <a:pPr>
              <a:lnSpc>
                <a:spcPct val="90000"/>
              </a:lnSpc>
              <a:buFontTx/>
              <a:buNone/>
            </a:pPr>
            <a:r>
              <a:rPr lang="en-US"/>
              <a:t> </a:t>
            </a:r>
          </a:p>
          <a:p>
            <a:pPr>
              <a:lnSpc>
                <a:spcPct val="90000"/>
              </a:lnSpc>
            </a:pPr>
            <a:r>
              <a:rPr lang="en-GB"/>
              <a:t>thinner blood vessel walls, increased bruising</a:t>
            </a:r>
          </a:p>
          <a:p>
            <a:pPr>
              <a:lnSpc>
                <a:spcPct val="90000"/>
              </a:lnSpc>
              <a:buFontTx/>
              <a:buNone/>
            </a:pPr>
            <a:endParaRPr lang="en-GB"/>
          </a:p>
          <a:p>
            <a:pPr>
              <a:lnSpc>
                <a:spcPct val="90000"/>
              </a:lnSpc>
            </a:pPr>
            <a:r>
              <a:rPr lang="en-GB"/>
              <a:t>thinning / thickening of skin of skin, </a:t>
            </a:r>
          </a:p>
          <a:p>
            <a:pPr>
              <a:lnSpc>
                <a:spcPct val="90000"/>
              </a:lnSpc>
            </a:pPr>
            <a:endParaRPr lang="en-GB"/>
          </a:p>
          <a:p>
            <a:pPr>
              <a:lnSpc>
                <a:spcPct val="90000"/>
              </a:lnSpc>
            </a:pPr>
            <a:r>
              <a:rPr lang="en-GB"/>
              <a:t>moles in sun exposed areas</a:t>
            </a:r>
          </a:p>
          <a:p>
            <a:pPr>
              <a:lnSpc>
                <a:spcPct val="90000"/>
              </a:lnSpc>
              <a:buFontTx/>
              <a:buNone/>
            </a:pPr>
            <a:endParaRPr lang="en-GB"/>
          </a:p>
          <a:p>
            <a:pPr>
              <a:lnSpc>
                <a:spcPct val="90000"/>
              </a:lnSpc>
            </a:pPr>
            <a:r>
              <a:rPr lang="en-GB"/>
              <a:t>skin bumps / keratoses</a:t>
            </a:r>
          </a:p>
        </p:txBody>
      </p:sp>
    </p:spTree>
    <p:extLst>
      <p:ext uri="{BB962C8B-B14F-4D97-AF65-F5344CB8AC3E}">
        <p14:creationId xmlns:p14="http://schemas.microsoft.com/office/powerpoint/2010/main" val="6972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50900"/>
          </a:xfrm>
          <a:solidFill>
            <a:srgbClr val="FFE5E5"/>
          </a:solidFill>
          <a:ln>
            <a:solidFill>
              <a:schemeClr val="tx1"/>
            </a:solidFill>
          </a:ln>
        </p:spPr>
        <p:txBody>
          <a:bodyPr/>
          <a:lstStyle/>
          <a:p>
            <a:r>
              <a:rPr lang="en-GB" sz="4000"/>
              <a:t>ultra violet and skin – skin cancer</a:t>
            </a:r>
            <a:endParaRPr lang="en-US" sz="4000"/>
          </a:p>
        </p:txBody>
      </p:sp>
      <p:sp>
        <p:nvSpPr>
          <p:cNvPr id="9219" name="Rectangle 3"/>
          <p:cNvSpPr>
            <a:spLocks noGrp="1" noChangeArrowheads="1"/>
          </p:cNvSpPr>
          <p:nvPr>
            <p:ph type="body" idx="1"/>
          </p:nvPr>
        </p:nvSpPr>
        <p:spPr>
          <a:xfrm>
            <a:off x="395288" y="1412875"/>
            <a:ext cx="8497887" cy="4525963"/>
          </a:xfrm>
        </p:spPr>
        <p:txBody>
          <a:bodyPr/>
          <a:lstStyle/>
          <a:p>
            <a:r>
              <a:rPr lang="en-US"/>
              <a:t>UVA and UVB both damage DNA</a:t>
            </a:r>
          </a:p>
          <a:p>
            <a:r>
              <a:rPr lang="en-US"/>
              <a:t>genes are made from DNA</a:t>
            </a:r>
          </a:p>
          <a:p>
            <a:r>
              <a:rPr lang="en-US"/>
              <a:t>genes control cell growth </a:t>
            </a:r>
          </a:p>
          <a:p>
            <a:r>
              <a:rPr lang="en-US"/>
              <a:t>severe genetic damage can cause normal skin cells to grow and reproduce in a very uncontrolled, disorderly way</a:t>
            </a:r>
          </a:p>
          <a:p>
            <a:r>
              <a:rPr lang="en-US"/>
              <a:t>they become cancer cells. </a:t>
            </a:r>
          </a:p>
        </p:txBody>
      </p:sp>
    </p:spTree>
    <p:extLst>
      <p:ext uri="{BB962C8B-B14F-4D97-AF65-F5344CB8AC3E}">
        <p14:creationId xmlns:p14="http://schemas.microsoft.com/office/powerpoint/2010/main" val="90736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647700"/>
          </a:xfrm>
          <a:solidFill>
            <a:srgbClr val="FFE5E5"/>
          </a:solidFill>
          <a:ln>
            <a:solidFill>
              <a:srgbClr val="FF0000"/>
            </a:solidFill>
          </a:ln>
        </p:spPr>
        <p:txBody>
          <a:bodyPr/>
          <a:lstStyle/>
          <a:p>
            <a:r>
              <a:rPr lang="en-GB" sz="4000"/>
              <a:t>skin cancer risk</a:t>
            </a:r>
            <a:endParaRPr lang="en-US" sz="4000"/>
          </a:p>
        </p:txBody>
      </p:sp>
      <p:sp>
        <p:nvSpPr>
          <p:cNvPr id="11267" name="Rectangle 3"/>
          <p:cNvSpPr>
            <a:spLocks noGrp="1" noChangeArrowheads="1"/>
          </p:cNvSpPr>
          <p:nvPr>
            <p:ph type="body" idx="1"/>
          </p:nvPr>
        </p:nvSpPr>
        <p:spPr>
          <a:xfrm>
            <a:off x="395288" y="1052513"/>
            <a:ext cx="4105275" cy="3240087"/>
          </a:xfrm>
          <a:noFill/>
          <a:ln>
            <a:solidFill>
              <a:schemeClr val="bg2"/>
            </a:solidFill>
          </a:ln>
        </p:spPr>
        <p:txBody>
          <a:bodyPr lIns="18000" rIns="0"/>
          <a:lstStyle/>
          <a:p>
            <a:pPr marL="174625" indent="-174625">
              <a:spcBef>
                <a:spcPct val="75000"/>
              </a:spcBef>
            </a:pPr>
            <a:r>
              <a:rPr lang="en-GB" sz="2400"/>
              <a:t>basal carcinoma</a:t>
            </a:r>
          </a:p>
          <a:p>
            <a:pPr marL="174625" indent="-174625">
              <a:spcBef>
                <a:spcPct val="50000"/>
              </a:spcBef>
            </a:pPr>
            <a:r>
              <a:rPr lang="en-GB" sz="2400"/>
              <a:t>most common</a:t>
            </a:r>
          </a:p>
          <a:p>
            <a:pPr marL="174625" indent="-174625">
              <a:spcBef>
                <a:spcPct val="50000"/>
              </a:spcBef>
            </a:pPr>
            <a:r>
              <a:rPr lang="en-GB" sz="2400"/>
              <a:t>deep in skin</a:t>
            </a:r>
          </a:p>
          <a:p>
            <a:pPr marL="174625" indent="-174625">
              <a:lnSpc>
                <a:spcPct val="90000"/>
              </a:lnSpc>
              <a:spcBef>
                <a:spcPct val="75000"/>
              </a:spcBef>
            </a:pPr>
            <a:r>
              <a:rPr lang="en-US" sz="2000"/>
              <a:t>repeat sunburn  or childhood over exposure to sun</a:t>
            </a:r>
            <a:r>
              <a:rPr lang="en-US" sz="2400"/>
              <a:t> </a:t>
            </a:r>
          </a:p>
          <a:p>
            <a:pPr marL="174625" indent="-174625">
              <a:spcBef>
                <a:spcPct val="75000"/>
              </a:spcBef>
            </a:pPr>
            <a:r>
              <a:rPr lang="en-US" sz="2000"/>
              <a:t>fair skin and tend to freckle or burn rather than tan</a:t>
            </a:r>
            <a:endParaRPr lang="en-US" sz="2800"/>
          </a:p>
        </p:txBody>
      </p:sp>
      <p:sp>
        <p:nvSpPr>
          <p:cNvPr id="11268" name="Rectangle 4"/>
          <p:cNvSpPr>
            <a:spLocks noChangeArrowheads="1"/>
          </p:cNvSpPr>
          <p:nvPr/>
        </p:nvSpPr>
        <p:spPr bwMode="auto">
          <a:xfrm>
            <a:off x="4860925" y="1052513"/>
            <a:ext cx="4103688" cy="3240087"/>
          </a:xfrm>
          <a:prstGeom prst="rect">
            <a:avLst/>
          </a:prstGeom>
          <a:noFill/>
          <a:ln w="9525">
            <a:solidFill>
              <a:schemeClr val="bg2"/>
            </a:solidFill>
            <a:miter lim="800000"/>
            <a:headEnd/>
            <a:tailEnd/>
          </a:ln>
          <a:effectLst/>
        </p:spPr>
        <p:txBody>
          <a:bodyPr lIns="18000" rIns="0"/>
          <a:lstStyle/>
          <a:p>
            <a:pPr marL="174625" marR="0" lvl="0" indent="-174625" algn="l" defTabSz="914400" rtl="0" eaLnBrk="1" fontAlgn="base" latinLnBrk="0" hangingPunct="1">
              <a:lnSpc>
                <a:spcPct val="100000"/>
              </a:lnSpc>
              <a:spcBef>
                <a:spcPct val="75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squamous carcinoma</a:t>
            </a:r>
          </a:p>
          <a:p>
            <a:pPr marL="174625" marR="0" lvl="0" indent="-174625"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second most common</a:t>
            </a:r>
          </a:p>
          <a:p>
            <a:pPr marL="174625" marR="0" lvl="0" indent="-174625"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skin surface</a:t>
            </a:r>
          </a:p>
          <a:p>
            <a:pPr marL="174625" marR="0" lvl="0" indent="-174625" algn="l" defTabSz="914400" rtl="0" eaLnBrk="1" fontAlgn="base" latinLnBrk="0" hangingPunct="1">
              <a:lnSpc>
                <a:spcPct val="90000"/>
              </a:lnSpc>
              <a:spcBef>
                <a:spcPct val="7500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Arial" charset="0"/>
                <a:ea typeface="+mn-ea"/>
                <a:cs typeface="Arial" charset="0"/>
              </a:rPr>
              <a:t>long time over exposure to sun </a:t>
            </a:r>
          </a:p>
          <a:p>
            <a:pPr marL="174625" marR="0" lvl="0" indent="-174625" algn="l" defTabSz="914400" rtl="0" eaLnBrk="1" fontAlgn="base" latinLnBrk="0" hangingPunct="1">
              <a:lnSpc>
                <a:spcPct val="90000"/>
              </a:lnSpc>
              <a:spcBef>
                <a:spcPct val="7500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Arial" charset="0"/>
                <a:ea typeface="+mn-ea"/>
                <a:cs typeface="Arial" charset="0"/>
              </a:rPr>
              <a:t>fair skin</a:t>
            </a:r>
          </a:p>
          <a:p>
            <a:pPr marL="174625" marR="0" lvl="0" indent="-174625" algn="l" defTabSz="914400" rtl="0" eaLnBrk="1" fontAlgn="base" latinLnBrk="0" hangingPunct="1">
              <a:lnSpc>
                <a:spcPct val="90000"/>
              </a:lnSpc>
              <a:spcBef>
                <a:spcPct val="75000"/>
              </a:spcBef>
              <a:spcAft>
                <a:spcPct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Arial" charset="0"/>
                <a:ea typeface="+mn-ea"/>
                <a:cs typeface="Arial" charset="0"/>
              </a:rPr>
              <a:t>tobacco use</a:t>
            </a:r>
            <a:r>
              <a:rPr kumimoji="0" lang="en-US" sz="2400" b="0" i="0" u="none" strike="noStrike" kern="1200" cap="none" spc="0" normalizeH="0" baseline="0" noProof="0">
                <a:ln>
                  <a:noFill/>
                </a:ln>
                <a:solidFill>
                  <a:srgbClr val="000000"/>
                </a:solidFill>
                <a:effectLst/>
                <a:uLnTx/>
                <a:uFillTx/>
                <a:latin typeface="Arial" charset="0"/>
                <a:ea typeface="+mn-ea"/>
                <a:cs typeface="Arial" charset="0"/>
              </a:rPr>
              <a:t> </a:t>
            </a:r>
          </a:p>
        </p:txBody>
      </p:sp>
      <p:graphicFrame>
        <p:nvGraphicFramePr>
          <p:cNvPr id="11303" name="Group 39"/>
          <p:cNvGraphicFramePr>
            <a:graphicFrameLocks noGrp="1"/>
          </p:cNvGraphicFramePr>
          <p:nvPr/>
        </p:nvGraphicFramePr>
        <p:xfrm>
          <a:off x="323850" y="4716463"/>
          <a:ext cx="8569325" cy="1524000"/>
        </p:xfrm>
        <a:graphic>
          <a:graphicData uri="http://schemas.openxmlformats.org/drawingml/2006/table">
            <a:tbl>
              <a:tblPr/>
              <a:tblGrid>
                <a:gridCol w="4175125">
                  <a:extLst>
                    <a:ext uri="{9D8B030D-6E8A-4147-A177-3AD203B41FA5}">
                      <a16:colId xmlns:a16="http://schemas.microsoft.com/office/drawing/2014/main" val="20000"/>
                    </a:ext>
                  </a:extLst>
                </a:gridCol>
                <a:gridCol w="4394200">
                  <a:extLst>
                    <a:ext uri="{9D8B030D-6E8A-4147-A177-3AD203B41FA5}">
                      <a16:colId xmlns:a16="http://schemas.microsoft.com/office/drawing/2014/main" val="20001"/>
                    </a:ext>
                  </a:extLst>
                </a:gridCol>
              </a:tblGrid>
              <a:tr h="10795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400" b="0" i="0" u="none" strike="noStrike" cap="none" normalizeH="0" baseline="0" smtClean="0">
                          <a:ln>
                            <a:noFill/>
                          </a:ln>
                          <a:solidFill>
                            <a:schemeClr val="tx1"/>
                          </a:solidFill>
                          <a:effectLst/>
                          <a:latin typeface="Arial" charset="0"/>
                          <a:cs typeface="Arial" charset="0"/>
                        </a:rPr>
                        <a:t>melanoma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400" b="0" i="0" u="none" strike="noStrike" cap="none" normalizeH="0" baseline="0" smtClean="0">
                          <a:ln>
                            <a:noFill/>
                          </a:ln>
                          <a:solidFill>
                            <a:schemeClr val="tx1"/>
                          </a:solidFill>
                          <a:effectLst/>
                          <a:latin typeface="Arial" charset="0"/>
                          <a:cs typeface="Arial" charset="0"/>
                        </a:rPr>
                        <a:t>most deadly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400" b="0" i="0" u="none" strike="noStrike" cap="none" normalizeH="0" baseline="0" smtClean="0">
                          <a:ln>
                            <a:noFill/>
                          </a:ln>
                          <a:solidFill>
                            <a:schemeClr val="tx1"/>
                          </a:solidFill>
                          <a:effectLst/>
                          <a:latin typeface="Arial" charset="0"/>
                          <a:cs typeface="Arial" charset="0"/>
                        </a:rPr>
                        <a:t>in melanin producing cells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chemeClr val="bg2"/>
                      </a:solidFill>
                      <a:prstDash val="solid"/>
                      <a:round/>
                      <a:headEnd type="none" w="med" len="med"/>
                      <a:tailEnd type="none" w="med" len="med"/>
                    </a:lnL>
                    <a:lnR w="9525" cap="flat" cmpd="sng" algn="ctr">
                      <a:solidFill>
                        <a:srgbClr val="FFFF00"/>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Char char="•"/>
                        <a:tabLst/>
                      </a:pPr>
                      <a:r>
                        <a:rPr kumimoji="0" lang="en-GB" sz="2000" b="0" i="0" u="none" strike="noStrike" cap="none" normalizeH="0" baseline="0" smtClean="0">
                          <a:ln>
                            <a:noFill/>
                          </a:ln>
                          <a:solidFill>
                            <a:schemeClr val="tx1"/>
                          </a:solidFill>
                          <a:effectLst/>
                          <a:latin typeface="Arial" charset="0"/>
                          <a:cs typeface="Arial" charset="0"/>
                        </a:rPr>
                        <a:t>high sun exposure before age 20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000" b="0" i="0" u="none" strike="noStrike" cap="none" normalizeH="0" baseline="0" smtClean="0">
                          <a:ln>
                            <a:noFill/>
                          </a:ln>
                          <a:solidFill>
                            <a:schemeClr val="tx1"/>
                          </a:solidFill>
                          <a:effectLst/>
                          <a:latin typeface="Arial" charset="0"/>
                          <a:cs typeface="Arial" charset="0"/>
                        </a:rPr>
                        <a:t>use of tanning beds before age 30</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smtClean="0">
                          <a:ln>
                            <a:noFill/>
                          </a:ln>
                          <a:solidFill>
                            <a:schemeClr val="tx1"/>
                          </a:solidFill>
                          <a:effectLst/>
                          <a:latin typeface="Arial" charset="0"/>
                          <a:cs typeface="Arial" charset="0"/>
                        </a:rPr>
                        <a:t>freckle or burn rather than tan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000" b="0" i="0" u="none" strike="noStrike" cap="none" normalizeH="0" baseline="0" smtClean="0">
                          <a:ln>
                            <a:noFill/>
                          </a:ln>
                          <a:solidFill>
                            <a:schemeClr val="tx1"/>
                          </a:solidFill>
                          <a:effectLst/>
                          <a:latin typeface="Arial" charset="0"/>
                          <a:cs typeface="Arial" charset="0"/>
                        </a:rPr>
                        <a:t>moles present / genetic links</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FFFF00"/>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8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7446461" cy="1754326"/>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BREAST AND TESTICULAR</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CANCER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899592" y="2708920"/>
            <a:ext cx="7920880" cy="1569660"/>
          </a:xfrm>
          <a:prstGeom prst="rect">
            <a:avLst/>
          </a:prstGeom>
          <a:noFill/>
        </p:spPr>
        <p:txBody>
          <a:bodyPr wrap="square" rtlCol="0">
            <a:spAutoFit/>
          </a:bodyPr>
          <a:lstStyle/>
          <a:p>
            <a:pPr>
              <a:buFont typeface="Arial" charset="0"/>
              <a:buChar char="•"/>
            </a:pPr>
            <a:r>
              <a:rPr lang="en-GB" sz="2400" dirty="0" smtClean="0"/>
              <a:t>I will know why it is important to be aware of these cancers.</a:t>
            </a:r>
          </a:p>
          <a:p>
            <a:pPr>
              <a:buFont typeface="Arial" charset="0"/>
              <a:buChar char="•"/>
            </a:pPr>
            <a:r>
              <a:rPr lang="en-GB" sz="2400" dirty="0" smtClean="0"/>
              <a:t>I will know some facts about breast and testicular cancer in the UK.</a:t>
            </a:r>
          </a:p>
          <a:p>
            <a:pPr>
              <a:buFont typeface="Arial" charset="0"/>
              <a:buChar char="•"/>
            </a:pPr>
            <a:r>
              <a:rPr lang="en-GB" sz="2400" dirty="0" smtClean="0"/>
              <a:t>I will know how to check my breasts/testicles. </a:t>
            </a:r>
            <a:endParaRPr lang="en-GB" sz="2400" dirty="0"/>
          </a:p>
        </p:txBody>
      </p:sp>
      <p:sp>
        <p:nvSpPr>
          <p:cNvPr id="4" name="TextBox 3"/>
          <p:cNvSpPr txBox="1"/>
          <p:nvPr/>
        </p:nvSpPr>
        <p:spPr>
          <a:xfrm>
            <a:off x="1547664" y="5085184"/>
            <a:ext cx="6552728" cy="369332"/>
          </a:xfrm>
          <a:prstGeom prst="rect">
            <a:avLst/>
          </a:prstGeom>
          <a:noFill/>
        </p:spPr>
        <p:txBody>
          <a:bodyPr wrap="square" rtlCol="0">
            <a:spAutoFit/>
          </a:bodyPr>
          <a:lstStyle/>
          <a:p>
            <a:r>
              <a:rPr lang="en-GB" dirty="0" smtClean="0"/>
              <a:t>What do you ALREADY know?</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FFE5E5"/>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188913"/>
            <a:ext cx="8229600" cy="792162"/>
          </a:xfrm>
          <a:solidFill>
            <a:srgbClr val="FFE5E5"/>
          </a:solidFill>
          <a:ln>
            <a:solidFill>
              <a:srgbClr val="FF00FF"/>
            </a:solidFill>
          </a:ln>
        </p:spPr>
        <p:txBody>
          <a:bodyPr/>
          <a:lstStyle/>
          <a:p>
            <a:r>
              <a:rPr lang="en-GB"/>
              <a:t>reducing the risk</a:t>
            </a:r>
            <a:endParaRPr lang="en-US"/>
          </a:p>
        </p:txBody>
      </p:sp>
      <p:sp>
        <p:nvSpPr>
          <p:cNvPr id="12291" name="Rectangle 3"/>
          <p:cNvSpPr>
            <a:spLocks noGrp="1" noChangeArrowheads="1"/>
          </p:cNvSpPr>
          <p:nvPr>
            <p:ph type="body" idx="1"/>
          </p:nvPr>
        </p:nvSpPr>
        <p:spPr>
          <a:xfrm>
            <a:off x="457200" y="981075"/>
            <a:ext cx="8229600" cy="5329238"/>
          </a:xfrm>
          <a:noFill/>
        </p:spPr>
        <p:txBody>
          <a:bodyPr tIns="0"/>
          <a:lstStyle/>
          <a:p>
            <a:pPr>
              <a:lnSpc>
                <a:spcPct val="120000"/>
              </a:lnSpc>
            </a:pPr>
            <a:r>
              <a:rPr lang="en-GB"/>
              <a:t>naturally darker skin has more melanin </a:t>
            </a:r>
          </a:p>
          <a:p>
            <a:pPr>
              <a:lnSpc>
                <a:spcPct val="120000"/>
              </a:lnSpc>
              <a:buFontTx/>
              <a:buNone/>
            </a:pPr>
            <a:r>
              <a:rPr lang="en-GB"/>
              <a:t>		absorbs more uv </a:t>
            </a:r>
          </a:p>
          <a:p>
            <a:pPr>
              <a:lnSpc>
                <a:spcPct val="120000"/>
              </a:lnSpc>
              <a:buFontTx/>
              <a:buNone/>
            </a:pPr>
            <a:r>
              <a:rPr lang="en-GB"/>
              <a:t>		so less penetration</a:t>
            </a:r>
          </a:p>
          <a:p>
            <a:pPr>
              <a:lnSpc>
                <a:spcPct val="120000"/>
              </a:lnSpc>
              <a:buFontTx/>
              <a:buNone/>
            </a:pPr>
            <a:r>
              <a:rPr lang="en-GB"/>
              <a:t>		so less risk</a:t>
            </a:r>
          </a:p>
          <a:p>
            <a:pPr>
              <a:lnSpc>
                <a:spcPct val="120000"/>
              </a:lnSpc>
              <a:spcBef>
                <a:spcPct val="50000"/>
              </a:spcBef>
            </a:pPr>
            <a:r>
              <a:rPr lang="en-GB"/>
              <a:t>reduce exposure time</a:t>
            </a:r>
          </a:p>
          <a:p>
            <a:pPr>
              <a:lnSpc>
                <a:spcPct val="120000"/>
              </a:lnSpc>
              <a:spcBef>
                <a:spcPct val="50000"/>
              </a:spcBef>
            </a:pPr>
            <a:r>
              <a:rPr lang="en-GB"/>
              <a:t>use shading</a:t>
            </a:r>
          </a:p>
          <a:p>
            <a:pPr>
              <a:lnSpc>
                <a:spcPct val="120000"/>
              </a:lnSpc>
              <a:spcBef>
                <a:spcPct val="50000"/>
              </a:spcBef>
            </a:pPr>
            <a:r>
              <a:rPr lang="en-GB"/>
              <a:t>use sunblock</a:t>
            </a:r>
            <a:endParaRPr lang="en-US"/>
          </a:p>
        </p:txBody>
      </p:sp>
    </p:spTree>
    <p:extLst>
      <p:ext uri="{BB962C8B-B14F-4D97-AF65-F5344CB8AC3E}">
        <p14:creationId xmlns:p14="http://schemas.microsoft.com/office/powerpoint/2010/main" val="193040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ssolve">
                                      <p:cBhvr>
                                        <p:cTn id="10" dur="500"/>
                                        <p:tgtEl>
                                          <p:spTgt spid="1229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dissolve">
                                      <p:cBhvr>
                                        <p:cTn id="13" dur="500"/>
                                        <p:tgtEl>
                                          <p:spTgt spid="12291">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dissolve">
                                      <p:cBhvr>
                                        <p:cTn id="16" dur="500"/>
                                        <p:tgtEl>
                                          <p:spTgt spid="12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dissolve">
                                      <p:cBhvr>
                                        <p:cTn id="21" dur="500"/>
                                        <p:tgtEl>
                                          <p:spTgt spid="1229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dissolve">
                                      <p:cBhvr>
                                        <p:cTn id="26" dur="500"/>
                                        <p:tgtEl>
                                          <p:spTgt spid="12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dissolve">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50900"/>
          </a:xfrm>
          <a:solidFill>
            <a:srgbClr val="FFE5E5"/>
          </a:solidFill>
          <a:ln>
            <a:solidFill>
              <a:srgbClr val="CC99FF"/>
            </a:solidFill>
          </a:ln>
        </p:spPr>
        <p:txBody>
          <a:bodyPr/>
          <a:lstStyle/>
          <a:p>
            <a:r>
              <a:rPr lang="en-GB"/>
              <a:t>sunscreen    </a:t>
            </a:r>
            <a:endParaRPr lang="en-US"/>
          </a:p>
        </p:txBody>
      </p:sp>
      <p:pic>
        <p:nvPicPr>
          <p:cNvPr id="15370" name="Picture 10" descr="j0272334"/>
          <p:cNvPicPr>
            <a:picLocks noGrp="1" noChangeAspect="1" noChangeArrowheads="1"/>
          </p:cNvPicPr>
          <p:nvPr>
            <p:ph type="body" idx="1"/>
          </p:nvPr>
        </p:nvPicPr>
        <p:blipFill>
          <a:blip r:embed="rId3" cstate="print"/>
          <a:srcRect/>
          <a:stretch>
            <a:fillRect/>
          </a:stretch>
        </p:blipFill>
        <p:spPr>
          <a:xfrm>
            <a:off x="468313" y="1412875"/>
            <a:ext cx="1857375" cy="1560513"/>
          </a:xfrm>
          <a:noFill/>
          <a:ln/>
        </p:spPr>
      </p:pic>
      <p:pic>
        <p:nvPicPr>
          <p:cNvPr id="15371" name="Picture 11" descr="135075103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08400" y="1412875"/>
            <a:ext cx="1647825" cy="1647825"/>
          </a:xfrm>
          <a:prstGeom prst="rect">
            <a:avLst/>
          </a:prstGeom>
          <a:noFill/>
          <a:ln w="9525">
            <a:noFill/>
            <a:miter lim="800000"/>
            <a:headEnd/>
            <a:tailEnd/>
          </a:ln>
        </p:spPr>
      </p:pic>
      <p:pic>
        <p:nvPicPr>
          <p:cNvPr id="15372"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04025" y="1412875"/>
            <a:ext cx="1866900" cy="1571625"/>
          </a:xfrm>
          <a:prstGeom prst="rect">
            <a:avLst/>
          </a:prstGeom>
          <a:noFill/>
          <a:ln w="9525">
            <a:noFill/>
            <a:miter lim="800000"/>
            <a:headEnd/>
            <a:tailEnd/>
          </a:ln>
        </p:spPr>
      </p:pic>
      <p:sp>
        <p:nvSpPr>
          <p:cNvPr id="15374" name="Text Box 14"/>
          <p:cNvSpPr txBox="1">
            <a:spLocks noChangeArrowheads="1"/>
          </p:cNvSpPr>
          <p:nvPr/>
        </p:nvSpPr>
        <p:spPr bwMode="auto">
          <a:xfrm>
            <a:off x="250825" y="3549650"/>
            <a:ext cx="4105275" cy="29654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modern sunscreen </a:t>
            </a:r>
            <a:r>
              <a:rPr kumimoji="0" lang="en-GB" sz="2800" b="1" i="1" u="none" strike="noStrike" kern="1200" cap="none" spc="0" normalizeH="0" baseline="0" noProof="0">
                <a:ln>
                  <a:noFill/>
                </a:ln>
                <a:solidFill>
                  <a:srgbClr val="000000"/>
                </a:solidFill>
                <a:effectLst/>
                <a:uLnTx/>
                <a:uFillTx/>
                <a:latin typeface="Arial" charset="0"/>
                <a:ea typeface="+mn-ea"/>
                <a:cs typeface="Arial" charset="0"/>
              </a:rPr>
              <a:t>does</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delay the start of sunburn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absorb over 90% of UVA  </a:t>
            </a:r>
          </a:p>
          <a:p>
            <a:pPr marL="0" marR="0" lvl="0" indent="0" algn="l" defTabSz="914400" rtl="0" eaLnBrk="1" fontAlgn="base" latinLnBrk="0" hangingPunct="1">
              <a:lnSpc>
                <a:spcPct val="20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and UVB</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need replacing regularly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75" name="Text Box 15"/>
          <p:cNvSpPr txBox="1">
            <a:spLocks noChangeArrowheads="1"/>
          </p:cNvSpPr>
          <p:nvPr/>
        </p:nvSpPr>
        <p:spPr bwMode="auto">
          <a:xfrm>
            <a:off x="5076825" y="3511550"/>
            <a:ext cx="3816350" cy="27098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sunscreen </a:t>
            </a:r>
            <a:r>
              <a:rPr kumimoji="0" lang="en-GB" sz="2800" b="1" i="1" u="none" strike="noStrike" kern="1200" cap="none" spc="0" normalizeH="0" baseline="0" noProof="0">
                <a:ln>
                  <a:noFill/>
                </a:ln>
                <a:solidFill>
                  <a:srgbClr val="000000"/>
                </a:solidFill>
                <a:effectLst/>
                <a:uLnTx/>
                <a:uFillTx/>
                <a:latin typeface="Arial" charset="0"/>
                <a:ea typeface="+mn-ea"/>
                <a:cs typeface="Arial" charset="0"/>
              </a:rPr>
              <a:t>does not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stop sun burn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give you a sun tan</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last all day</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400" b="0" i="0" u="none" strike="noStrike" kern="1200" cap="none" spc="0" normalizeH="0" baseline="0" noProof="0">
                <a:ln>
                  <a:noFill/>
                </a:ln>
                <a:solidFill>
                  <a:srgbClr val="000000"/>
                </a:solidFill>
                <a:effectLst/>
                <a:uLnTx/>
                <a:uFillTx/>
                <a:latin typeface="Arial" charset="0"/>
                <a:ea typeface="+mn-ea"/>
                <a:cs typeface="Arial" charset="0"/>
              </a:rPr>
              <a:t>  make you better looking</a:t>
            </a: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24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p:cTn id="7" dur="1000" fill="hold"/>
                                        <p:tgtEl>
                                          <p:spTgt spid="15374"/>
                                        </p:tgtEl>
                                        <p:attrNameLst>
                                          <p:attrName>ppt_w</p:attrName>
                                        </p:attrNameLst>
                                      </p:cBhvr>
                                      <p:tavLst>
                                        <p:tav tm="0">
                                          <p:val>
                                            <p:strVal val="#ppt_w*0.70"/>
                                          </p:val>
                                        </p:tav>
                                        <p:tav tm="100000">
                                          <p:val>
                                            <p:strVal val="#ppt_w"/>
                                          </p:val>
                                        </p:tav>
                                      </p:tavLst>
                                    </p:anim>
                                    <p:anim calcmode="lin" valueType="num">
                                      <p:cBhvr>
                                        <p:cTn id="8" dur="1000" fill="hold"/>
                                        <p:tgtEl>
                                          <p:spTgt spid="15374"/>
                                        </p:tgtEl>
                                        <p:attrNameLst>
                                          <p:attrName>ppt_h</p:attrName>
                                        </p:attrNameLst>
                                      </p:cBhvr>
                                      <p:tavLst>
                                        <p:tav tm="0">
                                          <p:val>
                                            <p:strVal val="#ppt_h"/>
                                          </p:val>
                                        </p:tav>
                                        <p:tav tm="100000">
                                          <p:val>
                                            <p:strVal val="#ppt_h"/>
                                          </p:val>
                                        </p:tav>
                                      </p:tavLst>
                                    </p:anim>
                                    <p:animEffect transition="in" filter="fade">
                                      <p:cBhvr>
                                        <p:cTn id="9" dur="1000"/>
                                        <p:tgtEl>
                                          <p:spTgt spid="153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375"/>
                                        </p:tgtEl>
                                        <p:attrNameLst>
                                          <p:attrName>style.visibility</p:attrName>
                                        </p:attrNameLst>
                                      </p:cBhvr>
                                      <p:to>
                                        <p:strVal val="visible"/>
                                      </p:to>
                                    </p:set>
                                    <p:anim calcmode="lin" valueType="num">
                                      <p:cBhvr>
                                        <p:cTn id="14" dur="1000" fill="hold"/>
                                        <p:tgtEl>
                                          <p:spTgt spid="15375"/>
                                        </p:tgtEl>
                                        <p:attrNameLst>
                                          <p:attrName>ppt_w</p:attrName>
                                        </p:attrNameLst>
                                      </p:cBhvr>
                                      <p:tavLst>
                                        <p:tav tm="0">
                                          <p:val>
                                            <p:strVal val="#ppt_w*0.70"/>
                                          </p:val>
                                        </p:tav>
                                        <p:tav tm="100000">
                                          <p:val>
                                            <p:strVal val="#ppt_w"/>
                                          </p:val>
                                        </p:tav>
                                      </p:tavLst>
                                    </p:anim>
                                    <p:anim calcmode="lin" valueType="num">
                                      <p:cBhvr>
                                        <p:cTn id="15" dur="1000" fill="hold"/>
                                        <p:tgtEl>
                                          <p:spTgt spid="15375"/>
                                        </p:tgtEl>
                                        <p:attrNameLst>
                                          <p:attrName>ppt_h</p:attrName>
                                        </p:attrNameLst>
                                      </p:cBhvr>
                                      <p:tavLst>
                                        <p:tav tm="0">
                                          <p:val>
                                            <p:strVal val="#ppt_h"/>
                                          </p:val>
                                        </p:tav>
                                        <p:tav tm="100000">
                                          <p:val>
                                            <p:strVal val="#ppt_h"/>
                                          </p:val>
                                        </p:tav>
                                      </p:tavLst>
                                    </p:anim>
                                    <p:animEffect transition="in" filter="fade">
                                      <p:cBhvr>
                                        <p:cTn id="16" dur="1000"/>
                                        <p:tgtEl>
                                          <p:spTgt spid="15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850900"/>
          </a:xfrm>
          <a:solidFill>
            <a:srgbClr val="FFFF00"/>
          </a:solidFill>
          <a:ln>
            <a:solidFill>
              <a:srgbClr val="FFCC00"/>
            </a:solidFill>
          </a:ln>
        </p:spPr>
        <p:txBody>
          <a:bodyPr/>
          <a:lstStyle/>
          <a:p>
            <a:r>
              <a:rPr lang="en-GB"/>
              <a:t>spf    -   sun protection factor</a:t>
            </a:r>
            <a:endParaRPr lang="en-US"/>
          </a:p>
        </p:txBody>
      </p:sp>
      <p:sp>
        <p:nvSpPr>
          <p:cNvPr id="16388" name="Text Box 4"/>
          <p:cNvSpPr txBox="1">
            <a:spLocks noGrp="1" noChangeArrowheads="1"/>
          </p:cNvSpPr>
          <p:nvPr>
            <p:ph type="body" idx="1"/>
          </p:nvPr>
        </p:nvSpPr>
        <p:spPr>
          <a:xfrm>
            <a:off x="323850" y="1196975"/>
            <a:ext cx="8640763" cy="4103688"/>
          </a:xfrm>
          <a:solidFill>
            <a:srgbClr val="FFFFFF">
              <a:alpha val="0"/>
            </a:srgbClr>
          </a:solidFill>
          <a:ln/>
        </p:spPr>
        <p:txBody>
          <a:bodyPr/>
          <a:lstStyle/>
          <a:p>
            <a:pPr marL="179388" lvl="1" indent="0">
              <a:lnSpc>
                <a:spcPct val="90000"/>
              </a:lnSpc>
              <a:buFontTx/>
              <a:buNone/>
            </a:pPr>
            <a:endParaRPr lang="en-GB" sz="900"/>
          </a:p>
          <a:p>
            <a:pPr marL="179388" lvl="1" indent="0">
              <a:lnSpc>
                <a:spcPct val="90000"/>
              </a:lnSpc>
              <a:buFontTx/>
              <a:buNone/>
            </a:pPr>
            <a:r>
              <a:rPr lang="en-GB">
                <a:solidFill>
                  <a:srgbClr val="003300"/>
                </a:solidFill>
              </a:rPr>
              <a:t>A</a:t>
            </a:r>
            <a:r>
              <a:rPr lang="en-US">
                <a:solidFill>
                  <a:srgbClr val="003300"/>
                </a:solidFill>
              </a:rPr>
              <a:t> sunscreen with an SPF of 15 will </a:t>
            </a:r>
            <a:r>
              <a:rPr lang="en-US" sz="3200" b="1" i="1">
                <a:solidFill>
                  <a:srgbClr val="003300"/>
                </a:solidFill>
              </a:rPr>
              <a:t>delay</a:t>
            </a:r>
            <a:r>
              <a:rPr lang="en-US">
                <a:solidFill>
                  <a:srgbClr val="003300"/>
                </a:solidFill>
              </a:rPr>
              <a:t> the start of a sunburn by a factor of 15.</a:t>
            </a:r>
          </a:p>
          <a:p>
            <a:pPr marL="179388" lvl="1" indent="0">
              <a:lnSpc>
                <a:spcPct val="90000"/>
              </a:lnSpc>
              <a:buFontTx/>
              <a:buNone/>
            </a:pPr>
            <a:endParaRPr lang="en-US" sz="1200"/>
          </a:p>
          <a:p>
            <a:pPr marL="179388" lvl="1" indent="0">
              <a:lnSpc>
                <a:spcPct val="90000"/>
              </a:lnSpc>
              <a:buFontTx/>
              <a:buNone/>
            </a:pPr>
            <a:r>
              <a:rPr lang="en-US">
                <a:solidFill>
                  <a:srgbClr val="003300"/>
                </a:solidFill>
              </a:rPr>
              <a:t>So a person who would normally burn after 10 minutes will not burn for 10  x 15 minutes – that’s over 2 hours.</a:t>
            </a:r>
          </a:p>
          <a:p>
            <a:pPr marL="179388" lvl="1" indent="0">
              <a:lnSpc>
                <a:spcPct val="90000"/>
              </a:lnSpc>
              <a:buFontTx/>
              <a:buNone/>
            </a:pPr>
            <a:endParaRPr lang="en-US" sz="1200">
              <a:solidFill>
                <a:srgbClr val="003300"/>
              </a:solidFill>
            </a:endParaRPr>
          </a:p>
          <a:p>
            <a:pPr marL="179388" lvl="1" indent="0">
              <a:lnSpc>
                <a:spcPct val="90000"/>
              </a:lnSpc>
              <a:buFontTx/>
              <a:buNone/>
            </a:pPr>
            <a:r>
              <a:rPr lang="en-US">
                <a:solidFill>
                  <a:srgbClr val="003300"/>
                </a:solidFill>
              </a:rPr>
              <a:t>The SPF 15 sunscreen allows a person to stay out in the sun 15 times longer </a:t>
            </a:r>
            <a:r>
              <a:rPr lang="en-US" sz="3600" b="1" i="1">
                <a:solidFill>
                  <a:srgbClr val="003300"/>
                </a:solidFill>
              </a:rPr>
              <a:t>before burning</a:t>
            </a:r>
          </a:p>
          <a:p>
            <a:pPr marL="0" indent="0">
              <a:lnSpc>
                <a:spcPct val="90000"/>
              </a:lnSpc>
              <a:spcBef>
                <a:spcPct val="0"/>
              </a:spcBef>
              <a:buFontTx/>
              <a:buNone/>
            </a:pPr>
            <a:endParaRPr lang="en-US" sz="2800"/>
          </a:p>
        </p:txBody>
      </p:sp>
      <p:sp>
        <p:nvSpPr>
          <p:cNvPr id="16389" name="Text Box 5"/>
          <p:cNvSpPr txBox="1">
            <a:spLocks noChangeArrowheads="1"/>
          </p:cNvSpPr>
          <p:nvPr/>
        </p:nvSpPr>
        <p:spPr bwMode="auto">
          <a:xfrm>
            <a:off x="468313" y="5589588"/>
            <a:ext cx="8135937"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0" i="1" u="none" strike="noStrike" kern="1200" cap="none" spc="0" normalizeH="0" baseline="0" noProof="0">
                <a:ln>
                  <a:noFill/>
                </a:ln>
                <a:solidFill>
                  <a:srgbClr val="000000"/>
                </a:solidFill>
                <a:effectLst/>
                <a:uLnTx/>
                <a:uFillTx/>
                <a:latin typeface="Comic Sans MS" pitchFamily="66" charset="0"/>
                <a:ea typeface="+mn-ea"/>
                <a:cs typeface="Arial" charset="0"/>
              </a:rPr>
              <a:t>but your  skin  type  matters ………….</a:t>
            </a:r>
            <a:endParaRPr kumimoji="0" lang="en-US" sz="24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4250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0-#ppt_w/2"/>
                                          </p:val>
                                        </p:tav>
                                        <p:tav tm="100000">
                                          <p:val>
                                            <p:strVal val="#ppt_x"/>
                                          </p:val>
                                        </p:tav>
                                      </p:tavLst>
                                    </p:anim>
                                    <p:anim calcmode="lin" valueType="num">
                                      <p:cBhvr additive="base">
                                        <p:cTn id="8"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FFFFCC">
                <a:gamma/>
                <a:shade val="63529"/>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06437"/>
          </a:xfrm>
          <a:solidFill>
            <a:srgbClr val="FFE5E5"/>
          </a:solidFill>
          <a:ln>
            <a:solidFill>
              <a:srgbClr val="800080"/>
            </a:solidFill>
          </a:ln>
        </p:spPr>
        <p:txBody>
          <a:bodyPr/>
          <a:lstStyle/>
          <a:p>
            <a:r>
              <a:rPr lang="en-GB" sz="4000"/>
              <a:t>spf  and  skin type</a:t>
            </a:r>
            <a:endParaRPr lang="en-US" sz="4000"/>
          </a:p>
        </p:txBody>
      </p:sp>
      <p:sp>
        <p:nvSpPr>
          <p:cNvPr id="17412" name="Text Box 4"/>
          <p:cNvSpPr txBox="1">
            <a:spLocks noGrp="1" noChangeArrowheads="1"/>
          </p:cNvSpPr>
          <p:nvPr>
            <p:ph type="body" idx="1"/>
          </p:nvPr>
        </p:nvSpPr>
        <p:spPr>
          <a:xfrm>
            <a:off x="468313" y="981075"/>
            <a:ext cx="8229600" cy="5184775"/>
          </a:xfrm>
          <a:solidFill>
            <a:srgbClr val="FFFFFF">
              <a:alpha val="0"/>
            </a:srgbClr>
          </a:solidFill>
          <a:ln/>
        </p:spPr>
        <p:txBody>
          <a:bodyPr/>
          <a:lstStyle/>
          <a:p>
            <a:pPr marL="381000" indent="-381000" algn="ctr">
              <a:lnSpc>
                <a:spcPct val="80000"/>
              </a:lnSpc>
              <a:buFontTx/>
              <a:buNone/>
            </a:pPr>
            <a:r>
              <a:rPr lang="en-US" i="1"/>
              <a:t>What’s your skin type?</a:t>
            </a:r>
          </a:p>
          <a:p>
            <a:pPr marL="381000" indent="-381000">
              <a:lnSpc>
                <a:spcPct val="120000"/>
              </a:lnSpc>
              <a:buFontTx/>
              <a:buAutoNum type="arabicPeriod"/>
            </a:pPr>
            <a:r>
              <a:rPr lang="en-US" sz="2000"/>
              <a:t>Always burns, never tan  	  - 	pale skin, freckles, blond or 					red hair, blue or green eyes </a:t>
            </a:r>
          </a:p>
          <a:p>
            <a:pPr marL="381000" indent="-381000">
              <a:lnSpc>
                <a:spcPct val="120000"/>
              </a:lnSpc>
              <a:buFontTx/>
              <a:buAutoNum type="arabicPeriod"/>
            </a:pPr>
            <a:r>
              <a:rPr lang="en-US" sz="2000"/>
              <a:t>Burns easily, tans eventually	  - 	white skin, blond hair, </a:t>
            </a:r>
          </a:p>
          <a:p>
            <a:pPr marL="381000" indent="-381000">
              <a:lnSpc>
                <a:spcPct val="80000"/>
              </a:lnSpc>
              <a:buFontTx/>
              <a:buNone/>
            </a:pPr>
            <a:r>
              <a:rPr lang="en-US" sz="2000"/>
              <a:t>						blue or green eyes 	</a:t>
            </a:r>
          </a:p>
          <a:p>
            <a:pPr marL="381000" indent="-381000">
              <a:lnSpc>
                <a:spcPct val="120000"/>
              </a:lnSpc>
              <a:buFontTx/>
              <a:buNone/>
            </a:pPr>
            <a:r>
              <a:rPr lang="en-US" sz="2000"/>
              <a:t>3. 	Sometimes burns, tans slowly - 	white skin, usually dark hair 					and brown eyes</a:t>
            </a:r>
          </a:p>
          <a:p>
            <a:pPr marL="381000" indent="-381000">
              <a:lnSpc>
                <a:spcPct val="120000"/>
              </a:lnSpc>
              <a:buFontTx/>
              <a:buNone/>
            </a:pPr>
            <a:r>
              <a:rPr lang="en-US" sz="2000"/>
              <a:t>4. 	Occasionally burns, tans well	  - 	light brown, brown or black 					hair, brown eyes	</a:t>
            </a:r>
          </a:p>
          <a:p>
            <a:pPr marL="381000" indent="-381000">
              <a:lnSpc>
                <a:spcPct val="120000"/>
              </a:lnSpc>
              <a:buFontTx/>
              <a:buNone/>
            </a:pPr>
            <a:r>
              <a:rPr lang="en-US" sz="2000"/>
              <a:t>5. 	Hardly ever burns, tans well    - 	browner to dark skin, brown or 					black hair, brown eyes</a:t>
            </a:r>
          </a:p>
          <a:p>
            <a:pPr marL="381000" indent="-381000">
              <a:lnSpc>
                <a:spcPct val="120000"/>
              </a:lnSpc>
              <a:buFontTx/>
              <a:buNone/>
            </a:pPr>
            <a:r>
              <a:rPr lang="en-US" sz="2000"/>
              <a:t>6. 	Never burns  		  - 	brown to very dark skin, brown 					or black hair, brown eyes</a:t>
            </a:r>
            <a:endParaRPr lang="en-US" sz="1200"/>
          </a:p>
        </p:txBody>
      </p:sp>
    </p:spTree>
    <p:extLst>
      <p:ext uri="{BB962C8B-B14F-4D97-AF65-F5344CB8AC3E}">
        <p14:creationId xmlns:p14="http://schemas.microsoft.com/office/powerpoint/2010/main" val="2669098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FF00"/>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68313" y="549275"/>
            <a:ext cx="8137525" cy="4967288"/>
          </a:xfrm>
          <a:noFill/>
        </p:spPr>
        <p:txBody>
          <a:bodyPr lIns="18000" rIns="18000"/>
          <a:lstStyle/>
          <a:p>
            <a:pPr marL="0" indent="0" algn="ctr">
              <a:buFontTx/>
              <a:buNone/>
            </a:pPr>
            <a:r>
              <a:rPr lang="en-US" sz="2400" b="1"/>
              <a:t>Match up your skin type to the SPF you should use just for normal everyday exposure to the sun</a:t>
            </a:r>
          </a:p>
          <a:p>
            <a:pPr marL="0" indent="0" algn="ctr">
              <a:buFontTx/>
              <a:buNone/>
            </a:pPr>
            <a:endParaRPr lang="en-US" sz="2400" b="1"/>
          </a:p>
          <a:p>
            <a:pPr marL="179388" lvl="1" indent="0">
              <a:buFontTx/>
              <a:buNone/>
            </a:pPr>
            <a:r>
              <a:rPr lang="en-US" sz="2400" b="1"/>
              <a:t>    1               2              3              4             5             6</a:t>
            </a:r>
          </a:p>
          <a:p>
            <a:pPr marL="179388" lvl="1" indent="0">
              <a:buFontTx/>
              <a:buNone/>
            </a:pPr>
            <a:r>
              <a:rPr lang="en-US" sz="2400"/>
              <a:t>SPF 25    SPF 20    SPF 15    SPF  8    SPF  6    SPF  2</a:t>
            </a:r>
          </a:p>
          <a:p>
            <a:pPr marL="179388" lvl="1" indent="0">
              <a:buFontTx/>
              <a:buNone/>
            </a:pPr>
            <a:endParaRPr lang="en-GB" sz="2400"/>
          </a:p>
          <a:p>
            <a:pPr marL="1885950" lvl="2" indent="-457200"/>
            <a:r>
              <a:rPr lang="en-US" i="1"/>
              <a:t>sunscreen should be applied generously before you go out in the sun</a:t>
            </a:r>
          </a:p>
          <a:p>
            <a:pPr marL="1885950" lvl="2" indent="-457200"/>
            <a:endParaRPr lang="en-US" sz="900" i="1"/>
          </a:p>
          <a:p>
            <a:pPr marL="1885950" lvl="2" indent="-457200"/>
            <a:r>
              <a:rPr lang="en-US" i="1"/>
              <a:t>apply again after swimming or sweating</a:t>
            </a:r>
          </a:p>
          <a:p>
            <a:pPr marL="1885950" lvl="2" indent="-457200"/>
            <a:endParaRPr lang="en-US" sz="900" i="1"/>
          </a:p>
          <a:p>
            <a:pPr marL="1885950" lvl="2" indent="-457200"/>
            <a:r>
              <a:rPr lang="en-US" i="1"/>
              <a:t>avoid sunbathing for long periods of time between 10.00 am and 3.00 pm</a:t>
            </a:r>
            <a:endParaRPr lang="en-US" sz="1800" b="1"/>
          </a:p>
        </p:txBody>
      </p:sp>
      <p:sp>
        <p:nvSpPr>
          <p:cNvPr id="20484" name="Text Box 4"/>
          <p:cNvSpPr txBox="1">
            <a:spLocks noChangeArrowheads="1"/>
          </p:cNvSpPr>
          <p:nvPr/>
        </p:nvSpPr>
        <p:spPr bwMode="auto">
          <a:xfrm>
            <a:off x="468313" y="5734050"/>
            <a:ext cx="8135937"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400" b="0" i="1" u="none" strike="noStrike" kern="1200" cap="none" spc="0" normalizeH="0" baseline="0" noProof="0">
                <a:ln>
                  <a:noFill/>
                </a:ln>
                <a:solidFill>
                  <a:srgbClr val="000000"/>
                </a:solidFill>
                <a:effectLst/>
                <a:uLnTx/>
                <a:uFillTx/>
                <a:latin typeface="Comic Sans MS" pitchFamily="66" charset="0"/>
                <a:ea typeface="+mn-ea"/>
                <a:cs typeface="Arial" charset="0"/>
              </a:rPr>
              <a:t>but  remember  ………….</a:t>
            </a:r>
            <a:endParaRPr kumimoji="0" lang="en-US" sz="24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859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5E5"/>
        </a:solidFill>
        <a:effectLst/>
      </p:bgPr>
    </p:bg>
    <p:spTree>
      <p:nvGrpSpPr>
        <p:cNvPr id="1" name=""/>
        <p:cNvGrpSpPr/>
        <p:nvPr/>
      </p:nvGrpSpPr>
      <p:grpSpPr>
        <a:xfrm>
          <a:off x="0" y="0"/>
          <a:ext cx="0" cy="0"/>
          <a:chOff x="0" y="0"/>
          <a:chExt cx="0" cy="0"/>
        </a:xfrm>
      </p:grpSpPr>
      <p:pic>
        <p:nvPicPr>
          <p:cNvPr id="21509" name="Picture 5" descr="SlipSlopSlap"/>
          <p:cNvPicPr>
            <a:picLocks noChangeAspect="1" noChangeArrowheads="1"/>
          </p:cNvPicPr>
          <p:nvPr/>
        </p:nvPicPr>
        <p:blipFill>
          <a:blip r:embed="rId2" cstate="print">
            <a:clrChange>
              <a:clrFrom>
                <a:srgbClr val="FEFFFA"/>
              </a:clrFrom>
              <a:clrTo>
                <a:srgbClr val="FEFFFA">
                  <a:alpha val="0"/>
                </a:srgbClr>
              </a:clrTo>
            </a:clrChange>
          </a:blip>
          <a:srcRect/>
          <a:stretch>
            <a:fillRect/>
          </a:stretch>
        </p:blipFill>
        <p:spPr bwMode="auto">
          <a:xfrm>
            <a:off x="250825" y="188913"/>
            <a:ext cx="5532438" cy="6264275"/>
          </a:xfrm>
          <a:prstGeom prst="rect">
            <a:avLst/>
          </a:prstGeom>
          <a:noFill/>
        </p:spPr>
      </p:pic>
      <p:pic>
        <p:nvPicPr>
          <p:cNvPr id="21510" name="Picture 6"/>
          <p:cNvPicPr>
            <a:picLocks noChangeAspect="1" noChangeArrowheads="1"/>
          </p:cNvPicPr>
          <p:nvPr/>
        </p:nvPicPr>
        <p:blipFill>
          <a:blip r:embed="rId3" cstate="print">
            <a:clrChange>
              <a:clrFrom>
                <a:srgbClr val="FFFFFF"/>
              </a:clrFrom>
              <a:clrTo>
                <a:srgbClr val="FFFFFF">
                  <a:alpha val="0"/>
                </a:srgbClr>
              </a:clrTo>
            </a:clrChange>
          </a:blip>
          <a:srcRect t="12166" r="21268" b="18578"/>
          <a:stretch>
            <a:fillRect/>
          </a:stretch>
        </p:blipFill>
        <p:spPr bwMode="auto">
          <a:xfrm>
            <a:off x="6084888" y="3933825"/>
            <a:ext cx="2843212" cy="2087563"/>
          </a:xfrm>
          <a:prstGeom prst="rect">
            <a:avLst/>
          </a:prstGeom>
          <a:noFill/>
        </p:spPr>
      </p:pic>
      <p:sp>
        <p:nvSpPr>
          <p:cNvPr id="21511" name="Text Box 7"/>
          <p:cNvSpPr txBox="1">
            <a:spLocks noChangeArrowheads="1"/>
          </p:cNvSpPr>
          <p:nvPr/>
        </p:nvSpPr>
        <p:spPr bwMode="auto">
          <a:xfrm rot="19937911">
            <a:off x="6011863" y="4221163"/>
            <a:ext cx="1008062" cy="57943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200" b="0" i="1" u="none" strike="noStrike" kern="1200" cap="none" spc="0" normalizeH="0" baseline="0" noProof="0">
                <a:ln>
                  <a:noFill/>
                </a:ln>
                <a:solidFill>
                  <a:srgbClr val="000000"/>
                </a:solidFill>
                <a:effectLst/>
                <a:uLnTx/>
                <a:uFillTx/>
                <a:latin typeface="Comic Sans MS" pitchFamily="66" charset="0"/>
                <a:ea typeface="+mn-ea"/>
                <a:cs typeface="Arial" charset="0"/>
              </a:rPr>
              <a:t>and</a:t>
            </a:r>
            <a:endParaRPr kumimoji="0" lang="en-US" sz="32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pic>
        <p:nvPicPr>
          <p:cNvPr id="21512" name="Picture 8"/>
          <p:cNvPicPr>
            <a:picLocks noChangeAspect="1" noChangeArrowheads="1"/>
          </p:cNvPicPr>
          <p:nvPr/>
        </p:nvPicPr>
        <p:blipFill>
          <a:blip r:embed="rId3" cstate="print">
            <a:clrChange>
              <a:clrFrom>
                <a:srgbClr val="FFFFFF"/>
              </a:clrFrom>
              <a:clrTo>
                <a:srgbClr val="FFFFFF">
                  <a:alpha val="0"/>
                </a:srgbClr>
              </a:clrTo>
            </a:clrChange>
          </a:blip>
          <a:srcRect t="12166" r="21268" b="18578"/>
          <a:stretch>
            <a:fillRect/>
          </a:stretch>
        </p:blipFill>
        <p:spPr bwMode="auto">
          <a:xfrm>
            <a:off x="6084888" y="3933825"/>
            <a:ext cx="2843212" cy="2087563"/>
          </a:xfrm>
          <a:prstGeom prst="rect">
            <a:avLst/>
          </a:prstGeom>
          <a:noFill/>
        </p:spPr>
      </p:pic>
      <p:sp>
        <p:nvSpPr>
          <p:cNvPr id="21513" name="Text Box 9"/>
          <p:cNvSpPr txBox="1">
            <a:spLocks noChangeArrowheads="1"/>
          </p:cNvSpPr>
          <p:nvPr/>
        </p:nvSpPr>
        <p:spPr bwMode="auto">
          <a:xfrm rot="19937911">
            <a:off x="6011863" y="4221163"/>
            <a:ext cx="1008062" cy="579437"/>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3200" b="0" i="1" u="none" strike="noStrike" kern="1200" cap="none" spc="0" normalizeH="0" baseline="0" noProof="0">
                <a:ln>
                  <a:noFill/>
                </a:ln>
                <a:solidFill>
                  <a:srgbClr val="000000"/>
                </a:solidFill>
                <a:effectLst/>
                <a:uLnTx/>
                <a:uFillTx/>
                <a:latin typeface="Comic Sans MS" pitchFamily="66" charset="0"/>
                <a:ea typeface="+mn-ea"/>
                <a:cs typeface="Arial" charset="0"/>
              </a:rPr>
              <a:t>and</a:t>
            </a:r>
            <a:endParaRPr kumimoji="0" lang="en-US" sz="32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1804845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6029"/>
          <p:cNvPicPr>
            <a:picLocks noChangeAspect="1" noChangeArrowheads="1"/>
          </p:cNvPicPr>
          <p:nvPr/>
        </p:nvPicPr>
        <p:blipFill>
          <a:blip r:embed="rId2" cstate="print"/>
          <a:srcRect/>
          <a:stretch>
            <a:fillRect/>
          </a:stretch>
        </p:blipFill>
        <p:spPr bwMode="auto">
          <a:xfrm>
            <a:off x="0" y="0"/>
            <a:ext cx="9144000" cy="7173913"/>
          </a:xfrm>
          <a:prstGeom prst="rect">
            <a:avLst/>
          </a:prstGeom>
          <a:noFill/>
        </p:spPr>
      </p:pic>
      <p:sp>
        <p:nvSpPr>
          <p:cNvPr id="22537" name="Text Box 9"/>
          <p:cNvSpPr txBox="1">
            <a:spLocks noChangeArrowheads="1"/>
          </p:cNvSpPr>
          <p:nvPr/>
        </p:nvSpPr>
        <p:spPr bwMode="auto">
          <a:xfrm>
            <a:off x="2197100" y="2852738"/>
            <a:ext cx="4895850" cy="701675"/>
          </a:xfrm>
          <a:prstGeom prst="rect">
            <a:avLst/>
          </a:prstGeom>
          <a:noFill/>
          <a:ln w="9525" algn="ctr">
            <a:noFill/>
            <a:miter lim="800000"/>
            <a:headEnd/>
            <a:tailEnd/>
          </a:ln>
          <a:effectLst/>
        </p:spPr>
        <p:txBody>
          <a:bodyPr rIns="18000">
            <a:spAutoFit/>
          </a:bodyPr>
          <a:lstStyle/>
          <a:p>
            <a:pPr marL="363538" marR="0" lvl="0" indent="-363538" algn="l" defTabSz="914400" rtl="0" eaLnBrk="1" fontAlgn="base" latinLnBrk="0" hangingPunct="1">
              <a:lnSpc>
                <a:spcPct val="100000"/>
              </a:lnSpc>
              <a:spcBef>
                <a:spcPct val="50000"/>
              </a:spcBef>
              <a:spcAft>
                <a:spcPct val="0"/>
              </a:spcAft>
              <a:buClrTx/>
              <a:buSzTx/>
              <a:buFontTx/>
              <a:buNone/>
              <a:tabLst/>
              <a:defRPr/>
            </a:pPr>
            <a:r>
              <a:rPr kumimoji="0" lang="en-GB" sz="4000" b="0" i="0" u="none" strike="noStrike" kern="1200" cap="none" spc="0" normalizeH="0" baseline="0" noProof="0">
                <a:ln>
                  <a:noFill/>
                </a:ln>
                <a:solidFill>
                  <a:srgbClr val="FFFF66"/>
                </a:solidFill>
                <a:effectLst/>
                <a:uLnTx/>
                <a:uFillTx/>
                <a:latin typeface="Accent SF" pitchFamily="2" charset="0"/>
                <a:ea typeface="+mn-ea"/>
                <a:cs typeface="Arial" charset="0"/>
              </a:rPr>
              <a:t>That’s all folks!</a:t>
            </a:r>
            <a:endParaRPr kumimoji="0" lang="en-US" sz="4000" b="0" i="0" u="none" strike="noStrike" kern="1200" cap="none" spc="0" normalizeH="0" baseline="0" noProof="0">
              <a:ln>
                <a:noFill/>
              </a:ln>
              <a:solidFill>
                <a:srgbClr val="FFFF66"/>
              </a:solidFill>
              <a:effectLst/>
              <a:uLnTx/>
              <a:uFillTx/>
              <a:latin typeface="Accent SF" pitchFamily="2" charset="0"/>
              <a:ea typeface="+mn-ea"/>
              <a:cs typeface="Arial" charset="0"/>
            </a:endParaRPr>
          </a:p>
        </p:txBody>
      </p:sp>
    </p:spTree>
    <p:extLst>
      <p:ext uri="{BB962C8B-B14F-4D97-AF65-F5344CB8AC3E}">
        <p14:creationId xmlns:p14="http://schemas.microsoft.com/office/powerpoint/2010/main" val="14602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par>
                                <p:cTn id="7" presetID="49" presetClass="entr" presetSubtype="0" decel="10000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anim calcmode="lin" valueType="num">
                                      <p:cBhvr>
                                        <p:cTn id="9" dur="500" fill="hold"/>
                                        <p:tgtEl>
                                          <p:spTgt spid="22537"/>
                                        </p:tgtEl>
                                        <p:attrNameLst>
                                          <p:attrName>ppt_w</p:attrName>
                                        </p:attrNameLst>
                                      </p:cBhvr>
                                      <p:tavLst>
                                        <p:tav tm="0">
                                          <p:val>
                                            <p:fltVal val="0"/>
                                          </p:val>
                                        </p:tav>
                                        <p:tav tm="100000">
                                          <p:val>
                                            <p:strVal val="#ppt_w"/>
                                          </p:val>
                                        </p:tav>
                                      </p:tavLst>
                                    </p:anim>
                                    <p:anim calcmode="lin" valueType="num">
                                      <p:cBhvr>
                                        <p:cTn id="10" dur="500" fill="hold"/>
                                        <p:tgtEl>
                                          <p:spTgt spid="22537"/>
                                        </p:tgtEl>
                                        <p:attrNameLst>
                                          <p:attrName>ppt_h</p:attrName>
                                        </p:attrNameLst>
                                      </p:cBhvr>
                                      <p:tavLst>
                                        <p:tav tm="0">
                                          <p:val>
                                            <p:fltVal val="0"/>
                                          </p:val>
                                        </p:tav>
                                        <p:tav tm="100000">
                                          <p:val>
                                            <p:strVal val="#ppt_h"/>
                                          </p:val>
                                        </p:tav>
                                      </p:tavLst>
                                    </p:anim>
                                    <p:anim calcmode="lin" valueType="num">
                                      <p:cBhvr>
                                        <p:cTn id="11" dur="500" fill="hold"/>
                                        <p:tgtEl>
                                          <p:spTgt spid="22537"/>
                                        </p:tgtEl>
                                        <p:attrNameLst>
                                          <p:attrName>style.rotation</p:attrName>
                                        </p:attrNameLst>
                                      </p:cBhvr>
                                      <p:tavLst>
                                        <p:tav tm="0">
                                          <p:val>
                                            <p:fltVal val="360"/>
                                          </p:val>
                                        </p:tav>
                                        <p:tav tm="100000">
                                          <p:val>
                                            <p:fltVal val="0"/>
                                          </p:val>
                                        </p:tav>
                                      </p:tavLst>
                                    </p:anim>
                                    <p:animEffect transition="in" filter="fade">
                                      <p:cBhvr>
                                        <p:cTn id="12"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Checking for Cancer</a:t>
            </a:r>
            <a:endParaRPr lang="en-US" dirty="0"/>
          </a:p>
        </p:txBody>
      </p:sp>
      <p:sp>
        <p:nvSpPr>
          <p:cNvPr id="3" name="Content Placeholder 2"/>
          <p:cNvSpPr>
            <a:spLocks noGrp="1"/>
          </p:cNvSpPr>
          <p:nvPr>
            <p:ph idx="1"/>
          </p:nvPr>
        </p:nvSpPr>
        <p:spPr>
          <a:xfrm>
            <a:off x="457200" y="1600201"/>
            <a:ext cx="8229600" cy="1180728"/>
          </a:xfrm>
        </p:spPr>
        <p:txBody>
          <a:bodyPr/>
          <a:lstStyle/>
          <a:p>
            <a:r>
              <a:rPr lang="en-GB" dirty="0" smtClean="0"/>
              <a:t>To know how to check for breast and testicular cancer</a:t>
            </a:r>
            <a:endParaRPr lang="en-US" dirty="0"/>
          </a:p>
        </p:txBody>
      </p:sp>
      <p:pic>
        <p:nvPicPr>
          <p:cNvPr id="2050" name="Picture 2" descr="http://blogs.independent.co.uk/wp-content/uploads/2012/11/breast-cancer.jpg"/>
          <p:cNvPicPr>
            <a:picLocks noChangeAspect="1" noChangeArrowheads="1"/>
          </p:cNvPicPr>
          <p:nvPr/>
        </p:nvPicPr>
        <p:blipFill>
          <a:blip r:embed="rId2" cstate="print"/>
          <a:srcRect/>
          <a:stretch>
            <a:fillRect/>
          </a:stretch>
        </p:blipFill>
        <p:spPr bwMode="auto">
          <a:xfrm>
            <a:off x="4572000" y="4077072"/>
            <a:ext cx="3431704" cy="2573778"/>
          </a:xfrm>
          <a:prstGeom prst="rect">
            <a:avLst/>
          </a:prstGeom>
          <a:noFill/>
        </p:spPr>
      </p:pic>
      <p:pic>
        <p:nvPicPr>
          <p:cNvPr id="2052" name="Picture 4" descr="http://www.thesite.org/content/1/c6/01/51/77/testicular-exam_389x318.jpg"/>
          <p:cNvPicPr>
            <a:picLocks noChangeAspect="1" noChangeArrowheads="1"/>
          </p:cNvPicPr>
          <p:nvPr/>
        </p:nvPicPr>
        <p:blipFill>
          <a:blip r:embed="rId3" cstate="print"/>
          <a:srcRect/>
          <a:stretch>
            <a:fillRect/>
          </a:stretch>
        </p:blipFill>
        <p:spPr bwMode="auto">
          <a:xfrm>
            <a:off x="971600" y="4221088"/>
            <a:ext cx="2979841" cy="23808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612845"/>
            <a:ext cx="7786742" cy="5632311"/>
          </a:xfrm>
          <a:prstGeom prst="rect">
            <a:avLst/>
          </a:prstGeom>
        </p:spPr>
        <p:txBody>
          <a:bodyPr wrap="square">
            <a:spAutoFit/>
          </a:bodyPr>
          <a:lstStyle/>
          <a:p>
            <a:r>
              <a:rPr lang="en-GB" b="1" u="sng" dirty="0" smtClean="0"/>
              <a:t>Breast cancer statistics &amp; facts</a:t>
            </a:r>
          </a:p>
          <a:p>
            <a:endParaRPr lang="en-GB" u="sng" dirty="0" smtClean="0"/>
          </a:p>
          <a:p>
            <a:r>
              <a:rPr lang="en-GB" dirty="0" smtClean="0"/>
              <a:t>There are an estimated 550,000 people living in the UK today who have been diagnosed with breast cancer.</a:t>
            </a:r>
            <a:r>
              <a:rPr lang="en-GB" b="1" dirty="0"/>
              <a:t/>
            </a:r>
            <a:br>
              <a:rPr lang="en-GB" b="1" dirty="0"/>
            </a:br>
            <a:r>
              <a:rPr lang="en-GB" b="1" dirty="0"/>
              <a:t/>
            </a:r>
            <a:br>
              <a:rPr lang="en-GB" b="1" dirty="0"/>
            </a:br>
            <a:r>
              <a:rPr lang="en-GB" b="1" dirty="0"/>
              <a:t>In the UK</a:t>
            </a:r>
            <a:endParaRPr lang="en-GB" dirty="0" smtClean="0"/>
          </a:p>
          <a:p>
            <a:pPr>
              <a:buFont typeface="Arial" charset="0"/>
              <a:buChar char="•"/>
            </a:pPr>
            <a:r>
              <a:rPr lang="en-GB" dirty="0" smtClean="0"/>
              <a:t>Breast cancer is the most common cancer</a:t>
            </a:r>
          </a:p>
          <a:p>
            <a:pPr>
              <a:buFont typeface="Arial" charset="0"/>
              <a:buChar char="•"/>
            </a:pPr>
            <a:endParaRPr lang="en-GB" dirty="0" smtClean="0"/>
          </a:p>
          <a:p>
            <a:pPr>
              <a:buFont typeface="Arial" charset="0"/>
              <a:buChar char="•"/>
            </a:pPr>
            <a:r>
              <a:rPr lang="en-GB" dirty="0" smtClean="0"/>
              <a:t>Around 47,700 women and 340 men are diagnosed with breast cancer each year</a:t>
            </a:r>
          </a:p>
          <a:p>
            <a:pPr>
              <a:buFont typeface="Arial" charset="0"/>
              <a:buChar char="•"/>
            </a:pPr>
            <a:endParaRPr lang="en-GB" dirty="0" smtClean="0"/>
          </a:p>
          <a:p>
            <a:pPr>
              <a:buFont typeface="Arial" charset="0"/>
              <a:buChar char="•"/>
            </a:pPr>
            <a:r>
              <a:rPr lang="en-GB" dirty="0" smtClean="0"/>
              <a:t>One woman in eight will be diagnosed with breast cancer in her lifetime </a:t>
            </a:r>
          </a:p>
          <a:p>
            <a:pPr>
              <a:buFont typeface="Arial" charset="0"/>
              <a:buChar char="•"/>
            </a:pPr>
            <a:endParaRPr lang="en-GB" dirty="0" smtClean="0"/>
          </a:p>
          <a:p>
            <a:pPr>
              <a:buFont typeface="Arial" charset="0"/>
              <a:buChar char="•"/>
            </a:pPr>
            <a:r>
              <a:rPr lang="en-GB" dirty="0" smtClean="0"/>
              <a:t>Around 12,000 women and 90 men will die from breast cancer each year </a:t>
            </a:r>
          </a:p>
          <a:p>
            <a:pPr>
              <a:buFont typeface="Arial" charset="0"/>
              <a:buChar char="•"/>
            </a:pPr>
            <a:endParaRPr lang="en-GB" dirty="0" smtClean="0"/>
          </a:p>
          <a:p>
            <a:pPr>
              <a:buFont typeface="Arial" charset="0"/>
              <a:buChar char="•"/>
            </a:pPr>
            <a:r>
              <a:rPr lang="en-GB" dirty="0" smtClean="0"/>
              <a:t>More people are surviving breast cancer than ever before</a:t>
            </a:r>
          </a:p>
          <a:p>
            <a:pPr>
              <a:buFont typeface="Arial" charset="0"/>
              <a:buChar char="•"/>
            </a:pPr>
            <a:endParaRPr lang="en-GB" dirty="0" smtClean="0"/>
          </a:p>
          <a:p>
            <a:pPr>
              <a:buFont typeface="Arial" charset="0"/>
              <a:buChar char="•"/>
            </a:pPr>
            <a:r>
              <a:rPr lang="en-GB" b="1" dirty="0" smtClean="0"/>
              <a:t>80% </a:t>
            </a:r>
            <a:r>
              <a:rPr lang="en-GB" dirty="0" smtClean="0"/>
              <a:t>of people with breast cancer are still alive five years after diagnosis</a:t>
            </a:r>
          </a:p>
          <a:p>
            <a:pPr>
              <a:buFont typeface="Arial" charset="0"/>
              <a:buChar char="•"/>
            </a:pPr>
            <a:endParaRPr lang="en-GB" dirty="0" smtClean="0"/>
          </a:p>
          <a:p>
            <a:pPr>
              <a:buFont typeface="Arial" charset="0"/>
              <a:buChar char="•"/>
            </a:pPr>
            <a:r>
              <a:rPr lang="en-GB" dirty="0" smtClean="0"/>
              <a:t>People are surviving longer thanks to advances in research, new treatments, earlier diagnosis, breast screening and breast cancer awareness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85728"/>
            <a:ext cx="5929354" cy="2031325"/>
          </a:xfrm>
          <a:prstGeom prst="rect">
            <a:avLst/>
          </a:prstGeom>
        </p:spPr>
        <p:txBody>
          <a:bodyPr wrap="square">
            <a:spAutoFit/>
          </a:bodyPr>
          <a:lstStyle/>
          <a:p>
            <a:r>
              <a:rPr lang="en-GB" b="1" u="sng" dirty="0" smtClean="0"/>
              <a:t>Testicular Cancer</a:t>
            </a:r>
          </a:p>
          <a:p>
            <a:r>
              <a:rPr lang="en-GB" dirty="0" smtClean="0"/>
              <a:t> </a:t>
            </a:r>
          </a:p>
          <a:p>
            <a:pPr>
              <a:buFont typeface="Arial" charset="0"/>
              <a:buChar char="•"/>
            </a:pPr>
            <a:r>
              <a:rPr lang="en-GB" dirty="0" smtClean="0"/>
              <a:t>Leading cancer in young men 15-35</a:t>
            </a:r>
          </a:p>
          <a:p>
            <a:pPr>
              <a:buFont typeface="Arial" charset="0"/>
              <a:buChar char="•"/>
            </a:pPr>
            <a:r>
              <a:rPr lang="en-GB" dirty="0" smtClean="0"/>
              <a:t>Higher death rate than breast cancer in this age group</a:t>
            </a:r>
          </a:p>
          <a:p>
            <a:pPr>
              <a:buFont typeface="Arial" charset="0"/>
              <a:buChar char="•"/>
            </a:pPr>
            <a:r>
              <a:rPr lang="en-GB" dirty="0" smtClean="0"/>
              <a:t>One new diagnosis every hour</a:t>
            </a:r>
          </a:p>
          <a:p>
            <a:pPr>
              <a:buFont typeface="Arial" charset="0"/>
              <a:buChar char="•"/>
            </a:pPr>
            <a:r>
              <a:rPr lang="en-GB" dirty="0" smtClean="0"/>
              <a:t>Very curable if detected early</a:t>
            </a:r>
          </a:p>
          <a:p>
            <a:endParaRPr lang="en-GB" dirty="0"/>
          </a:p>
        </p:txBody>
      </p:sp>
      <p:sp>
        <p:nvSpPr>
          <p:cNvPr id="3" name="Rectangle 2"/>
          <p:cNvSpPr/>
          <p:nvPr/>
        </p:nvSpPr>
        <p:spPr>
          <a:xfrm>
            <a:off x="571472" y="2428868"/>
            <a:ext cx="4572000" cy="646331"/>
          </a:xfrm>
          <a:prstGeom prst="rect">
            <a:avLst/>
          </a:prstGeom>
        </p:spPr>
        <p:txBody>
          <a:bodyPr>
            <a:spAutoFit/>
          </a:bodyPr>
          <a:lstStyle/>
          <a:p>
            <a:r>
              <a:rPr lang="en-GB" dirty="0" smtClean="0"/>
              <a:t>Testicular cancer is a disease in which cancer develops in one or both of the testicles</a:t>
            </a:r>
            <a:endParaRPr lang="en-GB" dirty="0"/>
          </a:p>
        </p:txBody>
      </p:sp>
      <p:sp>
        <p:nvSpPr>
          <p:cNvPr id="4" name="Rectangle 3"/>
          <p:cNvSpPr/>
          <p:nvPr/>
        </p:nvSpPr>
        <p:spPr>
          <a:xfrm>
            <a:off x="3214678" y="3429000"/>
            <a:ext cx="4572000" cy="646331"/>
          </a:xfrm>
          <a:prstGeom prst="rect">
            <a:avLst/>
          </a:prstGeom>
        </p:spPr>
        <p:txBody>
          <a:bodyPr>
            <a:spAutoFit/>
          </a:bodyPr>
          <a:lstStyle/>
          <a:p>
            <a:r>
              <a:rPr lang="en-GB" dirty="0" smtClean="0"/>
              <a:t>Testicular cancer can metastasize, meaning that it can spread to other parts of the body.</a:t>
            </a:r>
            <a:endParaRPr lang="en-GB" dirty="0"/>
          </a:p>
        </p:txBody>
      </p:sp>
      <p:sp>
        <p:nvSpPr>
          <p:cNvPr id="5" name="Rectangle 4"/>
          <p:cNvSpPr/>
          <p:nvPr/>
        </p:nvSpPr>
        <p:spPr>
          <a:xfrm>
            <a:off x="1643042" y="4286256"/>
            <a:ext cx="4572000" cy="2308324"/>
          </a:xfrm>
          <a:prstGeom prst="rect">
            <a:avLst/>
          </a:prstGeom>
        </p:spPr>
        <p:txBody>
          <a:bodyPr>
            <a:spAutoFit/>
          </a:bodyPr>
          <a:lstStyle/>
          <a:p>
            <a:r>
              <a:rPr lang="en-GB" dirty="0" smtClean="0"/>
              <a:t>Testicular cancer is on the rise and can affect any male from infancy to elderly. An estimated 8,290 new cases will be diagnosed in 2011. 1 out of 270 young men will be diagnosed. The highest rate of diagnoses are males between the ages of 15 to 35. Due to the lack of early detection, more than 350 deaths will occur in 2011</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4572000" cy="923330"/>
          </a:xfrm>
          <a:prstGeom prst="rect">
            <a:avLst/>
          </a:prstGeom>
        </p:spPr>
        <p:txBody>
          <a:bodyPr>
            <a:spAutoFit/>
          </a:bodyPr>
          <a:lstStyle/>
          <a:p>
            <a:r>
              <a:rPr lang="en-GB" dirty="0"/>
              <a:t>Breast examination video</a:t>
            </a:r>
          </a:p>
          <a:p>
            <a:r>
              <a:rPr lang="en-GB" u="sng" dirty="0">
                <a:hlinkClick r:id="rId2"/>
              </a:rPr>
              <a:t>http://www.5min.com/Video/How-to-Perform-Breast-Self-Exam-286302892</a:t>
            </a:r>
            <a:endParaRPr lang="en-GB" dirty="0"/>
          </a:p>
        </p:txBody>
      </p:sp>
      <p:sp>
        <p:nvSpPr>
          <p:cNvPr id="3" name="Rectangle 2"/>
          <p:cNvSpPr/>
          <p:nvPr/>
        </p:nvSpPr>
        <p:spPr>
          <a:xfrm>
            <a:off x="2928926" y="2857496"/>
            <a:ext cx="4572000" cy="923330"/>
          </a:xfrm>
          <a:prstGeom prst="rect">
            <a:avLst/>
          </a:prstGeom>
        </p:spPr>
        <p:txBody>
          <a:bodyPr>
            <a:spAutoFit/>
          </a:bodyPr>
          <a:lstStyle/>
          <a:p>
            <a:r>
              <a:rPr lang="en-GB" dirty="0"/>
              <a:t>Testicle examination video</a:t>
            </a:r>
          </a:p>
          <a:p>
            <a:r>
              <a:rPr lang="en-GB" u="sng" dirty="0">
                <a:hlinkClick r:id="rId3"/>
              </a:rPr>
              <a:t>http://www.thesite.org/audioandvideo/video/healthandwellbeing/testicularselfexamination</a:t>
            </a:r>
            <a:endParaRPr lang="en-GB" dirty="0"/>
          </a:p>
        </p:txBody>
      </p:sp>
      <p:sp>
        <p:nvSpPr>
          <p:cNvPr id="4" name="Rectangle 3"/>
          <p:cNvSpPr/>
          <p:nvPr/>
        </p:nvSpPr>
        <p:spPr>
          <a:xfrm>
            <a:off x="611560" y="1844824"/>
            <a:ext cx="4572000" cy="646331"/>
          </a:xfrm>
          <a:prstGeom prst="rect">
            <a:avLst/>
          </a:prstGeom>
        </p:spPr>
        <p:txBody>
          <a:bodyPr>
            <a:spAutoFit/>
          </a:bodyPr>
          <a:lstStyle/>
          <a:p>
            <a:r>
              <a:rPr lang="en-US" dirty="0" smtClean="0">
                <a:hlinkClick r:id="rId4"/>
              </a:rPr>
              <a:t>http://www.videojug.com/film/breast-cancer-awareness-2</a:t>
            </a:r>
            <a:r>
              <a:rPr lang="en-US" dirty="0" smtClean="0"/>
              <a:t> </a:t>
            </a:r>
            <a:endParaRPr lang="en-US" dirty="0"/>
          </a:p>
        </p:txBody>
      </p:sp>
      <p:sp>
        <p:nvSpPr>
          <p:cNvPr id="5" name="Rectangle 4"/>
          <p:cNvSpPr/>
          <p:nvPr/>
        </p:nvSpPr>
        <p:spPr>
          <a:xfrm>
            <a:off x="4283968" y="332656"/>
            <a:ext cx="4572000" cy="646331"/>
          </a:xfrm>
          <a:prstGeom prst="rect">
            <a:avLst/>
          </a:prstGeom>
        </p:spPr>
        <p:txBody>
          <a:bodyPr>
            <a:spAutoFit/>
          </a:bodyPr>
          <a:lstStyle/>
          <a:p>
            <a:r>
              <a:rPr lang="en-US" dirty="0" smtClean="0">
                <a:hlinkClick r:id="rId5"/>
              </a:rPr>
              <a:t>http://www.youtube.com/watch?v=soEGqOdiU_0</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Breast Cancer in Men</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http://www.youtube.com/watch?v=2tVr70IzSB0</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99"/>
            </a:gs>
            <a:gs pos="50000">
              <a:srgbClr val="CCECFF"/>
            </a:gs>
            <a:gs pos="100000">
              <a:srgbClr val="336699"/>
            </a:gs>
          </a:gsLst>
          <a:lin ang="5400000" scaled="1"/>
        </a:gradFill>
        <a:effectLst/>
      </p:bgPr>
    </p:bg>
    <p:spTree>
      <p:nvGrpSpPr>
        <p:cNvPr id="1" name=""/>
        <p:cNvGrpSpPr/>
        <p:nvPr/>
      </p:nvGrpSpPr>
      <p:grpSpPr>
        <a:xfrm>
          <a:off x="0" y="0"/>
          <a:ext cx="0" cy="0"/>
          <a:chOff x="0" y="0"/>
          <a:chExt cx="0" cy="0"/>
        </a:xfrm>
      </p:grpSpPr>
      <p:sp>
        <p:nvSpPr>
          <p:cNvPr id="24581" name="Text Box 5" descr="sun"/>
          <p:cNvSpPr txBox="1">
            <a:spLocks noChangeArrowheads="1"/>
          </p:cNvSpPr>
          <p:nvPr/>
        </p:nvSpPr>
        <p:spPr bwMode="auto">
          <a:xfrm>
            <a:off x="0" y="0"/>
            <a:ext cx="4572000" cy="4494213"/>
          </a:xfrm>
          <a:prstGeom prst="rect">
            <a:avLst/>
          </a:prstGeom>
          <a:blipFill dpi="0" rotWithShape="1">
            <a:blip r:embed="rId2" cstate="print"/>
            <a:srcRect/>
            <a:stretch>
              <a:fillRect/>
            </a:stretch>
          </a:blip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582" name="Text Box 6" descr="skin"/>
          <p:cNvSpPr txBox="1">
            <a:spLocks noChangeArrowheads="1"/>
          </p:cNvSpPr>
          <p:nvPr/>
        </p:nvSpPr>
        <p:spPr bwMode="auto">
          <a:xfrm>
            <a:off x="4572000" y="2492375"/>
            <a:ext cx="4572000" cy="4494213"/>
          </a:xfrm>
          <a:prstGeom prst="rect">
            <a:avLst/>
          </a:prstGeom>
          <a:blipFill dpi="0" rotWithShape="1">
            <a:blip r:embed="rId3" cstate="print"/>
            <a:srcRect/>
            <a:stretch>
              <a:fillRect/>
            </a:stretch>
          </a:blip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578" name="Rectangle 2"/>
          <p:cNvSpPr>
            <a:spLocks noGrp="1" noChangeArrowheads="1"/>
          </p:cNvSpPr>
          <p:nvPr>
            <p:ph type="title"/>
          </p:nvPr>
        </p:nvSpPr>
        <p:spPr>
          <a:xfrm>
            <a:off x="250825" y="3284538"/>
            <a:ext cx="8229600" cy="1143000"/>
          </a:xfrm>
        </p:spPr>
        <p:txBody>
          <a:bodyPr/>
          <a:lstStyle/>
          <a:p>
            <a:pPr algn="l"/>
            <a:r>
              <a:rPr lang="en-GB" sz="4000">
                <a:solidFill>
                  <a:schemeClr val="bg1"/>
                </a:solidFill>
              </a:rPr>
              <a:t> </a:t>
            </a:r>
            <a:r>
              <a:rPr lang="en-GB">
                <a:solidFill>
                  <a:schemeClr val="bg1"/>
                </a:solidFill>
              </a:rPr>
              <a:t>      The sun and</a:t>
            </a:r>
            <a:r>
              <a:rPr lang="en-GB"/>
              <a:t> our skin</a:t>
            </a:r>
            <a:endParaRPr lang="en-US"/>
          </a:p>
        </p:txBody>
      </p:sp>
    </p:spTree>
    <p:extLst>
      <p:ext uri="{BB962C8B-B14F-4D97-AF65-F5344CB8AC3E}">
        <p14:creationId xmlns:p14="http://schemas.microsoft.com/office/powerpoint/2010/main" val="283707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UV sunburn and skin cancer </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r>
              <a:rPr lang="en-GB">
                <a:hlinkClick r:id="rId2"/>
              </a:rPr>
              <a:t>https://</a:t>
            </a:r>
            <a:r>
              <a:rPr lang="en-GB" smtClean="0">
                <a:hlinkClick r:id="rId2"/>
              </a:rPr>
              <a:t>www.youtube.com/watch?v=o9oSJpomee8&amp;safe=true</a:t>
            </a:r>
            <a:endParaRPr lang="en-GB" smtClean="0"/>
          </a:p>
          <a:p>
            <a:endParaRPr lang="en-GB"/>
          </a:p>
        </p:txBody>
      </p:sp>
    </p:spTree>
    <p:extLst>
      <p:ext uri="{BB962C8B-B14F-4D97-AF65-F5344CB8AC3E}">
        <p14:creationId xmlns:p14="http://schemas.microsoft.com/office/powerpoint/2010/main" val="705078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TotalTime>
  <Words>1200</Words>
  <Application>Microsoft Office PowerPoint</Application>
  <PresentationFormat>On-screen Show (4:3)</PresentationFormat>
  <Paragraphs>211</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Accent SF</vt:lpstr>
      <vt:lpstr>Arial</vt:lpstr>
      <vt:lpstr>Calibri</vt:lpstr>
      <vt:lpstr>Comic Sans MS</vt:lpstr>
      <vt:lpstr>Office Theme</vt:lpstr>
      <vt:lpstr>Default Design</vt:lpstr>
      <vt:lpstr>PowerPoint Presentation</vt:lpstr>
      <vt:lpstr>PowerPoint Presentation</vt:lpstr>
      <vt:lpstr>Checking for Cancer</vt:lpstr>
      <vt:lpstr>PowerPoint Presentation</vt:lpstr>
      <vt:lpstr>PowerPoint Presentation</vt:lpstr>
      <vt:lpstr>PowerPoint Presentation</vt:lpstr>
      <vt:lpstr>Breast Cancer in Men</vt:lpstr>
      <vt:lpstr>       The sun and our skin</vt:lpstr>
      <vt:lpstr>UV sunburn and skin cancer </vt:lpstr>
      <vt:lpstr>There's a famous seaside place  called Blackpool, that's noted for  fresh air and fun</vt:lpstr>
      <vt:lpstr>PowerPoint Presentation</vt:lpstr>
      <vt:lpstr>PowerPoint Presentation</vt:lpstr>
      <vt:lpstr>PowerPoint Presentation</vt:lpstr>
      <vt:lpstr>PowerPoint Presentation</vt:lpstr>
      <vt:lpstr>ultra violet and skin - suntan</vt:lpstr>
      <vt:lpstr>ultra violet and skin - sunburn</vt:lpstr>
      <vt:lpstr>ultra violet and skin – other effects</vt:lpstr>
      <vt:lpstr>ultra violet and skin – skin cancer</vt:lpstr>
      <vt:lpstr>skin cancer risk</vt:lpstr>
      <vt:lpstr>reducing the risk</vt:lpstr>
      <vt:lpstr>sunscreen    </vt:lpstr>
      <vt:lpstr>spf    -   sun protection factor</vt:lpstr>
      <vt:lpstr>spf  and  skin type</vt:lpstr>
      <vt:lpstr>PowerPoint Presentation</vt:lpstr>
      <vt:lpstr>PowerPoint Presentation</vt:lpstr>
      <vt:lpstr>PowerPoint Presentation</vt:lpstr>
    </vt:vector>
  </TitlesOfParts>
  <Company>Cirencester Kingshill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mmacauley</dc:creator>
  <cp:lastModifiedBy>Matthew Macaulay</cp:lastModifiedBy>
  <cp:revision>6</cp:revision>
  <dcterms:created xsi:type="dcterms:W3CDTF">2012-04-23T13:28:51Z</dcterms:created>
  <dcterms:modified xsi:type="dcterms:W3CDTF">2021-04-12T11:18:25Z</dcterms:modified>
</cp:coreProperties>
</file>