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0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4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0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24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7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7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5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8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6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6050-2D82-43E8-BB2D-AE3DF930E54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8E11-79B8-4907-BEE0-1D420816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8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67056" y="203430"/>
            <a:ext cx="2562896" cy="2247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DNA KNOWLEDGE ORGANISER: </a:t>
            </a:r>
            <a:r>
              <a:rPr lang="en-GB" sz="1600" b="1" dirty="0" smtClean="0"/>
              <a:t>COSTUME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 smtClean="0"/>
              <a:t>Section A</a:t>
            </a:r>
            <a:r>
              <a:rPr lang="en-GB" sz="1600" dirty="0" smtClean="0"/>
              <a:t>: This relates to the 9- and 12- mark Questions as a DIRECTOR. It is also useful for the 14-mark Question as DESIGNER</a:t>
            </a:r>
            <a:endParaRPr lang="en-GB" sz="1600" dirty="0"/>
          </a:p>
        </p:txBody>
      </p:sp>
      <p:sp>
        <p:nvSpPr>
          <p:cNvPr id="22" name="Rectangle 21"/>
          <p:cNvSpPr/>
          <p:nvPr/>
        </p:nvSpPr>
        <p:spPr>
          <a:xfrm>
            <a:off x="5406259" y="222388"/>
            <a:ext cx="3249010" cy="44284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 smtClean="0">
                <a:solidFill>
                  <a:schemeClr val="tx1"/>
                </a:solidFill>
              </a:rPr>
              <a:t>COSTUME DESIGN:</a:t>
            </a:r>
          </a:p>
          <a:p>
            <a:r>
              <a:rPr lang="en-GB" b="1" u="sng" dirty="0" smtClean="0">
                <a:solidFill>
                  <a:schemeClr val="tx1"/>
                </a:solidFill>
              </a:rPr>
              <a:t>Colour</a:t>
            </a:r>
          </a:p>
          <a:p>
            <a:r>
              <a:rPr lang="en-GB" b="1" u="sng" dirty="0" smtClean="0">
                <a:solidFill>
                  <a:schemeClr val="tx1"/>
                </a:solidFill>
              </a:rPr>
              <a:t>Hair/ Hat</a:t>
            </a:r>
          </a:p>
          <a:p>
            <a:r>
              <a:rPr lang="en-GB" b="1" u="sng" dirty="0" smtClean="0">
                <a:solidFill>
                  <a:schemeClr val="tx1"/>
                </a:solidFill>
              </a:rPr>
              <a:t>Era</a:t>
            </a:r>
          </a:p>
          <a:p>
            <a:r>
              <a:rPr lang="en-GB" b="1" u="sng" dirty="0" smtClean="0">
                <a:solidFill>
                  <a:schemeClr val="tx1"/>
                </a:solidFill>
              </a:rPr>
              <a:t>Economics</a:t>
            </a:r>
          </a:p>
          <a:p>
            <a:r>
              <a:rPr lang="en-GB" b="1" u="sng" dirty="0" smtClean="0">
                <a:solidFill>
                  <a:schemeClr val="tx1"/>
                </a:solidFill>
              </a:rPr>
              <a:t>Shoes/ Shape</a:t>
            </a:r>
          </a:p>
          <a:p>
            <a:r>
              <a:rPr lang="en-GB" b="1" u="sng" dirty="0" smtClean="0">
                <a:solidFill>
                  <a:schemeClr val="tx1"/>
                </a:solidFill>
              </a:rPr>
              <a:t>Extras</a:t>
            </a:r>
            <a:endParaRPr lang="en-GB" b="1" u="sng" dirty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As a COSUME DESIGNER, you could also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Make-Up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Hair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tx1"/>
                </a:solidFill>
              </a:rPr>
              <a:t>Accessories (Ear-Rings, Badges, Hats, Glasses, </a:t>
            </a:r>
            <a:r>
              <a:rPr lang="en-GB" i="1" dirty="0" err="1" smtClean="0">
                <a:solidFill>
                  <a:schemeClr val="tx1"/>
                </a:solidFill>
              </a:rPr>
              <a:t>etc</a:t>
            </a:r>
            <a:r>
              <a:rPr lang="en-GB" i="1" dirty="0" smtClean="0">
                <a:solidFill>
                  <a:schemeClr val="tx1"/>
                </a:solidFill>
              </a:rPr>
              <a:t>)</a:t>
            </a:r>
          </a:p>
          <a:p>
            <a:endParaRPr lang="en-GB" b="1" u="sng" dirty="0">
              <a:solidFill>
                <a:schemeClr val="tx1"/>
              </a:solidFill>
            </a:endParaRPr>
          </a:p>
        </p:txBody>
      </p:sp>
      <p:sp>
        <p:nvSpPr>
          <p:cNvPr id="24" name="AutoShape 2" descr="Image result for traverse stage diagram"/>
          <p:cNvSpPr>
            <a:spLocks noChangeAspect="1" noChangeArrowheads="1"/>
          </p:cNvSpPr>
          <p:nvPr/>
        </p:nvSpPr>
        <p:spPr bwMode="auto">
          <a:xfrm>
            <a:off x="140295" y="-1770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2" descr="Image result for traverse stage diagram"/>
          <p:cNvSpPr>
            <a:spLocks noChangeAspect="1" noChangeArrowheads="1"/>
          </p:cNvSpPr>
          <p:nvPr/>
        </p:nvSpPr>
        <p:spPr bwMode="auto">
          <a:xfrm>
            <a:off x="2338349" y="-1770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2" descr="Image result for traverse stage diagram"/>
          <p:cNvSpPr>
            <a:spLocks noChangeAspect="1" noChangeArrowheads="1"/>
          </p:cNvSpPr>
          <p:nvPr/>
        </p:nvSpPr>
        <p:spPr bwMode="auto">
          <a:xfrm>
            <a:off x="5297512" y="51030"/>
            <a:ext cx="32886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6" y="203430"/>
            <a:ext cx="2347163" cy="1560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5" y="1941835"/>
            <a:ext cx="2350454" cy="1321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5" y="3441156"/>
            <a:ext cx="2350454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95" y="5219049"/>
            <a:ext cx="2350454" cy="140246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667056" y="2602648"/>
            <a:ext cx="2478056" cy="40188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u="sng" dirty="0" smtClean="0">
                <a:solidFill>
                  <a:schemeClr val="tx1"/>
                </a:solidFill>
              </a:rPr>
              <a:t>What a </a:t>
            </a:r>
            <a:r>
              <a:rPr lang="en-GB" sz="1700" b="1" u="sng" dirty="0" smtClean="0">
                <a:solidFill>
                  <a:schemeClr val="tx1"/>
                </a:solidFill>
              </a:rPr>
              <a:t>COSTUME </a:t>
            </a:r>
            <a:r>
              <a:rPr lang="en-GB" sz="1700" u="sng" dirty="0" smtClean="0">
                <a:solidFill>
                  <a:schemeClr val="tx1"/>
                </a:solidFill>
              </a:rPr>
              <a:t>says about a </a:t>
            </a:r>
            <a:r>
              <a:rPr lang="en-GB" sz="1700" b="1" u="sng" dirty="0" smtClean="0">
                <a:solidFill>
                  <a:schemeClr val="tx1"/>
                </a:solidFill>
              </a:rPr>
              <a:t>CHARACTER?</a:t>
            </a:r>
          </a:p>
          <a:p>
            <a:endParaRPr lang="en-GB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Social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Temperament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Personality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Era/Time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Occupation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Mental State</a:t>
            </a: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06260" y="4822186"/>
            <a:ext cx="2523796" cy="17993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How does the costume of a character </a:t>
            </a:r>
            <a:r>
              <a:rPr lang="en-GB" b="1" dirty="0" smtClean="0">
                <a:solidFill>
                  <a:schemeClr val="tx1"/>
                </a:solidFill>
              </a:rPr>
              <a:t>CHANGE </a:t>
            </a:r>
            <a:r>
              <a:rPr lang="en-GB" dirty="0" smtClean="0">
                <a:solidFill>
                  <a:schemeClr val="tx1"/>
                </a:solidFill>
              </a:rPr>
              <a:t>in the performance, to show the </a:t>
            </a:r>
            <a:r>
              <a:rPr lang="en-GB" b="1" dirty="0" smtClean="0">
                <a:solidFill>
                  <a:schemeClr val="tx1"/>
                </a:solidFill>
              </a:rPr>
              <a:t>CHANGE</a:t>
            </a:r>
            <a:r>
              <a:rPr lang="en-GB" dirty="0" smtClean="0">
                <a:solidFill>
                  <a:schemeClr val="tx1"/>
                </a:solidFill>
              </a:rPr>
              <a:t> through the play?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75182" y="5920282"/>
            <a:ext cx="1655379" cy="33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8916416" y="203431"/>
            <a:ext cx="3134452" cy="3060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dirty="0" smtClean="0">
              <a:solidFill>
                <a:schemeClr val="tx1"/>
              </a:solidFill>
            </a:endParaRPr>
          </a:p>
          <a:p>
            <a:pPr algn="ctr"/>
            <a:endParaRPr lang="en-GB" sz="1700" dirty="0">
              <a:solidFill>
                <a:schemeClr val="tx1"/>
              </a:solidFill>
            </a:endParaRPr>
          </a:p>
          <a:p>
            <a:pPr algn="ctr"/>
            <a:endParaRPr lang="en-GB" sz="1700" dirty="0" smtClean="0">
              <a:solidFill>
                <a:schemeClr val="tx1"/>
              </a:solidFill>
            </a:endParaRPr>
          </a:p>
          <a:p>
            <a:pPr algn="ctr"/>
            <a:r>
              <a:rPr lang="en-GB" sz="1700" dirty="0" smtClean="0">
                <a:solidFill>
                  <a:schemeClr val="tx1"/>
                </a:solidFill>
              </a:rPr>
              <a:t>Will the costume be </a:t>
            </a:r>
            <a:r>
              <a:rPr lang="en-GB" sz="1700" b="1" dirty="0" smtClean="0">
                <a:solidFill>
                  <a:schemeClr val="tx1"/>
                </a:solidFill>
              </a:rPr>
              <a:t>NATURALISTIC, </a:t>
            </a:r>
            <a:r>
              <a:rPr lang="en-GB" sz="1700" dirty="0" smtClean="0">
                <a:solidFill>
                  <a:schemeClr val="tx1"/>
                </a:solidFill>
              </a:rPr>
              <a:t>perhaps with a basic school uniform, with more </a:t>
            </a:r>
            <a:r>
              <a:rPr lang="en-GB" sz="1700" b="1" dirty="0" smtClean="0">
                <a:solidFill>
                  <a:schemeClr val="tx1"/>
                </a:solidFill>
              </a:rPr>
              <a:t>INDIVIDUAL </a:t>
            </a:r>
            <a:r>
              <a:rPr lang="en-GB" sz="1700" dirty="0" smtClean="0">
                <a:solidFill>
                  <a:schemeClr val="tx1"/>
                </a:solidFill>
              </a:rPr>
              <a:t>additions for the different characters?</a:t>
            </a:r>
          </a:p>
          <a:p>
            <a:pPr algn="ctr"/>
            <a:endParaRPr lang="en-GB" sz="1700" dirty="0">
              <a:solidFill>
                <a:schemeClr val="tx1"/>
              </a:solidFill>
            </a:endParaRPr>
          </a:p>
          <a:p>
            <a:pPr algn="ctr"/>
            <a:r>
              <a:rPr lang="en-GB" sz="1700" dirty="0" smtClean="0">
                <a:solidFill>
                  <a:schemeClr val="tx1"/>
                </a:solidFill>
              </a:rPr>
              <a:t>Or more </a:t>
            </a:r>
            <a:r>
              <a:rPr lang="en-GB" sz="1700" b="1" dirty="0" smtClean="0">
                <a:solidFill>
                  <a:schemeClr val="tx1"/>
                </a:solidFill>
              </a:rPr>
              <a:t>ABSTRACT/STYLISED, </a:t>
            </a:r>
            <a:r>
              <a:rPr lang="en-GB" sz="1700" dirty="0" smtClean="0">
                <a:solidFill>
                  <a:schemeClr val="tx1"/>
                </a:solidFill>
              </a:rPr>
              <a:t>such as Orange jump suits, or a different </a:t>
            </a:r>
            <a:r>
              <a:rPr lang="en-GB" sz="1700" b="1" dirty="0" smtClean="0">
                <a:solidFill>
                  <a:schemeClr val="tx1"/>
                </a:solidFill>
              </a:rPr>
              <a:t>COLOUR</a:t>
            </a:r>
            <a:r>
              <a:rPr lang="en-GB" sz="1700" dirty="0" smtClean="0">
                <a:solidFill>
                  <a:schemeClr val="tx1"/>
                </a:solidFill>
              </a:rPr>
              <a:t> for each CHARACTER?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764" y="714047"/>
            <a:ext cx="2048452" cy="155618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446071" y="3441156"/>
            <a:ext cx="3604798" cy="31803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50" b="1" u="sng" dirty="0" smtClean="0">
                <a:solidFill>
                  <a:schemeClr val="tx1"/>
                </a:solidFill>
              </a:rPr>
              <a:t>Think about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dirty="0" smtClean="0">
                <a:solidFill>
                  <a:schemeClr val="tx1"/>
                </a:solidFill>
              </a:rPr>
              <a:t>Which characters might wear </a:t>
            </a:r>
            <a:r>
              <a:rPr lang="en-GB" sz="1650" b="1" dirty="0" smtClean="0">
                <a:solidFill>
                  <a:schemeClr val="tx1"/>
                </a:solidFill>
              </a:rPr>
              <a:t>RED</a:t>
            </a:r>
            <a:r>
              <a:rPr lang="en-GB" sz="1650" dirty="0" smtClean="0">
                <a:solidFill>
                  <a:schemeClr val="tx1"/>
                </a:solidFill>
              </a:rPr>
              <a:t>, for example, or </a:t>
            </a:r>
            <a:r>
              <a:rPr lang="en-GB" sz="1650" b="1" dirty="0" smtClean="0">
                <a:solidFill>
                  <a:schemeClr val="tx1"/>
                </a:solidFill>
              </a:rPr>
              <a:t>WHITE?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dirty="0" smtClean="0">
                <a:solidFill>
                  <a:schemeClr val="tx1"/>
                </a:solidFill>
              </a:rPr>
              <a:t>Which characters might be particularly </a:t>
            </a:r>
            <a:r>
              <a:rPr lang="en-GB" sz="1650" b="1" dirty="0" smtClean="0">
                <a:solidFill>
                  <a:schemeClr val="tx1"/>
                </a:solidFill>
              </a:rPr>
              <a:t>TIDY</a:t>
            </a:r>
            <a:r>
              <a:rPr lang="en-GB" sz="1650" dirty="0" smtClean="0">
                <a:solidFill>
                  <a:schemeClr val="tx1"/>
                </a:solidFill>
              </a:rPr>
              <a:t> or </a:t>
            </a:r>
            <a:r>
              <a:rPr lang="en-GB" sz="1650" b="1" dirty="0" smtClean="0">
                <a:solidFill>
                  <a:schemeClr val="tx1"/>
                </a:solidFill>
              </a:rPr>
              <a:t>SCRUFFY?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dirty="0" smtClean="0">
                <a:solidFill>
                  <a:schemeClr val="tx1"/>
                </a:solidFill>
              </a:rPr>
              <a:t>Which character might wear </a:t>
            </a:r>
            <a:r>
              <a:rPr lang="en-GB" sz="1650" b="1" dirty="0" smtClean="0">
                <a:solidFill>
                  <a:schemeClr val="tx1"/>
                </a:solidFill>
              </a:rPr>
              <a:t>a LEATHER JACKET?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dirty="0" smtClean="0">
                <a:solidFill>
                  <a:schemeClr val="tx1"/>
                </a:solidFill>
              </a:rPr>
              <a:t>Who might wear a </a:t>
            </a:r>
            <a:r>
              <a:rPr lang="en-GB" sz="1650" b="1" dirty="0" smtClean="0">
                <a:solidFill>
                  <a:schemeClr val="tx1"/>
                </a:solidFill>
              </a:rPr>
              <a:t>SHORT SKIRT?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dirty="0" smtClean="0">
                <a:solidFill>
                  <a:schemeClr val="tx1"/>
                </a:solidFill>
              </a:rPr>
              <a:t>If school uniforms, how might characters wear their </a:t>
            </a:r>
            <a:r>
              <a:rPr lang="en-GB" sz="1650" b="1" dirty="0" smtClean="0">
                <a:solidFill>
                  <a:schemeClr val="tx1"/>
                </a:solidFill>
              </a:rPr>
              <a:t>TIES </a:t>
            </a:r>
            <a:r>
              <a:rPr lang="en-GB" sz="1650" dirty="0" smtClean="0">
                <a:solidFill>
                  <a:schemeClr val="tx1"/>
                </a:solidFill>
              </a:rPr>
              <a:t>differently?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5" y="1941836"/>
            <a:ext cx="2350454" cy="13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3" y="484994"/>
            <a:ext cx="3279919" cy="2180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32" y="2689912"/>
            <a:ext cx="3279919" cy="183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31" y="4662153"/>
            <a:ext cx="3279919" cy="1751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9724" y="484994"/>
            <a:ext cx="7868991" cy="18718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smtClean="0">
                <a:solidFill>
                  <a:schemeClr val="tx1"/>
                </a:solidFill>
              </a:rPr>
              <a:t>bout </a:t>
            </a:r>
            <a:r>
              <a:rPr lang="en-GB" sz="2400" dirty="0" smtClean="0">
                <a:solidFill>
                  <a:schemeClr val="tx1"/>
                </a:solidFill>
              </a:rPr>
              <a:t>COSTUME in “DNA”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To….consider how COSTUME can communicate CHARACTER/THEME, </a:t>
            </a:r>
            <a:r>
              <a:rPr lang="en-GB" sz="2400" dirty="0" err="1" smtClean="0">
                <a:solidFill>
                  <a:schemeClr val="tx1"/>
                </a:solidFill>
              </a:rPr>
              <a:t>etc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Because…it WILL be an option in the written exam…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9724" y="2936383"/>
            <a:ext cx="7868991" cy="347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COSTUME is likely to come up as an OPTION in the 12/14 mark Question. You won’t HAVE to choose it, but you will need to be prepared…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Remember, the 14 marker is from the point of view of a DESIGNER…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272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Olympus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Clarke</dc:creator>
  <cp:lastModifiedBy>Emily Stones</cp:lastModifiedBy>
  <cp:revision>18</cp:revision>
  <dcterms:created xsi:type="dcterms:W3CDTF">2019-02-15T13:52:53Z</dcterms:created>
  <dcterms:modified xsi:type="dcterms:W3CDTF">2021-03-29T12:53:53Z</dcterms:modified>
</cp:coreProperties>
</file>