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E6050-2D82-43E8-BB2D-AE3DF930E544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8E11-79B8-4907-BEE0-1D420816C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80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E6050-2D82-43E8-BB2D-AE3DF930E544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8E11-79B8-4907-BEE0-1D420816C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64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E6050-2D82-43E8-BB2D-AE3DF930E544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8E11-79B8-4907-BEE0-1D420816C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2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E6050-2D82-43E8-BB2D-AE3DF930E544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8E11-79B8-4907-BEE0-1D420816C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60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E6050-2D82-43E8-BB2D-AE3DF930E544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8E11-79B8-4907-BEE0-1D420816C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E6050-2D82-43E8-BB2D-AE3DF930E544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8E11-79B8-4907-BEE0-1D420816C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87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E6050-2D82-43E8-BB2D-AE3DF930E544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8E11-79B8-4907-BEE0-1D420816C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204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E6050-2D82-43E8-BB2D-AE3DF930E544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8E11-79B8-4907-BEE0-1D420816C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6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E6050-2D82-43E8-BB2D-AE3DF930E544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8E11-79B8-4907-BEE0-1D420816C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058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E6050-2D82-43E8-BB2D-AE3DF930E544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8E11-79B8-4907-BEE0-1D420816C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381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E6050-2D82-43E8-BB2D-AE3DF930E544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8E11-79B8-4907-BEE0-1D420816C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46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E6050-2D82-43E8-BB2D-AE3DF930E544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58E11-79B8-4907-BEE0-1D420816C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78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139859" y="210461"/>
            <a:ext cx="2562896" cy="2247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DNA KNOWLEDGE ORGANISER: </a:t>
            </a:r>
            <a:r>
              <a:rPr lang="en-GB" sz="1600" b="1" dirty="0" smtClean="0"/>
              <a:t>SOUND and MUSIC</a:t>
            </a:r>
          </a:p>
          <a:p>
            <a:pPr algn="ctr"/>
            <a:endParaRPr lang="en-GB" sz="1600" dirty="0"/>
          </a:p>
          <a:p>
            <a:pPr algn="ctr"/>
            <a:r>
              <a:rPr lang="en-GB" sz="1600" b="1" dirty="0" smtClean="0"/>
              <a:t>Section A</a:t>
            </a:r>
            <a:r>
              <a:rPr lang="en-GB" sz="1600" dirty="0" smtClean="0"/>
              <a:t>: This relates to the 9- and 12- mark Questions as a DIRECTOR. It is also useful for the 14-mark Question as DESIGNER</a:t>
            </a:r>
            <a:endParaRPr lang="en-GB" sz="1600" dirty="0"/>
          </a:p>
        </p:txBody>
      </p:sp>
      <p:sp>
        <p:nvSpPr>
          <p:cNvPr id="22" name="Rectangle 21"/>
          <p:cNvSpPr/>
          <p:nvPr/>
        </p:nvSpPr>
        <p:spPr>
          <a:xfrm>
            <a:off x="187343" y="2068856"/>
            <a:ext cx="3249010" cy="45526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u="sng" dirty="0" smtClean="0">
                <a:solidFill>
                  <a:schemeClr val="tx1"/>
                </a:solidFill>
              </a:rPr>
              <a:t>SOUND/MUSIC Keywords:</a:t>
            </a:r>
          </a:p>
          <a:p>
            <a:endParaRPr lang="en-GB" sz="1400" b="1" u="sng" dirty="0">
              <a:solidFill>
                <a:schemeClr val="tx1"/>
              </a:solidFill>
            </a:endParaRPr>
          </a:p>
          <a:p>
            <a:r>
              <a:rPr lang="en-GB" sz="1400" b="1" dirty="0" smtClean="0">
                <a:solidFill>
                  <a:schemeClr val="tx1"/>
                </a:solidFill>
              </a:rPr>
              <a:t>DIEGETIC SOUND: </a:t>
            </a:r>
            <a:r>
              <a:rPr lang="en-GB" sz="1400" dirty="0" smtClean="0">
                <a:solidFill>
                  <a:schemeClr val="tx1"/>
                </a:solidFill>
              </a:rPr>
              <a:t>Sound that </a:t>
            </a:r>
            <a:r>
              <a:rPr lang="en-GB" sz="1400" u="sng" dirty="0" smtClean="0">
                <a:solidFill>
                  <a:schemeClr val="tx1"/>
                </a:solidFill>
              </a:rPr>
              <a:t>can be heard </a:t>
            </a:r>
            <a:r>
              <a:rPr lang="en-GB" sz="1400" dirty="0" smtClean="0">
                <a:solidFill>
                  <a:schemeClr val="tx1"/>
                </a:solidFill>
              </a:rPr>
              <a:t>by the characters in the play</a:t>
            </a:r>
          </a:p>
          <a:p>
            <a:r>
              <a:rPr lang="en-GB" sz="1400" b="1" dirty="0" smtClean="0">
                <a:solidFill>
                  <a:schemeClr val="tx1"/>
                </a:solidFill>
              </a:rPr>
              <a:t>NON-DIEGETIC SOUND: </a:t>
            </a:r>
            <a:r>
              <a:rPr lang="en-GB" sz="1400" dirty="0" smtClean="0">
                <a:solidFill>
                  <a:schemeClr val="tx1"/>
                </a:solidFill>
              </a:rPr>
              <a:t>Sound that </a:t>
            </a:r>
            <a:r>
              <a:rPr lang="en-GB" sz="1400" u="sng" dirty="0" smtClean="0">
                <a:solidFill>
                  <a:schemeClr val="tx1"/>
                </a:solidFill>
              </a:rPr>
              <a:t>can’t be heard </a:t>
            </a:r>
            <a:r>
              <a:rPr lang="en-GB" sz="1400" dirty="0" smtClean="0">
                <a:solidFill>
                  <a:schemeClr val="tx1"/>
                </a:solidFill>
              </a:rPr>
              <a:t>by the characters in the play</a:t>
            </a:r>
          </a:p>
          <a:p>
            <a:r>
              <a:rPr lang="en-GB" sz="1400" b="1" dirty="0" smtClean="0">
                <a:solidFill>
                  <a:schemeClr val="tx1"/>
                </a:solidFill>
              </a:rPr>
              <a:t>INCIDENTAL MUSIC: </a:t>
            </a:r>
            <a:r>
              <a:rPr lang="en-GB" sz="1400" dirty="0" smtClean="0">
                <a:solidFill>
                  <a:schemeClr val="tx1"/>
                </a:solidFill>
              </a:rPr>
              <a:t>music which helps to create mood/tension in a performance</a:t>
            </a:r>
          </a:p>
          <a:p>
            <a:r>
              <a:rPr lang="en-GB" sz="1400" b="1" dirty="0" smtClean="0">
                <a:solidFill>
                  <a:schemeClr val="tx1"/>
                </a:solidFill>
              </a:rPr>
              <a:t>MOOD/ATMOSPHERE: </a:t>
            </a:r>
            <a:r>
              <a:rPr lang="en-GB" sz="1400" dirty="0" smtClean="0">
                <a:solidFill>
                  <a:schemeClr val="tx1"/>
                </a:solidFill>
              </a:rPr>
              <a:t>the feeling you want to create for the audience</a:t>
            </a:r>
          </a:p>
          <a:p>
            <a:r>
              <a:rPr lang="en-GB" sz="1400" b="1" dirty="0" smtClean="0">
                <a:solidFill>
                  <a:schemeClr val="tx1"/>
                </a:solidFill>
              </a:rPr>
              <a:t>SOUND EFFECTS: </a:t>
            </a:r>
            <a:r>
              <a:rPr lang="en-GB" sz="1400" dirty="0" smtClean="0">
                <a:solidFill>
                  <a:schemeClr val="tx1"/>
                </a:solidFill>
              </a:rPr>
              <a:t>created to help narrate the story or to move the plot forward, usually a distinct sound rather than incidental music</a:t>
            </a:r>
          </a:p>
          <a:p>
            <a:r>
              <a:rPr lang="en-GB" sz="1400" b="1" dirty="0" smtClean="0">
                <a:solidFill>
                  <a:schemeClr val="tx1"/>
                </a:solidFill>
              </a:rPr>
              <a:t>SOUNDSCAPE: </a:t>
            </a:r>
            <a:r>
              <a:rPr lang="en-GB" sz="1400" dirty="0" smtClean="0">
                <a:solidFill>
                  <a:schemeClr val="tx1"/>
                </a:solidFill>
              </a:rPr>
              <a:t>separate or individual sounds that are layered together to create a sense of place</a:t>
            </a:r>
          </a:p>
          <a:p>
            <a:r>
              <a:rPr lang="en-GB" sz="1400" b="1" dirty="0" smtClean="0">
                <a:solidFill>
                  <a:schemeClr val="tx1"/>
                </a:solidFill>
              </a:rPr>
              <a:t>TRANSITION: </a:t>
            </a:r>
            <a:r>
              <a:rPr lang="en-GB" sz="1400" dirty="0" smtClean="0">
                <a:solidFill>
                  <a:schemeClr val="tx1"/>
                </a:solidFill>
              </a:rPr>
              <a:t>changes between scenes or moments in the play, which can be accompanied by sound/music</a:t>
            </a:r>
          </a:p>
          <a:p>
            <a:endParaRPr lang="en-GB" b="1" u="sng" dirty="0">
              <a:solidFill>
                <a:schemeClr val="tx1"/>
              </a:solidFill>
            </a:endParaRPr>
          </a:p>
        </p:txBody>
      </p:sp>
      <p:sp>
        <p:nvSpPr>
          <p:cNvPr id="24" name="AutoShape 2" descr="Image result for traverse stage diagram"/>
          <p:cNvSpPr>
            <a:spLocks noChangeAspect="1" noChangeArrowheads="1"/>
          </p:cNvSpPr>
          <p:nvPr/>
        </p:nvSpPr>
        <p:spPr bwMode="auto">
          <a:xfrm>
            <a:off x="140295" y="-17701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AutoShape 2" descr="Image result for traverse stage diagram"/>
          <p:cNvSpPr>
            <a:spLocks noChangeAspect="1" noChangeArrowheads="1"/>
          </p:cNvSpPr>
          <p:nvPr/>
        </p:nvSpPr>
        <p:spPr bwMode="auto">
          <a:xfrm>
            <a:off x="2338349" y="-17701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AutoShape 2" descr="Image result for traverse stage diagram"/>
          <p:cNvSpPr>
            <a:spLocks noChangeAspect="1" noChangeArrowheads="1"/>
          </p:cNvSpPr>
          <p:nvPr/>
        </p:nvSpPr>
        <p:spPr bwMode="auto">
          <a:xfrm>
            <a:off x="5297512" y="51030"/>
            <a:ext cx="328869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79100" y="275045"/>
            <a:ext cx="2478056" cy="169564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u="sng" dirty="0">
              <a:solidFill>
                <a:schemeClr val="tx1"/>
              </a:solidFill>
            </a:endParaRPr>
          </a:p>
          <a:p>
            <a:endParaRPr lang="en-GB" sz="1400" b="1" dirty="0" smtClean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 smtClean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r>
              <a:rPr lang="en-GB" sz="1600" dirty="0" smtClean="0">
                <a:solidFill>
                  <a:schemeClr val="tx1"/>
                </a:solidFill>
              </a:rPr>
              <a:t>Create a </a:t>
            </a:r>
            <a:r>
              <a:rPr lang="en-GB" sz="1600" b="1" dirty="0" smtClean="0">
                <a:solidFill>
                  <a:schemeClr val="tx1"/>
                </a:solidFill>
              </a:rPr>
              <a:t>PLAYLIST</a:t>
            </a:r>
            <a:r>
              <a:rPr lang="en-GB" sz="1600" dirty="0" smtClean="0">
                <a:solidFill>
                  <a:schemeClr val="tx1"/>
                </a:solidFill>
              </a:rPr>
              <a:t> for your version of “DNA”. Which SONGS would you choose, and WHY?</a:t>
            </a:r>
          </a:p>
          <a:p>
            <a:pPr algn="ctr"/>
            <a:endParaRPr lang="en-GB" b="1" u="sng" dirty="0">
              <a:solidFill>
                <a:schemeClr val="tx1"/>
              </a:solidFill>
            </a:endParaRPr>
          </a:p>
          <a:p>
            <a:pPr algn="ctr"/>
            <a:endParaRPr lang="en-GB" b="1" u="sng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754801" y="2617699"/>
            <a:ext cx="4188134" cy="400381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b="1" u="sng" dirty="0" smtClean="0">
                <a:solidFill>
                  <a:schemeClr val="tx1"/>
                </a:solidFill>
              </a:rPr>
              <a:t>POLICE SIRENS: </a:t>
            </a:r>
            <a:r>
              <a:rPr lang="en-GB" sz="1500" dirty="0" smtClean="0">
                <a:solidFill>
                  <a:schemeClr val="tx1"/>
                </a:solidFill>
              </a:rPr>
              <a:t>Reinforces the idea that a crime is committed and increases the sense of Tension on the characters on stage</a:t>
            </a:r>
          </a:p>
          <a:p>
            <a:r>
              <a:rPr lang="en-GB" sz="1500" b="1" u="sng" dirty="0" smtClean="0">
                <a:solidFill>
                  <a:schemeClr val="tx1"/>
                </a:solidFill>
              </a:rPr>
              <a:t>POLICE HELICOPTER</a:t>
            </a:r>
            <a:r>
              <a:rPr lang="en-GB" sz="1500" b="1" dirty="0" smtClean="0">
                <a:solidFill>
                  <a:schemeClr val="tx1"/>
                </a:solidFill>
              </a:rPr>
              <a:t>: </a:t>
            </a:r>
            <a:r>
              <a:rPr lang="en-GB" sz="1500" dirty="0" smtClean="0">
                <a:solidFill>
                  <a:schemeClr val="tx1"/>
                </a:solidFill>
              </a:rPr>
              <a:t>as above</a:t>
            </a:r>
          </a:p>
          <a:p>
            <a:r>
              <a:rPr lang="en-GB" sz="1500" b="1" u="sng" dirty="0" smtClean="0">
                <a:solidFill>
                  <a:schemeClr val="tx1"/>
                </a:solidFill>
              </a:rPr>
              <a:t>HEARTBEAT</a:t>
            </a:r>
            <a:r>
              <a:rPr lang="en-GB" sz="1500" dirty="0" smtClean="0">
                <a:solidFill>
                  <a:schemeClr val="tx1"/>
                </a:solidFill>
              </a:rPr>
              <a:t>: Tension; fear</a:t>
            </a:r>
          </a:p>
          <a:p>
            <a:r>
              <a:rPr lang="en-GB" sz="1500" b="1" u="sng" dirty="0" smtClean="0">
                <a:solidFill>
                  <a:schemeClr val="tx1"/>
                </a:solidFill>
              </a:rPr>
              <a:t>ANIMAL SOUNDS </a:t>
            </a:r>
            <a:r>
              <a:rPr lang="en-GB" sz="1500" b="1" i="1" u="sng" dirty="0" smtClean="0">
                <a:solidFill>
                  <a:schemeClr val="tx1"/>
                </a:solidFill>
              </a:rPr>
              <a:t>(Owls; Wolves, </a:t>
            </a:r>
            <a:r>
              <a:rPr lang="en-GB" sz="1500" b="1" i="1" u="sng" dirty="0" err="1" smtClean="0">
                <a:solidFill>
                  <a:schemeClr val="tx1"/>
                </a:solidFill>
              </a:rPr>
              <a:t>etc</a:t>
            </a:r>
            <a:r>
              <a:rPr lang="en-GB" sz="1500" b="1" i="1" u="sng" dirty="0" smtClean="0">
                <a:solidFill>
                  <a:schemeClr val="tx1"/>
                </a:solidFill>
              </a:rPr>
              <a:t>): </a:t>
            </a:r>
            <a:r>
              <a:rPr lang="en-GB" sz="1500" dirty="0" smtClean="0">
                <a:solidFill>
                  <a:schemeClr val="tx1"/>
                </a:solidFill>
              </a:rPr>
              <a:t>Think about the SYMBOLISM of the wood/forest. Used as a setting for Mystery, Fear, Confusion, </a:t>
            </a:r>
            <a:r>
              <a:rPr lang="en-GB" sz="1500" dirty="0" err="1" smtClean="0">
                <a:solidFill>
                  <a:schemeClr val="tx1"/>
                </a:solidFill>
              </a:rPr>
              <a:t>etc</a:t>
            </a:r>
            <a:endParaRPr lang="en-GB" sz="1500" dirty="0" smtClean="0">
              <a:solidFill>
                <a:schemeClr val="tx1"/>
              </a:solidFill>
            </a:endParaRPr>
          </a:p>
          <a:p>
            <a:r>
              <a:rPr lang="en-GB" sz="1500" b="1" u="sng" dirty="0" smtClean="0">
                <a:solidFill>
                  <a:schemeClr val="tx1"/>
                </a:solidFill>
              </a:rPr>
              <a:t>RUSTLING LEAVES/WIND IN THE TREES/RUNNING FOOTSTEPS: </a:t>
            </a:r>
            <a:r>
              <a:rPr lang="en-GB" sz="1500" dirty="0" smtClean="0">
                <a:solidFill>
                  <a:schemeClr val="tx1"/>
                </a:solidFill>
              </a:rPr>
              <a:t>Helps to establish the outside setting and acts as a kind of Narration of the main events of the play</a:t>
            </a:r>
          </a:p>
          <a:p>
            <a:endParaRPr lang="en-GB" sz="1500" b="1" u="sng" dirty="0" smtClean="0">
              <a:solidFill>
                <a:schemeClr val="tx1"/>
              </a:solidFill>
            </a:endParaRPr>
          </a:p>
          <a:p>
            <a:endParaRPr lang="en-GB" sz="15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650198" y="203431"/>
            <a:ext cx="4400669" cy="1560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A STAGE DIRECTION that is repeated throughout the play is “BEAT”…it seems to be a PAUSE, but maybe a little more. Think about how you might emphasise the “BEAT”. Could it be a HEARTBEAT? A STAMP? A blast of DISCORDANT music? A SCREAM?</a:t>
            </a:r>
            <a:endParaRPr lang="en-GB" sz="1400" dirty="0"/>
          </a:p>
        </p:txBody>
      </p:sp>
      <p:sp>
        <p:nvSpPr>
          <p:cNvPr id="32" name="Rectangle 31"/>
          <p:cNvSpPr/>
          <p:nvPr/>
        </p:nvSpPr>
        <p:spPr>
          <a:xfrm>
            <a:off x="8446071" y="2228045"/>
            <a:ext cx="3604798" cy="43934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dirty="0" smtClean="0">
                <a:solidFill>
                  <a:schemeClr val="tx1"/>
                </a:solidFill>
              </a:rPr>
              <a:t>Think about </a:t>
            </a:r>
            <a:r>
              <a:rPr lang="en-GB" sz="1500" b="1" dirty="0" smtClean="0">
                <a:solidFill>
                  <a:schemeClr val="tx1"/>
                </a:solidFill>
              </a:rPr>
              <a:t>SOUND/MUSIC EFFECTS </a:t>
            </a:r>
            <a:r>
              <a:rPr lang="en-GB" sz="1500" dirty="0" smtClean="0">
                <a:solidFill>
                  <a:schemeClr val="tx1"/>
                </a:solidFill>
              </a:rPr>
              <a:t>that might be created by the performers on stage. </a:t>
            </a:r>
          </a:p>
          <a:p>
            <a:endParaRPr lang="en-GB" sz="1500" dirty="0">
              <a:solidFill>
                <a:schemeClr val="tx1"/>
              </a:solidFill>
            </a:endParaRPr>
          </a:p>
          <a:p>
            <a:r>
              <a:rPr lang="en-GB" sz="1500" dirty="0" smtClean="0">
                <a:solidFill>
                  <a:schemeClr val="tx1"/>
                </a:solidFill>
              </a:rPr>
              <a:t>Some Ideas we had…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schemeClr val="tx1"/>
                </a:solidFill>
              </a:rPr>
              <a:t>The CHORUS stamping their feet in UNISON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schemeClr val="tx1"/>
                </a:solidFill>
              </a:rPr>
              <a:t>A HUM increasing in volume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schemeClr val="tx1"/>
                </a:solidFill>
              </a:rPr>
              <a:t>Laughing, Giggling, chatter, children’s voices, </a:t>
            </a:r>
            <a:r>
              <a:rPr lang="en-GB" sz="1500" dirty="0" err="1" smtClean="0">
                <a:solidFill>
                  <a:schemeClr val="tx1"/>
                </a:solidFill>
              </a:rPr>
              <a:t>etc</a:t>
            </a:r>
            <a:endParaRPr lang="en-GB" sz="15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schemeClr val="tx1"/>
                </a:solidFill>
              </a:rPr>
              <a:t>Performers BANGING bits of the SET/STAGE with bars, pieces of wood, </a:t>
            </a:r>
            <a:r>
              <a:rPr lang="en-GB" sz="1500" dirty="0" err="1" smtClean="0">
                <a:solidFill>
                  <a:schemeClr val="tx1"/>
                </a:solidFill>
              </a:rPr>
              <a:t>etc</a:t>
            </a:r>
            <a:endParaRPr lang="en-GB" sz="15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schemeClr val="tx1"/>
                </a:solidFill>
              </a:rPr>
              <a:t>Use of a DRUM to replicate a Heartbeat, or to </a:t>
            </a:r>
            <a:r>
              <a:rPr lang="en-GB" sz="1500" smtClean="0">
                <a:solidFill>
                  <a:schemeClr val="tx1"/>
                </a:solidFill>
              </a:rPr>
              <a:t>develop Tension</a:t>
            </a:r>
            <a:endParaRPr lang="en-GB" sz="1500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45" y="176879"/>
            <a:ext cx="1702019" cy="6345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380" y="277937"/>
            <a:ext cx="1466193" cy="106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577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373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Olympus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Clarke</dc:creator>
  <cp:lastModifiedBy>Emily Stones</cp:lastModifiedBy>
  <cp:revision>18</cp:revision>
  <dcterms:created xsi:type="dcterms:W3CDTF">2019-02-15T13:52:53Z</dcterms:created>
  <dcterms:modified xsi:type="dcterms:W3CDTF">2021-03-29T12:54:30Z</dcterms:modified>
</cp:coreProperties>
</file>