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7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2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4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3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8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3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0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0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5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0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1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9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F13B-18C3-4D37-B496-805209D61A4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9591-81FF-4334-BB02-EAB18C5F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0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9" t="23040" r="27489" b="48782"/>
          <a:stretch/>
        </p:blipFill>
        <p:spPr>
          <a:xfrm>
            <a:off x="433953" y="1704813"/>
            <a:ext cx="11313762" cy="461849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6378" y="233953"/>
            <a:ext cx="8208912" cy="1346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800" b="1" dirty="0" smtClean="0">
                <a:solidFill>
                  <a:prstClr val="black"/>
                </a:solidFill>
              </a:rPr>
              <a:t>SILENT STARTER: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prstClr val="black"/>
                </a:solidFill>
              </a:rPr>
              <a:t>Match the words and the numbers…</a:t>
            </a:r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764553" y="2264231"/>
            <a:ext cx="820891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8000" b="1" dirty="0" smtClean="0">
                <a:solidFill>
                  <a:prstClr val="black"/>
                </a:solidFill>
              </a:rPr>
              <a:t>Au café de la </a:t>
            </a:r>
            <a:r>
              <a:rPr lang="en-GB" sz="8000" b="1" dirty="0" err="1" smtClean="0">
                <a:solidFill>
                  <a:prstClr val="black"/>
                </a:solidFill>
              </a:rPr>
              <a:t>plage</a:t>
            </a:r>
            <a:endParaRPr lang="en-GB" sz="8000" b="1" dirty="0">
              <a:solidFill>
                <a:prstClr val="black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69017" y="3632383"/>
            <a:ext cx="9144000" cy="27219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u="sng" dirty="0" err="1">
                <a:solidFill>
                  <a:prstClr val="black"/>
                </a:solidFill>
              </a:rPr>
              <a:t>L’objectif</a:t>
            </a:r>
            <a:r>
              <a:rPr lang="en-GB" sz="2800" b="1" u="sng" dirty="0">
                <a:solidFill>
                  <a:prstClr val="black"/>
                </a:solidFill>
              </a:rPr>
              <a:t>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u="sng" dirty="0">
                <a:solidFill>
                  <a:srgbClr val="FF0000"/>
                </a:solidFill>
              </a:rPr>
              <a:t>ALL:</a:t>
            </a:r>
            <a:r>
              <a:rPr lang="en-GB" sz="2800" b="1" dirty="0">
                <a:solidFill>
                  <a:srgbClr val="FF0000"/>
                </a:solidFill>
              </a:rPr>
              <a:t> will be able to </a:t>
            </a:r>
            <a:r>
              <a:rPr lang="en-GB" sz="2800" b="1" dirty="0" smtClean="0">
                <a:solidFill>
                  <a:srgbClr val="FF0000"/>
                </a:solidFill>
              </a:rPr>
              <a:t>count from 40 – 95.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u="sng" dirty="0" smtClean="0">
                <a:solidFill>
                  <a:srgbClr val="00B050"/>
                </a:solidFill>
              </a:rPr>
              <a:t>MOST</a:t>
            </a:r>
            <a:r>
              <a:rPr lang="en-GB" sz="2800" b="1" u="sng" dirty="0">
                <a:solidFill>
                  <a:srgbClr val="00B050"/>
                </a:solidFill>
              </a:rPr>
              <a:t>:</a:t>
            </a:r>
            <a:r>
              <a:rPr lang="en-GB" sz="2800" b="1" dirty="0">
                <a:solidFill>
                  <a:srgbClr val="00B050"/>
                </a:solidFill>
              </a:rPr>
              <a:t> will be able to </a:t>
            </a:r>
            <a:r>
              <a:rPr lang="en-GB" sz="2800" b="1" dirty="0" smtClean="0">
                <a:solidFill>
                  <a:srgbClr val="00B050"/>
                </a:solidFill>
              </a:rPr>
              <a:t>give prices in French using EUROS.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GB" sz="2800" b="1" u="sng" dirty="0" smtClean="0">
                <a:solidFill>
                  <a:srgbClr val="0070C0"/>
                </a:solidFill>
              </a:rPr>
              <a:t>SOME</a:t>
            </a:r>
            <a:r>
              <a:rPr lang="en-GB" sz="2800" b="1" u="sng" dirty="0">
                <a:solidFill>
                  <a:srgbClr val="0070C0"/>
                </a:solidFill>
              </a:rPr>
              <a:t>:</a:t>
            </a:r>
            <a:r>
              <a:rPr lang="en-GB" sz="2800" b="1" dirty="0">
                <a:solidFill>
                  <a:srgbClr val="0070C0"/>
                </a:solidFill>
              </a:rPr>
              <a:t> will be able </a:t>
            </a:r>
            <a:r>
              <a:rPr lang="en-GB" sz="2800" b="1" dirty="0" smtClean="0">
                <a:solidFill>
                  <a:srgbClr val="0070C0"/>
                </a:solidFill>
              </a:rPr>
              <a:t>to give prices for food items and ask for items in a restaurant scenario.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48" y="635431"/>
            <a:ext cx="2410794" cy="148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57" y="635432"/>
            <a:ext cx="2216259" cy="151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94" y="635431"/>
            <a:ext cx="2278252" cy="15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8893" y="94982"/>
            <a:ext cx="7113711" cy="797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prstClr val="black"/>
                </a:solidFill>
              </a:rPr>
              <a:t>Copy the following numbers into your book</a:t>
            </a:r>
            <a:endParaRPr lang="en-GB" sz="28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6" t="45447" r="82640" b="50169"/>
          <a:stretch/>
        </p:blipFill>
        <p:spPr>
          <a:xfrm>
            <a:off x="5878283" y="3124199"/>
            <a:ext cx="1807028" cy="718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84" t="40799" r="77598" b="54685"/>
          <a:stretch/>
        </p:blipFill>
        <p:spPr>
          <a:xfrm>
            <a:off x="9340164" y="3091544"/>
            <a:ext cx="1676400" cy="740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35" t="41065" r="69768" b="54286"/>
          <a:stretch/>
        </p:blipFill>
        <p:spPr>
          <a:xfrm>
            <a:off x="892629" y="3080656"/>
            <a:ext cx="1262743" cy="76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231" t="41197" r="59948" b="53755"/>
          <a:stretch/>
        </p:blipFill>
        <p:spPr>
          <a:xfrm>
            <a:off x="3853534" y="5393872"/>
            <a:ext cx="1611085" cy="827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076" t="40932" r="43492" b="54685"/>
          <a:stretch/>
        </p:blipFill>
        <p:spPr>
          <a:xfrm>
            <a:off x="4354285" y="3162300"/>
            <a:ext cx="1219200" cy="718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9787" t="40932" r="51056" b="54552"/>
          <a:stretch/>
        </p:blipFill>
        <p:spPr>
          <a:xfrm>
            <a:off x="130615" y="5388430"/>
            <a:ext cx="1502227" cy="740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6508" t="40932" r="30088" b="54419"/>
          <a:stretch/>
        </p:blipFill>
        <p:spPr>
          <a:xfrm>
            <a:off x="9927780" y="5529944"/>
            <a:ext cx="2198914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7280" t="45547" r="70644" b="49936"/>
          <a:stretch/>
        </p:blipFill>
        <p:spPr>
          <a:xfrm>
            <a:off x="7815945" y="5508174"/>
            <a:ext cx="1981201" cy="740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8905" t="45448" r="59417" b="50302"/>
          <a:stretch/>
        </p:blipFill>
        <p:spPr>
          <a:xfrm>
            <a:off x="1785245" y="5410201"/>
            <a:ext cx="1915886" cy="696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0450" t="45448" r="49066" b="49903"/>
          <a:stretch/>
        </p:blipFill>
        <p:spPr>
          <a:xfrm>
            <a:off x="2468238" y="3080659"/>
            <a:ext cx="1719944" cy="761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7570" t="45448" r="29691" b="50036"/>
          <a:stretch/>
        </p:blipFill>
        <p:spPr>
          <a:xfrm>
            <a:off x="5595253" y="5497286"/>
            <a:ext cx="2090058" cy="740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0527" t="45714" r="42396" b="48973"/>
          <a:stretch/>
        </p:blipFill>
        <p:spPr>
          <a:xfrm>
            <a:off x="7874062" y="3080656"/>
            <a:ext cx="1161081" cy="8708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1917" t="33095" r="82774" b="59600"/>
          <a:stretch/>
        </p:blipFill>
        <p:spPr>
          <a:xfrm>
            <a:off x="1030524" y="1723582"/>
            <a:ext cx="1029195" cy="1415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7094" t="33627" r="77863" b="59732"/>
          <a:stretch/>
        </p:blipFill>
        <p:spPr>
          <a:xfrm>
            <a:off x="2766530" y="1748370"/>
            <a:ext cx="1158351" cy="1333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1606" t="32563" r="73351" b="59865"/>
          <a:stretch/>
        </p:blipFill>
        <p:spPr>
          <a:xfrm>
            <a:off x="4441910" y="1628093"/>
            <a:ext cx="1025122" cy="1537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26649" t="33228" r="68441" b="59068"/>
          <a:stretch/>
        </p:blipFill>
        <p:spPr>
          <a:xfrm>
            <a:off x="6271447" y="1650675"/>
            <a:ext cx="1005493" cy="1576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1692" t="33759" r="63664" b="59467"/>
          <a:stretch/>
        </p:blipFill>
        <p:spPr>
          <a:xfrm>
            <a:off x="7889992" y="1816766"/>
            <a:ext cx="1110471" cy="1366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6203" t="33759" r="58886" b="59732"/>
          <a:stretch/>
        </p:blipFill>
        <p:spPr>
          <a:xfrm>
            <a:off x="9512094" y="1783743"/>
            <a:ext cx="1504469" cy="1383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41114" t="33493" r="54109" b="59732"/>
          <a:stretch/>
        </p:blipFill>
        <p:spPr>
          <a:xfrm>
            <a:off x="304013" y="4093736"/>
            <a:ext cx="1174810" cy="13284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45891" t="33360" r="49199" b="59998"/>
          <a:stretch/>
        </p:blipFill>
        <p:spPr>
          <a:xfrm>
            <a:off x="1931906" y="3996719"/>
            <a:ext cx="1638539" cy="14134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50934" t="33493" r="44288" b="59600"/>
          <a:stretch/>
        </p:blipFill>
        <p:spPr>
          <a:xfrm>
            <a:off x="4000195" y="4134412"/>
            <a:ext cx="1379427" cy="12975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55314" t="33493" r="39910" b="59600"/>
          <a:stretch/>
        </p:blipFill>
        <p:spPr>
          <a:xfrm>
            <a:off x="5878283" y="4192033"/>
            <a:ext cx="1398657" cy="13788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60224" t="33360" r="34999" b="60264"/>
          <a:stretch/>
        </p:blipFill>
        <p:spPr>
          <a:xfrm>
            <a:off x="7968341" y="4215319"/>
            <a:ext cx="1808541" cy="1271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4736" t="33228" r="29956" b="59334"/>
          <a:stretch/>
        </p:blipFill>
        <p:spPr>
          <a:xfrm>
            <a:off x="10101943" y="4192033"/>
            <a:ext cx="1828800" cy="13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29" y="2394858"/>
            <a:ext cx="4767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/>
              <a:t>10, 50 €</a:t>
            </a:r>
            <a:endParaRPr lang="en-GB" sz="8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5559" y="4305209"/>
            <a:ext cx="9781633" cy="1028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5400" b="1" dirty="0" smtClean="0">
                <a:solidFill>
                  <a:prstClr val="black"/>
                </a:solidFill>
              </a:rPr>
              <a:t>Dix euros </a:t>
            </a:r>
            <a:r>
              <a:rPr lang="en-GB" sz="5400" b="1" dirty="0" err="1" smtClean="0">
                <a:solidFill>
                  <a:prstClr val="black"/>
                </a:solidFill>
              </a:rPr>
              <a:t>cinquante</a:t>
            </a:r>
            <a:endParaRPr lang="en-GB" sz="5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6793" y="725214"/>
            <a:ext cx="7126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Write 10 different prices in French like this one: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84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53884" y="1219200"/>
            <a:ext cx="5007429" cy="4593772"/>
          </a:xfrm>
          <a:prstGeom prst="wedgeEllipseCallout">
            <a:avLst>
              <a:gd name="adj1" fmla="val -66751"/>
              <a:gd name="adj2" fmla="val 59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 smtClean="0"/>
              <a:t>Tu</a:t>
            </a:r>
            <a:r>
              <a:rPr lang="en-GB" sz="5400" dirty="0" smtClean="0"/>
              <a:t> as </a:t>
            </a:r>
            <a:r>
              <a:rPr lang="en-GB" sz="5400" dirty="0" err="1" smtClean="0"/>
              <a:t>combien</a:t>
            </a:r>
            <a:r>
              <a:rPr lang="en-GB" sz="5400" dirty="0" smtClean="0"/>
              <a:t>?</a:t>
            </a:r>
          </a:p>
          <a:p>
            <a:pPr algn="ctr"/>
            <a:r>
              <a:rPr lang="en-GB" sz="4000" i="1" dirty="0" smtClean="0"/>
              <a:t>(how much do you have)</a:t>
            </a:r>
            <a:endParaRPr lang="en-GB" sz="4000" i="1" dirty="0"/>
          </a:p>
        </p:txBody>
      </p:sp>
      <p:sp>
        <p:nvSpPr>
          <p:cNvPr id="4" name="Oval Callout 3"/>
          <p:cNvSpPr/>
          <p:nvPr/>
        </p:nvSpPr>
        <p:spPr>
          <a:xfrm>
            <a:off x="6444341" y="1219200"/>
            <a:ext cx="5007429" cy="4593772"/>
          </a:xfrm>
          <a:prstGeom prst="wedgeEllipseCallout">
            <a:avLst>
              <a:gd name="adj1" fmla="val 58901"/>
              <a:gd name="adj2" fmla="val 5922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 smtClean="0">
                <a:solidFill>
                  <a:schemeClr val="tx1"/>
                </a:solidFill>
              </a:rPr>
              <a:t>J’ai</a:t>
            </a:r>
            <a:r>
              <a:rPr lang="en-GB" sz="5400" dirty="0" smtClean="0">
                <a:solidFill>
                  <a:schemeClr val="tx1"/>
                </a:solidFill>
              </a:rPr>
              <a:t> </a:t>
            </a:r>
            <a:r>
              <a:rPr lang="en-GB" sz="5400" dirty="0" err="1" smtClean="0">
                <a:solidFill>
                  <a:schemeClr val="tx1"/>
                </a:solidFill>
              </a:rPr>
              <a:t>cinq</a:t>
            </a:r>
            <a:r>
              <a:rPr lang="en-GB" sz="5400" dirty="0" smtClean="0">
                <a:solidFill>
                  <a:schemeClr val="tx1"/>
                </a:solidFill>
              </a:rPr>
              <a:t> euros </a:t>
            </a:r>
            <a:r>
              <a:rPr lang="en-GB" sz="5400" dirty="0" err="1" smtClean="0">
                <a:solidFill>
                  <a:schemeClr val="tx1"/>
                </a:solidFill>
              </a:rPr>
              <a:t>cinquante</a:t>
            </a:r>
            <a:r>
              <a:rPr lang="en-GB" sz="5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GB" sz="5400" b="1" dirty="0" smtClean="0">
                <a:solidFill>
                  <a:schemeClr val="tx1"/>
                </a:solidFill>
              </a:rPr>
              <a:t>5, 50</a:t>
            </a:r>
            <a:r>
              <a:rPr lang="en-GB" sz="5400" b="1" dirty="0" smtClean="0"/>
              <a:t> </a:t>
            </a:r>
            <a:r>
              <a:rPr lang="en-GB" sz="5400" b="1" dirty="0" smtClean="0"/>
              <a:t>€ </a:t>
            </a:r>
            <a:r>
              <a:rPr lang="en-GB" sz="3600" b="1" i="1" dirty="0" smtClean="0"/>
              <a:t>(I have 5 euros 50)</a:t>
            </a:r>
            <a:endParaRPr lang="en-GB" sz="3600" b="1" i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8638"/>
            <a:ext cx="12192000" cy="767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Copy and translate these expressions.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9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61585" y="1040523"/>
            <a:ext cx="3603767" cy="2049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5400" b="1" dirty="0" smtClean="0">
                <a:solidFill>
                  <a:prstClr val="black"/>
                </a:solidFill>
              </a:rPr>
              <a:t>Fill in the gaps</a:t>
            </a:r>
            <a:endParaRPr lang="en-GB" sz="5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929" t="10268" r="7366" b="21577"/>
          <a:stretch/>
        </p:blipFill>
        <p:spPr>
          <a:xfrm>
            <a:off x="-1" y="0"/>
            <a:ext cx="752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191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b="1" dirty="0" smtClean="0">
                <a:solidFill>
                  <a:prstClr val="black"/>
                </a:solidFill>
              </a:rPr>
              <a:t>Imagine you have a budget of 12</a:t>
            </a:r>
            <a:r>
              <a:rPr lang="en-GB" sz="3600" b="1" dirty="0"/>
              <a:t> </a:t>
            </a:r>
            <a:r>
              <a:rPr lang="en-GB" sz="3600" b="1" dirty="0" smtClean="0"/>
              <a:t>€.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3600" b="1" dirty="0" smtClean="0">
                <a:solidFill>
                  <a:prstClr val="black"/>
                </a:solidFill>
              </a:rPr>
              <a:t>Write a dialogue with what you want to order…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929" t="10268" r="7366" b="21577"/>
          <a:stretch/>
        </p:blipFill>
        <p:spPr>
          <a:xfrm>
            <a:off x="0" y="1191896"/>
            <a:ext cx="7511143" cy="56661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511143" y="1219200"/>
            <a:ext cx="4680857" cy="5638800"/>
          </a:xfrm>
          <a:prstGeom prst="wedgeEllipseCallout">
            <a:avLst>
              <a:gd name="adj1" fmla="val 58901"/>
              <a:gd name="adj2" fmla="val 5922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srgbClr val="FF0000"/>
                </a:solidFill>
              </a:rPr>
              <a:t>Serveur</a:t>
            </a:r>
            <a:r>
              <a:rPr lang="en-GB" sz="3200" b="1" dirty="0" smtClean="0">
                <a:solidFill>
                  <a:srgbClr val="FF0000"/>
                </a:solidFill>
              </a:rPr>
              <a:t>: </a:t>
            </a:r>
            <a:r>
              <a:rPr lang="en-GB" sz="3200" b="1" dirty="0" err="1" smtClean="0">
                <a:solidFill>
                  <a:schemeClr val="tx1"/>
                </a:solidFill>
              </a:rPr>
              <a:t>Vous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désirez</a:t>
            </a:r>
            <a:r>
              <a:rPr lang="en-GB" sz="32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GB" sz="3200" b="1" dirty="0" smtClean="0">
                <a:solidFill>
                  <a:srgbClr val="00B050"/>
                </a:solidFill>
              </a:rPr>
              <a:t>Client: </a:t>
            </a:r>
            <a:r>
              <a:rPr lang="en-GB" sz="3200" b="1" dirty="0" smtClean="0">
                <a:solidFill>
                  <a:schemeClr val="tx1"/>
                </a:solidFill>
              </a:rPr>
              <a:t>Je </a:t>
            </a:r>
            <a:r>
              <a:rPr lang="en-GB" sz="3200" b="1" dirty="0" err="1" smtClean="0">
                <a:solidFill>
                  <a:schemeClr val="tx1"/>
                </a:solidFill>
              </a:rPr>
              <a:t>voudrais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u="sng" dirty="0" smtClean="0">
                <a:solidFill>
                  <a:schemeClr val="tx1"/>
                </a:solidFill>
              </a:rPr>
              <a:t>un café et </a:t>
            </a:r>
            <a:r>
              <a:rPr lang="en-GB" sz="3200" b="1" u="sng" dirty="0" err="1" smtClean="0">
                <a:solidFill>
                  <a:schemeClr val="tx1"/>
                </a:solidFill>
              </a:rPr>
              <a:t>une</a:t>
            </a:r>
            <a:r>
              <a:rPr lang="en-GB" sz="3200" b="1" u="sng" dirty="0" smtClean="0">
                <a:solidFill>
                  <a:schemeClr val="tx1"/>
                </a:solidFill>
              </a:rPr>
              <a:t> crêpe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s’il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vous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plaît</a:t>
            </a:r>
            <a:r>
              <a:rPr lang="en-GB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3200" b="1" dirty="0" err="1" smtClean="0">
                <a:solidFill>
                  <a:srgbClr val="FF0000"/>
                </a:solidFill>
              </a:rPr>
              <a:t>Serveur</a:t>
            </a:r>
            <a:r>
              <a:rPr lang="en-GB" sz="3200" b="1" dirty="0" smtClean="0">
                <a:solidFill>
                  <a:srgbClr val="FF0000"/>
                </a:solidFill>
              </a:rPr>
              <a:t>: </a:t>
            </a:r>
            <a:r>
              <a:rPr lang="en-GB" sz="3200" b="1" dirty="0" err="1" smtClean="0">
                <a:solidFill>
                  <a:schemeClr val="tx1"/>
                </a:solidFill>
              </a:rPr>
              <a:t>Ça</a:t>
            </a:r>
            <a:r>
              <a:rPr lang="en-GB" sz="3200" b="1" dirty="0" smtClean="0">
                <a:solidFill>
                  <a:schemeClr val="tx1"/>
                </a:solidFill>
              </a:rPr>
              <a:t> fait </a:t>
            </a:r>
            <a:r>
              <a:rPr lang="en-GB" sz="3200" b="1" u="sng" dirty="0" smtClean="0">
                <a:solidFill>
                  <a:schemeClr val="tx1"/>
                </a:solidFill>
              </a:rPr>
              <a:t>dix euros </a:t>
            </a:r>
            <a:r>
              <a:rPr lang="en-GB" sz="3200" b="1" u="sng" dirty="0" err="1" smtClean="0">
                <a:solidFill>
                  <a:schemeClr val="tx1"/>
                </a:solidFill>
              </a:rPr>
              <a:t>soixante</a:t>
            </a:r>
            <a:r>
              <a:rPr lang="en-GB" sz="3200" b="1" u="sng" dirty="0" smtClean="0">
                <a:solidFill>
                  <a:schemeClr val="tx1"/>
                </a:solidFill>
              </a:rPr>
              <a:t>.</a:t>
            </a:r>
            <a:endParaRPr lang="en-GB" sz="3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Highworth Warneford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Bowstead</dc:creator>
  <cp:lastModifiedBy>Jackie Millar</cp:lastModifiedBy>
  <cp:revision>26</cp:revision>
  <dcterms:created xsi:type="dcterms:W3CDTF">2015-02-03T10:55:02Z</dcterms:created>
  <dcterms:modified xsi:type="dcterms:W3CDTF">2021-03-29T15:54:24Z</dcterms:modified>
</cp:coreProperties>
</file>