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67"/>
  </p:notesMasterIdLst>
  <p:sldIdLst>
    <p:sldId id="366" r:id="rId3"/>
    <p:sldId id="367" r:id="rId4"/>
    <p:sldId id="325" r:id="rId5"/>
    <p:sldId id="331" r:id="rId6"/>
    <p:sldId id="330" r:id="rId7"/>
    <p:sldId id="326" r:id="rId8"/>
    <p:sldId id="327" r:id="rId9"/>
    <p:sldId id="328" r:id="rId10"/>
    <p:sldId id="329" r:id="rId11"/>
    <p:sldId id="332" r:id="rId12"/>
    <p:sldId id="323" r:id="rId13"/>
    <p:sldId id="399" r:id="rId14"/>
    <p:sldId id="336" r:id="rId15"/>
    <p:sldId id="368" r:id="rId16"/>
    <p:sldId id="309" r:id="rId17"/>
    <p:sldId id="322" r:id="rId18"/>
    <p:sldId id="302" r:id="rId19"/>
    <p:sldId id="306" r:id="rId20"/>
    <p:sldId id="363" r:id="rId21"/>
    <p:sldId id="305" r:id="rId22"/>
    <p:sldId id="365" r:id="rId23"/>
    <p:sldId id="393" r:id="rId24"/>
    <p:sldId id="369" r:id="rId25"/>
    <p:sldId id="311" r:id="rId26"/>
    <p:sldId id="378" r:id="rId27"/>
    <p:sldId id="376" r:id="rId28"/>
    <p:sldId id="375" r:id="rId29"/>
    <p:sldId id="377" r:id="rId30"/>
    <p:sldId id="390" r:id="rId31"/>
    <p:sldId id="401" r:id="rId32"/>
    <p:sldId id="379" r:id="rId33"/>
    <p:sldId id="380" r:id="rId34"/>
    <p:sldId id="381" r:id="rId35"/>
    <p:sldId id="382" r:id="rId36"/>
    <p:sldId id="383" r:id="rId37"/>
    <p:sldId id="384" r:id="rId38"/>
    <p:sldId id="386" r:id="rId39"/>
    <p:sldId id="387" r:id="rId40"/>
    <p:sldId id="388" r:id="rId41"/>
    <p:sldId id="413" r:id="rId42"/>
    <p:sldId id="389" r:id="rId43"/>
    <p:sldId id="392" r:id="rId44"/>
    <p:sldId id="395" r:id="rId45"/>
    <p:sldId id="337" r:id="rId46"/>
    <p:sldId id="357" r:id="rId47"/>
    <p:sldId id="359" r:id="rId48"/>
    <p:sldId id="358" r:id="rId49"/>
    <p:sldId id="338" r:id="rId50"/>
    <p:sldId id="339" r:id="rId51"/>
    <p:sldId id="340" r:id="rId52"/>
    <p:sldId id="341" r:id="rId53"/>
    <p:sldId id="350" r:id="rId54"/>
    <p:sldId id="356" r:id="rId55"/>
    <p:sldId id="342" r:id="rId56"/>
    <p:sldId id="343" r:id="rId57"/>
    <p:sldId id="371" r:id="rId58"/>
    <p:sldId id="346" r:id="rId59"/>
    <p:sldId id="370" r:id="rId60"/>
    <p:sldId id="374" r:id="rId61"/>
    <p:sldId id="373" r:id="rId62"/>
    <p:sldId id="372" r:id="rId63"/>
    <p:sldId id="396" r:id="rId64"/>
    <p:sldId id="397" r:id="rId65"/>
    <p:sldId id="398" r:id="rId66"/>
  </p:sldIdLst>
  <p:sldSz cx="9144000" cy="6858000" type="screen4x3"/>
  <p:notesSz cx="6858000" cy="9144000"/>
  <p:custDataLst>
    <p:tags r:id="rId68"/>
  </p:custDataLst>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68941" autoAdjust="0"/>
  </p:normalViewPr>
  <p:slideViewPr>
    <p:cSldViewPr>
      <p:cViewPr varScale="1">
        <p:scale>
          <a:sx n="50" d="100"/>
          <a:sy n="50" d="100"/>
        </p:scale>
        <p:origin x="98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3C7E54D-5D54-42E1-88EE-5A7D7FF6AF72}" type="slidenum">
              <a:rPr lang="en-GB"/>
              <a:pPr>
                <a:defRPr/>
              </a:pPr>
              <a:t>‹#›</a:t>
            </a:fld>
            <a:endParaRPr lang="en-GB"/>
          </a:p>
        </p:txBody>
      </p:sp>
    </p:spTree>
    <p:extLst>
      <p:ext uri="{BB962C8B-B14F-4D97-AF65-F5344CB8AC3E}">
        <p14:creationId xmlns:p14="http://schemas.microsoft.com/office/powerpoint/2010/main" val="4239866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R9IM3ZKNMCk&amp;t=15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yricsondemand.com/n/nationalanthemlyrics/britiannationalanthemlyric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Se7dFmHoSz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Se7dFmHoSz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DYwIgC_Gpa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8</a:t>
            </a:fld>
            <a:endParaRPr lang="en-GB"/>
          </a:p>
        </p:txBody>
      </p:sp>
    </p:spTree>
    <p:extLst>
      <p:ext uri="{BB962C8B-B14F-4D97-AF65-F5344CB8AC3E}">
        <p14:creationId xmlns:p14="http://schemas.microsoft.com/office/powerpoint/2010/main" val="87756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Religion and faith are an integral part of people’s lives worldwide. But in many countries the number of people who believe in God is in decline. </a:t>
            </a:r>
          </a:p>
          <a:p>
            <a:r>
              <a:rPr lang="en-US" sz="1200" b="0" i="0" kern="1200" dirty="0">
                <a:solidFill>
                  <a:schemeClr val="tx1"/>
                </a:solidFill>
                <a:effectLst/>
                <a:latin typeface="Arial" charset="0"/>
                <a:ea typeface="+mn-ea"/>
                <a:cs typeface="+mn-cs"/>
              </a:rPr>
              <a:t>Does</a:t>
            </a:r>
            <a:r>
              <a:rPr lang="en-US" sz="1200" b="0" i="0" kern="1200" baseline="0" dirty="0">
                <a:solidFill>
                  <a:schemeClr val="tx1"/>
                </a:solidFill>
                <a:effectLst/>
                <a:latin typeface="Arial" charset="0"/>
                <a:ea typeface="+mn-ea"/>
                <a:cs typeface="+mn-cs"/>
              </a:rPr>
              <a:t> religion identify who you are?</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19</a:t>
            </a:fld>
            <a:endParaRPr lang="en-GB"/>
          </a:p>
        </p:txBody>
      </p:sp>
    </p:spTree>
    <p:extLst>
      <p:ext uri="{BB962C8B-B14F-4D97-AF65-F5344CB8AC3E}">
        <p14:creationId xmlns:p14="http://schemas.microsoft.com/office/powerpoint/2010/main" val="1074849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religion identify</a:t>
            </a:r>
            <a:r>
              <a:rPr lang="en-GB" baseline="0" dirty="0"/>
              <a:t> who you are and what you believe?</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20</a:t>
            </a:fld>
            <a:endParaRPr lang="en-GB"/>
          </a:p>
        </p:txBody>
      </p:sp>
    </p:spTree>
    <p:extLst>
      <p:ext uri="{BB962C8B-B14F-4D97-AF65-F5344CB8AC3E}">
        <p14:creationId xmlns:p14="http://schemas.microsoft.com/office/powerpoint/2010/main" val="14695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religion identify</a:t>
            </a:r>
            <a:r>
              <a:rPr lang="en-GB" baseline="0" dirty="0"/>
              <a:t> who you are and what you believe?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21</a:t>
            </a:fld>
            <a:endParaRPr lang="en-GB"/>
          </a:p>
        </p:txBody>
      </p:sp>
    </p:spTree>
    <p:extLst>
      <p:ext uri="{BB962C8B-B14F-4D97-AF65-F5344CB8AC3E}">
        <p14:creationId xmlns:p14="http://schemas.microsoft.com/office/powerpoint/2010/main" val="321106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Exit Poll – </a:t>
            </a:r>
            <a:r>
              <a:rPr lang="en-GB" baseline="0" dirty="0"/>
              <a:t>Give the students a post it note, they need to write on it the reason for their view. Have two walls one for personal identity one for group identity ask them to vote by placing the sticky note with their justification on it. See if this has changed from starter.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22</a:t>
            </a:fld>
            <a:endParaRPr lang="en-GB"/>
          </a:p>
        </p:txBody>
      </p:sp>
    </p:spTree>
    <p:extLst>
      <p:ext uri="{BB962C8B-B14F-4D97-AF65-F5344CB8AC3E}">
        <p14:creationId xmlns:p14="http://schemas.microsoft.com/office/powerpoint/2010/main" val="3002635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23</a:t>
            </a:fld>
            <a:endParaRPr lang="en-GB"/>
          </a:p>
        </p:txBody>
      </p:sp>
    </p:spTree>
    <p:extLst>
      <p:ext uri="{BB962C8B-B14F-4D97-AF65-F5344CB8AC3E}">
        <p14:creationId xmlns:p14="http://schemas.microsoft.com/office/powerpoint/2010/main" val="364592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a scale of one to ten, how British do people</a:t>
            </a:r>
            <a:r>
              <a:rPr lang="en-GB" baseline="0" dirty="0"/>
              <a:t> feel?</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24</a:t>
            </a:fld>
            <a:endParaRPr lang="en-GB"/>
          </a:p>
        </p:txBody>
      </p:sp>
    </p:spTree>
    <p:extLst>
      <p:ext uri="{BB962C8B-B14F-4D97-AF65-F5344CB8AC3E}">
        <p14:creationId xmlns:p14="http://schemas.microsoft.com/office/powerpoint/2010/main" val="368157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27</a:t>
            </a:fld>
            <a:endParaRPr lang="en-GB"/>
          </a:p>
        </p:txBody>
      </p:sp>
    </p:spTree>
    <p:extLst>
      <p:ext uri="{BB962C8B-B14F-4D97-AF65-F5344CB8AC3E}">
        <p14:creationId xmlns:p14="http://schemas.microsoft.com/office/powerpoint/2010/main" val="415634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28</a:t>
            </a:fld>
            <a:endParaRPr lang="en-GB"/>
          </a:p>
        </p:txBody>
      </p:sp>
    </p:spTree>
    <p:extLst>
      <p:ext uri="{BB962C8B-B14F-4D97-AF65-F5344CB8AC3E}">
        <p14:creationId xmlns:p14="http://schemas.microsoft.com/office/powerpoint/2010/main" val="3241584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(16) The Harm Principle: How to live your life the way you want to – YouTube</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charset="0"/>
                <a:ea typeface="+mn-ea"/>
                <a:cs typeface="+mn-cs"/>
              </a:rPr>
              <a:t>liberty, privacy, freedom of conscience and expression, and to freedom of association and assembly</a:t>
            </a:r>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32</a:t>
            </a:fld>
            <a:endParaRPr lang="en-GB"/>
          </a:p>
        </p:txBody>
      </p:sp>
    </p:spTree>
    <p:extLst>
      <p:ext uri="{BB962C8B-B14F-4D97-AF65-F5344CB8AC3E}">
        <p14:creationId xmlns:p14="http://schemas.microsoft.com/office/powerpoint/2010/main" val="1942355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What</a:t>
            </a:r>
            <a:r>
              <a:rPr lang="en-GB" altLang="en-US" baseline="0" dirty="0"/>
              <a:t> effect do this different aspects of diversity have upon our lives? Discuss</a:t>
            </a:r>
            <a:endParaRPr lang="en-GB" altLang="en-US"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34</a:t>
            </a:fld>
            <a:endParaRPr lang="en-GB"/>
          </a:p>
        </p:txBody>
      </p:sp>
    </p:spTree>
    <p:extLst>
      <p:ext uri="{BB962C8B-B14F-4D97-AF65-F5344CB8AC3E}">
        <p14:creationId xmlns:p14="http://schemas.microsoft.com/office/powerpoint/2010/main" val="179087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9</a:t>
            </a:fld>
            <a:endParaRPr lang="en-GB"/>
          </a:p>
        </p:txBody>
      </p:sp>
    </p:spTree>
    <p:extLst>
      <p:ext uri="{BB962C8B-B14F-4D97-AF65-F5344CB8AC3E}">
        <p14:creationId xmlns:p14="http://schemas.microsoft.com/office/powerpoint/2010/main" val="1760267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Unfortunately, we're still a long way off achieving true equality in the workplace. 20th November 2020 marked Equal Pay Day; the day women effectively start working for free relative to men because of the gender pay gap. That's a whole </a:t>
            </a:r>
            <a:r>
              <a:rPr lang="en-US" sz="1200" b="1" i="0" kern="1200" dirty="0">
                <a:solidFill>
                  <a:schemeClr val="tx1"/>
                </a:solidFill>
                <a:effectLst/>
                <a:latin typeface="Arial" charset="0"/>
                <a:ea typeface="+mn-ea"/>
                <a:cs typeface="+mn-cs"/>
              </a:rPr>
              <a:t>42 days of unpaid work</a:t>
            </a:r>
            <a:r>
              <a:rPr lang="en-US" sz="1200" b="0" i="0" kern="1200" dirty="0">
                <a:solidFill>
                  <a:schemeClr val="tx1"/>
                </a:solidFill>
                <a:effectLst/>
                <a:latin typeface="Arial" charset="0"/>
                <a:ea typeface="+mn-ea"/>
                <a:cs typeface="+mn-cs"/>
              </a:rPr>
              <a:t>.</a:t>
            </a:r>
            <a:endParaRPr lang="en-US"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35</a:t>
            </a:fld>
            <a:endParaRPr lang="en-GB"/>
          </a:p>
        </p:txBody>
      </p:sp>
    </p:spTree>
    <p:extLst>
      <p:ext uri="{BB962C8B-B14F-4D97-AF65-F5344CB8AC3E}">
        <p14:creationId xmlns:p14="http://schemas.microsoft.com/office/powerpoint/2010/main" val="3621733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Split the class into four groups. Each group represents one of the</a:t>
            </a:r>
            <a:r>
              <a:rPr lang="en-US" baseline="0" dirty="0"/>
              <a:t> four key features of Britishness. The group should discuss and come up with ideas as to why their feature is very important (not necessarily the most important, but why it is important in itself). They should then appoint a spokesperson to feedback to the rest of the class.</a:t>
            </a:r>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37</a:t>
            </a:fld>
            <a:endParaRPr lang="en-GB"/>
          </a:p>
        </p:txBody>
      </p:sp>
    </p:spTree>
    <p:extLst>
      <p:ext uri="{BB962C8B-B14F-4D97-AF65-F5344CB8AC3E}">
        <p14:creationId xmlns:p14="http://schemas.microsoft.com/office/powerpoint/2010/main" val="2119933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 of</a:t>
            </a:r>
            <a:r>
              <a:rPr lang="en-GB" baseline="0" dirty="0"/>
              <a:t> 10 how British do the students think they are?</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38</a:t>
            </a:fld>
            <a:endParaRPr lang="en-GB"/>
          </a:p>
        </p:txBody>
      </p:sp>
    </p:spTree>
    <p:extLst>
      <p:ext uri="{BB962C8B-B14F-4D97-AF65-F5344CB8AC3E}">
        <p14:creationId xmlns:p14="http://schemas.microsoft.com/office/powerpoint/2010/main" val="2973162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 1 minute timer</a:t>
            </a:r>
          </a:p>
          <a:p>
            <a:r>
              <a:rPr lang="en-GB" dirty="0"/>
              <a:t>Set 3</a:t>
            </a:r>
            <a:r>
              <a:rPr lang="en-GB" baseline="0" dirty="0"/>
              <a:t> minute timer</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39</a:t>
            </a:fld>
            <a:endParaRPr lang="en-GB"/>
          </a:p>
        </p:txBody>
      </p:sp>
    </p:spTree>
    <p:extLst>
      <p:ext uri="{BB962C8B-B14F-4D97-AF65-F5344CB8AC3E}">
        <p14:creationId xmlns:p14="http://schemas.microsoft.com/office/powerpoint/2010/main" val="4191399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Scatter our* enemies,</a:t>
            </a:r>
            <a:r>
              <a:rPr lang="en-US" dirty="0"/>
              <a:t/>
            </a:r>
            <a:br>
              <a:rPr lang="en-US" dirty="0"/>
            </a:br>
            <a:r>
              <a:rPr lang="en-US" sz="1200" b="0" i="0" kern="1200" dirty="0">
                <a:solidFill>
                  <a:schemeClr val="tx1"/>
                </a:solidFill>
                <a:effectLst/>
                <a:latin typeface="Arial" charset="0"/>
                <a:ea typeface="+mn-ea"/>
                <a:cs typeface="+mn-cs"/>
              </a:rPr>
              <a:t>And make them fall!</a:t>
            </a:r>
            <a:r>
              <a:rPr lang="en-US" dirty="0"/>
              <a:t/>
            </a:r>
            <a:br>
              <a:rPr lang="en-US" dirty="0"/>
            </a:br>
            <a:r>
              <a:rPr lang="en-US" sz="1200" b="0" i="0" kern="1200" dirty="0">
                <a:solidFill>
                  <a:schemeClr val="tx1"/>
                </a:solidFill>
                <a:effectLst/>
                <a:latin typeface="Arial" charset="0"/>
                <a:ea typeface="+mn-ea"/>
                <a:cs typeface="+mn-cs"/>
              </a:rPr>
              <a:t>Confound their politics,</a:t>
            </a:r>
            <a:r>
              <a:rPr lang="en-US" dirty="0"/>
              <a:t/>
            </a:r>
            <a:br>
              <a:rPr lang="en-US" dirty="0"/>
            </a:br>
            <a:r>
              <a:rPr lang="en-US" sz="1200" b="0" i="0" kern="1200" dirty="0">
                <a:solidFill>
                  <a:schemeClr val="tx1"/>
                </a:solidFill>
                <a:effectLst/>
                <a:latin typeface="Arial" charset="0"/>
                <a:ea typeface="+mn-ea"/>
                <a:cs typeface="+mn-cs"/>
              </a:rPr>
              <a:t>Frustrate their knavish tricks,</a:t>
            </a:r>
            <a:r>
              <a:rPr lang="en-US" dirty="0"/>
              <a:t/>
            </a:r>
            <a:br>
              <a:rPr lang="en-US" dirty="0"/>
            </a:br>
            <a:r>
              <a:rPr lang="en-US" dirty="0"/>
              <a:t/>
            </a:r>
            <a:br>
              <a:rPr lang="en-US" dirty="0"/>
            </a:br>
            <a:r>
              <a:rPr lang="en-US" sz="1200" b="0" i="0" kern="1200" dirty="0">
                <a:solidFill>
                  <a:schemeClr val="tx1"/>
                </a:solidFill>
                <a:effectLst/>
                <a:latin typeface="Arial" charset="0"/>
                <a:ea typeface="+mn-ea"/>
                <a:cs typeface="+mn-cs"/>
              </a:rPr>
              <a:t>Not in this land alone,</a:t>
            </a:r>
            <a:r>
              <a:rPr lang="en-US" dirty="0"/>
              <a:t/>
            </a:r>
            <a:br>
              <a:rPr lang="en-US" dirty="0"/>
            </a:br>
            <a:r>
              <a:rPr lang="en-US" sz="1200" b="0" i="0" kern="1200" dirty="0">
                <a:solidFill>
                  <a:schemeClr val="tx1"/>
                </a:solidFill>
                <a:effectLst/>
                <a:latin typeface="Arial" charset="0"/>
                <a:ea typeface="+mn-ea"/>
                <a:cs typeface="+mn-cs"/>
              </a:rPr>
              <a:t>But be God's mercies known,</a:t>
            </a:r>
            <a:r>
              <a:rPr lang="en-US" dirty="0"/>
              <a:t/>
            </a:r>
            <a:br>
              <a:rPr lang="en-US" dirty="0"/>
            </a:br>
            <a:r>
              <a:rPr lang="en-US" sz="1200" b="0" i="0" kern="1200" dirty="0">
                <a:solidFill>
                  <a:schemeClr val="tx1"/>
                </a:solidFill>
                <a:effectLst/>
                <a:latin typeface="Arial" charset="0"/>
                <a:ea typeface="+mn-ea"/>
                <a:cs typeface="+mn-cs"/>
              </a:rPr>
              <a:t>From shore to shore!</a:t>
            </a:r>
            <a:r>
              <a:rPr lang="en-US" dirty="0"/>
              <a:t/>
            </a:r>
            <a:br>
              <a:rPr lang="en-US" dirty="0"/>
            </a:br>
            <a:r>
              <a:rPr lang="en-US" sz="1200" b="0" i="0" kern="1200" dirty="0">
                <a:solidFill>
                  <a:schemeClr val="tx1"/>
                </a:solidFill>
                <a:effectLst/>
                <a:latin typeface="Arial" charset="0"/>
                <a:ea typeface="+mn-ea"/>
                <a:cs typeface="+mn-cs"/>
              </a:rPr>
              <a:t>Lord make the nations see,</a:t>
            </a:r>
            <a:r>
              <a:rPr lang="en-US" dirty="0"/>
              <a:t/>
            </a:r>
            <a:br>
              <a:rPr lang="en-US" dirty="0"/>
            </a:br>
            <a:r>
              <a:rPr lang="en-US" sz="1200" b="0" i="0" kern="1200" dirty="0">
                <a:solidFill>
                  <a:schemeClr val="tx1"/>
                </a:solidFill>
                <a:effectLst/>
                <a:latin typeface="Arial" charset="0"/>
                <a:ea typeface="+mn-ea"/>
                <a:cs typeface="+mn-cs"/>
              </a:rPr>
              <a:t>That men should brothers be,</a:t>
            </a:r>
            <a:r>
              <a:rPr lang="en-US" dirty="0"/>
              <a:t/>
            </a:r>
            <a:br>
              <a:rPr lang="en-US" dirty="0"/>
            </a:br>
            <a:r>
              <a:rPr lang="en-US" sz="1200" b="0" i="0" kern="1200" dirty="0">
                <a:solidFill>
                  <a:schemeClr val="tx1"/>
                </a:solidFill>
                <a:effectLst/>
                <a:latin typeface="Arial" charset="0"/>
                <a:ea typeface="+mn-ea"/>
                <a:cs typeface="+mn-cs"/>
              </a:rPr>
              <a:t>And form one family,</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Lord grant that Marshal Wade</a:t>
            </a:r>
            <a:r>
              <a:rPr lang="en-US" dirty="0"/>
              <a:t/>
            </a:r>
            <a:br>
              <a:rPr lang="en-US" dirty="0"/>
            </a:br>
            <a:r>
              <a:rPr lang="en-US" sz="1200" b="0" i="0" kern="1200" dirty="0">
                <a:solidFill>
                  <a:schemeClr val="tx1"/>
                </a:solidFill>
                <a:effectLst/>
                <a:latin typeface="Arial" charset="0"/>
                <a:ea typeface="+mn-ea"/>
                <a:cs typeface="+mn-cs"/>
              </a:rPr>
              <a:t>May by thy mighty aid</a:t>
            </a:r>
            <a:r>
              <a:rPr lang="en-US" dirty="0"/>
              <a:t/>
            </a:r>
            <a:br>
              <a:rPr lang="en-US" dirty="0"/>
            </a:br>
            <a:r>
              <a:rPr lang="en-US" sz="1200" b="0" i="0" kern="1200" dirty="0">
                <a:solidFill>
                  <a:schemeClr val="tx1"/>
                </a:solidFill>
                <a:effectLst/>
                <a:latin typeface="Arial" charset="0"/>
                <a:ea typeface="+mn-ea"/>
                <a:cs typeface="+mn-cs"/>
              </a:rPr>
              <a:t>Victory bring.</a:t>
            </a:r>
            <a:r>
              <a:rPr lang="en-US" dirty="0"/>
              <a:t/>
            </a:r>
            <a:br>
              <a:rPr lang="en-US" dirty="0"/>
            </a:br>
            <a:r>
              <a:rPr lang="en-US" sz="1200" b="0" i="0" kern="1200" dirty="0">
                <a:solidFill>
                  <a:schemeClr val="tx1"/>
                </a:solidFill>
                <a:effectLst/>
                <a:latin typeface="Arial" charset="0"/>
                <a:ea typeface="+mn-ea"/>
                <a:cs typeface="+mn-cs"/>
              </a:rPr>
              <a:t>May he sedition hush,</a:t>
            </a:r>
            <a:r>
              <a:rPr lang="en-US" dirty="0"/>
              <a:t/>
            </a:r>
            <a:br>
              <a:rPr lang="en-US" dirty="0"/>
            </a:br>
            <a:r>
              <a:rPr lang="en-US" sz="1200" b="0" i="0" kern="1200" dirty="0">
                <a:solidFill>
                  <a:schemeClr val="tx1"/>
                </a:solidFill>
                <a:effectLst/>
                <a:latin typeface="Arial" charset="0"/>
                <a:ea typeface="+mn-ea"/>
                <a:cs typeface="+mn-cs"/>
              </a:rPr>
              <a:t>And like a torrent rush,</a:t>
            </a:r>
            <a:r>
              <a:rPr lang="en-US" dirty="0"/>
              <a:t/>
            </a:r>
            <a:br>
              <a:rPr lang="en-US" dirty="0"/>
            </a:br>
            <a:r>
              <a:rPr lang="en-US" sz="1200" b="0" i="0" kern="1200" dirty="0">
                <a:solidFill>
                  <a:schemeClr val="tx1"/>
                </a:solidFill>
                <a:effectLst/>
                <a:latin typeface="Arial" charset="0"/>
                <a:ea typeface="+mn-ea"/>
                <a:cs typeface="+mn-cs"/>
              </a:rPr>
              <a:t>Rebellious Scots to crush.</a:t>
            </a:r>
            <a:r>
              <a:rPr lang="en-US" dirty="0"/>
              <a:t/>
            </a:r>
            <a:br>
              <a:rPr lang="en-US" dirty="0"/>
            </a:br>
            <a:r>
              <a:rPr lang="en-US" dirty="0"/>
              <a:t/>
            </a:r>
            <a:br>
              <a:rPr lang="en-US" dirty="0"/>
            </a:br>
            <a:r>
              <a:rPr lang="en-US" sz="1200" b="0" i="0" kern="1200" dirty="0">
                <a:solidFill>
                  <a:schemeClr val="tx1"/>
                </a:solidFill>
                <a:effectLst/>
                <a:latin typeface="Arial" charset="0"/>
                <a:ea typeface="+mn-ea"/>
                <a:cs typeface="+mn-cs"/>
              </a:rPr>
              <a:t>source: </a:t>
            </a:r>
            <a:r>
              <a:rPr lang="en-US" sz="1200" b="0" i="0" kern="1200" dirty="0">
                <a:solidFill>
                  <a:schemeClr val="tx1"/>
                </a:solidFill>
                <a:effectLst/>
                <a:latin typeface="Arial" charset="0"/>
                <a:ea typeface="+mn-ea"/>
                <a:cs typeface="+mn-cs"/>
                <a:hlinkClick r:id="rId3"/>
              </a:rPr>
              <a:t>https://www.lyricsondemand.com/n/nationalanthemlyrics/britiannationalanthemlyrics.html</a:t>
            </a:r>
            <a:r>
              <a:rPr lang="en-US" dirty="0"/>
              <a:t/>
            </a:r>
            <a:br>
              <a:rPr lang="en-US" dirty="0"/>
            </a:br>
            <a:r>
              <a:rPr lang="en-US" dirty="0"/>
              <a:t/>
            </a:r>
            <a:br>
              <a:rPr lang="en-US" dirty="0"/>
            </a:br>
            <a:r>
              <a:rPr lang="en-US" sz="1200" b="0" i="0" kern="1200" dirty="0">
                <a:solidFill>
                  <a:schemeClr val="tx1"/>
                </a:solidFill>
                <a:effectLst/>
                <a:latin typeface="Arial" charset="0"/>
                <a:ea typeface="+mn-ea"/>
                <a:cs typeface="+mn-cs"/>
              </a:rPr>
              <a:t>source: </a:t>
            </a:r>
            <a:r>
              <a:rPr lang="en-US" sz="1200" b="0" i="0" kern="1200" dirty="0">
                <a:solidFill>
                  <a:schemeClr val="tx1"/>
                </a:solidFill>
                <a:effectLst/>
                <a:latin typeface="Arial" charset="0"/>
                <a:ea typeface="+mn-ea"/>
                <a:cs typeface="+mn-cs"/>
                <a:hlinkClick r:id="rId3"/>
              </a:rPr>
              <a:t>https://www.lyricsondemand.com/n/nationalanthemlyrics/britiannationalanthemlyrics.html</a:t>
            </a:r>
            <a:endParaRPr lang="en-GB" dirty="0"/>
          </a:p>
        </p:txBody>
      </p:sp>
      <p:sp>
        <p:nvSpPr>
          <p:cNvPr id="4" name="Slide Number Placeholder 3"/>
          <p:cNvSpPr>
            <a:spLocks noGrp="1"/>
          </p:cNvSpPr>
          <p:nvPr>
            <p:ph type="sldNum" sz="quarter" idx="5"/>
          </p:nvPr>
        </p:nvSpPr>
        <p:spPr/>
        <p:txBody>
          <a:bodyPr/>
          <a:lstStyle/>
          <a:p>
            <a:pPr>
              <a:defRPr/>
            </a:pPr>
            <a:fld id="{E3C7E54D-5D54-42E1-88EE-5A7D7FF6AF72}" type="slidenum">
              <a:rPr lang="en-GB" smtClean="0"/>
              <a:pPr>
                <a:defRPr/>
              </a:pPr>
              <a:t>41</a:t>
            </a:fld>
            <a:endParaRPr lang="en-GB"/>
          </a:p>
        </p:txBody>
      </p:sp>
    </p:spTree>
    <p:extLst>
      <p:ext uri="{BB962C8B-B14F-4D97-AF65-F5344CB8AC3E}">
        <p14:creationId xmlns:p14="http://schemas.microsoft.com/office/powerpoint/2010/main" val="879643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a:t>
            </a:r>
            <a:r>
              <a:rPr lang="en-GB" baseline="0" dirty="0"/>
              <a:t> short on time, watch USA and India.</a:t>
            </a:r>
          </a:p>
          <a:p>
            <a:r>
              <a:rPr lang="en-GB" baseline="0" dirty="0"/>
              <a:t>India is damning of the British, sets up for thinking about legacy later. </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42</a:t>
            </a:fld>
            <a:endParaRPr lang="en-GB"/>
          </a:p>
        </p:txBody>
      </p:sp>
    </p:spTree>
    <p:extLst>
      <p:ext uri="{BB962C8B-B14F-4D97-AF65-F5344CB8AC3E}">
        <p14:creationId xmlns:p14="http://schemas.microsoft.com/office/powerpoint/2010/main" val="1590736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 of</a:t>
            </a:r>
            <a:r>
              <a:rPr lang="en-GB" baseline="0" dirty="0"/>
              <a:t> 10 how British do the students think they are?</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43</a:t>
            </a:fld>
            <a:endParaRPr lang="en-GB"/>
          </a:p>
        </p:txBody>
      </p:sp>
    </p:spTree>
    <p:extLst>
      <p:ext uri="{BB962C8B-B14F-4D97-AF65-F5344CB8AC3E}">
        <p14:creationId xmlns:p14="http://schemas.microsoft.com/office/powerpoint/2010/main" val="76646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44</a:t>
            </a:fld>
            <a:endParaRPr lang="en-GB"/>
          </a:p>
        </p:txBody>
      </p:sp>
    </p:spTree>
    <p:extLst>
      <p:ext uri="{BB962C8B-B14F-4D97-AF65-F5344CB8AC3E}">
        <p14:creationId xmlns:p14="http://schemas.microsoft.com/office/powerpoint/2010/main" val="4021596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section, your students will now begin to feel negative emotions towards him.  - We will talk about the video clip on the next slide.</a:t>
            </a:r>
          </a:p>
        </p:txBody>
      </p:sp>
      <p:sp>
        <p:nvSpPr>
          <p:cNvPr id="4" name="Slide Number Placeholder 3"/>
          <p:cNvSpPr>
            <a:spLocks noGrp="1"/>
          </p:cNvSpPr>
          <p:nvPr>
            <p:ph type="sldNum" sz="quarter" idx="5"/>
          </p:nvPr>
        </p:nvSpPr>
        <p:spPr/>
        <p:txBody>
          <a:bodyPr/>
          <a:lstStyle/>
          <a:p>
            <a:fld id="{D779A81B-3466-EE41-AF93-737BC8496256}" type="slidenum">
              <a:rPr lang="en-GB" smtClean="0"/>
              <a:t>48</a:t>
            </a:fld>
            <a:endParaRPr lang="en-GB"/>
          </a:p>
        </p:txBody>
      </p:sp>
    </p:spTree>
    <p:extLst>
      <p:ext uri="{BB962C8B-B14F-4D97-AF65-F5344CB8AC3E}">
        <p14:creationId xmlns:p14="http://schemas.microsoft.com/office/powerpoint/2010/main" val="1172823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them to formulate their opinion first in a sentence or two.</a:t>
            </a:r>
          </a:p>
        </p:txBody>
      </p:sp>
      <p:sp>
        <p:nvSpPr>
          <p:cNvPr id="4" name="Slide Number Placeholder 3"/>
          <p:cNvSpPr>
            <a:spLocks noGrp="1"/>
          </p:cNvSpPr>
          <p:nvPr>
            <p:ph type="sldNum" sz="quarter" idx="5"/>
          </p:nvPr>
        </p:nvSpPr>
        <p:spPr/>
        <p:txBody>
          <a:bodyPr/>
          <a:lstStyle/>
          <a:p>
            <a:fld id="{D779A81B-3466-EE41-AF93-737BC8496256}" type="slidenum">
              <a:rPr lang="en-GB" smtClean="0"/>
              <a:t>49</a:t>
            </a:fld>
            <a:endParaRPr lang="en-GB"/>
          </a:p>
        </p:txBody>
      </p:sp>
    </p:spTree>
    <p:extLst>
      <p:ext uri="{BB962C8B-B14F-4D97-AF65-F5344CB8AC3E}">
        <p14:creationId xmlns:p14="http://schemas.microsoft.com/office/powerpoint/2010/main" val="69093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10</a:t>
            </a:fld>
            <a:endParaRPr lang="en-GB"/>
          </a:p>
        </p:txBody>
      </p:sp>
    </p:spTree>
    <p:extLst>
      <p:ext uri="{BB962C8B-B14F-4D97-AF65-F5344CB8AC3E}">
        <p14:creationId xmlns:p14="http://schemas.microsoft.com/office/powerpoint/2010/main" val="3999691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55</a:t>
            </a:fld>
            <a:endParaRPr lang="en-GB"/>
          </a:p>
        </p:txBody>
      </p:sp>
    </p:spTree>
    <p:extLst>
      <p:ext uri="{BB962C8B-B14F-4D97-AF65-F5344CB8AC3E}">
        <p14:creationId xmlns:p14="http://schemas.microsoft.com/office/powerpoint/2010/main" val="3833877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Exit pol – Strongly agree one side, strongly disagree, other, students</a:t>
            </a:r>
            <a:r>
              <a:rPr lang="en-GB" baseline="0" dirty="0"/>
              <a:t> can filter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(40) 'Iconic': residents react to Black Lives Matter statue replacing Edward </a:t>
            </a:r>
            <a:r>
              <a:rPr lang="en-US" dirty="0" err="1">
                <a:hlinkClick r:id="rId3"/>
              </a:rPr>
              <a:t>Colston</a:t>
            </a:r>
            <a:r>
              <a:rPr lang="en-US" dirty="0">
                <a:hlinkClick r:id="rId3"/>
              </a:rPr>
              <a:t> in Bristol – YouTube</a:t>
            </a:r>
            <a:r>
              <a:rPr lang="en-US" dirty="0"/>
              <a:t> – It was taken down currently empty.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56</a:t>
            </a:fld>
            <a:endParaRPr lang="en-GB"/>
          </a:p>
        </p:txBody>
      </p:sp>
    </p:spTree>
    <p:extLst>
      <p:ext uri="{BB962C8B-B14F-4D97-AF65-F5344CB8AC3E}">
        <p14:creationId xmlns:p14="http://schemas.microsoft.com/office/powerpoint/2010/main" val="2041284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(40) 'Iconic': residents react to Black Lives Matter statue replacing Edward Colston in Bristol – YouTube</a:t>
            </a:r>
            <a:r>
              <a:rPr lang="en-US" dirty="0"/>
              <a:t> – It was taken down currently empty.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58</a:t>
            </a:fld>
            <a:endParaRPr lang="en-GB"/>
          </a:p>
        </p:txBody>
      </p:sp>
    </p:spTree>
    <p:extLst>
      <p:ext uri="{BB962C8B-B14F-4D97-AF65-F5344CB8AC3E}">
        <p14:creationId xmlns:p14="http://schemas.microsoft.com/office/powerpoint/2010/main" val="1819271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Holocaust</a:t>
            </a:r>
            <a:r>
              <a:rPr lang="en-GB" baseline="0" dirty="0"/>
              <a:t> Remembrance  Berlin</a:t>
            </a:r>
          </a:p>
          <a:p>
            <a:endParaRPr lang="en-GB" baseline="0" dirty="0"/>
          </a:p>
          <a:p>
            <a:r>
              <a:rPr lang="en-GB" baseline="0" dirty="0"/>
              <a:t>Native American Burial Ground </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59</a:t>
            </a:fld>
            <a:endParaRPr lang="en-GB"/>
          </a:p>
        </p:txBody>
      </p:sp>
    </p:spTree>
    <p:extLst>
      <p:ext uri="{BB962C8B-B14F-4D97-AF65-F5344CB8AC3E}">
        <p14:creationId xmlns:p14="http://schemas.microsoft.com/office/powerpoint/2010/main" val="3462872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60</a:t>
            </a:fld>
            <a:endParaRPr lang="en-GB"/>
          </a:p>
        </p:txBody>
      </p:sp>
    </p:spTree>
    <p:extLst>
      <p:ext uri="{BB962C8B-B14F-4D97-AF65-F5344CB8AC3E}">
        <p14:creationId xmlns:p14="http://schemas.microsoft.com/office/powerpoint/2010/main" val="3536344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61</a:t>
            </a:fld>
            <a:endParaRPr lang="en-GB"/>
          </a:p>
        </p:txBody>
      </p:sp>
    </p:spTree>
    <p:extLst>
      <p:ext uri="{BB962C8B-B14F-4D97-AF65-F5344CB8AC3E}">
        <p14:creationId xmlns:p14="http://schemas.microsoft.com/office/powerpoint/2010/main" val="3672761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63</a:t>
            </a:fld>
            <a:endParaRPr lang="en-GB"/>
          </a:p>
        </p:txBody>
      </p:sp>
    </p:spTree>
    <p:extLst>
      <p:ext uri="{BB962C8B-B14F-4D97-AF65-F5344CB8AC3E}">
        <p14:creationId xmlns:p14="http://schemas.microsoft.com/office/powerpoint/2010/main" val="2222197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Split the class into four groups. Each group represents one of the</a:t>
            </a:r>
            <a:r>
              <a:rPr lang="en-US" baseline="0" dirty="0"/>
              <a:t> four key features of Britishness.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Signpost to booklet that has ideas for each group. And links to clips that they may find useful.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Choose a spokesperson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Thumbs up heads down to vote off the Balloons. </a:t>
            </a:r>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64</a:t>
            </a:fld>
            <a:endParaRPr lang="en-GB"/>
          </a:p>
        </p:txBody>
      </p:sp>
    </p:spTree>
    <p:extLst>
      <p:ext uri="{BB962C8B-B14F-4D97-AF65-F5344CB8AC3E}">
        <p14:creationId xmlns:p14="http://schemas.microsoft.com/office/powerpoint/2010/main" val="395317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b="0" i="0" kern="1200" dirty="0">
                <a:solidFill>
                  <a:schemeClr val="tx1"/>
                </a:solidFill>
                <a:effectLst/>
                <a:latin typeface="+mn-lt"/>
                <a:ea typeface="+mn-ea"/>
                <a:cs typeface="+mn-cs"/>
              </a:rPr>
              <a:t>Danny Baker – Danny Baker</a:t>
            </a:r>
          </a:p>
          <a:p>
            <a:pPr marL="0" algn="l" defTabSz="914400" rtl="0" eaLnBrk="1" latinLnBrk="0" hangingPunct="1"/>
            <a:r>
              <a:rPr lang="en-US" sz="1200" b="0" i="0" kern="1200" dirty="0">
                <a:solidFill>
                  <a:schemeClr val="tx1"/>
                </a:solidFill>
                <a:effectLst/>
                <a:latin typeface="+mn-lt"/>
                <a:ea typeface="+mn-ea"/>
                <a:cs typeface="+mn-cs"/>
              </a:rPr>
              <a:t>Broadcaster Danny Baker was sacked from his 5 Live show after tweeting about the royal baby using a photo of a chimpanzee. He was accused of racism after seemingly mocking Meghan </a:t>
            </a:r>
            <a:r>
              <a:rPr lang="en-US" sz="1200" b="0" i="0" kern="1200" dirty="0" err="1">
                <a:solidFill>
                  <a:schemeClr val="tx1"/>
                </a:solidFill>
                <a:effectLst/>
                <a:latin typeface="+mn-lt"/>
                <a:ea typeface="+mn-ea"/>
                <a:cs typeface="+mn-cs"/>
              </a:rPr>
              <a:t>Markle’s</a:t>
            </a:r>
            <a:r>
              <a:rPr lang="en-US" sz="1200" b="0" i="0" kern="1200" dirty="0">
                <a:solidFill>
                  <a:schemeClr val="tx1"/>
                </a:solidFill>
                <a:effectLst/>
                <a:latin typeface="+mn-lt"/>
                <a:ea typeface="+mn-ea"/>
                <a:cs typeface="+mn-cs"/>
              </a:rPr>
              <a:t> racial heritage in a now deleted post that featured an image of two people holding hands with a small monkey dressed in a suit.</a:t>
            </a:r>
          </a:p>
          <a:p>
            <a:pPr marL="0" algn="l" defTabSz="914400" rtl="0" eaLnBrk="1" latinLnBrk="0" hangingPunct="1"/>
            <a:r>
              <a:rPr lang="en-US" sz="1200" b="0" i="0" kern="1200" dirty="0">
                <a:solidFill>
                  <a:schemeClr val="tx1"/>
                </a:solidFill>
                <a:effectLst/>
                <a:latin typeface="+mn-lt"/>
                <a:ea typeface="+mn-ea"/>
                <a:cs typeface="+mn-cs"/>
              </a:rPr>
              <a:t>Katie Hopkins - Katie Hopkins was sacked from LBC in May 2017 for appearing to call for genocide in a tweet following the Manchester terror attack that killed 22. "We need a final solution," she wrote.</a:t>
            </a:r>
          </a:p>
          <a:p>
            <a:pPr marL="0" algn="l" defTabSz="914400" rtl="0" eaLnBrk="1" latinLnBrk="0" hangingPunct="1"/>
            <a:r>
              <a:rPr lang="en-US" sz="1200" b="0" i="0" kern="1200" dirty="0">
                <a:solidFill>
                  <a:schemeClr val="tx1"/>
                </a:solidFill>
                <a:effectLst/>
                <a:latin typeface="+mn-lt"/>
                <a:ea typeface="+mn-ea"/>
                <a:cs typeface="+mn-cs"/>
              </a:rPr>
              <a:t>Kevin Heart - Kevin Hart may not technically have been sacked from hosting the Oscars in 2019, but the actor-comedian stepped down after refusing to </a:t>
            </a:r>
            <a:r>
              <a:rPr lang="en-US" sz="1200" b="0" i="0" kern="1200" dirty="0" err="1">
                <a:solidFill>
                  <a:schemeClr val="tx1"/>
                </a:solidFill>
                <a:effectLst/>
                <a:latin typeface="+mn-lt"/>
                <a:ea typeface="+mn-ea"/>
                <a:cs typeface="+mn-cs"/>
              </a:rPr>
              <a:t>apologise</a:t>
            </a:r>
            <a:r>
              <a:rPr lang="en-US" sz="1200" b="0" i="0" kern="1200" dirty="0">
                <a:solidFill>
                  <a:schemeClr val="tx1"/>
                </a:solidFill>
                <a:effectLst/>
                <a:latin typeface="+mn-lt"/>
                <a:ea typeface="+mn-ea"/>
                <a:cs typeface="+mn-cs"/>
              </a:rPr>
              <a:t> for resurfaced homophobic tweets. “I chose to pass. I passed on the apology,” he said, repeating that the issue of the tweets had been addressed in the past.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Jack Maynard – 5 years early posted homophobic and racist</a:t>
            </a:r>
            <a:r>
              <a:rPr lang="en-GB" sz="1200" b="0" i="0" kern="1200" baseline="0" dirty="0">
                <a:solidFill>
                  <a:schemeClr val="tx1"/>
                </a:solidFill>
                <a:effectLst/>
                <a:latin typeface="+mn-lt"/>
                <a:ea typeface="+mn-ea"/>
                <a:cs typeface="+mn-cs"/>
              </a:rPr>
              <a:t> tweets resulting him being kicked of the show. </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0F5D902-4D5D-468C-97A5-1C02F11E542A}" type="slidenum">
              <a:rPr lang="en-GB" smtClean="0"/>
              <a:t>13</a:t>
            </a:fld>
            <a:endParaRPr lang="en-GB"/>
          </a:p>
        </p:txBody>
      </p:sp>
    </p:spTree>
    <p:extLst>
      <p:ext uri="{BB962C8B-B14F-4D97-AF65-F5344CB8AC3E}">
        <p14:creationId xmlns:p14="http://schemas.microsoft.com/office/powerpoint/2010/main" val="330240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Discuss</a:t>
            </a:r>
            <a:r>
              <a:rPr lang="en-GB" baseline="0" dirty="0"/>
              <a:t> this question with pupils. Then ask them to make a choice/move to one side of the room or the other. Once they have done this they should discuss their reasons within their groups, elect a spokesperson and then each spokesperson should explain why they have chosen their option. Tally the amount on each side?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14</a:t>
            </a:fld>
            <a:endParaRPr lang="en-GB"/>
          </a:p>
        </p:txBody>
      </p:sp>
    </p:spTree>
    <p:extLst>
      <p:ext uri="{BB962C8B-B14F-4D97-AF65-F5344CB8AC3E}">
        <p14:creationId xmlns:p14="http://schemas.microsoft.com/office/powerpoint/2010/main" val="4234426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this question with pupils. Then ask them to make a choice/move to one side of the room or the other. Once they have done this they should discuss their reasons within their groups, elect a spokesperson and then each spokesperson should explain why they have chosen their option.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C7E54D-5D54-42E1-88EE-5A7D7FF6AF72}"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8996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activity:</a:t>
            </a:r>
          </a:p>
          <a:p>
            <a:r>
              <a:rPr lang="en-GB" dirty="0"/>
              <a:t>Who</a:t>
            </a:r>
            <a:r>
              <a:rPr lang="en-GB" baseline="0" dirty="0"/>
              <a:t> are these people? What are the things that bind them together (the things they have in common)? How might be they different from one another? Is it always right to think of a group of people as the same?</a:t>
            </a:r>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16</a:t>
            </a:fld>
            <a:endParaRPr lang="en-GB"/>
          </a:p>
        </p:txBody>
      </p:sp>
    </p:spTree>
    <p:extLst>
      <p:ext uri="{BB962C8B-B14F-4D97-AF65-F5344CB8AC3E}">
        <p14:creationId xmlns:p14="http://schemas.microsoft.com/office/powerpoint/2010/main" val="9668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activity:</a:t>
            </a:r>
          </a:p>
          <a:p>
            <a:r>
              <a:rPr lang="en-GB" dirty="0"/>
              <a:t>Who</a:t>
            </a:r>
            <a:r>
              <a:rPr lang="en-GB" baseline="0" dirty="0"/>
              <a:t> are these people? What are the things that bind them together (the things they have in common)? How might be they different from one another? Is it always right to think of a group of people as the same?</a:t>
            </a:r>
          </a:p>
          <a:p>
            <a:endParaRPr lang="en-GB" baseline="0" dirty="0"/>
          </a:p>
          <a:p>
            <a:r>
              <a:rPr lang="en-US" dirty="0">
                <a:hlinkClick r:id="rId3"/>
              </a:rPr>
              <a:t>(40) Old City, New Voices: Bristol Welcomes Little </a:t>
            </a:r>
            <a:r>
              <a:rPr lang="en-US" dirty="0" err="1">
                <a:hlinkClick r:id="rId3"/>
              </a:rPr>
              <a:t>Amal</a:t>
            </a:r>
            <a:r>
              <a:rPr lang="en-US" dirty="0">
                <a:hlinkClick r:id="rId3"/>
              </a:rPr>
              <a:t> – YouTube</a:t>
            </a:r>
            <a:r>
              <a:rPr lang="en-US" dirty="0"/>
              <a:t> – Discuss one puppet representing 32million displaced</a:t>
            </a:r>
            <a:r>
              <a:rPr lang="en-US" baseline="0" dirty="0"/>
              <a:t> children, </a:t>
            </a:r>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E3C7E54D-5D54-42E1-88EE-5A7D7FF6AF72}" type="slidenum">
              <a:rPr lang="en-GB" smtClean="0"/>
              <a:pPr>
                <a:defRPr/>
              </a:pPr>
              <a:t>17</a:t>
            </a:fld>
            <a:endParaRPr lang="en-GB"/>
          </a:p>
        </p:txBody>
      </p:sp>
    </p:spTree>
    <p:extLst>
      <p:ext uri="{BB962C8B-B14F-4D97-AF65-F5344CB8AC3E}">
        <p14:creationId xmlns:p14="http://schemas.microsoft.com/office/powerpoint/2010/main" val="20490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FFD6F-57F5-4F9D-8227-A6CB90783EC7}" type="slidenum">
              <a:rPr lang="en-US" altLang="en-US"/>
              <a:pPr/>
              <a:t>18</a:t>
            </a:fld>
            <a:endParaRPr lang="en-US" alt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GB" altLang="en-US" dirty="0"/>
              <a:t>Split class into smaller groups for this activity.</a:t>
            </a:r>
            <a:r>
              <a:rPr lang="en-GB" altLang="en-US" baseline="0" dirty="0"/>
              <a:t> Discuss the results. Which are more important, the things that hold them together or the things that make them individual?</a:t>
            </a:r>
            <a:endParaRPr lang="en-GB" altLang="en-US" dirty="0"/>
          </a:p>
        </p:txBody>
      </p:sp>
    </p:spTree>
    <p:extLst>
      <p:ext uri="{BB962C8B-B14F-4D97-AF65-F5344CB8AC3E}">
        <p14:creationId xmlns:p14="http://schemas.microsoft.com/office/powerpoint/2010/main" val="135637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41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43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033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036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73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4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188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978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99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416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601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544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15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87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84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6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25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8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08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57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44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C730B4-5C88-482B-9104-610BD01EF31C}" type="datetimeFigureOut">
              <a:rPr lang="en-US" smtClean="0">
                <a:solidFill>
                  <a:prstClr val="black">
                    <a:tint val="75000"/>
                  </a:prstClr>
                </a:solidFill>
              </a:rPr>
              <a:pPr/>
              <a:t>9/7/2022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361622-CAA3-4449-8922-EF954639A0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791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6C730B4-5C88-482B-9104-610BD01EF31C}" type="datetimeFigureOut">
              <a:rPr lang="en-US" smtClean="0">
                <a:solidFill>
                  <a:prstClr val="black">
                    <a:tint val="75000"/>
                  </a:prstClr>
                </a:solidFill>
                <a:latin typeface="Calibri"/>
              </a:rPr>
              <a:pPr fontAlgn="auto">
                <a:spcBef>
                  <a:spcPts val="0"/>
                </a:spcBef>
                <a:spcAft>
                  <a:spcPts val="0"/>
                </a:spcAft>
              </a:pPr>
              <a:t>9/7/2022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E361622-CAA3-4449-8922-EF954639A06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36518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6C730B4-5C88-482B-9104-610BD01EF31C}" type="datetimeFigureOut">
              <a:rPr lang="en-US" smtClean="0">
                <a:solidFill>
                  <a:prstClr val="black">
                    <a:tint val="75000"/>
                  </a:prstClr>
                </a:solidFill>
                <a:latin typeface="Calibri"/>
              </a:rPr>
              <a:pPr fontAlgn="auto">
                <a:spcBef>
                  <a:spcPts val="0"/>
                </a:spcBef>
                <a:spcAft>
                  <a:spcPts val="0"/>
                </a:spcAft>
              </a:pPr>
              <a:t>9/7/2022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E361622-CAA3-4449-8922-EF954639A06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0773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VxW5D5VPg_0"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1.jfif"/><Relationship Id="rId7"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f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paVXPXoyDd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fif"/></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VZQapdkwLo"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0.xml"/><Relationship Id="rId1" Type="http://schemas.openxmlformats.org/officeDocument/2006/relationships/slideLayout" Target="../slideLayouts/slideLayout7.xml"/><Relationship Id="rId4" Type="http://schemas.openxmlformats.org/officeDocument/2006/relationships/slide" Target="slide4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slide" Target="slide41.xml"/><Relationship Id="rId4" Type="http://schemas.openxmlformats.org/officeDocument/2006/relationships/slide" Target="slide40.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jf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fif"/></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G9eK9fWUb3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He6QUvZuVtg" TargetMode="External"/><Relationship Id="rId7"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youtube.com/watch?v=h8Ers8gw_W4" TargetMode="External"/><Relationship Id="rId5" Type="http://schemas.openxmlformats.org/officeDocument/2006/relationships/hyperlink" Target="https://www.youtube.com/watch?v=tLSySwXhKKg" TargetMode="External"/><Relationship Id="rId4" Type="http://schemas.openxmlformats.org/officeDocument/2006/relationships/hyperlink" Target="https://www.youtube.com/watch?v=rRFkks3cFs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jfif"/></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jfif"/><Relationship Id="rId4" Type="http://schemas.openxmlformats.org/officeDocument/2006/relationships/image" Target="../media/image59.jp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youtube.com/watch?v=l70SI9I1UPk"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time_continue=3&amp;v=L9bMWe3t-t4&amp;feature=emb_logo"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_pWg7fkMSIw"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fif"/><Relationship Id="rId2" Type="http://schemas.openxmlformats.org/officeDocument/2006/relationships/hyperlink" Target="https://www.youtube.com/watch?v=awazCTKkJZw"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bbc.co.uk/news/av/uk-england-bristol-53237491" TargetMode="External"/><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41.xml"/><Relationship Id="rId4" Type="http://schemas.openxmlformats.org/officeDocument/2006/relationships/slide" Target="slide40.xml"/></Relationships>
</file>

<file path=ppt/slides/_rels/slide56.xml.rels><?xml version="1.0" encoding="UTF-8" standalone="yes"?>
<Relationships xmlns="http://schemas.openxmlformats.org/package/2006/relationships"><Relationship Id="rId3" Type="http://schemas.openxmlformats.org/officeDocument/2006/relationships/image" Target="../media/image71.jf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5.jfif"/><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slide" Target="slide41.xml"/><Relationship Id="rId4" Type="http://schemas.openxmlformats.org/officeDocument/2006/relationships/slide" Target="slide4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1: Why do we study RESPECT?</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827584" y="2226469"/>
            <a:ext cx="4072278" cy="3660702"/>
          </a:xfrm>
          <a:ln>
            <a:solidFill>
              <a:schemeClr val="accent1"/>
            </a:solidFill>
          </a:ln>
        </p:spPr>
        <p:txBody>
          <a:bodyPr>
            <a:normAutofit/>
          </a:bodyPr>
          <a:lstStyle/>
          <a:p>
            <a:pPr marL="0" indent="0">
              <a:buNone/>
            </a:pPr>
            <a:r>
              <a:rPr lang="en-GB" sz="2200" b="1" u="sng" dirty="0"/>
              <a:t>In this lesson we are going to:</a:t>
            </a:r>
          </a:p>
          <a:p>
            <a:pPr marL="0" indent="0">
              <a:buNone/>
            </a:pPr>
            <a:endParaRPr lang="en-GB" dirty="0"/>
          </a:p>
          <a:p>
            <a:pPr>
              <a:buFontTx/>
              <a:buChar char="-"/>
            </a:pPr>
            <a:r>
              <a:rPr lang="en-GB" dirty="0"/>
              <a:t>Evaluate the purpose of RESPECT as a course. </a:t>
            </a:r>
          </a:p>
          <a:p>
            <a:pPr>
              <a:buFontTx/>
              <a:buChar char="-"/>
            </a:pPr>
            <a:endParaRPr lang="en-GB" sz="2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660326"/>
            <a:ext cx="3854202" cy="256946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429000"/>
            <a:ext cx="3821088" cy="2458171"/>
          </a:xfrm>
          <a:prstGeom prst="rect">
            <a:avLst/>
          </a:prstGeom>
        </p:spPr>
      </p:pic>
    </p:spTree>
    <p:extLst>
      <p:ext uri="{BB962C8B-B14F-4D97-AF65-F5344CB8AC3E}">
        <p14:creationId xmlns:p14="http://schemas.microsoft.com/office/powerpoint/2010/main" val="3955680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404664"/>
            <a:ext cx="5472608" cy="1077218"/>
          </a:xfrm>
          <a:prstGeom prst="rect">
            <a:avLst/>
          </a:prstGeom>
          <a:noFill/>
        </p:spPr>
        <p:txBody>
          <a:bodyPr wrap="square" rtlCol="0">
            <a:spAutoFit/>
          </a:bodyPr>
          <a:lstStyle/>
          <a:p>
            <a:pPr algn="ctr"/>
            <a:r>
              <a:rPr lang="en-US" sz="3200" dirty="0"/>
              <a:t>Drama </a:t>
            </a:r>
          </a:p>
          <a:p>
            <a:pPr algn="ctr"/>
            <a:endParaRPr lang="en-GB"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492896"/>
            <a:ext cx="2619375" cy="1714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2492896"/>
            <a:ext cx="2790825" cy="1714500"/>
          </a:xfrm>
          <a:prstGeom prst="rect">
            <a:avLst/>
          </a:prstGeom>
        </p:spPr>
      </p:pic>
    </p:spTree>
    <p:extLst>
      <p:ext uri="{BB962C8B-B14F-4D97-AF65-F5344CB8AC3E}">
        <p14:creationId xmlns:p14="http://schemas.microsoft.com/office/powerpoint/2010/main" val="120690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548680"/>
            <a:ext cx="8136904" cy="6001643"/>
          </a:xfrm>
          <a:prstGeom prst="rect">
            <a:avLst/>
          </a:prstGeom>
        </p:spPr>
        <p:txBody>
          <a:bodyPr wrap="square">
            <a:spAutoFit/>
          </a:bodyPr>
          <a:lstStyle/>
          <a:p>
            <a:pPr algn="ctr" fontAlgn="auto">
              <a:spcBef>
                <a:spcPts val="0"/>
              </a:spcBef>
              <a:spcAft>
                <a:spcPts val="0"/>
              </a:spcAft>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RESPECT – “Knowledge that flavors the claim”</a:t>
            </a:r>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spTree>
    <p:extLst>
      <p:ext uri="{BB962C8B-B14F-4D97-AF65-F5344CB8AC3E}">
        <p14:creationId xmlns:p14="http://schemas.microsoft.com/office/powerpoint/2010/main" val="4057967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3007" y="4797152"/>
            <a:ext cx="6290642" cy="646331"/>
          </a:xfrm>
          <a:prstGeom prst="rect">
            <a:avLst/>
          </a:prstGeom>
        </p:spPr>
        <p:txBody>
          <a:bodyPr wrap="square">
            <a:spAutoFit/>
          </a:bodyPr>
          <a:lstStyle/>
          <a:p>
            <a:pPr algn="ctr"/>
            <a:r>
              <a:rPr lang="en-US" dirty="0">
                <a:hlinkClick r:id="rId2"/>
              </a:rPr>
              <a:t>(40) Michelle Obama's Best Advice For Students | How To Succeed In Life - YouTube</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1772816"/>
            <a:ext cx="3821088" cy="2458171"/>
          </a:xfrm>
          <a:prstGeom prst="rect">
            <a:avLst/>
          </a:prstGeom>
        </p:spPr>
      </p:pic>
      <p:sp>
        <p:nvSpPr>
          <p:cNvPr id="5" name="Title 1">
            <a:extLst>
              <a:ext uri="{FF2B5EF4-FFF2-40B4-BE49-F238E27FC236}">
                <a16:creationId xmlns:a16="http://schemas.microsoft.com/office/drawing/2014/main" id="{3F7BA84C-6497-1440-95DF-2797B21F6AD4}"/>
              </a:ext>
            </a:extLst>
          </p:cNvPr>
          <p:cNvSpPr txBox="1">
            <a:spLocks/>
          </p:cNvSpPr>
          <p:nvPr/>
        </p:nvSpPr>
        <p:spPr>
          <a:xfrm>
            <a:off x="1547664" y="558579"/>
            <a:ext cx="6624736" cy="64807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000" dirty="0">
                <a:latin typeface="+mj-lt"/>
              </a:rPr>
              <a:t>2: RESPECT Ourselves and Communities</a:t>
            </a:r>
          </a:p>
        </p:txBody>
      </p:sp>
    </p:spTree>
    <p:extLst>
      <p:ext uri="{BB962C8B-B14F-4D97-AF65-F5344CB8AC3E}">
        <p14:creationId xmlns:p14="http://schemas.microsoft.com/office/powerpoint/2010/main" val="3846352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10" y="4374125"/>
            <a:ext cx="2257425" cy="15049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54" y="2501923"/>
            <a:ext cx="1716912" cy="136745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035" y="2568769"/>
            <a:ext cx="2171700" cy="144303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127" y="2592545"/>
            <a:ext cx="2544656" cy="150854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2885" y="4376439"/>
            <a:ext cx="2255773" cy="1502636"/>
          </a:xfrm>
          <a:prstGeom prst="rect">
            <a:avLst/>
          </a:prstGeom>
        </p:spPr>
      </p:pic>
      <p:sp>
        <p:nvSpPr>
          <p:cNvPr id="8" name="Title 1">
            <a:extLst>
              <a:ext uri="{FF2B5EF4-FFF2-40B4-BE49-F238E27FC236}">
                <a16:creationId xmlns:a16="http://schemas.microsoft.com/office/drawing/2014/main" id="{3F7BA84C-6497-1440-95DF-2797B21F6AD4}"/>
              </a:ext>
            </a:extLst>
          </p:cNvPr>
          <p:cNvSpPr txBox="1">
            <a:spLocks/>
          </p:cNvSpPr>
          <p:nvPr/>
        </p:nvSpPr>
        <p:spPr>
          <a:xfrm>
            <a:off x="1276410" y="620688"/>
            <a:ext cx="6624736" cy="64807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000" dirty="0">
                <a:latin typeface="+mj-lt"/>
              </a:rPr>
              <a:t>3: Respect Others</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19" y="260648"/>
            <a:ext cx="8827318" cy="6352918"/>
          </a:xfrm>
          <a:prstGeom prst="rect">
            <a:avLst/>
          </a:prstGeom>
        </p:spPr>
      </p:pic>
    </p:spTree>
    <p:extLst>
      <p:ext uri="{BB962C8B-B14F-4D97-AF65-F5344CB8AC3E}">
        <p14:creationId xmlns:p14="http://schemas.microsoft.com/office/powerpoint/2010/main" val="307037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2: Identity!</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827584" y="2226469"/>
            <a:ext cx="4072278" cy="3660702"/>
          </a:xfrm>
          <a:ln>
            <a:solidFill>
              <a:schemeClr val="accent1"/>
            </a:solidFill>
          </a:ln>
        </p:spPr>
        <p:txBody>
          <a:bodyPr>
            <a:normAutofit/>
          </a:bodyPr>
          <a:lstStyle/>
          <a:p>
            <a:pPr marL="0" indent="0">
              <a:buNone/>
            </a:pPr>
            <a:r>
              <a:rPr lang="en-GB" sz="2200" b="1" u="sng" dirty="0"/>
              <a:t>In this lesson we are going to:</a:t>
            </a:r>
          </a:p>
          <a:p>
            <a:pPr marL="0" indent="0">
              <a:buNone/>
            </a:pPr>
            <a:endParaRPr lang="en-GB" dirty="0"/>
          </a:p>
          <a:p>
            <a:pPr fontAlgn="auto">
              <a:spcAft>
                <a:spcPts val="0"/>
              </a:spcAft>
              <a:buFontTx/>
              <a:buChar char="-"/>
            </a:pPr>
            <a:r>
              <a:rPr lang="en-GB" dirty="0"/>
              <a:t>Evaluate what is more important personal identity or group identity?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3182319"/>
            <a:ext cx="3515213" cy="27048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934" y="692696"/>
            <a:ext cx="2343472" cy="2343472"/>
          </a:xfrm>
          <a:prstGeom prst="rect">
            <a:avLst/>
          </a:prstGeom>
        </p:spPr>
      </p:pic>
    </p:spTree>
    <p:extLst>
      <p:ext uri="{BB962C8B-B14F-4D97-AF65-F5344CB8AC3E}">
        <p14:creationId xmlns:p14="http://schemas.microsoft.com/office/powerpoint/2010/main" val="2866620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8340745" cy="34163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What is more important?</a:t>
            </a:r>
          </a:p>
          <a:p>
            <a:pPr marL="685800" marR="0" lvl="0" indent="-685800"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5400" b="1" i="0" u="none" strike="noStrike" kern="1200" cap="none" spc="0" normalizeH="0" baseline="0" noProof="0" dirty="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Personal identity</a:t>
            </a:r>
          </a:p>
          <a:p>
            <a:pPr marL="685800" marR="0" lvl="0" indent="-685800"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5400" b="1" i="0" u="none" strike="noStrike" kern="1200" cap="none" spc="0" normalizeH="0" baseline="0" noProof="0" dirty="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Group identity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Arial" charset="0"/>
                <a:ea typeface="+mn-ea"/>
                <a:cs typeface="+mn-cs"/>
              </a:rPr>
              <a:t>Why?</a:t>
            </a:r>
          </a:p>
        </p:txBody>
      </p:sp>
    </p:spTree>
    <p:extLst>
      <p:ext uri="{BB962C8B-B14F-4D97-AF65-F5344CB8AC3E}">
        <p14:creationId xmlns:p14="http://schemas.microsoft.com/office/powerpoint/2010/main" val="373957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93" y="-76997"/>
            <a:ext cx="9250999" cy="6840382"/>
          </a:xfrm>
          <a:prstGeom prst="rect">
            <a:avLst/>
          </a:prstGeom>
        </p:spPr>
      </p:pic>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9" name="Puzzle3"/>
          <p:cNvSpPr>
            <a:spLocks noEditPoints="1" noChangeArrowheads="1"/>
          </p:cNvSpPr>
          <p:nvPr/>
        </p:nvSpPr>
        <p:spPr bwMode="auto">
          <a:xfrm>
            <a:off x="928556" y="-1561056"/>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 name="Puzzle2"/>
          <p:cNvSpPr>
            <a:spLocks noEditPoints="1" noChangeArrowheads="1"/>
          </p:cNvSpPr>
          <p:nvPr/>
        </p:nvSpPr>
        <p:spPr bwMode="auto">
          <a:xfrm>
            <a:off x="414569" y="186883"/>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 name="Puzzle4"/>
          <p:cNvSpPr>
            <a:spLocks noEditPoints="1" noChangeArrowheads="1"/>
          </p:cNvSpPr>
          <p:nvPr/>
        </p:nvSpPr>
        <p:spPr bwMode="auto">
          <a:xfrm>
            <a:off x="-676860" y="159943"/>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 name="Puzzle1"/>
          <p:cNvSpPr>
            <a:spLocks noEditPoints="1" noChangeArrowheads="1"/>
          </p:cNvSpPr>
          <p:nvPr/>
        </p:nvSpPr>
        <p:spPr bwMode="auto">
          <a:xfrm>
            <a:off x="-1260648" y="-83525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 name="Puzzle3"/>
          <p:cNvSpPr>
            <a:spLocks noEditPoints="1" noChangeArrowheads="1"/>
          </p:cNvSpPr>
          <p:nvPr/>
        </p:nvSpPr>
        <p:spPr bwMode="auto">
          <a:xfrm>
            <a:off x="928554" y="1556868"/>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 name="Puzzle2"/>
          <p:cNvSpPr>
            <a:spLocks noEditPoints="1" noChangeArrowheads="1"/>
          </p:cNvSpPr>
          <p:nvPr/>
        </p:nvSpPr>
        <p:spPr bwMode="auto">
          <a:xfrm>
            <a:off x="401876" y="3296884"/>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Puzzle4"/>
          <p:cNvSpPr>
            <a:spLocks noEditPoints="1" noChangeArrowheads="1"/>
          </p:cNvSpPr>
          <p:nvPr/>
        </p:nvSpPr>
        <p:spPr bwMode="auto">
          <a:xfrm>
            <a:off x="-713349" y="3277867"/>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Puzzle1"/>
          <p:cNvSpPr>
            <a:spLocks noEditPoints="1" noChangeArrowheads="1"/>
          </p:cNvSpPr>
          <p:nvPr/>
        </p:nvSpPr>
        <p:spPr bwMode="auto">
          <a:xfrm>
            <a:off x="-1267653" y="2246833"/>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 name="Puzzle3"/>
          <p:cNvSpPr>
            <a:spLocks noEditPoints="1" noChangeArrowheads="1"/>
          </p:cNvSpPr>
          <p:nvPr/>
        </p:nvSpPr>
        <p:spPr bwMode="auto">
          <a:xfrm>
            <a:off x="4169826" y="-1561056"/>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Puzzle2"/>
          <p:cNvSpPr>
            <a:spLocks noEditPoints="1" noChangeArrowheads="1"/>
          </p:cNvSpPr>
          <p:nvPr/>
        </p:nvSpPr>
        <p:spPr bwMode="auto">
          <a:xfrm>
            <a:off x="3655839" y="215614"/>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 name="Puzzle4"/>
          <p:cNvSpPr>
            <a:spLocks noEditPoints="1" noChangeArrowheads="1"/>
          </p:cNvSpPr>
          <p:nvPr/>
        </p:nvSpPr>
        <p:spPr bwMode="auto">
          <a:xfrm>
            <a:off x="2564410" y="159943"/>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Puzzle1"/>
          <p:cNvSpPr>
            <a:spLocks noEditPoints="1" noChangeArrowheads="1"/>
          </p:cNvSpPr>
          <p:nvPr/>
        </p:nvSpPr>
        <p:spPr bwMode="auto">
          <a:xfrm>
            <a:off x="1980622" y="-83525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Puzzle3"/>
          <p:cNvSpPr>
            <a:spLocks noEditPoints="1" noChangeArrowheads="1"/>
          </p:cNvSpPr>
          <p:nvPr/>
        </p:nvSpPr>
        <p:spPr bwMode="auto">
          <a:xfrm>
            <a:off x="7483772" y="-1552169"/>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 name="Puzzle2"/>
          <p:cNvSpPr>
            <a:spLocks noEditPoints="1" noChangeArrowheads="1"/>
          </p:cNvSpPr>
          <p:nvPr/>
        </p:nvSpPr>
        <p:spPr bwMode="auto">
          <a:xfrm>
            <a:off x="6969785" y="195770"/>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Puzzle4"/>
          <p:cNvSpPr>
            <a:spLocks noEditPoints="1" noChangeArrowheads="1"/>
          </p:cNvSpPr>
          <p:nvPr/>
        </p:nvSpPr>
        <p:spPr bwMode="auto">
          <a:xfrm>
            <a:off x="5849580" y="146795"/>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Puzzle1"/>
          <p:cNvSpPr>
            <a:spLocks noEditPoints="1" noChangeArrowheads="1"/>
          </p:cNvSpPr>
          <p:nvPr/>
        </p:nvSpPr>
        <p:spPr bwMode="auto">
          <a:xfrm>
            <a:off x="5241384" y="-856024"/>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Puzzle3"/>
          <p:cNvSpPr>
            <a:spLocks noEditPoints="1" noChangeArrowheads="1"/>
          </p:cNvSpPr>
          <p:nvPr/>
        </p:nvSpPr>
        <p:spPr bwMode="auto">
          <a:xfrm>
            <a:off x="4169826" y="1556868"/>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Puzzle2"/>
          <p:cNvSpPr>
            <a:spLocks noEditPoints="1" noChangeArrowheads="1"/>
          </p:cNvSpPr>
          <p:nvPr/>
        </p:nvSpPr>
        <p:spPr bwMode="auto">
          <a:xfrm>
            <a:off x="3655839" y="3304807"/>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Puzzle4"/>
          <p:cNvSpPr>
            <a:spLocks noEditPoints="1" noChangeArrowheads="1"/>
          </p:cNvSpPr>
          <p:nvPr/>
        </p:nvSpPr>
        <p:spPr bwMode="auto">
          <a:xfrm>
            <a:off x="2564410" y="3277867"/>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Puzzle1"/>
          <p:cNvSpPr>
            <a:spLocks noEditPoints="1" noChangeArrowheads="1"/>
          </p:cNvSpPr>
          <p:nvPr/>
        </p:nvSpPr>
        <p:spPr bwMode="auto">
          <a:xfrm>
            <a:off x="1980622" y="228266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Puzzle3"/>
          <p:cNvSpPr>
            <a:spLocks noEditPoints="1" noChangeArrowheads="1"/>
          </p:cNvSpPr>
          <p:nvPr/>
        </p:nvSpPr>
        <p:spPr bwMode="auto">
          <a:xfrm>
            <a:off x="4169826" y="4689848"/>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Puzzle2"/>
          <p:cNvSpPr>
            <a:spLocks noEditPoints="1" noChangeArrowheads="1"/>
          </p:cNvSpPr>
          <p:nvPr/>
        </p:nvSpPr>
        <p:spPr bwMode="auto">
          <a:xfrm>
            <a:off x="3655839" y="6437787"/>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Puzzle4"/>
          <p:cNvSpPr>
            <a:spLocks noEditPoints="1" noChangeArrowheads="1"/>
          </p:cNvSpPr>
          <p:nvPr/>
        </p:nvSpPr>
        <p:spPr bwMode="auto">
          <a:xfrm>
            <a:off x="2564410" y="6410847"/>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 name="Puzzle1"/>
          <p:cNvSpPr>
            <a:spLocks noEditPoints="1" noChangeArrowheads="1"/>
          </p:cNvSpPr>
          <p:nvPr/>
        </p:nvSpPr>
        <p:spPr bwMode="auto">
          <a:xfrm>
            <a:off x="1980622" y="541564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 name="Puzzle3"/>
          <p:cNvSpPr>
            <a:spLocks noEditPoints="1" noChangeArrowheads="1"/>
          </p:cNvSpPr>
          <p:nvPr/>
        </p:nvSpPr>
        <p:spPr bwMode="auto">
          <a:xfrm>
            <a:off x="7454996" y="4689848"/>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 name="Puzzle2"/>
          <p:cNvSpPr>
            <a:spLocks noEditPoints="1" noChangeArrowheads="1"/>
          </p:cNvSpPr>
          <p:nvPr/>
        </p:nvSpPr>
        <p:spPr bwMode="auto">
          <a:xfrm>
            <a:off x="6941009" y="6437787"/>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 name="Puzzle4"/>
          <p:cNvSpPr>
            <a:spLocks noEditPoints="1" noChangeArrowheads="1"/>
          </p:cNvSpPr>
          <p:nvPr/>
        </p:nvSpPr>
        <p:spPr bwMode="auto">
          <a:xfrm>
            <a:off x="5849580" y="6410847"/>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 name="Puzzle1"/>
          <p:cNvSpPr>
            <a:spLocks noEditPoints="1" noChangeArrowheads="1"/>
          </p:cNvSpPr>
          <p:nvPr/>
        </p:nvSpPr>
        <p:spPr bwMode="auto">
          <a:xfrm>
            <a:off x="5264626" y="5410415"/>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 name="Puzzle3"/>
          <p:cNvSpPr>
            <a:spLocks noEditPoints="1" noChangeArrowheads="1"/>
          </p:cNvSpPr>
          <p:nvPr/>
        </p:nvSpPr>
        <p:spPr bwMode="auto">
          <a:xfrm>
            <a:off x="7454996" y="1556868"/>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 name="Puzzle2"/>
          <p:cNvSpPr>
            <a:spLocks noEditPoints="1" noChangeArrowheads="1"/>
          </p:cNvSpPr>
          <p:nvPr/>
        </p:nvSpPr>
        <p:spPr bwMode="auto">
          <a:xfrm>
            <a:off x="6941009" y="3304807"/>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 name="Puzzle4"/>
          <p:cNvSpPr>
            <a:spLocks noEditPoints="1" noChangeArrowheads="1"/>
          </p:cNvSpPr>
          <p:nvPr/>
        </p:nvSpPr>
        <p:spPr bwMode="auto">
          <a:xfrm>
            <a:off x="5849580" y="3277867"/>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 name="Puzzle1"/>
          <p:cNvSpPr>
            <a:spLocks noEditPoints="1" noChangeArrowheads="1"/>
          </p:cNvSpPr>
          <p:nvPr/>
        </p:nvSpPr>
        <p:spPr bwMode="auto">
          <a:xfrm>
            <a:off x="5265792" y="228266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Puzzle3"/>
          <p:cNvSpPr>
            <a:spLocks noEditPoints="1" noChangeArrowheads="1"/>
          </p:cNvSpPr>
          <p:nvPr/>
        </p:nvSpPr>
        <p:spPr bwMode="auto">
          <a:xfrm>
            <a:off x="903173" y="4689848"/>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 name="Puzzle2"/>
          <p:cNvSpPr>
            <a:spLocks noEditPoints="1" noChangeArrowheads="1"/>
          </p:cNvSpPr>
          <p:nvPr/>
        </p:nvSpPr>
        <p:spPr bwMode="auto">
          <a:xfrm>
            <a:off x="389186" y="6437787"/>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 name="Puzzle4"/>
          <p:cNvSpPr>
            <a:spLocks noEditPoints="1" noChangeArrowheads="1"/>
          </p:cNvSpPr>
          <p:nvPr/>
        </p:nvSpPr>
        <p:spPr bwMode="auto">
          <a:xfrm>
            <a:off x="-702243" y="6410847"/>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 name="Puzzle1"/>
          <p:cNvSpPr>
            <a:spLocks noEditPoints="1" noChangeArrowheads="1"/>
          </p:cNvSpPr>
          <p:nvPr/>
        </p:nvSpPr>
        <p:spPr bwMode="auto">
          <a:xfrm>
            <a:off x="-1286031" y="541564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 name="Puzzle1"/>
          <p:cNvSpPr>
            <a:spLocks noEditPoints="1" noChangeArrowheads="1"/>
          </p:cNvSpPr>
          <p:nvPr/>
        </p:nvSpPr>
        <p:spPr bwMode="auto">
          <a:xfrm>
            <a:off x="8566557" y="-818446"/>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 name="Puzzle4"/>
          <p:cNvSpPr>
            <a:spLocks noEditPoints="1" noChangeArrowheads="1"/>
          </p:cNvSpPr>
          <p:nvPr/>
        </p:nvSpPr>
        <p:spPr bwMode="auto">
          <a:xfrm>
            <a:off x="9144000" y="6410847"/>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 name="Puzzle4"/>
          <p:cNvSpPr>
            <a:spLocks noEditPoints="1" noChangeArrowheads="1"/>
          </p:cNvSpPr>
          <p:nvPr/>
        </p:nvSpPr>
        <p:spPr bwMode="auto">
          <a:xfrm>
            <a:off x="9109905" y="3277866"/>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 name="Puzzle4"/>
          <p:cNvSpPr>
            <a:spLocks noEditPoints="1" noChangeArrowheads="1"/>
          </p:cNvSpPr>
          <p:nvPr/>
        </p:nvSpPr>
        <p:spPr bwMode="auto">
          <a:xfrm>
            <a:off x="9144000" y="159942"/>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 name="Puzzle1"/>
          <p:cNvSpPr>
            <a:spLocks noEditPoints="1" noChangeArrowheads="1"/>
          </p:cNvSpPr>
          <p:nvPr/>
        </p:nvSpPr>
        <p:spPr bwMode="auto">
          <a:xfrm>
            <a:off x="8502368" y="229913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 name="Puzzle1"/>
          <p:cNvSpPr>
            <a:spLocks noEditPoints="1" noChangeArrowheads="1"/>
          </p:cNvSpPr>
          <p:nvPr/>
        </p:nvSpPr>
        <p:spPr bwMode="auto">
          <a:xfrm>
            <a:off x="8537326" y="5415647"/>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8123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46"/>
                                        </p:tgtEl>
                                      </p:cBhvr>
                                    </p:animEffect>
                                    <p:set>
                                      <p:cBhvr>
                                        <p:cTn id="82" dur="1" fill="hold">
                                          <p:stCondLst>
                                            <p:cond delay="499"/>
                                          </p:stCondLst>
                                        </p:cTn>
                                        <p:tgtEl>
                                          <p:spTgt spid="4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59"/>
                                        </p:tgtEl>
                                      </p:cBhvr>
                                    </p:animEffect>
                                    <p:set>
                                      <p:cBhvr>
                                        <p:cTn id="87" dur="1" fill="hold">
                                          <p:stCondLst>
                                            <p:cond delay="499"/>
                                          </p:stCondLst>
                                        </p:cTn>
                                        <p:tgtEl>
                                          <p:spTgt spid="5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8"/>
                                        </p:tgtEl>
                                      </p:cBhvr>
                                    </p:animEffect>
                                    <p:set>
                                      <p:cBhvr>
                                        <p:cTn id="92" dur="1" fill="hold">
                                          <p:stCondLst>
                                            <p:cond delay="499"/>
                                          </p:stCondLst>
                                        </p:cTn>
                                        <p:tgtEl>
                                          <p:spTgt spid="5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7"/>
                                        </p:tgtEl>
                                      </p:cBhvr>
                                    </p:animEffect>
                                    <p:set>
                                      <p:cBhvr>
                                        <p:cTn id="112" dur="1" fill="hold">
                                          <p:stCondLst>
                                            <p:cond delay="499"/>
                                          </p:stCondLst>
                                        </p:cTn>
                                        <p:tgtEl>
                                          <p:spTgt spid="1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48"/>
                                        </p:tgtEl>
                                      </p:cBhvr>
                                    </p:animEffect>
                                    <p:set>
                                      <p:cBhvr>
                                        <p:cTn id="117" dur="1" fill="hold">
                                          <p:stCondLst>
                                            <p:cond delay="499"/>
                                          </p:stCondLst>
                                        </p:cTn>
                                        <p:tgtEl>
                                          <p:spTgt spid="4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54"/>
                                        </p:tgtEl>
                                      </p:cBhvr>
                                    </p:animEffect>
                                    <p:set>
                                      <p:cBhvr>
                                        <p:cTn id="122" dur="1" fill="hold">
                                          <p:stCondLst>
                                            <p:cond delay="499"/>
                                          </p:stCondLst>
                                        </p:cTn>
                                        <p:tgtEl>
                                          <p:spTgt spid="5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2"/>
                                        </p:tgtEl>
                                      </p:cBhvr>
                                    </p:animEffect>
                                    <p:set>
                                      <p:cBhvr>
                                        <p:cTn id="127" dur="1" fill="hold">
                                          <p:stCondLst>
                                            <p:cond delay="499"/>
                                          </p:stCondLst>
                                        </p:cTn>
                                        <p:tgtEl>
                                          <p:spTgt spid="32"/>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44"/>
                                        </p:tgtEl>
                                      </p:cBhvr>
                                    </p:animEffect>
                                    <p:set>
                                      <p:cBhvr>
                                        <p:cTn id="132" dur="1" fill="hold">
                                          <p:stCondLst>
                                            <p:cond delay="499"/>
                                          </p:stCondLst>
                                        </p:cTn>
                                        <p:tgtEl>
                                          <p:spTgt spid="4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24"/>
                                        </p:tgtEl>
                                      </p:cBhvr>
                                    </p:animEffect>
                                    <p:set>
                                      <p:cBhvr>
                                        <p:cTn id="137" dur="1" fill="hold">
                                          <p:stCondLst>
                                            <p:cond delay="499"/>
                                          </p:stCondLst>
                                        </p:cTn>
                                        <p:tgtEl>
                                          <p:spTgt spid="2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47"/>
                                        </p:tgtEl>
                                      </p:cBhvr>
                                    </p:animEffect>
                                    <p:set>
                                      <p:cBhvr>
                                        <p:cTn id="142" dur="1" fill="hold">
                                          <p:stCondLst>
                                            <p:cond delay="499"/>
                                          </p:stCondLst>
                                        </p:cTn>
                                        <p:tgtEl>
                                          <p:spTgt spid="4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60"/>
                                        </p:tgtEl>
                                      </p:cBhvr>
                                    </p:animEffect>
                                    <p:set>
                                      <p:cBhvr>
                                        <p:cTn id="147" dur="1" fill="hold">
                                          <p:stCondLst>
                                            <p:cond delay="499"/>
                                          </p:stCondLst>
                                        </p:cTn>
                                        <p:tgtEl>
                                          <p:spTgt spid="60"/>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51"/>
                                        </p:tgtEl>
                                      </p:cBhvr>
                                    </p:animEffect>
                                    <p:set>
                                      <p:cBhvr>
                                        <p:cTn id="152" dur="1" fill="hold">
                                          <p:stCondLst>
                                            <p:cond delay="499"/>
                                          </p:stCondLst>
                                        </p:cTn>
                                        <p:tgtEl>
                                          <p:spTgt spid="51"/>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38"/>
                                        </p:tgtEl>
                                      </p:cBhvr>
                                    </p:animEffect>
                                    <p:set>
                                      <p:cBhvr>
                                        <p:cTn id="157" dur="1" fill="hold">
                                          <p:stCondLst>
                                            <p:cond delay="499"/>
                                          </p:stCondLst>
                                        </p:cTn>
                                        <p:tgtEl>
                                          <p:spTgt spid="38"/>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0" nodeType="clickEffect">
                                  <p:stCondLst>
                                    <p:cond delay="0"/>
                                  </p:stCondLst>
                                  <p:childTnLst>
                                    <p:animEffect transition="out" filter="fade">
                                      <p:cBhvr>
                                        <p:cTn id="161" dur="500"/>
                                        <p:tgtEl>
                                          <p:spTgt spid="39"/>
                                        </p:tgtEl>
                                      </p:cBhvr>
                                    </p:animEffect>
                                    <p:set>
                                      <p:cBhvr>
                                        <p:cTn id="162" dur="1" fill="hold">
                                          <p:stCondLst>
                                            <p:cond delay="499"/>
                                          </p:stCondLst>
                                        </p:cTn>
                                        <p:tgtEl>
                                          <p:spTgt spid="3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0" nodeType="clickEffect">
                                  <p:stCondLst>
                                    <p:cond delay="0"/>
                                  </p:stCondLst>
                                  <p:childTnLst>
                                    <p:animEffect transition="out" filter="fade">
                                      <p:cBhvr>
                                        <p:cTn id="166" dur="500"/>
                                        <p:tgtEl>
                                          <p:spTgt spid="57"/>
                                        </p:tgtEl>
                                      </p:cBhvr>
                                    </p:animEffect>
                                    <p:set>
                                      <p:cBhvr>
                                        <p:cTn id="167" dur="1" fill="hold">
                                          <p:stCondLst>
                                            <p:cond delay="499"/>
                                          </p:stCondLst>
                                        </p:cTn>
                                        <p:tgtEl>
                                          <p:spTgt spid="57"/>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0"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0" nodeType="clickEffect">
                                  <p:stCondLst>
                                    <p:cond delay="0"/>
                                  </p:stCondLst>
                                  <p:childTnLst>
                                    <p:animEffect transition="out" filter="fade">
                                      <p:cBhvr>
                                        <p:cTn id="181" dur="500"/>
                                        <p:tgtEl>
                                          <p:spTgt spid="41"/>
                                        </p:tgtEl>
                                      </p:cBhvr>
                                    </p:animEffect>
                                    <p:set>
                                      <p:cBhvr>
                                        <p:cTn id="182" dur="1" fill="hold">
                                          <p:stCondLst>
                                            <p:cond delay="499"/>
                                          </p:stCondLst>
                                        </p:cTn>
                                        <p:tgtEl>
                                          <p:spTgt spid="41"/>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37"/>
                                        </p:tgtEl>
                                      </p:cBhvr>
                                    </p:animEffect>
                                    <p:set>
                                      <p:cBhvr>
                                        <p:cTn id="187" dur="1" fill="hold">
                                          <p:stCondLst>
                                            <p:cond delay="499"/>
                                          </p:stCondLst>
                                        </p:cTn>
                                        <p:tgtEl>
                                          <p:spTgt spid="3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0" nodeType="clickEffect">
                                  <p:stCondLst>
                                    <p:cond delay="0"/>
                                  </p:stCondLst>
                                  <p:childTnLst>
                                    <p:animEffect transition="out" filter="fade">
                                      <p:cBhvr>
                                        <p:cTn id="191" dur="500"/>
                                        <p:tgtEl>
                                          <p:spTgt spid="10"/>
                                        </p:tgtEl>
                                      </p:cBhvr>
                                    </p:animEffect>
                                    <p:set>
                                      <p:cBhvr>
                                        <p:cTn id="192" dur="1" fill="hold">
                                          <p:stCondLst>
                                            <p:cond delay="499"/>
                                          </p:stCondLst>
                                        </p:cTn>
                                        <p:tgtEl>
                                          <p:spTgt spid="10"/>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0" nodeType="clickEffect">
                                  <p:stCondLst>
                                    <p:cond delay="0"/>
                                  </p:stCondLst>
                                  <p:childTnLst>
                                    <p:animEffect transition="out" filter="fade">
                                      <p:cBhvr>
                                        <p:cTn id="196" dur="500"/>
                                        <p:tgtEl>
                                          <p:spTgt spid="52"/>
                                        </p:tgtEl>
                                      </p:cBhvr>
                                    </p:animEffect>
                                    <p:set>
                                      <p:cBhvr>
                                        <p:cTn id="197" dur="1" fill="hold">
                                          <p:stCondLst>
                                            <p:cond delay="499"/>
                                          </p:stCondLst>
                                        </p:cTn>
                                        <p:tgtEl>
                                          <p:spTgt spid="52"/>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0" nodeType="clickEffect">
                                  <p:stCondLst>
                                    <p:cond delay="0"/>
                                  </p:stCondLst>
                                  <p:childTnLst>
                                    <p:animEffect transition="out" filter="fade">
                                      <p:cBhvr>
                                        <p:cTn id="201" dur="500"/>
                                        <p:tgtEl>
                                          <p:spTgt spid="43"/>
                                        </p:tgtEl>
                                      </p:cBhvr>
                                    </p:animEffect>
                                    <p:set>
                                      <p:cBhvr>
                                        <p:cTn id="202" dur="1" fill="hold">
                                          <p:stCondLst>
                                            <p:cond delay="499"/>
                                          </p:stCondLst>
                                        </p:cTn>
                                        <p:tgtEl>
                                          <p:spTgt spid="43"/>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0" nodeType="clickEffect">
                                  <p:stCondLst>
                                    <p:cond delay="0"/>
                                  </p:stCondLst>
                                  <p:childTnLst>
                                    <p:animEffect transition="out" filter="fade">
                                      <p:cBhvr>
                                        <p:cTn id="206" dur="500"/>
                                        <p:tgtEl>
                                          <p:spTgt spid="42"/>
                                        </p:tgtEl>
                                      </p:cBhvr>
                                    </p:animEffect>
                                    <p:set>
                                      <p:cBhvr>
                                        <p:cTn id="207" dur="1" fill="hold">
                                          <p:stCondLst>
                                            <p:cond delay="499"/>
                                          </p:stCondLst>
                                        </p:cTn>
                                        <p:tgtEl>
                                          <p:spTgt spid="42"/>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0" nodeType="clickEffect">
                                  <p:stCondLst>
                                    <p:cond delay="0"/>
                                  </p:stCondLst>
                                  <p:childTnLst>
                                    <p:animEffect transition="out" filter="fade">
                                      <p:cBhvr>
                                        <p:cTn id="211" dur="500"/>
                                        <p:tgtEl>
                                          <p:spTgt spid="56"/>
                                        </p:tgtEl>
                                      </p:cBhvr>
                                    </p:animEffect>
                                    <p:set>
                                      <p:cBhvr>
                                        <p:cTn id="212"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7" grpId="0" animBg="1"/>
      <p:bldP spid="18" grpId="0" animBg="1"/>
      <p:bldP spid="19" grpId="0" animBg="1"/>
      <p:bldP spid="21" grpId="0" animBg="1"/>
      <p:bldP spid="22" grpId="0" animBg="1"/>
      <p:bldP spid="23" grpId="0" animBg="1"/>
      <p:bldP spid="24" grpId="0" animBg="1"/>
      <p:bldP spid="26" grpId="0" animBg="1"/>
      <p:bldP spid="27" grpId="0" animBg="1"/>
      <p:bldP spid="28" grpId="0" animBg="1"/>
      <p:bldP spid="29"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P spid="44" grpId="0" animBg="1"/>
      <p:bldP spid="46"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831"/>
            <a:ext cx="4123519" cy="304901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3473066"/>
            <a:ext cx="4048720" cy="30365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819" y="3816982"/>
            <a:ext cx="4038936" cy="269262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548" y="302819"/>
            <a:ext cx="4409656" cy="2942527"/>
          </a:xfrm>
          <a:prstGeom prst="rect">
            <a:avLst/>
          </a:prstGeom>
        </p:spPr>
      </p:pic>
    </p:spTree>
    <p:extLst>
      <p:ext uri="{BB962C8B-B14F-4D97-AF65-F5344CB8AC3E}">
        <p14:creationId xmlns:p14="http://schemas.microsoft.com/office/powerpoint/2010/main" val="4073309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r"/>
            <a:r>
              <a:rPr lang="en-GB" altLang="en-US" dirty="0"/>
              <a:t>Group work task:</a:t>
            </a:r>
            <a:endParaRPr lang="en-US" altLang="en-US" dirty="0"/>
          </a:p>
        </p:txBody>
      </p:sp>
      <p:sp>
        <p:nvSpPr>
          <p:cNvPr id="9219" name="Rectangle 3"/>
          <p:cNvSpPr>
            <a:spLocks noGrp="1" noChangeArrowheads="1"/>
          </p:cNvSpPr>
          <p:nvPr>
            <p:ph type="body" idx="1"/>
          </p:nvPr>
        </p:nvSpPr>
        <p:spPr/>
        <p:txBody>
          <a:bodyPr/>
          <a:lstStyle/>
          <a:p>
            <a:r>
              <a:rPr lang="en-GB" altLang="en-US" dirty="0"/>
              <a:t>Draw a large circle in the middle of your group’s sheet of sugar paper</a:t>
            </a:r>
          </a:p>
          <a:p>
            <a:r>
              <a:rPr lang="en-GB" altLang="en-US" dirty="0"/>
              <a:t>Now find out one unique fact about each other (write this outside the circle)</a:t>
            </a:r>
          </a:p>
          <a:p>
            <a:r>
              <a:rPr lang="en-GB" altLang="en-US" dirty="0"/>
              <a:t>Now find four things</a:t>
            </a:r>
          </a:p>
          <a:p>
            <a:pPr>
              <a:buFont typeface="Wingdings" panose="05000000000000000000" pitchFamily="2" charset="2"/>
              <a:buNone/>
            </a:pPr>
            <a:r>
              <a:rPr lang="en-GB" altLang="en-US" dirty="0"/>
              <a:t>   you all have in common</a:t>
            </a:r>
          </a:p>
          <a:p>
            <a:pPr>
              <a:buFont typeface="Wingdings" panose="05000000000000000000" pitchFamily="2" charset="2"/>
              <a:buNone/>
            </a:pPr>
            <a:r>
              <a:rPr lang="en-GB" altLang="en-US" dirty="0"/>
              <a:t>   and write these inside the </a:t>
            </a:r>
          </a:p>
          <a:p>
            <a:pPr>
              <a:buFont typeface="Wingdings" panose="05000000000000000000" pitchFamily="2" charset="2"/>
              <a:buNone/>
            </a:pPr>
            <a:r>
              <a:rPr lang="en-GB" altLang="en-US" dirty="0"/>
              <a:t>   circle</a:t>
            </a:r>
            <a:endParaRPr lang="en-US" altLang="en-US" dirty="0"/>
          </a:p>
        </p:txBody>
      </p:sp>
      <p:sp>
        <p:nvSpPr>
          <p:cNvPr id="9220" name="Oval 4"/>
          <p:cNvSpPr>
            <a:spLocks noChangeArrowheads="1"/>
          </p:cNvSpPr>
          <p:nvPr/>
        </p:nvSpPr>
        <p:spPr bwMode="auto">
          <a:xfrm>
            <a:off x="6227763" y="4437063"/>
            <a:ext cx="2663825" cy="14398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21" name="Rectangle 5"/>
          <p:cNvSpPr>
            <a:spLocks noChangeArrowheads="1"/>
          </p:cNvSpPr>
          <p:nvPr/>
        </p:nvSpPr>
        <p:spPr bwMode="auto">
          <a:xfrm>
            <a:off x="7164388" y="3716338"/>
            <a:ext cx="1800225"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a:p>
          <a:p>
            <a:pPr algn="ctr"/>
            <a:r>
              <a:rPr lang="en-GB" altLang="en-US"/>
              <a:t>Tom can speak</a:t>
            </a:r>
          </a:p>
          <a:p>
            <a:pPr algn="ctr"/>
            <a:r>
              <a:rPr lang="en-GB" altLang="en-US"/>
              <a:t>Portuguese</a:t>
            </a:r>
          </a:p>
          <a:p>
            <a:pPr algn="ctr"/>
            <a:endParaRPr lang="en-US" altLang="en-US"/>
          </a:p>
        </p:txBody>
      </p:sp>
      <p:sp>
        <p:nvSpPr>
          <p:cNvPr id="9224" name="Text Box 8"/>
          <p:cNvSpPr txBox="1">
            <a:spLocks noChangeArrowheads="1"/>
          </p:cNvSpPr>
          <p:nvPr/>
        </p:nvSpPr>
        <p:spPr bwMode="auto">
          <a:xfrm>
            <a:off x="6634163" y="4833828"/>
            <a:ext cx="20891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bg1"/>
                </a:solidFill>
              </a:rPr>
              <a:t>Live in Gloucestershire</a:t>
            </a:r>
            <a:endParaRPr lang="en-US" altLang="en-US" dirty="0">
              <a:solidFill>
                <a:schemeClr val="bg1"/>
              </a:solidFill>
            </a:endParaRPr>
          </a:p>
        </p:txBody>
      </p:sp>
    </p:spTree>
    <p:extLst>
      <p:ext uri="{BB962C8B-B14F-4D97-AF65-F5344CB8AC3E}">
        <p14:creationId xmlns:p14="http://schemas.microsoft.com/office/powerpoint/2010/main" val="466835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decel="50000" fill="hold">
                                          <p:stCondLst>
                                            <p:cond delay="0"/>
                                          </p:stCondLst>
                                        </p:cTn>
                                        <p:tgtEl>
                                          <p:spTgt spid="92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2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218"/>
                                        </p:tgtEl>
                                        <p:attrNameLst>
                                          <p:attrName>ppt_w</p:attrName>
                                        </p:attrNameLst>
                                      </p:cBhvr>
                                      <p:tavLst>
                                        <p:tav tm="0">
                                          <p:val>
                                            <p:strVal val="#ppt_w*.05"/>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2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2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2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2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219">
                                            <p:txEl>
                                              <p:pRg st="0" end="0"/>
                                            </p:txEl>
                                          </p:spTgt>
                                        </p:tgtEl>
                                        <p:attrNameLst>
                                          <p:attrName>style.visibility</p:attrName>
                                        </p:attrNameLst>
                                      </p:cBhvr>
                                      <p:to>
                                        <p:strVal val="visible"/>
                                      </p:to>
                                    </p:set>
                                    <p:anim calcmode="lin" valueType="num">
                                      <p:cBhvr additive="base">
                                        <p:cTn id="19"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219">
                                            <p:txEl>
                                              <p:pRg st="1" end="1"/>
                                            </p:txEl>
                                          </p:spTgt>
                                        </p:tgtEl>
                                        <p:attrNameLst>
                                          <p:attrName>style.visibility</p:attrName>
                                        </p:attrNameLst>
                                      </p:cBhvr>
                                      <p:to>
                                        <p:strVal val="visible"/>
                                      </p:to>
                                    </p:set>
                                    <p:anim calcmode="lin" valueType="num">
                                      <p:cBhvr additive="base">
                                        <p:cTn id="25"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20"/>
                                        </p:tgtEl>
                                        <p:attrNameLst>
                                          <p:attrName>style.visibility</p:attrName>
                                        </p:attrNameLst>
                                      </p:cBhvr>
                                      <p:to>
                                        <p:strVal val="visible"/>
                                      </p:to>
                                    </p:set>
                                    <p:anim calcmode="lin" valueType="num">
                                      <p:cBhvr additive="base">
                                        <p:cTn id="31" dur="500" fill="hold"/>
                                        <p:tgtEl>
                                          <p:spTgt spid="9220"/>
                                        </p:tgtEl>
                                        <p:attrNameLst>
                                          <p:attrName>ppt_x</p:attrName>
                                        </p:attrNameLst>
                                      </p:cBhvr>
                                      <p:tavLst>
                                        <p:tav tm="0">
                                          <p:val>
                                            <p:strVal val="#ppt_x"/>
                                          </p:val>
                                        </p:tav>
                                        <p:tav tm="100000">
                                          <p:val>
                                            <p:strVal val="#ppt_x"/>
                                          </p:val>
                                        </p:tav>
                                      </p:tavLst>
                                    </p:anim>
                                    <p:anim calcmode="lin" valueType="num">
                                      <p:cBhvr additive="base">
                                        <p:cTn id="3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221"/>
                                        </p:tgtEl>
                                        <p:attrNameLst>
                                          <p:attrName>style.visibility</p:attrName>
                                        </p:attrNameLst>
                                      </p:cBhvr>
                                      <p:to>
                                        <p:strVal val="visible"/>
                                      </p:to>
                                    </p:set>
                                    <p:anim calcmode="lin" valueType="num">
                                      <p:cBhvr additive="base">
                                        <p:cTn id="37" dur="500" fill="hold"/>
                                        <p:tgtEl>
                                          <p:spTgt spid="9221"/>
                                        </p:tgtEl>
                                        <p:attrNameLst>
                                          <p:attrName>ppt_x</p:attrName>
                                        </p:attrNameLst>
                                      </p:cBhvr>
                                      <p:tavLst>
                                        <p:tav tm="0">
                                          <p:val>
                                            <p:strVal val="#ppt_x"/>
                                          </p:val>
                                        </p:tav>
                                        <p:tav tm="100000">
                                          <p:val>
                                            <p:strVal val="#ppt_x"/>
                                          </p:val>
                                        </p:tav>
                                      </p:tavLst>
                                    </p:anim>
                                    <p:anim calcmode="lin" valueType="num">
                                      <p:cBhvr additive="base">
                                        <p:cTn id="38"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219">
                                            <p:txEl>
                                              <p:pRg st="2" end="2"/>
                                            </p:txEl>
                                          </p:spTgt>
                                        </p:tgtEl>
                                        <p:attrNameLst>
                                          <p:attrName>style.visibility</p:attrName>
                                        </p:attrNameLst>
                                      </p:cBhvr>
                                      <p:to>
                                        <p:strVal val="visible"/>
                                      </p:to>
                                    </p:set>
                                    <p:anim calcmode="lin" valueType="num">
                                      <p:cBhvr additive="base">
                                        <p:cTn id="4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219">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219">
                                            <p:txEl>
                                              <p:pRg st="3" end="3"/>
                                            </p:txEl>
                                          </p:spTgt>
                                        </p:tgtEl>
                                        <p:attrNameLst>
                                          <p:attrName>style.visibility</p:attrName>
                                        </p:attrNameLst>
                                      </p:cBhvr>
                                      <p:to>
                                        <p:strVal val="visible"/>
                                      </p:to>
                                    </p:set>
                                    <p:anim calcmode="lin" valueType="num">
                                      <p:cBhvr additive="base">
                                        <p:cTn id="47"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219">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219">
                                            <p:txEl>
                                              <p:pRg st="4" end="4"/>
                                            </p:txEl>
                                          </p:spTgt>
                                        </p:tgtEl>
                                        <p:attrNameLst>
                                          <p:attrName>style.visibility</p:attrName>
                                        </p:attrNameLst>
                                      </p:cBhvr>
                                      <p:to>
                                        <p:strVal val="visible"/>
                                      </p:to>
                                    </p:set>
                                    <p:anim calcmode="lin" valueType="num">
                                      <p:cBhvr additive="base">
                                        <p:cTn id="5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219">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219">
                                            <p:txEl>
                                              <p:pRg st="5" end="5"/>
                                            </p:txEl>
                                          </p:spTgt>
                                        </p:tgtEl>
                                        <p:attrNameLst>
                                          <p:attrName>style.visibility</p:attrName>
                                        </p:attrNameLst>
                                      </p:cBhvr>
                                      <p:to>
                                        <p:strVal val="visible"/>
                                      </p:to>
                                    </p:set>
                                    <p:anim calcmode="lin" valueType="num">
                                      <p:cBhvr additive="base">
                                        <p:cTn id="55"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224"/>
                                        </p:tgtEl>
                                        <p:attrNameLst>
                                          <p:attrName>style.visibility</p:attrName>
                                        </p:attrNameLst>
                                      </p:cBhvr>
                                      <p:to>
                                        <p:strVal val="visible"/>
                                      </p:to>
                                    </p:set>
                                    <p:anim calcmode="lin" valueType="num">
                                      <p:cBhvr additive="base">
                                        <p:cTn id="61" dur="500" fill="hold"/>
                                        <p:tgtEl>
                                          <p:spTgt spid="9224"/>
                                        </p:tgtEl>
                                        <p:attrNameLst>
                                          <p:attrName>ppt_x</p:attrName>
                                        </p:attrNameLst>
                                      </p:cBhvr>
                                      <p:tavLst>
                                        <p:tav tm="0">
                                          <p:val>
                                            <p:strVal val="#ppt_x"/>
                                          </p:val>
                                        </p:tav>
                                        <p:tav tm="100000">
                                          <p:val>
                                            <p:strVal val="#ppt_x"/>
                                          </p:val>
                                        </p:tav>
                                      </p:tavLst>
                                    </p:anim>
                                    <p:anim calcmode="lin" valueType="num">
                                      <p:cBhvr additive="base">
                                        <p:cTn id="62"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20" grpId="0" animBg="1"/>
      <p:bldP spid="9221" grpId="0" animBg="1"/>
      <p:bldP spid="92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826256"/>
            <a:ext cx="8295456" cy="2554545"/>
          </a:xfrm>
          <a:prstGeom prst="rect">
            <a:avLst/>
          </a:prstGeom>
          <a:noFill/>
        </p:spPr>
        <p:txBody>
          <a:bodyPr wrap="square" rtlCol="0">
            <a:spAutoFit/>
          </a:bodyPr>
          <a:lstStyle/>
          <a:p>
            <a:pPr algn="ctr" fontAlgn="auto">
              <a:spcBef>
                <a:spcPts val="0"/>
              </a:spcBef>
              <a:spcAft>
                <a:spcPts val="0"/>
              </a:spcAft>
            </a:pPr>
            <a:r>
              <a:rPr lang="en-US" sz="4000" b="1" dirty="0"/>
              <a:t>Does religion identify who you are?</a:t>
            </a:r>
          </a:p>
          <a:p>
            <a:pPr fontAlgn="auto">
              <a:spcBef>
                <a:spcPts val="0"/>
              </a:spcBef>
              <a:spcAft>
                <a:spcPts val="0"/>
              </a:spcAft>
            </a:pPr>
            <a:endParaRPr lang="en-US" sz="4000" b="1" dirty="0"/>
          </a:p>
          <a:p>
            <a:pPr fontAlgn="auto">
              <a:spcBef>
                <a:spcPts val="0"/>
              </a:spcBef>
              <a:spcAft>
                <a:spcPts val="0"/>
              </a:spcAft>
            </a:pPr>
            <a:r>
              <a:rPr lang="en-US" sz="4000" dirty="0"/>
              <a:t> </a:t>
            </a:r>
            <a:endParaRPr lang="en-US" sz="4000" dirty="0">
              <a:solidFill>
                <a:prstClr val="black"/>
              </a:solidFill>
              <a:latin typeface="Calibri"/>
            </a:endParaRPr>
          </a:p>
        </p:txBody>
      </p:sp>
      <p:sp>
        <p:nvSpPr>
          <p:cNvPr id="2" name="Rectangle 1"/>
          <p:cNvSpPr/>
          <p:nvPr/>
        </p:nvSpPr>
        <p:spPr>
          <a:xfrm>
            <a:off x="2242728" y="3645024"/>
            <a:ext cx="4572000" cy="646331"/>
          </a:xfrm>
          <a:prstGeom prst="rect">
            <a:avLst/>
          </a:prstGeom>
        </p:spPr>
        <p:txBody>
          <a:bodyPr>
            <a:spAutoFit/>
          </a:bodyPr>
          <a:lstStyle/>
          <a:p>
            <a:r>
              <a:rPr lang="en-US" dirty="0">
                <a:hlinkClick r:id="rId3"/>
              </a:rPr>
              <a:t>(2) Religion, faith and the role they play today | The Economist - YouTube</a:t>
            </a:r>
            <a:endParaRPr lang="en-GB" dirty="0"/>
          </a:p>
        </p:txBody>
      </p:sp>
    </p:spTree>
    <p:extLst>
      <p:ext uri="{BB962C8B-B14F-4D97-AF65-F5344CB8AC3E}">
        <p14:creationId xmlns:p14="http://schemas.microsoft.com/office/powerpoint/2010/main" val="427209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2693" y="2420888"/>
            <a:ext cx="3821088" cy="2458171"/>
          </a:xfrm>
          <a:prstGeom prst="rect">
            <a:avLst/>
          </a:prstGeom>
        </p:spPr>
      </p:pic>
      <p:sp>
        <p:nvSpPr>
          <p:cNvPr id="5" name="Title 1">
            <a:extLst>
              <a:ext uri="{FF2B5EF4-FFF2-40B4-BE49-F238E27FC236}">
                <a16:creationId xmlns:a16="http://schemas.microsoft.com/office/drawing/2014/main" id="{3F7BA84C-6497-1440-95DF-2797B21F6AD4}"/>
              </a:ext>
            </a:extLst>
          </p:cNvPr>
          <p:cNvSpPr txBox="1">
            <a:spLocks/>
          </p:cNvSpPr>
          <p:nvPr/>
        </p:nvSpPr>
        <p:spPr>
          <a:xfrm>
            <a:off x="2358172" y="620689"/>
            <a:ext cx="4950131" cy="64807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000" dirty="0">
                <a:latin typeface="+mj-lt"/>
              </a:rPr>
              <a:t>1: RESPECT our studies</a:t>
            </a:r>
          </a:p>
        </p:txBody>
      </p:sp>
    </p:spTree>
    <p:extLst>
      <p:ext uri="{BB962C8B-B14F-4D97-AF65-F5344CB8AC3E}">
        <p14:creationId xmlns:p14="http://schemas.microsoft.com/office/powerpoint/2010/main" val="3919668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948" y="548680"/>
            <a:ext cx="2892481" cy="27353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548680"/>
            <a:ext cx="4514850" cy="3096344"/>
          </a:xfrm>
          <a:prstGeom prst="rect">
            <a:avLst/>
          </a:prstGeom>
        </p:spPr>
      </p:pic>
      <p:pic>
        <p:nvPicPr>
          <p:cNvPr id="5" name="Picture 4"/>
          <p:cNvPicPr>
            <a:picLocks noChangeAspect="1"/>
          </p:cNvPicPr>
          <p:nvPr/>
        </p:nvPicPr>
        <p:blipFill>
          <a:blip r:embed="rId5"/>
          <a:stretch>
            <a:fillRect/>
          </a:stretch>
        </p:blipFill>
        <p:spPr>
          <a:xfrm>
            <a:off x="323528" y="4148716"/>
            <a:ext cx="4248472" cy="2709284"/>
          </a:xfrm>
          <a:prstGeom prst="rect">
            <a:avLst/>
          </a:prstGeom>
        </p:spPr>
      </p:pic>
      <p:pic>
        <p:nvPicPr>
          <p:cNvPr id="6" name="Picture 5"/>
          <p:cNvPicPr>
            <a:picLocks noChangeAspect="1"/>
          </p:cNvPicPr>
          <p:nvPr/>
        </p:nvPicPr>
        <p:blipFill>
          <a:blip r:embed="rId6"/>
          <a:stretch>
            <a:fillRect/>
          </a:stretch>
        </p:blipFill>
        <p:spPr>
          <a:xfrm>
            <a:off x="5163662" y="3584041"/>
            <a:ext cx="3543051" cy="3273959"/>
          </a:xfrm>
          <a:prstGeom prst="rect">
            <a:avLst/>
          </a:prstGeom>
        </p:spPr>
      </p:pic>
    </p:spTree>
    <p:extLst>
      <p:ext uri="{BB962C8B-B14F-4D97-AF65-F5344CB8AC3E}">
        <p14:creationId xmlns:p14="http://schemas.microsoft.com/office/powerpoint/2010/main" val="98681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710617"/>
            <a:ext cx="3744416" cy="17281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191" y="3313014"/>
            <a:ext cx="3779912" cy="320574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710617"/>
            <a:ext cx="4077089" cy="5204795"/>
          </a:xfrm>
          <a:prstGeom prst="rect">
            <a:avLst/>
          </a:prstGeom>
        </p:spPr>
      </p:pic>
    </p:spTree>
    <p:extLst>
      <p:ext uri="{BB962C8B-B14F-4D97-AF65-F5344CB8AC3E}">
        <p14:creationId xmlns:p14="http://schemas.microsoft.com/office/powerpoint/2010/main" val="36195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2: Identity!</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827584" y="2226469"/>
            <a:ext cx="4072278" cy="3660702"/>
          </a:xfrm>
          <a:ln>
            <a:solidFill>
              <a:schemeClr val="accent1"/>
            </a:solidFill>
          </a:ln>
        </p:spPr>
        <p:txBody>
          <a:bodyPr>
            <a:normAutofit/>
          </a:bodyPr>
          <a:lstStyle/>
          <a:p>
            <a:pPr marL="0" indent="0">
              <a:buNone/>
            </a:pPr>
            <a:r>
              <a:rPr lang="en-GB" sz="2200" b="1" u="sng" dirty="0"/>
              <a:t>In this lesson we are going to:</a:t>
            </a:r>
          </a:p>
          <a:p>
            <a:pPr marL="0" indent="0">
              <a:buNone/>
            </a:pPr>
            <a:endParaRPr lang="en-GB" dirty="0"/>
          </a:p>
          <a:p>
            <a:pPr fontAlgn="auto">
              <a:spcAft>
                <a:spcPts val="0"/>
              </a:spcAft>
              <a:buFontTx/>
              <a:buChar char="-"/>
            </a:pPr>
            <a:r>
              <a:rPr lang="en-GB" dirty="0"/>
              <a:t>Evaluate what is more important personal identity or group identity?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3182319"/>
            <a:ext cx="3515213" cy="27048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934" y="692696"/>
            <a:ext cx="2343472" cy="2343472"/>
          </a:xfrm>
          <a:prstGeom prst="rect">
            <a:avLst/>
          </a:prstGeom>
        </p:spPr>
      </p:pic>
    </p:spTree>
    <p:extLst>
      <p:ext uri="{BB962C8B-B14F-4D97-AF65-F5344CB8AC3E}">
        <p14:creationId xmlns:p14="http://schemas.microsoft.com/office/powerpoint/2010/main" val="2007526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3: What is Britishness?</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827584" y="2226469"/>
            <a:ext cx="4072278" cy="3660702"/>
          </a:xfrm>
          <a:ln>
            <a:solidFill>
              <a:schemeClr val="accent1"/>
            </a:solidFill>
          </a:ln>
        </p:spPr>
        <p:txBody>
          <a:bodyPr>
            <a:normAutofit/>
          </a:bodyPr>
          <a:lstStyle/>
          <a:p>
            <a:pPr marL="0" indent="0">
              <a:buNone/>
            </a:pPr>
            <a:r>
              <a:rPr lang="en-GB" sz="2200" b="1" u="sng" dirty="0"/>
              <a:t>In this lesson we are going to:</a:t>
            </a:r>
          </a:p>
          <a:p>
            <a:pPr marL="0" indent="0">
              <a:buNone/>
            </a:pPr>
            <a:endParaRPr lang="en-GB" dirty="0"/>
          </a:p>
          <a:p>
            <a:pPr>
              <a:buFontTx/>
              <a:buChar char="-"/>
            </a:pPr>
            <a:r>
              <a:rPr lang="en-GB" dirty="0"/>
              <a:t>Evaluate what is “Britishness”?</a:t>
            </a:r>
          </a:p>
          <a:p>
            <a:pPr>
              <a:buFontTx/>
              <a:buChar char="-"/>
            </a:pPr>
            <a:endParaRPr lang="en-GB" sz="27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066" y="3342134"/>
            <a:ext cx="3332398" cy="249929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6066" y="671265"/>
            <a:ext cx="3436555" cy="2109663"/>
          </a:xfrm>
          <a:prstGeom prst="rect">
            <a:avLst/>
          </a:prstGeom>
        </p:spPr>
      </p:pic>
    </p:spTree>
    <p:extLst>
      <p:ext uri="{BB962C8B-B14F-4D97-AF65-F5344CB8AC3E}">
        <p14:creationId xmlns:p14="http://schemas.microsoft.com/office/powerpoint/2010/main" val="2638603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587" y="0"/>
            <a:ext cx="8403674" cy="5602449"/>
          </a:xfrm>
          <a:prstGeom prst="rect">
            <a:avLst/>
          </a:prstGeom>
        </p:spPr>
      </p:pic>
      <p:sp>
        <p:nvSpPr>
          <p:cNvPr id="3" name="Rectangle 2"/>
          <p:cNvSpPr/>
          <p:nvPr/>
        </p:nvSpPr>
        <p:spPr>
          <a:xfrm>
            <a:off x="313405" y="4869160"/>
            <a:ext cx="8460432" cy="1631216"/>
          </a:xfrm>
          <a:prstGeom prst="rect">
            <a:avLst/>
          </a:prstGeom>
          <a:solidFill>
            <a:schemeClr val="accent2">
              <a:lumMod val="20000"/>
              <a:lumOff val="80000"/>
            </a:schemeClr>
          </a:solidFill>
        </p:spPr>
        <p:txBody>
          <a:bodyPr wrap="square">
            <a:spAutoFit/>
          </a:bodyPr>
          <a:lstStyle/>
          <a:p>
            <a:r>
              <a:rPr lang="en-US" sz="2000" dirty="0" err="1">
                <a:solidFill>
                  <a:srgbClr val="111111"/>
                </a:solidFill>
                <a:latin typeface="Arial" panose="020B0604020202020204" pitchFamily="34" charset="0"/>
                <a:cs typeface="Arial" panose="020B0604020202020204" pitchFamily="34" charset="0"/>
              </a:rPr>
              <a:t>Brit·ish·ness</a:t>
            </a:r>
            <a:endParaRPr lang="en-US" sz="2000" dirty="0">
              <a:solidFill>
                <a:srgbClr val="111111"/>
              </a:solidFill>
              <a:latin typeface="Arial" panose="020B0604020202020204" pitchFamily="34" charset="0"/>
              <a:cs typeface="Arial" panose="020B0604020202020204" pitchFamily="34" charset="0"/>
            </a:endParaRPr>
          </a:p>
          <a:p>
            <a:pPr fontAlgn="t"/>
            <a:r>
              <a:rPr lang="en-US" sz="2000" dirty="0">
                <a:solidFill>
                  <a:srgbClr val="444444"/>
                </a:solidFill>
                <a:latin typeface="Arial" panose="020B0604020202020204" pitchFamily="34" charset="0"/>
                <a:cs typeface="Arial" panose="020B0604020202020204" pitchFamily="34" charset="0"/>
              </a:rPr>
              <a:t>[ˈ</a:t>
            </a:r>
            <a:r>
              <a:rPr lang="en-US" sz="2000" dirty="0" err="1">
                <a:solidFill>
                  <a:srgbClr val="444444"/>
                </a:solidFill>
                <a:latin typeface="Arial" panose="020B0604020202020204" pitchFamily="34" charset="0"/>
                <a:cs typeface="Arial" panose="020B0604020202020204" pitchFamily="34" charset="0"/>
              </a:rPr>
              <a:t>brɪtɪʃnəs</a:t>
            </a:r>
            <a:r>
              <a:rPr lang="en-US" sz="2000" dirty="0">
                <a:solidFill>
                  <a:srgbClr val="444444"/>
                </a:solidFill>
                <a:latin typeface="Arial" panose="020B0604020202020204" pitchFamily="34" charset="0"/>
                <a:cs typeface="Arial" panose="020B0604020202020204" pitchFamily="34" charset="0"/>
              </a:rPr>
              <a:t>]</a:t>
            </a:r>
          </a:p>
          <a:p>
            <a:r>
              <a:rPr lang="en-US" sz="2000" dirty="0">
                <a:solidFill>
                  <a:srgbClr val="111111"/>
                </a:solidFill>
                <a:latin typeface="Arial" panose="020B0604020202020204" pitchFamily="34" charset="0"/>
                <a:cs typeface="Arial" panose="020B0604020202020204" pitchFamily="34" charset="0"/>
              </a:rPr>
              <a:t>NOUN</a:t>
            </a:r>
          </a:p>
          <a:p>
            <a:pPr>
              <a:buFont typeface="+mj-lt"/>
              <a:buAutoNum type="arabicPeriod"/>
            </a:pPr>
            <a:r>
              <a:rPr lang="en-US" sz="2000" dirty="0">
                <a:solidFill>
                  <a:srgbClr val="111111"/>
                </a:solidFill>
                <a:latin typeface="Arial" panose="020B0604020202020204" pitchFamily="34" charset="0"/>
                <a:cs typeface="Arial" panose="020B0604020202020204" pitchFamily="34" charset="0"/>
              </a:rPr>
              <a:t>the quality of being British or of having characteristics regarded as typically British:</a:t>
            </a:r>
            <a:endParaRPr lang="en-US" sz="2000" b="0" i="0" dirty="0">
              <a:solidFill>
                <a:srgbClr val="11111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3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548680"/>
            <a:ext cx="5319006" cy="3546004"/>
          </a:xfrm>
          <a:prstGeom prst="rect">
            <a:avLst/>
          </a:prstGeom>
        </p:spPr>
      </p:pic>
      <p:sp>
        <p:nvSpPr>
          <p:cNvPr id="3" name="TextBox 2"/>
          <p:cNvSpPr txBox="1"/>
          <p:nvPr/>
        </p:nvSpPr>
        <p:spPr>
          <a:xfrm>
            <a:off x="467544" y="4653136"/>
            <a:ext cx="8280920" cy="1631216"/>
          </a:xfrm>
          <a:prstGeom prst="rect">
            <a:avLst/>
          </a:prstGeom>
          <a:solidFill>
            <a:schemeClr val="accent2">
              <a:lumMod val="20000"/>
              <a:lumOff val="80000"/>
            </a:schemeClr>
          </a:solidFill>
        </p:spPr>
        <p:txBody>
          <a:bodyPr wrap="square" rtlCol="0">
            <a:spAutoFit/>
          </a:bodyPr>
          <a:lstStyle/>
          <a:p>
            <a:r>
              <a:rPr lang="en-US" dirty="0">
                <a:hlinkClick r:id="rId3"/>
              </a:rPr>
              <a:t>(100) History of the Union Jack – YouTube</a:t>
            </a:r>
            <a:endParaRPr lang="en-US" dirty="0"/>
          </a:p>
          <a:p>
            <a:endParaRPr lang="en-US" dirty="0"/>
          </a:p>
          <a:p>
            <a:r>
              <a:rPr lang="en-US" sz="3200" dirty="0"/>
              <a:t>Task 1: </a:t>
            </a:r>
            <a:r>
              <a:rPr lang="en-GB" sz="3200" dirty="0"/>
              <a:t>What does this flag represent? Explain the different parts of the flag</a:t>
            </a:r>
            <a:r>
              <a:rPr lang="en-GB" dirty="0"/>
              <a:t>.</a:t>
            </a:r>
          </a:p>
        </p:txBody>
      </p:sp>
    </p:spTree>
    <p:extLst>
      <p:ext uri="{BB962C8B-B14F-4D97-AF65-F5344CB8AC3E}">
        <p14:creationId xmlns:p14="http://schemas.microsoft.com/office/powerpoint/2010/main" val="3371539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1760" y="2564904"/>
            <a:ext cx="4572000" cy="2062103"/>
          </a:xfrm>
          <a:prstGeom prst="rect">
            <a:avLst/>
          </a:prstGeom>
          <a:solidFill>
            <a:schemeClr val="accent2">
              <a:lumMod val="20000"/>
              <a:lumOff val="80000"/>
            </a:schemeClr>
          </a:solidFill>
        </p:spPr>
        <p:txBody>
          <a:bodyPr>
            <a:spAutoFit/>
          </a:bodyPr>
          <a:lstStyle/>
          <a:p>
            <a:pPr algn="ctr"/>
            <a:r>
              <a:rPr lang="en-GB" sz="3200" dirty="0"/>
              <a:t>Task 2: Create a list what it actually means to be British?</a:t>
            </a:r>
          </a:p>
          <a:p>
            <a:endParaRPr lang="en-GB"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548680"/>
            <a:ext cx="7246573" cy="5434930"/>
          </a:xfrm>
          <a:prstGeom prst="rect">
            <a:avLst/>
          </a:prstGeom>
        </p:spPr>
      </p:pic>
      <p:sp>
        <p:nvSpPr>
          <p:cNvPr id="4" name="TextBox 3"/>
          <p:cNvSpPr txBox="1"/>
          <p:nvPr/>
        </p:nvSpPr>
        <p:spPr>
          <a:xfrm>
            <a:off x="5518381" y="6165304"/>
            <a:ext cx="3456384" cy="369332"/>
          </a:xfrm>
          <a:prstGeom prst="rect">
            <a:avLst/>
          </a:prstGeom>
          <a:solidFill>
            <a:schemeClr val="accent2">
              <a:lumMod val="20000"/>
              <a:lumOff val="80000"/>
            </a:schemeClr>
          </a:solidFill>
        </p:spPr>
        <p:txBody>
          <a:bodyPr wrap="square" rtlCol="0">
            <a:spAutoFit/>
          </a:bodyPr>
          <a:lstStyle/>
          <a:p>
            <a:r>
              <a:rPr lang="en-GB" dirty="0"/>
              <a:t>How many of these did you get?</a:t>
            </a:r>
          </a:p>
        </p:txBody>
      </p:sp>
      <p:cxnSp>
        <p:nvCxnSpPr>
          <p:cNvPr id="6" name="Straight Arrow Connector 5"/>
          <p:cNvCxnSpPr/>
          <p:nvPr/>
        </p:nvCxnSpPr>
        <p:spPr>
          <a:xfrm flipH="1" flipV="1">
            <a:off x="6012160" y="5538444"/>
            <a:ext cx="648072" cy="626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14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692696"/>
            <a:ext cx="8180108" cy="5112568"/>
          </a:xfrm>
          <a:prstGeom prst="rect">
            <a:avLst/>
          </a:prstGeom>
        </p:spPr>
      </p:pic>
    </p:spTree>
    <p:extLst>
      <p:ext uri="{BB962C8B-B14F-4D97-AF65-F5344CB8AC3E}">
        <p14:creationId xmlns:p14="http://schemas.microsoft.com/office/powerpoint/2010/main" val="1213137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397B8-137C-428D-B0ED-09588573C998}"/>
              </a:ext>
            </a:extLst>
          </p:cNvPr>
          <p:cNvSpPr txBox="1"/>
          <p:nvPr/>
        </p:nvSpPr>
        <p:spPr>
          <a:xfrm>
            <a:off x="251520" y="692696"/>
            <a:ext cx="8892480" cy="7725192"/>
          </a:xfrm>
          <a:prstGeom prst="rect">
            <a:avLst/>
          </a:prstGeom>
          <a:noFill/>
        </p:spPr>
        <p:txBody>
          <a:bodyPr wrap="square" rtlCol="0">
            <a:spAutoFit/>
          </a:bodyPr>
          <a:lstStyle/>
          <a:p>
            <a:r>
              <a:rPr lang="en-GB" sz="3200" dirty="0"/>
              <a:t>Task 3: Answer in your book;</a:t>
            </a:r>
          </a:p>
          <a:p>
            <a:endParaRPr lang="en-GB" sz="3200" dirty="0"/>
          </a:p>
          <a:p>
            <a:pPr marL="342900" indent="-342900">
              <a:buAutoNum type="arabicPeriod"/>
            </a:pPr>
            <a:r>
              <a:rPr lang="en-GB" sz="3200" dirty="0"/>
              <a:t>Is it true, do we do those things?</a:t>
            </a:r>
          </a:p>
          <a:p>
            <a:pPr marL="342900" indent="-342900">
              <a:buAutoNum type="arabicPeriod"/>
            </a:pPr>
            <a:endParaRPr lang="en-GB" sz="3200" dirty="0"/>
          </a:p>
          <a:p>
            <a:pPr marL="342900" indent="-342900">
              <a:buAutoNum type="arabicPeriod"/>
            </a:pPr>
            <a:endParaRPr lang="en-GB" sz="3200" dirty="0"/>
          </a:p>
          <a:p>
            <a:pPr marL="342900" indent="-342900">
              <a:buAutoNum type="arabicPeriod"/>
            </a:pPr>
            <a:endParaRPr lang="en-GB" sz="3200" dirty="0"/>
          </a:p>
          <a:p>
            <a:pPr marL="342900" indent="-342900">
              <a:buAutoNum type="arabicPeriod"/>
            </a:pPr>
            <a:r>
              <a:rPr lang="en-GB" sz="3200" dirty="0"/>
              <a:t>What do you think other countries think about the British? Give an example.</a:t>
            </a:r>
          </a:p>
          <a:p>
            <a:pPr marL="342900" indent="-342900">
              <a:buAutoNum type="arabicPeriod"/>
            </a:pPr>
            <a:endParaRPr lang="en-GB" sz="3200" dirty="0"/>
          </a:p>
          <a:p>
            <a:pPr marL="342900" indent="-342900">
              <a:buAutoNum type="arabicPeriod"/>
            </a:pPr>
            <a:endParaRPr lang="en-GB" sz="3200" dirty="0"/>
          </a:p>
          <a:p>
            <a:pPr marL="342900" indent="-342900">
              <a:buAutoNum type="arabicPeriod"/>
            </a:pPr>
            <a:r>
              <a:rPr lang="en-GB" sz="3200" dirty="0"/>
              <a:t>What do you think it means to be British?</a:t>
            </a:r>
          </a:p>
          <a:p>
            <a:pPr marL="342900" indent="-342900">
              <a:buAutoNum type="arabicPeriod"/>
            </a:pPr>
            <a:endParaRPr lang="en-GB" sz="2400" dirty="0">
              <a:latin typeface="Comic Sans MS" panose="030F0702030302020204" pitchFamily="66" charset="0"/>
            </a:endParaRPr>
          </a:p>
          <a:p>
            <a:pPr marL="342900" indent="-342900">
              <a:buAutoNum type="arabicPeriod"/>
            </a:pPr>
            <a:endParaRPr lang="en-GB" sz="2400" dirty="0">
              <a:latin typeface="Comic Sans MS" panose="030F0702030302020204" pitchFamily="66" charset="0"/>
            </a:endParaRPr>
          </a:p>
          <a:p>
            <a:pPr marL="342900" indent="-342900">
              <a:buAutoNum type="arabicPeriod"/>
            </a:pPr>
            <a:endParaRPr lang="en-GB" sz="2400" dirty="0">
              <a:latin typeface="Comic Sans MS" panose="030F0702030302020204" pitchFamily="66" charset="0"/>
            </a:endParaRPr>
          </a:p>
          <a:p>
            <a:pPr marL="342900" indent="-342900">
              <a:buAutoNum type="arabicPeriod"/>
            </a:pPr>
            <a:endParaRPr lang="en-GB" sz="2400" dirty="0">
              <a:latin typeface="Comic Sans MS" panose="030F0702030302020204" pitchFamily="66" charset="0"/>
            </a:endParaRPr>
          </a:p>
          <a:p>
            <a:pPr marL="342900" indent="-342900">
              <a:buAutoNum type="arabicPeriod"/>
            </a:pPr>
            <a:endParaRPr lang="en-GB" sz="2400" dirty="0">
              <a:latin typeface="Comic Sans MS" panose="030F0702030302020204" pitchFamily="66" charset="0"/>
            </a:endParaRPr>
          </a:p>
          <a:p>
            <a:endParaRPr lang="en-GB" sz="2400" dirty="0">
              <a:latin typeface="Comic Sans MS" panose="030F0702030302020204" pitchFamily="66" charset="0"/>
            </a:endParaRPr>
          </a:p>
        </p:txBody>
      </p:sp>
    </p:spTree>
    <p:extLst>
      <p:ext uri="{BB962C8B-B14F-4D97-AF65-F5344CB8AC3E}">
        <p14:creationId xmlns:p14="http://schemas.microsoft.com/office/powerpoint/2010/main" val="2025233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2060848"/>
            <a:ext cx="3868030" cy="2376264"/>
          </a:xfrm>
          <a:prstGeom prst="rect">
            <a:avLst/>
          </a:prstGeom>
        </p:spPr>
      </p:pic>
      <p:sp>
        <p:nvSpPr>
          <p:cNvPr id="6" name="Title 1">
            <a:extLst>
              <a:ext uri="{FF2B5EF4-FFF2-40B4-BE49-F238E27FC236}">
                <a16:creationId xmlns:a16="http://schemas.microsoft.com/office/drawing/2014/main" id="{3F7BA84C-6497-1440-95DF-2797B21F6AD4}"/>
              </a:ext>
            </a:extLst>
          </p:cNvPr>
          <p:cNvSpPr txBox="1">
            <a:spLocks/>
          </p:cNvSpPr>
          <p:nvPr/>
        </p:nvSpPr>
        <p:spPr>
          <a:xfrm>
            <a:off x="641276" y="295788"/>
            <a:ext cx="8363272" cy="1405499"/>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200" dirty="0"/>
              <a:t>How to become British! </a:t>
            </a:r>
            <a:endParaRPr lang="en-GB" sz="3000" dirty="0">
              <a:latin typeface="+mj-lt"/>
            </a:endParaRPr>
          </a:p>
        </p:txBody>
      </p:sp>
      <p:sp>
        <p:nvSpPr>
          <p:cNvPr id="7" name="TextBox 6"/>
          <p:cNvSpPr txBox="1"/>
          <p:nvPr/>
        </p:nvSpPr>
        <p:spPr>
          <a:xfrm>
            <a:off x="1520887" y="5157192"/>
            <a:ext cx="7483661" cy="584775"/>
          </a:xfrm>
          <a:prstGeom prst="rect">
            <a:avLst/>
          </a:prstGeom>
          <a:noFill/>
        </p:spPr>
        <p:txBody>
          <a:bodyPr wrap="square" rtlCol="0">
            <a:spAutoFit/>
          </a:bodyPr>
          <a:lstStyle/>
          <a:p>
            <a:r>
              <a:rPr lang="en-GB" sz="3200" dirty="0">
                <a:latin typeface="+mn-lt"/>
              </a:rPr>
              <a:t>Challenge 3 : In your booklet have a go!!!</a:t>
            </a:r>
          </a:p>
        </p:txBody>
      </p:sp>
    </p:spTree>
    <p:extLst>
      <p:ext uri="{BB962C8B-B14F-4D97-AF65-F5344CB8AC3E}">
        <p14:creationId xmlns:p14="http://schemas.microsoft.com/office/powerpoint/2010/main" val="277778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0162" y="908720"/>
            <a:ext cx="5472608" cy="1077218"/>
          </a:xfrm>
          <a:prstGeom prst="rect">
            <a:avLst/>
          </a:prstGeom>
          <a:noFill/>
        </p:spPr>
        <p:txBody>
          <a:bodyPr wrap="square" rtlCol="0">
            <a:spAutoFit/>
          </a:bodyPr>
          <a:lstStyle/>
          <a:p>
            <a:pPr algn="ctr"/>
            <a:r>
              <a:rPr lang="en-US" sz="3200" dirty="0"/>
              <a:t>ENGLISH</a:t>
            </a:r>
          </a:p>
          <a:p>
            <a:pPr algn="ctr"/>
            <a:endParaRPr lang="en-GB"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2331279"/>
            <a:ext cx="2849488" cy="40334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520098"/>
            <a:ext cx="2376264" cy="3655791"/>
          </a:xfrm>
          <a:prstGeom prst="rect">
            <a:avLst/>
          </a:prstGeom>
        </p:spPr>
      </p:pic>
    </p:spTree>
    <p:extLst>
      <p:ext uri="{BB962C8B-B14F-4D97-AF65-F5344CB8AC3E}">
        <p14:creationId xmlns:p14="http://schemas.microsoft.com/office/powerpoint/2010/main" val="10873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7BA84C-6497-1440-95DF-2797B21F6AD4}"/>
              </a:ext>
            </a:extLst>
          </p:cNvPr>
          <p:cNvSpPr txBox="1">
            <a:spLocks noGrp="1"/>
          </p:cNvSpPr>
          <p:nvPr>
            <p:ph type="title"/>
          </p:nvPr>
        </p:nvSpPr>
        <p:spPr>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200" dirty="0"/>
              <a:t>Answers</a:t>
            </a:r>
            <a:endParaRPr lang="en-GB" sz="3000" dirty="0">
              <a:latin typeface="+mj-l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0526" y="2276872"/>
            <a:ext cx="4922947" cy="3024336"/>
          </a:xfrm>
          <a:prstGeom prst="rect">
            <a:avLst/>
          </a:prstGeom>
        </p:spPr>
      </p:pic>
    </p:spTree>
    <p:extLst>
      <p:ext uri="{BB962C8B-B14F-4D97-AF65-F5344CB8AC3E}">
        <p14:creationId xmlns:p14="http://schemas.microsoft.com/office/powerpoint/2010/main" val="1003411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hlinkClick r:id="rId2" action="ppaction://hlinksldjump"/>
          </p:cNvPr>
          <p:cNvSpPr txBox="1">
            <a:spLocks noChangeArrowheads="1"/>
          </p:cNvSpPr>
          <p:nvPr/>
        </p:nvSpPr>
        <p:spPr bwMode="auto">
          <a:xfrm>
            <a:off x="899593" y="2816225"/>
            <a:ext cx="2727052" cy="400110"/>
          </a:xfrm>
          <a:prstGeom prst="rect">
            <a:avLst/>
          </a:prstGeom>
          <a:solidFill>
            <a:srgbClr val="CCFFCC"/>
          </a:solidFill>
          <a:ln w="9525">
            <a:noFill/>
            <a:miter lim="800000"/>
            <a:headEnd/>
            <a:tailEnd/>
          </a:ln>
        </p:spPr>
        <p:txBody>
          <a:bodyPr wrap="square">
            <a:spAutoFit/>
          </a:bodyPr>
          <a:lstStyle/>
          <a:p>
            <a:r>
              <a:rPr lang="en-GB" sz="2000" dirty="0"/>
              <a:t>1. Personal freedom</a:t>
            </a:r>
          </a:p>
        </p:txBody>
      </p:sp>
      <p:sp>
        <p:nvSpPr>
          <p:cNvPr id="5" name="TextBox 3">
            <a:hlinkClick r:id="rId3" action="ppaction://hlinksldjump"/>
          </p:cNvPr>
          <p:cNvSpPr txBox="1">
            <a:spLocks noChangeArrowheads="1"/>
          </p:cNvSpPr>
          <p:nvPr/>
        </p:nvSpPr>
        <p:spPr bwMode="auto">
          <a:xfrm>
            <a:off x="5255419" y="2663824"/>
            <a:ext cx="2736850" cy="701675"/>
          </a:xfrm>
          <a:prstGeom prst="rect">
            <a:avLst/>
          </a:prstGeom>
          <a:solidFill>
            <a:srgbClr val="CCFFCC"/>
          </a:solidFill>
          <a:ln w="9525">
            <a:noFill/>
            <a:miter lim="800000"/>
            <a:headEnd/>
            <a:tailEnd/>
          </a:ln>
        </p:spPr>
        <p:txBody>
          <a:bodyPr>
            <a:spAutoFit/>
          </a:bodyPr>
          <a:lstStyle/>
          <a:p>
            <a:r>
              <a:rPr lang="en-GB" sz="2000"/>
              <a:t>Tolerance and respect for diversity</a:t>
            </a:r>
          </a:p>
        </p:txBody>
      </p:sp>
      <p:sp>
        <p:nvSpPr>
          <p:cNvPr id="6" name="TextBox 4">
            <a:hlinkClick r:id="rId3" action="ppaction://hlinksldjump"/>
          </p:cNvPr>
          <p:cNvSpPr txBox="1">
            <a:spLocks noChangeArrowheads="1"/>
          </p:cNvSpPr>
          <p:nvPr/>
        </p:nvSpPr>
        <p:spPr bwMode="auto">
          <a:xfrm>
            <a:off x="1258888" y="5084763"/>
            <a:ext cx="2520950" cy="701675"/>
          </a:xfrm>
          <a:prstGeom prst="rect">
            <a:avLst/>
          </a:prstGeom>
          <a:solidFill>
            <a:srgbClr val="CCFFCC"/>
          </a:solidFill>
          <a:ln w="9525">
            <a:noFill/>
            <a:miter lim="800000"/>
            <a:headEnd/>
            <a:tailEnd/>
          </a:ln>
        </p:spPr>
        <p:txBody>
          <a:bodyPr>
            <a:spAutoFit/>
          </a:bodyPr>
          <a:lstStyle/>
          <a:p>
            <a:r>
              <a:rPr lang="en-GB" sz="2000"/>
              <a:t>Equality of opportunity</a:t>
            </a:r>
          </a:p>
        </p:txBody>
      </p:sp>
      <p:sp>
        <p:nvSpPr>
          <p:cNvPr id="7" name="TextBox 5">
            <a:hlinkClick r:id="rId4" action="ppaction://hlinksldjump"/>
          </p:cNvPr>
          <p:cNvSpPr txBox="1">
            <a:spLocks noChangeArrowheads="1"/>
          </p:cNvSpPr>
          <p:nvPr/>
        </p:nvSpPr>
        <p:spPr bwMode="auto">
          <a:xfrm>
            <a:off x="4859338" y="5229225"/>
            <a:ext cx="3529012" cy="701675"/>
          </a:xfrm>
          <a:prstGeom prst="rect">
            <a:avLst/>
          </a:prstGeom>
          <a:solidFill>
            <a:srgbClr val="CCFFCC"/>
          </a:solidFill>
          <a:ln w="9525">
            <a:noFill/>
            <a:miter lim="800000"/>
            <a:headEnd/>
            <a:tailEnd/>
          </a:ln>
        </p:spPr>
        <p:txBody>
          <a:bodyPr>
            <a:spAutoFit/>
          </a:bodyPr>
          <a:lstStyle/>
          <a:p>
            <a:r>
              <a:rPr lang="en-GB" sz="2000"/>
              <a:t>Representative democracy and the rule of law</a:t>
            </a:r>
          </a:p>
        </p:txBody>
      </p:sp>
      <p:sp>
        <p:nvSpPr>
          <p:cNvPr id="8" name="Rectangle 2"/>
          <p:cNvSpPr txBox="1">
            <a:spLocks noChangeArrowheads="1"/>
          </p:cNvSpPr>
          <p:nvPr/>
        </p:nvSpPr>
        <p:spPr>
          <a:xfrm>
            <a:off x="1258888" y="792266"/>
            <a:ext cx="6400800" cy="1223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Tx/>
              <a:buNone/>
            </a:pPr>
            <a:endParaRPr lang="en-GB" dirty="0"/>
          </a:p>
          <a:p>
            <a:pPr marL="0" indent="0" algn="ctr" fontAlgn="auto">
              <a:spcAft>
                <a:spcPts val="0"/>
              </a:spcAft>
              <a:buFontTx/>
              <a:buNone/>
            </a:pPr>
            <a:r>
              <a:rPr lang="en-GB" sz="3600" dirty="0">
                <a:solidFill>
                  <a:srgbClr val="339966"/>
                </a:solidFill>
                <a:latin typeface="+mj-lt"/>
                <a:ea typeface="+mj-ea"/>
                <a:cs typeface="+mj-cs"/>
              </a:rPr>
              <a:t>The Four Key British Values</a:t>
            </a:r>
          </a:p>
          <a:p>
            <a:pPr marL="0" indent="0" algn="ctr" fontAlgn="auto">
              <a:spcAft>
                <a:spcPts val="0"/>
              </a:spcAft>
              <a:buFontTx/>
              <a:buNone/>
            </a:pPr>
            <a:endParaRPr lang="en-GB" sz="2800" dirty="0"/>
          </a:p>
          <a:p>
            <a:pPr marL="0" indent="0" algn="ctr" fontAlgn="auto">
              <a:spcAft>
                <a:spcPts val="0"/>
              </a:spcAft>
              <a:buFontTx/>
              <a:buNone/>
            </a:pPr>
            <a:endParaRPr lang="en-GB" dirty="0"/>
          </a:p>
          <a:p>
            <a:pPr marL="0" indent="0" algn="ctr" fontAlgn="auto">
              <a:spcAft>
                <a:spcPts val="0"/>
              </a:spcAft>
              <a:buFontTx/>
              <a:buNone/>
            </a:pPr>
            <a:endParaRPr lang="en-GB" dirty="0"/>
          </a:p>
        </p:txBody>
      </p:sp>
    </p:spTree>
    <p:extLst>
      <p:ext uri="{BB962C8B-B14F-4D97-AF65-F5344CB8AC3E}">
        <p14:creationId xmlns:p14="http://schemas.microsoft.com/office/powerpoint/2010/main" val="3572243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536" y="620688"/>
            <a:ext cx="8229600" cy="623887"/>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4000" dirty="0">
                <a:solidFill>
                  <a:srgbClr val="339966"/>
                </a:solidFill>
              </a:rPr>
              <a:t>1. Personal freedom</a:t>
            </a:r>
          </a:p>
        </p:txBody>
      </p:sp>
      <p:pic>
        <p:nvPicPr>
          <p:cNvPr id="3" name="Picture 5" descr="02_011_iStock_80283M"/>
          <p:cNvPicPr>
            <a:picLocks noChangeAspect="1" noChangeArrowheads="1"/>
          </p:cNvPicPr>
          <p:nvPr/>
        </p:nvPicPr>
        <p:blipFill>
          <a:blip r:embed="rId3" cstate="print"/>
          <a:srcRect/>
          <a:stretch>
            <a:fillRect/>
          </a:stretch>
        </p:blipFill>
        <p:spPr bwMode="auto">
          <a:xfrm>
            <a:off x="2833936" y="1988840"/>
            <a:ext cx="3352800" cy="2514600"/>
          </a:xfrm>
          <a:prstGeom prst="rect">
            <a:avLst/>
          </a:prstGeom>
          <a:noFill/>
        </p:spPr>
      </p:pic>
      <p:sp>
        <p:nvSpPr>
          <p:cNvPr id="4" name="Content Placeholder 2"/>
          <p:cNvSpPr txBox="1">
            <a:spLocks/>
          </p:cNvSpPr>
          <p:nvPr/>
        </p:nvSpPr>
        <p:spPr>
          <a:xfrm>
            <a:off x="402026" y="4797152"/>
            <a:ext cx="8229600" cy="168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pPr>
            <a:r>
              <a:rPr lang="en-GB"/>
              <a:t>We have the right to protest about things we don’t agree with.</a:t>
            </a:r>
          </a:p>
          <a:p>
            <a:pPr marL="0" indent="0" fontAlgn="auto">
              <a:spcAft>
                <a:spcPts val="0"/>
              </a:spcAft>
              <a:buFontTx/>
              <a:buNone/>
            </a:pPr>
            <a:r>
              <a:rPr lang="en-GB"/>
              <a:t>What other personal freedoms do we have?</a:t>
            </a:r>
            <a:endParaRPr lang="en-GB" dirty="0"/>
          </a:p>
        </p:txBody>
      </p:sp>
    </p:spTree>
    <p:extLst>
      <p:ext uri="{BB962C8B-B14F-4D97-AF65-F5344CB8AC3E}">
        <p14:creationId xmlns:p14="http://schemas.microsoft.com/office/powerpoint/2010/main" val="1639258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544" y="7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4000">
                <a:solidFill>
                  <a:srgbClr val="339966"/>
                </a:solidFill>
              </a:rPr>
              <a:t>Tolerance and respect for diversity</a:t>
            </a:r>
            <a:endParaRPr lang="en-GB" sz="4000" dirty="0">
              <a:solidFill>
                <a:srgbClr val="339966"/>
              </a:solidFill>
            </a:endParaRPr>
          </a:p>
        </p:txBody>
      </p:sp>
      <p:pic>
        <p:nvPicPr>
          <p:cNvPr id="3" name="Picture 6" descr="05"/>
          <p:cNvPicPr>
            <a:picLocks noChangeAspect="1" noChangeArrowheads="1"/>
          </p:cNvPicPr>
          <p:nvPr/>
        </p:nvPicPr>
        <p:blipFill>
          <a:blip r:embed="rId2" cstate="print"/>
          <a:srcRect/>
          <a:stretch>
            <a:fillRect/>
          </a:stretch>
        </p:blipFill>
        <p:spPr bwMode="auto">
          <a:xfrm>
            <a:off x="4448200" y="1412776"/>
            <a:ext cx="1438275" cy="1438275"/>
          </a:xfrm>
          <a:prstGeom prst="rect">
            <a:avLst/>
          </a:prstGeom>
          <a:noFill/>
        </p:spPr>
      </p:pic>
      <p:pic>
        <p:nvPicPr>
          <p:cNvPr id="4" name="Picture 7" descr="05"/>
          <p:cNvPicPr>
            <a:picLocks noChangeAspect="1" noChangeArrowheads="1"/>
          </p:cNvPicPr>
          <p:nvPr/>
        </p:nvPicPr>
        <p:blipFill>
          <a:blip r:embed="rId3" cstate="print"/>
          <a:srcRect/>
          <a:stretch>
            <a:fillRect/>
          </a:stretch>
        </p:blipFill>
        <p:spPr bwMode="auto">
          <a:xfrm>
            <a:off x="6048400" y="1412776"/>
            <a:ext cx="1438275" cy="1438275"/>
          </a:xfrm>
          <a:prstGeom prst="rect">
            <a:avLst/>
          </a:prstGeom>
          <a:noFill/>
        </p:spPr>
      </p:pic>
      <p:pic>
        <p:nvPicPr>
          <p:cNvPr id="5" name="Picture 8" descr="05"/>
          <p:cNvPicPr>
            <a:picLocks noChangeAspect="1" noChangeArrowheads="1"/>
          </p:cNvPicPr>
          <p:nvPr/>
        </p:nvPicPr>
        <p:blipFill>
          <a:blip r:embed="rId4" cstate="print"/>
          <a:srcRect/>
          <a:stretch>
            <a:fillRect/>
          </a:stretch>
        </p:blipFill>
        <p:spPr bwMode="auto">
          <a:xfrm>
            <a:off x="2771800" y="1412776"/>
            <a:ext cx="1438275" cy="1438275"/>
          </a:xfrm>
          <a:prstGeom prst="rect">
            <a:avLst/>
          </a:prstGeom>
          <a:noFill/>
        </p:spPr>
      </p:pic>
      <p:pic>
        <p:nvPicPr>
          <p:cNvPr id="6" name="Picture 9" descr="05"/>
          <p:cNvPicPr>
            <a:picLocks noChangeAspect="1" noChangeArrowheads="1"/>
          </p:cNvPicPr>
          <p:nvPr/>
        </p:nvPicPr>
        <p:blipFill>
          <a:blip r:embed="rId5" cstate="print"/>
          <a:srcRect/>
          <a:stretch>
            <a:fillRect/>
          </a:stretch>
        </p:blipFill>
        <p:spPr bwMode="auto">
          <a:xfrm>
            <a:off x="1171600" y="1412776"/>
            <a:ext cx="1438275" cy="1438275"/>
          </a:xfrm>
          <a:prstGeom prst="rect">
            <a:avLst/>
          </a:prstGeom>
          <a:noFill/>
        </p:spPr>
      </p:pic>
      <p:sp>
        <p:nvSpPr>
          <p:cNvPr id="7" name="Rectangle 6"/>
          <p:cNvSpPr/>
          <p:nvPr/>
        </p:nvSpPr>
        <p:spPr>
          <a:xfrm>
            <a:off x="781819" y="3789040"/>
            <a:ext cx="7601049" cy="1200329"/>
          </a:xfrm>
          <a:prstGeom prst="rect">
            <a:avLst/>
          </a:prstGeom>
          <a:solidFill>
            <a:schemeClr val="accent2">
              <a:lumMod val="20000"/>
              <a:lumOff val="80000"/>
            </a:schemeClr>
          </a:solidFill>
        </p:spPr>
        <p:txBody>
          <a:bodyPr wrap="square">
            <a:spAutoFit/>
          </a:bodyPr>
          <a:lstStyle/>
          <a:p>
            <a:r>
              <a:rPr lang="en-US" dirty="0">
                <a:solidFill>
                  <a:srgbClr val="111111"/>
                </a:solidFill>
                <a:latin typeface="Arial" panose="020B0604020202020204" pitchFamily="34" charset="0"/>
              </a:rPr>
              <a:t>NOUN</a:t>
            </a:r>
          </a:p>
          <a:p>
            <a:pPr>
              <a:buFont typeface="+mj-lt"/>
              <a:buAutoNum type="arabicPeriod"/>
            </a:pPr>
            <a:r>
              <a:rPr lang="en-US" dirty="0">
                <a:solidFill>
                  <a:srgbClr val="111111"/>
                </a:solidFill>
                <a:latin typeface="Roboto"/>
              </a:rPr>
              <a:t>the ability or willingness to tolerate the existence of opinions or behavior that one dislikes or disagrees with:</a:t>
            </a:r>
          </a:p>
          <a:p>
            <a:pPr>
              <a:buFont typeface="+mj-lt"/>
              <a:buAutoNum type="arabicPeriod"/>
            </a:pPr>
            <a:r>
              <a:rPr lang="en-US" dirty="0">
                <a:solidFill>
                  <a:srgbClr val="767676"/>
                </a:solidFill>
                <a:latin typeface="Roboto"/>
              </a:rPr>
              <a:t>"the tolerance of corruption" · </a:t>
            </a:r>
            <a:endParaRPr lang="en-US" b="0" i="0" dirty="0">
              <a:solidFill>
                <a:srgbClr val="767676"/>
              </a:solidFill>
              <a:effectLst/>
              <a:latin typeface="Roboto"/>
            </a:endParaRPr>
          </a:p>
        </p:txBody>
      </p:sp>
    </p:spTree>
    <p:extLst>
      <p:ext uri="{BB962C8B-B14F-4D97-AF65-F5344CB8AC3E}">
        <p14:creationId xmlns:p14="http://schemas.microsoft.com/office/powerpoint/2010/main" val="708816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uk-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565400"/>
            <a:ext cx="3070225" cy="18430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0"/>
          <p:cNvSpPr>
            <a:spLocks noChangeArrowheads="1"/>
          </p:cNvSpPr>
          <p:nvPr/>
        </p:nvSpPr>
        <p:spPr bwMode="auto">
          <a:xfrm>
            <a:off x="467544" y="1052736"/>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Sexuality</a:t>
            </a:r>
            <a:endParaRPr lang="en-US" altLang="en-US" dirty="0">
              <a:solidFill>
                <a:srgbClr val="000000"/>
              </a:solidFill>
            </a:endParaRPr>
          </a:p>
        </p:txBody>
      </p:sp>
      <p:sp>
        <p:nvSpPr>
          <p:cNvPr id="4" name="Rectangle 10"/>
          <p:cNvSpPr>
            <a:spLocks noChangeArrowheads="1"/>
          </p:cNvSpPr>
          <p:nvPr/>
        </p:nvSpPr>
        <p:spPr bwMode="auto">
          <a:xfrm>
            <a:off x="5796136" y="5517232"/>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Genders</a:t>
            </a:r>
            <a:endParaRPr lang="en-US" altLang="en-US" dirty="0">
              <a:solidFill>
                <a:srgbClr val="000000"/>
              </a:solidFill>
            </a:endParaRPr>
          </a:p>
        </p:txBody>
      </p:sp>
      <p:sp>
        <p:nvSpPr>
          <p:cNvPr id="5" name="Rectangle 10"/>
          <p:cNvSpPr>
            <a:spLocks noChangeArrowheads="1"/>
          </p:cNvSpPr>
          <p:nvPr/>
        </p:nvSpPr>
        <p:spPr bwMode="auto">
          <a:xfrm>
            <a:off x="6033864" y="286519"/>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Refugees </a:t>
            </a:r>
            <a:endParaRPr lang="en-US" altLang="en-US" dirty="0">
              <a:solidFill>
                <a:srgbClr val="000000"/>
              </a:solidFill>
            </a:endParaRPr>
          </a:p>
        </p:txBody>
      </p:sp>
      <p:sp>
        <p:nvSpPr>
          <p:cNvPr id="6" name="Rectangle 10"/>
          <p:cNvSpPr>
            <a:spLocks noChangeArrowheads="1"/>
          </p:cNvSpPr>
          <p:nvPr/>
        </p:nvSpPr>
        <p:spPr bwMode="auto">
          <a:xfrm>
            <a:off x="683568" y="4607818"/>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Faith</a:t>
            </a:r>
            <a:endParaRPr lang="en-US" altLang="en-US" dirty="0">
              <a:solidFill>
                <a:srgbClr val="000000"/>
              </a:solidFill>
            </a:endParaRPr>
          </a:p>
        </p:txBody>
      </p:sp>
      <p:sp>
        <p:nvSpPr>
          <p:cNvPr id="7" name="Rectangle 10"/>
          <p:cNvSpPr>
            <a:spLocks noChangeArrowheads="1"/>
          </p:cNvSpPr>
          <p:nvPr/>
        </p:nvSpPr>
        <p:spPr bwMode="auto">
          <a:xfrm>
            <a:off x="5508104" y="3774615"/>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Nationality</a:t>
            </a:r>
            <a:endParaRPr lang="en-US" altLang="en-US" dirty="0">
              <a:solidFill>
                <a:srgbClr val="000000"/>
              </a:solidFill>
            </a:endParaRPr>
          </a:p>
        </p:txBody>
      </p:sp>
      <p:sp>
        <p:nvSpPr>
          <p:cNvPr id="8" name="Rectangle 10"/>
          <p:cNvSpPr>
            <a:spLocks noChangeArrowheads="1"/>
          </p:cNvSpPr>
          <p:nvPr/>
        </p:nvSpPr>
        <p:spPr bwMode="auto">
          <a:xfrm>
            <a:off x="4356273" y="957478"/>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Ethnicity</a:t>
            </a:r>
            <a:endParaRPr lang="en-US" altLang="en-US" dirty="0">
              <a:solidFill>
                <a:srgbClr val="000000"/>
              </a:solidFill>
            </a:endParaRPr>
          </a:p>
        </p:txBody>
      </p:sp>
      <p:sp>
        <p:nvSpPr>
          <p:cNvPr id="9" name="Rectangle 10"/>
          <p:cNvSpPr>
            <a:spLocks noChangeArrowheads="1"/>
          </p:cNvSpPr>
          <p:nvPr/>
        </p:nvSpPr>
        <p:spPr bwMode="auto">
          <a:xfrm>
            <a:off x="1021382" y="2295622"/>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Migration</a:t>
            </a:r>
            <a:endParaRPr lang="en-US" altLang="en-US" dirty="0">
              <a:solidFill>
                <a:srgbClr val="000000"/>
              </a:solidFill>
            </a:endParaRPr>
          </a:p>
        </p:txBody>
      </p:sp>
      <p:sp>
        <p:nvSpPr>
          <p:cNvPr id="10" name="Rectangle 10"/>
          <p:cNvSpPr>
            <a:spLocks noChangeArrowheads="1"/>
          </p:cNvSpPr>
          <p:nvPr/>
        </p:nvSpPr>
        <p:spPr bwMode="auto">
          <a:xfrm>
            <a:off x="2461245" y="5739137"/>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Class</a:t>
            </a:r>
            <a:endParaRPr lang="en-US" altLang="en-US" dirty="0">
              <a:solidFill>
                <a:srgbClr val="000000"/>
              </a:solidFill>
            </a:endParaRPr>
          </a:p>
        </p:txBody>
      </p:sp>
      <p:sp>
        <p:nvSpPr>
          <p:cNvPr id="11" name="Rectangle 10"/>
          <p:cNvSpPr>
            <a:spLocks noChangeArrowheads="1"/>
          </p:cNvSpPr>
          <p:nvPr/>
        </p:nvSpPr>
        <p:spPr bwMode="auto">
          <a:xfrm>
            <a:off x="5476478" y="2352213"/>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Wealth</a:t>
            </a:r>
            <a:endParaRPr lang="en-US" altLang="en-US" dirty="0">
              <a:solidFill>
                <a:srgbClr val="000000"/>
              </a:solidFill>
            </a:endParaRPr>
          </a:p>
        </p:txBody>
      </p:sp>
      <p:sp>
        <p:nvSpPr>
          <p:cNvPr id="12" name="Rectangle 10"/>
          <p:cNvSpPr>
            <a:spLocks noChangeArrowheads="1"/>
          </p:cNvSpPr>
          <p:nvPr/>
        </p:nvSpPr>
        <p:spPr bwMode="auto">
          <a:xfrm>
            <a:off x="307950" y="3448036"/>
            <a:ext cx="2879725" cy="792163"/>
          </a:xfrm>
          <a:prstGeom prst="rect">
            <a:avLst/>
          </a:prstGeom>
          <a:solidFill>
            <a:schemeClr val="accent2">
              <a:lumMod val="20000"/>
              <a:lumOff val="80000"/>
            </a:schemeClr>
          </a:solidFill>
          <a:ln w="9525">
            <a:solidFill>
              <a:schemeClr val="tx1"/>
            </a:solidFill>
            <a:miter lim="800000"/>
            <a:headEnd/>
            <a:tailEnd/>
          </a:ln>
          <a:effectLst/>
          <a:extLst/>
        </p:spPr>
        <p:txBody>
          <a:bodyPr wrap="none" anchor="ctr"/>
          <a:lstStyle/>
          <a:p>
            <a:pPr algn="ctr"/>
            <a:r>
              <a:rPr lang="en-GB" altLang="en-US" dirty="0">
                <a:solidFill>
                  <a:srgbClr val="000000"/>
                </a:solidFill>
              </a:rPr>
              <a:t>Language</a:t>
            </a:r>
            <a:endParaRPr lang="en-US" altLang="en-US" dirty="0">
              <a:solidFill>
                <a:srgbClr val="000000"/>
              </a:solidFill>
            </a:endParaRPr>
          </a:p>
        </p:txBody>
      </p:sp>
    </p:spTree>
    <p:extLst>
      <p:ext uri="{BB962C8B-B14F-4D97-AF65-F5344CB8AC3E}">
        <p14:creationId xmlns:p14="http://schemas.microsoft.com/office/powerpoint/2010/main" val="217586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8" presetClass="entr" presetSubtype="0" accel="5000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1"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5"/>
                                        </p:tgtEl>
                                        <p:attrNameLst>
                                          <p:attrName>ppt_y</p:attrName>
                                        </p:attrNameLst>
                                      </p:cBhvr>
                                      <p:tavLst>
                                        <p:tav tm="0">
                                          <p:val>
                                            <p:strVal val="#ppt_y"/>
                                          </p:val>
                                        </p:tav>
                                        <p:tav tm="100000">
                                          <p:val>
                                            <p:strVal val="#ppt_y"/>
                                          </p:val>
                                        </p:tav>
                                      </p:tavLst>
                                    </p:anim>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8" presetClass="entr" presetSubtype="0" accel="5000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7"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38" dur="1000" fill="hold"/>
                                        <p:tgtEl>
                                          <p:spTgt spid="6"/>
                                        </p:tgtEl>
                                        <p:attrNameLst>
                                          <p:attrName>ppt_y</p:attrName>
                                        </p:attrNameLst>
                                      </p:cBhvr>
                                      <p:tavLst>
                                        <p:tav tm="0">
                                          <p:val>
                                            <p:strVal val="#ppt_y"/>
                                          </p:val>
                                        </p:tav>
                                        <p:tav tm="100000">
                                          <p:val>
                                            <p:strVal val="#ppt_y"/>
                                          </p:val>
                                        </p:tav>
                                      </p:tavLst>
                                    </p:anim>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8" presetClass="entr" presetSubtype="0" accel="5000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5"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46" dur="1000" fill="hold"/>
                                        <p:tgtEl>
                                          <p:spTgt spid="7"/>
                                        </p:tgtEl>
                                        <p:attrNameLst>
                                          <p:attrName>ppt_y</p:attrName>
                                        </p:attrNameLst>
                                      </p:cBhvr>
                                      <p:tavLst>
                                        <p:tav tm="0">
                                          <p:val>
                                            <p:strVal val="#ppt_y"/>
                                          </p:val>
                                        </p:tav>
                                        <p:tav tm="100000">
                                          <p:val>
                                            <p:strVal val="#ppt_y"/>
                                          </p:val>
                                        </p:tav>
                                      </p:tavLst>
                                    </p:anim>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8" presetClass="entr" presetSubtype="0" accel="5000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3"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54" dur="1000" fill="hold"/>
                                        <p:tgtEl>
                                          <p:spTgt spid="8"/>
                                        </p:tgtEl>
                                        <p:attrNameLst>
                                          <p:attrName>ppt_y</p:attrName>
                                        </p:attrNameLst>
                                      </p:cBhvr>
                                      <p:tavLst>
                                        <p:tav tm="0">
                                          <p:val>
                                            <p:strVal val="#ppt_y"/>
                                          </p:val>
                                        </p:tav>
                                        <p:tav tm="100000">
                                          <p:val>
                                            <p:strVal val="#ppt_y"/>
                                          </p:val>
                                        </p:tav>
                                      </p:tavLst>
                                    </p:anim>
                                    <p:animEffect transition="in" filter="fade">
                                      <p:cBhvr>
                                        <p:cTn id="55" dur="1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48" presetClass="entr" presetSubtype="0" accel="5000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1"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62" dur="1000" fill="hold"/>
                                        <p:tgtEl>
                                          <p:spTgt spid="9"/>
                                        </p:tgtEl>
                                        <p:attrNameLst>
                                          <p:attrName>ppt_y</p:attrName>
                                        </p:attrNameLst>
                                      </p:cBhvr>
                                      <p:tavLst>
                                        <p:tav tm="0">
                                          <p:val>
                                            <p:strVal val="#ppt_y"/>
                                          </p:val>
                                        </p:tav>
                                        <p:tav tm="100000">
                                          <p:val>
                                            <p:strVal val="#ppt_y"/>
                                          </p:val>
                                        </p:tav>
                                      </p:tavLst>
                                    </p:anim>
                                    <p:animEffect transition="in" filter="fade">
                                      <p:cBhvr>
                                        <p:cTn id="63" dur="10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48" presetClass="entr" presetSubtype="0" accel="5000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9"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70" dur="1000" fill="hold"/>
                                        <p:tgtEl>
                                          <p:spTgt spid="10"/>
                                        </p:tgtEl>
                                        <p:attrNameLst>
                                          <p:attrName>ppt_y</p:attrName>
                                        </p:attrNameLst>
                                      </p:cBhvr>
                                      <p:tavLst>
                                        <p:tav tm="0">
                                          <p:val>
                                            <p:strVal val="#ppt_y"/>
                                          </p:val>
                                        </p:tav>
                                        <p:tav tm="100000">
                                          <p:val>
                                            <p:strVal val="#ppt_y"/>
                                          </p:val>
                                        </p:tav>
                                      </p:tavLst>
                                    </p:anim>
                                    <p:animEffect transition="in" filter="fade">
                                      <p:cBhvr>
                                        <p:cTn id="71" dur="10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48" presetClass="entr" presetSubtype="0" accel="5000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7"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78" dur="1000" fill="hold"/>
                                        <p:tgtEl>
                                          <p:spTgt spid="11"/>
                                        </p:tgtEl>
                                        <p:attrNameLst>
                                          <p:attrName>ppt_y</p:attrName>
                                        </p:attrNameLst>
                                      </p:cBhvr>
                                      <p:tavLst>
                                        <p:tav tm="0">
                                          <p:val>
                                            <p:strVal val="#ppt_y"/>
                                          </p:val>
                                        </p:tav>
                                        <p:tav tm="100000">
                                          <p:val>
                                            <p:strVal val="#ppt_y"/>
                                          </p:val>
                                        </p:tav>
                                      </p:tavLst>
                                    </p:anim>
                                    <p:animEffect transition="in" filter="fade">
                                      <p:cBhvr>
                                        <p:cTn id="79" dur="10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48" presetClass="entr" presetSubtype="0" accel="5000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5"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86" dur="1000" fill="hold"/>
                                        <p:tgtEl>
                                          <p:spTgt spid="12"/>
                                        </p:tgtEl>
                                        <p:attrNameLst>
                                          <p:attrName>ppt_y</p:attrName>
                                        </p:attrNameLst>
                                      </p:cBhvr>
                                      <p:tavLst>
                                        <p:tav tm="0">
                                          <p:val>
                                            <p:strVal val="#ppt_y"/>
                                          </p:val>
                                        </p:tav>
                                        <p:tav tm="100000">
                                          <p:val>
                                            <p:strVal val="#ppt_y"/>
                                          </p:val>
                                        </p:tav>
                                      </p:tavLst>
                                    </p:anim>
                                    <p:animEffect transition="in" filter="fade">
                                      <p:cBhvr>
                                        <p:cTn id="8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02_013_PA-7294217"/>
          <p:cNvPicPr>
            <a:picLocks noChangeAspect="1" noChangeArrowheads="1"/>
          </p:cNvPicPr>
          <p:nvPr/>
        </p:nvPicPr>
        <p:blipFill>
          <a:blip r:embed="rId3" cstate="print"/>
          <a:srcRect/>
          <a:stretch>
            <a:fillRect/>
          </a:stretch>
        </p:blipFill>
        <p:spPr bwMode="auto">
          <a:xfrm>
            <a:off x="611560" y="2276872"/>
            <a:ext cx="4724400" cy="3605213"/>
          </a:xfrm>
          <a:prstGeom prst="rect">
            <a:avLst/>
          </a:prstGeom>
          <a:noFill/>
        </p:spPr>
      </p:pic>
      <p:sp>
        <p:nvSpPr>
          <p:cNvPr id="3" name="Title 1"/>
          <p:cNvSpPr txBox="1">
            <a:spLocks/>
          </p:cNvSpPr>
          <p:nvPr/>
        </p:nvSpPr>
        <p:spPr>
          <a:xfrm>
            <a:off x="624880" y="3326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4000" dirty="0">
                <a:solidFill>
                  <a:srgbClr val="339966"/>
                </a:solidFill>
              </a:rPr>
              <a:t>Equality of opportunity</a:t>
            </a:r>
          </a:p>
        </p:txBody>
      </p:sp>
      <p:sp>
        <p:nvSpPr>
          <p:cNvPr id="4" name="Content Placeholder 2"/>
          <p:cNvSpPr txBox="1">
            <a:spLocks/>
          </p:cNvSpPr>
          <p:nvPr/>
        </p:nvSpPr>
        <p:spPr>
          <a:xfrm>
            <a:off x="5410200" y="2209800"/>
            <a:ext cx="37338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pPr>
            <a:r>
              <a:rPr lang="en-GB"/>
              <a:t>Women’s equality at work is protected by law.</a:t>
            </a:r>
          </a:p>
          <a:p>
            <a:pPr marL="0" indent="0" fontAlgn="auto">
              <a:spcAft>
                <a:spcPts val="0"/>
              </a:spcAft>
              <a:buFontTx/>
              <a:buNone/>
            </a:pPr>
            <a:r>
              <a:rPr lang="en-GB"/>
              <a:t>Does this mean women and men are treated equally?</a:t>
            </a:r>
            <a:endParaRPr lang="en-GB" dirty="0"/>
          </a:p>
        </p:txBody>
      </p:sp>
    </p:spTree>
    <p:extLst>
      <p:ext uri="{BB962C8B-B14F-4D97-AF65-F5344CB8AC3E}">
        <p14:creationId xmlns:p14="http://schemas.microsoft.com/office/powerpoint/2010/main" val="950878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1520" y="332656"/>
            <a:ext cx="8229600" cy="12192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4000" dirty="0">
                <a:solidFill>
                  <a:srgbClr val="339966"/>
                </a:solidFill>
              </a:rPr>
              <a:t>Representative democracy and the rule of law</a:t>
            </a:r>
          </a:p>
        </p:txBody>
      </p:sp>
      <p:pic>
        <p:nvPicPr>
          <p:cNvPr id="3" name="Picture 4" descr="01_026_CC_Houses_of_parliament_overall_arp"/>
          <p:cNvPicPr>
            <a:picLocks noChangeAspect="1" noChangeArrowheads="1"/>
          </p:cNvPicPr>
          <p:nvPr/>
        </p:nvPicPr>
        <p:blipFill>
          <a:blip r:embed="rId2" cstate="print"/>
          <a:srcRect/>
          <a:stretch>
            <a:fillRect/>
          </a:stretch>
        </p:blipFill>
        <p:spPr bwMode="auto">
          <a:xfrm>
            <a:off x="2123728" y="1864922"/>
            <a:ext cx="4260304" cy="3195228"/>
          </a:xfrm>
          <a:prstGeom prst="rect">
            <a:avLst/>
          </a:prstGeom>
          <a:noFill/>
        </p:spPr>
      </p:pic>
      <p:sp>
        <p:nvSpPr>
          <p:cNvPr id="4" name="Content Placeholder 2"/>
          <p:cNvSpPr txBox="1">
            <a:spLocks/>
          </p:cNvSpPr>
          <p:nvPr/>
        </p:nvSpPr>
        <p:spPr>
          <a:xfrm>
            <a:off x="265262" y="5373216"/>
            <a:ext cx="8229600" cy="11652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pPr>
            <a:r>
              <a:rPr lang="en-GB" dirty="0"/>
              <a:t>We vote for our leaders and obey the law.</a:t>
            </a:r>
          </a:p>
          <a:p>
            <a:pPr marL="0" indent="0" fontAlgn="auto">
              <a:spcAft>
                <a:spcPts val="0"/>
              </a:spcAft>
              <a:buFontTx/>
              <a:buNone/>
            </a:pPr>
            <a:r>
              <a:rPr lang="en-GB" dirty="0"/>
              <a:t>What connects these two ideas?</a:t>
            </a:r>
          </a:p>
        </p:txBody>
      </p:sp>
    </p:spTree>
    <p:extLst>
      <p:ext uri="{BB962C8B-B14F-4D97-AF65-F5344CB8AC3E}">
        <p14:creationId xmlns:p14="http://schemas.microsoft.com/office/powerpoint/2010/main" val="2235196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hlinkClick r:id="rId3" action="ppaction://hlinksldjump"/>
          </p:cNvPr>
          <p:cNvSpPr txBox="1">
            <a:spLocks noChangeArrowheads="1"/>
          </p:cNvSpPr>
          <p:nvPr/>
        </p:nvSpPr>
        <p:spPr bwMode="auto">
          <a:xfrm>
            <a:off x="899593" y="2816225"/>
            <a:ext cx="2727052" cy="400110"/>
          </a:xfrm>
          <a:prstGeom prst="rect">
            <a:avLst/>
          </a:prstGeom>
          <a:solidFill>
            <a:srgbClr val="CCFFCC"/>
          </a:solidFill>
          <a:ln w="9525">
            <a:noFill/>
            <a:miter lim="800000"/>
            <a:headEnd/>
            <a:tailEnd/>
          </a:ln>
        </p:spPr>
        <p:txBody>
          <a:bodyPr wrap="square">
            <a:spAutoFit/>
          </a:bodyPr>
          <a:lstStyle/>
          <a:p>
            <a:r>
              <a:rPr lang="en-GB" sz="2000" dirty="0"/>
              <a:t>1. Personal freedom</a:t>
            </a:r>
          </a:p>
        </p:txBody>
      </p:sp>
      <p:sp>
        <p:nvSpPr>
          <p:cNvPr id="5" name="TextBox 3">
            <a:hlinkClick r:id="rId4" action="ppaction://hlinksldjump"/>
          </p:cNvPr>
          <p:cNvSpPr txBox="1">
            <a:spLocks noChangeArrowheads="1"/>
          </p:cNvSpPr>
          <p:nvPr/>
        </p:nvSpPr>
        <p:spPr bwMode="auto">
          <a:xfrm>
            <a:off x="5255419" y="2663824"/>
            <a:ext cx="2736850" cy="701675"/>
          </a:xfrm>
          <a:prstGeom prst="rect">
            <a:avLst/>
          </a:prstGeom>
          <a:solidFill>
            <a:srgbClr val="CCFFCC"/>
          </a:solidFill>
          <a:ln w="9525">
            <a:noFill/>
            <a:miter lim="800000"/>
            <a:headEnd/>
            <a:tailEnd/>
          </a:ln>
        </p:spPr>
        <p:txBody>
          <a:bodyPr>
            <a:spAutoFit/>
          </a:bodyPr>
          <a:lstStyle/>
          <a:p>
            <a:r>
              <a:rPr lang="en-GB" sz="2000" dirty="0"/>
              <a:t>Tolerance and respect for diversity</a:t>
            </a:r>
          </a:p>
        </p:txBody>
      </p:sp>
      <p:sp>
        <p:nvSpPr>
          <p:cNvPr id="6" name="TextBox 4">
            <a:hlinkClick r:id="rId4" action="ppaction://hlinksldjump"/>
          </p:cNvPr>
          <p:cNvSpPr txBox="1">
            <a:spLocks noChangeArrowheads="1"/>
          </p:cNvSpPr>
          <p:nvPr/>
        </p:nvSpPr>
        <p:spPr bwMode="auto">
          <a:xfrm>
            <a:off x="899593" y="5085184"/>
            <a:ext cx="2520950" cy="701675"/>
          </a:xfrm>
          <a:prstGeom prst="rect">
            <a:avLst/>
          </a:prstGeom>
          <a:solidFill>
            <a:srgbClr val="CCFFCC"/>
          </a:solidFill>
          <a:ln w="9525">
            <a:noFill/>
            <a:miter lim="800000"/>
            <a:headEnd/>
            <a:tailEnd/>
          </a:ln>
        </p:spPr>
        <p:txBody>
          <a:bodyPr>
            <a:spAutoFit/>
          </a:bodyPr>
          <a:lstStyle/>
          <a:p>
            <a:r>
              <a:rPr lang="en-GB" sz="2000" dirty="0"/>
              <a:t>2. Equality of opportunity</a:t>
            </a:r>
          </a:p>
        </p:txBody>
      </p:sp>
      <p:sp>
        <p:nvSpPr>
          <p:cNvPr id="7" name="TextBox 5">
            <a:hlinkClick r:id="rId5" action="ppaction://hlinksldjump"/>
          </p:cNvPr>
          <p:cNvSpPr txBox="1">
            <a:spLocks noChangeArrowheads="1"/>
          </p:cNvSpPr>
          <p:nvPr/>
        </p:nvSpPr>
        <p:spPr bwMode="auto">
          <a:xfrm>
            <a:off x="4859338" y="5229225"/>
            <a:ext cx="3529012" cy="701675"/>
          </a:xfrm>
          <a:prstGeom prst="rect">
            <a:avLst/>
          </a:prstGeom>
          <a:solidFill>
            <a:srgbClr val="CCFFCC"/>
          </a:solidFill>
          <a:ln w="9525">
            <a:noFill/>
            <a:miter lim="800000"/>
            <a:headEnd/>
            <a:tailEnd/>
          </a:ln>
        </p:spPr>
        <p:txBody>
          <a:bodyPr>
            <a:spAutoFit/>
          </a:bodyPr>
          <a:lstStyle/>
          <a:p>
            <a:r>
              <a:rPr lang="en-GB" sz="2000" dirty="0"/>
              <a:t>Representative democracy and the rule of law</a:t>
            </a:r>
          </a:p>
        </p:txBody>
      </p:sp>
      <p:sp>
        <p:nvSpPr>
          <p:cNvPr id="8" name="Rectangle 2"/>
          <p:cNvSpPr txBox="1">
            <a:spLocks noChangeArrowheads="1"/>
          </p:cNvSpPr>
          <p:nvPr/>
        </p:nvSpPr>
        <p:spPr>
          <a:xfrm>
            <a:off x="1258888" y="792266"/>
            <a:ext cx="6400800" cy="1223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Tx/>
              <a:buNone/>
            </a:pPr>
            <a:endParaRPr lang="en-GB" dirty="0"/>
          </a:p>
          <a:p>
            <a:pPr marL="0" indent="0" algn="ctr" fontAlgn="auto">
              <a:spcAft>
                <a:spcPts val="0"/>
              </a:spcAft>
              <a:buFontTx/>
              <a:buNone/>
            </a:pPr>
            <a:r>
              <a:rPr lang="en-GB" sz="4000" dirty="0">
                <a:solidFill>
                  <a:srgbClr val="339966"/>
                </a:solidFill>
                <a:latin typeface="+mj-lt"/>
                <a:ea typeface="+mj-ea"/>
                <a:cs typeface="+mj-cs"/>
              </a:rPr>
              <a:t>Town Hall Debate</a:t>
            </a:r>
          </a:p>
          <a:p>
            <a:pPr marL="0" indent="0" algn="ctr" fontAlgn="auto">
              <a:spcAft>
                <a:spcPts val="0"/>
              </a:spcAft>
              <a:buFontTx/>
              <a:buNone/>
            </a:pPr>
            <a:endParaRPr lang="en-GB" sz="2800" dirty="0"/>
          </a:p>
          <a:p>
            <a:pPr marL="0" indent="0" algn="ctr" fontAlgn="auto">
              <a:spcAft>
                <a:spcPts val="0"/>
              </a:spcAft>
              <a:buFontTx/>
              <a:buNone/>
            </a:pPr>
            <a:endParaRPr lang="en-GB" dirty="0"/>
          </a:p>
          <a:p>
            <a:pPr marL="0" indent="0" algn="ctr" fontAlgn="auto">
              <a:spcAft>
                <a:spcPts val="0"/>
              </a:spcAft>
              <a:buFontTx/>
              <a:buNone/>
            </a:pPr>
            <a:endParaRPr lang="en-GB" dirty="0"/>
          </a:p>
        </p:txBody>
      </p:sp>
    </p:spTree>
    <p:extLst>
      <p:ext uri="{BB962C8B-B14F-4D97-AF65-F5344CB8AC3E}">
        <p14:creationId xmlns:p14="http://schemas.microsoft.com/office/powerpoint/2010/main" val="2984240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4:  How British are you?</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827584" y="2226469"/>
            <a:ext cx="4072278" cy="3796281"/>
          </a:xfrm>
          <a:ln>
            <a:solidFill>
              <a:schemeClr val="accent1"/>
            </a:solidFill>
          </a:ln>
        </p:spPr>
        <p:txBody>
          <a:bodyPr>
            <a:normAutofit/>
          </a:bodyPr>
          <a:lstStyle/>
          <a:p>
            <a:pPr marL="0" indent="0">
              <a:buNone/>
            </a:pPr>
            <a:r>
              <a:rPr lang="en-GB" sz="2200" b="1" u="sng" dirty="0"/>
              <a:t>In this lesson we are going to:</a:t>
            </a:r>
          </a:p>
          <a:p>
            <a:pPr marL="0" indent="0">
              <a:buNone/>
            </a:pPr>
            <a:endParaRPr lang="en-GB" dirty="0"/>
          </a:p>
          <a:p>
            <a:pPr>
              <a:buFontTx/>
              <a:buChar char="-"/>
            </a:pPr>
            <a:r>
              <a:rPr lang="en-GB" dirty="0"/>
              <a:t>Analyse what makes someone British?</a:t>
            </a:r>
          </a:p>
          <a:p>
            <a:pPr>
              <a:buFontTx/>
              <a:buChar char="-"/>
            </a:pPr>
            <a:endParaRPr lang="en-GB" sz="27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0099" y="696516"/>
            <a:ext cx="3419512" cy="256383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099" y="3501008"/>
            <a:ext cx="3367059" cy="2521742"/>
          </a:xfrm>
          <a:prstGeom prst="rect">
            <a:avLst/>
          </a:prstGeom>
        </p:spPr>
      </p:pic>
    </p:spTree>
    <p:extLst>
      <p:ext uri="{BB962C8B-B14F-4D97-AF65-F5344CB8AC3E}">
        <p14:creationId xmlns:p14="http://schemas.microsoft.com/office/powerpoint/2010/main" val="244218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36" y="1988840"/>
            <a:ext cx="8229600" cy="4525963"/>
          </a:xfrm>
        </p:spPr>
        <p:txBody>
          <a:bodyPr/>
          <a:lstStyle/>
          <a:p>
            <a:r>
              <a:rPr lang="en-GB" dirty="0"/>
              <a:t>Challenge 1: One minute to list as many ways you can judge Britishness!</a:t>
            </a:r>
          </a:p>
          <a:p>
            <a:endParaRPr lang="en-GB" dirty="0"/>
          </a:p>
          <a:p>
            <a:r>
              <a:rPr lang="en-GB" dirty="0"/>
              <a:t>Challenge 2: Three Minutes Can you write down all the words of the National Anthem. </a:t>
            </a:r>
          </a:p>
        </p:txBody>
      </p:sp>
      <p:sp>
        <p:nvSpPr>
          <p:cNvPr id="4" name="Title 1">
            <a:extLst>
              <a:ext uri="{FF2B5EF4-FFF2-40B4-BE49-F238E27FC236}">
                <a16:creationId xmlns:a16="http://schemas.microsoft.com/office/drawing/2014/main" id="{3F7BA84C-6497-1440-95DF-2797B21F6AD4}"/>
              </a:ext>
            </a:extLst>
          </p:cNvPr>
          <p:cNvSpPr txBox="1">
            <a:spLocks/>
          </p:cNvSpPr>
          <p:nvPr/>
        </p:nvSpPr>
        <p:spPr>
          <a:xfrm>
            <a:off x="457200" y="194701"/>
            <a:ext cx="8363272" cy="1405499"/>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000">
                <a:latin typeface="+mj-lt"/>
              </a:rPr>
              <a:t>Lesson 4:  How British are you?</a:t>
            </a:r>
            <a:endParaRPr lang="en-GB" sz="3000" dirty="0">
              <a:latin typeface="+mj-lt"/>
            </a:endParaRPr>
          </a:p>
        </p:txBody>
      </p:sp>
    </p:spTree>
    <p:extLst>
      <p:ext uri="{BB962C8B-B14F-4D97-AF65-F5344CB8AC3E}">
        <p14:creationId xmlns:p14="http://schemas.microsoft.com/office/powerpoint/2010/main" val="6227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9092" y="551582"/>
            <a:ext cx="5472608" cy="1077218"/>
          </a:xfrm>
          <a:prstGeom prst="rect">
            <a:avLst/>
          </a:prstGeom>
          <a:noFill/>
        </p:spPr>
        <p:txBody>
          <a:bodyPr wrap="square" rtlCol="0">
            <a:spAutoFit/>
          </a:bodyPr>
          <a:lstStyle/>
          <a:p>
            <a:pPr algn="ctr"/>
            <a:r>
              <a:rPr lang="en-US" sz="3200" dirty="0"/>
              <a:t>Art/ Photography / DT</a:t>
            </a:r>
          </a:p>
          <a:p>
            <a:pPr algn="ctr"/>
            <a:endParaRPr lang="en-GB" sz="3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4784993"/>
            <a:ext cx="2981325" cy="1714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98" y="1117440"/>
            <a:ext cx="3952386" cy="28802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98" y="4302597"/>
            <a:ext cx="3578746" cy="2385831"/>
          </a:xfrm>
          <a:prstGeom prst="rect">
            <a:avLst/>
          </a:prstGeom>
        </p:spPr>
      </p:pic>
      <p:pic>
        <p:nvPicPr>
          <p:cNvPr id="8" name="Picture 7"/>
          <p:cNvPicPr>
            <a:picLocks noChangeAspect="1"/>
          </p:cNvPicPr>
          <p:nvPr/>
        </p:nvPicPr>
        <p:blipFill>
          <a:blip r:embed="rId5"/>
          <a:stretch>
            <a:fillRect/>
          </a:stretch>
        </p:blipFill>
        <p:spPr>
          <a:xfrm>
            <a:off x="4860032" y="2079278"/>
            <a:ext cx="4089711" cy="2212653"/>
          </a:xfrm>
          <a:prstGeom prst="rect">
            <a:avLst/>
          </a:prstGeom>
        </p:spPr>
      </p:pic>
    </p:spTree>
    <p:extLst>
      <p:ext uri="{BB962C8B-B14F-4D97-AF65-F5344CB8AC3E}">
        <p14:creationId xmlns:p14="http://schemas.microsoft.com/office/powerpoint/2010/main" val="23185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8143BE-09D8-45DA-981B-78BDE6B668B5}"/>
              </a:ext>
            </a:extLst>
          </p:cNvPr>
          <p:cNvPicPr/>
          <p:nvPr/>
        </p:nvPicPr>
        <p:blipFill>
          <a:blip r:embed="rId2">
            <a:extLst>
              <a:ext uri="{28A0092B-C50C-407E-A947-70E740481C1C}">
                <a14:useLocalDpi xmlns:a14="http://schemas.microsoft.com/office/drawing/2010/main" val="0"/>
              </a:ext>
            </a:extLst>
          </a:blip>
          <a:stretch>
            <a:fillRect/>
          </a:stretch>
        </p:blipFill>
        <p:spPr>
          <a:xfrm>
            <a:off x="5308" y="1124744"/>
            <a:ext cx="6482715" cy="4315460"/>
          </a:xfrm>
          <a:prstGeom prst="rect">
            <a:avLst/>
          </a:prstGeom>
        </p:spPr>
      </p:pic>
      <p:sp>
        <p:nvSpPr>
          <p:cNvPr id="5" name="Rectangle 4">
            <a:extLst>
              <a:ext uri="{FF2B5EF4-FFF2-40B4-BE49-F238E27FC236}">
                <a16:creationId xmlns:a16="http://schemas.microsoft.com/office/drawing/2014/main" id="{BA4A1801-0438-45EA-871F-8353FA8FC284}"/>
              </a:ext>
            </a:extLst>
          </p:cNvPr>
          <p:cNvSpPr/>
          <p:nvPr/>
        </p:nvSpPr>
        <p:spPr>
          <a:xfrm>
            <a:off x="272585" y="260648"/>
            <a:ext cx="8598829"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In 2002 this man was voted the greatest ever Briton. </a:t>
            </a:r>
          </a:p>
        </p:txBody>
      </p:sp>
      <p:sp>
        <p:nvSpPr>
          <p:cNvPr id="6" name="TextBox 5">
            <a:extLst>
              <a:ext uri="{FF2B5EF4-FFF2-40B4-BE49-F238E27FC236}">
                <a16:creationId xmlns:a16="http://schemas.microsoft.com/office/drawing/2014/main" id="{46DA9E3C-C267-403B-94EA-AD43B6E6737E}"/>
              </a:ext>
            </a:extLst>
          </p:cNvPr>
          <p:cNvSpPr txBox="1"/>
          <p:nvPr/>
        </p:nvSpPr>
        <p:spPr>
          <a:xfrm>
            <a:off x="6804248" y="1916832"/>
            <a:ext cx="2067166" cy="1477328"/>
          </a:xfrm>
          <a:prstGeom prst="rect">
            <a:avLst/>
          </a:prstGeom>
          <a:noFill/>
        </p:spPr>
        <p:txBody>
          <a:bodyPr wrap="square" rtlCol="0">
            <a:spAutoFit/>
          </a:bodyPr>
          <a:lstStyle/>
          <a:p>
            <a:r>
              <a:rPr lang="en-GB" dirty="0"/>
              <a:t>Who is he and why was he so popular?</a:t>
            </a:r>
          </a:p>
          <a:p>
            <a:endParaRPr lang="en-GB" dirty="0"/>
          </a:p>
          <a:p>
            <a:endParaRPr lang="en-GB" dirty="0"/>
          </a:p>
        </p:txBody>
      </p:sp>
    </p:spTree>
    <p:extLst>
      <p:ext uri="{BB962C8B-B14F-4D97-AF65-F5344CB8AC3E}">
        <p14:creationId xmlns:p14="http://schemas.microsoft.com/office/powerpoint/2010/main" val="324418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7744" y="1844824"/>
            <a:ext cx="4289970" cy="3028214"/>
          </a:xfrm>
          <a:prstGeom prst="rect">
            <a:avLst/>
          </a:prstGeom>
        </p:spPr>
      </p:pic>
      <p:sp>
        <p:nvSpPr>
          <p:cNvPr id="5" name="Rectangle 4"/>
          <p:cNvSpPr/>
          <p:nvPr/>
        </p:nvSpPr>
        <p:spPr>
          <a:xfrm>
            <a:off x="9396536" y="2348880"/>
            <a:ext cx="5472608" cy="646331"/>
          </a:xfrm>
          <a:prstGeom prst="rect">
            <a:avLst/>
          </a:prstGeom>
        </p:spPr>
        <p:txBody>
          <a:bodyPr wrap="square">
            <a:spAutoFit/>
          </a:bodyPr>
          <a:lstStyle/>
          <a:p>
            <a:r>
              <a:rPr lang="en-GB" dirty="0">
                <a:hlinkClick r:id="rId4"/>
              </a:rPr>
              <a:t>https://www.youtube.com/watch?v=G9eK9fWUb3s</a:t>
            </a:r>
            <a:endParaRPr lang="en-GB" dirty="0"/>
          </a:p>
          <a:p>
            <a:endParaRPr lang="en-GB" dirty="0"/>
          </a:p>
        </p:txBody>
      </p:sp>
      <p:sp>
        <p:nvSpPr>
          <p:cNvPr id="7" name="Title 1">
            <a:extLst>
              <a:ext uri="{FF2B5EF4-FFF2-40B4-BE49-F238E27FC236}">
                <a16:creationId xmlns:a16="http://schemas.microsoft.com/office/drawing/2014/main" id="{3F7BA84C-6497-1440-95DF-2797B21F6AD4}"/>
              </a:ext>
            </a:extLst>
          </p:cNvPr>
          <p:cNvSpPr txBox="1">
            <a:spLocks/>
          </p:cNvSpPr>
          <p:nvPr/>
        </p:nvSpPr>
        <p:spPr>
          <a:xfrm>
            <a:off x="328699" y="188640"/>
            <a:ext cx="8363272" cy="1405499"/>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200" dirty="0"/>
              <a:t>Please be upstanding for the National Anthem</a:t>
            </a:r>
            <a:endParaRPr lang="en-GB" sz="3000" dirty="0">
              <a:latin typeface="+mj-lt"/>
            </a:endParaRPr>
          </a:p>
        </p:txBody>
      </p:sp>
      <p:sp>
        <p:nvSpPr>
          <p:cNvPr id="9" name="TextBox 8"/>
          <p:cNvSpPr txBox="1"/>
          <p:nvPr/>
        </p:nvSpPr>
        <p:spPr>
          <a:xfrm>
            <a:off x="328699" y="5163206"/>
            <a:ext cx="7483661" cy="1569660"/>
          </a:xfrm>
          <a:prstGeom prst="rect">
            <a:avLst/>
          </a:prstGeom>
          <a:noFill/>
        </p:spPr>
        <p:txBody>
          <a:bodyPr wrap="square" rtlCol="0">
            <a:spAutoFit/>
          </a:bodyPr>
          <a:lstStyle/>
          <a:p>
            <a:r>
              <a:rPr lang="en-GB" sz="3200" dirty="0">
                <a:latin typeface="+mn-lt"/>
              </a:rPr>
              <a:t>Did you get </a:t>
            </a:r>
            <a:r>
              <a:rPr lang="en-GB" sz="3200" b="1" dirty="0">
                <a:solidFill>
                  <a:schemeClr val="accent2">
                    <a:lumMod val="75000"/>
                  </a:schemeClr>
                </a:solidFill>
                <a:latin typeface="+mn-lt"/>
              </a:rPr>
              <a:t>all</a:t>
            </a:r>
            <a:r>
              <a:rPr lang="en-GB" sz="3200" dirty="0">
                <a:latin typeface="+mn-lt"/>
              </a:rPr>
              <a:t> the words right?</a:t>
            </a:r>
          </a:p>
          <a:p>
            <a:endParaRPr lang="en-GB" sz="3200" dirty="0">
              <a:latin typeface="+mn-lt"/>
            </a:endParaRPr>
          </a:p>
          <a:p>
            <a:r>
              <a:rPr lang="en-GB" sz="3200" dirty="0">
                <a:latin typeface="+mn-lt"/>
              </a:rPr>
              <a:t>Are there any words that are controversial? </a:t>
            </a:r>
          </a:p>
        </p:txBody>
      </p:sp>
    </p:spTree>
    <p:extLst>
      <p:ext uri="{BB962C8B-B14F-4D97-AF65-F5344CB8AC3E}">
        <p14:creationId xmlns:p14="http://schemas.microsoft.com/office/powerpoint/2010/main" val="165432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7BA84C-6497-1440-95DF-2797B21F6AD4}"/>
              </a:ext>
            </a:extLst>
          </p:cNvPr>
          <p:cNvSpPr txBox="1">
            <a:spLocks/>
          </p:cNvSpPr>
          <p:nvPr/>
        </p:nvSpPr>
        <p:spPr>
          <a:xfrm>
            <a:off x="641276" y="295788"/>
            <a:ext cx="8363272" cy="1405499"/>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3200" dirty="0"/>
              <a:t>How other countries perceive the British</a:t>
            </a:r>
            <a:endParaRPr lang="en-GB" sz="3000" dirty="0">
              <a:latin typeface="+mj-lt"/>
            </a:endParaRPr>
          </a:p>
        </p:txBody>
      </p:sp>
      <p:sp>
        <p:nvSpPr>
          <p:cNvPr id="3" name="Rectangle 2"/>
          <p:cNvSpPr/>
          <p:nvPr/>
        </p:nvSpPr>
        <p:spPr>
          <a:xfrm>
            <a:off x="634430" y="2276872"/>
            <a:ext cx="4572000" cy="3693319"/>
          </a:xfrm>
          <a:prstGeom prst="rect">
            <a:avLst/>
          </a:prstGeom>
        </p:spPr>
        <p:txBody>
          <a:bodyPr>
            <a:spAutoFit/>
          </a:bodyPr>
          <a:lstStyle/>
          <a:p>
            <a:r>
              <a:rPr lang="en-US" dirty="0">
                <a:hlinkClick r:id="rId3"/>
              </a:rPr>
              <a:t>(40) USA - Thoughts on the British – YouTube</a:t>
            </a:r>
            <a:endParaRPr lang="en-US" dirty="0"/>
          </a:p>
          <a:p>
            <a:endParaRPr lang="en-US" dirty="0"/>
          </a:p>
          <a:p>
            <a:endParaRPr lang="en-US" dirty="0"/>
          </a:p>
          <a:p>
            <a:r>
              <a:rPr lang="en-US" dirty="0">
                <a:hlinkClick r:id="rId4"/>
              </a:rPr>
              <a:t>(40) What Do Europeans Really Think About British culture? – YouTube</a:t>
            </a:r>
            <a:endParaRPr lang="en-US" dirty="0"/>
          </a:p>
          <a:p>
            <a:endParaRPr lang="en-US" dirty="0"/>
          </a:p>
          <a:p>
            <a:endParaRPr lang="en-US" dirty="0"/>
          </a:p>
          <a:p>
            <a:r>
              <a:rPr lang="en-US" dirty="0">
                <a:hlinkClick r:id="rId5"/>
              </a:rPr>
              <a:t>(40) What the Chinese think about the UK – YouTube</a:t>
            </a:r>
            <a:endParaRPr lang="en-US" dirty="0"/>
          </a:p>
          <a:p>
            <a:endParaRPr lang="en-US" dirty="0"/>
          </a:p>
          <a:p>
            <a:r>
              <a:rPr lang="en-US" dirty="0">
                <a:hlinkClick r:id="rId6"/>
              </a:rPr>
              <a:t>(40) Churchill's legacy still painful for Indians - BBC News - YouTube</a:t>
            </a:r>
            <a:endParaRPr lang="en-GB"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104" y="2924944"/>
            <a:ext cx="3182723" cy="1814610"/>
          </a:xfrm>
          <a:prstGeom prst="rect">
            <a:avLst/>
          </a:prstGeom>
        </p:spPr>
      </p:pic>
    </p:spTree>
    <p:extLst>
      <p:ext uri="{BB962C8B-B14F-4D97-AF65-F5344CB8AC3E}">
        <p14:creationId xmlns:p14="http://schemas.microsoft.com/office/powerpoint/2010/main" val="2614913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4:  How British are you?</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827584" y="2226469"/>
            <a:ext cx="4072278" cy="3796281"/>
          </a:xfrm>
          <a:ln>
            <a:solidFill>
              <a:schemeClr val="accent1"/>
            </a:solidFill>
          </a:ln>
        </p:spPr>
        <p:txBody>
          <a:bodyPr>
            <a:normAutofit/>
          </a:bodyPr>
          <a:lstStyle/>
          <a:p>
            <a:pPr marL="0" indent="0">
              <a:buNone/>
            </a:pPr>
            <a:r>
              <a:rPr lang="en-GB" sz="2200" b="1" u="sng" dirty="0"/>
              <a:t>In this lesson we have:</a:t>
            </a:r>
          </a:p>
          <a:p>
            <a:pPr marL="0" indent="0">
              <a:buNone/>
            </a:pPr>
            <a:endParaRPr lang="en-GB" dirty="0"/>
          </a:p>
          <a:p>
            <a:pPr>
              <a:buFontTx/>
              <a:buChar char="-"/>
            </a:pPr>
            <a:r>
              <a:rPr lang="en-GB" dirty="0"/>
              <a:t>Analyse how a person can be judged as British?</a:t>
            </a:r>
          </a:p>
          <a:p>
            <a:pPr>
              <a:buFontTx/>
              <a:buChar char="-"/>
            </a:pPr>
            <a:endParaRPr lang="en-GB" sz="27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0099" y="696516"/>
            <a:ext cx="3419512" cy="256383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099" y="3501008"/>
            <a:ext cx="3367059" cy="2521742"/>
          </a:xfrm>
          <a:prstGeom prst="rect">
            <a:avLst/>
          </a:prstGeom>
        </p:spPr>
      </p:pic>
    </p:spTree>
    <p:extLst>
      <p:ext uri="{BB962C8B-B14F-4D97-AF65-F5344CB8AC3E}">
        <p14:creationId xmlns:p14="http://schemas.microsoft.com/office/powerpoint/2010/main" val="4259349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5: What do we celebrate as British?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694086"/>
            <a:ext cx="4037129" cy="28951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1124744"/>
            <a:ext cx="3136465" cy="236143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566" y="3933056"/>
            <a:ext cx="3545995" cy="2304256"/>
          </a:xfrm>
          <a:prstGeom prst="rect">
            <a:avLst/>
          </a:prstGeom>
        </p:spPr>
      </p:pic>
    </p:spTree>
    <p:extLst>
      <p:ext uri="{BB962C8B-B14F-4D97-AF65-F5344CB8AC3E}">
        <p14:creationId xmlns:p14="http://schemas.microsoft.com/office/powerpoint/2010/main" val="418966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How do we commemorate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751451"/>
            <a:ext cx="3389977" cy="27363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563" y="2564904"/>
            <a:ext cx="2880320" cy="3845702"/>
          </a:xfrm>
          <a:prstGeom prst="rect">
            <a:avLst/>
          </a:prstGeom>
        </p:spPr>
      </p:pic>
    </p:spTree>
    <p:extLst>
      <p:ext uri="{BB962C8B-B14F-4D97-AF65-F5344CB8AC3E}">
        <p14:creationId xmlns:p14="http://schemas.microsoft.com/office/powerpoint/2010/main" val="109418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827584" y="692696"/>
            <a:ext cx="4072278"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GB" sz="3000" dirty="0">
                <a:latin typeface="+mj-lt"/>
              </a:rPr>
              <a:t>Lesson 5</a:t>
            </a:r>
            <a:br>
              <a:rPr lang="en-GB" sz="3000" dirty="0">
                <a:latin typeface="+mj-lt"/>
              </a:rPr>
            </a:br>
            <a:r>
              <a:rPr lang="en-GB" sz="3000" dirty="0">
                <a:latin typeface="+mj-lt"/>
              </a:rPr>
              <a:t>: What do we celebrate as </a:t>
            </a:r>
            <a:br>
              <a:rPr lang="en-GB" sz="3000" dirty="0">
                <a:latin typeface="+mj-lt"/>
              </a:rPr>
            </a:br>
            <a:r>
              <a:rPr lang="en-GB" sz="3000" dirty="0">
                <a:latin typeface="+mj-lt"/>
              </a:rPr>
              <a:t>British?</a:t>
            </a:r>
          </a:p>
        </p:txBody>
      </p:sp>
      <p:pic>
        <p:nvPicPr>
          <p:cNvPr id="5" name="Picture 4">
            <a:extLst>
              <a:ext uri="{FF2B5EF4-FFF2-40B4-BE49-F238E27FC236}">
                <a16:creationId xmlns:a16="http://schemas.microsoft.com/office/drawing/2014/main" id="{041AA6C6-67C2-9A44-A4F1-D3073D5A8763}"/>
              </a:ext>
            </a:extLst>
          </p:cNvPr>
          <p:cNvPicPr>
            <a:picLocks noChangeAspect="1"/>
          </p:cNvPicPr>
          <p:nvPr/>
        </p:nvPicPr>
        <p:blipFill>
          <a:blip r:embed="rId2"/>
          <a:stretch>
            <a:fillRect/>
          </a:stretch>
        </p:blipFill>
        <p:spPr>
          <a:xfrm>
            <a:off x="683568" y="2852936"/>
            <a:ext cx="3942556" cy="3192776"/>
          </a:xfrm>
          <a:prstGeom prst="rect">
            <a:avLst/>
          </a:prstGeom>
        </p:spPr>
      </p:pic>
      <p:pic>
        <p:nvPicPr>
          <p:cNvPr id="8" name="Picture 7">
            <a:extLst>
              <a:ext uri="{FF2B5EF4-FFF2-40B4-BE49-F238E27FC236}">
                <a16:creationId xmlns:a16="http://schemas.microsoft.com/office/drawing/2014/main" id="{FD293D20-A621-A649-90E0-35E5D4F1264C}"/>
              </a:ext>
            </a:extLst>
          </p:cNvPr>
          <p:cNvPicPr>
            <a:picLocks noChangeAspect="1"/>
          </p:cNvPicPr>
          <p:nvPr/>
        </p:nvPicPr>
        <p:blipFill>
          <a:blip r:embed="rId3"/>
          <a:stretch>
            <a:fillRect/>
          </a:stretch>
        </p:blipFill>
        <p:spPr>
          <a:xfrm>
            <a:off x="5580112" y="2996952"/>
            <a:ext cx="2926682" cy="1894535"/>
          </a:xfrm>
          <a:prstGeom prst="rect">
            <a:avLst/>
          </a:prstGeom>
        </p:spPr>
      </p:pic>
    </p:spTree>
    <p:extLst>
      <p:ext uri="{BB962C8B-B14F-4D97-AF65-F5344CB8AC3E}">
        <p14:creationId xmlns:p14="http://schemas.microsoft.com/office/powerpoint/2010/main" val="23439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628650" y="692696"/>
            <a:ext cx="4271212"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5: What do we celebrate as British?</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628650" y="2226468"/>
            <a:ext cx="4271212" cy="3650803"/>
          </a:xfrm>
          <a:ln>
            <a:solidFill>
              <a:schemeClr val="accent1"/>
            </a:solidFill>
          </a:ln>
        </p:spPr>
        <p:txBody>
          <a:bodyPr>
            <a:normAutofit fontScale="70000" lnSpcReduction="20000"/>
          </a:bodyPr>
          <a:lstStyle/>
          <a:p>
            <a:pPr marL="0" indent="0">
              <a:buNone/>
            </a:pPr>
            <a:r>
              <a:rPr lang="en-GB" b="1" u="sng" dirty="0"/>
              <a:t>In this lesson we are going to:</a:t>
            </a:r>
            <a:endParaRPr lang="en-GB" dirty="0"/>
          </a:p>
          <a:p>
            <a:pPr>
              <a:buFontTx/>
              <a:buChar char="-"/>
            </a:pPr>
            <a:r>
              <a:rPr lang="en-GB" dirty="0"/>
              <a:t>Understand who Edward </a:t>
            </a:r>
            <a:r>
              <a:rPr lang="en-GB" dirty="0" err="1"/>
              <a:t>Colston</a:t>
            </a:r>
            <a:r>
              <a:rPr lang="en-GB" dirty="0"/>
              <a:t> is.</a:t>
            </a:r>
          </a:p>
          <a:p>
            <a:pPr>
              <a:buFontTx/>
              <a:buChar char="-"/>
            </a:pPr>
            <a:endParaRPr lang="en-GB" dirty="0"/>
          </a:p>
          <a:p>
            <a:pPr>
              <a:buFontTx/>
              <a:buChar char="-"/>
            </a:pPr>
            <a:r>
              <a:rPr lang="en-GB" dirty="0"/>
              <a:t>Assess the reasons why his statue was famously thrown in the river.</a:t>
            </a:r>
          </a:p>
          <a:p>
            <a:pPr>
              <a:buFontTx/>
              <a:buChar char="-"/>
            </a:pPr>
            <a:endParaRPr lang="en-GB" dirty="0"/>
          </a:p>
          <a:p>
            <a:pPr>
              <a:buFontTx/>
              <a:buChar char="-"/>
            </a:pPr>
            <a:r>
              <a:rPr lang="en-GB" dirty="0"/>
              <a:t>Evaluate whether if the removal of the statue was against British values.</a:t>
            </a:r>
          </a:p>
        </p:txBody>
      </p:sp>
      <p:pic>
        <p:nvPicPr>
          <p:cNvPr id="5" name="Picture 4">
            <a:extLst>
              <a:ext uri="{FF2B5EF4-FFF2-40B4-BE49-F238E27FC236}">
                <a16:creationId xmlns:a16="http://schemas.microsoft.com/office/drawing/2014/main" id="{041AA6C6-67C2-9A44-A4F1-D3073D5A8763}"/>
              </a:ext>
            </a:extLst>
          </p:cNvPr>
          <p:cNvPicPr>
            <a:picLocks noChangeAspect="1"/>
          </p:cNvPicPr>
          <p:nvPr/>
        </p:nvPicPr>
        <p:blipFill>
          <a:blip r:embed="rId2"/>
          <a:stretch>
            <a:fillRect/>
          </a:stretch>
        </p:blipFill>
        <p:spPr>
          <a:xfrm>
            <a:off x="5465345" y="1104023"/>
            <a:ext cx="2926682" cy="2370097"/>
          </a:xfrm>
          <a:prstGeom prst="rect">
            <a:avLst/>
          </a:prstGeom>
        </p:spPr>
      </p:pic>
      <p:pic>
        <p:nvPicPr>
          <p:cNvPr id="6" name="Picture 5">
            <a:extLst>
              <a:ext uri="{FF2B5EF4-FFF2-40B4-BE49-F238E27FC236}">
                <a16:creationId xmlns:a16="http://schemas.microsoft.com/office/drawing/2014/main" id="{FD293D20-A621-A649-90E0-35E5D4F1264C}"/>
              </a:ext>
            </a:extLst>
          </p:cNvPr>
          <p:cNvPicPr>
            <a:picLocks noChangeAspect="1"/>
          </p:cNvPicPr>
          <p:nvPr/>
        </p:nvPicPr>
        <p:blipFill>
          <a:blip r:embed="rId3"/>
          <a:stretch>
            <a:fillRect/>
          </a:stretch>
        </p:blipFill>
        <p:spPr>
          <a:xfrm>
            <a:off x="5430271" y="3982736"/>
            <a:ext cx="2926682" cy="1894535"/>
          </a:xfrm>
          <a:prstGeom prst="rect">
            <a:avLst/>
          </a:prstGeom>
        </p:spPr>
      </p:pic>
    </p:spTree>
    <p:extLst>
      <p:ext uri="{BB962C8B-B14F-4D97-AF65-F5344CB8AC3E}">
        <p14:creationId xmlns:p14="http://schemas.microsoft.com/office/powerpoint/2010/main" val="360058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AB64-7BD8-624E-BF77-5A97D51133A4}"/>
              </a:ext>
            </a:extLst>
          </p:cNvPr>
          <p:cNvSpPr>
            <a:spLocks noGrp="1"/>
          </p:cNvSpPr>
          <p:nvPr>
            <p:ph type="title"/>
          </p:nvPr>
        </p:nvSpPr>
        <p:spPr>
          <a:xfrm>
            <a:off x="628651" y="1131094"/>
            <a:ext cx="4108784" cy="994172"/>
          </a:xfrm>
          <a:solidFill>
            <a:schemeClr val="accent2">
              <a:lumMod val="20000"/>
              <a:lumOff val="80000"/>
            </a:schemeClr>
          </a:solidFill>
        </p:spPr>
        <p:txBody>
          <a:bodyPr/>
          <a:lstStyle/>
          <a:p>
            <a:pPr algn="ctr"/>
            <a:r>
              <a:rPr lang="en-GB" dirty="0"/>
              <a:t>Who was he? </a:t>
            </a:r>
          </a:p>
        </p:txBody>
      </p:sp>
      <p:sp>
        <p:nvSpPr>
          <p:cNvPr id="3" name="Content Placeholder 2">
            <a:extLst>
              <a:ext uri="{FF2B5EF4-FFF2-40B4-BE49-F238E27FC236}">
                <a16:creationId xmlns:a16="http://schemas.microsoft.com/office/drawing/2014/main" id="{4A98C1F7-71C9-2146-8967-79D8E7B593A7}"/>
              </a:ext>
            </a:extLst>
          </p:cNvPr>
          <p:cNvSpPr>
            <a:spLocks noGrp="1"/>
          </p:cNvSpPr>
          <p:nvPr>
            <p:ph idx="1"/>
          </p:nvPr>
        </p:nvSpPr>
        <p:spPr>
          <a:xfrm>
            <a:off x="467544" y="2226468"/>
            <a:ext cx="4269891" cy="4226867"/>
          </a:xfrm>
          <a:ln>
            <a:solidFill>
              <a:schemeClr val="accent1"/>
            </a:solidFill>
          </a:ln>
        </p:spPr>
        <p:txBody>
          <a:bodyPr>
            <a:noAutofit/>
          </a:bodyPr>
          <a:lstStyle/>
          <a:p>
            <a:pPr marL="0" indent="0" algn="ctr">
              <a:buNone/>
            </a:pPr>
            <a:r>
              <a:rPr lang="en-HK" sz="2000" dirty="0"/>
              <a:t>Colston was born in 1636 to a merchant family that had been living in Bristol since the 14th century. While he grew up in Bristol till the English Civil War of 1642-51, his family later moved to London, where Colston began his professional life.</a:t>
            </a:r>
          </a:p>
          <a:p>
            <a:pPr marL="0" indent="0" algn="ctr">
              <a:buNone/>
            </a:pPr>
            <a:r>
              <a:rPr lang="en-HK" sz="2000" dirty="0"/>
              <a:t>Colston made his fortune through human suffering. Between 1672 and 1689, his ships are believed to have transported about 80,000 men, women and children from Africa to the Americas.</a:t>
            </a:r>
            <a:endParaRPr lang="en-GB" sz="2000" dirty="0"/>
          </a:p>
        </p:txBody>
      </p:sp>
      <p:pic>
        <p:nvPicPr>
          <p:cNvPr id="4" name="Picture 3">
            <a:extLst>
              <a:ext uri="{FF2B5EF4-FFF2-40B4-BE49-F238E27FC236}">
                <a16:creationId xmlns:a16="http://schemas.microsoft.com/office/drawing/2014/main" id="{5FC0D492-31B7-2E4E-B2F8-C30CA5F78AEC}"/>
              </a:ext>
            </a:extLst>
          </p:cNvPr>
          <p:cNvPicPr>
            <a:picLocks noChangeAspect="1"/>
          </p:cNvPicPr>
          <p:nvPr/>
        </p:nvPicPr>
        <p:blipFill>
          <a:blip r:embed="rId3"/>
          <a:stretch>
            <a:fillRect/>
          </a:stretch>
        </p:blipFill>
        <p:spPr>
          <a:xfrm>
            <a:off x="4954003" y="1131094"/>
            <a:ext cx="3591426" cy="3137109"/>
          </a:xfrm>
          <a:prstGeom prst="rect">
            <a:avLst/>
          </a:prstGeom>
        </p:spPr>
      </p:pic>
      <p:sp>
        <p:nvSpPr>
          <p:cNvPr id="5" name="Rectangle 4">
            <a:extLst>
              <a:ext uri="{FF2B5EF4-FFF2-40B4-BE49-F238E27FC236}">
                <a16:creationId xmlns:a16="http://schemas.microsoft.com/office/drawing/2014/main" id="{9D30997C-7851-514D-9060-E2C8D234F909}"/>
              </a:ext>
            </a:extLst>
          </p:cNvPr>
          <p:cNvSpPr/>
          <p:nvPr/>
        </p:nvSpPr>
        <p:spPr>
          <a:xfrm>
            <a:off x="4965026" y="4589911"/>
            <a:ext cx="4318490" cy="369332"/>
          </a:xfrm>
          <a:prstGeom prst="rect">
            <a:avLst/>
          </a:prstGeom>
        </p:spPr>
        <p:txBody>
          <a:bodyPr wrap="none">
            <a:spAutoFit/>
          </a:bodyPr>
          <a:lstStyle/>
          <a:p>
            <a:r>
              <a:rPr lang="en-HK" dirty="0">
                <a:hlinkClick r:id="rId4"/>
              </a:rPr>
              <a:t>Youtube clip introducing Edward Colston</a:t>
            </a:r>
            <a:endParaRPr lang="en-GB" dirty="0"/>
          </a:p>
        </p:txBody>
      </p:sp>
    </p:spTree>
    <p:extLst>
      <p:ext uri="{BB962C8B-B14F-4D97-AF65-F5344CB8AC3E}">
        <p14:creationId xmlns:p14="http://schemas.microsoft.com/office/powerpoint/2010/main" val="1868079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F255-EBA5-0748-8362-74A4BDB0ED87}"/>
              </a:ext>
            </a:extLst>
          </p:cNvPr>
          <p:cNvSpPr>
            <a:spLocks noGrp="1"/>
          </p:cNvSpPr>
          <p:nvPr>
            <p:ph type="title"/>
          </p:nvPr>
        </p:nvSpPr>
        <p:spPr>
          <a:solidFill>
            <a:schemeClr val="accent2">
              <a:lumMod val="20000"/>
              <a:lumOff val="80000"/>
            </a:schemeClr>
          </a:solidFill>
        </p:spPr>
        <p:txBody>
          <a:bodyPr>
            <a:noAutofit/>
          </a:bodyPr>
          <a:lstStyle/>
          <a:p>
            <a:pPr algn="ctr"/>
            <a:r>
              <a:rPr lang="en-GB" sz="2400" dirty="0"/>
              <a:t>Divided opinions on whether the statue should have been brought down or not, what do you think?</a:t>
            </a:r>
          </a:p>
        </p:txBody>
      </p:sp>
      <p:sp>
        <p:nvSpPr>
          <p:cNvPr id="3" name="Content Placeholder 2">
            <a:extLst>
              <a:ext uri="{FF2B5EF4-FFF2-40B4-BE49-F238E27FC236}">
                <a16:creationId xmlns:a16="http://schemas.microsoft.com/office/drawing/2014/main" id="{340916CA-325D-EE4F-9A81-D9C9806540D9}"/>
              </a:ext>
            </a:extLst>
          </p:cNvPr>
          <p:cNvSpPr>
            <a:spLocks noGrp="1"/>
          </p:cNvSpPr>
          <p:nvPr>
            <p:ph idx="1"/>
          </p:nvPr>
        </p:nvSpPr>
        <p:spPr>
          <a:ln>
            <a:solidFill>
              <a:schemeClr val="accent1"/>
            </a:solidFill>
          </a:ln>
        </p:spPr>
        <p:txBody>
          <a:bodyPr>
            <a:normAutofit fontScale="85000" lnSpcReduction="20000"/>
          </a:bodyPr>
          <a:lstStyle/>
          <a:p>
            <a:pPr marL="385763" indent="-385763">
              <a:buFont typeface="+mj-lt"/>
              <a:buAutoNum type="arabicPeriod"/>
            </a:pPr>
            <a:r>
              <a:rPr lang="en-GB" dirty="0"/>
              <a:t>Write down your own personal opinion on the opinion line given to you, be prepared to share with the rest of the class. </a:t>
            </a:r>
          </a:p>
          <a:p>
            <a:pPr marL="385763" indent="-385763">
              <a:buFont typeface="+mj-lt"/>
              <a:buAutoNum type="arabicPeriod"/>
            </a:pPr>
            <a:endParaRPr lang="en-GB" dirty="0"/>
          </a:p>
          <a:p>
            <a:pPr marL="385763" indent="-385763">
              <a:buFont typeface="+mj-lt"/>
              <a:buAutoNum type="arabicPeriod"/>
            </a:pPr>
            <a:endParaRPr lang="en-GB" dirty="0"/>
          </a:p>
          <a:p>
            <a:pPr marL="385763" indent="-385763">
              <a:buFont typeface="+mj-lt"/>
              <a:buAutoNum type="arabicPeriod"/>
            </a:pPr>
            <a:r>
              <a:rPr lang="en-GB" dirty="0"/>
              <a:t>Let’s revisit what some British politicians have said about the pulling down of the statue. Summarise their opinion and write it down on the opinion line. </a:t>
            </a:r>
            <a:r>
              <a:rPr lang="en-GB" i="1" dirty="0"/>
              <a:t>(Does their opinion influence yours?)</a:t>
            </a:r>
          </a:p>
          <a:p>
            <a:pPr marL="385763" indent="-385763">
              <a:buFont typeface="+mj-lt"/>
              <a:buAutoNum type="arabicPeriod"/>
            </a:pPr>
            <a:endParaRPr lang="en-GB" i="1" dirty="0">
              <a:solidFill>
                <a:srgbClr val="FF0000"/>
              </a:solidFill>
            </a:endParaRPr>
          </a:p>
          <a:p>
            <a:pPr marL="385763" indent="-385763">
              <a:buFont typeface="+mj-lt"/>
              <a:buAutoNum type="arabicPeriod"/>
            </a:pPr>
            <a:r>
              <a:rPr lang="en-HK" b="1" u="sng" dirty="0">
                <a:solidFill>
                  <a:srgbClr val="FF0000"/>
                </a:solidFill>
              </a:rPr>
              <a:t>Challenge</a:t>
            </a:r>
            <a:r>
              <a:rPr lang="en-HK" dirty="0">
                <a:solidFill>
                  <a:srgbClr val="FF0000"/>
                </a:solidFill>
              </a:rPr>
              <a:t>: Add your personal viewpoint to their opinions, do you agree or not and why?</a:t>
            </a:r>
          </a:p>
          <a:p>
            <a:pPr marL="385763" indent="-385763">
              <a:buFont typeface="+mj-lt"/>
              <a:buAutoNum type="arabicPeriod"/>
            </a:pPr>
            <a:endParaRPr lang="en-GB" i="1" dirty="0"/>
          </a:p>
        </p:txBody>
      </p:sp>
    </p:spTree>
    <p:extLst>
      <p:ext uri="{BB962C8B-B14F-4D97-AF65-F5344CB8AC3E}">
        <p14:creationId xmlns:p14="http://schemas.microsoft.com/office/powerpoint/2010/main" val="18105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0162" y="908720"/>
            <a:ext cx="5472608" cy="1077218"/>
          </a:xfrm>
          <a:prstGeom prst="rect">
            <a:avLst/>
          </a:prstGeom>
          <a:noFill/>
        </p:spPr>
        <p:txBody>
          <a:bodyPr wrap="square" rtlCol="0">
            <a:spAutoFit/>
          </a:bodyPr>
          <a:lstStyle/>
          <a:p>
            <a:pPr algn="ctr"/>
            <a:r>
              <a:rPr lang="en-US" sz="3200" dirty="0"/>
              <a:t>Science</a:t>
            </a:r>
          </a:p>
          <a:p>
            <a:pPr algn="ctr"/>
            <a:endParaRPr lang="en-GB"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9" y="1985937"/>
            <a:ext cx="2867872" cy="44888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470" y="2430133"/>
            <a:ext cx="3113906" cy="2335430"/>
          </a:xfrm>
          <a:prstGeom prst="rect">
            <a:avLst/>
          </a:prstGeom>
        </p:spPr>
      </p:pic>
    </p:spTree>
    <p:extLst>
      <p:ext uri="{BB962C8B-B14F-4D97-AF65-F5344CB8AC3E}">
        <p14:creationId xmlns:p14="http://schemas.microsoft.com/office/powerpoint/2010/main" val="4487584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19D0-2383-C447-883F-B2C34552758E}"/>
              </a:ext>
            </a:extLst>
          </p:cNvPr>
          <p:cNvSpPr>
            <a:spLocks noGrp="1"/>
          </p:cNvSpPr>
          <p:nvPr>
            <p:ph type="title"/>
          </p:nvPr>
        </p:nvSpPr>
        <p:spPr>
          <a:solidFill>
            <a:schemeClr val="accent6">
              <a:lumMod val="20000"/>
              <a:lumOff val="80000"/>
            </a:schemeClr>
          </a:solidFill>
        </p:spPr>
        <p:txBody>
          <a:bodyPr>
            <a:normAutofit/>
          </a:bodyPr>
          <a:lstStyle/>
          <a:p>
            <a:r>
              <a:rPr lang="en-GB" sz="2700" dirty="0"/>
              <a:t>Leader of the Opposition (Labour Party) – Keir Starmer</a:t>
            </a:r>
          </a:p>
        </p:txBody>
      </p:sp>
      <p:pic>
        <p:nvPicPr>
          <p:cNvPr id="6" name="Content Placeholder 5">
            <a:extLst>
              <a:ext uri="{FF2B5EF4-FFF2-40B4-BE49-F238E27FC236}">
                <a16:creationId xmlns:a16="http://schemas.microsoft.com/office/drawing/2014/main" id="{C636C8F4-D896-0647-B5C2-49F20583B0C5}"/>
              </a:ext>
            </a:extLst>
          </p:cNvPr>
          <p:cNvPicPr>
            <a:picLocks noGrp="1" noChangeAspect="1"/>
          </p:cNvPicPr>
          <p:nvPr>
            <p:ph idx="1"/>
          </p:nvPr>
        </p:nvPicPr>
        <p:blipFill>
          <a:blip r:embed="rId2"/>
          <a:stretch>
            <a:fillRect/>
          </a:stretch>
        </p:blipFill>
        <p:spPr>
          <a:xfrm>
            <a:off x="4835128" y="3350917"/>
            <a:ext cx="3851672" cy="2831499"/>
          </a:xfrm>
        </p:spPr>
      </p:pic>
      <p:sp>
        <p:nvSpPr>
          <p:cNvPr id="4" name="Rectangle 3">
            <a:extLst>
              <a:ext uri="{FF2B5EF4-FFF2-40B4-BE49-F238E27FC236}">
                <a16:creationId xmlns:a16="http://schemas.microsoft.com/office/drawing/2014/main" id="{8968DC34-AC0D-7745-9490-CF4F90339FEA}"/>
              </a:ext>
            </a:extLst>
          </p:cNvPr>
          <p:cNvSpPr/>
          <p:nvPr/>
        </p:nvSpPr>
        <p:spPr>
          <a:xfrm>
            <a:off x="4791456" y="2460837"/>
            <a:ext cx="3410712" cy="646331"/>
          </a:xfrm>
          <a:prstGeom prst="rect">
            <a:avLst/>
          </a:prstGeom>
        </p:spPr>
        <p:txBody>
          <a:bodyPr wrap="square">
            <a:spAutoFit/>
          </a:bodyPr>
          <a:lstStyle/>
          <a:p>
            <a:r>
              <a:rPr lang="en-HK" dirty="0">
                <a:hlinkClick r:id="rId3"/>
              </a:rPr>
              <a:t>Keir Starmer on the pulling down of the statue</a:t>
            </a:r>
            <a:endParaRPr lang="en-GB" dirty="0"/>
          </a:p>
        </p:txBody>
      </p:sp>
      <p:sp>
        <p:nvSpPr>
          <p:cNvPr id="7" name="TextBox 6">
            <a:extLst>
              <a:ext uri="{FF2B5EF4-FFF2-40B4-BE49-F238E27FC236}">
                <a16:creationId xmlns:a16="http://schemas.microsoft.com/office/drawing/2014/main" id="{DAF7E895-8FA9-F447-9248-EA2A6F4CCF57}"/>
              </a:ext>
            </a:extLst>
          </p:cNvPr>
          <p:cNvSpPr txBox="1"/>
          <p:nvPr/>
        </p:nvSpPr>
        <p:spPr>
          <a:xfrm>
            <a:off x="628650" y="2366010"/>
            <a:ext cx="3785616" cy="2400657"/>
          </a:xfrm>
          <a:prstGeom prst="rect">
            <a:avLst/>
          </a:prstGeom>
          <a:noFill/>
        </p:spPr>
        <p:txBody>
          <a:bodyPr wrap="square" rtlCol="0">
            <a:spAutoFit/>
          </a:bodyPr>
          <a:lstStyle/>
          <a:p>
            <a:r>
              <a:rPr lang="en-GB" sz="1500" dirty="0"/>
              <a:t>Although he is saying that it was wrong to pull down the statue in that manner, what was he suggesting?</a:t>
            </a:r>
          </a:p>
          <a:p>
            <a:endParaRPr lang="en-GB" sz="1500" dirty="0"/>
          </a:p>
          <a:p>
            <a:r>
              <a:rPr lang="en-GB" sz="1500" dirty="0"/>
              <a:t>Do you agree with his viewpoint?</a:t>
            </a:r>
          </a:p>
          <a:p>
            <a:endParaRPr lang="en-GB" sz="1500" dirty="0"/>
          </a:p>
          <a:p>
            <a:endParaRPr lang="en-GB" sz="1500" dirty="0"/>
          </a:p>
          <a:p>
            <a:endParaRPr lang="en-GB" sz="1500" dirty="0"/>
          </a:p>
          <a:p>
            <a:endParaRPr lang="en-GB" sz="1500" dirty="0"/>
          </a:p>
          <a:p>
            <a:r>
              <a:rPr lang="en-GB" sz="1500" dirty="0">
                <a:solidFill>
                  <a:srgbClr val="FF0000"/>
                </a:solidFill>
              </a:rPr>
              <a:t> Add his viewpoint to the opinion line. </a:t>
            </a:r>
          </a:p>
        </p:txBody>
      </p:sp>
    </p:spTree>
    <p:extLst>
      <p:ext uri="{BB962C8B-B14F-4D97-AF65-F5344CB8AC3E}">
        <p14:creationId xmlns:p14="http://schemas.microsoft.com/office/powerpoint/2010/main" val="673203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1290-4073-AB4C-85CB-7F2383A2EA7D}"/>
              </a:ext>
            </a:extLst>
          </p:cNvPr>
          <p:cNvSpPr>
            <a:spLocks noGrp="1"/>
          </p:cNvSpPr>
          <p:nvPr>
            <p:ph type="title"/>
          </p:nvPr>
        </p:nvSpPr>
        <p:spPr>
          <a:solidFill>
            <a:schemeClr val="accent6">
              <a:lumMod val="20000"/>
              <a:lumOff val="80000"/>
            </a:schemeClr>
          </a:solidFill>
        </p:spPr>
        <p:txBody>
          <a:bodyPr>
            <a:normAutofit/>
          </a:bodyPr>
          <a:lstStyle/>
          <a:p>
            <a:r>
              <a:rPr lang="en-GB" sz="2400" dirty="0"/>
              <a:t>Home Secretary – Priti Patel (part of the current Cabinet)</a:t>
            </a:r>
          </a:p>
        </p:txBody>
      </p:sp>
      <p:pic>
        <p:nvPicPr>
          <p:cNvPr id="6" name="Content Placeholder 5">
            <a:extLst>
              <a:ext uri="{FF2B5EF4-FFF2-40B4-BE49-F238E27FC236}">
                <a16:creationId xmlns:a16="http://schemas.microsoft.com/office/drawing/2014/main" id="{4F5EDCA2-9D53-0849-A87C-8C2FAA571652}"/>
              </a:ext>
            </a:extLst>
          </p:cNvPr>
          <p:cNvPicPr>
            <a:picLocks noGrp="1" noChangeAspect="1"/>
          </p:cNvPicPr>
          <p:nvPr>
            <p:ph idx="1"/>
          </p:nvPr>
        </p:nvPicPr>
        <p:blipFill>
          <a:blip r:embed="rId2"/>
          <a:stretch>
            <a:fillRect/>
          </a:stretch>
        </p:blipFill>
        <p:spPr>
          <a:xfrm>
            <a:off x="4708921" y="3050093"/>
            <a:ext cx="3806429" cy="2402639"/>
          </a:xfrm>
        </p:spPr>
      </p:pic>
      <p:sp>
        <p:nvSpPr>
          <p:cNvPr id="4" name="Rectangle 3">
            <a:extLst>
              <a:ext uri="{FF2B5EF4-FFF2-40B4-BE49-F238E27FC236}">
                <a16:creationId xmlns:a16="http://schemas.microsoft.com/office/drawing/2014/main" id="{B6922194-2929-8D44-BC8C-D12A218B693B}"/>
              </a:ext>
            </a:extLst>
          </p:cNvPr>
          <p:cNvSpPr/>
          <p:nvPr/>
        </p:nvSpPr>
        <p:spPr>
          <a:xfrm>
            <a:off x="4629960" y="2385245"/>
            <a:ext cx="5634876" cy="369332"/>
          </a:xfrm>
          <a:prstGeom prst="rect">
            <a:avLst/>
          </a:prstGeom>
        </p:spPr>
        <p:txBody>
          <a:bodyPr wrap="none">
            <a:spAutoFit/>
          </a:bodyPr>
          <a:lstStyle/>
          <a:p>
            <a:r>
              <a:rPr lang="en-HK" dirty="0">
                <a:hlinkClick r:id="rId3"/>
              </a:rPr>
              <a:t>Priti Patel on the violent protests and Edward Colston</a:t>
            </a:r>
            <a:endParaRPr lang="en-GB" dirty="0"/>
          </a:p>
        </p:txBody>
      </p:sp>
      <p:sp>
        <p:nvSpPr>
          <p:cNvPr id="7" name="TextBox 6">
            <a:extLst>
              <a:ext uri="{FF2B5EF4-FFF2-40B4-BE49-F238E27FC236}">
                <a16:creationId xmlns:a16="http://schemas.microsoft.com/office/drawing/2014/main" id="{9D94654E-5588-9C49-9DD9-8782CE179A88}"/>
              </a:ext>
            </a:extLst>
          </p:cNvPr>
          <p:cNvSpPr txBox="1"/>
          <p:nvPr/>
        </p:nvSpPr>
        <p:spPr>
          <a:xfrm>
            <a:off x="724302" y="1712255"/>
            <a:ext cx="3840480" cy="5078313"/>
          </a:xfrm>
          <a:prstGeom prst="rect">
            <a:avLst/>
          </a:prstGeom>
          <a:noFill/>
          <a:ln>
            <a:solidFill>
              <a:schemeClr val="accent1"/>
            </a:solidFill>
          </a:ln>
        </p:spPr>
        <p:txBody>
          <a:bodyPr wrap="square" rtlCol="0">
            <a:spAutoFit/>
          </a:bodyPr>
          <a:lstStyle/>
          <a:p>
            <a:r>
              <a:rPr lang="en-GB" dirty="0"/>
              <a:t>Priti Patel has made it clear that she is against protesting in the midst of a Global Pandemic.</a:t>
            </a:r>
          </a:p>
          <a:p>
            <a:endParaRPr lang="en-GB" dirty="0"/>
          </a:p>
          <a:p>
            <a:r>
              <a:rPr lang="en-GB" dirty="0"/>
              <a:t>She also speaks out against violence against the police, something we can all agree with. </a:t>
            </a:r>
          </a:p>
          <a:p>
            <a:endParaRPr lang="en-GB" dirty="0"/>
          </a:p>
          <a:p>
            <a:r>
              <a:rPr lang="en-GB" dirty="0"/>
              <a:t>She also called the pulling down of the statue as ‘disgraceful’ and ‘vandalism’.</a:t>
            </a:r>
          </a:p>
          <a:p>
            <a:endParaRPr lang="en-GB" dirty="0"/>
          </a:p>
          <a:p>
            <a:r>
              <a:rPr lang="en-GB" dirty="0"/>
              <a:t>Does this show that she possibly doesn’t understand the motives or reasons behind these actions?</a:t>
            </a:r>
          </a:p>
          <a:p>
            <a:endParaRPr lang="en-GB" dirty="0"/>
          </a:p>
          <a:p>
            <a:r>
              <a:rPr lang="en-GB" dirty="0">
                <a:solidFill>
                  <a:srgbClr val="FF0000"/>
                </a:solidFill>
              </a:rPr>
              <a:t> Add her viewpoint to the opinion line. </a:t>
            </a:r>
          </a:p>
        </p:txBody>
      </p:sp>
    </p:spTree>
    <p:extLst>
      <p:ext uri="{BB962C8B-B14F-4D97-AF65-F5344CB8AC3E}">
        <p14:creationId xmlns:p14="http://schemas.microsoft.com/office/powerpoint/2010/main" val="661634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1290-4073-AB4C-85CB-7F2383A2EA7D}"/>
              </a:ext>
            </a:extLst>
          </p:cNvPr>
          <p:cNvSpPr>
            <a:spLocks noGrp="1"/>
          </p:cNvSpPr>
          <p:nvPr>
            <p:ph type="title"/>
          </p:nvPr>
        </p:nvSpPr>
        <p:spPr>
          <a:solidFill>
            <a:schemeClr val="accent6">
              <a:lumMod val="20000"/>
              <a:lumOff val="80000"/>
            </a:schemeClr>
          </a:solidFill>
        </p:spPr>
        <p:txBody>
          <a:bodyPr>
            <a:normAutofit/>
          </a:bodyPr>
          <a:lstStyle/>
          <a:p>
            <a:r>
              <a:rPr lang="en-GB" sz="2200" b="1" dirty="0"/>
              <a:t>Former Leader of the UK Independence Party (UKIP) and </a:t>
            </a:r>
            <a:r>
              <a:rPr lang="en-GB" sz="2200" b="1" dirty="0" err="1"/>
              <a:t>Brexit</a:t>
            </a:r>
            <a:r>
              <a:rPr lang="en-GB" sz="2200" b="1" dirty="0"/>
              <a:t> Party from 2019 to 2021.</a:t>
            </a:r>
            <a:r>
              <a:rPr lang="en-GB" sz="2200" dirty="0"/>
              <a:t>– Nigel Farage</a:t>
            </a:r>
            <a:r>
              <a:rPr lang="en-GB" sz="2400" dirty="0"/>
              <a:t>)</a:t>
            </a:r>
          </a:p>
        </p:txBody>
      </p:sp>
      <p:sp>
        <p:nvSpPr>
          <p:cNvPr id="4" name="Rectangle 3">
            <a:extLst>
              <a:ext uri="{FF2B5EF4-FFF2-40B4-BE49-F238E27FC236}">
                <a16:creationId xmlns:a16="http://schemas.microsoft.com/office/drawing/2014/main" id="{B6922194-2929-8D44-BC8C-D12A218B693B}"/>
              </a:ext>
            </a:extLst>
          </p:cNvPr>
          <p:cNvSpPr/>
          <p:nvPr/>
        </p:nvSpPr>
        <p:spPr>
          <a:xfrm>
            <a:off x="4629960" y="2385245"/>
            <a:ext cx="7357848" cy="369332"/>
          </a:xfrm>
          <a:prstGeom prst="rect">
            <a:avLst/>
          </a:prstGeom>
        </p:spPr>
        <p:txBody>
          <a:bodyPr wrap="none">
            <a:spAutoFit/>
          </a:bodyPr>
          <a:lstStyle/>
          <a:p>
            <a:r>
              <a:rPr lang="en-GB" dirty="0">
                <a:hlinkClick r:id="rId2"/>
              </a:rPr>
              <a:t>Nigel Farage says taking down statues will not end protests - YouTube</a:t>
            </a:r>
            <a:endParaRPr lang="en-GB" dirty="0"/>
          </a:p>
        </p:txBody>
      </p:sp>
      <p:sp>
        <p:nvSpPr>
          <p:cNvPr id="7" name="TextBox 6">
            <a:extLst>
              <a:ext uri="{FF2B5EF4-FFF2-40B4-BE49-F238E27FC236}">
                <a16:creationId xmlns:a16="http://schemas.microsoft.com/office/drawing/2014/main" id="{9D94654E-5588-9C49-9DD9-8782CE179A88}"/>
              </a:ext>
            </a:extLst>
          </p:cNvPr>
          <p:cNvSpPr txBox="1"/>
          <p:nvPr/>
        </p:nvSpPr>
        <p:spPr>
          <a:xfrm>
            <a:off x="724302" y="1712255"/>
            <a:ext cx="3840480" cy="5078313"/>
          </a:xfrm>
          <a:prstGeom prst="rect">
            <a:avLst/>
          </a:prstGeom>
          <a:noFill/>
          <a:ln>
            <a:solidFill>
              <a:schemeClr val="accent1"/>
            </a:solidFill>
          </a:ln>
        </p:spPr>
        <p:txBody>
          <a:bodyPr wrap="square" rtlCol="0">
            <a:spAutoFit/>
          </a:bodyPr>
          <a:lstStyle/>
          <a:p>
            <a:r>
              <a:rPr lang="en-GB" dirty="0"/>
              <a:t>Nigel Farage has made it clear that he is against ‘Cancel Culture’ the mass boycotting as a way of expressing disapproval and exerting social pressure</a:t>
            </a:r>
            <a:r>
              <a:rPr lang="en-GB" b="1" dirty="0"/>
              <a:t>. </a:t>
            </a:r>
            <a:endParaRPr lang="en-GB" dirty="0"/>
          </a:p>
          <a:p>
            <a:endParaRPr lang="en-GB" dirty="0"/>
          </a:p>
          <a:p>
            <a:r>
              <a:rPr lang="en-GB" dirty="0"/>
              <a:t>Nigel Farage was a British MEP who stood as a candidate representing </a:t>
            </a:r>
            <a:r>
              <a:rPr lang="en-GB" dirty="0" err="1"/>
              <a:t>eurosceptic</a:t>
            </a:r>
            <a:r>
              <a:rPr lang="en-GB" dirty="0"/>
              <a:t> parties UK Independence Party (UKIP) and The </a:t>
            </a:r>
            <a:r>
              <a:rPr lang="en-GB" dirty="0" err="1"/>
              <a:t>Brexit</a:t>
            </a:r>
            <a:r>
              <a:rPr lang="en-GB" dirty="0"/>
              <a:t> Party since 1994. He was also a proponent of the UK leaving the European Union in the 2016 referendum, in which the electorate voted to do so by 52% to 48%.</a:t>
            </a:r>
          </a:p>
          <a:p>
            <a:r>
              <a:rPr lang="en-GB" dirty="0">
                <a:solidFill>
                  <a:srgbClr val="FF0000"/>
                </a:solidFill>
              </a:rPr>
              <a:t> Add his viewpoint to the opinion line.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140968"/>
            <a:ext cx="3356570" cy="3356570"/>
          </a:xfrm>
          <a:prstGeom prst="rect">
            <a:avLst/>
          </a:prstGeom>
        </p:spPr>
      </p:pic>
    </p:spTree>
    <p:extLst>
      <p:ext uri="{BB962C8B-B14F-4D97-AF65-F5344CB8AC3E}">
        <p14:creationId xmlns:p14="http://schemas.microsoft.com/office/powerpoint/2010/main" val="3075620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628650" y="692696"/>
            <a:ext cx="4271212"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Lawrence </a:t>
            </a:r>
            <a:r>
              <a:rPr lang="en-GB" sz="3000" dirty="0" err="1">
                <a:latin typeface="+mj-lt"/>
              </a:rPr>
              <a:t>Hoo</a:t>
            </a:r>
            <a:endParaRPr lang="en-GB" sz="3000" dirty="0">
              <a:latin typeface="+mj-lt"/>
            </a:endParaRP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628650" y="2226469"/>
            <a:ext cx="4271212" cy="3263504"/>
          </a:xfrm>
          <a:ln>
            <a:solidFill>
              <a:schemeClr val="accent1"/>
            </a:solidFill>
          </a:ln>
        </p:spPr>
        <p:txBody>
          <a:bodyPr>
            <a:normAutofit fontScale="92500"/>
          </a:bodyPr>
          <a:lstStyle/>
          <a:p>
            <a:pPr marL="0" indent="0">
              <a:buNone/>
            </a:pPr>
            <a:r>
              <a:rPr lang="en-US" dirty="0"/>
              <a:t>A Bristol poet,</a:t>
            </a:r>
          </a:p>
          <a:p>
            <a:pPr marL="0" indent="0">
              <a:buNone/>
            </a:pPr>
            <a:r>
              <a:rPr lang="en-US" dirty="0"/>
              <a:t>Grew up in the care system</a:t>
            </a:r>
          </a:p>
          <a:p>
            <a:pPr marL="0" indent="0">
              <a:buNone/>
            </a:pPr>
            <a:r>
              <a:rPr lang="en-US" dirty="0"/>
              <a:t>Preforms poetry about how the slave trade is viewed by his community.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556792"/>
            <a:ext cx="3258068" cy="2653630"/>
          </a:xfrm>
          <a:prstGeom prst="rect">
            <a:avLst/>
          </a:prstGeom>
        </p:spPr>
      </p:pic>
      <p:sp>
        <p:nvSpPr>
          <p:cNvPr id="4" name="TextBox 3"/>
          <p:cNvSpPr txBox="1"/>
          <p:nvPr/>
        </p:nvSpPr>
        <p:spPr>
          <a:xfrm>
            <a:off x="467544" y="6093296"/>
            <a:ext cx="8298628" cy="369332"/>
          </a:xfrm>
          <a:prstGeom prst="rect">
            <a:avLst/>
          </a:prstGeom>
          <a:noFill/>
        </p:spPr>
        <p:txBody>
          <a:bodyPr wrap="square" rtlCol="0">
            <a:spAutoFit/>
          </a:bodyPr>
          <a:lstStyle/>
          <a:p>
            <a:r>
              <a:rPr lang="en-US" dirty="0">
                <a:hlinkClick r:id="rId3"/>
              </a:rPr>
              <a:t>Bristol needs to be 'forced to change', says poet - BBC News</a:t>
            </a:r>
            <a:endParaRPr lang="en-GB" dirty="0"/>
          </a:p>
        </p:txBody>
      </p:sp>
    </p:spTree>
    <p:extLst>
      <p:ext uri="{BB962C8B-B14F-4D97-AF65-F5344CB8AC3E}">
        <p14:creationId xmlns:p14="http://schemas.microsoft.com/office/powerpoint/2010/main" val="1329737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5559-71D4-574D-A5C1-B19C583B00D8}"/>
              </a:ext>
            </a:extLst>
          </p:cNvPr>
          <p:cNvSpPr>
            <a:spLocks noGrp="1"/>
          </p:cNvSpPr>
          <p:nvPr>
            <p:ph type="title"/>
          </p:nvPr>
        </p:nvSpPr>
        <p:spPr>
          <a:solidFill>
            <a:schemeClr val="accent2">
              <a:lumMod val="20000"/>
              <a:lumOff val="80000"/>
            </a:schemeClr>
          </a:solidFill>
        </p:spPr>
        <p:txBody>
          <a:bodyPr>
            <a:normAutofit fontScale="90000"/>
          </a:bodyPr>
          <a:lstStyle/>
          <a:p>
            <a:r>
              <a:rPr lang="en-GB" dirty="0"/>
              <a:t>More information on Edward Colston</a:t>
            </a:r>
          </a:p>
        </p:txBody>
      </p:sp>
      <p:sp>
        <p:nvSpPr>
          <p:cNvPr id="3" name="Content Placeholder 2">
            <a:extLst>
              <a:ext uri="{FF2B5EF4-FFF2-40B4-BE49-F238E27FC236}">
                <a16:creationId xmlns:a16="http://schemas.microsoft.com/office/drawing/2014/main" id="{2858CD9E-693E-E94E-8042-4D903843171C}"/>
              </a:ext>
            </a:extLst>
          </p:cNvPr>
          <p:cNvSpPr>
            <a:spLocks noGrp="1"/>
          </p:cNvSpPr>
          <p:nvPr>
            <p:ph idx="1"/>
          </p:nvPr>
        </p:nvSpPr>
        <p:spPr/>
        <p:txBody>
          <a:bodyPr>
            <a:normAutofit fontScale="77500" lnSpcReduction="20000"/>
          </a:bodyPr>
          <a:lstStyle/>
          <a:p>
            <a:pPr marL="0" indent="0">
              <a:buNone/>
            </a:pPr>
            <a:r>
              <a:rPr lang="en-HK" b="1" u="sng" dirty="0"/>
              <a:t>Colston donated considerable sums to good causes in Bristol. </a:t>
            </a:r>
          </a:p>
          <a:p>
            <a:pPr marL="0" indent="0">
              <a:buNone/>
            </a:pPr>
            <a:endParaRPr lang="en-HK" dirty="0"/>
          </a:p>
          <a:p>
            <a:pPr marL="0" indent="0">
              <a:buNone/>
            </a:pPr>
            <a:r>
              <a:rPr lang="en-HK" dirty="0"/>
              <a:t>He founded two alms-houses (accommodation houses for the poor) and a school and gave money to other schools, churches and hospitals. He also lent money to the Bristol corporation and was MP of the city for a short time.</a:t>
            </a:r>
          </a:p>
          <a:p>
            <a:pPr marL="0" indent="0">
              <a:buNone/>
            </a:pPr>
            <a:endParaRPr lang="en-HK" dirty="0"/>
          </a:p>
          <a:p>
            <a:pPr marL="0" indent="0">
              <a:buNone/>
            </a:pPr>
            <a:r>
              <a:rPr lang="en-HK" dirty="0"/>
              <a:t>Bristol's largest concert hall is called Colston Hall and a bronze statue of Colston stands in Colston Avenue, one of a number of streets in Bristol named after him.</a:t>
            </a:r>
          </a:p>
          <a:p>
            <a:pPr marL="0" indent="0">
              <a:buNone/>
            </a:pPr>
            <a:endParaRPr lang="en-HK" dirty="0"/>
          </a:p>
          <a:p>
            <a:pPr marL="0" indent="0">
              <a:buNone/>
            </a:pPr>
            <a:r>
              <a:rPr lang="en-HK" dirty="0">
                <a:solidFill>
                  <a:srgbClr val="FF0000"/>
                </a:solidFill>
              </a:rPr>
              <a:t>Does this change your viewpoint on him? Why?</a:t>
            </a:r>
            <a:endParaRPr lang="en-GB"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5" y="2777156"/>
            <a:ext cx="6177136" cy="4074742"/>
          </a:xfrm>
          <a:prstGeom prst="rect">
            <a:avLst/>
          </a:prstGeom>
        </p:spPr>
      </p:pic>
    </p:spTree>
    <p:extLst>
      <p:ext uri="{BB962C8B-B14F-4D97-AF65-F5344CB8AC3E}">
        <p14:creationId xmlns:p14="http://schemas.microsoft.com/office/powerpoint/2010/main" val="620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9C7D-19D1-6546-A325-8B5DCFB5EC6B}"/>
              </a:ext>
            </a:extLst>
          </p:cNvPr>
          <p:cNvSpPr>
            <a:spLocks noGrp="1"/>
          </p:cNvSpPr>
          <p:nvPr>
            <p:ph type="title"/>
          </p:nvPr>
        </p:nvSpPr>
        <p:spPr>
          <a:xfrm>
            <a:off x="457200" y="274638"/>
            <a:ext cx="8229600" cy="1930226"/>
          </a:xfrm>
          <a:solidFill>
            <a:schemeClr val="accent2">
              <a:lumMod val="20000"/>
              <a:lumOff val="80000"/>
            </a:schemeClr>
          </a:solidFill>
        </p:spPr>
        <p:txBody>
          <a:bodyPr>
            <a:normAutofit/>
          </a:bodyPr>
          <a:lstStyle/>
          <a:p>
            <a:r>
              <a:rPr lang="en-GB" dirty="0"/>
              <a:t>Was the removal of the statue against British values?</a:t>
            </a:r>
          </a:p>
        </p:txBody>
      </p:sp>
      <p:sp>
        <p:nvSpPr>
          <p:cNvPr id="4" name="TextBox 2">
            <a:hlinkClick r:id="rId3" action="ppaction://hlinksldjump"/>
          </p:cNvPr>
          <p:cNvSpPr txBox="1">
            <a:spLocks noChangeArrowheads="1"/>
          </p:cNvSpPr>
          <p:nvPr/>
        </p:nvSpPr>
        <p:spPr bwMode="auto">
          <a:xfrm>
            <a:off x="908769" y="2997769"/>
            <a:ext cx="2214563" cy="396875"/>
          </a:xfrm>
          <a:prstGeom prst="rect">
            <a:avLst/>
          </a:prstGeom>
          <a:solidFill>
            <a:srgbClr val="CCFFCC"/>
          </a:solidFill>
          <a:ln w="9525">
            <a:noFill/>
            <a:miter lim="800000"/>
            <a:headEnd/>
            <a:tailEnd/>
          </a:ln>
        </p:spPr>
        <p:txBody>
          <a:bodyPr>
            <a:spAutoFit/>
          </a:bodyPr>
          <a:lstStyle/>
          <a:p>
            <a:r>
              <a:rPr lang="en-GB" sz="2000" dirty="0"/>
              <a:t>Personal freedom</a:t>
            </a:r>
          </a:p>
        </p:txBody>
      </p:sp>
      <p:sp>
        <p:nvSpPr>
          <p:cNvPr id="5" name="TextBox 3">
            <a:hlinkClick r:id="rId4" action="ppaction://hlinksldjump"/>
          </p:cNvPr>
          <p:cNvSpPr txBox="1">
            <a:spLocks noChangeArrowheads="1"/>
          </p:cNvSpPr>
          <p:nvPr/>
        </p:nvSpPr>
        <p:spPr bwMode="auto">
          <a:xfrm>
            <a:off x="4572000" y="3043806"/>
            <a:ext cx="2736850" cy="701675"/>
          </a:xfrm>
          <a:prstGeom prst="rect">
            <a:avLst/>
          </a:prstGeom>
          <a:solidFill>
            <a:srgbClr val="CCFFCC"/>
          </a:solidFill>
          <a:ln w="9525">
            <a:noFill/>
            <a:miter lim="800000"/>
            <a:headEnd/>
            <a:tailEnd/>
          </a:ln>
        </p:spPr>
        <p:txBody>
          <a:bodyPr>
            <a:spAutoFit/>
          </a:bodyPr>
          <a:lstStyle/>
          <a:p>
            <a:r>
              <a:rPr lang="en-GB" sz="2000" dirty="0"/>
              <a:t>Tolerance and respect for diversity</a:t>
            </a:r>
          </a:p>
        </p:txBody>
      </p:sp>
      <p:sp>
        <p:nvSpPr>
          <p:cNvPr id="6" name="TextBox 4">
            <a:hlinkClick r:id="rId4" action="ppaction://hlinksldjump"/>
          </p:cNvPr>
          <p:cNvSpPr txBox="1">
            <a:spLocks noChangeArrowheads="1"/>
          </p:cNvSpPr>
          <p:nvPr/>
        </p:nvSpPr>
        <p:spPr bwMode="auto">
          <a:xfrm>
            <a:off x="908769" y="4480467"/>
            <a:ext cx="2520950" cy="701675"/>
          </a:xfrm>
          <a:prstGeom prst="rect">
            <a:avLst/>
          </a:prstGeom>
          <a:solidFill>
            <a:srgbClr val="CCFFCC"/>
          </a:solidFill>
          <a:ln w="9525">
            <a:noFill/>
            <a:miter lim="800000"/>
            <a:headEnd/>
            <a:tailEnd/>
          </a:ln>
        </p:spPr>
        <p:txBody>
          <a:bodyPr>
            <a:spAutoFit/>
          </a:bodyPr>
          <a:lstStyle/>
          <a:p>
            <a:r>
              <a:rPr lang="en-GB" sz="2000"/>
              <a:t>Equality of opportunity</a:t>
            </a:r>
          </a:p>
        </p:txBody>
      </p:sp>
      <p:sp>
        <p:nvSpPr>
          <p:cNvPr id="7" name="TextBox 5">
            <a:hlinkClick r:id="rId5" action="ppaction://hlinksldjump"/>
          </p:cNvPr>
          <p:cNvSpPr txBox="1">
            <a:spLocks noChangeArrowheads="1"/>
          </p:cNvSpPr>
          <p:nvPr/>
        </p:nvSpPr>
        <p:spPr bwMode="auto">
          <a:xfrm>
            <a:off x="4572000" y="4492349"/>
            <a:ext cx="3529012" cy="701675"/>
          </a:xfrm>
          <a:prstGeom prst="rect">
            <a:avLst/>
          </a:prstGeom>
          <a:solidFill>
            <a:srgbClr val="CCFFCC"/>
          </a:solidFill>
          <a:ln w="9525">
            <a:noFill/>
            <a:miter lim="800000"/>
            <a:headEnd/>
            <a:tailEnd/>
          </a:ln>
        </p:spPr>
        <p:txBody>
          <a:bodyPr>
            <a:spAutoFit/>
          </a:bodyPr>
          <a:lstStyle/>
          <a:p>
            <a:r>
              <a:rPr lang="en-GB" sz="2000"/>
              <a:t>Representative democracy and the rule of law</a:t>
            </a:r>
          </a:p>
        </p:txBody>
      </p:sp>
    </p:spTree>
    <p:extLst>
      <p:ext uri="{BB962C8B-B14F-4D97-AF65-F5344CB8AC3E}">
        <p14:creationId xmlns:p14="http://schemas.microsoft.com/office/powerpoint/2010/main" val="12504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9C7D-19D1-6546-A325-8B5DCFB5EC6B}"/>
              </a:ext>
            </a:extLst>
          </p:cNvPr>
          <p:cNvSpPr>
            <a:spLocks noGrp="1"/>
          </p:cNvSpPr>
          <p:nvPr>
            <p:ph type="title"/>
          </p:nvPr>
        </p:nvSpPr>
        <p:spPr>
          <a:xfrm>
            <a:off x="457200" y="274638"/>
            <a:ext cx="8229600" cy="1930226"/>
          </a:xfrm>
          <a:solidFill>
            <a:schemeClr val="accent2">
              <a:lumMod val="20000"/>
              <a:lumOff val="80000"/>
            </a:schemeClr>
          </a:solidFill>
        </p:spPr>
        <p:txBody>
          <a:bodyPr>
            <a:normAutofit/>
          </a:bodyPr>
          <a:lstStyle/>
          <a:p>
            <a:pPr fontAlgn="auto">
              <a:spcAft>
                <a:spcPts val="0"/>
              </a:spcAft>
            </a:pPr>
            <a:r>
              <a:rPr lang="en-GB" dirty="0"/>
              <a:t>Should the statue remain intact in place?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996952"/>
            <a:ext cx="3469892" cy="2572866"/>
          </a:xfrm>
          <a:prstGeom prst="rect">
            <a:avLst/>
          </a:prstGeom>
        </p:spPr>
      </p:pic>
    </p:spTree>
    <p:extLst>
      <p:ext uri="{BB962C8B-B14F-4D97-AF65-F5344CB8AC3E}">
        <p14:creationId xmlns:p14="http://schemas.microsoft.com/office/powerpoint/2010/main" val="3295513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363166" y="998058"/>
            <a:ext cx="4271212"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a:bodyPr>
          <a:lstStyle/>
          <a:p>
            <a:r>
              <a:rPr lang="en-GB" sz="3000" dirty="0">
                <a:latin typeface="+mj-lt"/>
              </a:rPr>
              <a:t>Lesson 6: How should we commemorate our past?</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395536" y="2492896"/>
            <a:ext cx="4271212" cy="3263504"/>
          </a:xfrm>
          <a:ln>
            <a:solidFill>
              <a:schemeClr val="accent1"/>
            </a:solidFill>
          </a:ln>
        </p:spPr>
        <p:txBody>
          <a:bodyPr>
            <a:normAutofit/>
          </a:bodyPr>
          <a:lstStyle/>
          <a:p>
            <a:pPr marL="0" indent="0">
              <a:buNone/>
            </a:pPr>
            <a:r>
              <a:rPr lang="en-GB" b="1" u="sng" dirty="0"/>
              <a:t>In this lesson we are going to:</a:t>
            </a:r>
            <a:endParaRPr lang="en-GB" dirty="0"/>
          </a:p>
          <a:p>
            <a:pPr>
              <a:buFontTx/>
              <a:buChar char="-"/>
            </a:pPr>
            <a:endParaRPr lang="en-GB" dirty="0"/>
          </a:p>
          <a:p>
            <a:pPr>
              <a:buFontTx/>
              <a:buChar char="-"/>
            </a:pPr>
            <a:r>
              <a:rPr lang="en-GB" dirty="0"/>
              <a:t>Assess how should Bristol remember Bristol's slaving past?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607608"/>
            <a:ext cx="3528392" cy="218639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2996952"/>
            <a:ext cx="2306036" cy="3645024"/>
          </a:xfrm>
          <a:prstGeom prst="rect">
            <a:avLst/>
          </a:prstGeom>
        </p:spPr>
      </p:pic>
    </p:spTree>
    <p:extLst>
      <p:ext uri="{BB962C8B-B14F-4D97-AF65-F5344CB8AC3E}">
        <p14:creationId xmlns:p14="http://schemas.microsoft.com/office/powerpoint/2010/main" val="3705955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7BE334-9304-8845-BC6D-E7D5FD577585}"/>
              </a:ext>
            </a:extLst>
          </p:cNvPr>
          <p:cNvSpPr>
            <a:spLocks noGrp="1"/>
          </p:cNvSpPr>
          <p:nvPr>
            <p:ph idx="1"/>
          </p:nvPr>
        </p:nvSpPr>
        <p:spPr>
          <a:xfrm>
            <a:off x="422548" y="836712"/>
            <a:ext cx="4592536" cy="5832648"/>
          </a:xfrm>
          <a:ln>
            <a:solidFill>
              <a:schemeClr val="accent2">
                <a:lumMod val="60000"/>
                <a:lumOff val="40000"/>
              </a:schemeClr>
            </a:solidFill>
          </a:ln>
        </p:spPr>
        <p:txBody>
          <a:bodyPr>
            <a:normAutofit fontScale="92500" lnSpcReduction="10000"/>
          </a:bodyPr>
          <a:lstStyle/>
          <a:p>
            <a:pPr marL="0" indent="0">
              <a:buNone/>
            </a:pPr>
            <a:r>
              <a:rPr lang="en-GB" dirty="0"/>
              <a:t>A large space is now empty in the middle of Bristol city centre. </a:t>
            </a:r>
          </a:p>
          <a:p>
            <a:pPr marL="0" indent="0">
              <a:buNone/>
            </a:pPr>
            <a:endParaRPr lang="en-GB" dirty="0"/>
          </a:p>
          <a:p>
            <a:pPr marL="0" indent="0">
              <a:buNone/>
            </a:pPr>
            <a:r>
              <a:rPr lang="en-GB" dirty="0"/>
              <a:t>How do you propose the government and local council should fill this space?</a:t>
            </a:r>
          </a:p>
          <a:p>
            <a:pPr marL="0" indent="0">
              <a:buNone/>
            </a:pPr>
            <a:endParaRPr lang="en-GB" dirty="0"/>
          </a:p>
          <a:p>
            <a:pPr marL="0" indent="0">
              <a:buNone/>
            </a:pPr>
            <a:r>
              <a:rPr lang="en-GB" dirty="0"/>
              <a:t>Especially in light of the recent BLM protests around the world?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836712"/>
            <a:ext cx="3637064" cy="2232248"/>
          </a:xfrm>
          <a:prstGeom prst="rect">
            <a:avLst/>
          </a:prstGeom>
        </p:spPr>
      </p:pic>
      <p:pic>
        <p:nvPicPr>
          <p:cNvPr id="5" name="Picture 4">
            <a:extLst>
              <a:ext uri="{FF2B5EF4-FFF2-40B4-BE49-F238E27FC236}">
                <a16:creationId xmlns:a16="http://schemas.microsoft.com/office/drawing/2014/main" id="{041AA6C6-67C2-9A44-A4F1-D3073D5A8763}"/>
              </a:ext>
            </a:extLst>
          </p:cNvPr>
          <p:cNvPicPr>
            <a:picLocks noChangeAspect="1"/>
          </p:cNvPicPr>
          <p:nvPr/>
        </p:nvPicPr>
        <p:blipFill>
          <a:blip r:embed="rId4"/>
          <a:stretch>
            <a:fillRect/>
          </a:stretch>
        </p:blipFill>
        <p:spPr>
          <a:xfrm>
            <a:off x="5292080" y="3284984"/>
            <a:ext cx="3645642" cy="2952328"/>
          </a:xfrm>
          <a:prstGeom prst="rect">
            <a:avLst/>
          </a:prstGeom>
        </p:spPr>
      </p:pic>
    </p:spTree>
    <p:extLst>
      <p:ext uri="{BB962C8B-B14F-4D97-AF65-F5344CB8AC3E}">
        <p14:creationId xmlns:p14="http://schemas.microsoft.com/office/powerpoint/2010/main" val="22894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fontScale="90000"/>
          </a:bodyPr>
          <a:lstStyle/>
          <a:p>
            <a:r>
              <a:rPr lang="en-GB" dirty="0"/>
              <a:t>How are dark parts of History remembered?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16" y="1711275"/>
            <a:ext cx="3528392" cy="2186397"/>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32040" y="1628800"/>
            <a:ext cx="2834640" cy="44805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316" y="4191309"/>
            <a:ext cx="3514725" cy="2638425"/>
          </a:xfrm>
          <a:prstGeom prst="rect">
            <a:avLst/>
          </a:prstGeom>
        </p:spPr>
      </p:pic>
    </p:spTree>
    <p:extLst>
      <p:ext uri="{BB962C8B-B14F-4D97-AF65-F5344CB8AC3E}">
        <p14:creationId xmlns:p14="http://schemas.microsoft.com/office/powerpoint/2010/main" val="196958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0162" y="908720"/>
            <a:ext cx="5472608" cy="1077218"/>
          </a:xfrm>
          <a:prstGeom prst="rect">
            <a:avLst/>
          </a:prstGeom>
          <a:noFill/>
        </p:spPr>
        <p:txBody>
          <a:bodyPr wrap="square" rtlCol="0">
            <a:spAutoFit/>
          </a:bodyPr>
          <a:lstStyle/>
          <a:p>
            <a:pPr algn="ctr"/>
            <a:r>
              <a:rPr lang="en-US" sz="3200" dirty="0"/>
              <a:t>History</a:t>
            </a:r>
          </a:p>
          <a:p>
            <a:pPr algn="ctr"/>
            <a:endParaRPr lang="en-GB"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1" y="2019846"/>
            <a:ext cx="3148709" cy="37096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594" y="2019846"/>
            <a:ext cx="3224758" cy="19156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4452635"/>
            <a:ext cx="3084190" cy="1941099"/>
          </a:xfrm>
          <a:prstGeom prst="rect">
            <a:avLst/>
          </a:prstGeom>
        </p:spPr>
      </p:pic>
    </p:spTree>
    <p:extLst>
      <p:ext uri="{BB962C8B-B14F-4D97-AF65-F5344CB8AC3E}">
        <p14:creationId xmlns:p14="http://schemas.microsoft.com/office/powerpoint/2010/main" val="136463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fontScale="90000"/>
          </a:bodyPr>
          <a:lstStyle/>
          <a:p>
            <a:r>
              <a:rPr lang="en-GB" dirty="0"/>
              <a:t>How should we remember Bristol's slaving past? </a:t>
            </a:r>
          </a:p>
        </p:txBody>
      </p:sp>
      <p:pic>
        <p:nvPicPr>
          <p:cNvPr id="5" name="Picture 4"/>
          <p:cNvPicPr>
            <a:picLocks noChangeAspect="1"/>
          </p:cNvPicPr>
          <p:nvPr/>
        </p:nvPicPr>
        <p:blipFill>
          <a:blip r:embed="rId3"/>
          <a:stretch>
            <a:fillRect/>
          </a:stretch>
        </p:blipFill>
        <p:spPr>
          <a:xfrm>
            <a:off x="1763688" y="1556792"/>
            <a:ext cx="5032027" cy="5132167"/>
          </a:xfrm>
          <a:prstGeom prst="rect">
            <a:avLst/>
          </a:prstGeom>
        </p:spPr>
      </p:pic>
    </p:spTree>
    <p:extLst>
      <p:ext uri="{BB962C8B-B14F-4D97-AF65-F5344CB8AC3E}">
        <p14:creationId xmlns:p14="http://schemas.microsoft.com/office/powerpoint/2010/main" val="4284204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9C7D-19D1-6546-A325-8B5DCFB5EC6B}"/>
              </a:ext>
            </a:extLst>
          </p:cNvPr>
          <p:cNvSpPr>
            <a:spLocks noGrp="1"/>
          </p:cNvSpPr>
          <p:nvPr>
            <p:ph type="title"/>
          </p:nvPr>
        </p:nvSpPr>
        <p:spPr>
          <a:solidFill>
            <a:schemeClr val="accent2">
              <a:lumMod val="20000"/>
              <a:lumOff val="80000"/>
            </a:schemeClr>
          </a:solidFill>
        </p:spPr>
        <p:txBody>
          <a:bodyPr/>
          <a:lstStyle/>
          <a:p>
            <a:r>
              <a:rPr lang="en-GB" dirty="0"/>
              <a:t>How should we now fill that space?</a:t>
            </a:r>
          </a:p>
        </p:txBody>
      </p:sp>
      <p:sp>
        <p:nvSpPr>
          <p:cNvPr id="3" name="Content Placeholder 2">
            <a:extLst>
              <a:ext uri="{FF2B5EF4-FFF2-40B4-BE49-F238E27FC236}">
                <a16:creationId xmlns:a16="http://schemas.microsoft.com/office/drawing/2014/main" id="{A87BE334-9304-8845-BC6D-E7D5FD577585}"/>
              </a:ext>
            </a:extLst>
          </p:cNvPr>
          <p:cNvSpPr>
            <a:spLocks noGrp="1"/>
          </p:cNvSpPr>
          <p:nvPr>
            <p:ph idx="1"/>
          </p:nvPr>
        </p:nvSpPr>
        <p:spPr/>
        <p:txBody>
          <a:bodyPr/>
          <a:lstStyle/>
          <a:p>
            <a:pPr marL="0" indent="0">
              <a:buNone/>
            </a:pPr>
            <a:r>
              <a:rPr lang="en-GB" dirty="0"/>
              <a:t>A large space is now empty in the middle of Bristol city centre. </a:t>
            </a:r>
          </a:p>
          <a:p>
            <a:pPr marL="0" indent="0">
              <a:buNone/>
            </a:pPr>
            <a:endParaRPr lang="en-GB" dirty="0"/>
          </a:p>
          <a:p>
            <a:pPr marL="0" indent="0">
              <a:buNone/>
            </a:pPr>
            <a:r>
              <a:rPr lang="en-GB" dirty="0"/>
              <a:t>How do you propose the government and local council should fill this space?</a:t>
            </a:r>
          </a:p>
          <a:p>
            <a:pPr marL="0" indent="0">
              <a:buNone/>
            </a:pPr>
            <a:endParaRPr lang="en-GB" dirty="0"/>
          </a:p>
          <a:p>
            <a:pPr marL="0" indent="0">
              <a:buNone/>
            </a:pPr>
            <a:r>
              <a:rPr lang="en-GB" dirty="0"/>
              <a:t>Especially in light of the recent BLM protests around the world?</a:t>
            </a:r>
          </a:p>
        </p:txBody>
      </p:sp>
    </p:spTree>
    <p:extLst>
      <p:ext uri="{BB962C8B-B14F-4D97-AF65-F5344CB8AC3E}">
        <p14:creationId xmlns:p14="http://schemas.microsoft.com/office/powerpoint/2010/main" val="1643256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fontScale="90000"/>
          </a:bodyPr>
          <a:lstStyle/>
          <a:p>
            <a:r>
              <a:rPr lang="en-GB" dirty="0"/>
              <a:t>How should we remember Bristol's slaving past? </a:t>
            </a:r>
          </a:p>
        </p:txBody>
      </p:sp>
      <p:sp>
        <p:nvSpPr>
          <p:cNvPr id="3" name="TextBox 2"/>
          <p:cNvSpPr txBox="1"/>
          <p:nvPr/>
        </p:nvSpPr>
        <p:spPr>
          <a:xfrm>
            <a:off x="971600" y="2276872"/>
            <a:ext cx="7200800" cy="3877985"/>
          </a:xfrm>
          <a:prstGeom prst="rect">
            <a:avLst/>
          </a:prstGeom>
          <a:noFill/>
        </p:spPr>
        <p:txBody>
          <a:bodyPr wrap="square" rtlCol="0">
            <a:spAutoFit/>
          </a:bodyPr>
          <a:lstStyle/>
          <a:p>
            <a:r>
              <a:rPr lang="en-GB" sz="3200" dirty="0">
                <a:latin typeface="+mn-lt"/>
              </a:rPr>
              <a:t>Each group is to come up with a proposal of how Bristol’s slaving past should be remember.</a:t>
            </a:r>
          </a:p>
          <a:p>
            <a:endParaRPr lang="en-GB" sz="3200" dirty="0">
              <a:latin typeface="+mn-lt"/>
            </a:endParaRPr>
          </a:p>
          <a:p>
            <a:r>
              <a:rPr lang="en-GB" sz="3200" dirty="0">
                <a:latin typeface="+mn-lt"/>
              </a:rPr>
              <a:t>You need a poster explaining your ideas</a:t>
            </a:r>
          </a:p>
          <a:p>
            <a:r>
              <a:rPr lang="en-GB" sz="3200" dirty="0">
                <a:latin typeface="+mn-lt"/>
              </a:rPr>
              <a:t>Be ready to feedback </a:t>
            </a:r>
          </a:p>
          <a:p>
            <a:endParaRPr lang="en-GB" dirty="0"/>
          </a:p>
          <a:p>
            <a:endParaRPr lang="en-GB" dirty="0"/>
          </a:p>
          <a:p>
            <a:endParaRPr lang="en-GB" dirty="0"/>
          </a:p>
        </p:txBody>
      </p:sp>
    </p:spTree>
    <p:extLst>
      <p:ext uri="{BB962C8B-B14F-4D97-AF65-F5344CB8AC3E}">
        <p14:creationId xmlns:p14="http://schemas.microsoft.com/office/powerpoint/2010/main" val="2983228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A84C-6497-1440-95DF-2797B21F6AD4}"/>
              </a:ext>
            </a:extLst>
          </p:cNvPr>
          <p:cNvSpPr>
            <a:spLocks noGrp="1"/>
          </p:cNvSpPr>
          <p:nvPr>
            <p:ph type="title"/>
          </p:nvPr>
        </p:nvSpPr>
        <p:spPr>
          <a:xfrm>
            <a:off x="363166" y="998058"/>
            <a:ext cx="4271212" cy="1405499"/>
          </a:xfr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GB" sz="3000" dirty="0">
                <a:latin typeface="+mj-lt"/>
              </a:rPr>
              <a:t>Lesson 7: What is the most important British Value?</a:t>
            </a:r>
          </a:p>
        </p:txBody>
      </p:sp>
      <p:sp>
        <p:nvSpPr>
          <p:cNvPr id="3" name="Content Placeholder 2">
            <a:extLst>
              <a:ext uri="{FF2B5EF4-FFF2-40B4-BE49-F238E27FC236}">
                <a16:creationId xmlns:a16="http://schemas.microsoft.com/office/drawing/2014/main" id="{9E8BCFCA-E1AD-1A4A-A4BD-D1F4B85CCB67}"/>
              </a:ext>
            </a:extLst>
          </p:cNvPr>
          <p:cNvSpPr>
            <a:spLocks noGrp="1"/>
          </p:cNvSpPr>
          <p:nvPr>
            <p:ph idx="1"/>
          </p:nvPr>
        </p:nvSpPr>
        <p:spPr>
          <a:xfrm>
            <a:off x="395536" y="2492896"/>
            <a:ext cx="4271212" cy="3263504"/>
          </a:xfrm>
          <a:ln>
            <a:solidFill>
              <a:schemeClr val="accent1"/>
            </a:solidFill>
          </a:ln>
        </p:spPr>
        <p:txBody>
          <a:bodyPr>
            <a:normAutofit/>
          </a:bodyPr>
          <a:lstStyle/>
          <a:p>
            <a:pPr marL="0" indent="0">
              <a:buNone/>
            </a:pPr>
            <a:r>
              <a:rPr lang="en-GB" b="1" u="sng" dirty="0"/>
              <a:t>In this lesson we are going to:</a:t>
            </a:r>
            <a:endParaRPr lang="en-GB" dirty="0"/>
          </a:p>
          <a:p>
            <a:pPr>
              <a:buFontTx/>
              <a:buChar char="-"/>
            </a:pPr>
            <a:endParaRPr lang="en-GB" dirty="0"/>
          </a:p>
          <a:p>
            <a:pPr>
              <a:buFontTx/>
              <a:buChar char="-"/>
            </a:pPr>
            <a:r>
              <a:rPr lang="en-GB" dirty="0"/>
              <a:t>Debate which of the four British Values are most important.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386447"/>
            <a:ext cx="3384376" cy="236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476" y="998058"/>
            <a:ext cx="2823583" cy="2117687"/>
          </a:xfrm>
          <a:prstGeom prst="rect">
            <a:avLst/>
          </a:prstGeom>
        </p:spPr>
      </p:pic>
    </p:spTree>
    <p:extLst>
      <p:ext uri="{BB962C8B-B14F-4D97-AF65-F5344CB8AC3E}">
        <p14:creationId xmlns:p14="http://schemas.microsoft.com/office/powerpoint/2010/main" val="1875622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hlinkClick r:id="rId3" action="ppaction://hlinksldjump"/>
          </p:cNvPr>
          <p:cNvSpPr txBox="1">
            <a:spLocks noChangeArrowheads="1"/>
          </p:cNvSpPr>
          <p:nvPr/>
        </p:nvSpPr>
        <p:spPr bwMode="auto">
          <a:xfrm>
            <a:off x="899593" y="2816225"/>
            <a:ext cx="2727052" cy="400110"/>
          </a:xfrm>
          <a:prstGeom prst="rect">
            <a:avLst/>
          </a:prstGeom>
          <a:solidFill>
            <a:srgbClr val="CCFFCC"/>
          </a:solidFill>
          <a:ln w="9525">
            <a:noFill/>
            <a:miter lim="800000"/>
            <a:headEnd/>
            <a:tailEnd/>
          </a:ln>
        </p:spPr>
        <p:txBody>
          <a:bodyPr wrap="square">
            <a:spAutoFit/>
          </a:bodyPr>
          <a:lstStyle/>
          <a:p>
            <a:r>
              <a:rPr lang="en-GB" sz="2000" dirty="0"/>
              <a:t>1. Personal freedom</a:t>
            </a:r>
          </a:p>
        </p:txBody>
      </p:sp>
      <p:sp>
        <p:nvSpPr>
          <p:cNvPr id="5" name="TextBox 3">
            <a:hlinkClick r:id="rId4" action="ppaction://hlinksldjump"/>
          </p:cNvPr>
          <p:cNvSpPr txBox="1">
            <a:spLocks noChangeArrowheads="1"/>
          </p:cNvSpPr>
          <p:nvPr/>
        </p:nvSpPr>
        <p:spPr bwMode="auto">
          <a:xfrm>
            <a:off x="5255419" y="2663824"/>
            <a:ext cx="2736850" cy="701675"/>
          </a:xfrm>
          <a:prstGeom prst="rect">
            <a:avLst/>
          </a:prstGeom>
          <a:solidFill>
            <a:srgbClr val="CCFFCC"/>
          </a:solidFill>
          <a:ln w="9525">
            <a:noFill/>
            <a:miter lim="800000"/>
            <a:headEnd/>
            <a:tailEnd/>
          </a:ln>
        </p:spPr>
        <p:txBody>
          <a:bodyPr>
            <a:spAutoFit/>
          </a:bodyPr>
          <a:lstStyle/>
          <a:p>
            <a:r>
              <a:rPr lang="en-GB" sz="2000" dirty="0"/>
              <a:t>Tolerance and respect for diversity</a:t>
            </a:r>
          </a:p>
        </p:txBody>
      </p:sp>
      <p:sp>
        <p:nvSpPr>
          <p:cNvPr id="6" name="TextBox 4">
            <a:hlinkClick r:id="rId4" action="ppaction://hlinksldjump"/>
          </p:cNvPr>
          <p:cNvSpPr txBox="1">
            <a:spLocks noChangeArrowheads="1"/>
          </p:cNvSpPr>
          <p:nvPr/>
        </p:nvSpPr>
        <p:spPr bwMode="auto">
          <a:xfrm>
            <a:off x="899593" y="5085184"/>
            <a:ext cx="2520950" cy="701675"/>
          </a:xfrm>
          <a:prstGeom prst="rect">
            <a:avLst/>
          </a:prstGeom>
          <a:solidFill>
            <a:srgbClr val="CCFFCC"/>
          </a:solidFill>
          <a:ln w="9525">
            <a:noFill/>
            <a:miter lim="800000"/>
            <a:headEnd/>
            <a:tailEnd/>
          </a:ln>
        </p:spPr>
        <p:txBody>
          <a:bodyPr>
            <a:spAutoFit/>
          </a:bodyPr>
          <a:lstStyle/>
          <a:p>
            <a:r>
              <a:rPr lang="en-GB" sz="2000" dirty="0"/>
              <a:t>2. Equality of opportunity</a:t>
            </a:r>
          </a:p>
        </p:txBody>
      </p:sp>
      <p:sp>
        <p:nvSpPr>
          <p:cNvPr id="7" name="TextBox 5">
            <a:hlinkClick r:id="rId5" action="ppaction://hlinksldjump"/>
          </p:cNvPr>
          <p:cNvSpPr txBox="1">
            <a:spLocks noChangeArrowheads="1"/>
          </p:cNvSpPr>
          <p:nvPr/>
        </p:nvSpPr>
        <p:spPr bwMode="auto">
          <a:xfrm>
            <a:off x="4859338" y="5229225"/>
            <a:ext cx="3529012" cy="701675"/>
          </a:xfrm>
          <a:prstGeom prst="rect">
            <a:avLst/>
          </a:prstGeom>
          <a:solidFill>
            <a:srgbClr val="CCFFCC"/>
          </a:solidFill>
          <a:ln w="9525">
            <a:noFill/>
            <a:miter lim="800000"/>
            <a:headEnd/>
            <a:tailEnd/>
          </a:ln>
        </p:spPr>
        <p:txBody>
          <a:bodyPr>
            <a:spAutoFit/>
          </a:bodyPr>
          <a:lstStyle/>
          <a:p>
            <a:r>
              <a:rPr lang="en-GB" sz="2000" dirty="0"/>
              <a:t>Representative democracy and the rule of law</a:t>
            </a:r>
          </a:p>
        </p:txBody>
      </p:sp>
      <p:sp>
        <p:nvSpPr>
          <p:cNvPr id="8" name="Rectangle 2"/>
          <p:cNvSpPr txBox="1">
            <a:spLocks noChangeArrowheads="1"/>
          </p:cNvSpPr>
          <p:nvPr/>
        </p:nvSpPr>
        <p:spPr>
          <a:xfrm>
            <a:off x="1258888" y="792266"/>
            <a:ext cx="6400800" cy="1223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Tx/>
              <a:buNone/>
            </a:pPr>
            <a:endParaRPr lang="en-GB" dirty="0"/>
          </a:p>
          <a:p>
            <a:pPr marL="0" indent="0" algn="ctr" fontAlgn="auto">
              <a:spcAft>
                <a:spcPts val="0"/>
              </a:spcAft>
              <a:buFontTx/>
              <a:buNone/>
            </a:pPr>
            <a:r>
              <a:rPr lang="en-GB" sz="2800" dirty="0"/>
              <a:t>Balloon Debate</a:t>
            </a:r>
          </a:p>
          <a:p>
            <a:pPr marL="0" indent="0" algn="ctr" fontAlgn="auto">
              <a:spcAft>
                <a:spcPts val="0"/>
              </a:spcAft>
              <a:buFontTx/>
              <a:buNone/>
            </a:pPr>
            <a:endParaRPr lang="en-GB" sz="2800" dirty="0"/>
          </a:p>
          <a:p>
            <a:pPr marL="0" indent="0" algn="ctr" fontAlgn="auto">
              <a:spcAft>
                <a:spcPts val="0"/>
              </a:spcAft>
              <a:buFontTx/>
              <a:buNone/>
            </a:pPr>
            <a:endParaRPr lang="en-GB" dirty="0"/>
          </a:p>
          <a:p>
            <a:pPr marL="0" indent="0" algn="ctr" fontAlgn="auto">
              <a:spcAft>
                <a:spcPts val="0"/>
              </a:spcAft>
              <a:buFontTx/>
              <a:buNone/>
            </a:pPr>
            <a:endParaRPr lang="en-GB" dirty="0"/>
          </a:p>
        </p:txBody>
      </p:sp>
    </p:spTree>
    <p:extLst>
      <p:ext uri="{BB962C8B-B14F-4D97-AF65-F5344CB8AC3E}">
        <p14:creationId xmlns:p14="http://schemas.microsoft.com/office/powerpoint/2010/main" val="241276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425537"/>
            <a:ext cx="5472608" cy="1077218"/>
          </a:xfrm>
          <a:prstGeom prst="rect">
            <a:avLst/>
          </a:prstGeom>
          <a:noFill/>
        </p:spPr>
        <p:txBody>
          <a:bodyPr wrap="square" rtlCol="0">
            <a:spAutoFit/>
          </a:bodyPr>
          <a:lstStyle/>
          <a:p>
            <a:pPr algn="ctr"/>
            <a:r>
              <a:rPr lang="en-US" sz="3200" dirty="0"/>
              <a:t>Music</a:t>
            </a:r>
          </a:p>
          <a:p>
            <a:pPr algn="ctr"/>
            <a:endParaRPr lang="en-GB"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508063"/>
            <a:ext cx="7176797" cy="4249420"/>
          </a:xfrm>
          <a:prstGeom prst="rect">
            <a:avLst/>
          </a:prstGeom>
        </p:spPr>
      </p:pic>
    </p:spTree>
    <p:extLst>
      <p:ext uri="{BB962C8B-B14F-4D97-AF65-F5344CB8AC3E}">
        <p14:creationId xmlns:p14="http://schemas.microsoft.com/office/powerpoint/2010/main" val="113102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425537"/>
            <a:ext cx="5472608" cy="1077218"/>
          </a:xfrm>
          <a:prstGeom prst="rect">
            <a:avLst/>
          </a:prstGeom>
          <a:noFill/>
        </p:spPr>
        <p:txBody>
          <a:bodyPr wrap="square" rtlCol="0">
            <a:spAutoFit/>
          </a:bodyPr>
          <a:lstStyle/>
          <a:p>
            <a:pPr algn="ctr"/>
            <a:r>
              <a:rPr lang="en-US" sz="3200" dirty="0"/>
              <a:t>R.E</a:t>
            </a:r>
          </a:p>
          <a:p>
            <a:pPr algn="ctr"/>
            <a:endParaRPr lang="en-GB"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502754"/>
            <a:ext cx="8350363" cy="4944293"/>
          </a:xfrm>
          <a:prstGeom prst="rect">
            <a:avLst/>
          </a:prstGeom>
        </p:spPr>
      </p:pic>
    </p:spTree>
    <p:extLst>
      <p:ext uri="{BB962C8B-B14F-4D97-AF65-F5344CB8AC3E}">
        <p14:creationId xmlns:p14="http://schemas.microsoft.com/office/powerpoint/2010/main" val="42070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425537"/>
            <a:ext cx="5472608" cy="1077218"/>
          </a:xfrm>
          <a:prstGeom prst="rect">
            <a:avLst/>
          </a:prstGeom>
          <a:noFill/>
        </p:spPr>
        <p:txBody>
          <a:bodyPr wrap="square" rtlCol="0">
            <a:spAutoFit/>
          </a:bodyPr>
          <a:lstStyle/>
          <a:p>
            <a:pPr algn="ctr"/>
            <a:r>
              <a:rPr lang="en-US" sz="3200" dirty="0"/>
              <a:t>Geography</a:t>
            </a:r>
          </a:p>
          <a:p>
            <a:pPr algn="ctr"/>
            <a:endParaRPr lang="en-GB"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476" y="1517613"/>
            <a:ext cx="3868030" cy="23762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506" y="3645024"/>
            <a:ext cx="3718106" cy="25065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367" y="3715083"/>
            <a:ext cx="2232248" cy="2643452"/>
          </a:xfrm>
          <a:prstGeom prst="rect">
            <a:avLst/>
          </a:prstGeom>
        </p:spPr>
      </p:pic>
    </p:spTree>
    <p:extLst>
      <p:ext uri="{BB962C8B-B14F-4D97-AF65-F5344CB8AC3E}">
        <p14:creationId xmlns:p14="http://schemas.microsoft.com/office/powerpoint/2010/main" val="331117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SESECONDARYMONITOR" val="True"/>
  <p:tag name="BULLETTYPE" val="3"/>
  <p:tag name="RESPCOUNTERSTYLE" val="-1"/>
  <p:tag name="INPUTSOURCE" val="1"/>
  <p:tag name="BACKUPSESSIONS" val="True"/>
  <p:tag name="REVIEWONLY" val="False"/>
  <p:tag name="PARTICIPANTSINLEADERBOARD" val="5"/>
  <p:tag name="BUBBLESIZEVISIBLE" val="True"/>
  <p:tag name="CUSTOMGRIDBACKCOLOR" val="-2830136"/>
  <p:tag name="CUSTOMCELLBACKCOLOR3" val="-268652"/>
  <p:tag name="DISPLAYDEVICENUMBER" val="True"/>
  <p:tag name="AUTOSIZEGRID" val="True"/>
  <p:tag name="CHARTCOLORS" val="0"/>
  <p:tag name="MULTIRESPDIVISOR" val="1"/>
  <p:tag name="CORRECTPOINTVALUE" val="100"/>
  <p:tag name="ADDINALWAYSLOADED" val="False"/>
  <p:tag name="DEFAULTPORT" val="1001"/>
  <p:tag name="COUNTDOWNSTYLE" val="-1"/>
  <p:tag name="USEENTERPRISEMANAGER" val="False"/>
  <p:tag name="CHARTVALUEFORMAT" val="0%"/>
  <p:tag name="STDCHART" val="1"/>
  <p:tag name="BUBBLEVALUEFORMAT" val="0.0"/>
  <p:tag name="CUSTOMCELLBACKCOLOR1" val="-657956"/>
  <p:tag name="DISPLAYNAME" val="True"/>
  <p:tag name="GRIDSIZE" val="{Width=800, Height=600}"/>
  <p:tag name="RESETCHARTS" val="True"/>
  <p:tag name="ALLOWUSERFEEDBACK" val="True"/>
  <p:tag name="ZEROBASED" val="False"/>
  <p:tag name="EXPANDSHOWBAR" val="True"/>
  <p:tag name="ANSWERNOWTEXT" val="Answer Now"/>
  <p:tag name="NUMRESPONSES" val="1"/>
  <p:tag name="ROTATIONINTERVAL" val="2"/>
  <p:tag name="BUBBLENAMEVISIBLE" val="True"/>
  <p:tag name="CUSTOMCELLBACKCOLOR2" val="-13395457"/>
  <p:tag name="GRIDOPACITY" val="90"/>
  <p:tag name="CHARTLABELS" val="0"/>
  <p:tag name="INCORRECTPOINTVALUE" val="0"/>
  <p:tag name="CHARTSCALE" val="True"/>
  <p:tag name="ANSWERNOWSTYLE" val="-1"/>
  <p:tag name="TEAMSINLEADERBOARD" val="5"/>
  <p:tag name="CUSTOMCELLFORECOLOR" val="-16777216"/>
  <p:tag name="GRIDROTATIONINTERVAL" val="2"/>
  <p:tag name="PARTLISTDEFAULT" val="0"/>
  <p:tag name="AUTOADJUSTPARTRANGE" val="True"/>
  <p:tag name="RESPCOUNTERFORMAT" val="0"/>
  <p:tag name="AUTOADVANCE" val="False"/>
  <p:tag name="DEFAULTNUMTEAMS" val="5"/>
  <p:tag name="GRIDPOSITION" val="1"/>
  <p:tag name="REALTIMEBACKUP" val="False"/>
  <p:tag name="REQUIREPASSWORD" val="False"/>
  <p:tag name="AUTOUPDATEALIASES" val="True"/>
  <p:tag name="USESCHEMECOLORS" val="True"/>
  <p:tag name="INCLUDEPPT" val="True"/>
  <p:tag name="RESPTABLESTYLE" val="-1"/>
  <p:tag name="BUBBLEGROUPING" val="3"/>
  <p:tag name="INCLUDENONRESPONDERS" val="False"/>
  <p:tag name="COUNTDOWNSECONDS" val="10"/>
  <p:tag name="DISPLAYDEVICEID" val="True"/>
  <p:tag name="ENABLEPRESENTERVPAD" val="False"/>
  <p:tag name="POLLINGCYCLE" val="2"/>
  <p:tag name="MAXRESPONDERS" val="5"/>
  <p:tag name="BACKUPMAINTENANCE" val="7"/>
  <p:tag name="CUSTOMCELLBACKCOLOR4" val="-8355712"/>
  <p:tag name="SHOWBARVISIBLE" val="True"/>
  <p:tag name="REALTIMEBACKUPPATH" val="(None)"/>
  <p:tag name="DELIMITERS" val="3.1"/>
  <p:tag name="TPVERSION" val="2008"/>
  <p:tag name="POWERPOINTVERSION" val="1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31677</TotalTime>
  <Words>2787</Words>
  <Application>Microsoft Office PowerPoint</Application>
  <PresentationFormat>On-screen Show (4:3)</PresentationFormat>
  <Paragraphs>326</Paragraphs>
  <Slides>64</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64</vt:i4>
      </vt:variant>
    </vt:vector>
  </HeadingPairs>
  <TitlesOfParts>
    <vt:vector size="71" baseType="lpstr">
      <vt:lpstr>Arial</vt:lpstr>
      <vt:lpstr>Calibri</vt:lpstr>
      <vt:lpstr>Comic Sans MS</vt:lpstr>
      <vt:lpstr>Roboto</vt:lpstr>
      <vt:lpstr>Wingdings</vt:lpstr>
      <vt:lpstr>1_Office Theme</vt:lpstr>
      <vt:lpstr>2_Office Theme</vt:lpstr>
      <vt:lpstr>Lesson 1: Why do we study RESPECT?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Identity!</vt:lpstr>
      <vt:lpstr>PowerPoint Presentation</vt:lpstr>
      <vt:lpstr>PowerPoint Presentation</vt:lpstr>
      <vt:lpstr>PowerPoint Presentation</vt:lpstr>
      <vt:lpstr>Group work task:</vt:lpstr>
      <vt:lpstr>PowerPoint Presentation</vt:lpstr>
      <vt:lpstr>PowerPoint Presentation</vt:lpstr>
      <vt:lpstr>PowerPoint Presentation</vt:lpstr>
      <vt:lpstr>Lesson 2: Identity!</vt:lpstr>
      <vt:lpstr>Lesson 3: What is Britishness?</vt:lpstr>
      <vt:lpstr>PowerPoint Presentation</vt:lpstr>
      <vt:lpstr>PowerPoint Presentation</vt:lpstr>
      <vt:lpstr>PowerPoint Presentation</vt:lpstr>
      <vt:lpstr>PowerPoint Presentation</vt:lpstr>
      <vt:lpstr>PowerPoint Presentation</vt:lpstr>
      <vt:lpstr>PowerPoint Presentation</vt:lpstr>
      <vt:lpstr>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  How British are you?</vt:lpstr>
      <vt:lpstr>PowerPoint Presentation</vt:lpstr>
      <vt:lpstr>PowerPoint Presentation</vt:lpstr>
      <vt:lpstr>PowerPoint Presentation</vt:lpstr>
      <vt:lpstr>PowerPoint Presentation</vt:lpstr>
      <vt:lpstr>Lesson 4:  How British are you?</vt:lpstr>
      <vt:lpstr>Lesson 5: What do we celebrate as British?</vt:lpstr>
      <vt:lpstr>How do we commemorate</vt:lpstr>
      <vt:lpstr>Lesson 5 : What do we celebrate as  British?</vt:lpstr>
      <vt:lpstr>Lesson 5: What do we celebrate as British?</vt:lpstr>
      <vt:lpstr>Who was he? </vt:lpstr>
      <vt:lpstr>Divided opinions on whether the statue should have been brought down or not, what do you think?</vt:lpstr>
      <vt:lpstr>Leader of the Opposition (Labour Party) – Keir Starmer</vt:lpstr>
      <vt:lpstr>Home Secretary – Priti Patel (part of the current Cabinet)</vt:lpstr>
      <vt:lpstr>Former Leader of the UK Independence Party (UKIP) and Brexit Party from 2019 to 2021.– Nigel Farage)</vt:lpstr>
      <vt:lpstr>Lawrence Hoo</vt:lpstr>
      <vt:lpstr>More information on Edward Colston</vt:lpstr>
      <vt:lpstr>Was the removal of the statue against British values?</vt:lpstr>
      <vt:lpstr>Should the statue remain intact in place?</vt:lpstr>
      <vt:lpstr>Lesson 6: How should we commemorate our past?</vt:lpstr>
      <vt:lpstr>PowerPoint Presentation</vt:lpstr>
      <vt:lpstr>How are dark parts of History remembered? </vt:lpstr>
      <vt:lpstr>How should we remember Bristol's slaving past? </vt:lpstr>
      <vt:lpstr>How should we now fill that space?</vt:lpstr>
      <vt:lpstr>How should we remember Bristol's slaving past? </vt:lpstr>
      <vt:lpstr>Lesson 7: What is the most important British Value?</vt:lpstr>
      <vt:lpstr>PowerPoint Presentation</vt:lpstr>
    </vt:vector>
  </TitlesOfParts>
  <Company>Hachette UK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2.1KL activity 3</dc:title>
  <dc:creator>Hodder Education</dc:creator>
  <cp:lastModifiedBy>Danielle Acock</cp:lastModifiedBy>
  <cp:revision>176</cp:revision>
  <dcterms:created xsi:type="dcterms:W3CDTF">2009-03-30T19:58:56Z</dcterms:created>
  <dcterms:modified xsi:type="dcterms:W3CDTF">2022-09-07T15:15:03Z</dcterms:modified>
</cp:coreProperties>
</file>