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7" r:id="rId9"/>
    <p:sldId id="258" r:id="rId10"/>
    <p:sldId id="260" r:id="rId11"/>
    <p:sldId id="261" r:id="rId12"/>
    <p:sldId id="262" r:id="rId13"/>
    <p:sldId id="274" r:id="rId14"/>
    <p:sldId id="276" r:id="rId15"/>
    <p:sldId id="277" r:id="rId16"/>
    <p:sldId id="263" r:id="rId17"/>
    <p:sldId id="264" r:id="rId18"/>
    <p:sldId id="265" r:id="rId19"/>
    <p:sldId id="266" r:id="rId20"/>
    <p:sldId id="267" r:id="rId21"/>
    <p:sldId id="268" r:id="rId22"/>
    <p:sldId id="269" r:id="rId23"/>
    <p:sldId id="270"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5160BE-B464-4B88-8DA1-4EC07BFC06F9}" type="datetimeFigureOut">
              <a:rPr lang="en-GB" smtClean="0"/>
              <a:t>23/06/20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294730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160BE-B464-4B88-8DA1-4EC07BFC06F9}" type="datetimeFigureOut">
              <a:rPr lang="en-GB" smtClean="0"/>
              <a:t>23/06/20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251703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160BE-B464-4B88-8DA1-4EC07BFC06F9}" type="datetimeFigureOut">
              <a:rPr lang="en-GB" smtClean="0"/>
              <a:t>23/06/20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57157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F38236-9AB3-45AF-A49B-1AC862A6C3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694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0E0057-B20F-4B78-8338-7912C72CC2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71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DB2BF4A-1672-4C5F-85DE-61FF35CC3C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29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D29B100-932E-4D36-81FA-FDEE10F59E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73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A2C1D4E-BBA4-455B-86F9-FEC7ADEE1E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81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E6C1488-7D85-4FA9-93DB-B239FA0FC8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9225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6824FE3-E097-4CE5-BA48-6ECEDE2A0F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890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ED5DB5-3F3D-4047-A73E-CA114ECDCA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44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160BE-B464-4B88-8DA1-4EC07BFC06F9}" type="datetimeFigureOut">
              <a:rPr lang="en-GB" smtClean="0"/>
              <a:t>23/06/20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1215021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170698-9D21-4C6C-8986-7C16506740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336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49E76E-5FEB-4189-A92E-76EF064164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67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25FB32-E3C5-4E43-AF45-12AFBD945A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00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2C2C2C"/>
                </a:solidFill>
              </a:rPr>
              <a:pPr/>
              <a:t>6/23/2020</a:t>
            </a:fld>
            <a:endParaRPr lang="en-US" dirty="0">
              <a:solidFill>
                <a:srgbClr val="2C2C2C"/>
              </a:solidFill>
            </a:endParaRPr>
          </a:p>
        </p:txBody>
      </p:sp>
      <p:sp>
        <p:nvSpPr>
          <p:cNvPr id="5" name="Footer Placeholder 4"/>
          <p:cNvSpPr>
            <a:spLocks noGrp="1"/>
          </p:cNvSpPr>
          <p:nvPr>
            <p:ph type="ftr" sz="quarter" idx="11"/>
          </p:nvPr>
        </p:nvSpPr>
        <p:spPr/>
        <p:txBody>
          <a:bodyPr/>
          <a:lstStyle/>
          <a:p>
            <a:endParaRPr lang="en-US" dirty="0">
              <a:solidFill>
                <a:srgbClr val="2C2C2C"/>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C2C2C"/>
                </a:solidFill>
              </a:rPr>
              <a:pPr/>
              <a:t>‹#›</a:t>
            </a:fld>
            <a:endParaRPr lang="en-US" dirty="0">
              <a:solidFill>
                <a:srgbClr val="2C2C2C"/>
              </a:solidFill>
            </a:endParaRPr>
          </a:p>
        </p:txBody>
      </p:sp>
    </p:spTree>
    <p:extLst>
      <p:ext uri="{BB962C8B-B14F-4D97-AF65-F5344CB8AC3E}">
        <p14:creationId xmlns:p14="http://schemas.microsoft.com/office/powerpoint/2010/main" val="27037808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098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F56617"/>
                </a:solidFill>
              </a:rPr>
              <a:pPr/>
              <a:t>6/23/2020</a:t>
            </a:fld>
            <a:endParaRPr lang="en-US" dirty="0">
              <a:solidFill>
                <a:srgbClr val="F56617"/>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F56617"/>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F56617"/>
                </a:solidFill>
              </a:rPr>
              <a:pPr/>
              <a:t>‹#›</a:t>
            </a:fld>
            <a:endParaRPr lang="en-US" dirty="0">
              <a:solidFill>
                <a:srgbClr val="F56617"/>
              </a:solidFill>
            </a:endParaRPr>
          </a:p>
        </p:txBody>
      </p:sp>
    </p:spTree>
    <p:extLst>
      <p:ext uri="{BB962C8B-B14F-4D97-AF65-F5344CB8AC3E}">
        <p14:creationId xmlns:p14="http://schemas.microsoft.com/office/powerpoint/2010/main" val="405024210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48041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44621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5999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0964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160BE-B464-4B88-8DA1-4EC07BFC06F9}" type="datetimeFigureOut">
              <a:rPr lang="en-GB" smtClean="0"/>
              <a:t>23/06/20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3664794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25518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9918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99427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solidFill>
                  <a:srgbClr val="FFFFFF"/>
                </a:solidFill>
              </a:rPr>
              <a:pPr/>
              <a:t>6/23/2020</a:t>
            </a:fld>
            <a:endParaRPr lang="en-US" dirty="0">
              <a:solidFill>
                <a:srgbClr val="FFFFFF"/>
              </a:solidFill>
            </a:endParaRPr>
          </a:p>
        </p:txBody>
      </p:sp>
      <p:sp>
        <p:nvSpPr>
          <p:cNvPr id="5" name="Footer Placeholder 4"/>
          <p:cNvSpPr>
            <a:spLocks noGrp="1"/>
          </p:cNvSpPr>
          <p:nvPr>
            <p:ph type="ftr" sz="quarter" idx="11"/>
          </p:nvPr>
        </p:nvSpPr>
        <p:spPr>
          <a:xfrm>
            <a:off x="3776135" y="6422854"/>
            <a:ext cx="4279669" cy="365125"/>
          </a:xfr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72939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EC90FE-B496-4496-BF2F-25D6F110B3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46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958C3E-7F62-4BAC-A0C4-EB10682C86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025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C4CC01-A7DA-4144-A96C-2304E2A915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2556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FDB355D-52B5-4EE2-BA61-98E53FAD33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6496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5B24AC9-7D6B-4870-B023-92452358B6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4658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8063CF2-318D-46B4-89C4-26616496A1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41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5160BE-B464-4B88-8DA1-4EC07BFC06F9}" type="datetimeFigureOut">
              <a:rPr lang="en-GB" smtClean="0"/>
              <a:t>23/06/20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545292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7F1BD85-A408-4DDC-A66C-65712D5226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800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6D3A60-3EA7-422C-8E09-D574C776B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5722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C40D75-C3D9-4D6C-A8C6-E869C8E31B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652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FDEE03-6E7B-4728-B5F8-4C80630C6A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225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FC3758-7036-47C7-A149-109F06A090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2587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35210F-DE82-467A-9995-B3E2D89975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1772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F1675-FFB6-4C60-9B81-BC3CC23FC2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4878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9B09A1-1C1F-4D3D-ADF5-24376E2FBD6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819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25DA6D-B69B-4EAE-AF86-66F37D99C1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8967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578C2D-61CF-46C5-9240-EA18BE65E2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531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5160BE-B464-4B88-8DA1-4EC07BFC06F9}" type="datetimeFigureOut">
              <a:rPr lang="en-GB" smtClean="0"/>
              <a:t>23/06/20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662166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424BB2-2CC3-4962-AE91-5C999D7370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083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3140D4-8590-4F66-AB31-F2BDC41198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1846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8F589E-C31C-4CA0-A473-68DA25D582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1618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CE63DE-2E57-4070-94E3-BF9A299DF9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224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ED32A-5AF6-4D3F-AD39-2BC164FA0B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0188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BADA0F-171D-410B-A72E-D5CB751A23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2965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A392AA-F35F-458C-997F-00209E0A5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90971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44C4DA-CF33-4D3F-8A1B-1CE0DF27B4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94004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9CCCAB-DBE6-4B65-B4FD-00668EE39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6489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F039A5-B8E7-4499-A764-A751BD6CA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8621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5160BE-B464-4B88-8DA1-4EC07BFC06F9}" type="datetimeFigureOut">
              <a:rPr lang="en-GB" smtClean="0"/>
              <a:t>23/06/20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246917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9795830-A025-4275-B8BC-6B233CBEA9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98569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75506A-1276-46B8-9A8A-C82A46ECE2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86780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7D5F30-FEC1-4AD1-B7E1-DBACEE787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267167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D35D25-A35D-4D5B-B0E2-7533703B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163803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1E6B02-6D8B-42A3-9D84-600F7F67B7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7447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36F7AD-99D1-42D7-89EE-FAB4E11FF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906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869449-F608-49D4-A626-353AF44A19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508670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A392AA-F35F-458C-997F-00209E0A5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306259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44C4DA-CF33-4D3F-8A1B-1CE0DF27B4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480237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9CCCAB-DBE6-4B65-B4FD-00668EE39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48611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60BE-B464-4B88-8DA1-4EC07BFC06F9}" type="datetimeFigureOut">
              <a:rPr lang="en-GB" smtClean="0"/>
              <a:t>23/06/20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3249229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F039A5-B8E7-4499-A764-A751BD6CA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718119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9795830-A025-4275-B8BC-6B233CBEA9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392647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75506A-1276-46B8-9A8A-C82A46ECE2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517724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7D5F30-FEC1-4AD1-B7E1-DBACEE787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82098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D35D25-A35D-4D5B-B0E2-7533703B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680565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1E6B02-6D8B-42A3-9D84-600F7F67B7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7469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36F7AD-99D1-42D7-89EE-FAB4E11FF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46406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869449-F608-49D4-A626-353AF44A19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72253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A392AA-F35F-458C-997F-00209E0A5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024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44C4DA-CF33-4D3F-8A1B-1CE0DF27B4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96209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60BE-B464-4B88-8DA1-4EC07BFC06F9}" type="datetimeFigureOut">
              <a:rPr lang="en-GB" smtClean="0"/>
              <a:t>23/06/20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3134600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9CCCAB-DBE6-4B65-B4FD-00668EE39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40788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F039A5-B8E7-4499-A764-A751BD6CA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12689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9795830-A025-4275-B8BC-6B233CBEA9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79569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75506A-1276-46B8-9A8A-C82A46ECE2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11538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7D5F30-FEC1-4AD1-B7E1-DBACEE787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58325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D35D25-A35D-4D5B-B0E2-7533703B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955346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1E6B02-6D8B-42A3-9D84-600F7F67B7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729085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36F7AD-99D1-42D7-89EE-FAB4E11FF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41510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869449-F608-49D4-A626-353AF44A19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615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60BE-B464-4B88-8DA1-4EC07BFC06F9}" type="datetimeFigureOut">
              <a:rPr lang="en-GB" smtClean="0"/>
              <a:t>23/06/20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B24D2-2688-4892-B2B8-BC59F4A03913}" type="slidenum">
              <a:rPr lang="en-GB" smtClean="0"/>
              <a:t>‹#›</a:t>
            </a:fld>
            <a:endParaRPr lang="en-GB"/>
          </a:p>
        </p:txBody>
      </p:sp>
    </p:spTree>
    <p:extLst>
      <p:ext uri="{BB962C8B-B14F-4D97-AF65-F5344CB8AC3E}">
        <p14:creationId xmlns:p14="http://schemas.microsoft.com/office/powerpoint/2010/main" val="407984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160BE-B464-4B88-8DA1-4EC07BFC06F9}" type="datetimeFigureOut">
              <a:rPr lang="en-GB" smtClean="0"/>
              <a:t>23/06/20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B24D2-2688-4892-B2B8-BC59F4A03913}" type="slidenum">
              <a:rPr lang="en-GB" smtClean="0"/>
              <a:t>‹#›</a:t>
            </a:fld>
            <a:endParaRPr lang="en-GB"/>
          </a:p>
        </p:txBody>
      </p:sp>
    </p:spTree>
    <p:extLst>
      <p:ext uri="{BB962C8B-B14F-4D97-AF65-F5344CB8AC3E}">
        <p14:creationId xmlns:p14="http://schemas.microsoft.com/office/powerpoint/2010/main" val="179342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path path="rect">
            <a:fillToRect l="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AC8145B-C10C-4451-B099-A5FC61E3C3C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3650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defTabSz="457200"/>
            <a:fld id="{96DFF08F-DC6B-4601-B491-B0F83F6DD2DA}" type="datetimeFigureOut">
              <a:rPr lang="en-US" dirty="0">
                <a:solidFill>
                  <a:srgbClr val="FFFFFF"/>
                </a:solidFill>
              </a:rPr>
              <a:pPr defTabSz="457200"/>
              <a:t>6/23/2020</a:t>
            </a:fld>
            <a:endParaRPr lang="en-US" dirty="0">
              <a:solidFill>
                <a:srgbClr val="FFFFFF"/>
              </a:solidFill>
            </a:endParaRP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defTabSz="457200"/>
            <a:endParaRPr lang="en-US" dirty="0">
              <a:solidFill>
                <a:srgbClr val="FFFFFF"/>
              </a:solidFill>
            </a:endParaRP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defTabSz="457200"/>
            <a:fld id="{4FAB73BC-B049-4115-A692-8D63A059BFB8}" type="slidenum">
              <a:rPr lang="en-US" dirty="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17896041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EF3FD04-0255-4957-9E7C-32128C311FC5}"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52941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50000">
              <a:schemeClr val="bg1"/>
            </a:gs>
            <a:gs pos="100000">
              <a:srgbClr val="7676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9C106F5-D942-4A22-92E4-A1782033BEC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860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9AAF922-A72F-4160-AB6D-0EDCAD6736C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27124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9AAF922-A72F-4160-AB6D-0EDCAD6736C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473608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9AAF922-A72F-4160-AB6D-0EDCAD6736C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424176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Lqm8JGnSshE"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dMD5T78rn2o" TargetMode="Externa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3.xm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84.xml"/><Relationship Id="rId5" Type="http://schemas.openxmlformats.org/officeDocument/2006/relationships/image" Target="../media/image15.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photo.php?pid=890755&amp;id=570309260&amp;op=1&amp;view=global&amp;subj=779472245"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84.xml"/><Relationship Id="rId5" Type="http://schemas.openxmlformats.org/officeDocument/2006/relationships/image" Target="../media/image11.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84.xml"/><Relationship Id="rId6" Type="http://schemas.openxmlformats.org/officeDocument/2006/relationships/image" Target="../media/image21.jpeg"/><Relationship Id="rId11" Type="http://schemas.openxmlformats.org/officeDocument/2006/relationships/image" Target="../media/image16.jpeg"/><Relationship Id="rId5" Type="http://schemas.openxmlformats.org/officeDocument/2006/relationships/image" Target="../media/image20.jpeg"/><Relationship Id="rId10" Type="http://schemas.openxmlformats.org/officeDocument/2006/relationships/image" Target="../media/image11.pn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84.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16.jpeg"/><Relationship Id="rId4" Type="http://schemas.openxmlformats.org/officeDocument/2006/relationships/image" Target="../media/image25.jpe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84.xml"/><Relationship Id="rId6" Type="http://schemas.openxmlformats.org/officeDocument/2006/relationships/image" Target="../media/image30.wmf"/><Relationship Id="rId5" Type="http://schemas.openxmlformats.org/officeDocument/2006/relationships/image" Target="../media/image16.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http://www.connexions-somerset.org.uk/images/bullet.gif" TargetMode="External"/><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http://www.connexions-somerset.org.uk/images/bullet.gif" TargetMode="External"/><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oleObject2.bin"/><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640013" y="115888"/>
            <a:ext cx="72009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GB" altLang="en-US" sz="1800">
                <a:solidFill>
                  <a:srgbClr val="000000"/>
                </a:solidFill>
                <a:latin typeface="Comic Sans MS" panose="030F0702030302020204" pitchFamily="66" charset="0"/>
              </a:rPr>
              <a:t>PSHEE TERM ONE – PERSONAL IDENTITY</a:t>
            </a:r>
          </a:p>
          <a:p>
            <a:pPr algn="ctr" eaLnBrk="1" fontAlgn="base" hangingPunct="1">
              <a:spcBef>
                <a:spcPct val="50000"/>
              </a:spcBef>
              <a:spcAft>
                <a:spcPct val="0"/>
              </a:spcAft>
              <a:buFontTx/>
              <a:buNone/>
            </a:pPr>
            <a:r>
              <a:rPr lang="en-GB" altLang="en-US" sz="1800" u="sng">
                <a:solidFill>
                  <a:srgbClr val="000000"/>
                </a:solidFill>
                <a:latin typeface="Comic Sans MS" panose="030F0702030302020204" pitchFamily="66" charset="0"/>
              </a:rPr>
              <a:t>INDENTITY AND EMPLOYABILITY</a:t>
            </a:r>
            <a:endParaRPr lang="en-US" altLang="en-US" sz="1800" u="sng">
              <a:solidFill>
                <a:srgbClr val="000000"/>
              </a:solidFill>
              <a:latin typeface="Comic Sans MS" panose="030F0702030302020204" pitchFamily="66" charset="0"/>
            </a:endParaRPr>
          </a:p>
        </p:txBody>
      </p:sp>
      <p:sp>
        <p:nvSpPr>
          <p:cNvPr id="2051" name="Text Box 5"/>
          <p:cNvSpPr txBox="1">
            <a:spLocks noChangeArrowheads="1"/>
          </p:cNvSpPr>
          <p:nvPr/>
        </p:nvSpPr>
        <p:spPr bwMode="auto">
          <a:xfrm>
            <a:off x="2166939" y="2714625"/>
            <a:ext cx="73929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AutoNum type="arabicPeriod"/>
            </a:pPr>
            <a:r>
              <a:rPr lang="en-GB" altLang="en-US" sz="2400">
                <a:solidFill>
                  <a:srgbClr val="000000"/>
                </a:solidFill>
                <a:latin typeface="Comic Sans MS" panose="030F0702030302020204" pitchFamily="66" charset="0"/>
              </a:rPr>
              <a:t>I will remember the rules for PSHEE.</a:t>
            </a:r>
          </a:p>
          <a:p>
            <a:pPr eaLnBrk="1" fontAlgn="base" hangingPunct="1">
              <a:spcBef>
                <a:spcPct val="50000"/>
              </a:spcBef>
              <a:spcAft>
                <a:spcPct val="0"/>
              </a:spcAft>
              <a:buFontTx/>
              <a:buAutoNum type="arabicPeriod"/>
            </a:pPr>
            <a:r>
              <a:rPr lang="en-GB" altLang="en-US" sz="2400">
                <a:solidFill>
                  <a:srgbClr val="000000"/>
                </a:solidFill>
                <a:latin typeface="Comic Sans MS" panose="030F0702030302020204" pitchFamily="66" charset="0"/>
              </a:rPr>
              <a:t>I will think about how other people see me.</a:t>
            </a:r>
          </a:p>
          <a:p>
            <a:pPr eaLnBrk="1" fontAlgn="base" hangingPunct="1">
              <a:spcBef>
                <a:spcPct val="50000"/>
              </a:spcBef>
              <a:spcAft>
                <a:spcPct val="0"/>
              </a:spcAft>
              <a:buFontTx/>
              <a:buAutoNum type="arabicPeriod"/>
            </a:pPr>
            <a:r>
              <a:rPr lang="en-GB" altLang="en-US" sz="2400">
                <a:solidFill>
                  <a:srgbClr val="000000"/>
                </a:solidFill>
                <a:latin typeface="Comic Sans MS" panose="030F0702030302020204" pitchFamily="66" charset="0"/>
              </a:rPr>
              <a:t>I will consider some of the issues surrounding online social networking.</a:t>
            </a:r>
            <a:endParaRPr lang="en-US" altLang="en-US" sz="240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55708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351089" y="476250"/>
            <a:ext cx="7705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GB" altLang="en-US">
                <a:solidFill>
                  <a:srgbClr val="000000"/>
                </a:solidFill>
                <a:latin typeface="Stencil" panose="040409050D0802020404" pitchFamily="82" charset="0"/>
              </a:rPr>
              <a:t>HEALTH WARNING!</a:t>
            </a:r>
            <a:endParaRPr lang="en-US" altLang="en-US">
              <a:solidFill>
                <a:srgbClr val="000000"/>
              </a:solidFill>
              <a:latin typeface="Stencil" panose="040409050D0802020404" pitchFamily="82" charset="0"/>
            </a:endParaRPr>
          </a:p>
        </p:txBody>
      </p:sp>
      <p:sp>
        <p:nvSpPr>
          <p:cNvPr id="3077" name="Text Box 5"/>
          <p:cNvSpPr txBox="1">
            <a:spLocks noChangeArrowheads="1"/>
          </p:cNvSpPr>
          <p:nvPr/>
        </p:nvSpPr>
        <p:spPr bwMode="auto">
          <a:xfrm>
            <a:off x="2063750" y="1700214"/>
            <a:ext cx="82804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1800">
                <a:solidFill>
                  <a:srgbClr val="000000"/>
                </a:solidFill>
              </a:rPr>
              <a:t>Teenagers have the following properties.</a:t>
            </a:r>
          </a:p>
          <a:p>
            <a:pPr eaLnBrk="1" fontAlgn="base" hangingPunct="1">
              <a:spcBef>
                <a:spcPct val="50000"/>
              </a:spcBef>
              <a:spcAft>
                <a:spcPct val="0"/>
              </a:spcAft>
              <a:buFontTx/>
              <a:buNone/>
            </a:pPr>
            <a:r>
              <a:rPr lang="en-GB" altLang="en-US" sz="1800">
                <a:solidFill>
                  <a:srgbClr val="000000"/>
                </a:solidFill>
              </a:rPr>
              <a:t>They argue ALL the time. They are aggressive. They are only interested in themselves. They are lazy. They are smelly. They don’t think before they act. They are tribal. They steal stuff. They are bullies. They give up easily….</a:t>
            </a:r>
            <a:endParaRPr lang="en-US" altLang="en-US" sz="1800">
              <a:solidFill>
                <a:srgbClr val="000000"/>
              </a:solidFill>
            </a:endParaRPr>
          </a:p>
        </p:txBody>
      </p:sp>
      <p:sp>
        <p:nvSpPr>
          <p:cNvPr id="3078" name="Text Box 6"/>
          <p:cNvSpPr txBox="1">
            <a:spLocks noChangeArrowheads="1"/>
          </p:cNvSpPr>
          <p:nvPr/>
        </p:nvSpPr>
        <p:spPr bwMode="auto">
          <a:xfrm>
            <a:off x="2279650" y="3357563"/>
            <a:ext cx="7416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1800">
                <a:solidFill>
                  <a:srgbClr val="000000"/>
                </a:solidFill>
              </a:rPr>
              <a:t>THEY COME IN THESE BASIC MODELS…</a:t>
            </a:r>
          </a:p>
          <a:p>
            <a:pPr eaLnBrk="1" fontAlgn="base" hangingPunct="1">
              <a:spcBef>
                <a:spcPct val="5000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49655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1" nodeType="clickEffect">
                                  <p:stCondLst>
                                    <p:cond delay="0"/>
                                  </p:stCondLst>
                                  <p:childTnLst>
                                    <p:animScale>
                                      <p:cBhvr>
                                        <p:cTn id="10" dur="2000" fill="hold"/>
                                        <p:tgtEl>
                                          <p:spTgt spid="3076"/>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P spid="3077" grpId="0"/>
      <p:bldP spid="30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847850" y="333375"/>
            <a:ext cx="727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2400">
                <a:solidFill>
                  <a:srgbClr val="000000"/>
                </a:solidFill>
                <a:latin typeface="Stencil" panose="040409050D0802020404" pitchFamily="82" charset="0"/>
              </a:rPr>
              <a:t>1. The Chav</a:t>
            </a:r>
            <a:endParaRPr lang="en-US" altLang="en-US" sz="2400">
              <a:solidFill>
                <a:srgbClr val="000000"/>
              </a:solidFill>
              <a:latin typeface="Stencil" panose="040409050D0802020404" pitchFamily="82" charset="0"/>
            </a:endParaRPr>
          </a:p>
        </p:txBody>
      </p:sp>
      <p:pic>
        <p:nvPicPr>
          <p:cNvPr id="4101" name="Picture 5" descr="15005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444625"/>
            <a:ext cx="5434012"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1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19289" y="333376"/>
            <a:ext cx="6048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2000">
                <a:solidFill>
                  <a:srgbClr val="000000"/>
                </a:solidFill>
                <a:latin typeface="Stencil" panose="040409050D0802020404" pitchFamily="82" charset="0"/>
              </a:rPr>
              <a:t>2. The emo</a:t>
            </a:r>
            <a:endParaRPr lang="en-US" altLang="en-US" sz="2000">
              <a:solidFill>
                <a:srgbClr val="000000"/>
              </a:solidFill>
              <a:latin typeface="Stencil" panose="040409050D0802020404" pitchFamily="82" charset="0"/>
            </a:endParaRPr>
          </a:p>
        </p:txBody>
      </p:sp>
      <p:pic>
        <p:nvPicPr>
          <p:cNvPr id="5125" name="Picture 5" descr="e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863601"/>
            <a:ext cx="532923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10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47851" y="404814"/>
            <a:ext cx="504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2000">
                <a:solidFill>
                  <a:srgbClr val="000000"/>
                </a:solidFill>
                <a:latin typeface="Stencil" panose="040409050D0802020404" pitchFamily="82" charset="0"/>
              </a:rPr>
              <a:t>3) The punk</a:t>
            </a:r>
            <a:endParaRPr lang="en-US" altLang="en-US" sz="2000">
              <a:solidFill>
                <a:srgbClr val="000000"/>
              </a:solidFill>
              <a:latin typeface="Stencil" panose="040409050D0802020404" pitchFamily="82" charset="0"/>
            </a:endParaRPr>
          </a:p>
        </p:txBody>
      </p:sp>
      <p:pic>
        <p:nvPicPr>
          <p:cNvPr id="6149" name="Picture 5" descr="2325664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1295400"/>
            <a:ext cx="645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00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919289" y="333376"/>
            <a:ext cx="640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2000">
                <a:solidFill>
                  <a:srgbClr val="000000"/>
                </a:solidFill>
                <a:latin typeface="Stencil" panose="040409050D0802020404" pitchFamily="82" charset="0"/>
              </a:rPr>
              <a:t>4) The Skater</a:t>
            </a:r>
            <a:endParaRPr lang="en-US" altLang="en-US" sz="2000">
              <a:solidFill>
                <a:srgbClr val="000000"/>
              </a:solidFill>
              <a:latin typeface="Stencil" panose="040409050D0802020404" pitchFamily="82" charset="0"/>
            </a:endParaRPr>
          </a:p>
        </p:txBody>
      </p:sp>
      <p:pic>
        <p:nvPicPr>
          <p:cNvPr id="7173" name="Picture 5" descr="out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6" y="908050"/>
            <a:ext cx="36163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522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566989" y="2708276"/>
            <a:ext cx="7559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3600">
                <a:solidFill>
                  <a:srgbClr val="000000"/>
                </a:solidFill>
                <a:latin typeface="Cooper Black" panose="0208090404030B020404" pitchFamily="18" charset="0"/>
              </a:rPr>
              <a:t>But the truth is that in reality they are all EXACTLY the same!</a:t>
            </a:r>
            <a:endParaRPr lang="en-US" altLang="en-US" sz="3600">
              <a:solidFill>
                <a:srgbClr val="000000"/>
              </a:solidFill>
              <a:latin typeface="Cooper Black" panose="0208090404030B020404" pitchFamily="18" charset="0"/>
            </a:endParaRPr>
          </a:p>
        </p:txBody>
      </p:sp>
    </p:spTree>
    <p:extLst>
      <p:ext uri="{BB962C8B-B14F-4D97-AF65-F5344CB8AC3E}">
        <p14:creationId xmlns:p14="http://schemas.microsoft.com/office/powerpoint/2010/main" val="82802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08213" y="17002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2400">
                <a:solidFill>
                  <a:srgbClr val="000000"/>
                </a:solidFill>
                <a:latin typeface="Cooper Black" panose="0208090404030B020404" pitchFamily="18" charset="0"/>
              </a:rPr>
              <a:t>And I know this because I was one.</a:t>
            </a:r>
            <a:endParaRPr lang="en-US" altLang="en-US" sz="2400">
              <a:solidFill>
                <a:srgbClr val="000000"/>
              </a:solidFill>
              <a:latin typeface="Cooper Black" panose="0208090404030B020404" pitchFamily="18" charset="0"/>
            </a:endParaRPr>
          </a:p>
        </p:txBody>
      </p:sp>
      <p:pic>
        <p:nvPicPr>
          <p:cNvPr id="9221" name="Picture 5" descr="Spain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2420939"/>
            <a:ext cx="546258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9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sp>
        <p:nvSpPr>
          <p:cNvPr id="58371" name="Rectangle 3"/>
          <p:cNvSpPr>
            <a:spLocks noGrp="1" noChangeArrowheads="1"/>
          </p:cNvSpPr>
          <p:nvPr>
            <p:ph type="body" idx="1"/>
          </p:nvPr>
        </p:nvSpPr>
        <p:spPr/>
        <p:txBody>
          <a:bodyPr/>
          <a:lstStyle/>
          <a:p>
            <a:endParaRPr lang="en-US" altLang="en-US"/>
          </a:p>
        </p:txBody>
      </p:sp>
      <p:pic>
        <p:nvPicPr>
          <p:cNvPr id="58372" name="Picture 4" descr="desk_jobtas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58374" name="Text Box 6"/>
          <p:cNvSpPr txBox="1">
            <a:spLocks noChangeArrowheads="1"/>
          </p:cNvSpPr>
          <p:nvPr/>
        </p:nvSpPr>
        <p:spPr bwMode="auto">
          <a:xfrm>
            <a:off x="6240464" y="1268414"/>
            <a:ext cx="2879725" cy="5492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3000">
                <a:solidFill>
                  <a:srgbClr val="FFFFFF"/>
                </a:solidFill>
                <a:latin typeface="Stencil" panose="040409050D0802020404" pitchFamily="82" charset="0"/>
              </a:rPr>
              <a:t>Objective</a:t>
            </a:r>
            <a:r>
              <a:rPr lang="en-GB" altLang="en-US" sz="3000">
                <a:solidFill>
                  <a:srgbClr val="FF0000"/>
                </a:solidFill>
                <a:latin typeface="Stencil" panose="040409050D0802020404" pitchFamily="82" charset="0"/>
              </a:rPr>
              <a:t>...</a:t>
            </a:r>
            <a:endParaRPr lang="en-US" altLang="en-US" sz="3000">
              <a:solidFill>
                <a:srgbClr val="FF0000"/>
              </a:solidFill>
              <a:latin typeface="Stencil" panose="040409050D0802020404" pitchFamily="82" charset="0"/>
            </a:endParaRPr>
          </a:p>
        </p:txBody>
      </p:sp>
      <p:sp>
        <p:nvSpPr>
          <p:cNvPr id="58375" name="Text Box 7"/>
          <p:cNvSpPr txBox="1">
            <a:spLocks noChangeArrowheads="1"/>
          </p:cNvSpPr>
          <p:nvPr/>
        </p:nvSpPr>
        <p:spPr bwMode="auto">
          <a:xfrm>
            <a:off x="5880101" y="1989139"/>
            <a:ext cx="352742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800">
                <a:solidFill>
                  <a:srgbClr val="000000"/>
                </a:solidFill>
                <a:latin typeface="Century Gothic" panose="020B0502020202020204" pitchFamily="34" charset="0"/>
              </a:rPr>
              <a:t>To understand how to assess your own Personal Skills and understand the Personal Skills requirements of specific Industry Sectors</a:t>
            </a:r>
            <a:r>
              <a:rPr lang="en-GB" altLang="en-US" sz="2800">
                <a:solidFill>
                  <a:srgbClr val="FF0000"/>
                </a:solidFill>
                <a:latin typeface="Century Gothic" panose="020B0502020202020204" pitchFamily="34" charset="0"/>
              </a:rPr>
              <a:t>...</a:t>
            </a:r>
            <a:endParaRPr lang="en-US" altLang="en-US" sz="2800">
              <a:solidFill>
                <a:srgbClr val="FF0000"/>
              </a:solidFill>
              <a:latin typeface="Century Gothic" panose="020B0502020202020204" pitchFamily="34" charset="0"/>
            </a:endParaRPr>
          </a:p>
        </p:txBody>
      </p:sp>
      <p:pic>
        <p:nvPicPr>
          <p:cNvPr id="58376" name="Picture 8" descr="MCj043379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58377" name="Text Box 9"/>
          <p:cNvSpPr txBox="1">
            <a:spLocks noChangeArrowheads="1"/>
          </p:cNvSpPr>
          <p:nvPr/>
        </p:nvSpPr>
        <p:spPr bwMode="auto">
          <a:xfrm>
            <a:off x="7608888" y="476251"/>
            <a:ext cx="3059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0663898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fade">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5">
                                            <p:txEl>
                                              <p:pRg st="0" end="0"/>
                                            </p:txEl>
                                          </p:spTgt>
                                        </p:tgtEl>
                                        <p:attrNameLst>
                                          <p:attrName>style.visibility</p:attrName>
                                        </p:attrNameLst>
                                      </p:cBhvr>
                                      <p:to>
                                        <p:strVal val="visible"/>
                                      </p:to>
                                    </p:set>
                                    <p:animEffect transition="in" filter="fade">
                                      <p:cBhvr>
                                        <p:cTn id="12" dur="500"/>
                                        <p:tgtEl>
                                          <p:spTgt spid="583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8376"/>
                                        </p:tgtEl>
                                        <p:attrNameLst>
                                          <p:attrName>style.visibility</p:attrName>
                                        </p:attrNameLst>
                                      </p:cBhvr>
                                      <p:to>
                                        <p:strVal val="visible"/>
                                      </p:to>
                                    </p:set>
                                    <p:animEffect transition="in" filter="dissolve">
                                      <p:cBhvr>
                                        <p:cTn id="17"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2208214" y="1700213"/>
            <a:ext cx="3241675" cy="467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000000"/>
                </a:solidFill>
                <a:latin typeface="Century Gothic" panose="020B0502020202020204" pitchFamily="34" charset="0"/>
              </a:rPr>
              <a:t>All jobs require different types of skills</a:t>
            </a:r>
            <a:r>
              <a:rPr lang="en-GB" altLang="en-US" sz="2000" b="1">
                <a:solidFill>
                  <a:srgbClr val="FF0000"/>
                </a:solidFill>
                <a:latin typeface="Century Gothic" panose="020B0502020202020204" pitchFamily="34" charset="0"/>
              </a:rPr>
              <a:t>…</a:t>
            </a:r>
          </a:p>
          <a:p>
            <a:pPr fontAlgn="base">
              <a:spcBef>
                <a:spcPct val="50000"/>
              </a:spcBef>
              <a:spcAft>
                <a:spcPct val="0"/>
              </a:spcAft>
            </a:pPr>
            <a:endParaRPr lang="en-GB" altLang="en-US" sz="2000" b="1">
              <a:solidFill>
                <a:srgbClr val="FF0000"/>
              </a:solidFill>
              <a:latin typeface="Century Gothic" panose="020B0502020202020204" pitchFamily="34" charset="0"/>
            </a:endParaRPr>
          </a:p>
          <a:p>
            <a:pPr fontAlgn="base">
              <a:spcBef>
                <a:spcPct val="50000"/>
              </a:spcBef>
              <a:spcAft>
                <a:spcPct val="0"/>
              </a:spcAft>
            </a:pPr>
            <a:r>
              <a:rPr lang="en-GB" altLang="en-US" sz="2000" b="1">
                <a:solidFill>
                  <a:srgbClr val="000000"/>
                </a:solidFill>
                <a:latin typeface="Century Gothic" panose="020B0502020202020204" pitchFamily="34" charset="0"/>
              </a:rPr>
              <a:t>When jobs are advertising what skills they require they sometimes use confusing terminology</a:t>
            </a:r>
            <a:r>
              <a:rPr lang="en-GB" altLang="en-US" sz="2000" b="1">
                <a:solidFill>
                  <a:srgbClr val="FF0000"/>
                </a:solidFill>
                <a:latin typeface="Century Gothic" panose="020B0502020202020204" pitchFamily="34" charset="0"/>
              </a:rPr>
              <a:t>…</a:t>
            </a:r>
          </a:p>
          <a:p>
            <a:pPr fontAlgn="base">
              <a:spcBef>
                <a:spcPct val="50000"/>
              </a:spcBef>
              <a:spcAft>
                <a:spcPct val="0"/>
              </a:spcAft>
            </a:pPr>
            <a:r>
              <a:rPr lang="en-GB" altLang="en-US" sz="2000" b="1">
                <a:solidFill>
                  <a:srgbClr val="FF0000"/>
                </a:solidFill>
                <a:latin typeface="Century Gothic" panose="020B0502020202020204" pitchFamily="34" charset="0"/>
              </a:rPr>
              <a:t> </a:t>
            </a:r>
          </a:p>
          <a:p>
            <a:pPr fontAlgn="base">
              <a:spcBef>
                <a:spcPct val="50000"/>
              </a:spcBef>
              <a:spcAft>
                <a:spcPct val="0"/>
              </a:spcAft>
            </a:pPr>
            <a:r>
              <a:rPr lang="en-GB" altLang="en-US" sz="2000" b="1">
                <a:solidFill>
                  <a:srgbClr val="000000"/>
                </a:solidFill>
                <a:latin typeface="Century Gothic" panose="020B0502020202020204" pitchFamily="34" charset="0"/>
              </a:rPr>
              <a:t>When you research jobs it is important to understand this terminology</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sp>
        <p:nvSpPr>
          <p:cNvPr id="37893" name="Text Box 5"/>
          <p:cNvSpPr txBox="1">
            <a:spLocks noChangeArrowheads="1"/>
          </p:cNvSpPr>
          <p:nvPr/>
        </p:nvSpPr>
        <p:spPr bwMode="auto">
          <a:xfrm>
            <a:off x="1774826" y="1196976"/>
            <a:ext cx="26638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a:solidFill>
                  <a:srgbClr val="000000"/>
                </a:solidFill>
                <a:latin typeface="Century Gothic" panose="020B0502020202020204" pitchFamily="34" charset="0"/>
              </a:rPr>
              <a:t> </a:t>
            </a:r>
            <a:r>
              <a:rPr lang="en-GB" altLang="en-US" sz="2400" b="1">
                <a:solidFill>
                  <a:srgbClr val="000000"/>
                </a:solidFill>
                <a:latin typeface="Century Gothic" panose="020B0502020202020204" pitchFamily="34" charset="0"/>
              </a:rPr>
              <a:t>Star Qualities</a:t>
            </a:r>
            <a:r>
              <a:rPr lang="en-GB" altLang="en-US" sz="2400" b="1">
                <a:solidFill>
                  <a:srgbClr val="FF0000"/>
                </a:solidFill>
                <a:latin typeface="Century Gothic" panose="020B0502020202020204" pitchFamily="34" charset="0"/>
              </a:rPr>
              <a:t>…</a:t>
            </a:r>
            <a:endParaRPr lang="en-US" altLang="en-US" sz="2400" b="1">
              <a:solidFill>
                <a:srgbClr val="FF0000"/>
              </a:solidFill>
              <a:latin typeface="Century Gothic" panose="020B0502020202020204" pitchFamily="34" charset="0"/>
            </a:endParaRPr>
          </a:p>
        </p:txBody>
      </p:sp>
      <p:pic>
        <p:nvPicPr>
          <p:cNvPr id="37895" name="Picture 7"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37896" name="Text Box 8"/>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37899" name="Picture 11" descr="MPj031682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2349501"/>
            <a:ext cx="2657475" cy="4017963"/>
          </a:xfrm>
          <a:prstGeom prst="rect">
            <a:avLst/>
          </a:prstGeom>
          <a:noFill/>
          <a:extLst>
            <a:ext uri="{909E8E84-426E-40DD-AFC4-6F175D3DCCD1}">
              <a14:hiddenFill xmlns:a14="http://schemas.microsoft.com/office/drawing/2010/main">
                <a:solidFill>
                  <a:srgbClr val="FFFFFF"/>
                </a:solidFill>
              </a14:hiddenFill>
            </a:ext>
          </a:extLst>
        </p:spPr>
      </p:pic>
      <p:sp>
        <p:nvSpPr>
          <p:cNvPr id="37897" name="AutoShape 9"/>
          <p:cNvSpPr>
            <a:spLocks noChangeArrowheads="1"/>
          </p:cNvSpPr>
          <p:nvPr/>
        </p:nvSpPr>
        <p:spPr bwMode="auto">
          <a:xfrm>
            <a:off x="5519738" y="1196976"/>
            <a:ext cx="2305050" cy="720725"/>
          </a:xfrm>
          <a:prstGeom prst="wedgeRoundRectCallout">
            <a:avLst>
              <a:gd name="adj1" fmla="val 30921"/>
              <a:gd name="adj2" fmla="val 13546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a:solidFill>
                  <a:srgbClr val="000000"/>
                </a:solidFill>
              </a:rPr>
              <a:t>Are you RESOURCEFUL?</a:t>
            </a:r>
            <a:endParaRPr lang="en-US" altLang="en-US">
              <a:solidFill>
                <a:srgbClr val="000000"/>
              </a:solidFill>
            </a:endParaRPr>
          </a:p>
        </p:txBody>
      </p:sp>
      <p:sp>
        <p:nvSpPr>
          <p:cNvPr id="37898" name="AutoShape 10"/>
          <p:cNvSpPr>
            <a:spLocks noChangeArrowheads="1"/>
          </p:cNvSpPr>
          <p:nvPr/>
        </p:nvSpPr>
        <p:spPr bwMode="auto">
          <a:xfrm>
            <a:off x="7967663" y="1196976"/>
            <a:ext cx="2519362" cy="1008063"/>
          </a:xfrm>
          <a:prstGeom prst="wedgeRoundRectCallout">
            <a:avLst>
              <a:gd name="adj1" fmla="val -25111"/>
              <a:gd name="adj2" fmla="val 8338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a:solidFill>
                  <a:srgbClr val="000000"/>
                </a:solidFill>
              </a:rPr>
              <a:t>Do you have good INTERPERSONAL skills?</a:t>
            </a:r>
            <a:endParaRPr lang="en-US" altLang="en-US">
              <a:solidFill>
                <a:srgbClr val="000000"/>
              </a:solidFill>
            </a:endParaRPr>
          </a:p>
        </p:txBody>
      </p:sp>
      <p:sp>
        <p:nvSpPr>
          <p:cNvPr id="37902" name="Text Box 14"/>
          <p:cNvSpPr txBox="1">
            <a:spLocks noChangeArrowheads="1"/>
          </p:cNvSpPr>
          <p:nvPr/>
        </p:nvSpPr>
        <p:spPr bwMode="auto">
          <a:xfrm>
            <a:off x="1524001" y="260351"/>
            <a:ext cx="5148263"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What are Personal Skills</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37904" name="Picture 16" descr="MCj04337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pic>
        <p:nvPicPr>
          <p:cNvPr id="37907" name="Picture 19" descr="awa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9" y="139700"/>
            <a:ext cx="93662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99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fade">
                                      <p:cBhvr>
                                        <p:cTn id="7" dur="500"/>
                                        <p:tgtEl>
                                          <p:spTgt spid="37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0" end="0"/>
                                            </p:txEl>
                                          </p:spTgt>
                                        </p:tgtEl>
                                        <p:attrNameLst>
                                          <p:attrName>style.visibility</p:attrName>
                                        </p:attrNameLst>
                                      </p:cBhvr>
                                      <p:to>
                                        <p:strVal val="visible"/>
                                      </p:to>
                                    </p:set>
                                    <p:animEffect transition="in" filter="fade">
                                      <p:cBhvr>
                                        <p:cTn id="12" dur="500"/>
                                        <p:tgtEl>
                                          <p:spTgt spid="37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2">
                                            <p:txEl>
                                              <p:pRg st="0" end="0"/>
                                            </p:txEl>
                                          </p:spTgt>
                                        </p:tgtEl>
                                        <p:attrNameLst>
                                          <p:attrName>style.visibility</p:attrName>
                                        </p:attrNameLst>
                                      </p:cBhvr>
                                      <p:to>
                                        <p:strVal val="visible"/>
                                      </p:to>
                                    </p:set>
                                    <p:animEffect transition="in" filter="fade">
                                      <p:cBhvr>
                                        <p:cTn id="17" dur="500"/>
                                        <p:tgtEl>
                                          <p:spTgt spid="3789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Effect transition="in" filter="fade">
                                      <p:cBhvr>
                                        <p:cTn id="22" dur="500"/>
                                        <p:tgtEl>
                                          <p:spTgt spid="3789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7"/>
                                        </p:tgtEl>
                                        <p:attrNameLst>
                                          <p:attrName>style.visibility</p:attrName>
                                        </p:attrNameLst>
                                      </p:cBhvr>
                                      <p:to>
                                        <p:strVal val="visible"/>
                                      </p:to>
                                    </p:set>
                                    <p:animEffect transition="in" filter="fade">
                                      <p:cBhvr>
                                        <p:cTn id="27" dur="500"/>
                                        <p:tgtEl>
                                          <p:spTgt spid="378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898"/>
                                        </p:tgtEl>
                                        <p:attrNameLst>
                                          <p:attrName>style.visibility</p:attrName>
                                        </p:attrNameLst>
                                      </p:cBhvr>
                                      <p:to>
                                        <p:strVal val="visible"/>
                                      </p:to>
                                    </p:set>
                                    <p:animEffect transition="in" filter="fade">
                                      <p:cBhvr>
                                        <p:cTn id="30" dur="500"/>
                                        <p:tgtEl>
                                          <p:spTgt spid="37898"/>
                                        </p:tgtEl>
                                      </p:cBhvr>
                                    </p:animEffect>
                                  </p:childTnLst>
                                </p:cTn>
                              </p:par>
                              <p:par>
                                <p:cTn id="31" presetID="10" presetClass="entr" presetSubtype="0" fill="hold" nodeType="withEffect">
                                  <p:stCondLst>
                                    <p:cond delay="0"/>
                                  </p:stCondLst>
                                  <p:childTnLst>
                                    <p:set>
                                      <p:cBhvr>
                                        <p:cTn id="32" dur="1" fill="hold">
                                          <p:stCondLst>
                                            <p:cond delay="0"/>
                                          </p:stCondLst>
                                        </p:cTn>
                                        <p:tgtEl>
                                          <p:spTgt spid="37899"/>
                                        </p:tgtEl>
                                        <p:attrNameLst>
                                          <p:attrName>style.visibility</p:attrName>
                                        </p:attrNameLst>
                                      </p:cBhvr>
                                      <p:to>
                                        <p:strVal val="visible"/>
                                      </p:to>
                                    </p:set>
                                    <p:animEffect transition="in" filter="fade">
                                      <p:cBhvr>
                                        <p:cTn id="33" dur="500"/>
                                        <p:tgtEl>
                                          <p:spTgt spid="378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7892">
                                            <p:txEl>
                                              <p:pRg st="4" end="4"/>
                                            </p:txEl>
                                          </p:spTgt>
                                        </p:tgtEl>
                                        <p:attrNameLst>
                                          <p:attrName>style.visibility</p:attrName>
                                        </p:attrNameLst>
                                      </p:cBhvr>
                                      <p:to>
                                        <p:strVal val="visible"/>
                                      </p:to>
                                    </p:set>
                                    <p:animEffect transition="in" filter="fade">
                                      <p:cBhvr>
                                        <p:cTn id="38" dur="500"/>
                                        <p:tgtEl>
                                          <p:spTgt spid="37892">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37904"/>
                                        </p:tgtEl>
                                        <p:attrNameLst>
                                          <p:attrName>style.visibility</p:attrName>
                                        </p:attrNameLst>
                                      </p:cBhvr>
                                      <p:to>
                                        <p:strVal val="visible"/>
                                      </p:to>
                                    </p:set>
                                    <p:animEffect transition="in" filter="dissolve">
                                      <p:cBhvr>
                                        <p:cTn id="43" dur="500"/>
                                        <p:tgtEl>
                                          <p:spTgt spid="3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37898" grpId="0" animBg="1"/>
      <p:bldP spid="379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36870" name="Text Box 6"/>
          <p:cNvSpPr txBox="1">
            <a:spLocks noChangeArrowheads="1"/>
          </p:cNvSpPr>
          <p:nvPr/>
        </p:nvSpPr>
        <p:spPr bwMode="auto">
          <a:xfrm>
            <a:off x="1919289" y="692150"/>
            <a:ext cx="3241675" cy="1887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Use your ‘u-xplore-U: Star Qualities’ handout.</a:t>
            </a:r>
          </a:p>
          <a:p>
            <a:pPr fontAlgn="base">
              <a:spcBef>
                <a:spcPct val="50000"/>
              </a:spcBef>
              <a:spcAft>
                <a:spcPct val="0"/>
              </a:spcAft>
            </a:pPr>
            <a:r>
              <a:rPr lang="en-GB" altLang="en-US" b="1">
                <a:solidFill>
                  <a:srgbClr val="000000"/>
                </a:solidFill>
                <a:latin typeface="Century Gothic" panose="020B0502020202020204" pitchFamily="34" charset="0"/>
              </a:rPr>
              <a:t>See if you can match up the  Personal Skills terminology with the correct definitions </a:t>
            </a:r>
            <a:r>
              <a:rPr lang="en-GB" altLang="en-US" b="1">
                <a:solidFill>
                  <a:srgbClr val="FF0000"/>
                </a:solidFill>
                <a:latin typeface="Century Gothic" panose="020B0502020202020204" pitchFamily="34" charset="0"/>
              </a:rPr>
              <a:t>… </a:t>
            </a:r>
            <a:endParaRPr lang="en-US" altLang="en-US" b="1">
              <a:solidFill>
                <a:srgbClr val="FF0000"/>
              </a:solidFill>
              <a:latin typeface="Century Gothic" panose="020B0502020202020204" pitchFamily="34" charset="0"/>
            </a:endParaRPr>
          </a:p>
        </p:txBody>
      </p:sp>
      <p:sp>
        <p:nvSpPr>
          <p:cNvPr id="36909" name="Text Box 45"/>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sp>
        <p:nvSpPr>
          <p:cNvPr id="36912" name="Text Box 48"/>
          <p:cNvSpPr txBox="1">
            <a:spLocks noChangeArrowheads="1"/>
          </p:cNvSpPr>
          <p:nvPr/>
        </p:nvSpPr>
        <p:spPr bwMode="auto">
          <a:xfrm>
            <a:off x="1919289" y="3068639"/>
            <a:ext cx="3241675" cy="1887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Now choose carefully and write THREE Star Qualities that you think best apply to you</a:t>
            </a:r>
            <a:r>
              <a:rPr lang="en-GB" altLang="en-US" b="1">
                <a:solidFill>
                  <a:srgbClr val="FF0000"/>
                </a:solidFill>
                <a:latin typeface="Century Gothic" panose="020B0502020202020204" pitchFamily="34" charset="0"/>
              </a:rPr>
              <a:t>… </a:t>
            </a:r>
          </a:p>
          <a:p>
            <a:pPr fontAlgn="base">
              <a:spcBef>
                <a:spcPct val="50000"/>
              </a:spcBef>
              <a:spcAft>
                <a:spcPct val="0"/>
              </a:spcAft>
            </a:pPr>
            <a:r>
              <a:rPr lang="en-GB" altLang="en-US" b="1">
                <a:solidFill>
                  <a:srgbClr val="000000"/>
                </a:solidFill>
                <a:latin typeface="Century Gothic" panose="020B0502020202020204" pitchFamily="34" charset="0"/>
              </a:rPr>
              <a:t>Write them in the stars provided by Task 2</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sp>
        <p:nvSpPr>
          <p:cNvPr id="36914" name="Text Box 50"/>
          <p:cNvSpPr txBox="1">
            <a:spLocks noChangeArrowheads="1"/>
          </p:cNvSpPr>
          <p:nvPr/>
        </p:nvSpPr>
        <p:spPr bwMode="auto">
          <a:xfrm>
            <a:off x="1919289" y="5445125"/>
            <a:ext cx="32416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Now swap your sheet with a classmate and write  three more that you think applies to them</a:t>
            </a:r>
            <a:r>
              <a:rPr lang="en-GB" altLang="en-US" b="1">
                <a:solidFill>
                  <a:srgbClr val="FF0000"/>
                </a:solidFill>
                <a:latin typeface="Century Gothic" panose="020B0502020202020204" pitchFamily="34" charset="0"/>
              </a:rPr>
              <a:t>… </a:t>
            </a:r>
          </a:p>
        </p:txBody>
      </p:sp>
      <p:grpSp>
        <p:nvGrpSpPr>
          <p:cNvPr id="36916" name="Group 52"/>
          <p:cNvGrpSpPr>
            <a:grpSpLocks/>
          </p:cNvGrpSpPr>
          <p:nvPr/>
        </p:nvGrpSpPr>
        <p:grpSpPr bwMode="auto">
          <a:xfrm>
            <a:off x="5808663" y="836613"/>
            <a:ext cx="4648200" cy="6673850"/>
            <a:chOff x="2696" y="572"/>
            <a:chExt cx="2928" cy="4204"/>
          </a:xfrm>
        </p:grpSpPr>
        <p:pic>
          <p:nvPicPr>
            <p:cNvPr id="36867" name="Picture 3"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 y="572"/>
              <a:ext cx="2928" cy="42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1" name="AutoShape 7"/>
            <p:cNvSpPr>
              <a:spLocks noChangeArrowheads="1"/>
            </p:cNvSpPr>
            <p:nvPr/>
          </p:nvSpPr>
          <p:spPr bwMode="auto">
            <a:xfrm>
              <a:off x="2742" y="963"/>
              <a:ext cx="822" cy="444"/>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 Good Communicator</a:t>
              </a:r>
              <a:endParaRPr lang="en-US" altLang="en-US" sz="600">
                <a:solidFill>
                  <a:srgbClr val="000000"/>
                </a:solidFill>
              </a:endParaRPr>
            </a:p>
          </p:txBody>
        </p:sp>
        <p:sp>
          <p:nvSpPr>
            <p:cNvPr id="36872" name="AutoShape 8"/>
            <p:cNvSpPr>
              <a:spLocks noChangeArrowheads="1"/>
            </p:cNvSpPr>
            <p:nvPr/>
          </p:nvSpPr>
          <p:spPr bwMode="auto">
            <a:xfrm>
              <a:off x="2742" y="1407"/>
              <a:ext cx="433" cy="345"/>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r>
                <a:rPr lang="en-GB" altLang="en-US" sz="500" b="1">
                  <a:solidFill>
                    <a:srgbClr val="000000"/>
                  </a:solidFill>
                  <a:latin typeface="Century Gothic" panose="020B0502020202020204" pitchFamily="34" charset="0"/>
                </a:rPr>
                <a:t>4.Team Player</a:t>
              </a:r>
              <a:endParaRPr lang="en-US" altLang="en-US" sz="500">
                <a:solidFill>
                  <a:srgbClr val="000000"/>
                </a:solidFill>
                <a:latin typeface="Century Gothic" panose="020B0502020202020204" pitchFamily="34" charset="0"/>
              </a:endParaRPr>
            </a:p>
          </p:txBody>
        </p:sp>
        <p:sp>
          <p:nvSpPr>
            <p:cNvPr id="36873" name="AutoShape 9"/>
            <p:cNvSpPr>
              <a:spLocks noChangeArrowheads="1"/>
            </p:cNvSpPr>
            <p:nvPr/>
          </p:nvSpPr>
          <p:spPr bwMode="auto">
            <a:xfrm>
              <a:off x="3304" y="1949"/>
              <a:ext cx="692" cy="296"/>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9.</a:t>
              </a:r>
            </a:p>
            <a:p>
              <a:pPr algn="ctr" fontAlgn="base">
                <a:spcBef>
                  <a:spcPct val="0"/>
                </a:spcBef>
                <a:spcAft>
                  <a:spcPct val="0"/>
                </a:spcAft>
              </a:pPr>
              <a:r>
                <a:rPr lang="en-GB" altLang="en-US" sz="600" b="1">
                  <a:solidFill>
                    <a:srgbClr val="000000"/>
                  </a:solidFill>
                  <a:latin typeface="Teen Light" pitchFamily="2" charset="0"/>
                </a:rPr>
                <a:t>Independent</a:t>
              </a:r>
              <a:endParaRPr lang="en-US" altLang="en-US" sz="600">
                <a:solidFill>
                  <a:srgbClr val="000000"/>
                </a:solidFill>
              </a:endParaRPr>
            </a:p>
          </p:txBody>
        </p:sp>
        <p:sp>
          <p:nvSpPr>
            <p:cNvPr id="36874" name="AutoShape 10"/>
            <p:cNvSpPr>
              <a:spLocks noChangeArrowheads="1"/>
            </p:cNvSpPr>
            <p:nvPr/>
          </p:nvSpPr>
          <p:spPr bwMode="auto">
            <a:xfrm>
              <a:off x="2700" y="1801"/>
              <a:ext cx="605" cy="296"/>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r>
                <a:rPr lang="en-GB" altLang="en-US" sz="600" b="1">
                  <a:solidFill>
                    <a:srgbClr val="000000"/>
                  </a:solidFill>
                  <a:latin typeface="Teen Light" pitchFamily="2" charset="0"/>
                </a:rPr>
                <a:t>8. Dynamic</a:t>
              </a:r>
              <a:endParaRPr lang="en-US" altLang="en-US" sz="600">
                <a:solidFill>
                  <a:srgbClr val="000000"/>
                </a:solidFill>
              </a:endParaRPr>
            </a:p>
          </p:txBody>
        </p:sp>
        <p:sp>
          <p:nvSpPr>
            <p:cNvPr id="36875" name="AutoShape 11"/>
            <p:cNvSpPr>
              <a:spLocks noChangeArrowheads="1"/>
            </p:cNvSpPr>
            <p:nvPr/>
          </p:nvSpPr>
          <p:spPr bwMode="auto">
            <a:xfrm>
              <a:off x="3823" y="1505"/>
              <a:ext cx="735" cy="493"/>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7. </a:t>
              </a:r>
            </a:p>
            <a:p>
              <a:pPr algn="ctr" fontAlgn="base">
                <a:spcBef>
                  <a:spcPct val="0"/>
                </a:spcBef>
                <a:spcAft>
                  <a:spcPct val="0"/>
                </a:spcAft>
              </a:pPr>
              <a:r>
                <a:rPr lang="en-GB" altLang="en-US" sz="600" b="1">
                  <a:solidFill>
                    <a:srgbClr val="000000"/>
                  </a:solidFill>
                  <a:latin typeface="Teen Light" pitchFamily="2" charset="0"/>
                </a:rPr>
                <a:t>Interpersonal</a:t>
              </a:r>
            </a:p>
            <a:p>
              <a:pPr algn="ctr" fontAlgn="base">
                <a:spcBef>
                  <a:spcPct val="0"/>
                </a:spcBef>
                <a:spcAft>
                  <a:spcPct val="0"/>
                </a:spcAft>
              </a:pPr>
              <a:r>
                <a:rPr lang="en-GB" altLang="en-US" sz="600" b="1">
                  <a:solidFill>
                    <a:srgbClr val="000000"/>
                  </a:solidFill>
                  <a:latin typeface="Teen Light" pitchFamily="2" charset="0"/>
                </a:rPr>
                <a:t>Skills</a:t>
              </a:r>
              <a:endParaRPr lang="en-US" altLang="en-US" sz="600">
                <a:solidFill>
                  <a:srgbClr val="000000"/>
                </a:solidFill>
              </a:endParaRPr>
            </a:p>
          </p:txBody>
        </p:sp>
        <p:sp>
          <p:nvSpPr>
            <p:cNvPr id="36876" name="AutoShape 12"/>
            <p:cNvSpPr>
              <a:spLocks noChangeArrowheads="1"/>
            </p:cNvSpPr>
            <p:nvPr/>
          </p:nvSpPr>
          <p:spPr bwMode="auto">
            <a:xfrm>
              <a:off x="3996" y="963"/>
              <a:ext cx="562" cy="296"/>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3. Creative</a:t>
              </a:r>
              <a:endParaRPr lang="en-US" altLang="en-US" sz="600">
                <a:solidFill>
                  <a:srgbClr val="000000"/>
                </a:solidFill>
              </a:endParaRPr>
            </a:p>
          </p:txBody>
        </p:sp>
        <p:sp>
          <p:nvSpPr>
            <p:cNvPr id="36877" name="AutoShape 13"/>
            <p:cNvSpPr>
              <a:spLocks noChangeArrowheads="1"/>
            </p:cNvSpPr>
            <p:nvPr/>
          </p:nvSpPr>
          <p:spPr bwMode="auto">
            <a:xfrm>
              <a:off x="3304" y="2294"/>
              <a:ext cx="735" cy="296"/>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12. Confident</a:t>
              </a:r>
              <a:endParaRPr lang="en-US" altLang="en-US" sz="600">
                <a:solidFill>
                  <a:srgbClr val="000000"/>
                </a:solidFill>
              </a:endParaRPr>
            </a:p>
          </p:txBody>
        </p:sp>
        <p:sp>
          <p:nvSpPr>
            <p:cNvPr id="36878" name="AutoShape 14"/>
            <p:cNvSpPr>
              <a:spLocks noChangeArrowheads="1"/>
            </p:cNvSpPr>
            <p:nvPr/>
          </p:nvSpPr>
          <p:spPr bwMode="auto">
            <a:xfrm>
              <a:off x="3996" y="1998"/>
              <a:ext cx="562" cy="345"/>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500" b="1">
                  <a:solidFill>
                    <a:srgbClr val="000000"/>
                  </a:solidFill>
                  <a:latin typeface="Teen Light" pitchFamily="2" charset="0"/>
                </a:rPr>
                <a:t>10. Organised</a:t>
              </a:r>
              <a:endParaRPr lang="en-US" altLang="en-US" sz="500">
                <a:solidFill>
                  <a:srgbClr val="000000"/>
                </a:solidFill>
              </a:endParaRPr>
            </a:p>
          </p:txBody>
        </p:sp>
        <p:sp>
          <p:nvSpPr>
            <p:cNvPr id="36879" name="AutoShape 15"/>
            <p:cNvSpPr>
              <a:spLocks noChangeArrowheads="1"/>
            </p:cNvSpPr>
            <p:nvPr/>
          </p:nvSpPr>
          <p:spPr bwMode="auto">
            <a:xfrm>
              <a:off x="2700" y="2146"/>
              <a:ext cx="648" cy="296"/>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11. Motivated</a:t>
              </a:r>
              <a:endParaRPr lang="en-US" altLang="en-US" sz="600">
                <a:solidFill>
                  <a:srgbClr val="000000"/>
                </a:solidFill>
              </a:endParaRPr>
            </a:p>
          </p:txBody>
        </p:sp>
        <p:sp>
          <p:nvSpPr>
            <p:cNvPr id="36880" name="AutoShape 16"/>
            <p:cNvSpPr>
              <a:spLocks noChangeArrowheads="1"/>
            </p:cNvSpPr>
            <p:nvPr/>
          </p:nvSpPr>
          <p:spPr bwMode="auto">
            <a:xfrm>
              <a:off x="2700" y="2491"/>
              <a:ext cx="692" cy="296"/>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14. Resourceful</a:t>
              </a:r>
              <a:endParaRPr lang="en-US" altLang="en-US" sz="600">
                <a:solidFill>
                  <a:srgbClr val="000000"/>
                </a:solidFill>
              </a:endParaRPr>
            </a:p>
          </p:txBody>
        </p:sp>
        <p:sp>
          <p:nvSpPr>
            <p:cNvPr id="36881" name="AutoShape 17"/>
            <p:cNvSpPr>
              <a:spLocks noChangeArrowheads="1"/>
            </p:cNvSpPr>
            <p:nvPr/>
          </p:nvSpPr>
          <p:spPr bwMode="auto">
            <a:xfrm>
              <a:off x="3477" y="865"/>
              <a:ext cx="562" cy="247"/>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2. Artistic</a:t>
              </a:r>
              <a:endParaRPr lang="en-US" altLang="en-US" sz="600">
                <a:solidFill>
                  <a:srgbClr val="000000"/>
                </a:solidFill>
              </a:endParaRPr>
            </a:p>
          </p:txBody>
        </p:sp>
        <p:sp>
          <p:nvSpPr>
            <p:cNvPr id="36882" name="AutoShape 18"/>
            <p:cNvSpPr>
              <a:spLocks noChangeArrowheads="1"/>
            </p:cNvSpPr>
            <p:nvPr/>
          </p:nvSpPr>
          <p:spPr bwMode="auto">
            <a:xfrm>
              <a:off x="3521" y="1160"/>
              <a:ext cx="562" cy="444"/>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6. Natural Leader</a:t>
              </a:r>
              <a:endParaRPr lang="en-US" altLang="en-US" sz="600">
                <a:solidFill>
                  <a:srgbClr val="000000"/>
                </a:solidFill>
              </a:endParaRPr>
            </a:p>
          </p:txBody>
        </p:sp>
        <p:sp>
          <p:nvSpPr>
            <p:cNvPr id="36883" name="AutoShape 19"/>
            <p:cNvSpPr>
              <a:spLocks noChangeArrowheads="1"/>
            </p:cNvSpPr>
            <p:nvPr/>
          </p:nvSpPr>
          <p:spPr bwMode="auto">
            <a:xfrm>
              <a:off x="3261" y="2590"/>
              <a:ext cx="692" cy="591"/>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15.</a:t>
              </a:r>
            </a:p>
            <a:p>
              <a:pPr algn="ctr" fontAlgn="base">
                <a:spcBef>
                  <a:spcPct val="0"/>
                </a:spcBef>
                <a:spcAft>
                  <a:spcPct val="0"/>
                </a:spcAft>
              </a:pPr>
              <a:r>
                <a:rPr lang="en-GB" altLang="en-US" sz="600" b="1">
                  <a:solidFill>
                    <a:srgbClr val="000000"/>
                  </a:solidFill>
                  <a:latin typeface="Teen Light" pitchFamily="2" charset="0"/>
                </a:rPr>
                <a:t>Excellent Time Management</a:t>
              </a:r>
              <a:endParaRPr lang="en-US" altLang="en-US" sz="600">
                <a:solidFill>
                  <a:srgbClr val="000000"/>
                </a:solidFill>
              </a:endParaRPr>
            </a:p>
          </p:txBody>
        </p:sp>
        <p:sp>
          <p:nvSpPr>
            <p:cNvPr id="36884" name="AutoShape 20"/>
            <p:cNvSpPr>
              <a:spLocks noChangeArrowheads="1"/>
            </p:cNvSpPr>
            <p:nvPr/>
          </p:nvSpPr>
          <p:spPr bwMode="auto">
            <a:xfrm>
              <a:off x="3910" y="2442"/>
              <a:ext cx="648" cy="444"/>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600" b="1">
                  <a:solidFill>
                    <a:srgbClr val="000000"/>
                  </a:solidFill>
                  <a:latin typeface="Teen Light" pitchFamily="2" charset="0"/>
                </a:rPr>
                <a:t>13. Numeracy Skills</a:t>
              </a:r>
              <a:endParaRPr lang="en-US" altLang="en-US" sz="600">
                <a:solidFill>
                  <a:srgbClr val="000000"/>
                </a:solidFill>
              </a:endParaRPr>
            </a:p>
          </p:txBody>
        </p:sp>
        <p:sp>
          <p:nvSpPr>
            <p:cNvPr id="36885" name="AutoShape 21"/>
            <p:cNvSpPr>
              <a:spLocks noChangeArrowheads="1"/>
            </p:cNvSpPr>
            <p:nvPr/>
          </p:nvSpPr>
          <p:spPr bwMode="auto">
            <a:xfrm>
              <a:off x="3175" y="1407"/>
              <a:ext cx="475" cy="493"/>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500" b="1">
                  <a:solidFill>
                    <a:srgbClr val="000000"/>
                  </a:solidFill>
                  <a:latin typeface="Century Gothic" panose="020B0502020202020204" pitchFamily="34" charset="0"/>
                </a:rPr>
                <a:t>5. Problem</a:t>
              </a:r>
            </a:p>
            <a:p>
              <a:pPr algn="ctr" fontAlgn="base">
                <a:spcBef>
                  <a:spcPct val="0"/>
                </a:spcBef>
                <a:spcAft>
                  <a:spcPct val="0"/>
                </a:spcAft>
              </a:pPr>
              <a:r>
                <a:rPr lang="en-GB" altLang="en-US" sz="500" b="1">
                  <a:solidFill>
                    <a:srgbClr val="000000"/>
                  </a:solidFill>
                  <a:latin typeface="Century Gothic" panose="020B0502020202020204" pitchFamily="34" charset="0"/>
                </a:rPr>
                <a:t>solving</a:t>
              </a:r>
              <a:endParaRPr lang="en-US" altLang="en-US" sz="500">
                <a:solidFill>
                  <a:srgbClr val="000000"/>
                </a:solidFill>
                <a:latin typeface="Century Gothic" panose="020B0502020202020204" pitchFamily="34" charset="0"/>
              </a:endParaRPr>
            </a:p>
          </p:txBody>
        </p:sp>
        <p:sp>
          <p:nvSpPr>
            <p:cNvPr id="36886" name="Text Box 22"/>
            <p:cNvSpPr txBox="1">
              <a:spLocks noChangeArrowheads="1"/>
            </p:cNvSpPr>
            <p:nvPr/>
          </p:nvSpPr>
          <p:spPr bwMode="auto">
            <a:xfrm>
              <a:off x="4256" y="667"/>
              <a:ext cx="1340" cy="197"/>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000" b="1">
                  <a:solidFill>
                    <a:srgbClr val="FFFFFF"/>
                  </a:solidFill>
                  <a:latin typeface="Teen Light" pitchFamily="2" charset="0"/>
                </a:rPr>
                <a:t>U-xamine-U</a:t>
              </a:r>
              <a:r>
                <a:rPr lang="en-GB" altLang="en-US" sz="1000" b="1">
                  <a:solidFill>
                    <a:srgbClr val="000000"/>
                  </a:solidFill>
                  <a:latin typeface="Teen Light" pitchFamily="2" charset="0"/>
                </a:rPr>
                <a:t>!</a:t>
              </a:r>
              <a:r>
                <a:rPr lang="en-GB" altLang="en-US" sz="1000" b="1">
                  <a:solidFill>
                    <a:srgbClr val="FF0000"/>
                  </a:solidFill>
                  <a:latin typeface="Teen Light" pitchFamily="2" charset="0"/>
                </a:rPr>
                <a:t>...</a:t>
              </a:r>
              <a:r>
                <a:rPr lang="en-GB" altLang="en-US" sz="1000" b="1">
                  <a:solidFill>
                    <a:srgbClr val="000000"/>
                  </a:solidFill>
                  <a:latin typeface="Teen Light" pitchFamily="2" charset="0"/>
                </a:rPr>
                <a:t>    </a:t>
              </a:r>
              <a:r>
                <a:rPr lang="en-GB" altLang="en-US" sz="1000" b="1">
                  <a:solidFill>
                    <a:srgbClr val="FFFFFF"/>
                  </a:solidFill>
                  <a:latin typeface="Teen Light" pitchFamily="2" charset="0"/>
                </a:rPr>
                <a:t>Star Qualities</a:t>
              </a:r>
              <a:r>
                <a:rPr lang="en-GB" altLang="en-US" sz="1000" b="1">
                  <a:solidFill>
                    <a:srgbClr val="FF0000"/>
                  </a:solidFill>
                  <a:latin typeface="Teen Light" pitchFamily="2" charset="0"/>
                </a:rPr>
                <a:t>…</a:t>
              </a:r>
              <a:endParaRPr lang="en-US" altLang="en-US" sz="1000">
                <a:solidFill>
                  <a:srgbClr val="000000"/>
                </a:solidFill>
              </a:endParaRPr>
            </a:p>
          </p:txBody>
        </p:sp>
        <p:sp>
          <p:nvSpPr>
            <p:cNvPr id="36887" name="Text Box 23"/>
            <p:cNvSpPr txBox="1">
              <a:spLocks noChangeArrowheads="1"/>
            </p:cNvSpPr>
            <p:nvPr/>
          </p:nvSpPr>
          <p:spPr bwMode="auto">
            <a:xfrm>
              <a:off x="2699" y="766"/>
              <a:ext cx="151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altLang="en-US" sz="800" b="1">
                  <a:solidFill>
                    <a:srgbClr val="000000"/>
                  </a:solidFill>
                  <a:latin typeface="Teen Light" pitchFamily="2" charset="0"/>
                </a:rPr>
                <a:t>  YEAR 10 CAREERS</a:t>
              </a:r>
              <a:r>
                <a:rPr lang="en-GB" altLang="en-US" sz="800" b="1">
                  <a:solidFill>
                    <a:srgbClr val="FF0000"/>
                  </a:solidFill>
                  <a:latin typeface="Teen Light" pitchFamily="2" charset="0"/>
                </a:rPr>
                <a:t>… </a:t>
              </a:r>
              <a:r>
                <a:rPr lang="en-GB" altLang="en-US" sz="800" b="1">
                  <a:solidFill>
                    <a:srgbClr val="000000"/>
                  </a:solidFill>
                  <a:latin typeface="Teen Light" pitchFamily="2" charset="0"/>
                </a:rPr>
                <a:t>Lesson 3</a:t>
              </a:r>
              <a:r>
                <a:rPr lang="en-GB" altLang="en-US" sz="800" b="1">
                  <a:solidFill>
                    <a:srgbClr val="FF0000"/>
                  </a:solidFill>
                  <a:latin typeface="Teen Light" pitchFamily="2" charset="0"/>
                </a:rPr>
                <a:t>…</a:t>
              </a:r>
              <a:r>
                <a:rPr lang="en-GB" altLang="en-US" sz="800" b="1">
                  <a:solidFill>
                    <a:srgbClr val="000000"/>
                  </a:solidFill>
                  <a:latin typeface="Teen Light" pitchFamily="2" charset="0"/>
                </a:rPr>
                <a:t> Resource 2</a:t>
              </a:r>
              <a:r>
                <a:rPr lang="en-GB" altLang="en-US" sz="800" b="1">
                  <a:solidFill>
                    <a:srgbClr val="FF0000"/>
                  </a:solidFill>
                  <a:latin typeface="Teen Light" pitchFamily="2" charset="0"/>
                </a:rPr>
                <a:t>…</a:t>
              </a:r>
              <a:endParaRPr lang="en-US" altLang="en-US" sz="800">
                <a:solidFill>
                  <a:srgbClr val="000000"/>
                </a:solidFill>
              </a:endParaRPr>
            </a:p>
          </p:txBody>
        </p:sp>
        <p:sp>
          <p:nvSpPr>
            <p:cNvPr id="36889" name="Text Box 25"/>
            <p:cNvSpPr txBox="1">
              <a:spLocks noChangeArrowheads="1"/>
            </p:cNvSpPr>
            <p:nvPr/>
          </p:nvSpPr>
          <p:spPr bwMode="auto">
            <a:xfrm>
              <a:off x="4602" y="3329"/>
              <a:ext cx="994" cy="1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 Good at using your imagination to come up with original ideas.</a:t>
              </a:r>
              <a:endParaRPr lang="en-US" altLang="en-US" sz="600">
                <a:solidFill>
                  <a:srgbClr val="000000"/>
                </a:solidFill>
              </a:endParaRPr>
            </a:p>
          </p:txBody>
        </p:sp>
        <p:sp>
          <p:nvSpPr>
            <p:cNvPr id="36890" name="Text Box 26"/>
            <p:cNvSpPr txBox="1">
              <a:spLocks noChangeArrowheads="1"/>
            </p:cNvSpPr>
            <p:nvPr/>
          </p:nvSpPr>
          <p:spPr bwMode="auto">
            <a:xfrm>
              <a:off x="4602" y="1160"/>
              <a:ext cx="994" cy="99"/>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500">
                  <a:solidFill>
                    <a:srgbClr val="000000"/>
                  </a:solidFill>
                  <a:latin typeface="Teen Light" pitchFamily="2" charset="0"/>
                </a:rPr>
                <a:t>You are able to work alone with ease.</a:t>
              </a:r>
              <a:endParaRPr lang="en-US" altLang="en-US" sz="500">
                <a:solidFill>
                  <a:srgbClr val="000000"/>
                </a:solidFill>
              </a:endParaRPr>
            </a:p>
          </p:txBody>
        </p:sp>
        <p:sp>
          <p:nvSpPr>
            <p:cNvPr id="36891" name="Text Box 27"/>
            <p:cNvSpPr txBox="1">
              <a:spLocks noChangeArrowheads="1"/>
            </p:cNvSpPr>
            <p:nvPr/>
          </p:nvSpPr>
          <p:spPr bwMode="auto">
            <a:xfrm>
              <a:off x="4602" y="1308"/>
              <a:ext cx="994" cy="14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able to work with other people with ease.</a:t>
              </a:r>
              <a:endParaRPr lang="en-US" altLang="en-US" sz="600">
                <a:solidFill>
                  <a:srgbClr val="000000"/>
                </a:solidFill>
              </a:endParaRPr>
            </a:p>
          </p:txBody>
        </p:sp>
        <p:sp>
          <p:nvSpPr>
            <p:cNvPr id="36892" name="Text Box 28"/>
            <p:cNvSpPr txBox="1">
              <a:spLocks noChangeArrowheads="1"/>
            </p:cNvSpPr>
            <p:nvPr/>
          </p:nvSpPr>
          <p:spPr bwMode="auto">
            <a:xfrm>
              <a:off x="4602" y="2343"/>
              <a:ext cx="994" cy="1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enjoy and are skilled at meeting and getting on with other people.</a:t>
              </a:r>
              <a:endParaRPr lang="en-US" altLang="en-US" sz="600">
                <a:solidFill>
                  <a:srgbClr val="000000"/>
                </a:solidFill>
              </a:endParaRPr>
            </a:p>
          </p:txBody>
        </p:sp>
        <p:sp>
          <p:nvSpPr>
            <p:cNvPr id="36893" name="Text Box 29"/>
            <p:cNvSpPr txBox="1">
              <a:spLocks noChangeArrowheads="1"/>
            </p:cNvSpPr>
            <p:nvPr/>
          </p:nvSpPr>
          <p:spPr bwMode="auto">
            <a:xfrm>
              <a:off x="4602" y="1752"/>
              <a:ext cx="994" cy="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full of energy and new ideas.</a:t>
              </a:r>
              <a:endParaRPr lang="en-US" altLang="en-US" sz="600">
                <a:solidFill>
                  <a:srgbClr val="000000"/>
                </a:solidFill>
              </a:endParaRPr>
            </a:p>
          </p:txBody>
        </p:sp>
        <p:sp>
          <p:nvSpPr>
            <p:cNvPr id="36894" name="Text Box 30"/>
            <p:cNvSpPr txBox="1">
              <a:spLocks noChangeArrowheads="1"/>
            </p:cNvSpPr>
            <p:nvPr/>
          </p:nvSpPr>
          <p:spPr bwMode="auto">
            <a:xfrm>
              <a:off x="4602" y="1900"/>
              <a:ext cx="994" cy="14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sure of yourself and have a positive attitude to new experiences.</a:t>
              </a:r>
              <a:endParaRPr lang="en-US" altLang="en-US" sz="600">
                <a:solidFill>
                  <a:srgbClr val="000000"/>
                </a:solidFill>
              </a:endParaRPr>
            </a:p>
          </p:txBody>
        </p:sp>
        <p:sp>
          <p:nvSpPr>
            <p:cNvPr id="36895" name="Text Box 31"/>
            <p:cNvSpPr txBox="1">
              <a:spLocks noChangeArrowheads="1"/>
            </p:cNvSpPr>
            <p:nvPr/>
          </p:nvSpPr>
          <p:spPr bwMode="auto">
            <a:xfrm>
              <a:off x="4602" y="1505"/>
              <a:ext cx="994" cy="1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700">
                  <a:solidFill>
                    <a:srgbClr val="000000"/>
                  </a:solidFill>
                  <a:latin typeface="Teen Light" pitchFamily="2" charset="0"/>
                </a:rPr>
                <a:t>You are skilled at using or designing visual products</a:t>
              </a:r>
              <a:r>
                <a:rPr lang="en-GB" altLang="en-US" sz="800">
                  <a:solidFill>
                    <a:srgbClr val="000000"/>
                  </a:solidFill>
                  <a:latin typeface="Teen Light" pitchFamily="2" charset="0"/>
                </a:rPr>
                <a:t>.</a:t>
              </a:r>
              <a:endParaRPr lang="en-US" altLang="en-US" sz="800">
                <a:solidFill>
                  <a:srgbClr val="000000"/>
                </a:solidFill>
              </a:endParaRPr>
            </a:p>
          </p:txBody>
        </p:sp>
        <p:sp>
          <p:nvSpPr>
            <p:cNvPr id="36896" name="Text Box 32"/>
            <p:cNvSpPr txBox="1">
              <a:spLocks noChangeArrowheads="1"/>
            </p:cNvSpPr>
            <p:nvPr/>
          </p:nvSpPr>
          <p:spPr bwMode="auto">
            <a:xfrm>
              <a:off x="4602" y="2097"/>
              <a:ext cx="994" cy="197"/>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skilled at creating systems and preparing yourself.</a:t>
              </a:r>
              <a:endParaRPr lang="en-US" altLang="en-US" sz="600">
                <a:solidFill>
                  <a:srgbClr val="000000"/>
                </a:solidFill>
              </a:endParaRPr>
            </a:p>
          </p:txBody>
        </p:sp>
        <p:sp>
          <p:nvSpPr>
            <p:cNvPr id="36897" name="Text Box 33"/>
            <p:cNvSpPr txBox="1">
              <a:spLocks noChangeArrowheads="1"/>
            </p:cNvSpPr>
            <p:nvPr/>
          </p:nvSpPr>
          <p:spPr bwMode="auto">
            <a:xfrm>
              <a:off x="4602" y="2590"/>
              <a:ext cx="994" cy="197"/>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always keen to get on and do things well.</a:t>
              </a:r>
              <a:endParaRPr lang="en-US" altLang="en-US" sz="600">
                <a:solidFill>
                  <a:srgbClr val="000000"/>
                </a:solidFill>
              </a:endParaRPr>
            </a:p>
          </p:txBody>
        </p:sp>
        <p:sp>
          <p:nvSpPr>
            <p:cNvPr id="36898" name="Text Box 34"/>
            <p:cNvSpPr txBox="1">
              <a:spLocks noChangeArrowheads="1"/>
            </p:cNvSpPr>
            <p:nvPr/>
          </p:nvSpPr>
          <p:spPr bwMode="auto">
            <a:xfrm>
              <a:off x="3780" y="3132"/>
              <a:ext cx="778" cy="14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500">
                  <a:solidFill>
                    <a:srgbClr val="000000"/>
                  </a:solidFill>
                  <a:latin typeface="Teen Light" pitchFamily="2" charset="0"/>
                </a:rPr>
                <a:t>You find it easy to take charge and take on responsibilities.</a:t>
              </a:r>
              <a:endParaRPr lang="en-US" altLang="en-US" sz="500">
                <a:solidFill>
                  <a:srgbClr val="000000"/>
                </a:solidFill>
              </a:endParaRPr>
            </a:p>
          </p:txBody>
        </p:sp>
        <p:sp>
          <p:nvSpPr>
            <p:cNvPr id="36899" name="Text Box 35"/>
            <p:cNvSpPr txBox="1">
              <a:spLocks noChangeArrowheads="1"/>
            </p:cNvSpPr>
            <p:nvPr/>
          </p:nvSpPr>
          <p:spPr bwMode="auto">
            <a:xfrm>
              <a:off x="4602" y="3083"/>
              <a:ext cx="994" cy="197"/>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are able to quickly find ways of overcoming difficulties.</a:t>
              </a:r>
              <a:endParaRPr lang="en-US" altLang="en-US" sz="600">
                <a:solidFill>
                  <a:srgbClr val="000000"/>
                </a:solidFill>
              </a:endParaRPr>
            </a:p>
          </p:txBody>
        </p:sp>
        <p:sp>
          <p:nvSpPr>
            <p:cNvPr id="36900" name="Text Box 36"/>
            <p:cNvSpPr txBox="1">
              <a:spLocks noChangeArrowheads="1"/>
            </p:cNvSpPr>
            <p:nvPr/>
          </p:nvSpPr>
          <p:spPr bwMode="auto">
            <a:xfrm>
              <a:off x="3780" y="3329"/>
              <a:ext cx="778" cy="1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Excellent at sharing information or ideas with other people</a:t>
              </a:r>
              <a:endParaRPr lang="en-US" altLang="en-US" sz="600">
                <a:solidFill>
                  <a:srgbClr val="000000"/>
                </a:solidFill>
              </a:endParaRPr>
            </a:p>
          </p:txBody>
        </p:sp>
        <p:sp>
          <p:nvSpPr>
            <p:cNvPr id="36901" name="Text Box 37"/>
            <p:cNvSpPr txBox="1">
              <a:spLocks noChangeArrowheads="1"/>
            </p:cNvSpPr>
            <p:nvPr/>
          </p:nvSpPr>
          <p:spPr bwMode="auto">
            <a:xfrm>
              <a:off x="4602" y="2836"/>
              <a:ext cx="994" cy="19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600">
                  <a:solidFill>
                    <a:srgbClr val="000000"/>
                  </a:solidFill>
                  <a:latin typeface="Teen Light" pitchFamily="2" charset="0"/>
                </a:rPr>
                <a:t>You find it easy to juggle many tasks within a short amount of time.</a:t>
              </a:r>
              <a:endParaRPr lang="en-US" altLang="en-US" sz="600">
                <a:solidFill>
                  <a:srgbClr val="000000"/>
                </a:solidFill>
              </a:endParaRPr>
            </a:p>
          </p:txBody>
        </p:sp>
        <p:sp>
          <p:nvSpPr>
            <p:cNvPr id="36902" name="Text Box 38"/>
            <p:cNvSpPr txBox="1">
              <a:spLocks noChangeArrowheads="1"/>
            </p:cNvSpPr>
            <p:nvPr/>
          </p:nvSpPr>
          <p:spPr bwMode="auto">
            <a:xfrm>
              <a:off x="2829" y="3181"/>
              <a:ext cx="864" cy="14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500">
                  <a:solidFill>
                    <a:srgbClr val="000000"/>
                  </a:solidFill>
                  <a:latin typeface="Teen Light" pitchFamily="2" charset="0"/>
                </a:rPr>
                <a:t>You can easily think of ways of overcoming barriers or difficulties.</a:t>
              </a:r>
              <a:endParaRPr lang="en-US" altLang="en-US" sz="500">
                <a:solidFill>
                  <a:srgbClr val="000000"/>
                </a:solidFill>
              </a:endParaRPr>
            </a:p>
          </p:txBody>
        </p:sp>
        <p:sp>
          <p:nvSpPr>
            <p:cNvPr id="36903" name="Text Box 39"/>
            <p:cNvSpPr txBox="1">
              <a:spLocks noChangeArrowheads="1"/>
            </p:cNvSpPr>
            <p:nvPr/>
          </p:nvSpPr>
          <p:spPr bwMode="auto">
            <a:xfrm>
              <a:off x="2829" y="3379"/>
              <a:ext cx="908" cy="148"/>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500">
                  <a:solidFill>
                    <a:srgbClr val="000000"/>
                  </a:solidFill>
                  <a:latin typeface="Teen Light" pitchFamily="2" charset="0"/>
                </a:rPr>
                <a:t>You are excellent at calculations and solving mathematical issues.</a:t>
              </a:r>
              <a:endParaRPr lang="en-US" altLang="en-US" sz="500">
                <a:solidFill>
                  <a:srgbClr val="000000"/>
                </a:solidFill>
              </a:endParaRPr>
            </a:p>
          </p:txBody>
        </p:sp>
        <p:sp>
          <p:nvSpPr>
            <p:cNvPr id="36904" name="AutoShape 40"/>
            <p:cNvSpPr>
              <a:spLocks noChangeArrowheads="1"/>
            </p:cNvSpPr>
            <p:nvPr/>
          </p:nvSpPr>
          <p:spPr bwMode="auto">
            <a:xfrm>
              <a:off x="4126" y="3625"/>
              <a:ext cx="648" cy="493"/>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endParaRPr lang="en-GB">
                <a:solidFill>
                  <a:srgbClr val="000000"/>
                </a:solidFill>
              </a:endParaRPr>
            </a:p>
          </p:txBody>
        </p:sp>
        <p:sp>
          <p:nvSpPr>
            <p:cNvPr id="36905" name="Text Box 41"/>
            <p:cNvSpPr txBox="1">
              <a:spLocks noChangeArrowheads="1"/>
            </p:cNvSpPr>
            <p:nvPr/>
          </p:nvSpPr>
          <p:spPr bwMode="auto">
            <a:xfrm>
              <a:off x="2829" y="3625"/>
              <a:ext cx="519" cy="444"/>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Task 2</a:t>
              </a:r>
              <a:r>
                <a:rPr lang="en-GB" altLang="en-US" sz="800">
                  <a:solidFill>
                    <a:srgbClr val="FF0000"/>
                  </a:solidFill>
                  <a:latin typeface="Teen Light" pitchFamily="2" charset="0"/>
                </a:rPr>
                <a:t>…</a:t>
              </a:r>
              <a:endParaRPr lang="en-GB" altLang="en-US" sz="800">
                <a:solidFill>
                  <a:srgbClr val="FFFFFF"/>
                </a:solidFill>
                <a:latin typeface="Teen Light" pitchFamily="2" charset="0"/>
              </a:endParaRPr>
            </a:p>
            <a:p>
              <a:pPr fontAlgn="base">
                <a:spcBef>
                  <a:spcPct val="0"/>
                </a:spcBef>
                <a:spcAft>
                  <a:spcPct val="0"/>
                </a:spcAft>
              </a:pPr>
              <a:r>
                <a:rPr lang="en-GB" altLang="en-US" sz="800">
                  <a:solidFill>
                    <a:srgbClr val="FFFFFF"/>
                  </a:solidFill>
                  <a:latin typeface="Teen Light" pitchFamily="2" charset="0"/>
                </a:rPr>
                <a:t>Now write three star qualities you have here</a:t>
              </a:r>
              <a:r>
                <a:rPr lang="en-GB" altLang="en-US" sz="800">
                  <a:solidFill>
                    <a:srgbClr val="FF0000"/>
                  </a:solidFill>
                  <a:latin typeface="Teen Light" pitchFamily="2" charset="0"/>
                </a:rPr>
                <a:t>…</a:t>
              </a:r>
              <a:endParaRPr lang="en-US" altLang="en-US" sz="800">
                <a:solidFill>
                  <a:srgbClr val="000000"/>
                </a:solidFill>
              </a:endParaRPr>
            </a:p>
          </p:txBody>
        </p:sp>
        <p:sp>
          <p:nvSpPr>
            <p:cNvPr id="36906" name="AutoShape 42"/>
            <p:cNvSpPr>
              <a:spLocks noChangeArrowheads="1"/>
            </p:cNvSpPr>
            <p:nvPr/>
          </p:nvSpPr>
          <p:spPr bwMode="auto">
            <a:xfrm>
              <a:off x="4818" y="3625"/>
              <a:ext cx="648" cy="493"/>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endParaRPr lang="en-GB">
                <a:solidFill>
                  <a:srgbClr val="000000"/>
                </a:solidFill>
              </a:endParaRPr>
            </a:p>
          </p:txBody>
        </p:sp>
        <p:sp>
          <p:nvSpPr>
            <p:cNvPr id="36907" name="AutoShape 43"/>
            <p:cNvSpPr>
              <a:spLocks noChangeArrowheads="1"/>
            </p:cNvSpPr>
            <p:nvPr/>
          </p:nvSpPr>
          <p:spPr bwMode="auto">
            <a:xfrm>
              <a:off x="3434" y="3625"/>
              <a:ext cx="649" cy="493"/>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endParaRPr lang="en-GB">
                <a:solidFill>
                  <a:srgbClr val="000000"/>
                </a:solidFill>
              </a:endParaRPr>
            </a:p>
          </p:txBody>
        </p:sp>
        <p:pic>
          <p:nvPicPr>
            <p:cNvPr id="36908" name="Picture 44"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572"/>
              <a:ext cx="1180" cy="229"/>
            </a:xfrm>
            <a:prstGeom prst="rect">
              <a:avLst/>
            </a:prstGeom>
            <a:noFill/>
            <a:extLst>
              <a:ext uri="{909E8E84-426E-40DD-AFC4-6F175D3DCCD1}">
                <a14:hiddenFill xmlns:a14="http://schemas.microsoft.com/office/drawing/2010/main">
                  <a:solidFill>
                    <a:srgbClr val="FFFFFF"/>
                  </a:solidFill>
                </a14:hiddenFill>
              </a:ext>
            </a:extLst>
          </p:spPr>
        </p:pic>
        <p:sp>
          <p:nvSpPr>
            <p:cNvPr id="36915" name="Text Box 51"/>
            <p:cNvSpPr txBox="1">
              <a:spLocks noChangeArrowheads="1"/>
            </p:cNvSpPr>
            <p:nvPr/>
          </p:nvSpPr>
          <p:spPr bwMode="auto">
            <a:xfrm>
              <a:off x="4649" y="935"/>
              <a:ext cx="9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500">
                  <a:solidFill>
                    <a:srgbClr val="000000"/>
                  </a:solidFill>
                </a:rPr>
                <a:t>You are skilled when sharing information and ideas with other people</a:t>
              </a:r>
              <a:endParaRPr lang="en-US" altLang="en-US" sz="500">
                <a:solidFill>
                  <a:srgbClr val="000000"/>
                </a:solidFill>
              </a:endParaRPr>
            </a:p>
          </p:txBody>
        </p:sp>
      </p:grpSp>
      <p:sp>
        <p:nvSpPr>
          <p:cNvPr id="36917" name="Line 53"/>
          <p:cNvSpPr>
            <a:spLocks noChangeShapeType="1"/>
          </p:cNvSpPr>
          <p:nvPr/>
        </p:nvSpPr>
        <p:spPr bwMode="auto">
          <a:xfrm>
            <a:off x="4800600" y="4652963"/>
            <a:ext cx="1079500"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6920" name="Line 56"/>
          <p:cNvSpPr>
            <a:spLocks noChangeShapeType="1"/>
          </p:cNvSpPr>
          <p:nvPr/>
        </p:nvSpPr>
        <p:spPr bwMode="auto">
          <a:xfrm>
            <a:off x="4151314" y="1844675"/>
            <a:ext cx="1728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6921" name="Line 57"/>
          <p:cNvSpPr>
            <a:spLocks noChangeShapeType="1"/>
          </p:cNvSpPr>
          <p:nvPr/>
        </p:nvSpPr>
        <p:spPr bwMode="auto">
          <a:xfrm>
            <a:off x="4008438" y="2492375"/>
            <a:ext cx="2303462" cy="259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pic>
        <p:nvPicPr>
          <p:cNvPr id="36922" name="Picture 58" descr="MCj043379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36924" name="Text Box 60"/>
          <p:cNvSpPr txBox="1">
            <a:spLocks noChangeArrowheads="1"/>
          </p:cNvSpPr>
          <p:nvPr/>
        </p:nvSpPr>
        <p:spPr bwMode="auto">
          <a:xfrm>
            <a:off x="1524001" y="188913"/>
            <a:ext cx="2843213"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FFFFFF"/>
                </a:solidFill>
                <a:latin typeface="Century Gothic" panose="020B0502020202020204" pitchFamily="34" charset="0"/>
              </a:rPr>
              <a:t>                   Task One</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36925" name="Picture 61" descr="aw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100014"/>
            <a:ext cx="792162" cy="547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926" name="Text Box 62"/>
          <p:cNvSpPr txBox="1">
            <a:spLocks noChangeArrowheads="1"/>
          </p:cNvSpPr>
          <p:nvPr/>
        </p:nvSpPr>
        <p:spPr bwMode="auto">
          <a:xfrm>
            <a:off x="1524001" y="2636838"/>
            <a:ext cx="2843213"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FFFFFF"/>
                </a:solidFill>
                <a:latin typeface="Century Gothic" panose="020B0502020202020204" pitchFamily="34" charset="0"/>
              </a:rPr>
              <a:t>                  Task Two</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36927" name="Picture 63" descr="aw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2565400"/>
            <a:ext cx="792162" cy="547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928" name="Text Box 64"/>
          <p:cNvSpPr txBox="1">
            <a:spLocks noChangeArrowheads="1"/>
          </p:cNvSpPr>
          <p:nvPr/>
        </p:nvSpPr>
        <p:spPr bwMode="auto">
          <a:xfrm>
            <a:off x="1524001" y="5013326"/>
            <a:ext cx="2843213"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FFFFFF"/>
                </a:solidFill>
                <a:latin typeface="Century Gothic" panose="020B0502020202020204" pitchFamily="34" charset="0"/>
              </a:rPr>
              <a:t>                  Task Three</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36929" name="Picture 65" descr="aw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4941889"/>
            <a:ext cx="792162" cy="547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272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925"/>
                                        </p:tgtEl>
                                        <p:attrNameLst>
                                          <p:attrName>style.visibility</p:attrName>
                                        </p:attrNameLst>
                                      </p:cBhvr>
                                      <p:to>
                                        <p:strVal val="visible"/>
                                      </p:to>
                                    </p:set>
                                    <p:anim calcmode="lin" valueType="num">
                                      <p:cBhvr additive="base">
                                        <p:cTn id="7" dur="500" fill="hold"/>
                                        <p:tgtEl>
                                          <p:spTgt spid="36925"/>
                                        </p:tgtEl>
                                        <p:attrNameLst>
                                          <p:attrName>ppt_x</p:attrName>
                                        </p:attrNameLst>
                                      </p:cBhvr>
                                      <p:tavLst>
                                        <p:tav tm="0">
                                          <p:val>
                                            <p:strVal val="0-#ppt_w/2"/>
                                          </p:val>
                                        </p:tav>
                                        <p:tav tm="100000">
                                          <p:val>
                                            <p:strVal val="#ppt_x"/>
                                          </p:val>
                                        </p:tav>
                                      </p:tavLst>
                                    </p:anim>
                                    <p:anim calcmode="lin" valueType="num">
                                      <p:cBhvr additive="base">
                                        <p:cTn id="8" dur="500" fill="hold"/>
                                        <p:tgtEl>
                                          <p:spTgt spid="369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924"/>
                                        </p:tgtEl>
                                        <p:attrNameLst>
                                          <p:attrName>style.visibility</p:attrName>
                                        </p:attrNameLst>
                                      </p:cBhvr>
                                      <p:to>
                                        <p:strVal val="visible"/>
                                      </p:to>
                                    </p:set>
                                    <p:anim calcmode="lin" valueType="num">
                                      <p:cBhvr additive="base">
                                        <p:cTn id="11" dur="500" fill="hold"/>
                                        <p:tgtEl>
                                          <p:spTgt spid="36924"/>
                                        </p:tgtEl>
                                        <p:attrNameLst>
                                          <p:attrName>ppt_x</p:attrName>
                                        </p:attrNameLst>
                                      </p:cBhvr>
                                      <p:tavLst>
                                        <p:tav tm="0">
                                          <p:val>
                                            <p:strVal val="0-#ppt_w/2"/>
                                          </p:val>
                                        </p:tav>
                                        <p:tav tm="100000">
                                          <p:val>
                                            <p:strVal val="#ppt_x"/>
                                          </p:val>
                                        </p:tav>
                                      </p:tavLst>
                                    </p:anim>
                                    <p:anim calcmode="lin" valueType="num">
                                      <p:cBhvr additive="base">
                                        <p:cTn id="12" dur="500" fill="hold"/>
                                        <p:tgtEl>
                                          <p:spTgt spid="3692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70">
                                            <p:txEl>
                                              <p:pRg st="0" end="0"/>
                                            </p:txEl>
                                          </p:spTgt>
                                        </p:tgtEl>
                                        <p:attrNameLst>
                                          <p:attrName>style.visibility</p:attrName>
                                        </p:attrNameLst>
                                      </p:cBhvr>
                                      <p:to>
                                        <p:strVal val="visible"/>
                                      </p:to>
                                    </p:set>
                                    <p:animEffect transition="in" filter="fade">
                                      <p:cBhvr>
                                        <p:cTn id="17" dur="500"/>
                                        <p:tgtEl>
                                          <p:spTgt spid="3687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916"/>
                                        </p:tgtEl>
                                        <p:attrNameLst>
                                          <p:attrName>style.visibility</p:attrName>
                                        </p:attrNameLst>
                                      </p:cBhvr>
                                      <p:to>
                                        <p:strVal val="visible"/>
                                      </p:to>
                                    </p:set>
                                    <p:animEffect transition="in" filter="fade">
                                      <p:cBhvr>
                                        <p:cTn id="22" dur="500"/>
                                        <p:tgtEl>
                                          <p:spTgt spid="369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70">
                                            <p:txEl>
                                              <p:pRg st="1" end="1"/>
                                            </p:txEl>
                                          </p:spTgt>
                                        </p:tgtEl>
                                        <p:attrNameLst>
                                          <p:attrName>style.visibility</p:attrName>
                                        </p:attrNameLst>
                                      </p:cBhvr>
                                      <p:to>
                                        <p:strVal val="visible"/>
                                      </p:to>
                                    </p:set>
                                    <p:animEffect transition="in" filter="fade">
                                      <p:cBhvr>
                                        <p:cTn id="27" dur="500"/>
                                        <p:tgtEl>
                                          <p:spTgt spid="3687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920"/>
                                        </p:tgtEl>
                                        <p:attrNameLst>
                                          <p:attrName>style.visibility</p:attrName>
                                        </p:attrNameLst>
                                      </p:cBhvr>
                                      <p:to>
                                        <p:strVal val="visible"/>
                                      </p:to>
                                    </p:set>
                                    <p:animEffect transition="in" filter="fade">
                                      <p:cBhvr>
                                        <p:cTn id="32" dur="500"/>
                                        <p:tgtEl>
                                          <p:spTgt spid="369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921"/>
                                        </p:tgtEl>
                                        <p:attrNameLst>
                                          <p:attrName>style.visibility</p:attrName>
                                        </p:attrNameLst>
                                      </p:cBhvr>
                                      <p:to>
                                        <p:strVal val="visible"/>
                                      </p:to>
                                    </p:set>
                                    <p:animEffect transition="in" filter="fade">
                                      <p:cBhvr>
                                        <p:cTn id="37" dur="500"/>
                                        <p:tgtEl>
                                          <p:spTgt spid="369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36920"/>
                                        </p:tgtEl>
                                      </p:cBhvr>
                                    </p:animEffect>
                                    <p:set>
                                      <p:cBhvr>
                                        <p:cTn id="42" dur="1" fill="hold">
                                          <p:stCondLst>
                                            <p:cond delay="499"/>
                                          </p:stCondLst>
                                        </p:cTn>
                                        <p:tgtEl>
                                          <p:spTgt spid="3692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6921"/>
                                        </p:tgtEl>
                                      </p:cBhvr>
                                    </p:animEffect>
                                    <p:set>
                                      <p:cBhvr>
                                        <p:cTn id="45" dur="1" fill="hold">
                                          <p:stCondLst>
                                            <p:cond delay="499"/>
                                          </p:stCondLst>
                                        </p:cTn>
                                        <p:tgtEl>
                                          <p:spTgt spid="36921"/>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926"/>
                                        </p:tgtEl>
                                        <p:attrNameLst>
                                          <p:attrName>style.visibility</p:attrName>
                                        </p:attrNameLst>
                                      </p:cBhvr>
                                      <p:to>
                                        <p:strVal val="visible"/>
                                      </p:to>
                                    </p:set>
                                    <p:animEffect transition="in" filter="fade">
                                      <p:cBhvr>
                                        <p:cTn id="50" dur="500"/>
                                        <p:tgtEl>
                                          <p:spTgt spid="36926"/>
                                        </p:tgtEl>
                                      </p:cBhvr>
                                    </p:animEffect>
                                  </p:childTnLst>
                                </p:cTn>
                              </p:par>
                              <p:par>
                                <p:cTn id="51" presetID="10" presetClass="entr" presetSubtype="0" fill="hold" nodeType="withEffect">
                                  <p:stCondLst>
                                    <p:cond delay="0"/>
                                  </p:stCondLst>
                                  <p:childTnLst>
                                    <p:set>
                                      <p:cBhvr>
                                        <p:cTn id="52" dur="1" fill="hold">
                                          <p:stCondLst>
                                            <p:cond delay="0"/>
                                          </p:stCondLst>
                                        </p:cTn>
                                        <p:tgtEl>
                                          <p:spTgt spid="36927"/>
                                        </p:tgtEl>
                                        <p:attrNameLst>
                                          <p:attrName>style.visibility</p:attrName>
                                        </p:attrNameLst>
                                      </p:cBhvr>
                                      <p:to>
                                        <p:strVal val="visible"/>
                                      </p:to>
                                    </p:set>
                                    <p:animEffect transition="in" filter="fade">
                                      <p:cBhvr>
                                        <p:cTn id="53" dur="500"/>
                                        <p:tgtEl>
                                          <p:spTgt spid="369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6912">
                                            <p:txEl>
                                              <p:pRg st="0" end="0"/>
                                            </p:txEl>
                                          </p:spTgt>
                                        </p:tgtEl>
                                        <p:attrNameLst>
                                          <p:attrName>style.visibility</p:attrName>
                                        </p:attrNameLst>
                                      </p:cBhvr>
                                      <p:to>
                                        <p:strVal val="visible"/>
                                      </p:to>
                                    </p:set>
                                    <p:animEffect transition="in" filter="fade">
                                      <p:cBhvr>
                                        <p:cTn id="58" dur="500"/>
                                        <p:tgtEl>
                                          <p:spTgt spid="36912">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36912">
                                            <p:txEl>
                                              <p:pRg st="1" end="1"/>
                                            </p:txEl>
                                          </p:spTgt>
                                        </p:tgtEl>
                                        <p:attrNameLst>
                                          <p:attrName>style.visibility</p:attrName>
                                        </p:attrNameLst>
                                      </p:cBhvr>
                                      <p:to>
                                        <p:strVal val="visible"/>
                                      </p:to>
                                    </p:set>
                                    <p:animEffect transition="in" filter="fade">
                                      <p:cBhvr>
                                        <p:cTn id="63" dur="500"/>
                                        <p:tgtEl>
                                          <p:spTgt spid="36912">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917"/>
                                        </p:tgtEl>
                                        <p:attrNameLst>
                                          <p:attrName>style.visibility</p:attrName>
                                        </p:attrNameLst>
                                      </p:cBhvr>
                                      <p:to>
                                        <p:strVal val="visible"/>
                                      </p:to>
                                    </p:set>
                                    <p:animEffect transition="in" filter="fade">
                                      <p:cBhvr>
                                        <p:cTn id="68" dur="500"/>
                                        <p:tgtEl>
                                          <p:spTgt spid="3691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500"/>
                                        <p:tgtEl>
                                          <p:spTgt spid="36917"/>
                                        </p:tgtEl>
                                      </p:cBhvr>
                                    </p:animEffect>
                                    <p:set>
                                      <p:cBhvr>
                                        <p:cTn id="73" dur="1" fill="hold">
                                          <p:stCondLst>
                                            <p:cond delay="499"/>
                                          </p:stCondLst>
                                        </p:cTn>
                                        <p:tgtEl>
                                          <p:spTgt spid="36917"/>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6928"/>
                                        </p:tgtEl>
                                        <p:attrNameLst>
                                          <p:attrName>style.visibility</p:attrName>
                                        </p:attrNameLst>
                                      </p:cBhvr>
                                      <p:to>
                                        <p:strVal val="visible"/>
                                      </p:to>
                                    </p:set>
                                    <p:animEffect transition="in" filter="fade">
                                      <p:cBhvr>
                                        <p:cTn id="78" dur="500"/>
                                        <p:tgtEl>
                                          <p:spTgt spid="36928"/>
                                        </p:tgtEl>
                                      </p:cBhvr>
                                    </p:animEffect>
                                  </p:childTnLst>
                                </p:cTn>
                              </p:par>
                              <p:par>
                                <p:cTn id="79" presetID="10" presetClass="entr" presetSubtype="0" fill="hold" nodeType="withEffect">
                                  <p:stCondLst>
                                    <p:cond delay="0"/>
                                  </p:stCondLst>
                                  <p:childTnLst>
                                    <p:set>
                                      <p:cBhvr>
                                        <p:cTn id="80" dur="1" fill="hold">
                                          <p:stCondLst>
                                            <p:cond delay="0"/>
                                          </p:stCondLst>
                                        </p:cTn>
                                        <p:tgtEl>
                                          <p:spTgt spid="36929"/>
                                        </p:tgtEl>
                                        <p:attrNameLst>
                                          <p:attrName>style.visibility</p:attrName>
                                        </p:attrNameLst>
                                      </p:cBhvr>
                                      <p:to>
                                        <p:strVal val="visible"/>
                                      </p:to>
                                    </p:set>
                                    <p:animEffect transition="in" filter="fade">
                                      <p:cBhvr>
                                        <p:cTn id="81" dur="500"/>
                                        <p:tgtEl>
                                          <p:spTgt spid="3692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36914">
                                            <p:txEl>
                                              <p:pRg st="0" end="0"/>
                                            </p:txEl>
                                          </p:spTgt>
                                        </p:tgtEl>
                                        <p:attrNameLst>
                                          <p:attrName>style.visibility</p:attrName>
                                        </p:attrNameLst>
                                      </p:cBhvr>
                                      <p:to>
                                        <p:strVal val="visible"/>
                                      </p:to>
                                    </p:set>
                                    <p:animEffect transition="in" filter="fade">
                                      <p:cBhvr>
                                        <p:cTn id="86" dur="500"/>
                                        <p:tgtEl>
                                          <p:spTgt spid="36914">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36922"/>
                                        </p:tgtEl>
                                        <p:attrNameLst>
                                          <p:attrName>style.visibility</p:attrName>
                                        </p:attrNameLst>
                                      </p:cBhvr>
                                      <p:to>
                                        <p:strVal val="visible"/>
                                      </p:to>
                                    </p:set>
                                    <p:animEffect transition="in" filter="dissolve">
                                      <p:cBhvr>
                                        <p:cTn id="91" dur="500"/>
                                        <p:tgtEl>
                                          <p:spTgt spid="3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animBg="1"/>
      <p:bldP spid="36917" grpId="1" animBg="1"/>
      <p:bldP spid="36920" grpId="0" animBg="1"/>
      <p:bldP spid="36920" grpId="1" animBg="1"/>
      <p:bldP spid="36921" grpId="0" animBg="1"/>
      <p:bldP spid="36921" grpId="1" animBg="1"/>
      <p:bldP spid="36924" grpId="0" animBg="1"/>
      <p:bldP spid="36926" grpId="0" animBg="1"/>
      <p:bldP spid="369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_silho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404814"/>
            <a:ext cx="30956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5303839" y="620714"/>
            <a:ext cx="518477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1400" b="1">
                <a:solidFill>
                  <a:srgbClr val="000000"/>
                </a:solidFill>
              </a:rPr>
              <a:t>NAME:</a:t>
            </a:r>
            <a:r>
              <a:rPr lang="en-GB" altLang="en-US" sz="1400">
                <a:solidFill>
                  <a:srgbClr val="000000"/>
                </a:solidFill>
              </a:rPr>
              <a:t> Mr Macaulay</a:t>
            </a:r>
          </a:p>
          <a:p>
            <a:pPr eaLnBrk="1" fontAlgn="base" hangingPunct="1">
              <a:spcBef>
                <a:spcPct val="50000"/>
              </a:spcBef>
              <a:spcAft>
                <a:spcPct val="0"/>
              </a:spcAft>
              <a:buFontTx/>
              <a:buNone/>
            </a:pPr>
            <a:r>
              <a:rPr lang="en-GB" altLang="en-US" sz="1400" b="1">
                <a:solidFill>
                  <a:srgbClr val="000000"/>
                </a:solidFill>
              </a:rPr>
              <a:t>BIRTHDAY</a:t>
            </a:r>
            <a:r>
              <a:rPr lang="en-GB" altLang="en-US" sz="1400">
                <a:solidFill>
                  <a:srgbClr val="000000"/>
                </a:solidFill>
              </a:rPr>
              <a:t>: 20</a:t>
            </a:r>
            <a:r>
              <a:rPr lang="en-GB" altLang="en-US" sz="1400" baseline="30000">
                <a:solidFill>
                  <a:srgbClr val="000000"/>
                </a:solidFill>
              </a:rPr>
              <a:t>th</a:t>
            </a:r>
            <a:r>
              <a:rPr lang="en-GB" altLang="en-US" sz="1400">
                <a:solidFill>
                  <a:srgbClr val="000000"/>
                </a:solidFill>
              </a:rPr>
              <a:t> March 1972</a:t>
            </a:r>
          </a:p>
          <a:p>
            <a:pPr eaLnBrk="1" fontAlgn="base" hangingPunct="1">
              <a:spcBef>
                <a:spcPct val="50000"/>
              </a:spcBef>
              <a:spcAft>
                <a:spcPct val="0"/>
              </a:spcAft>
              <a:buFontTx/>
              <a:buNone/>
            </a:pPr>
            <a:r>
              <a:rPr lang="en-GB" altLang="en-US" sz="1400" b="1">
                <a:solidFill>
                  <a:srgbClr val="000000"/>
                </a:solidFill>
              </a:rPr>
              <a:t>Hometown</a:t>
            </a:r>
            <a:r>
              <a:rPr lang="en-GB" altLang="en-US" sz="1400">
                <a:solidFill>
                  <a:srgbClr val="000000"/>
                </a:solidFill>
              </a:rPr>
              <a:t>: Wigan</a:t>
            </a:r>
          </a:p>
          <a:p>
            <a:pPr eaLnBrk="1" fontAlgn="base" hangingPunct="1">
              <a:spcBef>
                <a:spcPct val="50000"/>
              </a:spcBef>
              <a:spcAft>
                <a:spcPct val="0"/>
              </a:spcAft>
              <a:buFontTx/>
              <a:buNone/>
            </a:pPr>
            <a:r>
              <a:rPr lang="en-GB" altLang="en-US" sz="1400" b="1">
                <a:solidFill>
                  <a:srgbClr val="000000"/>
                </a:solidFill>
              </a:rPr>
              <a:t>RELATIONSHIP STATUS</a:t>
            </a:r>
            <a:r>
              <a:rPr lang="en-GB" altLang="en-US" sz="1400">
                <a:solidFill>
                  <a:srgbClr val="000000"/>
                </a:solidFill>
              </a:rPr>
              <a:t>: Married</a:t>
            </a:r>
          </a:p>
          <a:p>
            <a:pPr eaLnBrk="1" fontAlgn="base" hangingPunct="1">
              <a:spcBef>
                <a:spcPct val="50000"/>
              </a:spcBef>
              <a:spcAft>
                <a:spcPct val="0"/>
              </a:spcAft>
              <a:buFontTx/>
              <a:buNone/>
            </a:pPr>
            <a:r>
              <a:rPr lang="en-GB" altLang="en-US" sz="1400" b="1">
                <a:solidFill>
                  <a:srgbClr val="000000"/>
                </a:solidFill>
              </a:rPr>
              <a:t>INTERESTED IN:</a:t>
            </a:r>
            <a:r>
              <a:rPr lang="en-GB" altLang="en-US" sz="1400">
                <a:solidFill>
                  <a:srgbClr val="000000"/>
                </a:solidFill>
              </a:rPr>
              <a:t> Philosophical Discussion</a:t>
            </a:r>
          </a:p>
          <a:p>
            <a:pPr eaLnBrk="1" fontAlgn="base" hangingPunct="1">
              <a:spcBef>
                <a:spcPct val="50000"/>
              </a:spcBef>
              <a:spcAft>
                <a:spcPct val="0"/>
              </a:spcAft>
              <a:buFontTx/>
              <a:buNone/>
            </a:pPr>
            <a:r>
              <a:rPr lang="en-GB" altLang="en-US" sz="1400" b="1">
                <a:solidFill>
                  <a:srgbClr val="000000"/>
                </a:solidFill>
              </a:rPr>
              <a:t>ABOUT ME:</a:t>
            </a:r>
          </a:p>
          <a:p>
            <a:pPr eaLnBrk="1" fontAlgn="base" hangingPunct="1">
              <a:spcBef>
                <a:spcPct val="50000"/>
              </a:spcBef>
              <a:spcAft>
                <a:spcPct val="0"/>
              </a:spcAft>
              <a:buFontTx/>
              <a:buNone/>
            </a:pPr>
            <a:r>
              <a:rPr lang="en-GB" altLang="en-US" sz="1400">
                <a:solidFill>
                  <a:srgbClr val="000000"/>
                </a:solidFill>
              </a:rPr>
              <a:t>I am a teacher at a school. I do teaching. My favourite colour is grey. I like collecting and painting stones. I paint them grey. I also like counting livestock in fields. </a:t>
            </a:r>
          </a:p>
          <a:p>
            <a:pPr eaLnBrk="1" fontAlgn="base" hangingPunct="1">
              <a:spcBef>
                <a:spcPct val="50000"/>
              </a:spcBef>
              <a:spcAft>
                <a:spcPct val="0"/>
              </a:spcAft>
              <a:buFontTx/>
              <a:buNone/>
            </a:pPr>
            <a:endParaRPr lang="en-GB" altLang="en-US" sz="1400">
              <a:solidFill>
                <a:srgbClr val="000000"/>
              </a:solidFill>
            </a:endParaRPr>
          </a:p>
          <a:p>
            <a:pPr eaLnBrk="1" fontAlgn="base" hangingPunct="1">
              <a:spcBef>
                <a:spcPct val="50000"/>
              </a:spcBef>
              <a:spcAft>
                <a:spcPct val="0"/>
              </a:spcAft>
              <a:buFontTx/>
              <a:buNone/>
            </a:pPr>
            <a:r>
              <a:rPr lang="en-GB" altLang="en-US" sz="1400" b="1">
                <a:solidFill>
                  <a:srgbClr val="000000"/>
                </a:solidFill>
              </a:rPr>
              <a:t>EMPLOYMENT HISTORY:</a:t>
            </a:r>
          </a:p>
          <a:p>
            <a:pPr eaLnBrk="1" fontAlgn="base" hangingPunct="1">
              <a:spcBef>
                <a:spcPct val="50000"/>
              </a:spcBef>
              <a:spcAft>
                <a:spcPct val="0"/>
              </a:spcAft>
              <a:buFontTx/>
              <a:buNone/>
            </a:pPr>
            <a:r>
              <a:rPr lang="en-GB" altLang="en-US" sz="1400">
                <a:solidFill>
                  <a:srgbClr val="000000"/>
                </a:solidFill>
              </a:rPr>
              <a:t>I am a teacher and I teach some kids who are taught by me and I teach them. I teach some of them on Monday, some of them on a Tuesday, some of them on a Wednesday, some of them on a Thursday and some of them on a Friday. I do the same again next week.</a:t>
            </a:r>
          </a:p>
          <a:p>
            <a:pPr eaLnBrk="1" fontAlgn="base" hangingPunct="1">
              <a:spcBef>
                <a:spcPct val="50000"/>
              </a:spcBef>
              <a:spcAft>
                <a:spcPct val="0"/>
              </a:spcAft>
              <a:buFontTx/>
              <a:buNone/>
            </a:pPr>
            <a:r>
              <a:rPr lang="en-GB" altLang="en-US" sz="1400" b="1">
                <a:solidFill>
                  <a:srgbClr val="000000"/>
                </a:solidFill>
              </a:rPr>
              <a:t>FAVOURITE SAYINGS:</a:t>
            </a:r>
          </a:p>
          <a:p>
            <a:pPr eaLnBrk="1" fontAlgn="base" hangingPunct="1">
              <a:spcBef>
                <a:spcPct val="50000"/>
              </a:spcBef>
              <a:spcAft>
                <a:spcPct val="0"/>
              </a:spcAft>
              <a:buFontTx/>
              <a:buNone/>
            </a:pPr>
            <a:r>
              <a:rPr lang="en-GB" altLang="en-US" sz="1400" i="1">
                <a:solidFill>
                  <a:srgbClr val="000000"/>
                </a:solidFill>
              </a:rPr>
              <a:t>“I would hand in my two week notice, but I’m too weak”. </a:t>
            </a:r>
            <a:r>
              <a:rPr lang="en-GB" altLang="en-US" sz="1400">
                <a:solidFill>
                  <a:srgbClr val="000000"/>
                </a:solidFill>
              </a:rPr>
              <a:t>LOL!</a:t>
            </a:r>
          </a:p>
          <a:p>
            <a:pPr eaLnBrk="1" fontAlgn="base" hangingPunct="1">
              <a:spcBef>
                <a:spcPct val="50000"/>
              </a:spcBef>
              <a:spcAft>
                <a:spcPct val="0"/>
              </a:spcAft>
              <a:buFontTx/>
              <a:buNone/>
            </a:pPr>
            <a:endParaRPr lang="en-US" altLang="en-US" sz="1400">
              <a:solidFill>
                <a:srgbClr val="000000"/>
              </a:solidFill>
            </a:endParaRPr>
          </a:p>
        </p:txBody>
      </p:sp>
      <p:pic>
        <p:nvPicPr>
          <p:cNvPr id="2055" name="Picture 7" descr="n570309260_890756_51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404813"/>
            <a:ext cx="30956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8"/>
          <p:cNvSpPr txBox="1">
            <a:spLocks noChangeArrowheads="1"/>
          </p:cNvSpPr>
          <p:nvPr/>
        </p:nvSpPr>
        <p:spPr bwMode="auto">
          <a:xfrm>
            <a:off x="1524000"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GB" altLang="en-US" sz="1800" b="1" u="sng">
                <a:solidFill>
                  <a:srgbClr val="333399"/>
                </a:solidFill>
              </a:rPr>
              <a:t>MYFACE PROFILE: MR MACAULAY</a:t>
            </a:r>
            <a:endParaRPr lang="en-US" altLang="en-US" sz="1800" b="1" u="sng">
              <a:solidFill>
                <a:srgbClr val="333399"/>
              </a:solidFill>
            </a:endParaRPr>
          </a:p>
        </p:txBody>
      </p:sp>
      <p:sp>
        <p:nvSpPr>
          <p:cNvPr id="3078" name="Text Box 9"/>
          <p:cNvSpPr txBox="1">
            <a:spLocks noChangeArrowheads="1"/>
          </p:cNvSpPr>
          <p:nvPr/>
        </p:nvSpPr>
        <p:spPr bwMode="auto">
          <a:xfrm>
            <a:off x="1774826" y="3068639"/>
            <a:ext cx="3241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GB" altLang="en-US" sz="1800">
                <a:solidFill>
                  <a:srgbClr val="000000"/>
                </a:solidFill>
              </a:rPr>
              <a:t>Mr Macaulay is currently…</a:t>
            </a:r>
          </a:p>
          <a:p>
            <a:pPr eaLnBrk="1" fontAlgn="base" hangingPunct="1">
              <a:spcBef>
                <a:spcPct val="50000"/>
              </a:spcBef>
              <a:spcAft>
                <a:spcPct val="0"/>
              </a:spcAft>
              <a:buFontTx/>
              <a:buNone/>
            </a:pPr>
            <a:r>
              <a:rPr lang="en-GB" altLang="en-US" sz="1200" i="1">
                <a:solidFill>
                  <a:srgbClr val="000000"/>
                </a:solidFill>
              </a:rPr>
              <a:t>About to eat my dinner. OMG I had dinner last night too! I’m so random. OMG. LOL. ROFL!</a:t>
            </a:r>
            <a:endParaRPr lang="en-US" altLang="en-US" sz="1200" i="1">
              <a:solidFill>
                <a:srgbClr val="000000"/>
              </a:solidFill>
            </a:endParaRPr>
          </a:p>
        </p:txBody>
      </p:sp>
      <p:graphicFrame>
        <p:nvGraphicFramePr>
          <p:cNvPr id="2064" name="Group 16"/>
          <p:cNvGraphicFramePr>
            <a:graphicFrameLocks noGrp="1"/>
          </p:cNvGraphicFramePr>
          <p:nvPr/>
        </p:nvGraphicFramePr>
        <p:xfrm>
          <a:off x="2063750" y="4292601"/>
          <a:ext cx="2832100" cy="1744663"/>
        </p:xfrm>
        <a:graphic>
          <a:graphicData uri="http://schemas.openxmlformats.org/drawingml/2006/table">
            <a:tbl>
              <a:tblPr/>
              <a:tblGrid>
                <a:gridCol w="2832100"/>
              </a:tblGrid>
              <a:tr h="174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YOU HAVE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FRIENDS</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1360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80">
                                          <p:stCondLst>
                                            <p:cond delay="0"/>
                                          </p:stCondLst>
                                        </p:cTn>
                                        <p:tgtEl>
                                          <p:spTgt spid="2055"/>
                                        </p:tgtEl>
                                      </p:cBhvr>
                                    </p:animEffect>
                                    <p:anim calcmode="lin" valueType="num">
                                      <p:cBhvr>
                                        <p:cTn id="8"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5"/>
                                        </p:tgtEl>
                                      </p:cBhvr>
                                      <p:to x="100000" y="60000"/>
                                    </p:animScale>
                                    <p:animScale>
                                      <p:cBhvr>
                                        <p:cTn id="14" dur="166" decel="50000">
                                          <p:stCondLst>
                                            <p:cond delay="676"/>
                                          </p:stCondLst>
                                        </p:cTn>
                                        <p:tgtEl>
                                          <p:spTgt spid="2055"/>
                                        </p:tgtEl>
                                      </p:cBhvr>
                                      <p:to x="100000" y="100000"/>
                                    </p:animScale>
                                    <p:animScale>
                                      <p:cBhvr>
                                        <p:cTn id="15" dur="26">
                                          <p:stCondLst>
                                            <p:cond delay="1312"/>
                                          </p:stCondLst>
                                        </p:cTn>
                                        <p:tgtEl>
                                          <p:spTgt spid="2055"/>
                                        </p:tgtEl>
                                      </p:cBhvr>
                                      <p:to x="100000" y="80000"/>
                                    </p:animScale>
                                    <p:animScale>
                                      <p:cBhvr>
                                        <p:cTn id="16" dur="166" decel="50000">
                                          <p:stCondLst>
                                            <p:cond delay="1338"/>
                                          </p:stCondLst>
                                        </p:cTn>
                                        <p:tgtEl>
                                          <p:spTgt spid="2055"/>
                                        </p:tgtEl>
                                      </p:cBhvr>
                                      <p:to x="100000" y="100000"/>
                                    </p:animScale>
                                    <p:animScale>
                                      <p:cBhvr>
                                        <p:cTn id="17" dur="26">
                                          <p:stCondLst>
                                            <p:cond delay="1642"/>
                                          </p:stCondLst>
                                        </p:cTn>
                                        <p:tgtEl>
                                          <p:spTgt spid="2055"/>
                                        </p:tgtEl>
                                      </p:cBhvr>
                                      <p:to x="100000" y="90000"/>
                                    </p:animScale>
                                    <p:animScale>
                                      <p:cBhvr>
                                        <p:cTn id="18" dur="166" decel="50000">
                                          <p:stCondLst>
                                            <p:cond delay="1668"/>
                                          </p:stCondLst>
                                        </p:cTn>
                                        <p:tgtEl>
                                          <p:spTgt spid="2055"/>
                                        </p:tgtEl>
                                      </p:cBhvr>
                                      <p:to x="100000" y="100000"/>
                                    </p:animScale>
                                    <p:animScale>
                                      <p:cBhvr>
                                        <p:cTn id="19" dur="26">
                                          <p:stCondLst>
                                            <p:cond delay="1808"/>
                                          </p:stCondLst>
                                        </p:cTn>
                                        <p:tgtEl>
                                          <p:spTgt spid="2055"/>
                                        </p:tgtEl>
                                      </p:cBhvr>
                                      <p:to x="100000" y="95000"/>
                                    </p:animScale>
                                    <p:animScale>
                                      <p:cBhvr>
                                        <p:cTn id="20" dur="166" decel="50000">
                                          <p:stCondLst>
                                            <p:cond delay="1834"/>
                                          </p:stCondLst>
                                        </p:cTn>
                                        <p:tgtEl>
                                          <p:spTgt spid="20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857" name="Picture 65"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33858" name="Text Box 66"/>
          <p:cNvSpPr txBox="1">
            <a:spLocks noChangeArrowheads="1"/>
          </p:cNvSpPr>
          <p:nvPr/>
        </p:nvSpPr>
        <p:spPr bwMode="auto">
          <a:xfrm>
            <a:off x="1847851" y="692150"/>
            <a:ext cx="3457575" cy="285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To understand whether a job is suitable for your personal skills, you must also be able to understand your own: </a:t>
            </a:r>
          </a:p>
          <a:p>
            <a:pPr fontAlgn="base">
              <a:spcBef>
                <a:spcPct val="50000"/>
              </a:spcBef>
              <a:spcAft>
                <a:spcPct val="0"/>
              </a:spcAft>
              <a:buFontTx/>
              <a:buChar char="•"/>
            </a:pPr>
            <a:r>
              <a:rPr lang="en-GB" altLang="en-US" b="1">
                <a:solidFill>
                  <a:srgbClr val="000000"/>
                </a:solidFill>
                <a:latin typeface="Century Gothic" panose="020B0502020202020204" pitchFamily="34" charset="0"/>
              </a:rPr>
              <a:t>Strengths           </a:t>
            </a:r>
          </a:p>
          <a:p>
            <a:pPr fontAlgn="base">
              <a:spcBef>
                <a:spcPct val="50000"/>
              </a:spcBef>
              <a:spcAft>
                <a:spcPct val="0"/>
              </a:spcAft>
              <a:buFontTx/>
              <a:buChar char="•"/>
            </a:pPr>
            <a:r>
              <a:rPr lang="en-GB" altLang="en-US" b="1">
                <a:solidFill>
                  <a:srgbClr val="000000"/>
                </a:solidFill>
                <a:latin typeface="Century Gothic" panose="020B0502020202020204" pitchFamily="34" charset="0"/>
              </a:rPr>
              <a:t>Weaknesses                     </a:t>
            </a:r>
          </a:p>
          <a:p>
            <a:pPr fontAlgn="base">
              <a:spcBef>
                <a:spcPct val="50000"/>
              </a:spcBef>
              <a:spcAft>
                <a:spcPct val="0"/>
              </a:spcAft>
              <a:buFontTx/>
              <a:buChar char="•"/>
            </a:pPr>
            <a:r>
              <a:rPr lang="en-GB" altLang="en-US" b="1">
                <a:solidFill>
                  <a:srgbClr val="000000"/>
                </a:solidFill>
                <a:latin typeface="Century Gothic" panose="020B0502020202020204" pitchFamily="34" charset="0"/>
              </a:rPr>
              <a:t>Skills                                       </a:t>
            </a:r>
          </a:p>
          <a:p>
            <a:pPr fontAlgn="base">
              <a:spcBef>
                <a:spcPct val="50000"/>
              </a:spcBef>
              <a:spcAft>
                <a:spcPct val="0"/>
              </a:spcAft>
              <a:buFontTx/>
              <a:buChar char="•"/>
            </a:pPr>
            <a:r>
              <a:rPr lang="en-GB" altLang="en-US" b="1">
                <a:solidFill>
                  <a:srgbClr val="000000"/>
                </a:solidFill>
                <a:latin typeface="Century Gothic" panose="020B0502020202020204" pitchFamily="34" charset="0"/>
              </a:rPr>
              <a:t>Likes and dislikes</a:t>
            </a:r>
            <a:endParaRPr lang="en-US" altLang="en-US" b="1">
              <a:solidFill>
                <a:srgbClr val="000000"/>
              </a:solidFill>
              <a:latin typeface="Century Gothic" panose="020B0502020202020204" pitchFamily="34" charset="0"/>
            </a:endParaRPr>
          </a:p>
        </p:txBody>
      </p:sp>
      <p:sp>
        <p:nvSpPr>
          <p:cNvPr id="33859" name="Text Box 67"/>
          <p:cNvSpPr txBox="1">
            <a:spLocks noChangeArrowheads="1"/>
          </p:cNvSpPr>
          <p:nvPr/>
        </p:nvSpPr>
        <p:spPr bwMode="auto">
          <a:xfrm>
            <a:off x="1847851" y="3716338"/>
            <a:ext cx="3457575" cy="285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Fill in the u-xplore-u self analysis sheet…</a:t>
            </a:r>
          </a:p>
          <a:p>
            <a:pPr fontAlgn="base">
              <a:spcBef>
                <a:spcPct val="50000"/>
              </a:spcBef>
              <a:spcAft>
                <a:spcPct val="0"/>
              </a:spcAft>
            </a:pPr>
            <a:r>
              <a:rPr lang="en-GB" altLang="en-US" b="1">
                <a:solidFill>
                  <a:srgbClr val="000000"/>
                </a:solidFill>
                <a:latin typeface="Century Gothic" panose="020B0502020202020204" pitchFamily="34" charset="0"/>
              </a:rPr>
              <a:t>Fill in the personal details section… </a:t>
            </a:r>
          </a:p>
          <a:p>
            <a:pPr fontAlgn="base">
              <a:spcBef>
                <a:spcPct val="50000"/>
              </a:spcBef>
              <a:spcAft>
                <a:spcPct val="0"/>
              </a:spcAft>
            </a:pPr>
            <a:r>
              <a:rPr lang="en-GB" altLang="en-US" b="1">
                <a:solidFill>
                  <a:srgbClr val="000000"/>
                </a:solidFill>
                <a:latin typeface="Century Gothic" panose="020B0502020202020204" pitchFamily="34" charset="0"/>
              </a:rPr>
              <a:t>Now fill in:</a:t>
            </a:r>
          </a:p>
          <a:p>
            <a:pPr fontAlgn="base">
              <a:spcBef>
                <a:spcPct val="50000"/>
              </a:spcBef>
              <a:spcAft>
                <a:spcPct val="0"/>
              </a:spcAft>
            </a:pPr>
            <a:r>
              <a:rPr lang="en-GB" altLang="en-US" b="1">
                <a:solidFill>
                  <a:srgbClr val="000000"/>
                </a:solidFill>
                <a:latin typeface="Century Gothic" panose="020B0502020202020204" pitchFamily="34" charset="0"/>
              </a:rPr>
              <a:t>Part 1a) &amp; (b): Subject likes</a:t>
            </a:r>
          </a:p>
          <a:p>
            <a:pPr fontAlgn="base">
              <a:spcBef>
                <a:spcPct val="50000"/>
              </a:spcBef>
              <a:spcAft>
                <a:spcPct val="0"/>
              </a:spcAft>
            </a:pPr>
            <a:r>
              <a:rPr lang="en-GB" altLang="en-US" b="1">
                <a:solidFill>
                  <a:srgbClr val="000000"/>
                </a:solidFill>
                <a:latin typeface="Century Gothic" panose="020B0502020202020204" pitchFamily="34" charset="0"/>
              </a:rPr>
              <a:t>Part 2a) &amp; (b): Subject    dislikes</a:t>
            </a:r>
            <a:endParaRPr lang="en-US" altLang="en-US" b="1">
              <a:solidFill>
                <a:srgbClr val="000000"/>
              </a:solidFill>
              <a:latin typeface="Century Gothic" panose="020B0502020202020204" pitchFamily="34" charset="0"/>
            </a:endParaRPr>
          </a:p>
        </p:txBody>
      </p:sp>
      <p:sp>
        <p:nvSpPr>
          <p:cNvPr id="33860" name="Text Box 68"/>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grpSp>
        <p:nvGrpSpPr>
          <p:cNvPr id="33866" name="Group 74"/>
          <p:cNvGrpSpPr>
            <a:grpSpLocks/>
          </p:cNvGrpSpPr>
          <p:nvPr/>
        </p:nvGrpSpPr>
        <p:grpSpPr bwMode="auto">
          <a:xfrm>
            <a:off x="5664201" y="836613"/>
            <a:ext cx="4716463" cy="6673850"/>
            <a:chOff x="2653" y="572"/>
            <a:chExt cx="2971" cy="4204"/>
          </a:xfrm>
        </p:grpSpPr>
        <p:grpSp>
          <p:nvGrpSpPr>
            <p:cNvPr id="33865" name="Group 73"/>
            <p:cNvGrpSpPr>
              <a:grpSpLocks/>
            </p:cNvGrpSpPr>
            <p:nvPr/>
          </p:nvGrpSpPr>
          <p:grpSpPr bwMode="auto">
            <a:xfrm>
              <a:off x="2653" y="572"/>
              <a:ext cx="2971" cy="4204"/>
              <a:chOff x="2653" y="572"/>
              <a:chExt cx="2971" cy="4204"/>
            </a:xfrm>
          </p:grpSpPr>
          <p:pic>
            <p:nvPicPr>
              <p:cNvPr id="33799" name="Picture 7"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 y="572"/>
                <a:ext cx="2928" cy="42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8"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 y="620"/>
                <a:ext cx="118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2653" y="811"/>
                <a:ext cx="159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altLang="en-US" sz="800" b="1">
                    <a:solidFill>
                      <a:srgbClr val="000000"/>
                    </a:solidFill>
                    <a:latin typeface="Century Gothic" panose="020B0502020202020204" pitchFamily="34" charset="0"/>
                  </a:rPr>
                  <a:t>  YEAR 10 CAREERS</a:t>
                </a:r>
                <a:r>
                  <a:rPr lang="en-GB" altLang="en-US" sz="800" b="1">
                    <a:solidFill>
                      <a:srgbClr val="FF0000"/>
                    </a:solidFill>
                    <a:latin typeface="Century Gothic" panose="020B0502020202020204" pitchFamily="34" charset="0"/>
                  </a:rPr>
                  <a:t>… </a:t>
                </a:r>
                <a:r>
                  <a:rPr lang="en-GB" altLang="en-US" sz="800" b="1">
                    <a:solidFill>
                      <a:srgbClr val="000000"/>
                    </a:solidFill>
                    <a:latin typeface="Century Gothic" panose="020B0502020202020204" pitchFamily="34" charset="0"/>
                  </a:rPr>
                  <a:t>Lesson 3</a:t>
                </a:r>
                <a:r>
                  <a:rPr lang="en-GB" altLang="en-US" sz="800" b="1">
                    <a:solidFill>
                      <a:srgbClr val="FF0000"/>
                    </a:solidFill>
                    <a:latin typeface="Century Gothic" panose="020B0502020202020204" pitchFamily="34" charset="0"/>
                  </a:rPr>
                  <a:t>… </a:t>
                </a:r>
                <a:r>
                  <a:rPr lang="en-GB" altLang="en-US" sz="800" b="1">
                    <a:solidFill>
                      <a:srgbClr val="000000"/>
                    </a:solidFill>
                    <a:latin typeface="Century Gothic" panose="020B0502020202020204" pitchFamily="34" charset="0"/>
                  </a:rPr>
                  <a:t>RESOURCE 1</a:t>
                </a:r>
                <a:r>
                  <a:rPr lang="en-GB" altLang="en-US" sz="800" b="1">
                    <a:solidFill>
                      <a:srgbClr val="FF0000"/>
                    </a:solidFill>
                    <a:latin typeface="Century Gothic" panose="020B0502020202020204" pitchFamily="34" charset="0"/>
                  </a:rPr>
                  <a:t>…</a:t>
                </a:r>
                <a:endParaRPr lang="en-US" altLang="en-US" sz="800">
                  <a:solidFill>
                    <a:srgbClr val="000000"/>
                  </a:solidFill>
                  <a:latin typeface="Century Gothic" panose="020B0502020202020204" pitchFamily="34" charset="0"/>
                </a:endParaRPr>
              </a:p>
            </p:txBody>
          </p:sp>
          <p:sp>
            <p:nvSpPr>
              <p:cNvPr id="33803" name="Text Box 11"/>
              <p:cNvSpPr txBox="1">
                <a:spLocks noChangeArrowheads="1"/>
              </p:cNvSpPr>
              <p:nvPr/>
            </p:nvSpPr>
            <p:spPr bwMode="auto">
              <a:xfrm>
                <a:off x="2782" y="954"/>
                <a:ext cx="431" cy="62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04" name="Text Box 12"/>
              <p:cNvSpPr txBox="1">
                <a:spLocks noChangeArrowheads="1"/>
              </p:cNvSpPr>
              <p:nvPr/>
            </p:nvSpPr>
            <p:spPr bwMode="auto">
              <a:xfrm>
                <a:off x="3256" y="954"/>
                <a:ext cx="904" cy="144"/>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Name…</a:t>
                </a:r>
                <a:endParaRPr lang="en-US" altLang="en-US" sz="1000">
                  <a:solidFill>
                    <a:srgbClr val="000000"/>
                  </a:solidFill>
                </a:endParaRPr>
              </a:p>
            </p:txBody>
          </p:sp>
          <p:sp>
            <p:nvSpPr>
              <p:cNvPr id="33805" name="Text Box 13"/>
              <p:cNvSpPr txBox="1">
                <a:spLocks noChangeArrowheads="1"/>
              </p:cNvSpPr>
              <p:nvPr/>
            </p:nvSpPr>
            <p:spPr bwMode="auto">
              <a:xfrm>
                <a:off x="3256" y="1098"/>
                <a:ext cx="904" cy="14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Age…</a:t>
                </a:r>
                <a:endParaRPr lang="en-US" altLang="en-US" sz="1000">
                  <a:solidFill>
                    <a:srgbClr val="000000"/>
                  </a:solidFill>
                </a:endParaRPr>
              </a:p>
            </p:txBody>
          </p:sp>
          <p:sp>
            <p:nvSpPr>
              <p:cNvPr id="33806" name="Text Box 14"/>
              <p:cNvSpPr txBox="1">
                <a:spLocks noChangeArrowheads="1"/>
              </p:cNvSpPr>
              <p:nvPr/>
            </p:nvSpPr>
            <p:spPr bwMode="auto">
              <a:xfrm>
                <a:off x="3256" y="1241"/>
                <a:ext cx="904" cy="335"/>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School…</a:t>
                </a:r>
                <a:endParaRPr lang="en-US" altLang="en-US" sz="1000">
                  <a:solidFill>
                    <a:srgbClr val="000000"/>
                  </a:solidFill>
                </a:endParaRPr>
              </a:p>
            </p:txBody>
          </p:sp>
          <p:sp>
            <p:nvSpPr>
              <p:cNvPr id="33807" name="Text Box 15"/>
              <p:cNvSpPr txBox="1">
                <a:spLocks noChangeArrowheads="1"/>
              </p:cNvSpPr>
              <p:nvPr/>
            </p:nvSpPr>
            <p:spPr bwMode="auto">
              <a:xfrm>
                <a:off x="4160" y="954"/>
                <a:ext cx="1421" cy="62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900">
                    <a:solidFill>
                      <a:srgbClr val="000000"/>
                    </a:solidFill>
                    <a:latin typeface="Teen Light" pitchFamily="2" charset="0"/>
                  </a:rPr>
                  <a:t>Subjects Studying…</a:t>
                </a:r>
                <a:endParaRPr lang="en-US" altLang="en-US" sz="900">
                  <a:solidFill>
                    <a:srgbClr val="000000"/>
                  </a:solidFill>
                </a:endParaRPr>
              </a:p>
            </p:txBody>
          </p:sp>
          <p:grpSp>
            <p:nvGrpSpPr>
              <p:cNvPr id="33808" name="Group 16"/>
              <p:cNvGrpSpPr>
                <a:grpSpLocks/>
              </p:cNvGrpSpPr>
              <p:nvPr/>
            </p:nvGrpSpPr>
            <p:grpSpPr bwMode="auto">
              <a:xfrm>
                <a:off x="2782" y="1623"/>
                <a:ext cx="2799" cy="764"/>
                <a:chOff x="360" y="4860"/>
                <a:chExt cx="12240" cy="2160"/>
              </a:xfrm>
            </p:grpSpPr>
            <p:sp>
              <p:nvSpPr>
                <p:cNvPr id="33809" name="Text Box 17"/>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1a) Subjects</a:t>
                  </a:r>
                  <a:r>
                    <a:rPr lang="en-GB" altLang="en-US" sz="800">
                      <a:solidFill>
                        <a:srgbClr val="FF0000"/>
                      </a:solidFill>
                      <a:latin typeface="Teen Light" pitchFamily="2" charset="0"/>
                    </a:rPr>
                    <a:t>…</a:t>
                  </a:r>
                  <a:r>
                    <a:rPr lang="en-GB" altLang="en-US" sz="800">
                      <a:solidFill>
                        <a:srgbClr val="FFFFFF"/>
                      </a:solidFill>
                      <a:latin typeface="Teen Light" pitchFamily="2" charset="0"/>
                    </a:rPr>
                    <a:t> Likes</a:t>
                  </a:r>
                  <a:r>
                    <a:rPr lang="en-GB" altLang="en-US" sz="800">
                      <a:solidFill>
                        <a:srgbClr val="FF0000"/>
                      </a:solidFill>
                      <a:latin typeface="Teen Light" pitchFamily="2" charset="0"/>
                    </a:rPr>
                    <a:t>…</a:t>
                  </a:r>
                  <a:endParaRPr lang="en-US" altLang="en-US" sz="800">
                    <a:solidFill>
                      <a:srgbClr val="000000"/>
                    </a:solidFill>
                  </a:endParaRPr>
                </a:p>
              </p:txBody>
            </p:sp>
            <p:sp>
              <p:nvSpPr>
                <p:cNvPr id="33810" name="Text Box 18"/>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33811" name="Text Box 19"/>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33812" name="Text Box 20"/>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33813" name="Text Box 21"/>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(b) What do you like doing in this subject</a:t>
                  </a:r>
                  <a:r>
                    <a:rPr lang="en-GB" altLang="en-US" sz="800">
                      <a:solidFill>
                        <a:srgbClr val="FF0000"/>
                      </a:solidFill>
                      <a:latin typeface="Teen Light" pitchFamily="2" charset="0"/>
                    </a:rPr>
                    <a:t>?</a:t>
                  </a:r>
                  <a:endParaRPr lang="en-US" altLang="en-US" sz="800">
                    <a:solidFill>
                      <a:srgbClr val="FF0000"/>
                    </a:solidFill>
                  </a:endParaRPr>
                </a:p>
              </p:txBody>
            </p:sp>
            <p:sp>
              <p:nvSpPr>
                <p:cNvPr id="33814" name="Text Box 22"/>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15" name="Text Box 23"/>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16" name="Text Box 24"/>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17" name="Text Box 25"/>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18" name="Text Box 26"/>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19" name="Text Box 27"/>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20" name="Text Box 28"/>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(c) Personal Skills Used</a:t>
                  </a:r>
                  <a:r>
                    <a:rPr lang="en-GB" altLang="en-US" sz="800">
                      <a:solidFill>
                        <a:srgbClr val="FF0000"/>
                      </a:solidFill>
                      <a:latin typeface="Teen Light" pitchFamily="2" charset="0"/>
                    </a:rPr>
                    <a:t>…</a:t>
                  </a:r>
                  <a:endParaRPr lang="en-US" altLang="en-US" sz="800">
                    <a:solidFill>
                      <a:srgbClr val="FF0000"/>
                    </a:solidFill>
                  </a:endParaRPr>
                </a:p>
              </p:txBody>
            </p:sp>
          </p:grpSp>
          <p:sp>
            <p:nvSpPr>
              <p:cNvPr id="33821" name="Text Box 29"/>
              <p:cNvSpPr txBox="1">
                <a:spLocks noChangeArrowheads="1"/>
              </p:cNvSpPr>
              <p:nvPr/>
            </p:nvSpPr>
            <p:spPr bwMode="auto">
              <a:xfrm>
                <a:off x="2782" y="2435"/>
                <a:ext cx="864"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2a) Subjects</a:t>
                </a:r>
                <a:r>
                  <a:rPr lang="en-GB" altLang="en-US" sz="800">
                    <a:solidFill>
                      <a:srgbClr val="FF0000"/>
                    </a:solidFill>
                    <a:latin typeface="Teen Light" pitchFamily="2" charset="0"/>
                  </a:rPr>
                  <a:t>… </a:t>
                </a:r>
                <a:r>
                  <a:rPr lang="en-GB" altLang="en-US" sz="800">
                    <a:solidFill>
                      <a:srgbClr val="FFFFFF"/>
                    </a:solidFill>
                    <a:latin typeface="Teen Light" pitchFamily="2" charset="0"/>
                  </a:rPr>
                  <a:t>Dislikes</a:t>
                </a:r>
                <a:endParaRPr lang="en-US" altLang="en-US" sz="800">
                  <a:solidFill>
                    <a:srgbClr val="FFFFFF"/>
                  </a:solidFill>
                </a:endParaRPr>
              </a:p>
            </p:txBody>
          </p:sp>
          <p:sp>
            <p:nvSpPr>
              <p:cNvPr id="33822" name="Text Box 30"/>
              <p:cNvSpPr txBox="1">
                <a:spLocks noChangeArrowheads="1"/>
              </p:cNvSpPr>
              <p:nvPr/>
            </p:nvSpPr>
            <p:spPr bwMode="auto">
              <a:xfrm>
                <a:off x="2782" y="2626"/>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33823" name="Text Box 31"/>
              <p:cNvSpPr txBox="1">
                <a:spLocks noChangeArrowheads="1"/>
              </p:cNvSpPr>
              <p:nvPr/>
            </p:nvSpPr>
            <p:spPr bwMode="auto">
              <a:xfrm>
                <a:off x="2782" y="2817"/>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33824" name="Text Box 32"/>
              <p:cNvSpPr txBox="1">
                <a:spLocks noChangeArrowheads="1"/>
              </p:cNvSpPr>
              <p:nvPr/>
            </p:nvSpPr>
            <p:spPr bwMode="auto">
              <a:xfrm>
                <a:off x="3646" y="2435"/>
                <a:ext cx="1071"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 What do you not doing in this subject</a:t>
                </a:r>
                <a:r>
                  <a:rPr lang="en-GB" altLang="en-US" sz="900">
                    <a:solidFill>
                      <a:srgbClr val="FF0000"/>
                    </a:solidFill>
                    <a:latin typeface="Teen Light" pitchFamily="2" charset="0"/>
                  </a:rPr>
                  <a:t>?</a:t>
                </a:r>
                <a:endParaRPr lang="en-US" altLang="en-US" sz="900">
                  <a:solidFill>
                    <a:srgbClr val="000000"/>
                  </a:solidFill>
                </a:endParaRPr>
              </a:p>
            </p:txBody>
          </p:sp>
          <p:sp>
            <p:nvSpPr>
              <p:cNvPr id="33825" name="Text Box 33"/>
              <p:cNvSpPr txBox="1">
                <a:spLocks noChangeArrowheads="1"/>
              </p:cNvSpPr>
              <p:nvPr/>
            </p:nvSpPr>
            <p:spPr bwMode="auto">
              <a:xfrm>
                <a:off x="3646" y="2626"/>
                <a:ext cx="1071"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26" name="Text Box 34"/>
              <p:cNvSpPr txBox="1">
                <a:spLocks noChangeArrowheads="1"/>
              </p:cNvSpPr>
              <p:nvPr/>
            </p:nvSpPr>
            <p:spPr bwMode="auto">
              <a:xfrm>
                <a:off x="3646" y="2817"/>
                <a:ext cx="1071"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27" name="Text Box 35"/>
              <p:cNvSpPr txBox="1">
                <a:spLocks noChangeArrowheads="1"/>
              </p:cNvSpPr>
              <p:nvPr/>
            </p:nvSpPr>
            <p:spPr bwMode="auto">
              <a:xfrm>
                <a:off x="4717" y="2626"/>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28" name="Text Box 36"/>
              <p:cNvSpPr txBox="1">
                <a:spLocks noChangeArrowheads="1"/>
              </p:cNvSpPr>
              <p:nvPr/>
            </p:nvSpPr>
            <p:spPr bwMode="auto">
              <a:xfrm>
                <a:off x="4717" y="2817"/>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29" name="Text Box 37"/>
              <p:cNvSpPr txBox="1">
                <a:spLocks noChangeArrowheads="1"/>
              </p:cNvSpPr>
              <p:nvPr/>
            </p:nvSpPr>
            <p:spPr bwMode="auto">
              <a:xfrm>
                <a:off x="4717" y="2435"/>
                <a:ext cx="864"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 Personal Skills not favoured</a:t>
                </a:r>
                <a:r>
                  <a:rPr lang="en-GB" altLang="en-US" sz="900">
                    <a:solidFill>
                      <a:srgbClr val="FF0000"/>
                    </a:solidFill>
                    <a:latin typeface="Teen Light" pitchFamily="2" charset="0"/>
                  </a:rPr>
                  <a:t>?</a:t>
                </a:r>
                <a:endParaRPr lang="en-US" altLang="en-US" sz="900">
                  <a:solidFill>
                    <a:srgbClr val="000000"/>
                  </a:solidFill>
                </a:endParaRPr>
              </a:p>
            </p:txBody>
          </p:sp>
          <p:grpSp>
            <p:nvGrpSpPr>
              <p:cNvPr id="33830" name="Group 38"/>
              <p:cNvGrpSpPr>
                <a:grpSpLocks/>
              </p:cNvGrpSpPr>
              <p:nvPr/>
            </p:nvGrpSpPr>
            <p:grpSpPr bwMode="auto">
              <a:xfrm>
                <a:off x="2782" y="3104"/>
                <a:ext cx="2799" cy="764"/>
                <a:chOff x="360" y="4860"/>
                <a:chExt cx="12240" cy="2160"/>
              </a:xfrm>
            </p:grpSpPr>
            <p:sp>
              <p:nvSpPr>
                <p:cNvPr id="33831" name="Text Box 39"/>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3a) Indoor Hobbies</a:t>
                  </a:r>
                  <a:r>
                    <a:rPr lang="en-GB" altLang="en-US" sz="1200">
                      <a:solidFill>
                        <a:srgbClr val="FF0000"/>
                      </a:solidFill>
                      <a:latin typeface="Teen Light" pitchFamily="2" charset="0"/>
                    </a:rPr>
                    <a:t>….</a:t>
                  </a:r>
                  <a:endParaRPr lang="en-US" altLang="en-US">
                    <a:solidFill>
                      <a:srgbClr val="000000"/>
                    </a:solidFill>
                  </a:endParaRPr>
                </a:p>
              </p:txBody>
            </p:sp>
            <p:sp>
              <p:nvSpPr>
                <p:cNvPr id="33832" name="Text Box 40"/>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33833" name="Text Box 41"/>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33834" name="Text Box 42"/>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33835" name="Text Box 43"/>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(b)What  do you actually do</a:t>
                  </a:r>
                  <a:r>
                    <a:rPr lang="en-GB" altLang="en-US" sz="900">
                      <a:solidFill>
                        <a:srgbClr val="FF0000"/>
                      </a:solidFill>
                      <a:latin typeface="Teen Light" pitchFamily="2" charset="0"/>
                    </a:rPr>
                    <a:t>?</a:t>
                  </a:r>
                  <a:endParaRPr lang="en-US" altLang="en-US" sz="900">
                    <a:solidFill>
                      <a:srgbClr val="000000"/>
                    </a:solidFill>
                  </a:endParaRPr>
                </a:p>
              </p:txBody>
            </p:sp>
            <p:sp>
              <p:nvSpPr>
                <p:cNvPr id="33836" name="Text Box 44"/>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37" name="Text Box 45"/>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38" name="Text Box 46"/>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39" name="Text Box 47"/>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40" name="Text Box 48"/>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41" name="Text Box 49"/>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42" name="Text Box 50"/>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 Personal Skills Used</a:t>
                  </a:r>
                  <a:r>
                    <a:rPr lang="en-GB" altLang="en-US" sz="900">
                      <a:solidFill>
                        <a:srgbClr val="FF0000"/>
                      </a:solidFill>
                      <a:latin typeface="Teen Light" pitchFamily="2" charset="0"/>
                    </a:rPr>
                    <a:t>…</a:t>
                  </a:r>
                  <a:endParaRPr lang="en-US" altLang="en-US" sz="900">
                    <a:solidFill>
                      <a:srgbClr val="000000"/>
                    </a:solidFill>
                  </a:endParaRPr>
                </a:p>
              </p:txBody>
            </p:sp>
          </p:grpSp>
          <p:grpSp>
            <p:nvGrpSpPr>
              <p:cNvPr id="33843" name="Group 51"/>
              <p:cNvGrpSpPr>
                <a:grpSpLocks/>
              </p:cNvGrpSpPr>
              <p:nvPr/>
            </p:nvGrpSpPr>
            <p:grpSpPr bwMode="auto">
              <a:xfrm>
                <a:off x="2782" y="3916"/>
                <a:ext cx="2799" cy="764"/>
                <a:chOff x="360" y="4860"/>
                <a:chExt cx="12240" cy="2160"/>
              </a:xfrm>
            </p:grpSpPr>
            <p:sp>
              <p:nvSpPr>
                <p:cNvPr id="33844" name="Text Box 52"/>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4a) Outdoor hobbies</a:t>
                  </a:r>
                  <a:r>
                    <a:rPr lang="en-GB" altLang="en-US" sz="900">
                      <a:solidFill>
                        <a:srgbClr val="FF0000"/>
                      </a:solidFill>
                      <a:latin typeface="Teen Light" pitchFamily="2" charset="0"/>
                    </a:rPr>
                    <a:t>…</a:t>
                  </a:r>
                  <a:endParaRPr lang="en-US" altLang="en-US" sz="900">
                    <a:solidFill>
                      <a:srgbClr val="000000"/>
                    </a:solidFill>
                  </a:endParaRPr>
                </a:p>
              </p:txBody>
            </p:sp>
            <p:sp>
              <p:nvSpPr>
                <p:cNvPr id="33845" name="Text Box 53"/>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33846" name="Text Box 54"/>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33847" name="Text Box 55"/>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33848" name="Text Box 56"/>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 What  do you actually do</a:t>
                  </a:r>
                  <a:r>
                    <a:rPr lang="en-GB" altLang="en-US" sz="900">
                      <a:solidFill>
                        <a:srgbClr val="FF0000"/>
                      </a:solidFill>
                      <a:latin typeface="Teen Light" pitchFamily="2" charset="0"/>
                    </a:rPr>
                    <a:t>?</a:t>
                  </a:r>
                  <a:endParaRPr lang="en-US" altLang="en-US" sz="900">
                    <a:solidFill>
                      <a:srgbClr val="000000"/>
                    </a:solidFill>
                  </a:endParaRPr>
                </a:p>
              </p:txBody>
            </p:sp>
            <p:sp>
              <p:nvSpPr>
                <p:cNvPr id="33849" name="Text Box 57"/>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0" name="Text Box 58"/>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1" name="Text Box 59"/>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2" name="Text Box 60"/>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3" name="Text Box 61"/>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4" name="Text Box 62"/>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33855" name="Text Box 63"/>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 Personal Skills Used</a:t>
                  </a:r>
                  <a:r>
                    <a:rPr lang="en-GB" altLang="en-US" sz="900">
                      <a:solidFill>
                        <a:srgbClr val="FF0000"/>
                      </a:solidFill>
                      <a:latin typeface="Teen Light" pitchFamily="2" charset="0"/>
                    </a:rPr>
                    <a:t>…</a:t>
                  </a:r>
                  <a:endParaRPr lang="en-US" altLang="en-US" sz="900">
                    <a:solidFill>
                      <a:srgbClr val="FF0000"/>
                    </a:solidFill>
                  </a:endParaRPr>
                </a:p>
              </p:txBody>
            </p:sp>
          </p:grpSp>
        </p:grpSp>
        <p:sp>
          <p:nvSpPr>
            <p:cNvPr id="33861" name="Text Box 69"/>
            <p:cNvSpPr txBox="1">
              <a:spLocks noChangeArrowheads="1"/>
            </p:cNvSpPr>
            <p:nvPr/>
          </p:nvSpPr>
          <p:spPr bwMode="auto">
            <a:xfrm>
              <a:off x="4195" y="618"/>
              <a:ext cx="1407" cy="272"/>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FFFFFF"/>
                  </a:solidFill>
                  <a:latin typeface="Teen Light" pitchFamily="2" charset="0"/>
                </a:rPr>
                <a:t>u-xplore-u</a:t>
              </a:r>
              <a:r>
                <a:rPr lang="en-GB" altLang="en-US" sz="1200" b="1">
                  <a:solidFill>
                    <a:srgbClr val="D00000"/>
                  </a:solidFill>
                  <a:latin typeface="Teen Light" pitchFamily="2" charset="0"/>
                </a:rPr>
                <a:t>… </a:t>
              </a:r>
              <a:r>
                <a:rPr lang="en-GB" altLang="en-US" sz="1200" b="1">
                  <a:solidFill>
                    <a:srgbClr val="FFFFFF"/>
                  </a:solidFill>
                  <a:latin typeface="Teen Light" pitchFamily="2" charset="0"/>
                </a:rPr>
                <a:t>Self </a:t>
              </a:r>
              <a:r>
                <a:rPr lang="en-GB" altLang="en-US" sz="1000" b="1">
                  <a:solidFill>
                    <a:srgbClr val="FFFFFF"/>
                  </a:solidFill>
                  <a:latin typeface="Teen Light" pitchFamily="2" charset="0"/>
                </a:rPr>
                <a:t>Analysis</a:t>
              </a:r>
              <a:r>
                <a:rPr lang="en-GB" altLang="en-US" sz="1200" b="1">
                  <a:solidFill>
                    <a:srgbClr val="D00000"/>
                  </a:solidFill>
                  <a:latin typeface="Teen Light" pitchFamily="2" charset="0"/>
                </a:rPr>
                <a:t>…</a:t>
              </a:r>
              <a:r>
                <a:rPr lang="en-GB" altLang="en-US" sz="1400" b="1">
                  <a:solidFill>
                    <a:srgbClr val="D00000"/>
                  </a:solidFill>
                  <a:latin typeface="Teen Light" pitchFamily="2" charset="0"/>
                </a:rPr>
                <a:t> </a:t>
              </a:r>
              <a:endParaRPr lang="en-US" altLang="en-US" sz="1400">
                <a:solidFill>
                  <a:srgbClr val="000000"/>
                </a:solidFill>
              </a:endParaRPr>
            </a:p>
          </p:txBody>
        </p:sp>
      </p:grpSp>
      <p:sp>
        <p:nvSpPr>
          <p:cNvPr id="33862" name="Line 70"/>
          <p:cNvSpPr>
            <a:spLocks noChangeShapeType="1"/>
          </p:cNvSpPr>
          <p:nvPr/>
        </p:nvSpPr>
        <p:spPr bwMode="auto">
          <a:xfrm flipV="1">
            <a:off x="4656138" y="1844675"/>
            <a:ext cx="2087562" cy="273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3863" name="Line 71"/>
          <p:cNvSpPr>
            <a:spLocks noChangeShapeType="1"/>
          </p:cNvSpPr>
          <p:nvPr/>
        </p:nvSpPr>
        <p:spPr bwMode="auto">
          <a:xfrm flipV="1">
            <a:off x="4656138" y="2852738"/>
            <a:ext cx="1655762" cy="2881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3864" name="Line 72"/>
          <p:cNvSpPr>
            <a:spLocks noChangeShapeType="1"/>
          </p:cNvSpPr>
          <p:nvPr/>
        </p:nvSpPr>
        <p:spPr bwMode="auto">
          <a:xfrm flipV="1">
            <a:off x="5016501" y="4149725"/>
            <a:ext cx="1223963" cy="215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3868" name="Text Box 76"/>
          <p:cNvSpPr txBox="1">
            <a:spLocks noChangeArrowheads="1"/>
          </p:cNvSpPr>
          <p:nvPr/>
        </p:nvSpPr>
        <p:spPr bwMode="auto">
          <a:xfrm>
            <a:off x="1524001" y="188914"/>
            <a:ext cx="363537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Task Four</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33869" name="Picture 77" descr="aw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388" y="49213"/>
            <a:ext cx="8636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67" name="Picture 75" descr="MCj04337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78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68"/>
                                        </p:tgtEl>
                                        <p:attrNameLst>
                                          <p:attrName>style.visibility</p:attrName>
                                        </p:attrNameLst>
                                      </p:cBhvr>
                                      <p:to>
                                        <p:strVal val="visible"/>
                                      </p:to>
                                    </p:set>
                                    <p:animEffect transition="in" filter="fade">
                                      <p:cBhvr>
                                        <p:cTn id="7" dur="500"/>
                                        <p:tgtEl>
                                          <p:spTgt spid="33868"/>
                                        </p:tgtEl>
                                      </p:cBhvr>
                                    </p:animEffect>
                                  </p:childTnLst>
                                </p:cTn>
                              </p:par>
                              <p:par>
                                <p:cTn id="8" presetID="10" presetClass="entr" presetSubtype="0" fill="hold" nodeType="withEffect">
                                  <p:stCondLst>
                                    <p:cond delay="0"/>
                                  </p:stCondLst>
                                  <p:childTnLst>
                                    <p:set>
                                      <p:cBhvr>
                                        <p:cTn id="9" dur="1" fill="hold">
                                          <p:stCondLst>
                                            <p:cond delay="0"/>
                                          </p:stCondLst>
                                        </p:cTn>
                                        <p:tgtEl>
                                          <p:spTgt spid="33869"/>
                                        </p:tgtEl>
                                        <p:attrNameLst>
                                          <p:attrName>style.visibility</p:attrName>
                                        </p:attrNameLst>
                                      </p:cBhvr>
                                      <p:to>
                                        <p:strVal val="visible"/>
                                      </p:to>
                                    </p:set>
                                    <p:animEffect transition="in" filter="fade">
                                      <p:cBhvr>
                                        <p:cTn id="10" dur="500"/>
                                        <p:tgtEl>
                                          <p:spTgt spid="338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3858">
                                            <p:txEl>
                                              <p:pRg st="0" end="0"/>
                                            </p:txEl>
                                          </p:spTgt>
                                        </p:tgtEl>
                                        <p:attrNameLst>
                                          <p:attrName>style.visibility</p:attrName>
                                        </p:attrNameLst>
                                      </p:cBhvr>
                                      <p:to>
                                        <p:strVal val="visible"/>
                                      </p:to>
                                    </p:set>
                                    <p:animEffect transition="in" filter="fade">
                                      <p:cBhvr>
                                        <p:cTn id="15" dur="500"/>
                                        <p:tgtEl>
                                          <p:spTgt spid="3385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3858">
                                            <p:txEl>
                                              <p:pRg st="1" end="1"/>
                                            </p:txEl>
                                          </p:spTgt>
                                        </p:tgtEl>
                                        <p:attrNameLst>
                                          <p:attrName>style.visibility</p:attrName>
                                        </p:attrNameLst>
                                      </p:cBhvr>
                                      <p:to>
                                        <p:strVal val="visible"/>
                                      </p:to>
                                    </p:set>
                                    <p:animEffect transition="in" filter="fade">
                                      <p:cBhvr>
                                        <p:cTn id="20" dur="500"/>
                                        <p:tgtEl>
                                          <p:spTgt spid="3385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3858">
                                            <p:txEl>
                                              <p:pRg st="2" end="2"/>
                                            </p:txEl>
                                          </p:spTgt>
                                        </p:tgtEl>
                                        <p:attrNameLst>
                                          <p:attrName>style.visibility</p:attrName>
                                        </p:attrNameLst>
                                      </p:cBhvr>
                                      <p:to>
                                        <p:strVal val="visible"/>
                                      </p:to>
                                    </p:set>
                                    <p:animEffect transition="in" filter="fade">
                                      <p:cBhvr>
                                        <p:cTn id="25" dur="500"/>
                                        <p:tgtEl>
                                          <p:spTgt spid="33858">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3858">
                                            <p:txEl>
                                              <p:pRg st="3" end="3"/>
                                            </p:txEl>
                                          </p:spTgt>
                                        </p:tgtEl>
                                        <p:attrNameLst>
                                          <p:attrName>style.visibility</p:attrName>
                                        </p:attrNameLst>
                                      </p:cBhvr>
                                      <p:to>
                                        <p:strVal val="visible"/>
                                      </p:to>
                                    </p:set>
                                    <p:animEffect transition="in" filter="fade">
                                      <p:cBhvr>
                                        <p:cTn id="30" dur="500"/>
                                        <p:tgtEl>
                                          <p:spTgt spid="33858">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3858">
                                            <p:txEl>
                                              <p:pRg st="4" end="4"/>
                                            </p:txEl>
                                          </p:spTgt>
                                        </p:tgtEl>
                                        <p:attrNameLst>
                                          <p:attrName>style.visibility</p:attrName>
                                        </p:attrNameLst>
                                      </p:cBhvr>
                                      <p:to>
                                        <p:strVal val="visible"/>
                                      </p:to>
                                    </p:set>
                                    <p:animEffect transition="in" filter="fade">
                                      <p:cBhvr>
                                        <p:cTn id="35" dur="500"/>
                                        <p:tgtEl>
                                          <p:spTgt spid="33858">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3859">
                                            <p:txEl>
                                              <p:pRg st="0" end="0"/>
                                            </p:txEl>
                                          </p:spTgt>
                                        </p:tgtEl>
                                        <p:attrNameLst>
                                          <p:attrName>style.visibility</p:attrName>
                                        </p:attrNameLst>
                                      </p:cBhvr>
                                      <p:to>
                                        <p:strVal val="visible"/>
                                      </p:to>
                                    </p:set>
                                    <p:animEffect transition="in" filter="fade">
                                      <p:cBhvr>
                                        <p:cTn id="40" dur="500"/>
                                        <p:tgtEl>
                                          <p:spTgt spid="33859">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3866"/>
                                        </p:tgtEl>
                                        <p:attrNameLst>
                                          <p:attrName>style.visibility</p:attrName>
                                        </p:attrNameLst>
                                      </p:cBhvr>
                                      <p:to>
                                        <p:strVal val="visible"/>
                                      </p:to>
                                    </p:set>
                                    <p:animEffect transition="in" filter="fade">
                                      <p:cBhvr>
                                        <p:cTn id="45" dur="500"/>
                                        <p:tgtEl>
                                          <p:spTgt spid="3386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3859">
                                            <p:txEl>
                                              <p:pRg st="1" end="1"/>
                                            </p:txEl>
                                          </p:spTgt>
                                        </p:tgtEl>
                                        <p:attrNameLst>
                                          <p:attrName>style.visibility</p:attrName>
                                        </p:attrNameLst>
                                      </p:cBhvr>
                                      <p:to>
                                        <p:strVal val="visible"/>
                                      </p:to>
                                    </p:set>
                                    <p:animEffect transition="in" filter="fade">
                                      <p:cBhvr>
                                        <p:cTn id="50" dur="500"/>
                                        <p:tgtEl>
                                          <p:spTgt spid="33859">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3862"/>
                                        </p:tgtEl>
                                        <p:attrNameLst>
                                          <p:attrName>style.visibility</p:attrName>
                                        </p:attrNameLst>
                                      </p:cBhvr>
                                      <p:to>
                                        <p:strVal val="visible"/>
                                      </p:to>
                                    </p:set>
                                    <p:animEffect transition="in" filter="wipe(down)">
                                      <p:cBhvr>
                                        <p:cTn id="55" dur="500"/>
                                        <p:tgtEl>
                                          <p:spTgt spid="338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33859">
                                            <p:txEl>
                                              <p:pRg st="2" end="2"/>
                                            </p:txEl>
                                          </p:spTgt>
                                        </p:tgtEl>
                                        <p:attrNameLst>
                                          <p:attrName>style.visibility</p:attrName>
                                        </p:attrNameLst>
                                      </p:cBhvr>
                                      <p:to>
                                        <p:strVal val="visible"/>
                                      </p:to>
                                    </p:set>
                                    <p:animEffect transition="in" filter="fade">
                                      <p:cBhvr>
                                        <p:cTn id="60" dur="500"/>
                                        <p:tgtEl>
                                          <p:spTgt spid="33859">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3859">
                                            <p:txEl>
                                              <p:pRg st="3" end="3"/>
                                            </p:txEl>
                                          </p:spTgt>
                                        </p:tgtEl>
                                        <p:attrNameLst>
                                          <p:attrName>style.visibility</p:attrName>
                                        </p:attrNameLst>
                                      </p:cBhvr>
                                      <p:to>
                                        <p:strVal val="visible"/>
                                      </p:to>
                                    </p:set>
                                    <p:animEffect transition="in" filter="fade">
                                      <p:cBhvr>
                                        <p:cTn id="63" dur="500"/>
                                        <p:tgtEl>
                                          <p:spTgt spid="33859">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3859">
                                            <p:txEl>
                                              <p:pRg st="4" end="4"/>
                                            </p:txEl>
                                          </p:spTgt>
                                        </p:tgtEl>
                                        <p:attrNameLst>
                                          <p:attrName>style.visibility</p:attrName>
                                        </p:attrNameLst>
                                      </p:cBhvr>
                                      <p:to>
                                        <p:strVal val="visible"/>
                                      </p:to>
                                    </p:set>
                                    <p:animEffect transition="in" filter="fade">
                                      <p:cBhvr>
                                        <p:cTn id="66" dur="500"/>
                                        <p:tgtEl>
                                          <p:spTgt spid="33859">
                                            <p:txEl>
                                              <p:pRg st="4" end="4"/>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3863"/>
                                        </p:tgtEl>
                                        <p:attrNameLst>
                                          <p:attrName>style.visibility</p:attrName>
                                        </p:attrNameLst>
                                      </p:cBhvr>
                                      <p:to>
                                        <p:strVal val="visible"/>
                                      </p:to>
                                    </p:set>
                                    <p:animEffect transition="in" filter="wipe(down)">
                                      <p:cBhvr>
                                        <p:cTn id="71" dur="500"/>
                                        <p:tgtEl>
                                          <p:spTgt spid="3386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3864"/>
                                        </p:tgtEl>
                                        <p:attrNameLst>
                                          <p:attrName>style.visibility</p:attrName>
                                        </p:attrNameLst>
                                      </p:cBhvr>
                                      <p:to>
                                        <p:strVal val="visible"/>
                                      </p:to>
                                    </p:set>
                                    <p:animEffect transition="in" filter="wipe(down)">
                                      <p:cBhvr>
                                        <p:cTn id="74" dur="500"/>
                                        <p:tgtEl>
                                          <p:spTgt spid="3386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33867"/>
                                        </p:tgtEl>
                                        <p:attrNameLst>
                                          <p:attrName>style.visibility</p:attrName>
                                        </p:attrNameLst>
                                      </p:cBhvr>
                                      <p:to>
                                        <p:strVal val="visible"/>
                                      </p:to>
                                    </p:set>
                                    <p:animEffect transition="in" filter="dissolve">
                                      <p:cBhvr>
                                        <p:cTn id="79" dur="500"/>
                                        <p:tgtEl>
                                          <p:spTgt spid="33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62" grpId="0" animBg="1"/>
      <p:bldP spid="33863" grpId="0" animBg="1"/>
      <p:bldP spid="33864" grpId="0" animBg="1"/>
      <p:bldP spid="338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44038" name="Picture 6" descr="MPj042224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550" y="2398714"/>
            <a:ext cx="3024188" cy="2014537"/>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MPj043315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826" y="2420939"/>
            <a:ext cx="2879725" cy="1920875"/>
          </a:xfrm>
          <a:prstGeom prst="rect">
            <a:avLst/>
          </a:prstGeom>
          <a:noFill/>
          <a:extLst>
            <a:ext uri="{909E8E84-426E-40DD-AFC4-6F175D3DCCD1}">
              <a14:hiddenFill xmlns:a14="http://schemas.microsoft.com/office/drawing/2010/main">
                <a:solidFill>
                  <a:srgbClr val="FFFFFF"/>
                </a:solidFill>
              </a14:hiddenFill>
            </a:ext>
          </a:extLst>
        </p:spPr>
      </p:pic>
      <p:sp>
        <p:nvSpPr>
          <p:cNvPr id="44041" name="Text Box 9"/>
          <p:cNvSpPr txBox="1">
            <a:spLocks noChangeArrowheads="1"/>
          </p:cNvSpPr>
          <p:nvPr/>
        </p:nvSpPr>
        <p:spPr bwMode="auto">
          <a:xfrm>
            <a:off x="1703389" y="188913"/>
            <a:ext cx="4681537"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000000"/>
                </a:solidFill>
                <a:latin typeface="Century Gothic" panose="020B0502020202020204" pitchFamily="34" charset="0"/>
              </a:rPr>
              <a:t>Your hobbies can also show off your personal skills</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sp>
        <p:nvSpPr>
          <p:cNvPr id="44042" name="Text Box 10"/>
          <p:cNvSpPr txBox="1">
            <a:spLocks noChangeArrowheads="1"/>
          </p:cNvSpPr>
          <p:nvPr/>
        </p:nvSpPr>
        <p:spPr bwMode="auto">
          <a:xfrm>
            <a:off x="1774825" y="1125538"/>
            <a:ext cx="8642350" cy="116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000000"/>
                </a:solidFill>
                <a:latin typeface="Century Gothic" panose="020B0502020202020204" pitchFamily="34" charset="0"/>
              </a:rPr>
              <a:t>What personal skills does this hobby and this type of job have in common</a:t>
            </a:r>
            <a:r>
              <a:rPr lang="en-GB" altLang="en-US" sz="2000" b="1">
                <a:solidFill>
                  <a:srgbClr val="FF0000"/>
                </a:solidFill>
                <a:latin typeface="Century Gothic" panose="020B0502020202020204" pitchFamily="34" charset="0"/>
              </a:rPr>
              <a:t>?   </a:t>
            </a:r>
          </a:p>
          <a:p>
            <a:pPr fontAlgn="base">
              <a:spcBef>
                <a:spcPct val="50000"/>
              </a:spcBef>
              <a:spcAft>
                <a:spcPct val="0"/>
              </a:spcAft>
            </a:pPr>
            <a:r>
              <a:rPr lang="en-GB" altLang="en-US" sz="2000" b="1">
                <a:solidFill>
                  <a:srgbClr val="000000"/>
                </a:solidFill>
                <a:latin typeface="Century Gothic" panose="020B0502020202020204" pitchFamily="34" charset="0"/>
              </a:rPr>
              <a:t>Pick some ‘Star Qualities’ that you think can be applied to both</a:t>
            </a:r>
            <a:r>
              <a:rPr lang="en-GB" altLang="en-US" sz="2000" b="1">
                <a:solidFill>
                  <a:srgbClr val="FF0000"/>
                </a:solidFill>
                <a:latin typeface="Century Gothic" panose="020B0502020202020204" pitchFamily="34" charset="0"/>
              </a:rPr>
              <a:t>… </a:t>
            </a:r>
            <a:endParaRPr lang="en-US" altLang="en-US" sz="2000" b="1">
              <a:solidFill>
                <a:srgbClr val="FF0000"/>
              </a:solidFill>
              <a:latin typeface="Century Gothic" panose="020B0502020202020204" pitchFamily="34" charset="0"/>
            </a:endParaRPr>
          </a:p>
        </p:txBody>
      </p:sp>
      <p:sp>
        <p:nvSpPr>
          <p:cNvPr id="44086" name="AutoShape 54"/>
          <p:cNvSpPr>
            <a:spLocks noChangeArrowheads="1"/>
          </p:cNvSpPr>
          <p:nvPr/>
        </p:nvSpPr>
        <p:spPr bwMode="auto">
          <a:xfrm>
            <a:off x="2711450" y="5516564"/>
            <a:ext cx="2952750" cy="1152525"/>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400" b="1">
                <a:solidFill>
                  <a:srgbClr val="000000"/>
                </a:solidFill>
                <a:latin typeface="Century Gothic" panose="020B0502020202020204" pitchFamily="34" charset="0"/>
              </a:rPr>
              <a:t>1. Good Communicator</a:t>
            </a:r>
            <a:endParaRPr lang="en-US" altLang="en-US" sz="1400">
              <a:solidFill>
                <a:srgbClr val="000000"/>
              </a:solidFill>
              <a:latin typeface="Century Gothic" panose="020B0502020202020204" pitchFamily="34" charset="0"/>
            </a:endParaRPr>
          </a:p>
        </p:txBody>
      </p:sp>
      <p:sp>
        <p:nvSpPr>
          <p:cNvPr id="44087" name="AutoShape 55"/>
          <p:cNvSpPr>
            <a:spLocks noChangeArrowheads="1"/>
          </p:cNvSpPr>
          <p:nvPr/>
        </p:nvSpPr>
        <p:spPr bwMode="auto">
          <a:xfrm>
            <a:off x="1992314" y="4508500"/>
            <a:ext cx="1584325" cy="1225550"/>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r>
              <a:rPr lang="en-GB" altLang="en-US" sz="1400" b="1">
                <a:solidFill>
                  <a:srgbClr val="000000"/>
                </a:solidFill>
                <a:latin typeface="Century Gothic" panose="020B0502020202020204" pitchFamily="34" charset="0"/>
              </a:rPr>
              <a:t>4.Team Player</a:t>
            </a:r>
            <a:endParaRPr lang="en-US" altLang="en-US" sz="1400">
              <a:solidFill>
                <a:srgbClr val="000000"/>
              </a:solidFill>
              <a:latin typeface="Century Gothic" panose="020B0502020202020204" pitchFamily="34" charset="0"/>
            </a:endParaRPr>
          </a:p>
        </p:txBody>
      </p:sp>
      <p:sp>
        <p:nvSpPr>
          <p:cNvPr id="44088" name="AutoShape 56"/>
          <p:cNvSpPr>
            <a:spLocks noChangeArrowheads="1"/>
          </p:cNvSpPr>
          <p:nvPr/>
        </p:nvSpPr>
        <p:spPr bwMode="auto">
          <a:xfrm>
            <a:off x="5591175" y="5373688"/>
            <a:ext cx="2736850" cy="1484312"/>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400" b="1">
                <a:solidFill>
                  <a:srgbClr val="000000"/>
                </a:solidFill>
                <a:latin typeface="Century Gothic" panose="020B0502020202020204" pitchFamily="34" charset="0"/>
              </a:rPr>
              <a:t>7. </a:t>
            </a:r>
          </a:p>
          <a:p>
            <a:pPr algn="ctr" fontAlgn="base">
              <a:spcBef>
                <a:spcPct val="0"/>
              </a:spcBef>
              <a:spcAft>
                <a:spcPct val="0"/>
              </a:spcAft>
            </a:pPr>
            <a:r>
              <a:rPr lang="en-GB" altLang="en-US" sz="1400" b="1">
                <a:solidFill>
                  <a:srgbClr val="000000"/>
                </a:solidFill>
                <a:latin typeface="Century Gothic" panose="020B0502020202020204" pitchFamily="34" charset="0"/>
              </a:rPr>
              <a:t>Interpersonal</a:t>
            </a:r>
          </a:p>
          <a:p>
            <a:pPr algn="ctr" fontAlgn="base">
              <a:spcBef>
                <a:spcPct val="0"/>
              </a:spcBef>
              <a:spcAft>
                <a:spcPct val="0"/>
              </a:spcAft>
            </a:pPr>
            <a:r>
              <a:rPr lang="en-GB" altLang="en-US" sz="1400" b="1">
                <a:solidFill>
                  <a:srgbClr val="000000"/>
                </a:solidFill>
                <a:latin typeface="Century Gothic" panose="020B0502020202020204" pitchFamily="34" charset="0"/>
              </a:rPr>
              <a:t>Skills</a:t>
            </a:r>
            <a:endParaRPr lang="en-US" altLang="en-US" sz="1400">
              <a:solidFill>
                <a:srgbClr val="000000"/>
              </a:solidFill>
              <a:latin typeface="Century Gothic" panose="020B0502020202020204" pitchFamily="34" charset="0"/>
            </a:endParaRPr>
          </a:p>
        </p:txBody>
      </p:sp>
      <p:sp>
        <p:nvSpPr>
          <p:cNvPr id="44089" name="AutoShape 57"/>
          <p:cNvSpPr>
            <a:spLocks noChangeArrowheads="1"/>
          </p:cNvSpPr>
          <p:nvPr/>
        </p:nvSpPr>
        <p:spPr bwMode="auto">
          <a:xfrm>
            <a:off x="7248525" y="4508500"/>
            <a:ext cx="1943100" cy="935038"/>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400" b="1">
                <a:solidFill>
                  <a:srgbClr val="000000"/>
                </a:solidFill>
                <a:latin typeface="Century Gothic" panose="020B0502020202020204" pitchFamily="34" charset="0"/>
              </a:rPr>
              <a:t>12. Confident</a:t>
            </a:r>
            <a:endParaRPr lang="en-US" altLang="en-US" sz="1400">
              <a:solidFill>
                <a:srgbClr val="000000"/>
              </a:solidFill>
              <a:latin typeface="Century Gothic" panose="020B0502020202020204" pitchFamily="34" charset="0"/>
            </a:endParaRPr>
          </a:p>
        </p:txBody>
      </p:sp>
      <p:sp>
        <p:nvSpPr>
          <p:cNvPr id="44090" name="AutoShape 58"/>
          <p:cNvSpPr>
            <a:spLocks noChangeArrowheads="1"/>
          </p:cNvSpPr>
          <p:nvPr/>
        </p:nvSpPr>
        <p:spPr bwMode="auto">
          <a:xfrm>
            <a:off x="4511675" y="4508501"/>
            <a:ext cx="2089150" cy="1008063"/>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400" b="1">
                <a:solidFill>
                  <a:srgbClr val="000000"/>
                </a:solidFill>
                <a:latin typeface="Century Gothic" panose="020B0502020202020204" pitchFamily="34" charset="0"/>
              </a:rPr>
              <a:t>11. Motivated</a:t>
            </a:r>
            <a:endParaRPr lang="en-US" altLang="en-US" sz="1400">
              <a:solidFill>
                <a:srgbClr val="000000"/>
              </a:solidFill>
              <a:latin typeface="Century Gothic" panose="020B0502020202020204" pitchFamily="34" charset="0"/>
            </a:endParaRPr>
          </a:p>
        </p:txBody>
      </p:sp>
      <p:sp>
        <p:nvSpPr>
          <p:cNvPr id="44091" name="AutoShape 59"/>
          <p:cNvSpPr>
            <a:spLocks noChangeArrowheads="1"/>
          </p:cNvSpPr>
          <p:nvPr/>
        </p:nvSpPr>
        <p:spPr bwMode="auto">
          <a:xfrm>
            <a:off x="8543925" y="5300663"/>
            <a:ext cx="1944688" cy="12954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400" b="1">
                <a:solidFill>
                  <a:srgbClr val="000000"/>
                </a:solidFill>
                <a:latin typeface="Century Gothic" panose="020B0502020202020204" pitchFamily="34" charset="0"/>
              </a:rPr>
              <a:t>6. Natural Leader</a:t>
            </a:r>
            <a:endParaRPr lang="en-US" altLang="en-US" sz="1400">
              <a:solidFill>
                <a:srgbClr val="000000"/>
              </a:solidFill>
              <a:latin typeface="Century Gothic" panose="020B0502020202020204" pitchFamily="34" charset="0"/>
            </a:endParaRPr>
          </a:p>
        </p:txBody>
      </p:sp>
      <p:pic>
        <p:nvPicPr>
          <p:cNvPr id="44092" name="Picture 60" descr="MCj043379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44093" name="Text Box 61"/>
          <p:cNvSpPr txBox="1">
            <a:spLocks noChangeArrowheads="1"/>
          </p:cNvSpPr>
          <p:nvPr/>
        </p:nvSpPr>
        <p:spPr bwMode="auto">
          <a:xfrm>
            <a:off x="1524001" y="333376"/>
            <a:ext cx="2843213"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Task Five</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44094" name="Picture 62" descr="awa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3388" y="193675"/>
            <a:ext cx="8636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020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fade">
                                      <p:cBhvr>
                                        <p:cTn id="7" dur="500"/>
                                        <p:tgtEl>
                                          <p:spTgt spid="440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4041">
                                            <p:txEl>
                                              <p:pRg st="0" end="0"/>
                                            </p:txEl>
                                          </p:spTgt>
                                        </p:tgtEl>
                                      </p:cBhvr>
                                    </p:animEffect>
                                    <p:set>
                                      <p:cBhvr>
                                        <p:cTn id="12" dur="1" fill="hold">
                                          <p:stCondLst>
                                            <p:cond delay="499"/>
                                          </p:stCondLst>
                                        </p:cTn>
                                        <p:tgtEl>
                                          <p:spTgt spid="44041">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4041">
                                            <p:bg/>
                                          </p:spTgt>
                                        </p:tgtEl>
                                      </p:cBhvr>
                                    </p:animEffect>
                                    <p:set>
                                      <p:cBhvr>
                                        <p:cTn id="15" dur="1" fill="hold">
                                          <p:stCondLst>
                                            <p:cond delay="499"/>
                                          </p:stCondLst>
                                        </p:cTn>
                                        <p:tgtEl>
                                          <p:spTgt spid="44041">
                                            <p:bg/>
                                          </p:spTgt>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4093"/>
                                        </p:tgtEl>
                                        <p:attrNameLst>
                                          <p:attrName>style.visibility</p:attrName>
                                        </p:attrNameLst>
                                      </p:cBhvr>
                                      <p:to>
                                        <p:strVal val="visible"/>
                                      </p:to>
                                    </p:set>
                                    <p:animEffect transition="in" filter="fade">
                                      <p:cBhvr>
                                        <p:cTn id="20" dur="500"/>
                                        <p:tgtEl>
                                          <p:spTgt spid="44093"/>
                                        </p:tgtEl>
                                      </p:cBhvr>
                                    </p:animEffect>
                                  </p:childTnLst>
                                </p:cTn>
                              </p:par>
                              <p:par>
                                <p:cTn id="21" presetID="10" presetClass="entr" presetSubtype="0" fill="hold" nodeType="withEffect">
                                  <p:stCondLst>
                                    <p:cond delay="0"/>
                                  </p:stCondLst>
                                  <p:childTnLst>
                                    <p:set>
                                      <p:cBhvr>
                                        <p:cTn id="22" dur="1" fill="hold">
                                          <p:stCondLst>
                                            <p:cond delay="0"/>
                                          </p:stCondLst>
                                        </p:cTn>
                                        <p:tgtEl>
                                          <p:spTgt spid="44094"/>
                                        </p:tgtEl>
                                        <p:attrNameLst>
                                          <p:attrName>style.visibility</p:attrName>
                                        </p:attrNameLst>
                                      </p:cBhvr>
                                      <p:to>
                                        <p:strVal val="visible"/>
                                      </p:to>
                                    </p:set>
                                    <p:animEffect transition="in" filter="fade">
                                      <p:cBhvr>
                                        <p:cTn id="23" dur="500"/>
                                        <p:tgtEl>
                                          <p:spTgt spid="440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4042">
                                            <p:txEl>
                                              <p:pRg st="0" end="0"/>
                                            </p:txEl>
                                          </p:spTgt>
                                        </p:tgtEl>
                                        <p:attrNameLst>
                                          <p:attrName>style.visibility</p:attrName>
                                        </p:attrNameLst>
                                      </p:cBhvr>
                                      <p:to>
                                        <p:strVal val="visible"/>
                                      </p:to>
                                    </p:set>
                                    <p:animEffect transition="in" filter="fade">
                                      <p:cBhvr>
                                        <p:cTn id="28" dur="500"/>
                                        <p:tgtEl>
                                          <p:spTgt spid="4404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44038"/>
                                        </p:tgtEl>
                                        <p:attrNameLst>
                                          <p:attrName>style.visibility</p:attrName>
                                        </p:attrNameLst>
                                      </p:cBhvr>
                                      <p:to>
                                        <p:strVal val="visible"/>
                                      </p:to>
                                    </p:set>
                                    <p:animEffect transition="in" filter="fade">
                                      <p:cBhvr>
                                        <p:cTn id="33" dur="500"/>
                                        <p:tgtEl>
                                          <p:spTgt spid="44038"/>
                                        </p:tgtEl>
                                      </p:cBhvr>
                                    </p:animEffect>
                                  </p:childTnLst>
                                </p:cTn>
                              </p:par>
                              <p:par>
                                <p:cTn id="34" presetID="10" presetClass="entr" presetSubtype="0" fill="hold" nodeType="withEffect">
                                  <p:stCondLst>
                                    <p:cond delay="0"/>
                                  </p:stCondLst>
                                  <p:childTnLst>
                                    <p:set>
                                      <p:cBhvr>
                                        <p:cTn id="35" dur="1" fill="hold">
                                          <p:stCondLst>
                                            <p:cond delay="0"/>
                                          </p:stCondLst>
                                        </p:cTn>
                                        <p:tgtEl>
                                          <p:spTgt spid="44040"/>
                                        </p:tgtEl>
                                        <p:attrNameLst>
                                          <p:attrName>style.visibility</p:attrName>
                                        </p:attrNameLst>
                                      </p:cBhvr>
                                      <p:to>
                                        <p:strVal val="visible"/>
                                      </p:to>
                                    </p:set>
                                    <p:animEffect transition="in" filter="fade">
                                      <p:cBhvr>
                                        <p:cTn id="36" dur="500"/>
                                        <p:tgtEl>
                                          <p:spTgt spid="440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4042">
                                            <p:txEl>
                                              <p:pRg st="1" end="1"/>
                                            </p:txEl>
                                          </p:spTgt>
                                        </p:tgtEl>
                                        <p:attrNameLst>
                                          <p:attrName>style.visibility</p:attrName>
                                        </p:attrNameLst>
                                      </p:cBhvr>
                                      <p:to>
                                        <p:strVal val="visible"/>
                                      </p:to>
                                    </p:set>
                                    <p:animEffect transition="in" filter="fade">
                                      <p:cBhvr>
                                        <p:cTn id="41" dur="500"/>
                                        <p:tgtEl>
                                          <p:spTgt spid="44042">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4087"/>
                                        </p:tgtEl>
                                        <p:attrNameLst>
                                          <p:attrName>style.visibility</p:attrName>
                                        </p:attrNameLst>
                                      </p:cBhvr>
                                      <p:to>
                                        <p:strVal val="visible"/>
                                      </p:to>
                                    </p:set>
                                    <p:anim calcmode="lin" valueType="num">
                                      <p:cBhvr additive="base">
                                        <p:cTn id="46" dur="500" fill="hold"/>
                                        <p:tgtEl>
                                          <p:spTgt spid="44087"/>
                                        </p:tgtEl>
                                        <p:attrNameLst>
                                          <p:attrName>ppt_x</p:attrName>
                                        </p:attrNameLst>
                                      </p:cBhvr>
                                      <p:tavLst>
                                        <p:tav tm="0">
                                          <p:val>
                                            <p:strVal val="#ppt_x"/>
                                          </p:val>
                                        </p:tav>
                                        <p:tav tm="100000">
                                          <p:val>
                                            <p:strVal val="#ppt_x"/>
                                          </p:val>
                                        </p:tav>
                                      </p:tavLst>
                                    </p:anim>
                                    <p:anim calcmode="lin" valueType="num">
                                      <p:cBhvr additive="base">
                                        <p:cTn id="47" dur="500" fill="hold"/>
                                        <p:tgtEl>
                                          <p:spTgt spid="4408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4090"/>
                                        </p:tgtEl>
                                        <p:attrNameLst>
                                          <p:attrName>style.visibility</p:attrName>
                                        </p:attrNameLst>
                                      </p:cBhvr>
                                      <p:to>
                                        <p:strVal val="visible"/>
                                      </p:to>
                                    </p:set>
                                    <p:anim calcmode="lin" valueType="num">
                                      <p:cBhvr additive="base">
                                        <p:cTn id="50" dur="500" fill="hold"/>
                                        <p:tgtEl>
                                          <p:spTgt spid="44090"/>
                                        </p:tgtEl>
                                        <p:attrNameLst>
                                          <p:attrName>ppt_x</p:attrName>
                                        </p:attrNameLst>
                                      </p:cBhvr>
                                      <p:tavLst>
                                        <p:tav tm="0">
                                          <p:val>
                                            <p:strVal val="#ppt_x"/>
                                          </p:val>
                                        </p:tav>
                                        <p:tav tm="100000">
                                          <p:val>
                                            <p:strVal val="#ppt_x"/>
                                          </p:val>
                                        </p:tav>
                                      </p:tavLst>
                                    </p:anim>
                                    <p:anim calcmode="lin" valueType="num">
                                      <p:cBhvr additive="base">
                                        <p:cTn id="51" dur="500" fill="hold"/>
                                        <p:tgtEl>
                                          <p:spTgt spid="4409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4086"/>
                                        </p:tgtEl>
                                        <p:attrNameLst>
                                          <p:attrName>style.visibility</p:attrName>
                                        </p:attrNameLst>
                                      </p:cBhvr>
                                      <p:to>
                                        <p:strVal val="visible"/>
                                      </p:to>
                                    </p:set>
                                    <p:anim calcmode="lin" valueType="num">
                                      <p:cBhvr additive="base">
                                        <p:cTn id="54" dur="500" fill="hold"/>
                                        <p:tgtEl>
                                          <p:spTgt spid="44086"/>
                                        </p:tgtEl>
                                        <p:attrNameLst>
                                          <p:attrName>ppt_x</p:attrName>
                                        </p:attrNameLst>
                                      </p:cBhvr>
                                      <p:tavLst>
                                        <p:tav tm="0">
                                          <p:val>
                                            <p:strVal val="#ppt_x"/>
                                          </p:val>
                                        </p:tav>
                                        <p:tav tm="100000">
                                          <p:val>
                                            <p:strVal val="#ppt_x"/>
                                          </p:val>
                                        </p:tav>
                                      </p:tavLst>
                                    </p:anim>
                                    <p:anim calcmode="lin" valueType="num">
                                      <p:cBhvr additive="base">
                                        <p:cTn id="55" dur="500" fill="hold"/>
                                        <p:tgtEl>
                                          <p:spTgt spid="4408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4088"/>
                                        </p:tgtEl>
                                        <p:attrNameLst>
                                          <p:attrName>style.visibility</p:attrName>
                                        </p:attrNameLst>
                                      </p:cBhvr>
                                      <p:to>
                                        <p:strVal val="visible"/>
                                      </p:to>
                                    </p:set>
                                    <p:anim calcmode="lin" valueType="num">
                                      <p:cBhvr additive="base">
                                        <p:cTn id="58" dur="500" fill="hold"/>
                                        <p:tgtEl>
                                          <p:spTgt spid="44088"/>
                                        </p:tgtEl>
                                        <p:attrNameLst>
                                          <p:attrName>ppt_x</p:attrName>
                                        </p:attrNameLst>
                                      </p:cBhvr>
                                      <p:tavLst>
                                        <p:tav tm="0">
                                          <p:val>
                                            <p:strVal val="#ppt_x"/>
                                          </p:val>
                                        </p:tav>
                                        <p:tav tm="100000">
                                          <p:val>
                                            <p:strVal val="#ppt_x"/>
                                          </p:val>
                                        </p:tav>
                                      </p:tavLst>
                                    </p:anim>
                                    <p:anim calcmode="lin" valueType="num">
                                      <p:cBhvr additive="base">
                                        <p:cTn id="59" dur="500" fill="hold"/>
                                        <p:tgtEl>
                                          <p:spTgt spid="4408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4089"/>
                                        </p:tgtEl>
                                        <p:attrNameLst>
                                          <p:attrName>style.visibility</p:attrName>
                                        </p:attrNameLst>
                                      </p:cBhvr>
                                      <p:to>
                                        <p:strVal val="visible"/>
                                      </p:to>
                                    </p:set>
                                    <p:anim calcmode="lin" valueType="num">
                                      <p:cBhvr additive="base">
                                        <p:cTn id="62" dur="500" fill="hold"/>
                                        <p:tgtEl>
                                          <p:spTgt spid="44089"/>
                                        </p:tgtEl>
                                        <p:attrNameLst>
                                          <p:attrName>ppt_x</p:attrName>
                                        </p:attrNameLst>
                                      </p:cBhvr>
                                      <p:tavLst>
                                        <p:tav tm="0">
                                          <p:val>
                                            <p:strVal val="#ppt_x"/>
                                          </p:val>
                                        </p:tav>
                                        <p:tav tm="100000">
                                          <p:val>
                                            <p:strVal val="#ppt_x"/>
                                          </p:val>
                                        </p:tav>
                                      </p:tavLst>
                                    </p:anim>
                                    <p:anim calcmode="lin" valueType="num">
                                      <p:cBhvr additive="base">
                                        <p:cTn id="63" dur="500" fill="hold"/>
                                        <p:tgtEl>
                                          <p:spTgt spid="4408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091"/>
                                        </p:tgtEl>
                                        <p:attrNameLst>
                                          <p:attrName>style.visibility</p:attrName>
                                        </p:attrNameLst>
                                      </p:cBhvr>
                                      <p:to>
                                        <p:strVal val="visible"/>
                                      </p:to>
                                    </p:set>
                                    <p:anim calcmode="lin" valueType="num">
                                      <p:cBhvr additive="base">
                                        <p:cTn id="66" dur="500" fill="hold"/>
                                        <p:tgtEl>
                                          <p:spTgt spid="44091"/>
                                        </p:tgtEl>
                                        <p:attrNameLst>
                                          <p:attrName>ppt_x</p:attrName>
                                        </p:attrNameLst>
                                      </p:cBhvr>
                                      <p:tavLst>
                                        <p:tav tm="0">
                                          <p:val>
                                            <p:strVal val="#ppt_x"/>
                                          </p:val>
                                        </p:tav>
                                        <p:tav tm="100000">
                                          <p:val>
                                            <p:strVal val="#ppt_x"/>
                                          </p:val>
                                        </p:tav>
                                      </p:tavLst>
                                    </p:anim>
                                    <p:anim calcmode="lin" valueType="num">
                                      <p:cBhvr additive="base">
                                        <p:cTn id="67" dur="500" fill="hold"/>
                                        <p:tgtEl>
                                          <p:spTgt spid="4409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44092"/>
                                        </p:tgtEl>
                                        <p:attrNameLst>
                                          <p:attrName>style.visibility</p:attrName>
                                        </p:attrNameLst>
                                      </p:cBhvr>
                                      <p:to>
                                        <p:strVal val="visible"/>
                                      </p:to>
                                    </p:set>
                                    <p:animEffect transition="in" filter="dissolve">
                                      <p:cBhvr>
                                        <p:cTn id="72" dur="500"/>
                                        <p:tgtEl>
                                          <p:spTgt spid="440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4093"/>
                                        </p:tgtEl>
                                        <p:attrNameLst>
                                          <p:attrName>style.visibility</p:attrName>
                                        </p:attrNameLst>
                                      </p:cBhvr>
                                      <p:to>
                                        <p:strVal val="visible"/>
                                      </p:to>
                                    </p:set>
                                    <p:animEffect transition="in" filter="fade">
                                      <p:cBhvr>
                                        <p:cTn id="77" dur="500"/>
                                        <p:tgtEl>
                                          <p:spTgt spid="44093"/>
                                        </p:tgtEl>
                                      </p:cBhvr>
                                    </p:animEffect>
                                  </p:childTnLst>
                                </p:cTn>
                              </p:par>
                              <p:par>
                                <p:cTn id="78" presetID="10" presetClass="entr" presetSubtype="0" fill="hold" nodeType="withEffect">
                                  <p:stCondLst>
                                    <p:cond delay="0"/>
                                  </p:stCondLst>
                                  <p:childTnLst>
                                    <p:set>
                                      <p:cBhvr>
                                        <p:cTn id="79" dur="1" fill="hold">
                                          <p:stCondLst>
                                            <p:cond delay="0"/>
                                          </p:stCondLst>
                                        </p:cTn>
                                        <p:tgtEl>
                                          <p:spTgt spid="44094"/>
                                        </p:tgtEl>
                                        <p:attrNameLst>
                                          <p:attrName>style.visibility</p:attrName>
                                        </p:attrNameLst>
                                      </p:cBhvr>
                                      <p:to>
                                        <p:strVal val="visible"/>
                                      </p:to>
                                    </p:set>
                                    <p:animEffect transition="in" filter="fade">
                                      <p:cBhvr>
                                        <p:cTn id="80" dur="500"/>
                                        <p:tgtEl>
                                          <p:spTgt spid="44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build="allAtOnce" animBg="1"/>
      <p:bldP spid="44086" grpId="0" animBg="1"/>
      <p:bldP spid="44087" grpId="0" animBg="1"/>
      <p:bldP spid="44088" grpId="0" animBg="1"/>
      <p:bldP spid="44089" grpId="0" animBg="1"/>
      <p:bldP spid="44090" grpId="0" animBg="1"/>
      <p:bldP spid="44091" grpId="0" animBg="1"/>
      <p:bldP spid="44093" grpId="0" animBg="1"/>
      <p:bldP spid="4409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45060" name="Text Box 4"/>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45062" name="Picture 6" descr="MPj042224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763" y="981076"/>
            <a:ext cx="266541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MPj039941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301" y="3860800"/>
            <a:ext cx="1825625" cy="2736850"/>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MPj042770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9739" y="981075"/>
            <a:ext cx="1722437" cy="2592388"/>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MPj040166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1763" y="2852738"/>
            <a:ext cx="266541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45069" name="Picture 13" descr="MPj0422862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1763" y="4724401"/>
            <a:ext cx="2665412" cy="1851025"/>
          </a:xfrm>
          <a:prstGeom prst="rect">
            <a:avLst/>
          </a:prstGeom>
          <a:noFill/>
          <a:extLst>
            <a:ext uri="{909E8E84-426E-40DD-AFC4-6F175D3DCCD1}">
              <a14:hiddenFill xmlns:a14="http://schemas.microsoft.com/office/drawing/2010/main">
                <a:solidFill>
                  <a:srgbClr val="FFFFFF"/>
                </a:solidFill>
              </a14:hiddenFill>
            </a:ext>
          </a:extLst>
        </p:spPr>
      </p:pic>
      <p:sp>
        <p:nvSpPr>
          <p:cNvPr id="45070" name="Text Box 14"/>
          <p:cNvSpPr txBox="1">
            <a:spLocks noChangeArrowheads="1"/>
          </p:cNvSpPr>
          <p:nvPr/>
        </p:nvSpPr>
        <p:spPr bwMode="auto">
          <a:xfrm>
            <a:off x="2135188" y="1052513"/>
            <a:ext cx="2736850" cy="193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000" b="1">
                <a:solidFill>
                  <a:srgbClr val="000000"/>
                </a:solidFill>
                <a:latin typeface="Century Gothic" panose="020B0502020202020204" pitchFamily="34" charset="0"/>
              </a:rPr>
              <a:t>Now write down as many of your own hobbies as you can in sections 3a and 3b on your               u-xplore-u’ sheet</a:t>
            </a:r>
            <a:r>
              <a:rPr lang="en-GB" altLang="en-US" sz="2000" b="1">
                <a:solidFill>
                  <a:srgbClr val="FF0000"/>
                </a:solidFill>
                <a:latin typeface="Century Gothic" panose="020B0502020202020204" pitchFamily="34" charset="0"/>
              </a:rPr>
              <a:t>…  </a:t>
            </a:r>
            <a:endParaRPr lang="en-US" altLang="en-US" sz="2000" b="1">
              <a:solidFill>
                <a:srgbClr val="FF0000"/>
              </a:solidFill>
              <a:latin typeface="Century Gothic" panose="020B0502020202020204" pitchFamily="34" charset="0"/>
            </a:endParaRPr>
          </a:p>
        </p:txBody>
      </p:sp>
      <p:pic>
        <p:nvPicPr>
          <p:cNvPr id="45072" name="Picture 16" descr="MPj0422295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5188" y="3862388"/>
            <a:ext cx="2736850" cy="2717800"/>
          </a:xfrm>
          <a:prstGeom prst="rect">
            <a:avLst/>
          </a:prstGeom>
          <a:noFill/>
          <a:extLst>
            <a:ext uri="{909E8E84-426E-40DD-AFC4-6F175D3DCCD1}">
              <a14:hiddenFill xmlns:a14="http://schemas.microsoft.com/office/drawing/2010/main">
                <a:solidFill>
                  <a:srgbClr val="FFFFFF"/>
                </a:solidFill>
              </a14:hiddenFill>
            </a:ext>
          </a:extLst>
        </p:spPr>
      </p:pic>
      <p:pic>
        <p:nvPicPr>
          <p:cNvPr id="45074" name="Picture 18" descr="MCj043379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45075" name="Text Box 19"/>
          <p:cNvSpPr txBox="1">
            <a:spLocks noChangeArrowheads="1"/>
          </p:cNvSpPr>
          <p:nvPr/>
        </p:nvSpPr>
        <p:spPr bwMode="auto">
          <a:xfrm>
            <a:off x="1524001" y="333376"/>
            <a:ext cx="2843213"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Task Six</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45076" name="Picture 20" descr="awa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3388" y="193675"/>
            <a:ext cx="8636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538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75"/>
                                        </p:tgtEl>
                                        <p:attrNameLst>
                                          <p:attrName>style.visibility</p:attrName>
                                        </p:attrNameLst>
                                      </p:cBhvr>
                                      <p:to>
                                        <p:strVal val="visible"/>
                                      </p:to>
                                    </p:set>
                                    <p:animEffect transition="in" filter="fade">
                                      <p:cBhvr>
                                        <p:cTn id="7" dur="500"/>
                                        <p:tgtEl>
                                          <p:spTgt spid="45075"/>
                                        </p:tgtEl>
                                      </p:cBhvr>
                                    </p:animEffect>
                                  </p:childTnLst>
                                </p:cTn>
                              </p:par>
                              <p:par>
                                <p:cTn id="8" presetID="10" presetClass="entr" presetSubtype="0" fill="hold" nodeType="withEffect">
                                  <p:stCondLst>
                                    <p:cond delay="0"/>
                                  </p:stCondLst>
                                  <p:childTnLst>
                                    <p:set>
                                      <p:cBhvr>
                                        <p:cTn id="9" dur="1" fill="hold">
                                          <p:stCondLst>
                                            <p:cond delay="0"/>
                                          </p:stCondLst>
                                        </p:cTn>
                                        <p:tgtEl>
                                          <p:spTgt spid="45076"/>
                                        </p:tgtEl>
                                        <p:attrNameLst>
                                          <p:attrName>style.visibility</p:attrName>
                                        </p:attrNameLst>
                                      </p:cBhvr>
                                      <p:to>
                                        <p:strVal val="visible"/>
                                      </p:to>
                                    </p:set>
                                    <p:animEffect transition="in" filter="fade">
                                      <p:cBhvr>
                                        <p:cTn id="10" dur="500"/>
                                        <p:tgtEl>
                                          <p:spTgt spid="450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5070">
                                            <p:txEl>
                                              <p:pRg st="0" end="0"/>
                                            </p:txEl>
                                          </p:spTgt>
                                        </p:tgtEl>
                                        <p:attrNameLst>
                                          <p:attrName>style.visibility</p:attrName>
                                        </p:attrNameLst>
                                      </p:cBhvr>
                                      <p:to>
                                        <p:strVal val="visible"/>
                                      </p:to>
                                    </p:set>
                                    <p:animEffect transition="in" filter="fade">
                                      <p:cBhvr>
                                        <p:cTn id="15" dur="500"/>
                                        <p:tgtEl>
                                          <p:spTgt spid="4507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45066"/>
                                        </p:tgtEl>
                                        <p:attrNameLst>
                                          <p:attrName>style.visibility</p:attrName>
                                        </p:attrNameLst>
                                      </p:cBhvr>
                                      <p:to>
                                        <p:strVal val="visible"/>
                                      </p:to>
                                    </p:set>
                                    <p:anim calcmode="lin" valueType="num">
                                      <p:cBhvr additive="base">
                                        <p:cTn id="20" dur="500" fill="hold"/>
                                        <p:tgtEl>
                                          <p:spTgt spid="45066"/>
                                        </p:tgtEl>
                                        <p:attrNameLst>
                                          <p:attrName>ppt_x</p:attrName>
                                        </p:attrNameLst>
                                      </p:cBhvr>
                                      <p:tavLst>
                                        <p:tav tm="0">
                                          <p:val>
                                            <p:strVal val="1+#ppt_w/2"/>
                                          </p:val>
                                        </p:tav>
                                        <p:tav tm="100000">
                                          <p:val>
                                            <p:strVal val="#ppt_x"/>
                                          </p:val>
                                        </p:tav>
                                      </p:tavLst>
                                    </p:anim>
                                    <p:anim calcmode="lin" valueType="num">
                                      <p:cBhvr additive="base">
                                        <p:cTn id="21" dur="500" fill="hold"/>
                                        <p:tgtEl>
                                          <p:spTgt spid="4506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5062"/>
                                        </p:tgtEl>
                                        <p:attrNameLst>
                                          <p:attrName>style.visibility</p:attrName>
                                        </p:attrNameLst>
                                      </p:cBhvr>
                                      <p:to>
                                        <p:strVal val="visible"/>
                                      </p:to>
                                    </p:set>
                                    <p:anim calcmode="lin" valueType="num">
                                      <p:cBhvr additive="base">
                                        <p:cTn id="24" dur="500" fill="hold"/>
                                        <p:tgtEl>
                                          <p:spTgt spid="45062"/>
                                        </p:tgtEl>
                                        <p:attrNameLst>
                                          <p:attrName>ppt_x</p:attrName>
                                        </p:attrNameLst>
                                      </p:cBhvr>
                                      <p:tavLst>
                                        <p:tav tm="0">
                                          <p:val>
                                            <p:strVal val="1+#ppt_w/2"/>
                                          </p:val>
                                        </p:tav>
                                        <p:tav tm="100000">
                                          <p:val>
                                            <p:strVal val="#ppt_x"/>
                                          </p:val>
                                        </p:tav>
                                      </p:tavLst>
                                    </p:anim>
                                    <p:anim calcmode="lin" valueType="num">
                                      <p:cBhvr additive="base">
                                        <p:cTn id="25" dur="500" fill="hold"/>
                                        <p:tgtEl>
                                          <p:spTgt spid="4506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067"/>
                                        </p:tgtEl>
                                        <p:attrNameLst>
                                          <p:attrName>style.visibility</p:attrName>
                                        </p:attrNameLst>
                                      </p:cBhvr>
                                      <p:to>
                                        <p:strVal val="visible"/>
                                      </p:to>
                                    </p:set>
                                    <p:anim calcmode="lin" valueType="num">
                                      <p:cBhvr additive="base">
                                        <p:cTn id="28" dur="500" fill="hold"/>
                                        <p:tgtEl>
                                          <p:spTgt spid="45067"/>
                                        </p:tgtEl>
                                        <p:attrNameLst>
                                          <p:attrName>ppt_x</p:attrName>
                                        </p:attrNameLst>
                                      </p:cBhvr>
                                      <p:tavLst>
                                        <p:tav tm="0">
                                          <p:val>
                                            <p:strVal val="1+#ppt_w/2"/>
                                          </p:val>
                                        </p:tav>
                                        <p:tav tm="100000">
                                          <p:val>
                                            <p:strVal val="#ppt_x"/>
                                          </p:val>
                                        </p:tav>
                                      </p:tavLst>
                                    </p:anim>
                                    <p:anim calcmode="lin" valueType="num">
                                      <p:cBhvr additive="base">
                                        <p:cTn id="29" dur="500" fill="hold"/>
                                        <p:tgtEl>
                                          <p:spTgt spid="4506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5065"/>
                                        </p:tgtEl>
                                        <p:attrNameLst>
                                          <p:attrName>style.visibility</p:attrName>
                                        </p:attrNameLst>
                                      </p:cBhvr>
                                      <p:to>
                                        <p:strVal val="visible"/>
                                      </p:to>
                                    </p:set>
                                    <p:anim calcmode="lin" valueType="num">
                                      <p:cBhvr additive="base">
                                        <p:cTn id="32" dur="500" fill="hold"/>
                                        <p:tgtEl>
                                          <p:spTgt spid="45065"/>
                                        </p:tgtEl>
                                        <p:attrNameLst>
                                          <p:attrName>ppt_x</p:attrName>
                                        </p:attrNameLst>
                                      </p:cBhvr>
                                      <p:tavLst>
                                        <p:tav tm="0">
                                          <p:val>
                                            <p:strVal val="1+#ppt_w/2"/>
                                          </p:val>
                                        </p:tav>
                                        <p:tav tm="100000">
                                          <p:val>
                                            <p:strVal val="#ppt_x"/>
                                          </p:val>
                                        </p:tav>
                                      </p:tavLst>
                                    </p:anim>
                                    <p:anim calcmode="lin" valueType="num">
                                      <p:cBhvr additive="base">
                                        <p:cTn id="33" dur="500" fill="hold"/>
                                        <p:tgtEl>
                                          <p:spTgt spid="4506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45069"/>
                                        </p:tgtEl>
                                        <p:attrNameLst>
                                          <p:attrName>style.visibility</p:attrName>
                                        </p:attrNameLst>
                                      </p:cBhvr>
                                      <p:to>
                                        <p:strVal val="visible"/>
                                      </p:to>
                                    </p:set>
                                    <p:anim calcmode="lin" valueType="num">
                                      <p:cBhvr additive="base">
                                        <p:cTn id="36" dur="500" fill="hold"/>
                                        <p:tgtEl>
                                          <p:spTgt spid="45069"/>
                                        </p:tgtEl>
                                        <p:attrNameLst>
                                          <p:attrName>ppt_x</p:attrName>
                                        </p:attrNameLst>
                                      </p:cBhvr>
                                      <p:tavLst>
                                        <p:tav tm="0">
                                          <p:val>
                                            <p:strVal val="1+#ppt_w/2"/>
                                          </p:val>
                                        </p:tav>
                                        <p:tav tm="100000">
                                          <p:val>
                                            <p:strVal val="#ppt_x"/>
                                          </p:val>
                                        </p:tav>
                                      </p:tavLst>
                                    </p:anim>
                                    <p:anim calcmode="lin" valueType="num">
                                      <p:cBhvr additive="base">
                                        <p:cTn id="37" dur="500" fill="hold"/>
                                        <p:tgtEl>
                                          <p:spTgt spid="4506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5072"/>
                                        </p:tgtEl>
                                        <p:attrNameLst>
                                          <p:attrName>style.visibility</p:attrName>
                                        </p:attrNameLst>
                                      </p:cBhvr>
                                      <p:to>
                                        <p:strVal val="visible"/>
                                      </p:to>
                                    </p:set>
                                    <p:anim calcmode="lin" valueType="num">
                                      <p:cBhvr additive="base">
                                        <p:cTn id="40" dur="500" fill="hold"/>
                                        <p:tgtEl>
                                          <p:spTgt spid="45072"/>
                                        </p:tgtEl>
                                        <p:attrNameLst>
                                          <p:attrName>ppt_x</p:attrName>
                                        </p:attrNameLst>
                                      </p:cBhvr>
                                      <p:tavLst>
                                        <p:tav tm="0">
                                          <p:val>
                                            <p:strVal val="1+#ppt_w/2"/>
                                          </p:val>
                                        </p:tav>
                                        <p:tav tm="100000">
                                          <p:val>
                                            <p:strVal val="#ppt_x"/>
                                          </p:val>
                                        </p:tav>
                                      </p:tavLst>
                                    </p:anim>
                                    <p:anim calcmode="lin" valueType="num">
                                      <p:cBhvr additive="base">
                                        <p:cTn id="41"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45074"/>
                                        </p:tgtEl>
                                        <p:attrNameLst>
                                          <p:attrName>style.visibility</p:attrName>
                                        </p:attrNameLst>
                                      </p:cBhvr>
                                      <p:to>
                                        <p:strVal val="visible"/>
                                      </p:to>
                                    </p:set>
                                    <p:animEffect transition="in" filter="dissolve">
                                      <p:cBhvr>
                                        <p:cTn id="46" dur="500"/>
                                        <p:tgtEl>
                                          <p:spTgt spid="4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pic>
        <p:nvPicPr>
          <p:cNvPr id="52229" name="Picture 5" descr="MPj042224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201" y="765175"/>
            <a:ext cx="1439863" cy="95885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MPj039941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01" y="765176"/>
            <a:ext cx="5762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52231" name="Picture 7" descr="MPj042770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475" y="765176"/>
            <a:ext cx="622300" cy="936625"/>
          </a:xfrm>
          <a:prstGeom prst="rect">
            <a:avLst/>
          </a:prstGeom>
          <a:noFill/>
          <a:extLst>
            <a:ext uri="{909E8E84-426E-40DD-AFC4-6F175D3DCCD1}">
              <a14:hiddenFill xmlns:a14="http://schemas.microsoft.com/office/drawing/2010/main">
                <a:solidFill>
                  <a:srgbClr val="FFFFFF"/>
                </a:solidFill>
              </a14:hiddenFill>
            </a:ext>
          </a:extLst>
        </p:spPr>
      </p:pic>
      <p:pic>
        <p:nvPicPr>
          <p:cNvPr id="52232" name="Picture 8" descr="MPj040166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4789" y="765176"/>
            <a:ext cx="1368425" cy="912813"/>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descr="MPj0422862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4650" y="765176"/>
            <a:ext cx="1403350" cy="936625"/>
          </a:xfrm>
          <a:prstGeom prst="rect">
            <a:avLst/>
          </a:prstGeom>
          <a:noFill/>
          <a:extLst>
            <a:ext uri="{909E8E84-426E-40DD-AFC4-6F175D3DCCD1}">
              <a14:hiddenFill xmlns:a14="http://schemas.microsoft.com/office/drawing/2010/main">
                <a:solidFill>
                  <a:srgbClr val="FFFFFF"/>
                </a:solidFill>
              </a14:hiddenFill>
            </a:ext>
          </a:extLst>
        </p:spPr>
      </p:pic>
      <p:sp>
        <p:nvSpPr>
          <p:cNvPr id="52234" name="Text Box 10"/>
          <p:cNvSpPr txBox="1">
            <a:spLocks noChangeArrowheads="1"/>
          </p:cNvSpPr>
          <p:nvPr/>
        </p:nvSpPr>
        <p:spPr bwMode="auto">
          <a:xfrm>
            <a:off x="1774826" y="692150"/>
            <a:ext cx="3097213" cy="665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000000"/>
                </a:solidFill>
                <a:latin typeface="Century Gothic" panose="020B0502020202020204" pitchFamily="34" charset="0"/>
              </a:rPr>
              <a:t>Now look closely at what you like doing in your subjects and your hobbies</a:t>
            </a:r>
            <a:r>
              <a:rPr lang="en-GB" altLang="en-US" sz="2000" b="1">
                <a:solidFill>
                  <a:srgbClr val="FF0000"/>
                </a:solidFill>
                <a:latin typeface="Century Gothic" panose="020B0502020202020204" pitchFamily="34" charset="0"/>
              </a:rPr>
              <a:t>…</a:t>
            </a:r>
          </a:p>
          <a:p>
            <a:pPr fontAlgn="base">
              <a:spcBef>
                <a:spcPct val="50000"/>
              </a:spcBef>
              <a:spcAft>
                <a:spcPct val="0"/>
              </a:spcAft>
            </a:pPr>
            <a:endParaRPr lang="en-GB" altLang="en-US" sz="2000" b="1">
              <a:solidFill>
                <a:srgbClr val="FF0000"/>
              </a:solidFill>
              <a:latin typeface="Century Gothic" panose="020B0502020202020204" pitchFamily="34" charset="0"/>
            </a:endParaRPr>
          </a:p>
          <a:p>
            <a:pPr fontAlgn="base">
              <a:spcBef>
                <a:spcPct val="50000"/>
              </a:spcBef>
              <a:spcAft>
                <a:spcPct val="0"/>
              </a:spcAft>
            </a:pPr>
            <a:r>
              <a:rPr lang="en-GB" altLang="en-US" sz="2000" b="1">
                <a:solidFill>
                  <a:srgbClr val="000000"/>
                </a:solidFill>
                <a:latin typeface="Century Gothic" panose="020B0502020202020204" pitchFamily="34" charset="0"/>
              </a:rPr>
              <a:t>Does what you do in your subject and hobbies also highlight any personal skills</a:t>
            </a:r>
            <a:r>
              <a:rPr lang="en-GB" altLang="en-US" sz="2000" b="1">
                <a:solidFill>
                  <a:srgbClr val="FF0000"/>
                </a:solidFill>
                <a:latin typeface="Century Gothic" panose="020B0502020202020204" pitchFamily="34" charset="0"/>
              </a:rPr>
              <a:t>?</a:t>
            </a:r>
          </a:p>
          <a:p>
            <a:pPr fontAlgn="base">
              <a:spcBef>
                <a:spcPct val="50000"/>
              </a:spcBef>
              <a:spcAft>
                <a:spcPct val="0"/>
              </a:spcAft>
            </a:pPr>
            <a:endParaRPr lang="en-GB" altLang="en-US" sz="2000" b="1">
              <a:solidFill>
                <a:srgbClr val="000000"/>
              </a:solidFill>
              <a:latin typeface="Century Gothic" panose="020B0502020202020204" pitchFamily="34" charset="0"/>
            </a:endParaRPr>
          </a:p>
          <a:p>
            <a:pPr fontAlgn="base">
              <a:spcBef>
                <a:spcPct val="50000"/>
              </a:spcBef>
              <a:spcAft>
                <a:spcPct val="0"/>
              </a:spcAft>
            </a:pPr>
            <a:r>
              <a:rPr lang="en-GB" altLang="en-US" sz="2000" b="1">
                <a:solidFill>
                  <a:srgbClr val="000000"/>
                </a:solidFill>
                <a:latin typeface="Century Gothic" panose="020B0502020202020204" pitchFamily="34" charset="0"/>
              </a:rPr>
              <a:t>Write them in parts 1c, 2c, 3c and 4c</a:t>
            </a:r>
            <a:r>
              <a:rPr lang="en-GB" altLang="en-US" sz="2000" b="1">
                <a:solidFill>
                  <a:srgbClr val="FF0000"/>
                </a:solidFill>
                <a:latin typeface="Century Gothic" panose="020B0502020202020204" pitchFamily="34" charset="0"/>
              </a:rPr>
              <a:t>…</a:t>
            </a:r>
          </a:p>
          <a:p>
            <a:pPr fontAlgn="base">
              <a:spcBef>
                <a:spcPct val="50000"/>
              </a:spcBef>
              <a:spcAft>
                <a:spcPct val="0"/>
              </a:spcAft>
            </a:pPr>
            <a:endParaRPr lang="en-GB" altLang="en-US" sz="2000" b="1">
              <a:solidFill>
                <a:srgbClr val="000000"/>
              </a:solidFill>
              <a:latin typeface="Century Gothic" panose="020B0502020202020204" pitchFamily="34" charset="0"/>
            </a:endParaRPr>
          </a:p>
          <a:p>
            <a:pPr fontAlgn="base">
              <a:spcBef>
                <a:spcPct val="50000"/>
              </a:spcBef>
              <a:spcAft>
                <a:spcPct val="0"/>
              </a:spcAft>
            </a:pPr>
            <a:r>
              <a:rPr lang="en-GB" altLang="en-US" sz="2000" b="1">
                <a:solidFill>
                  <a:srgbClr val="000000"/>
                </a:solidFill>
                <a:latin typeface="Century Gothic" panose="020B0502020202020204" pitchFamily="34" charset="0"/>
              </a:rPr>
              <a:t>Here are the personal skills to help you…but you can use your own ideas too</a:t>
            </a:r>
            <a:r>
              <a:rPr lang="en-GB" altLang="en-US" sz="2000" b="1">
                <a:solidFill>
                  <a:srgbClr val="FF0000"/>
                </a:solidFill>
                <a:latin typeface="Century Gothic" panose="020B0502020202020204" pitchFamily="34" charset="0"/>
              </a:rPr>
              <a:t>… </a:t>
            </a:r>
          </a:p>
          <a:p>
            <a:pPr fontAlgn="base">
              <a:spcBef>
                <a:spcPct val="50000"/>
              </a:spcBef>
              <a:spcAft>
                <a:spcPct val="0"/>
              </a:spcAft>
            </a:pPr>
            <a:endParaRPr lang="en-US" altLang="en-US" sz="2000" b="1">
              <a:solidFill>
                <a:srgbClr val="FF0000"/>
              </a:solidFill>
              <a:latin typeface="Century Gothic" panose="020B0502020202020204" pitchFamily="34" charset="0"/>
            </a:endParaRPr>
          </a:p>
        </p:txBody>
      </p:sp>
      <p:grpSp>
        <p:nvGrpSpPr>
          <p:cNvPr id="52237" name="Group 13"/>
          <p:cNvGrpSpPr>
            <a:grpSpLocks/>
          </p:cNvGrpSpPr>
          <p:nvPr/>
        </p:nvGrpSpPr>
        <p:grpSpPr bwMode="auto">
          <a:xfrm>
            <a:off x="5232401" y="1916113"/>
            <a:ext cx="4716463" cy="6673850"/>
            <a:chOff x="2653" y="572"/>
            <a:chExt cx="2971" cy="4204"/>
          </a:xfrm>
        </p:grpSpPr>
        <p:grpSp>
          <p:nvGrpSpPr>
            <p:cNvPr id="52238" name="Group 14"/>
            <p:cNvGrpSpPr>
              <a:grpSpLocks/>
            </p:cNvGrpSpPr>
            <p:nvPr/>
          </p:nvGrpSpPr>
          <p:grpSpPr bwMode="auto">
            <a:xfrm>
              <a:off x="2653" y="572"/>
              <a:ext cx="2971" cy="4204"/>
              <a:chOff x="2653" y="572"/>
              <a:chExt cx="2971" cy="4204"/>
            </a:xfrm>
          </p:grpSpPr>
          <p:pic>
            <p:nvPicPr>
              <p:cNvPr id="52239" name="Picture 15"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 y="572"/>
                <a:ext cx="2928" cy="42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40" name="Picture 16"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 y="620"/>
                <a:ext cx="118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1" name="Text Box 17"/>
              <p:cNvSpPr txBox="1">
                <a:spLocks noChangeArrowheads="1"/>
              </p:cNvSpPr>
              <p:nvPr/>
            </p:nvSpPr>
            <p:spPr bwMode="auto">
              <a:xfrm>
                <a:off x="2653" y="811"/>
                <a:ext cx="159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altLang="en-US" sz="1200" b="1">
                    <a:solidFill>
                      <a:srgbClr val="000000"/>
                    </a:solidFill>
                    <a:latin typeface="Teen Light" pitchFamily="2" charset="0"/>
                  </a:rPr>
                  <a:t>  </a:t>
                </a:r>
                <a:r>
                  <a:rPr lang="en-GB" altLang="en-US" sz="900" b="1">
                    <a:solidFill>
                      <a:srgbClr val="000000"/>
                    </a:solidFill>
                    <a:latin typeface="Teen Light" pitchFamily="2" charset="0"/>
                  </a:rPr>
                  <a:t>YEAR 10 CAREERS</a:t>
                </a:r>
                <a:r>
                  <a:rPr lang="en-GB" altLang="en-US" sz="900" b="1">
                    <a:solidFill>
                      <a:srgbClr val="FF0000"/>
                    </a:solidFill>
                    <a:latin typeface="Teen Light" pitchFamily="2" charset="0"/>
                  </a:rPr>
                  <a:t>… </a:t>
                </a:r>
                <a:r>
                  <a:rPr lang="en-GB" altLang="en-US" sz="900" b="1">
                    <a:solidFill>
                      <a:srgbClr val="000000"/>
                    </a:solidFill>
                    <a:latin typeface="Teen Light" pitchFamily="2" charset="0"/>
                  </a:rPr>
                  <a:t>Lesson 3</a:t>
                </a:r>
                <a:r>
                  <a:rPr lang="en-GB" altLang="en-US" sz="900" b="1">
                    <a:solidFill>
                      <a:srgbClr val="FF0000"/>
                    </a:solidFill>
                    <a:latin typeface="Teen Light" pitchFamily="2" charset="0"/>
                  </a:rPr>
                  <a:t>… </a:t>
                </a:r>
                <a:r>
                  <a:rPr lang="en-GB" altLang="en-US" sz="900" b="1">
                    <a:solidFill>
                      <a:srgbClr val="000000"/>
                    </a:solidFill>
                    <a:latin typeface="Teen Light" pitchFamily="2" charset="0"/>
                  </a:rPr>
                  <a:t>RESOURCE 1</a:t>
                </a:r>
                <a:r>
                  <a:rPr lang="en-GB" altLang="en-US" sz="900" b="1">
                    <a:solidFill>
                      <a:srgbClr val="FF0000"/>
                    </a:solidFill>
                    <a:latin typeface="Teen Light" pitchFamily="2" charset="0"/>
                  </a:rPr>
                  <a:t>…</a:t>
                </a:r>
                <a:endParaRPr lang="en-US" altLang="en-US" sz="900">
                  <a:solidFill>
                    <a:srgbClr val="000000"/>
                  </a:solidFill>
                </a:endParaRPr>
              </a:p>
            </p:txBody>
          </p:sp>
          <p:sp>
            <p:nvSpPr>
              <p:cNvPr id="52242" name="Text Box 18"/>
              <p:cNvSpPr txBox="1">
                <a:spLocks noChangeArrowheads="1"/>
              </p:cNvSpPr>
              <p:nvPr/>
            </p:nvSpPr>
            <p:spPr bwMode="auto">
              <a:xfrm>
                <a:off x="2782" y="954"/>
                <a:ext cx="431" cy="62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43" name="Text Box 19"/>
              <p:cNvSpPr txBox="1">
                <a:spLocks noChangeArrowheads="1"/>
              </p:cNvSpPr>
              <p:nvPr/>
            </p:nvSpPr>
            <p:spPr bwMode="auto">
              <a:xfrm>
                <a:off x="3256" y="954"/>
                <a:ext cx="904" cy="144"/>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Name…</a:t>
                </a:r>
                <a:endParaRPr lang="en-US" altLang="en-US" sz="1000">
                  <a:solidFill>
                    <a:srgbClr val="000000"/>
                  </a:solidFill>
                </a:endParaRPr>
              </a:p>
            </p:txBody>
          </p:sp>
          <p:sp>
            <p:nvSpPr>
              <p:cNvPr id="52244" name="Text Box 20"/>
              <p:cNvSpPr txBox="1">
                <a:spLocks noChangeArrowheads="1"/>
              </p:cNvSpPr>
              <p:nvPr/>
            </p:nvSpPr>
            <p:spPr bwMode="auto">
              <a:xfrm>
                <a:off x="3256" y="1098"/>
                <a:ext cx="904" cy="14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Age…</a:t>
                </a:r>
                <a:endParaRPr lang="en-US" altLang="en-US" sz="1000">
                  <a:solidFill>
                    <a:srgbClr val="000000"/>
                  </a:solidFill>
                </a:endParaRPr>
              </a:p>
            </p:txBody>
          </p:sp>
          <p:sp>
            <p:nvSpPr>
              <p:cNvPr id="52245" name="Text Box 21"/>
              <p:cNvSpPr txBox="1">
                <a:spLocks noChangeArrowheads="1"/>
              </p:cNvSpPr>
              <p:nvPr/>
            </p:nvSpPr>
            <p:spPr bwMode="auto">
              <a:xfrm>
                <a:off x="3256" y="1241"/>
                <a:ext cx="904" cy="335"/>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a:solidFill>
                      <a:srgbClr val="000000"/>
                    </a:solidFill>
                    <a:latin typeface="Teen Light" pitchFamily="2" charset="0"/>
                  </a:rPr>
                  <a:t>School…</a:t>
                </a:r>
                <a:endParaRPr lang="en-US" altLang="en-US" sz="1000">
                  <a:solidFill>
                    <a:srgbClr val="000000"/>
                  </a:solidFill>
                </a:endParaRPr>
              </a:p>
            </p:txBody>
          </p:sp>
          <p:sp>
            <p:nvSpPr>
              <p:cNvPr id="52246" name="Text Box 22"/>
              <p:cNvSpPr txBox="1">
                <a:spLocks noChangeArrowheads="1"/>
              </p:cNvSpPr>
              <p:nvPr/>
            </p:nvSpPr>
            <p:spPr bwMode="auto">
              <a:xfrm>
                <a:off x="4160" y="954"/>
                <a:ext cx="1421" cy="62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900">
                    <a:solidFill>
                      <a:srgbClr val="000000"/>
                    </a:solidFill>
                    <a:latin typeface="Teen Light" pitchFamily="2" charset="0"/>
                  </a:rPr>
                  <a:t>Subjects Studying…</a:t>
                </a:r>
                <a:endParaRPr lang="en-US" altLang="en-US" sz="900">
                  <a:solidFill>
                    <a:srgbClr val="000000"/>
                  </a:solidFill>
                </a:endParaRPr>
              </a:p>
            </p:txBody>
          </p:sp>
          <p:grpSp>
            <p:nvGrpSpPr>
              <p:cNvPr id="52247" name="Group 23"/>
              <p:cNvGrpSpPr>
                <a:grpSpLocks/>
              </p:cNvGrpSpPr>
              <p:nvPr/>
            </p:nvGrpSpPr>
            <p:grpSpPr bwMode="auto">
              <a:xfrm>
                <a:off x="2782" y="1623"/>
                <a:ext cx="2799" cy="764"/>
                <a:chOff x="360" y="4860"/>
                <a:chExt cx="12240" cy="2160"/>
              </a:xfrm>
            </p:grpSpPr>
            <p:sp>
              <p:nvSpPr>
                <p:cNvPr id="52248" name="Text Box 24"/>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000">
                      <a:solidFill>
                        <a:srgbClr val="FFFFFF"/>
                      </a:solidFill>
                      <a:latin typeface="Teen Light" pitchFamily="2" charset="0"/>
                    </a:rPr>
                    <a:t>1a) Subjects</a:t>
                  </a:r>
                  <a:r>
                    <a:rPr lang="en-GB" altLang="en-US" sz="1000">
                      <a:solidFill>
                        <a:srgbClr val="FF0000"/>
                      </a:solidFill>
                      <a:latin typeface="Teen Light" pitchFamily="2" charset="0"/>
                    </a:rPr>
                    <a:t>…</a:t>
                  </a:r>
                  <a:r>
                    <a:rPr lang="en-GB" altLang="en-US" sz="1000">
                      <a:solidFill>
                        <a:srgbClr val="FFFFFF"/>
                      </a:solidFill>
                      <a:latin typeface="Teen Light" pitchFamily="2" charset="0"/>
                    </a:rPr>
                    <a:t> Likes</a:t>
                  </a:r>
                  <a:r>
                    <a:rPr lang="en-GB" altLang="en-US" sz="1000">
                      <a:solidFill>
                        <a:srgbClr val="FF0000"/>
                      </a:solidFill>
                      <a:latin typeface="Teen Light" pitchFamily="2" charset="0"/>
                    </a:rPr>
                    <a:t>…</a:t>
                  </a:r>
                  <a:endParaRPr lang="en-US" altLang="en-US" sz="1000">
                    <a:solidFill>
                      <a:srgbClr val="000000"/>
                    </a:solidFill>
                  </a:endParaRPr>
                </a:p>
              </p:txBody>
            </p:sp>
            <p:sp>
              <p:nvSpPr>
                <p:cNvPr id="52249" name="Text Box 25"/>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52250" name="Text Box 26"/>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52251" name="Text Box 27"/>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52252" name="Text Box 28"/>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(b) What do you like doing in this subject</a:t>
                  </a:r>
                  <a:r>
                    <a:rPr lang="en-GB" altLang="en-US" sz="800">
                      <a:solidFill>
                        <a:srgbClr val="FF0000"/>
                      </a:solidFill>
                      <a:latin typeface="Teen Light" pitchFamily="2" charset="0"/>
                    </a:rPr>
                    <a:t>?</a:t>
                  </a:r>
                  <a:endParaRPr lang="en-US" altLang="en-US" sz="800">
                    <a:solidFill>
                      <a:srgbClr val="FF0000"/>
                    </a:solidFill>
                  </a:endParaRPr>
                </a:p>
              </p:txBody>
            </p:sp>
            <p:sp>
              <p:nvSpPr>
                <p:cNvPr id="52253" name="Text Box 29"/>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4" name="Text Box 30"/>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5" name="Text Box 31"/>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6" name="Text Box 32"/>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7" name="Text Box 33"/>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8" name="Text Box 34"/>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59" name="Text Box 35"/>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800">
                      <a:solidFill>
                        <a:srgbClr val="FFFFFF"/>
                      </a:solidFill>
                      <a:latin typeface="Teen Light" pitchFamily="2" charset="0"/>
                    </a:rPr>
                    <a:t>(c) Personal Skills Used</a:t>
                  </a:r>
                  <a:r>
                    <a:rPr lang="en-GB" altLang="en-US" sz="800">
                      <a:solidFill>
                        <a:srgbClr val="FF0000"/>
                      </a:solidFill>
                      <a:latin typeface="Teen Light" pitchFamily="2" charset="0"/>
                    </a:rPr>
                    <a:t>…</a:t>
                  </a:r>
                  <a:endParaRPr lang="en-US" altLang="en-US" sz="800">
                    <a:solidFill>
                      <a:srgbClr val="FF0000"/>
                    </a:solidFill>
                  </a:endParaRPr>
                </a:p>
              </p:txBody>
            </p:sp>
          </p:grpSp>
          <p:sp>
            <p:nvSpPr>
              <p:cNvPr id="52260" name="Text Box 36"/>
              <p:cNvSpPr txBox="1">
                <a:spLocks noChangeArrowheads="1"/>
              </p:cNvSpPr>
              <p:nvPr/>
            </p:nvSpPr>
            <p:spPr bwMode="auto">
              <a:xfrm>
                <a:off x="2782" y="2435"/>
                <a:ext cx="864"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000">
                    <a:solidFill>
                      <a:srgbClr val="FFFFFF"/>
                    </a:solidFill>
                    <a:latin typeface="Teen Light" pitchFamily="2" charset="0"/>
                  </a:rPr>
                  <a:t>2a) </a:t>
                </a:r>
                <a:r>
                  <a:rPr lang="en-GB" altLang="en-US" sz="900">
                    <a:solidFill>
                      <a:srgbClr val="FFFFFF"/>
                    </a:solidFill>
                    <a:latin typeface="Teen Light" pitchFamily="2" charset="0"/>
                  </a:rPr>
                  <a:t>Subjects</a:t>
                </a:r>
                <a:r>
                  <a:rPr lang="en-GB" altLang="en-US" sz="900">
                    <a:solidFill>
                      <a:srgbClr val="FF0000"/>
                    </a:solidFill>
                    <a:latin typeface="Teen Light" pitchFamily="2" charset="0"/>
                  </a:rPr>
                  <a:t>… </a:t>
                </a:r>
                <a:r>
                  <a:rPr lang="en-GB" altLang="en-US" sz="900">
                    <a:solidFill>
                      <a:srgbClr val="FFFFFF"/>
                    </a:solidFill>
                    <a:latin typeface="Teen Light" pitchFamily="2" charset="0"/>
                  </a:rPr>
                  <a:t>Dislikes</a:t>
                </a:r>
                <a:endParaRPr lang="en-US" altLang="en-US" sz="900">
                  <a:solidFill>
                    <a:srgbClr val="FFFFFF"/>
                  </a:solidFill>
                </a:endParaRPr>
              </a:p>
            </p:txBody>
          </p:sp>
          <p:sp>
            <p:nvSpPr>
              <p:cNvPr id="52261" name="Text Box 37"/>
              <p:cNvSpPr txBox="1">
                <a:spLocks noChangeArrowheads="1"/>
              </p:cNvSpPr>
              <p:nvPr/>
            </p:nvSpPr>
            <p:spPr bwMode="auto">
              <a:xfrm>
                <a:off x="2782" y="2626"/>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52262" name="Text Box 38"/>
              <p:cNvSpPr txBox="1">
                <a:spLocks noChangeArrowheads="1"/>
              </p:cNvSpPr>
              <p:nvPr/>
            </p:nvSpPr>
            <p:spPr bwMode="auto">
              <a:xfrm>
                <a:off x="2782" y="2817"/>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52263" name="Text Box 39"/>
              <p:cNvSpPr txBox="1">
                <a:spLocks noChangeArrowheads="1"/>
              </p:cNvSpPr>
              <p:nvPr/>
            </p:nvSpPr>
            <p:spPr bwMode="auto">
              <a:xfrm>
                <a:off x="3646" y="2435"/>
                <a:ext cx="1071"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 What do you not doing in this subject</a:t>
                </a:r>
                <a:r>
                  <a:rPr lang="en-GB" altLang="en-US" sz="900">
                    <a:solidFill>
                      <a:srgbClr val="FF0000"/>
                    </a:solidFill>
                    <a:latin typeface="Teen Light" pitchFamily="2" charset="0"/>
                  </a:rPr>
                  <a:t>?</a:t>
                </a:r>
                <a:endParaRPr lang="en-US" altLang="en-US" sz="900">
                  <a:solidFill>
                    <a:srgbClr val="000000"/>
                  </a:solidFill>
                </a:endParaRPr>
              </a:p>
            </p:txBody>
          </p:sp>
          <p:sp>
            <p:nvSpPr>
              <p:cNvPr id="52264" name="Text Box 40"/>
              <p:cNvSpPr txBox="1">
                <a:spLocks noChangeArrowheads="1"/>
              </p:cNvSpPr>
              <p:nvPr/>
            </p:nvSpPr>
            <p:spPr bwMode="auto">
              <a:xfrm>
                <a:off x="3646" y="2626"/>
                <a:ext cx="1071"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65" name="Text Box 41"/>
              <p:cNvSpPr txBox="1">
                <a:spLocks noChangeArrowheads="1"/>
              </p:cNvSpPr>
              <p:nvPr/>
            </p:nvSpPr>
            <p:spPr bwMode="auto">
              <a:xfrm>
                <a:off x="3646" y="2817"/>
                <a:ext cx="1071"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66" name="Text Box 42"/>
              <p:cNvSpPr txBox="1">
                <a:spLocks noChangeArrowheads="1"/>
              </p:cNvSpPr>
              <p:nvPr/>
            </p:nvSpPr>
            <p:spPr bwMode="auto">
              <a:xfrm>
                <a:off x="4717" y="2626"/>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67" name="Text Box 43"/>
              <p:cNvSpPr txBox="1">
                <a:spLocks noChangeArrowheads="1"/>
              </p:cNvSpPr>
              <p:nvPr/>
            </p:nvSpPr>
            <p:spPr bwMode="auto">
              <a:xfrm>
                <a:off x="4717" y="2817"/>
                <a:ext cx="864" cy="191"/>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68" name="Text Box 44"/>
              <p:cNvSpPr txBox="1">
                <a:spLocks noChangeArrowheads="1"/>
              </p:cNvSpPr>
              <p:nvPr/>
            </p:nvSpPr>
            <p:spPr bwMode="auto">
              <a:xfrm>
                <a:off x="4717" y="2435"/>
                <a:ext cx="864" cy="191"/>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 Personal Skills not favoured</a:t>
                </a:r>
                <a:r>
                  <a:rPr lang="en-GB" altLang="en-US" sz="900">
                    <a:solidFill>
                      <a:srgbClr val="FF0000"/>
                    </a:solidFill>
                    <a:latin typeface="Teen Light" pitchFamily="2" charset="0"/>
                  </a:rPr>
                  <a:t>?</a:t>
                </a:r>
                <a:endParaRPr lang="en-US" altLang="en-US" sz="900">
                  <a:solidFill>
                    <a:srgbClr val="000000"/>
                  </a:solidFill>
                </a:endParaRPr>
              </a:p>
            </p:txBody>
          </p:sp>
          <p:grpSp>
            <p:nvGrpSpPr>
              <p:cNvPr id="52269" name="Group 45"/>
              <p:cNvGrpSpPr>
                <a:grpSpLocks/>
              </p:cNvGrpSpPr>
              <p:nvPr/>
            </p:nvGrpSpPr>
            <p:grpSpPr bwMode="auto">
              <a:xfrm>
                <a:off x="2782" y="3104"/>
                <a:ext cx="2799" cy="764"/>
                <a:chOff x="360" y="4860"/>
                <a:chExt cx="12240" cy="2160"/>
              </a:xfrm>
            </p:grpSpPr>
            <p:sp>
              <p:nvSpPr>
                <p:cNvPr id="52270" name="Text Box 46"/>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3a) Indoor Hobbies</a:t>
                  </a:r>
                  <a:r>
                    <a:rPr lang="en-GB" altLang="en-US" sz="1200">
                      <a:solidFill>
                        <a:srgbClr val="FF0000"/>
                      </a:solidFill>
                      <a:latin typeface="Teen Light" pitchFamily="2" charset="0"/>
                    </a:rPr>
                    <a:t>….</a:t>
                  </a:r>
                  <a:endParaRPr lang="en-US" altLang="en-US">
                    <a:solidFill>
                      <a:srgbClr val="000000"/>
                    </a:solidFill>
                  </a:endParaRPr>
                </a:p>
              </p:txBody>
            </p:sp>
            <p:sp>
              <p:nvSpPr>
                <p:cNvPr id="52271" name="Text Box 47"/>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52272" name="Text Box 48"/>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52273" name="Text Box 49"/>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52274" name="Text Box 50"/>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(b)What  do you actually do</a:t>
                  </a:r>
                  <a:r>
                    <a:rPr lang="en-GB" altLang="en-US" sz="900">
                      <a:solidFill>
                        <a:srgbClr val="FF0000"/>
                      </a:solidFill>
                      <a:latin typeface="Teen Light" pitchFamily="2" charset="0"/>
                    </a:rPr>
                    <a:t>?</a:t>
                  </a:r>
                  <a:endParaRPr lang="en-US" altLang="en-US" sz="900">
                    <a:solidFill>
                      <a:srgbClr val="000000"/>
                    </a:solidFill>
                  </a:endParaRPr>
                </a:p>
              </p:txBody>
            </p:sp>
            <p:sp>
              <p:nvSpPr>
                <p:cNvPr id="52275" name="Text Box 51"/>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76" name="Text Box 52"/>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77" name="Text Box 53"/>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78" name="Text Box 54"/>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79" name="Text Box 55"/>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80" name="Text Box 56"/>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81" name="Text Box 57"/>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 Personal Skills Used</a:t>
                  </a:r>
                  <a:r>
                    <a:rPr lang="en-GB" altLang="en-US" sz="900">
                      <a:solidFill>
                        <a:srgbClr val="FF0000"/>
                      </a:solidFill>
                      <a:latin typeface="Teen Light" pitchFamily="2" charset="0"/>
                    </a:rPr>
                    <a:t>…</a:t>
                  </a:r>
                  <a:endParaRPr lang="en-US" altLang="en-US" sz="900">
                    <a:solidFill>
                      <a:srgbClr val="000000"/>
                    </a:solidFill>
                  </a:endParaRPr>
                </a:p>
              </p:txBody>
            </p:sp>
          </p:grpSp>
          <p:grpSp>
            <p:nvGrpSpPr>
              <p:cNvPr id="52282" name="Group 58"/>
              <p:cNvGrpSpPr>
                <a:grpSpLocks/>
              </p:cNvGrpSpPr>
              <p:nvPr/>
            </p:nvGrpSpPr>
            <p:grpSpPr bwMode="auto">
              <a:xfrm>
                <a:off x="2782" y="3916"/>
                <a:ext cx="2799" cy="764"/>
                <a:chOff x="360" y="4860"/>
                <a:chExt cx="12240" cy="2160"/>
              </a:xfrm>
            </p:grpSpPr>
            <p:sp>
              <p:nvSpPr>
                <p:cNvPr id="52283" name="Text Box 59"/>
                <p:cNvSpPr txBox="1">
                  <a:spLocks noChangeArrowheads="1"/>
                </p:cNvSpPr>
                <p:nvPr/>
              </p:nvSpPr>
              <p:spPr bwMode="auto">
                <a:xfrm>
                  <a:off x="36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4a) Outdoor hobbies</a:t>
                  </a:r>
                  <a:r>
                    <a:rPr lang="en-GB" altLang="en-US" sz="900">
                      <a:solidFill>
                        <a:srgbClr val="FF0000"/>
                      </a:solidFill>
                      <a:latin typeface="Teen Light" pitchFamily="2" charset="0"/>
                    </a:rPr>
                    <a:t>…</a:t>
                  </a:r>
                  <a:endParaRPr lang="en-US" altLang="en-US" sz="900">
                    <a:solidFill>
                      <a:srgbClr val="000000"/>
                    </a:solidFill>
                  </a:endParaRPr>
                </a:p>
              </p:txBody>
            </p:sp>
            <p:sp>
              <p:nvSpPr>
                <p:cNvPr id="52284" name="Text Box 60"/>
                <p:cNvSpPr txBox="1">
                  <a:spLocks noChangeArrowheads="1"/>
                </p:cNvSpPr>
                <p:nvPr/>
              </p:nvSpPr>
              <p:spPr bwMode="auto">
                <a:xfrm>
                  <a:off x="36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1.</a:t>
                  </a:r>
                  <a:endParaRPr lang="en-US" altLang="en-US">
                    <a:solidFill>
                      <a:srgbClr val="000000"/>
                    </a:solidFill>
                  </a:endParaRPr>
                </a:p>
              </p:txBody>
            </p:sp>
            <p:sp>
              <p:nvSpPr>
                <p:cNvPr id="52285" name="Text Box 61"/>
                <p:cNvSpPr txBox="1">
                  <a:spLocks noChangeArrowheads="1"/>
                </p:cNvSpPr>
                <p:nvPr/>
              </p:nvSpPr>
              <p:spPr bwMode="auto">
                <a:xfrm>
                  <a:off x="36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3.</a:t>
                  </a:r>
                  <a:endParaRPr lang="en-US" altLang="en-US">
                    <a:solidFill>
                      <a:srgbClr val="000000"/>
                    </a:solidFill>
                  </a:endParaRPr>
                </a:p>
              </p:txBody>
            </p:sp>
            <p:sp>
              <p:nvSpPr>
                <p:cNvPr id="52286" name="Text Box 62"/>
                <p:cNvSpPr txBox="1">
                  <a:spLocks noChangeArrowheads="1"/>
                </p:cNvSpPr>
                <p:nvPr/>
              </p:nvSpPr>
              <p:spPr bwMode="auto">
                <a:xfrm>
                  <a:off x="36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a:solidFill>
                        <a:srgbClr val="000000"/>
                      </a:solidFill>
                      <a:latin typeface="Teen Light" pitchFamily="2" charset="0"/>
                    </a:rPr>
                    <a:t>2.</a:t>
                  </a:r>
                  <a:endParaRPr lang="en-US" altLang="en-US">
                    <a:solidFill>
                      <a:srgbClr val="000000"/>
                    </a:solidFill>
                  </a:endParaRPr>
                </a:p>
              </p:txBody>
            </p:sp>
            <p:sp>
              <p:nvSpPr>
                <p:cNvPr id="52287" name="Text Box 63"/>
                <p:cNvSpPr txBox="1">
                  <a:spLocks noChangeArrowheads="1"/>
                </p:cNvSpPr>
                <p:nvPr/>
              </p:nvSpPr>
              <p:spPr bwMode="auto">
                <a:xfrm>
                  <a:off x="4140" y="4860"/>
                  <a:ext cx="46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(b) What  do you actually do</a:t>
                  </a:r>
                  <a:r>
                    <a:rPr lang="en-GB" altLang="en-US" sz="900">
                      <a:solidFill>
                        <a:srgbClr val="FF0000"/>
                      </a:solidFill>
                      <a:latin typeface="Teen Light" pitchFamily="2" charset="0"/>
                    </a:rPr>
                    <a:t>?</a:t>
                  </a:r>
                  <a:endParaRPr lang="en-US" altLang="en-US" sz="900">
                    <a:solidFill>
                      <a:srgbClr val="000000"/>
                    </a:solidFill>
                  </a:endParaRPr>
                </a:p>
              </p:txBody>
            </p:sp>
            <p:sp>
              <p:nvSpPr>
                <p:cNvPr id="52288" name="Text Box 64"/>
                <p:cNvSpPr txBox="1">
                  <a:spLocks noChangeArrowheads="1"/>
                </p:cNvSpPr>
                <p:nvPr/>
              </p:nvSpPr>
              <p:spPr bwMode="auto">
                <a:xfrm>
                  <a:off x="4140" y="540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89" name="Text Box 65"/>
                <p:cNvSpPr txBox="1">
                  <a:spLocks noChangeArrowheads="1"/>
                </p:cNvSpPr>
                <p:nvPr/>
              </p:nvSpPr>
              <p:spPr bwMode="auto">
                <a:xfrm>
                  <a:off x="4140" y="594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90" name="Text Box 66"/>
                <p:cNvSpPr txBox="1">
                  <a:spLocks noChangeArrowheads="1"/>
                </p:cNvSpPr>
                <p:nvPr/>
              </p:nvSpPr>
              <p:spPr bwMode="auto">
                <a:xfrm>
                  <a:off x="4140" y="6480"/>
                  <a:ext cx="46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91" name="Text Box 67"/>
                <p:cNvSpPr txBox="1">
                  <a:spLocks noChangeArrowheads="1"/>
                </p:cNvSpPr>
                <p:nvPr/>
              </p:nvSpPr>
              <p:spPr bwMode="auto">
                <a:xfrm>
                  <a:off x="8820" y="540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92" name="Text Box 68"/>
                <p:cNvSpPr txBox="1">
                  <a:spLocks noChangeArrowheads="1"/>
                </p:cNvSpPr>
                <p:nvPr/>
              </p:nvSpPr>
              <p:spPr bwMode="auto">
                <a:xfrm>
                  <a:off x="8820" y="648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93" name="Text Box 69"/>
                <p:cNvSpPr txBox="1">
                  <a:spLocks noChangeArrowheads="1"/>
                </p:cNvSpPr>
                <p:nvPr/>
              </p:nvSpPr>
              <p:spPr bwMode="auto">
                <a:xfrm>
                  <a:off x="8820" y="5940"/>
                  <a:ext cx="3780" cy="540"/>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endParaRPr>
                </a:p>
              </p:txBody>
            </p:sp>
            <p:sp>
              <p:nvSpPr>
                <p:cNvPr id="52294" name="Text Box 70"/>
                <p:cNvSpPr txBox="1">
                  <a:spLocks noChangeArrowheads="1"/>
                </p:cNvSpPr>
                <p:nvPr/>
              </p:nvSpPr>
              <p:spPr bwMode="auto">
                <a:xfrm>
                  <a:off x="8820" y="4860"/>
                  <a:ext cx="3780" cy="540"/>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900">
                      <a:solidFill>
                        <a:srgbClr val="FFFFFF"/>
                      </a:solidFill>
                      <a:latin typeface="Teen Light" pitchFamily="2" charset="0"/>
                    </a:rPr>
                    <a:t>© Personal Skills Used</a:t>
                  </a:r>
                  <a:r>
                    <a:rPr lang="en-GB" altLang="en-US" sz="900">
                      <a:solidFill>
                        <a:srgbClr val="FF0000"/>
                      </a:solidFill>
                      <a:latin typeface="Teen Light" pitchFamily="2" charset="0"/>
                    </a:rPr>
                    <a:t>…</a:t>
                  </a:r>
                  <a:endParaRPr lang="en-US" altLang="en-US" sz="900">
                    <a:solidFill>
                      <a:srgbClr val="FF0000"/>
                    </a:solidFill>
                  </a:endParaRPr>
                </a:p>
              </p:txBody>
            </p:sp>
          </p:grpSp>
        </p:grpSp>
        <p:sp>
          <p:nvSpPr>
            <p:cNvPr id="52295" name="Text Box 71"/>
            <p:cNvSpPr txBox="1">
              <a:spLocks noChangeArrowheads="1"/>
            </p:cNvSpPr>
            <p:nvPr/>
          </p:nvSpPr>
          <p:spPr bwMode="auto">
            <a:xfrm>
              <a:off x="4195" y="618"/>
              <a:ext cx="1407" cy="272"/>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FFFFFF"/>
                  </a:solidFill>
                  <a:latin typeface="Teen Light" pitchFamily="2" charset="0"/>
                </a:rPr>
                <a:t>u-xplore-u</a:t>
              </a:r>
              <a:r>
                <a:rPr lang="en-GB" altLang="en-US" sz="1200" b="1">
                  <a:solidFill>
                    <a:srgbClr val="D00000"/>
                  </a:solidFill>
                  <a:latin typeface="Teen Light" pitchFamily="2" charset="0"/>
                </a:rPr>
                <a:t>… </a:t>
              </a:r>
              <a:r>
                <a:rPr lang="en-GB" altLang="en-US" sz="1200" b="1">
                  <a:solidFill>
                    <a:srgbClr val="FFFFFF"/>
                  </a:solidFill>
                  <a:latin typeface="Teen Light" pitchFamily="2" charset="0"/>
                </a:rPr>
                <a:t>Self Analysis</a:t>
              </a:r>
              <a:r>
                <a:rPr lang="en-GB" altLang="en-US" sz="1200" b="1">
                  <a:solidFill>
                    <a:srgbClr val="D00000"/>
                  </a:solidFill>
                  <a:latin typeface="Teen Light" pitchFamily="2" charset="0"/>
                </a:rPr>
                <a:t>…</a:t>
              </a:r>
              <a:r>
                <a:rPr lang="en-GB" altLang="en-US" sz="1400" b="1">
                  <a:solidFill>
                    <a:srgbClr val="D00000"/>
                  </a:solidFill>
                  <a:latin typeface="Teen Light" pitchFamily="2" charset="0"/>
                </a:rPr>
                <a:t> </a:t>
              </a:r>
              <a:endParaRPr lang="en-US" altLang="en-US" sz="1400">
                <a:solidFill>
                  <a:srgbClr val="000000"/>
                </a:solidFill>
              </a:endParaRPr>
            </a:p>
          </p:txBody>
        </p:sp>
      </p:grpSp>
      <p:sp>
        <p:nvSpPr>
          <p:cNvPr id="52296" name="Line 72"/>
          <p:cNvSpPr>
            <a:spLocks noChangeShapeType="1"/>
          </p:cNvSpPr>
          <p:nvPr/>
        </p:nvSpPr>
        <p:spPr bwMode="auto">
          <a:xfrm>
            <a:off x="3432176" y="1773238"/>
            <a:ext cx="3527425" cy="4608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97" name="Line 73"/>
          <p:cNvSpPr>
            <a:spLocks noChangeShapeType="1"/>
          </p:cNvSpPr>
          <p:nvPr/>
        </p:nvSpPr>
        <p:spPr bwMode="auto">
          <a:xfrm flipV="1">
            <a:off x="3792538" y="4076701"/>
            <a:ext cx="489585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98" name="Line 74"/>
          <p:cNvSpPr>
            <a:spLocks noChangeShapeType="1"/>
          </p:cNvSpPr>
          <p:nvPr/>
        </p:nvSpPr>
        <p:spPr bwMode="auto">
          <a:xfrm>
            <a:off x="3863976" y="5013326"/>
            <a:ext cx="504031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99" name="Line 75"/>
          <p:cNvSpPr>
            <a:spLocks noChangeShapeType="1"/>
          </p:cNvSpPr>
          <p:nvPr/>
        </p:nvSpPr>
        <p:spPr bwMode="auto">
          <a:xfrm>
            <a:off x="3792538" y="5084764"/>
            <a:ext cx="5040312"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300" name="AutoShape 76"/>
          <p:cNvSpPr>
            <a:spLocks noChangeArrowheads="1"/>
          </p:cNvSpPr>
          <p:nvPr/>
        </p:nvSpPr>
        <p:spPr bwMode="auto">
          <a:xfrm>
            <a:off x="5187950" y="1196975"/>
            <a:ext cx="2171700" cy="10287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1. Good Communicator</a:t>
            </a:r>
            <a:endParaRPr lang="en-US" altLang="en-US">
              <a:solidFill>
                <a:srgbClr val="000000"/>
              </a:solidFill>
              <a:latin typeface="Century Gothic" panose="020B0502020202020204" pitchFamily="34" charset="0"/>
            </a:endParaRPr>
          </a:p>
        </p:txBody>
      </p:sp>
      <p:sp>
        <p:nvSpPr>
          <p:cNvPr id="52301" name="AutoShape 77"/>
          <p:cNvSpPr>
            <a:spLocks noChangeArrowheads="1"/>
          </p:cNvSpPr>
          <p:nvPr/>
        </p:nvSpPr>
        <p:spPr bwMode="auto">
          <a:xfrm>
            <a:off x="5187950" y="2225675"/>
            <a:ext cx="1143000" cy="800100"/>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r>
              <a:rPr lang="en-GB" altLang="en-US" sz="1100" b="1">
                <a:solidFill>
                  <a:srgbClr val="000000"/>
                </a:solidFill>
                <a:latin typeface="Century Gothic" panose="020B0502020202020204" pitchFamily="34" charset="0"/>
              </a:rPr>
              <a:t>4.Team Player</a:t>
            </a:r>
            <a:endParaRPr lang="en-US" altLang="en-US" sz="1100">
              <a:solidFill>
                <a:srgbClr val="000000"/>
              </a:solidFill>
              <a:latin typeface="Century Gothic" panose="020B0502020202020204" pitchFamily="34" charset="0"/>
            </a:endParaRPr>
          </a:p>
        </p:txBody>
      </p:sp>
      <p:sp>
        <p:nvSpPr>
          <p:cNvPr id="52302" name="AutoShape 78"/>
          <p:cNvSpPr>
            <a:spLocks noChangeArrowheads="1"/>
          </p:cNvSpPr>
          <p:nvPr/>
        </p:nvSpPr>
        <p:spPr bwMode="auto">
          <a:xfrm>
            <a:off x="6788150" y="3482975"/>
            <a:ext cx="1828800" cy="6858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000" b="1">
                <a:solidFill>
                  <a:srgbClr val="000000"/>
                </a:solidFill>
                <a:latin typeface="Century Gothic" panose="020B0502020202020204" pitchFamily="34" charset="0"/>
              </a:rPr>
              <a:t>9.</a:t>
            </a:r>
          </a:p>
          <a:p>
            <a:pPr algn="ctr" fontAlgn="base">
              <a:spcBef>
                <a:spcPct val="0"/>
              </a:spcBef>
              <a:spcAft>
                <a:spcPct val="0"/>
              </a:spcAft>
            </a:pPr>
            <a:r>
              <a:rPr lang="en-GB" altLang="en-US" sz="1000" b="1">
                <a:solidFill>
                  <a:srgbClr val="000000"/>
                </a:solidFill>
                <a:latin typeface="Century Gothic" panose="020B0502020202020204" pitchFamily="34" charset="0"/>
              </a:rPr>
              <a:t>Independent</a:t>
            </a:r>
            <a:endParaRPr lang="en-US" altLang="en-US" sz="1000" b="1">
              <a:solidFill>
                <a:srgbClr val="000000"/>
              </a:solidFill>
              <a:latin typeface="Century Gothic" panose="020B0502020202020204" pitchFamily="34" charset="0"/>
            </a:endParaRPr>
          </a:p>
        </p:txBody>
      </p:sp>
      <p:sp>
        <p:nvSpPr>
          <p:cNvPr id="52303" name="AutoShape 79"/>
          <p:cNvSpPr>
            <a:spLocks noChangeArrowheads="1"/>
          </p:cNvSpPr>
          <p:nvPr/>
        </p:nvSpPr>
        <p:spPr bwMode="auto">
          <a:xfrm>
            <a:off x="5073650" y="3140075"/>
            <a:ext cx="1600200" cy="685800"/>
          </a:xfrm>
          <a:prstGeom prst="star16">
            <a:avLst>
              <a:gd name="adj" fmla="val 37500"/>
            </a:avLst>
          </a:prstGeom>
          <a:solidFill>
            <a:srgbClr val="FFFF00"/>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8. Dynamic</a:t>
            </a:r>
            <a:endParaRPr lang="en-US" altLang="en-US">
              <a:solidFill>
                <a:srgbClr val="000000"/>
              </a:solidFill>
              <a:latin typeface="Century Gothic" panose="020B0502020202020204" pitchFamily="34" charset="0"/>
            </a:endParaRPr>
          </a:p>
        </p:txBody>
      </p:sp>
      <p:sp>
        <p:nvSpPr>
          <p:cNvPr id="52304" name="AutoShape 80"/>
          <p:cNvSpPr>
            <a:spLocks noChangeArrowheads="1"/>
          </p:cNvSpPr>
          <p:nvPr/>
        </p:nvSpPr>
        <p:spPr bwMode="auto">
          <a:xfrm>
            <a:off x="7931150" y="2568575"/>
            <a:ext cx="1943100" cy="11430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100" b="1">
                <a:solidFill>
                  <a:srgbClr val="000000"/>
                </a:solidFill>
                <a:latin typeface="Century Gothic" panose="020B0502020202020204" pitchFamily="34" charset="0"/>
              </a:rPr>
              <a:t>7. </a:t>
            </a:r>
          </a:p>
          <a:p>
            <a:pPr algn="ctr" fontAlgn="base">
              <a:spcBef>
                <a:spcPct val="0"/>
              </a:spcBef>
              <a:spcAft>
                <a:spcPct val="0"/>
              </a:spcAft>
            </a:pPr>
            <a:r>
              <a:rPr lang="en-GB" altLang="en-US" sz="1100" b="1">
                <a:solidFill>
                  <a:srgbClr val="000000"/>
                </a:solidFill>
                <a:latin typeface="Century Gothic" panose="020B0502020202020204" pitchFamily="34" charset="0"/>
              </a:rPr>
              <a:t>Interpersonal</a:t>
            </a:r>
          </a:p>
          <a:p>
            <a:pPr algn="ctr" fontAlgn="base">
              <a:spcBef>
                <a:spcPct val="0"/>
              </a:spcBef>
              <a:spcAft>
                <a:spcPct val="0"/>
              </a:spcAft>
            </a:pPr>
            <a:r>
              <a:rPr lang="en-GB" altLang="en-US" sz="1100" b="1">
                <a:solidFill>
                  <a:srgbClr val="000000"/>
                </a:solidFill>
                <a:latin typeface="Century Gothic" panose="020B0502020202020204" pitchFamily="34" charset="0"/>
              </a:rPr>
              <a:t>Skills</a:t>
            </a:r>
            <a:endParaRPr lang="en-US" altLang="en-US" sz="1100">
              <a:solidFill>
                <a:srgbClr val="000000"/>
              </a:solidFill>
              <a:latin typeface="Century Gothic" panose="020B0502020202020204" pitchFamily="34" charset="0"/>
            </a:endParaRPr>
          </a:p>
        </p:txBody>
      </p:sp>
      <p:sp>
        <p:nvSpPr>
          <p:cNvPr id="52305" name="AutoShape 81"/>
          <p:cNvSpPr>
            <a:spLocks noChangeArrowheads="1"/>
          </p:cNvSpPr>
          <p:nvPr/>
        </p:nvSpPr>
        <p:spPr bwMode="auto">
          <a:xfrm>
            <a:off x="7131050" y="968375"/>
            <a:ext cx="1485900" cy="6858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2. Creative</a:t>
            </a:r>
            <a:endParaRPr lang="en-US" altLang="en-US">
              <a:solidFill>
                <a:srgbClr val="000000"/>
              </a:solidFill>
              <a:latin typeface="Century Gothic" panose="020B0502020202020204" pitchFamily="34" charset="0"/>
            </a:endParaRPr>
          </a:p>
        </p:txBody>
      </p:sp>
      <p:sp>
        <p:nvSpPr>
          <p:cNvPr id="52306" name="AutoShape 82"/>
          <p:cNvSpPr>
            <a:spLocks noChangeArrowheads="1"/>
          </p:cNvSpPr>
          <p:nvPr/>
        </p:nvSpPr>
        <p:spPr bwMode="auto">
          <a:xfrm>
            <a:off x="6788150" y="4397375"/>
            <a:ext cx="1943100" cy="6858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12. Confident</a:t>
            </a:r>
            <a:endParaRPr lang="en-US" altLang="en-US">
              <a:solidFill>
                <a:srgbClr val="000000"/>
              </a:solidFill>
              <a:latin typeface="Century Gothic" panose="020B0502020202020204" pitchFamily="34" charset="0"/>
            </a:endParaRPr>
          </a:p>
        </p:txBody>
      </p:sp>
      <p:sp>
        <p:nvSpPr>
          <p:cNvPr id="52307" name="AutoShape 83"/>
          <p:cNvSpPr>
            <a:spLocks noChangeArrowheads="1"/>
          </p:cNvSpPr>
          <p:nvPr/>
        </p:nvSpPr>
        <p:spPr bwMode="auto">
          <a:xfrm>
            <a:off x="8388350" y="3825875"/>
            <a:ext cx="1485900" cy="8001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000" b="1">
                <a:solidFill>
                  <a:srgbClr val="000000"/>
                </a:solidFill>
                <a:latin typeface="Century Gothic" panose="020B0502020202020204" pitchFamily="34" charset="0"/>
              </a:rPr>
              <a:t>10. Organised</a:t>
            </a:r>
            <a:endParaRPr lang="en-US" altLang="en-US" sz="1000" b="1">
              <a:solidFill>
                <a:srgbClr val="000000"/>
              </a:solidFill>
              <a:latin typeface="Century Gothic" panose="020B0502020202020204" pitchFamily="34" charset="0"/>
            </a:endParaRPr>
          </a:p>
        </p:txBody>
      </p:sp>
      <p:sp>
        <p:nvSpPr>
          <p:cNvPr id="52308" name="AutoShape 84"/>
          <p:cNvSpPr>
            <a:spLocks noChangeArrowheads="1"/>
          </p:cNvSpPr>
          <p:nvPr/>
        </p:nvSpPr>
        <p:spPr bwMode="auto">
          <a:xfrm>
            <a:off x="5073650" y="3940175"/>
            <a:ext cx="1714500" cy="6858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11. Motivated</a:t>
            </a:r>
            <a:endParaRPr lang="en-US" altLang="en-US">
              <a:solidFill>
                <a:srgbClr val="000000"/>
              </a:solidFill>
              <a:latin typeface="Century Gothic" panose="020B0502020202020204" pitchFamily="34" charset="0"/>
            </a:endParaRPr>
          </a:p>
        </p:txBody>
      </p:sp>
      <p:sp>
        <p:nvSpPr>
          <p:cNvPr id="52309" name="AutoShape 85"/>
          <p:cNvSpPr>
            <a:spLocks noChangeArrowheads="1"/>
          </p:cNvSpPr>
          <p:nvPr/>
        </p:nvSpPr>
        <p:spPr bwMode="auto">
          <a:xfrm>
            <a:off x="6673850" y="5083175"/>
            <a:ext cx="1485900" cy="10287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14.    Positive attitude</a:t>
            </a:r>
            <a:endParaRPr lang="en-US" altLang="en-US">
              <a:solidFill>
                <a:srgbClr val="000000"/>
              </a:solidFill>
              <a:latin typeface="Century Gothic" panose="020B0502020202020204" pitchFamily="34" charset="0"/>
            </a:endParaRPr>
          </a:p>
        </p:txBody>
      </p:sp>
      <p:sp>
        <p:nvSpPr>
          <p:cNvPr id="52310" name="AutoShape 86"/>
          <p:cNvSpPr>
            <a:spLocks noChangeArrowheads="1"/>
          </p:cNvSpPr>
          <p:nvPr/>
        </p:nvSpPr>
        <p:spPr bwMode="auto">
          <a:xfrm>
            <a:off x="8616950" y="1196975"/>
            <a:ext cx="1257300" cy="10287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100" b="1">
                <a:solidFill>
                  <a:srgbClr val="000000"/>
                </a:solidFill>
                <a:latin typeface="Century Gothic" panose="020B0502020202020204" pitchFamily="34" charset="0"/>
              </a:rPr>
              <a:t>3. Literacy Skills</a:t>
            </a:r>
            <a:endParaRPr lang="en-US" altLang="en-US" sz="1100">
              <a:solidFill>
                <a:srgbClr val="000000"/>
              </a:solidFill>
              <a:latin typeface="Century Gothic" panose="020B0502020202020204" pitchFamily="34" charset="0"/>
            </a:endParaRPr>
          </a:p>
        </p:txBody>
      </p:sp>
      <p:sp>
        <p:nvSpPr>
          <p:cNvPr id="52311" name="AutoShape 87"/>
          <p:cNvSpPr>
            <a:spLocks noChangeArrowheads="1"/>
          </p:cNvSpPr>
          <p:nvPr/>
        </p:nvSpPr>
        <p:spPr bwMode="auto">
          <a:xfrm>
            <a:off x="7245350" y="1654175"/>
            <a:ext cx="1485900" cy="10287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200" b="1">
                <a:solidFill>
                  <a:srgbClr val="000000"/>
                </a:solidFill>
                <a:latin typeface="Century Gothic" panose="020B0502020202020204" pitchFamily="34" charset="0"/>
              </a:rPr>
              <a:t>6. Natural Leader</a:t>
            </a:r>
            <a:endParaRPr lang="en-US" altLang="en-US">
              <a:solidFill>
                <a:srgbClr val="000000"/>
              </a:solidFill>
              <a:latin typeface="Century Gothic" panose="020B0502020202020204" pitchFamily="34" charset="0"/>
            </a:endParaRPr>
          </a:p>
        </p:txBody>
      </p:sp>
      <p:sp>
        <p:nvSpPr>
          <p:cNvPr id="52312" name="AutoShape 88"/>
          <p:cNvSpPr>
            <a:spLocks noChangeArrowheads="1"/>
          </p:cNvSpPr>
          <p:nvPr/>
        </p:nvSpPr>
        <p:spPr bwMode="auto">
          <a:xfrm>
            <a:off x="8159750" y="5197475"/>
            <a:ext cx="1828800" cy="13716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000" b="1">
                <a:solidFill>
                  <a:srgbClr val="000000"/>
                </a:solidFill>
                <a:latin typeface="Century Gothic" panose="020B0502020202020204" pitchFamily="34" charset="0"/>
              </a:rPr>
              <a:t>15.</a:t>
            </a:r>
          </a:p>
          <a:p>
            <a:pPr algn="ctr" fontAlgn="base">
              <a:spcBef>
                <a:spcPct val="0"/>
              </a:spcBef>
              <a:spcAft>
                <a:spcPct val="0"/>
              </a:spcAft>
            </a:pPr>
            <a:r>
              <a:rPr lang="en-GB" altLang="en-US" sz="1000" b="1">
                <a:solidFill>
                  <a:srgbClr val="000000"/>
                </a:solidFill>
                <a:latin typeface="Century Gothic" panose="020B0502020202020204" pitchFamily="34" charset="0"/>
              </a:rPr>
              <a:t>Excellent Time Management</a:t>
            </a:r>
            <a:endParaRPr lang="en-US" altLang="en-US" sz="1000">
              <a:solidFill>
                <a:srgbClr val="000000"/>
              </a:solidFill>
              <a:latin typeface="Century Gothic" panose="020B0502020202020204" pitchFamily="34" charset="0"/>
            </a:endParaRPr>
          </a:p>
        </p:txBody>
      </p:sp>
      <p:sp>
        <p:nvSpPr>
          <p:cNvPr id="52313" name="AutoShape 89"/>
          <p:cNvSpPr>
            <a:spLocks noChangeArrowheads="1"/>
          </p:cNvSpPr>
          <p:nvPr/>
        </p:nvSpPr>
        <p:spPr bwMode="auto">
          <a:xfrm>
            <a:off x="5073650" y="4854575"/>
            <a:ext cx="1600200" cy="10287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000" b="1">
                <a:solidFill>
                  <a:srgbClr val="000000"/>
                </a:solidFill>
                <a:latin typeface="Century Gothic" panose="020B0502020202020204" pitchFamily="34" charset="0"/>
              </a:rPr>
              <a:t>13. Numeracy Skills</a:t>
            </a:r>
            <a:endParaRPr lang="en-US" altLang="en-US" sz="1000">
              <a:solidFill>
                <a:srgbClr val="000000"/>
              </a:solidFill>
              <a:latin typeface="Century Gothic" panose="020B0502020202020204" pitchFamily="34" charset="0"/>
            </a:endParaRPr>
          </a:p>
        </p:txBody>
      </p:sp>
      <p:sp>
        <p:nvSpPr>
          <p:cNvPr id="52314" name="AutoShape 90"/>
          <p:cNvSpPr>
            <a:spLocks noChangeArrowheads="1"/>
          </p:cNvSpPr>
          <p:nvPr/>
        </p:nvSpPr>
        <p:spPr bwMode="auto">
          <a:xfrm>
            <a:off x="6330950" y="2339975"/>
            <a:ext cx="1257300" cy="1143000"/>
          </a:xfrm>
          <a:prstGeom prst="star16">
            <a:avLst>
              <a:gd name="adj" fmla="val 37500"/>
            </a:avLst>
          </a:prstGeom>
          <a:solidFill>
            <a:srgbClr val="FFFF00"/>
          </a:solidFill>
          <a:ln w="9525">
            <a:solidFill>
              <a:srgbClr val="000000"/>
            </a:solidFill>
            <a:miter lim="800000"/>
            <a:headEnd/>
            <a:tailEnd/>
          </a:ln>
        </p:spPr>
        <p:txBody>
          <a:bodyPr/>
          <a:lstStyle/>
          <a:p>
            <a:pPr algn="ctr" fontAlgn="base">
              <a:spcBef>
                <a:spcPct val="0"/>
              </a:spcBef>
              <a:spcAft>
                <a:spcPct val="0"/>
              </a:spcAft>
            </a:pPr>
            <a:r>
              <a:rPr lang="en-GB" altLang="en-US" sz="1100" b="1">
                <a:solidFill>
                  <a:srgbClr val="000000"/>
                </a:solidFill>
                <a:latin typeface="Century Gothic" panose="020B0502020202020204" pitchFamily="34" charset="0"/>
              </a:rPr>
              <a:t>5. Problem</a:t>
            </a:r>
          </a:p>
          <a:p>
            <a:pPr algn="ctr" fontAlgn="base">
              <a:spcBef>
                <a:spcPct val="0"/>
              </a:spcBef>
              <a:spcAft>
                <a:spcPct val="0"/>
              </a:spcAft>
            </a:pPr>
            <a:r>
              <a:rPr lang="en-GB" altLang="en-US" sz="1100" b="1">
                <a:solidFill>
                  <a:srgbClr val="000000"/>
                </a:solidFill>
                <a:latin typeface="Century Gothic" panose="020B0502020202020204" pitchFamily="34" charset="0"/>
              </a:rPr>
              <a:t>solving</a:t>
            </a:r>
            <a:endParaRPr lang="en-US" altLang="en-US" sz="1100">
              <a:solidFill>
                <a:srgbClr val="000000"/>
              </a:solidFill>
              <a:latin typeface="Century Gothic" panose="020B0502020202020204" pitchFamily="34" charset="0"/>
            </a:endParaRPr>
          </a:p>
        </p:txBody>
      </p:sp>
      <p:pic>
        <p:nvPicPr>
          <p:cNvPr id="52315" name="Picture 91" descr="MCj0433796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52316" name="Text Box 92"/>
          <p:cNvSpPr txBox="1">
            <a:spLocks noChangeArrowheads="1"/>
          </p:cNvSpPr>
          <p:nvPr/>
        </p:nvSpPr>
        <p:spPr bwMode="auto">
          <a:xfrm>
            <a:off x="1524000" y="115889"/>
            <a:ext cx="3563938"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Task Seven</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52317" name="Picture 93" descr="awar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3388" y="49213"/>
            <a:ext cx="8636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18" name="Line 94"/>
          <p:cNvSpPr>
            <a:spLocks noChangeShapeType="1"/>
          </p:cNvSpPr>
          <p:nvPr/>
        </p:nvSpPr>
        <p:spPr bwMode="auto">
          <a:xfrm>
            <a:off x="3575050" y="1628776"/>
            <a:ext cx="3384550"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0215275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316"/>
                                        </p:tgtEl>
                                        <p:attrNameLst>
                                          <p:attrName>style.visibility</p:attrName>
                                        </p:attrNameLst>
                                      </p:cBhvr>
                                      <p:to>
                                        <p:strVal val="visible"/>
                                      </p:to>
                                    </p:set>
                                    <p:animEffect transition="in" filter="fade">
                                      <p:cBhvr>
                                        <p:cTn id="7" dur="500"/>
                                        <p:tgtEl>
                                          <p:spTgt spid="52316"/>
                                        </p:tgtEl>
                                      </p:cBhvr>
                                    </p:animEffect>
                                  </p:childTnLst>
                                </p:cTn>
                              </p:par>
                              <p:par>
                                <p:cTn id="8" presetID="10" presetClass="entr" presetSubtype="0" fill="hold" nodeType="withEffect">
                                  <p:stCondLst>
                                    <p:cond delay="0"/>
                                  </p:stCondLst>
                                  <p:childTnLst>
                                    <p:set>
                                      <p:cBhvr>
                                        <p:cTn id="9" dur="1" fill="hold">
                                          <p:stCondLst>
                                            <p:cond delay="0"/>
                                          </p:stCondLst>
                                        </p:cTn>
                                        <p:tgtEl>
                                          <p:spTgt spid="52317"/>
                                        </p:tgtEl>
                                        <p:attrNameLst>
                                          <p:attrName>style.visibility</p:attrName>
                                        </p:attrNameLst>
                                      </p:cBhvr>
                                      <p:to>
                                        <p:strVal val="visible"/>
                                      </p:to>
                                    </p:set>
                                    <p:animEffect transition="in" filter="fade">
                                      <p:cBhvr>
                                        <p:cTn id="10" dur="500"/>
                                        <p:tgtEl>
                                          <p:spTgt spid="523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52231"/>
                                        </p:tgtEl>
                                        <p:attrNameLst>
                                          <p:attrName>style.visibility</p:attrName>
                                        </p:attrNameLst>
                                      </p:cBhvr>
                                      <p:to>
                                        <p:strVal val="visible"/>
                                      </p:to>
                                    </p:set>
                                    <p:anim calcmode="lin" valueType="num">
                                      <p:cBhvr additive="base">
                                        <p:cTn id="15" dur="500" fill="hold"/>
                                        <p:tgtEl>
                                          <p:spTgt spid="52231"/>
                                        </p:tgtEl>
                                        <p:attrNameLst>
                                          <p:attrName>ppt_x</p:attrName>
                                        </p:attrNameLst>
                                      </p:cBhvr>
                                      <p:tavLst>
                                        <p:tav tm="0">
                                          <p:val>
                                            <p:strVal val="1+#ppt_w/2"/>
                                          </p:val>
                                        </p:tav>
                                        <p:tav tm="100000">
                                          <p:val>
                                            <p:strVal val="#ppt_x"/>
                                          </p:val>
                                        </p:tav>
                                      </p:tavLst>
                                    </p:anim>
                                    <p:anim calcmode="lin" valueType="num">
                                      <p:cBhvr additive="base">
                                        <p:cTn id="16" dur="500" fill="hold"/>
                                        <p:tgtEl>
                                          <p:spTgt spid="522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additive="base">
                                        <p:cTn id="19" dur="500" fill="hold"/>
                                        <p:tgtEl>
                                          <p:spTgt spid="52229"/>
                                        </p:tgtEl>
                                        <p:attrNameLst>
                                          <p:attrName>ppt_x</p:attrName>
                                        </p:attrNameLst>
                                      </p:cBhvr>
                                      <p:tavLst>
                                        <p:tav tm="0">
                                          <p:val>
                                            <p:strVal val="1+#ppt_w/2"/>
                                          </p:val>
                                        </p:tav>
                                        <p:tav tm="100000">
                                          <p:val>
                                            <p:strVal val="#ppt_x"/>
                                          </p:val>
                                        </p:tav>
                                      </p:tavLst>
                                    </p:anim>
                                    <p:anim calcmode="lin" valueType="num">
                                      <p:cBhvr additive="base">
                                        <p:cTn id="20" dur="500" fill="hold"/>
                                        <p:tgtEl>
                                          <p:spTgt spid="5222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2230"/>
                                        </p:tgtEl>
                                        <p:attrNameLst>
                                          <p:attrName>style.visibility</p:attrName>
                                        </p:attrNameLst>
                                      </p:cBhvr>
                                      <p:to>
                                        <p:strVal val="visible"/>
                                      </p:to>
                                    </p:set>
                                    <p:anim calcmode="lin" valueType="num">
                                      <p:cBhvr additive="base">
                                        <p:cTn id="23" dur="500" fill="hold"/>
                                        <p:tgtEl>
                                          <p:spTgt spid="52230"/>
                                        </p:tgtEl>
                                        <p:attrNameLst>
                                          <p:attrName>ppt_x</p:attrName>
                                        </p:attrNameLst>
                                      </p:cBhvr>
                                      <p:tavLst>
                                        <p:tav tm="0">
                                          <p:val>
                                            <p:strVal val="1+#ppt_w/2"/>
                                          </p:val>
                                        </p:tav>
                                        <p:tav tm="100000">
                                          <p:val>
                                            <p:strVal val="#ppt_x"/>
                                          </p:val>
                                        </p:tav>
                                      </p:tavLst>
                                    </p:anim>
                                    <p:anim calcmode="lin" valueType="num">
                                      <p:cBhvr additive="base">
                                        <p:cTn id="24" dur="500" fill="hold"/>
                                        <p:tgtEl>
                                          <p:spTgt spid="5223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2232"/>
                                        </p:tgtEl>
                                        <p:attrNameLst>
                                          <p:attrName>style.visibility</p:attrName>
                                        </p:attrNameLst>
                                      </p:cBhvr>
                                      <p:to>
                                        <p:strVal val="visible"/>
                                      </p:to>
                                    </p:set>
                                    <p:anim calcmode="lin" valueType="num">
                                      <p:cBhvr additive="base">
                                        <p:cTn id="27" dur="500" fill="hold"/>
                                        <p:tgtEl>
                                          <p:spTgt spid="52232"/>
                                        </p:tgtEl>
                                        <p:attrNameLst>
                                          <p:attrName>ppt_x</p:attrName>
                                        </p:attrNameLst>
                                      </p:cBhvr>
                                      <p:tavLst>
                                        <p:tav tm="0">
                                          <p:val>
                                            <p:strVal val="1+#ppt_w/2"/>
                                          </p:val>
                                        </p:tav>
                                        <p:tav tm="100000">
                                          <p:val>
                                            <p:strVal val="#ppt_x"/>
                                          </p:val>
                                        </p:tav>
                                      </p:tavLst>
                                    </p:anim>
                                    <p:anim calcmode="lin" valueType="num">
                                      <p:cBhvr additive="base">
                                        <p:cTn id="28" dur="500" fill="hold"/>
                                        <p:tgtEl>
                                          <p:spTgt spid="522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2233"/>
                                        </p:tgtEl>
                                        <p:attrNameLst>
                                          <p:attrName>style.visibility</p:attrName>
                                        </p:attrNameLst>
                                      </p:cBhvr>
                                      <p:to>
                                        <p:strVal val="visible"/>
                                      </p:to>
                                    </p:set>
                                    <p:anim calcmode="lin" valueType="num">
                                      <p:cBhvr additive="base">
                                        <p:cTn id="31" dur="500" fill="hold"/>
                                        <p:tgtEl>
                                          <p:spTgt spid="52233"/>
                                        </p:tgtEl>
                                        <p:attrNameLst>
                                          <p:attrName>ppt_x</p:attrName>
                                        </p:attrNameLst>
                                      </p:cBhvr>
                                      <p:tavLst>
                                        <p:tav tm="0">
                                          <p:val>
                                            <p:strVal val="1+#ppt_w/2"/>
                                          </p:val>
                                        </p:tav>
                                        <p:tav tm="100000">
                                          <p:val>
                                            <p:strVal val="#ppt_x"/>
                                          </p:val>
                                        </p:tav>
                                      </p:tavLst>
                                    </p:anim>
                                    <p:anim calcmode="lin" valueType="num">
                                      <p:cBhvr additive="base">
                                        <p:cTn id="32" dur="500" fill="hold"/>
                                        <p:tgtEl>
                                          <p:spTgt spid="5223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2237"/>
                                        </p:tgtEl>
                                        <p:attrNameLst>
                                          <p:attrName>style.visibility</p:attrName>
                                        </p:attrNameLst>
                                      </p:cBhvr>
                                      <p:to>
                                        <p:strVal val="visible"/>
                                      </p:to>
                                    </p:set>
                                    <p:anim calcmode="lin" valueType="num">
                                      <p:cBhvr additive="base">
                                        <p:cTn id="35" dur="500" fill="hold"/>
                                        <p:tgtEl>
                                          <p:spTgt spid="52237"/>
                                        </p:tgtEl>
                                        <p:attrNameLst>
                                          <p:attrName>ppt_x</p:attrName>
                                        </p:attrNameLst>
                                      </p:cBhvr>
                                      <p:tavLst>
                                        <p:tav tm="0">
                                          <p:val>
                                            <p:strVal val="1+#ppt_w/2"/>
                                          </p:val>
                                        </p:tav>
                                        <p:tav tm="100000">
                                          <p:val>
                                            <p:strVal val="#ppt_x"/>
                                          </p:val>
                                        </p:tav>
                                      </p:tavLst>
                                    </p:anim>
                                    <p:anim calcmode="lin" valueType="num">
                                      <p:cBhvr additive="base">
                                        <p:cTn id="36" dur="500" fill="hold"/>
                                        <p:tgtEl>
                                          <p:spTgt spid="5223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2234">
                                            <p:txEl>
                                              <p:pRg st="0" end="0"/>
                                            </p:txEl>
                                          </p:spTgt>
                                        </p:tgtEl>
                                        <p:attrNameLst>
                                          <p:attrName>style.visibility</p:attrName>
                                        </p:attrNameLst>
                                      </p:cBhvr>
                                      <p:to>
                                        <p:strVal val="visible"/>
                                      </p:to>
                                    </p:set>
                                    <p:animEffect transition="in" filter="fade">
                                      <p:cBhvr>
                                        <p:cTn id="41" dur="500"/>
                                        <p:tgtEl>
                                          <p:spTgt spid="52234">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318"/>
                                        </p:tgtEl>
                                        <p:attrNameLst>
                                          <p:attrName>style.visibility</p:attrName>
                                        </p:attrNameLst>
                                      </p:cBhvr>
                                      <p:to>
                                        <p:strVal val="visible"/>
                                      </p:to>
                                    </p:set>
                                    <p:animEffect transition="in" filter="wipe(left)">
                                      <p:cBhvr>
                                        <p:cTn id="46" dur="500"/>
                                        <p:tgtEl>
                                          <p:spTgt spid="523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2296"/>
                                        </p:tgtEl>
                                        <p:attrNameLst>
                                          <p:attrName>style.visibility</p:attrName>
                                        </p:attrNameLst>
                                      </p:cBhvr>
                                      <p:to>
                                        <p:strVal val="visible"/>
                                      </p:to>
                                    </p:set>
                                    <p:animEffect transition="in" filter="wipe(up)">
                                      <p:cBhvr>
                                        <p:cTn id="51" dur="500"/>
                                        <p:tgtEl>
                                          <p:spTgt spid="5229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1" nodeType="clickEffect">
                                  <p:stCondLst>
                                    <p:cond delay="0"/>
                                  </p:stCondLst>
                                  <p:childTnLst>
                                    <p:animEffect transition="out" filter="fade">
                                      <p:cBhvr>
                                        <p:cTn id="55" dur="500"/>
                                        <p:tgtEl>
                                          <p:spTgt spid="52318"/>
                                        </p:tgtEl>
                                      </p:cBhvr>
                                    </p:animEffect>
                                    <p:set>
                                      <p:cBhvr>
                                        <p:cTn id="56" dur="1" fill="hold">
                                          <p:stCondLst>
                                            <p:cond delay="499"/>
                                          </p:stCondLst>
                                        </p:cTn>
                                        <p:tgtEl>
                                          <p:spTgt spid="5231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1" nodeType="clickEffect">
                                  <p:stCondLst>
                                    <p:cond delay="0"/>
                                  </p:stCondLst>
                                  <p:childTnLst>
                                    <p:animEffect transition="out" filter="fade">
                                      <p:cBhvr>
                                        <p:cTn id="60" dur="500"/>
                                        <p:tgtEl>
                                          <p:spTgt spid="52296"/>
                                        </p:tgtEl>
                                      </p:cBhvr>
                                    </p:animEffect>
                                    <p:set>
                                      <p:cBhvr>
                                        <p:cTn id="61" dur="1" fill="hold">
                                          <p:stCondLst>
                                            <p:cond delay="499"/>
                                          </p:stCondLst>
                                        </p:cTn>
                                        <p:tgtEl>
                                          <p:spTgt spid="52296"/>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52234">
                                            <p:txEl>
                                              <p:pRg st="2" end="2"/>
                                            </p:txEl>
                                          </p:spTgt>
                                        </p:tgtEl>
                                        <p:attrNameLst>
                                          <p:attrName>style.visibility</p:attrName>
                                        </p:attrNameLst>
                                      </p:cBhvr>
                                      <p:to>
                                        <p:strVal val="visible"/>
                                      </p:to>
                                    </p:set>
                                    <p:animEffect transition="in" filter="fade">
                                      <p:cBhvr>
                                        <p:cTn id="66" dur="500"/>
                                        <p:tgtEl>
                                          <p:spTgt spid="52234">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52234">
                                            <p:txEl>
                                              <p:pRg st="4" end="4"/>
                                            </p:txEl>
                                          </p:spTgt>
                                        </p:tgtEl>
                                        <p:attrNameLst>
                                          <p:attrName>style.visibility</p:attrName>
                                        </p:attrNameLst>
                                      </p:cBhvr>
                                      <p:to>
                                        <p:strVal val="visible"/>
                                      </p:to>
                                    </p:set>
                                    <p:animEffect transition="in" filter="fade">
                                      <p:cBhvr>
                                        <p:cTn id="71" dur="500"/>
                                        <p:tgtEl>
                                          <p:spTgt spid="52234">
                                            <p:txEl>
                                              <p:pRg st="4" end="4"/>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2297"/>
                                        </p:tgtEl>
                                        <p:attrNameLst>
                                          <p:attrName>style.visibility</p:attrName>
                                        </p:attrNameLst>
                                      </p:cBhvr>
                                      <p:to>
                                        <p:strVal val="visible"/>
                                      </p:to>
                                    </p:set>
                                    <p:animEffect transition="in" filter="wipe(left)">
                                      <p:cBhvr>
                                        <p:cTn id="76" dur="500"/>
                                        <p:tgtEl>
                                          <p:spTgt spid="522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2298"/>
                                        </p:tgtEl>
                                        <p:attrNameLst>
                                          <p:attrName>style.visibility</p:attrName>
                                        </p:attrNameLst>
                                      </p:cBhvr>
                                      <p:to>
                                        <p:strVal val="visible"/>
                                      </p:to>
                                    </p:set>
                                    <p:animEffect transition="in" filter="wipe(left)">
                                      <p:cBhvr>
                                        <p:cTn id="79" dur="500"/>
                                        <p:tgtEl>
                                          <p:spTgt spid="5229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299"/>
                                        </p:tgtEl>
                                        <p:attrNameLst>
                                          <p:attrName>style.visibility</p:attrName>
                                        </p:attrNameLst>
                                      </p:cBhvr>
                                      <p:to>
                                        <p:strVal val="visible"/>
                                      </p:to>
                                    </p:set>
                                    <p:animEffect transition="in" filter="wipe(left)">
                                      <p:cBhvr>
                                        <p:cTn id="82" dur="500"/>
                                        <p:tgtEl>
                                          <p:spTgt spid="5229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grpId="1" nodeType="clickEffect">
                                  <p:stCondLst>
                                    <p:cond delay="0"/>
                                  </p:stCondLst>
                                  <p:childTnLst>
                                    <p:animEffect transition="out" filter="fade">
                                      <p:cBhvr>
                                        <p:cTn id="86" dur="500"/>
                                        <p:tgtEl>
                                          <p:spTgt spid="52297"/>
                                        </p:tgtEl>
                                      </p:cBhvr>
                                    </p:animEffect>
                                    <p:set>
                                      <p:cBhvr>
                                        <p:cTn id="87" dur="1" fill="hold">
                                          <p:stCondLst>
                                            <p:cond delay="499"/>
                                          </p:stCondLst>
                                        </p:cTn>
                                        <p:tgtEl>
                                          <p:spTgt spid="5229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2298"/>
                                        </p:tgtEl>
                                      </p:cBhvr>
                                    </p:animEffect>
                                    <p:set>
                                      <p:cBhvr>
                                        <p:cTn id="90" dur="1" fill="hold">
                                          <p:stCondLst>
                                            <p:cond delay="499"/>
                                          </p:stCondLst>
                                        </p:cTn>
                                        <p:tgtEl>
                                          <p:spTgt spid="5229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2299"/>
                                        </p:tgtEl>
                                      </p:cBhvr>
                                    </p:animEffect>
                                    <p:set>
                                      <p:cBhvr>
                                        <p:cTn id="93" dur="1" fill="hold">
                                          <p:stCondLst>
                                            <p:cond delay="499"/>
                                          </p:stCondLst>
                                        </p:cTn>
                                        <p:tgtEl>
                                          <p:spTgt spid="52299"/>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52234">
                                            <p:txEl>
                                              <p:pRg st="6" end="6"/>
                                            </p:txEl>
                                          </p:spTgt>
                                        </p:tgtEl>
                                        <p:attrNameLst>
                                          <p:attrName>style.visibility</p:attrName>
                                        </p:attrNameLst>
                                      </p:cBhvr>
                                      <p:to>
                                        <p:strVal val="visible"/>
                                      </p:to>
                                    </p:set>
                                    <p:animEffect transition="in" filter="fade">
                                      <p:cBhvr>
                                        <p:cTn id="98" dur="500"/>
                                        <p:tgtEl>
                                          <p:spTgt spid="52234">
                                            <p:txEl>
                                              <p:pRg st="6" end="6"/>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2" fill="hold" nodeType="clickEffect">
                                  <p:stCondLst>
                                    <p:cond delay="0"/>
                                  </p:stCondLst>
                                  <p:childTnLst>
                                    <p:anim calcmode="lin" valueType="num">
                                      <p:cBhvr additive="base">
                                        <p:cTn id="102" dur="500"/>
                                        <p:tgtEl>
                                          <p:spTgt spid="52231"/>
                                        </p:tgtEl>
                                        <p:attrNameLst>
                                          <p:attrName>ppt_x</p:attrName>
                                        </p:attrNameLst>
                                      </p:cBhvr>
                                      <p:tavLst>
                                        <p:tav tm="0">
                                          <p:val>
                                            <p:strVal val="ppt_x"/>
                                          </p:val>
                                        </p:tav>
                                        <p:tav tm="100000">
                                          <p:val>
                                            <p:strVal val="1+ppt_w/2"/>
                                          </p:val>
                                        </p:tav>
                                      </p:tavLst>
                                    </p:anim>
                                    <p:anim calcmode="lin" valueType="num">
                                      <p:cBhvr additive="base">
                                        <p:cTn id="103" dur="500"/>
                                        <p:tgtEl>
                                          <p:spTgt spid="52231"/>
                                        </p:tgtEl>
                                        <p:attrNameLst>
                                          <p:attrName>ppt_y</p:attrName>
                                        </p:attrNameLst>
                                      </p:cBhvr>
                                      <p:tavLst>
                                        <p:tav tm="0">
                                          <p:val>
                                            <p:strVal val="ppt_y"/>
                                          </p:val>
                                        </p:tav>
                                        <p:tav tm="100000">
                                          <p:val>
                                            <p:strVal val="ppt_y"/>
                                          </p:val>
                                        </p:tav>
                                      </p:tavLst>
                                    </p:anim>
                                    <p:set>
                                      <p:cBhvr>
                                        <p:cTn id="104" dur="1" fill="hold">
                                          <p:stCondLst>
                                            <p:cond delay="499"/>
                                          </p:stCondLst>
                                        </p:cTn>
                                        <p:tgtEl>
                                          <p:spTgt spid="52231"/>
                                        </p:tgtEl>
                                        <p:attrNameLst>
                                          <p:attrName>style.visibility</p:attrName>
                                        </p:attrNameLst>
                                      </p:cBhvr>
                                      <p:to>
                                        <p:strVal val="hidden"/>
                                      </p:to>
                                    </p:set>
                                  </p:childTnLst>
                                </p:cTn>
                              </p:par>
                              <p:par>
                                <p:cTn id="105" presetID="2" presetClass="exit" presetSubtype="2" fill="hold" nodeType="withEffect">
                                  <p:stCondLst>
                                    <p:cond delay="0"/>
                                  </p:stCondLst>
                                  <p:childTnLst>
                                    <p:anim calcmode="lin" valueType="num">
                                      <p:cBhvr additive="base">
                                        <p:cTn id="106" dur="500"/>
                                        <p:tgtEl>
                                          <p:spTgt spid="52229"/>
                                        </p:tgtEl>
                                        <p:attrNameLst>
                                          <p:attrName>ppt_x</p:attrName>
                                        </p:attrNameLst>
                                      </p:cBhvr>
                                      <p:tavLst>
                                        <p:tav tm="0">
                                          <p:val>
                                            <p:strVal val="ppt_x"/>
                                          </p:val>
                                        </p:tav>
                                        <p:tav tm="100000">
                                          <p:val>
                                            <p:strVal val="1+ppt_w/2"/>
                                          </p:val>
                                        </p:tav>
                                      </p:tavLst>
                                    </p:anim>
                                    <p:anim calcmode="lin" valueType="num">
                                      <p:cBhvr additive="base">
                                        <p:cTn id="107" dur="500"/>
                                        <p:tgtEl>
                                          <p:spTgt spid="52229"/>
                                        </p:tgtEl>
                                        <p:attrNameLst>
                                          <p:attrName>ppt_y</p:attrName>
                                        </p:attrNameLst>
                                      </p:cBhvr>
                                      <p:tavLst>
                                        <p:tav tm="0">
                                          <p:val>
                                            <p:strVal val="ppt_y"/>
                                          </p:val>
                                        </p:tav>
                                        <p:tav tm="100000">
                                          <p:val>
                                            <p:strVal val="ppt_y"/>
                                          </p:val>
                                        </p:tav>
                                      </p:tavLst>
                                    </p:anim>
                                    <p:set>
                                      <p:cBhvr>
                                        <p:cTn id="108" dur="1" fill="hold">
                                          <p:stCondLst>
                                            <p:cond delay="499"/>
                                          </p:stCondLst>
                                        </p:cTn>
                                        <p:tgtEl>
                                          <p:spTgt spid="52229"/>
                                        </p:tgtEl>
                                        <p:attrNameLst>
                                          <p:attrName>style.visibility</p:attrName>
                                        </p:attrNameLst>
                                      </p:cBhvr>
                                      <p:to>
                                        <p:strVal val="hidden"/>
                                      </p:to>
                                    </p:set>
                                  </p:childTnLst>
                                </p:cTn>
                              </p:par>
                              <p:par>
                                <p:cTn id="109" presetID="2" presetClass="exit" presetSubtype="2" fill="hold" nodeType="withEffect">
                                  <p:stCondLst>
                                    <p:cond delay="0"/>
                                  </p:stCondLst>
                                  <p:childTnLst>
                                    <p:anim calcmode="lin" valueType="num">
                                      <p:cBhvr additive="base">
                                        <p:cTn id="110" dur="500"/>
                                        <p:tgtEl>
                                          <p:spTgt spid="52230"/>
                                        </p:tgtEl>
                                        <p:attrNameLst>
                                          <p:attrName>ppt_x</p:attrName>
                                        </p:attrNameLst>
                                      </p:cBhvr>
                                      <p:tavLst>
                                        <p:tav tm="0">
                                          <p:val>
                                            <p:strVal val="ppt_x"/>
                                          </p:val>
                                        </p:tav>
                                        <p:tav tm="100000">
                                          <p:val>
                                            <p:strVal val="1+ppt_w/2"/>
                                          </p:val>
                                        </p:tav>
                                      </p:tavLst>
                                    </p:anim>
                                    <p:anim calcmode="lin" valueType="num">
                                      <p:cBhvr additive="base">
                                        <p:cTn id="111" dur="500"/>
                                        <p:tgtEl>
                                          <p:spTgt spid="52230"/>
                                        </p:tgtEl>
                                        <p:attrNameLst>
                                          <p:attrName>ppt_y</p:attrName>
                                        </p:attrNameLst>
                                      </p:cBhvr>
                                      <p:tavLst>
                                        <p:tav tm="0">
                                          <p:val>
                                            <p:strVal val="ppt_y"/>
                                          </p:val>
                                        </p:tav>
                                        <p:tav tm="100000">
                                          <p:val>
                                            <p:strVal val="ppt_y"/>
                                          </p:val>
                                        </p:tav>
                                      </p:tavLst>
                                    </p:anim>
                                    <p:set>
                                      <p:cBhvr>
                                        <p:cTn id="112" dur="1" fill="hold">
                                          <p:stCondLst>
                                            <p:cond delay="499"/>
                                          </p:stCondLst>
                                        </p:cTn>
                                        <p:tgtEl>
                                          <p:spTgt spid="52230"/>
                                        </p:tgtEl>
                                        <p:attrNameLst>
                                          <p:attrName>style.visibility</p:attrName>
                                        </p:attrNameLst>
                                      </p:cBhvr>
                                      <p:to>
                                        <p:strVal val="hidden"/>
                                      </p:to>
                                    </p:set>
                                  </p:childTnLst>
                                </p:cTn>
                              </p:par>
                              <p:par>
                                <p:cTn id="113" presetID="2" presetClass="exit" presetSubtype="2" fill="hold" nodeType="withEffect">
                                  <p:stCondLst>
                                    <p:cond delay="0"/>
                                  </p:stCondLst>
                                  <p:childTnLst>
                                    <p:anim calcmode="lin" valueType="num">
                                      <p:cBhvr additive="base">
                                        <p:cTn id="114" dur="500"/>
                                        <p:tgtEl>
                                          <p:spTgt spid="52232"/>
                                        </p:tgtEl>
                                        <p:attrNameLst>
                                          <p:attrName>ppt_x</p:attrName>
                                        </p:attrNameLst>
                                      </p:cBhvr>
                                      <p:tavLst>
                                        <p:tav tm="0">
                                          <p:val>
                                            <p:strVal val="ppt_x"/>
                                          </p:val>
                                        </p:tav>
                                        <p:tav tm="100000">
                                          <p:val>
                                            <p:strVal val="1+ppt_w/2"/>
                                          </p:val>
                                        </p:tav>
                                      </p:tavLst>
                                    </p:anim>
                                    <p:anim calcmode="lin" valueType="num">
                                      <p:cBhvr additive="base">
                                        <p:cTn id="115" dur="500"/>
                                        <p:tgtEl>
                                          <p:spTgt spid="52232"/>
                                        </p:tgtEl>
                                        <p:attrNameLst>
                                          <p:attrName>ppt_y</p:attrName>
                                        </p:attrNameLst>
                                      </p:cBhvr>
                                      <p:tavLst>
                                        <p:tav tm="0">
                                          <p:val>
                                            <p:strVal val="ppt_y"/>
                                          </p:val>
                                        </p:tav>
                                        <p:tav tm="100000">
                                          <p:val>
                                            <p:strVal val="ppt_y"/>
                                          </p:val>
                                        </p:tav>
                                      </p:tavLst>
                                    </p:anim>
                                    <p:set>
                                      <p:cBhvr>
                                        <p:cTn id="116" dur="1" fill="hold">
                                          <p:stCondLst>
                                            <p:cond delay="499"/>
                                          </p:stCondLst>
                                        </p:cTn>
                                        <p:tgtEl>
                                          <p:spTgt spid="52232"/>
                                        </p:tgtEl>
                                        <p:attrNameLst>
                                          <p:attrName>style.visibility</p:attrName>
                                        </p:attrNameLst>
                                      </p:cBhvr>
                                      <p:to>
                                        <p:strVal val="hidden"/>
                                      </p:to>
                                    </p:set>
                                  </p:childTnLst>
                                </p:cTn>
                              </p:par>
                              <p:par>
                                <p:cTn id="117" presetID="2" presetClass="exit" presetSubtype="2" fill="hold" nodeType="withEffect">
                                  <p:stCondLst>
                                    <p:cond delay="0"/>
                                  </p:stCondLst>
                                  <p:childTnLst>
                                    <p:anim calcmode="lin" valueType="num">
                                      <p:cBhvr additive="base">
                                        <p:cTn id="118" dur="500"/>
                                        <p:tgtEl>
                                          <p:spTgt spid="52233"/>
                                        </p:tgtEl>
                                        <p:attrNameLst>
                                          <p:attrName>ppt_x</p:attrName>
                                        </p:attrNameLst>
                                      </p:cBhvr>
                                      <p:tavLst>
                                        <p:tav tm="0">
                                          <p:val>
                                            <p:strVal val="ppt_x"/>
                                          </p:val>
                                        </p:tav>
                                        <p:tav tm="100000">
                                          <p:val>
                                            <p:strVal val="1+ppt_w/2"/>
                                          </p:val>
                                        </p:tav>
                                      </p:tavLst>
                                    </p:anim>
                                    <p:anim calcmode="lin" valueType="num">
                                      <p:cBhvr additive="base">
                                        <p:cTn id="119" dur="500"/>
                                        <p:tgtEl>
                                          <p:spTgt spid="52233"/>
                                        </p:tgtEl>
                                        <p:attrNameLst>
                                          <p:attrName>ppt_y</p:attrName>
                                        </p:attrNameLst>
                                      </p:cBhvr>
                                      <p:tavLst>
                                        <p:tav tm="0">
                                          <p:val>
                                            <p:strVal val="ppt_y"/>
                                          </p:val>
                                        </p:tav>
                                        <p:tav tm="100000">
                                          <p:val>
                                            <p:strVal val="ppt_y"/>
                                          </p:val>
                                        </p:tav>
                                      </p:tavLst>
                                    </p:anim>
                                    <p:set>
                                      <p:cBhvr>
                                        <p:cTn id="120" dur="1" fill="hold">
                                          <p:stCondLst>
                                            <p:cond delay="499"/>
                                          </p:stCondLst>
                                        </p:cTn>
                                        <p:tgtEl>
                                          <p:spTgt spid="52233"/>
                                        </p:tgtEl>
                                        <p:attrNameLst>
                                          <p:attrName>style.visibility</p:attrName>
                                        </p:attrNameLst>
                                      </p:cBhvr>
                                      <p:to>
                                        <p:strVal val="hidden"/>
                                      </p:to>
                                    </p:set>
                                  </p:childTnLst>
                                </p:cTn>
                              </p:par>
                              <p:par>
                                <p:cTn id="121" presetID="2" presetClass="exit" presetSubtype="2" fill="hold" nodeType="withEffect">
                                  <p:stCondLst>
                                    <p:cond delay="0"/>
                                  </p:stCondLst>
                                  <p:childTnLst>
                                    <p:anim calcmode="lin" valueType="num">
                                      <p:cBhvr additive="base">
                                        <p:cTn id="122" dur="500"/>
                                        <p:tgtEl>
                                          <p:spTgt spid="52237"/>
                                        </p:tgtEl>
                                        <p:attrNameLst>
                                          <p:attrName>ppt_x</p:attrName>
                                        </p:attrNameLst>
                                      </p:cBhvr>
                                      <p:tavLst>
                                        <p:tav tm="0">
                                          <p:val>
                                            <p:strVal val="ppt_x"/>
                                          </p:val>
                                        </p:tav>
                                        <p:tav tm="100000">
                                          <p:val>
                                            <p:strVal val="1+ppt_w/2"/>
                                          </p:val>
                                        </p:tav>
                                      </p:tavLst>
                                    </p:anim>
                                    <p:anim calcmode="lin" valueType="num">
                                      <p:cBhvr additive="base">
                                        <p:cTn id="123" dur="500"/>
                                        <p:tgtEl>
                                          <p:spTgt spid="52237"/>
                                        </p:tgtEl>
                                        <p:attrNameLst>
                                          <p:attrName>ppt_y</p:attrName>
                                        </p:attrNameLst>
                                      </p:cBhvr>
                                      <p:tavLst>
                                        <p:tav tm="0">
                                          <p:val>
                                            <p:strVal val="ppt_y"/>
                                          </p:val>
                                        </p:tav>
                                        <p:tav tm="100000">
                                          <p:val>
                                            <p:strVal val="ppt_y"/>
                                          </p:val>
                                        </p:tav>
                                      </p:tavLst>
                                    </p:anim>
                                    <p:set>
                                      <p:cBhvr>
                                        <p:cTn id="124" dur="1" fill="hold">
                                          <p:stCondLst>
                                            <p:cond delay="499"/>
                                          </p:stCondLst>
                                        </p:cTn>
                                        <p:tgtEl>
                                          <p:spTgt spid="52237"/>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52300"/>
                                        </p:tgtEl>
                                        <p:attrNameLst>
                                          <p:attrName>style.visibility</p:attrName>
                                        </p:attrNameLst>
                                      </p:cBhvr>
                                      <p:to>
                                        <p:strVal val="visible"/>
                                      </p:to>
                                    </p:set>
                                    <p:anim calcmode="lin" valueType="num">
                                      <p:cBhvr additive="base">
                                        <p:cTn id="129" dur="500" fill="hold"/>
                                        <p:tgtEl>
                                          <p:spTgt spid="52300"/>
                                        </p:tgtEl>
                                        <p:attrNameLst>
                                          <p:attrName>ppt_x</p:attrName>
                                        </p:attrNameLst>
                                      </p:cBhvr>
                                      <p:tavLst>
                                        <p:tav tm="0">
                                          <p:val>
                                            <p:strVal val="1+#ppt_w/2"/>
                                          </p:val>
                                        </p:tav>
                                        <p:tav tm="100000">
                                          <p:val>
                                            <p:strVal val="#ppt_x"/>
                                          </p:val>
                                        </p:tav>
                                      </p:tavLst>
                                    </p:anim>
                                    <p:anim calcmode="lin" valueType="num">
                                      <p:cBhvr additive="base">
                                        <p:cTn id="130" dur="500" fill="hold"/>
                                        <p:tgtEl>
                                          <p:spTgt spid="52300"/>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52305"/>
                                        </p:tgtEl>
                                        <p:attrNameLst>
                                          <p:attrName>style.visibility</p:attrName>
                                        </p:attrNameLst>
                                      </p:cBhvr>
                                      <p:to>
                                        <p:strVal val="visible"/>
                                      </p:to>
                                    </p:set>
                                    <p:anim calcmode="lin" valueType="num">
                                      <p:cBhvr additive="base">
                                        <p:cTn id="133" dur="500" fill="hold"/>
                                        <p:tgtEl>
                                          <p:spTgt spid="52305"/>
                                        </p:tgtEl>
                                        <p:attrNameLst>
                                          <p:attrName>ppt_x</p:attrName>
                                        </p:attrNameLst>
                                      </p:cBhvr>
                                      <p:tavLst>
                                        <p:tav tm="0">
                                          <p:val>
                                            <p:strVal val="1+#ppt_w/2"/>
                                          </p:val>
                                        </p:tav>
                                        <p:tav tm="100000">
                                          <p:val>
                                            <p:strVal val="#ppt_x"/>
                                          </p:val>
                                        </p:tav>
                                      </p:tavLst>
                                    </p:anim>
                                    <p:anim calcmode="lin" valueType="num">
                                      <p:cBhvr additive="base">
                                        <p:cTn id="134" dur="500" fill="hold"/>
                                        <p:tgtEl>
                                          <p:spTgt spid="52305"/>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52310"/>
                                        </p:tgtEl>
                                        <p:attrNameLst>
                                          <p:attrName>style.visibility</p:attrName>
                                        </p:attrNameLst>
                                      </p:cBhvr>
                                      <p:to>
                                        <p:strVal val="visible"/>
                                      </p:to>
                                    </p:set>
                                    <p:anim calcmode="lin" valueType="num">
                                      <p:cBhvr additive="base">
                                        <p:cTn id="137" dur="500" fill="hold"/>
                                        <p:tgtEl>
                                          <p:spTgt spid="52310"/>
                                        </p:tgtEl>
                                        <p:attrNameLst>
                                          <p:attrName>ppt_x</p:attrName>
                                        </p:attrNameLst>
                                      </p:cBhvr>
                                      <p:tavLst>
                                        <p:tav tm="0">
                                          <p:val>
                                            <p:strVal val="1+#ppt_w/2"/>
                                          </p:val>
                                        </p:tav>
                                        <p:tav tm="100000">
                                          <p:val>
                                            <p:strVal val="#ppt_x"/>
                                          </p:val>
                                        </p:tav>
                                      </p:tavLst>
                                    </p:anim>
                                    <p:anim calcmode="lin" valueType="num">
                                      <p:cBhvr additive="base">
                                        <p:cTn id="138" dur="500" fill="hold"/>
                                        <p:tgtEl>
                                          <p:spTgt spid="52310"/>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52311"/>
                                        </p:tgtEl>
                                        <p:attrNameLst>
                                          <p:attrName>style.visibility</p:attrName>
                                        </p:attrNameLst>
                                      </p:cBhvr>
                                      <p:to>
                                        <p:strVal val="visible"/>
                                      </p:to>
                                    </p:set>
                                    <p:anim calcmode="lin" valueType="num">
                                      <p:cBhvr additive="base">
                                        <p:cTn id="141" dur="500" fill="hold"/>
                                        <p:tgtEl>
                                          <p:spTgt spid="52311"/>
                                        </p:tgtEl>
                                        <p:attrNameLst>
                                          <p:attrName>ppt_x</p:attrName>
                                        </p:attrNameLst>
                                      </p:cBhvr>
                                      <p:tavLst>
                                        <p:tav tm="0">
                                          <p:val>
                                            <p:strVal val="1+#ppt_w/2"/>
                                          </p:val>
                                        </p:tav>
                                        <p:tav tm="100000">
                                          <p:val>
                                            <p:strVal val="#ppt_x"/>
                                          </p:val>
                                        </p:tav>
                                      </p:tavLst>
                                    </p:anim>
                                    <p:anim calcmode="lin" valueType="num">
                                      <p:cBhvr additive="base">
                                        <p:cTn id="142" dur="500" fill="hold"/>
                                        <p:tgtEl>
                                          <p:spTgt spid="52311"/>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52304"/>
                                        </p:tgtEl>
                                        <p:attrNameLst>
                                          <p:attrName>style.visibility</p:attrName>
                                        </p:attrNameLst>
                                      </p:cBhvr>
                                      <p:to>
                                        <p:strVal val="visible"/>
                                      </p:to>
                                    </p:set>
                                    <p:anim calcmode="lin" valueType="num">
                                      <p:cBhvr additive="base">
                                        <p:cTn id="145" dur="500" fill="hold"/>
                                        <p:tgtEl>
                                          <p:spTgt spid="52304"/>
                                        </p:tgtEl>
                                        <p:attrNameLst>
                                          <p:attrName>ppt_x</p:attrName>
                                        </p:attrNameLst>
                                      </p:cBhvr>
                                      <p:tavLst>
                                        <p:tav tm="0">
                                          <p:val>
                                            <p:strVal val="1+#ppt_w/2"/>
                                          </p:val>
                                        </p:tav>
                                        <p:tav tm="100000">
                                          <p:val>
                                            <p:strVal val="#ppt_x"/>
                                          </p:val>
                                        </p:tav>
                                      </p:tavLst>
                                    </p:anim>
                                    <p:anim calcmode="lin" valueType="num">
                                      <p:cBhvr additive="base">
                                        <p:cTn id="146" dur="500" fill="hold"/>
                                        <p:tgtEl>
                                          <p:spTgt spid="52304"/>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52314"/>
                                        </p:tgtEl>
                                        <p:attrNameLst>
                                          <p:attrName>style.visibility</p:attrName>
                                        </p:attrNameLst>
                                      </p:cBhvr>
                                      <p:to>
                                        <p:strVal val="visible"/>
                                      </p:to>
                                    </p:set>
                                    <p:anim calcmode="lin" valueType="num">
                                      <p:cBhvr additive="base">
                                        <p:cTn id="149" dur="500" fill="hold"/>
                                        <p:tgtEl>
                                          <p:spTgt spid="52314"/>
                                        </p:tgtEl>
                                        <p:attrNameLst>
                                          <p:attrName>ppt_x</p:attrName>
                                        </p:attrNameLst>
                                      </p:cBhvr>
                                      <p:tavLst>
                                        <p:tav tm="0">
                                          <p:val>
                                            <p:strVal val="1+#ppt_w/2"/>
                                          </p:val>
                                        </p:tav>
                                        <p:tav tm="100000">
                                          <p:val>
                                            <p:strVal val="#ppt_x"/>
                                          </p:val>
                                        </p:tav>
                                      </p:tavLst>
                                    </p:anim>
                                    <p:anim calcmode="lin" valueType="num">
                                      <p:cBhvr additive="base">
                                        <p:cTn id="150" dur="500" fill="hold"/>
                                        <p:tgtEl>
                                          <p:spTgt spid="52314"/>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52301"/>
                                        </p:tgtEl>
                                        <p:attrNameLst>
                                          <p:attrName>style.visibility</p:attrName>
                                        </p:attrNameLst>
                                      </p:cBhvr>
                                      <p:to>
                                        <p:strVal val="visible"/>
                                      </p:to>
                                    </p:set>
                                    <p:anim calcmode="lin" valueType="num">
                                      <p:cBhvr additive="base">
                                        <p:cTn id="153" dur="500" fill="hold"/>
                                        <p:tgtEl>
                                          <p:spTgt spid="52301"/>
                                        </p:tgtEl>
                                        <p:attrNameLst>
                                          <p:attrName>ppt_x</p:attrName>
                                        </p:attrNameLst>
                                      </p:cBhvr>
                                      <p:tavLst>
                                        <p:tav tm="0">
                                          <p:val>
                                            <p:strVal val="1+#ppt_w/2"/>
                                          </p:val>
                                        </p:tav>
                                        <p:tav tm="100000">
                                          <p:val>
                                            <p:strVal val="#ppt_x"/>
                                          </p:val>
                                        </p:tav>
                                      </p:tavLst>
                                    </p:anim>
                                    <p:anim calcmode="lin" valueType="num">
                                      <p:cBhvr additive="base">
                                        <p:cTn id="154" dur="500" fill="hold"/>
                                        <p:tgtEl>
                                          <p:spTgt spid="52301"/>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52303"/>
                                        </p:tgtEl>
                                        <p:attrNameLst>
                                          <p:attrName>style.visibility</p:attrName>
                                        </p:attrNameLst>
                                      </p:cBhvr>
                                      <p:to>
                                        <p:strVal val="visible"/>
                                      </p:to>
                                    </p:set>
                                    <p:anim calcmode="lin" valueType="num">
                                      <p:cBhvr additive="base">
                                        <p:cTn id="157" dur="500" fill="hold"/>
                                        <p:tgtEl>
                                          <p:spTgt spid="52303"/>
                                        </p:tgtEl>
                                        <p:attrNameLst>
                                          <p:attrName>ppt_x</p:attrName>
                                        </p:attrNameLst>
                                      </p:cBhvr>
                                      <p:tavLst>
                                        <p:tav tm="0">
                                          <p:val>
                                            <p:strVal val="1+#ppt_w/2"/>
                                          </p:val>
                                        </p:tav>
                                        <p:tav tm="100000">
                                          <p:val>
                                            <p:strVal val="#ppt_x"/>
                                          </p:val>
                                        </p:tav>
                                      </p:tavLst>
                                    </p:anim>
                                    <p:anim calcmode="lin" valueType="num">
                                      <p:cBhvr additive="base">
                                        <p:cTn id="158" dur="500" fill="hold"/>
                                        <p:tgtEl>
                                          <p:spTgt spid="52303"/>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52308"/>
                                        </p:tgtEl>
                                        <p:attrNameLst>
                                          <p:attrName>style.visibility</p:attrName>
                                        </p:attrNameLst>
                                      </p:cBhvr>
                                      <p:to>
                                        <p:strVal val="visible"/>
                                      </p:to>
                                    </p:set>
                                    <p:anim calcmode="lin" valueType="num">
                                      <p:cBhvr additive="base">
                                        <p:cTn id="161" dur="500" fill="hold"/>
                                        <p:tgtEl>
                                          <p:spTgt spid="52308"/>
                                        </p:tgtEl>
                                        <p:attrNameLst>
                                          <p:attrName>ppt_x</p:attrName>
                                        </p:attrNameLst>
                                      </p:cBhvr>
                                      <p:tavLst>
                                        <p:tav tm="0">
                                          <p:val>
                                            <p:strVal val="1+#ppt_w/2"/>
                                          </p:val>
                                        </p:tav>
                                        <p:tav tm="100000">
                                          <p:val>
                                            <p:strVal val="#ppt_x"/>
                                          </p:val>
                                        </p:tav>
                                      </p:tavLst>
                                    </p:anim>
                                    <p:anim calcmode="lin" valueType="num">
                                      <p:cBhvr additive="base">
                                        <p:cTn id="162" dur="500" fill="hold"/>
                                        <p:tgtEl>
                                          <p:spTgt spid="52308"/>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52302"/>
                                        </p:tgtEl>
                                        <p:attrNameLst>
                                          <p:attrName>style.visibility</p:attrName>
                                        </p:attrNameLst>
                                      </p:cBhvr>
                                      <p:to>
                                        <p:strVal val="visible"/>
                                      </p:to>
                                    </p:set>
                                    <p:anim calcmode="lin" valueType="num">
                                      <p:cBhvr additive="base">
                                        <p:cTn id="165" dur="500" fill="hold"/>
                                        <p:tgtEl>
                                          <p:spTgt spid="52302"/>
                                        </p:tgtEl>
                                        <p:attrNameLst>
                                          <p:attrName>ppt_x</p:attrName>
                                        </p:attrNameLst>
                                      </p:cBhvr>
                                      <p:tavLst>
                                        <p:tav tm="0">
                                          <p:val>
                                            <p:strVal val="1+#ppt_w/2"/>
                                          </p:val>
                                        </p:tav>
                                        <p:tav tm="100000">
                                          <p:val>
                                            <p:strVal val="#ppt_x"/>
                                          </p:val>
                                        </p:tav>
                                      </p:tavLst>
                                    </p:anim>
                                    <p:anim calcmode="lin" valueType="num">
                                      <p:cBhvr additive="base">
                                        <p:cTn id="166" dur="500" fill="hold"/>
                                        <p:tgtEl>
                                          <p:spTgt spid="52302"/>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52307"/>
                                        </p:tgtEl>
                                        <p:attrNameLst>
                                          <p:attrName>style.visibility</p:attrName>
                                        </p:attrNameLst>
                                      </p:cBhvr>
                                      <p:to>
                                        <p:strVal val="visible"/>
                                      </p:to>
                                    </p:set>
                                    <p:anim calcmode="lin" valueType="num">
                                      <p:cBhvr additive="base">
                                        <p:cTn id="169" dur="500" fill="hold"/>
                                        <p:tgtEl>
                                          <p:spTgt spid="52307"/>
                                        </p:tgtEl>
                                        <p:attrNameLst>
                                          <p:attrName>ppt_x</p:attrName>
                                        </p:attrNameLst>
                                      </p:cBhvr>
                                      <p:tavLst>
                                        <p:tav tm="0">
                                          <p:val>
                                            <p:strVal val="1+#ppt_w/2"/>
                                          </p:val>
                                        </p:tav>
                                        <p:tav tm="100000">
                                          <p:val>
                                            <p:strVal val="#ppt_x"/>
                                          </p:val>
                                        </p:tav>
                                      </p:tavLst>
                                    </p:anim>
                                    <p:anim calcmode="lin" valueType="num">
                                      <p:cBhvr additive="base">
                                        <p:cTn id="170" dur="500" fill="hold"/>
                                        <p:tgtEl>
                                          <p:spTgt spid="52307"/>
                                        </p:tgtEl>
                                        <p:attrNameLst>
                                          <p:attrName>ppt_y</p:attrName>
                                        </p:attrNameLst>
                                      </p:cBhvr>
                                      <p:tavLst>
                                        <p:tav tm="0">
                                          <p:val>
                                            <p:strVal val="#ppt_y"/>
                                          </p:val>
                                        </p:tav>
                                        <p:tav tm="100000">
                                          <p:val>
                                            <p:strVal val="#ppt_y"/>
                                          </p:val>
                                        </p:tav>
                                      </p:tavLst>
                                    </p:anim>
                                  </p:childTnLst>
                                </p:cTn>
                              </p:par>
                              <p:par>
                                <p:cTn id="171" presetID="2" presetClass="entr" presetSubtype="2" fill="hold" grpId="0" nodeType="withEffect">
                                  <p:stCondLst>
                                    <p:cond delay="0"/>
                                  </p:stCondLst>
                                  <p:childTnLst>
                                    <p:set>
                                      <p:cBhvr>
                                        <p:cTn id="172" dur="1" fill="hold">
                                          <p:stCondLst>
                                            <p:cond delay="0"/>
                                          </p:stCondLst>
                                        </p:cTn>
                                        <p:tgtEl>
                                          <p:spTgt spid="52306"/>
                                        </p:tgtEl>
                                        <p:attrNameLst>
                                          <p:attrName>style.visibility</p:attrName>
                                        </p:attrNameLst>
                                      </p:cBhvr>
                                      <p:to>
                                        <p:strVal val="visible"/>
                                      </p:to>
                                    </p:set>
                                    <p:anim calcmode="lin" valueType="num">
                                      <p:cBhvr additive="base">
                                        <p:cTn id="173" dur="500" fill="hold"/>
                                        <p:tgtEl>
                                          <p:spTgt spid="52306"/>
                                        </p:tgtEl>
                                        <p:attrNameLst>
                                          <p:attrName>ppt_x</p:attrName>
                                        </p:attrNameLst>
                                      </p:cBhvr>
                                      <p:tavLst>
                                        <p:tav tm="0">
                                          <p:val>
                                            <p:strVal val="1+#ppt_w/2"/>
                                          </p:val>
                                        </p:tav>
                                        <p:tav tm="100000">
                                          <p:val>
                                            <p:strVal val="#ppt_x"/>
                                          </p:val>
                                        </p:tav>
                                      </p:tavLst>
                                    </p:anim>
                                    <p:anim calcmode="lin" valueType="num">
                                      <p:cBhvr additive="base">
                                        <p:cTn id="174" dur="500" fill="hold"/>
                                        <p:tgtEl>
                                          <p:spTgt spid="52306"/>
                                        </p:tgtEl>
                                        <p:attrNameLst>
                                          <p:attrName>ppt_y</p:attrName>
                                        </p:attrNameLst>
                                      </p:cBhvr>
                                      <p:tavLst>
                                        <p:tav tm="0">
                                          <p:val>
                                            <p:strVal val="#ppt_y"/>
                                          </p:val>
                                        </p:tav>
                                        <p:tav tm="100000">
                                          <p:val>
                                            <p:strVal val="#ppt_y"/>
                                          </p:val>
                                        </p:tav>
                                      </p:tavLst>
                                    </p:anim>
                                  </p:childTnLst>
                                </p:cTn>
                              </p:par>
                              <p:par>
                                <p:cTn id="175" presetID="2" presetClass="entr" presetSubtype="2" fill="hold" grpId="0" nodeType="withEffect">
                                  <p:stCondLst>
                                    <p:cond delay="0"/>
                                  </p:stCondLst>
                                  <p:childTnLst>
                                    <p:set>
                                      <p:cBhvr>
                                        <p:cTn id="176" dur="1" fill="hold">
                                          <p:stCondLst>
                                            <p:cond delay="0"/>
                                          </p:stCondLst>
                                        </p:cTn>
                                        <p:tgtEl>
                                          <p:spTgt spid="52313"/>
                                        </p:tgtEl>
                                        <p:attrNameLst>
                                          <p:attrName>style.visibility</p:attrName>
                                        </p:attrNameLst>
                                      </p:cBhvr>
                                      <p:to>
                                        <p:strVal val="visible"/>
                                      </p:to>
                                    </p:set>
                                    <p:anim calcmode="lin" valueType="num">
                                      <p:cBhvr additive="base">
                                        <p:cTn id="177" dur="500" fill="hold"/>
                                        <p:tgtEl>
                                          <p:spTgt spid="52313"/>
                                        </p:tgtEl>
                                        <p:attrNameLst>
                                          <p:attrName>ppt_x</p:attrName>
                                        </p:attrNameLst>
                                      </p:cBhvr>
                                      <p:tavLst>
                                        <p:tav tm="0">
                                          <p:val>
                                            <p:strVal val="1+#ppt_w/2"/>
                                          </p:val>
                                        </p:tav>
                                        <p:tav tm="100000">
                                          <p:val>
                                            <p:strVal val="#ppt_x"/>
                                          </p:val>
                                        </p:tav>
                                      </p:tavLst>
                                    </p:anim>
                                    <p:anim calcmode="lin" valueType="num">
                                      <p:cBhvr additive="base">
                                        <p:cTn id="178" dur="500" fill="hold"/>
                                        <p:tgtEl>
                                          <p:spTgt spid="52313"/>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52309"/>
                                        </p:tgtEl>
                                        <p:attrNameLst>
                                          <p:attrName>style.visibility</p:attrName>
                                        </p:attrNameLst>
                                      </p:cBhvr>
                                      <p:to>
                                        <p:strVal val="visible"/>
                                      </p:to>
                                    </p:set>
                                    <p:anim calcmode="lin" valueType="num">
                                      <p:cBhvr additive="base">
                                        <p:cTn id="181" dur="500" fill="hold"/>
                                        <p:tgtEl>
                                          <p:spTgt spid="52309"/>
                                        </p:tgtEl>
                                        <p:attrNameLst>
                                          <p:attrName>ppt_x</p:attrName>
                                        </p:attrNameLst>
                                      </p:cBhvr>
                                      <p:tavLst>
                                        <p:tav tm="0">
                                          <p:val>
                                            <p:strVal val="1+#ppt_w/2"/>
                                          </p:val>
                                        </p:tav>
                                        <p:tav tm="100000">
                                          <p:val>
                                            <p:strVal val="#ppt_x"/>
                                          </p:val>
                                        </p:tav>
                                      </p:tavLst>
                                    </p:anim>
                                    <p:anim calcmode="lin" valueType="num">
                                      <p:cBhvr additive="base">
                                        <p:cTn id="182" dur="500" fill="hold"/>
                                        <p:tgtEl>
                                          <p:spTgt spid="52309"/>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52312"/>
                                        </p:tgtEl>
                                        <p:attrNameLst>
                                          <p:attrName>style.visibility</p:attrName>
                                        </p:attrNameLst>
                                      </p:cBhvr>
                                      <p:to>
                                        <p:strVal val="visible"/>
                                      </p:to>
                                    </p:set>
                                    <p:anim calcmode="lin" valueType="num">
                                      <p:cBhvr additive="base">
                                        <p:cTn id="185" dur="500" fill="hold"/>
                                        <p:tgtEl>
                                          <p:spTgt spid="52312"/>
                                        </p:tgtEl>
                                        <p:attrNameLst>
                                          <p:attrName>ppt_x</p:attrName>
                                        </p:attrNameLst>
                                      </p:cBhvr>
                                      <p:tavLst>
                                        <p:tav tm="0">
                                          <p:val>
                                            <p:strVal val="1+#ppt_w/2"/>
                                          </p:val>
                                        </p:tav>
                                        <p:tav tm="100000">
                                          <p:val>
                                            <p:strVal val="#ppt_x"/>
                                          </p:val>
                                        </p:tav>
                                      </p:tavLst>
                                    </p:anim>
                                    <p:anim calcmode="lin" valueType="num">
                                      <p:cBhvr additive="base">
                                        <p:cTn id="186" dur="500" fill="hold"/>
                                        <p:tgtEl>
                                          <p:spTgt spid="52312"/>
                                        </p:tgtEl>
                                        <p:attrNameLst>
                                          <p:attrName>ppt_y</p:attrName>
                                        </p:attrNameLst>
                                      </p:cBhvr>
                                      <p:tavLst>
                                        <p:tav tm="0">
                                          <p:val>
                                            <p:strVal val="#ppt_y"/>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ntr" presetSubtype="0" fill="hold" nodeType="clickEffect">
                                  <p:stCondLst>
                                    <p:cond delay="0"/>
                                  </p:stCondLst>
                                  <p:childTnLst>
                                    <p:set>
                                      <p:cBhvr>
                                        <p:cTn id="190" dur="1" fill="hold">
                                          <p:stCondLst>
                                            <p:cond delay="0"/>
                                          </p:stCondLst>
                                        </p:cTn>
                                        <p:tgtEl>
                                          <p:spTgt spid="52315"/>
                                        </p:tgtEl>
                                        <p:attrNameLst>
                                          <p:attrName>style.visibility</p:attrName>
                                        </p:attrNameLst>
                                      </p:cBhvr>
                                      <p:to>
                                        <p:strVal val="visible"/>
                                      </p:to>
                                    </p:set>
                                    <p:animEffect transition="in" filter="dissolve">
                                      <p:cBhvr>
                                        <p:cTn id="191" dur="500"/>
                                        <p:tgtEl>
                                          <p:spTgt spid="52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96" grpId="0" animBg="1"/>
      <p:bldP spid="52296" grpId="1" animBg="1"/>
      <p:bldP spid="52297" grpId="0" animBg="1"/>
      <p:bldP spid="52297" grpId="1" animBg="1"/>
      <p:bldP spid="52298" grpId="0" animBg="1"/>
      <p:bldP spid="52298" grpId="1" animBg="1"/>
      <p:bldP spid="52299" grpId="0" animBg="1"/>
      <p:bldP spid="52299" grpId="1" animBg="1"/>
      <p:bldP spid="52300" grpId="0" animBg="1"/>
      <p:bldP spid="52301" grpId="0" animBg="1"/>
      <p:bldP spid="52302" grpId="0" animBg="1"/>
      <p:bldP spid="52303" grpId="0" animBg="1"/>
      <p:bldP spid="52304" grpId="0" animBg="1"/>
      <p:bldP spid="52305" grpId="0" animBg="1"/>
      <p:bldP spid="52306" grpId="0" animBg="1"/>
      <p:bldP spid="52307" grpId="0" animBg="1"/>
      <p:bldP spid="52308" grpId="0" animBg="1"/>
      <p:bldP spid="52309" grpId="0" animBg="1"/>
      <p:bldP spid="52310" grpId="0" animBg="1"/>
      <p:bldP spid="52311" grpId="0" animBg="1"/>
      <p:bldP spid="52312" grpId="0" animBg="1"/>
      <p:bldP spid="52313" grpId="0" animBg="1"/>
      <p:bldP spid="52314" grpId="0" animBg="1"/>
      <p:bldP spid="52316" grpId="0" animBg="1"/>
      <p:bldP spid="52318" grpId="0" animBg="1"/>
      <p:bldP spid="523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3143250" cy="609600"/>
          </a:xfrm>
          <a:prstGeom prst="rect">
            <a:avLst/>
          </a:prstGeom>
          <a:noFill/>
          <a:extLst>
            <a:ext uri="{909E8E84-426E-40DD-AFC4-6F175D3DCCD1}">
              <a14:hiddenFill xmlns:a14="http://schemas.microsoft.com/office/drawing/2010/main">
                <a:solidFill>
                  <a:srgbClr val="FFFFFF"/>
                </a:solidFill>
              </a14:hiddenFill>
            </a:ext>
          </a:extLst>
        </p:spPr>
      </p:pic>
      <p:sp>
        <p:nvSpPr>
          <p:cNvPr id="46084" name="Text Box 4"/>
          <p:cNvSpPr txBox="1">
            <a:spLocks noChangeArrowheads="1"/>
          </p:cNvSpPr>
          <p:nvPr/>
        </p:nvSpPr>
        <p:spPr bwMode="auto">
          <a:xfrm>
            <a:off x="7608888" y="404813"/>
            <a:ext cx="305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latin typeface="Century Gothic" panose="020B0502020202020204" pitchFamily="34" charset="0"/>
              </a:rPr>
              <a:t> Lesson 3</a:t>
            </a:r>
            <a:r>
              <a:rPr lang="en-GB" altLang="en-US" b="1">
                <a:solidFill>
                  <a:srgbClr val="FF0000"/>
                </a:solidFill>
                <a:latin typeface="Century Gothic" panose="020B0502020202020204" pitchFamily="34" charset="0"/>
              </a:rPr>
              <a:t>…</a:t>
            </a:r>
            <a:r>
              <a:rPr lang="en-GB" altLang="en-US" b="1">
                <a:solidFill>
                  <a:srgbClr val="000000"/>
                </a:solidFill>
                <a:latin typeface="Century Gothic" panose="020B0502020202020204" pitchFamily="34" charset="0"/>
              </a:rPr>
              <a:t>  Suitability</a:t>
            </a:r>
            <a:r>
              <a:rPr lang="en-GB" altLang="en-US" b="1">
                <a:solidFill>
                  <a:srgbClr val="FF0000"/>
                </a:solidFill>
                <a:latin typeface="Century Gothic" panose="020B0502020202020204" pitchFamily="34" charset="0"/>
              </a:rPr>
              <a:t>…</a:t>
            </a:r>
            <a:endParaRPr lang="en-US" altLang="en-US" b="1">
              <a:solidFill>
                <a:srgbClr val="FF0000"/>
              </a:solidFill>
              <a:latin typeface="Century Gothic" panose="020B0502020202020204" pitchFamily="34" charset="0"/>
            </a:endParaRPr>
          </a:p>
        </p:txBody>
      </p:sp>
      <p:sp>
        <p:nvSpPr>
          <p:cNvPr id="46173" name="Rectangle 93"/>
          <p:cNvSpPr>
            <a:spLocks noChangeArrowheads="1"/>
          </p:cNvSpPr>
          <p:nvPr/>
        </p:nvSpPr>
        <p:spPr bwMode="auto">
          <a:xfrm>
            <a:off x="1847851" y="3429001"/>
            <a:ext cx="3311525" cy="3205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a:solidFill>
                  <a:srgbClr val="000000"/>
                </a:solidFill>
                <a:latin typeface="Century Gothic" panose="020B0502020202020204" pitchFamily="34" charset="0"/>
              </a:rPr>
              <a:t>Now rate your own personal skills on your ‘u-xplore-u: Strength Survey</a:t>
            </a:r>
            <a:r>
              <a:rPr lang="en-GB" altLang="en-US" sz="2400" b="1">
                <a:solidFill>
                  <a:srgbClr val="FF0000"/>
                </a:solidFill>
                <a:latin typeface="Century Gothic" panose="020B0502020202020204" pitchFamily="34" charset="0"/>
              </a:rPr>
              <a:t>…</a:t>
            </a:r>
            <a:r>
              <a:rPr lang="en-GB" altLang="en-US" sz="2400" b="1">
                <a:solidFill>
                  <a:srgbClr val="000000"/>
                </a:solidFill>
                <a:latin typeface="Century Gothic" panose="020B0502020202020204" pitchFamily="34" charset="0"/>
              </a:rPr>
              <a:t>’</a:t>
            </a:r>
          </a:p>
          <a:p>
            <a:pPr fontAlgn="base">
              <a:spcBef>
                <a:spcPct val="50000"/>
              </a:spcBef>
              <a:spcAft>
                <a:spcPct val="0"/>
              </a:spcAft>
            </a:pPr>
            <a:r>
              <a:rPr lang="en-GB" altLang="en-US" sz="2400" b="1">
                <a:solidFill>
                  <a:srgbClr val="000000"/>
                </a:solidFill>
                <a:latin typeface="Century Gothic" panose="020B0502020202020204" pitchFamily="34" charset="0"/>
              </a:rPr>
              <a:t>Tick the box you feel describes how good you are at each personal skill</a:t>
            </a:r>
            <a:r>
              <a:rPr lang="en-GB" altLang="en-US" sz="2400" b="1">
                <a:solidFill>
                  <a:srgbClr val="FF0000"/>
                </a:solidFill>
                <a:latin typeface="Century Gothic" panose="020B0502020202020204" pitchFamily="34" charset="0"/>
              </a:rPr>
              <a:t>…</a:t>
            </a:r>
            <a:endParaRPr lang="en-US" altLang="en-US" sz="2400" b="1">
              <a:solidFill>
                <a:srgbClr val="FF0000"/>
              </a:solidFill>
              <a:latin typeface="Century Gothic" panose="020B0502020202020204" pitchFamily="34" charset="0"/>
            </a:endParaRPr>
          </a:p>
        </p:txBody>
      </p:sp>
      <p:sp>
        <p:nvSpPr>
          <p:cNvPr id="46177" name="AutoShape 97"/>
          <p:cNvSpPr>
            <a:spLocks noChangeArrowheads="1"/>
          </p:cNvSpPr>
          <p:nvPr/>
        </p:nvSpPr>
        <p:spPr bwMode="auto">
          <a:xfrm>
            <a:off x="1774826" y="188914"/>
            <a:ext cx="3673475" cy="2447925"/>
          </a:xfrm>
          <a:prstGeom prst="star16">
            <a:avLst>
              <a:gd name="adj" fmla="val 37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altLang="en-US" sz="3200" b="1">
                <a:solidFill>
                  <a:srgbClr val="000000"/>
                </a:solidFill>
                <a:latin typeface="Century Gothic" panose="020B0502020202020204" pitchFamily="34" charset="0"/>
              </a:rPr>
              <a:t>See!</a:t>
            </a:r>
          </a:p>
          <a:p>
            <a:pPr algn="ctr" fontAlgn="base">
              <a:spcBef>
                <a:spcPct val="0"/>
              </a:spcBef>
              <a:spcAft>
                <a:spcPct val="0"/>
              </a:spcAft>
            </a:pPr>
            <a:r>
              <a:rPr lang="en-GB" altLang="en-US" sz="2400">
                <a:solidFill>
                  <a:srgbClr val="000000"/>
                </a:solidFill>
                <a:latin typeface="Century Gothic" panose="020B0502020202020204" pitchFamily="34" charset="0"/>
              </a:rPr>
              <a:t>You are a </a:t>
            </a:r>
          </a:p>
          <a:p>
            <a:pPr algn="ctr" fontAlgn="base">
              <a:spcBef>
                <a:spcPct val="0"/>
              </a:spcBef>
              <a:spcAft>
                <a:spcPct val="0"/>
              </a:spcAft>
            </a:pPr>
            <a:r>
              <a:rPr lang="en-GB" altLang="en-US" sz="2400">
                <a:solidFill>
                  <a:srgbClr val="000000"/>
                </a:solidFill>
                <a:latin typeface="Century Gothic" panose="020B0502020202020204" pitchFamily="34" charset="0"/>
              </a:rPr>
              <a:t>multi-skilled </a:t>
            </a:r>
          </a:p>
          <a:p>
            <a:pPr algn="ctr" fontAlgn="base">
              <a:spcBef>
                <a:spcPct val="0"/>
              </a:spcBef>
              <a:spcAft>
                <a:spcPct val="0"/>
              </a:spcAft>
            </a:pPr>
            <a:r>
              <a:rPr lang="en-GB" altLang="en-US" sz="2400">
                <a:solidFill>
                  <a:srgbClr val="000000"/>
                </a:solidFill>
                <a:latin typeface="Century Gothic" panose="020B0502020202020204" pitchFamily="34" charset="0"/>
              </a:rPr>
              <a:t>person!</a:t>
            </a:r>
            <a:endParaRPr lang="en-US" altLang="en-US" sz="2400">
              <a:solidFill>
                <a:srgbClr val="000000"/>
              </a:solidFill>
              <a:latin typeface="Century Gothic" panose="020B0502020202020204" pitchFamily="34" charset="0"/>
            </a:endParaRPr>
          </a:p>
        </p:txBody>
      </p:sp>
      <p:grpSp>
        <p:nvGrpSpPr>
          <p:cNvPr id="46180" name="Group 100"/>
          <p:cNvGrpSpPr>
            <a:grpSpLocks/>
          </p:cNvGrpSpPr>
          <p:nvPr/>
        </p:nvGrpSpPr>
        <p:grpSpPr bwMode="auto">
          <a:xfrm>
            <a:off x="5448300" y="836614"/>
            <a:ext cx="5003800" cy="7089775"/>
            <a:chOff x="2472" y="527"/>
            <a:chExt cx="3152" cy="4466"/>
          </a:xfrm>
        </p:grpSpPr>
        <p:grpSp>
          <p:nvGrpSpPr>
            <p:cNvPr id="46178" name="Group 98"/>
            <p:cNvGrpSpPr>
              <a:grpSpLocks/>
            </p:cNvGrpSpPr>
            <p:nvPr/>
          </p:nvGrpSpPr>
          <p:grpSpPr bwMode="auto">
            <a:xfrm>
              <a:off x="2472" y="527"/>
              <a:ext cx="3152" cy="4466"/>
              <a:chOff x="2608" y="527"/>
              <a:chExt cx="3152" cy="4466"/>
            </a:xfrm>
          </p:grpSpPr>
          <p:pic>
            <p:nvPicPr>
              <p:cNvPr id="46085" name="Picture 5" descr="desk_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 y="527"/>
                <a:ext cx="3106" cy="446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6" descr="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 y="578"/>
                <a:ext cx="125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7"/>
              <p:cNvSpPr txBox="1">
                <a:spLocks noChangeArrowheads="1"/>
              </p:cNvSpPr>
              <p:nvPr/>
            </p:nvSpPr>
            <p:spPr bwMode="auto">
              <a:xfrm>
                <a:off x="4527" y="578"/>
                <a:ext cx="1187" cy="403"/>
              </a:xfrm>
              <a:prstGeom prst="rect">
                <a:avLst/>
              </a:prstGeom>
              <a:solidFill>
                <a:schemeClr val="tx1"/>
              </a:solidFill>
              <a:ln w="9525">
                <a:solidFill>
                  <a:srgbClr val="000000"/>
                </a:solidFill>
                <a:miter lim="800000"/>
                <a:headEnd/>
                <a:tailEnd/>
              </a:ln>
            </p:spPr>
            <p:txBody>
              <a:bodyPr/>
              <a:lstStyle/>
              <a:p>
                <a:pPr fontAlgn="base">
                  <a:spcBef>
                    <a:spcPct val="0"/>
                  </a:spcBef>
                  <a:spcAft>
                    <a:spcPct val="0"/>
                  </a:spcAft>
                </a:pPr>
                <a:r>
                  <a:rPr lang="en-GB" altLang="en-US" sz="2000" b="1">
                    <a:solidFill>
                      <a:srgbClr val="FFFFFF"/>
                    </a:solidFill>
                    <a:latin typeface="Century Gothic" panose="020B0502020202020204" pitchFamily="34" charset="0"/>
                  </a:rPr>
                  <a:t>u-xplore-U</a:t>
                </a:r>
                <a:r>
                  <a:rPr lang="en-GB" altLang="en-US" sz="2000" b="1">
                    <a:solidFill>
                      <a:srgbClr val="FF0000"/>
                    </a:solidFill>
                    <a:latin typeface="Century Gothic" panose="020B0502020202020204" pitchFamily="34" charset="0"/>
                  </a:rPr>
                  <a:t>…</a:t>
                </a:r>
              </a:p>
              <a:p>
                <a:pPr fontAlgn="base">
                  <a:spcBef>
                    <a:spcPct val="0"/>
                  </a:spcBef>
                  <a:spcAft>
                    <a:spcPct val="0"/>
                  </a:spcAft>
                </a:pPr>
                <a:r>
                  <a:rPr lang="en-GB" altLang="en-US" sz="1400" b="1">
                    <a:solidFill>
                      <a:srgbClr val="FFFFFF"/>
                    </a:solidFill>
                    <a:latin typeface="Century Gothic" panose="020B0502020202020204" pitchFamily="34" charset="0"/>
                  </a:rPr>
                  <a:t>Strengths Survey</a:t>
                </a:r>
                <a:r>
                  <a:rPr lang="en-GB" altLang="en-US" sz="1400" b="1">
                    <a:solidFill>
                      <a:srgbClr val="FF0000"/>
                    </a:solidFill>
                    <a:latin typeface="Century Gothic" panose="020B0502020202020204" pitchFamily="34" charset="0"/>
                  </a:rPr>
                  <a:t>…</a:t>
                </a:r>
                <a:endParaRPr lang="en-US" altLang="en-US" sz="1400">
                  <a:solidFill>
                    <a:srgbClr val="FF0000"/>
                  </a:solidFill>
                  <a:latin typeface="Century Gothic" panose="020B0502020202020204" pitchFamily="34" charset="0"/>
                </a:endParaRPr>
              </a:p>
            </p:txBody>
          </p:sp>
          <p:sp>
            <p:nvSpPr>
              <p:cNvPr id="46088" name="Text Box 8"/>
              <p:cNvSpPr txBox="1">
                <a:spLocks noChangeArrowheads="1"/>
              </p:cNvSpPr>
              <p:nvPr/>
            </p:nvSpPr>
            <p:spPr bwMode="auto">
              <a:xfrm>
                <a:off x="2608" y="781"/>
                <a:ext cx="169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altLang="en-US" sz="800" b="1">
                    <a:solidFill>
                      <a:srgbClr val="000000"/>
                    </a:solidFill>
                    <a:latin typeface="Century Gothic" panose="020B0502020202020204" pitchFamily="34" charset="0"/>
                  </a:rPr>
                  <a:t>  YEAR 10 CAREERS</a:t>
                </a:r>
                <a:r>
                  <a:rPr lang="en-GB" altLang="en-US" sz="800" b="1">
                    <a:solidFill>
                      <a:srgbClr val="FF0000"/>
                    </a:solidFill>
                    <a:latin typeface="Century Gothic" panose="020B0502020202020204" pitchFamily="34" charset="0"/>
                  </a:rPr>
                  <a:t>… </a:t>
                </a:r>
                <a:r>
                  <a:rPr lang="en-GB" altLang="en-US" sz="800" b="1">
                    <a:solidFill>
                      <a:srgbClr val="000000"/>
                    </a:solidFill>
                    <a:latin typeface="Century Gothic" panose="020B0502020202020204" pitchFamily="34" charset="0"/>
                  </a:rPr>
                  <a:t>Lesson 3</a:t>
                </a:r>
                <a:r>
                  <a:rPr lang="en-GB" altLang="en-US" sz="800" b="1">
                    <a:solidFill>
                      <a:srgbClr val="FF0000"/>
                    </a:solidFill>
                    <a:latin typeface="Century Gothic" panose="020B0502020202020204" pitchFamily="34" charset="0"/>
                  </a:rPr>
                  <a:t>… </a:t>
                </a:r>
                <a:r>
                  <a:rPr lang="en-GB" altLang="en-US" sz="800" b="1">
                    <a:solidFill>
                      <a:srgbClr val="000000"/>
                    </a:solidFill>
                    <a:latin typeface="Century Gothic" panose="020B0502020202020204" pitchFamily="34" charset="0"/>
                  </a:rPr>
                  <a:t>RESOURCE 4</a:t>
                </a:r>
                <a:r>
                  <a:rPr lang="en-GB" altLang="en-US" sz="800" b="1">
                    <a:solidFill>
                      <a:srgbClr val="FF0000"/>
                    </a:solidFill>
                    <a:latin typeface="Century Gothic" panose="020B0502020202020204" pitchFamily="34" charset="0"/>
                  </a:rPr>
                  <a:t>…</a:t>
                </a:r>
                <a:endParaRPr lang="en-US" altLang="en-US" sz="800">
                  <a:solidFill>
                    <a:srgbClr val="000000"/>
                  </a:solidFill>
                  <a:latin typeface="Century Gothic" panose="020B0502020202020204" pitchFamily="34" charset="0"/>
                </a:endParaRPr>
              </a:p>
            </p:txBody>
          </p:sp>
          <p:sp>
            <p:nvSpPr>
              <p:cNvPr id="46089" name="Text Box 9"/>
              <p:cNvSpPr txBox="1">
                <a:spLocks noChangeArrowheads="1"/>
              </p:cNvSpPr>
              <p:nvPr/>
            </p:nvSpPr>
            <p:spPr bwMode="auto">
              <a:xfrm>
                <a:off x="2791" y="1035"/>
                <a:ext cx="1370" cy="152"/>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Name…</a:t>
                </a:r>
                <a:endParaRPr lang="en-US" altLang="en-US">
                  <a:solidFill>
                    <a:srgbClr val="000000"/>
                  </a:solidFill>
                  <a:latin typeface="Century Gothic" panose="020B0502020202020204" pitchFamily="34" charset="0"/>
                </a:endParaRPr>
              </a:p>
            </p:txBody>
          </p:sp>
          <p:sp>
            <p:nvSpPr>
              <p:cNvPr id="46090" name="Text Box 10"/>
              <p:cNvSpPr txBox="1">
                <a:spLocks noChangeArrowheads="1"/>
              </p:cNvSpPr>
              <p:nvPr/>
            </p:nvSpPr>
            <p:spPr bwMode="auto">
              <a:xfrm>
                <a:off x="2791" y="1339"/>
                <a:ext cx="1370" cy="203"/>
              </a:xfrm>
              <a:prstGeom prst="rect">
                <a:avLst/>
              </a:prstGeom>
              <a:solidFill>
                <a:srgbClr val="000000"/>
              </a:solidFill>
              <a:ln w="9525">
                <a:solidFill>
                  <a:srgbClr val="000000"/>
                </a:solidFill>
                <a:miter lim="800000"/>
                <a:headEnd/>
                <a:tailEnd/>
              </a:ln>
            </p:spPr>
            <p:txBody>
              <a:bodyPr/>
              <a:lstStyle/>
              <a:p>
                <a:pPr fontAlgn="base">
                  <a:spcBef>
                    <a:spcPct val="0"/>
                  </a:spcBef>
                  <a:spcAft>
                    <a:spcPct val="0"/>
                  </a:spcAft>
                </a:pPr>
                <a:r>
                  <a:rPr lang="en-GB" altLang="en-US" sz="1200">
                    <a:solidFill>
                      <a:srgbClr val="FFFFFF"/>
                    </a:solidFill>
                    <a:latin typeface="Century Gothic" panose="020B0502020202020204" pitchFamily="34" charset="0"/>
                  </a:rPr>
                  <a:t>Star Qualities</a:t>
                </a:r>
                <a:r>
                  <a:rPr lang="en-GB" altLang="en-US" sz="1200">
                    <a:solidFill>
                      <a:srgbClr val="FF0000"/>
                    </a:solidFill>
                    <a:latin typeface="Century Gothic" panose="020B0502020202020204" pitchFamily="34" charset="0"/>
                  </a:rPr>
                  <a:t>…</a:t>
                </a:r>
                <a:endParaRPr lang="en-US" altLang="en-US">
                  <a:solidFill>
                    <a:srgbClr val="000000"/>
                  </a:solidFill>
                  <a:latin typeface="Century Gothic" panose="020B0502020202020204" pitchFamily="34" charset="0"/>
                </a:endParaRPr>
              </a:p>
            </p:txBody>
          </p:sp>
          <p:sp>
            <p:nvSpPr>
              <p:cNvPr id="46091" name="Text Box 11"/>
              <p:cNvSpPr txBox="1">
                <a:spLocks noChangeArrowheads="1"/>
              </p:cNvSpPr>
              <p:nvPr/>
            </p:nvSpPr>
            <p:spPr bwMode="auto">
              <a:xfrm>
                <a:off x="2791" y="1542"/>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 Good Communicator</a:t>
                </a:r>
                <a:endParaRPr lang="en-US" altLang="en-US">
                  <a:solidFill>
                    <a:srgbClr val="000000"/>
                  </a:solidFill>
                  <a:latin typeface="Century Gothic" panose="020B0502020202020204" pitchFamily="34" charset="0"/>
                </a:endParaRPr>
              </a:p>
            </p:txBody>
          </p:sp>
          <p:sp>
            <p:nvSpPr>
              <p:cNvPr id="46092" name="Text Box 12"/>
              <p:cNvSpPr txBox="1">
                <a:spLocks noChangeArrowheads="1"/>
              </p:cNvSpPr>
              <p:nvPr/>
            </p:nvSpPr>
            <p:spPr bwMode="auto">
              <a:xfrm>
                <a:off x="4164" y="1339"/>
                <a:ext cx="363" cy="203"/>
              </a:xfrm>
              <a:prstGeom prst="rect">
                <a:avLst/>
              </a:prstGeom>
              <a:solidFill>
                <a:srgbClr val="000000"/>
              </a:solidFill>
              <a:ln w="9525">
                <a:solidFill>
                  <a:srgbClr val="000000"/>
                </a:solidFill>
                <a:miter lim="800000"/>
                <a:headEnd/>
                <a:tailEnd/>
              </a:ln>
            </p:spPr>
            <p:txBody>
              <a:bodyPr/>
              <a:lstStyle/>
              <a:p>
                <a:pPr algn="ctr" fontAlgn="base">
                  <a:spcBef>
                    <a:spcPct val="0"/>
                  </a:spcBef>
                  <a:spcAft>
                    <a:spcPct val="0"/>
                  </a:spcAft>
                </a:pPr>
                <a:r>
                  <a:rPr lang="en-GB" altLang="en-US" sz="500">
                    <a:solidFill>
                      <a:srgbClr val="FFFFFF"/>
                    </a:solidFill>
                    <a:latin typeface="Century Gothic" panose="020B0502020202020204" pitchFamily="34" charset="0"/>
                  </a:rPr>
                  <a:t>Excellen</a:t>
                </a:r>
                <a:r>
                  <a:rPr lang="en-GB" altLang="en-US" sz="500">
                    <a:solidFill>
                      <a:srgbClr val="000000"/>
                    </a:solidFill>
                    <a:latin typeface="Century Gothic" panose="020B0502020202020204" pitchFamily="34" charset="0"/>
                  </a:rPr>
                  <a:t>t</a:t>
                </a:r>
                <a:r>
                  <a:rPr lang="en-GB" altLang="en-US" sz="500">
                    <a:solidFill>
                      <a:srgbClr val="FF0000"/>
                    </a:solidFill>
                    <a:latin typeface="Century Gothic" panose="020B0502020202020204" pitchFamily="34" charset="0"/>
                  </a:rPr>
                  <a:t>…</a:t>
                </a:r>
              </a:p>
              <a:p>
                <a:pPr fontAlgn="base">
                  <a:spcBef>
                    <a:spcPct val="0"/>
                  </a:spcBef>
                  <a:spcAft>
                    <a:spcPct val="0"/>
                  </a:spcAft>
                </a:pPr>
                <a:endParaRPr lang="en-US" altLang="en-US" sz="500">
                  <a:solidFill>
                    <a:srgbClr val="000000"/>
                  </a:solidFill>
                  <a:latin typeface="Century Gothic" panose="020B0502020202020204" pitchFamily="34" charset="0"/>
                </a:endParaRPr>
              </a:p>
            </p:txBody>
          </p:sp>
          <p:sp>
            <p:nvSpPr>
              <p:cNvPr id="46093" name="Text Box 13"/>
              <p:cNvSpPr txBox="1">
                <a:spLocks noChangeArrowheads="1"/>
              </p:cNvSpPr>
              <p:nvPr/>
            </p:nvSpPr>
            <p:spPr bwMode="auto">
              <a:xfrm>
                <a:off x="4161" y="1542"/>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094" name="Text Box 14"/>
              <p:cNvSpPr txBox="1">
                <a:spLocks noChangeArrowheads="1"/>
              </p:cNvSpPr>
              <p:nvPr/>
            </p:nvSpPr>
            <p:spPr bwMode="auto">
              <a:xfrm>
                <a:off x="4527" y="1542"/>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095" name="Text Box 15"/>
              <p:cNvSpPr txBox="1">
                <a:spLocks noChangeArrowheads="1"/>
              </p:cNvSpPr>
              <p:nvPr/>
            </p:nvSpPr>
            <p:spPr bwMode="auto">
              <a:xfrm>
                <a:off x="4892" y="1542"/>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096" name="Text Box 16"/>
              <p:cNvSpPr txBox="1">
                <a:spLocks noChangeArrowheads="1"/>
              </p:cNvSpPr>
              <p:nvPr/>
            </p:nvSpPr>
            <p:spPr bwMode="auto">
              <a:xfrm>
                <a:off x="5258" y="1542"/>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097" name="Text Box 17"/>
              <p:cNvSpPr txBox="1">
                <a:spLocks noChangeArrowheads="1"/>
              </p:cNvSpPr>
              <p:nvPr/>
            </p:nvSpPr>
            <p:spPr bwMode="auto">
              <a:xfrm>
                <a:off x="2791" y="1745"/>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2. Artistic</a:t>
                </a:r>
                <a:endParaRPr lang="en-US" altLang="en-US">
                  <a:solidFill>
                    <a:srgbClr val="000000"/>
                  </a:solidFill>
                  <a:latin typeface="Century Gothic" panose="020B0502020202020204" pitchFamily="34" charset="0"/>
                </a:endParaRPr>
              </a:p>
            </p:txBody>
          </p:sp>
          <p:sp>
            <p:nvSpPr>
              <p:cNvPr id="46098" name="Text Box 18"/>
              <p:cNvSpPr txBox="1">
                <a:spLocks noChangeArrowheads="1"/>
              </p:cNvSpPr>
              <p:nvPr/>
            </p:nvSpPr>
            <p:spPr bwMode="auto">
              <a:xfrm>
                <a:off x="4161" y="1745"/>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099" name="Text Box 19"/>
              <p:cNvSpPr txBox="1">
                <a:spLocks noChangeArrowheads="1"/>
              </p:cNvSpPr>
              <p:nvPr/>
            </p:nvSpPr>
            <p:spPr bwMode="auto">
              <a:xfrm>
                <a:off x="4527" y="1745"/>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0" name="Text Box 20"/>
              <p:cNvSpPr txBox="1">
                <a:spLocks noChangeArrowheads="1"/>
              </p:cNvSpPr>
              <p:nvPr/>
            </p:nvSpPr>
            <p:spPr bwMode="auto">
              <a:xfrm>
                <a:off x="4892" y="1745"/>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1" name="Text Box 21"/>
              <p:cNvSpPr txBox="1">
                <a:spLocks noChangeArrowheads="1"/>
              </p:cNvSpPr>
              <p:nvPr/>
            </p:nvSpPr>
            <p:spPr bwMode="auto">
              <a:xfrm>
                <a:off x="5258" y="1745"/>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2" name="Text Box 22"/>
              <p:cNvSpPr txBox="1">
                <a:spLocks noChangeArrowheads="1"/>
              </p:cNvSpPr>
              <p:nvPr/>
            </p:nvSpPr>
            <p:spPr bwMode="auto">
              <a:xfrm>
                <a:off x="2791" y="1948"/>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3. Creative</a:t>
                </a:r>
                <a:endParaRPr lang="en-US" altLang="en-US">
                  <a:solidFill>
                    <a:srgbClr val="000000"/>
                  </a:solidFill>
                  <a:latin typeface="Century Gothic" panose="020B0502020202020204" pitchFamily="34" charset="0"/>
                </a:endParaRPr>
              </a:p>
            </p:txBody>
          </p:sp>
          <p:sp>
            <p:nvSpPr>
              <p:cNvPr id="46103" name="Text Box 23"/>
              <p:cNvSpPr txBox="1">
                <a:spLocks noChangeArrowheads="1"/>
              </p:cNvSpPr>
              <p:nvPr/>
            </p:nvSpPr>
            <p:spPr bwMode="auto">
              <a:xfrm>
                <a:off x="4161" y="1948"/>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4" name="Text Box 24"/>
              <p:cNvSpPr txBox="1">
                <a:spLocks noChangeArrowheads="1"/>
              </p:cNvSpPr>
              <p:nvPr/>
            </p:nvSpPr>
            <p:spPr bwMode="auto">
              <a:xfrm>
                <a:off x="4527" y="1948"/>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5" name="Text Box 25"/>
              <p:cNvSpPr txBox="1">
                <a:spLocks noChangeArrowheads="1"/>
              </p:cNvSpPr>
              <p:nvPr/>
            </p:nvSpPr>
            <p:spPr bwMode="auto">
              <a:xfrm>
                <a:off x="4892" y="1948"/>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6" name="Text Box 26"/>
              <p:cNvSpPr txBox="1">
                <a:spLocks noChangeArrowheads="1"/>
              </p:cNvSpPr>
              <p:nvPr/>
            </p:nvSpPr>
            <p:spPr bwMode="auto">
              <a:xfrm>
                <a:off x="5258" y="1948"/>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7" name="Text Box 27"/>
              <p:cNvSpPr txBox="1">
                <a:spLocks noChangeArrowheads="1"/>
              </p:cNvSpPr>
              <p:nvPr/>
            </p:nvSpPr>
            <p:spPr bwMode="auto">
              <a:xfrm>
                <a:off x="2791" y="2151"/>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4. Team Player</a:t>
                </a:r>
                <a:endParaRPr lang="en-US" altLang="en-US">
                  <a:solidFill>
                    <a:srgbClr val="000000"/>
                  </a:solidFill>
                  <a:latin typeface="Century Gothic" panose="020B0502020202020204" pitchFamily="34" charset="0"/>
                </a:endParaRPr>
              </a:p>
            </p:txBody>
          </p:sp>
          <p:sp>
            <p:nvSpPr>
              <p:cNvPr id="46108" name="Text Box 28"/>
              <p:cNvSpPr txBox="1">
                <a:spLocks noChangeArrowheads="1"/>
              </p:cNvSpPr>
              <p:nvPr/>
            </p:nvSpPr>
            <p:spPr bwMode="auto">
              <a:xfrm>
                <a:off x="4161" y="2151"/>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09" name="Text Box 29"/>
              <p:cNvSpPr txBox="1">
                <a:spLocks noChangeArrowheads="1"/>
              </p:cNvSpPr>
              <p:nvPr/>
            </p:nvSpPr>
            <p:spPr bwMode="auto">
              <a:xfrm>
                <a:off x="4527" y="2151"/>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0" name="Text Box 30"/>
              <p:cNvSpPr txBox="1">
                <a:spLocks noChangeArrowheads="1"/>
              </p:cNvSpPr>
              <p:nvPr/>
            </p:nvSpPr>
            <p:spPr bwMode="auto">
              <a:xfrm>
                <a:off x="4892" y="2151"/>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1" name="Text Box 31"/>
              <p:cNvSpPr txBox="1">
                <a:spLocks noChangeArrowheads="1"/>
              </p:cNvSpPr>
              <p:nvPr/>
            </p:nvSpPr>
            <p:spPr bwMode="auto">
              <a:xfrm>
                <a:off x="5258" y="2151"/>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2" name="Text Box 32"/>
              <p:cNvSpPr txBox="1">
                <a:spLocks noChangeArrowheads="1"/>
              </p:cNvSpPr>
              <p:nvPr/>
            </p:nvSpPr>
            <p:spPr bwMode="auto">
              <a:xfrm>
                <a:off x="2791" y="2354"/>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5. Problem Solving</a:t>
                </a:r>
                <a:endParaRPr lang="en-US" altLang="en-US">
                  <a:solidFill>
                    <a:srgbClr val="000000"/>
                  </a:solidFill>
                  <a:latin typeface="Century Gothic" panose="020B0502020202020204" pitchFamily="34" charset="0"/>
                </a:endParaRPr>
              </a:p>
            </p:txBody>
          </p:sp>
          <p:sp>
            <p:nvSpPr>
              <p:cNvPr id="46113" name="Text Box 33"/>
              <p:cNvSpPr txBox="1">
                <a:spLocks noChangeArrowheads="1"/>
              </p:cNvSpPr>
              <p:nvPr/>
            </p:nvSpPr>
            <p:spPr bwMode="auto">
              <a:xfrm>
                <a:off x="4161" y="2354"/>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4" name="Text Box 34"/>
              <p:cNvSpPr txBox="1">
                <a:spLocks noChangeArrowheads="1"/>
              </p:cNvSpPr>
              <p:nvPr/>
            </p:nvSpPr>
            <p:spPr bwMode="auto">
              <a:xfrm>
                <a:off x="4527" y="2354"/>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5" name="Text Box 35"/>
              <p:cNvSpPr txBox="1">
                <a:spLocks noChangeArrowheads="1"/>
              </p:cNvSpPr>
              <p:nvPr/>
            </p:nvSpPr>
            <p:spPr bwMode="auto">
              <a:xfrm>
                <a:off x="4892" y="2354"/>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6" name="Text Box 36"/>
              <p:cNvSpPr txBox="1">
                <a:spLocks noChangeArrowheads="1"/>
              </p:cNvSpPr>
              <p:nvPr/>
            </p:nvSpPr>
            <p:spPr bwMode="auto">
              <a:xfrm>
                <a:off x="5258" y="2354"/>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7" name="Text Box 37"/>
              <p:cNvSpPr txBox="1">
                <a:spLocks noChangeArrowheads="1"/>
              </p:cNvSpPr>
              <p:nvPr/>
            </p:nvSpPr>
            <p:spPr bwMode="auto">
              <a:xfrm>
                <a:off x="2791" y="2557"/>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6. Natural Leader</a:t>
                </a:r>
                <a:endParaRPr lang="en-US" altLang="en-US">
                  <a:solidFill>
                    <a:srgbClr val="000000"/>
                  </a:solidFill>
                  <a:latin typeface="Century Gothic" panose="020B0502020202020204" pitchFamily="34" charset="0"/>
                </a:endParaRPr>
              </a:p>
            </p:txBody>
          </p:sp>
          <p:sp>
            <p:nvSpPr>
              <p:cNvPr id="46118" name="Text Box 38"/>
              <p:cNvSpPr txBox="1">
                <a:spLocks noChangeArrowheads="1"/>
              </p:cNvSpPr>
              <p:nvPr/>
            </p:nvSpPr>
            <p:spPr bwMode="auto">
              <a:xfrm>
                <a:off x="4161" y="2557"/>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19" name="Text Box 39"/>
              <p:cNvSpPr txBox="1">
                <a:spLocks noChangeArrowheads="1"/>
              </p:cNvSpPr>
              <p:nvPr/>
            </p:nvSpPr>
            <p:spPr bwMode="auto">
              <a:xfrm>
                <a:off x="4527" y="2557"/>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0" name="Text Box 40"/>
              <p:cNvSpPr txBox="1">
                <a:spLocks noChangeArrowheads="1"/>
              </p:cNvSpPr>
              <p:nvPr/>
            </p:nvSpPr>
            <p:spPr bwMode="auto">
              <a:xfrm>
                <a:off x="4892" y="2557"/>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1" name="Text Box 41"/>
              <p:cNvSpPr txBox="1">
                <a:spLocks noChangeArrowheads="1"/>
              </p:cNvSpPr>
              <p:nvPr/>
            </p:nvSpPr>
            <p:spPr bwMode="auto">
              <a:xfrm>
                <a:off x="5258" y="2557"/>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2" name="Text Box 42"/>
              <p:cNvSpPr txBox="1">
                <a:spLocks noChangeArrowheads="1"/>
              </p:cNvSpPr>
              <p:nvPr/>
            </p:nvSpPr>
            <p:spPr bwMode="auto">
              <a:xfrm>
                <a:off x="2791" y="2760"/>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7. Interpersonal Skills</a:t>
                </a:r>
                <a:endParaRPr lang="en-US" altLang="en-US">
                  <a:solidFill>
                    <a:srgbClr val="000000"/>
                  </a:solidFill>
                  <a:latin typeface="Century Gothic" panose="020B0502020202020204" pitchFamily="34" charset="0"/>
                </a:endParaRPr>
              </a:p>
            </p:txBody>
          </p:sp>
          <p:sp>
            <p:nvSpPr>
              <p:cNvPr id="46123" name="Text Box 43"/>
              <p:cNvSpPr txBox="1">
                <a:spLocks noChangeArrowheads="1"/>
              </p:cNvSpPr>
              <p:nvPr/>
            </p:nvSpPr>
            <p:spPr bwMode="auto">
              <a:xfrm>
                <a:off x="4161" y="2760"/>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4" name="Text Box 44"/>
              <p:cNvSpPr txBox="1">
                <a:spLocks noChangeArrowheads="1"/>
              </p:cNvSpPr>
              <p:nvPr/>
            </p:nvSpPr>
            <p:spPr bwMode="auto">
              <a:xfrm>
                <a:off x="4527" y="2760"/>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5" name="Text Box 45"/>
              <p:cNvSpPr txBox="1">
                <a:spLocks noChangeArrowheads="1"/>
              </p:cNvSpPr>
              <p:nvPr/>
            </p:nvSpPr>
            <p:spPr bwMode="auto">
              <a:xfrm>
                <a:off x="4892" y="2760"/>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6" name="Text Box 46"/>
              <p:cNvSpPr txBox="1">
                <a:spLocks noChangeArrowheads="1"/>
              </p:cNvSpPr>
              <p:nvPr/>
            </p:nvSpPr>
            <p:spPr bwMode="auto">
              <a:xfrm>
                <a:off x="5258" y="2760"/>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7" name="Text Box 47"/>
              <p:cNvSpPr txBox="1">
                <a:spLocks noChangeArrowheads="1"/>
              </p:cNvSpPr>
              <p:nvPr/>
            </p:nvSpPr>
            <p:spPr bwMode="auto">
              <a:xfrm>
                <a:off x="2791" y="2963"/>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8. Dynamic</a:t>
                </a:r>
                <a:endParaRPr lang="en-US" altLang="en-US">
                  <a:solidFill>
                    <a:srgbClr val="000000"/>
                  </a:solidFill>
                  <a:latin typeface="Century Gothic" panose="020B0502020202020204" pitchFamily="34" charset="0"/>
                </a:endParaRPr>
              </a:p>
            </p:txBody>
          </p:sp>
          <p:sp>
            <p:nvSpPr>
              <p:cNvPr id="46128" name="Text Box 48"/>
              <p:cNvSpPr txBox="1">
                <a:spLocks noChangeArrowheads="1"/>
              </p:cNvSpPr>
              <p:nvPr/>
            </p:nvSpPr>
            <p:spPr bwMode="auto">
              <a:xfrm>
                <a:off x="4161" y="2963"/>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29" name="Text Box 49"/>
              <p:cNvSpPr txBox="1">
                <a:spLocks noChangeArrowheads="1"/>
              </p:cNvSpPr>
              <p:nvPr/>
            </p:nvSpPr>
            <p:spPr bwMode="auto">
              <a:xfrm>
                <a:off x="4527" y="2963"/>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0" name="Text Box 50"/>
              <p:cNvSpPr txBox="1">
                <a:spLocks noChangeArrowheads="1"/>
              </p:cNvSpPr>
              <p:nvPr/>
            </p:nvSpPr>
            <p:spPr bwMode="auto">
              <a:xfrm>
                <a:off x="4892" y="2963"/>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1" name="Text Box 51"/>
              <p:cNvSpPr txBox="1">
                <a:spLocks noChangeArrowheads="1"/>
              </p:cNvSpPr>
              <p:nvPr/>
            </p:nvSpPr>
            <p:spPr bwMode="auto">
              <a:xfrm>
                <a:off x="5258" y="2963"/>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2" name="Text Box 52"/>
              <p:cNvSpPr txBox="1">
                <a:spLocks noChangeArrowheads="1"/>
              </p:cNvSpPr>
              <p:nvPr/>
            </p:nvSpPr>
            <p:spPr bwMode="auto">
              <a:xfrm>
                <a:off x="2791" y="3166"/>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9. Independent</a:t>
                </a:r>
                <a:endParaRPr lang="en-US" altLang="en-US">
                  <a:solidFill>
                    <a:srgbClr val="000000"/>
                  </a:solidFill>
                  <a:latin typeface="Century Gothic" panose="020B0502020202020204" pitchFamily="34" charset="0"/>
                </a:endParaRPr>
              </a:p>
            </p:txBody>
          </p:sp>
          <p:sp>
            <p:nvSpPr>
              <p:cNvPr id="46133" name="Text Box 53"/>
              <p:cNvSpPr txBox="1">
                <a:spLocks noChangeArrowheads="1"/>
              </p:cNvSpPr>
              <p:nvPr/>
            </p:nvSpPr>
            <p:spPr bwMode="auto">
              <a:xfrm>
                <a:off x="4161" y="3166"/>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4" name="Text Box 54"/>
              <p:cNvSpPr txBox="1">
                <a:spLocks noChangeArrowheads="1"/>
              </p:cNvSpPr>
              <p:nvPr/>
            </p:nvSpPr>
            <p:spPr bwMode="auto">
              <a:xfrm>
                <a:off x="4527" y="3166"/>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5" name="Text Box 55"/>
              <p:cNvSpPr txBox="1">
                <a:spLocks noChangeArrowheads="1"/>
              </p:cNvSpPr>
              <p:nvPr/>
            </p:nvSpPr>
            <p:spPr bwMode="auto">
              <a:xfrm>
                <a:off x="4892" y="3166"/>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6" name="Text Box 56"/>
              <p:cNvSpPr txBox="1">
                <a:spLocks noChangeArrowheads="1"/>
              </p:cNvSpPr>
              <p:nvPr/>
            </p:nvSpPr>
            <p:spPr bwMode="auto">
              <a:xfrm>
                <a:off x="5258" y="3166"/>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7" name="Text Box 57"/>
              <p:cNvSpPr txBox="1">
                <a:spLocks noChangeArrowheads="1"/>
              </p:cNvSpPr>
              <p:nvPr/>
            </p:nvSpPr>
            <p:spPr bwMode="auto">
              <a:xfrm>
                <a:off x="2791" y="3369"/>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10. Organised</a:t>
                </a:r>
                <a:endParaRPr lang="en-US" altLang="en-US">
                  <a:solidFill>
                    <a:srgbClr val="000000"/>
                  </a:solidFill>
                  <a:latin typeface="Century Gothic" panose="020B0502020202020204" pitchFamily="34" charset="0"/>
                </a:endParaRPr>
              </a:p>
            </p:txBody>
          </p:sp>
          <p:sp>
            <p:nvSpPr>
              <p:cNvPr id="46138" name="Text Box 58"/>
              <p:cNvSpPr txBox="1">
                <a:spLocks noChangeArrowheads="1"/>
              </p:cNvSpPr>
              <p:nvPr/>
            </p:nvSpPr>
            <p:spPr bwMode="auto">
              <a:xfrm>
                <a:off x="4161" y="3369"/>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39" name="Text Box 59"/>
              <p:cNvSpPr txBox="1">
                <a:spLocks noChangeArrowheads="1"/>
              </p:cNvSpPr>
              <p:nvPr/>
            </p:nvSpPr>
            <p:spPr bwMode="auto">
              <a:xfrm>
                <a:off x="4527" y="3369"/>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0" name="Text Box 60"/>
              <p:cNvSpPr txBox="1">
                <a:spLocks noChangeArrowheads="1"/>
              </p:cNvSpPr>
              <p:nvPr/>
            </p:nvSpPr>
            <p:spPr bwMode="auto">
              <a:xfrm>
                <a:off x="4892" y="3369"/>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1" name="Text Box 61"/>
              <p:cNvSpPr txBox="1">
                <a:spLocks noChangeArrowheads="1"/>
              </p:cNvSpPr>
              <p:nvPr/>
            </p:nvSpPr>
            <p:spPr bwMode="auto">
              <a:xfrm>
                <a:off x="5258" y="3369"/>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2" name="Text Box 62"/>
              <p:cNvSpPr txBox="1">
                <a:spLocks noChangeArrowheads="1"/>
              </p:cNvSpPr>
              <p:nvPr/>
            </p:nvSpPr>
            <p:spPr bwMode="auto">
              <a:xfrm>
                <a:off x="2791" y="3572"/>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11. Motivated</a:t>
                </a:r>
                <a:endParaRPr lang="en-US" altLang="en-US">
                  <a:solidFill>
                    <a:srgbClr val="000000"/>
                  </a:solidFill>
                  <a:latin typeface="Century Gothic" panose="020B0502020202020204" pitchFamily="34" charset="0"/>
                </a:endParaRPr>
              </a:p>
            </p:txBody>
          </p:sp>
          <p:sp>
            <p:nvSpPr>
              <p:cNvPr id="46143" name="Text Box 63"/>
              <p:cNvSpPr txBox="1">
                <a:spLocks noChangeArrowheads="1"/>
              </p:cNvSpPr>
              <p:nvPr/>
            </p:nvSpPr>
            <p:spPr bwMode="auto">
              <a:xfrm>
                <a:off x="4161" y="3572"/>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4" name="Text Box 64"/>
              <p:cNvSpPr txBox="1">
                <a:spLocks noChangeArrowheads="1"/>
              </p:cNvSpPr>
              <p:nvPr/>
            </p:nvSpPr>
            <p:spPr bwMode="auto">
              <a:xfrm>
                <a:off x="4527" y="3572"/>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5" name="Text Box 65"/>
              <p:cNvSpPr txBox="1">
                <a:spLocks noChangeArrowheads="1"/>
              </p:cNvSpPr>
              <p:nvPr/>
            </p:nvSpPr>
            <p:spPr bwMode="auto">
              <a:xfrm>
                <a:off x="4892" y="3572"/>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6" name="Text Box 66"/>
              <p:cNvSpPr txBox="1">
                <a:spLocks noChangeArrowheads="1"/>
              </p:cNvSpPr>
              <p:nvPr/>
            </p:nvSpPr>
            <p:spPr bwMode="auto">
              <a:xfrm>
                <a:off x="5258" y="3572"/>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7" name="Text Box 67"/>
              <p:cNvSpPr txBox="1">
                <a:spLocks noChangeArrowheads="1"/>
              </p:cNvSpPr>
              <p:nvPr/>
            </p:nvSpPr>
            <p:spPr bwMode="auto">
              <a:xfrm>
                <a:off x="2791" y="3775"/>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12. Confident</a:t>
                </a:r>
                <a:endParaRPr lang="en-US" altLang="en-US">
                  <a:solidFill>
                    <a:srgbClr val="000000"/>
                  </a:solidFill>
                  <a:latin typeface="Century Gothic" panose="020B0502020202020204" pitchFamily="34" charset="0"/>
                </a:endParaRPr>
              </a:p>
            </p:txBody>
          </p:sp>
          <p:sp>
            <p:nvSpPr>
              <p:cNvPr id="46148" name="Text Box 68"/>
              <p:cNvSpPr txBox="1">
                <a:spLocks noChangeArrowheads="1"/>
              </p:cNvSpPr>
              <p:nvPr/>
            </p:nvSpPr>
            <p:spPr bwMode="auto">
              <a:xfrm>
                <a:off x="4161" y="3775"/>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49" name="Text Box 69"/>
              <p:cNvSpPr txBox="1">
                <a:spLocks noChangeArrowheads="1"/>
              </p:cNvSpPr>
              <p:nvPr/>
            </p:nvSpPr>
            <p:spPr bwMode="auto">
              <a:xfrm>
                <a:off x="4527" y="3775"/>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0" name="Text Box 70"/>
              <p:cNvSpPr txBox="1">
                <a:spLocks noChangeArrowheads="1"/>
              </p:cNvSpPr>
              <p:nvPr/>
            </p:nvSpPr>
            <p:spPr bwMode="auto">
              <a:xfrm>
                <a:off x="4892" y="3775"/>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1" name="Text Box 71"/>
              <p:cNvSpPr txBox="1">
                <a:spLocks noChangeArrowheads="1"/>
              </p:cNvSpPr>
              <p:nvPr/>
            </p:nvSpPr>
            <p:spPr bwMode="auto">
              <a:xfrm>
                <a:off x="5258" y="3775"/>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2" name="Text Box 72"/>
              <p:cNvSpPr txBox="1">
                <a:spLocks noChangeArrowheads="1"/>
              </p:cNvSpPr>
              <p:nvPr/>
            </p:nvSpPr>
            <p:spPr bwMode="auto">
              <a:xfrm>
                <a:off x="2791" y="3978"/>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13. Numeracy Skills</a:t>
                </a:r>
                <a:endParaRPr lang="en-US" altLang="en-US">
                  <a:solidFill>
                    <a:srgbClr val="000000"/>
                  </a:solidFill>
                  <a:latin typeface="Century Gothic" panose="020B0502020202020204" pitchFamily="34" charset="0"/>
                </a:endParaRPr>
              </a:p>
            </p:txBody>
          </p:sp>
          <p:sp>
            <p:nvSpPr>
              <p:cNvPr id="46153" name="Text Box 73"/>
              <p:cNvSpPr txBox="1">
                <a:spLocks noChangeArrowheads="1"/>
              </p:cNvSpPr>
              <p:nvPr/>
            </p:nvSpPr>
            <p:spPr bwMode="auto">
              <a:xfrm>
                <a:off x="4161" y="3978"/>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4" name="Text Box 74"/>
              <p:cNvSpPr txBox="1">
                <a:spLocks noChangeArrowheads="1"/>
              </p:cNvSpPr>
              <p:nvPr/>
            </p:nvSpPr>
            <p:spPr bwMode="auto">
              <a:xfrm>
                <a:off x="4527" y="3978"/>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5" name="Text Box 75"/>
              <p:cNvSpPr txBox="1">
                <a:spLocks noChangeArrowheads="1"/>
              </p:cNvSpPr>
              <p:nvPr/>
            </p:nvSpPr>
            <p:spPr bwMode="auto">
              <a:xfrm>
                <a:off x="4892" y="3978"/>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6" name="Text Box 76"/>
              <p:cNvSpPr txBox="1">
                <a:spLocks noChangeArrowheads="1"/>
              </p:cNvSpPr>
              <p:nvPr/>
            </p:nvSpPr>
            <p:spPr bwMode="auto">
              <a:xfrm>
                <a:off x="5258" y="3978"/>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7" name="Text Box 77"/>
              <p:cNvSpPr txBox="1">
                <a:spLocks noChangeArrowheads="1"/>
              </p:cNvSpPr>
              <p:nvPr/>
            </p:nvSpPr>
            <p:spPr bwMode="auto">
              <a:xfrm>
                <a:off x="2791" y="4181"/>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200" b="1">
                    <a:solidFill>
                      <a:srgbClr val="000000"/>
                    </a:solidFill>
                    <a:latin typeface="Century Gothic" panose="020B0502020202020204" pitchFamily="34" charset="0"/>
                  </a:rPr>
                  <a:t>14. Resourceful</a:t>
                </a:r>
                <a:endParaRPr lang="en-US" altLang="en-US">
                  <a:solidFill>
                    <a:srgbClr val="000000"/>
                  </a:solidFill>
                  <a:latin typeface="Century Gothic" panose="020B0502020202020204" pitchFamily="34" charset="0"/>
                </a:endParaRPr>
              </a:p>
            </p:txBody>
          </p:sp>
          <p:sp>
            <p:nvSpPr>
              <p:cNvPr id="46158" name="Text Box 78"/>
              <p:cNvSpPr txBox="1">
                <a:spLocks noChangeArrowheads="1"/>
              </p:cNvSpPr>
              <p:nvPr/>
            </p:nvSpPr>
            <p:spPr bwMode="auto">
              <a:xfrm>
                <a:off x="4161" y="4181"/>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59" name="Text Box 79"/>
              <p:cNvSpPr txBox="1">
                <a:spLocks noChangeArrowheads="1"/>
              </p:cNvSpPr>
              <p:nvPr/>
            </p:nvSpPr>
            <p:spPr bwMode="auto">
              <a:xfrm>
                <a:off x="4527" y="4181"/>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0" name="Text Box 80"/>
              <p:cNvSpPr txBox="1">
                <a:spLocks noChangeArrowheads="1"/>
              </p:cNvSpPr>
              <p:nvPr/>
            </p:nvSpPr>
            <p:spPr bwMode="auto">
              <a:xfrm>
                <a:off x="4892" y="4181"/>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1" name="Text Box 81"/>
              <p:cNvSpPr txBox="1">
                <a:spLocks noChangeArrowheads="1"/>
              </p:cNvSpPr>
              <p:nvPr/>
            </p:nvSpPr>
            <p:spPr bwMode="auto">
              <a:xfrm>
                <a:off x="5258" y="4181"/>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2" name="Text Box 82"/>
              <p:cNvSpPr txBox="1">
                <a:spLocks noChangeArrowheads="1"/>
              </p:cNvSpPr>
              <p:nvPr/>
            </p:nvSpPr>
            <p:spPr bwMode="auto">
              <a:xfrm>
                <a:off x="2791" y="4384"/>
                <a:ext cx="1370"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r>
                  <a:rPr lang="en-GB" altLang="en-US" sz="1000" b="1">
                    <a:solidFill>
                      <a:srgbClr val="000000"/>
                    </a:solidFill>
                    <a:latin typeface="Century Gothic" panose="020B0502020202020204" pitchFamily="34" charset="0"/>
                  </a:rPr>
                  <a:t>15. Excellent Time Management</a:t>
                </a:r>
                <a:endParaRPr lang="en-US" altLang="en-US" sz="1000">
                  <a:solidFill>
                    <a:srgbClr val="000000"/>
                  </a:solidFill>
                  <a:latin typeface="Century Gothic" panose="020B0502020202020204" pitchFamily="34" charset="0"/>
                </a:endParaRPr>
              </a:p>
            </p:txBody>
          </p:sp>
          <p:sp>
            <p:nvSpPr>
              <p:cNvPr id="46163" name="Text Box 83"/>
              <p:cNvSpPr txBox="1">
                <a:spLocks noChangeArrowheads="1"/>
              </p:cNvSpPr>
              <p:nvPr/>
            </p:nvSpPr>
            <p:spPr bwMode="auto">
              <a:xfrm>
                <a:off x="4161" y="4384"/>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4" name="Text Box 84"/>
              <p:cNvSpPr txBox="1">
                <a:spLocks noChangeArrowheads="1"/>
              </p:cNvSpPr>
              <p:nvPr/>
            </p:nvSpPr>
            <p:spPr bwMode="auto">
              <a:xfrm>
                <a:off x="4527" y="4384"/>
                <a:ext cx="365"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5" name="Text Box 85"/>
              <p:cNvSpPr txBox="1">
                <a:spLocks noChangeArrowheads="1"/>
              </p:cNvSpPr>
              <p:nvPr/>
            </p:nvSpPr>
            <p:spPr bwMode="auto">
              <a:xfrm>
                <a:off x="4892" y="4384"/>
                <a:ext cx="366"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6" name="Text Box 86"/>
              <p:cNvSpPr txBox="1">
                <a:spLocks noChangeArrowheads="1"/>
              </p:cNvSpPr>
              <p:nvPr/>
            </p:nvSpPr>
            <p:spPr bwMode="auto">
              <a:xfrm>
                <a:off x="5258" y="4384"/>
                <a:ext cx="362" cy="203"/>
              </a:xfrm>
              <a:prstGeom prst="rect">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ltLang="en-US">
                  <a:solidFill>
                    <a:srgbClr val="000000"/>
                  </a:solidFill>
                  <a:latin typeface="Century Gothic" panose="020B0502020202020204" pitchFamily="34" charset="0"/>
                </a:endParaRPr>
              </a:p>
            </p:txBody>
          </p:sp>
          <p:sp>
            <p:nvSpPr>
              <p:cNvPr id="46167" name="Text Box 87"/>
              <p:cNvSpPr txBox="1">
                <a:spLocks noChangeArrowheads="1"/>
              </p:cNvSpPr>
              <p:nvPr/>
            </p:nvSpPr>
            <p:spPr bwMode="auto">
              <a:xfrm>
                <a:off x="4527" y="1339"/>
                <a:ext cx="362" cy="203"/>
              </a:xfrm>
              <a:prstGeom prst="rect">
                <a:avLst/>
              </a:prstGeom>
              <a:solidFill>
                <a:srgbClr val="000000"/>
              </a:solidFill>
              <a:ln w="9525">
                <a:solidFill>
                  <a:srgbClr val="000000"/>
                </a:solidFill>
                <a:miter lim="800000"/>
                <a:headEnd/>
                <a:tailEnd/>
              </a:ln>
            </p:spPr>
            <p:txBody>
              <a:bodyPr/>
              <a:lstStyle/>
              <a:p>
                <a:pPr algn="ctr" fontAlgn="base">
                  <a:spcBef>
                    <a:spcPct val="0"/>
                  </a:spcBef>
                  <a:spcAft>
                    <a:spcPct val="0"/>
                  </a:spcAft>
                </a:pPr>
                <a:r>
                  <a:rPr lang="en-GB" altLang="en-US" sz="500">
                    <a:solidFill>
                      <a:srgbClr val="FFFFFF"/>
                    </a:solidFill>
                    <a:latin typeface="Century Gothic" panose="020B0502020202020204" pitchFamily="34" charset="0"/>
                  </a:rPr>
                  <a:t>Good</a:t>
                </a:r>
                <a:r>
                  <a:rPr lang="en-GB" altLang="en-US" sz="500">
                    <a:solidFill>
                      <a:srgbClr val="FF0000"/>
                    </a:solidFill>
                    <a:latin typeface="Century Gothic" panose="020B0502020202020204" pitchFamily="34" charset="0"/>
                  </a:rPr>
                  <a:t>…</a:t>
                </a:r>
              </a:p>
              <a:p>
                <a:pPr fontAlgn="base">
                  <a:spcBef>
                    <a:spcPct val="0"/>
                  </a:spcBef>
                  <a:spcAft>
                    <a:spcPct val="0"/>
                  </a:spcAft>
                </a:pPr>
                <a:endParaRPr lang="en-US" altLang="en-US" sz="800">
                  <a:solidFill>
                    <a:srgbClr val="000000"/>
                  </a:solidFill>
                  <a:latin typeface="Century Gothic" panose="020B0502020202020204" pitchFamily="34" charset="0"/>
                </a:endParaRPr>
              </a:p>
            </p:txBody>
          </p:sp>
          <p:sp>
            <p:nvSpPr>
              <p:cNvPr id="46169" name="Text Box 89"/>
              <p:cNvSpPr txBox="1">
                <a:spLocks noChangeArrowheads="1"/>
              </p:cNvSpPr>
              <p:nvPr/>
            </p:nvSpPr>
            <p:spPr bwMode="auto">
              <a:xfrm>
                <a:off x="5258" y="1339"/>
                <a:ext cx="362" cy="203"/>
              </a:xfrm>
              <a:prstGeom prst="rect">
                <a:avLst/>
              </a:prstGeom>
              <a:solidFill>
                <a:srgbClr val="000000"/>
              </a:solidFill>
              <a:ln w="9525">
                <a:solidFill>
                  <a:srgbClr val="000000"/>
                </a:solidFill>
                <a:miter lim="800000"/>
                <a:headEnd/>
                <a:tailEnd/>
              </a:ln>
            </p:spPr>
            <p:txBody>
              <a:bodyPr/>
              <a:lstStyle/>
              <a:p>
                <a:pPr algn="ctr" fontAlgn="base">
                  <a:spcBef>
                    <a:spcPct val="0"/>
                  </a:spcBef>
                  <a:spcAft>
                    <a:spcPct val="0"/>
                  </a:spcAft>
                </a:pPr>
                <a:r>
                  <a:rPr lang="en-GB" altLang="en-US" sz="500">
                    <a:solidFill>
                      <a:srgbClr val="FFFFFF"/>
                    </a:solidFill>
                    <a:latin typeface="Century Gothic" panose="020B0502020202020204" pitchFamily="34" charset="0"/>
                  </a:rPr>
                  <a:t>Poor</a:t>
                </a:r>
                <a:r>
                  <a:rPr lang="en-GB" altLang="en-US" sz="500">
                    <a:solidFill>
                      <a:srgbClr val="FF0000"/>
                    </a:solidFill>
                    <a:latin typeface="Century Gothic" panose="020B0502020202020204" pitchFamily="34" charset="0"/>
                  </a:rPr>
                  <a:t>…</a:t>
                </a:r>
              </a:p>
              <a:p>
                <a:pPr algn="ctr" fontAlgn="base">
                  <a:spcBef>
                    <a:spcPct val="0"/>
                  </a:spcBef>
                  <a:spcAft>
                    <a:spcPct val="0"/>
                  </a:spcAft>
                </a:pPr>
                <a:endParaRPr lang="en-US" altLang="en-US" sz="500">
                  <a:solidFill>
                    <a:srgbClr val="000000"/>
                  </a:solidFill>
                  <a:latin typeface="Century Gothic" panose="020B0502020202020204" pitchFamily="34" charset="0"/>
                </a:endParaRPr>
              </a:p>
            </p:txBody>
          </p:sp>
        </p:grpSp>
        <p:sp>
          <p:nvSpPr>
            <p:cNvPr id="46168" name="Text Box 88"/>
            <p:cNvSpPr txBox="1">
              <a:spLocks noChangeArrowheads="1"/>
            </p:cNvSpPr>
            <p:nvPr/>
          </p:nvSpPr>
          <p:spPr bwMode="auto">
            <a:xfrm>
              <a:off x="4740" y="1344"/>
              <a:ext cx="408" cy="203"/>
            </a:xfrm>
            <a:prstGeom prst="rect">
              <a:avLst/>
            </a:prstGeom>
            <a:solidFill>
              <a:srgbClr val="000000"/>
            </a:solidFill>
            <a:ln w="9525">
              <a:solidFill>
                <a:srgbClr val="000000"/>
              </a:solidFill>
              <a:miter lim="800000"/>
              <a:headEnd/>
              <a:tailEnd/>
            </a:ln>
          </p:spPr>
          <p:txBody>
            <a:bodyPr/>
            <a:lstStyle/>
            <a:p>
              <a:pPr algn="ctr" fontAlgn="base">
                <a:spcBef>
                  <a:spcPct val="0"/>
                </a:spcBef>
                <a:spcAft>
                  <a:spcPct val="0"/>
                </a:spcAft>
              </a:pPr>
              <a:r>
                <a:rPr lang="en-GB" altLang="en-US" sz="600">
                  <a:solidFill>
                    <a:srgbClr val="FFFFFF"/>
                  </a:solidFill>
                  <a:latin typeface="Century Gothic" panose="020B0502020202020204" pitchFamily="34" charset="0"/>
                </a:rPr>
                <a:t>Averag</a:t>
              </a:r>
              <a:r>
                <a:rPr lang="en-GB" altLang="en-US" sz="600">
                  <a:solidFill>
                    <a:srgbClr val="000000"/>
                  </a:solidFill>
                  <a:latin typeface="Century Gothic" panose="020B0502020202020204" pitchFamily="34" charset="0"/>
                </a:rPr>
                <a:t>e</a:t>
              </a:r>
              <a:r>
                <a:rPr lang="en-GB" altLang="en-US" sz="600">
                  <a:solidFill>
                    <a:srgbClr val="FF0000"/>
                  </a:solidFill>
                  <a:latin typeface="Century Gothic" panose="020B0502020202020204" pitchFamily="34" charset="0"/>
                </a:rPr>
                <a:t>…</a:t>
              </a:r>
            </a:p>
            <a:p>
              <a:pPr fontAlgn="base">
                <a:spcBef>
                  <a:spcPct val="0"/>
                </a:spcBef>
                <a:spcAft>
                  <a:spcPct val="0"/>
                </a:spcAft>
              </a:pPr>
              <a:endParaRPr lang="en-US" altLang="en-US" sz="600">
                <a:solidFill>
                  <a:srgbClr val="000000"/>
                </a:solidFill>
                <a:latin typeface="Century Gothic" panose="020B0502020202020204" pitchFamily="34" charset="0"/>
              </a:endParaRPr>
            </a:p>
          </p:txBody>
        </p:sp>
      </p:grpSp>
      <p:pic>
        <p:nvPicPr>
          <p:cNvPr id="46181" name="Picture 101" descr="MCj043379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888" y="5957888"/>
            <a:ext cx="900112" cy="900112"/>
          </a:xfrm>
          <a:prstGeom prst="rect">
            <a:avLst/>
          </a:prstGeom>
          <a:noFill/>
          <a:extLst>
            <a:ext uri="{909E8E84-426E-40DD-AFC4-6F175D3DCCD1}">
              <a14:hiddenFill xmlns:a14="http://schemas.microsoft.com/office/drawing/2010/main">
                <a:solidFill>
                  <a:srgbClr val="FFFFFF"/>
                </a:solidFill>
              </a14:hiddenFill>
            </a:ext>
          </a:extLst>
        </p:spPr>
      </p:pic>
      <p:sp>
        <p:nvSpPr>
          <p:cNvPr id="46182" name="Text Box 102"/>
          <p:cNvSpPr txBox="1">
            <a:spLocks noChangeArrowheads="1"/>
          </p:cNvSpPr>
          <p:nvPr/>
        </p:nvSpPr>
        <p:spPr bwMode="auto">
          <a:xfrm>
            <a:off x="1524000" y="2781301"/>
            <a:ext cx="3276600"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b="1">
                <a:solidFill>
                  <a:srgbClr val="FFFFFF"/>
                </a:solidFill>
                <a:latin typeface="Century Gothic" panose="020B0502020202020204" pitchFamily="34" charset="0"/>
              </a:rPr>
              <a:t>                  Task Eight</a:t>
            </a:r>
            <a:r>
              <a:rPr lang="en-GB" altLang="en-US" sz="2000" b="1">
                <a:solidFill>
                  <a:srgbClr val="FF0000"/>
                </a:solidFill>
                <a:latin typeface="Century Gothic" panose="020B0502020202020204" pitchFamily="34" charset="0"/>
              </a:rPr>
              <a:t>…</a:t>
            </a:r>
            <a:endParaRPr lang="en-US" altLang="en-US" sz="2000" b="1">
              <a:solidFill>
                <a:srgbClr val="FF0000"/>
              </a:solidFill>
              <a:latin typeface="Century Gothic" panose="020B0502020202020204" pitchFamily="34" charset="0"/>
            </a:endParaRPr>
          </a:p>
        </p:txBody>
      </p:sp>
      <p:pic>
        <p:nvPicPr>
          <p:cNvPr id="46183" name="Picture 103" descr="aw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2708275"/>
            <a:ext cx="8636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184" name="Picture 104" descr="MCj043471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663" y="2492375"/>
            <a:ext cx="360362" cy="273050"/>
          </a:xfrm>
          <a:prstGeom prst="rect">
            <a:avLst/>
          </a:prstGeom>
          <a:noFill/>
          <a:extLst>
            <a:ext uri="{909E8E84-426E-40DD-AFC4-6F175D3DCCD1}">
              <a14:hiddenFill xmlns:a14="http://schemas.microsoft.com/office/drawing/2010/main">
                <a:solidFill>
                  <a:srgbClr val="FFFFFF"/>
                </a:solidFill>
              </a14:hiddenFill>
            </a:ext>
          </a:extLst>
        </p:spPr>
      </p:pic>
      <p:pic>
        <p:nvPicPr>
          <p:cNvPr id="46185" name="Picture 105" descr="MCj043471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1626" y="2781300"/>
            <a:ext cx="360363" cy="273050"/>
          </a:xfrm>
          <a:prstGeom prst="rect">
            <a:avLst/>
          </a:prstGeom>
          <a:noFill/>
          <a:extLst>
            <a:ext uri="{909E8E84-426E-40DD-AFC4-6F175D3DCCD1}">
              <a14:hiddenFill xmlns:a14="http://schemas.microsoft.com/office/drawing/2010/main">
                <a:solidFill>
                  <a:srgbClr val="FFFFFF"/>
                </a:solidFill>
              </a14:hiddenFill>
            </a:ext>
          </a:extLst>
        </p:spPr>
      </p:pic>
      <p:pic>
        <p:nvPicPr>
          <p:cNvPr id="46186" name="Picture 106" descr="MCj043471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1626" y="3141663"/>
            <a:ext cx="360363" cy="27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004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177"/>
                                        </p:tgtEl>
                                        <p:attrNameLst>
                                          <p:attrName>style.visibility</p:attrName>
                                        </p:attrNameLst>
                                      </p:cBhvr>
                                      <p:to>
                                        <p:strVal val="visible"/>
                                      </p:to>
                                    </p:set>
                                    <p:animEffect transition="in" filter="fade">
                                      <p:cBhvr>
                                        <p:cTn id="7" dur="500"/>
                                        <p:tgtEl>
                                          <p:spTgt spid="46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182"/>
                                        </p:tgtEl>
                                        <p:attrNameLst>
                                          <p:attrName>style.visibility</p:attrName>
                                        </p:attrNameLst>
                                      </p:cBhvr>
                                      <p:to>
                                        <p:strVal val="visible"/>
                                      </p:to>
                                    </p:set>
                                    <p:animEffect transition="in" filter="fade">
                                      <p:cBhvr>
                                        <p:cTn id="12" dur="500"/>
                                        <p:tgtEl>
                                          <p:spTgt spid="46182"/>
                                        </p:tgtEl>
                                      </p:cBhvr>
                                    </p:animEffect>
                                  </p:childTnLst>
                                </p:cTn>
                              </p:par>
                              <p:par>
                                <p:cTn id="13" presetID="10" presetClass="entr" presetSubtype="0" fill="hold" nodeType="withEffect">
                                  <p:stCondLst>
                                    <p:cond delay="0"/>
                                  </p:stCondLst>
                                  <p:childTnLst>
                                    <p:set>
                                      <p:cBhvr>
                                        <p:cTn id="14" dur="1" fill="hold">
                                          <p:stCondLst>
                                            <p:cond delay="0"/>
                                          </p:stCondLst>
                                        </p:cTn>
                                        <p:tgtEl>
                                          <p:spTgt spid="46183"/>
                                        </p:tgtEl>
                                        <p:attrNameLst>
                                          <p:attrName>style.visibility</p:attrName>
                                        </p:attrNameLst>
                                      </p:cBhvr>
                                      <p:to>
                                        <p:strVal val="visible"/>
                                      </p:to>
                                    </p:set>
                                    <p:animEffect transition="in" filter="fade">
                                      <p:cBhvr>
                                        <p:cTn id="15" dur="500"/>
                                        <p:tgtEl>
                                          <p:spTgt spid="461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173">
                                            <p:txEl>
                                              <p:pRg st="0" end="0"/>
                                            </p:txEl>
                                          </p:spTgt>
                                        </p:tgtEl>
                                        <p:attrNameLst>
                                          <p:attrName>style.visibility</p:attrName>
                                        </p:attrNameLst>
                                      </p:cBhvr>
                                      <p:to>
                                        <p:strVal val="visible"/>
                                      </p:to>
                                    </p:set>
                                    <p:animEffect transition="in" filter="fade">
                                      <p:cBhvr>
                                        <p:cTn id="20" dur="500"/>
                                        <p:tgtEl>
                                          <p:spTgt spid="4617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6173">
                                            <p:txEl>
                                              <p:pRg st="1" end="1"/>
                                            </p:txEl>
                                          </p:spTgt>
                                        </p:tgtEl>
                                        <p:attrNameLst>
                                          <p:attrName>style.visibility</p:attrName>
                                        </p:attrNameLst>
                                      </p:cBhvr>
                                      <p:to>
                                        <p:strVal val="visible"/>
                                      </p:to>
                                    </p:set>
                                    <p:animEffect transition="in" filter="fade">
                                      <p:cBhvr>
                                        <p:cTn id="25" dur="500"/>
                                        <p:tgtEl>
                                          <p:spTgt spid="4617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46184"/>
                                        </p:tgtEl>
                                        <p:attrNameLst>
                                          <p:attrName>style.visibility</p:attrName>
                                        </p:attrNameLst>
                                      </p:cBhvr>
                                      <p:to>
                                        <p:strVal val="visible"/>
                                      </p:to>
                                    </p:set>
                                    <p:animEffect transition="in" filter="wipe(down)">
                                      <p:cBhvr>
                                        <p:cTn id="30" dur="500"/>
                                        <p:tgtEl>
                                          <p:spTgt spid="461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6185"/>
                                        </p:tgtEl>
                                        <p:attrNameLst>
                                          <p:attrName>style.visibility</p:attrName>
                                        </p:attrNameLst>
                                      </p:cBhvr>
                                      <p:to>
                                        <p:strVal val="visible"/>
                                      </p:to>
                                    </p:set>
                                    <p:animEffect transition="in" filter="wipe(down)">
                                      <p:cBhvr>
                                        <p:cTn id="35" dur="500"/>
                                        <p:tgtEl>
                                          <p:spTgt spid="461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46186"/>
                                        </p:tgtEl>
                                        <p:attrNameLst>
                                          <p:attrName>style.visibility</p:attrName>
                                        </p:attrNameLst>
                                      </p:cBhvr>
                                      <p:to>
                                        <p:strVal val="visible"/>
                                      </p:to>
                                    </p:set>
                                    <p:animEffect transition="in" filter="wipe(down)">
                                      <p:cBhvr>
                                        <p:cTn id="40" dur="500"/>
                                        <p:tgtEl>
                                          <p:spTgt spid="461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46181"/>
                                        </p:tgtEl>
                                        <p:attrNameLst>
                                          <p:attrName>style.visibility</p:attrName>
                                        </p:attrNameLst>
                                      </p:cBhvr>
                                      <p:to>
                                        <p:strVal val="visible"/>
                                      </p:to>
                                    </p:set>
                                    <p:animEffect transition="in" filter="dissolve">
                                      <p:cBhvr>
                                        <p:cTn id="45" dur="500"/>
                                        <p:tgtEl>
                                          <p:spTgt spid="4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77" grpId="0" animBg="1"/>
      <p:bldP spid="461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423592" y="2132857"/>
            <a:ext cx="7772400" cy="1470025"/>
          </a:xfrm>
        </p:spPr>
        <p:txBody>
          <a:bodyPr anchor="ctr"/>
          <a:lstStyle/>
          <a:p>
            <a:pPr eaLnBrk="1" hangingPunct="1"/>
            <a:r>
              <a:rPr lang="en-GB" altLang="en-US" dirty="0"/>
              <a:t>CREATING A CV</a:t>
            </a:r>
            <a:endParaRPr lang="en-US" altLang="en-US" dirty="0"/>
          </a:p>
        </p:txBody>
      </p:sp>
    </p:spTree>
    <p:extLst>
      <p:ext uri="{BB962C8B-B14F-4D97-AF65-F5344CB8AC3E}">
        <p14:creationId xmlns:p14="http://schemas.microsoft.com/office/powerpoint/2010/main" val="415883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4625" y="7032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14"/>
          <p:cNvSpPr>
            <a:spLocks noChangeArrowheads="1"/>
          </p:cNvSpPr>
          <p:nvPr/>
        </p:nvSpPr>
        <p:spPr bwMode="auto">
          <a:xfrm>
            <a:off x="1524001" y="1"/>
            <a:ext cx="7280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a:solidFill>
                  <a:srgbClr val="000000"/>
                </a:solidFill>
                <a:ea typeface="Times New Roman" panose="02020603050405020304" pitchFamily="18" charset="0"/>
                <a:cs typeface="Arial" panose="020B0604020202020204" pitchFamily="34" charset="0"/>
              </a:rPr>
              <a:t>There are no strict rules about what should be covered but, as a general guide,</a:t>
            </a:r>
          </a:p>
          <a:p>
            <a:pPr fontAlgn="base">
              <a:spcBef>
                <a:spcPct val="0"/>
              </a:spcBef>
              <a:spcAft>
                <a:spcPct val="0"/>
              </a:spcAft>
            </a:pPr>
            <a:r>
              <a:rPr lang="en-US" altLang="en-US" sz="1600">
                <a:solidFill>
                  <a:srgbClr val="000000"/>
                </a:solidFill>
                <a:ea typeface="Times New Roman" panose="02020603050405020304" pitchFamily="18" charset="0"/>
                <a:cs typeface="Arial" panose="020B0604020202020204" pitchFamily="34" charset="0"/>
              </a:rPr>
              <a:t> your CV needs to include:</a:t>
            </a:r>
          </a:p>
        </p:txBody>
      </p:sp>
      <p:sp>
        <p:nvSpPr>
          <p:cNvPr id="3085" name="Rectangle 16"/>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86" name="Rectangle 20"/>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87" name="Rectangle 24"/>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88" name="Rectangle 28"/>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89" name="Rectangle 32"/>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90" name="Rectangle 36"/>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91" name="Rectangle 40"/>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92" name="Rectangle 44"/>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93" name="Rectangle 48"/>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3094" name="Rectangle 52"/>
          <p:cNvSpPr>
            <a:spLocks noChangeArrowheads="1"/>
          </p:cNvSpPr>
          <p:nvPr/>
        </p:nvSpPr>
        <p:spPr bwMode="auto">
          <a:xfrm>
            <a:off x="1444626" y="703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graphicFrame>
        <p:nvGraphicFramePr>
          <p:cNvPr id="3167" name="Group 95"/>
          <p:cNvGraphicFramePr>
            <a:graphicFrameLocks noGrp="1"/>
          </p:cNvGraphicFramePr>
          <p:nvPr/>
        </p:nvGraphicFramePr>
        <p:xfrm>
          <a:off x="1544639" y="581025"/>
          <a:ext cx="9355137" cy="5821640"/>
        </p:xfrm>
        <a:graphic>
          <a:graphicData uri="http://schemas.openxmlformats.org/drawingml/2006/table">
            <a:tbl>
              <a:tblPr/>
              <a:tblGrid>
                <a:gridCol w="208301"/>
                <a:gridCol w="208301"/>
                <a:gridCol w="8938535"/>
              </a:tblGrid>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Your name (in full).</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cap="fla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Your address including postcode.</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Your telephone number (including area code) and/or your mobile number.</a:t>
                      </a:r>
                      <a:endParaRPr kumimoji="0" lang="en-US" altLang="en-US" sz="1400" b="0" i="0" u="none"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Your date of birth (optional - for a CV example see Helen </a:t>
                      </a:r>
                      <a:r>
                        <a:rPr kumimoji="0" lang="en-US" altLang="en-US" sz="1400" b="0" i="0" u="none" strike="noStrike" cap="none" normalizeH="0" baseline="0" dirty="0" err="1"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Hibson</a:t>
                      </a: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CV).</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 personal profile: describing yourself in a way that helps the employer to form a clearer picture of you and your skills and strengths. This may well separate you from others with similar </a:t>
                      </a:r>
                      <a:r>
                        <a:rPr kumimoji="0" lang="en-US" altLang="en-US" sz="1400" b="0" i="0" u="none" strike="noStrike" cap="none" normalizeH="0" baseline="0" dirty="0" err="1"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qualiofiactions</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Education: list schools and colleges attended. List the most recent first.</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Examinations: list all the exams you have taken and all the grades you have achieved or expect to achieve, with dates.</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944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Work experience: include any weekend, evening or holiday jobs, including helping out in a business owned by family or friends. Add work experience undertaken at school - whatever it was - as it demonstrates you are familiar with the work environment, instructions and behaving responsibly. Any voluntary work should also be listed.</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5181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Personal details: these can include your interests and hobbies which you may be asked to discuss at interview (but don’t feel tempted to exaggerate your skills and </a:t>
                      </a:r>
                      <a:r>
                        <a:rPr kumimoji="0" lang="en-US" altLang="en-US" sz="1400" b="0" i="0" u="none" strike="noStrike" cap="none" normalizeH="0" baseline="0" dirty="0" err="1"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glamorise</a:t>
                      </a: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your hobbies!).</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a:noFill/>
                    </a:lnB>
                    <a:lnTlToBr>
                      <a:noFill/>
                    </a:lnTlToBr>
                    <a:lnBlToTr>
                      <a:noFill/>
                    </a:lnBlToTr>
                    <a:noFill/>
                  </a:tcPr>
                </a:tc>
              </a:tr>
              <a:tr h="7314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49" marR="91449" marT="45718" marB="45718"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L="91449" marR="91449" marT="45718" marB="45718"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References: include an academic reference from school or college and one character reference. You should not ask a member of your family to write you a reference. Ask those concerned first before you include their names.</a:t>
                      </a:r>
                      <a:endParaRPr kumimoji="0" lang="en-US" altLang="en-US" sz="1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91449" marR="91449" marT="45718" marB="45718"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817158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227171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227171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227171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bullet poin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227171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8"/>
          <p:cNvSpPr>
            <a:spLocks noChangeArrowheads="1"/>
          </p:cNvSpPr>
          <p:nvPr/>
        </p:nvSpPr>
        <p:spPr bwMode="auto">
          <a:xfrm>
            <a:off x="5735639" y="442913"/>
            <a:ext cx="86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000000"/>
                </a:solidFill>
                <a:ea typeface="Times New Roman" panose="02020603050405020304" pitchFamily="18" charset="0"/>
                <a:cs typeface="Arial" panose="020B0604020202020204" pitchFamily="34" charset="0"/>
              </a:rPr>
              <a:t>TIPS</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4103" name="Rectangle 10"/>
          <p:cNvSpPr>
            <a:spLocks noChangeArrowheads="1"/>
          </p:cNvSpPr>
          <p:nvPr/>
        </p:nvSpPr>
        <p:spPr bwMode="auto">
          <a:xfrm>
            <a:off x="1524001" y="22717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4104" name="Rectangle 14"/>
          <p:cNvSpPr>
            <a:spLocks noChangeArrowheads="1"/>
          </p:cNvSpPr>
          <p:nvPr/>
        </p:nvSpPr>
        <p:spPr bwMode="auto">
          <a:xfrm>
            <a:off x="1524001" y="22717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4105" name="Rectangle 18"/>
          <p:cNvSpPr>
            <a:spLocks noChangeArrowheads="1"/>
          </p:cNvSpPr>
          <p:nvPr/>
        </p:nvSpPr>
        <p:spPr bwMode="auto">
          <a:xfrm>
            <a:off x="1524001" y="22717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sp>
        <p:nvSpPr>
          <p:cNvPr id="4106" name="Rectangle 22"/>
          <p:cNvSpPr>
            <a:spLocks noChangeArrowheads="1"/>
          </p:cNvSpPr>
          <p:nvPr/>
        </p:nvSpPr>
        <p:spPr bwMode="auto">
          <a:xfrm>
            <a:off x="1524001" y="22717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ndParaRPr>
          </a:p>
        </p:txBody>
      </p:sp>
      <p:graphicFrame>
        <p:nvGraphicFramePr>
          <p:cNvPr id="4140" name="Group 44"/>
          <p:cNvGraphicFramePr>
            <a:graphicFrameLocks noGrp="1"/>
          </p:cNvGraphicFramePr>
          <p:nvPr/>
        </p:nvGraphicFramePr>
        <p:xfrm>
          <a:off x="3143250" y="981075"/>
          <a:ext cx="5975350" cy="4464052"/>
        </p:xfrm>
        <a:graphic>
          <a:graphicData uri="http://schemas.openxmlformats.org/drawingml/2006/table">
            <a:tbl>
              <a:tblPr/>
              <a:tblGrid>
                <a:gridCol w="322263"/>
                <a:gridCol w="320675"/>
                <a:gridCol w="5332412"/>
              </a:tblGrid>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 your CV typed or word-processed if possible</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good quality plain A4 paper</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Keep your CV up-to-date</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Always keep a copy of your CV for your own reference</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4120" name="Rectangle 45"/>
          <p:cNvSpPr>
            <a:spLocks noChangeArrowheads="1"/>
          </p:cNvSpPr>
          <p:nvPr/>
        </p:nvSpPr>
        <p:spPr bwMode="auto">
          <a:xfrm>
            <a:off x="1524001" y="4401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36465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3178" y="0"/>
          <a:ext cx="5038828" cy="7129984"/>
        </p:xfrm>
        <a:graphic>
          <a:graphicData uri="http://schemas.openxmlformats.org/presentationml/2006/ole">
            <mc:AlternateContent xmlns:mc="http://schemas.openxmlformats.org/markup-compatibility/2006">
              <mc:Choice xmlns:v="urn:schemas-microsoft-com:vml" Requires="v">
                <p:oleObj spid="_x0000_s2052" name="Acrobat Document" r:id="rId3" imgW="5667037" imgH="8019809" progId="AcroExch.Document.DC">
                  <p:embed/>
                </p:oleObj>
              </mc:Choice>
              <mc:Fallback>
                <p:oleObj name="Acrobat Document" r:id="rId3" imgW="5667037" imgH="8019809" progId="AcroExch.Document.DC">
                  <p:embed/>
                  <p:pic>
                    <p:nvPicPr>
                      <p:cNvPr id="0" name=""/>
                      <p:cNvPicPr/>
                      <p:nvPr/>
                    </p:nvPicPr>
                    <p:blipFill>
                      <a:blip r:embed="rId4"/>
                      <a:stretch>
                        <a:fillRect/>
                      </a:stretch>
                    </p:blipFill>
                    <p:spPr>
                      <a:xfrm>
                        <a:off x="383178" y="0"/>
                        <a:ext cx="5038828" cy="7129984"/>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6375041" y="0"/>
          <a:ext cx="5309859" cy="7513494"/>
        </p:xfrm>
        <a:graphic>
          <a:graphicData uri="http://schemas.openxmlformats.org/presentationml/2006/ole">
            <mc:AlternateContent xmlns:mc="http://schemas.openxmlformats.org/markup-compatibility/2006">
              <mc:Choice xmlns:v="urn:schemas-microsoft-com:vml" Requires="v">
                <p:oleObj spid="_x0000_s2053" name="Acrobat Document" r:id="rId5" imgW="5667037" imgH="8019809" progId="AcroExch.Document.DC">
                  <p:embed/>
                </p:oleObj>
              </mc:Choice>
              <mc:Fallback>
                <p:oleObj name="Acrobat Document" r:id="rId5" imgW="5667037" imgH="8019809" progId="AcroExch.Document.DC">
                  <p:embed/>
                  <p:pic>
                    <p:nvPicPr>
                      <p:cNvPr id="0" name=""/>
                      <p:cNvPicPr/>
                      <p:nvPr/>
                    </p:nvPicPr>
                    <p:blipFill>
                      <a:blip r:embed="rId6"/>
                      <a:stretch>
                        <a:fillRect/>
                      </a:stretch>
                    </p:blipFill>
                    <p:spPr>
                      <a:xfrm>
                        <a:off x="6375041" y="0"/>
                        <a:ext cx="5309859" cy="7513494"/>
                      </a:xfrm>
                      <a:prstGeom prst="rect">
                        <a:avLst/>
                      </a:prstGeom>
                    </p:spPr>
                  </p:pic>
                </p:oleObj>
              </mc:Fallback>
            </mc:AlternateContent>
          </a:graphicData>
        </a:graphic>
      </p:graphicFrame>
    </p:spTree>
    <p:extLst>
      <p:ext uri="{BB962C8B-B14F-4D97-AF65-F5344CB8AC3E}">
        <p14:creationId xmlns:p14="http://schemas.microsoft.com/office/powerpoint/2010/main" val="355504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122" y="1132366"/>
            <a:ext cx="11247120" cy="1739347"/>
          </a:xfrm>
          <a:solidFill>
            <a:srgbClr val="00B050"/>
          </a:solidFill>
        </p:spPr>
        <p:txBody>
          <a:bodyPr/>
          <a:lstStyle/>
          <a:p>
            <a:r>
              <a:rPr lang="en-US" dirty="0" smtClean="0">
                <a:latin typeface="Comic Sans MS" panose="030F0702030302020204" pitchFamily="66" charset="0"/>
              </a:rPr>
              <a:t>Guess who</a:t>
            </a:r>
            <a:endParaRPr lang="en-GB" dirty="0">
              <a:latin typeface="Comic Sans MS" panose="030F0702030302020204" pitchFamily="66" charset="0"/>
            </a:endParaRPr>
          </a:p>
        </p:txBody>
      </p:sp>
      <p:sp>
        <p:nvSpPr>
          <p:cNvPr id="4" name="Rectangle 3"/>
          <p:cNvSpPr/>
          <p:nvPr/>
        </p:nvSpPr>
        <p:spPr>
          <a:xfrm>
            <a:off x="2913651" y="3163302"/>
            <a:ext cx="6373841" cy="3046988"/>
          </a:xfrm>
          <a:prstGeom prst="rect">
            <a:avLst/>
          </a:prstGeom>
        </p:spPr>
        <p:txBody>
          <a:bodyPr wrap="square">
            <a:spAutoFit/>
          </a:bodyPr>
          <a:lstStyle/>
          <a:p>
            <a:pPr defTabSz="457200"/>
            <a:r>
              <a:rPr lang="en-US" dirty="0">
                <a:solidFill>
                  <a:srgbClr val="2C2C2C"/>
                </a:solidFill>
              </a:rPr>
              <a:t>•	</a:t>
            </a:r>
            <a:r>
              <a:rPr lang="en-US" sz="2400" b="1" dirty="0">
                <a:solidFill>
                  <a:srgbClr val="2C2C2C"/>
                </a:solidFill>
                <a:latin typeface="Comic Sans MS" panose="030F0702030302020204" pitchFamily="66" charset="0"/>
              </a:rPr>
              <a:t>I WILL RECALL SOME OF THE SUCCESSES I HAVE HAD AT SCHOOL</a:t>
            </a:r>
            <a:r>
              <a:rPr lang="en-US" sz="2400" b="1" dirty="0">
                <a:solidFill>
                  <a:srgbClr val="2C2C2C"/>
                </a:solidFill>
                <a:latin typeface="Comic Sans MS" panose="030F0702030302020204" pitchFamily="66" charset="0"/>
              </a:rPr>
              <a:t>.</a:t>
            </a:r>
          </a:p>
          <a:p>
            <a:pPr defTabSz="457200"/>
            <a:endParaRPr lang="en-US" sz="2400" b="1" dirty="0">
              <a:solidFill>
                <a:srgbClr val="2C2C2C"/>
              </a:solidFill>
              <a:latin typeface="Comic Sans MS" panose="030F0702030302020204" pitchFamily="66" charset="0"/>
            </a:endParaRPr>
          </a:p>
          <a:p>
            <a:pPr defTabSz="457200"/>
            <a:r>
              <a:rPr lang="en-US" sz="2400" b="1" dirty="0">
                <a:solidFill>
                  <a:srgbClr val="2C2C2C"/>
                </a:solidFill>
                <a:latin typeface="Comic Sans MS" panose="030F0702030302020204" pitchFamily="66" charset="0"/>
              </a:rPr>
              <a:t>•	I WILL THINK ABOUT HOW THESE ACHIEVEMENTS HELPED ME</a:t>
            </a:r>
            <a:r>
              <a:rPr lang="en-US" sz="2400" b="1" dirty="0">
                <a:solidFill>
                  <a:srgbClr val="2C2C2C"/>
                </a:solidFill>
                <a:latin typeface="Comic Sans MS" panose="030F0702030302020204" pitchFamily="66" charset="0"/>
              </a:rPr>
              <a:t>.</a:t>
            </a:r>
          </a:p>
          <a:p>
            <a:pPr defTabSz="457200"/>
            <a:endParaRPr lang="en-US" sz="2400" b="1" dirty="0">
              <a:solidFill>
                <a:srgbClr val="2C2C2C"/>
              </a:solidFill>
              <a:latin typeface="Comic Sans MS" panose="030F0702030302020204" pitchFamily="66" charset="0"/>
            </a:endParaRPr>
          </a:p>
          <a:p>
            <a:pPr defTabSz="457200"/>
            <a:r>
              <a:rPr lang="en-US" sz="2400" b="1" dirty="0">
                <a:solidFill>
                  <a:srgbClr val="2C2C2C"/>
                </a:solidFill>
                <a:latin typeface="Comic Sans MS" panose="030F0702030302020204" pitchFamily="66" charset="0"/>
              </a:rPr>
              <a:t>•	I WILL THINK ABOUT HOW TO SELL MYSELF.</a:t>
            </a:r>
          </a:p>
        </p:txBody>
      </p:sp>
    </p:spTree>
    <p:extLst>
      <p:ext uri="{BB962C8B-B14F-4D97-AF65-F5344CB8AC3E}">
        <p14:creationId xmlns:p14="http://schemas.microsoft.com/office/powerpoint/2010/main" val="1025765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GB" dirty="0"/>
          </a:p>
        </p:txBody>
      </p:sp>
      <p:sp>
        <p:nvSpPr>
          <p:cNvPr id="3" name="Content Placeholder 2"/>
          <p:cNvSpPr>
            <a:spLocks noGrp="1"/>
          </p:cNvSpPr>
          <p:nvPr>
            <p:ph idx="1"/>
          </p:nvPr>
        </p:nvSpPr>
        <p:spPr>
          <a:xfrm>
            <a:off x="934905" y="2651760"/>
            <a:ext cx="10052094" cy="2818874"/>
          </a:xfrm>
        </p:spPr>
        <p:txBody>
          <a:bodyPr>
            <a:normAutofit/>
          </a:bodyPr>
          <a:lstStyle/>
          <a:p>
            <a:r>
              <a:rPr lang="en-US" sz="3200" dirty="0">
                <a:latin typeface="Comic Sans MS" panose="030F0702030302020204" pitchFamily="66" charset="0"/>
              </a:rPr>
              <a:t>WRITE FIVE THINGS ABOUT </a:t>
            </a:r>
            <a:r>
              <a:rPr lang="en-US" sz="3200" dirty="0" smtClean="0">
                <a:latin typeface="Comic Sans MS" panose="030F0702030302020204" pitchFamily="66" charset="0"/>
              </a:rPr>
              <a:t>YOURSELF </a:t>
            </a:r>
            <a:r>
              <a:rPr lang="en-US" sz="3200" dirty="0">
                <a:latin typeface="Comic Sans MS" panose="030F0702030302020204" pitchFamily="66" charset="0"/>
              </a:rPr>
              <a:t>THAT MOST PEOPLE IN THE </a:t>
            </a:r>
            <a:r>
              <a:rPr lang="en-US" sz="3200" dirty="0" smtClean="0">
                <a:latin typeface="Comic Sans MS" panose="030F0702030302020204" pitchFamily="66" charset="0"/>
              </a:rPr>
              <a:t>GROUP WOULD NOT KNOW.</a:t>
            </a:r>
            <a:endParaRPr lang="en-GB" sz="3200" dirty="0">
              <a:latin typeface="Comic Sans MS" panose="030F0702030302020204" pitchFamily="66" charset="0"/>
            </a:endParaRPr>
          </a:p>
        </p:txBody>
      </p:sp>
    </p:spTree>
    <p:extLst>
      <p:ext uri="{BB962C8B-B14F-4D97-AF65-F5344CB8AC3E}">
        <p14:creationId xmlns:p14="http://schemas.microsoft.com/office/powerpoint/2010/main" val="1165328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timeline – include all major events</a:t>
            </a:r>
            <a:endParaRPr lang="en-GB" dirty="0"/>
          </a:p>
        </p:txBody>
      </p:sp>
      <p:cxnSp>
        <p:nvCxnSpPr>
          <p:cNvPr id="7" name="Straight Connector 6"/>
          <p:cNvCxnSpPr/>
          <p:nvPr/>
        </p:nvCxnSpPr>
        <p:spPr>
          <a:xfrm>
            <a:off x="804041" y="3862552"/>
            <a:ext cx="10182958" cy="15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04041" y="3184634"/>
            <a:ext cx="0" cy="677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986999" y="3878317"/>
            <a:ext cx="0" cy="97746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4952" y="2317531"/>
            <a:ext cx="2317531" cy="830997"/>
          </a:xfrm>
          <a:prstGeom prst="rect">
            <a:avLst/>
          </a:prstGeom>
          <a:noFill/>
        </p:spPr>
        <p:txBody>
          <a:bodyPr wrap="square" rtlCol="0">
            <a:spAutoFit/>
          </a:bodyPr>
          <a:lstStyle/>
          <a:p>
            <a:pPr defTabSz="457200"/>
            <a:r>
              <a:rPr lang="en-US" sz="2400" dirty="0">
                <a:solidFill>
                  <a:srgbClr val="2C2C2C"/>
                </a:solidFill>
                <a:latin typeface="Comic Sans MS" panose="030F0702030302020204" pitchFamily="66" charset="0"/>
              </a:rPr>
              <a:t>Start of primary school</a:t>
            </a:r>
            <a:endParaRPr lang="en-GB" sz="2400" dirty="0">
              <a:solidFill>
                <a:srgbClr val="2C2C2C"/>
              </a:solidFill>
              <a:latin typeface="Comic Sans MS" panose="030F0702030302020204" pitchFamily="66" charset="0"/>
            </a:endParaRPr>
          </a:p>
        </p:txBody>
      </p:sp>
      <p:sp>
        <p:nvSpPr>
          <p:cNvPr id="13" name="TextBox 12"/>
          <p:cNvSpPr txBox="1"/>
          <p:nvPr/>
        </p:nvSpPr>
        <p:spPr>
          <a:xfrm>
            <a:off x="9585434" y="4981903"/>
            <a:ext cx="2606566" cy="523220"/>
          </a:xfrm>
          <a:prstGeom prst="rect">
            <a:avLst/>
          </a:prstGeom>
          <a:noFill/>
        </p:spPr>
        <p:txBody>
          <a:bodyPr wrap="square" rtlCol="0">
            <a:spAutoFit/>
          </a:bodyPr>
          <a:lstStyle/>
          <a:p>
            <a:pPr defTabSz="457200"/>
            <a:r>
              <a:rPr lang="en-US" sz="2800" dirty="0">
                <a:solidFill>
                  <a:srgbClr val="2C2C2C"/>
                </a:solidFill>
                <a:latin typeface="Comic Sans MS" panose="030F0702030302020204" pitchFamily="66" charset="0"/>
              </a:rPr>
              <a:t>End of year 9</a:t>
            </a:r>
            <a:endParaRPr lang="en-GB" sz="2800" dirty="0">
              <a:solidFill>
                <a:srgbClr val="2C2C2C"/>
              </a:solidFill>
              <a:latin typeface="Comic Sans MS" panose="030F0702030302020204" pitchFamily="66" charset="0"/>
            </a:endParaRPr>
          </a:p>
        </p:txBody>
      </p:sp>
    </p:spTree>
    <p:extLst>
      <p:ext uri="{BB962C8B-B14F-4D97-AF65-F5344CB8AC3E}">
        <p14:creationId xmlns:p14="http://schemas.microsoft.com/office/powerpoint/2010/main" val="3071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7030A0"/>
            </a:gs>
            <a:gs pos="7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898085" y="1630904"/>
            <a:ext cx="870533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TAKE THE PERSONALITY TEST!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7302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7030A0"/>
            </a:gs>
            <a:gs pos="7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66339" y="547692"/>
            <a:ext cx="11571886" cy="3416320"/>
          </a:xfrm>
          <a:prstGeom prst="rect">
            <a:avLst/>
          </a:prstGeom>
          <a:noFill/>
        </p:spPr>
        <p:txBody>
          <a:bodyPr wrap="none" lIns="91440" tIns="45720" rIns="91440" bIns="45720">
            <a:spAutoFit/>
          </a:bodyPr>
          <a:lstStyle/>
          <a:p>
            <a:pPr algn="ctr"/>
            <a:r>
              <a:rPr lang="en-US" sz="5400" b="1" dirty="0" smtClean="0">
                <a:ln w="6600">
                  <a:solidFill>
                    <a:srgbClr val="ED7D31"/>
                  </a:solidFill>
                  <a:prstDash val="solid"/>
                </a:ln>
                <a:solidFill>
                  <a:srgbClr val="FFFFFF"/>
                </a:solidFill>
                <a:effectLst>
                  <a:outerShdw dist="38100" dir="2700000" algn="tl" rotWithShape="0">
                    <a:srgbClr val="ED7D31"/>
                  </a:outerShdw>
                </a:effectLst>
              </a:rPr>
              <a:t>Now find somebody who knows you</a:t>
            </a:r>
          </a:p>
          <a:p>
            <a:pPr algn="ctr"/>
            <a:r>
              <a:rPr lang="en-US" sz="5400" b="1" dirty="0">
                <a:ln w="6600">
                  <a:solidFill>
                    <a:srgbClr val="ED7D31"/>
                  </a:solidFill>
                  <a:prstDash val="solid"/>
                </a:ln>
                <a:solidFill>
                  <a:srgbClr val="FFFFFF"/>
                </a:solidFill>
                <a:effectLst>
                  <a:outerShdw dist="38100" dir="2700000" algn="tl" rotWithShape="0">
                    <a:srgbClr val="ED7D31"/>
                  </a:outerShdw>
                </a:effectLst>
              </a:rPr>
              <a:t>v</a:t>
            </a:r>
            <a:r>
              <a:rPr lang="en-US" sz="5400" b="1" dirty="0" smtClean="0">
                <a:ln w="6600">
                  <a:solidFill>
                    <a:srgbClr val="ED7D31"/>
                  </a:solidFill>
                  <a:prstDash val="solid"/>
                </a:ln>
                <a:solidFill>
                  <a:srgbClr val="FFFFFF"/>
                </a:solidFill>
                <a:effectLst>
                  <a:outerShdw dist="38100" dir="2700000" algn="tl" rotWithShape="0">
                    <a:srgbClr val="ED7D31"/>
                  </a:outerShdw>
                </a:effectLst>
              </a:rPr>
              <a:t>ery well – a friend/parent/relative etc.</a:t>
            </a:r>
          </a:p>
          <a:p>
            <a:pPr algn="ctr"/>
            <a:r>
              <a:rPr lang="en-US" sz="5400" b="1" dirty="0" smtClean="0">
                <a:ln w="6600">
                  <a:solidFill>
                    <a:srgbClr val="ED7D31"/>
                  </a:solidFill>
                  <a:prstDash val="solid"/>
                </a:ln>
                <a:solidFill>
                  <a:srgbClr val="FFFFFF"/>
                </a:solidFill>
                <a:effectLst>
                  <a:outerShdw dist="38100" dir="2700000" algn="tl" rotWithShape="0">
                    <a:srgbClr val="ED7D31"/>
                  </a:outerShdw>
                </a:effectLst>
              </a:rPr>
              <a:t>Ask them to write a list of five POSITIVE</a:t>
            </a:r>
          </a:p>
          <a:p>
            <a:pPr algn="ctr"/>
            <a:r>
              <a:rPr lang="en-US" sz="5400" b="1" dirty="0">
                <a:ln w="6600">
                  <a:solidFill>
                    <a:srgbClr val="ED7D31"/>
                  </a:solidFill>
                  <a:prstDash val="solid"/>
                </a:ln>
                <a:solidFill>
                  <a:srgbClr val="FFFFFF"/>
                </a:solidFill>
                <a:effectLst>
                  <a:outerShdw dist="38100" dir="2700000" algn="tl" rotWithShape="0">
                    <a:srgbClr val="ED7D31"/>
                  </a:outerShdw>
                </a:effectLst>
              </a:rPr>
              <a:t>t</a:t>
            </a:r>
            <a:r>
              <a:rPr lang="en-US" sz="5400" b="1" dirty="0" smtClean="0">
                <a:ln w="6600">
                  <a:solidFill>
                    <a:srgbClr val="ED7D31"/>
                  </a:solidFill>
                  <a:prstDash val="solid"/>
                </a:ln>
                <a:solidFill>
                  <a:srgbClr val="FFFFFF"/>
                </a:solidFill>
                <a:effectLst>
                  <a:outerShdw dist="38100" dir="2700000" algn="tl" rotWithShape="0">
                    <a:srgbClr val="ED7D31"/>
                  </a:outerShdw>
                </a:effectLst>
              </a:rPr>
              <a:t>hings about you as a person.</a:t>
            </a:r>
            <a:endParaRPr lang="en-US" sz="5400" b="1" dirty="0">
              <a:ln w="6600">
                <a:solidFill>
                  <a:srgbClr val="ED7D31"/>
                </a:solidFill>
                <a:prstDash val="solid"/>
              </a:ln>
              <a:solidFill>
                <a:srgbClr val="FFFFFF"/>
              </a:solidFill>
              <a:effectLst>
                <a:outerShdw dist="38100" dir="2700000" algn="tl" rotWithShape="0">
                  <a:srgbClr val="ED7D31"/>
                </a:outerShdw>
              </a:effectLst>
            </a:endParaRPr>
          </a:p>
        </p:txBody>
      </p:sp>
    </p:spTree>
    <p:extLst>
      <p:ext uri="{BB962C8B-B14F-4D97-AF65-F5344CB8AC3E}">
        <p14:creationId xmlns:p14="http://schemas.microsoft.com/office/powerpoint/2010/main" val="63953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7030A0"/>
            </a:gs>
            <a:gs pos="7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570441" y="547692"/>
            <a:ext cx="11163697" cy="2585323"/>
          </a:xfrm>
          <a:prstGeom prst="rect">
            <a:avLst/>
          </a:prstGeom>
          <a:noFill/>
        </p:spPr>
        <p:txBody>
          <a:bodyPr wrap="none" lIns="91440" tIns="45720" rIns="91440" bIns="45720">
            <a:spAutoFit/>
          </a:bodyPr>
          <a:lstStyle/>
          <a:p>
            <a:pPr algn="ctr"/>
            <a:r>
              <a:rPr lang="en-US" sz="5400" b="1" dirty="0" smtClean="0">
                <a:ln w="6600">
                  <a:solidFill>
                    <a:srgbClr val="ED7D31"/>
                  </a:solidFill>
                  <a:prstDash val="solid"/>
                </a:ln>
                <a:solidFill>
                  <a:srgbClr val="FFFFFF"/>
                </a:solidFill>
                <a:effectLst>
                  <a:outerShdw dist="38100" dir="2700000" algn="tl" rotWithShape="0">
                    <a:srgbClr val="ED7D31"/>
                  </a:outerShdw>
                </a:effectLst>
              </a:rPr>
              <a:t>Write a list of ten things that you have</a:t>
            </a:r>
          </a:p>
          <a:p>
            <a:pPr algn="ctr"/>
            <a:r>
              <a:rPr lang="en-US" sz="5400" b="1" dirty="0">
                <a:ln w="6600">
                  <a:solidFill>
                    <a:srgbClr val="ED7D31"/>
                  </a:solidFill>
                  <a:prstDash val="solid"/>
                </a:ln>
                <a:solidFill>
                  <a:srgbClr val="FFFFFF"/>
                </a:solidFill>
                <a:effectLst>
                  <a:outerShdw dist="38100" dir="2700000" algn="tl" rotWithShape="0">
                    <a:srgbClr val="ED7D31"/>
                  </a:outerShdw>
                </a:effectLst>
              </a:rPr>
              <a:t>a</a:t>
            </a:r>
            <a:r>
              <a:rPr lang="en-US" sz="5400" b="1" dirty="0" smtClean="0">
                <a:ln w="6600">
                  <a:solidFill>
                    <a:srgbClr val="ED7D31"/>
                  </a:solidFill>
                  <a:prstDash val="solid"/>
                </a:ln>
                <a:solidFill>
                  <a:srgbClr val="FFFFFF"/>
                </a:solidFill>
                <a:effectLst>
                  <a:outerShdw dist="38100" dir="2700000" algn="tl" rotWithShape="0">
                    <a:srgbClr val="ED7D31"/>
                  </a:outerShdw>
                </a:effectLst>
              </a:rPr>
              <a:t>chieved that you are REALLY</a:t>
            </a:r>
          </a:p>
          <a:p>
            <a:pPr algn="ctr"/>
            <a:r>
              <a:rPr lang="en-US" sz="5400" b="1" dirty="0">
                <a:ln w="6600">
                  <a:solidFill>
                    <a:srgbClr val="ED7D31"/>
                  </a:solidFill>
                  <a:prstDash val="solid"/>
                </a:ln>
                <a:solidFill>
                  <a:srgbClr val="FFFFFF"/>
                </a:solidFill>
                <a:effectLst>
                  <a:outerShdw dist="38100" dir="2700000" algn="tl" rotWithShape="0">
                    <a:srgbClr val="ED7D31"/>
                  </a:outerShdw>
                </a:effectLst>
              </a:rPr>
              <a:t>p</a:t>
            </a:r>
            <a:r>
              <a:rPr lang="en-US" sz="5400" b="1" dirty="0" smtClean="0">
                <a:ln w="6600">
                  <a:solidFill>
                    <a:srgbClr val="ED7D31"/>
                  </a:solidFill>
                  <a:prstDash val="solid"/>
                </a:ln>
                <a:solidFill>
                  <a:srgbClr val="FFFFFF"/>
                </a:solidFill>
                <a:effectLst>
                  <a:outerShdw dist="38100" dir="2700000" algn="tl" rotWithShape="0">
                    <a:srgbClr val="ED7D31"/>
                  </a:outerShdw>
                </a:effectLst>
              </a:rPr>
              <a:t>roud of.</a:t>
            </a:r>
            <a:endParaRPr lang="en-US" sz="5400" b="1" dirty="0">
              <a:ln w="6600">
                <a:solidFill>
                  <a:srgbClr val="ED7D31"/>
                </a:solidFill>
                <a:prstDash val="solid"/>
              </a:ln>
              <a:solidFill>
                <a:srgbClr val="FFFFFF"/>
              </a:solidFill>
              <a:effectLst>
                <a:outerShdw dist="38100" dir="2700000" algn="tl" rotWithShape="0">
                  <a:srgbClr val="ED7D31"/>
                </a:outerShdw>
              </a:effectLst>
            </a:endParaRPr>
          </a:p>
        </p:txBody>
      </p:sp>
    </p:spTree>
    <p:extLst>
      <p:ext uri="{BB962C8B-B14F-4D97-AF65-F5344CB8AC3E}">
        <p14:creationId xmlns:p14="http://schemas.microsoft.com/office/powerpoint/2010/main" val="262156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1919289" y="260350"/>
            <a:ext cx="8569325" cy="6192838"/>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en-GB" sz="54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TEENAGERS!</a:t>
            </a:r>
          </a:p>
        </p:txBody>
      </p:sp>
    </p:spTree>
    <p:extLst>
      <p:ext uri="{BB962C8B-B14F-4D97-AF65-F5344CB8AC3E}">
        <p14:creationId xmlns:p14="http://schemas.microsoft.com/office/powerpoint/2010/main" val="33091567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1846</Words>
  <Application>Microsoft Office PowerPoint</Application>
  <PresentationFormat>Widescreen</PresentationFormat>
  <Paragraphs>296</Paragraphs>
  <Slides>28</Slides>
  <Notes>0</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49" baseType="lpstr">
      <vt:lpstr>Arial</vt:lpstr>
      <vt:lpstr>Arial Black</vt:lpstr>
      <vt:lpstr>Calibri</vt:lpstr>
      <vt:lpstr>Calibri Light</vt:lpstr>
      <vt:lpstr>Century Gothic</vt:lpstr>
      <vt:lpstr>Comic Sans MS</vt:lpstr>
      <vt:lpstr>Cooper Black</vt:lpstr>
      <vt:lpstr>Corbel</vt:lpstr>
      <vt:lpstr>Stencil</vt:lpstr>
      <vt:lpstr>Teen Light</vt:lpstr>
      <vt:lpstr>Times New Roman</vt:lpstr>
      <vt:lpstr>Wingdings</vt:lpstr>
      <vt:lpstr>Office Theme</vt:lpstr>
      <vt:lpstr>Default Design</vt:lpstr>
      <vt:lpstr>Banded</vt:lpstr>
      <vt:lpstr>1_Default Design</vt:lpstr>
      <vt:lpstr>2_Default Design</vt:lpstr>
      <vt:lpstr>3_Default Design</vt:lpstr>
      <vt:lpstr>4_Default Design</vt:lpstr>
      <vt:lpstr>5_Default Design</vt:lpstr>
      <vt:lpstr>Adobe Acrobat Document</vt:lpstr>
      <vt:lpstr>PowerPoint Presentation</vt:lpstr>
      <vt:lpstr>PowerPoint Presentation</vt:lpstr>
      <vt:lpstr>Guess who</vt:lpstr>
      <vt:lpstr>task</vt:lpstr>
      <vt:lpstr>Create your timeline – include all major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CV</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Matthew Macaulay</cp:lastModifiedBy>
  <cp:revision>5</cp:revision>
  <dcterms:created xsi:type="dcterms:W3CDTF">2020-06-23T12:03:41Z</dcterms:created>
  <dcterms:modified xsi:type="dcterms:W3CDTF">2020-06-23T12:27:47Z</dcterms:modified>
</cp:coreProperties>
</file>