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1" r:id="rId2"/>
    <p:sldId id="268" r:id="rId3"/>
    <p:sldId id="288" r:id="rId4"/>
    <p:sldId id="289" r:id="rId5"/>
    <p:sldId id="266" r:id="rId6"/>
    <p:sldId id="305" r:id="rId7"/>
    <p:sldId id="306" r:id="rId8"/>
    <p:sldId id="309" r:id="rId9"/>
    <p:sldId id="308" r:id="rId10"/>
    <p:sldId id="275" r:id="rId11"/>
    <p:sldId id="291" r:id="rId12"/>
    <p:sldId id="292" r:id="rId13"/>
    <p:sldId id="294" r:id="rId14"/>
    <p:sldId id="311" r:id="rId15"/>
    <p:sldId id="313" r:id="rId16"/>
    <p:sldId id="310" r:id="rId17"/>
    <p:sldId id="303" r:id="rId1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1FF"/>
    <a:srgbClr val="FF9933"/>
    <a:srgbClr val="FF66FF"/>
    <a:srgbClr val="367E8D"/>
    <a:srgbClr val="18ABDE"/>
    <a:srgbClr val="77FB01"/>
    <a:srgbClr val="D1CF3E"/>
    <a:srgbClr val="89C9FA"/>
    <a:srgbClr val="2FDA69"/>
    <a:srgbClr val="F85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341" autoAdjust="0"/>
  </p:normalViewPr>
  <p:slideViewPr>
    <p:cSldViewPr snapToGrid="0">
      <p:cViewPr varScale="1">
        <p:scale>
          <a:sx n="49" d="100"/>
          <a:sy n="49" d="100"/>
        </p:scale>
        <p:origin x="63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5B3A81B-6C1F-44E8-AD6A-8E67744E5197}" type="datetimeFigureOut">
              <a:rPr lang="en-GB" smtClean="0"/>
              <a:t>10/1/2021</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7BE4534-C4F8-4B8E-A336-463B998D5637}" type="slidenum">
              <a:rPr lang="en-GB" smtClean="0"/>
              <a:t>‹#›</a:t>
            </a:fld>
            <a:endParaRPr lang="en-GB"/>
          </a:p>
        </p:txBody>
      </p:sp>
    </p:spTree>
    <p:extLst>
      <p:ext uri="{BB962C8B-B14F-4D97-AF65-F5344CB8AC3E}">
        <p14:creationId xmlns:p14="http://schemas.microsoft.com/office/powerpoint/2010/main" val="3918396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8F966FD-DF7D-40E7-947E-DA6CEF816A51}" type="datetimeFigureOut">
              <a:rPr lang="en-GB" smtClean="0"/>
              <a:t>10/1/2021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D9D67FE-C170-4433-A2EE-A03050E48133}" type="slidenum">
              <a:rPr lang="en-GB" smtClean="0"/>
              <a:t>‹#›</a:t>
            </a:fld>
            <a:endParaRPr lang="en-GB"/>
          </a:p>
        </p:txBody>
      </p:sp>
    </p:spTree>
    <p:extLst>
      <p:ext uri="{BB962C8B-B14F-4D97-AF65-F5344CB8AC3E}">
        <p14:creationId xmlns:p14="http://schemas.microsoft.com/office/powerpoint/2010/main" val="31394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Hands up if</a:t>
            </a:r>
            <a:r>
              <a:rPr lang="en-GB" baseline="0" dirty="0" smtClean="0"/>
              <a:t> you use twitter or </a:t>
            </a:r>
            <a:r>
              <a:rPr lang="en-GB" baseline="0" dirty="0" err="1" smtClean="0"/>
              <a:t>facebook</a:t>
            </a:r>
            <a:r>
              <a:rPr lang="en-GB" baseline="0" dirty="0" smtClean="0"/>
              <a:t>!</a:t>
            </a:r>
          </a:p>
          <a:p>
            <a:endParaRPr lang="en-GB" baseline="0" dirty="0" smtClean="0"/>
          </a:p>
          <a:p>
            <a:r>
              <a:rPr lang="en-GB" dirty="0" smtClean="0"/>
              <a:t>W</a:t>
            </a:r>
            <a:r>
              <a:rPr lang="en-US" dirty="0" smtClean="0"/>
              <a:t>hat</a:t>
            </a:r>
            <a:r>
              <a:rPr lang="en-US" baseline="0" dirty="0" smtClean="0"/>
              <a:t> is reputation?</a:t>
            </a:r>
          </a:p>
          <a:p>
            <a:endParaRPr lang="en-US" baseline="0" dirty="0" smtClean="0"/>
          </a:p>
          <a:p>
            <a:r>
              <a:rPr lang="en-US" dirty="0" smtClean="0"/>
              <a:t>our online reputation is now probably more important than your traditional offline reputation, especially for companies that have any kind of online presence, but certainly just about anybody. I mean, we don’t go the local Starbucks and meet up with a couple of friends anymore and complain and gripe about a company that was rude to us or their product sucked. We go online. We reach, even if it’s just a few hundred people on Twitter, that’s far more people than we can speak to at a coffee shop or around a water cooler or something like. So it just makes it easier for us. I think that consumers and individuals and companies are realizing as well that they’ve got a voice there. They know that they can get some attention. If that customer service email goes unanswered for 10, 20, 30 minutes, then they head online and start asking there. Or it takes them 20 minutes to write a blog post that ends up ranking in the top five of Google. So it really is important to understand your reputation online. What is it currently? What are the potential damaging situations that could happen? What’s your Achilles’ heel? Then listen to those conversations, get feedback and improve. Be better than your competition. So it’s absolutely vital.</a:t>
            </a:r>
            <a:endParaRPr lang="en-GB" baseline="0" dirty="0" smtClean="0"/>
          </a:p>
        </p:txBody>
      </p:sp>
      <p:sp>
        <p:nvSpPr>
          <p:cNvPr id="4" name="Slide Number Placeholder 3"/>
          <p:cNvSpPr>
            <a:spLocks noGrp="1"/>
          </p:cNvSpPr>
          <p:nvPr>
            <p:ph type="sldNum" sz="quarter" idx="10"/>
          </p:nvPr>
        </p:nvSpPr>
        <p:spPr/>
        <p:txBody>
          <a:bodyPr/>
          <a:lstStyle/>
          <a:p>
            <a:fld id="{1D9D67FE-C170-4433-A2EE-A03050E48133}" type="slidenum">
              <a:rPr lang="en-GB" smtClean="0"/>
              <a:t>1</a:t>
            </a:fld>
            <a:endParaRPr lang="en-GB"/>
          </a:p>
        </p:txBody>
      </p:sp>
    </p:spTree>
    <p:extLst>
      <p:ext uri="{BB962C8B-B14F-4D97-AF65-F5344CB8AC3E}">
        <p14:creationId xmlns:p14="http://schemas.microsoft.com/office/powerpoint/2010/main" val="361355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the pros and cons of social</a:t>
            </a:r>
            <a:r>
              <a:rPr lang="en-GB" baseline="0" dirty="0" smtClean="0"/>
              <a:t> media?</a:t>
            </a:r>
            <a:endParaRPr lang="en-GB" dirty="0"/>
          </a:p>
        </p:txBody>
      </p:sp>
      <p:sp>
        <p:nvSpPr>
          <p:cNvPr id="4" name="Slide Number Placeholder 3"/>
          <p:cNvSpPr>
            <a:spLocks noGrp="1"/>
          </p:cNvSpPr>
          <p:nvPr>
            <p:ph type="sldNum" sz="quarter" idx="10"/>
          </p:nvPr>
        </p:nvSpPr>
        <p:spPr/>
        <p:txBody>
          <a:bodyPr/>
          <a:lstStyle/>
          <a:p>
            <a:fld id="{1D9D67FE-C170-4433-A2EE-A03050E48133}" type="slidenum">
              <a:rPr lang="en-GB" smtClean="0"/>
              <a:t>3</a:t>
            </a:fld>
            <a:endParaRPr lang="en-GB"/>
          </a:p>
        </p:txBody>
      </p:sp>
    </p:spTree>
    <p:extLst>
      <p:ext uri="{BB962C8B-B14F-4D97-AF65-F5344CB8AC3E}">
        <p14:creationId xmlns:p14="http://schemas.microsoft.com/office/powerpoint/2010/main" val="198680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 the end of this slide, ask what</a:t>
            </a:r>
            <a:r>
              <a:rPr lang="en-GB" baseline="0" dirty="0" smtClean="0"/>
              <a:t> percentage of employers use social media to screen employers.</a:t>
            </a:r>
            <a:endParaRPr lang="en-GB" dirty="0" smtClean="0"/>
          </a:p>
          <a:p>
            <a:endParaRPr lang="en-GB" dirty="0"/>
          </a:p>
        </p:txBody>
      </p:sp>
      <p:sp>
        <p:nvSpPr>
          <p:cNvPr id="4" name="Slide Number Placeholder 3"/>
          <p:cNvSpPr>
            <a:spLocks noGrp="1"/>
          </p:cNvSpPr>
          <p:nvPr>
            <p:ph type="sldNum" sz="quarter" idx="10"/>
          </p:nvPr>
        </p:nvSpPr>
        <p:spPr/>
        <p:txBody>
          <a:bodyPr/>
          <a:lstStyle/>
          <a:p>
            <a:fld id="{1D9D67FE-C170-4433-A2EE-A03050E48133}" type="slidenum">
              <a:rPr lang="en-GB" smtClean="0"/>
              <a:t>7</a:t>
            </a:fld>
            <a:endParaRPr lang="en-GB"/>
          </a:p>
        </p:txBody>
      </p:sp>
    </p:spTree>
    <p:extLst>
      <p:ext uri="{BB962C8B-B14F-4D97-AF65-F5344CB8AC3E}">
        <p14:creationId xmlns:p14="http://schemas.microsoft.com/office/powerpoint/2010/main" val="228871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150 is the max amount</a:t>
            </a:r>
            <a:r>
              <a:rPr lang="en-GB" baseline="0" dirty="0" smtClean="0"/>
              <a:t> of friends our brain can maintain… how many friends do you have on </a:t>
            </a:r>
            <a:r>
              <a:rPr lang="en-GB" baseline="0" dirty="0" err="1" smtClean="0"/>
              <a:t>facebook</a:t>
            </a:r>
            <a:r>
              <a:rPr lang="en-GB" baseline="0" dirty="0" smtClean="0"/>
              <a:t> or twitter… would you say you know them all.</a:t>
            </a:r>
          </a:p>
          <a:p>
            <a:r>
              <a:rPr lang="en-GB" baseline="0" dirty="0" smtClean="0"/>
              <a:t>What sort of things would you tell people on twitter or </a:t>
            </a:r>
            <a:r>
              <a:rPr lang="en-GB" baseline="0" dirty="0" err="1" smtClean="0"/>
              <a:t>facebook</a:t>
            </a:r>
            <a:r>
              <a:rPr lang="en-GB" baseline="0" dirty="0" smtClean="0"/>
              <a:t>… what do you keep from </a:t>
            </a:r>
            <a:r>
              <a:rPr lang="en-GB" baseline="0" dirty="0" err="1" smtClean="0"/>
              <a:t>fb</a:t>
            </a:r>
            <a:r>
              <a:rPr lang="en-GB" baseline="0" dirty="0" smtClean="0"/>
              <a:t> or twitter..</a:t>
            </a:r>
            <a:endParaRPr lang="en-GB" dirty="0"/>
          </a:p>
        </p:txBody>
      </p:sp>
      <p:sp>
        <p:nvSpPr>
          <p:cNvPr id="4" name="Slide Number Placeholder 3"/>
          <p:cNvSpPr>
            <a:spLocks noGrp="1"/>
          </p:cNvSpPr>
          <p:nvPr>
            <p:ph type="sldNum" sz="quarter" idx="10"/>
          </p:nvPr>
        </p:nvSpPr>
        <p:spPr/>
        <p:txBody>
          <a:bodyPr/>
          <a:lstStyle/>
          <a:p>
            <a:fld id="{1D9D67FE-C170-4433-A2EE-A03050E48133}" type="slidenum">
              <a:rPr lang="en-GB" smtClean="0"/>
              <a:t>11</a:t>
            </a:fld>
            <a:endParaRPr lang="en-GB"/>
          </a:p>
        </p:txBody>
      </p:sp>
    </p:spTree>
    <p:extLst>
      <p:ext uri="{BB962C8B-B14F-4D97-AF65-F5344CB8AC3E}">
        <p14:creationId xmlns:p14="http://schemas.microsoft.com/office/powerpoint/2010/main" val="248082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Even </a:t>
            </a:r>
            <a:r>
              <a:rPr lang="en-GB" sz="1200" kern="1200" dirty="0" err="1" smtClean="0">
                <a:solidFill>
                  <a:schemeClr val="tx1"/>
                </a:solidFill>
                <a:effectLst/>
                <a:latin typeface="+mn-lt"/>
                <a:ea typeface="+mn-ea"/>
                <a:cs typeface="+mn-cs"/>
              </a:rPr>
              <a:t>Snapchat</a:t>
            </a:r>
            <a:r>
              <a:rPr lang="en-GB" sz="1200" kern="1200" dirty="0" smtClean="0">
                <a:solidFill>
                  <a:schemeClr val="tx1"/>
                </a:solidFill>
                <a:effectLst/>
                <a:latin typeface="+mn-lt"/>
                <a:ea typeface="+mn-ea"/>
                <a:cs typeface="+mn-cs"/>
              </a:rPr>
              <a:t> thinks people should be careful what they post.</a:t>
            </a:r>
            <a:r>
              <a:rPr lang="en-GB" dirty="0" smtClean="0">
                <a:effectLst/>
              </a:rPr>
              <a:t> Images video do not </a:t>
            </a:r>
            <a:r>
              <a:rPr lang="en-GB" dirty="0" err="1" smtClean="0">
                <a:effectLst/>
              </a:rPr>
              <a:t>necessairly</a:t>
            </a:r>
            <a:r>
              <a:rPr lang="en-GB" dirty="0" smtClean="0">
                <a:effectLst/>
              </a:rPr>
              <a:t> </a:t>
            </a:r>
            <a:r>
              <a:rPr lang="en-GB" dirty="0" err="1" smtClean="0">
                <a:effectLst/>
              </a:rPr>
              <a:t>dissapear</a:t>
            </a:r>
            <a:r>
              <a:rPr lang="en-GB" baseline="0" dirty="0" smtClean="0">
                <a:effectLst/>
              </a:rPr>
              <a:t> forever, some software means people are able to still access pictures even when they have timed out </a:t>
            </a:r>
            <a:r>
              <a:rPr lang="en-GB" baseline="0" dirty="0" err="1" smtClean="0">
                <a:effectLst/>
              </a:rPr>
              <a:t>etc</a:t>
            </a:r>
            <a:endParaRPr lang="en-GB" baseline="0" dirty="0" smtClean="0">
              <a:effectLst/>
            </a:endParaRPr>
          </a:p>
          <a:p>
            <a:endParaRPr lang="en-GB" baseline="0" dirty="0" smtClean="0">
              <a:effectLst/>
            </a:endParaRPr>
          </a:p>
          <a:p>
            <a:endParaRPr lang="en-US" dirty="0"/>
          </a:p>
        </p:txBody>
      </p:sp>
      <p:sp>
        <p:nvSpPr>
          <p:cNvPr id="4" name="Slide Number Placeholder 3"/>
          <p:cNvSpPr>
            <a:spLocks noGrp="1"/>
          </p:cNvSpPr>
          <p:nvPr>
            <p:ph type="sldNum" sz="quarter" idx="10"/>
          </p:nvPr>
        </p:nvSpPr>
        <p:spPr/>
        <p:txBody>
          <a:bodyPr/>
          <a:lstStyle/>
          <a:p>
            <a:fld id="{1D9D67FE-C170-4433-A2EE-A03050E48133}" type="slidenum">
              <a:rPr lang="en-GB" smtClean="0"/>
              <a:t>13</a:t>
            </a:fld>
            <a:endParaRPr lang="en-GB"/>
          </a:p>
        </p:txBody>
      </p:sp>
    </p:spTree>
    <p:extLst>
      <p:ext uri="{BB962C8B-B14F-4D97-AF65-F5344CB8AC3E}">
        <p14:creationId xmlns:p14="http://schemas.microsoft.com/office/powerpoint/2010/main" val="271451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438D06-653A-41DD-ADE4-5AEF22898A64}" type="datetimeFigureOut">
              <a:rPr lang="en-GB" smtClean="0"/>
              <a:t>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6009DE-BF1E-4D0C-9519-D5F72C58F9F8}" type="slidenum">
              <a:rPr lang="en-GB" smtClean="0"/>
              <a:t>‹#›</a:t>
            </a:fld>
            <a:endParaRPr lang="en-GB"/>
          </a:p>
        </p:txBody>
      </p:sp>
    </p:spTree>
    <p:extLst>
      <p:ext uri="{BB962C8B-B14F-4D97-AF65-F5344CB8AC3E}">
        <p14:creationId xmlns:p14="http://schemas.microsoft.com/office/powerpoint/2010/main" val="63478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438D06-653A-41DD-ADE4-5AEF22898A64}" type="datetimeFigureOut">
              <a:rPr lang="en-GB" smtClean="0"/>
              <a:t>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6009DE-BF1E-4D0C-9519-D5F72C58F9F8}" type="slidenum">
              <a:rPr lang="en-GB" smtClean="0"/>
              <a:t>‹#›</a:t>
            </a:fld>
            <a:endParaRPr lang="en-GB"/>
          </a:p>
        </p:txBody>
      </p:sp>
    </p:spTree>
    <p:extLst>
      <p:ext uri="{BB962C8B-B14F-4D97-AF65-F5344CB8AC3E}">
        <p14:creationId xmlns:p14="http://schemas.microsoft.com/office/powerpoint/2010/main" val="309691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438D06-653A-41DD-ADE4-5AEF22898A64}" type="datetimeFigureOut">
              <a:rPr lang="en-GB" smtClean="0"/>
              <a:t>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6009DE-BF1E-4D0C-9519-D5F72C58F9F8}" type="slidenum">
              <a:rPr lang="en-GB" smtClean="0"/>
              <a:t>‹#›</a:t>
            </a:fld>
            <a:endParaRPr lang="en-GB"/>
          </a:p>
        </p:txBody>
      </p:sp>
    </p:spTree>
    <p:extLst>
      <p:ext uri="{BB962C8B-B14F-4D97-AF65-F5344CB8AC3E}">
        <p14:creationId xmlns:p14="http://schemas.microsoft.com/office/powerpoint/2010/main" val="192344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438D06-653A-41DD-ADE4-5AEF22898A64}" type="datetimeFigureOut">
              <a:rPr lang="en-GB" smtClean="0"/>
              <a:t>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6009DE-BF1E-4D0C-9519-D5F72C58F9F8}" type="slidenum">
              <a:rPr lang="en-GB" smtClean="0"/>
              <a:t>‹#›</a:t>
            </a:fld>
            <a:endParaRPr lang="en-GB"/>
          </a:p>
        </p:txBody>
      </p:sp>
    </p:spTree>
    <p:extLst>
      <p:ext uri="{BB962C8B-B14F-4D97-AF65-F5344CB8AC3E}">
        <p14:creationId xmlns:p14="http://schemas.microsoft.com/office/powerpoint/2010/main" val="382024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438D06-653A-41DD-ADE4-5AEF22898A64}" type="datetimeFigureOut">
              <a:rPr lang="en-GB" smtClean="0"/>
              <a:t>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6009DE-BF1E-4D0C-9519-D5F72C58F9F8}" type="slidenum">
              <a:rPr lang="en-GB" smtClean="0"/>
              <a:t>‹#›</a:t>
            </a:fld>
            <a:endParaRPr lang="en-GB"/>
          </a:p>
        </p:txBody>
      </p:sp>
    </p:spTree>
    <p:extLst>
      <p:ext uri="{BB962C8B-B14F-4D97-AF65-F5344CB8AC3E}">
        <p14:creationId xmlns:p14="http://schemas.microsoft.com/office/powerpoint/2010/main" val="53551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438D06-653A-41DD-ADE4-5AEF22898A64}" type="datetimeFigureOut">
              <a:rPr lang="en-GB" smtClean="0"/>
              <a:t>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6009DE-BF1E-4D0C-9519-D5F72C58F9F8}" type="slidenum">
              <a:rPr lang="en-GB" smtClean="0"/>
              <a:t>‹#›</a:t>
            </a:fld>
            <a:endParaRPr lang="en-GB"/>
          </a:p>
        </p:txBody>
      </p:sp>
    </p:spTree>
    <p:extLst>
      <p:ext uri="{BB962C8B-B14F-4D97-AF65-F5344CB8AC3E}">
        <p14:creationId xmlns:p14="http://schemas.microsoft.com/office/powerpoint/2010/main" val="308593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438D06-653A-41DD-ADE4-5AEF22898A64}" type="datetimeFigureOut">
              <a:rPr lang="en-GB" smtClean="0"/>
              <a:t>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6009DE-BF1E-4D0C-9519-D5F72C58F9F8}" type="slidenum">
              <a:rPr lang="en-GB" smtClean="0"/>
              <a:t>‹#›</a:t>
            </a:fld>
            <a:endParaRPr lang="en-GB"/>
          </a:p>
        </p:txBody>
      </p:sp>
    </p:spTree>
    <p:extLst>
      <p:ext uri="{BB962C8B-B14F-4D97-AF65-F5344CB8AC3E}">
        <p14:creationId xmlns:p14="http://schemas.microsoft.com/office/powerpoint/2010/main" val="148376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438D06-653A-41DD-ADE4-5AEF22898A64}" type="datetimeFigureOut">
              <a:rPr lang="en-GB" smtClean="0"/>
              <a:t>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6009DE-BF1E-4D0C-9519-D5F72C58F9F8}" type="slidenum">
              <a:rPr lang="en-GB" smtClean="0"/>
              <a:t>‹#›</a:t>
            </a:fld>
            <a:endParaRPr lang="en-GB"/>
          </a:p>
        </p:txBody>
      </p:sp>
    </p:spTree>
    <p:extLst>
      <p:ext uri="{BB962C8B-B14F-4D97-AF65-F5344CB8AC3E}">
        <p14:creationId xmlns:p14="http://schemas.microsoft.com/office/powerpoint/2010/main" val="369886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38D06-653A-41DD-ADE4-5AEF22898A64}" type="datetimeFigureOut">
              <a:rPr lang="en-GB" smtClean="0"/>
              <a:t>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6009DE-BF1E-4D0C-9519-D5F72C58F9F8}" type="slidenum">
              <a:rPr lang="en-GB" smtClean="0"/>
              <a:t>‹#›</a:t>
            </a:fld>
            <a:endParaRPr lang="en-GB"/>
          </a:p>
        </p:txBody>
      </p:sp>
    </p:spTree>
    <p:extLst>
      <p:ext uri="{BB962C8B-B14F-4D97-AF65-F5344CB8AC3E}">
        <p14:creationId xmlns:p14="http://schemas.microsoft.com/office/powerpoint/2010/main" val="283403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38D06-653A-41DD-ADE4-5AEF22898A64}" type="datetimeFigureOut">
              <a:rPr lang="en-GB" smtClean="0"/>
              <a:t>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6009DE-BF1E-4D0C-9519-D5F72C58F9F8}" type="slidenum">
              <a:rPr lang="en-GB" smtClean="0"/>
              <a:t>‹#›</a:t>
            </a:fld>
            <a:endParaRPr lang="en-GB"/>
          </a:p>
        </p:txBody>
      </p:sp>
    </p:spTree>
    <p:extLst>
      <p:ext uri="{BB962C8B-B14F-4D97-AF65-F5344CB8AC3E}">
        <p14:creationId xmlns:p14="http://schemas.microsoft.com/office/powerpoint/2010/main" val="342564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38D06-653A-41DD-ADE4-5AEF22898A64}" type="datetimeFigureOut">
              <a:rPr lang="en-GB" smtClean="0"/>
              <a:t>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6009DE-BF1E-4D0C-9519-D5F72C58F9F8}" type="slidenum">
              <a:rPr lang="en-GB" smtClean="0"/>
              <a:t>‹#›</a:t>
            </a:fld>
            <a:endParaRPr lang="en-GB"/>
          </a:p>
        </p:txBody>
      </p:sp>
    </p:spTree>
    <p:extLst>
      <p:ext uri="{BB962C8B-B14F-4D97-AF65-F5344CB8AC3E}">
        <p14:creationId xmlns:p14="http://schemas.microsoft.com/office/powerpoint/2010/main" val="197396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38D06-653A-41DD-ADE4-5AEF22898A64}" type="datetimeFigureOut">
              <a:rPr lang="en-GB" smtClean="0"/>
              <a:t>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009DE-BF1E-4D0C-9519-D5F72C58F9F8}" type="slidenum">
              <a:rPr lang="en-GB" smtClean="0"/>
              <a:t>‹#›</a:t>
            </a:fld>
            <a:endParaRPr lang="en-GB"/>
          </a:p>
        </p:txBody>
      </p:sp>
    </p:spTree>
    <p:extLst>
      <p:ext uri="{BB962C8B-B14F-4D97-AF65-F5344CB8AC3E}">
        <p14:creationId xmlns:p14="http://schemas.microsoft.com/office/powerpoint/2010/main" val="332804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_pyJlERCrJ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Yx1MEKkGkK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online-stopwatch.com/eggtimer-countdow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t="-9000" b="-9000"/>
          </a:stretch>
        </a:blipFill>
        <a:effectLst/>
      </p:bgPr>
    </p:bg>
    <p:spTree>
      <p:nvGrpSpPr>
        <p:cNvPr id="1" name=""/>
        <p:cNvGrpSpPr/>
        <p:nvPr/>
      </p:nvGrpSpPr>
      <p:grpSpPr>
        <a:xfrm>
          <a:off x="0" y="0"/>
          <a:ext cx="0" cy="0"/>
          <a:chOff x="0" y="0"/>
          <a:chExt cx="0" cy="0"/>
        </a:xfrm>
      </p:grpSpPr>
      <p:sp>
        <p:nvSpPr>
          <p:cNvPr id="8" name="Flowchart: Process 7"/>
          <p:cNvSpPr/>
          <p:nvPr/>
        </p:nvSpPr>
        <p:spPr>
          <a:xfrm>
            <a:off x="0" y="4996542"/>
            <a:ext cx="12192000" cy="1861457"/>
          </a:xfrm>
          <a:prstGeom prst="flowChartProcess">
            <a:avLst/>
          </a:prstGeom>
          <a:solidFill>
            <a:schemeClr val="bg1">
              <a:alpha val="5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6000" b="1" dirty="0" smtClean="0">
                <a:solidFill>
                  <a:schemeClr val="tx1"/>
                </a:solidFill>
                <a:latin typeface="Cooper Black" panose="0208090404030B020404" pitchFamily="18" charset="0"/>
              </a:rPr>
              <a:t>Social Media &amp; Reputation.</a:t>
            </a:r>
            <a:endParaRPr lang="en-GB" sz="6000" dirty="0">
              <a:solidFill>
                <a:schemeClr val="tx1"/>
              </a:solidFill>
              <a:latin typeface="Cooper Black" panose="0208090404030B020404" pitchFamily="18" charset="0"/>
            </a:endParaRPr>
          </a:p>
        </p:txBody>
      </p:sp>
      <p:sp>
        <p:nvSpPr>
          <p:cNvPr id="2" name="Cloud Callout 1"/>
          <p:cNvSpPr/>
          <p:nvPr/>
        </p:nvSpPr>
        <p:spPr>
          <a:xfrm>
            <a:off x="9683261" y="2813538"/>
            <a:ext cx="2508739" cy="1760973"/>
          </a:xfrm>
          <a:prstGeom prst="cloudCallout">
            <a:avLst>
              <a:gd name="adj1" fmla="val -47001"/>
              <a:gd name="adj2" fmla="val 691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hlinkClick r:id="rId4"/>
              </a:rPr>
              <a:t>https://www.youtube.com/watch?v=_pyJlERCrJE</a:t>
            </a:r>
            <a:endParaRPr lang="en-GB" sz="1600" dirty="0"/>
          </a:p>
          <a:p>
            <a:pPr algn="ctr"/>
            <a:endParaRPr lang="en-GB" dirty="0"/>
          </a:p>
        </p:txBody>
      </p:sp>
    </p:spTree>
    <p:extLst>
      <p:ext uri="{BB962C8B-B14F-4D97-AF65-F5344CB8AC3E}">
        <p14:creationId xmlns:p14="http://schemas.microsoft.com/office/powerpoint/2010/main" val="4155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509" y="192842"/>
            <a:ext cx="9882590" cy="5197764"/>
          </a:xfrm>
          <a:prstGeom prst="rect">
            <a:avLst/>
          </a:prstGeom>
        </p:spPr>
      </p:pic>
      <p:sp>
        <p:nvSpPr>
          <p:cNvPr id="4" name="Rounded Rectangle 3"/>
          <p:cNvSpPr/>
          <p:nvPr/>
        </p:nvSpPr>
        <p:spPr>
          <a:xfrm>
            <a:off x="228868" y="3279404"/>
            <a:ext cx="11693674" cy="3374127"/>
          </a:xfrm>
          <a:prstGeom prst="roundRect">
            <a:avLst/>
          </a:prstGeom>
          <a:solidFill>
            <a:schemeClr val="accent1">
              <a:lumMod val="60000"/>
              <a:lumOff val="40000"/>
              <a:alpha val="64000"/>
            </a:schemeClr>
          </a:solidFill>
          <a:ln>
            <a:solidFill>
              <a:srgbClr val="DF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tx1"/>
                </a:solidFill>
                <a:latin typeface="Comic Sans MS" panose="030F0702030302020204" pitchFamily="66" charset="0"/>
              </a:rPr>
              <a:t>It’s not just your job that your online reputation can damage….</a:t>
            </a:r>
          </a:p>
        </p:txBody>
      </p:sp>
    </p:spTree>
    <p:extLst>
      <p:ext uri="{BB962C8B-B14F-4D97-AF65-F5344CB8AC3E}">
        <p14:creationId xmlns:p14="http://schemas.microsoft.com/office/powerpoint/2010/main" val="380702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7090610" y="732069"/>
            <a:ext cx="4972997" cy="5203509"/>
          </a:xfrm>
          <a:prstGeom prst="wedgeRoundRectCallout">
            <a:avLst/>
          </a:prstGeom>
          <a:solidFill>
            <a:srgbClr val="07AB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smtClean="0">
              <a:latin typeface="Cooper Black" panose="0208090404030B020404" pitchFamily="18" charset="0"/>
            </a:endParaRPr>
          </a:p>
          <a:p>
            <a:pPr algn="ctr"/>
            <a:r>
              <a:rPr lang="en-GB" sz="4800" dirty="0" smtClean="0">
                <a:latin typeface="Cooper Black" panose="0208090404030B020404" pitchFamily="18" charset="0"/>
              </a:rPr>
              <a:t>How do you think you present yourself online…..</a:t>
            </a:r>
            <a:endParaRPr lang="en-GB" dirty="0" smtClean="0">
              <a:latin typeface="Comic Sans MS" panose="030F0702030302020204" pitchFamily="66" charset="0"/>
            </a:endParaRPr>
          </a:p>
          <a:p>
            <a:pPr algn="ctr"/>
            <a:endParaRPr lang="en-GB" dirty="0"/>
          </a:p>
          <a:p>
            <a:pPr algn="ctr"/>
            <a:r>
              <a:rPr lang="en-GB" dirty="0" smtClean="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05" y="1734269"/>
            <a:ext cx="5715000" cy="381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814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7519" y="208734"/>
            <a:ext cx="11116962" cy="1339979"/>
          </a:xfrm>
        </p:spPr>
        <p:txBody>
          <a:bodyPr>
            <a:normAutofit/>
          </a:bodyPr>
          <a:lstStyle/>
          <a:p>
            <a:pPr algn="ctr"/>
            <a:r>
              <a:rPr lang="en-GB" sz="6600" b="1" dirty="0" smtClean="0">
                <a:solidFill>
                  <a:srgbClr val="7030A0"/>
                </a:solidFill>
                <a:latin typeface="Cooper Black" pitchFamily="18" charset="0"/>
              </a:rPr>
              <a:t>Channel 4’s ‘Teens’</a:t>
            </a:r>
            <a:endParaRPr lang="en-GB" sz="6600" b="1" dirty="0">
              <a:solidFill>
                <a:srgbClr val="7030A0"/>
              </a:solidFill>
              <a:latin typeface="Cooper Black" pitchFamily="18" charset="0"/>
            </a:endParaRPr>
          </a:p>
        </p:txBody>
      </p:sp>
      <p:sp>
        <p:nvSpPr>
          <p:cNvPr id="6" name="Rounded Rectangular Callout 5"/>
          <p:cNvSpPr/>
          <p:nvPr/>
        </p:nvSpPr>
        <p:spPr>
          <a:xfrm>
            <a:off x="306860" y="1548713"/>
            <a:ext cx="5179540" cy="4555526"/>
          </a:xfrm>
          <a:prstGeom prst="wedgeRoundRectCallou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Cooper Black" panose="0208090404030B020404" pitchFamily="18" charset="0"/>
              </a:rPr>
              <a:t>https://</a:t>
            </a:r>
            <a:r>
              <a:rPr lang="en-GB" sz="4000" dirty="0" smtClean="0">
                <a:latin typeface="Cooper Black" panose="0208090404030B020404" pitchFamily="18" charset="0"/>
              </a:rPr>
              <a:t>www.youtube.com/watch?v=3kY5IMJscMk</a:t>
            </a:r>
          </a:p>
          <a:p>
            <a:pPr algn="ctr"/>
            <a:endParaRPr lang="en-GB"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0381">
            <a:off x="5918215" y="2298365"/>
            <a:ext cx="5953125"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088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7519" y="208734"/>
            <a:ext cx="11116962" cy="1339979"/>
          </a:xfrm>
        </p:spPr>
        <p:txBody>
          <a:bodyPr>
            <a:normAutofit/>
          </a:bodyPr>
          <a:lstStyle/>
          <a:p>
            <a:pPr algn="ctr"/>
            <a:r>
              <a:rPr lang="en-GB" sz="6600" b="1" dirty="0" smtClean="0">
                <a:solidFill>
                  <a:srgbClr val="E44393"/>
                </a:solidFill>
                <a:latin typeface="Cooper Black" pitchFamily="18" charset="0"/>
              </a:rPr>
              <a:t>‘</a:t>
            </a:r>
            <a:r>
              <a:rPr lang="en-GB" sz="6600" b="1" dirty="0" err="1" smtClean="0">
                <a:solidFill>
                  <a:srgbClr val="E44393"/>
                </a:solidFill>
                <a:latin typeface="Cooper Black" pitchFamily="18" charset="0"/>
              </a:rPr>
              <a:t>sexting</a:t>
            </a:r>
            <a:r>
              <a:rPr lang="en-GB" sz="6600" b="1" dirty="0" smtClean="0">
                <a:solidFill>
                  <a:srgbClr val="E44393"/>
                </a:solidFill>
                <a:latin typeface="Cooper Black" pitchFamily="18" charset="0"/>
              </a:rPr>
              <a:t> images’</a:t>
            </a:r>
            <a:endParaRPr lang="en-GB" sz="6600" b="1" dirty="0">
              <a:solidFill>
                <a:srgbClr val="E44393"/>
              </a:solidFill>
              <a:latin typeface="Cooper Black" pitchFamily="18" charset="0"/>
            </a:endParaRPr>
          </a:p>
        </p:txBody>
      </p:sp>
      <p:sp>
        <p:nvSpPr>
          <p:cNvPr id="6" name="Rounded Rectangular Callout 5"/>
          <p:cNvSpPr/>
          <p:nvPr/>
        </p:nvSpPr>
        <p:spPr>
          <a:xfrm>
            <a:off x="6096000" y="1548713"/>
            <a:ext cx="5789140" cy="4555526"/>
          </a:xfrm>
          <a:prstGeom prst="wedgeRoundRectCallout">
            <a:avLst/>
          </a:prstGeom>
          <a:solidFill>
            <a:srgbClr val="F853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latin typeface="Comic Sans MS"/>
                <a:cs typeface="Comic Sans MS"/>
              </a:rPr>
              <a:t>It is illegal to take, possess or share 'indecent images’ of anyone under 18 even if you're the person in the picture. </a:t>
            </a:r>
          </a:p>
        </p:txBody>
      </p:sp>
      <p:sp>
        <p:nvSpPr>
          <p:cNvPr id="3" name="Rectangle 2"/>
          <p:cNvSpPr/>
          <p:nvPr/>
        </p:nvSpPr>
        <p:spPr>
          <a:xfrm>
            <a:off x="3367727" y="6038334"/>
            <a:ext cx="2352101" cy="369332"/>
          </a:xfrm>
          <a:prstGeom prst="rect">
            <a:avLst/>
          </a:prstGeom>
        </p:spPr>
        <p:txBody>
          <a:bodyPr wrap="none">
            <a:spAutoFit/>
          </a:bodyPr>
          <a:lstStyle/>
          <a:p>
            <a:r>
              <a:rPr lang="en-US" dirty="0">
                <a:hlinkClick r:id="rId3"/>
              </a:rPr>
              <a:t>Today Programme USA</a:t>
            </a:r>
            <a:endParaRPr lang="en-US" dirty="0"/>
          </a:p>
        </p:txBody>
      </p:sp>
      <p:pic>
        <p:nvPicPr>
          <p:cNvPr id="7" name="Picture 6"/>
          <p:cNvPicPr>
            <a:picLocks noChangeAspect="1"/>
          </p:cNvPicPr>
          <p:nvPr/>
        </p:nvPicPr>
        <p:blipFill>
          <a:blip r:embed="rId4"/>
          <a:stretch>
            <a:fillRect/>
          </a:stretch>
        </p:blipFill>
        <p:spPr>
          <a:xfrm>
            <a:off x="855330" y="1559325"/>
            <a:ext cx="4168225" cy="4253291"/>
          </a:xfrm>
          <a:prstGeom prst="rect">
            <a:avLst/>
          </a:prstGeom>
        </p:spPr>
      </p:pic>
    </p:spTree>
    <p:extLst>
      <p:ext uri="{BB962C8B-B14F-4D97-AF65-F5344CB8AC3E}">
        <p14:creationId xmlns:p14="http://schemas.microsoft.com/office/powerpoint/2010/main" val="306797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8223" y="345722"/>
            <a:ext cx="9172222" cy="6512278"/>
          </a:xfrm>
          <a:prstGeom prst="rect">
            <a:avLst/>
          </a:prstGeom>
        </p:spPr>
      </p:pic>
      <p:sp>
        <p:nvSpPr>
          <p:cNvPr id="3" name="Rectangle 2"/>
          <p:cNvSpPr/>
          <p:nvPr/>
        </p:nvSpPr>
        <p:spPr>
          <a:xfrm>
            <a:off x="2439710" y="254000"/>
            <a:ext cx="7296957" cy="1569660"/>
          </a:xfrm>
          <a:prstGeom prst="rect">
            <a:avLst/>
          </a:prstGeom>
          <a:noFill/>
        </p:spPr>
        <p:txBody>
          <a:bodyPr wrap="square" lIns="91440" tIns="45720" rIns="91440" bIns="45720">
            <a:spAutoFit/>
          </a:bodyPr>
          <a:lstStyle/>
          <a:p>
            <a:pPr algn="ctr"/>
            <a:r>
              <a:rPr lang="en-GB" sz="9600" b="1" u="sng" dirty="0" smtClean="0">
                <a:ln w="12700">
                  <a:solidFill>
                    <a:srgbClr val="F85397"/>
                  </a:solidFill>
                  <a:prstDash val="solid"/>
                </a:ln>
                <a:solidFill>
                  <a:srgbClr val="F85397"/>
                </a:solidFill>
                <a:effectLst>
                  <a:outerShdw blurRad="41275" dist="20320" dir="1800000" algn="tl" rotWithShape="0">
                    <a:srgbClr val="000000">
                      <a:alpha val="40000"/>
                    </a:srgbClr>
                  </a:outerShdw>
                </a:effectLst>
              </a:rPr>
              <a:t>POP QUIZ</a:t>
            </a:r>
            <a:endParaRPr lang="en-GB" sz="9600" b="1" u="sng" dirty="0">
              <a:ln w="12700">
                <a:solidFill>
                  <a:srgbClr val="F85397"/>
                </a:solidFill>
                <a:prstDash val="solid"/>
              </a:ln>
              <a:solidFill>
                <a:srgbClr val="F85397"/>
              </a:solidFill>
              <a:effectLst>
                <a:outerShdw blurRad="41275" dist="20320" dir="1800000" algn="tl" rotWithShape="0">
                  <a:srgbClr val="000000">
                    <a:alpha val="40000"/>
                  </a:srgbClr>
                </a:outerShdw>
              </a:effectLst>
            </a:endParaRPr>
          </a:p>
        </p:txBody>
      </p:sp>
      <p:sp>
        <p:nvSpPr>
          <p:cNvPr id="5" name="TextBox 4"/>
          <p:cNvSpPr txBox="1"/>
          <p:nvPr/>
        </p:nvSpPr>
        <p:spPr>
          <a:xfrm>
            <a:off x="9256889" y="2088444"/>
            <a:ext cx="2681111" cy="1754327"/>
          </a:xfrm>
          <a:prstGeom prst="rect">
            <a:avLst/>
          </a:prstGeom>
          <a:noFill/>
        </p:spPr>
        <p:txBody>
          <a:bodyPr wrap="square" rtlCol="0">
            <a:spAutoFit/>
          </a:bodyPr>
          <a:lstStyle/>
          <a:p>
            <a:r>
              <a:rPr lang="en-US" sz="3600" dirty="0" smtClean="0">
                <a:latin typeface="Comic Sans MS"/>
                <a:cs typeface="Comic Sans MS"/>
              </a:rPr>
              <a:t>Give yourself a team name!</a:t>
            </a:r>
            <a:endParaRPr lang="en-US" sz="3600" dirty="0">
              <a:latin typeface="Comic Sans MS"/>
              <a:cs typeface="Comic Sans MS"/>
            </a:endParaRPr>
          </a:p>
        </p:txBody>
      </p:sp>
    </p:spTree>
    <p:extLst>
      <p:ext uri="{BB962C8B-B14F-4D97-AF65-F5344CB8AC3E}">
        <p14:creationId xmlns:p14="http://schemas.microsoft.com/office/powerpoint/2010/main" val="984080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32514" y="303714"/>
            <a:ext cx="10039268" cy="1160714"/>
          </a:xfrm>
        </p:spPr>
        <p:txBody>
          <a:bodyPr>
            <a:normAutofit fontScale="90000"/>
          </a:bodyPr>
          <a:lstStyle/>
          <a:p>
            <a:pPr algn="ctr" eaLnBrk="1" hangingPunct="1"/>
            <a:r>
              <a:rPr lang="en-GB" b="1" dirty="0" smtClean="0">
                <a:solidFill>
                  <a:srgbClr val="0066FF"/>
                </a:solidFill>
                <a:latin typeface="Comic Sans MS" pitchFamily="66" charset="0"/>
              </a:rPr>
              <a:t>Do you know the numbers?</a:t>
            </a:r>
            <a:br>
              <a:rPr lang="en-GB" b="1" dirty="0" smtClean="0">
                <a:solidFill>
                  <a:srgbClr val="0066FF"/>
                </a:solidFill>
                <a:latin typeface="Comic Sans MS" pitchFamily="66" charset="0"/>
              </a:rPr>
            </a:br>
            <a:r>
              <a:rPr lang="en-GB" sz="2000" b="1" dirty="0">
                <a:solidFill>
                  <a:srgbClr val="0066FF"/>
                </a:solidFill>
                <a:latin typeface="Comic Sans MS" pitchFamily="66" charset="0"/>
              </a:rPr>
              <a:t>10 seconds to discuss the answer as a team, then write the answer on the whiteboard</a:t>
            </a:r>
          </a:p>
        </p:txBody>
      </p:sp>
      <p:sp>
        <p:nvSpPr>
          <p:cNvPr id="13315" name="Rectangle 3"/>
          <p:cNvSpPr>
            <a:spLocks noGrp="1" noChangeArrowheads="1"/>
          </p:cNvSpPr>
          <p:nvPr>
            <p:ph type="body" idx="1"/>
          </p:nvPr>
        </p:nvSpPr>
        <p:spPr>
          <a:xfrm>
            <a:off x="-120315" y="1571207"/>
            <a:ext cx="12544926" cy="5286793"/>
          </a:xfrm>
        </p:spPr>
        <p:txBody>
          <a:bodyPr>
            <a:normAutofit lnSpcReduction="10000"/>
          </a:bodyPr>
          <a:lstStyle/>
          <a:p>
            <a:pPr marL="609600" indent="-609600" algn="ctr">
              <a:buNone/>
            </a:pPr>
            <a:r>
              <a:rPr lang="en-GB" sz="2000" dirty="0">
                <a:solidFill>
                  <a:srgbClr val="9900CC"/>
                </a:solidFill>
                <a:latin typeface="Comic Sans MS" pitchFamily="66" charset="0"/>
              </a:rPr>
              <a:t>1</a:t>
            </a:r>
            <a:r>
              <a:rPr lang="en-GB" sz="2400" dirty="0" smtClean="0">
                <a:solidFill>
                  <a:srgbClr val="9900CC"/>
                </a:solidFill>
                <a:latin typeface="Comic Sans MS" pitchFamily="66" charset="0"/>
              </a:rPr>
              <a:t>.How many </a:t>
            </a:r>
            <a:r>
              <a:rPr lang="en-GB" sz="2400" dirty="0" err="1" smtClean="0">
                <a:solidFill>
                  <a:srgbClr val="9900CC"/>
                </a:solidFill>
                <a:latin typeface="Comic Sans MS" pitchFamily="66" charset="0"/>
              </a:rPr>
              <a:t>snapchats</a:t>
            </a:r>
            <a:r>
              <a:rPr lang="en-GB" sz="2400" dirty="0" smtClean="0">
                <a:solidFill>
                  <a:srgbClr val="9900CC"/>
                </a:solidFill>
                <a:latin typeface="Comic Sans MS" pitchFamily="66" charset="0"/>
              </a:rPr>
              <a:t> do you think are sent per day  ?</a:t>
            </a:r>
            <a:endParaRPr lang="en-GB" sz="2400" dirty="0">
              <a:solidFill>
                <a:srgbClr val="9900CC"/>
              </a:solidFill>
              <a:latin typeface="Comic Sans MS" pitchFamily="66" charset="0"/>
            </a:endParaRPr>
          </a:p>
          <a:p>
            <a:pPr marL="609600" indent="-609600" algn="ctr">
              <a:buNone/>
            </a:pPr>
            <a:r>
              <a:rPr lang="en-GB" sz="2400" dirty="0">
                <a:latin typeface="Comic Sans MS" pitchFamily="66" charset="0"/>
              </a:rPr>
              <a:t>      a) </a:t>
            </a:r>
            <a:r>
              <a:rPr lang="en-GB" sz="2400" dirty="0" smtClean="0">
                <a:latin typeface="Comic Sans MS" pitchFamily="66" charset="0"/>
              </a:rPr>
              <a:t>30 million       </a:t>
            </a:r>
            <a:r>
              <a:rPr lang="en-GB" sz="2400" dirty="0">
                <a:latin typeface="Comic Sans MS" pitchFamily="66" charset="0"/>
              </a:rPr>
              <a:t>b) </a:t>
            </a:r>
            <a:r>
              <a:rPr lang="en-GB" sz="2400" dirty="0" smtClean="0">
                <a:latin typeface="Comic Sans MS" pitchFamily="66" charset="0"/>
              </a:rPr>
              <a:t>10 million      </a:t>
            </a:r>
            <a:r>
              <a:rPr lang="en-GB" sz="2400" dirty="0">
                <a:latin typeface="Comic Sans MS" pitchFamily="66" charset="0"/>
              </a:rPr>
              <a:t>c) </a:t>
            </a:r>
            <a:r>
              <a:rPr lang="en-GB" sz="2400" dirty="0" smtClean="0">
                <a:latin typeface="Comic Sans MS" pitchFamily="66" charset="0"/>
              </a:rPr>
              <a:t>25 million</a:t>
            </a:r>
            <a:endParaRPr lang="en-GB" sz="2400" dirty="0">
              <a:latin typeface="Comic Sans MS" pitchFamily="66" charset="0"/>
            </a:endParaRPr>
          </a:p>
          <a:p>
            <a:pPr marL="609600" indent="-609600" algn="ctr">
              <a:buNone/>
            </a:pPr>
            <a:endParaRPr lang="en-GB" sz="900" dirty="0">
              <a:latin typeface="Comic Sans MS" pitchFamily="66" charset="0"/>
            </a:endParaRPr>
          </a:p>
          <a:p>
            <a:pPr marL="609600" indent="-609600" algn="ctr">
              <a:buNone/>
            </a:pPr>
            <a:r>
              <a:rPr lang="en-GB" sz="2400" dirty="0">
                <a:solidFill>
                  <a:srgbClr val="009900"/>
                </a:solidFill>
                <a:latin typeface="Comic Sans MS" pitchFamily="66" charset="0"/>
              </a:rPr>
              <a:t>2</a:t>
            </a:r>
            <a:r>
              <a:rPr lang="en-GB" sz="2400" dirty="0" smtClean="0">
                <a:solidFill>
                  <a:srgbClr val="009900"/>
                </a:solidFill>
                <a:latin typeface="Comic Sans MS" pitchFamily="66" charset="0"/>
              </a:rPr>
              <a:t>.What percentage of teenagers have sent nude or semi-nude images online?</a:t>
            </a:r>
            <a:endParaRPr lang="en-GB" sz="2400" dirty="0">
              <a:solidFill>
                <a:srgbClr val="009900"/>
              </a:solidFill>
              <a:latin typeface="Comic Sans MS" pitchFamily="66" charset="0"/>
            </a:endParaRPr>
          </a:p>
          <a:p>
            <a:pPr marL="609600" indent="-609600" algn="ctr">
              <a:buNone/>
            </a:pPr>
            <a:r>
              <a:rPr lang="en-GB" sz="2400" dirty="0">
                <a:solidFill>
                  <a:srgbClr val="009900"/>
                </a:solidFill>
                <a:latin typeface="Comic Sans MS" pitchFamily="66" charset="0"/>
              </a:rPr>
              <a:t>      </a:t>
            </a:r>
            <a:r>
              <a:rPr lang="en-GB" sz="2400" dirty="0">
                <a:latin typeface="Comic Sans MS" pitchFamily="66" charset="0"/>
              </a:rPr>
              <a:t>a) </a:t>
            </a:r>
            <a:r>
              <a:rPr lang="en-GB" sz="2400" dirty="0" smtClean="0">
                <a:latin typeface="Comic Sans MS" pitchFamily="66" charset="0"/>
              </a:rPr>
              <a:t>25%    </a:t>
            </a:r>
            <a:r>
              <a:rPr lang="en-GB" sz="2400" dirty="0">
                <a:latin typeface="Comic Sans MS" pitchFamily="66" charset="0"/>
              </a:rPr>
              <a:t>b) </a:t>
            </a:r>
            <a:r>
              <a:rPr lang="en-GB" sz="2400" dirty="0" smtClean="0">
                <a:latin typeface="Comic Sans MS" pitchFamily="66" charset="0"/>
              </a:rPr>
              <a:t>39%      </a:t>
            </a:r>
            <a:r>
              <a:rPr lang="en-GB" sz="2400" dirty="0">
                <a:latin typeface="Comic Sans MS" pitchFamily="66" charset="0"/>
              </a:rPr>
              <a:t>c) 7</a:t>
            </a:r>
            <a:r>
              <a:rPr lang="en-GB" sz="2400" dirty="0" smtClean="0">
                <a:latin typeface="Comic Sans MS" pitchFamily="66" charset="0"/>
              </a:rPr>
              <a:t>%</a:t>
            </a:r>
            <a:endParaRPr lang="en-GB" sz="2400" dirty="0">
              <a:latin typeface="Comic Sans MS" pitchFamily="66" charset="0"/>
            </a:endParaRPr>
          </a:p>
          <a:p>
            <a:pPr marL="609600" indent="-609600" algn="ctr">
              <a:buNone/>
            </a:pPr>
            <a:endParaRPr lang="en-GB" sz="900" dirty="0">
              <a:latin typeface="Comic Sans MS" pitchFamily="66" charset="0"/>
            </a:endParaRPr>
          </a:p>
          <a:p>
            <a:pPr marL="609600" indent="-609600" algn="ctr">
              <a:buNone/>
            </a:pPr>
            <a:r>
              <a:rPr lang="en-GB" sz="2400" dirty="0">
                <a:solidFill>
                  <a:schemeClr val="accent2"/>
                </a:solidFill>
                <a:latin typeface="Comic Sans MS" pitchFamily="66" charset="0"/>
              </a:rPr>
              <a:t>3. </a:t>
            </a:r>
            <a:r>
              <a:rPr lang="en-GB" sz="2400" dirty="0" smtClean="0">
                <a:solidFill>
                  <a:schemeClr val="accent2"/>
                </a:solidFill>
                <a:latin typeface="Comic Sans MS" pitchFamily="66" charset="0"/>
              </a:rPr>
              <a:t>How many teens have received nude or semi-nude photos via text?</a:t>
            </a:r>
            <a:endParaRPr lang="en-GB" sz="2400" dirty="0">
              <a:solidFill>
                <a:schemeClr val="accent2"/>
              </a:solidFill>
              <a:latin typeface="Comic Sans MS" pitchFamily="66" charset="0"/>
            </a:endParaRPr>
          </a:p>
          <a:p>
            <a:pPr marL="609600" indent="-609600" algn="ctr">
              <a:buFontTx/>
              <a:buAutoNum type="alphaLcParenR"/>
            </a:pPr>
            <a:r>
              <a:rPr lang="en-GB" sz="2400" dirty="0" smtClean="0">
                <a:latin typeface="Comic Sans MS" pitchFamily="66" charset="0"/>
              </a:rPr>
              <a:t>1 in 20     b</a:t>
            </a:r>
            <a:r>
              <a:rPr lang="en-GB" sz="2400" dirty="0">
                <a:latin typeface="Comic Sans MS" pitchFamily="66" charset="0"/>
              </a:rPr>
              <a:t>) </a:t>
            </a:r>
            <a:r>
              <a:rPr lang="en-GB" sz="2400" dirty="0" smtClean="0">
                <a:latin typeface="Comic Sans MS" pitchFamily="66" charset="0"/>
              </a:rPr>
              <a:t>1 in 10       c</a:t>
            </a:r>
            <a:r>
              <a:rPr lang="en-GB" sz="2400" dirty="0">
                <a:latin typeface="Comic Sans MS" pitchFamily="66" charset="0"/>
              </a:rPr>
              <a:t>) </a:t>
            </a:r>
            <a:r>
              <a:rPr lang="en-GB" sz="2400" dirty="0" smtClean="0">
                <a:latin typeface="Comic Sans MS" pitchFamily="66" charset="0"/>
              </a:rPr>
              <a:t>1 in 6</a:t>
            </a:r>
            <a:endParaRPr lang="en-GB" sz="900" dirty="0">
              <a:latin typeface="Comic Sans MS" pitchFamily="66" charset="0"/>
            </a:endParaRPr>
          </a:p>
          <a:p>
            <a:pPr marL="609600" indent="-609600" algn="ctr">
              <a:buNone/>
            </a:pPr>
            <a:endParaRPr lang="en-GB" sz="900" dirty="0">
              <a:latin typeface="Comic Sans MS" pitchFamily="66" charset="0"/>
            </a:endParaRPr>
          </a:p>
          <a:p>
            <a:pPr marL="609600" indent="-609600" algn="ctr">
              <a:buNone/>
            </a:pPr>
            <a:r>
              <a:rPr lang="en-GB" sz="2400" dirty="0">
                <a:solidFill>
                  <a:srgbClr val="FF33CC"/>
                </a:solidFill>
                <a:latin typeface="Comic Sans MS" pitchFamily="66" charset="0"/>
              </a:rPr>
              <a:t>4</a:t>
            </a:r>
            <a:r>
              <a:rPr lang="en-GB" sz="2400" dirty="0" smtClean="0">
                <a:solidFill>
                  <a:srgbClr val="FF33CC"/>
                </a:solidFill>
                <a:latin typeface="Comic Sans MS" pitchFamily="66" charset="0"/>
              </a:rPr>
              <a:t>.What percentage of teens have forwarded on a </a:t>
            </a:r>
            <a:r>
              <a:rPr lang="en-GB" sz="2400" dirty="0" err="1" smtClean="0">
                <a:solidFill>
                  <a:srgbClr val="FF33CC"/>
                </a:solidFill>
                <a:latin typeface="Comic Sans MS" pitchFamily="66" charset="0"/>
              </a:rPr>
              <a:t>sexting</a:t>
            </a:r>
            <a:r>
              <a:rPr lang="en-GB" sz="2400" dirty="0" smtClean="0">
                <a:solidFill>
                  <a:srgbClr val="FF33CC"/>
                </a:solidFill>
                <a:latin typeface="Comic Sans MS" pitchFamily="66" charset="0"/>
              </a:rPr>
              <a:t> image they have received?</a:t>
            </a:r>
            <a:endParaRPr lang="en-GB" sz="2400" dirty="0">
              <a:solidFill>
                <a:srgbClr val="FF33CC"/>
              </a:solidFill>
              <a:latin typeface="Comic Sans MS" pitchFamily="66" charset="0"/>
            </a:endParaRPr>
          </a:p>
          <a:p>
            <a:pPr marL="609600" indent="-609600" algn="ctr">
              <a:buNone/>
            </a:pPr>
            <a:r>
              <a:rPr lang="en-GB" sz="2400" dirty="0">
                <a:latin typeface="Comic Sans MS" pitchFamily="66" charset="0"/>
              </a:rPr>
              <a:t>      a) </a:t>
            </a:r>
            <a:r>
              <a:rPr lang="en-GB" sz="2400" dirty="0" smtClean="0">
                <a:latin typeface="Comic Sans MS" pitchFamily="66" charset="0"/>
              </a:rPr>
              <a:t>20%           </a:t>
            </a:r>
            <a:r>
              <a:rPr lang="en-GB" sz="2400" dirty="0">
                <a:latin typeface="Comic Sans MS" pitchFamily="66" charset="0"/>
              </a:rPr>
              <a:t>b) </a:t>
            </a:r>
            <a:r>
              <a:rPr lang="en-GB" sz="2400" dirty="0" smtClean="0">
                <a:latin typeface="Comic Sans MS" pitchFamily="66" charset="0"/>
              </a:rPr>
              <a:t>17%        c</a:t>
            </a:r>
            <a:r>
              <a:rPr lang="en-GB" sz="2400" dirty="0">
                <a:latin typeface="Comic Sans MS" pitchFamily="66" charset="0"/>
              </a:rPr>
              <a:t>) </a:t>
            </a:r>
            <a:r>
              <a:rPr lang="en-GB" sz="2400" dirty="0" smtClean="0">
                <a:latin typeface="Comic Sans MS" pitchFamily="66" charset="0"/>
              </a:rPr>
              <a:t>45%</a:t>
            </a:r>
            <a:endParaRPr lang="en-GB" sz="2400" dirty="0">
              <a:latin typeface="Comic Sans MS" pitchFamily="66" charset="0"/>
            </a:endParaRPr>
          </a:p>
          <a:p>
            <a:pPr marL="609600" indent="-609600" algn="ctr">
              <a:buNone/>
            </a:pPr>
            <a:endParaRPr lang="en-GB" sz="900" dirty="0">
              <a:latin typeface="Comic Sans MS" pitchFamily="66" charset="0"/>
            </a:endParaRPr>
          </a:p>
          <a:p>
            <a:pPr marL="609600" indent="-609600" algn="ctr">
              <a:buNone/>
            </a:pPr>
            <a:r>
              <a:rPr lang="en-GB" sz="2400" dirty="0">
                <a:solidFill>
                  <a:srgbClr val="FF9900"/>
                </a:solidFill>
                <a:latin typeface="Comic Sans MS" pitchFamily="66" charset="0"/>
              </a:rPr>
              <a:t>5</a:t>
            </a:r>
            <a:r>
              <a:rPr lang="en-GB" sz="2400" dirty="0" smtClean="0">
                <a:solidFill>
                  <a:srgbClr val="FF9900"/>
                </a:solidFill>
                <a:latin typeface="Comic Sans MS" pitchFamily="66" charset="0"/>
              </a:rPr>
              <a:t>.What percentage of those who were forwarded the photo, passed it on? </a:t>
            </a:r>
            <a:endParaRPr lang="en-GB" sz="2400" dirty="0">
              <a:solidFill>
                <a:srgbClr val="FF9900"/>
              </a:solidFill>
              <a:latin typeface="Comic Sans MS" pitchFamily="66" charset="0"/>
            </a:endParaRPr>
          </a:p>
          <a:p>
            <a:pPr marL="609600" indent="-609600" algn="ctr">
              <a:buNone/>
            </a:pPr>
            <a:r>
              <a:rPr lang="en-GB" sz="2400" dirty="0">
                <a:latin typeface="Comic Sans MS" pitchFamily="66" charset="0"/>
              </a:rPr>
              <a:t>      a) </a:t>
            </a:r>
            <a:r>
              <a:rPr lang="en-GB" sz="2400" dirty="0" smtClean="0">
                <a:latin typeface="Comic Sans MS" pitchFamily="66" charset="0"/>
              </a:rPr>
              <a:t>55%             </a:t>
            </a:r>
            <a:r>
              <a:rPr lang="en-GB" sz="2400" dirty="0">
                <a:latin typeface="Comic Sans MS" pitchFamily="66" charset="0"/>
              </a:rPr>
              <a:t>b) </a:t>
            </a:r>
            <a:r>
              <a:rPr lang="en-GB" sz="2400" dirty="0" smtClean="0">
                <a:latin typeface="Comic Sans MS" pitchFamily="66" charset="0"/>
              </a:rPr>
              <a:t>10%               </a:t>
            </a:r>
            <a:r>
              <a:rPr lang="en-GB" sz="2400" dirty="0">
                <a:latin typeface="Comic Sans MS" pitchFamily="66" charset="0"/>
              </a:rPr>
              <a:t>c) </a:t>
            </a:r>
            <a:r>
              <a:rPr lang="en-GB" sz="2400" dirty="0" smtClean="0">
                <a:latin typeface="Comic Sans MS" pitchFamily="66" charset="0"/>
              </a:rPr>
              <a:t>36%</a:t>
            </a:r>
            <a:endParaRPr lang="en-GB" sz="2400" dirty="0">
              <a:latin typeface="Comic Sans MS" pitchFamily="66" charset="0"/>
            </a:endParaRPr>
          </a:p>
          <a:p>
            <a:pPr marL="609600" indent="-609600">
              <a:buNone/>
            </a:pPr>
            <a:endParaRPr lang="en-GB" sz="2000" dirty="0">
              <a:solidFill>
                <a:srgbClr val="009900"/>
              </a:solidFill>
              <a:latin typeface="Comic Sans MS" pitchFamily="66" charset="0"/>
            </a:endParaRPr>
          </a:p>
        </p:txBody>
      </p:sp>
      <p:sp>
        <p:nvSpPr>
          <p:cNvPr id="4" name="6-Point Star 3"/>
          <p:cNvSpPr/>
          <p:nvPr/>
        </p:nvSpPr>
        <p:spPr>
          <a:xfrm>
            <a:off x="3564607" y="1907005"/>
            <a:ext cx="503237" cy="574675"/>
          </a:xfrm>
          <a:prstGeom prst="star6">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6-Point Star 4"/>
          <p:cNvSpPr/>
          <p:nvPr/>
        </p:nvSpPr>
        <p:spPr>
          <a:xfrm>
            <a:off x="6159543" y="2936523"/>
            <a:ext cx="754901" cy="647698"/>
          </a:xfrm>
          <a:prstGeom prst="star6">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6-Point Star 5"/>
          <p:cNvSpPr/>
          <p:nvPr/>
        </p:nvSpPr>
        <p:spPr>
          <a:xfrm>
            <a:off x="6928727" y="3978634"/>
            <a:ext cx="2595731" cy="764089"/>
          </a:xfrm>
          <a:prstGeom prst="star6">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Point Star 6"/>
          <p:cNvSpPr/>
          <p:nvPr/>
        </p:nvSpPr>
        <p:spPr>
          <a:xfrm>
            <a:off x="5516869" y="5110328"/>
            <a:ext cx="2232025" cy="647700"/>
          </a:xfrm>
          <a:prstGeom prst="star6">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6-Point Star 7"/>
          <p:cNvSpPr/>
          <p:nvPr/>
        </p:nvSpPr>
        <p:spPr>
          <a:xfrm>
            <a:off x="3810428" y="6237111"/>
            <a:ext cx="761572" cy="620889"/>
          </a:xfrm>
          <a:prstGeom prst="star6">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08363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7" dur="500"/>
                                        <p:tgtEl>
                                          <p:spTgt spid="1331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10" dur="500"/>
                                        <p:tgtEl>
                                          <p:spTgt spid="1331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animEffect transition="in" filter="checkerboard(across)">
                                      <p:cBhvr>
                                        <p:cTn id="21" dur="500"/>
                                        <p:tgtEl>
                                          <p:spTgt spid="13315">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3315">
                                            <p:txEl>
                                              <p:pRg st="4" end="4"/>
                                            </p:txEl>
                                          </p:spTgt>
                                        </p:tgtEl>
                                        <p:attrNameLst>
                                          <p:attrName>style.visibility</p:attrName>
                                        </p:attrNameLst>
                                      </p:cBhvr>
                                      <p:to>
                                        <p:strVal val="visible"/>
                                      </p:to>
                                    </p:set>
                                    <p:animEffect transition="in" filter="checkerboard(across)">
                                      <p:cBhvr>
                                        <p:cTn id="24" dur="500"/>
                                        <p:tgtEl>
                                          <p:spTgt spid="1331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3315">
                                            <p:txEl>
                                              <p:pRg st="6" end="6"/>
                                            </p:txEl>
                                          </p:spTgt>
                                        </p:tgtEl>
                                        <p:attrNameLst>
                                          <p:attrName>style.visibility</p:attrName>
                                        </p:attrNameLst>
                                      </p:cBhvr>
                                      <p:to>
                                        <p:strVal val="visible"/>
                                      </p:to>
                                    </p:set>
                                    <p:animEffect transition="in" filter="dissolve">
                                      <p:cBhvr>
                                        <p:cTn id="35" dur="500"/>
                                        <p:tgtEl>
                                          <p:spTgt spid="13315">
                                            <p:txEl>
                                              <p:pRg st="6" end="6"/>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13315">
                                            <p:txEl>
                                              <p:pRg st="7" end="7"/>
                                            </p:txEl>
                                          </p:spTgt>
                                        </p:tgtEl>
                                        <p:attrNameLst>
                                          <p:attrName>style.visibility</p:attrName>
                                        </p:attrNameLst>
                                      </p:cBhvr>
                                      <p:to>
                                        <p:strVal val="visible"/>
                                      </p:to>
                                    </p:set>
                                    <p:animEffect transition="in" filter="dissolve">
                                      <p:cBhvr>
                                        <p:cTn id="38" dur="500"/>
                                        <p:tgtEl>
                                          <p:spTgt spid="13315">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3315">
                                            <p:txEl>
                                              <p:pRg st="9" end="9"/>
                                            </p:txEl>
                                          </p:spTgt>
                                        </p:tgtEl>
                                        <p:attrNameLst>
                                          <p:attrName>style.visibility</p:attrName>
                                        </p:attrNameLst>
                                      </p:cBhvr>
                                      <p:to>
                                        <p:strVal val="visible"/>
                                      </p:to>
                                    </p:set>
                                    <p:animEffect transition="in" filter="dissolve">
                                      <p:cBhvr>
                                        <p:cTn id="49" dur="500"/>
                                        <p:tgtEl>
                                          <p:spTgt spid="13315">
                                            <p:txEl>
                                              <p:pRg st="9" end="9"/>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13315">
                                            <p:txEl>
                                              <p:pRg st="10" end="10"/>
                                            </p:txEl>
                                          </p:spTgt>
                                        </p:tgtEl>
                                        <p:attrNameLst>
                                          <p:attrName>style.visibility</p:attrName>
                                        </p:attrNameLst>
                                      </p:cBhvr>
                                      <p:to>
                                        <p:strVal val="visible"/>
                                      </p:to>
                                    </p:set>
                                    <p:animEffect transition="in" filter="dissolve">
                                      <p:cBhvr>
                                        <p:cTn id="52" dur="500"/>
                                        <p:tgtEl>
                                          <p:spTgt spid="13315">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13315">
                                            <p:txEl>
                                              <p:pRg st="12" end="12"/>
                                            </p:txEl>
                                          </p:spTgt>
                                        </p:tgtEl>
                                        <p:attrNameLst>
                                          <p:attrName>style.visibility</p:attrName>
                                        </p:attrNameLst>
                                      </p:cBhvr>
                                      <p:to>
                                        <p:strVal val="visible"/>
                                      </p:to>
                                    </p:set>
                                    <p:animEffect transition="in" filter="dissolve">
                                      <p:cBhvr>
                                        <p:cTn id="63" dur="500"/>
                                        <p:tgtEl>
                                          <p:spTgt spid="13315">
                                            <p:txEl>
                                              <p:pRg st="12" end="12"/>
                                            </p:txEl>
                                          </p:spTgt>
                                        </p:tgtEl>
                                      </p:cBhvr>
                                    </p:animEffect>
                                  </p:childTnLst>
                                </p:cTn>
                              </p:par>
                              <p:par>
                                <p:cTn id="64" presetID="9" presetClass="entr" presetSubtype="0" fill="hold" nodeType="withEffect">
                                  <p:stCondLst>
                                    <p:cond delay="0"/>
                                  </p:stCondLst>
                                  <p:childTnLst>
                                    <p:set>
                                      <p:cBhvr>
                                        <p:cTn id="65" dur="1" fill="hold">
                                          <p:stCondLst>
                                            <p:cond delay="0"/>
                                          </p:stCondLst>
                                        </p:cTn>
                                        <p:tgtEl>
                                          <p:spTgt spid="13315">
                                            <p:txEl>
                                              <p:pRg st="13" end="13"/>
                                            </p:txEl>
                                          </p:spTgt>
                                        </p:tgtEl>
                                        <p:attrNameLst>
                                          <p:attrName>style.visibility</p:attrName>
                                        </p:attrNameLst>
                                      </p:cBhvr>
                                      <p:to>
                                        <p:strVal val="visible"/>
                                      </p:to>
                                    </p:set>
                                    <p:animEffect transition="in" filter="dissolve">
                                      <p:cBhvr>
                                        <p:cTn id="66" dur="500"/>
                                        <p:tgtEl>
                                          <p:spTgt spid="13315">
                                            <p:txEl>
                                              <p:pRg st="13" end="13"/>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50408" y="0"/>
            <a:ext cx="11116962" cy="1339979"/>
          </a:xfrm>
        </p:spPr>
        <p:txBody>
          <a:bodyPr>
            <a:normAutofit/>
          </a:bodyPr>
          <a:lstStyle/>
          <a:p>
            <a:pPr algn="ctr"/>
            <a:r>
              <a:rPr lang="en-GB" sz="8000" b="1" u="sng" dirty="0" smtClean="0">
                <a:solidFill>
                  <a:srgbClr val="E44393"/>
                </a:solidFill>
                <a:latin typeface="Cooper Black" pitchFamily="18" charset="0"/>
              </a:rPr>
              <a:t>Plenary</a:t>
            </a:r>
            <a:endParaRPr lang="en-GB" sz="8000" b="1" u="sng" dirty="0">
              <a:solidFill>
                <a:srgbClr val="E44393"/>
              </a:solidFill>
              <a:latin typeface="Cooper Black"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86" y="2695575"/>
            <a:ext cx="4572000" cy="4162425"/>
          </a:xfrm>
          <a:prstGeom prst="rect">
            <a:avLst/>
          </a:prstGeom>
        </p:spPr>
      </p:pic>
      <p:pic>
        <p:nvPicPr>
          <p:cNvPr id="3" name="Picture 2"/>
          <p:cNvPicPr>
            <a:picLocks noChangeAspect="1"/>
          </p:cNvPicPr>
          <p:nvPr/>
        </p:nvPicPr>
        <p:blipFill>
          <a:blip r:embed="rId3"/>
          <a:stretch>
            <a:fillRect/>
          </a:stretch>
        </p:blipFill>
        <p:spPr>
          <a:xfrm>
            <a:off x="7253111" y="2822224"/>
            <a:ext cx="4035776" cy="4035776"/>
          </a:xfrm>
          <a:prstGeom prst="rect">
            <a:avLst/>
          </a:prstGeom>
        </p:spPr>
      </p:pic>
      <p:sp>
        <p:nvSpPr>
          <p:cNvPr id="6" name="Title 1"/>
          <p:cNvSpPr txBox="1">
            <a:spLocks/>
          </p:cNvSpPr>
          <p:nvPr/>
        </p:nvSpPr>
        <p:spPr>
          <a:xfrm>
            <a:off x="548808" y="1348911"/>
            <a:ext cx="5490748" cy="186842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smtClean="0">
                <a:solidFill>
                  <a:srgbClr val="E44393"/>
                </a:solidFill>
                <a:latin typeface="Cooper Black" pitchFamily="18" charset="0"/>
              </a:rPr>
              <a:t>One thing you’ve liked or learnt this lesson.</a:t>
            </a:r>
            <a:endParaRPr lang="en-GB" sz="8000" b="1" dirty="0">
              <a:solidFill>
                <a:srgbClr val="E44393"/>
              </a:solidFill>
              <a:latin typeface="Cooper Black" pitchFamily="18" charset="0"/>
            </a:endParaRPr>
          </a:p>
        </p:txBody>
      </p:sp>
      <p:sp>
        <p:nvSpPr>
          <p:cNvPr id="8" name="Title 1"/>
          <p:cNvSpPr txBox="1">
            <a:spLocks/>
          </p:cNvSpPr>
          <p:nvPr/>
        </p:nvSpPr>
        <p:spPr>
          <a:xfrm>
            <a:off x="7107653" y="1439335"/>
            <a:ext cx="4435236" cy="159173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smtClean="0">
                <a:solidFill>
                  <a:srgbClr val="E44393"/>
                </a:solidFill>
                <a:latin typeface="Cooper Black" pitchFamily="18" charset="0"/>
              </a:rPr>
              <a:t>One thing that shocked or surprised you.</a:t>
            </a:r>
            <a:endParaRPr lang="en-GB" sz="8000" b="1" dirty="0">
              <a:solidFill>
                <a:srgbClr val="E44393"/>
              </a:solidFill>
              <a:latin typeface="Cooper Black" pitchFamily="18" charset="0"/>
            </a:endParaRPr>
          </a:p>
        </p:txBody>
      </p:sp>
    </p:spTree>
    <p:extLst>
      <p:ext uri="{BB962C8B-B14F-4D97-AF65-F5344CB8AC3E}">
        <p14:creationId xmlns:p14="http://schemas.microsoft.com/office/powerpoint/2010/main" val="220708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a:xfrm>
            <a:off x="0" y="358655"/>
            <a:ext cx="12192000" cy="1540042"/>
          </a:xfrm>
          <a:prstGeom prst="flowChartProcess">
            <a:avLst/>
          </a:prstGeom>
          <a:solidFill>
            <a:schemeClr val="bg1">
              <a:alpha val="5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6600" dirty="0" smtClean="0">
                <a:solidFill>
                  <a:schemeClr val="tx1"/>
                </a:solidFill>
                <a:latin typeface="Cooper Black" panose="0208090404030B020404" pitchFamily="18" charset="0"/>
              </a:rPr>
              <a:t>If you wouldn’t show it or say it to your granny…..</a:t>
            </a:r>
            <a:endParaRPr lang="en-GB" sz="6600" dirty="0">
              <a:solidFill>
                <a:schemeClr val="tx1"/>
              </a:solidFill>
              <a:latin typeface="Cooper Black" panose="0208090404030B020404" pitchFamily="18" charset="0"/>
            </a:endParaRPr>
          </a:p>
        </p:txBody>
      </p:sp>
      <p:pic>
        <p:nvPicPr>
          <p:cNvPr id="1026" name="Picture 2" descr="http://www.bizpacreview.com/wp-content/uploads/2013/04/grandm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289" y="2828622"/>
            <a:ext cx="4547054" cy="33996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quot;No&quot; Symbol 7"/>
          <p:cNvSpPr/>
          <p:nvPr/>
        </p:nvSpPr>
        <p:spPr>
          <a:xfrm>
            <a:off x="1186543" y="2351313"/>
            <a:ext cx="4909457" cy="4354287"/>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smtClean="0">
                <a:solidFill>
                  <a:schemeClr val="tx1"/>
                </a:solidFill>
              </a:rPr>
              <a:t>Don’t send it!</a:t>
            </a:r>
            <a:endParaRPr lang="en-GB" sz="8000" b="1" dirty="0">
              <a:solidFill>
                <a:schemeClr val="tx1"/>
              </a:solidFill>
            </a:endParaRPr>
          </a:p>
        </p:txBody>
      </p:sp>
    </p:spTree>
    <p:extLst>
      <p:ext uri="{BB962C8B-B14F-4D97-AF65-F5344CB8AC3E}">
        <p14:creationId xmlns:p14="http://schemas.microsoft.com/office/powerpoint/2010/main" val="37695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427" r="626"/>
          <a:stretch/>
        </p:blipFill>
        <p:spPr>
          <a:xfrm>
            <a:off x="8230463" y="3014409"/>
            <a:ext cx="3961537" cy="3048001"/>
          </a:xfrm>
        </p:spPr>
      </p:pic>
      <p:sp>
        <p:nvSpPr>
          <p:cNvPr id="5" name="Flowchart: Process 4"/>
          <p:cNvSpPr/>
          <p:nvPr/>
        </p:nvSpPr>
        <p:spPr>
          <a:xfrm>
            <a:off x="0" y="0"/>
            <a:ext cx="12192000" cy="1741147"/>
          </a:xfrm>
          <a:prstGeom prst="flowChartProcess">
            <a:avLst/>
          </a:prstGeom>
          <a:solidFill>
            <a:schemeClr val="dk1">
              <a:alpha val="89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6000" dirty="0" smtClean="0">
                <a:latin typeface="Cooper Black" panose="0208090404030B020404" pitchFamily="18" charset="0"/>
              </a:rPr>
              <a:t>Learning Objectives</a:t>
            </a:r>
            <a:endParaRPr lang="en-GB" sz="6000" dirty="0">
              <a:latin typeface="Cooper Black" panose="0208090404030B020404" pitchFamily="18" charset="0"/>
            </a:endParaRPr>
          </a:p>
        </p:txBody>
      </p:sp>
      <p:sp>
        <p:nvSpPr>
          <p:cNvPr id="8" name="Double Wave 7"/>
          <p:cNvSpPr/>
          <p:nvPr/>
        </p:nvSpPr>
        <p:spPr>
          <a:xfrm>
            <a:off x="223284" y="2359750"/>
            <a:ext cx="8007179" cy="3945925"/>
          </a:xfrm>
          <a:prstGeom prst="doubleWave">
            <a:avLst/>
          </a:prstGeom>
          <a:solidFill>
            <a:schemeClr val="tx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F0000"/>
                </a:solidFill>
                <a:latin typeface="Comic Sans MS" panose="030F0702030302020204" pitchFamily="66" charset="0"/>
              </a:rPr>
              <a:t>All: Will understand the importance of an individuals ‘online profile’ </a:t>
            </a:r>
            <a:endParaRPr lang="en-GB" sz="2000" dirty="0" smtClean="0">
              <a:latin typeface="Comic Sans MS" panose="030F0702030302020204" pitchFamily="66" charset="0"/>
            </a:endParaRPr>
          </a:p>
          <a:p>
            <a:pPr algn="ctr"/>
            <a:r>
              <a:rPr lang="en-GB" sz="2000" b="1" dirty="0" smtClean="0">
                <a:solidFill>
                  <a:srgbClr val="FF9933"/>
                </a:solidFill>
                <a:latin typeface="Comic Sans MS" panose="030F0702030302020204" pitchFamily="66" charset="0"/>
              </a:rPr>
              <a:t>Most: Will be able to explain and give examples of good or bad practice.</a:t>
            </a:r>
          </a:p>
          <a:p>
            <a:pPr algn="ctr"/>
            <a:endParaRPr lang="en-GB" sz="2000" b="1" dirty="0" smtClean="0">
              <a:latin typeface="Comic Sans MS" panose="030F0702030302020204" pitchFamily="66" charset="0"/>
            </a:endParaRPr>
          </a:p>
          <a:p>
            <a:pPr algn="ctr"/>
            <a:r>
              <a:rPr lang="en-GB" sz="2000" b="1" dirty="0" smtClean="0">
                <a:solidFill>
                  <a:srgbClr val="77FB01"/>
                </a:solidFill>
                <a:latin typeface="Comic Sans MS" panose="030F0702030302020204" pitchFamily="66" charset="0"/>
              </a:rPr>
              <a:t>Some: Will be able to analysis statistics and link how they relates </a:t>
            </a:r>
            <a:r>
              <a:rPr lang="en-GB" sz="2000" b="1" smtClean="0">
                <a:solidFill>
                  <a:srgbClr val="77FB01"/>
                </a:solidFill>
                <a:latin typeface="Comic Sans MS" panose="030F0702030302020204" pitchFamily="66" charset="0"/>
              </a:rPr>
              <a:t>to today’s </a:t>
            </a:r>
            <a:r>
              <a:rPr lang="en-GB" sz="2000" b="1" dirty="0" smtClean="0">
                <a:solidFill>
                  <a:srgbClr val="77FB01"/>
                </a:solidFill>
                <a:latin typeface="Comic Sans MS" panose="030F0702030302020204" pitchFamily="66" charset="0"/>
              </a:rPr>
              <a:t>society.</a:t>
            </a:r>
            <a:endParaRPr lang="en-GB" sz="2000" b="1" dirty="0">
              <a:latin typeface="Comic Sans MS" panose="030F0702030302020204" pitchFamily="66" charset="0"/>
            </a:endParaRPr>
          </a:p>
        </p:txBody>
      </p:sp>
    </p:spTree>
    <p:extLst>
      <p:ext uri="{BB962C8B-B14F-4D97-AF65-F5344CB8AC3E}">
        <p14:creationId xmlns:p14="http://schemas.microsoft.com/office/powerpoint/2010/main" val="240834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2422" y="409193"/>
            <a:ext cx="11682365" cy="1862048"/>
          </a:xfrm>
          <a:prstGeom prst="rect">
            <a:avLst/>
          </a:prstGeom>
          <a:noFill/>
        </p:spPr>
        <p:txBody>
          <a:bodyPr wrap="none" lIns="91440" tIns="45720" rIns="91440" bIns="45720">
            <a:spAutoFit/>
          </a:bodyPr>
          <a:lstStyle/>
          <a:p>
            <a:pPr algn="ctr"/>
            <a:r>
              <a:rPr lang="en-US" sz="11500" b="1" cap="none" spc="0" dirty="0" smtClean="0">
                <a:ln w="10541" cmpd="sng">
                  <a:solidFill>
                    <a:schemeClr val="bg1"/>
                  </a:solidFill>
                  <a:prstDash val="solid"/>
                </a:ln>
                <a:solidFill>
                  <a:schemeClr val="bg1"/>
                </a:solidFill>
                <a:effectLst/>
              </a:rPr>
              <a:t>Post – it Note Race</a:t>
            </a:r>
            <a:endParaRPr lang="en-US" sz="11500" b="1" cap="none" spc="0" dirty="0">
              <a:ln w="10541" cmpd="sng">
                <a:solidFill>
                  <a:schemeClr val="bg1"/>
                </a:solidFill>
                <a:prstDash val="solid"/>
              </a:ln>
              <a:solidFill>
                <a:schemeClr val="bg1"/>
              </a:solidFill>
              <a:effectLst/>
            </a:endParaRPr>
          </a:p>
        </p:txBody>
      </p:sp>
      <p:sp>
        <p:nvSpPr>
          <p:cNvPr id="2" name="Cloud 1"/>
          <p:cNvSpPr/>
          <p:nvPr/>
        </p:nvSpPr>
        <p:spPr>
          <a:xfrm>
            <a:off x="1428205" y="2090057"/>
            <a:ext cx="8908869" cy="4586759"/>
          </a:xfrm>
          <a:prstGeom prst="cloud">
            <a:avLst/>
          </a:prstGeom>
          <a:solidFill>
            <a:srgbClr val="77FB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omic Sans MS" panose="030F0702030302020204" pitchFamily="66" charset="0"/>
              </a:rPr>
              <a:t>Using the post it notes on your table, </a:t>
            </a:r>
            <a:r>
              <a:rPr lang="en-GB" sz="2400" dirty="0">
                <a:latin typeface="Comic Sans MS" panose="030F0702030302020204" pitchFamily="66" charset="0"/>
              </a:rPr>
              <a:t>name as many social media platforms as you can think of and put them in the middle of your table. </a:t>
            </a: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Table with the most win extra sweets!</a:t>
            </a:r>
          </a:p>
          <a:p>
            <a:pPr algn="ctr"/>
            <a:endParaRPr lang="en-GB" dirty="0"/>
          </a:p>
        </p:txBody>
      </p:sp>
      <p:pic>
        <p:nvPicPr>
          <p:cNvPr id="5" name="Picture 4">
            <a:hlinkClick r:id="rId4"/>
          </p:cNvPr>
          <p:cNvPicPr>
            <a:picLocks noChangeAspect="1"/>
          </p:cNvPicPr>
          <p:nvPr/>
        </p:nvPicPr>
        <p:blipFill>
          <a:blip r:embed="rId5"/>
          <a:stretch>
            <a:fillRect/>
          </a:stretch>
        </p:blipFill>
        <p:spPr>
          <a:xfrm>
            <a:off x="10889640" y="5381897"/>
            <a:ext cx="1024864" cy="1024864"/>
          </a:xfrm>
          <a:prstGeom prst="rect">
            <a:avLst/>
          </a:prstGeom>
        </p:spPr>
      </p:pic>
    </p:spTree>
    <p:extLst>
      <p:ext uri="{BB962C8B-B14F-4D97-AF65-F5344CB8AC3E}">
        <p14:creationId xmlns:p14="http://schemas.microsoft.com/office/powerpoint/2010/main" val="24410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475957" y="220394"/>
            <a:ext cx="11431563" cy="2136726"/>
          </a:xfrm>
          <a:prstGeom prst="wedgeRoundRectCallout">
            <a:avLst>
              <a:gd name="adj1" fmla="val -31715"/>
              <a:gd name="adj2" fmla="val 59129"/>
              <a:gd name="adj3" fmla="val 16667"/>
            </a:avLst>
          </a:prstGeom>
          <a:solidFill>
            <a:srgbClr val="DFF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latin typeface="Comic Sans MS" panose="030F0702030302020204" pitchFamily="66" charset="0"/>
              </a:rPr>
              <a:t>On your tables there are several different tweets – as a group you have to come up with a response, but remember you only have 140 characters.</a:t>
            </a:r>
            <a:endParaRPr lang="en-US" sz="3200" dirty="0">
              <a:solidFill>
                <a:schemeClr val="tx1"/>
              </a:solidFill>
              <a:latin typeface="Comic Sans MS" panose="030F0702030302020204" pitchFamily="66"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9" t="1313" r="624" b="2799"/>
          <a:stretch/>
        </p:blipFill>
        <p:spPr bwMode="auto">
          <a:xfrm>
            <a:off x="1685052" y="2978331"/>
            <a:ext cx="9013371" cy="3274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6178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indlaydigitaldesign.com/wp-content/uploads/2013/07/Social-Medi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69" t="-448" r="12241" b="448"/>
          <a:stretch/>
        </p:blipFill>
        <p:spPr bwMode="auto">
          <a:xfrm>
            <a:off x="5464470" y="2411798"/>
            <a:ext cx="4782373" cy="442427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ular Callout 6"/>
          <p:cNvSpPr/>
          <p:nvPr/>
        </p:nvSpPr>
        <p:spPr>
          <a:xfrm>
            <a:off x="4519595" y="88431"/>
            <a:ext cx="7236062" cy="1826886"/>
          </a:xfrm>
          <a:prstGeom prst="wedgeRoundRectCallout">
            <a:avLst/>
          </a:prstGeom>
          <a:solidFill>
            <a:srgbClr val="367E8D"/>
          </a:solidFill>
          <a:ln>
            <a:solidFill>
              <a:srgbClr val="367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omic Sans MS" panose="030F0702030302020204" pitchFamily="66" charset="0"/>
              </a:rPr>
              <a:t>Using </a:t>
            </a:r>
            <a:r>
              <a:rPr lang="en-GB" sz="2400" dirty="0">
                <a:latin typeface="Comic Sans MS" panose="030F0702030302020204" pitchFamily="66" charset="0"/>
              </a:rPr>
              <a:t>the same tweet you must respond as one the different people in society </a:t>
            </a:r>
            <a:r>
              <a:rPr lang="en-GB" sz="2400" dirty="0" smtClean="0">
                <a:latin typeface="Comic Sans MS" panose="030F0702030302020204" pitchFamily="66" charset="0"/>
              </a:rPr>
              <a:t>. you </a:t>
            </a:r>
            <a:r>
              <a:rPr lang="en-GB" sz="2400" dirty="0">
                <a:latin typeface="Comic Sans MS" panose="030F0702030302020204" pitchFamily="66" charset="0"/>
              </a:rPr>
              <a:t>could be one of the following</a:t>
            </a:r>
            <a:r>
              <a:rPr lang="en-GB" sz="2400" dirty="0" smtClean="0">
                <a:latin typeface="Comic Sans MS" panose="030F0702030302020204" pitchFamily="66" charset="0"/>
              </a:rPr>
              <a:t>;</a:t>
            </a:r>
            <a:endParaRPr lang="en-GB" sz="2400" dirty="0">
              <a:latin typeface="Comic Sans MS" panose="030F0702030302020204" pitchFamily="66" charset="0"/>
            </a:endParaRPr>
          </a:p>
        </p:txBody>
      </p:sp>
      <p:sp>
        <p:nvSpPr>
          <p:cNvPr id="3" name="Rounded Rectangle 2"/>
          <p:cNvSpPr/>
          <p:nvPr/>
        </p:nvSpPr>
        <p:spPr>
          <a:xfrm>
            <a:off x="203268" y="1138989"/>
            <a:ext cx="3732006" cy="5470625"/>
          </a:xfrm>
          <a:prstGeom prst="roundRect">
            <a:avLst/>
          </a:prstGeom>
          <a:solidFill>
            <a:srgbClr val="18ABDE"/>
          </a:solidFill>
          <a:ln>
            <a:solidFill>
              <a:srgbClr val="18A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latin typeface="Comic Sans MS" panose="030F0702030302020204" pitchFamily="66" charset="0"/>
              </a:rPr>
              <a:t>Each group have to consider how would you be viewed from the following perspective:</a:t>
            </a:r>
          </a:p>
          <a:p>
            <a:pPr marL="342900" indent="-342900">
              <a:buFont typeface="Arial" panose="020B0604020202020204" pitchFamily="34" charset="0"/>
              <a:buChar char="•"/>
            </a:pPr>
            <a:r>
              <a:rPr lang="en-GB" sz="2000" dirty="0">
                <a:latin typeface="Comic Sans MS" panose="030F0702030302020204" pitchFamily="66" charset="0"/>
              </a:rPr>
              <a:t>If </a:t>
            </a:r>
            <a:r>
              <a:rPr lang="en-GB" sz="2000" dirty="0" smtClean="0">
                <a:latin typeface="Comic Sans MS" panose="030F0702030302020204" pitchFamily="66" charset="0"/>
              </a:rPr>
              <a:t>they already </a:t>
            </a:r>
            <a:r>
              <a:rPr lang="en-GB" sz="2000" dirty="0">
                <a:latin typeface="Comic Sans MS" panose="030F0702030302020204" pitchFamily="66" charset="0"/>
              </a:rPr>
              <a:t>knew </a:t>
            </a:r>
            <a:r>
              <a:rPr lang="en-GB" sz="2000" dirty="0" smtClean="0">
                <a:latin typeface="Comic Sans MS" panose="030F0702030302020204" pitchFamily="66" charset="0"/>
              </a:rPr>
              <a:t>you</a:t>
            </a:r>
          </a:p>
          <a:p>
            <a:pPr marL="342900" indent="-342900">
              <a:buFont typeface="Arial" panose="020B0604020202020204" pitchFamily="34" charset="0"/>
              <a:buChar char="•"/>
            </a:pPr>
            <a:r>
              <a:rPr lang="en-GB" sz="2000" dirty="0" smtClean="0">
                <a:latin typeface="Comic Sans MS" panose="030F0702030302020204" pitchFamily="66" charset="0"/>
              </a:rPr>
              <a:t>how they would see </a:t>
            </a:r>
            <a:r>
              <a:rPr lang="en-GB" sz="2000" dirty="0">
                <a:latin typeface="Comic Sans MS" panose="030F0702030302020204" pitchFamily="66" charset="0"/>
              </a:rPr>
              <a:t>you </a:t>
            </a:r>
            <a:r>
              <a:rPr lang="en-GB" sz="2000" dirty="0" smtClean="0">
                <a:latin typeface="Comic Sans MS" panose="030F0702030302020204" pitchFamily="66" charset="0"/>
              </a:rPr>
              <a:t>now</a:t>
            </a:r>
          </a:p>
          <a:p>
            <a:pPr marL="342900" indent="-342900">
              <a:buFont typeface="Arial" panose="020B0604020202020204" pitchFamily="34" charset="0"/>
              <a:buChar char="•"/>
            </a:pPr>
            <a:r>
              <a:rPr lang="en-GB" sz="2000" dirty="0" smtClean="0">
                <a:latin typeface="Comic Sans MS" panose="030F0702030302020204" pitchFamily="66" charset="0"/>
              </a:rPr>
              <a:t>how would they judge you</a:t>
            </a:r>
          </a:p>
          <a:p>
            <a:pPr marL="342900" indent="-342900">
              <a:buFont typeface="Arial" panose="020B0604020202020204" pitchFamily="34" charset="0"/>
              <a:buChar char="•"/>
            </a:pPr>
            <a:r>
              <a:rPr lang="en-GB" sz="2000" dirty="0" smtClean="0">
                <a:latin typeface="Comic Sans MS" panose="030F0702030302020204" pitchFamily="66" charset="0"/>
              </a:rPr>
              <a:t>how </a:t>
            </a:r>
            <a:r>
              <a:rPr lang="en-GB" sz="2000" dirty="0">
                <a:latin typeface="Comic Sans MS" panose="030F0702030302020204" pitchFamily="66" charset="0"/>
              </a:rPr>
              <a:t>would this situation alter their </a:t>
            </a:r>
            <a:r>
              <a:rPr lang="en-GB" sz="2000" dirty="0" smtClean="0">
                <a:latin typeface="Comic Sans MS" panose="030F0702030302020204" pitchFamily="66" charset="0"/>
              </a:rPr>
              <a:t>perspective</a:t>
            </a:r>
          </a:p>
          <a:p>
            <a:pPr marL="342900" indent="-342900">
              <a:buFont typeface="Arial" panose="020B0604020202020204" pitchFamily="34" charset="0"/>
              <a:buChar char="•"/>
            </a:pPr>
            <a:r>
              <a:rPr lang="en-GB" sz="2000" dirty="0" smtClean="0">
                <a:latin typeface="Comic Sans MS" panose="030F0702030302020204" pitchFamily="66" charset="0"/>
              </a:rPr>
              <a:t>how </a:t>
            </a:r>
            <a:r>
              <a:rPr lang="en-GB" sz="2000" dirty="0">
                <a:latin typeface="Comic Sans MS" panose="030F0702030302020204" pitchFamily="66" charset="0"/>
              </a:rPr>
              <a:t>would </a:t>
            </a:r>
            <a:r>
              <a:rPr lang="en-GB" sz="2000" dirty="0" smtClean="0">
                <a:latin typeface="Comic Sans MS" panose="030F0702030302020204" pitchFamily="66" charset="0"/>
              </a:rPr>
              <a:t>they consequently </a:t>
            </a:r>
            <a:r>
              <a:rPr lang="en-GB" sz="2000" dirty="0">
                <a:latin typeface="Comic Sans MS" panose="030F0702030302020204" pitchFamily="66" charset="0"/>
              </a:rPr>
              <a:t>treat you??? </a:t>
            </a:r>
          </a:p>
          <a:p>
            <a:pPr algn="ctr"/>
            <a:endParaRPr lang="en-GB" dirty="0"/>
          </a:p>
        </p:txBody>
      </p:sp>
      <p:sp>
        <p:nvSpPr>
          <p:cNvPr id="4" name="TextBox 3"/>
          <p:cNvSpPr txBox="1"/>
          <p:nvPr/>
        </p:nvSpPr>
        <p:spPr>
          <a:xfrm>
            <a:off x="9814561" y="4623934"/>
            <a:ext cx="1584960" cy="738664"/>
          </a:xfrm>
          <a:prstGeom prst="rect">
            <a:avLst/>
          </a:prstGeom>
          <a:noFill/>
        </p:spPr>
        <p:txBody>
          <a:bodyPr wrap="square" rtlCol="0">
            <a:spAutoFit/>
          </a:bodyPr>
          <a:lstStyle/>
          <a:p>
            <a:pPr marL="0" lvl="1"/>
            <a:r>
              <a:rPr lang="en-GB" sz="2400" b="1" dirty="0">
                <a:solidFill>
                  <a:srgbClr val="FF0000"/>
                </a:solidFill>
                <a:latin typeface="Comic Sans MS" panose="030F0702030302020204" pitchFamily="66" charset="0"/>
              </a:rPr>
              <a:t>Employer</a:t>
            </a:r>
          </a:p>
          <a:p>
            <a:endParaRPr lang="en-GB" dirty="0"/>
          </a:p>
        </p:txBody>
      </p:sp>
      <p:sp>
        <p:nvSpPr>
          <p:cNvPr id="5" name="TextBox 4"/>
          <p:cNvSpPr txBox="1"/>
          <p:nvPr/>
        </p:nvSpPr>
        <p:spPr>
          <a:xfrm>
            <a:off x="10319750" y="2908713"/>
            <a:ext cx="2420983" cy="738664"/>
          </a:xfrm>
          <a:prstGeom prst="rect">
            <a:avLst/>
          </a:prstGeom>
          <a:noFill/>
        </p:spPr>
        <p:txBody>
          <a:bodyPr wrap="square" rtlCol="0">
            <a:spAutoFit/>
          </a:bodyPr>
          <a:lstStyle/>
          <a:p>
            <a:pPr marL="0" lvl="1"/>
            <a:r>
              <a:rPr lang="en-GB" sz="2400" b="1" dirty="0">
                <a:solidFill>
                  <a:srgbClr val="00B0F0"/>
                </a:solidFill>
                <a:latin typeface="Comic Sans MS" panose="030F0702030302020204" pitchFamily="66" charset="0"/>
              </a:rPr>
              <a:t>Teacher</a:t>
            </a:r>
          </a:p>
          <a:p>
            <a:endParaRPr lang="en-GB" dirty="0"/>
          </a:p>
        </p:txBody>
      </p:sp>
      <p:sp>
        <p:nvSpPr>
          <p:cNvPr id="6" name="Rectangle 5"/>
          <p:cNvSpPr/>
          <p:nvPr/>
        </p:nvSpPr>
        <p:spPr>
          <a:xfrm>
            <a:off x="7576404" y="2013380"/>
            <a:ext cx="1606530" cy="461665"/>
          </a:xfrm>
          <a:prstGeom prst="rect">
            <a:avLst/>
          </a:prstGeom>
        </p:spPr>
        <p:txBody>
          <a:bodyPr wrap="none">
            <a:spAutoFit/>
          </a:bodyPr>
          <a:lstStyle/>
          <a:p>
            <a:pPr lvl="1" algn="ctr"/>
            <a:r>
              <a:rPr lang="en-GB" sz="2400" b="1" dirty="0">
                <a:solidFill>
                  <a:srgbClr val="7030A0"/>
                </a:solidFill>
                <a:latin typeface="Comic Sans MS" panose="030F0702030302020204" pitchFamily="66" charset="0"/>
              </a:rPr>
              <a:t>Parent</a:t>
            </a:r>
          </a:p>
        </p:txBody>
      </p:sp>
      <p:sp>
        <p:nvSpPr>
          <p:cNvPr id="8" name="Rectangle 7"/>
          <p:cNvSpPr/>
          <p:nvPr/>
        </p:nvSpPr>
        <p:spPr>
          <a:xfrm>
            <a:off x="5618486" y="2215672"/>
            <a:ext cx="1079142" cy="461665"/>
          </a:xfrm>
          <a:prstGeom prst="rect">
            <a:avLst/>
          </a:prstGeom>
        </p:spPr>
        <p:txBody>
          <a:bodyPr wrap="none">
            <a:spAutoFit/>
          </a:bodyPr>
          <a:lstStyle/>
          <a:p>
            <a:pPr lvl="1" algn="ctr"/>
            <a:r>
              <a:rPr lang="en-GB" sz="2400" b="1" dirty="0">
                <a:solidFill>
                  <a:srgbClr val="FF66FF"/>
                </a:solidFill>
                <a:latin typeface="Comic Sans MS" panose="030F0702030302020204" pitchFamily="66" charset="0"/>
              </a:rPr>
              <a:t>MP</a:t>
            </a:r>
          </a:p>
        </p:txBody>
      </p:sp>
      <p:sp>
        <p:nvSpPr>
          <p:cNvPr id="9" name="Rectangle 8"/>
          <p:cNvSpPr/>
          <p:nvPr/>
        </p:nvSpPr>
        <p:spPr>
          <a:xfrm>
            <a:off x="4311792" y="2908713"/>
            <a:ext cx="1467068" cy="461665"/>
          </a:xfrm>
          <a:prstGeom prst="rect">
            <a:avLst/>
          </a:prstGeom>
        </p:spPr>
        <p:txBody>
          <a:bodyPr wrap="none">
            <a:spAutoFit/>
          </a:bodyPr>
          <a:lstStyle/>
          <a:p>
            <a:pPr lvl="1" algn="ctr"/>
            <a:r>
              <a:rPr lang="en-GB" sz="2400" b="1" dirty="0">
                <a:latin typeface="Comic Sans MS" panose="030F0702030302020204" pitchFamily="66" charset="0"/>
              </a:rPr>
              <a:t>Police</a:t>
            </a:r>
          </a:p>
        </p:txBody>
      </p:sp>
      <p:sp>
        <p:nvSpPr>
          <p:cNvPr id="10" name="Rectangle 9"/>
          <p:cNvSpPr/>
          <p:nvPr/>
        </p:nvSpPr>
        <p:spPr>
          <a:xfrm>
            <a:off x="4208485" y="4762433"/>
            <a:ext cx="1949572" cy="461665"/>
          </a:xfrm>
          <a:prstGeom prst="rect">
            <a:avLst/>
          </a:prstGeom>
        </p:spPr>
        <p:txBody>
          <a:bodyPr wrap="none">
            <a:spAutoFit/>
          </a:bodyPr>
          <a:lstStyle/>
          <a:p>
            <a:pPr lvl="1" algn="ctr"/>
            <a:r>
              <a:rPr lang="en-GB" sz="2400" b="1" dirty="0">
                <a:solidFill>
                  <a:srgbClr val="77FB01"/>
                </a:solidFill>
                <a:latin typeface="Comic Sans MS" panose="030F0702030302020204" pitchFamily="66" charset="0"/>
              </a:rPr>
              <a:t>Stranger</a:t>
            </a:r>
          </a:p>
        </p:txBody>
      </p:sp>
    </p:spTree>
    <p:extLst>
      <p:ext uri="{BB962C8B-B14F-4D97-AF65-F5344CB8AC3E}">
        <p14:creationId xmlns:p14="http://schemas.microsoft.com/office/powerpoint/2010/main" val="299071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379" y="906708"/>
            <a:ext cx="8840131" cy="50405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Lst>
        </p:spPr>
      </p:pic>
      <p:sp>
        <p:nvSpPr>
          <p:cNvPr id="3" name="Rectangle 2"/>
          <p:cNvSpPr/>
          <p:nvPr/>
        </p:nvSpPr>
        <p:spPr>
          <a:xfrm>
            <a:off x="1951209" y="3996420"/>
            <a:ext cx="1512168" cy="64807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Rounded Rectangle 3"/>
          <p:cNvSpPr/>
          <p:nvPr/>
        </p:nvSpPr>
        <p:spPr>
          <a:xfrm>
            <a:off x="1422402" y="848384"/>
            <a:ext cx="9228084" cy="51572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latin typeface="Comic Sans MS" panose="030F0702030302020204" pitchFamily="66" charset="0"/>
                <a:cs typeface="Arial" pitchFamily="34" charset="0"/>
              </a:rPr>
              <a:t>A</a:t>
            </a:r>
            <a:r>
              <a:rPr lang="en-GB" sz="6000" dirty="0" smtClean="0">
                <a:latin typeface="Comic Sans MS" panose="030F0702030302020204" pitchFamily="66" charset="0"/>
                <a:cs typeface="Arial" pitchFamily="34" charset="0"/>
              </a:rPr>
              <a:t> </a:t>
            </a:r>
            <a:r>
              <a:rPr lang="en-GB" sz="6000" dirty="0">
                <a:latin typeface="Comic Sans MS" panose="030F0702030302020204" pitchFamily="66" charset="0"/>
                <a:cs typeface="Arial" pitchFamily="34" charset="0"/>
              </a:rPr>
              <a:t>Gloucester A Level student wrote to his MP asking for work experience…</a:t>
            </a:r>
          </a:p>
          <a:p>
            <a:pPr algn="ctr"/>
            <a:endParaRPr lang="en-GB" dirty="0"/>
          </a:p>
        </p:txBody>
      </p:sp>
    </p:spTree>
    <p:extLst>
      <p:ext uri="{BB962C8B-B14F-4D97-AF65-F5344CB8AC3E}">
        <p14:creationId xmlns:p14="http://schemas.microsoft.com/office/powerpoint/2010/main" val="41658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506" y="1841242"/>
            <a:ext cx="5768116" cy="5078313"/>
          </a:xfrm>
          <a:prstGeom prst="rect">
            <a:avLst/>
          </a:prstGeom>
          <a:solidFill>
            <a:schemeClr val="tx1"/>
          </a:solidFill>
        </p:spPr>
        <p:txBody>
          <a:bodyPr wrap="square" rtlCol="0">
            <a:spAutoFit/>
          </a:bodyPr>
          <a:lstStyle/>
          <a:p>
            <a:r>
              <a:rPr lang="en-GB" sz="2800" b="1" dirty="0" smtClean="0">
                <a:solidFill>
                  <a:schemeClr val="bg1"/>
                </a:solidFill>
                <a:latin typeface="Courier New" pitchFamily="49" charset="0"/>
                <a:cs typeface="Courier New" pitchFamily="49" charset="0"/>
              </a:rPr>
              <a:t>January 25</a:t>
            </a:r>
            <a:r>
              <a:rPr lang="en-GB" sz="2800" b="1" baseline="30000" dirty="0" smtClean="0">
                <a:solidFill>
                  <a:schemeClr val="bg1"/>
                </a:solidFill>
                <a:latin typeface="Courier New" pitchFamily="49" charset="0"/>
                <a:cs typeface="Courier New" pitchFamily="49" charset="0"/>
              </a:rPr>
              <a:t>th</a:t>
            </a:r>
            <a:r>
              <a:rPr lang="en-GB" sz="2800" b="1" dirty="0" smtClean="0">
                <a:solidFill>
                  <a:schemeClr val="bg1"/>
                </a:solidFill>
                <a:latin typeface="Courier New" pitchFamily="49" charset="0"/>
                <a:cs typeface="Courier New" pitchFamily="49" charset="0"/>
              </a:rPr>
              <a:t/>
            </a:r>
            <a:br>
              <a:rPr lang="en-GB" sz="2800" b="1" dirty="0" smtClean="0">
                <a:solidFill>
                  <a:schemeClr val="bg1"/>
                </a:solidFill>
                <a:latin typeface="Courier New" pitchFamily="49" charset="0"/>
                <a:cs typeface="Courier New" pitchFamily="49" charset="0"/>
              </a:rPr>
            </a:br>
            <a:endParaRPr lang="en-GB" sz="2800" b="1" dirty="0" smtClean="0">
              <a:solidFill>
                <a:schemeClr val="bg1"/>
              </a:solidFill>
              <a:latin typeface="Courier New" pitchFamily="49" charset="0"/>
              <a:cs typeface="Courier New" pitchFamily="49" charset="0"/>
            </a:endParaRPr>
          </a:p>
          <a:p>
            <a:r>
              <a:rPr lang="en-GB" sz="2800" b="1" dirty="0" smtClean="0">
                <a:solidFill>
                  <a:schemeClr val="bg1"/>
                </a:solidFill>
                <a:latin typeface="Courier New" pitchFamily="49" charset="0"/>
                <a:cs typeface="Courier New" pitchFamily="49" charset="0"/>
              </a:rPr>
              <a:t>I'm sorry but I am turning down your request because although your letter and CV were acceptable, your attitude to your school and life in general on Twitter is inappropriate.</a:t>
            </a:r>
            <a:endParaRPr lang="en-GB" dirty="0" smtClean="0">
              <a:solidFill>
                <a:schemeClr val="bg1"/>
              </a:solidFill>
              <a:latin typeface="Courier New" pitchFamily="49" charset="0"/>
              <a:cs typeface="Courier New" pitchFamily="49" charset="0"/>
            </a:endParaRPr>
          </a:p>
          <a:p>
            <a:endParaRPr lang="en-GB" dirty="0">
              <a:solidFill>
                <a:schemeClr val="bg1"/>
              </a:solidFill>
              <a:latin typeface="Courier New" pitchFamily="49" charset="0"/>
              <a:cs typeface="Courier New" pitchFamily="49" charset="0"/>
            </a:endParaRPr>
          </a:p>
          <a:p>
            <a:endParaRPr lang="en-GB" dirty="0" smtClean="0">
              <a:solidFill>
                <a:schemeClr val="bg1"/>
              </a:solidFill>
              <a:latin typeface="Courier New" pitchFamily="49" charset="0"/>
              <a:cs typeface="Courier New" pitchFamily="49" charset="0"/>
            </a:endParaRPr>
          </a:p>
          <a:p>
            <a:endParaRPr lang="en-GB" dirty="0">
              <a:solidFill>
                <a:schemeClr val="bg1"/>
              </a:solidFill>
              <a:latin typeface="Courier New" pitchFamily="49" charset="0"/>
              <a:cs typeface="Courier New" pitchFamily="49" charset="0"/>
            </a:endParaRPr>
          </a:p>
          <a:p>
            <a:endParaRPr lang="en-GB" dirty="0" smtClean="0">
              <a:solidFill>
                <a:schemeClr val="bg1"/>
              </a:solidFill>
              <a:latin typeface="Courier New" pitchFamily="49" charset="0"/>
              <a:cs typeface="Courier New" pitchFamily="49" charset="0"/>
            </a:endParaRPr>
          </a:p>
        </p:txBody>
      </p:sp>
      <p:sp>
        <p:nvSpPr>
          <p:cNvPr id="6" name="TextBox 5"/>
          <p:cNvSpPr txBox="1"/>
          <p:nvPr/>
        </p:nvSpPr>
        <p:spPr>
          <a:xfrm>
            <a:off x="6362836" y="1841242"/>
            <a:ext cx="5524364" cy="5016758"/>
          </a:xfrm>
          <a:prstGeom prst="rect">
            <a:avLst/>
          </a:prstGeom>
          <a:solidFill>
            <a:schemeClr val="tx1"/>
          </a:solidFill>
        </p:spPr>
        <p:txBody>
          <a:bodyPr wrap="square" rtlCol="0">
            <a:spAutoFit/>
          </a:bodyPr>
          <a:lstStyle/>
          <a:p>
            <a:r>
              <a:rPr lang="en-GB" sz="2800" b="1" dirty="0" smtClean="0">
                <a:solidFill>
                  <a:schemeClr val="bg1"/>
                </a:solidFill>
                <a:latin typeface="Courier New" pitchFamily="49" charset="0"/>
                <a:cs typeface="Courier New" pitchFamily="49" charset="0"/>
              </a:rPr>
              <a:t>Please be aware that your entries on social media reflect on you, and that potential employers do take them into account when considering your interest. Responsibility does matter.</a:t>
            </a:r>
          </a:p>
          <a:p>
            <a:endParaRPr lang="en-GB" dirty="0" smtClean="0">
              <a:solidFill>
                <a:schemeClr val="bg1"/>
              </a:solidFill>
              <a:latin typeface="Courier New" pitchFamily="49" charset="0"/>
              <a:cs typeface="Courier New" pitchFamily="49" charset="0"/>
            </a:endParaRPr>
          </a:p>
          <a:p>
            <a:r>
              <a:rPr lang="en-GB" sz="2400" dirty="0" smtClean="0">
                <a:solidFill>
                  <a:schemeClr val="bg1"/>
                </a:solidFill>
                <a:latin typeface="Courier New" pitchFamily="49" charset="0"/>
                <a:cs typeface="Courier New" pitchFamily="49" charset="0"/>
              </a:rPr>
              <a:t>Richard Graham MP</a:t>
            </a:r>
          </a:p>
          <a:p>
            <a:endParaRPr lang="en-GB" dirty="0" smtClean="0">
              <a:solidFill>
                <a:schemeClr val="bg1"/>
              </a:solidFill>
              <a:latin typeface="Courier New" pitchFamily="49" charset="0"/>
              <a:cs typeface="Courier New" pitchFamily="49" charset="0"/>
            </a:endParaRPr>
          </a:p>
          <a:p>
            <a:endParaRPr lang="en-GB" dirty="0">
              <a:solidFill>
                <a:schemeClr val="bg1"/>
              </a:solidFill>
              <a:latin typeface="Courier New" pitchFamily="49" charset="0"/>
              <a:cs typeface="Courier New" pitchFamily="49" charset="0"/>
            </a:endParaRPr>
          </a:p>
          <a:p>
            <a:endParaRPr lang="en-GB" dirty="0" smtClean="0">
              <a:solidFill>
                <a:schemeClr val="bg1"/>
              </a:solidFill>
              <a:latin typeface="Courier New" pitchFamily="49" charset="0"/>
              <a:cs typeface="Courier New" pitchFamily="49" charset="0"/>
            </a:endParaRPr>
          </a:p>
        </p:txBody>
      </p:sp>
      <p:sp>
        <p:nvSpPr>
          <p:cNvPr id="7" name="Title 1"/>
          <p:cNvSpPr txBox="1">
            <a:spLocks/>
          </p:cNvSpPr>
          <p:nvPr/>
        </p:nvSpPr>
        <p:spPr>
          <a:xfrm>
            <a:off x="10750" y="0"/>
            <a:ext cx="12181250" cy="1540042"/>
          </a:xfrm>
          <a:prstGeom prst="rect">
            <a:avLst/>
          </a:prstGeom>
          <a:solidFill>
            <a:srgbClr val="7030A0">
              <a:alpha val="80000"/>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dirty="0" smtClean="0">
                <a:solidFill>
                  <a:schemeClr val="bg1"/>
                </a:solidFill>
                <a:latin typeface="Cooper Black" pitchFamily="18" charset="0"/>
              </a:rPr>
              <a:t>The response….</a:t>
            </a:r>
            <a:endParaRPr lang="en-GB" sz="7200" dirty="0">
              <a:solidFill>
                <a:schemeClr val="bg1"/>
              </a:solidFill>
              <a:latin typeface="Cooper Black" pitchFamily="18" charset="0"/>
            </a:endParaRPr>
          </a:p>
        </p:txBody>
      </p:sp>
      <p:sp>
        <p:nvSpPr>
          <p:cNvPr id="8" name="Cloud 7"/>
          <p:cNvSpPr/>
          <p:nvPr/>
        </p:nvSpPr>
        <p:spPr>
          <a:xfrm>
            <a:off x="1982180" y="978568"/>
            <a:ext cx="7956884" cy="5229726"/>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latin typeface="Comic Sans MS" panose="030F0702030302020204" pitchFamily="66" charset="0"/>
              </a:rPr>
              <a:t>What percentage of employers use social media to screen employees?</a:t>
            </a:r>
            <a:endParaRPr lang="en-GB" sz="4000" dirty="0">
              <a:latin typeface="Comic Sans MS" panose="030F0702030302020204" pitchFamily="66" charset="0"/>
            </a:endParaRPr>
          </a:p>
        </p:txBody>
      </p:sp>
    </p:spTree>
    <p:extLst>
      <p:ext uri="{BB962C8B-B14F-4D97-AF65-F5344CB8AC3E}">
        <p14:creationId xmlns:p14="http://schemas.microsoft.com/office/powerpoint/2010/main" val="31458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94057" y="937845"/>
            <a:ext cx="6411543" cy="4449833"/>
          </a:xfrm>
          <a:prstGeom prst="cloud">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latin typeface="Comic Sans MS" panose="030F0702030302020204" pitchFamily="66" charset="0"/>
              </a:rPr>
              <a:t>What percentage of employers use social media to screen employees?</a:t>
            </a:r>
            <a:endParaRPr lang="en-GB" sz="4000" dirty="0">
              <a:latin typeface="Comic Sans MS" panose="030F0702030302020204" pitchFamily="66" charset="0"/>
            </a:endParaRPr>
          </a:p>
        </p:txBody>
      </p:sp>
      <p:sp>
        <p:nvSpPr>
          <p:cNvPr id="5" name="Cloud 4"/>
          <p:cNvSpPr/>
          <p:nvPr/>
        </p:nvSpPr>
        <p:spPr>
          <a:xfrm>
            <a:off x="4889503" y="750277"/>
            <a:ext cx="7068035" cy="5323509"/>
          </a:xfrm>
          <a:prstGeom prst="cloud">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latin typeface="Comic Sans MS" panose="030F0702030302020204" pitchFamily="66" charset="0"/>
              </a:rPr>
              <a:t>What percentage of employers have said no to a candidate based on what they have found?</a:t>
            </a:r>
            <a:endParaRPr lang="en-GB" sz="4000" dirty="0">
              <a:latin typeface="Comic Sans MS" panose="030F0702030302020204" pitchFamily="66" charset="0"/>
            </a:endParaRPr>
          </a:p>
        </p:txBody>
      </p:sp>
      <p:sp>
        <p:nvSpPr>
          <p:cNvPr id="6" name="TextBox 5"/>
          <p:cNvSpPr txBox="1"/>
          <p:nvPr/>
        </p:nvSpPr>
        <p:spPr>
          <a:xfrm>
            <a:off x="679938" y="5387678"/>
            <a:ext cx="2086708" cy="1107996"/>
          </a:xfrm>
          <a:prstGeom prst="rect">
            <a:avLst/>
          </a:prstGeom>
          <a:noFill/>
        </p:spPr>
        <p:txBody>
          <a:bodyPr wrap="square" rtlCol="0">
            <a:spAutoFit/>
          </a:bodyPr>
          <a:lstStyle/>
          <a:p>
            <a:r>
              <a:rPr lang="en-GB" sz="6600" dirty="0" smtClean="0">
                <a:solidFill>
                  <a:srgbClr val="FF0000"/>
                </a:solidFill>
                <a:latin typeface="Comic Sans MS" panose="030F0702030302020204" pitchFamily="66" charset="0"/>
              </a:rPr>
              <a:t>38%</a:t>
            </a:r>
            <a:endParaRPr lang="en-GB" sz="6600" dirty="0">
              <a:solidFill>
                <a:srgbClr val="FF0000"/>
              </a:solidFill>
              <a:latin typeface="Comic Sans MS" panose="030F0702030302020204" pitchFamily="66" charset="0"/>
            </a:endParaRPr>
          </a:p>
        </p:txBody>
      </p:sp>
      <p:sp>
        <p:nvSpPr>
          <p:cNvPr id="7" name="TextBox 6"/>
          <p:cNvSpPr txBox="1"/>
          <p:nvPr/>
        </p:nvSpPr>
        <p:spPr>
          <a:xfrm>
            <a:off x="10105292" y="5674727"/>
            <a:ext cx="2086708" cy="1107996"/>
          </a:xfrm>
          <a:prstGeom prst="rect">
            <a:avLst/>
          </a:prstGeom>
          <a:noFill/>
        </p:spPr>
        <p:txBody>
          <a:bodyPr wrap="square" rtlCol="0">
            <a:spAutoFit/>
          </a:bodyPr>
          <a:lstStyle/>
          <a:p>
            <a:r>
              <a:rPr lang="en-GB" sz="6600" dirty="0" smtClean="0">
                <a:solidFill>
                  <a:srgbClr val="FF0000"/>
                </a:solidFill>
                <a:latin typeface="Comic Sans MS" panose="030F0702030302020204" pitchFamily="66" charset="0"/>
              </a:rPr>
              <a:t>69%</a:t>
            </a:r>
            <a:endParaRPr lang="en-GB" sz="6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89461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87570" y="211015"/>
            <a:ext cx="11793416" cy="6471139"/>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smtClean="0">
                <a:latin typeface="Comic Sans MS" panose="030F0702030302020204" pitchFamily="66" charset="0"/>
              </a:rPr>
              <a:t>Why were those candidates rejected?</a:t>
            </a:r>
            <a:endParaRPr lang="en-GB" sz="8800" dirty="0">
              <a:latin typeface="Comic Sans MS" panose="030F0702030302020204" pitchFamily="66" charset="0"/>
            </a:endParaRPr>
          </a:p>
        </p:txBody>
      </p:sp>
    </p:spTree>
    <p:extLst>
      <p:ext uri="{BB962C8B-B14F-4D97-AF65-F5344CB8AC3E}">
        <p14:creationId xmlns:p14="http://schemas.microsoft.com/office/powerpoint/2010/main" val="5904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977</Words>
  <Application>Microsoft Office PowerPoint</Application>
  <PresentationFormat>Widescreen</PresentationFormat>
  <Paragraphs>89</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Comic Sans MS</vt:lpstr>
      <vt:lpstr>Cooper Black</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Channel 4’s ‘Teens’</vt:lpstr>
      <vt:lpstr>‘sexting images’</vt:lpstr>
      <vt:lpstr>PowerPoint Presentation</vt:lpstr>
      <vt:lpstr>Do you know the numbers? 10 seconds to discuss the answer as a team, then write the answer on the whiteboard</vt:lpstr>
      <vt:lpstr>Plenary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GAMMACK</dc:creator>
  <cp:lastModifiedBy>Danielle Acock</cp:lastModifiedBy>
  <cp:revision>63</cp:revision>
  <cp:lastPrinted>2014-11-27T12:00:36Z</cp:lastPrinted>
  <dcterms:created xsi:type="dcterms:W3CDTF">2014-11-16T11:56:11Z</dcterms:created>
  <dcterms:modified xsi:type="dcterms:W3CDTF">2021-10-01T09:20:40Z</dcterms:modified>
</cp:coreProperties>
</file>