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09" r:id="rId3"/>
    <p:sldMasterId id="2147483721" r:id="rId4"/>
    <p:sldMasterId id="2147483733" r:id="rId5"/>
    <p:sldMasterId id="2147483745" r:id="rId6"/>
    <p:sldMasterId id="2147483757" r:id="rId7"/>
    <p:sldMasterId id="2147483769" r:id="rId8"/>
    <p:sldMasterId id="2147483781" r:id="rId9"/>
  </p:sldMasterIdLst>
  <p:notesMasterIdLst>
    <p:notesMasterId r:id="rId80"/>
  </p:notesMasterIdLst>
  <p:sldIdLst>
    <p:sldId id="256" r:id="rId10"/>
    <p:sldId id="286" r:id="rId11"/>
    <p:sldId id="257" r:id="rId12"/>
    <p:sldId id="258" r:id="rId13"/>
    <p:sldId id="260" r:id="rId14"/>
    <p:sldId id="259"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27" r:id="rId31"/>
    <p:sldId id="328" r:id="rId32"/>
    <p:sldId id="329" r:id="rId33"/>
    <p:sldId id="330" r:id="rId34"/>
    <p:sldId id="331" r:id="rId35"/>
    <p:sldId id="332" r:id="rId36"/>
    <p:sldId id="302" r:id="rId37"/>
    <p:sldId id="303" r:id="rId38"/>
    <p:sldId id="304" r:id="rId39"/>
    <p:sldId id="305" r:id="rId40"/>
    <p:sldId id="306" r:id="rId41"/>
    <p:sldId id="308" r:id="rId42"/>
    <p:sldId id="321" r:id="rId43"/>
    <p:sldId id="322" r:id="rId44"/>
    <p:sldId id="323" r:id="rId45"/>
    <p:sldId id="324" r:id="rId46"/>
    <p:sldId id="325" r:id="rId47"/>
    <p:sldId id="326" r:id="rId48"/>
    <p:sldId id="333" r:id="rId49"/>
    <p:sldId id="307" r:id="rId50"/>
    <p:sldId id="312" r:id="rId51"/>
    <p:sldId id="313" r:id="rId52"/>
    <p:sldId id="314" r:id="rId53"/>
    <p:sldId id="315" r:id="rId54"/>
    <p:sldId id="316" r:id="rId55"/>
    <p:sldId id="317" r:id="rId56"/>
    <p:sldId id="318" r:id="rId57"/>
    <p:sldId id="319"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50" r:id="rId74"/>
    <p:sldId id="351" r:id="rId75"/>
    <p:sldId id="352" r:id="rId76"/>
    <p:sldId id="353" r:id="rId77"/>
    <p:sldId id="354" r:id="rId78"/>
    <p:sldId id="281"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0395" autoAdjust="0"/>
  </p:normalViewPr>
  <p:slideViewPr>
    <p:cSldViewPr snapToGrid="0">
      <p:cViewPr varScale="1">
        <p:scale>
          <a:sx n="66" d="100"/>
          <a:sy n="66" d="100"/>
        </p:scale>
        <p:origin x="8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2E7BB-D190-48BA-953E-A49A3218A1C3}" type="datetimeFigureOut">
              <a:rPr lang="en-GB" smtClean="0"/>
              <a:t>14/02/22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0255F-4000-456E-9D92-2C7EC4C34FE4}" type="slidenum">
              <a:rPr lang="en-GB" smtClean="0"/>
              <a:t>‹#›</a:t>
            </a:fld>
            <a:endParaRPr lang="en-GB"/>
          </a:p>
        </p:txBody>
      </p:sp>
    </p:spTree>
    <p:extLst>
      <p:ext uri="{BB962C8B-B14F-4D97-AF65-F5344CB8AC3E}">
        <p14:creationId xmlns:p14="http://schemas.microsoft.com/office/powerpoint/2010/main" val="109566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one:</a:t>
            </a:r>
            <a:r>
              <a:rPr lang="en-GB" baseline="0" dirty="0"/>
              <a:t> start by asking the group who considers themselves to be a good person and who considers themselves to be a bad person? Why? What reasoning do they apply to their decision? Would anybody go as far as to say that they are evil? Why/why not? Watch the video “Are You Good Or Evil?” It is worth stopping the video at key points to discuss the suggestions and ideas further. Suggestion to discuss:</a:t>
            </a:r>
          </a:p>
          <a:p>
            <a:pPr marL="171450" indent="-171450">
              <a:buFont typeface="Arial" panose="020B0604020202020204" pitchFamily="34" charset="0"/>
              <a:buChar char="•"/>
            </a:pPr>
            <a:r>
              <a:rPr lang="en-GB" baseline="0" dirty="0"/>
              <a:t>Can babies know right from wrong?</a:t>
            </a:r>
          </a:p>
          <a:p>
            <a:pPr marL="171450" indent="-171450">
              <a:buFont typeface="Arial" panose="020B0604020202020204" pitchFamily="34" charset="0"/>
              <a:buChar char="•"/>
            </a:pPr>
            <a:r>
              <a:rPr lang="en-GB" baseline="0" dirty="0"/>
              <a:t>Can murder ever be considered a good action?</a:t>
            </a:r>
          </a:p>
          <a:p>
            <a:pPr marL="171450" indent="-171450">
              <a:buFont typeface="Arial" panose="020B0604020202020204" pitchFamily="34" charset="0"/>
              <a:buChar char="•"/>
            </a:pPr>
            <a:r>
              <a:rPr lang="en-GB" baseline="0" dirty="0"/>
              <a:t>If you are a soldier does it matter which country/cause you fight for?</a:t>
            </a:r>
          </a:p>
          <a:p>
            <a:pPr marL="171450" indent="-171450">
              <a:buFont typeface="Arial" panose="020B0604020202020204" pitchFamily="34" charset="0"/>
              <a:buChar char="•"/>
            </a:pPr>
            <a:r>
              <a:rPr lang="en-GB" baseline="0" dirty="0"/>
              <a:t>Does morality simply come down to a matter of chemicals in the brain/evolutionary responses to situations?</a:t>
            </a:r>
            <a:endParaRPr lang="en-GB" dirty="0"/>
          </a:p>
        </p:txBody>
      </p:sp>
      <p:sp>
        <p:nvSpPr>
          <p:cNvPr id="4" name="Slide Number Placeholder 3"/>
          <p:cNvSpPr>
            <a:spLocks noGrp="1"/>
          </p:cNvSpPr>
          <p:nvPr>
            <p:ph type="sldNum" sz="quarter" idx="10"/>
          </p:nvPr>
        </p:nvSpPr>
        <p:spPr/>
        <p:txBody>
          <a:bodyPr/>
          <a:lstStyle/>
          <a:p>
            <a:fld id="{9B60255F-4000-456E-9D92-2C7EC4C34FE4}" type="slidenum">
              <a:rPr lang="en-GB" smtClean="0"/>
              <a:t>1</a:t>
            </a:fld>
            <a:endParaRPr lang="en-GB"/>
          </a:p>
        </p:txBody>
      </p:sp>
    </p:spTree>
    <p:extLst>
      <p:ext uri="{BB962C8B-B14F-4D97-AF65-F5344CB8AC3E}">
        <p14:creationId xmlns:p14="http://schemas.microsoft.com/office/powerpoint/2010/main" val="2391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FDD4FBE-2839-4098-83FF-E05C8E16CE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8727AB-9A6D-4B7C-A85D-5F278B22B25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Rectangle 2">
            <a:extLst>
              <a:ext uri="{FF2B5EF4-FFF2-40B4-BE49-F238E27FC236}">
                <a16:creationId xmlns:a16="http://schemas.microsoft.com/office/drawing/2014/main" id="{0916DE4E-5300-42E2-B5D4-DF7240D986F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4A06073-2001-42B3-B324-B26DE121C3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good or bad are the people on these three pictures? The</a:t>
            </a:r>
            <a:r>
              <a:rPr lang="en-GB" baseline="0" dirty="0"/>
              <a:t> first is our current prime minister, the second is Adolf Hitler, the third is the man who invented and built the first motor car. Does the fact that cars are responsible for so many deaths/so much pollution make him a bad person?</a:t>
            </a:r>
            <a:endParaRPr lang="en-GB" dirty="0"/>
          </a:p>
        </p:txBody>
      </p:sp>
      <p:sp>
        <p:nvSpPr>
          <p:cNvPr id="4" name="Slide Number Placeholder 3"/>
          <p:cNvSpPr>
            <a:spLocks noGrp="1"/>
          </p:cNvSpPr>
          <p:nvPr>
            <p:ph type="sldNum" sz="quarter" idx="10"/>
          </p:nvPr>
        </p:nvSpPr>
        <p:spPr/>
        <p:txBody>
          <a:bodyPr/>
          <a:lstStyle/>
          <a:p>
            <a:fld id="{9B60255F-4000-456E-9D92-2C7EC4C34FE4}" type="slidenum">
              <a:rPr lang="en-GB" smtClean="0"/>
              <a:t>3</a:t>
            </a:fld>
            <a:endParaRPr lang="en-GB"/>
          </a:p>
        </p:txBody>
      </p:sp>
    </p:spTree>
    <p:extLst>
      <p:ext uri="{BB962C8B-B14F-4D97-AF65-F5344CB8AC3E}">
        <p14:creationId xmlns:p14="http://schemas.microsoft.com/office/powerpoint/2010/main" val="30527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 at each stage discuss with the class what the correct response</a:t>
            </a:r>
            <a:r>
              <a:rPr lang="en-GB" baseline="0" dirty="0"/>
              <a:t> should be.</a:t>
            </a:r>
            <a:endParaRPr lang="en-GB" dirty="0"/>
          </a:p>
        </p:txBody>
      </p:sp>
      <p:sp>
        <p:nvSpPr>
          <p:cNvPr id="4" name="Slide Number Placeholder 3"/>
          <p:cNvSpPr>
            <a:spLocks noGrp="1"/>
          </p:cNvSpPr>
          <p:nvPr>
            <p:ph type="sldNum" sz="quarter" idx="10"/>
          </p:nvPr>
        </p:nvSpPr>
        <p:spPr/>
        <p:txBody>
          <a:bodyPr/>
          <a:lstStyle/>
          <a:p>
            <a:fld id="{9B60255F-4000-456E-9D92-2C7EC4C34FE4}" type="slidenum">
              <a:rPr lang="en-GB" smtClean="0"/>
              <a:t>5</a:t>
            </a:fld>
            <a:endParaRPr lang="en-GB"/>
          </a:p>
        </p:txBody>
      </p:sp>
    </p:spTree>
    <p:extLst>
      <p:ext uri="{BB962C8B-B14F-4D97-AF65-F5344CB8AC3E}">
        <p14:creationId xmlns:p14="http://schemas.microsoft.com/office/powerpoint/2010/main" val="51783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a:t>
            </a:r>
            <a:r>
              <a:rPr lang="en-GB" baseline="0" dirty="0"/>
              <a:t> work in pairs to write the different points into the column (Good or Evil) that they think each one should go in. Then they</a:t>
            </a:r>
            <a:r>
              <a:rPr lang="en-GB" dirty="0"/>
              <a:t> should work individually to try to write paragraphs showing awareness that sometimes things that seem good can</a:t>
            </a:r>
            <a:r>
              <a:rPr lang="en-GB" baseline="0" dirty="0"/>
              <a:t> be bad, or things that are unacceptable in certain situations can be seen as acceptable in others</a:t>
            </a:r>
            <a:endParaRPr lang="en-GB" dirty="0"/>
          </a:p>
        </p:txBody>
      </p:sp>
      <p:sp>
        <p:nvSpPr>
          <p:cNvPr id="4" name="Slide Number Placeholder 3"/>
          <p:cNvSpPr>
            <a:spLocks noGrp="1"/>
          </p:cNvSpPr>
          <p:nvPr>
            <p:ph type="sldNum" sz="quarter" idx="10"/>
          </p:nvPr>
        </p:nvSpPr>
        <p:spPr/>
        <p:txBody>
          <a:bodyPr/>
          <a:lstStyle/>
          <a:p>
            <a:fld id="{9B60255F-4000-456E-9D92-2C7EC4C34FE4}" type="slidenum">
              <a:rPr lang="en-GB" smtClean="0"/>
              <a:t>6</a:t>
            </a:fld>
            <a:endParaRPr lang="en-GB"/>
          </a:p>
        </p:txBody>
      </p:sp>
    </p:spTree>
    <p:extLst>
      <p:ext uri="{BB962C8B-B14F-4D97-AF65-F5344CB8AC3E}">
        <p14:creationId xmlns:p14="http://schemas.microsoft.com/office/powerpoint/2010/main" val="218097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036F400-A960-4037-BF06-517FDFD108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CD43FB-6402-40AB-80B1-7D78214440D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3" name="Rectangle 2">
            <a:extLst>
              <a:ext uri="{FF2B5EF4-FFF2-40B4-BE49-F238E27FC236}">
                <a16:creationId xmlns:a16="http://schemas.microsoft.com/office/drawing/2014/main" id="{818D52C4-7E49-404D-B25C-1159581C5D9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71C92EA0-9A23-452B-A686-28F1952BF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319E860-8F80-401D-B21E-DEB4469AA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9F6854-E7F1-45F3-B7F4-44E24F9A455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7" name="Rectangle 2">
            <a:extLst>
              <a:ext uri="{FF2B5EF4-FFF2-40B4-BE49-F238E27FC236}">
                <a16:creationId xmlns:a16="http://schemas.microsoft.com/office/drawing/2014/main" id="{01D5F130-6172-4306-BF8E-3D60BFBA28D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D9DBA05-6FA2-49C2-A42C-8F354B19BC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A9F52A2-538D-437F-88B5-EB3A6BBCD6FA}"/>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244BEDD0-3014-400F-99A5-9DBC8AC5A1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a:extLst>
              <a:ext uri="{FF2B5EF4-FFF2-40B4-BE49-F238E27FC236}">
                <a16:creationId xmlns:a16="http://schemas.microsoft.com/office/drawing/2014/main" id="{30397613-F137-424D-A8D3-804C9EBF9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99BEB2-AE23-44BF-8850-E0CD89F641B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ECAC867-8D58-454E-BAF9-FC0F6A248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B1B591-58DE-4FE4-949B-24663E7AE28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5" name="Rectangle 2">
            <a:extLst>
              <a:ext uri="{FF2B5EF4-FFF2-40B4-BE49-F238E27FC236}">
                <a16:creationId xmlns:a16="http://schemas.microsoft.com/office/drawing/2014/main" id="{0DAEB241-4607-4389-A8EF-7B101545AB6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316413A-659F-41E2-8C58-3CDFE3A94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91E8715-84AF-412B-B61A-8D383E9CD14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EE7B3F-8F2E-47E6-817B-015EBC6F162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23D4FD10-B046-48CF-8CB2-966AAFED8B3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38DB129-C561-4444-BA95-54245506B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1ABAD1-BB0D-4AAD-8816-1ABE3A044915}"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137157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1ABAD1-BB0D-4AAD-8816-1ABE3A044915}"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170365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1ABAD1-BB0D-4AAD-8816-1ABE3A044915}"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51973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5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353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108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91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660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333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8175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82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1ABAD1-BB0D-4AAD-8816-1ABE3A044915}"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4091872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3976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1229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0188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74AC83-460D-4E2F-8AF9-57617D66F317}"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16860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74AC83-460D-4E2F-8AF9-57617D66F317}"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1387133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4AC83-460D-4E2F-8AF9-57617D66F317}"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2007526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74AC83-460D-4E2F-8AF9-57617D66F317}"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3677673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74AC83-460D-4E2F-8AF9-57617D66F317}" type="datetimeFigureOut">
              <a:rPr lang="en-GB" smtClean="0"/>
              <a:t>14/02/22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71879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74AC83-460D-4E2F-8AF9-57617D66F317}" type="datetimeFigureOut">
              <a:rPr lang="en-GB" smtClean="0"/>
              <a:t>14/02/22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2587167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4AC83-460D-4E2F-8AF9-57617D66F317}" type="datetimeFigureOut">
              <a:rPr lang="en-GB" smtClean="0"/>
              <a:t>14/02/22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26010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ABAD1-BB0D-4AAD-8816-1ABE3A044915}"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155645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4AC83-460D-4E2F-8AF9-57617D66F317}"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2744702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4AC83-460D-4E2F-8AF9-57617D66F317}"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1705555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74AC83-460D-4E2F-8AF9-57617D66F317}"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4095187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74AC83-460D-4E2F-8AF9-57617D66F317}"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C67671-6691-4D94-99AA-2B7E4F0E0951}" type="slidenum">
              <a:rPr lang="en-GB" smtClean="0"/>
              <a:t>‹#›</a:t>
            </a:fld>
            <a:endParaRPr lang="en-GB"/>
          </a:p>
        </p:txBody>
      </p:sp>
    </p:spTree>
    <p:extLst>
      <p:ext uri="{BB962C8B-B14F-4D97-AF65-F5344CB8AC3E}">
        <p14:creationId xmlns:p14="http://schemas.microsoft.com/office/powerpoint/2010/main" val="2378929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1028">
            <a:extLst>
              <a:ext uri="{FF2B5EF4-FFF2-40B4-BE49-F238E27FC236}">
                <a16:creationId xmlns:a16="http://schemas.microsoft.com/office/drawing/2014/main" id="{BEA79322-FAA2-4CD9-9B24-5921001CDCF5}"/>
              </a:ext>
            </a:extLst>
          </p:cNvPr>
          <p:cNvSpPr>
            <a:spLocks noGrp="1" noChangeArrowheads="1"/>
          </p:cNvSpPr>
          <p:nvPr>
            <p:ph type="dt" sz="half" idx="10"/>
          </p:nvPr>
        </p:nvSpPr>
        <p:spPr>
          <a:ln/>
        </p:spPr>
        <p:txBody>
          <a:bodyPr/>
          <a:lstStyle>
            <a:lvl1pPr>
              <a:defRPr/>
            </a:lvl1pPr>
          </a:lstStyle>
          <a:p>
            <a:pPr>
              <a:defRPr/>
            </a:pPr>
            <a:fld id="{CD554C36-F373-45AA-9545-1528F7A9523F}" type="datetimeFigureOut">
              <a:rPr lang="en-GB"/>
              <a:pPr>
                <a:defRPr/>
              </a:pPr>
              <a:t>14/02/22</a:t>
            </a:fld>
            <a:endParaRPr lang="en-GB"/>
          </a:p>
        </p:txBody>
      </p:sp>
      <p:sp>
        <p:nvSpPr>
          <p:cNvPr id="5" name="Rectangle 1029">
            <a:extLst>
              <a:ext uri="{FF2B5EF4-FFF2-40B4-BE49-F238E27FC236}">
                <a16:creationId xmlns:a16="http://schemas.microsoft.com/office/drawing/2014/main" id="{9B4720DE-7C7A-49BF-B557-F97097B0B1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30">
            <a:extLst>
              <a:ext uri="{FF2B5EF4-FFF2-40B4-BE49-F238E27FC236}">
                <a16:creationId xmlns:a16="http://schemas.microsoft.com/office/drawing/2014/main" id="{88A34EC0-2FF0-479B-B84C-12694CA56CAC}"/>
              </a:ext>
            </a:extLst>
          </p:cNvPr>
          <p:cNvSpPr>
            <a:spLocks noGrp="1" noChangeArrowheads="1"/>
          </p:cNvSpPr>
          <p:nvPr>
            <p:ph type="sldNum" sz="quarter" idx="12"/>
          </p:nvPr>
        </p:nvSpPr>
        <p:spPr>
          <a:ln/>
        </p:spPr>
        <p:txBody>
          <a:bodyPr/>
          <a:lstStyle>
            <a:lvl1pPr>
              <a:defRPr/>
            </a:lvl1pPr>
          </a:lstStyle>
          <a:p>
            <a:fld id="{AD9C2EF9-FF37-4DA9-956A-4F00093BB3AC}" type="slidenum">
              <a:rPr lang="en-GB" altLang="en-US"/>
              <a:pPr/>
              <a:t>‹#›</a:t>
            </a:fld>
            <a:endParaRPr lang="en-GB" altLang="en-US"/>
          </a:p>
        </p:txBody>
      </p:sp>
    </p:spTree>
    <p:extLst>
      <p:ext uri="{BB962C8B-B14F-4D97-AF65-F5344CB8AC3E}">
        <p14:creationId xmlns:p14="http://schemas.microsoft.com/office/powerpoint/2010/main" val="402953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28">
            <a:extLst>
              <a:ext uri="{FF2B5EF4-FFF2-40B4-BE49-F238E27FC236}">
                <a16:creationId xmlns:a16="http://schemas.microsoft.com/office/drawing/2014/main" id="{728AA3B9-3511-4CA4-B1EF-D42B3B8A84D8}"/>
              </a:ext>
            </a:extLst>
          </p:cNvPr>
          <p:cNvSpPr>
            <a:spLocks noGrp="1" noChangeArrowheads="1"/>
          </p:cNvSpPr>
          <p:nvPr>
            <p:ph type="dt" sz="half" idx="10"/>
          </p:nvPr>
        </p:nvSpPr>
        <p:spPr>
          <a:ln/>
        </p:spPr>
        <p:txBody>
          <a:bodyPr/>
          <a:lstStyle>
            <a:lvl1pPr>
              <a:defRPr/>
            </a:lvl1pPr>
          </a:lstStyle>
          <a:p>
            <a:pPr>
              <a:defRPr/>
            </a:pPr>
            <a:fld id="{390EA797-88DD-4D2A-9D04-9798B27A9276}" type="datetimeFigureOut">
              <a:rPr lang="en-GB"/>
              <a:pPr>
                <a:defRPr/>
              </a:pPr>
              <a:t>14/02/22</a:t>
            </a:fld>
            <a:endParaRPr lang="en-GB"/>
          </a:p>
        </p:txBody>
      </p:sp>
      <p:sp>
        <p:nvSpPr>
          <p:cNvPr id="5" name="Rectangle 1029">
            <a:extLst>
              <a:ext uri="{FF2B5EF4-FFF2-40B4-BE49-F238E27FC236}">
                <a16:creationId xmlns:a16="http://schemas.microsoft.com/office/drawing/2014/main" id="{5AB8DB32-5FEA-4F79-9EE8-D8FA7488109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30">
            <a:extLst>
              <a:ext uri="{FF2B5EF4-FFF2-40B4-BE49-F238E27FC236}">
                <a16:creationId xmlns:a16="http://schemas.microsoft.com/office/drawing/2014/main" id="{2185B11C-8E54-4292-9469-92992F527E9B}"/>
              </a:ext>
            </a:extLst>
          </p:cNvPr>
          <p:cNvSpPr>
            <a:spLocks noGrp="1" noChangeArrowheads="1"/>
          </p:cNvSpPr>
          <p:nvPr>
            <p:ph type="sldNum" sz="quarter" idx="12"/>
          </p:nvPr>
        </p:nvSpPr>
        <p:spPr>
          <a:ln/>
        </p:spPr>
        <p:txBody>
          <a:bodyPr/>
          <a:lstStyle>
            <a:lvl1pPr>
              <a:defRPr/>
            </a:lvl1pPr>
          </a:lstStyle>
          <a:p>
            <a:fld id="{BDD7F689-52DB-43E4-AF61-55C0EA27DBFF}" type="slidenum">
              <a:rPr lang="en-GB" altLang="en-US"/>
              <a:pPr/>
              <a:t>‹#›</a:t>
            </a:fld>
            <a:endParaRPr lang="en-GB" altLang="en-US"/>
          </a:p>
        </p:txBody>
      </p:sp>
    </p:spTree>
    <p:extLst>
      <p:ext uri="{BB962C8B-B14F-4D97-AF65-F5344CB8AC3E}">
        <p14:creationId xmlns:p14="http://schemas.microsoft.com/office/powerpoint/2010/main" val="174951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8A7D63B3-9175-4902-A457-A7D5100FC3D8}"/>
              </a:ext>
            </a:extLst>
          </p:cNvPr>
          <p:cNvSpPr>
            <a:spLocks noGrp="1" noChangeArrowheads="1"/>
          </p:cNvSpPr>
          <p:nvPr>
            <p:ph type="dt" sz="half" idx="10"/>
          </p:nvPr>
        </p:nvSpPr>
        <p:spPr>
          <a:ln/>
        </p:spPr>
        <p:txBody>
          <a:bodyPr/>
          <a:lstStyle>
            <a:lvl1pPr>
              <a:defRPr/>
            </a:lvl1pPr>
          </a:lstStyle>
          <a:p>
            <a:pPr>
              <a:defRPr/>
            </a:pPr>
            <a:fld id="{6C48380D-1EBE-432A-A08D-C53F528F7288}" type="datetimeFigureOut">
              <a:rPr lang="en-GB"/>
              <a:pPr>
                <a:defRPr/>
              </a:pPr>
              <a:t>14/02/22</a:t>
            </a:fld>
            <a:endParaRPr lang="en-GB"/>
          </a:p>
        </p:txBody>
      </p:sp>
      <p:sp>
        <p:nvSpPr>
          <p:cNvPr id="5" name="Rectangle 1029">
            <a:extLst>
              <a:ext uri="{FF2B5EF4-FFF2-40B4-BE49-F238E27FC236}">
                <a16:creationId xmlns:a16="http://schemas.microsoft.com/office/drawing/2014/main" id="{BA098633-25FE-4F2D-BB48-C83804A00F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30">
            <a:extLst>
              <a:ext uri="{FF2B5EF4-FFF2-40B4-BE49-F238E27FC236}">
                <a16:creationId xmlns:a16="http://schemas.microsoft.com/office/drawing/2014/main" id="{101B8273-166A-497F-B661-0D9D5475494C}"/>
              </a:ext>
            </a:extLst>
          </p:cNvPr>
          <p:cNvSpPr>
            <a:spLocks noGrp="1" noChangeArrowheads="1"/>
          </p:cNvSpPr>
          <p:nvPr>
            <p:ph type="sldNum" sz="quarter" idx="12"/>
          </p:nvPr>
        </p:nvSpPr>
        <p:spPr>
          <a:ln/>
        </p:spPr>
        <p:txBody>
          <a:bodyPr/>
          <a:lstStyle>
            <a:lvl1pPr>
              <a:defRPr/>
            </a:lvl1pPr>
          </a:lstStyle>
          <a:p>
            <a:fld id="{113228D3-02E9-4C8F-B5C2-1A6E9C423F61}" type="slidenum">
              <a:rPr lang="en-GB" altLang="en-US"/>
              <a:pPr/>
              <a:t>‹#›</a:t>
            </a:fld>
            <a:endParaRPr lang="en-GB" altLang="en-US"/>
          </a:p>
        </p:txBody>
      </p:sp>
    </p:spTree>
    <p:extLst>
      <p:ext uri="{BB962C8B-B14F-4D97-AF65-F5344CB8AC3E}">
        <p14:creationId xmlns:p14="http://schemas.microsoft.com/office/powerpoint/2010/main" val="2352847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28">
            <a:extLst>
              <a:ext uri="{FF2B5EF4-FFF2-40B4-BE49-F238E27FC236}">
                <a16:creationId xmlns:a16="http://schemas.microsoft.com/office/drawing/2014/main" id="{133A003C-724C-4D46-BF5A-517159208F5D}"/>
              </a:ext>
            </a:extLst>
          </p:cNvPr>
          <p:cNvSpPr>
            <a:spLocks noGrp="1" noChangeArrowheads="1"/>
          </p:cNvSpPr>
          <p:nvPr>
            <p:ph type="dt" sz="half" idx="10"/>
          </p:nvPr>
        </p:nvSpPr>
        <p:spPr>
          <a:ln/>
        </p:spPr>
        <p:txBody>
          <a:bodyPr/>
          <a:lstStyle>
            <a:lvl1pPr>
              <a:defRPr/>
            </a:lvl1pPr>
          </a:lstStyle>
          <a:p>
            <a:pPr>
              <a:defRPr/>
            </a:pPr>
            <a:fld id="{56E42A33-D4D5-4CF8-B12F-4A47279DFA51}" type="datetimeFigureOut">
              <a:rPr lang="en-GB"/>
              <a:pPr>
                <a:defRPr/>
              </a:pPr>
              <a:t>14/02/22</a:t>
            </a:fld>
            <a:endParaRPr lang="en-GB"/>
          </a:p>
        </p:txBody>
      </p:sp>
      <p:sp>
        <p:nvSpPr>
          <p:cNvPr id="6" name="Rectangle 1029">
            <a:extLst>
              <a:ext uri="{FF2B5EF4-FFF2-40B4-BE49-F238E27FC236}">
                <a16:creationId xmlns:a16="http://schemas.microsoft.com/office/drawing/2014/main" id="{191EEE84-C433-407E-B7AF-5AF9FBAC64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030">
            <a:extLst>
              <a:ext uri="{FF2B5EF4-FFF2-40B4-BE49-F238E27FC236}">
                <a16:creationId xmlns:a16="http://schemas.microsoft.com/office/drawing/2014/main" id="{82B0A981-372A-47A0-A324-5257BCFF77B8}"/>
              </a:ext>
            </a:extLst>
          </p:cNvPr>
          <p:cNvSpPr>
            <a:spLocks noGrp="1" noChangeArrowheads="1"/>
          </p:cNvSpPr>
          <p:nvPr>
            <p:ph type="sldNum" sz="quarter" idx="12"/>
          </p:nvPr>
        </p:nvSpPr>
        <p:spPr>
          <a:ln/>
        </p:spPr>
        <p:txBody>
          <a:bodyPr/>
          <a:lstStyle>
            <a:lvl1pPr>
              <a:defRPr/>
            </a:lvl1pPr>
          </a:lstStyle>
          <a:p>
            <a:fld id="{21A20E50-1D3A-4D4D-BFD5-90AA6A792CD5}" type="slidenum">
              <a:rPr lang="en-GB" altLang="en-US"/>
              <a:pPr/>
              <a:t>‹#›</a:t>
            </a:fld>
            <a:endParaRPr lang="en-GB" altLang="en-US"/>
          </a:p>
        </p:txBody>
      </p:sp>
    </p:spTree>
    <p:extLst>
      <p:ext uri="{BB962C8B-B14F-4D97-AF65-F5344CB8AC3E}">
        <p14:creationId xmlns:p14="http://schemas.microsoft.com/office/powerpoint/2010/main" val="1527828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28">
            <a:extLst>
              <a:ext uri="{FF2B5EF4-FFF2-40B4-BE49-F238E27FC236}">
                <a16:creationId xmlns:a16="http://schemas.microsoft.com/office/drawing/2014/main" id="{B735980B-E444-4698-8478-C14EAEE91AAE}"/>
              </a:ext>
            </a:extLst>
          </p:cNvPr>
          <p:cNvSpPr>
            <a:spLocks noGrp="1" noChangeArrowheads="1"/>
          </p:cNvSpPr>
          <p:nvPr>
            <p:ph type="dt" sz="half" idx="10"/>
          </p:nvPr>
        </p:nvSpPr>
        <p:spPr>
          <a:ln/>
        </p:spPr>
        <p:txBody>
          <a:bodyPr/>
          <a:lstStyle>
            <a:lvl1pPr>
              <a:defRPr/>
            </a:lvl1pPr>
          </a:lstStyle>
          <a:p>
            <a:pPr>
              <a:defRPr/>
            </a:pPr>
            <a:fld id="{3D28F06C-D58D-4D06-8781-20CD2108F913}" type="datetimeFigureOut">
              <a:rPr lang="en-GB"/>
              <a:pPr>
                <a:defRPr/>
              </a:pPr>
              <a:t>14/02/22</a:t>
            </a:fld>
            <a:endParaRPr lang="en-GB"/>
          </a:p>
        </p:txBody>
      </p:sp>
      <p:sp>
        <p:nvSpPr>
          <p:cNvPr id="8" name="Rectangle 1029">
            <a:extLst>
              <a:ext uri="{FF2B5EF4-FFF2-40B4-BE49-F238E27FC236}">
                <a16:creationId xmlns:a16="http://schemas.microsoft.com/office/drawing/2014/main" id="{6C2D33EE-DF8C-453C-970C-934EF4FD30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1030">
            <a:extLst>
              <a:ext uri="{FF2B5EF4-FFF2-40B4-BE49-F238E27FC236}">
                <a16:creationId xmlns:a16="http://schemas.microsoft.com/office/drawing/2014/main" id="{20388C7A-4D6E-448F-A1CD-9802722E1E97}"/>
              </a:ext>
            </a:extLst>
          </p:cNvPr>
          <p:cNvSpPr>
            <a:spLocks noGrp="1" noChangeArrowheads="1"/>
          </p:cNvSpPr>
          <p:nvPr>
            <p:ph type="sldNum" sz="quarter" idx="12"/>
          </p:nvPr>
        </p:nvSpPr>
        <p:spPr>
          <a:ln/>
        </p:spPr>
        <p:txBody>
          <a:bodyPr/>
          <a:lstStyle>
            <a:lvl1pPr>
              <a:defRPr/>
            </a:lvl1pPr>
          </a:lstStyle>
          <a:p>
            <a:fld id="{E8FCD7EA-6734-4ABF-9FEE-6A6E9A8A429E}" type="slidenum">
              <a:rPr lang="en-GB" altLang="en-US"/>
              <a:pPr/>
              <a:t>‹#›</a:t>
            </a:fld>
            <a:endParaRPr lang="en-GB" altLang="en-US"/>
          </a:p>
        </p:txBody>
      </p:sp>
    </p:spTree>
    <p:extLst>
      <p:ext uri="{BB962C8B-B14F-4D97-AF65-F5344CB8AC3E}">
        <p14:creationId xmlns:p14="http://schemas.microsoft.com/office/powerpoint/2010/main" val="659913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028">
            <a:extLst>
              <a:ext uri="{FF2B5EF4-FFF2-40B4-BE49-F238E27FC236}">
                <a16:creationId xmlns:a16="http://schemas.microsoft.com/office/drawing/2014/main" id="{49A793B3-86E8-49B2-AF31-C1ECAAB520B7}"/>
              </a:ext>
            </a:extLst>
          </p:cNvPr>
          <p:cNvSpPr>
            <a:spLocks noGrp="1" noChangeArrowheads="1"/>
          </p:cNvSpPr>
          <p:nvPr>
            <p:ph type="dt" sz="half" idx="10"/>
          </p:nvPr>
        </p:nvSpPr>
        <p:spPr>
          <a:ln/>
        </p:spPr>
        <p:txBody>
          <a:bodyPr/>
          <a:lstStyle>
            <a:lvl1pPr>
              <a:defRPr/>
            </a:lvl1pPr>
          </a:lstStyle>
          <a:p>
            <a:pPr>
              <a:defRPr/>
            </a:pPr>
            <a:fld id="{01CB8257-1D18-426E-856C-0E4E9BBCC235}" type="datetimeFigureOut">
              <a:rPr lang="en-GB"/>
              <a:pPr>
                <a:defRPr/>
              </a:pPr>
              <a:t>14/02/22</a:t>
            </a:fld>
            <a:endParaRPr lang="en-GB"/>
          </a:p>
        </p:txBody>
      </p:sp>
      <p:sp>
        <p:nvSpPr>
          <p:cNvPr id="4" name="Rectangle 1029">
            <a:extLst>
              <a:ext uri="{FF2B5EF4-FFF2-40B4-BE49-F238E27FC236}">
                <a16:creationId xmlns:a16="http://schemas.microsoft.com/office/drawing/2014/main" id="{DD95701A-0B6D-4E7A-A15A-5C9B5671CA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1030">
            <a:extLst>
              <a:ext uri="{FF2B5EF4-FFF2-40B4-BE49-F238E27FC236}">
                <a16:creationId xmlns:a16="http://schemas.microsoft.com/office/drawing/2014/main" id="{97765BB0-228C-4E80-9051-56AC7788EDBC}"/>
              </a:ext>
            </a:extLst>
          </p:cNvPr>
          <p:cNvSpPr>
            <a:spLocks noGrp="1" noChangeArrowheads="1"/>
          </p:cNvSpPr>
          <p:nvPr>
            <p:ph type="sldNum" sz="quarter" idx="12"/>
          </p:nvPr>
        </p:nvSpPr>
        <p:spPr>
          <a:ln/>
        </p:spPr>
        <p:txBody>
          <a:bodyPr/>
          <a:lstStyle>
            <a:lvl1pPr>
              <a:defRPr/>
            </a:lvl1pPr>
          </a:lstStyle>
          <a:p>
            <a:fld id="{DC614EA9-4D40-49D5-AC9B-E4B52A57C898}" type="slidenum">
              <a:rPr lang="en-GB" altLang="en-US"/>
              <a:pPr/>
              <a:t>‹#›</a:t>
            </a:fld>
            <a:endParaRPr lang="en-GB" altLang="en-US"/>
          </a:p>
        </p:txBody>
      </p:sp>
    </p:spTree>
    <p:extLst>
      <p:ext uri="{BB962C8B-B14F-4D97-AF65-F5344CB8AC3E}">
        <p14:creationId xmlns:p14="http://schemas.microsoft.com/office/powerpoint/2010/main" val="348780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1ABAD1-BB0D-4AAD-8816-1ABE3A044915}"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1291709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B2C0BB6C-AAB7-4C83-BFB9-E365DB3A91D1}"/>
              </a:ext>
            </a:extLst>
          </p:cNvPr>
          <p:cNvSpPr>
            <a:spLocks noGrp="1" noChangeArrowheads="1"/>
          </p:cNvSpPr>
          <p:nvPr>
            <p:ph type="dt" sz="half" idx="10"/>
          </p:nvPr>
        </p:nvSpPr>
        <p:spPr>
          <a:ln/>
        </p:spPr>
        <p:txBody>
          <a:bodyPr/>
          <a:lstStyle>
            <a:lvl1pPr>
              <a:defRPr/>
            </a:lvl1pPr>
          </a:lstStyle>
          <a:p>
            <a:pPr>
              <a:defRPr/>
            </a:pPr>
            <a:fld id="{6114BD12-5C51-4535-BBB3-09DAD1F85DC1}" type="datetimeFigureOut">
              <a:rPr lang="en-GB"/>
              <a:pPr>
                <a:defRPr/>
              </a:pPr>
              <a:t>14/02/22</a:t>
            </a:fld>
            <a:endParaRPr lang="en-GB"/>
          </a:p>
        </p:txBody>
      </p:sp>
      <p:sp>
        <p:nvSpPr>
          <p:cNvPr id="3" name="Rectangle 1029">
            <a:extLst>
              <a:ext uri="{FF2B5EF4-FFF2-40B4-BE49-F238E27FC236}">
                <a16:creationId xmlns:a16="http://schemas.microsoft.com/office/drawing/2014/main" id="{36338B06-3FFA-49C5-8E89-3028A6DA504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1030">
            <a:extLst>
              <a:ext uri="{FF2B5EF4-FFF2-40B4-BE49-F238E27FC236}">
                <a16:creationId xmlns:a16="http://schemas.microsoft.com/office/drawing/2014/main" id="{579BFEB6-42B0-47DC-8C84-6F4A66AB6E93}"/>
              </a:ext>
            </a:extLst>
          </p:cNvPr>
          <p:cNvSpPr>
            <a:spLocks noGrp="1" noChangeArrowheads="1"/>
          </p:cNvSpPr>
          <p:nvPr>
            <p:ph type="sldNum" sz="quarter" idx="12"/>
          </p:nvPr>
        </p:nvSpPr>
        <p:spPr>
          <a:ln/>
        </p:spPr>
        <p:txBody>
          <a:bodyPr/>
          <a:lstStyle>
            <a:lvl1pPr>
              <a:defRPr/>
            </a:lvl1pPr>
          </a:lstStyle>
          <a:p>
            <a:fld id="{7A7D1399-ED62-4E6C-8A82-0D76B3B6A7F6}" type="slidenum">
              <a:rPr lang="en-GB" altLang="en-US"/>
              <a:pPr/>
              <a:t>‹#›</a:t>
            </a:fld>
            <a:endParaRPr lang="en-GB" altLang="en-US"/>
          </a:p>
        </p:txBody>
      </p:sp>
    </p:spTree>
    <p:extLst>
      <p:ext uri="{BB962C8B-B14F-4D97-AF65-F5344CB8AC3E}">
        <p14:creationId xmlns:p14="http://schemas.microsoft.com/office/powerpoint/2010/main" val="2290075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F7D69E35-A78F-423F-A597-E1A049AB93D6}"/>
              </a:ext>
            </a:extLst>
          </p:cNvPr>
          <p:cNvSpPr>
            <a:spLocks noGrp="1" noChangeArrowheads="1"/>
          </p:cNvSpPr>
          <p:nvPr>
            <p:ph type="dt" sz="half" idx="10"/>
          </p:nvPr>
        </p:nvSpPr>
        <p:spPr>
          <a:ln/>
        </p:spPr>
        <p:txBody>
          <a:bodyPr/>
          <a:lstStyle>
            <a:lvl1pPr>
              <a:defRPr/>
            </a:lvl1pPr>
          </a:lstStyle>
          <a:p>
            <a:pPr>
              <a:defRPr/>
            </a:pPr>
            <a:fld id="{51572C9A-F6D1-4393-A2C5-FFF6F57B055B}" type="datetimeFigureOut">
              <a:rPr lang="en-GB"/>
              <a:pPr>
                <a:defRPr/>
              </a:pPr>
              <a:t>14/02/22</a:t>
            </a:fld>
            <a:endParaRPr lang="en-GB"/>
          </a:p>
        </p:txBody>
      </p:sp>
      <p:sp>
        <p:nvSpPr>
          <p:cNvPr id="6" name="Rectangle 1029">
            <a:extLst>
              <a:ext uri="{FF2B5EF4-FFF2-40B4-BE49-F238E27FC236}">
                <a16:creationId xmlns:a16="http://schemas.microsoft.com/office/drawing/2014/main" id="{7D9C8890-4B7A-4471-B5F7-A8C7B3745B5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030">
            <a:extLst>
              <a:ext uri="{FF2B5EF4-FFF2-40B4-BE49-F238E27FC236}">
                <a16:creationId xmlns:a16="http://schemas.microsoft.com/office/drawing/2014/main" id="{320A0627-758D-445E-ADFB-45B37E639279}"/>
              </a:ext>
            </a:extLst>
          </p:cNvPr>
          <p:cNvSpPr>
            <a:spLocks noGrp="1" noChangeArrowheads="1"/>
          </p:cNvSpPr>
          <p:nvPr>
            <p:ph type="sldNum" sz="quarter" idx="12"/>
          </p:nvPr>
        </p:nvSpPr>
        <p:spPr>
          <a:ln/>
        </p:spPr>
        <p:txBody>
          <a:bodyPr/>
          <a:lstStyle>
            <a:lvl1pPr>
              <a:defRPr/>
            </a:lvl1pPr>
          </a:lstStyle>
          <a:p>
            <a:fld id="{C0BFBF9E-8BE0-4126-928B-49EEAE7A4063}" type="slidenum">
              <a:rPr lang="en-GB" altLang="en-US"/>
              <a:pPr/>
              <a:t>‹#›</a:t>
            </a:fld>
            <a:endParaRPr lang="en-GB" altLang="en-US"/>
          </a:p>
        </p:txBody>
      </p:sp>
    </p:spTree>
    <p:extLst>
      <p:ext uri="{BB962C8B-B14F-4D97-AF65-F5344CB8AC3E}">
        <p14:creationId xmlns:p14="http://schemas.microsoft.com/office/powerpoint/2010/main" val="1134125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1FA5A2EF-0382-4997-A03B-B21FB293E79A}"/>
              </a:ext>
            </a:extLst>
          </p:cNvPr>
          <p:cNvSpPr>
            <a:spLocks noGrp="1" noChangeArrowheads="1"/>
          </p:cNvSpPr>
          <p:nvPr>
            <p:ph type="dt" sz="half" idx="10"/>
          </p:nvPr>
        </p:nvSpPr>
        <p:spPr>
          <a:ln/>
        </p:spPr>
        <p:txBody>
          <a:bodyPr/>
          <a:lstStyle>
            <a:lvl1pPr>
              <a:defRPr/>
            </a:lvl1pPr>
          </a:lstStyle>
          <a:p>
            <a:pPr>
              <a:defRPr/>
            </a:pPr>
            <a:fld id="{5E7BDD6A-F80F-4835-BF0F-D960009B9A79}" type="datetimeFigureOut">
              <a:rPr lang="en-GB"/>
              <a:pPr>
                <a:defRPr/>
              </a:pPr>
              <a:t>14/02/22</a:t>
            </a:fld>
            <a:endParaRPr lang="en-GB"/>
          </a:p>
        </p:txBody>
      </p:sp>
      <p:sp>
        <p:nvSpPr>
          <p:cNvPr id="6" name="Rectangle 1029">
            <a:extLst>
              <a:ext uri="{FF2B5EF4-FFF2-40B4-BE49-F238E27FC236}">
                <a16:creationId xmlns:a16="http://schemas.microsoft.com/office/drawing/2014/main" id="{448A775A-034A-4B7E-88EB-7C01205D0D3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030">
            <a:extLst>
              <a:ext uri="{FF2B5EF4-FFF2-40B4-BE49-F238E27FC236}">
                <a16:creationId xmlns:a16="http://schemas.microsoft.com/office/drawing/2014/main" id="{9B27E449-0F84-4FF3-B1E5-21BC74C46CDE}"/>
              </a:ext>
            </a:extLst>
          </p:cNvPr>
          <p:cNvSpPr>
            <a:spLocks noGrp="1" noChangeArrowheads="1"/>
          </p:cNvSpPr>
          <p:nvPr>
            <p:ph type="sldNum" sz="quarter" idx="12"/>
          </p:nvPr>
        </p:nvSpPr>
        <p:spPr>
          <a:ln/>
        </p:spPr>
        <p:txBody>
          <a:bodyPr/>
          <a:lstStyle>
            <a:lvl1pPr>
              <a:defRPr/>
            </a:lvl1pPr>
          </a:lstStyle>
          <a:p>
            <a:fld id="{9EEF880C-588F-4AEF-9A0A-FDEDE1925CF8}" type="slidenum">
              <a:rPr lang="en-GB" altLang="en-US"/>
              <a:pPr/>
              <a:t>‹#›</a:t>
            </a:fld>
            <a:endParaRPr lang="en-GB" altLang="en-US"/>
          </a:p>
        </p:txBody>
      </p:sp>
    </p:spTree>
    <p:extLst>
      <p:ext uri="{BB962C8B-B14F-4D97-AF65-F5344CB8AC3E}">
        <p14:creationId xmlns:p14="http://schemas.microsoft.com/office/powerpoint/2010/main" val="1400427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28">
            <a:extLst>
              <a:ext uri="{FF2B5EF4-FFF2-40B4-BE49-F238E27FC236}">
                <a16:creationId xmlns:a16="http://schemas.microsoft.com/office/drawing/2014/main" id="{C4D4E58F-D2DC-4796-AF94-FCF920062796}"/>
              </a:ext>
            </a:extLst>
          </p:cNvPr>
          <p:cNvSpPr>
            <a:spLocks noGrp="1" noChangeArrowheads="1"/>
          </p:cNvSpPr>
          <p:nvPr>
            <p:ph type="dt" sz="half" idx="10"/>
          </p:nvPr>
        </p:nvSpPr>
        <p:spPr>
          <a:ln/>
        </p:spPr>
        <p:txBody>
          <a:bodyPr/>
          <a:lstStyle>
            <a:lvl1pPr>
              <a:defRPr/>
            </a:lvl1pPr>
          </a:lstStyle>
          <a:p>
            <a:pPr>
              <a:defRPr/>
            </a:pPr>
            <a:fld id="{9502015E-FF0B-40C3-A081-F7AF8F2ACB3F}" type="datetimeFigureOut">
              <a:rPr lang="en-GB"/>
              <a:pPr>
                <a:defRPr/>
              </a:pPr>
              <a:t>14/02/22</a:t>
            </a:fld>
            <a:endParaRPr lang="en-GB"/>
          </a:p>
        </p:txBody>
      </p:sp>
      <p:sp>
        <p:nvSpPr>
          <p:cNvPr id="5" name="Rectangle 1029">
            <a:extLst>
              <a:ext uri="{FF2B5EF4-FFF2-40B4-BE49-F238E27FC236}">
                <a16:creationId xmlns:a16="http://schemas.microsoft.com/office/drawing/2014/main" id="{BE4342B9-ECAC-4F0D-8423-B313BC2F41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30">
            <a:extLst>
              <a:ext uri="{FF2B5EF4-FFF2-40B4-BE49-F238E27FC236}">
                <a16:creationId xmlns:a16="http://schemas.microsoft.com/office/drawing/2014/main" id="{4612F34D-04B0-4090-8EB0-A306533510D9}"/>
              </a:ext>
            </a:extLst>
          </p:cNvPr>
          <p:cNvSpPr>
            <a:spLocks noGrp="1" noChangeArrowheads="1"/>
          </p:cNvSpPr>
          <p:nvPr>
            <p:ph type="sldNum" sz="quarter" idx="12"/>
          </p:nvPr>
        </p:nvSpPr>
        <p:spPr>
          <a:ln/>
        </p:spPr>
        <p:txBody>
          <a:bodyPr/>
          <a:lstStyle>
            <a:lvl1pPr>
              <a:defRPr/>
            </a:lvl1pPr>
          </a:lstStyle>
          <a:p>
            <a:fld id="{C0115E09-ADBE-4B57-BE9E-F6D4C3A51C3B}" type="slidenum">
              <a:rPr lang="en-GB" altLang="en-US"/>
              <a:pPr/>
              <a:t>‹#›</a:t>
            </a:fld>
            <a:endParaRPr lang="en-GB" altLang="en-US"/>
          </a:p>
        </p:txBody>
      </p:sp>
    </p:spTree>
    <p:extLst>
      <p:ext uri="{BB962C8B-B14F-4D97-AF65-F5344CB8AC3E}">
        <p14:creationId xmlns:p14="http://schemas.microsoft.com/office/powerpoint/2010/main" val="2727727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28">
            <a:extLst>
              <a:ext uri="{FF2B5EF4-FFF2-40B4-BE49-F238E27FC236}">
                <a16:creationId xmlns:a16="http://schemas.microsoft.com/office/drawing/2014/main" id="{D67FE589-825D-464D-BBA3-D794C6ABBE51}"/>
              </a:ext>
            </a:extLst>
          </p:cNvPr>
          <p:cNvSpPr>
            <a:spLocks noGrp="1" noChangeArrowheads="1"/>
          </p:cNvSpPr>
          <p:nvPr>
            <p:ph type="dt" sz="half" idx="10"/>
          </p:nvPr>
        </p:nvSpPr>
        <p:spPr>
          <a:ln/>
        </p:spPr>
        <p:txBody>
          <a:bodyPr/>
          <a:lstStyle>
            <a:lvl1pPr>
              <a:defRPr/>
            </a:lvl1pPr>
          </a:lstStyle>
          <a:p>
            <a:pPr>
              <a:defRPr/>
            </a:pPr>
            <a:fld id="{E65510F3-ACDE-488F-8A39-6B428E428689}" type="datetimeFigureOut">
              <a:rPr lang="en-GB"/>
              <a:pPr>
                <a:defRPr/>
              </a:pPr>
              <a:t>14/02/22</a:t>
            </a:fld>
            <a:endParaRPr lang="en-GB"/>
          </a:p>
        </p:txBody>
      </p:sp>
      <p:sp>
        <p:nvSpPr>
          <p:cNvPr id="5" name="Rectangle 1029">
            <a:extLst>
              <a:ext uri="{FF2B5EF4-FFF2-40B4-BE49-F238E27FC236}">
                <a16:creationId xmlns:a16="http://schemas.microsoft.com/office/drawing/2014/main" id="{4BD304A5-EF26-41A7-9DDE-6392E0E03EF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1030">
            <a:extLst>
              <a:ext uri="{FF2B5EF4-FFF2-40B4-BE49-F238E27FC236}">
                <a16:creationId xmlns:a16="http://schemas.microsoft.com/office/drawing/2014/main" id="{7E763358-230D-40E4-A538-4E261371C5BC}"/>
              </a:ext>
            </a:extLst>
          </p:cNvPr>
          <p:cNvSpPr>
            <a:spLocks noGrp="1" noChangeArrowheads="1"/>
          </p:cNvSpPr>
          <p:nvPr>
            <p:ph type="sldNum" sz="quarter" idx="12"/>
          </p:nvPr>
        </p:nvSpPr>
        <p:spPr>
          <a:ln/>
        </p:spPr>
        <p:txBody>
          <a:bodyPr/>
          <a:lstStyle>
            <a:lvl1pPr>
              <a:defRPr/>
            </a:lvl1pPr>
          </a:lstStyle>
          <a:p>
            <a:fld id="{D8CC688F-C93B-4DB0-9A67-EA2C8B54D030}" type="slidenum">
              <a:rPr lang="en-GB" altLang="en-US"/>
              <a:pPr/>
              <a:t>‹#›</a:t>
            </a:fld>
            <a:endParaRPr lang="en-GB" altLang="en-US"/>
          </a:p>
        </p:txBody>
      </p:sp>
    </p:spTree>
    <p:extLst>
      <p:ext uri="{BB962C8B-B14F-4D97-AF65-F5344CB8AC3E}">
        <p14:creationId xmlns:p14="http://schemas.microsoft.com/office/powerpoint/2010/main" val="335591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1424387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1129407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260857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3715066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177705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1ABAD1-BB0D-4AAD-8816-1ABE3A044915}" type="datetimeFigureOut">
              <a:rPr lang="en-GB" smtClean="0"/>
              <a:t>14/02/22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2556079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940090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1934646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977215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883704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1526284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856203-E0B1-4DCC-9F59-B74EE4FB627A}" type="datetimeFigureOut">
              <a:rPr lang="en-US" smtClean="0"/>
              <a:pPr/>
              <a:t>2/14/2022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3406108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6BA852-F390-4D5D-9B74-EDC05F00A019}"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705028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BA852-F390-4D5D-9B74-EDC05F00A019}"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1517708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BA852-F390-4D5D-9B74-EDC05F00A019}"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1272529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6BA852-F390-4D5D-9B74-EDC05F00A019}"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51666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1ABAD1-BB0D-4AAD-8816-1ABE3A044915}" type="datetimeFigureOut">
              <a:rPr lang="en-GB" smtClean="0"/>
              <a:t>14/02/22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2985402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6BA852-F390-4D5D-9B74-EDC05F00A019}" type="datetimeFigureOut">
              <a:rPr lang="en-GB" smtClean="0"/>
              <a:t>14/02/22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2637440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6BA852-F390-4D5D-9B74-EDC05F00A019}" type="datetimeFigureOut">
              <a:rPr lang="en-GB" smtClean="0"/>
              <a:t>14/02/22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428791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BA852-F390-4D5D-9B74-EDC05F00A019}" type="datetimeFigureOut">
              <a:rPr lang="en-GB" smtClean="0"/>
              <a:t>14/02/22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4238480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BA852-F390-4D5D-9B74-EDC05F00A019}"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3811025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BA852-F390-4D5D-9B74-EDC05F00A019}"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3248360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BA852-F390-4D5D-9B74-EDC05F00A019}"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3976025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BA852-F390-4D5D-9B74-EDC05F00A019}"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8DE12-09F1-4A39-AA71-E6271BB57600}" type="slidenum">
              <a:rPr lang="en-GB" smtClean="0"/>
              <a:t>‹#›</a:t>
            </a:fld>
            <a:endParaRPr lang="en-GB"/>
          </a:p>
        </p:txBody>
      </p:sp>
    </p:spTree>
    <p:extLst>
      <p:ext uri="{BB962C8B-B14F-4D97-AF65-F5344CB8AC3E}">
        <p14:creationId xmlns:p14="http://schemas.microsoft.com/office/powerpoint/2010/main" val="1146263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D154C1-E39E-4383-9873-94A760665EF1}"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824990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D154C1-E39E-4383-9873-94A760665EF1}"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1274632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154C1-E39E-4383-9873-94A760665EF1}"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394759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ABAD1-BB0D-4AAD-8816-1ABE3A044915}" type="datetimeFigureOut">
              <a:rPr lang="en-GB" smtClean="0"/>
              <a:t>14/02/22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963966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D154C1-E39E-4383-9873-94A760665EF1}"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1148040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D154C1-E39E-4383-9873-94A760665EF1}" type="datetimeFigureOut">
              <a:rPr lang="en-GB" smtClean="0"/>
              <a:t>14/02/22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3585520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D154C1-E39E-4383-9873-94A760665EF1}" type="datetimeFigureOut">
              <a:rPr lang="en-GB" smtClean="0"/>
              <a:t>14/02/22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14077526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154C1-E39E-4383-9873-94A760665EF1}" type="datetimeFigureOut">
              <a:rPr lang="en-GB" smtClean="0"/>
              <a:t>14/02/22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2794108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154C1-E39E-4383-9873-94A760665EF1}"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7353036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154C1-E39E-4383-9873-94A760665EF1}"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2749401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D154C1-E39E-4383-9873-94A760665EF1}"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2682784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D154C1-E39E-4383-9873-94A760665EF1}" type="datetimeFigureOut">
              <a:rPr lang="en-GB" smtClean="0"/>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4F3DD3-8554-4532-9174-329B4F41016D}" type="slidenum">
              <a:rPr lang="en-GB" smtClean="0"/>
              <a:t>‹#›</a:t>
            </a:fld>
            <a:endParaRPr lang="en-GB"/>
          </a:p>
        </p:txBody>
      </p:sp>
    </p:spTree>
    <p:extLst>
      <p:ext uri="{BB962C8B-B14F-4D97-AF65-F5344CB8AC3E}">
        <p14:creationId xmlns:p14="http://schemas.microsoft.com/office/powerpoint/2010/main" val="3913932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chemeClr val="accent1">
              <a:lumMod val="20000"/>
              <a:lumOff val="80000"/>
            </a:scheme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D1FBC06C-886E-4277-B17B-6999360A6E40}" type="datetimeFigureOut">
              <a:rPr lang="en-GB" smtClean="0"/>
              <a:pPr/>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2536487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FBC06C-886E-4277-B17B-6999360A6E40}" type="datetimeFigureOut">
              <a:rPr lang="en-GB" smtClean="0"/>
              <a:pPr/>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344207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ABAD1-BB0D-4AAD-8816-1ABE3A044915}"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34516905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BC06C-886E-4277-B17B-6999360A6E40}" type="datetimeFigureOut">
              <a:rPr lang="en-GB" smtClean="0"/>
              <a:pPr/>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175120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FBC06C-886E-4277-B17B-6999360A6E40}" type="datetimeFigureOut">
              <a:rPr lang="en-GB" smtClean="0"/>
              <a:pPr/>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2715763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FBC06C-886E-4277-B17B-6999360A6E40}" type="datetimeFigureOut">
              <a:rPr lang="en-GB" smtClean="0"/>
              <a:pPr/>
              <a:t>14/02/22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3162166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FBC06C-886E-4277-B17B-6999360A6E40}" type="datetimeFigureOut">
              <a:rPr lang="en-GB" smtClean="0"/>
              <a:pPr/>
              <a:t>14/02/22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1095540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BC06C-886E-4277-B17B-6999360A6E40}" type="datetimeFigureOut">
              <a:rPr lang="en-GB" smtClean="0"/>
              <a:pPr/>
              <a:t>14/02/22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3937261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BC06C-886E-4277-B17B-6999360A6E40}" type="datetimeFigureOut">
              <a:rPr lang="en-GB" smtClean="0"/>
              <a:pPr/>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3888439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BC06C-886E-4277-B17B-6999360A6E40}" type="datetimeFigureOut">
              <a:rPr lang="en-GB" smtClean="0"/>
              <a:pPr/>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22196158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FBC06C-886E-4277-B17B-6999360A6E40}" type="datetimeFigureOut">
              <a:rPr lang="en-GB" smtClean="0"/>
              <a:pPr/>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1817886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FBC06C-886E-4277-B17B-6999360A6E40}" type="datetimeFigureOut">
              <a:rPr lang="en-GB" smtClean="0"/>
              <a:pPr/>
              <a:t>14/02/22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DA0A2A-9B8C-40F6-8D60-DED4E96051EF}" type="slidenum">
              <a:rPr lang="en-GB" smtClean="0"/>
              <a:pPr/>
              <a:t>‹#›</a:t>
            </a:fld>
            <a:endParaRPr lang="en-GB"/>
          </a:p>
        </p:txBody>
      </p:sp>
    </p:spTree>
    <p:extLst>
      <p:ext uri="{BB962C8B-B14F-4D97-AF65-F5344CB8AC3E}">
        <p14:creationId xmlns:p14="http://schemas.microsoft.com/office/powerpoint/2010/main" val="1952574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FF89EE-28CA-46C8-8B84-D629C389C473}"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342960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ABAD1-BB0D-4AAD-8816-1ABE3A044915}" type="datetimeFigureOut">
              <a:rPr lang="en-GB" smtClean="0"/>
              <a:t>14/02/22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D7B1E-B8C0-4647-8653-7FEF6695FE20}" type="slidenum">
              <a:rPr lang="en-GB" smtClean="0"/>
              <a:t>‹#›</a:t>
            </a:fld>
            <a:endParaRPr lang="en-GB"/>
          </a:p>
        </p:txBody>
      </p:sp>
    </p:spTree>
    <p:extLst>
      <p:ext uri="{BB962C8B-B14F-4D97-AF65-F5344CB8AC3E}">
        <p14:creationId xmlns:p14="http://schemas.microsoft.com/office/powerpoint/2010/main" val="26970560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F89EE-28CA-46C8-8B84-D629C389C473}"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29996556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F89EE-28CA-46C8-8B84-D629C389C473}"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10594678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FF89EE-28CA-46C8-8B84-D629C389C473}"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15473602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F89EE-28CA-46C8-8B84-D629C389C473}"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20343449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FF89EE-28CA-46C8-8B84-D629C389C473}"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30897515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F89EE-28CA-46C8-8B84-D629C389C473}"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3645230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FF89EE-28CA-46C8-8B84-D629C389C473}"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22580795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FF89EE-28CA-46C8-8B84-D629C389C473}"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3172687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F89EE-28CA-46C8-8B84-D629C389C473}"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20394605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F89EE-28CA-46C8-8B84-D629C389C473}"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CDB0D-8831-4A51-A31A-3228902B60AA}" type="slidenum">
              <a:rPr lang="en-US" smtClean="0"/>
              <a:t>‹#›</a:t>
            </a:fld>
            <a:endParaRPr lang="en-US"/>
          </a:p>
        </p:txBody>
      </p:sp>
    </p:spTree>
    <p:extLst>
      <p:ext uri="{BB962C8B-B14F-4D97-AF65-F5344CB8AC3E}">
        <p14:creationId xmlns:p14="http://schemas.microsoft.com/office/powerpoint/2010/main" val="27205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ABAD1-BB0D-4AAD-8816-1ABE3A044915}" type="datetimeFigureOut">
              <a:rPr lang="en-GB" smtClean="0"/>
              <a:t>14/02/22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D7B1E-B8C0-4647-8653-7FEF6695FE20}" type="slidenum">
              <a:rPr lang="en-GB" smtClean="0"/>
              <a:t>‹#›</a:t>
            </a:fld>
            <a:endParaRPr lang="en-GB"/>
          </a:p>
        </p:txBody>
      </p:sp>
    </p:spTree>
    <p:extLst>
      <p:ext uri="{BB962C8B-B14F-4D97-AF65-F5344CB8AC3E}">
        <p14:creationId xmlns:p14="http://schemas.microsoft.com/office/powerpoint/2010/main" val="420966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C8843-8446-465D-A9B0-E148F213D05C}" type="datetimeFigureOut">
              <a:rPr lang="en-GB" smtClean="0">
                <a:solidFill>
                  <a:prstClr val="black">
                    <a:tint val="75000"/>
                  </a:prstClr>
                </a:solidFill>
              </a:rPr>
              <a:pPr/>
              <a:t>14/02/22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0330A-778A-4EF1-BCF5-BC4E93F047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77426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4AC83-460D-4E2F-8AF9-57617D66F317}" type="datetimeFigureOut">
              <a:rPr lang="en-GB" smtClean="0"/>
              <a:t>14/02/22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67671-6691-4D94-99AA-2B7E4F0E0951}" type="slidenum">
              <a:rPr lang="en-GB" smtClean="0"/>
              <a:t>‹#›</a:t>
            </a:fld>
            <a:endParaRPr lang="en-GB"/>
          </a:p>
        </p:txBody>
      </p:sp>
    </p:spTree>
    <p:extLst>
      <p:ext uri="{BB962C8B-B14F-4D97-AF65-F5344CB8AC3E}">
        <p14:creationId xmlns:p14="http://schemas.microsoft.com/office/powerpoint/2010/main" val="17796326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A63A8753-A645-46A3-8ADC-7DC8EA3CC03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1027">
            <a:extLst>
              <a:ext uri="{FF2B5EF4-FFF2-40B4-BE49-F238E27FC236}">
                <a16:creationId xmlns:a16="http://schemas.microsoft.com/office/drawing/2014/main" id="{21B8D6B0-6172-40E8-A5C5-F4C10314076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8436" name="Rectangle 1028">
            <a:extLst>
              <a:ext uri="{FF2B5EF4-FFF2-40B4-BE49-F238E27FC236}">
                <a16:creationId xmlns:a16="http://schemas.microsoft.com/office/drawing/2014/main" id="{9866E6D1-45B5-4009-AD0C-8223EBF60AD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fld id="{00105121-50C5-4544-A092-E552710E99BE}" type="datetimeFigureOut">
              <a:rPr lang="en-GB"/>
              <a:pPr>
                <a:defRPr/>
              </a:pPr>
              <a:t>14/02/22</a:t>
            </a:fld>
            <a:endParaRPr lang="en-GB"/>
          </a:p>
        </p:txBody>
      </p:sp>
      <p:sp>
        <p:nvSpPr>
          <p:cNvPr id="18437" name="Rectangle 1029">
            <a:extLst>
              <a:ext uri="{FF2B5EF4-FFF2-40B4-BE49-F238E27FC236}">
                <a16:creationId xmlns:a16="http://schemas.microsoft.com/office/drawing/2014/main" id="{5FBF6F4D-0624-4F6F-9ED0-FFF5118E033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GB"/>
          </a:p>
        </p:txBody>
      </p:sp>
      <p:sp>
        <p:nvSpPr>
          <p:cNvPr id="18438" name="Rectangle 1030">
            <a:extLst>
              <a:ext uri="{FF2B5EF4-FFF2-40B4-BE49-F238E27FC236}">
                <a16:creationId xmlns:a16="http://schemas.microsoft.com/office/drawing/2014/main" id="{838E2648-267E-48E0-9C86-9721B481BE1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5B5E3FC-E305-4FFE-86D7-FB134E3A94FF}" type="slidenum">
              <a:rPr lang="en-GB" altLang="en-US"/>
              <a:pPr/>
              <a:t>‹#›</a:t>
            </a:fld>
            <a:endParaRPr lang="en-GB" altLang="en-US"/>
          </a:p>
        </p:txBody>
      </p:sp>
      <p:sp>
        <p:nvSpPr>
          <p:cNvPr id="18439" name="Text Box 1031">
            <a:extLst>
              <a:ext uri="{FF2B5EF4-FFF2-40B4-BE49-F238E27FC236}">
                <a16:creationId xmlns:a16="http://schemas.microsoft.com/office/drawing/2014/main" id="{4D41ACC5-A5DE-41B1-AF1D-D874AE6D0953}"/>
              </a:ext>
            </a:extLst>
          </p:cNvPr>
          <p:cNvSpPr txBox="1">
            <a:spLocks noChangeArrowheads="1"/>
          </p:cNvSpPr>
          <p:nvPr userDrawn="1"/>
        </p:nvSpPr>
        <p:spPr bwMode="auto">
          <a:xfrm>
            <a:off x="0" y="1"/>
            <a:ext cx="12192000" cy="576263"/>
          </a:xfrm>
          <a:prstGeom prst="rect">
            <a:avLst/>
          </a:prstGeom>
          <a:solidFill>
            <a:srgbClr val="2EA67F"/>
          </a:solidFill>
          <a:ln w="9525">
            <a:noFill/>
            <a:miter lim="800000"/>
            <a:headEnd/>
            <a:tailEnd/>
          </a:ln>
          <a:effectLst/>
        </p:spPr>
        <p:txBody>
          <a:bodyPr anchor="ctr"/>
          <a:lstStyle/>
          <a:p>
            <a:pPr marL="379413">
              <a:spcBef>
                <a:spcPct val="50000"/>
              </a:spcBef>
              <a:defRPr/>
            </a:pPr>
            <a:r>
              <a:rPr lang="en-US" sz="1800" b="1">
                <a:solidFill>
                  <a:schemeClr val="bg1"/>
                </a:solidFill>
                <a:latin typeface="Arial" charset="0"/>
              </a:rPr>
              <a:t>Fairness and justice in decision making and the law</a:t>
            </a:r>
            <a:endParaRPr lang="en-GB" sz="1200">
              <a:latin typeface="Arial" charset="0"/>
            </a:endParaRPr>
          </a:p>
        </p:txBody>
      </p:sp>
      <p:sp>
        <p:nvSpPr>
          <p:cNvPr id="18440" name="Text Box 1032">
            <a:extLst>
              <a:ext uri="{FF2B5EF4-FFF2-40B4-BE49-F238E27FC236}">
                <a16:creationId xmlns:a16="http://schemas.microsoft.com/office/drawing/2014/main" id="{07DD9179-F3A5-4A66-B1A4-5E4C1B7BA4F8}"/>
              </a:ext>
            </a:extLst>
          </p:cNvPr>
          <p:cNvSpPr txBox="1">
            <a:spLocks noChangeArrowheads="1"/>
          </p:cNvSpPr>
          <p:nvPr userDrawn="1"/>
        </p:nvSpPr>
        <p:spPr bwMode="auto">
          <a:xfrm>
            <a:off x="0" y="533400"/>
            <a:ext cx="12192000" cy="388938"/>
          </a:xfrm>
          <a:prstGeom prst="rect">
            <a:avLst/>
          </a:prstGeom>
          <a:solidFill>
            <a:srgbClr val="C2E4D3"/>
          </a:solidFill>
          <a:ln w="9525">
            <a:noFill/>
            <a:miter lim="800000"/>
            <a:headEnd/>
            <a:tailEnd/>
          </a:ln>
          <a:effectLst/>
        </p:spPr>
        <p:txBody>
          <a:bodyPr/>
          <a:lstStyle/>
          <a:p>
            <a:pPr marL="379413">
              <a:spcBef>
                <a:spcPct val="50000"/>
              </a:spcBef>
              <a:defRPr/>
            </a:pPr>
            <a:r>
              <a:rPr lang="en-US" sz="1800" b="1">
                <a:solidFill>
                  <a:srgbClr val="69B781"/>
                </a:solidFill>
                <a:latin typeface="Arial" charset="0"/>
              </a:rPr>
              <a:t>1 What is a crime?</a:t>
            </a:r>
            <a:endParaRPr lang="en-GB" sz="1200">
              <a:latin typeface="Arial" charset="0"/>
            </a:endParaRPr>
          </a:p>
        </p:txBody>
      </p:sp>
      <p:sp>
        <p:nvSpPr>
          <p:cNvPr id="18441" name="Line 1033">
            <a:extLst>
              <a:ext uri="{FF2B5EF4-FFF2-40B4-BE49-F238E27FC236}">
                <a16:creationId xmlns:a16="http://schemas.microsoft.com/office/drawing/2014/main" id="{8A17D7BC-4FB1-42AD-B4D7-F7A69C424BD7}"/>
              </a:ext>
            </a:extLst>
          </p:cNvPr>
          <p:cNvSpPr>
            <a:spLocks noChangeShapeType="1"/>
          </p:cNvSpPr>
          <p:nvPr userDrawn="1"/>
        </p:nvSpPr>
        <p:spPr bwMode="auto">
          <a:xfrm>
            <a:off x="0" y="6400800"/>
            <a:ext cx="12192000" cy="0"/>
          </a:xfrm>
          <a:prstGeom prst="line">
            <a:avLst/>
          </a:prstGeom>
          <a:noFill/>
          <a:ln w="28575">
            <a:solidFill>
              <a:srgbClr val="2EA67F"/>
            </a:solidFill>
            <a:round/>
            <a:headEnd/>
            <a:tailEnd/>
          </a:ln>
          <a:effectLst/>
        </p:spPr>
        <p:txBody>
          <a:bodyPr wrap="none" anchor="ctr"/>
          <a:lstStyle/>
          <a:p>
            <a:pPr>
              <a:defRPr/>
            </a:pPr>
            <a:endParaRPr lang="en-GB" sz="1800">
              <a:latin typeface="Arial" charset="0"/>
            </a:endParaRPr>
          </a:p>
        </p:txBody>
      </p:sp>
      <p:sp>
        <p:nvSpPr>
          <p:cNvPr id="18442" name="Text Box 1034">
            <a:extLst>
              <a:ext uri="{FF2B5EF4-FFF2-40B4-BE49-F238E27FC236}">
                <a16:creationId xmlns:a16="http://schemas.microsoft.com/office/drawing/2014/main" id="{BFEFBE41-924C-4187-AC12-CC786180E59E}"/>
              </a:ext>
            </a:extLst>
          </p:cNvPr>
          <p:cNvSpPr txBox="1">
            <a:spLocks noChangeArrowheads="1"/>
          </p:cNvSpPr>
          <p:nvPr userDrawn="1"/>
        </p:nvSpPr>
        <p:spPr bwMode="auto">
          <a:xfrm>
            <a:off x="182034" y="6510339"/>
            <a:ext cx="11705167" cy="274637"/>
          </a:xfrm>
          <a:prstGeom prst="rect">
            <a:avLst/>
          </a:prstGeom>
          <a:noFill/>
          <a:ln w="9525">
            <a:noFill/>
            <a:miter lim="800000"/>
            <a:headEnd/>
            <a:tailEnd/>
          </a:ln>
          <a:effectLst/>
        </p:spPr>
        <p:txBody>
          <a:bodyPr>
            <a:spAutoFit/>
          </a:bodyPr>
          <a:lstStyle/>
          <a:p>
            <a:pPr>
              <a:defRPr/>
            </a:pPr>
            <a:endParaRPr lang="en-US" sz="1200">
              <a:latin typeface="Arial" charset="0"/>
            </a:endParaRPr>
          </a:p>
        </p:txBody>
      </p:sp>
      <p:sp>
        <p:nvSpPr>
          <p:cNvPr id="18443" name="Text Box 1035">
            <a:extLst>
              <a:ext uri="{FF2B5EF4-FFF2-40B4-BE49-F238E27FC236}">
                <a16:creationId xmlns:a16="http://schemas.microsoft.com/office/drawing/2014/main" id="{C96F65D1-1D97-4E50-8E1B-7C646B329FFB}"/>
              </a:ext>
            </a:extLst>
          </p:cNvPr>
          <p:cNvSpPr txBox="1">
            <a:spLocks noChangeArrowheads="1"/>
          </p:cNvSpPr>
          <p:nvPr userDrawn="1"/>
        </p:nvSpPr>
        <p:spPr bwMode="auto">
          <a:xfrm>
            <a:off x="486834" y="5519739"/>
            <a:ext cx="184731" cy="276999"/>
          </a:xfrm>
          <a:prstGeom prst="rect">
            <a:avLst/>
          </a:prstGeom>
          <a:noFill/>
          <a:ln w="9525">
            <a:noFill/>
            <a:miter lim="800000"/>
            <a:headEnd/>
            <a:tailEnd/>
          </a:ln>
          <a:effectLst/>
        </p:spPr>
        <p:txBody>
          <a:bodyPr wrap="none">
            <a:spAutoFit/>
          </a:bodyPr>
          <a:lstStyle/>
          <a:p>
            <a:pPr>
              <a:defRPr/>
            </a:pPr>
            <a:endParaRPr lang="en-US" sz="1200">
              <a:latin typeface="Arial" charset="0"/>
            </a:endParaRPr>
          </a:p>
        </p:txBody>
      </p:sp>
      <p:sp>
        <p:nvSpPr>
          <p:cNvPr id="18444" name="Text Box 1036">
            <a:extLst>
              <a:ext uri="{FF2B5EF4-FFF2-40B4-BE49-F238E27FC236}">
                <a16:creationId xmlns:a16="http://schemas.microsoft.com/office/drawing/2014/main" id="{65C1E854-D01D-40CD-8621-399FA2E2B303}"/>
              </a:ext>
            </a:extLst>
          </p:cNvPr>
          <p:cNvSpPr txBox="1">
            <a:spLocks noChangeArrowheads="1"/>
          </p:cNvSpPr>
          <p:nvPr userDrawn="1"/>
        </p:nvSpPr>
        <p:spPr bwMode="auto">
          <a:xfrm>
            <a:off x="1422400" y="6535739"/>
            <a:ext cx="3149600" cy="244475"/>
          </a:xfrm>
          <a:prstGeom prst="rect">
            <a:avLst/>
          </a:prstGeom>
          <a:noFill/>
          <a:ln w="9525">
            <a:noFill/>
            <a:miter lim="800000"/>
            <a:headEnd/>
            <a:tailEnd/>
          </a:ln>
          <a:effectLst/>
        </p:spPr>
        <p:txBody>
          <a:bodyPr>
            <a:spAutoFit/>
          </a:bodyPr>
          <a:lstStyle/>
          <a:p>
            <a:pPr>
              <a:defRPr/>
            </a:pPr>
            <a:r>
              <a:rPr lang="en-US" sz="1000">
                <a:latin typeface="Arial" charset="0"/>
              </a:rPr>
              <a:t>OCR Citizenship Studies for GCSE</a:t>
            </a:r>
            <a:endParaRPr lang="en-US" sz="1200">
              <a:latin typeface="Arial" charset="0"/>
            </a:endParaRPr>
          </a:p>
        </p:txBody>
      </p:sp>
      <p:sp>
        <p:nvSpPr>
          <p:cNvPr id="18445" name="Text Box 1037">
            <a:extLst>
              <a:ext uri="{FF2B5EF4-FFF2-40B4-BE49-F238E27FC236}">
                <a16:creationId xmlns:a16="http://schemas.microsoft.com/office/drawing/2014/main" id="{D881DB15-FEEA-425B-AC9A-78BD067E5E36}"/>
              </a:ext>
            </a:extLst>
          </p:cNvPr>
          <p:cNvSpPr txBox="1">
            <a:spLocks noChangeArrowheads="1"/>
          </p:cNvSpPr>
          <p:nvPr userDrawn="1"/>
        </p:nvSpPr>
        <p:spPr bwMode="auto">
          <a:xfrm>
            <a:off x="8636000" y="6535739"/>
            <a:ext cx="3149600" cy="244475"/>
          </a:xfrm>
          <a:prstGeom prst="rect">
            <a:avLst/>
          </a:prstGeom>
          <a:noFill/>
          <a:ln w="9525">
            <a:noFill/>
            <a:miter lim="800000"/>
            <a:headEnd/>
            <a:tailEnd/>
          </a:ln>
          <a:effectLst/>
        </p:spPr>
        <p:txBody>
          <a:bodyPr>
            <a:spAutoFit/>
          </a:bodyPr>
          <a:lstStyle/>
          <a:p>
            <a:pPr algn="r">
              <a:defRPr/>
            </a:pPr>
            <a:r>
              <a:rPr lang="en-US" sz="1000">
                <a:latin typeface="Arial" charset="0"/>
              </a:rPr>
              <a:t>© Hodder Education  </a:t>
            </a:r>
            <a:endParaRPr lang="en-US" sz="1200">
              <a:latin typeface="Arial" charset="0"/>
            </a:endParaRPr>
          </a:p>
        </p:txBody>
      </p:sp>
      <p:pic>
        <p:nvPicPr>
          <p:cNvPr id="1038" name="Picture 1038">
            <a:extLst>
              <a:ext uri="{FF2B5EF4-FFF2-40B4-BE49-F238E27FC236}">
                <a16:creationId xmlns:a16="http://schemas.microsoft.com/office/drawing/2014/main" id="{9269ADDB-A456-4C22-85F5-1B035FEE2CF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6401" y="6553200"/>
            <a:ext cx="103081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74919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accent4">
                <a:lumMod val="20000"/>
                <a:lumOff val="80000"/>
              </a:schemeClr>
            </a:gs>
            <a:gs pos="26000">
              <a:srgbClr val="7030A0"/>
            </a:gs>
            <a:gs pos="70000">
              <a:schemeClr val="accent4">
                <a:lumMod val="20000"/>
                <a:lumOff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56203-E0B1-4DCC-9F59-B74EE4FB627A}" type="datetimeFigureOut">
              <a:rPr lang="en-US" smtClean="0"/>
              <a:pPr/>
              <a:t>2/14/2022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0F2B0-5565-4D27-8E5C-ED95DAEA4BB6}" type="slidenum">
              <a:rPr lang="en-GB" smtClean="0"/>
              <a:pPr/>
              <a:t>‹#›</a:t>
            </a:fld>
            <a:endParaRPr lang="en-GB" dirty="0"/>
          </a:p>
        </p:txBody>
      </p:sp>
    </p:spTree>
    <p:extLst>
      <p:ext uri="{BB962C8B-B14F-4D97-AF65-F5344CB8AC3E}">
        <p14:creationId xmlns:p14="http://schemas.microsoft.com/office/powerpoint/2010/main" val="22543870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BA852-F390-4D5D-9B74-EDC05F00A019}" type="datetimeFigureOut">
              <a:rPr lang="en-GB" smtClean="0"/>
              <a:t>14/02/22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8DE12-09F1-4A39-AA71-E6271BB57600}" type="slidenum">
              <a:rPr lang="en-GB" smtClean="0"/>
              <a:t>‹#›</a:t>
            </a:fld>
            <a:endParaRPr lang="en-GB"/>
          </a:p>
        </p:txBody>
      </p:sp>
    </p:spTree>
    <p:extLst>
      <p:ext uri="{BB962C8B-B14F-4D97-AF65-F5344CB8AC3E}">
        <p14:creationId xmlns:p14="http://schemas.microsoft.com/office/powerpoint/2010/main" val="281909863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154C1-E39E-4383-9873-94A760665EF1}" type="datetimeFigureOut">
              <a:rPr lang="en-GB" smtClean="0"/>
              <a:t>14/02/22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F3DD3-8554-4532-9174-329B4F41016D}" type="slidenum">
              <a:rPr lang="en-GB" smtClean="0"/>
              <a:t>‹#›</a:t>
            </a:fld>
            <a:endParaRPr lang="en-GB"/>
          </a:p>
        </p:txBody>
      </p:sp>
    </p:spTree>
    <p:extLst>
      <p:ext uri="{BB962C8B-B14F-4D97-AF65-F5344CB8AC3E}">
        <p14:creationId xmlns:p14="http://schemas.microsoft.com/office/powerpoint/2010/main" val="2261482051"/>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accent1">
              <a:lumMod val="20000"/>
              <a:lumOff val="80000"/>
            </a:schemeClr>
          </a:solidFill>
          <a:effectLst>
            <a:softEdge rad="63500"/>
          </a:effectLst>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a:solidFill>
            <a:schemeClr val="accent1">
              <a:lumMod val="20000"/>
              <a:lumOff val="80000"/>
            </a:schemeClr>
          </a:solidFill>
          <a:effectLst>
            <a:softEdge rad="63500"/>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BC06C-886E-4277-B17B-6999360A6E40}" type="datetimeFigureOut">
              <a:rPr lang="en-GB" smtClean="0"/>
              <a:pPr/>
              <a:t>14/02/22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0A2A-9B8C-40F6-8D60-DED4E96051EF}" type="slidenum">
              <a:rPr lang="en-GB" smtClean="0"/>
              <a:pPr/>
              <a:t>‹#›</a:t>
            </a:fld>
            <a:endParaRPr lang="en-GB"/>
          </a:p>
        </p:txBody>
      </p:sp>
    </p:spTree>
    <p:extLst>
      <p:ext uri="{BB962C8B-B14F-4D97-AF65-F5344CB8AC3E}">
        <p14:creationId xmlns:p14="http://schemas.microsoft.com/office/powerpoint/2010/main" val="17065605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F89EE-28CA-46C8-8B84-D629C389C473}" type="datetimeFigureOut">
              <a:rPr lang="en-US" smtClean="0"/>
              <a:t>2/14/2022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CDB0D-8831-4A51-A31A-3228902B60AA}" type="slidenum">
              <a:rPr lang="en-US" smtClean="0"/>
              <a:t>‹#›</a:t>
            </a:fld>
            <a:endParaRPr lang="en-US"/>
          </a:p>
        </p:txBody>
      </p:sp>
    </p:spTree>
    <p:extLst>
      <p:ext uri="{BB962C8B-B14F-4D97-AF65-F5344CB8AC3E}">
        <p14:creationId xmlns:p14="http://schemas.microsoft.com/office/powerpoint/2010/main" val="45338834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nline.clickview.co.uk/exchange/videos/10752578/are-you-good-or-evi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hyperlink" Target="http://news.bbc.co.uk/1/hi/england/staffordshire/8286715.stm" TargetMode="Externa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tmmkSN-MEDc" TargetMode="External"/><Relationship Id="rId2" Type="http://schemas.openxmlformats.org/officeDocument/2006/relationships/hyperlink" Target="http://www.channel5.com/shows/the-nightmare-neighbour-next-door/episodes/episode-1-662" TargetMode="Externa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tags" Target="../tags/tag3.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0.xml"/><Relationship Id="rId1" Type="http://schemas.openxmlformats.org/officeDocument/2006/relationships/tags" Target="../tags/tag5.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2.xml"/><Relationship Id="rId5" Type="http://schemas.openxmlformats.org/officeDocument/2006/relationships/image" Target="../media/image27.jp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fjjiqFWlhho" TargetMode="External"/><Relationship Id="rId2" Type="http://schemas.openxmlformats.org/officeDocument/2006/relationships/hyperlink" Target="https://www.youtube.com/watch?v=-RUoEog2M1Q" TargetMode="External"/><Relationship Id="rId1" Type="http://schemas.openxmlformats.org/officeDocument/2006/relationships/slideLayout" Target="../slideLayouts/slideLayout62.xml"/><Relationship Id="rId4" Type="http://schemas.openxmlformats.org/officeDocument/2006/relationships/hyperlink" Target="https://www.youtube.com/watch?v=ls0rbrtfbKU"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0.xml"/><Relationship Id="rId1" Type="http://schemas.openxmlformats.org/officeDocument/2006/relationships/tags" Target="../tags/tag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5.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37000">
              <a:srgbClr val="7030A0"/>
            </a:gs>
            <a:gs pos="70000">
              <a:srgbClr val="FF0000"/>
            </a:gs>
            <a:gs pos="92000">
              <a:schemeClr val="tx1">
                <a:lumMod val="95000"/>
                <a:lumOff val="5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4377726" y="1096332"/>
            <a:ext cx="3098926" cy="3416320"/>
          </a:xfrm>
          <a:prstGeom prst="rect">
            <a:avLst/>
          </a:prstGeom>
          <a:noFill/>
        </p:spPr>
        <p:txBody>
          <a:bodyPr wrap="none" lIns="91440" tIns="45720" rIns="91440" bIns="45720">
            <a:spAutoFit/>
          </a:bodyPr>
          <a:lstStyle/>
          <a:p>
            <a:pPr algn="ctr"/>
            <a:r>
              <a:rPr lang="en-US" sz="7200" b="1" cap="none" spc="0"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GOOD</a:t>
            </a:r>
          </a:p>
          <a:p>
            <a:pPr algn="ctr"/>
            <a:r>
              <a:rPr lang="en-US" sz="7200" b="1"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&amp; </a:t>
            </a:r>
          </a:p>
          <a:p>
            <a:pPr algn="ctr"/>
            <a:r>
              <a:rPr lang="en-US" sz="7200" b="1" cap="none" spc="0"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EVIL</a:t>
            </a:r>
          </a:p>
        </p:txBody>
      </p:sp>
      <p:sp>
        <p:nvSpPr>
          <p:cNvPr id="6" name="Rectangle 5"/>
          <p:cNvSpPr/>
          <p:nvPr/>
        </p:nvSpPr>
        <p:spPr>
          <a:xfrm>
            <a:off x="2869809" y="5187854"/>
            <a:ext cx="7821637" cy="646331"/>
          </a:xfrm>
          <a:prstGeom prst="rect">
            <a:avLst/>
          </a:prstGeom>
        </p:spPr>
        <p:txBody>
          <a:bodyPr wrap="square">
            <a:spAutoFit/>
          </a:bodyPr>
          <a:lstStyle/>
          <a:p>
            <a:r>
              <a:rPr lang="en-GB" dirty="0">
                <a:hlinkClick r:id="rId3"/>
              </a:rPr>
              <a:t>https://online.clickview.co.uk/exchange/videos/10752578/are-you-good-or-evil-</a:t>
            </a:r>
            <a:endParaRPr lang="en-GB" dirty="0"/>
          </a:p>
          <a:p>
            <a:endParaRPr lang="en-GB" dirty="0"/>
          </a:p>
        </p:txBody>
      </p:sp>
      <p:sp>
        <p:nvSpPr>
          <p:cNvPr id="2" name="Rectangle 1"/>
          <p:cNvSpPr/>
          <p:nvPr/>
        </p:nvSpPr>
        <p:spPr>
          <a:xfrm>
            <a:off x="4193154" y="0"/>
            <a:ext cx="374942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LESSON ONE</a:t>
            </a:r>
          </a:p>
        </p:txBody>
      </p:sp>
    </p:spTree>
    <p:extLst>
      <p:ext uri="{BB962C8B-B14F-4D97-AF65-F5344CB8AC3E}">
        <p14:creationId xmlns:p14="http://schemas.microsoft.com/office/powerpoint/2010/main" val="7506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9" y="188640"/>
            <a:ext cx="41115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3. Iron Man 3</a:t>
            </a:r>
          </a:p>
        </p:txBody>
      </p:sp>
      <p:pic>
        <p:nvPicPr>
          <p:cNvPr id="4" name="Picture 3" descr="victoria.jpg"/>
          <p:cNvPicPr>
            <a:picLocks noChangeAspect="1"/>
          </p:cNvPicPr>
          <p:nvPr/>
        </p:nvPicPr>
        <p:blipFill>
          <a:blip r:embed="rId2" cstate="print"/>
          <a:stretch>
            <a:fillRect/>
          </a:stretch>
        </p:blipFill>
        <p:spPr>
          <a:xfrm>
            <a:off x="911424" y="1484784"/>
            <a:ext cx="5220072" cy="3480048"/>
          </a:xfrm>
          <a:prstGeom prst="rect">
            <a:avLst/>
          </a:prstGeom>
        </p:spPr>
      </p:pic>
      <p:pic>
        <p:nvPicPr>
          <p:cNvPr id="3" name="Picture 2" descr="im3.png"/>
          <p:cNvPicPr>
            <a:picLocks noChangeAspect="1"/>
          </p:cNvPicPr>
          <p:nvPr/>
        </p:nvPicPr>
        <p:blipFill>
          <a:blip r:embed="rId3" cstate="print"/>
          <a:stretch>
            <a:fillRect/>
          </a:stretch>
        </p:blipFill>
        <p:spPr>
          <a:xfrm>
            <a:off x="3935760" y="1052737"/>
            <a:ext cx="4392488" cy="6600733"/>
          </a:xfrm>
          <a:prstGeom prst="rect">
            <a:avLst/>
          </a:prstGeom>
        </p:spPr>
      </p:pic>
      <p:sp>
        <p:nvSpPr>
          <p:cNvPr id="5" name="TextBox 4"/>
          <p:cNvSpPr txBox="1"/>
          <p:nvPr/>
        </p:nvSpPr>
        <p:spPr>
          <a:xfrm>
            <a:off x="2207568" y="5517232"/>
            <a:ext cx="8064896" cy="707886"/>
          </a:xfrm>
          <a:prstGeom prst="rect">
            <a:avLst/>
          </a:prstGeom>
          <a:solidFill>
            <a:schemeClr val="tx1"/>
          </a:solidFill>
        </p:spPr>
        <p:txBody>
          <a:bodyPr wrap="square" rtlCol="0">
            <a:spAutoFit/>
          </a:bodyPr>
          <a:lstStyle/>
          <a:p>
            <a:r>
              <a:rPr lang="en-GB" sz="2000" b="1" dirty="0">
                <a:solidFill>
                  <a:prstClr val="black"/>
                </a:solidFill>
                <a:latin typeface="Calibri"/>
              </a:rPr>
              <a:t>Action: I called the local police. After a brief search of the premises she was awarded a fine of around £300 and now has a criminal record.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7729" y="980728"/>
            <a:ext cx="4717125"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4. Telling lies to</a:t>
            </a:r>
          </a:p>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Y11 students </a:t>
            </a:r>
          </a:p>
        </p:txBody>
      </p:sp>
      <p:sp>
        <p:nvSpPr>
          <p:cNvPr id="4" name="Rectangle 3"/>
          <p:cNvSpPr/>
          <p:nvPr/>
        </p:nvSpPr>
        <p:spPr>
          <a:xfrm>
            <a:off x="4727849" y="2111292"/>
            <a:ext cx="1973617" cy="470898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a:t>
            </a:r>
          </a:p>
        </p:txBody>
      </p:sp>
    </p:spTree>
    <p:extLst>
      <p:ext uri="{BB962C8B-B14F-4D97-AF65-F5344CB8AC3E}">
        <p14:creationId xmlns:p14="http://schemas.microsoft.com/office/powerpoint/2010/main" val="386449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3105835"/>
            <a:ext cx="4572000" cy="923330"/>
          </a:xfrm>
          <a:prstGeom prst="rect">
            <a:avLst/>
          </a:prstGeom>
        </p:spPr>
        <p:txBody>
          <a:bodyPr>
            <a:spAutoFit/>
          </a:bodyPr>
          <a:lstStyle/>
          <a:p>
            <a:r>
              <a:rPr lang="en-GB" dirty="0">
                <a:solidFill>
                  <a:prstClr val="white"/>
                </a:solidFill>
                <a:latin typeface="Calibri"/>
                <a:hlinkClick r:id="rId2"/>
              </a:rPr>
              <a:t>http://news.bbc.co.uk/1/hi/england/staffordshire/8286715.stm</a:t>
            </a:r>
            <a:endParaRPr lang="en-GB" dirty="0">
              <a:solidFill>
                <a:prstClr val="white"/>
              </a:solidFill>
              <a:latin typeface="Calibri"/>
            </a:endParaRPr>
          </a:p>
          <a:p>
            <a:endParaRPr lang="en-GB" dirty="0">
              <a:solidFill>
                <a:prstClr val="white"/>
              </a:solidFill>
              <a:latin typeface="Calibri"/>
            </a:endParaRPr>
          </a:p>
        </p:txBody>
      </p:sp>
    </p:spTree>
    <p:extLst>
      <p:ext uri="{BB962C8B-B14F-4D97-AF65-F5344CB8AC3E}">
        <p14:creationId xmlns:p14="http://schemas.microsoft.com/office/powerpoint/2010/main" val="265933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orstalbumcovers41"/>
          <p:cNvPicPr>
            <a:picLocks noChangeAspect="1" noChangeArrowheads="1"/>
          </p:cNvPicPr>
          <p:nvPr/>
        </p:nvPicPr>
        <p:blipFill>
          <a:blip r:embed="rId2" cstate="print"/>
          <a:srcRect/>
          <a:stretch>
            <a:fillRect/>
          </a:stretch>
        </p:blipFill>
        <p:spPr bwMode="auto">
          <a:xfrm>
            <a:off x="3000376" y="361951"/>
            <a:ext cx="6335713" cy="6278563"/>
          </a:xfrm>
          <a:prstGeom prst="rect">
            <a:avLst/>
          </a:prstGeom>
          <a:noFill/>
        </p:spPr>
      </p:pic>
    </p:spTree>
    <p:extLst>
      <p:ext uri="{BB962C8B-B14F-4D97-AF65-F5344CB8AC3E}">
        <p14:creationId xmlns:p14="http://schemas.microsoft.com/office/powerpoint/2010/main" val="105604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c9c"/>
          <p:cNvPicPr>
            <a:picLocks noChangeAspect="1" noChangeArrowheads="1"/>
          </p:cNvPicPr>
          <p:nvPr/>
        </p:nvPicPr>
        <p:blipFill>
          <a:blip r:embed="rId2" cstate="print"/>
          <a:srcRect/>
          <a:stretch>
            <a:fillRect/>
          </a:stretch>
        </p:blipFill>
        <p:spPr bwMode="auto">
          <a:xfrm>
            <a:off x="2927350" y="254000"/>
            <a:ext cx="6337300" cy="6350000"/>
          </a:xfrm>
          <a:prstGeom prst="rect">
            <a:avLst/>
          </a:prstGeom>
          <a:noFill/>
        </p:spPr>
      </p:pic>
      <p:sp>
        <p:nvSpPr>
          <p:cNvPr id="4102" name="AutoShape 6"/>
          <p:cNvSpPr>
            <a:spLocks noChangeArrowheads="1"/>
          </p:cNvSpPr>
          <p:nvPr/>
        </p:nvSpPr>
        <p:spPr bwMode="auto">
          <a:xfrm>
            <a:off x="5951538" y="2205038"/>
            <a:ext cx="2519362" cy="1655762"/>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algn="ctr"/>
            <a:r>
              <a:rPr lang="en-GB" dirty="0">
                <a:solidFill>
                  <a:prstClr val="white"/>
                </a:solidFill>
                <a:latin typeface="Calibri"/>
              </a:rPr>
              <a:t>Featuring Meatloaf!</a:t>
            </a:r>
            <a:endParaRPr lang="en-US" dirty="0">
              <a:solidFill>
                <a:prstClr val="white"/>
              </a:solidFill>
              <a:latin typeface="Calibri"/>
            </a:endParaRPr>
          </a:p>
        </p:txBody>
      </p:sp>
    </p:spTree>
    <p:extLst>
      <p:ext uri="{BB962C8B-B14F-4D97-AF65-F5344CB8AC3E}">
        <p14:creationId xmlns:p14="http://schemas.microsoft.com/office/powerpoint/2010/main" val="136669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8160"/>
          <p:cNvPicPr>
            <a:picLocks noChangeAspect="1" noChangeArrowheads="1"/>
          </p:cNvPicPr>
          <p:nvPr/>
        </p:nvPicPr>
        <p:blipFill>
          <a:blip r:embed="rId2" cstate="print"/>
          <a:srcRect/>
          <a:stretch>
            <a:fillRect/>
          </a:stretch>
        </p:blipFill>
        <p:spPr bwMode="auto">
          <a:xfrm>
            <a:off x="2855914" y="212725"/>
            <a:ext cx="6480175" cy="6432550"/>
          </a:xfrm>
          <a:prstGeom prst="rect">
            <a:avLst/>
          </a:prstGeom>
          <a:noFill/>
        </p:spPr>
      </p:pic>
      <p:sp>
        <p:nvSpPr>
          <p:cNvPr id="5125" name="Text Box 5"/>
          <p:cNvSpPr txBox="1">
            <a:spLocks noChangeArrowheads="1"/>
          </p:cNvSpPr>
          <p:nvPr/>
        </p:nvSpPr>
        <p:spPr bwMode="auto">
          <a:xfrm>
            <a:off x="6743700" y="2852739"/>
            <a:ext cx="2305050" cy="2014537"/>
          </a:xfrm>
          <a:prstGeom prst="rect">
            <a:avLst/>
          </a:prstGeom>
          <a:noFill/>
          <a:ln w="9525">
            <a:noFill/>
            <a:miter lim="800000"/>
            <a:headEnd/>
            <a:tailEnd/>
          </a:ln>
          <a:effectLst/>
        </p:spPr>
        <p:txBody>
          <a:bodyPr>
            <a:spAutoFit/>
          </a:bodyPr>
          <a:lstStyle/>
          <a:p>
            <a:pPr>
              <a:spcBef>
                <a:spcPct val="50000"/>
              </a:spcBef>
            </a:pPr>
            <a:r>
              <a:rPr lang="en-GB" b="1">
                <a:solidFill>
                  <a:prstClr val="white"/>
                </a:solidFill>
                <a:latin typeface="Comic Sans MS" pitchFamily="66" charset="0"/>
              </a:rPr>
              <a:t>If you, or any member of your family is affected by issues depicted on this album cover, please call CHILDLINE….</a:t>
            </a:r>
            <a:endParaRPr lang="en-US" b="1">
              <a:solidFill>
                <a:prstClr val="white"/>
              </a:solidFill>
              <a:latin typeface="Comic Sans MS" pitchFamily="66" charset="0"/>
            </a:endParaRPr>
          </a:p>
        </p:txBody>
      </p:sp>
    </p:spTree>
    <p:extLst>
      <p:ext uri="{BB962C8B-B14F-4D97-AF65-F5344CB8AC3E}">
        <p14:creationId xmlns:p14="http://schemas.microsoft.com/office/powerpoint/2010/main" val="38587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worstalbum89"/>
          <p:cNvPicPr>
            <a:picLocks noChangeAspect="1" noChangeArrowheads="1"/>
          </p:cNvPicPr>
          <p:nvPr/>
        </p:nvPicPr>
        <p:blipFill>
          <a:blip r:embed="rId2" cstate="print"/>
          <a:srcRect/>
          <a:stretch>
            <a:fillRect/>
          </a:stretch>
        </p:blipFill>
        <p:spPr bwMode="auto">
          <a:xfrm>
            <a:off x="3143250" y="404814"/>
            <a:ext cx="6192838" cy="6192837"/>
          </a:xfrm>
          <a:prstGeom prst="rect">
            <a:avLst/>
          </a:prstGeom>
          <a:noFill/>
        </p:spPr>
      </p:pic>
    </p:spTree>
    <p:extLst>
      <p:ext uri="{BB962C8B-B14F-4D97-AF65-F5344CB8AC3E}">
        <p14:creationId xmlns:p14="http://schemas.microsoft.com/office/powerpoint/2010/main" val="130140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c9g"/>
          <p:cNvPicPr>
            <a:picLocks noChangeAspect="1" noChangeArrowheads="1"/>
          </p:cNvPicPr>
          <p:nvPr/>
        </p:nvPicPr>
        <p:blipFill>
          <a:blip r:embed="rId2" cstate="print"/>
          <a:srcRect/>
          <a:stretch>
            <a:fillRect/>
          </a:stretch>
        </p:blipFill>
        <p:spPr bwMode="auto">
          <a:xfrm>
            <a:off x="2940050" y="254000"/>
            <a:ext cx="6311900" cy="6350000"/>
          </a:xfrm>
          <a:prstGeom prst="rect">
            <a:avLst/>
          </a:prstGeom>
          <a:noFill/>
        </p:spPr>
      </p:pic>
      <p:sp>
        <p:nvSpPr>
          <p:cNvPr id="8197" name="AutoShape 5"/>
          <p:cNvSpPr>
            <a:spLocks noChangeArrowheads="1"/>
          </p:cNvSpPr>
          <p:nvPr/>
        </p:nvSpPr>
        <p:spPr bwMode="auto">
          <a:xfrm>
            <a:off x="7032626" y="2349500"/>
            <a:ext cx="3167063" cy="2592388"/>
          </a:xfrm>
          <a:prstGeom prst="irregularSeal2">
            <a:avLst/>
          </a:prstGeom>
          <a:solidFill>
            <a:schemeClr val="accent1"/>
          </a:solidFill>
          <a:ln w="9525">
            <a:solidFill>
              <a:schemeClr val="tx1"/>
            </a:solidFill>
            <a:miter lim="800000"/>
            <a:headEnd/>
            <a:tailEnd/>
          </a:ln>
          <a:effectLst/>
        </p:spPr>
        <p:txBody>
          <a:bodyPr wrap="none" anchor="ctr"/>
          <a:lstStyle/>
          <a:p>
            <a:pPr algn="ctr"/>
            <a:r>
              <a:rPr lang="en-GB">
                <a:solidFill>
                  <a:prstClr val="white"/>
                </a:solidFill>
                <a:latin typeface="Calibri"/>
              </a:rPr>
              <a:t>Careful with that</a:t>
            </a:r>
          </a:p>
          <a:p>
            <a:pPr algn="ctr"/>
            <a:r>
              <a:rPr lang="en-GB">
                <a:solidFill>
                  <a:prstClr val="white"/>
                </a:solidFill>
                <a:latin typeface="Calibri"/>
              </a:rPr>
              <a:t>Accordion!</a:t>
            </a:r>
            <a:endParaRPr lang="en-US">
              <a:solidFill>
                <a:prstClr val="white"/>
              </a:solidFill>
              <a:latin typeface="Calibri"/>
            </a:endParaRPr>
          </a:p>
        </p:txBody>
      </p:sp>
    </p:spTree>
    <p:extLst>
      <p:ext uri="{BB962C8B-B14F-4D97-AF65-F5344CB8AC3E}">
        <p14:creationId xmlns:p14="http://schemas.microsoft.com/office/powerpoint/2010/main" val="108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worstalbum91"/>
          <p:cNvPicPr>
            <a:picLocks noChangeAspect="1" noChangeArrowheads="1"/>
          </p:cNvPicPr>
          <p:nvPr/>
        </p:nvPicPr>
        <p:blipFill>
          <a:blip r:embed="rId2" cstate="print"/>
          <a:srcRect/>
          <a:stretch>
            <a:fillRect/>
          </a:stretch>
        </p:blipFill>
        <p:spPr bwMode="auto">
          <a:xfrm>
            <a:off x="2927350" y="260350"/>
            <a:ext cx="6337300" cy="6337300"/>
          </a:xfrm>
          <a:prstGeom prst="rect">
            <a:avLst/>
          </a:prstGeom>
          <a:noFill/>
        </p:spPr>
      </p:pic>
      <p:sp>
        <p:nvSpPr>
          <p:cNvPr id="9222" name="AutoShape 6"/>
          <p:cNvSpPr>
            <a:spLocks noChangeArrowheads="1"/>
          </p:cNvSpPr>
          <p:nvPr/>
        </p:nvSpPr>
        <p:spPr bwMode="auto">
          <a:xfrm>
            <a:off x="6743700" y="3213100"/>
            <a:ext cx="4248150" cy="3384550"/>
          </a:xfrm>
          <a:prstGeom prst="irregularSeal2">
            <a:avLst/>
          </a:prstGeom>
          <a:solidFill>
            <a:schemeClr val="accent1"/>
          </a:solidFill>
          <a:ln w="9525">
            <a:solidFill>
              <a:schemeClr val="tx1"/>
            </a:solidFill>
            <a:miter lim="800000"/>
            <a:headEnd/>
            <a:tailEnd/>
          </a:ln>
          <a:effectLst/>
        </p:spPr>
        <p:txBody>
          <a:bodyPr wrap="none" anchor="ctr"/>
          <a:lstStyle/>
          <a:p>
            <a:pPr algn="ctr"/>
            <a:r>
              <a:rPr lang="en-GB">
                <a:solidFill>
                  <a:prstClr val="white"/>
                </a:solidFill>
                <a:latin typeface="Calibri"/>
              </a:rPr>
              <a:t>POSSIBLY THE </a:t>
            </a:r>
          </a:p>
          <a:p>
            <a:pPr algn="ctr"/>
            <a:r>
              <a:rPr lang="en-GB">
                <a:solidFill>
                  <a:prstClr val="white"/>
                </a:solidFill>
                <a:latin typeface="Calibri"/>
              </a:rPr>
              <a:t>SCARIEST</a:t>
            </a:r>
          </a:p>
          <a:p>
            <a:pPr algn="ctr"/>
            <a:r>
              <a:rPr lang="en-GB">
                <a:solidFill>
                  <a:prstClr val="white"/>
                </a:solidFill>
                <a:latin typeface="Calibri"/>
              </a:rPr>
              <a:t> DOUBLE-ACT EVER</a:t>
            </a:r>
            <a:endParaRPr lang="en-US">
              <a:solidFill>
                <a:prstClr val="white"/>
              </a:solidFill>
              <a:latin typeface="Calibri"/>
            </a:endParaRPr>
          </a:p>
        </p:txBody>
      </p:sp>
    </p:spTree>
    <p:extLst>
      <p:ext uri="{BB962C8B-B14F-4D97-AF65-F5344CB8AC3E}">
        <p14:creationId xmlns:p14="http://schemas.microsoft.com/office/powerpoint/2010/main" val="41382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ac9f"/>
          <p:cNvPicPr>
            <a:picLocks noChangeAspect="1" noChangeArrowheads="1"/>
          </p:cNvPicPr>
          <p:nvPr/>
        </p:nvPicPr>
        <p:blipFill>
          <a:blip r:embed="rId2" cstate="print"/>
          <a:srcRect/>
          <a:stretch>
            <a:fillRect/>
          </a:stretch>
        </p:blipFill>
        <p:spPr bwMode="auto">
          <a:xfrm>
            <a:off x="2921000" y="273050"/>
            <a:ext cx="6350000" cy="6311900"/>
          </a:xfrm>
          <a:prstGeom prst="rect">
            <a:avLst/>
          </a:prstGeom>
          <a:noFill/>
        </p:spPr>
      </p:pic>
      <p:sp>
        <p:nvSpPr>
          <p:cNvPr id="10245" name="AutoShape 5"/>
          <p:cNvSpPr>
            <a:spLocks noChangeArrowheads="1"/>
          </p:cNvSpPr>
          <p:nvPr/>
        </p:nvSpPr>
        <p:spPr bwMode="auto">
          <a:xfrm>
            <a:off x="5808663" y="404813"/>
            <a:ext cx="3816350" cy="1223962"/>
          </a:xfrm>
          <a:prstGeom prst="star24">
            <a:avLst>
              <a:gd name="adj" fmla="val 37500"/>
            </a:avLst>
          </a:prstGeom>
          <a:solidFill>
            <a:schemeClr val="accent1"/>
          </a:solidFill>
          <a:ln w="9525">
            <a:solidFill>
              <a:schemeClr val="tx1"/>
            </a:solidFill>
            <a:miter lim="800000"/>
            <a:headEnd/>
            <a:tailEnd/>
          </a:ln>
          <a:effectLst/>
        </p:spPr>
        <p:txBody>
          <a:bodyPr wrap="none" anchor="ctr"/>
          <a:lstStyle/>
          <a:p>
            <a:pPr algn="ctr"/>
            <a:r>
              <a:rPr lang="en-GB">
                <a:solidFill>
                  <a:prstClr val="white"/>
                </a:solidFill>
                <a:latin typeface="Calibri"/>
              </a:rPr>
              <a:t>Apart from this one.</a:t>
            </a:r>
            <a:endParaRPr lang="en-US">
              <a:solidFill>
                <a:prstClr val="white"/>
              </a:solidFill>
              <a:latin typeface="Calibri"/>
            </a:endParaRPr>
          </a:p>
        </p:txBody>
      </p:sp>
      <p:sp>
        <p:nvSpPr>
          <p:cNvPr id="10246" name="AutoShape 6"/>
          <p:cNvSpPr>
            <a:spLocks noChangeArrowheads="1"/>
          </p:cNvSpPr>
          <p:nvPr/>
        </p:nvSpPr>
        <p:spPr bwMode="auto">
          <a:xfrm rot="2603640">
            <a:off x="2135189" y="2924176"/>
            <a:ext cx="1368425" cy="720725"/>
          </a:xfrm>
          <a:prstGeom prst="rightArrow">
            <a:avLst>
              <a:gd name="adj1" fmla="val 50000"/>
              <a:gd name="adj2" fmla="val 47467"/>
            </a:avLst>
          </a:prstGeom>
          <a:solidFill>
            <a:schemeClr val="accent1"/>
          </a:solidFill>
          <a:ln w="9525">
            <a:solidFill>
              <a:schemeClr val="tx1"/>
            </a:solidFill>
            <a:miter lim="800000"/>
            <a:headEnd/>
            <a:tailEnd/>
          </a:ln>
          <a:effectLst/>
        </p:spPr>
        <p:txBody>
          <a:bodyPr wrap="none" anchor="ctr"/>
          <a:lstStyle/>
          <a:p>
            <a:endParaRPr lang="en-GB">
              <a:solidFill>
                <a:prstClr val="white"/>
              </a:solidFill>
              <a:latin typeface="Calibri"/>
            </a:endParaRPr>
          </a:p>
        </p:txBody>
      </p:sp>
      <p:sp>
        <p:nvSpPr>
          <p:cNvPr id="10247" name="AutoShape 7"/>
          <p:cNvSpPr>
            <a:spLocks noChangeArrowheads="1"/>
          </p:cNvSpPr>
          <p:nvPr/>
        </p:nvSpPr>
        <p:spPr bwMode="auto">
          <a:xfrm>
            <a:off x="1343025" y="1412875"/>
            <a:ext cx="2376488" cy="1079500"/>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algn="ctr"/>
            <a:r>
              <a:rPr lang="en-GB">
                <a:solidFill>
                  <a:prstClr val="white"/>
                </a:solidFill>
                <a:latin typeface="Calibri"/>
              </a:rPr>
              <a:t>Whose hand?</a:t>
            </a:r>
            <a:endParaRPr lang="en-US">
              <a:solidFill>
                <a:prstClr val="white"/>
              </a:solidFill>
              <a:latin typeface="Calibri"/>
            </a:endParaRPr>
          </a:p>
        </p:txBody>
      </p:sp>
    </p:spTree>
    <p:extLst>
      <p:ext uri="{BB962C8B-B14F-4D97-AF65-F5344CB8AC3E}">
        <p14:creationId xmlns:p14="http://schemas.microsoft.com/office/powerpoint/2010/main" val="4478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855" y="1992573"/>
            <a:ext cx="10536071" cy="3539430"/>
          </a:xfrm>
          <a:prstGeom prst="rect">
            <a:avLst/>
          </a:prstGeom>
          <a:noFill/>
        </p:spPr>
        <p:txBody>
          <a:bodyPr wrap="square" rtlCol="0">
            <a:spAutoFit/>
          </a:bodyPr>
          <a:lstStyle/>
          <a:p>
            <a:pPr marL="514350" indent="-514350">
              <a:buFont typeface="+mj-lt"/>
              <a:buAutoNum type="arabicPeriod"/>
            </a:pPr>
            <a:r>
              <a:rPr lang="en-GB" sz="3200" dirty="0">
                <a:latin typeface="Comic Sans MS" panose="030F0702030302020204" pitchFamily="66" charset="0"/>
              </a:rPr>
              <a:t>Can babies know right from wrong?</a:t>
            </a:r>
          </a:p>
          <a:p>
            <a:r>
              <a:rPr lang="en-GB" sz="3200" dirty="0">
                <a:latin typeface="Comic Sans MS" panose="030F0702030302020204" pitchFamily="66" charset="0"/>
              </a:rPr>
              <a:t>2. Can murder ever be considered a good action?</a:t>
            </a:r>
          </a:p>
          <a:p>
            <a:r>
              <a:rPr lang="en-GB" sz="3200" dirty="0">
                <a:latin typeface="Comic Sans MS" panose="030F0702030302020204" pitchFamily="66" charset="0"/>
              </a:rPr>
              <a:t>3. If you are a soldier does it matter which country/cause you fight for?</a:t>
            </a:r>
          </a:p>
          <a:p>
            <a:r>
              <a:rPr lang="en-GB" sz="3200" dirty="0">
                <a:latin typeface="Comic Sans MS" panose="030F0702030302020204" pitchFamily="66" charset="0"/>
              </a:rPr>
              <a:t>4. Does morality simply come down to a matter of chemicals in the brain/evolutionary responses to situations?</a:t>
            </a:r>
          </a:p>
        </p:txBody>
      </p:sp>
      <p:sp>
        <p:nvSpPr>
          <p:cNvPr id="3" name="TextBox 2"/>
          <p:cNvSpPr txBox="1"/>
          <p:nvPr/>
        </p:nvSpPr>
        <p:spPr>
          <a:xfrm>
            <a:off x="777922" y="163773"/>
            <a:ext cx="6632812" cy="1569660"/>
          </a:xfrm>
          <a:prstGeom prst="rect">
            <a:avLst/>
          </a:prstGeom>
          <a:noFill/>
        </p:spPr>
        <p:txBody>
          <a:bodyPr wrap="square" rtlCol="0">
            <a:spAutoFit/>
          </a:bodyPr>
          <a:lstStyle/>
          <a:p>
            <a:r>
              <a:rPr lang="en-US" sz="3200" u="sng" dirty="0">
                <a:latin typeface="Comic Sans MS" panose="030F0702030302020204" pitchFamily="66" charset="0"/>
              </a:rPr>
              <a:t>Discuss then note down your responses to the following questions</a:t>
            </a:r>
            <a:endParaRPr lang="en-GB" sz="3200" u="sng" dirty="0">
              <a:latin typeface="Comic Sans MS" panose="030F0702030302020204" pitchFamily="66" charset="0"/>
            </a:endParaRPr>
          </a:p>
        </p:txBody>
      </p:sp>
    </p:spTree>
    <p:extLst>
      <p:ext uri="{BB962C8B-B14F-4D97-AF65-F5344CB8AC3E}">
        <p14:creationId xmlns:p14="http://schemas.microsoft.com/office/powerpoint/2010/main" val="210441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worstalbum94"/>
          <p:cNvPicPr>
            <a:picLocks noChangeAspect="1" noChangeArrowheads="1"/>
          </p:cNvPicPr>
          <p:nvPr/>
        </p:nvPicPr>
        <p:blipFill>
          <a:blip r:embed="rId2" cstate="print"/>
          <a:srcRect/>
          <a:stretch>
            <a:fillRect/>
          </a:stretch>
        </p:blipFill>
        <p:spPr bwMode="auto">
          <a:xfrm>
            <a:off x="3000376" y="358776"/>
            <a:ext cx="6264275" cy="6213475"/>
          </a:xfrm>
          <a:prstGeom prst="rect">
            <a:avLst/>
          </a:prstGeom>
          <a:noFill/>
        </p:spPr>
      </p:pic>
      <p:sp>
        <p:nvSpPr>
          <p:cNvPr id="11269" name="Text Box 5"/>
          <p:cNvSpPr txBox="1">
            <a:spLocks noChangeArrowheads="1"/>
          </p:cNvSpPr>
          <p:nvPr/>
        </p:nvSpPr>
        <p:spPr bwMode="auto">
          <a:xfrm>
            <a:off x="6167438" y="2781301"/>
            <a:ext cx="3600450" cy="366713"/>
          </a:xfrm>
          <a:prstGeom prst="rect">
            <a:avLst/>
          </a:prstGeom>
          <a:noFill/>
          <a:ln w="9525">
            <a:noFill/>
            <a:miter lim="800000"/>
            <a:headEnd/>
            <a:tailEnd/>
          </a:ln>
          <a:effectLst/>
        </p:spPr>
        <p:txBody>
          <a:bodyPr>
            <a:spAutoFit/>
          </a:bodyPr>
          <a:lstStyle/>
          <a:p>
            <a:pPr>
              <a:spcBef>
                <a:spcPct val="50000"/>
              </a:spcBef>
            </a:pPr>
            <a:r>
              <a:rPr lang="en-GB">
                <a:solidFill>
                  <a:prstClr val="white"/>
                </a:solidFill>
                <a:latin typeface="Comic Sans MS" pitchFamily="66" charset="0"/>
              </a:rPr>
              <a:t>I’ll give it a miss, thanks.</a:t>
            </a:r>
            <a:endParaRPr lang="en-US">
              <a:solidFill>
                <a:prstClr val="white"/>
              </a:solidFill>
              <a:latin typeface="Comic Sans MS" pitchFamily="66" charset="0"/>
            </a:endParaRPr>
          </a:p>
        </p:txBody>
      </p:sp>
    </p:spTree>
    <p:extLst>
      <p:ext uri="{BB962C8B-B14F-4D97-AF65-F5344CB8AC3E}">
        <p14:creationId xmlns:p14="http://schemas.microsoft.com/office/powerpoint/2010/main" val="12461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worstalbumcovers25"/>
          <p:cNvPicPr>
            <a:picLocks noChangeAspect="1" noChangeArrowheads="1"/>
          </p:cNvPicPr>
          <p:nvPr/>
        </p:nvPicPr>
        <p:blipFill>
          <a:blip r:embed="rId2" cstate="print"/>
          <a:srcRect/>
          <a:stretch>
            <a:fillRect/>
          </a:stretch>
        </p:blipFill>
        <p:spPr bwMode="auto">
          <a:xfrm>
            <a:off x="2927350" y="260350"/>
            <a:ext cx="6026150" cy="6026150"/>
          </a:xfrm>
          <a:prstGeom prst="rect">
            <a:avLst/>
          </a:prstGeom>
          <a:noFill/>
        </p:spPr>
      </p:pic>
    </p:spTree>
    <p:extLst>
      <p:ext uri="{BB962C8B-B14F-4D97-AF65-F5344CB8AC3E}">
        <p14:creationId xmlns:p14="http://schemas.microsoft.com/office/powerpoint/2010/main" val="290572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7848" y="332656"/>
            <a:ext cx="255012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The</a:t>
            </a: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a:rPr>
              <a:t> </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Law</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a:endParaRPr>
          </a:p>
        </p:txBody>
      </p:sp>
      <p:sp>
        <p:nvSpPr>
          <p:cNvPr id="5" name="TextBox 4"/>
          <p:cNvSpPr txBox="1"/>
          <p:nvPr/>
        </p:nvSpPr>
        <p:spPr>
          <a:xfrm>
            <a:off x="3143672" y="1916833"/>
            <a:ext cx="6120680" cy="1200329"/>
          </a:xfrm>
          <a:prstGeom prst="rect">
            <a:avLst/>
          </a:prstGeom>
          <a:solidFill>
            <a:schemeClr val="tx1"/>
          </a:solidFill>
        </p:spPr>
        <p:txBody>
          <a:bodyPr wrap="square" rtlCol="0">
            <a:spAutoFit/>
          </a:bodyPr>
          <a:lstStyle/>
          <a:p>
            <a:pPr>
              <a:buFont typeface="Arial" charset="0"/>
              <a:buChar char="•"/>
            </a:pPr>
            <a:r>
              <a:rPr lang="en-GB" sz="2400" dirty="0">
                <a:solidFill>
                  <a:prstClr val="black"/>
                </a:solidFill>
                <a:latin typeface="Calibri"/>
              </a:rPr>
              <a:t>I will understand why we have laws.</a:t>
            </a:r>
          </a:p>
          <a:p>
            <a:pPr>
              <a:buFont typeface="Arial" charset="0"/>
              <a:buChar char="•"/>
            </a:pPr>
            <a:r>
              <a:rPr lang="en-GB" sz="2400" dirty="0">
                <a:solidFill>
                  <a:prstClr val="black"/>
                </a:solidFill>
                <a:latin typeface="Calibri"/>
              </a:rPr>
              <a:t>I will know the difference between criminal and civil law.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3953" y="0"/>
            <a:ext cx="6110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A</a:t>
            </a:r>
          </a:p>
        </p:txBody>
      </p:sp>
      <p:sp>
        <p:nvSpPr>
          <p:cNvPr id="4" name="TextBox 3"/>
          <p:cNvSpPr txBox="1"/>
          <p:nvPr/>
        </p:nvSpPr>
        <p:spPr>
          <a:xfrm>
            <a:off x="2063552" y="836712"/>
            <a:ext cx="7488832" cy="400110"/>
          </a:xfrm>
          <a:prstGeom prst="rect">
            <a:avLst/>
          </a:prstGeom>
          <a:solidFill>
            <a:schemeClr val="tx1"/>
          </a:solidFill>
        </p:spPr>
        <p:txBody>
          <a:bodyPr wrap="square" rtlCol="0">
            <a:spAutoFit/>
          </a:bodyPr>
          <a:lstStyle/>
          <a:p>
            <a:r>
              <a:rPr lang="en-GB" sz="2000" dirty="0">
                <a:solidFill>
                  <a:prstClr val="black"/>
                </a:solidFill>
                <a:latin typeface="Calibri"/>
              </a:rPr>
              <a:t>Are the laws about minimum age good or bad? Why?</a:t>
            </a:r>
          </a:p>
        </p:txBody>
      </p:sp>
      <p:sp>
        <p:nvSpPr>
          <p:cNvPr id="5" name="Rectangle 4"/>
          <p:cNvSpPr/>
          <p:nvPr/>
        </p:nvSpPr>
        <p:spPr>
          <a:xfrm>
            <a:off x="5663953" y="1412776"/>
            <a:ext cx="57900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B</a:t>
            </a:r>
          </a:p>
        </p:txBody>
      </p:sp>
      <p:sp>
        <p:nvSpPr>
          <p:cNvPr id="6" name="TextBox 5"/>
          <p:cNvSpPr txBox="1"/>
          <p:nvPr/>
        </p:nvSpPr>
        <p:spPr>
          <a:xfrm>
            <a:off x="1991544" y="2204864"/>
            <a:ext cx="7488832" cy="400110"/>
          </a:xfrm>
          <a:prstGeom prst="rect">
            <a:avLst/>
          </a:prstGeom>
          <a:solidFill>
            <a:schemeClr val="tx1"/>
          </a:solidFill>
        </p:spPr>
        <p:txBody>
          <a:bodyPr wrap="square" rtlCol="0">
            <a:spAutoFit/>
          </a:bodyPr>
          <a:lstStyle/>
          <a:p>
            <a:r>
              <a:rPr lang="en-GB" sz="2000" dirty="0">
                <a:solidFill>
                  <a:prstClr val="black"/>
                </a:solidFill>
                <a:latin typeface="Calibri"/>
              </a:rPr>
              <a:t>Are the laws about speed restrictions good or bad? Why?</a:t>
            </a:r>
          </a:p>
        </p:txBody>
      </p:sp>
      <p:sp>
        <p:nvSpPr>
          <p:cNvPr id="7" name="Rectangle 6"/>
          <p:cNvSpPr/>
          <p:nvPr/>
        </p:nvSpPr>
        <p:spPr>
          <a:xfrm>
            <a:off x="5735960" y="2636912"/>
            <a:ext cx="5581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a:t>
            </a:r>
          </a:p>
        </p:txBody>
      </p:sp>
      <p:sp>
        <p:nvSpPr>
          <p:cNvPr id="8" name="TextBox 7"/>
          <p:cNvSpPr txBox="1"/>
          <p:nvPr/>
        </p:nvSpPr>
        <p:spPr>
          <a:xfrm>
            <a:off x="2135560" y="3429000"/>
            <a:ext cx="7848872" cy="400110"/>
          </a:xfrm>
          <a:prstGeom prst="rect">
            <a:avLst/>
          </a:prstGeom>
          <a:solidFill>
            <a:schemeClr val="tx1"/>
          </a:solidFill>
        </p:spPr>
        <p:txBody>
          <a:bodyPr wrap="square" rtlCol="0">
            <a:spAutoFit/>
          </a:bodyPr>
          <a:lstStyle/>
          <a:p>
            <a:r>
              <a:rPr lang="en-GB" sz="2000" dirty="0">
                <a:solidFill>
                  <a:prstClr val="black"/>
                </a:solidFill>
                <a:latin typeface="Calibri"/>
              </a:rPr>
              <a:t>What should the correct punishment for theft be? Give reasons</a:t>
            </a:r>
            <a:r>
              <a:rPr lang="en-GB" dirty="0">
                <a:solidFill>
                  <a:prstClr val="white"/>
                </a:solidFill>
                <a:latin typeface="Calibri"/>
              </a:rPr>
              <a:t>.</a:t>
            </a:r>
          </a:p>
        </p:txBody>
      </p:sp>
      <p:sp>
        <p:nvSpPr>
          <p:cNvPr id="9" name="Rectangle 8"/>
          <p:cNvSpPr/>
          <p:nvPr/>
        </p:nvSpPr>
        <p:spPr>
          <a:xfrm>
            <a:off x="5735961" y="3933056"/>
            <a:ext cx="6270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D</a:t>
            </a:r>
          </a:p>
        </p:txBody>
      </p:sp>
      <p:sp>
        <p:nvSpPr>
          <p:cNvPr id="10" name="TextBox 9"/>
          <p:cNvSpPr txBox="1"/>
          <p:nvPr/>
        </p:nvSpPr>
        <p:spPr>
          <a:xfrm>
            <a:off x="2063552" y="4869160"/>
            <a:ext cx="7992888" cy="400110"/>
          </a:xfrm>
          <a:prstGeom prst="rect">
            <a:avLst/>
          </a:prstGeom>
          <a:solidFill>
            <a:schemeClr val="tx1"/>
          </a:solidFill>
        </p:spPr>
        <p:txBody>
          <a:bodyPr wrap="square" rtlCol="0">
            <a:spAutoFit/>
          </a:bodyPr>
          <a:lstStyle/>
          <a:p>
            <a:r>
              <a:rPr lang="en-GB" sz="2000" dirty="0">
                <a:solidFill>
                  <a:prstClr val="black"/>
                </a:solidFill>
                <a:latin typeface="Calibri"/>
              </a:rPr>
              <a:t>Should the courts be allowed to interfere with family life? Give reasons.</a:t>
            </a:r>
          </a:p>
        </p:txBody>
      </p:sp>
      <p:sp>
        <p:nvSpPr>
          <p:cNvPr id="11" name="Rectangle 10"/>
          <p:cNvSpPr/>
          <p:nvPr/>
        </p:nvSpPr>
        <p:spPr>
          <a:xfrm>
            <a:off x="5807969" y="5301208"/>
            <a:ext cx="52931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E</a:t>
            </a:r>
          </a:p>
        </p:txBody>
      </p:sp>
      <p:sp>
        <p:nvSpPr>
          <p:cNvPr id="12" name="TextBox 11"/>
          <p:cNvSpPr txBox="1"/>
          <p:nvPr/>
        </p:nvSpPr>
        <p:spPr>
          <a:xfrm>
            <a:off x="1991544" y="6165304"/>
            <a:ext cx="8064896" cy="400110"/>
          </a:xfrm>
          <a:prstGeom prst="rect">
            <a:avLst/>
          </a:prstGeom>
          <a:solidFill>
            <a:schemeClr val="tx1"/>
          </a:solidFill>
        </p:spPr>
        <p:txBody>
          <a:bodyPr wrap="square" rtlCol="0">
            <a:spAutoFit/>
          </a:bodyPr>
          <a:lstStyle/>
          <a:p>
            <a:r>
              <a:rPr lang="en-GB" sz="2000" dirty="0">
                <a:solidFill>
                  <a:prstClr val="black"/>
                </a:solidFill>
                <a:latin typeface="Calibri"/>
              </a:rPr>
              <a:t>What is the best way of solving disputes between neighbours?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76" y="0"/>
            <a:ext cx="39639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Criminal Law</a:t>
            </a:r>
          </a:p>
        </p:txBody>
      </p:sp>
      <p:sp>
        <p:nvSpPr>
          <p:cNvPr id="3" name="TextBox 2"/>
          <p:cNvSpPr txBox="1"/>
          <p:nvPr/>
        </p:nvSpPr>
        <p:spPr>
          <a:xfrm>
            <a:off x="1919536" y="908721"/>
            <a:ext cx="7632848" cy="2246769"/>
          </a:xfrm>
          <a:prstGeom prst="rect">
            <a:avLst/>
          </a:prstGeom>
          <a:solidFill>
            <a:schemeClr val="tx1"/>
          </a:solidFill>
        </p:spPr>
        <p:txBody>
          <a:bodyPr wrap="square" rtlCol="0">
            <a:spAutoFit/>
          </a:bodyPr>
          <a:lstStyle/>
          <a:p>
            <a:r>
              <a:rPr lang="en-GB" sz="2000" b="1" dirty="0">
                <a:solidFill>
                  <a:prstClr val="black"/>
                </a:solidFill>
                <a:latin typeface="Calibri"/>
              </a:rPr>
              <a:t>This covers actions that are regarded as crimes against ___________ as a whole. These include _________, murder, speeding and criminal ____________.</a:t>
            </a:r>
          </a:p>
          <a:p>
            <a:r>
              <a:rPr lang="en-GB" sz="2000" b="1" dirty="0">
                <a:solidFill>
                  <a:prstClr val="black"/>
                </a:solidFill>
                <a:latin typeface="Calibri"/>
              </a:rPr>
              <a:t>If someone is accused of committing a crime, the police will arrest them, charge them and they will be put on trial in a criminal __________. The ____________ is carried out in England and Wales by the Crown Prosecution Service on behalf of the State.</a:t>
            </a:r>
          </a:p>
        </p:txBody>
      </p:sp>
      <p:sp>
        <p:nvSpPr>
          <p:cNvPr id="4" name="Rectangle 3"/>
          <p:cNvSpPr/>
          <p:nvPr/>
        </p:nvSpPr>
        <p:spPr>
          <a:xfrm>
            <a:off x="2423592" y="3356992"/>
            <a:ext cx="274889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Civil Law</a:t>
            </a:r>
          </a:p>
        </p:txBody>
      </p:sp>
      <p:sp>
        <p:nvSpPr>
          <p:cNvPr id="5" name="TextBox 4"/>
          <p:cNvSpPr txBox="1"/>
          <p:nvPr/>
        </p:nvSpPr>
        <p:spPr>
          <a:xfrm>
            <a:off x="2135560" y="4293096"/>
            <a:ext cx="7920880" cy="1631216"/>
          </a:xfrm>
          <a:prstGeom prst="rect">
            <a:avLst/>
          </a:prstGeom>
          <a:solidFill>
            <a:schemeClr val="tx1"/>
          </a:solidFill>
        </p:spPr>
        <p:txBody>
          <a:bodyPr wrap="square" rtlCol="0">
            <a:spAutoFit/>
          </a:bodyPr>
          <a:lstStyle/>
          <a:p>
            <a:r>
              <a:rPr lang="en-GB" sz="2000" b="1" dirty="0">
                <a:solidFill>
                  <a:prstClr val="black"/>
                </a:solidFill>
                <a:latin typeface="Calibri"/>
              </a:rPr>
              <a:t>This covers __________ between people. It is usually about rights. Usually civil cases involve situations where someone feels that __________ has been done to them. This person, called the _____________, brings a case against the other person, called the ______________. The case is heard in a Civil Court.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1412776"/>
            <a:ext cx="7848872" cy="923330"/>
          </a:xfrm>
          <a:prstGeom prst="rect">
            <a:avLst/>
          </a:prstGeom>
        </p:spPr>
        <p:txBody>
          <a:bodyPr wrap="square">
            <a:spAutoFit/>
          </a:bodyPr>
          <a:lstStyle/>
          <a:p>
            <a:r>
              <a:rPr lang="en-GB" dirty="0">
                <a:solidFill>
                  <a:prstClr val="white"/>
                </a:solidFill>
                <a:latin typeface="Calibri"/>
                <a:hlinkClick r:id="rId2"/>
              </a:rPr>
              <a:t>http://www.channel5.com/shows/the-nightmare-neighbour-next-door/episodes/episode-1-662</a:t>
            </a:r>
            <a:endParaRPr lang="en-GB" dirty="0">
              <a:solidFill>
                <a:prstClr val="white"/>
              </a:solidFill>
              <a:latin typeface="Calibri"/>
            </a:endParaRPr>
          </a:p>
          <a:p>
            <a:endParaRPr lang="en-GB" dirty="0">
              <a:solidFill>
                <a:prstClr val="white"/>
              </a:solidFill>
              <a:latin typeface="Calibri"/>
            </a:endParaRPr>
          </a:p>
        </p:txBody>
      </p:sp>
      <p:sp>
        <p:nvSpPr>
          <p:cNvPr id="3" name="Rectangle 2"/>
          <p:cNvSpPr/>
          <p:nvPr/>
        </p:nvSpPr>
        <p:spPr>
          <a:xfrm>
            <a:off x="2351584" y="3105836"/>
            <a:ext cx="7056784" cy="646331"/>
          </a:xfrm>
          <a:prstGeom prst="rect">
            <a:avLst/>
          </a:prstGeom>
        </p:spPr>
        <p:txBody>
          <a:bodyPr wrap="square">
            <a:spAutoFit/>
          </a:bodyPr>
          <a:lstStyle/>
          <a:p>
            <a:r>
              <a:rPr lang="en-GB" dirty="0">
                <a:solidFill>
                  <a:prstClr val="white"/>
                </a:solidFill>
                <a:latin typeface="Calibri"/>
                <a:hlinkClick r:id="rId3"/>
              </a:rPr>
              <a:t>http://www.youtube.com/watch?v=tmmkSN-MEDc</a:t>
            </a:r>
            <a:endParaRPr lang="en-GB" dirty="0">
              <a:solidFill>
                <a:prstClr val="white"/>
              </a:solidFill>
              <a:latin typeface="Calibri"/>
            </a:endParaRPr>
          </a:p>
          <a:p>
            <a:endParaRPr lang="en-GB" dirty="0">
              <a:solidFill>
                <a:prstClr val="white"/>
              </a:solidFill>
              <a:latin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2" y="1268760"/>
            <a:ext cx="432048" cy="369332"/>
          </a:xfrm>
          <a:prstGeom prst="rect">
            <a:avLst/>
          </a:prstGeom>
          <a:noFill/>
        </p:spPr>
        <p:txBody>
          <a:bodyPr wrap="square" rtlCol="0">
            <a:spAutoFit/>
          </a:bodyPr>
          <a:lstStyle/>
          <a:p>
            <a:endParaRPr lang="en-GB" dirty="0">
              <a:solidFill>
                <a:prstClr val="white"/>
              </a:solidFill>
              <a:latin typeface="Calibri"/>
            </a:endParaRPr>
          </a:p>
        </p:txBody>
      </p:sp>
      <p:graphicFrame>
        <p:nvGraphicFramePr>
          <p:cNvPr id="3" name="Table 2"/>
          <p:cNvGraphicFramePr>
            <a:graphicFrameLocks noGrp="1"/>
          </p:cNvGraphicFramePr>
          <p:nvPr>
            <p:extLst/>
          </p:nvPr>
        </p:nvGraphicFramePr>
        <p:xfrm>
          <a:off x="2999656" y="620688"/>
          <a:ext cx="6096000" cy="5415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r>
                        <a:rPr lang="en-GB" dirty="0"/>
                        <a:t>Small Claim</a:t>
                      </a:r>
                    </a:p>
                  </a:txBody>
                  <a:tcPr/>
                </a:tc>
                <a:tc>
                  <a:txBody>
                    <a:bodyPr/>
                    <a:lstStyle/>
                    <a:p>
                      <a:r>
                        <a:rPr lang="en-GB" dirty="0"/>
                        <a:t>Claims of under £10000</a:t>
                      </a:r>
                    </a:p>
                  </a:txBody>
                  <a:tcPr/>
                </a:tc>
                <a:extLst>
                  <a:ext uri="{0D108BD9-81ED-4DB2-BD59-A6C34878D82A}">
                    <a16:rowId xmlns:a16="http://schemas.microsoft.com/office/drawing/2014/main" val="10001"/>
                  </a:ext>
                </a:extLst>
              </a:tr>
              <a:tr h="370840">
                <a:tc>
                  <a:txBody>
                    <a:bodyPr/>
                    <a:lstStyle/>
                    <a:p>
                      <a:r>
                        <a:rPr lang="en-GB" dirty="0"/>
                        <a:t>Defendant</a:t>
                      </a:r>
                    </a:p>
                  </a:txBody>
                  <a:tcPr/>
                </a:tc>
                <a:tc>
                  <a:txBody>
                    <a:bodyPr/>
                    <a:lstStyle/>
                    <a:p>
                      <a:r>
                        <a:rPr lang="en-GB" dirty="0"/>
                        <a:t>The person accused of an offence</a:t>
                      </a:r>
                    </a:p>
                  </a:txBody>
                  <a:tcPr/>
                </a:tc>
                <a:extLst>
                  <a:ext uri="{0D108BD9-81ED-4DB2-BD59-A6C34878D82A}">
                    <a16:rowId xmlns:a16="http://schemas.microsoft.com/office/drawing/2014/main" val="10002"/>
                  </a:ext>
                </a:extLst>
              </a:tr>
              <a:tr h="370840">
                <a:tc>
                  <a:txBody>
                    <a:bodyPr/>
                    <a:lstStyle/>
                    <a:p>
                      <a:r>
                        <a:rPr lang="en-GB" dirty="0"/>
                        <a:t>Prosecution</a:t>
                      </a:r>
                    </a:p>
                  </a:txBody>
                  <a:tcPr/>
                </a:tc>
                <a:tc>
                  <a:txBody>
                    <a:bodyPr/>
                    <a:lstStyle/>
                    <a:p>
                      <a:r>
                        <a:rPr lang="en-GB" dirty="0"/>
                        <a:t>Prosecution lawyers work on behalf of the Crown</a:t>
                      </a:r>
                      <a:r>
                        <a:rPr lang="en-GB" baseline="0" dirty="0"/>
                        <a:t> and in cooperation with the police to prove that the defendant is guilty.</a:t>
                      </a:r>
                      <a:endParaRPr lang="en-GB" dirty="0"/>
                    </a:p>
                  </a:txBody>
                  <a:tcPr/>
                </a:tc>
                <a:extLst>
                  <a:ext uri="{0D108BD9-81ED-4DB2-BD59-A6C34878D82A}">
                    <a16:rowId xmlns:a16="http://schemas.microsoft.com/office/drawing/2014/main" val="10003"/>
                  </a:ext>
                </a:extLst>
              </a:tr>
              <a:tr h="370840">
                <a:tc>
                  <a:txBody>
                    <a:bodyPr/>
                    <a:lstStyle/>
                    <a:p>
                      <a:r>
                        <a:rPr lang="en-GB" dirty="0"/>
                        <a:t>Jury</a:t>
                      </a:r>
                    </a:p>
                  </a:txBody>
                  <a:tcPr/>
                </a:tc>
                <a:tc>
                  <a:txBody>
                    <a:bodyPr/>
                    <a:lstStyle/>
                    <a:p>
                      <a:r>
                        <a:rPr lang="en-GB" dirty="0"/>
                        <a:t>A group of ordinary people aged eighteen and over. They</a:t>
                      </a:r>
                      <a:r>
                        <a:rPr lang="en-GB" baseline="0" dirty="0"/>
                        <a:t> decide whether the accused person is guilty or not guilty</a:t>
                      </a:r>
                      <a:endParaRPr lang="en-GB" dirty="0"/>
                    </a:p>
                  </a:txBody>
                  <a:tcPr/>
                </a:tc>
                <a:extLst>
                  <a:ext uri="{0D108BD9-81ED-4DB2-BD59-A6C34878D82A}">
                    <a16:rowId xmlns:a16="http://schemas.microsoft.com/office/drawing/2014/main" val="10004"/>
                  </a:ext>
                </a:extLst>
              </a:tr>
              <a:tr h="370840">
                <a:tc>
                  <a:txBody>
                    <a:bodyPr/>
                    <a:lstStyle/>
                    <a:p>
                      <a:r>
                        <a:rPr lang="en-GB" dirty="0"/>
                        <a:t>CPS</a:t>
                      </a:r>
                    </a:p>
                  </a:txBody>
                  <a:tcPr/>
                </a:tc>
                <a:tc>
                  <a:txBody>
                    <a:bodyPr/>
                    <a:lstStyle/>
                    <a:p>
                      <a:r>
                        <a:rPr lang="en-GB" dirty="0"/>
                        <a:t>Crown Prosecution Service</a:t>
                      </a:r>
                    </a:p>
                  </a:txBody>
                  <a:tcPr/>
                </a:tc>
                <a:extLst>
                  <a:ext uri="{0D108BD9-81ED-4DB2-BD59-A6C34878D82A}">
                    <a16:rowId xmlns:a16="http://schemas.microsoft.com/office/drawing/2014/main" val="10005"/>
                  </a:ext>
                </a:extLst>
              </a:tr>
              <a:tr h="370840">
                <a:tc>
                  <a:txBody>
                    <a:bodyPr/>
                    <a:lstStyle/>
                    <a:p>
                      <a:r>
                        <a:rPr lang="en-GB" dirty="0"/>
                        <a:t>Legal Aid</a:t>
                      </a:r>
                    </a:p>
                  </a:txBody>
                  <a:tcPr/>
                </a:tc>
                <a:tc>
                  <a:txBody>
                    <a:bodyPr/>
                    <a:lstStyle/>
                    <a:p>
                      <a:r>
                        <a:rPr lang="en-GB" dirty="0"/>
                        <a:t>Financial</a:t>
                      </a:r>
                      <a:r>
                        <a:rPr lang="en-GB" baseline="0" dirty="0"/>
                        <a:t> assistance provided by the government</a:t>
                      </a:r>
                      <a:endParaRPr lang="en-GB" dirty="0"/>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5572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2002" y="548680"/>
            <a:ext cx="59150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Key Legal Principles</a:t>
            </a:r>
          </a:p>
        </p:txBody>
      </p:sp>
      <p:sp>
        <p:nvSpPr>
          <p:cNvPr id="3" name="TextBox 2"/>
          <p:cNvSpPr txBox="1"/>
          <p:nvPr/>
        </p:nvSpPr>
        <p:spPr>
          <a:xfrm>
            <a:off x="2207568" y="1916832"/>
            <a:ext cx="7848872" cy="3416320"/>
          </a:xfrm>
          <a:prstGeom prst="rect">
            <a:avLst/>
          </a:prstGeom>
          <a:noFill/>
        </p:spPr>
        <p:txBody>
          <a:bodyPr wrap="square" rtlCol="0">
            <a:spAutoFit/>
          </a:bodyPr>
          <a:lstStyle/>
          <a:p>
            <a:r>
              <a:rPr lang="en-GB" dirty="0">
                <a:solidFill>
                  <a:prstClr val="white"/>
                </a:solidFill>
                <a:latin typeface="Calibri"/>
              </a:rPr>
              <a:t>The presumption of innocence.</a:t>
            </a:r>
          </a:p>
          <a:p>
            <a:r>
              <a:rPr lang="en-GB" dirty="0">
                <a:solidFill>
                  <a:prstClr val="white"/>
                </a:solidFill>
                <a:latin typeface="Calibri"/>
              </a:rPr>
              <a:t>People must be seen as innocent until proven guilty. When a defendant is brought to court charged with a criminal offence, the prosecution must prove that the defendant is guilty. It is not the responsibility of the defendant to prove his/her innocence.</a:t>
            </a:r>
          </a:p>
          <a:p>
            <a:endParaRPr lang="en-GB" dirty="0">
              <a:solidFill>
                <a:prstClr val="white"/>
              </a:solidFill>
              <a:latin typeface="Calibri"/>
            </a:endParaRPr>
          </a:p>
          <a:p>
            <a:r>
              <a:rPr lang="en-GB" dirty="0">
                <a:solidFill>
                  <a:prstClr val="white"/>
                </a:solidFill>
                <a:latin typeface="Calibri"/>
              </a:rPr>
              <a:t>A defendant does not have to:</a:t>
            </a:r>
          </a:p>
          <a:p>
            <a:pPr marL="285750" indent="-285750">
              <a:buFont typeface="Arial" charset="0"/>
              <a:buChar char="•"/>
            </a:pPr>
            <a:r>
              <a:rPr lang="en-GB" dirty="0">
                <a:solidFill>
                  <a:prstClr val="white"/>
                </a:solidFill>
                <a:latin typeface="Calibri"/>
              </a:rPr>
              <a:t>Answer questions in a police interview</a:t>
            </a:r>
          </a:p>
          <a:p>
            <a:pPr marL="285750" indent="-285750">
              <a:buFont typeface="Arial" charset="0"/>
              <a:buChar char="•"/>
            </a:pPr>
            <a:r>
              <a:rPr lang="en-GB" dirty="0">
                <a:solidFill>
                  <a:prstClr val="white"/>
                </a:solidFill>
                <a:latin typeface="Calibri"/>
              </a:rPr>
              <a:t>Provide a defence case statement</a:t>
            </a:r>
          </a:p>
          <a:p>
            <a:pPr marL="285750" indent="-285750">
              <a:buFont typeface="Arial" charset="0"/>
              <a:buChar char="•"/>
            </a:pPr>
            <a:r>
              <a:rPr lang="en-GB" dirty="0">
                <a:solidFill>
                  <a:prstClr val="white"/>
                </a:solidFill>
                <a:latin typeface="Calibri"/>
              </a:rPr>
              <a:t>Give evidence at trial</a:t>
            </a:r>
          </a:p>
          <a:p>
            <a:pPr marL="285750" indent="-285750">
              <a:buFont typeface="Arial" charset="0"/>
              <a:buChar char="•"/>
            </a:pPr>
            <a:r>
              <a:rPr lang="en-GB" dirty="0">
                <a:solidFill>
                  <a:prstClr val="white"/>
                </a:solidFill>
                <a:latin typeface="Calibri"/>
              </a:rPr>
              <a:t>Provide any explanation for any of the issues raised by the prosecution</a:t>
            </a:r>
          </a:p>
          <a:p>
            <a:pPr marL="285750" indent="-285750">
              <a:buFont typeface="Arial" charset="0"/>
              <a:buChar char="•"/>
            </a:pPr>
            <a:r>
              <a:rPr lang="en-GB" dirty="0">
                <a:solidFill>
                  <a:prstClr val="white"/>
                </a:solidFill>
                <a:latin typeface="Calibri"/>
              </a:rPr>
              <a:t>Answer questions asked by the prosecution</a:t>
            </a:r>
          </a:p>
        </p:txBody>
      </p:sp>
    </p:spTree>
    <p:extLst>
      <p:ext uri="{BB962C8B-B14F-4D97-AF65-F5344CB8AC3E}">
        <p14:creationId xmlns:p14="http://schemas.microsoft.com/office/powerpoint/2010/main" val="150612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AD868E-1C2C-455D-AF1A-A916E8D94F04}"/>
              </a:ext>
            </a:extLst>
          </p:cNvPr>
          <p:cNvSpPr/>
          <p:nvPr/>
        </p:nvSpPr>
        <p:spPr>
          <a:xfrm>
            <a:off x="2452663" y="857232"/>
            <a:ext cx="7314759" cy="923330"/>
          </a:xfrm>
          <a:prstGeom prst="rect">
            <a:avLst/>
          </a:prstGeom>
          <a:noFill/>
        </p:spPr>
        <p:txBody>
          <a:bodyPr wrap="none">
            <a:spAutoFit/>
          </a:bodyPr>
          <a:lstStyle/>
          <a:p>
            <a:pPr algn="ctr" fontAlgn="base">
              <a:spcBef>
                <a:spcPct val="0"/>
              </a:spcBef>
              <a:spcAft>
                <a:spcPct val="0"/>
              </a:spcAft>
              <a:defRPr/>
            </a:pPr>
            <a:r>
              <a:rPr lang="en-US" sz="54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charset="0"/>
              </a:rPr>
              <a:t>Crime And The Police</a:t>
            </a:r>
          </a:p>
        </p:txBody>
      </p:sp>
      <p:sp>
        <p:nvSpPr>
          <p:cNvPr id="2051" name="TextBox 2">
            <a:extLst>
              <a:ext uri="{FF2B5EF4-FFF2-40B4-BE49-F238E27FC236}">
                <a16:creationId xmlns:a16="http://schemas.microsoft.com/office/drawing/2014/main" id="{CFE216FC-8A3E-489D-9E74-4056C1C3F4CD}"/>
              </a:ext>
            </a:extLst>
          </p:cNvPr>
          <p:cNvSpPr txBox="1">
            <a:spLocks noChangeArrowheads="1"/>
          </p:cNvSpPr>
          <p:nvPr/>
        </p:nvSpPr>
        <p:spPr bwMode="auto">
          <a:xfrm>
            <a:off x="2166938" y="2214563"/>
            <a:ext cx="76438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Char char="•"/>
            </a:pPr>
            <a:r>
              <a:rPr lang="en-GB" altLang="en-US" sz="2800">
                <a:solidFill>
                  <a:srgbClr val="000000"/>
                </a:solidFill>
              </a:rPr>
              <a:t>I will know what crime is.</a:t>
            </a:r>
          </a:p>
          <a:p>
            <a:pPr eaLnBrk="1" fontAlgn="base" hangingPunct="1">
              <a:spcBef>
                <a:spcPct val="0"/>
              </a:spcBef>
              <a:spcAft>
                <a:spcPct val="0"/>
              </a:spcAft>
              <a:buFont typeface="Arial" panose="020B0604020202020204" pitchFamily="34" charset="0"/>
              <a:buChar char="•"/>
            </a:pPr>
            <a:r>
              <a:rPr lang="en-GB" altLang="en-US" sz="2800">
                <a:solidFill>
                  <a:srgbClr val="000000"/>
                </a:solidFill>
              </a:rPr>
              <a:t>I will understand the role of the police.</a:t>
            </a:r>
          </a:p>
          <a:p>
            <a:pPr eaLnBrk="1" fontAlgn="base" hangingPunct="1">
              <a:spcBef>
                <a:spcPct val="0"/>
              </a:spcBef>
              <a:spcAft>
                <a:spcPct val="0"/>
              </a:spcAft>
              <a:buFont typeface="Arial" panose="020B0604020202020204" pitchFamily="34" charset="0"/>
              <a:buChar char="•"/>
            </a:pPr>
            <a:r>
              <a:rPr lang="en-GB" altLang="en-US" sz="2800">
                <a:solidFill>
                  <a:srgbClr val="000000"/>
                </a:solidFill>
              </a:rPr>
              <a:t>I will understand how cases are taken to court</a:t>
            </a:r>
            <a:r>
              <a:rPr lang="en-GB" altLang="en-US">
                <a:solidFill>
                  <a:srgbClr val="000000"/>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2DA1BE11-590D-4189-968E-12E439FE9468}"/>
              </a:ext>
            </a:extLst>
          </p:cNvPr>
          <p:cNvSpPr>
            <a:spLocks noGrp="1" noChangeArrowheads="1"/>
          </p:cNvSpPr>
          <p:nvPr>
            <p:ph type="subTitle" idx="4294967295"/>
          </p:nvPr>
        </p:nvSpPr>
        <p:spPr>
          <a:xfrm>
            <a:off x="3024188" y="1066800"/>
            <a:ext cx="6400800" cy="1752600"/>
          </a:xfrm>
        </p:spPr>
        <p:txBody>
          <a:bodyPr/>
          <a:lstStyle/>
          <a:p>
            <a:pPr marL="0" indent="0" eaLnBrk="1" hangingPunct="1">
              <a:lnSpc>
                <a:spcPct val="90000"/>
              </a:lnSpc>
              <a:buNone/>
            </a:pPr>
            <a:r>
              <a:rPr lang="en-GB" altLang="en-US" sz="2400"/>
              <a:t>‘An action which breaks the law and which will be punished if a conviction is gained.’</a:t>
            </a:r>
          </a:p>
          <a:p>
            <a:pPr marL="0" indent="0" algn="ctr" eaLnBrk="1" hangingPunct="1">
              <a:lnSpc>
                <a:spcPct val="90000"/>
              </a:lnSpc>
              <a:buNone/>
            </a:pPr>
            <a:endParaRPr lang="en-GB" altLang="en-US" sz="2400"/>
          </a:p>
          <a:p>
            <a:pPr marL="0" indent="0" eaLnBrk="1" hangingPunct="1">
              <a:lnSpc>
                <a:spcPct val="90000"/>
              </a:lnSpc>
              <a:buNone/>
            </a:pPr>
            <a:r>
              <a:rPr lang="en-US" altLang="en-US" sz="2400"/>
              <a:t>Most crimes fall into two categories:</a:t>
            </a:r>
            <a:endParaRPr lang="en-US" altLang="en-US" sz="1400"/>
          </a:p>
        </p:txBody>
      </p:sp>
      <p:sp>
        <p:nvSpPr>
          <p:cNvPr id="3" name="Rectangle 2">
            <a:extLst>
              <a:ext uri="{FF2B5EF4-FFF2-40B4-BE49-F238E27FC236}">
                <a16:creationId xmlns:a16="http://schemas.microsoft.com/office/drawing/2014/main" id="{03319796-3650-4BE5-A8B1-FD2204F7B55B}"/>
              </a:ext>
            </a:extLst>
          </p:cNvPr>
          <p:cNvSpPr/>
          <p:nvPr/>
        </p:nvSpPr>
        <p:spPr>
          <a:xfrm>
            <a:off x="2952750" y="3286125"/>
            <a:ext cx="2374900" cy="172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solidFill>
                  <a:srgbClr val="000000"/>
                </a:solidFill>
                <a:latin typeface="Arial"/>
              </a:rPr>
              <a:t>Crimes against property – such as theft, arson or burglary</a:t>
            </a:r>
          </a:p>
        </p:txBody>
      </p:sp>
      <p:sp>
        <p:nvSpPr>
          <p:cNvPr id="4" name="Rectangle 3">
            <a:extLst>
              <a:ext uri="{FF2B5EF4-FFF2-40B4-BE49-F238E27FC236}">
                <a16:creationId xmlns:a16="http://schemas.microsoft.com/office/drawing/2014/main" id="{A3D8F031-2573-497B-8134-B67ADE2E0240}"/>
              </a:ext>
            </a:extLst>
          </p:cNvPr>
          <p:cNvSpPr/>
          <p:nvPr/>
        </p:nvSpPr>
        <p:spPr>
          <a:xfrm>
            <a:off x="7239001" y="3286125"/>
            <a:ext cx="2303463" cy="172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solidFill>
                  <a:srgbClr val="000000"/>
                </a:solidFill>
                <a:latin typeface="Arial"/>
              </a:rPr>
              <a:t>Crimes against people’s health and safety – such as assault or robbery</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78" y="685800"/>
            <a:ext cx="6653572" cy="4668683"/>
          </a:xfrm>
          <a:prstGeom prst="rect">
            <a:avLst/>
          </a:prstGeom>
        </p:spPr>
      </p:pic>
      <p:sp>
        <p:nvSpPr>
          <p:cNvPr id="3076" name="Text Box 4"/>
          <p:cNvSpPr txBox="1">
            <a:spLocks noChangeArrowheads="1"/>
          </p:cNvSpPr>
          <p:nvPr/>
        </p:nvSpPr>
        <p:spPr bwMode="auto">
          <a:xfrm>
            <a:off x="2208214" y="620713"/>
            <a:ext cx="7920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3078" name="Picture 6" descr="hit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0463" y="1989138"/>
            <a:ext cx="3852862" cy="51117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0029Verbiest9284cr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9" y="685800"/>
            <a:ext cx="549592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13081" y="-131917"/>
            <a:ext cx="3910301"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LESSON TWO</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67259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2000"/>
                                        <p:tgtEl>
                                          <p:spTgt spid="3078"/>
                                        </p:tgtEl>
                                      </p:cBhvr>
                                    </p:animEffect>
                                    <p:anim calcmode="lin" valueType="num">
                                      <p:cBhvr>
                                        <p:cTn id="12" dur="2000" fill="hold"/>
                                        <p:tgtEl>
                                          <p:spTgt spid="3078"/>
                                        </p:tgtEl>
                                        <p:attrNameLst>
                                          <p:attrName>style.rotation</p:attrName>
                                        </p:attrNameLst>
                                      </p:cBhvr>
                                      <p:tavLst>
                                        <p:tav tm="0">
                                          <p:val>
                                            <p:fltVal val="720"/>
                                          </p:val>
                                        </p:tav>
                                        <p:tav tm="100000">
                                          <p:val>
                                            <p:fltVal val="0"/>
                                          </p:val>
                                        </p:tav>
                                      </p:tavLst>
                                    </p:anim>
                                    <p:anim calcmode="lin" valueType="num">
                                      <p:cBhvr>
                                        <p:cTn id="13" dur="2000" fill="hold"/>
                                        <p:tgtEl>
                                          <p:spTgt spid="3078"/>
                                        </p:tgtEl>
                                        <p:attrNameLst>
                                          <p:attrName>ppt_h</p:attrName>
                                        </p:attrNameLst>
                                      </p:cBhvr>
                                      <p:tavLst>
                                        <p:tav tm="0">
                                          <p:val>
                                            <p:fltVal val="0"/>
                                          </p:val>
                                        </p:tav>
                                        <p:tav tm="100000">
                                          <p:val>
                                            <p:strVal val="#ppt_h"/>
                                          </p:val>
                                        </p:tav>
                                      </p:tavLst>
                                    </p:anim>
                                    <p:anim calcmode="lin" valueType="num">
                                      <p:cBhvr>
                                        <p:cTn id="14" dur="2000" fill="hold"/>
                                        <p:tgtEl>
                                          <p:spTgt spid="3078"/>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2000"/>
                                        <p:tgtEl>
                                          <p:spTgt spid="3079"/>
                                        </p:tgtEl>
                                      </p:cBhvr>
                                    </p:animEffect>
                                    <p:anim calcmode="lin" valueType="num">
                                      <p:cBhvr>
                                        <p:cTn id="20" dur="2000" fill="hold"/>
                                        <p:tgtEl>
                                          <p:spTgt spid="3079"/>
                                        </p:tgtEl>
                                        <p:attrNameLst>
                                          <p:attrName>style.rotation</p:attrName>
                                        </p:attrNameLst>
                                      </p:cBhvr>
                                      <p:tavLst>
                                        <p:tav tm="0">
                                          <p:val>
                                            <p:fltVal val="720"/>
                                          </p:val>
                                        </p:tav>
                                        <p:tav tm="100000">
                                          <p:val>
                                            <p:fltVal val="0"/>
                                          </p:val>
                                        </p:tav>
                                      </p:tavLst>
                                    </p:anim>
                                    <p:anim calcmode="lin" valueType="num">
                                      <p:cBhvr>
                                        <p:cTn id="21" dur="2000" fill="hold"/>
                                        <p:tgtEl>
                                          <p:spTgt spid="3079"/>
                                        </p:tgtEl>
                                        <p:attrNameLst>
                                          <p:attrName>ppt_h</p:attrName>
                                        </p:attrNameLst>
                                      </p:cBhvr>
                                      <p:tavLst>
                                        <p:tav tm="0">
                                          <p:val>
                                            <p:fltVal val="0"/>
                                          </p:val>
                                        </p:tav>
                                        <p:tav tm="100000">
                                          <p:val>
                                            <p:strVal val="#ppt_h"/>
                                          </p:val>
                                        </p:tav>
                                      </p:tavLst>
                                    </p:anim>
                                    <p:anim calcmode="lin" valueType="num">
                                      <p:cBhvr>
                                        <p:cTn id="22" dur="2000" fill="hold"/>
                                        <p:tgtEl>
                                          <p:spTgt spid="307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EFC7E46C-2AE3-4193-A395-4660368D20DF}"/>
              </a:ext>
            </a:extLst>
          </p:cNvPr>
          <p:cNvSpPr>
            <a:spLocks noGrp="1" noChangeArrowheads="1"/>
          </p:cNvSpPr>
          <p:nvPr>
            <p:ph type="subTitle" idx="4294967295"/>
          </p:nvPr>
        </p:nvSpPr>
        <p:spPr>
          <a:xfrm>
            <a:off x="2595563" y="1143001"/>
            <a:ext cx="7186612" cy="1000125"/>
          </a:xfrm>
        </p:spPr>
        <p:txBody>
          <a:bodyPr/>
          <a:lstStyle/>
          <a:p>
            <a:pPr marL="0" indent="0" eaLnBrk="1" hangingPunct="1">
              <a:lnSpc>
                <a:spcPct val="90000"/>
              </a:lnSpc>
              <a:buNone/>
            </a:pPr>
            <a:r>
              <a:rPr lang="en-GB" altLang="en-US" sz="2400"/>
              <a:t>Can you think of five more crimes which would fit in each category?</a:t>
            </a:r>
            <a:endParaRPr lang="en-US" altLang="en-US" sz="1400"/>
          </a:p>
        </p:txBody>
      </p:sp>
      <p:graphicFrame>
        <p:nvGraphicFramePr>
          <p:cNvPr id="3100" name="Group 28">
            <a:extLst>
              <a:ext uri="{FF2B5EF4-FFF2-40B4-BE49-F238E27FC236}">
                <a16:creationId xmlns:a16="http://schemas.microsoft.com/office/drawing/2014/main" id="{9167F1FC-DFCD-4843-BAB7-E1A1FE83E08D}"/>
              </a:ext>
            </a:extLst>
          </p:cNvPr>
          <p:cNvGraphicFramePr>
            <a:graphicFrameLocks noGrp="1"/>
          </p:cNvGraphicFramePr>
          <p:nvPr/>
        </p:nvGraphicFramePr>
        <p:xfrm>
          <a:off x="3024188" y="2286000"/>
          <a:ext cx="6596062" cy="3840432"/>
        </p:xfrm>
        <a:graphic>
          <a:graphicData uri="http://schemas.openxmlformats.org/drawingml/2006/table">
            <a:tbl>
              <a:tblPr/>
              <a:tblGrid>
                <a:gridCol w="3297237">
                  <a:extLst>
                    <a:ext uri="{9D8B030D-6E8A-4147-A177-3AD203B41FA5}">
                      <a16:colId xmlns:a16="http://schemas.microsoft.com/office/drawing/2014/main" val="20000"/>
                    </a:ext>
                  </a:extLst>
                </a:gridCol>
                <a:gridCol w="3298825">
                  <a:extLst>
                    <a:ext uri="{9D8B030D-6E8A-4147-A177-3AD203B41FA5}">
                      <a16:colId xmlns:a16="http://schemas.microsoft.com/office/drawing/2014/main" val="20001"/>
                    </a:ext>
                  </a:extLst>
                </a:gridCol>
              </a:tblGrid>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rPr>
                        <a:t>Crimes against property</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rPr>
                        <a:t>Crimes against people’s health and safety</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640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DE667680-F210-4D1D-AFF9-42372EE27586}"/>
              </a:ext>
            </a:extLst>
          </p:cNvPr>
          <p:cNvSpPr>
            <a:spLocks noGrp="1"/>
          </p:cNvSpPr>
          <p:nvPr>
            <p:ph idx="4294967295"/>
          </p:nvPr>
        </p:nvSpPr>
        <p:spPr>
          <a:xfrm>
            <a:off x="1981200" y="1219200"/>
            <a:ext cx="5943600" cy="4953000"/>
          </a:xfrm>
        </p:spPr>
        <p:txBody>
          <a:bodyPr/>
          <a:lstStyle/>
          <a:p>
            <a:pPr eaLnBrk="1" hangingPunct="1">
              <a:lnSpc>
                <a:spcPct val="90000"/>
              </a:lnSpc>
            </a:pPr>
            <a:r>
              <a:rPr lang="en-US" altLang="en-US" sz="2400"/>
              <a:t>The police have the legal responsibility to uphold the law and to protect people from crime.</a:t>
            </a:r>
          </a:p>
          <a:p>
            <a:pPr eaLnBrk="1" hangingPunct="1">
              <a:lnSpc>
                <a:spcPct val="90000"/>
              </a:lnSpc>
            </a:pPr>
            <a:r>
              <a:rPr lang="en-US" altLang="en-US" sz="2400"/>
              <a:t>They record crimes that are reported to them.</a:t>
            </a:r>
          </a:p>
          <a:p>
            <a:pPr eaLnBrk="1" hangingPunct="1">
              <a:lnSpc>
                <a:spcPct val="90000"/>
              </a:lnSpc>
            </a:pPr>
            <a:r>
              <a:rPr lang="en-US" altLang="en-US" sz="2400"/>
              <a:t>They investigate most crime reports.</a:t>
            </a:r>
          </a:p>
          <a:p>
            <a:pPr eaLnBrk="1" hangingPunct="1">
              <a:lnSpc>
                <a:spcPct val="90000"/>
              </a:lnSpc>
            </a:pPr>
            <a:r>
              <a:rPr lang="en-US" altLang="en-US" sz="2400"/>
              <a:t>They have a legal right to stop, search and arrest someone in connection with a crime and to charge them with an offence. The accused person is entitled to legal help and advice.</a:t>
            </a:r>
          </a:p>
          <a:p>
            <a:pPr eaLnBrk="1" hangingPunct="1">
              <a:lnSpc>
                <a:spcPct val="90000"/>
              </a:lnSpc>
            </a:pPr>
            <a:endParaRPr lang="en-US" altLang="en-US" sz="2400"/>
          </a:p>
          <a:p>
            <a:pPr eaLnBrk="1" hangingPunct="1">
              <a:lnSpc>
                <a:spcPct val="90000"/>
              </a:lnSpc>
              <a:buFontTx/>
              <a:buNone/>
            </a:pPr>
            <a:r>
              <a:rPr lang="en-US" altLang="en-US" sz="2400" b="1"/>
              <a:t>		What else do the police do?</a:t>
            </a:r>
            <a:endParaRPr lang="en-GB" altLang="en-US"/>
          </a:p>
        </p:txBody>
      </p:sp>
      <p:pic>
        <p:nvPicPr>
          <p:cNvPr id="5123" name="Picture 6" descr="02_34_police">
            <a:extLst>
              <a:ext uri="{FF2B5EF4-FFF2-40B4-BE49-F238E27FC236}">
                <a16:creationId xmlns:a16="http://schemas.microsoft.com/office/drawing/2014/main" id="{E74001BF-4D31-420B-8835-0942DFBD5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826" y="2895600"/>
            <a:ext cx="26701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4BC68E-42A4-4721-B840-D768DC3FD500}"/>
              </a:ext>
            </a:extLst>
          </p:cNvPr>
          <p:cNvSpPr/>
          <p:nvPr/>
        </p:nvSpPr>
        <p:spPr>
          <a:xfrm>
            <a:off x="2514600" y="3048001"/>
            <a:ext cx="6858000" cy="1285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srgbClr val="000000"/>
                </a:solidFill>
                <a:latin typeface="Arial"/>
              </a:rPr>
              <a:t>The CPS exists to ensure that wrongdoers are brought to justice, victims of crime are supported and that people feel safer in their communities.</a:t>
            </a:r>
          </a:p>
        </p:txBody>
      </p:sp>
      <p:sp>
        <p:nvSpPr>
          <p:cNvPr id="2051" name="Rectangle 5">
            <a:extLst>
              <a:ext uri="{FF2B5EF4-FFF2-40B4-BE49-F238E27FC236}">
                <a16:creationId xmlns:a16="http://schemas.microsoft.com/office/drawing/2014/main" id="{5CF2E49D-B9A3-4CBB-9D4A-0B488E625FAA}"/>
              </a:ext>
            </a:extLst>
          </p:cNvPr>
          <p:cNvSpPr>
            <a:spLocks noGrp="1" noChangeArrowheads="1"/>
          </p:cNvSpPr>
          <p:nvPr>
            <p:ph type="subTitle" idx="4294967295"/>
          </p:nvPr>
        </p:nvSpPr>
        <p:spPr>
          <a:xfrm>
            <a:off x="2381251" y="1785938"/>
            <a:ext cx="7358063" cy="1185862"/>
          </a:xfrm>
        </p:spPr>
        <p:txBody>
          <a:bodyPr/>
          <a:lstStyle/>
          <a:p>
            <a:pPr marL="0" indent="0" eaLnBrk="1" hangingPunct="1">
              <a:lnSpc>
                <a:spcPct val="90000"/>
              </a:lnSpc>
              <a:buNone/>
            </a:pPr>
            <a:r>
              <a:rPr lang="en-GB" altLang="en-US" sz="2400"/>
              <a:t>The Crown Prosecution Service is responsible for prosecuting criminal cases investigated by the police in England and Wales. Their website says:</a:t>
            </a:r>
          </a:p>
        </p:txBody>
      </p:sp>
      <p:sp>
        <p:nvSpPr>
          <p:cNvPr id="6148" name="Title 1">
            <a:extLst>
              <a:ext uri="{FF2B5EF4-FFF2-40B4-BE49-F238E27FC236}">
                <a16:creationId xmlns:a16="http://schemas.microsoft.com/office/drawing/2014/main" id="{7A1726E8-E3FC-461B-8311-56BB18ECA1AC}"/>
              </a:ext>
            </a:extLst>
          </p:cNvPr>
          <p:cNvSpPr txBox="1">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3600">
              <a:solidFill>
                <a:srgbClr val="000000"/>
              </a:solidFill>
            </a:endParaRPr>
          </a:p>
        </p:txBody>
      </p:sp>
      <p:sp>
        <p:nvSpPr>
          <p:cNvPr id="5" name="Rectangle 2">
            <a:extLst>
              <a:ext uri="{FF2B5EF4-FFF2-40B4-BE49-F238E27FC236}">
                <a16:creationId xmlns:a16="http://schemas.microsoft.com/office/drawing/2014/main" id="{7B68AA7B-A7E1-4BC4-BB49-3107E0A0A7D7}"/>
              </a:ext>
            </a:extLst>
          </p:cNvPr>
          <p:cNvSpPr txBox="1">
            <a:spLocks noChangeArrowheads="1"/>
          </p:cNvSpPr>
          <p:nvPr/>
        </p:nvSpPr>
        <p:spPr bwMode="auto">
          <a:xfrm>
            <a:off x="3024188" y="1285875"/>
            <a:ext cx="6400800" cy="642938"/>
          </a:xfrm>
          <a:prstGeom prst="rect">
            <a:avLst/>
          </a:prstGeom>
          <a:noFill/>
          <a:ln w="9525">
            <a:noFill/>
            <a:miter lim="800000"/>
            <a:headEnd/>
            <a:tailEnd/>
          </a:ln>
        </p:spPr>
        <p:txBody>
          <a:bodyPr/>
          <a:lstStyle/>
          <a:p>
            <a:pPr algn="ctr" fontAlgn="base">
              <a:spcBef>
                <a:spcPct val="20000"/>
              </a:spcBef>
              <a:spcAft>
                <a:spcPct val="0"/>
              </a:spcAft>
              <a:defRPr/>
            </a:pPr>
            <a:r>
              <a:rPr lang="en-GB" sz="2400" b="1" kern="0" dirty="0">
                <a:solidFill>
                  <a:srgbClr val="000000"/>
                </a:solidFill>
                <a:latin typeface="Arial"/>
              </a:rPr>
              <a:t>Who decides to take a case to court?</a:t>
            </a:r>
          </a:p>
          <a:p>
            <a:pPr algn="ctr" fontAlgn="base">
              <a:spcBef>
                <a:spcPct val="20000"/>
              </a:spcBef>
              <a:spcAft>
                <a:spcPct val="0"/>
              </a:spcAft>
              <a:defRPr/>
            </a:pPr>
            <a:endParaRPr lang="en-GB" sz="3200" kern="0" dirty="0">
              <a:solidFill>
                <a:srgbClr val="000000"/>
              </a:solidFill>
              <a:latin typeface="Arial"/>
            </a:endParaRPr>
          </a:p>
          <a:p>
            <a:pPr algn="ctr" fontAlgn="base">
              <a:spcBef>
                <a:spcPct val="20000"/>
              </a:spcBef>
              <a:spcAft>
                <a:spcPct val="0"/>
              </a:spcAft>
              <a:defRPr/>
            </a:pPr>
            <a:endParaRPr lang="en-GB" sz="3200" kern="0" dirty="0">
              <a:solidFill>
                <a:srgbClr val="000000"/>
              </a:solidFill>
              <a:latin typeface="Arial"/>
            </a:endParaRPr>
          </a:p>
        </p:txBody>
      </p:sp>
      <p:sp>
        <p:nvSpPr>
          <p:cNvPr id="2055" name="Text Box 7">
            <a:extLst>
              <a:ext uri="{FF2B5EF4-FFF2-40B4-BE49-F238E27FC236}">
                <a16:creationId xmlns:a16="http://schemas.microsoft.com/office/drawing/2014/main" id="{4D65AE8A-5910-4133-8159-39AA871C31B5}"/>
              </a:ext>
            </a:extLst>
          </p:cNvPr>
          <p:cNvSpPr txBox="1">
            <a:spLocks noChangeArrowheads="1"/>
          </p:cNvSpPr>
          <p:nvPr/>
        </p:nvSpPr>
        <p:spPr bwMode="auto">
          <a:xfrm>
            <a:off x="2514600" y="4648200"/>
            <a:ext cx="68580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90000"/>
              </a:lnSpc>
              <a:spcBef>
                <a:spcPct val="20000"/>
              </a:spcBef>
              <a:spcAft>
                <a:spcPct val="0"/>
              </a:spcAft>
            </a:pPr>
            <a:r>
              <a:rPr lang="en-GB" altLang="en-US" sz="2400">
                <a:solidFill>
                  <a:srgbClr val="000000"/>
                </a:solidFill>
              </a:rPr>
              <a:t>The lawyers who work for the CPS have to decide whether the matter is serious enough to go to court and whether there is a good chance of winning the case.</a:t>
            </a:r>
            <a:endParaRPr lang="en-US" altLang="en-US">
              <a:solidFill>
                <a:srgbClr val="0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51" grpId="0" build="p"/>
      <p:bldP spid="20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3">
            <a:extLst>
              <a:ext uri="{FF2B5EF4-FFF2-40B4-BE49-F238E27FC236}">
                <a16:creationId xmlns:a16="http://schemas.microsoft.com/office/drawing/2014/main" id="{D484A7BC-02CA-4160-8E5F-7A17A6BF4F07}"/>
              </a:ext>
            </a:extLst>
          </p:cNvPr>
          <p:cNvSpPr txBox="1">
            <a:spLocks noChangeArrowheads="1"/>
          </p:cNvSpPr>
          <p:nvPr/>
        </p:nvSpPr>
        <p:spPr bwMode="auto">
          <a:xfrm>
            <a:off x="2438400" y="1524001"/>
            <a:ext cx="472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sz="2800">
                <a:solidFill>
                  <a:srgbClr val="000000"/>
                </a:solidFill>
              </a:rPr>
              <a:t>Why don’t the police have the responsibility of deciding whether to take a case to court?</a:t>
            </a:r>
          </a:p>
          <a:p>
            <a:pPr eaLnBrk="1" fontAlgn="base" hangingPunct="1">
              <a:spcBef>
                <a:spcPct val="0"/>
              </a:spcBef>
              <a:spcAft>
                <a:spcPct val="0"/>
              </a:spcAft>
            </a:pPr>
            <a:endParaRPr lang="en-GB" altLang="en-US" sz="2800">
              <a:solidFill>
                <a:srgbClr val="000000"/>
              </a:solidFill>
            </a:endParaRPr>
          </a:p>
          <a:p>
            <a:pPr eaLnBrk="1" fontAlgn="base" hangingPunct="1">
              <a:spcBef>
                <a:spcPct val="0"/>
              </a:spcBef>
              <a:spcAft>
                <a:spcPct val="0"/>
              </a:spcAft>
            </a:pPr>
            <a:r>
              <a:rPr lang="en-GB" altLang="en-US" sz="2800">
                <a:solidFill>
                  <a:srgbClr val="000000"/>
                </a:solidFill>
              </a:rPr>
              <a:t>Try to think of examples when this would not be appropriate.</a:t>
            </a:r>
          </a:p>
        </p:txBody>
      </p:sp>
      <p:pic>
        <p:nvPicPr>
          <p:cNvPr id="8195" name="Picture 5" descr="02_34_police">
            <a:extLst>
              <a:ext uri="{FF2B5EF4-FFF2-40B4-BE49-F238E27FC236}">
                <a16:creationId xmlns:a16="http://schemas.microsoft.com/office/drawing/2014/main" id="{A9FCCA5A-2EA4-44A9-AE82-E221ABAB9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0638" y="2438400"/>
            <a:ext cx="30273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8582" y="908720"/>
            <a:ext cx="7899920" cy="2708434"/>
          </a:xfrm>
          <a:prstGeom prst="rect">
            <a:avLst/>
          </a:prstGeom>
          <a:noFill/>
          <a:effectLst>
            <a:glow rad="228600">
              <a:schemeClr val="accent1">
                <a:satMod val="175000"/>
                <a:alpha val="40000"/>
              </a:schemeClr>
            </a:glow>
          </a:effectLst>
        </p:spPr>
        <p:txBody>
          <a:bodyPr wrap="none" lIns="91440" tIns="45720" rIns="91440" bIns="45720">
            <a:spAutoFit/>
          </a:bodyPr>
          <a:lstStyle/>
          <a:p>
            <a:pPr algn="ctr"/>
            <a:r>
              <a:rPr lang="en-US" sz="17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stA="68000" endPos="65000" dir="5400000" sy="-100000" algn="bl" rotWithShape="0"/>
                </a:effectLst>
                <a:latin typeface="Agency FB" panose="020B0503020202020204" pitchFamily="34" charset="0"/>
              </a:rPr>
              <a:t>ULTRACOP</a:t>
            </a:r>
          </a:p>
        </p:txBody>
      </p:sp>
    </p:spTree>
    <p:extLst>
      <p:ext uri="{BB962C8B-B14F-4D97-AF65-F5344CB8AC3E}">
        <p14:creationId xmlns:p14="http://schemas.microsoft.com/office/powerpoint/2010/main" val="7268721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6641" y="307802"/>
            <a:ext cx="4733988"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gency FB" panose="020B0503020202020204" pitchFamily="34" charset="0"/>
              </a:rPr>
              <a:t>CIRENCESTER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1197806"/>
            <a:ext cx="3456385" cy="22311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710" y="1197805"/>
            <a:ext cx="3521596" cy="23627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1" y="3789040"/>
            <a:ext cx="3584398" cy="20162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1" y="3789040"/>
            <a:ext cx="3948532" cy="2307396"/>
          </a:xfrm>
          <a:prstGeom prst="rect">
            <a:avLst/>
          </a:prstGeom>
        </p:spPr>
      </p:pic>
      <p:sp>
        <p:nvSpPr>
          <p:cNvPr id="9" name="Rectangle 8"/>
          <p:cNvSpPr/>
          <p:nvPr/>
        </p:nvSpPr>
        <p:spPr>
          <a:xfrm>
            <a:off x="2502547" y="2614437"/>
            <a:ext cx="23964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Poverty</a:t>
            </a:r>
          </a:p>
        </p:txBody>
      </p:sp>
      <p:sp>
        <p:nvSpPr>
          <p:cNvPr id="10" name="Rectangle 9"/>
          <p:cNvSpPr/>
          <p:nvPr/>
        </p:nvSpPr>
        <p:spPr>
          <a:xfrm>
            <a:off x="7254521" y="2637255"/>
            <a:ext cx="21039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Unrest</a:t>
            </a:r>
          </a:p>
        </p:txBody>
      </p:sp>
      <p:sp>
        <p:nvSpPr>
          <p:cNvPr id="11" name="Rectangle 10"/>
          <p:cNvSpPr/>
          <p:nvPr/>
        </p:nvSpPr>
        <p:spPr>
          <a:xfrm>
            <a:off x="2211695" y="5634771"/>
            <a:ext cx="31600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Vandalism</a:t>
            </a:r>
          </a:p>
        </p:txBody>
      </p:sp>
      <p:sp>
        <p:nvSpPr>
          <p:cNvPr id="12" name="Rectangle 11"/>
          <p:cNvSpPr/>
          <p:nvPr/>
        </p:nvSpPr>
        <p:spPr>
          <a:xfrm>
            <a:off x="7067583" y="5634771"/>
            <a:ext cx="19431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Gangs</a:t>
            </a:r>
          </a:p>
        </p:txBody>
      </p:sp>
    </p:spTree>
    <p:extLst>
      <p:ext uri="{BB962C8B-B14F-4D97-AF65-F5344CB8AC3E}">
        <p14:creationId xmlns:p14="http://schemas.microsoft.com/office/powerpoint/2010/main" val="322367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91544" y="188640"/>
          <a:ext cx="8280918" cy="6259200"/>
        </p:xfrm>
        <a:graphic>
          <a:graphicData uri="http://schemas.openxmlformats.org/drawingml/2006/table">
            <a:tbl>
              <a:tblPr/>
              <a:tblGrid>
                <a:gridCol w="2760306">
                  <a:extLst>
                    <a:ext uri="{9D8B030D-6E8A-4147-A177-3AD203B41FA5}">
                      <a16:colId xmlns:a16="http://schemas.microsoft.com/office/drawing/2014/main" val="20000"/>
                    </a:ext>
                  </a:extLst>
                </a:gridCol>
                <a:gridCol w="2760306">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287363">
                <a:tc>
                  <a:txBody>
                    <a:bodyPr/>
                    <a:lstStyle/>
                    <a:p>
                      <a:r>
                        <a:rPr lang="en-GB" sz="2000" b="1" dirty="0"/>
                        <a:t>Crime type</a:t>
                      </a:r>
                    </a:p>
                  </a:txBody>
                  <a:tcPr marL="71841" marR="71841" marT="35920" marB="35920" anchor="ctr">
                    <a:lnL>
                      <a:noFill/>
                    </a:lnL>
                    <a:lnR>
                      <a:noFill/>
                    </a:lnR>
                    <a:lnT>
                      <a:noFill/>
                    </a:lnT>
                    <a:lnB>
                      <a:noFill/>
                    </a:lnB>
                  </a:tcPr>
                </a:tc>
                <a:tc>
                  <a:txBody>
                    <a:bodyPr/>
                    <a:lstStyle/>
                    <a:p>
                      <a:r>
                        <a:rPr lang="en-GB" sz="1800" b="1" dirty="0"/>
                        <a:t>Total</a:t>
                      </a:r>
                    </a:p>
                  </a:txBody>
                  <a:tcPr marL="71841" marR="71841" marT="35920" marB="35920" anchor="ctr">
                    <a:lnL>
                      <a:noFill/>
                    </a:lnL>
                    <a:lnR>
                      <a:noFill/>
                    </a:lnR>
                    <a:lnT>
                      <a:noFill/>
                    </a:lnT>
                    <a:lnB>
                      <a:noFill/>
                    </a:lnB>
                  </a:tcPr>
                </a:tc>
                <a:tc>
                  <a:txBody>
                    <a:bodyPr/>
                    <a:lstStyle/>
                    <a:p>
                      <a:r>
                        <a:rPr lang="en-GB" sz="1800" b="1"/>
                        <a:t>Percentage</a:t>
                      </a:r>
                    </a:p>
                  </a:txBody>
                  <a:tcPr marL="71841" marR="71841" marT="35920" marB="35920" anchor="ctr">
                    <a:lnL>
                      <a:noFill/>
                    </a:lnL>
                    <a:lnR>
                      <a:noFill/>
                    </a:lnR>
                    <a:lnT>
                      <a:noFill/>
                    </a:lnT>
                    <a:lnB>
                      <a:noFill/>
                    </a:lnB>
                  </a:tcPr>
                </a:tc>
                <a:extLst>
                  <a:ext uri="{0D108BD9-81ED-4DB2-BD59-A6C34878D82A}">
                    <a16:rowId xmlns:a16="http://schemas.microsoft.com/office/drawing/2014/main" val="10000"/>
                  </a:ext>
                </a:extLst>
              </a:tr>
              <a:tr h="287363">
                <a:tc>
                  <a:txBody>
                    <a:bodyPr/>
                    <a:lstStyle/>
                    <a:p>
                      <a:r>
                        <a:rPr lang="en-GB" sz="2000" b="1"/>
                        <a:t>Anti-social behaviour</a:t>
                      </a:r>
                    </a:p>
                  </a:txBody>
                  <a:tcPr marL="71841" marR="71841" marT="35920" marB="35920" anchor="ctr">
                    <a:lnL>
                      <a:noFill/>
                    </a:lnL>
                    <a:lnR>
                      <a:noFill/>
                    </a:lnR>
                    <a:lnT>
                      <a:noFill/>
                    </a:lnT>
                    <a:lnB>
                      <a:noFill/>
                    </a:lnB>
                  </a:tcPr>
                </a:tc>
                <a:tc>
                  <a:txBody>
                    <a:bodyPr/>
                    <a:lstStyle/>
                    <a:p>
                      <a:r>
                        <a:rPr lang="en-GB" sz="2000" b="1" dirty="0"/>
                        <a:t>697</a:t>
                      </a:r>
                    </a:p>
                  </a:txBody>
                  <a:tcPr marL="71841" marR="71841" marT="35920" marB="35920" anchor="ctr">
                    <a:lnL>
                      <a:noFill/>
                    </a:lnL>
                    <a:lnR>
                      <a:noFill/>
                    </a:lnR>
                    <a:lnT>
                      <a:noFill/>
                    </a:lnT>
                    <a:lnB>
                      <a:noFill/>
                    </a:lnB>
                  </a:tcPr>
                </a:tc>
                <a:tc>
                  <a:txBody>
                    <a:bodyPr/>
                    <a:lstStyle/>
                    <a:p>
                      <a:r>
                        <a:rPr lang="en-GB" sz="2000" b="1"/>
                        <a:t>37.96%</a:t>
                      </a:r>
                    </a:p>
                  </a:txBody>
                  <a:tcPr marL="71841" marR="71841" marT="35920" marB="35920" anchor="ctr">
                    <a:lnL>
                      <a:noFill/>
                    </a:lnL>
                    <a:lnR>
                      <a:noFill/>
                    </a:lnR>
                    <a:lnT>
                      <a:noFill/>
                    </a:lnT>
                    <a:lnB>
                      <a:noFill/>
                    </a:lnB>
                  </a:tcPr>
                </a:tc>
                <a:extLst>
                  <a:ext uri="{0D108BD9-81ED-4DB2-BD59-A6C34878D82A}">
                    <a16:rowId xmlns:a16="http://schemas.microsoft.com/office/drawing/2014/main" val="10001"/>
                  </a:ext>
                </a:extLst>
              </a:tr>
              <a:tr h="287363">
                <a:tc>
                  <a:txBody>
                    <a:bodyPr/>
                    <a:lstStyle/>
                    <a:p>
                      <a:r>
                        <a:rPr lang="en-GB" sz="2000" b="1" dirty="0"/>
                        <a:t>Bicycle theft</a:t>
                      </a:r>
                    </a:p>
                  </a:txBody>
                  <a:tcPr marL="71841" marR="71841" marT="35920" marB="35920" anchor="ctr">
                    <a:lnL>
                      <a:noFill/>
                    </a:lnL>
                    <a:lnR>
                      <a:noFill/>
                    </a:lnR>
                    <a:lnT>
                      <a:noFill/>
                    </a:lnT>
                    <a:lnB>
                      <a:noFill/>
                    </a:lnB>
                  </a:tcPr>
                </a:tc>
                <a:tc>
                  <a:txBody>
                    <a:bodyPr/>
                    <a:lstStyle/>
                    <a:p>
                      <a:r>
                        <a:rPr lang="en-GB" sz="2000" b="1" dirty="0"/>
                        <a:t>21</a:t>
                      </a:r>
                    </a:p>
                  </a:txBody>
                  <a:tcPr marL="71841" marR="71841" marT="35920" marB="35920" anchor="ctr">
                    <a:lnL>
                      <a:noFill/>
                    </a:lnL>
                    <a:lnR>
                      <a:noFill/>
                    </a:lnR>
                    <a:lnT>
                      <a:noFill/>
                    </a:lnT>
                    <a:lnB>
                      <a:noFill/>
                    </a:lnB>
                  </a:tcPr>
                </a:tc>
                <a:tc>
                  <a:txBody>
                    <a:bodyPr/>
                    <a:lstStyle/>
                    <a:p>
                      <a:r>
                        <a:rPr lang="en-GB" sz="2000" b="1"/>
                        <a:t>1.14%</a:t>
                      </a:r>
                    </a:p>
                  </a:txBody>
                  <a:tcPr marL="71841" marR="71841" marT="35920" marB="35920" anchor="ctr">
                    <a:lnL>
                      <a:noFill/>
                    </a:lnL>
                    <a:lnR>
                      <a:noFill/>
                    </a:lnR>
                    <a:lnT>
                      <a:noFill/>
                    </a:lnT>
                    <a:lnB>
                      <a:noFill/>
                    </a:lnB>
                  </a:tcPr>
                </a:tc>
                <a:extLst>
                  <a:ext uri="{0D108BD9-81ED-4DB2-BD59-A6C34878D82A}">
                    <a16:rowId xmlns:a16="http://schemas.microsoft.com/office/drawing/2014/main" val="10002"/>
                  </a:ext>
                </a:extLst>
              </a:tr>
              <a:tr h="287363">
                <a:tc>
                  <a:txBody>
                    <a:bodyPr/>
                    <a:lstStyle/>
                    <a:p>
                      <a:r>
                        <a:rPr lang="en-GB" sz="2000" b="1"/>
                        <a:t>Burglary</a:t>
                      </a:r>
                    </a:p>
                  </a:txBody>
                  <a:tcPr marL="71841" marR="71841" marT="35920" marB="35920" anchor="ctr">
                    <a:lnL>
                      <a:noFill/>
                    </a:lnL>
                    <a:lnR>
                      <a:noFill/>
                    </a:lnR>
                    <a:lnT>
                      <a:noFill/>
                    </a:lnT>
                    <a:lnB>
                      <a:noFill/>
                    </a:lnB>
                  </a:tcPr>
                </a:tc>
                <a:tc>
                  <a:txBody>
                    <a:bodyPr/>
                    <a:lstStyle/>
                    <a:p>
                      <a:r>
                        <a:rPr lang="en-GB" sz="2000" b="1" dirty="0"/>
                        <a:t>107</a:t>
                      </a:r>
                    </a:p>
                  </a:txBody>
                  <a:tcPr marL="71841" marR="71841" marT="35920" marB="35920" anchor="ctr">
                    <a:lnL>
                      <a:noFill/>
                    </a:lnL>
                    <a:lnR>
                      <a:noFill/>
                    </a:lnR>
                    <a:lnT>
                      <a:noFill/>
                    </a:lnT>
                    <a:lnB>
                      <a:noFill/>
                    </a:lnB>
                  </a:tcPr>
                </a:tc>
                <a:tc>
                  <a:txBody>
                    <a:bodyPr/>
                    <a:lstStyle/>
                    <a:p>
                      <a:r>
                        <a:rPr lang="en-GB" sz="2000" b="1"/>
                        <a:t>5.83%</a:t>
                      </a:r>
                    </a:p>
                  </a:txBody>
                  <a:tcPr marL="71841" marR="71841" marT="35920" marB="35920" anchor="ctr">
                    <a:lnL>
                      <a:noFill/>
                    </a:lnL>
                    <a:lnR>
                      <a:noFill/>
                    </a:lnR>
                    <a:lnT>
                      <a:noFill/>
                    </a:lnT>
                    <a:lnB>
                      <a:noFill/>
                    </a:lnB>
                  </a:tcPr>
                </a:tc>
                <a:extLst>
                  <a:ext uri="{0D108BD9-81ED-4DB2-BD59-A6C34878D82A}">
                    <a16:rowId xmlns:a16="http://schemas.microsoft.com/office/drawing/2014/main" val="10003"/>
                  </a:ext>
                </a:extLst>
              </a:tr>
              <a:tr h="287363">
                <a:tc>
                  <a:txBody>
                    <a:bodyPr/>
                    <a:lstStyle/>
                    <a:p>
                      <a:r>
                        <a:rPr lang="en-GB" sz="2000" b="1"/>
                        <a:t>Criminal damage and arson</a:t>
                      </a:r>
                    </a:p>
                  </a:txBody>
                  <a:tcPr marL="71841" marR="71841" marT="35920" marB="35920" anchor="ctr">
                    <a:lnL>
                      <a:noFill/>
                    </a:lnL>
                    <a:lnR>
                      <a:noFill/>
                    </a:lnR>
                    <a:lnT>
                      <a:noFill/>
                    </a:lnT>
                    <a:lnB>
                      <a:noFill/>
                    </a:lnB>
                  </a:tcPr>
                </a:tc>
                <a:tc>
                  <a:txBody>
                    <a:bodyPr/>
                    <a:lstStyle/>
                    <a:p>
                      <a:r>
                        <a:rPr lang="en-GB" sz="2000" b="1" dirty="0"/>
                        <a:t>162</a:t>
                      </a:r>
                    </a:p>
                  </a:txBody>
                  <a:tcPr marL="71841" marR="71841" marT="35920" marB="35920" anchor="ctr">
                    <a:lnL>
                      <a:noFill/>
                    </a:lnL>
                    <a:lnR>
                      <a:noFill/>
                    </a:lnR>
                    <a:lnT>
                      <a:noFill/>
                    </a:lnT>
                    <a:lnB>
                      <a:noFill/>
                    </a:lnB>
                  </a:tcPr>
                </a:tc>
                <a:tc>
                  <a:txBody>
                    <a:bodyPr/>
                    <a:lstStyle/>
                    <a:p>
                      <a:r>
                        <a:rPr lang="en-GB" sz="2000" b="1"/>
                        <a:t>8.82%</a:t>
                      </a:r>
                    </a:p>
                  </a:txBody>
                  <a:tcPr marL="71841" marR="71841" marT="35920" marB="35920" anchor="ctr">
                    <a:lnL>
                      <a:noFill/>
                    </a:lnL>
                    <a:lnR>
                      <a:noFill/>
                    </a:lnR>
                    <a:lnT>
                      <a:noFill/>
                    </a:lnT>
                    <a:lnB>
                      <a:noFill/>
                    </a:lnB>
                  </a:tcPr>
                </a:tc>
                <a:extLst>
                  <a:ext uri="{0D108BD9-81ED-4DB2-BD59-A6C34878D82A}">
                    <a16:rowId xmlns:a16="http://schemas.microsoft.com/office/drawing/2014/main" val="10004"/>
                  </a:ext>
                </a:extLst>
              </a:tr>
              <a:tr h="287363">
                <a:tc>
                  <a:txBody>
                    <a:bodyPr/>
                    <a:lstStyle/>
                    <a:p>
                      <a:r>
                        <a:rPr lang="en-GB" sz="2000" b="1"/>
                        <a:t>Drugs</a:t>
                      </a:r>
                    </a:p>
                  </a:txBody>
                  <a:tcPr marL="71841" marR="71841" marT="35920" marB="35920" anchor="ctr">
                    <a:lnL>
                      <a:noFill/>
                    </a:lnL>
                    <a:lnR>
                      <a:noFill/>
                    </a:lnR>
                    <a:lnT>
                      <a:noFill/>
                    </a:lnT>
                    <a:lnB>
                      <a:noFill/>
                    </a:lnB>
                  </a:tcPr>
                </a:tc>
                <a:tc>
                  <a:txBody>
                    <a:bodyPr/>
                    <a:lstStyle/>
                    <a:p>
                      <a:r>
                        <a:rPr lang="en-GB" sz="2000" b="1" dirty="0"/>
                        <a:t>50</a:t>
                      </a:r>
                    </a:p>
                  </a:txBody>
                  <a:tcPr marL="71841" marR="71841" marT="35920" marB="35920" anchor="ctr">
                    <a:lnL>
                      <a:noFill/>
                    </a:lnL>
                    <a:lnR>
                      <a:noFill/>
                    </a:lnR>
                    <a:lnT>
                      <a:noFill/>
                    </a:lnT>
                    <a:lnB>
                      <a:noFill/>
                    </a:lnB>
                  </a:tcPr>
                </a:tc>
                <a:tc>
                  <a:txBody>
                    <a:bodyPr/>
                    <a:lstStyle/>
                    <a:p>
                      <a:r>
                        <a:rPr lang="en-GB" sz="2000" b="1"/>
                        <a:t>2.72%</a:t>
                      </a:r>
                    </a:p>
                  </a:txBody>
                  <a:tcPr marL="71841" marR="71841" marT="35920" marB="35920" anchor="ctr">
                    <a:lnL>
                      <a:noFill/>
                    </a:lnL>
                    <a:lnR>
                      <a:noFill/>
                    </a:lnR>
                    <a:lnT>
                      <a:noFill/>
                    </a:lnT>
                    <a:lnB>
                      <a:noFill/>
                    </a:lnB>
                  </a:tcPr>
                </a:tc>
                <a:extLst>
                  <a:ext uri="{0D108BD9-81ED-4DB2-BD59-A6C34878D82A}">
                    <a16:rowId xmlns:a16="http://schemas.microsoft.com/office/drawing/2014/main" val="10005"/>
                  </a:ext>
                </a:extLst>
              </a:tr>
              <a:tr h="287363">
                <a:tc>
                  <a:txBody>
                    <a:bodyPr/>
                    <a:lstStyle/>
                    <a:p>
                      <a:r>
                        <a:rPr lang="en-GB" sz="2000" b="1"/>
                        <a:t>Other crime</a:t>
                      </a:r>
                    </a:p>
                  </a:txBody>
                  <a:tcPr marL="71841" marR="71841" marT="35920" marB="35920" anchor="ctr">
                    <a:lnL>
                      <a:noFill/>
                    </a:lnL>
                    <a:lnR>
                      <a:noFill/>
                    </a:lnR>
                    <a:lnT>
                      <a:noFill/>
                    </a:lnT>
                    <a:lnB>
                      <a:noFill/>
                    </a:lnB>
                  </a:tcPr>
                </a:tc>
                <a:tc>
                  <a:txBody>
                    <a:bodyPr/>
                    <a:lstStyle/>
                    <a:p>
                      <a:r>
                        <a:rPr lang="en-GB" sz="2000" b="1" dirty="0"/>
                        <a:t>17</a:t>
                      </a:r>
                    </a:p>
                  </a:txBody>
                  <a:tcPr marL="71841" marR="71841" marT="35920" marB="35920" anchor="ctr">
                    <a:lnL>
                      <a:noFill/>
                    </a:lnL>
                    <a:lnR>
                      <a:noFill/>
                    </a:lnR>
                    <a:lnT>
                      <a:noFill/>
                    </a:lnT>
                    <a:lnB>
                      <a:noFill/>
                    </a:lnB>
                  </a:tcPr>
                </a:tc>
                <a:tc>
                  <a:txBody>
                    <a:bodyPr/>
                    <a:lstStyle/>
                    <a:p>
                      <a:r>
                        <a:rPr lang="en-GB" sz="2000" b="1"/>
                        <a:t>0.93%</a:t>
                      </a:r>
                    </a:p>
                  </a:txBody>
                  <a:tcPr marL="71841" marR="71841" marT="35920" marB="35920" anchor="ctr">
                    <a:lnL>
                      <a:noFill/>
                    </a:lnL>
                    <a:lnR>
                      <a:noFill/>
                    </a:lnR>
                    <a:lnT>
                      <a:noFill/>
                    </a:lnT>
                    <a:lnB>
                      <a:noFill/>
                    </a:lnB>
                  </a:tcPr>
                </a:tc>
                <a:extLst>
                  <a:ext uri="{0D108BD9-81ED-4DB2-BD59-A6C34878D82A}">
                    <a16:rowId xmlns:a16="http://schemas.microsoft.com/office/drawing/2014/main" val="10006"/>
                  </a:ext>
                </a:extLst>
              </a:tr>
              <a:tr h="287363">
                <a:tc>
                  <a:txBody>
                    <a:bodyPr/>
                    <a:lstStyle/>
                    <a:p>
                      <a:r>
                        <a:rPr lang="en-GB" sz="2000" b="1"/>
                        <a:t>Other theft</a:t>
                      </a:r>
                    </a:p>
                  </a:txBody>
                  <a:tcPr marL="71841" marR="71841" marT="35920" marB="35920" anchor="ctr">
                    <a:lnL>
                      <a:noFill/>
                    </a:lnL>
                    <a:lnR>
                      <a:noFill/>
                    </a:lnR>
                    <a:lnT>
                      <a:noFill/>
                    </a:lnT>
                    <a:lnB>
                      <a:noFill/>
                    </a:lnB>
                  </a:tcPr>
                </a:tc>
                <a:tc>
                  <a:txBody>
                    <a:bodyPr/>
                    <a:lstStyle/>
                    <a:p>
                      <a:r>
                        <a:rPr lang="en-GB" sz="2000" b="1" dirty="0"/>
                        <a:t>148</a:t>
                      </a:r>
                    </a:p>
                  </a:txBody>
                  <a:tcPr marL="71841" marR="71841" marT="35920" marB="35920" anchor="ctr">
                    <a:lnL>
                      <a:noFill/>
                    </a:lnL>
                    <a:lnR>
                      <a:noFill/>
                    </a:lnR>
                    <a:lnT>
                      <a:noFill/>
                    </a:lnT>
                    <a:lnB>
                      <a:noFill/>
                    </a:lnB>
                  </a:tcPr>
                </a:tc>
                <a:tc>
                  <a:txBody>
                    <a:bodyPr/>
                    <a:lstStyle/>
                    <a:p>
                      <a:r>
                        <a:rPr lang="en-GB" sz="2000" b="1"/>
                        <a:t>8.06%</a:t>
                      </a:r>
                    </a:p>
                  </a:txBody>
                  <a:tcPr marL="71841" marR="71841" marT="35920" marB="35920" anchor="ctr">
                    <a:lnL>
                      <a:noFill/>
                    </a:lnL>
                    <a:lnR>
                      <a:noFill/>
                    </a:lnR>
                    <a:lnT>
                      <a:noFill/>
                    </a:lnT>
                    <a:lnB>
                      <a:noFill/>
                    </a:lnB>
                  </a:tcPr>
                </a:tc>
                <a:extLst>
                  <a:ext uri="{0D108BD9-81ED-4DB2-BD59-A6C34878D82A}">
                    <a16:rowId xmlns:a16="http://schemas.microsoft.com/office/drawing/2014/main" val="10007"/>
                  </a:ext>
                </a:extLst>
              </a:tr>
              <a:tr h="287363">
                <a:tc>
                  <a:txBody>
                    <a:bodyPr/>
                    <a:lstStyle/>
                    <a:p>
                      <a:r>
                        <a:rPr lang="en-GB" sz="2000" b="1"/>
                        <a:t>Possession of weapons</a:t>
                      </a:r>
                    </a:p>
                  </a:txBody>
                  <a:tcPr marL="71841" marR="71841" marT="35920" marB="35920" anchor="ctr">
                    <a:lnL>
                      <a:noFill/>
                    </a:lnL>
                    <a:lnR>
                      <a:noFill/>
                    </a:lnR>
                    <a:lnT>
                      <a:noFill/>
                    </a:lnT>
                    <a:lnB>
                      <a:noFill/>
                    </a:lnB>
                  </a:tcPr>
                </a:tc>
                <a:tc>
                  <a:txBody>
                    <a:bodyPr/>
                    <a:lstStyle/>
                    <a:p>
                      <a:r>
                        <a:rPr lang="en-GB" sz="2000" b="1" dirty="0"/>
                        <a:t>7</a:t>
                      </a:r>
                    </a:p>
                  </a:txBody>
                  <a:tcPr marL="71841" marR="71841" marT="35920" marB="35920" anchor="ctr">
                    <a:lnL>
                      <a:noFill/>
                    </a:lnL>
                    <a:lnR>
                      <a:noFill/>
                    </a:lnR>
                    <a:lnT>
                      <a:noFill/>
                    </a:lnT>
                    <a:lnB>
                      <a:noFill/>
                    </a:lnB>
                  </a:tcPr>
                </a:tc>
                <a:tc>
                  <a:txBody>
                    <a:bodyPr/>
                    <a:lstStyle/>
                    <a:p>
                      <a:r>
                        <a:rPr lang="en-GB" sz="2000" b="1" dirty="0"/>
                        <a:t>0.38%</a:t>
                      </a:r>
                    </a:p>
                  </a:txBody>
                  <a:tcPr marL="71841" marR="71841" marT="35920" marB="35920" anchor="ctr">
                    <a:lnL>
                      <a:noFill/>
                    </a:lnL>
                    <a:lnR>
                      <a:noFill/>
                    </a:lnR>
                    <a:lnT>
                      <a:noFill/>
                    </a:lnT>
                    <a:lnB>
                      <a:noFill/>
                    </a:lnB>
                  </a:tcPr>
                </a:tc>
                <a:extLst>
                  <a:ext uri="{0D108BD9-81ED-4DB2-BD59-A6C34878D82A}">
                    <a16:rowId xmlns:a16="http://schemas.microsoft.com/office/drawing/2014/main" val="10008"/>
                  </a:ext>
                </a:extLst>
              </a:tr>
              <a:tr h="287363">
                <a:tc>
                  <a:txBody>
                    <a:bodyPr/>
                    <a:lstStyle/>
                    <a:p>
                      <a:r>
                        <a:rPr lang="en-GB" sz="2000" b="1"/>
                        <a:t>Public order</a:t>
                      </a:r>
                    </a:p>
                  </a:txBody>
                  <a:tcPr marL="71841" marR="71841" marT="35920" marB="35920" anchor="ctr">
                    <a:lnL>
                      <a:noFill/>
                    </a:lnL>
                    <a:lnR>
                      <a:noFill/>
                    </a:lnR>
                    <a:lnT>
                      <a:noFill/>
                    </a:lnT>
                    <a:lnB>
                      <a:noFill/>
                    </a:lnB>
                  </a:tcPr>
                </a:tc>
                <a:tc>
                  <a:txBody>
                    <a:bodyPr/>
                    <a:lstStyle/>
                    <a:p>
                      <a:r>
                        <a:rPr lang="en-GB" sz="2000" b="1" dirty="0"/>
                        <a:t>33</a:t>
                      </a:r>
                    </a:p>
                  </a:txBody>
                  <a:tcPr marL="71841" marR="71841" marT="35920" marB="35920" anchor="ctr">
                    <a:lnL>
                      <a:noFill/>
                    </a:lnL>
                    <a:lnR>
                      <a:noFill/>
                    </a:lnR>
                    <a:lnT>
                      <a:noFill/>
                    </a:lnT>
                    <a:lnB>
                      <a:noFill/>
                    </a:lnB>
                  </a:tcPr>
                </a:tc>
                <a:tc>
                  <a:txBody>
                    <a:bodyPr/>
                    <a:lstStyle/>
                    <a:p>
                      <a:r>
                        <a:rPr lang="en-GB" sz="2000" b="1" dirty="0"/>
                        <a:t>1.80%</a:t>
                      </a:r>
                    </a:p>
                  </a:txBody>
                  <a:tcPr marL="71841" marR="71841" marT="35920" marB="35920" anchor="ctr">
                    <a:lnL>
                      <a:noFill/>
                    </a:lnL>
                    <a:lnR>
                      <a:noFill/>
                    </a:lnR>
                    <a:lnT>
                      <a:noFill/>
                    </a:lnT>
                    <a:lnB>
                      <a:noFill/>
                    </a:lnB>
                  </a:tcPr>
                </a:tc>
                <a:extLst>
                  <a:ext uri="{0D108BD9-81ED-4DB2-BD59-A6C34878D82A}">
                    <a16:rowId xmlns:a16="http://schemas.microsoft.com/office/drawing/2014/main" val="10009"/>
                  </a:ext>
                </a:extLst>
              </a:tr>
              <a:tr h="287363">
                <a:tc>
                  <a:txBody>
                    <a:bodyPr/>
                    <a:lstStyle/>
                    <a:p>
                      <a:r>
                        <a:rPr lang="en-GB" sz="2000" b="1"/>
                        <a:t>Robbery</a:t>
                      </a:r>
                    </a:p>
                  </a:txBody>
                  <a:tcPr marL="71841" marR="71841" marT="35920" marB="35920" anchor="ctr">
                    <a:lnL>
                      <a:noFill/>
                    </a:lnL>
                    <a:lnR>
                      <a:noFill/>
                    </a:lnR>
                    <a:lnT>
                      <a:noFill/>
                    </a:lnT>
                    <a:lnB>
                      <a:noFill/>
                    </a:lnB>
                  </a:tcPr>
                </a:tc>
                <a:tc>
                  <a:txBody>
                    <a:bodyPr/>
                    <a:lstStyle/>
                    <a:p>
                      <a:r>
                        <a:rPr lang="en-GB" sz="2000" b="1" dirty="0"/>
                        <a:t>15</a:t>
                      </a:r>
                    </a:p>
                  </a:txBody>
                  <a:tcPr marL="71841" marR="71841" marT="35920" marB="35920" anchor="ctr">
                    <a:lnL>
                      <a:noFill/>
                    </a:lnL>
                    <a:lnR>
                      <a:noFill/>
                    </a:lnR>
                    <a:lnT>
                      <a:noFill/>
                    </a:lnT>
                    <a:lnB>
                      <a:noFill/>
                    </a:lnB>
                  </a:tcPr>
                </a:tc>
                <a:tc>
                  <a:txBody>
                    <a:bodyPr/>
                    <a:lstStyle/>
                    <a:p>
                      <a:r>
                        <a:rPr lang="en-GB" sz="2000" b="1"/>
                        <a:t>0.82%</a:t>
                      </a:r>
                    </a:p>
                  </a:txBody>
                  <a:tcPr marL="71841" marR="71841" marT="35920" marB="35920" anchor="ctr">
                    <a:lnL>
                      <a:noFill/>
                    </a:lnL>
                    <a:lnR>
                      <a:noFill/>
                    </a:lnR>
                    <a:lnT>
                      <a:noFill/>
                    </a:lnT>
                    <a:lnB>
                      <a:noFill/>
                    </a:lnB>
                  </a:tcPr>
                </a:tc>
                <a:extLst>
                  <a:ext uri="{0D108BD9-81ED-4DB2-BD59-A6C34878D82A}">
                    <a16:rowId xmlns:a16="http://schemas.microsoft.com/office/drawing/2014/main" val="10010"/>
                  </a:ext>
                </a:extLst>
              </a:tr>
              <a:tr h="287363">
                <a:tc>
                  <a:txBody>
                    <a:bodyPr/>
                    <a:lstStyle/>
                    <a:p>
                      <a:r>
                        <a:rPr lang="en-GB" sz="2000" b="1"/>
                        <a:t>Shoplifting</a:t>
                      </a:r>
                    </a:p>
                  </a:txBody>
                  <a:tcPr marL="71841" marR="71841" marT="35920" marB="35920" anchor="ctr">
                    <a:lnL>
                      <a:noFill/>
                    </a:lnL>
                    <a:lnR>
                      <a:noFill/>
                    </a:lnR>
                    <a:lnT>
                      <a:noFill/>
                    </a:lnT>
                    <a:lnB>
                      <a:noFill/>
                    </a:lnB>
                  </a:tcPr>
                </a:tc>
                <a:tc>
                  <a:txBody>
                    <a:bodyPr/>
                    <a:lstStyle/>
                    <a:p>
                      <a:r>
                        <a:rPr lang="en-GB" sz="2000" b="1" dirty="0"/>
                        <a:t>211</a:t>
                      </a:r>
                    </a:p>
                  </a:txBody>
                  <a:tcPr marL="71841" marR="71841" marT="35920" marB="35920" anchor="ctr">
                    <a:lnL>
                      <a:noFill/>
                    </a:lnL>
                    <a:lnR>
                      <a:noFill/>
                    </a:lnR>
                    <a:lnT>
                      <a:noFill/>
                    </a:lnT>
                    <a:lnB>
                      <a:noFill/>
                    </a:lnB>
                  </a:tcPr>
                </a:tc>
                <a:tc>
                  <a:txBody>
                    <a:bodyPr/>
                    <a:lstStyle/>
                    <a:p>
                      <a:r>
                        <a:rPr lang="en-GB" sz="2000" b="1"/>
                        <a:t>11.49%</a:t>
                      </a:r>
                    </a:p>
                  </a:txBody>
                  <a:tcPr marL="71841" marR="71841" marT="35920" marB="35920" anchor="ctr">
                    <a:lnL>
                      <a:noFill/>
                    </a:lnL>
                    <a:lnR>
                      <a:noFill/>
                    </a:lnR>
                    <a:lnT>
                      <a:noFill/>
                    </a:lnT>
                    <a:lnB>
                      <a:noFill/>
                    </a:lnB>
                  </a:tcPr>
                </a:tc>
                <a:extLst>
                  <a:ext uri="{0D108BD9-81ED-4DB2-BD59-A6C34878D82A}">
                    <a16:rowId xmlns:a16="http://schemas.microsoft.com/office/drawing/2014/main" val="10011"/>
                  </a:ext>
                </a:extLst>
              </a:tr>
              <a:tr h="287363">
                <a:tc>
                  <a:txBody>
                    <a:bodyPr/>
                    <a:lstStyle/>
                    <a:p>
                      <a:r>
                        <a:rPr lang="en-GB" sz="2000" b="1"/>
                        <a:t>Theft from the person</a:t>
                      </a:r>
                    </a:p>
                  </a:txBody>
                  <a:tcPr marL="71841" marR="71841" marT="35920" marB="35920" anchor="ctr">
                    <a:lnL>
                      <a:noFill/>
                    </a:lnL>
                    <a:lnR>
                      <a:noFill/>
                    </a:lnR>
                    <a:lnT>
                      <a:noFill/>
                    </a:lnT>
                    <a:lnB>
                      <a:noFill/>
                    </a:lnB>
                  </a:tcPr>
                </a:tc>
                <a:tc>
                  <a:txBody>
                    <a:bodyPr/>
                    <a:lstStyle/>
                    <a:p>
                      <a:r>
                        <a:rPr lang="en-GB" sz="2000" b="1" dirty="0"/>
                        <a:t>11</a:t>
                      </a:r>
                    </a:p>
                  </a:txBody>
                  <a:tcPr marL="71841" marR="71841" marT="35920" marB="35920" anchor="ctr">
                    <a:lnL>
                      <a:noFill/>
                    </a:lnL>
                    <a:lnR>
                      <a:noFill/>
                    </a:lnR>
                    <a:lnT>
                      <a:noFill/>
                    </a:lnT>
                    <a:lnB>
                      <a:noFill/>
                    </a:lnB>
                  </a:tcPr>
                </a:tc>
                <a:tc>
                  <a:txBody>
                    <a:bodyPr/>
                    <a:lstStyle/>
                    <a:p>
                      <a:r>
                        <a:rPr lang="en-GB" sz="2000" b="1"/>
                        <a:t>0.60%</a:t>
                      </a:r>
                    </a:p>
                  </a:txBody>
                  <a:tcPr marL="71841" marR="71841" marT="35920" marB="35920" anchor="ctr">
                    <a:lnL>
                      <a:noFill/>
                    </a:lnL>
                    <a:lnR>
                      <a:noFill/>
                    </a:lnR>
                    <a:lnT>
                      <a:noFill/>
                    </a:lnT>
                    <a:lnB>
                      <a:noFill/>
                    </a:lnB>
                  </a:tcPr>
                </a:tc>
                <a:extLst>
                  <a:ext uri="{0D108BD9-81ED-4DB2-BD59-A6C34878D82A}">
                    <a16:rowId xmlns:a16="http://schemas.microsoft.com/office/drawing/2014/main" val="10012"/>
                  </a:ext>
                </a:extLst>
              </a:tr>
              <a:tr h="287363">
                <a:tc>
                  <a:txBody>
                    <a:bodyPr/>
                    <a:lstStyle/>
                    <a:p>
                      <a:r>
                        <a:rPr lang="en-GB" sz="2000" b="1"/>
                        <a:t>Vehicle crime</a:t>
                      </a:r>
                    </a:p>
                  </a:txBody>
                  <a:tcPr marL="71841" marR="71841" marT="35920" marB="35920" anchor="ctr">
                    <a:lnL>
                      <a:noFill/>
                    </a:lnL>
                    <a:lnR>
                      <a:noFill/>
                    </a:lnR>
                    <a:lnT>
                      <a:noFill/>
                    </a:lnT>
                    <a:lnB>
                      <a:noFill/>
                    </a:lnB>
                  </a:tcPr>
                </a:tc>
                <a:tc>
                  <a:txBody>
                    <a:bodyPr/>
                    <a:lstStyle/>
                    <a:p>
                      <a:r>
                        <a:rPr lang="en-GB" sz="2000" b="1" dirty="0"/>
                        <a:t>70</a:t>
                      </a:r>
                    </a:p>
                  </a:txBody>
                  <a:tcPr marL="71841" marR="71841" marT="35920" marB="35920" anchor="ctr">
                    <a:lnL>
                      <a:noFill/>
                    </a:lnL>
                    <a:lnR>
                      <a:noFill/>
                    </a:lnR>
                    <a:lnT>
                      <a:noFill/>
                    </a:lnT>
                    <a:lnB>
                      <a:noFill/>
                    </a:lnB>
                  </a:tcPr>
                </a:tc>
                <a:tc>
                  <a:txBody>
                    <a:bodyPr/>
                    <a:lstStyle/>
                    <a:p>
                      <a:r>
                        <a:rPr lang="en-GB" sz="2000" b="1"/>
                        <a:t>3.81%</a:t>
                      </a:r>
                    </a:p>
                  </a:txBody>
                  <a:tcPr marL="71841" marR="71841" marT="35920" marB="35920" anchor="ctr">
                    <a:lnL>
                      <a:noFill/>
                    </a:lnL>
                    <a:lnR>
                      <a:noFill/>
                    </a:lnR>
                    <a:lnT>
                      <a:noFill/>
                    </a:lnT>
                    <a:lnB>
                      <a:noFill/>
                    </a:lnB>
                  </a:tcPr>
                </a:tc>
                <a:extLst>
                  <a:ext uri="{0D108BD9-81ED-4DB2-BD59-A6C34878D82A}">
                    <a16:rowId xmlns:a16="http://schemas.microsoft.com/office/drawing/2014/main" val="10013"/>
                  </a:ext>
                </a:extLst>
              </a:tr>
              <a:tr h="502885">
                <a:tc>
                  <a:txBody>
                    <a:bodyPr/>
                    <a:lstStyle/>
                    <a:p>
                      <a:r>
                        <a:rPr lang="en-GB" sz="2000" b="1" dirty="0"/>
                        <a:t>Violence and sexual offences</a:t>
                      </a:r>
                    </a:p>
                  </a:txBody>
                  <a:tcPr marL="71841" marR="71841" marT="35920" marB="35920" anchor="ctr">
                    <a:lnL>
                      <a:noFill/>
                    </a:lnL>
                    <a:lnR>
                      <a:noFill/>
                    </a:lnR>
                    <a:lnT>
                      <a:noFill/>
                    </a:lnT>
                    <a:lnB>
                      <a:noFill/>
                    </a:lnB>
                  </a:tcPr>
                </a:tc>
                <a:tc>
                  <a:txBody>
                    <a:bodyPr/>
                    <a:lstStyle/>
                    <a:p>
                      <a:r>
                        <a:rPr lang="en-GB" sz="2000" b="1" dirty="0"/>
                        <a:t>287</a:t>
                      </a:r>
                    </a:p>
                  </a:txBody>
                  <a:tcPr marL="71841" marR="71841" marT="35920" marB="35920" anchor="ctr">
                    <a:lnL>
                      <a:noFill/>
                    </a:lnL>
                    <a:lnR>
                      <a:noFill/>
                    </a:lnR>
                    <a:lnT>
                      <a:noFill/>
                    </a:lnT>
                    <a:lnB>
                      <a:noFill/>
                    </a:lnB>
                  </a:tcPr>
                </a:tc>
                <a:tc>
                  <a:txBody>
                    <a:bodyPr/>
                    <a:lstStyle/>
                    <a:p>
                      <a:r>
                        <a:rPr lang="en-GB" sz="2000" b="1" dirty="0"/>
                        <a:t>15.63%</a:t>
                      </a:r>
                    </a:p>
                  </a:txBody>
                  <a:tcPr marL="71841" marR="71841" marT="35920" marB="35920" anchor="ctr">
                    <a:lnL>
                      <a:noFill/>
                    </a:lnL>
                    <a:lnR>
                      <a:noFill/>
                    </a:lnR>
                    <a:lnT>
                      <a:noFill/>
                    </a:lnT>
                    <a:lnB>
                      <a:noFill/>
                    </a:lnB>
                  </a:tcPr>
                </a:tc>
                <a:extLst>
                  <a:ext uri="{0D108BD9-81ED-4DB2-BD59-A6C34878D82A}">
                    <a16:rowId xmlns:a16="http://schemas.microsoft.com/office/drawing/2014/main" val="10014"/>
                  </a:ext>
                </a:extLst>
              </a:tr>
            </a:tbl>
          </a:graphicData>
        </a:graphic>
      </p:graphicFrame>
      <p:sp>
        <p:nvSpPr>
          <p:cNvPr id="4" name="Rectangle 2"/>
          <p:cNvSpPr>
            <a:spLocks noChangeArrowheads="1"/>
          </p:cNvSpPr>
          <p:nvPr/>
        </p:nvSpPr>
        <p:spPr bwMode="auto">
          <a:xfrm>
            <a:off x="7334250" y="1804134"/>
            <a:ext cx="19010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5" name="Rectangle 3"/>
          <p:cNvSpPr>
            <a:spLocks noChangeArrowheads="1"/>
          </p:cNvSpPr>
          <p:nvPr/>
        </p:nvSpPr>
        <p:spPr bwMode="auto">
          <a:xfrm>
            <a:off x="7334250" y="1804134"/>
            <a:ext cx="31834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100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6" name="Rectangle 4"/>
          <p:cNvSpPr>
            <a:spLocks noChangeArrowheads="1"/>
          </p:cNvSpPr>
          <p:nvPr/>
        </p:nvSpPr>
        <p:spPr bwMode="auto">
          <a:xfrm>
            <a:off x="7334250" y="1804134"/>
            <a:ext cx="31834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200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7" name="Rectangle 5"/>
          <p:cNvSpPr>
            <a:spLocks noChangeArrowheads="1"/>
          </p:cNvSpPr>
          <p:nvPr/>
        </p:nvSpPr>
        <p:spPr bwMode="auto">
          <a:xfrm>
            <a:off x="7334250" y="1804134"/>
            <a:ext cx="31834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300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8" name="Rectangle 6"/>
          <p:cNvSpPr>
            <a:spLocks noChangeArrowheads="1"/>
          </p:cNvSpPr>
          <p:nvPr/>
        </p:nvSpPr>
        <p:spPr bwMode="auto">
          <a:xfrm>
            <a:off x="7334250" y="1804134"/>
            <a:ext cx="31834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400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9" name="Rectangle 7"/>
          <p:cNvSpPr>
            <a:spLocks noChangeArrowheads="1"/>
          </p:cNvSpPr>
          <p:nvPr/>
        </p:nvSpPr>
        <p:spPr bwMode="auto">
          <a:xfrm>
            <a:off x="7334250" y="1804134"/>
            <a:ext cx="31834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500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0" name="Rectangle 8"/>
          <p:cNvSpPr>
            <a:spLocks noChangeArrowheads="1"/>
          </p:cNvSpPr>
          <p:nvPr/>
        </p:nvSpPr>
        <p:spPr bwMode="auto">
          <a:xfrm>
            <a:off x="7334250" y="1804134"/>
            <a:ext cx="31834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600</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1" name="Rectangle 9"/>
          <p:cNvSpPr>
            <a:spLocks noChangeArrowheads="1"/>
          </p:cNvSpPr>
          <p:nvPr/>
        </p:nvSpPr>
        <p:spPr bwMode="auto">
          <a:xfrm>
            <a:off x="7334250" y="1804134"/>
            <a:ext cx="162639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Violence and sexual offences</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2" name="Rectangle 10"/>
          <p:cNvSpPr>
            <a:spLocks noChangeArrowheads="1"/>
          </p:cNvSpPr>
          <p:nvPr/>
        </p:nvSpPr>
        <p:spPr bwMode="auto">
          <a:xfrm>
            <a:off x="7334251" y="1804134"/>
            <a:ext cx="818483"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Vehicle crime</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3" name="Rectangle 11"/>
          <p:cNvSpPr>
            <a:spLocks noChangeArrowheads="1"/>
          </p:cNvSpPr>
          <p:nvPr/>
        </p:nvSpPr>
        <p:spPr bwMode="auto">
          <a:xfrm>
            <a:off x="7334251" y="1804134"/>
            <a:ext cx="1228851"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Theft from the person</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4" name="Rectangle 12"/>
          <p:cNvSpPr>
            <a:spLocks noChangeArrowheads="1"/>
          </p:cNvSpPr>
          <p:nvPr/>
        </p:nvSpPr>
        <p:spPr bwMode="auto">
          <a:xfrm>
            <a:off x="7334250" y="1804134"/>
            <a:ext cx="664594"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Shoplifting</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5" name="Rectangle 13"/>
          <p:cNvSpPr>
            <a:spLocks noChangeArrowheads="1"/>
          </p:cNvSpPr>
          <p:nvPr/>
        </p:nvSpPr>
        <p:spPr bwMode="auto">
          <a:xfrm>
            <a:off x="7334250" y="1804134"/>
            <a:ext cx="562002"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Robbery</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6" name="Rectangle 14"/>
          <p:cNvSpPr>
            <a:spLocks noChangeArrowheads="1"/>
          </p:cNvSpPr>
          <p:nvPr/>
        </p:nvSpPr>
        <p:spPr bwMode="auto">
          <a:xfrm>
            <a:off x="7334251" y="1804134"/>
            <a:ext cx="741539"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Public order</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7" name="Rectangle 15"/>
          <p:cNvSpPr>
            <a:spLocks noChangeArrowheads="1"/>
          </p:cNvSpPr>
          <p:nvPr/>
        </p:nvSpPr>
        <p:spPr bwMode="auto">
          <a:xfrm>
            <a:off x="7334250" y="1804134"/>
            <a:ext cx="133785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Possession of weapons</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8" name="Rectangle 16"/>
          <p:cNvSpPr>
            <a:spLocks noChangeArrowheads="1"/>
          </p:cNvSpPr>
          <p:nvPr/>
        </p:nvSpPr>
        <p:spPr bwMode="auto">
          <a:xfrm>
            <a:off x="7334250" y="1804134"/>
            <a:ext cx="67100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Other theft</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19" name="Rectangle 17"/>
          <p:cNvSpPr>
            <a:spLocks noChangeArrowheads="1"/>
          </p:cNvSpPr>
          <p:nvPr/>
        </p:nvSpPr>
        <p:spPr bwMode="auto">
          <a:xfrm>
            <a:off x="7334251" y="1804134"/>
            <a:ext cx="728715"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Other crime</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20" name="Rectangle 18"/>
          <p:cNvSpPr>
            <a:spLocks noChangeArrowheads="1"/>
          </p:cNvSpPr>
          <p:nvPr/>
        </p:nvSpPr>
        <p:spPr bwMode="auto">
          <a:xfrm>
            <a:off x="7334250" y="1804134"/>
            <a:ext cx="433762"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Drugs</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21" name="Rectangle 19"/>
          <p:cNvSpPr>
            <a:spLocks noChangeArrowheads="1"/>
          </p:cNvSpPr>
          <p:nvPr/>
        </p:nvSpPr>
        <p:spPr bwMode="auto">
          <a:xfrm>
            <a:off x="7334250" y="1804134"/>
            <a:ext cx="414526"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srgbClr val="545454"/>
                </a:solidFill>
                <a:latin typeface="Helvetica Neue"/>
              </a:rPr>
              <a:t>arson</a:t>
            </a:r>
          </a:p>
          <a:p>
            <a:pPr eaLnBrk="0" fontAlgn="base" hangingPunct="0">
              <a:spcBef>
                <a:spcPct val="0"/>
              </a:spcBef>
              <a:spcAft>
                <a:spcPct val="0"/>
              </a:spcAft>
            </a:pPr>
            <a:endParaRPr lang="en-US" altLang="en-US" dirty="0">
              <a:solidFill>
                <a:prstClr val="white"/>
              </a:solidFill>
              <a:latin typeface="Arial" panose="020B0604020202020204" pitchFamily="34" charset="0"/>
            </a:endParaRPr>
          </a:p>
        </p:txBody>
      </p:sp>
      <p:sp>
        <p:nvSpPr>
          <p:cNvPr id="22" name="Rectangle 20"/>
          <p:cNvSpPr>
            <a:spLocks noChangeArrowheads="1"/>
          </p:cNvSpPr>
          <p:nvPr/>
        </p:nvSpPr>
        <p:spPr bwMode="auto">
          <a:xfrm>
            <a:off x="7334250" y="1804134"/>
            <a:ext cx="555590"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a:solidFill>
                  <a:srgbClr val="545454"/>
                </a:solidFill>
                <a:latin typeface="Helvetica Neue"/>
              </a:rPr>
              <a:t>Burglary</a:t>
            </a:r>
          </a:p>
          <a:p>
            <a:pPr eaLnBrk="0" fontAlgn="base" hangingPunct="0">
              <a:spcBef>
                <a:spcPct val="0"/>
              </a:spcBef>
              <a:spcAft>
                <a:spcPct val="0"/>
              </a:spcAft>
            </a:pPr>
            <a:endParaRPr lang="en-US" altLang="en-US">
              <a:solidFill>
                <a:prstClr val="white"/>
              </a:solidFill>
              <a:latin typeface="Arial" panose="020B0604020202020204" pitchFamily="34" charset="0"/>
            </a:endParaRPr>
          </a:p>
        </p:txBody>
      </p:sp>
      <p:sp>
        <p:nvSpPr>
          <p:cNvPr id="23" name="Rectangle 21"/>
          <p:cNvSpPr>
            <a:spLocks noChangeArrowheads="1"/>
          </p:cNvSpPr>
          <p:nvPr/>
        </p:nvSpPr>
        <p:spPr bwMode="auto">
          <a:xfrm>
            <a:off x="7334251" y="1804134"/>
            <a:ext cx="747951" cy="5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3327" tIns="44436"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srgbClr val="545454"/>
                </a:solidFill>
                <a:latin typeface="Helvetica Neue"/>
              </a:rPr>
              <a:t>Bicycle theft</a:t>
            </a:r>
          </a:p>
          <a:p>
            <a:pPr eaLnBrk="0" fontAlgn="base" hangingPunct="0">
              <a:spcBef>
                <a:spcPct val="0"/>
              </a:spcBef>
              <a:spcAft>
                <a:spcPct val="0"/>
              </a:spcAft>
            </a:pPr>
            <a:endParaRPr lang="en-US" altLang="en-US" dirty="0">
              <a:solidFill>
                <a:prstClr val="white"/>
              </a:solidFill>
              <a:latin typeface="Arial" panose="020B0604020202020204" pitchFamily="34" charset="0"/>
            </a:endParaRPr>
          </a:p>
        </p:txBody>
      </p:sp>
    </p:spTree>
    <p:extLst>
      <p:ext uri="{BB962C8B-B14F-4D97-AF65-F5344CB8AC3E}">
        <p14:creationId xmlns:p14="http://schemas.microsoft.com/office/powerpoint/2010/main" val="2705367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83632" y="260648"/>
          <a:ext cx="6465660" cy="6289680"/>
        </p:xfrm>
        <a:graphic>
          <a:graphicData uri="http://schemas.openxmlformats.org/drawingml/2006/table">
            <a:tbl>
              <a:tblPr/>
              <a:tblGrid>
                <a:gridCol w="2155220">
                  <a:extLst>
                    <a:ext uri="{9D8B030D-6E8A-4147-A177-3AD203B41FA5}">
                      <a16:colId xmlns:a16="http://schemas.microsoft.com/office/drawing/2014/main" val="20000"/>
                    </a:ext>
                  </a:extLst>
                </a:gridCol>
                <a:gridCol w="2155220">
                  <a:extLst>
                    <a:ext uri="{9D8B030D-6E8A-4147-A177-3AD203B41FA5}">
                      <a16:colId xmlns:a16="http://schemas.microsoft.com/office/drawing/2014/main" val="20001"/>
                    </a:ext>
                  </a:extLst>
                </a:gridCol>
                <a:gridCol w="2155220">
                  <a:extLst>
                    <a:ext uri="{9D8B030D-6E8A-4147-A177-3AD203B41FA5}">
                      <a16:colId xmlns:a16="http://schemas.microsoft.com/office/drawing/2014/main" val="20002"/>
                    </a:ext>
                  </a:extLst>
                </a:gridCol>
              </a:tblGrid>
              <a:tr h="287363">
                <a:tc>
                  <a:txBody>
                    <a:bodyPr/>
                    <a:lstStyle/>
                    <a:p>
                      <a:r>
                        <a:rPr lang="en-GB" sz="1800" b="1" dirty="0"/>
                        <a:t>Crime type</a:t>
                      </a:r>
                    </a:p>
                  </a:txBody>
                  <a:tcPr marL="71841" marR="71841" marT="35920" marB="35920" anchor="ctr">
                    <a:lnL>
                      <a:noFill/>
                    </a:lnL>
                    <a:lnR>
                      <a:noFill/>
                    </a:lnR>
                    <a:lnT>
                      <a:noFill/>
                    </a:lnT>
                    <a:lnB>
                      <a:noFill/>
                    </a:lnB>
                  </a:tcPr>
                </a:tc>
                <a:tc>
                  <a:txBody>
                    <a:bodyPr/>
                    <a:lstStyle/>
                    <a:p>
                      <a:r>
                        <a:rPr lang="en-GB" sz="1800" b="1"/>
                        <a:t>Total</a:t>
                      </a:r>
                    </a:p>
                  </a:txBody>
                  <a:tcPr marL="71841" marR="71841" marT="35920" marB="35920" anchor="ctr">
                    <a:lnL>
                      <a:noFill/>
                    </a:lnL>
                    <a:lnR>
                      <a:noFill/>
                    </a:lnR>
                    <a:lnT>
                      <a:noFill/>
                    </a:lnT>
                    <a:lnB>
                      <a:noFill/>
                    </a:lnB>
                  </a:tcPr>
                </a:tc>
                <a:tc>
                  <a:txBody>
                    <a:bodyPr/>
                    <a:lstStyle/>
                    <a:p>
                      <a:r>
                        <a:rPr lang="en-GB" sz="1800" b="1"/>
                        <a:t>Percentage</a:t>
                      </a:r>
                    </a:p>
                  </a:txBody>
                  <a:tcPr marL="71841" marR="71841" marT="35920" marB="35920" anchor="ctr">
                    <a:lnL>
                      <a:noFill/>
                    </a:lnL>
                    <a:lnR>
                      <a:noFill/>
                    </a:lnR>
                    <a:lnT>
                      <a:noFill/>
                    </a:lnT>
                    <a:lnB>
                      <a:noFill/>
                    </a:lnB>
                  </a:tcPr>
                </a:tc>
                <a:extLst>
                  <a:ext uri="{0D108BD9-81ED-4DB2-BD59-A6C34878D82A}">
                    <a16:rowId xmlns:a16="http://schemas.microsoft.com/office/drawing/2014/main" val="10000"/>
                  </a:ext>
                </a:extLst>
              </a:tr>
              <a:tr h="287363">
                <a:tc>
                  <a:txBody>
                    <a:bodyPr/>
                    <a:lstStyle/>
                    <a:p>
                      <a:r>
                        <a:rPr lang="en-GB" sz="1800" b="1" dirty="0"/>
                        <a:t>Anti-social behaviour</a:t>
                      </a:r>
                    </a:p>
                  </a:txBody>
                  <a:tcPr marL="71841" marR="71841" marT="35920" marB="35920" anchor="ctr">
                    <a:lnL>
                      <a:noFill/>
                    </a:lnL>
                    <a:lnR>
                      <a:noFill/>
                    </a:lnR>
                    <a:lnT>
                      <a:noFill/>
                    </a:lnT>
                    <a:lnB>
                      <a:noFill/>
                    </a:lnB>
                  </a:tcPr>
                </a:tc>
                <a:tc>
                  <a:txBody>
                    <a:bodyPr/>
                    <a:lstStyle/>
                    <a:p>
                      <a:r>
                        <a:rPr lang="en-GB" sz="1800" b="1"/>
                        <a:t>723</a:t>
                      </a:r>
                    </a:p>
                  </a:txBody>
                  <a:tcPr marL="71841" marR="71841" marT="35920" marB="35920" anchor="ctr">
                    <a:lnL>
                      <a:noFill/>
                    </a:lnL>
                    <a:lnR>
                      <a:noFill/>
                    </a:lnR>
                    <a:lnT>
                      <a:noFill/>
                    </a:lnT>
                    <a:lnB>
                      <a:noFill/>
                    </a:lnB>
                  </a:tcPr>
                </a:tc>
                <a:tc>
                  <a:txBody>
                    <a:bodyPr/>
                    <a:lstStyle/>
                    <a:p>
                      <a:r>
                        <a:rPr lang="en-GB" sz="1800" b="1"/>
                        <a:t>42.76%</a:t>
                      </a:r>
                    </a:p>
                  </a:txBody>
                  <a:tcPr marL="71841" marR="71841" marT="35920" marB="35920" anchor="ctr">
                    <a:lnL>
                      <a:noFill/>
                    </a:lnL>
                    <a:lnR>
                      <a:noFill/>
                    </a:lnR>
                    <a:lnT>
                      <a:noFill/>
                    </a:lnT>
                    <a:lnB>
                      <a:noFill/>
                    </a:lnB>
                  </a:tcPr>
                </a:tc>
                <a:extLst>
                  <a:ext uri="{0D108BD9-81ED-4DB2-BD59-A6C34878D82A}">
                    <a16:rowId xmlns:a16="http://schemas.microsoft.com/office/drawing/2014/main" val="10001"/>
                  </a:ext>
                </a:extLst>
              </a:tr>
              <a:tr h="287363">
                <a:tc>
                  <a:txBody>
                    <a:bodyPr/>
                    <a:lstStyle/>
                    <a:p>
                      <a:r>
                        <a:rPr lang="en-GB" sz="1800" b="1" dirty="0"/>
                        <a:t>Bicycle theft</a:t>
                      </a:r>
                    </a:p>
                  </a:txBody>
                  <a:tcPr marL="71841" marR="71841" marT="35920" marB="35920" anchor="ctr">
                    <a:lnL>
                      <a:noFill/>
                    </a:lnL>
                    <a:lnR>
                      <a:noFill/>
                    </a:lnR>
                    <a:lnT>
                      <a:noFill/>
                    </a:lnT>
                    <a:lnB>
                      <a:noFill/>
                    </a:lnB>
                  </a:tcPr>
                </a:tc>
                <a:tc>
                  <a:txBody>
                    <a:bodyPr/>
                    <a:lstStyle/>
                    <a:p>
                      <a:r>
                        <a:rPr lang="en-GB" sz="1800" b="1"/>
                        <a:t>6</a:t>
                      </a:r>
                    </a:p>
                  </a:txBody>
                  <a:tcPr marL="71841" marR="71841" marT="35920" marB="35920" anchor="ctr">
                    <a:lnL>
                      <a:noFill/>
                    </a:lnL>
                    <a:lnR>
                      <a:noFill/>
                    </a:lnR>
                    <a:lnT>
                      <a:noFill/>
                    </a:lnT>
                    <a:lnB>
                      <a:noFill/>
                    </a:lnB>
                  </a:tcPr>
                </a:tc>
                <a:tc>
                  <a:txBody>
                    <a:bodyPr/>
                    <a:lstStyle/>
                    <a:p>
                      <a:r>
                        <a:rPr lang="en-GB" sz="1800" b="1"/>
                        <a:t>0.35%</a:t>
                      </a:r>
                    </a:p>
                  </a:txBody>
                  <a:tcPr marL="71841" marR="71841" marT="35920" marB="35920" anchor="ctr">
                    <a:lnL>
                      <a:noFill/>
                    </a:lnL>
                    <a:lnR>
                      <a:noFill/>
                    </a:lnR>
                    <a:lnT>
                      <a:noFill/>
                    </a:lnT>
                    <a:lnB>
                      <a:noFill/>
                    </a:lnB>
                  </a:tcPr>
                </a:tc>
                <a:extLst>
                  <a:ext uri="{0D108BD9-81ED-4DB2-BD59-A6C34878D82A}">
                    <a16:rowId xmlns:a16="http://schemas.microsoft.com/office/drawing/2014/main" val="10002"/>
                  </a:ext>
                </a:extLst>
              </a:tr>
              <a:tr h="287363">
                <a:tc>
                  <a:txBody>
                    <a:bodyPr/>
                    <a:lstStyle/>
                    <a:p>
                      <a:r>
                        <a:rPr lang="en-GB" sz="1800" b="1"/>
                        <a:t>Burglary</a:t>
                      </a:r>
                    </a:p>
                  </a:txBody>
                  <a:tcPr marL="71841" marR="71841" marT="35920" marB="35920" anchor="ctr">
                    <a:lnL>
                      <a:noFill/>
                    </a:lnL>
                    <a:lnR>
                      <a:noFill/>
                    </a:lnR>
                    <a:lnT>
                      <a:noFill/>
                    </a:lnT>
                    <a:lnB>
                      <a:noFill/>
                    </a:lnB>
                  </a:tcPr>
                </a:tc>
                <a:tc>
                  <a:txBody>
                    <a:bodyPr/>
                    <a:lstStyle/>
                    <a:p>
                      <a:r>
                        <a:rPr lang="en-GB" sz="1800" b="1"/>
                        <a:t>107</a:t>
                      </a:r>
                    </a:p>
                  </a:txBody>
                  <a:tcPr marL="71841" marR="71841" marT="35920" marB="35920" anchor="ctr">
                    <a:lnL>
                      <a:noFill/>
                    </a:lnL>
                    <a:lnR>
                      <a:noFill/>
                    </a:lnR>
                    <a:lnT>
                      <a:noFill/>
                    </a:lnT>
                    <a:lnB>
                      <a:noFill/>
                    </a:lnB>
                  </a:tcPr>
                </a:tc>
                <a:tc>
                  <a:txBody>
                    <a:bodyPr/>
                    <a:lstStyle/>
                    <a:p>
                      <a:r>
                        <a:rPr lang="en-GB" sz="1800" b="1"/>
                        <a:t>6.33%</a:t>
                      </a:r>
                    </a:p>
                  </a:txBody>
                  <a:tcPr marL="71841" marR="71841" marT="35920" marB="35920" anchor="ctr">
                    <a:lnL>
                      <a:noFill/>
                    </a:lnL>
                    <a:lnR>
                      <a:noFill/>
                    </a:lnR>
                    <a:lnT>
                      <a:noFill/>
                    </a:lnT>
                    <a:lnB>
                      <a:noFill/>
                    </a:lnB>
                  </a:tcPr>
                </a:tc>
                <a:extLst>
                  <a:ext uri="{0D108BD9-81ED-4DB2-BD59-A6C34878D82A}">
                    <a16:rowId xmlns:a16="http://schemas.microsoft.com/office/drawing/2014/main" val="10003"/>
                  </a:ext>
                </a:extLst>
              </a:tr>
              <a:tr h="287363">
                <a:tc>
                  <a:txBody>
                    <a:bodyPr/>
                    <a:lstStyle/>
                    <a:p>
                      <a:r>
                        <a:rPr lang="en-GB" sz="1800" b="1"/>
                        <a:t>Criminal damage and arson</a:t>
                      </a:r>
                    </a:p>
                  </a:txBody>
                  <a:tcPr marL="71841" marR="71841" marT="35920" marB="35920" anchor="ctr">
                    <a:lnL>
                      <a:noFill/>
                    </a:lnL>
                    <a:lnR>
                      <a:noFill/>
                    </a:lnR>
                    <a:lnT>
                      <a:noFill/>
                    </a:lnT>
                    <a:lnB>
                      <a:noFill/>
                    </a:lnB>
                  </a:tcPr>
                </a:tc>
                <a:tc>
                  <a:txBody>
                    <a:bodyPr/>
                    <a:lstStyle/>
                    <a:p>
                      <a:r>
                        <a:rPr lang="en-GB" sz="1800" b="1" dirty="0"/>
                        <a:t>172</a:t>
                      </a:r>
                    </a:p>
                  </a:txBody>
                  <a:tcPr marL="71841" marR="71841" marT="35920" marB="35920" anchor="ctr">
                    <a:lnL>
                      <a:noFill/>
                    </a:lnL>
                    <a:lnR>
                      <a:noFill/>
                    </a:lnR>
                    <a:lnT>
                      <a:noFill/>
                    </a:lnT>
                    <a:lnB>
                      <a:noFill/>
                    </a:lnB>
                  </a:tcPr>
                </a:tc>
                <a:tc>
                  <a:txBody>
                    <a:bodyPr/>
                    <a:lstStyle/>
                    <a:p>
                      <a:r>
                        <a:rPr lang="en-GB" sz="1800" b="1"/>
                        <a:t>10.17%</a:t>
                      </a:r>
                    </a:p>
                  </a:txBody>
                  <a:tcPr marL="71841" marR="71841" marT="35920" marB="35920" anchor="ctr">
                    <a:lnL>
                      <a:noFill/>
                    </a:lnL>
                    <a:lnR>
                      <a:noFill/>
                    </a:lnR>
                    <a:lnT>
                      <a:noFill/>
                    </a:lnT>
                    <a:lnB>
                      <a:noFill/>
                    </a:lnB>
                  </a:tcPr>
                </a:tc>
                <a:extLst>
                  <a:ext uri="{0D108BD9-81ED-4DB2-BD59-A6C34878D82A}">
                    <a16:rowId xmlns:a16="http://schemas.microsoft.com/office/drawing/2014/main" val="10004"/>
                  </a:ext>
                </a:extLst>
              </a:tr>
              <a:tr h="287363">
                <a:tc>
                  <a:txBody>
                    <a:bodyPr/>
                    <a:lstStyle/>
                    <a:p>
                      <a:r>
                        <a:rPr lang="en-GB" sz="1800" b="1"/>
                        <a:t>Drugs</a:t>
                      </a:r>
                    </a:p>
                  </a:txBody>
                  <a:tcPr marL="71841" marR="71841" marT="35920" marB="35920" anchor="ctr">
                    <a:lnL>
                      <a:noFill/>
                    </a:lnL>
                    <a:lnR>
                      <a:noFill/>
                    </a:lnR>
                    <a:lnT>
                      <a:noFill/>
                    </a:lnT>
                    <a:lnB>
                      <a:noFill/>
                    </a:lnB>
                  </a:tcPr>
                </a:tc>
                <a:tc>
                  <a:txBody>
                    <a:bodyPr/>
                    <a:lstStyle/>
                    <a:p>
                      <a:r>
                        <a:rPr lang="en-GB" sz="1800" b="1"/>
                        <a:t>31</a:t>
                      </a:r>
                    </a:p>
                  </a:txBody>
                  <a:tcPr marL="71841" marR="71841" marT="35920" marB="35920" anchor="ctr">
                    <a:lnL>
                      <a:noFill/>
                    </a:lnL>
                    <a:lnR>
                      <a:noFill/>
                    </a:lnR>
                    <a:lnT>
                      <a:noFill/>
                    </a:lnT>
                    <a:lnB>
                      <a:noFill/>
                    </a:lnB>
                  </a:tcPr>
                </a:tc>
                <a:tc>
                  <a:txBody>
                    <a:bodyPr/>
                    <a:lstStyle/>
                    <a:p>
                      <a:r>
                        <a:rPr lang="en-GB" sz="1800" b="1"/>
                        <a:t>1.83%</a:t>
                      </a:r>
                    </a:p>
                  </a:txBody>
                  <a:tcPr marL="71841" marR="71841" marT="35920" marB="35920" anchor="ctr">
                    <a:lnL>
                      <a:noFill/>
                    </a:lnL>
                    <a:lnR>
                      <a:noFill/>
                    </a:lnR>
                    <a:lnT>
                      <a:noFill/>
                    </a:lnT>
                    <a:lnB>
                      <a:noFill/>
                    </a:lnB>
                  </a:tcPr>
                </a:tc>
                <a:extLst>
                  <a:ext uri="{0D108BD9-81ED-4DB2-BD59-A6C34878D82A}">
                    <a16:rowId xmlns:a16="http://schemas.microsoft.com/office/drawing/2014/main" val="10005"/>
                  </a:ext>
                </a:extLst>
              </a:tr>
              <a:tr h="287363">
                <a:tc>
                  <a:txBody>
                    <a:bodyPr/>
                    <a:lstStyle/>
                    <a:p>
                      <a:r>
                        <a:rPr lang="en-GB" sz="1800" b="1"/>
                        <a:t>Other crime</a:t>
                      </a:r>
                    </a:p>
                  </a:txBody>
                  <a:tcPr marL="71841" marR="71841" marT="35920" marB="35920" anchor="ctr">
                    <a:lnL>
                      <a:noFill/>
                    </a:lnL>
                    <a:lnR>
                      <a:noFill/>
                    </a:lnR>
                    <a:lnT>
                      <a:noFill/>
                    </a:lnT>
                    <a:lnB>
                      <a:noFill/>
                    </a:lnB>
                  </a:tcPr>
                </a:tc>
                <a:tc>
                  <a:txBody>
                    <a:bodyPr/>
                    <a:lstStyle/>
                    <a:p>
                      <a:r>
                        <a:rPr lang="en-GB" sz="1800" b="1" dirty="0"/>
                        <a:t>13</a:t>
                      </a:r>
                    </a:p>
                  </a:txBody>
                  <a:tcPr marL="71841" marR="71841" marT="35920" marB="35920" anchor="ctr">
                    <a:lnL>
                      <a:noFill/>
                    </a:lnL>
                    <a:lnR>
                      <a:noFill/>
                    </a:lnR>
                    <a:lnT>
                      <a:noFill/>
                    </a:lnT>
                    <a:lnB>
                      <a:noFill/>
                    </a:lnB>
                  </a:tcPr>
                </a:tc>
                <a:tc>
                  <a:txBody>
                    <a:bodyPr/>
                    <a:lstStyle/>
                    <a:p>
                      <a:r>
                        <a:rPr lang="en-GB" sz="1800" b="1"/>
                        <a:t>0.77%</a:t>
                      </a:r>
                    </a:p>
                  </a:txBody>
                  <a:tcPr marL="71841" marR="71841" marT="35920" marB="35920" anchor="ctr">
                    <a:lnL>
                      <a:noFill/>
                    </a:lnL>
                    <a:lnR>
                      <a:noFill/>
                    </a:lnR>
                    <a:lnT>
                      <a:noFill/>
                    </a:lnT>
                    <a:lnB>
                      <a:noFill/>
                    </a:lnB>
                  </a:tcPr>
                </a:tc>
                <a:extLst>
                  <a:ext uri="{0D108BD9-81ED-4DB2-BD59-A6C34878D82A}">
                    <a16:rowId xmlns:a16="http://schemas.microsoft.com/office/drawing/2014/main" val="10006"/>
                  </a:ext>
                </a:extLst>
              </a:tr>
              <a:tr h="287363">
                <a:tc>
                  <a:txBody>
                    <a:bodyPr/>
                    <a:lstStyle/>
                    <a:p>
                      <a:r>
                        <a:rPr lang="en-GB" sz="1800" b="1"/>
                        <a:t>Other theft</a:t>
                      </a:r>
                    </a:p>
                  </a:txBody>
                  <a:tcPr marL="71841" marR="71841" marT="35920" marB="35920" anchor="ctr">
                    <a:lnL>
                      <a:noFill/>
                    </a:lnL>
                    <a:lnR>
                      <a:noFill/>
                    </a:lnR>
                    <a:lnT>
                      <a:noFill/>
                    </a:lnT>
                    <a:lnB>
                      <a:noFill/>
                    </a:lnB>
                  </a:tcPr>
                </a:tc>
                <a:tc>
                  <a:txBody>
                    <a:bodyPr/>
                    <a:lstStyle/>
                    <a:p>
                      <a:r>
                        <a:rPr lang="en-GB" sz="1800" b="1"/>
                        <a:t>171</a:t>
                      </a:r>
                    </a:p>
                  </a:txBody>
                  <a:tcPr marL="71841" marR="71841" marT="35920" marB="35920" anchor="ctr">
                    <a:lnL>
                      <a:noFill/>
                    </a:lnL>
                    <a:lnR>
                      <a:noFill/>
                    </a:lnR>
                    <a:lnT>
                      <a:noFill/>
                    </a:lnT>
                    <a:lnB>
                      <a:noFill/>
                    </a:lnB>
                  </a:tcPr>
                </a:tc>
                <a:tc>
                  <a:txBody>
                    <a:bodyPr/>
                    <a:lstStyle/>
                    <a:p>
                      <a:r>
                        <a:rPr lang="en-GB" sz="1800" b="1" dirty="0"/>
                        <a:t>10.11%</a:t>
                      </a:r>
                    </a:p>
                  </a:txBody>
                  <a:tcPr marL="71841" marR="71841" marT="35920" marB="35920" anchor="ctr">
                    <a:lnL>
                      <a:noFill/>
                    </a:lnL>
                    <a:lnR>
                      <a:noFill/>
                    </a:lnR>
                    <a:lnT>
                      <a:noFill/>
                    </a:lnT>
                    <a:lnB>
                      <a:noFill/>
                    </a:lnB>
                  </a:tcPr>
                </a:tc>
                <a:extLst>
                  <a:ext uri="{0D108BD9-81ED-4DB2-BD59-A6C34878D82A}">
                    <a16:rowId xmlns:a16="http://schemas.microsoft.com/office/drawing/2014/main" val="10007"/>
                  </a:ext>
                </a:extLst>
              </a:tr>
              <a:tr h="287363">
                <a:tc>
                  <a:txBody>
                    <a:bodyPr/>
                    <a:lstStyle/>
                    <a:p>
                      <a:r>
                        <a:rPr lang="en-GB" sz="1800" b="1"/>
                        <a:t>Possession of weapons</a:t>
                      </a:r>
                    </a:p>
                  </a:txBody>
                  <a:tcPr marL="71841" marR="71841" marT="35920" marB="35920" anchor="ctr">
                    <a:lnL>
                      <a:noFill/>
                    </a:lnL>
                    <a:lnR>
                      <a:noFill/>
                    </a:lnR>
                    <a:lnT>
                      <a:noFill/>
                    </a:lnT>
                    <a:lnB>
                      <a:noFill/>
                    </a:lnB>
                  </a:tcPr>
                </a:tc>
                <a:tc>
                  <a:txBody>
                    <a:bodyPr/>
                    <a:lstStyle/>
                    <a:p>
                      <a:r>
                        <a:rPr lang="en-GB" sz="1800" b="1"/>
                        <a:t>9</a:t>
                      </a:r>
                    </a:p>
                  </a:txBody>
                  <a:tcPr marL="71841" marR="71841" marT="35920" marB="35920" anchor="ctr">
                    <a:lnL>
                      <a:noFill/>
                    </a:lnL>
                    <a:lnR>
                      <a:noFill/>
                    </a:lnR>
                    <a:lnT>
                      <a:noFill/>
                    </a:lnT>
                    <a:lnB>
                      <a:noFill/>
                    </a:lnB>
                  </a:tcPr>
                </a:tc>
                <a:tc>
                  <a:txBody>
                    <a:bodyPr/>
                    <a:lstStyle/>
                    <a:p>
                      <a:r>
                        <a:rPr lang="en-GB" sz="1800" b="1"/>
                        <a:t>0.53%</a:t>
                      </a:r>
                    </a:p>
                  </a:txBody>
                  <a:tcPr marL="71841" marR="71841" marT="35920" marB="35920" anchor="ctr">
                    <a:lnL>
                      <a:noFill/>
                    </a:lnL>
                    <a:lnR>
                      <a:noFill/>
                    </a:lnR>
                    <a:lnT>
                      <a:noFill/>
                    </a:lnT>
                    <a:lnB>
                      <a:noFill/>
                    </a:lnB>
                  </a:tcPr>
                </a:tc>
                <a:extLst>
                  <a:ext uri="{0D108BD9-81ED-4DB2-BD59-A6C34878D82A}">
                    <a16:rowId xmlns:a16="http://schemas.microsoft.com/office/drawing/2014/main" val="10008"/>
                  </a:ext>
                </a:extLst>
              </a:tr>
              <a:tr h="287363">
                <a:tc>
                  <a:txBody>
                    <a:bodyPr/>
                    <a:lstStyle/>
                    <a:p>
                      <a:r>
                        <a:rPr lang="en-GB" sz="1800" b="1"/>
                        <a:t>Public order</a:t>
                      </a:r>
                    </a:p>
                  </a:txBody>
                  <a:tcPr marL="71841" marR="71841" marT="35920" marB="35920" anchor="ctr">
                    <a:lnL>
                      <a:noFill/>
                    </a:lnL>
                    <a:lnR>
                      <a:noFill/>
                    </a:lnR>
                    <a:lnT>
                      <a:noFill/>
                    </a:lnT>
                    <a:lnB>
                      <a:noFill/>
                    </a:lnB>
                  </a:tcPr>
                </a:tc>
                <a:tc>
                  <a:txBody>
                    <a:bodyPr/>
                    <a:lstStyle/>
                    <a:p>
                      <a:r>
                        <a:rPr lang="en-GB" sz="1800" b="1"/>
                        <a:t>22</a:t>
                      </a:r>
                    </a:p>
                  </a:txBody>
                  <a:tcPr marL="71841" marR="71841" marT="35920" marB="35920" anchor="ctr">
                    <a:lnL>
                      <a:noFill/>
                    </a:lnL>
                    <a:lnR>
                      <a:noFill/>
                    </a:lnR>
                    <a:lnT>
                      <a:noFill/>
                    </a:lnT>
                    <a:lnB>
                      <a:noFill/>
                    </a:lnB>
                  </a:tcPr>
                </a:tc>
                <a:tc>
                  <a:txBody>
                    <a:bodyPr/>
                    <a:lstStyle/>
                    <a:p>
                      <a:r>
                        <a:rPr lang="en-GB" sz="1800" b="1" dirty="0"/>
                        <a:t>1.30%</a:t>
                      </a:r>
                    </a:p>
                  </a:txBody>
                  <a:tcPr marL="71841" marR="71841" marT="35920" marB="35920" anchor="ctr">
                    <a:lnL>
                      <a:noFill/>
                    </a:lnL>
                    <a:lnR>
                      <a:noFill/>
                    </a:lnR>
                    <a:lnT>
                      <a:noFill/>
                    </a:lnT>
                    <a:lnB>
                      <a:noFill/>
                    </a:lnB>
                  </a:tcPr>
                </a:tc>
                <a:extLst>
                  <a:ext uri="{0D108BD9-81ED-4DB2-BD59-A6C34878D82A}">
                    <a16:rowId xmlns:a16="http://schemas.microsoft.com/office/drawing/2014/main" val="10009"/>
                  </a:ext>
                </a:extLst>
              </a:tr>
              <a:tr h="287363">
                <a:tc>
                  <a:txBody>
                    <a:bodyPr/>
                    <a:lstStyle/>
                    <a:p>
                      <a:r>
                        <a:rPr lang="en-GB" sz="1800" b="1"/>
                        <a:t>Robbery</a:t>
                      </a:r>
                    </a:p>
                  </a:txBody>
                  <a:tcPr marL="71841" marR="71841" marT="35920" marB="35920" anchor="ctr">
                    <a:lnL>
                      <a:noFill/>
                    </a:lnL>
                    <a:lnR>
                      <a:noFill/>
                    </a:lnR>
                    <a:lnT>
                      <a:noFill/>
                    </a:lnT>
                    <a:lnB>
                      <a:noFill/>
                    </a:lnB>
                  </a:tcPr>
                </a:tc>
                <a:tc>
                  <a:txBody>
                    <a:bodyPr/>
                    <a:lstStyle/>
                    <a:p>
                      <a:r>
                        <a:rPr lang="en-GB" sz="1800" b="1"/>
                        <a:t>5</a:t>
                      </a:r>
                    </a:p>
                  </a:txBody>
                  <a:tcPr marL="71841" marR="71841" marT="35920" marB="35920" anchor="ctr">
                    <a:lnL>
                      <a:noFill/>
                    </a:lnL>
                    <a:lnR>
                      <a:noFill/>
                    </a:lnR>
                    <a:lnT>
                      <a:noFill/>
                    </a:lnT>
                    <a:lnB>
                      <a:noFill/>
                    </a:lnB>
                  </a:tcPr>
                </a:tc>
                <a:tc>
                  <a:txBody>
                    <a:bodyPr/>
                    <a:lstStyle/>
                    <a:p>
                      <a:r>
                        <a:rPr lang="en-GB" sz="1800" b="1" dirty="0"/>
                        <a:t>0.30%</a:t>
                      </a:r>
                    </a:p>
                  </a:txBody>
                  <a:tcPr marL="71841" marR="71841" marT="35920" marB="35920" anchor="ctr">
                    <a:lnL>
                      <a:noFill/>
                    </a:lnL>
                    <a:lnR>
                      <a:noFill/>
                    </a:lnR>
                    <a:lnT>
                      <a:noFill/>
                    </a:lnT>
                    <a:lnB>
                      <a:noFill/>
                    </a:lnB>
                  </a:tcPr>
                </a:tc>
                <a:extLst>
                  <a:ext uri="{0D108BD9-81ED-4DB2-BD59-A6C34878D82A}">
                    <a16:rowId xmlns:a16="http://schemas.microsoft.com/office/drawing/2014/main" val="10010"/>
                  </a:ext>
                </a:extLst>
              </a:tr>
              <a:tr h="287363">
                <a:tc>
                  <a:txBody>
                    <a:bodyPr/>
                    <a:lstStyle/>
                    <a:p>
                      <a:r>
                        <a:rPr lang="en-GB" sz="1800" b="1"/>
                        <a:t>Shoplifting</a:t>
                      </a:r>
                    </a:p>
                  </a:txBody>
                  <a:tcPr marL="71841" marR="71841" marT="35920" marB="35920" anchor="ctr">
                    <a:lnL>
                      <a:noFill/>
                    </a:lnL>
                    <a:lnR>
                      <a:noFill/>
                    </a:lnR>
                    <a:lnT>
                      <a:noFill/>
                    </a:lnT>
                    <a:lnB>
                      <a:noFill/>
                    </a:lnB>
                  </a:tcPr>
                </a:tc>
                <a:tc>
                  <a:txBody>
                    <a:bodyPr/>
                    <a:lstStyle/>
                    <a:p>
                      <a:r>
                        <a:rPr lang="en-GB" sz="1800" b="1"/>
                        <a:t>122</a:t>
                      </a:r>
                    </a:p>
                  </a:txBody>
                  <a:tcPr marL="71841" marR="71841" marT="35920" marB="35920" anchor="ctr">
                    <a:lnL>
                      <a:noFill/>
                    </a:lnL>
                    <a:lnR>
                      <a:noFill/>
                    </a:lnR>
                    <a:lnT>
                      <a:noFill/>
                    </a:lnT>
                    <a:lnB>
                      <a:noFill/>
                    </a:lnB>
                  </a:tcPr>
                </a:tc>
                <a:tc>
                  <a:txBody>
                    <a:bodyPr/>
                    <a:lstStyle/>
                    <a:p>
                      <a:r>
                        <a:rPr lang="en-GB" sz="1800" b="1"/>
                        <a:t>7.21%</a:t>
                      </a:r>
                    </a:p>
                  </a:txBody>
                  <a:tcPr marL="71841" marR="71841" marT="35920" marB="35920" anchor="ctr">
                    <a:lnL>
                      <a:noFill/>
                    </a:lnL>
                    <a:lnR>
                      <a:noFill/>
                    </a:lnR>
                    <a:lnT>
                      <a:noFill/>
                    </a:lnT>
                    <a:lnB>
                      <a:noFill/>
                    </a:lnB>
                  </a:tcPr>
                </a:tc>
                <a:extLst>
                  <a:ext uri="{0D108BD9-81ED-4DB2-BD59-A6C34878D82A}">
                    <a16:rowId xmlns:a16="http://schemas.microsoft.com/office/drawing/2014/main" val="10011"/>
                  </a:ext>
                </a:extLst>
              </a:tr>
              <a:tr h="287363">
                <a:tc>
                  <a:txBody>
                    <a:bodyPr/>
                    <a:lstStyle/>
                    <a:p>
                      <a:r>
                        <a:rPr lang="en-GB" sz="1800" b="1"/>
                        <a:t>Theft from the person</a:t>
                      </a:r>
                    </a:p>
                  </a:txBody>
                  <a:tcPr marL="71841" marR="71841" marT="35920" marB="35920" anchor="ctr">
                    <a:lnL>
                      <a:noFill/>
                    </a:lnL>
                    <a:lnR>
                      <a:noFill/>
                    </a:lnR>
                    <a:lnT>
                      <a:noFill/>
                    </a:lnT>
                    <a:lnB>
                      <a:noFill/>
                    </a:lnB>
                  </a:tcPr>
                </a:tc>
                <a:tc>
                  <a:txBody>
                    <a:bodyPr/>
                    <a:lstStyle/>
                    <a:p>
                      <a:r>
                        <a:rPr lang="en-GB" sz="1800" b="1"/>
                        <a:t>18</a:t>
                      </a:r>
                    </a:p>
                  </a:txBody>
                  <a:tcPr marL="71841" marR="71841" marT="35920" marB="35920" anchor="ctr">
                    <a:lnL>
                      <a:noFill/>
                    </a:lnL>
                    <a:lnR>
                      <a:noFill/>
                    </a:lnR>
                    <a:lnT>
                      <a:noFill/>
                    </a:lnT>
                    <a:lnB>
                      <a:noFill/>
                    </a:lnB>
                  </a:tcPr>
                </a:tc>
                <a:tc>
                  <a:txBody>
                    <a:bodyPr/>
                    <a:lstStyle/>
                    <a:p>
                      <a:r>
                        <a:rPr lang="en-GB" sz="1800" b="1" dirty="0"/>
                        <a:t>1.06%</a:t>
                      </a:r>
                    </a:p>
                  </a:txBody>
                  <a:tcPr marL="71841" marR="71841" marT="35920" marB="35920" anchor="ctr">
                    <a:lnL>
                      <a:noFill/>
                    </a:lnL>
                    <a:lnR>
                      <a:noFill/>
                    </a:lnR>
                    <a:lnT>
                      <a:noFill/>
                    </a:lnT>
                    <a:lnB>
                      <a:noFill/>
                    </a:lnB>
                  </a:tcPr>
                </a:tc>
                <a:extLst>
                  <a:ext uri="{0D108BD9-81ED-4DB2-BD59-A6C34878D82A}">
                    <a16:rowId xmlns:a16="http://schemas.microsoft.com/office/drawing/2014/main" val="10012"/>
                  </a:ext>
                </a:extLst>
              </a:tr>
              <a:tr h="287363">
                <a:tc>
                  <a:txBody>
                    <a:bodyPr/>
                    <a:lstStyle/>
                    <a:p>
                      <a:r>
                        <a:rPr lang="en-GB" sz="1800" b="1"/>
                        <a:t>Vehicle crime</a:t>
                      </a:r>
                    </a:p>
                  </a:txBody>
                  <a:tcPr marL="71841" marR="71841" marT="35920" marB="35920" anchor="ctr">
                    <a:lnL>
                      <a:noFill/>
                    </a:lnL>
                    <a:lnR>
                      <a:noFill/>
                    </a:lnR>
                    <a:lnT>
                      <a:noFill/>
                    </a:lnT>
                    <a:lnB>
                      <a:noFill/>
                    </a:lnB>
                  </a:tcPr>
                </a:tc>
                <a:tc>
                  <a:txBody>
                    <a:bodyPr/>
                    <a:lstStyle/>
                    <a:p>
                      <a:r>
                        <a:rPr lang="en-GB" sz="1800" b="1"/>
                        <a:t>50</a:t>
                      </a:r>
                    </a:p>
                  </a:txBody>
                  <a:tcPr marL="71841" marR="71841" marT="35920" marB="35920" anchor="ctr">
                    <a:lnL>
                      <a:noFill/>
                    </a:lnL>
                    <a:lnR>
                      <a:noFill/>
                    </a:lnR>
                    <a:lnT>
                      <a:noFill/>
                    </a:lnT>
                    <a:lnB>
                      <a:noFill/>
                    </a:lnB>
                  </a:tcPr>
                </a:tc>
                <a:tc>
                  <a:txBody>
                    <a:bodyPr/>
                    <a:lstStyle/>
                    <a:p>
                      <a:r>
                        <a:rPr lang="en-GB" sz="1800" b="1" dirty="0"/>
                        <a:t>2.96%</a:t>
                      </a:r>
                    </a:p>
                  </a:txBody>
                  <a:tcPr marL="71841" marR="71841" marT="35920" marB="35920" anchor="ctr">
                    <a:lnL>
                      <a:noFill/>
                    </a:lnL>
                    <a:lnR>
                      <a:noFill/>
                    </a:lnR>
                    <a:lnT>
                      <a:noFill/>
                    </a:lnT>
                    <a:lnB>
                      <a:noFill/>
                    </a:lnB>
                  </a:tcPr>
                </a:tc>
                <a:extLst>
                  <a:ext uri="{0D108BD9-81ED-4DB2-BD59-A6C34878D82A}">
                    <a16:rowId xmlns:a16="http://schemas.microsoft.com/office/drawing/2014/main" val="10013"/>
                  </a:ext>
                </a:extLst>
              </a:tr>
              <a:tr h="502885">
                <a:tc>
                  <a:txBody>
                    <a:bodyPr/>
                    <a:lstStyle/>
                    <a:p>
                      <a:r>
                        <a:rPr lang="en-GB" sz="1800" b="1"/>
                        <a:t>Violence and sexual offences</a:t>
                      </a:r>
                    </a:p>
                  </a:txBody>
                  <a:tcPr marL="71841" marR="71841" marT="35920" marB="35920" anchor="ctr">
                    <a:lnL>
                      <a:noFill/>
                    </a:lnL>
                    <a:lnR>
                      <a:noFill/>
                    </a:lnR>
                    <a:lnT>
                      <a:noFill/>
                    </a:lnT>
                    <a:lnB>
                      <a:noFill/>
                    </a:lnB>
                  </a:tcPr>
                </a:tc>
                <a:tc>
                  <a:txBody>
                    <a:bodyPr/>
                    <a:lstStyle/>
                    <a:p>
                      <a:r>
                        <a:rPr lang="en-GB" sz="1800" b="1" dirty="0"/>
                        <a:t>242</a:t>
                      </a:r>
                    </a:p>
                  </a:txBody>
                  <a:tcPr marL="71841" marR="71841" marT="35920" marB="35920" anchor="ctr">
                    <a:lnL>
                      <a:noFill/>
                    </a:lnL>
                    <a:lnR>
                      <a:noFill/>
                    </a:lnR>
                    <a:lnT>
                      <a:noFill/>
                    </a:lnT>
                    <a:lnB>
                      <a:noFill/>
                    </a:lnB>
                  </a:tcPr>
                </a:tc>
                <a:tc>
                  <a:txBody>
                    <a:bodyPr/>
                    <a:lstStyle/>
                    <a:p>
                      <a:r>
                        <a:rPr lang="en-GB" sz="1800" b="1" dirty="0"/>
                        <a:t>14.31%</a:t>
                      </a:r>
                    </a:p>
                  </a:txBody>
                  <a:tcPr marL="71841" marR="71841" marT="35920" marB="35920" anchor="ctr">
                    <a:lnL>
                      <a:noFill/>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243569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1"/>
            <a:ext cx="8856984" cy="7294305"/>
          </a:xfrm>
          <a:prstGeom prst="rect">
            <a:avLst/>
          </a:prstGeom>
        </p:spPr>
        <p:txBody>
          <a:bodyPr wrap="square">
            <a:spAutoFit/>
          </a:bodyPr>
          <a:lstStyle/>
          <a:p>
            <a:r>
              <a:rPr lang="en-GB" b="1" dirty="0">
                <a:solidFill>
                  <a:prstClr val="white"/>
                </a:solidFill>
                <a:latin typeface="Calibri"/>
              </a:rPr>
              <a:t>Responsibilities</a:t>
            </a:r>
          </a:p>
          <a:p>
            <a:r>
              <a:rPr lang="en-GB" dirty="0">
                <a:solidFill>
                  <a:prstClr val="white"/>
                </a:solidFill>
                <a:latin typeface="Calibri"/>
              </a:rPr>
              <a:t>As a police officer you’ll need to:</a:t>
            </a:r>
          </a:p>
          <a:p>
            <a:r>
              <a:rPr lang="en-GB" dirty="0">
                <a:solidFill>
                  <a:prstClr val="white"/>
                </a:solidFill>
                <a:latin typeface="Calibri"/>
              </a:rPr>
              <a:t>work alongside communities, liaising with community groups and individuals;</a:t>
            </a:r>
          </a:p>
          <a:p>
            <a:r>
              <a:rPr lang="en-GB" dirty="0">
                <a:solidFill>
                  <a:prstClr val="white"/>
                </a:solidFill>
                <a:latin typeface="Calibri"/>
              </a:rPr>
              <a:t>provide a visible presence to deter crime and reassure the community;</a:t>
            </a:r>
          </a:p>
          <a:p>
            <a:r>
              <a:rPr lang="en-GB" dirty="0">
                <a:solidFill>
                  <a:prstClr val="white"/>
                </a:solidFill>
                <a:latin typeface="Calibri"/>
              </a:rPr>
              <a:t>conduct patrol duties on foot, by car and bicycle;</a:t>
            </a:r>
          </a:p>
          <a:p>
            <a:r>
              <a:rPr lang="en-GB" dirty="0">
                <a:solidFill>
                  <a:prstClr val="white"/>
                </a:solidFill>
                <a:latin typeface="Calibri"/>
              </a:rPr>
              <a:t>develop community knowledge to identify individuals and locations at risk of being involved in crime;</a:t>
            </a:r>
          </a:p>
          <a:p>
            <a:r>
              <a:rPr lang="en-GB" dirty="0">
                <a:solidFill>
                  <a:prstClr val="white"/>
                </a:solidFill>
                <a:latin typeface="Calibri"/>
              </a:rPr>
              <a:t>respond to calls and requests from the public to assist at incidents;</a:t>
            </a:r>
          </a:p>
          <a:p>
            <a:r>
              <a:rPr lang="en-GB" dirty="0">
                <a:solidFill>
                  <a:prstClr val="white"/>
                </a:solidFill>
                <a:latin typeface="Calibri"/>
              </a:rPr>
              <a:t>keep the peace at public meetings, social events, processions, trade disputes or strikes;</a:t>
            </a:r>
          </a:p>
          <a:p>
            <a:r>
              <a:rPr lang="en-GB" dirty="0">
                <a:solidFill>
                  <a:prstClr val="white"/>
                </a:solidFill>
                <a:latin typeface="Calibri"/>
              </a:rPr>
              <a:t>diffuse potentially volatile situations with due regard for the safety of all involved;</a:t>
            </a:r>
          </a:p>
          <a:p>
            <a:r>
              <a:rPr lang="en-GB" dirty="0">
                <a:solidFill>
                  <a:prstClr val="white"/>
                </a:solidFill>
                <a:latin typeface="Calibri"/>
              </a:rPr>
              <a:t>act with sensitivity when dealing with situations such as delivering news of a sudden death or when dealing with sexual crimes;</a:t>
            </a:r>
          </a:p>
          <a:p>
            <a:r>
              <a:rPr lang="en-GB" dirty="0">
                <a:solidFill>
                  <a:prstClr val="white"/>
                </a:solidFill>
                <a:latin typeface="Calibri"/>
              </a:rPr>
              <a:t>conduct initial investigations, gather evidence, take statements and comply with relevant legal requirements;</a:t>
            </a:r>
          </a:p>
          <a:p>
            <a:r>
              <a:rPr lang="en-GB" dirty="0">
                <a:solidFill>
                  <a:prstClr val="white"/>
                </a:solidFill>
                <a:latin typeface="Calibri"/>
              </a:rPr>
              <a:t>interview suspects, victims and witnesses in accordance with relevant legislation;</a:t>
            </a:r>
          </a:p>
          <a:p>
            <a:r>
              <a:rPr lang="en-GB" dirty="0">
                <a:solidFill>
                  <a:prstClr val="white"/>
                </a:solidFill>
                <a:latin typeface="Calibri"/>
              </a:rPr>
              <a:t>conduct arrests with due regard for the human rights, security and health and safety of detained individuals, members of the public, colleagues and self;</a:t>
            </a:r>
          </a:p>
          <a:p>
            <a:r>
              <a:rPr lang="en-GB" dirty="0">
                <a:solidFill>
                  <a:prstClr val="white"/>
                </a:solidFill>
                <a:latin typeface="Calibri"/>
              </a:rPr>
              <a:t>prepare crime reports and present case files to senior officers and the Crown Prosecution Service (CPS) (attend and give evidence in court and at other hearings;</a:t>
            </a:r>
          </a:p>
          <a:p>
            <a:r>
              <a:rPr lang="en-GB" dirty="0">
                <a:solidFill>
                  <a:prstClr val="white"/>
                </a:solidFill>
                <a:latin typeface="Calibri"/>
              </a:rPr>
              <a:t>investigate and take action on information received from members of the public;</a:t>
            </a:r>
          </a:p>
          <a:p>
            <a:r>
              <a:rPr lang="en-GB" dirty="0">
                <a:solidFill>
                  <a:prstClr val="white"/>
                </a:solidFill>
                <a:latin typeface="Calibri"/>
              </a:rPr>
              <a:t>gather, record and analyse intelligence to achieve community safety and crime reduction objectives and provide crime prevention advice;</a:t>
            </a:r>
          </a:p>
          <a:p>
            <a:r>
              <a:rPr lang="en-GB" dirty="0">
                <a:solidFill>
                  <a:prstClr val="white"/>
                </a:solidFill>
                <a:latin typeface="Calibri"/>
              </a:rPr>
              <a:t>attend road-related incidents including collision scenes, vehicle check points and traffic offences;</a:t>
            </a:r>
          </a:p>
          <a:p>
            <a:r>
              <a:rPr lang="en-GB" dirty="0">
                <a:solidFill>
                  <a:prstClr val="white"/>
                </a:solidFill>
                <a:latin typeface="Calibri"/>
              </a:rPr>
              <a:t>enforce road traffic legislation and issue fixed penalties for relevant offences;</a:t>
            </a:r>
          </a:p>
          <a:p>
            <a:r>
              <a:rPr lang="en-GB" dirty="0">
                <a:solidFill>
                  <a:prstClr val="white"/>
                </a:solidFill>
                <a:latin typeface="Calibri"/>
              </a:rPr>
              <a:t>deal with lost or found property.</a:t>
            </a:r>
          </a:p>
        </p:txBody>
      </p:sp>
    </p:spTree>
    <p:extLst>
      <p:ext uri="{BB962C8B-B14F-4D97-AF65-F5344CB8AC3E}">
        <p14:creationId xmlns:p14="http://schemas.microsoft.com/office/powerpoint/2010/main" val="25537054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2495601" y="591071"/>
            <a:ext cx="20265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SKILLS</a:t>
            </a:r>
          </a:p>
        </p:txBody>
      </p:sp>
      <p:sp>
        <p:nvSpPr>
          <p:cNvPr id="47" name="Rectangle 46"/>
          <p:cNvSpPr/>
          <p:nvPr/>
        </p:nvSpPr>
        <p:spPr>
          <a:xfrm>
            <a:off x="6062466" y="1052736"/>
            <a:ext cx="32338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QUALITIES</a:t>
            </a:r>
          </a:p>
        </p:txBody>
      </p:sp>
      <p:sp>
        <p:nvSpPr>
          <p:cNvPr id="48" name="Rectangle 47"/>
          <p:cNvSpPr/>
          <p:nvPr/>
        </p:nvSpPr>
        <p:spPr>
          <a:xfrm>
            <a:off x="2222346" y="2132856"/>
            <a:ext cx="28982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ABILITIES</a:t>
            </a:r>
          </a:p>
        </p:txBody>
      </p:sp>
      <p:sp>
        <p:nvSpPr>
          <p:cNvPr id="49" name="Rectangle 48"/>
          <p:cNvSpPr/>
          <p:nvPr/>
        </p:nvSpPr>
        <p:spPr>
          <a:xfrm>
            <a:off x="4937219" y="3195737"/>
            <a:ext cx="50940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QUALIFICATIONS</a:t>
            </a:r>
          </a:p>
        </p:txBody>
      </p:sp>
      <p:sp>
        <p:nvSpPr>
          <p:cNvPr id="50" name="Rectangle 49"/>
          <p:cNvSpPr/>
          <p:nvPr/>
        </p:nvSpPr>
        <p:spPr>
          <a:xfrm>
            <a:off x="2135561" y="4426527"/>
            <a:ext cx="37923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EQUIPMENT</a:t>
            </a:r>
          </a:p>
        </p:txBody>
      </p:sp>
      <p:sp>
        <p:nvSpPr>
          <p:cNvPr id="51" name="Rectangle 50"/>
          <p:cNvSpPr/>
          <p:nvPr/>
        </p:nvSpPr>
        <p:spPr>
          <a:xfrm>
            <a:off x="3859661" y="5517232"/>
            <a:ext cx="668644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PHYSICAL ATTRIBUTES</a:t>
            </a:r>
          </a:p>
        </p:txBody>
      </p:sp>
    </p:spTree>
    <p:extLst>
      <p:ext uri="{BB962C8B-B14F-4D97-AF65-F5344CB8AC3E}">
        <p14:creationId xmlns:p14="http://schemas.microsoft.com/office/powerpoint/2010/main" val="2406780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575050" y="549276"/>
            <a:ext cx="5473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000">
                <a:latin typeface="Elephant" panose="02020904090505020303" pitchFamily="18" charset="0"/>
              </a:rPr>
              <a:t>GOOD OR EVIL?</a:t>
            </a:r>
            <a:endParaRPr lang="en-US" altLang="en-US" sz="4000">
              <a:latin typeface="Elephant" panose="02020904090505020303" pitchFamily="18" charset="0"/>
            </a:endParaRPr>
          </a:p>
        </p:txBody>
      </p:sp>
      <p:sp>
        <p:nvSpPr>
          <p:cNvPr id="2053" name="Text Box 5"/>
          <p:cNvSpPr txBox="1">
            <a:spLocks noChangeArrowheads="1"/>
          </p:cNvSpPr>
          <p:nvPr/>
        </p:nvSpPr>
        <p:spPr bwMode="auto">
          <a:xfrm>
            <a:off x="1919289" y="1628775"/>
            <a:ext cx="475297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altLang="en-US" b="1"/>
              <a:t>I will know what we mean when we say words like “good” and “evil”.</a:t>
            </a:r>
          </a:p>
          <a:p>
            <a:pPr>
              <a:spcBef>
                <a:spcPct val="50000"/>
              </a:spcBef>
              <a:buFontTx/>
              <a:buChar char="•"/>
            </a:pPr>
            <a:r>
              <a:rPr lang="en-GB" altLang="en-US" b="1"/>
              <a:t>I will think of ways that some things can be seen as being both good and evil.</a:t>
            </a:r>
          </a:p>
          <a:p>
            <a:pPr>
              <a:spcBef>
                <a:spcPct val="50000"/>
              </a:spcBef>
              <a:buFontTx/>
              <a:buChar char="•"/>
            </a:pPr>
            <a:r>
              <a:rPr lang="en-GB" altLang="en-US" b="1"/>
              <a:t>I will understand why it is sometimes difficult to know what is good and what is bad.</a:t>
            </a:r>
          </a:p>
          <a:p>
            <a:pPr>
              <a:spcBef>
                <a:spcPct val="50000"/>
              </a:spcBef>
            </a:pPr>
            <a:endParaRPr lang="en-US" altLang="en-US" b="1"/>
          </a:p>
        </p:txBody>
      </p:sp>
      <p:sp>
        <p:nvSpPr>
          <p:cNvPr id="2054" name="Text Box 6"/>
          <p:cNvSpPr txBox="1">
            <a:spLocks noChangeArrowheads="1"/>
          </p:cNvSpPr>
          <p:nvPr/>
        </p:nvSpPr>
        <p:spPr bwMode="auto">
          <a:xfrm>
            <a:off x="6672264" y="3860801"/>
            <a:ext cx="33115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latin typeface="Comic Sans MS" panose="030F0702030302020204" pitchFamily="66" charset="0"/>
              </a:rPr>
              <a:t>Have you ever done something that you thought was good, but that somebody else thought was bad?</a:t>
            </a:r>
            <a:endParaRPr lang="en-US" altLang="en-US">
              <a:latin typeface="Comic Sans MS" panose="030F0702030302020204" pitchFamily="66" charset="0"/>
            </a:endParaRPr>
          </a:p>
        </p:txBody>
      </p:sp>
      <p:sp>
        <p:nvSpPr>
          <p:cNvPr id="2055" name="Text Box 7"/>
          <p:cNvSpPr txBox="1">
            <a:spLocks noChangeArrowheads="1"/>
          </p:cNvSpPr>
          <p:nvPr/>
        </p:nvSpPr>
        <p:spPr bwMode="auto">
          <a:xfrm>
            <a:off x="2208214" y="4076701"/>
            <a:ext cx="7775575"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SKILLS </a:t>
            </a:r>
          </a:p>
          <a:p>
            <a:pPr>
              <a:spcBef>
                <a:spcPct val="50000"/>
              </a:spcBef>
              <a:buFontTx/>
              <a:buChar char="•"/>
            </a:pPr>
            <a:r>
              <a:rPr lang="en-GB" altLang="en-US"/>
              <a:t>Critical thinking</a:t>
            </a:r>
          </a:p>
          <a:p>
            <a:pPr>
              <a:spcBef>
                <a:spcPct val="50000"/>
              </a:spcBef>
              <a:buFontTx/>
              <a:buChar char="•"/>
            </a:pPr>
            <a:r>
              <a:rPr lang="en-GB" altLang="en-US"/>
              <a:t>Evaluation</a:t>
            </a:r>
          </a:p>
          <a:p>
            <a:pPr>
              <a:spcBef>
                <a:spcPct val="50000"/>
              </a:spcBef>
              <a:buFontTx/>
              <a:buChar char="•"/>
            </a:pPr>
            <a:r>
              <a:rPr lang="en-GB" altLang="en-US"/>
              <a:t>Debate and argument forming.</a:t>
            </a:r>
            <a:endParaRPr lang="en-US" altLang="en-US"/>
          </a:p>
        </p:txBody>
      </p:sp>
    </p:spTree>
    <p:extLst>
      <p:ext uri="{BB962C8B-B14F-4D97-AF65-F5344CB8AC3E}">
        <p14:creationId xmlns:p14="http://schemas.microsoft.com/office/powerpoint/2010/main" val="1794156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5640" y="2204865"/>
            <a:ext cx="6552728" cy="646331"/>
          </a:xfrm>
          <a:prstGeom prst="rect">
            <a:avLst/>
          </a:prstGeom>
        </p:spPr>
        <p:txBody>
          <a:bodyPr wrap="square">
            <a:spAutoFit/>
          </a:bodyPr>
          <a:lstStyle/>
          <a:p>
            <a:r>
              <a:rPr lang="en-GB" dirty="0">
                <a:hlinkClick r:id="rId2"/>
              </a:rPr>
              <a:t>https://www.youtube.com/watch?v=-RUoEog2M1Q</a:t>
            </a:r>
            <a:endParaRPr lang="en-GB" dirty="0"/>
          </a:p>
          <a:p>
            <a:endParaRPr lang="en-GB" dirty="0"/>
          </a:p>
        </p:txBody>
      </p:sp>
      <p:sp>
        <p:nvSpPr>
          <p:cNvPr id="5" name="Rectangle 4"/>
          <p:cNvSpPr/>
          <p:nvPr/>
        </p:nvSpPr>
        <p:spPr>
          <a:xfrm>
            <a:off x="2884062" y="2881321"/>
            <a:ext cx="4572000" cy="923330"/>
          </a:xfrm>
          <a:prstGeom prst="rect">
            <a:avLst/>
          </a:prstGeom>
        </p:spPr>
        <p:txBody>
          <a:bodyPr>
            <a:spAutoFit/>
          </a:bodyPr>
          <a:lstStyle/>
          <a:p>
            <a:r>
              <a:rPr lang="en-GB" dirty="0">
                <a:hlinkClick r:id="rId3"/>
              </a:rPr>
              <a:t>https://www.youtube.com/watch?v=fjjiqFWlhho</a:t>
            </a:r>
            <a:endParaRPr lang="en-GB" dirty="0"/>
          </a:p>
          <a:p>
            <a:endParaRPr lang="en-GB" dirty="0"/>
          </a:p>
        </p:txBody>
      </p:sp>
      <p:sp>
        <p:nvSpPr>
          <p:cNvPr id="7" name="Rectangle 6"/>
          <p:cNvSpPr/>
          <p:nvPr/>
        </p:nvSpPr>
        <p:spPr>
          <a:xfrm>
            <a:off x="2999656" y="4087231"/>
            <a:ext cx="4572000" cy="923330"/>
          </a:xfrm>
          <a:prstGeom prst="rect">
            <a:avLst/>
          </a:prstGeom>
        </p:spPr>
        <p:txBody>
          <a:bodyPr>
            <a:spAutoFit/>
          </a:bodyPr>
          <a:lstStyle/>
          <a:p>
            <a:r>
              <a:rPr lang="en-GB" dirty="0">
                <a:hlinkClick r:id="rId4"/>
              </a:rPr>
              <a:t>https://www.youtube.com/watch?v=ls0rbrtfbKU</a:t>
            </a:r>
            <a:endParaRPr lang="en-GB" dirty="0"/>
          </a:p>
          <a:p>
            <a:endParaRPr lang="en-GB" dirty="0"/>
          </a:p>
        </p:txBody>
      </p:sp>
    </p:spTree>
    <p:extLst>
      <p:ext uri="{BB962C8B-B14F-4D97-AF65-F5344CB8AC3E}">
        <p14:creationId xmlns:p14="http://schemas.microsoft.com/office/powerpoint/2010/main" val="2271746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38F37D1-5992-4D3A-9307-C8C35DE06578}"/>
              </a:ext>
            </a:extLst>
          </p:cNvPr>
          <p:cNvSpPr>
            <a:spLocks noGrp="1" noChangeArrowheads="1"/>
          </p:cNvSpPr>
          <p:nvPr>
            <p:ph type="subTitle" idx="4294967295"/>
          </p:nvPr>
        </p:nvSpPr>
        <p:spPr>
          <a:xfrm>
            <a:off x="2514601" y="1143000"/>
            <a:ext cx="7186613" cy="533400"/>
          </a:xfrm>
        </p:spPr>
        <p:txBody>
          <a:bodyPr/>
          <a:lstStyle/>
          <a:p>
            <a:pPr marL="0" indent="0" algn="ctr" eaLnBrk="1" hangingPunct="1">
              <a:buNone/>
            </a:pPr>
            <a:r>
              <a:rPr lang="en-GB" altLang="en-US" sz="2400" b="1"/>
              <a:t>How do courts deal with criminal behaviour? </a:t>
            </a:r>
            <a:endParaRPr lang="en-GB" altLang="en-US"/>
          </a:p>
        </p:txBody>
      </p:sp>
      <p:sp>
        <p:nvSpPr>
          <p:cNvPr id="3" name="Flowchart: Process 2">
            <a:extLst>
              <a:ext uri="{FF2B5EF4-FFF2-40B4-BE49-F238E27FC236}">
                <a16:creationId xmlns:a16="http://schemas.microsoft.com/office/drawing/2014/main" id="{49F47D9E-28B4-4973-B8AC-6AD720605451}"/>
              </a:ext>
            </a:extLst>
          </p:cNvPr>
          <p:cNvSpPr/>
          <p:nvPr/>
        </p:nvSpPr>
        <p:spPr>
          <a:xfrm>
            <a:off x="4595814" y="1928813"/>
            <a:ext cx="3240087" cy="10080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000">
                <a:solidFill>
                  <a:srgbClr val="000000"/>
                </a:solidFill>
                <a:latin typeface="Arial"/>
              </a:rPr>
              <a:t>All criminal cases start in a Magistrates’ Court</a:t>
            </a:r>
          </a:p>
        </p:txBody>
      </p:sp>
      <p:sp>
        <p:nvSpPr>
          <p:cNvPr id="4" name="Flowchart: Process 3">
            <a:extLst>
              <a:ext uri="{FF2B5EF4-FFF2-40B4-BE49-F238E27FC236}">
                <a16:creationId xmlns:a16="http://schemas.microsoft.com/office/drawing/2014/main" id="{BA561BB6-0393-4A13-B442-E3E940F39C3B}"/>
              </a:ext>
            </a:extLst>
          </p:cNvPr>
          <p:cNvSpPr/>
          <p:nvPr/>
        </p:nvSpPr>
        <p:spPr>
          <a:xfrm>
            <a:off x="1952626" y="3286125"/>
            <a:ext cx="3571875" cy="9286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solidFill>
                  <a:srgbClr val="000000"/>
                </a:solidFill>
                <a:latin typeface="Arial"/>
              </a:rPr>
              <a:t>Less serious cases will be tried and sentenced here</a:t>
            </a:r>
          </a:p>
        </p:txBody>
      </p:sp>
      <p:sp>
        <p:nvSpPr>
          <p:cNvPr id="5" name="Flowchart: Process 4">
            <a:extLst>
              <a:ext uri="{FF2B5EF4-FFF2-40B4-BE49-F238E27FC236}">
                <a16:creationId xmlns:a16="http://schemas.microsoft.com/office/drawing/2014/main" id="{BFE38832-BEC3-4079-9F8C-6D65B3C969EC}"/>
              </a:ext>
            </a:extLst>
          </p:cNvPr>
          <p:cNvSpPr/>
          <p:nvPr/>
        </p:nvSpPr>
        <p:spPr>
          <a:xfrm>
            <a:off x="6456363" y="3068638"/>
            <a:ext cx="3929062" cy="12938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solidFill>
                  <a:srgbClr val="000000"/>
                </a:solidFill>
                <a:latin typeface="Arial"/>
              </a:rPr>
              <a:t>More serious cases are sent to the Crown Court for trial (if the sentence or fine may need to be more than six months or  £5000)</a:t>
            </a:r>
          </a:p>
        </p:txBody>
      </p:sp>
      <p:sp>
        <p:nvSpPr>
          <p:cNvPr id="6" name="Flowchart: Process 5">
            <a:extLst>
              <a:ext uri="{FF2B5EF4-FFF2-40B4-BE49-F238E27FC236}">
                <a16:creationId xmlns:a16="http://schemas.microsoft.com/office/drawing/2014/main" id="{F38F840A-262D-404F-8600-741A526EE8EB}"/>
              </a:ext>
            </a:extLst>
          </p:cNvPr>
          <p:cNvSpPr/>
          <p:nvPr/>
        </p:nvSpPr>
        <p:spPr>
          <a:xfrm>
            <a:off x="6456363" y="4797426"/>
            <a:ext cx="3929062" cy="15144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solidFill>
                  <a:srgbClr val="000000"/>
                </a:solidFill>
                <a:latin typeface="Arial"/>
              </a:rPr>
              <a:t>In a Crown Court a jury decides whether the defendant is guilty or not guilty. The judge will decide what the sentence should be.</a:t>
            </a:r>
          </a:p>
        </p:txBody>
      </p:sp>
      <p:sp>
        <p:nvSpPr>
          <p:cNvPr id="7" name="Flowchart: Process 6">
            <a:extLst>
              <a:ext uri="{FF2B5EF4-FFF2-40B4-BE49-F238E27FC236}">
                <a16:creationId xmlns:a16="http://schemas.microsoft.com/office/drawing/2014/main" id="{54B52458-2A47-4C5B-9460-059E098A6454}"/>
              </a:ext>
            </a:extLst>
          </p:cNvPr>
          <p:cNvSpPr/>
          <p:nvPr/>
        </p:nvSpPr>
        <p:spPr>
          <a:xfrm>
            <a:off x="1952626" y="4786313"/>
            <a:ext cx="3311525" cy="10080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solidFill>
                  <a:srgbClr val="000000"/>
                </a:solidFill>
                <a:latin typeface="Arial"/>
              </a:rPr>
              <a:t>In a Magistrates' Court, the magistrates decide if the defendant is guilty or not</a:t>
            </a:r>
          </a:p>
        </p:txBody>
      </p:sp>
      <p:sp>
        <p:nvSpPr>
          <p:cNvPr id="7176" name="Title 1">
            <a:extLst>
              <a:ext uri="{FF2B5EF4-FFF2-40B4-BE49-F238E27FC236}">
                <a16:creationId xmlns:a16="http://schemas.microsoft.com/office/drawing/2014/main" id="{D93213BE-9B18-4B18-B2A5-C4267FC7530D}"/>
              </a:ext>
            </a:extLst>
          </p:cNvPr>
          <p:cNvSpPr txBox="1">
            <a:spLocks/>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3600">
              <a:solidFill>
                <a:srgbClr val="000000"/>
              </a:solidFill>
            </a:endParaRPr>
          </a:p>
        </p:txBody>
      </p:sp>
      <p:cxnSp>
        <p:nvCxnSpPr>
          <p:cNvPr id="22" name="Straight Arrow Connector 21">
            <a:extLst>
              <a:ext uri="{FF2B5EF4-FFF2-40B4-BE49-F238E27FC236}">
                <a16:creationId xmlns:a16="http://schemas.microsoft.com/office/drawing/2014/main" id="{35C4E057-F3B8-4FBD-9540-340C98014C4C}"/>
              </a:ext>
            </a:extLst>
          </p:cNvPr>
          <p:cNvCxnSpPr>
            <a:cxnSpLocks noChangeShapeType="1"/>
            <a:endCxn id="5" idx="0"/>
          </p:cNvCxnSpPr>
          <p:nvPr/>
        </p:nvCxnSpPr>
        <p:spPr bwMode="auto">
          <a:xfrm>
            <a:off x="7824788" y="2420938"/>
            <a:ext cx="596900" cy="635000"/>
          </a:xfrm>
          <a:prstGeom prst="straightConnector1">
            <a:avLst/>
          </a:prstGeom>
          <a:noFill/>
          <a:ln w="38100" algn="ctr">
            <a:solidFill>
              <a:schemeClr val="accent2"/>
            </a:solidFill>
            <a:round/>
            <a:headEnd/>
            <a:tailEnd type="arrow" w="med" len="med"/>
          </a:ln>
          <a:effectLst>
            <a:outerShdw dist="23000" dir="5400000" rotWithShape="0">
              <a:srgbClr val="808080">
                <a:alpha val="34999"/>
              </a:srgbClr>
            </a:outerShdw>
          </a:effectLst>
        </p:spPr>
      </p:cxnSp>
      <p:cxnSp>
        <p:nvCxnSpPr>
          <p:cNvPr id="24" name="Straight Arrow Connector 23">
            <a:extLst>
              <a:ext uri="{FF2B5EF4-FFF2-40B4-BE49-F238E27FC236}">
                <a16:creationId xmlns:a16="http://schemas.microsoft.com/office/drawing/2014/main" id="{3A4606EB-4B9E-49F5-917F-C8ACBEE1DDCF}"/>
              </a:ext>
            </a:extLst>
          </p:cNvPr>
          <p:cNvCxnSpPr>
            <a:cxnSpLocks noChangeShapeType="1"/>
            <a:endCxn id="4" idx="0"/>
          </p:cNvCxnSpPr>
          <p:nvPr/>
        </p:nvCxnSpPr>
        <p:spPr bwMode="auto">
          <a:xfrm flipH="1">
            <a:off x="3738564" y="2286001"/>
            <a:ext cx="852487" cy="987425"/>
          </a:xfrm>
          <a:prstGeom prst="straightConnector1">
            <a:avLst/>
          </a:prstGeom>
          <a:noFill/>
          <a:ln w="38100" algn="ctr">
            <a:solidFill>
              <a:schemeClr val="accent2"/>
            </a:solidFill>
            <a:round/>
            <a:headEnd/>
            <a:tailEnd type="arrow" w="med" len="med"/>
          </a:ln>
          <a:effectLst>
            <a:outerShdw dist="23000" dir="5400000" rotWithShape="0">
              <a:srgbClr val="808080">
                <a:alpha val="34999"/>
              </a:srgbClr>
            </a:outerShdw>
          </a:effectLst>
        </p:spPr>
      </p:cxnSp>
      <p:cxnSp>
        <p:nvCxnSpPr>
          <p:cNvPr id="26" name="Straight Arrow Connector 25">
            <a:extLst>
              <a:ext uri="{FF2B5EF4-FFF2-40B4-BE49-F238E27FC236}">
                <a16:creationId xmlns:a16="http://schemas.microsoft.com/office/drawing/2014/main" id="{FE04A72E-69B9-4DFB-8508-C94621A9AD28}"/>
              </a:ext>
            </a:extLst>
          </p:cNvPr>
          <p:cNvCxnSpPr>
            <a:cxnSpLocks noChangeShapeType="1"/>
            <a:endCxn id="7" idx="0"/>
          </p:cNvCxnSpPr>
          <p:nvPr/>
        </p:nvCxnSpPr>
        <p:spPr bwMode="auto">
          <a:xfrm flipH="1">
            <a:off x="3608388" y="4191001"/>
            <a:ext cx="127000" cy="582613"/>
          </a:xfrm>
          <a:prstGeom prst="straightConnector1">
            <a:avLst/>
          </a:prstGeom>
          <a:noFill/>
          <a:ln w="38100" algn="ctr">
            <a:solidFill>
              <a:schemeClr val="accent2"/>
            </a:solidFill>
            <a:round/>
            <a:headEnd/>
            <a:tailEnd type="arrow" w="med" len="med"/>
          </a:ln>
          <a:effectLst>
            <a:outerShdw dist="23000" dir="5400000" rotWithShape="0">
              <a:srgbClr val="808080">
                <a:alpha val="34999"/>
              </a:srgbClr>
            </a:outerShdw>
          </a:effectLst>
        </p:spPr>
      </p:cxnSp>
      <p:cxnSp>
        <p:nvCxnSpPr>
          <p:cNvPr id="28" name="Straight Arrow Connector 27">
            <a:extLst>
              <a:ext uri="{FF2B5EF4-FFF2-40B4-BE49-F238E27FC236}">
                <a16:creationId xmlns:a16="http://schemas.microsoft.com/office/drawing/2014/main" id="{F029BE88-047A-43E9-A77B-A0A4BE9594B0}"/>
              </a:ext>
            </a:extLst>
          </p:cNvPr>
          <p:cNvCxnSpPr>
            <a:cxnSpLocks noChangeShapeType="1"/>
          </p:cNvCxnSpPr>
          <p:nvPr/>
        </p:nvCxnSpPr>
        <p:spPr bwMode="auto">
          <a:xfrm>
            <a:off x="8763001" y="4343400"/>
            <a:ext cx="68263" cy="419100"/>
          </a:xfrm>
          <a:prstGeom prst="straightConnector1">
            <a:avLst/>
          </a:prstGeom>
          <a:noFill/>
          <a:ln w="38100" algn="ctr">
            <a:solidFill>
              <a:schemeClr val="accent2"/>
            </a:solidFill>
            <a:round/>
            <a:headEnd/>
            <a:tailEnd type="arrow" w="med" len="med"/>
          </a:ln>
          <a:effectLst>
            <a:outerShdw dist="23000" dir="5400000" rotWithShape="0">
              <a:srgbClr val="808080">
                <a:alpha val="34999"/>
              </a:srgbClr>
            </a:outerShdw>
          </a:effectLst>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6600CC"/>
                  </a:solidFill>
                </a:ln>
                <a:solidFill>
                  <a:srgbClr val="6600CC"/>
                </a:solidFill>
                <a:effectLst>
                  <a:outerShdw blurRad="50800" dist="39000" dir="5460000" algn="tl">
                    <a:srgbClr val="000000">
                      <a:alpha val="38000"/>
                    </a:srgbClr>
                  </a:outerShdw>
                </a:effectLst>
                <a:latin typeface="Comic Sans MS" pitchFamily="66" charset="0"/>
              </a:rPr>
              <a:t>Punishment</a:t>
            </a:r>
          </a:p>
        </p:txBody>
      </p:sp>
      <p:sp>
        <p:nvSpPr>
          <p:cNvPr id="3" name="Content Placeholder 2"/>
          <p:cNvSpPr>
            <a:spLocks noGrp="1"/>
          </p:cNvSpPr>
          <p:nvPr>
            <p:ph idx="1"/>
          </p:nvPr>
        </p:nvSpPr>
        <p:spPr>
          <a:xfrm>
            <a:off x="1981200" y="1600201"/>
            <a:ext cx="8229600" cy="828668"/>
          </a:xfrm>
        </p:spPr>
        <p:txBody>
          <a:bodyPr/>
          <a:lstStyle/>
          <a:p>
            <a:pPr>
              <a:buNone/>
            </a:pPr>
            <a:r>
              <a:rPr lang="en-GB" sz="2800" dirty="0">
                <a:latin typeface="Comic Sans MS" pitchFamily="66" charset="0"/>
              </a:rPr>
              <a:t>The main reasons for inflicting punishment are:</a:t>
            </a:r>
          </a:p>
          <a:p>
            <a:pPr>
              <a:buNone/>
            </a:pPr>
            <a:endParaRPr lang="en-GB" sz="2800" dirty="0">
              <a:latin typeface="Comic Sans MS" pitchFamily="66" charset="0"/>
            </a:endParaRPr>
          </a:p>
        </p:txBody>
      </p:sp>
      <p:sp>
        <p:nvSpPr>
          <p:cNvPr id="5" name="Explosion 2 4"/>
          <p:cNvSpPr/>
          <p:nvPr/>
        </p:nvSpPr>
        <p:spPr>
          <a:xfrm>
            <a:off x="1524000" y="2214554"/>
            <a:ext cx="3500430" cy="2286016"/>
          </a:xfrm>
          <a:prstGeom prst="irregularSeal2">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latin typeface="Comic Sans MS" pitchFamily="66" charset="0"/>
              </a:rPr>
              <a:t>Retribution</a:t>
            </a:r>
          </a:p>
        </p:txBody>
      </p:sp>
      <p:sp>
        <p:nvSpPr>
          <p:cNvPr id="6" name="Explosion 1 5"/>
          <p:cNvSpPr/>
          <p:nvPr/>
        </p:nvSpPr>
        <p:spPr>
          <a:xfrm>
            <a:off x="7239008" y="2071678"/>
            <a:ext cx="3143272" cy="2357454"/>
          </a:xfrm>
          <a:prstGeom prst="irregularSeal1">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latin typeface="Comic Sans MS" pitchFamily="66" charset="0"/>
              </a:rPr>
              <a:t>Deterrence</a:t>
            </a:r>
          </a:p>
        </p:txBody>
      </p:sp>
      <p:sp>
        <p:nvSpPr>
          <p:cNvPr id="7" name="Explosion 2 6"/>
          <p:cNvSpPr/>
          <p:nvPr/>
        </p:nvSpPr>
        <p:spPr>
          <a:xfrm>
            <a:off x="1524000" y="4357694"/>
            <a:ext cx="4000528" cy="2214578"/>
          </a:xfrm>
          <a:prstGeom prst="irregularSeal2">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latin typeface="Comic Sans MS" pitchFamily="66" charset="0"/>
              </a:rPr>
              <a:t>Compensation</a:t>
            </a:r>
          </a:p>
        </p:txBody>
      </p:sp>
      <p:sp>
        <p:nvSpPr>
          <p:cNvPr id="8" name="Explosion 2 7"/>
          <p:cNvSpPr/>
          <p:nvPr/>
        </p:nvSpPr>
        <p:spPr>
          <a:xfrm>
            <a:off x="7239008" y="3929042"/>
            <a:ext cx="3428992" cy="2928958"/>
          </a:xfrm>
          <a:prstGeom prst="irregularSeal2">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latin typeface="Comic Sans MS" pitchFamily="66" charset="0"/>
              </a:rPr>
              <a:t>Protection</a:t>
            </a:r>
          </a:p>
        </p:txBody>
      </p:sp>
      <p:sp>
        <p:nvSpPr>
          <p:cNvPr id="9" name="Explosion 1 8"/>
          <p:cNvSpPr/>
          <p:nvPr/>
        </p:nvSpPr>
        <p:spPr>
          <a:xfrm>
            <a:off x="4952992" y="3357562"/>
            <a:ext cx="2643206" cy="2428892"/>
          </a:xfrm>
          <a:prstGeom prst="irregularSeal1">
            <a:avLst/>
          </a:prstGeom>
          <a:solidFill>
            <a:schemeClr val="accent4">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latin typeface="Comic Sans MS" pitchFamily="66" charset="0"/>
              </a:rPr>
              <a:t>Reform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6600CC"/>
                  </a:solidFill>
                </a:ln>
                <a:solidFill>
                  <a:srgbClr val="6600CC"/>
                </a:solidFill>
                <a:effectLst>
                  <a:outerShdw blurRad="50800" dist="39000" dir="5460000" algn="tl">
                    <a:srgbClr val="000000">
                      <a:alpha val="38000"/>
                    </a:srgbClr>
                  </a:outerShdw>
                </a:effectLst>
                <a:latin typeface="Comic Sans MS" pitchFamily="66" charset="0"/>
              </a:rPr>
              <a:t>Retribution</a:t>
            </a:r>
          </a:p>
        </p:txBody>
      </p:sp>
      <p:sp>
        <p:nvSpPr>
          <p:cNvPr id="3" name="Content Placeholder 2"/>
          <p:cNvSpPr>
            <a:spLocks noGrp="1"/>
          </p:cNvSpPr>
          <p:nvPr>
            <p:ph sz="half" idx="1"/>
          </p:nvPr>
        </p:nvSpPr>
        <p:spPr/>
        <p:txBody>
          <a:bodyPr/>
          <a:lstStyle/>
          <a:p>
            <a:r>
              <a:rPr lang="en-GB" dirty="0">
                <a:latin typeface="Comic Sans MS" pitchFamily="66" charset="0"/>
              </a:rPr>
              <a:t>This means that offenders deserve to be punished. </a:t>
            </a:r>
          </a:p>
          <a:p>
            <a:endParaRPr lang="en-GB" dirty="0">
              <a:latin typeface="Comic Sans MS" pitchFamily="66" charset="0"/>
            </a:endParaRPr>
          </a:p>
          <a:p>
            <a:r>
              <a:rPr lang="en-GB" dirty="0">
                <a:latin typeface="Comic Sans MS" pitchFamily="66" charset="0"/>
              </a:rPr>
              <a:t>This type of punishment is a type of revenge.</a:t>
            </a:r>
          </a:p>
        </p:txBody>
      </p:sp>
      <p:sp>
        <p:nvSpPr>
          <p:cNvPr id="4" name="Content Placeholder 3"/>
          <p:cNvSpPr>
            <a:spLocks noGrp="1"/>
          </p:cNvSpPr>
          <p:nvPr>
            <p:ph sz="half" idx="2"/>
          </p:nvPr>
        </p:nvSpPr>
        <p:spPr>
          <a:xfrm>
            <a:off x="6167438" y="1571614"/>
            <a:ext cx="4038600" cy="2428891"/>
          </a:xfrm>
          <a:solidFill>
            <a:srgbClr val="7030A0"/>
          </a:solidFill>
          <a:ln w="57150">
            <a:solidFill>
              <a:schemeClr val="bg1"/>
            </a:solidFill>
          </a:ln>
        </p:spPr>
        <p:txBody>
          <a:bodyPr>
            <a:normAutofit/>
          </a:bodyPr>
          <a:lstStyle/>
          <a:p>
            <a:pPr eaLnBrk="0" hangingPunct="0">
              <a:spcBef>
                <a:spcPct val="50000"/>
              </a:spcBef>
            </a:pPr>
            <a:r>
              <a:rPr lang="en-US" sz="2400" b="1" dirty="0">
                <a:solidFill>
                  <a:schemeClr val="bg1"/>
                </a:solidFill>
                <a:latin typeface="Comic Sans MS" pitchFamily="66" charset="0"/>
              </a:rPr>
              <a:t>‘Whatever injury he causes another person shall be done to him in return.’</a:t>
            </a:r>
          </a:p>
          <a:p>
            <a:pPr algn="r" eaLnBrk="0" hangingPunct="0">
              <a:spcBef>
                <a:spcPct val="50000"/>
              </a:spcBef>
            </a:pPr>
            <a:r>
              <a:rPr lang="en-US" sz="2400" dirty="0">
                <a:solidFill>
                  <a:schemeClr val="bg1"/>
                </a:solidFill>
                <a:latin typeface="Comic Sans MS" pitchFamily="66" charset="0"/>
              </a:rPr>
              <a:t>Leviticus 24:19-20</a:t>
            </a:r>
            <a:endParaRPr lang="en-US" sz="2400" b="1" dirty="0">
              <a:solidFill>
                <a:schemeClr val="bg1"/>
              </a:solidFill>
              <a:latin typeface="Comic Sans MS" pitchFamily="66" charset="0"/>
            </a:endParaRPr>
          </a:p>
          <a:p>
            <a:endParaRPr lang="en-GB" sz="2400" dirty="0">
              <a:latin typeface="Comic Sans MS" pitchFamily="66" charset="0"/>
            </a:endParaRPr>
          </a:p>
        </p:txBody>
      </p:sp>
      <p:sp>
        <p:nvSpPr>
          <p:cNvPr id="5" name="Content Placeholder 2"/>
          <p:cNvSpPr txBox="1">
            <a:spLocks/>
          </p:cNvSpPr>
          <p:nvPr/>
        </p:nvSpPr>
        <p:spPr>
          <a:xfrm>
            <a:off x="2095472" y="1571613"/>
            <a:ext cx="4038600" cy="4525963"/>
          </a:xfrm>
          <a:prstGeom prst="rect">
            <a:avLst/>
          </a:prstGeom>
        </p:spPr>
        <p:txBody>
          <a:bodyPr vert="horz" lIns="91440" tIns="45720" rIns="91440" bIns="45720" rtlCol="0">
            <a:normAutofit/>
          </a:bodyPr>
          <a:lstStyle/>
          <a:p>
            <a:pPr marL="342900" indent="-342900" algn="r">
              <a:spcBef>
                <a:spcPct val="20000"/>
              </a:spcBef>
              <a:buFont typeface="Arial" pitchFamily="34" charset="0"/>
              <a:buChar char="•"/>
              <a:defRPr/>
            </a:pPr>
            <a:endParaRPr lang="en-GB" sz="2800" dirty="0">
              <a:solidFill>
                <a:prstClr val="black"/>
              </a:solidFill>
              <a:latin typeface="Comic Sans MS" pitchFamily="66" charset="0"/>
            </a:endParaRPr>
          </a:p>
        </p:txBody>
      </p:sp>
      <p:pic>
        <p:nvPicPr>
          <p:cNvPr id="1028" name="Picture 4" descr="http://t2.gstatic.com/images?q=tbn:ANd9GcRRGOZ2xVgTWgC84M8q01wWjbSgNpMF1AoZYnaKyHLWFAmmsX-k"/>
          <p:cNvPicPr>
            <a:picLocks noChangeAspect="1" noChangeArrowheads="1"/>
          </p:cNvPicPr>
          <p:nvPr/>
        </p:nvPicPr>
        <p:blipFill>
          <a:blip r:embed="rId2" cstate="print"/>
          <a:srcRect/>
          <a:stretch>
            <a:fillRect/>
          </a:stretch>
        </p:blipFill>
        <p:spPr bwMode="auto">
          <a:xfrm>
            <a:off x="1952596" y="3214686"/>
            <a:ext cx="4873770" cy="3243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http://t0.gstatic.com/images?q=tbn:ANd9GcRdXHQVpObaYNXZcnasBRgytQpDkA8_EB3smZ7uDyGJWwZ3kzaitA"/>
          <p:cNvPicPr>
            <a:picLocks noChangeAspect="1" noChangeArrowheads="1"/>
          </p:cNvPicPr>
          <p:nvPr/>
        </p:nvPicPr>
        <p:blipFill>
          <a:blip r:embed="rId3" cstate="print"/>
          <a:srcRect/>
          <a:stretch>
            <a:fillRect/>
          </a:stretch>
        </p:blipFill>
        <p:spPr bwMode="auto">
          <a:xfrm>
            <a:off x="6096001" y="2214555"/>
            <a:ext cx="4286265" cy="4286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6600CC"/>
                  </a:solidFill>
                </a:ln>
                <a:solidFill>
                  <a:srgbClr val="6600CC"/>
                </a:solidFill>
                <a:effectLst>
                  <a:outerShdw blurRad="50800" dist="39000" dir="5460000" algn="tl">
                    <a:srgbClr val="000000">
                      <a:alpha val="38000"/>
                    </a:srgbClr>
                  </a:outerShdw>
                </a:effectLst>
                <a:latin typeface="Comic Sans MS" pitchFamily="66" charset="0"/>
              </a:rPr>
              <a:t>Reform</a:t>
            </a:r>
            <a:r>
              <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t>
            </a:r>
          </a:p>
        </p:txBody>
      </p:sp>
      <p:sp>
        <p:nvSpPr>
          <p:cNvPr id="3" name="Content Placeholder 2"/>
          <p:cNvSpPr>
            <a:spLocks noGrp="1"/>
          </p:cNvSpPr>
          <p:nvPr>
            <p:ph sz="half" idx="1"/>
          </p:nvPr>
        </p:nvSpPr>
        <p:spPr/>
        <p:txBody>
          <a:bodyPr/>
          <a:lstStyle/>
          <a:p>
            <a:r>
              <a:rPr lang="en-GB" dirty="0">
                <a:latin typeface="Comic Sans MS" pitchFamily="66" charset="0"/>
              </a:rPr>
              <a:t>Punishment should change the offenders ways.</a:t>
            </a:r>
          </a:p>
          <a:p>
            <a:endParaRPr lang="en-GB" dirty="0">
              <a:latin typeface="Comic Sans MS" pitchFamily="66" charset="0"/>
            </a:endParaRPr>
          </a:p>
          <a:p>
            <a:r>
              <a:rPr lang="en-GB" dirty="0">
                <a:latin typeface="Comic Sans MS" pitchFamily="66" charset="0"/>
              </a:rPr>
              <a:t>If they re-offend, the punishment hasn’t worked.</a:t>
            </a:r>
          </a:p>
        </p:txBody>
      </p:sp>
      <p:sp>
        <p:nvSpPr>
          <p:cNvPr id="4" name="Content Placeholder 3"/>
          <p:cNvSpPr>
            <a:spLocks noGrp="1"/>
          </p:cNvSpPr>
          <p:nvPr>
            <p:ph sz="half" idx="2"/>
          </p:nvPr>
        </p:nvSpPr>
        <p:spPr/>
        <p:txBody>
          <a:bodyPr/>
          <a:lstStyle/>
          <a:p>
            <a:r>
              <a:rPr lang="en-GB" dirty="0">
                <a:latin typeface="Comic Sans MS" pitchFamily="66" charset="0"/>
              </a:rPr>
              <a:t>This is linked to the idea of rehabilitation.</a:t>
            </a:r>
          </a:p>
          <a:p>
            <a:pPr>
              <a:buNone/>
            </a:pP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6600CC"/>
                  </a:solidFill>
                </a:ln>
                <a:solidFill>
                  <a:srgbClr val="6600CC"/>
                </a:solidFill>
                <a:effectLst>
                  <a:outerShdw blurRad="50800" dist="39000" dir="5460000" algn="tl">
                    <a:srgbClr val="000000">
                      <a:alpha val="38000"/>
                    </a:srgbClr>
                  </a:outerShdw>
                </a:effectLst>
                <a:latin typeface="Comic Sans MS" pitchFamily="66" charset="0"/>
              </a:rPr>
              <a:t>Compensation</a:t>
            </a:r>
          </a:p>
        </p:txBody>
      </p:sp>
      <p:sp>
        <p:nvSpPr>
          <p:cNvPr id="3" name="Content Placeholder 2"/>
          <p:cNvSpPr>
            <a:spLocks noGrp="1"/>
          </p:cNvSpPr>
          <p:nvPr>
            <p:ph idx="1"/>
          </p:nvPr>
        </p:nvSpPr>
        <p:spPr/>
        <p:txBody>
          <a:bodyPr/>
          <a:lstStyle/>
          <a:p>
            <a:r>
              <a:rPr lang="en-GB" dirty="0">
                <a:latin typeface="Comic Sans MS" pitchFamily="66" charset="0"/>
              </a:rPr>
              <a:t>Is when something (often money) is given in repayment.</a:t>
            </a:r>
          </a:p>
        </p:txBody>
      </p:sp>
      <p:pic>
        <p:nvPicPr>
          <p:cNvPr id="20482" name="Picture 2" descr="http://t2.gstatic.com/images?q=tbn:ANd9GcThTvmRmNLirX1G6aTgJOZyXpsn-59DOpvaliUzkHousjUqPiVOKw"/>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7017886" y="3843330"/>
            <a:ext cx="3650114" cy="3014671"/>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6600CC"/>
                  </a:solidFill>
                </a:ln>
                <a:solidFill>
                  <a:srgbClr val="6600CC"/>
                </a:solidFill>
                <a:effectLst>
                  <a:outerShdw blurRad="50800" dist="39000" dir="5460000" algn="tl">
                    <a:srgbClr val="000000">
                      <a:alpha val="38000"/>
                    </a:srgbClr>
                  </a:outerShdw>
                </a:effectLst>
                <a:latin typeface="Comic Sans MS" pitchFamily="66" charset="0"/>
              </a:rPr>
              <a:t>Deterrence</a:t>
            </a:r>
            <a:r>
              <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t>
            </a:r>
          </a:p>
        </p:txBody>
      </p:sp>
      <p:sp>
        <p:nvSpPr>
          <p:cNvPr id="5" name="Content Placeholder 4"/>
          <p:cNvSpPr>
            <a:spLocks noGrp="1"/>
          </p:cNvSpPr>
          <p:nvPr>
            <p:ph sz="half" idx="1"/>
          </p:nvPr>
        </p:nvSpPr>
        <p:spPr/>
        <p:txBody>
          <a:bodyPr/>
          <a:lstStyle/>
          <a:p>
            <a:r>
              <a:rPr lang="en-GB" dirty="0">
                <a:latin typeface="Comic Sans MS" pitchFamily="66" charset="0"/>
              </a:rPr>
              <a:t>This means that punishment should stop people committing crimes again.</a:t>
            </a:r>
          </a:p>
        </p:txBody>
      </p:sp>
      <p:sp>
        <p:nvSpPr>
          <p:cNvPr id="22530" name="AutoShape 2" descr="http://blog.fuelmyblog.co.uk/files/cane.jpg"/>
          <p:cNvSpPr>
            <a:spLocks noChangeAspect="1" noChangeArrowheads="1"/>
          </p:cNvSpPr>
          <p:nvPr/>
        </p:nvSpPr>
        <p:spPr bwMode="auto">
          <a:xfrm>
            <a:off x="1679575" y="-1401763"/>
            <a:ext cx="3695700" cy="2924176"/>
          </a:xfrm>
          <a:prstGeom prst="rect">
            <a:avLst/>
          </a:prstGeom>
          <a:noFill/>
        </p:spPr>
        <p:txBody>
          <a:bodyPr vert="horz" wrap="square" lIns="91440" tIns="45720" rIns="91440" bIns="45720" numCol="1" anchor="t" anchorCtr="0" compatLnSpc="1">
            <a:prstTxWarp prst="textNoShape">
              <a:avLst/>
            </a:prstTxWarp>
          </a:bodyPr>
          <a:lstStyle/>
          <a:p>
            <a:endParaRPr lang="en-GB" dirty="0">
              <a:solidFill>
                <a:prstClr val="black"/>
              </a:solidFill>
              <a:latin typeface="Calibri"/>
            </a:endParaRPr>
          </a:p>
        </p:txBody>
      </p:sp>
      <p:pic>
        <p:nvPicPr>
          <p:cNvPr id="22532" name="Picture 4" descr="http://blog.fuelmyblog.co.uk/files/cane.jpg"/>
          <p:cNvPicPr>
            <a:picLocks noChangeAspect="1" noChangeArrowheads="1"/>
          </p:cNvPicPr>
          <p:nvPr/>
        </p:nvPicPr>
        <p:blipFill>
          <a:blip r:embed="rId2" cstate="print"/>
          <a:srcRect/>
          <a:stretch>
            <a:fillRect/>
          </a:stretch>
        </p:blipFill>
        <p:spPr bwMode="auto">
          <a:xfrm>
            <a:off x="2238348" y="4286257"/>
            <a:ext cx="2552692" cy="2019785"/>
          </a:xfrm>
          <a:prstGeom prst="rect">
            <a:avLst/>
          </a:prstGeom>
          <a:noFill/>
          <a:effectLst>
            <a:softEdge rad="127000"/>
          </a:effectLst>
        </p:spPr>
      </p:pic>
      <p:pic>
        <p:nvPicPr>
          <p:cNvPr id="22534" name="Picture 6" descr="http://t1.gstatic.com/images?q=tbn:ANd9GcRIfCacdxmY4_HVBm9qlZ0gotllfTvsxf-Ep9RQXWwOrrXKbZ4e"/>
          <p:cNvPicPr>
            <a:picLocks noChangeAspect="1" noChangeArrowheads="1"/>
          </p:cNvPicPr>
          <p:nvPr/>
        </p:nvPicPr>
        <p:blipFill>
          <a:blip r:embed="rId3" cstate="print"/>
          <a:srcRect/>
          <a:stretch>
            <a:fillRect/>
          </a:stretch>
        </p:blipFill>
        <p:spPr bwMode="auto">
          <a:xfrm>
            <a:off x="8239140" y="3214686"/>
            <a:ext cx="1828800" cy="2505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500" fill="hold"/>
                                        <p:tgtEl>
                                          <p:spTgt spid="22534"/>
                                        </p:tgtEl>
                                        <p:attrNameLst>
                                          <p:attrName>ppt_x</p:attrName>
                                        </p:attrNameLst>
                                      </p:cBhvr>
                                      <p:tavLst>
                                        <p:tav tm="0">
                                          <p:val>
                                            <p:strVal val="#ppt_x"/>
                                          </p:val>
                                        </p:tav>
                                        <p:tav tm="100000">
                                          <p:val>
                                            <p:strVal val="#ppt_x"/>
                                          </p:val>
                                        </p:tav>
                                      </p:tavLst>
                                    </p:anim>
                                    <p:anim calcmode="lin" valueType="num">
                                      <p:cBhvr additive="base">
                                        <p:cTn id="14"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6600CC"/>
                  </a:solidFill>
                </a:ln>
                <a:solidFill>
                  <a:srgbClr val="6600CC"/>
                </a:solidFill>
                <a:effectLst>
                  <a:outerShdw blurRad="50800" dist="39000" dir="5460000" algn="tl">
                    <a:srgbClr val="000000">
                      <a:alpha val="38000"/>
                    </a:srgbClr>
                  </a:outerShdw>
                </a:effectLst>
                <a:latin typeface="Comic Sans MS" pitchFamily="66" charset="0"/>
              </a:rPr>
              <a:t>Protection</a:t>
            </a:r>
          </a:p>
        </p:txBody>
      </p:sp>
      <p:sp>
        <p:nvSpPr>
          <p:cNvPr id="3" name="Content Placeholder 2"/>
          <p:cNvSpPr>
            <a:spLocks noGrp="1"/>
          </p:cNvSpPr>
          <p:nvPr>
            <p:ph sz="half" idx="1"/>
          </p:nvPr>
        </p:nvSpPr>
        <p:spPr/>
        <p:txBody>
          <a:bodyPr/>
          <a:lstStyle/>
          <a:p>
            <a:pPr eaLnBrk="0" hangingPunct="0">
              <a:spcBef>
                <a:spcPct val="50000"/>
              </a:spcBef>
            </a:pPr>
            <a:r>
              <a:rPr lang="en-US" dirty="0">
                <a:latin typeface="Comic Sans MS" pitchFamily="66" charset="0"/>
              </a:rPr>
              <a:t>This is also known as </a:t>
            </a:r>
            <a:r>
              <a:rPr lang="en-US" b="1" dirty="0">
                <a:latin typeface="Comic Sans MS" pitchFamily="66" charset="0"/>
              </a:rPr>
              <a:t>containment</a:t>
            </a:r>
            <a:r>
              <a:rPr lang="en-US" dirty="0">
                <a:latin typeface="Comic Sans MS" pitchFamily="66" charset="0"/>
              </a:rPr>
              <a:t>.  </a:t>
            </a:r>
          </a:p>
          <a:p>
            <a:pPr eaLnBrk="0" hangingPunct="0">
              <a:spcBef>
                <a:spcPct val="50000"/>
              </a:spcBef>
            </a:pPr>
            <a:r>
              <a:rPr lang="en-US" dirty="0">
                <a:latin typeface="Comic Sans MS" pitchFamily="66" charset="0"/>
              </a:rPr>
              <a:t>Dangerous criminals who could well re-offend should be kept away from other people.  This is safer for them and for the public.</a:t>
            </a:r>
          </a:p>
          <a:p>
            <a:endParaRPr lang="en-GB" dirty="0"/>
          </a:p>
        </p:txBody>
      </p:sp>
      <p:pic>
        <p:nvPicPr>
          <p:cNvPr id="2050" name="Picture 2" descr="http://www.feministe.us/blog/wp-content/uploads/2008/03/pd_prison_070627_ms.jpg"/>
          <p:cNvPicPr>
            <a:picLocks noChangeAspect="1" noChangeArrowheads="1"/>
          </p:cNvPicPr>
          <p:nvPr/>
        </p:nvPicPr>
        <p:blipFill>
          <a:blip r:embed="rId2" cstate="print"/>
          <a:srcRect/>
          <a:stretch>
            <a:fillRect/>
          </a:stretch>
        </p:blipFill>
        <p:spPr bwMode="auto">
          <a:xfrm>
            <a:off x="6310315" y="2143117"/>
            <a:ext cx="3933825" cy="2952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9720" y="357166"/>
            <a:ext cx="8429684" cy="6278642"/>
          </a:xfrm>
          <a:prstGeom prst="rect">
            <a:avLst/>
          </a:prstGeom>
          <a:solidFill>
            <a:schemeClr val="accent4">
              <a:lumMod val="20000"/>
              <a:lumOff val="80000"/>
            </a:schemeClr>
          </a:solidFill>
        </p:spPr>
        <p:txBody>
          <a:bodyPr wrap="square">
            <a:spAutoFit/>
          </a:bodyPr>
          <a:lstStyle/>
          <a:p>
            <a:pPr algn="just" eaLnBrk="0" hangingPunct="0">
              <a:spcBef>
                <a:spcPct val="50000"/>
              </a:spcBef>
            </a:pPr>
            <a:r>
              <a:rPr lang="en-US" sz="2400" b="1" dirty="0">
                <a:solidFill>
                  <a:prstClr val="black"/>
                </a:solidFill>
                <a:latin typeface="Comic Sans MS" pitchFamily="66" charset="0"/>
              </a:rPr>
              <a:t>In the UK, if you break the law you may be:</a:t>
            </a:r>
          </a:p>
          <a:p>
            <a:pPr algn="just" eaLnBrk="0" hangingPunct="0">
              <a:spcBef>
                <a:spcPct val="50000"/>
              </a:spcBef>
              <a:buFontTx/>
              <a:buChar char="•"/>
            </a:pPr>
            <a:r>
              <a:rPr lang="en-US" b="1" u="sng" dirty="0">
                <a:solidFill>
                  <a:prstClr val="black"/>
                </a:solidFill>
                <a:latin typeface="Comic Sans MS" pitchFamily="66" charset="0"/>
              </a:rPr>
              <a:t>Taken into custody</a:t>
            </a:r>
            <a:r>
              <a:rPr lang="en-US" u="sng" dirty="0">
                <a:solidFill>
                  <a:prstClr val="black"/>
                </a:solidFill>
                <a:latin typeface="Comic Sans MS" pitchFamily="66" charset="0"/>
              </a:rPr>
              <a:t>:</a:t>
            </a:r>
            <a:r>
              <a:rPr lang="en-US" dirty="0">
                <a:solidFill>
                  <a:prstClr val="black"/>
                </a:solidFill>
                <a:latin typeface="Comic Sans MS" pitchFamily="66" charset="0"/>
              </a:rPr>
              <a:t> People over 21 are sent to prison.  Sometimes the sentence is suspended.  This means the offender will not go to prison unless he or she offends again during a set period of time.  People under 21 go to young offenders institutions.</a:t>
            </a:r>
          </a:p>
          <a:p>
            <a:pPr algn="just" eaLnBrk="0" hangingPunct="0">
              <a:spcBef>
                <a:spcPct val="50000"/>
              </a:spcBef>
              <a:buFontTx/>
              <a:buChar char="•"/>
            </a:pPr>
            <a:r>
              <a:rPr lang="en-US" b="1" u="sng" dirty="0">
                <a:solidFill>
                  <a:prstClr val="black"/>
                </a:solidFill>
                <a:latin typeface="Comic Sans MS" pitchFamily="66" charset="0"/>
              </a:rPr>
              <a:t>Fined</a:t>
            </a:r>
          </a:p>
          <a:p>
            <a:pPr algn="just" eaLnBrk="0" hangingPunct="0">
              <a:spcBef>
                <a:spcPct val="50000"/>
              </a:spcBef>
              <a:buFontTx/>
              <a:buChar char="•"/>
            </a:pPr>
            <a:r>
              <a:rPr lang="en-US" b="1" u="sng" dirty="0">
                <a:solidFill>
                  <a:prstClr val="black"/>
                </a:solidFill>
                <a:latin typeface="Comic Sans MS" pitchFamily="66" charset="0"/>
              </a:rPr>
              <a:t>Given a set number of hours’ community service</a:t>
            </a:r>
          </a:p>
          <a:p>
            <a:pPr algn="just" eaLnBrk="0" hangingPunct="0">
              <a:spcBef>
                <a:spcPct val="50000"/>
              </a:spcBef>
              <a:buFontTx/>
              <a:buChar char="•"/>
            </a:pPr>
            <a:r>
              <a:rPr lang="en-US" b="1" u="sng" dirty="0">
                <a:solidFill>
                  <a:prstClr val="black"/>
                </a:solidFill>
                <a:latin typeface="Comic Sans MS" pitchFamily="66" charset="0"/>
              </a:rPr>
              <a:t>Conditionally discharged</a:t>
            </a:r>
            <a:r>
              <a:rPr lang="en-US" u="sng" dirty="0">
                <a:solidFill>
                  <a:prstClr val="black"/>
                </a:solidFill>
                <a:latin typeface="Comic Sans MS" pitchFamily="66" charset="0"/>
              </a:rPr>
              <a:t>:</a:t>
            </a:r>
            <a:r>
              <a:rPr lang="en-US" dirty="0">
                <a:solidFill>
                  <a:prstClr val="black"/>
                </a:solidFill>
                <a:latin typeface="Comic Sans MS" pitchFamily="66" charset="0"/>
              </a:rPr>
              <a:t> the offender is made to keep a promise not to re-offend.</a:t>
            </a:r>
          </a:p>
          <a:p>
            <a:pPr algn="just" eaLnBrk="0" hangingPunct="0">
              <a:spcBef>
                <a:spcPct val="50000"/>
              </a:spcBef>
              <a:buFontTx/>
              <a:buChar char="•"/>
            </a:pPr>
            <a:r>
              <a:rPr lang="en-US" b="1" u="sng" dirty="0">
                <a:solidFill>
                  <a:prstClr val="black"/>
                </a:solidFill>
                <a:latin typeface="Comic Sans MS" pitchFamily="66" charset="0"/>
              </a:rPr>
              <a:t>Ordered to go to attendance centres</a:t>
            </a:r>
            <a:r>
              <a:rPr lang="en-US" u="sng" dirty="0">
                <a:solidFill>
                  <a:prstClr val="black"/>
                </a:solidFill>
                <a:latin typeface="Comic Sans MS" pitchFamily="66" charset="0"/>
              </a:rPr>
              <a:t>:</a:t>
            </a:r>
            <a:r>
              <a:rPr lang="en-US" dirty="0">
                <a:solidFill>
                  <a:prstClr val="black"/>
                </a:solidFill>
                <a:latin typeface="Comic Sans MS" pitchFamily="66" charset="0"/>
              </a:rPr>
              <a:t> Young offenders go to them for a set number of hours.</a:t>
            </a:r>
          </a:p>
          <a:p>
            <a:pPr algn="just" eaLnBrk="0" hangingPunct="0">
              <a:spcBef>
                <a:spcPct val="50000"/>
              </a:spcBef>
              <a:buFontTx/>
              <a:buChar char="•"/>
            </a:pPr>
            <a:r>
              <a:rPr lang="en-US" b="1" u="sng" dirty="0">
                <a:solidFill>
                  <a:prstClr val="black"/>
                </a:solidFill>
                <a:latin typeface="Comic Sans MS" pitchFamily="66" charset="0"/>
              </a:rPr>
              <a:t>Probation orders</a:t>
            </a:r>
            <a:r>
              <a:rPr lang="en-US" u="sng" dirty="0">
                <a:solidFill>
                  <a:prstClr val="black"/>
                </a:solidFill>
                <a:latin typeface="Comic Sans MS" pitchFamily="66" charset="0"/>
              </a:rPr>
              <a:t>:</a:t>
            </a:r>
            <a:r>
              <a:rPr lang="en-US" dirty="0">
                <a:solidFill>
                  <a:prstClr val="black"/>
                </a:solidFill>
                <a:latin typeface="Comic Sans MS" pitchFamily="66" charset="0"/>
              </a:rPr>
              <a:t> offenders have to see a probation officers or attend a probation centre.  A probation order can be combined with a community service order.</a:t>
            </a:r>
          </a:p>
          <a:p>
            <a:pPr algn="just" eaLnBrk="0" hangingPunct="0">
              <a:spcBef>
                <a:spcPct val="50000"/>
              </a:spcBef>
              <a:buFontTx/>
              <a:buChar char="•"/>
            </a:pPr>
            <a:r>
              <a:rPr lang="en-US" b="1" u="sng" dirty="0">
                <a:solidFill>
                  <a:prstClr val="black"/>
                </a:solidFill>
                <a:latin typeface="Comic Sans MS" pitchFamily="66" charset="0"/>
              </a:rPr>
              <a:t>Care</a:t>
            </a:r>
            <a:r>
              <a:rPr lang="en-US" u="sng" dirty="0">
                <a:solidFill>
                  <a:prstClr val="black"/>
                </a:solidFill>
                <a:latin typeface="Comic Sans MS" pitchFamily="66" charset="0"/>
              </a:rPr>
              <a:t>:</a:t>
            </a:r>
            <a:r>
              <a:rPr lang="en-US" dirty="0">
                <a:solidFill>
                  <a:prstClr val="black"/>
                </a:solidFill>
                <a:latin typeface="Comic Sans MS" pitchFamily="66" charset="0"/>
              </a:rPr>
              <a:t> Some juvenile criminals - aged 18 &amp; under - can be taken into care by the local authority.</a:t>
            </a:r>
          </a:p>
          <a:p>
            <a:pPr algn="just" eaLnBrk="0" hangingPunct="0">
              <a:spcBef>
                <a:spcPct val="50000"/>
              </a:spcBef>
              <a:buFontTx/>
              <a:buChar char="•"/>
            </a:pPr>
            <a:r>
              <a:rPr lang="en-US" b="1" u="sng" dirty="0">
                <a:solidFill>
                  <a:prstClr val="black"/>
                </a:solidFill>
                <a:latin typeface="Comic Sans MS" pitchFamily="66" charset="0"/>
              </a:rPr>
              <a:t>Caution</a:t>
            </a:r>
            <a:r>
              <a:rPr lang="en-US" u="sng" dirty="0">
                <a:solidFill>
                  <a:prstClr val="black"/>
                </a:solidFill>
                <a:latin typeface="Comic Sans MS" pitchFamily="66" charset="0"/>
              </a:rPr>
              <a:t>:</a:t>
            </a:r>
            <a:r>
              <a:rPr lang="en-US" dirty="0">
                <a:solidFill>
                  <a:prstClr val="black"/>
                </a:solidFill>
                <a:latin typeface="Comic Sans MS" pitchFamily="66" charset="0"/>
              </a:rPr>
              <a:t> Some offenders, especially juveniles, are given a formal caution by the police.</a:t>
            </a:r>
            <a:endParaRPr lang="en-US" sz="2000" dirty="0">
              <a:solidFill>
                <a:prstClr val="black"/>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8"/>
          <p:cNvGraphicFramePr>
            <a:graphicFrameLocks/>
          </p:cNvGraphicFramePr>
          <p:nvPr/>
        </p:nvGraphicFramePr>
        <p:xfrm>
          <a:off x="2238348" y="928671"/>
          <a:ext cx="7772400" cy="4853623"/>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600" b="1" i="0" u="sng" strike="noStrike" cap="none" normalizeH="0" baseline="0" dirty="0">
                          <a:ln>
                            <a:noFill/>
                          </a:ln>
                          <a:solidFill>
                            <a:schemeClr val="accent2"/>
                          </a:solidFill>
                          <a:effectLst>
                            <a:outerShdw blurRad="38100" dist="38100" dir="2700000" algn="tl">
                              <a:srgbClr val="C0C0C0"/>
                            </a:outerShdw>
                          </a:effectLst>
                          <a:latin typeface="Century Gothic" pitchFamily="34" charset="0"/>
                        </a:rPr>
                        <a:t>Crime</a:t>
                      </a:r>
                      <a:endParaRPr kumimoji="0" lang="en-US" sz="3600" b="1" i="0" u="sng" strike="noStrike" cap="none" normalizeH="0" baseline="0" dirty="0">
                        <a:ln>
                          <a:noFill/>
                        </a:ln>
                        <a:solidFill>
                          <a:schemeClr val="accent2"/>
                        </a:solidFill>
                        <a:effectLst>
                          <a:outerShdw blurRad="38100" dist="38100" dir="2700000" algn="tl">
                            <a:srgbClr val="C0C0C0"/>
                          </a:outerShdw>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3600" b="1" i="0" u="sng" strike="noStrike" cap="none" normalizeH="0" baseline="0" dirty="0">
                          <a:ln>
                            <a:noFill/>
                          </a:ln>
                          <a:solidFill>
                            <a:schemeClr val="accent2"/>
                          </a:solidFill>
                          <a:effectLst>
                            <a:outerShdw blurRad="38100" dist="38100" dir="2700000" algn="tl">
                              <a:srgbClr val="C0C0C0"/>
                            </a:outerShdw>
                          </a:effectLst>
                          <a:latin typeface="Century Gothic" pitchFamily="34" charset="0"/>
                        </a:rPr>
                        <a:t>Punishment</a:t>
                      </a:r>
                      <a:endParaRPr kumimoji="0" lang="en-US" sz="3600" b="1" i="0" u="sng" strike="noStrike" cap="none" normalizeH="0" baseline="0" dirty="0">
                        <a:ln>
                          <a:noFill/>
                        </a:ln>
                        <a:solidFill>
                          <a:schemeClr val="accent2"/>
                        </a:solidFill>
                        <a:effectLst>
                          <a:outerShdw blurRad="38100" dist="38100" dir="2700000" algn="tl">
                            <a:srgbClr val="C0C0C0"/>
                          </a:outerShdw>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000" b="1" i="0" u="none" strike="noStrike" cap="none" normalizeH="0" baseline="0" dirty="0">
                          <a:ln>
                            <a:solidFill>
                              <a:schemeClr val="tx1"/>
                            </a:solidFill>
                          </a:ln>
                          <a:solidFill>
                            <a:schemeClr val="tx1"/>
                          </a:solidFill>
                          <a:effectLst/>
                          <a:latin typeface="Century Gothic" pitchFamily="34" charset="0"/>
                        </a:rPr>
                        <a:t>A mother of two small children who was guilty of drug dealing?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solidFill>
                            <a:schemeClr val="tx1"/>
                          </a:solid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solidFill>
                              <a:schemeClr val="tx1"/>
                            </a:solidFill>
                          </a:ln>
                          <a:solidFill>
                            <a:schemeClr val="tx1"/>
                          </a:solidFill>
                          <a:effectLst/>
                          <a:latin typeface="Century Gothic" pitchFamily="34" charset="0"/>
                        </a:rPr>
                        <a:t>Two youths who steal cars and joyride.</a:t>
                      </a:r>
                      <a:endParaRPr kumimoji="0" lang="en-US" sz="2000" b="1" i="0" u="none" strike="noStrike" cap="none" normalizeH="0" baseline="0" dirty="0">
                        <a:ln>
                          <a:solidFill>
                            <a:schemeClr val="tx1"/>
                          </a:solid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solidFill>
                              <a:schemeClr val="tx1"/>
                            </a:solidFill>
                          </a:ln>
                          <a:solidFill>
                            <a:schemeClr val="tx1"/>
                          </a:solidFill>
                          <a:effectLst/>
                          <a:latin typeface="Century Gothic" pitchFamily="34" charset="0"/>
                        </a:rPr>
                        <a:t>A serial killer who shows no remorse.</a:t>
                      </a:r>
                      <a:endParaRPr kumimoji="0" lang="en-US" sz="2000" b="1" i="0" u="none" strike="noStrike" cap="none" normalizeH="0" baseline="0" dirty="0">
                        <a:ln>
                          <a:solidFill>
                            <a:schemeClr val="tx1"/>
                          </a:solid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solidFill>
                              <a:schemeClr val="tx1"/>
                            </a:solidFill>
                          </a:ln>
                          <a:solidFill>
                            <a:schemeClr val="tx1"/>
                          </a:solidFill>
                          <a:effectLst/>
                          <a:latin typeface="Century Gothic" pitchFamily="34" charset="0"/>
                        </a:rPr>
                        <a:t>A young man who has committed credit card fraud. </a:t>
                      </a:r>
                      <a:endParaRPr kumimoji="0" lang="en-US" sz="2000" b="1" i="0" u="none" strike="noStrike" cap="none" normalizeH="0" baseline="0" dirty="0">
                        <a:ln>
                          <a:solidFill>
                            <a:schemeClr val="tx1"/>
                          </a:solid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solidFill>
                              <a:schemeClr val="tx1"/>
                            </a:solidFill>
                          </a:ln>
                          <a:solidFill>
                            <a:schemeClr val="tx1"/>
                          </a:solidFill>
                          <a:effectLst/>
                          <a:latin typeface="Century Gothic" pitchFamily="34" charset="0"/>
                        </a:rPr>
                        <a:t>A man who has sexually abused children.</a:t>
                      </a:r>
                      <a:endParaRPr kumimoji="0" lang="en-US" sz="2000" b="1" i="0" u="none" strike="noStrike" cap="none" normalizeH="0" baseline="0" dirty="0">
                        <a:ln>
                          <a:solidFill>
                            <a:schemeClr val="tx1"/>
                          </a:solid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000376" y="188913"/>
            <a:ext cx="669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Elephant" panose="02020904090505020303" pitchFamily="18" charset="0"/>
              </a:rPr>
              <a:t>CASE STUDY</a:t>
            </a:r>
            <a:endParaRPr lang="en-US" altLang="en-US" sz="2400">
              <a:latin typeface="Elephant" panose="02020904090505020303" pitchFamily="18" charset="0"/>
            </a:endParaRPr>
          </a:p>
        </p:txBody>
      </p:sp>
      <p:sp>
        <p:nvSpPr>
          <p:cNvPr id="4101" name="Text Box 5"/>
          <p:cNvSpPr txBox="1">
            <a:spLocks noChangeArrowheads="1"/>
          </p:cNvSpPr>
          <p:nvPr/>
        </p:nvSpPr>
        <p:spPr bwMode="auto">
          <a:xfrm>
            <a:off x="3359151" y="836613"/>
            <a:ext cx="6049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What is right?</a:t>
            </a:r>
            <a:endParaRPr lang="en-US" altLang="en-US"/>
          </a:p>
        </p:txBody>
      </p:sp>
      <p:sp>
        <p:nvSpPr>
          <p:cNvPr id="4102" name="Text Box 6"/>
          <p:cNvSpPr txBox="1">
            <a:spLocks noChangeArrowheads="1"/>
          </p:cNvSpPr>
          <p:nvPr/>
        </p:nvSpPr>
        <p:spPr bwMode="auto">
          <a:xfrm>
            <a:off x="1847851" y="1268414"/>
            <a:ext cx="50403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You see this man – Big Bad Barry Beasley (a known criminal) – approach little old Granny Smith at the cash point as she withdraws fifty pounds,</a:t>
            </a:r>
          </a:p>
          <a:p>
            <a:pPr>
              <a:spcBef>
                <a:spcPct val="50000"/>
              </a:spcBef>
            </a:pPr>
            <a:r>
              <a:rPr lang="en-GB" altLang="en-US"/>
              <a:t>He pushes her to one side and takes the money before running off.</a:t>
            </a:r>
          </a:p>
          <a:p>
            <a:pPr>
              <a:spcBef>
                <a:spcPct val="50000"/>
              </a:spcBef>
            </a:pPr>
            <a:r>
              <a:rPr lang="en-GB" altLang="en-US"/>
              <a:t>What should you do?</a:t>
            </a:r>
            <a:endParaRPr lang="en-US" altLang="en-US"/>
          </a:p>
        </p:txBody>
      </p:sp>
      <p:sp>
        <p:nvSpPr>
          <p:cNvPr id="4103" name="Text Box 7"/>
          <p:cNvSpPr txBox="1">
            <a:spLocks noChangeArrowheads="1"/>
          </p:cNvSpPr>
          <p:nvPr/>
        </p:nvSpPr>
        <p:spPr bwMode="auto">
          <a:xfrm>
            <a:off x="1919288" y="3933826"/>
            <a:ext cx="46085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Barry is a petty thief. His wife left him to bring up their twelve children on his own. He tries his best, but finds it difficult to cope. He is not good with money and the littlest Beasleys are in danger of starving.</a:t>
            </a:r>
            <a:endParaRPr lang="en-US" altLang="en-US"/>
          </a:p>
        </p:txBody>
      </p:sp>
      <p:sp>
        <p:nvSpPr>
          <p:cNvPr id="4104" name="Text Box 8"/>
          <p:cNvSpPr txBox="1">
            <a:spLocks noChangeArrowheads="1"/>
          </p:cNvSpPr>
          <p:nvPr/>
        </p:nvSpPr>
        <p:spPr bwMode="auto">
          <a:xfrm>
            <a:off x="1847851" y="5516563"/>
            <a:ext cx="47529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Granny Smith is the ring leader of a criminal gang. She imports large quantities of heroin and has made a fortune out of other people’s misery.</a:t>
            </a:r>
            <a:endParaRPr lang="en-US" altLang="en-US"/>
          </a:p>
        </p:txBody>
      </p:sp>
      <p:pic>
        <p:nvPicPr>
          <p:cNvPr id="4105" name="Picture 9" descr="cha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4" y="908050"/>
            <a:ext cx="1944687" cy="25923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n-elderly-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3573463"/>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47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476672"/>
            <a:ext cx="7772400" cy="261972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a:ln w="11430"/>
                <a:solidFill>
                  <a:srgbClr val="000066"/>
                </a:solidFill>
                <a:effectLst>
                  <a:outerShdw blurRad="50800" dist="39000" dir="5460000" algn="tl">
                    <a:srgbClr val="000000">
                      <a:alpha val="38000"/>
                    </a:srgbClr>
                  </a:outerShdw>
                </a:effectLst>
              </a:rPr>
              <a:t>Does Prison Work?</a:t>
            </a:r>
          </a:p>
        </p:txBody>
      </p:sp>
    </p:spTree>
    <p:extLst>
      <p:ext uri="{BB962C8B-B14F-4D97-AF65-F5344CB8AC3E}">
        <p14:creationId xmlns:p14="http://schemas.microsoft.com/office/powerpoint/2010/main" val="141414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a:ln w="11430"/>
                <a:solidFill>
                  <a:srgbClr val="000066"/>
                </a:solidFill>
                <a:effectLst>
                  <a:outerShdw blurRad="50800" dist="39000" dir="5460000" algn="tl">
                    <a:srgbClr val="000000">
                      <a:alpha val="38000"/>
                    </a:srgbClr>
                  </a:outerShdw>
                </a:effectLst>
              </a:rPr>
              <a:t>Lesson objectives</a:t>
            </a:r>
          </a:p>
        </p:txBody>
      </p:sp>
      <p:sp>
        <p:nvSpPr>
          <p:cNvPr id="3" name="Content Placeholder 2"/>
          <p:cNvSpPr>
            <a:spLocks noGrp="1"/>
          </p:cNvSpPr>
          <p:nvPr>
            <p:ph idx="1"/>
          </p:nvPr>
        </p:nvSpPr>
        <p:spPr/>
        <p:txBody>
          <a:bodyPr/>
          <a:lstStyle/>
          <a:p>
            <a:r>
              <a:rPr lang="en-GB" dirty="0"/>
              <a:t>To have discussed the effectiveness of prison.</a:t>
            </a:r>
          </a:p>
          <a:p>
            <a:endParaRPr lang="en-GB" dirty="0"/>
          </a:p>
          <a:p>
            <a:r>
              <a:rPr lang="en-GB" dirty="0"/>
              <a:t>To have thought about alternative punishment.</a:t>
            </a:r>
          </a:p>
          <a:p>
            <a:endParaRPr lang="en-GB" dirty="0"/>
          </a:p>
          <a:p>
            <a:r>
              <a:rPr lang="en-GB" dirty="0"/>
              <a:t>To have discussed whether age should be reflected in the type of punishment. </a:t>
            </a:r>
          </a:p>
        </p:txBody>
      </p:sp>
    </p:spTree>
    <p:extLst>
      <p:ext uri="{BB962C8B-B14F-4D97-AF65-F5344CB8AC3E}">
        <p14:creationId xmlns:p14="http://schemas.microsoft.com/office/powerpoint/2010/main" val="28727270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4800" b="1" dirty="0">
                <a:ln w="11430"/>
                <a:solidFill>
                  <a:srgbClr val="000066"/>
                </a:solidFill>
                <a:effectLst>
                  <a:outerShdw blurRad="50800" dist="39000" dir="5460000" algn="tl">
                    <a:srgbClr val="000000">
                      <a:alpha val="38000"/>
                    </a:srgbClr>
                  </a:outerShdw>
                </a:effectLst>
              </a:rPr>
              <a:t>Crime Quiz</a:t>
            </a:r>
          </a:p>
        </p:txBody>
      </p:sp>
      <p:sp>
        <p:nvSpPr>
          <p:cNvPr id="4" name="Content Placeholder 2"/>
          <p:cNvSpPr>
            <a:spLocks noGrp="1"/>
          </p:cNvSpPr>
          <p:nvPr>
            <p:ph idx="1"/>
          </p:nvPr>
        </p:nvSpPr>
        <p:spPr>
          <a:xfrm>
            <a:off x="1991544" y="1700808"/>
            <a:ext cx="8229600" cy="4896544"/>
          </a:xfrm>
        </p:spPr>
        <p:txBody>
          <a:bodyPr>
            <a:normAutofit lnSpcReduction="10000"/>
          </a:bodyPr>
          <a:lstStyle/>
          <a:p>
            <a:pPr marL="514350" indent="-514350">
              <a:buFont typeface="+mj-lt"/>
              <a:buAutoNum type="arabicPeriod"/>
              <a:defRPr/>
            </a:pPr>
            <a:r>
              <a:rPr lang="en-GB" sz="2800" dirty="0"/>
              <a:t>Most people in Britain do not report crime</a:t>
            </a:r>
          </a:p>
          <a:p>
            <a:pPr marL="914400" lvl="1" indent="-514350">
              <a:buFont typeface="+mj-lt"/>
              <a:buAutoNum type="alphaUcPeriod"/>
              <a:defRPr/>
            </a:pPr>
            <a:r>
              <a:rPr lang="en-GB" dirty="0"/>
              <a:t>True</a:t>
            </a:r>
          </a:p>
          <a:p>
            <a:pPr marL="914400" lvl="1" indent="-514350">
              <a:buFont typeface="+mj-lt"/>
              <a:buAutoNum type="alphaUcPeriod"/>
              <a:defRPr/>
            </a:pPr>
            <a:r>
              <a:rPr lang="en-GB" dirty="0"/>
              <a:t>False</a:t>
            </a:r>
          </a:p>
          <a:p>
            <a:pPr marL="514350" indent="-514350">
              <a:buFont typeface="+mj-lt"/>
              <a:buAutoNum type="arabicPeriod"/>
              <a:defRPr/>
            </a:pPr>
            <a:endParaRPr lang="en-GB" sz="2800" dirty="0"/>
          </a:p>
          <a:p>
            <a:pPr marL="514350" indent="-514350">
              <a:buFont typeface="+mj-lt"/>
              <a:buAutoNum type="arabicPeriod" startAt="2"/>
              <a:defRPr/>
            </a:pPr>
            <a:r>
              <a:rPr lang="en-GB" sz="2800" dirty="0"/>
              <a:t>How many crimes were reported by police last year?</a:t>
            </a:r>
          </a:p>
          <a:p>
            <a:pPr marL="914400" lvl="1" indent="-514350">
              <a:buFont typeface="+mj-lt"/>
              <a:buAutoNum type="alphaUcPeriod"/>
              <a:defRPr/>
            </a:pPr>
            <a:r>
              <a:rPr lang="en-GB" dirty="0"/>
              <a:t>100,000</a:t>
            </a:r>
          </a:p>
          <a:p>
            <a:pPr marL="914400" lvl="1" indent="-514350">
              <a:buFont typeface="+mj-lt"/>
              <a:buAutoNum type="alphaUcPeriod"/>
              <a:defRPr/>
            </a:pPr>
            <a:r>
              <a:rPr lang="en-GB" dirty="0"/>
              <a:t>½ a million</a:t>
            </a:r>
          </a:p>
          <a:p>
            <a:pPr marL="914400" lvl="1" indent="-514350">
              <a:buFont typeface="+mj-lt"/>
              <a:buAutoNum type="alphaUcPeriod"/>
              <a:defRPr/>
            </a:pPr>
            <a:r>
              <a:rPr lang="en-GB" dirty="0"/>
              <a:t>1 million</a:t>
            </a:r>
          </a:p>
          <a:p>
            <a:pPr marL="914400" lvl="1" indent="-514350">
              <a:buFont typeface="+mj-lt"/>
              <a:buAutoNum type="alphaUcPeriod"/>
              <a:defRPr/>
            </a:pPr>
            <a:r>
              <a:rPr lang="en-GB" dirty="0"/>
              <a:t>More</a:t>
            </a:r>
          </a:p>
          <a:p>
            <a:pPr marL="514350" indent="-514350">
              <a:buFont typeface="+mj-lt"/>
              <a:buAutoNum type="arabicPeriod" startAt="2"/>
              <a:defRPr/>
            </a:pPr>
            <a:endParaRPr lang="en-GB" dirty="0"/>
          </a:p>
        </p:txBody>
      </p:sp>
    </p:spTree>
    <p:extLst>
      <p:ext uri="{BB962C8B-B14F-4D97-AF65-F5344CB8AC3E}">
        <p14:creationId xmlns:p14="http://schemas.microsoft.com/office/powerpoint/2010/main" val="175952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03513" y="188640"/>
            <a:ext cx="8643937" cy="6357938"/>
          </a:xfrm>
        </p:spPr>
        <p:txBody>
          <a:bodyPr>
            <a:normAutofit/>
          </a:bodyPr>
          <a:lstStyle/>
          <a:p>
            <a:pPr marL="514350" indent="-514350">
              <a:buFont typeface="+mj-lt"/>
              <a:buAutoNum type="arabicPeriod" startAt="3"/>
              <a:defRPr/>
            </a:pPr>
            <a:r>
              <a:rPr lang="en-GB" dirty="0"/>
              <a:t>What % of crimes reported to the police result in a conviction?</a:t>
            </a:r>
          </a:p>
          <a:p>
            <a:pPr marL="914400" lvl="1" indent="-514350">
              <a:buFont typeface="+mj-lt"/>
              <a:buAutoNum type="alphaUcPeriod"/>
              <a:defRPr/>
            </a:pPr>
            <a:r>
              <a:rPr lang="en-GB" dirty="0"/>
              <a:t>4%</a:t>
            </a:r>
          </a:p>
          <a:p>
            <a:pPr marL="914400" lvl="1" indent="-514350">
              <a:buFont typeface="+mj-lt"/>
              <a:buAutoNum type="alphaUcPeriod"/>
              <a:defRPr/>
            </a:pPr>
            <a:r>
              <a:rPr lang="en-GB" dirty="0"/>
              <a:t>10%</a:t>
            </a:r>
          </a:p>
          <a:p>
            <a:pPr marL="914400" lvl="1" indent="-514350">
              <a:buFont typeface="+mj-lt"/>
              <a:buAutoNum type="alphaUcPeriod"/>
              <a:defRPr/>
            </a:pPr>
            <a:r>
              <a:rPr lang="en-GB" dirty="0"/>
              <a:t>50%</a:t>
            </a:r>
          </a:p>
          <a:p>
            <a:pPr marL="914400" lvl="1" indent="-514350">
              <a:buFont typeface="+mj-lt"/>
              <a:buAutoNum type="alphaUcPeriod"/>
              <a:defRPr/>
            </a:pPr>
            <a:r>
              <a:rPr lang="en-GB" dirty="0"/>
              <a:t>More</a:t>
            </a:r>
          </a:p>
          <a:p>
            <a:pPr marL="400050" lvl="1" indent="0">
              <a:buNone/>
              <a:defRPr/>
            </a:pPr>
            <a:endParaRPr lang="en-GB" dirty="0"/>
          </a:p>
          <a:p>
            <a:pPr marL="514350" indent="-514350">
              <a:buFont typeface="+mj-lt"/>
              <a:buAutoNum type="arabicPeriod" startAt="4"/>
              <a:defRPr/>
            </a:pPr>
            <a:r>
              <a:rPr lang="en-GB" dirty="0"/>
              <a:t>Violent crime is the most common crime</a:t>
            </a:r>
          </a:p>
          <a:p>
            <a:pPr marL="914400" lvl="1" indent="-514350">
              <a:buFont typeface="+mj-lt"/>
              <a:buAutoNum type="alphaUcPeriod"/>
              <a:defRPr/>
            </a:pPr>
            <a:r>
              <a:rPr lang="en-GB" dirty="0"/>
              <a:t>True</a:t>
            </a:r>
          </a:p>
          <a:p>
            <a:pPr marL="914400" lvl="1" indent="-514350">
              <a:buFont typeface="+mj-lt"/>
              <a:buAutoNum type="alphaUcPeriod"/>
              <a:defRPr/>
            </a:pPr>
            <a:r>
              <a:rPr lang="en-GB" dirty="0"/>
              <a:t>False</a:t>
            </a:r>
          </a:p>
          <a:p>
            <a:pPr eaLnBrk="1" hangingPunct="1">
              <a:defRPr/>
            </a:pPr>
            <a:endParaRPr lang="en-GB" dirty="0"/>
          </a:p>
        </p:txBody>
      </p:sp>
    </p:spTree>
    <p:extLst>
      <p:ext uri="{BB962C8B-B14F-4D97-AF65-F5344CB8AC3E}">
        <p14:creationId xmlns:p14="http://schemas.microsoft.com/office/powerpoint/2010/main" val="1500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38314" y="285750"/>
            <a:ext cx="8643937" cy="6357938"/>
          </a:xfrm>
        </p:spPr>
        <p:txBody>
          <a:bodyPr>
            <a:normAutofit fontScale="92500"/>
          </a:bodyPr>
          <a:lstStyle/>
          <a:p>
            <a:pPr marL="514350" indent="-514350">
              <a:buFont typeface="+mj-lt"/>
              <a:buAutoNum type="alphaUcPeriod" startAt="6"/>
              <a:defRPr/>
            </a:pPr>
            <a:endParaRPr lang="en-GB" dirty="0"/>
          </a:p>
          <a:p>
            <a:pPr marL="514350" indent="-514350">
              <a:buFont typeface="+mj-lt"/>
              <a:buAutoNum type="arabicPeriod" startAt="5"/>
              <a:defRPr/>
            </a:pPr>
            <a:r>
              <a:rPr lang="en-GB" dirty="0"/>
              <a:t> How many males in the classroom will have a criminal record by the time they are 40?</a:t>
            </a:r>
          </a:p>
          <a:p>
            <a:pPr marL="914400" lvl="1" indent="-514350">
              <a:buFont typeface="+mj-lt"/>
              <a:buAutoNum type="alphaUcPeriod"/>
              <a:defRPr/>
            </a:pPr>
            <a:r>
              <a:rPr lang="en-GB" dirty="0"/>
              <a:t>5%</a:t>
            </a:r>
          </a:p>
          <a:p>
            <a:pPr marL="914400" lvl="1" indent="-514350">
              <a:buFont typeface="+mj-lt"/>
              <a:buAutoNum type="alphaUcPeriod"/>
              <a:defRPr/>
            </a:pPr>
            <a:r>
              <a:rPr lang="en-GB" dirty="0"/>
              <a:t>20%</a:t>
            </a:r>
          </a:p>
          <a:p>
            <a:pPr marL="914400" lvl="1" indent="-514350">
              <a:buFont typeface="+mj-lt"/>
              <a:buAutoNum type="alphaUcPeriod"/>
              <a:defRPr/>
            </a:pPr>
            <a:r>
              <a:rPr lang="en-GB" dirty="0"/>
              <a:t>More</a:t>
            </a:r>
          </a:p>
          <a:p>
            <a:pPr eaLnBrk="1" hangingPunct="1">
              <a:defRPr/>
            </a:pPr>
            <a:endParaRPr lang="en-GB" dirty="0"/>
          </a:p>
          <a:p>
            <a:pPr marL="514350" indent="-514350">
              <a:buFont typeface="+mj-lt"/>
              <a:buAutoNum type="arabicPeriod" startAt="6"/>
              <a:defRPr/>
            </a:pPr>
            <a:r>
              <a:rPr lang="en-GB" sz="2800" dirty="0"/>
              <a:t> How many people are serving life sentences in UK jails?</a:t>
            </a:r>
          </a:p>
          <a:p>
            <a:pPr marL="914400" lvl="1" indent="-514350">
              <a:buFont typeface="+mj-lt"/>
              <a:buAutoNum type="alphaUcPeriod"/>
              <a:defRPr/>
            </a:pPr>
            <a:r>
              <a:rPr lang="en-GB" dirty="0"/>
              <a:t>500</a:t>
            </a:r>
          </a:p>
          <a:p>
            <a:pPr marL="914400" lvl="1" indent="-514350">
              <a:buFont typeface="+mj-lt"/>
              <a:buAutoNum type="alphaUcPeriod"/>
              <a:defRPr/>
            </a:pPr>
            <a:r>
              <a:rPr lang="en-GB" dirty="0"/>
              <a:t>4000</a:t>
            </a:r>
          </a:p>
          <a:p>
            <a:pPr marL="914400" lvl="1" indent="-514350">
              <a:buFont typeface="+mj-lt"/>
              <a:buAutoNum type="alphaUcPeriod"/>
              <a:defRPr/>
            </a:pPr>
            <a:r>
              <a:rPr lang="en-GB" dirty="0"/>
              <a:t>10,000</a:t>
            </a:r>
          </a:p>
          <a:p>
            <a:pPr marL="914400" lvl="1" indent="-514350">
              <a:buFont typeface="+mj-lt"/>
              <a:buAutoNum type="alphaUcPeriod"/>
              <a:defRPr/>
            </a:pPr>
            <a:r>
              <a:rPr lang="en-GB" dirty="0"/>
              <a:t>100,000</a:t>
            </a:r>
          </a:p>
          <a:p>
            <a:pPr eaLnBrk="1" hangingPunct="1">
              <a:defRPr/>
            </a:pPr>
            <a:endParaRPr lang="en-GB" dirty="0"/>
          </a:p>
        </p:txBody>
      </p:sp>
    </p:spTree>
    <p:extLst>
      <p:ext uri="{BB962C8B-B14F-4D97-AF65-F5344CB8AC3E}">
        <p14:creationId xmlns:p14="http://schemas.microsoft.com/office/powerpoint/2010/main" val="6888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52625" y="620688"/>
            <a:ext cx="8229600" cy="5328592"/>
          </a:xfrm>
          <a:prstGeom prst="rect">
            <a:avLst/>
          </a:prstGeom>
          <a:solidFill>
            <a:schemeClr val="accent1">
              <a:lumMod val="20000"/>
              <a:lumOff val="80000"/>
            </a:schemeClr>
          </a:solidFill>
          <a:effectLst>
            <a:softEdge rad="63500"/>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7"/>
              <a:defRPr/>
            </a:pPr>
            <a:r>
              <a:rPr lang="en-GB" sz="2800" dirty="0">
                <a:solidFill>
                  <a:prstClr val="black"/>
                </a:solidFill>
                <a:latin typeface="Comic Sans MS"/>
              </a:rPr>
              <a:t> Most people who get a life sentence spend their life in jail.</a:t>
            </a:r>
          </a:p>
          <a:p>
            <a:pPr marL="914400" lvl="1" indent="-514350">
              <a:buFont typeface="+mj-lt"/>
              <a:buAutoNum type="alphaUcPeriod"/>
              <a:defRPr/>
            </a:pPr>
            <a:r>
              <a:rPr lang="en-GB" dirty="0">
                <a:solidFill>
                  <a:prstClr val="black"/>
                </a:solidFill>
                <a:latin typeface="Comic Sans MS"/>
              </a:rPr>
              <a:t>True</a:t>
            </a:r>
          </a:p>
          <a:p>
            <a:pPr marL="914400" lvl="1" indent="-514350">
              <a:buFont typeface="+mj-lt"/>
              <a:buAutoNum type="alphaUcPeriod"/>
              <a:defRPr/>
            </a:pPr>
            <a:r>
              <a:rPr lang="en-GB" dirty="0">
                <a:solidFill>
                  <a:prstClr val="black"/>
                </a:solidFill>
                <a:latin typeface="Comic Sans MS"/>
              </a:rPr>
              <a:t>False</a:t>
            </a:r>
          </a:p>
          <a:p>
            <a:pPr marL="514350" indent="-514350">
              <a:buNone/>
              <a:defRPr/>
            </a:pPr>
            <a:endParaRPr lang="en-GB" sz="2800" dirty="0">
              <a:solidFill>
                <a:prstClr val="black"/>
              </a:solidFill>
              <a:latin typeface="Comic Sans MS"/>
            </a:endParaRPr>
          </a:p>
          <a:p>
            <a:pPr marL="514350" indent="-514350">
              <a:buFont typeface="+mj-lt"/>
              <a:buAutoNum type="arabicPeriod" startAt="8"/>
              <a:defRPr/>
            </a:pPr>
            <a:r>
              <a:rPr lang="en-GB" sz="2800" dirty="0">
                <a:solidFill>
                  <a:prstClr val="black"/>
                </a:solidFill>
                <a:latin typeface="Comic Sans MS"/>
              </a:rPr>
              <a:t>Most young offenders let out of prison do not offend again.</a:t>
            </a:r>
          </a:p>
          <a:p>
            <a:pPr marL="914400" lvl="1" indent="-514350">
              <a:buFont typeface="+mj-lt"/>
              <a:buAutoNum type="alphaUcPeriod"/>
              <a:defRPr/>
            </a:pPr>
            <a:r>
              <a:rPr lang="en-GB" dirty="0">
                <a:solidFill>
                  <a:prstClr val="black"/>
                </a:solidFill>
                <a:latin typeface="Comic Sans MS"/>
              </a:rPr>
              <a:t>True</a:t>
            </a:r>
          </a:p>
          <a:p>
            <a:pPr marL="914400" lvl="1" indent="-514350">
              <a:buFont typeface="+mj-lt"/>
              <a:buAutoNum type="alphaUcPeriod"/>
              <a:defRPr/>
            </a:pPr>
            <a:r>
              <a:rPr lang="en-GB" dirty="0">
                <a:solidFill>
                  <a:prstClr val="black"/>
                </a:solidFill>
                <a:latin typeface="Comic Sans MS"/>
              </a:rPr>
              <a:t>False</a:t>
            </a:r>
          </a:p>
        </p:txBody>
      </p:sp>
    </p:spTree>
    <p:extLst>
      <p:ext uri="{BB962C8B-B14F-4D97-AF65-F5344CB8AC3E}">
        <p14:creationId xmlns:p14="http://schemas.microsoft.com/office/powerpoint/2010/main" val="2749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52596" y="285728"/>
            <a:ext cx="8229600" cy="6286500"/>
          </a:xfrm>
          <a:prstGeom prst="rect">
            <a:avLst/>
          </a:prstGeom>
          <a:solidFill>
            <a:schemeClr val="accent1">
              <a:lumMod val="20000"/>
              <a:lumOff val="80000"/>
            </a:schemeClr>
          </a:solidFill>
          <a:effectLst>
            <a:softEdge rad="63500"/>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9"/>
              <a:defRPr/>
            </a:pPr>
            <a:r>
              <a:rPr lang="en-GB" dirty="0">
                <a:solidFill>
                  <a:prstClr val="black"/>
                </a:solidFill>
                <a:latin typeface="Comic Sans MS"/>
              </a:rPr>
              <a:t>Who has the highest rate of offending?</a:t>
            </a:r>
          </a:p>
          <a:p>
            <a:pPr marL="914400" lvl="1" indent="-514350">
              <a:buFont typeface="+mj-lt"/>
              <a:buAutoNum type="alphaUcPeriod"/>
              <a:defRPr/>
            </a:pPr>
            <a:r>
              <a:rPr lang="en-GB" dirty="0">
                <a:solidFill>
                  <a:prstClr val="black"/>
                </a:solidFill>
                <a:latin typeface="Comic Sans MS"/>
              </a:rPr>
              <a:t>11 – 14 year olds</a:t>
            </a:r>
          </a:p>
          <a:p>
            <a:pPr marL="914400" lvl="1" indent="-514350">
              <a:buFont typeface="+mj-lt"/>
              <a:buAutoNum type="alphaUcPeriod"/>
              <a:defRPr/>
            </a:pPr>
            <a:r>
              <a:rPr lang="en-GB" dirty="0">
                <a:solidFill>
                  <a:prstClr val="black"/>
                </a:solidFill>
                <a:latin typeface="Comic Sans MS"/>
              </a:rPr>
              <a:t>15 – 17 year olds</a:t>
            </a:r>
          </a:p>
          <a:p>
            <a:pPr marL="914400" lvl="1" indent="-514350">
              <a:buFont typeface="+mj-lt"/>
              <a:buAutoNum type="alphaUcPeriod"/>
              <a:defRPr/>
            </a:pPr>
            <a:r>
              <a:rPr lang="en-GB" dirty="0">
                <a:solidFill>
                  <a:prstClr val="black"/>
                </a:solidFill>
                <a:latin typeface="Comic Sans MS"/>
              </a:rPr>
              <a:t>18 – 20 year olds</a:t>
            </a:r>
          </a:p>
          <a:p>
            <a:pPr marL="914400" lvl="1" indent="-514350">
              <a:buFont typeface="+mj-lt"/>
              <a:buAutoNum type="alphaUcPeriod"/>
              <a:defRPr/>
            </a:pPr>
            <a:r>
              <a:rPr lang="en-GB" dirty="0">
                <a:solidFill>
                  <a:prstClr val="black"/>
                </a:solidFill>
                <a:latin typeface="Comic Sans MS"/>
              </a:rPr>
              <a:t>21 – 24 year olds</a:t>
            </a:r>
          </a:p>
          <a:p>
            <a:pPr marL="914400" lvl="1" indent="-514350">
              <a:buFont typeface="+mj-lt"/>
              <a:buAutoNum type="alphaUcPeriod"/>
              <a:defRPr/>
            </a:pPr>
            <a:r>
              <a:rPr lang="en-GB" dirty="0">
                <a:solidFill>
                  <a:prstClr val="black"/>
                </a:solidFill>
                <a:latin typeface="Comic Sans MS"/>
              </a:rPr>
              <a:t>25 – 30 year olds</a:t>
            </a:r>
          </a:p>
          <a:p>
            <a:pPr marL="914400" lvl="1" indent="-514350">
              <a:buNone/>
              <a:defRPr/>
            </a:pPr>
            <a:endParaRPr lang="en-GB" dirty="0">
              <a:solidFill>
                <a:prstClr val="black"/>
              </a:solidFill>
              <a:latin typeface="Comic Sans MS"/>
            </a:endParaRPr>
          </a:p>
          <a:p>
            <a:pPr marL="514350" indent="-514350">
              <a:buFont typeface="+mj-lt"/>
              <a:buAutoNum type="arabicPeriod" startAt="10"/>
              <a:defRPr/>
            </a:pPr>
            <a:r>
              <a:rPr lang="en-GB" dirty="0">
                <a:solidFill>
                  <a:prstClr val="black"/>
                </a:solidFill>
                <a:latin typeface="Comic Sans MS"/>
              </a:rPr>
              <a:t> Prison is cheaper than community service</a:t>
            </a:r>
          </a:p>
          <a:p>
            <a:pPr marL="914400" lvl="1" indent="-514350">
              <a:buFont typeface="+mj-lt"/>
              <a:buAutoNum type="alphaUcPeriod"/>
              <a:defRPr/>
            </a:pPr>
            <a:r>
              <a:rPr lang="en-GB" dirty="0">
                <a:solidFill>
                  <a:prstClr val="black"/>
                </a:solidFill>
                <a:latin typeface="Comic Sans MS"/>
              </a:rPr>
              <a:t>True </a:t>
            </a:r>
          </a:p>
          <a:p>
            <a:pPr marL="914400" lvl="1" indent="-514350">
              <a:buFont typeface="+mj-lt"/>
              <a:buAutoNum type="alphaUcPeriod"/>
              <a:defRPr/>
            </a:pPr>
            <a:r>
              <a:rPr lang="en-GB" dirty="0">
                <a:solidFill>
                  <a:prstClr val="black"/>
                </a:solidFill>
                <a:latin typeface="Comic Sans MS"/>
              </a:rPr>
              <a:t>False</a:t>
            </a:r>
          </a:p>
          <a:p>
            <a:pPr>
              <a:defRPr/>
            </a:pPr>
            <a:endParaRPr lang="en-GB" dirty="0">
              <a:solidFill>
                <a:prstClr val="black"/>
              </a:solidFill>
              <a:latin typeface="Comic Sans MS"/>
            </a:endParaRPr>
          </a:p>
        </p:txBody>
      </p:sp>
    </p:spTree>
    <p:extLst>
      <p:ext uri="{BB962C8B-B14F-4D97-AF65-F5344CB8AC3E}">
        <p14:creationId xmlns:p14="http://schemas.microsoft.com/office/powerpoint/2010/main" val="16759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4800" b="1" dirty="0">
                <a:ln w="11430"/>
                <a:solidFill>
                  <a:srgbClr val="000066"/>
                </a:solidFill>
                <a:effectLst>
                  <a:outerShdw blurRad="50800" dist="39000" dir="5460000" algn="tl">
                    <a:srgbClr val="000000">
                      <a:alpha val="38000"/>
                    </a:srgbClr>
                  </a:outerShdw>
                </a:effectLst>
              </a:rPr>
              <a:t>Answers</a:t>
            </a:r>
          </a:p>
        </p:txBody>
      </p:sp>
      <p:sp>
        <p:nvSpPr>
          <p:cNvPr id="4" name="Content Placeholder 2"/>
          <p:cNvSpPr txBox="1">
            <a:spLocks/>
          </p:cNvSpPr>
          <p:nvPr/>
        </p:nvSpPr>
        <p:spPr bwMode="auto">
          <a:xfrm>
            <a:off x="6168008" y="1412777"/>
            <a:ext cx="3829050" cy="4530725"/>
          </a:xfrm>
          <a:prstGeom prst="rect">
            <a:avLst/>
          </a:prstGeom>
          <a:solidFill>
            <a:schemeClr val="accent1">
              <a:lumMod val="20000"/>
              <a:lumOff val="80000"/>
            </a:schemeClr>
          </a:solidFill>
          <a:ln w="9525">
            <a:noFill/>
            <a:miter lim="800000"/>
            <a:headEnd/>
            <a:tailEnd/>
          </a:ln>
          <a:effectLst>
            <a:softEdge rad="63500"/>
          </a:effectLst>
        </p:spPr>
        <p:txBody>
          <a:bodyPr/>
          <a:lstStyle/>
          <a:p>
            <a:pPr marL="514350" indent="-514350">
              <a:lnSpc>
                <a:spcPct val="150000"/>
              </a:lnSpc>
              <a:spcBef>
                <a:spcPct val="20000"/>
              </a:spcBef>
              <a:buClr>
                <a:srgbClr val="0000FF"/>
              </a:buClr>
              <a:buSzPct val="65000"/>
              <a:buFont typeface="+mj-lt"/>
              <a:buAutoNum type="arabicPeriod" startAt="7"/>
              <a:defRPr/>
            </a:pPr>
            <a:r>
              <a:rPr lang="en-GB" sz="2800" kern="0" dirty="0">
                <a:solidFill>
                  <a:prstClr val="black"/>
                </a:solidFill>
                <a:latin typeface="Comic Sans MS"/>
              </a:rPr>
              <a:t>B) False – 13.9 years</a:t>
            </a:r>
          </a:p>
          <a:p>
            <a:pPr marL="514350" indent="-514350">
              <a:lnSpc>
                <a:spcPct val="150000"/>
              </a:lnSpc>
              <a:spcBef>
                <a:spcPct val="20000"/>
              </a:spcBef>
              <a:buClr>
                <a:srgbClr val="0000FF"/>
              </a:buClr>
              <a:buSzPct val="65000"/>
              <a:buFont typeface="+mj-lt"/>
              <a:buAutoNum type="arabicPeriod" startAt="7"/>
              <a:defRPr/>
            </a:pPr>
            <a:r>
              <a:rPr lang="en-GB" sz="2800" kern="0" dirty="0">
                <a:solidFill>
                  <a:prstClr val="black"/>
                </a:solidFill>
                <a:latin typeface="Comic Sans MS"/>
              </a:rPr>
              <a:t> B) False – 75% do</a:t>
            </a:r>
          </a:p>
          <a:p>
            <a:pPr marL="514350" indent="-514350">
              <a:lnSpc>
                <a:spcPct val="150000"/>
              </a:lnSpc>
              <a:spcBef>
                <a:spcPct val="20000"/>
              </a:spcBef>
              <a:buClr>
                <a:srgbClr val="0000FF"/>
              </a:buClr>
              <a:buSzPct val="65000"/>
              <a:buFont typeface="+mj-lt"/>
              <a:buAutoNum type="arabicPeriod" startAt="7"/>
              <a:defRPr/>
            </a:pPr>
            <a:r>
              <a:rPr lang="en-GB" sz="2800" kern="0" dirty="0">
                <a:solidFill>
                  <a:prstClr val="black"/>
                </a:solidFill>
                <a:latin typeface="Comic Sans MS"/>
              </a:rPr>
              <a:t> C) 18 - 20</a:t>
            </a:r>
          </a:p>
          <a:p>
            <a:pPr marL="514350" indent="-514350">
              <a:lnSpc>
                <a:spcPct val="150000"/>
              </a:lnSpc>
              <a:spcBef>
                <a:spcPct val="20000"/>
              </a:spcBef>
              <a:buClr>
                <a:srgbClr val="0000FF"/>
              </a:buClr>
              <a:buSzPct val="65000"/>
              <a:buFont typeface="+mj-lt"/>
              <a:buAutoNum type="arabicPeriod" startAt="7"/>
              <a:defRPr/>
            </a:pPr>
            <a:r>
              <a:rPr lang="en-GB" sz="2800" kern="0" dirty="0">
                <a:solidFill>
                  <a:prstClr val="black"/>
                </a:solidFill>
                <a:latin typeface="Comic Sans MS"/>
              </a:rPr>
              <a:t> B) False £24,000 - £2000</a:t>
            </a:r>
          </a:p>
          <a:p>
            <a:pPr>
              <a:spcBef>
                <a:spcPct val="20000"/>
              </a:spcBef>
              <a:buClr>
                <a:srgbClr val="0000FF"/>
              </a:buClr>
              <a:buSzPct val="65000"/>
              <a:defRPr/>
            </a:pPr>
            <a:endParaRPr lang="en-GB" sz="3200" kern="0" dirty="0">
              <a:solidFill>
                <a:prstClr val="black"/>
              </a:solidFill>
              <a:effectLst>
                <a:outerShdw blurRad="38100" dist="38100" dir="2700000" algn="tl">
                  <a:srgbClr val="FFFFFF"/>
                </a:outerShdw>
              </a:effectLst>
              <a:latin typeface="Comic Sans MS"/>
            </a:endParaRPr>
          </a:p>
        </p:txBody>
      </p:sp>
      <p:sp>
        <p:nvSpPr>
          <p:cNvPr id="5" name="Content Placeholder 2"/>
          <p:cNvSpPr txBox="1">
            <a:spLocks/>
          </p:cNvSpPr>
          <p:nvPr/>
        </p:nvSpPr>
        <p:spPr bwMode="auto">
          <a:xfrm>
            <a:off x="1881158" y="1643051"/>
            <a:ext cx="3829050" cy="4530725"/>
          </a:xfrm>
          <a:prstGeom prst="rect">
            <a:avLst/>
          </a:prstGeom>
          <a:solidFill>
            <a:schemeClr val="accent1">
              <a:lumMod val="20000"/>
              <a:lumOff val="80000"/>
            </a:schemeClr>
          </a:solidFill>
          <a:ln w="9525">
            <a:noFill/>
            <a:miter lim="800000"/>
            <a:headEnd/>
            <a:tailEnd/>
          </a:ln>
          <a:effectLst>
            <a:softEdge rad="63500"/>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marL="514350" indent="-514350" eaLnBrk="1" hangingPunct="1">
              <a:lnSpc>
                <a:spcPct val="150000"/>
              </a:lnSpc>
              <a:buClr>
                <a:srgbClr val="000066"/>
              </a:buClr>
              <a:buFont typeface="+mj-lt"/>
              <a:buAutoNum type="arabicPeriod"/>
              <a:defRPr/>
            </a:pPr>
            <a:r>
              <a:rPr lang="en-GB" sz="2800" kern="0" dirty="0">
                <a:solidFill>
                  <a:srgbClr val="000000"/>
                </a:solidFill>
                <a:effectLst/>
                <a:latin typeface="Comic Sans MS"/>
              </a:rPr>
              <a:t>A) True </a:t>
            </a:r>
          </a:p>
          <a:p>
            <a:pPr marL="514350" indent="-514350" eaLnBrk="1" hangingPunct="1">
              <a:lnSpc>
                <a:spcPct val="150000"/>
              </a:lnSpc>
              <a:buClr>
                <a:srgbClr val="000066"/>
              </a:buClr>
              <a:buFont typeface="+mj-lt"/>
              <a:buAutoNum type="arabicPeriod"/>
              <a:defRPr/>
            </a:pPr>
            <a:r>
              <a:rPr lang="en-GB" sz="2800" kern="0" dirty="0">
                <a:solidFill>
                  <a:srgbClr val="000000"/>
                </a:solidFill>
                <a:effectLst/>
                <a:latin typeface="Comic Sans MS"/>
              </a:rPr>
              <a:t>D)  More, 5 Million</a:t>
            </a:r>
          </a:p>
          <a:p>
            <a:pPr marL="514350" indent="-514350" eaLnBrk="1" hangingPunct="1">
              <a:lnSpc>
                <a:spcPct val="150000"/>
              </a:lnSpc>
              <a:buClr>
                <a:srgbClr val="000066"/>
              </a:buClr>
              <a:buFont typeface="+mj-lt"/>
              <a:buAutoNum type="arabicPeriod"/>
              <a:defRPr/>
            </a:pPr>
            <a:r>
              <a:rPr lang="en-GB" sz="2800" kern="0" dirty="0">
                <a:solidFill>
                  <a:srgbClr val="000000"/>
                </a:solidFill>
                <a:effectLst/>
                <a:latin typeface="Comic Sans MS"/>
              </a:rPr>
              <a:t>A) 4%</a:t>
            </a:r>
          </a:p>
          <a:p>
            <a:pPr marL="514350" indent="-514350" eaLnBrk="1" hangingPunct="1">
              <a:lnSpc>
                <a:spcPct val="150000"/>
              </a:lnSpc>
              <a:buClr>
                <a:srgbClr val="000066"/>
              </a:buClr>
              <a:buFont typeface="+mj-lt"/>
              <a:buAutoNum type="arabicPeriod"/>
              <a:defRPr/>
            </a:pPr>
            <a:r>
              <a:rPr lang="en-GB" sz="2800" kern="0" dirty="0">
                <a:solidFill>
                  <a:srgbClr val="000000"/>
                </a:solidFill>
                <a:effectLst/>
                <a:latin typeface="Comic Sans MS"/>
              </a:rPr>
              <a:t> B) False</a:t>
            </a:r>
          </a:p>
          <a:p>
            <a:pPr marL="514350" indent="-514350" eaLnBrk="1" hangingPunct="1">
              <a:lnSpc>
                <a:spcPct val="150000"/>
              </a:lnSpc>
              <a:buClr>
                <a:srgbClr val="000066"/>
              </a:buClr>
              <a:buFont typeface="+mj-lt"/>
              <a:buAutoNum type="arabicPeriod"/>
              <a:defRPr/>
            </a:pPr>
            <a:r>
              <a:rPr lang="en-GB" sz="2800" kern="0" dirty="0">
                <a:solidFill>
                  <a:prstClr val="black"/>
                </a:solidFill>
                <a:effectLst/>
                <a:latin typeface="Comic Sans MS"/>
              </a:rPr>
              <a:t>C) More - 33% </a:t>
            </a:r>
          </a:p>
          <a:p>
            <a:pPr marL="514350" indent="-514350" eaLnBrk="1" hangingPunct="1">
              <a:lnSpc>
                <a:spcPct val="150000"/>
              </a:lnSpc>
              <a:buClr>
                <a:srgbClr val="000066"/>
              </a:buClr>
              <a:buFont typeface="+mj-lt"/>
              <a:buAutoNum type="arabicPeriod"/>
              <a:defRPr/>
            </a:pPr>
            <a:r>
              <a:rPr lang="en-GB" sz="2800" kern="0" dirty="0">
                <a:solidFill>
                  <a:prstClr val="black"/>
                </a:solidFill>
                <a:effectLst/>
                <a:latin typeface="Comic Sans MS"/>
              </a:rPr>
              <a:t>B) 4000</a:t>
            </a:r>
          </a:p>
          <a:p>
            <a:pPr marL="0" indent="0" eaLnBrk="1" hangingPunct="1">
              <a:buClr>
                <a:srgbClr val="000066"/>
              </a:buClr>
              <a:buNone/>
              <a:defRPr/>
            </a:pPr>
            <a:endParaRPr lang="en-GB" kern="0" dirty="0">
              <a:solidFill>
                <a:srgbClr val="000000"/>
              </a:solidFill>
              <a:latin typeface="Comic Sans MS"/>
            </a:endParaRPr>
          </a:p>
        </p:txBody>
      </p:sp>
    </p:spTree>
    <p:extLst>
      <p:ext uri="{BB962C8B-B14F-4D97-AF65-F5344CB8AC3E}">
        <p14:creationId xmlns:p14="http://schemas.microsoft.com/office/powerpoint/2010/main" val="88501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5400" b="1" dirty="0">
                <a:ln w="11430"/>
                <a:solidFill>
                  <a:srgbClr val="000066"/>
                </a:solidFill>
                <a:effectLst>
                  <a:outerShdw blurRad="50800" dist="39000" dir="5460000" algn="tl">
                    <a:srgbClr val="000000">
                      <a:alpha val="38000"/>
                    </a:srgbClr>
                  </a:outerShdw>
                </a:effectLst>
              </a:rPr>
              <a:t>Key Facts</a:t>
            </a:r>
          </a:p>
        </p:txBody>
      </p:sp>
      <p:sp>
        <p:nvSpPr>
          <p:cNvPr id="3" name="Rectangle 3"/>
          <p:cNvSpPr txBox="1">
            <a:spLocks noChangeArrowheads="1"/>
          </p:cNvSpPr>
          <p:nvPr/>
        </p:nvSpPr>
        <p:spPr>
          <a:xfrm>
            <a:off x="1703389" y="1412876"/>
            <a:ext cx="8713787" cy="5256213"/>
          </a:xfrm>
          <a:prstGeom prst="rect">
            <a:avLst/>
          </a:prstGeom>
          <a:solidFill>
            <a:schemeClr val="accent1">
              <a:lumMod val="20000"/>
              <a:lumOff val="80000"/>
            </a:schemeClr>
          </a:solidFill>
          <a:effectLst>
            <a:softEdge rad="63500"/>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defRPr/>
            </a:pPr>
            <a:r>
              <a:rPr lang="en-GB" sz="2400" b="1" dirty="0">
                <a:solidFill>
                  <a:prstClr val="black"/>
                </a:solidFill>
                <a:latin typeface="Comic Sans MS"/>
              </a:rPr>
              <a:t>Over 60 people committed suicide in prison in 1997.</a:t>
            </a:r>
          </a:p>
          <a:p>
            <a:pPr>
              <a:lnSpc>
                <a:spcPct val="80000"/>
              </a:lnSpc>
              <a:defRPr/>
            </a:pPr>
            <a:endParaRPr lang="en-GB" sz="2400" b="1" dirty="0">
              <a:solidFill>
                <a:prstClr val="black"/>
              </a:solidFill>
              <a:latin typeface="Comic Sans MS"/>
            </a:endParaRPr>
          </a:p>
          <a:p>
            <a:pPr>
              <a:lnSpc>
                <a:spcPct val="80000"/>
              </a:lnSpc>
              <a:defRPr/>
            </a:pPr>
            <a:r>
              <a:rPr lang="en-GB" sz="2400" b="1" dirty="0">
                <a:solidFill>
                  <a:prstClr val="black"/>
                </a:solidFill>
                <a:latin typeface="Comic Sans MS"/>
              </a:rPr>
              <a:t>Around 75% of young people sent down re-offend within two years of release.</a:t>
            </a:r>
          </a:p>
          <a:p>
            <a:pPr>
              <a:lnSpc>
                <a:spcPct val="80000"/>
              </a:lnSpc>
              <a:defRPr/>
            </a:pPr>
            <a:endParaRPr lang="en-GB" sz="2400" b="1" dirty="0">
              <a:solidFill>
                <a:prstClr val="black"/>
              </a:solidFill>
              <a:latin typeface="Comic Sans MS"/>
            </a:endParaRPr>
          </a:p>
          <a:p>
            <a:pPr>
              <a:lnSpc>
                <a:spcPct val="80000"/>
              </a:lnSpc>
              <a:defRPr/>
            </a:pPr>
            <a:r>
              <a:rPr lang="en-GB" sz="2400" b="1" dirty="0">
                <a:solidFill>
                  <a:prstClr val="black"/>
                </a:solidFill>
                <a:latin typeface="Comic Sans MS"/>
              </a:rPr>
              <a:t>Over half of convicted prisoners re-offend within two years of release.</a:t>
            </a:r>
          </a:p>
          <a:p>
            <a:pPr>
              <a:lnSpc>
                <a:spcPct val="80000"/>
              </a:lnSpc>
              <a:defRPr/>
            </a:pPr>
            <a:endParaRPr lang="en-GB" sz="2400" b="1" dirty="0">
              <a:solidFill>
                <a:prstClr val="black"/>
              </a:solidFill>
              <a:latin typeface="Comic Sans MS"/>
            </a:endParaRPr>
          </a:p>
          <a:p>
            <a:pPr>
              <a:lnSpc>
                <a:spcPct val="80000"/>
              </a:lnSpc>
              <a:defRPr/>
            </a:pPr>
            <a:r>
              <a:rPr lang="en-GB" sz="2400" b="1" dirty="0">
                <a:solidFill>
                  <a:prstClr val="black"/>
                </a:solidFill>
                <a:latin typeface="Comic Sans MS"/>
              </a:rPr>
              <a:t>The average life sentence served is 13.9 years.</a:t>
            </a:r>
          </a:p>
          <a:p>
            <a:pPr>
              <a:lnSpc>
                <a:spcPct val="80000"/>
              </a:lnSpc>
              <a:defRPr/>
            </a:pPr>
            <a:endParaRPr lang="en-GB" sz="2400" b="1" dirty="0">
              <a:solidFill>
                <a:prstClr val="black"/>
              </a:solidFill>
              <a:latin typeface="Comic Sans MS"/>
            </a:endParaRPr>
          </a:p>
          <a:p>
            <a:pPr>
              <a:lnSpc>
                <a:spcPct val="80000"/>
              </a:lnSpc>
              <a:defRPr/>
            </a:pPr>
            <a:r>
              <a:rPr lang="en-GB" sz="2400" b="1" dirty="0">
                <a:solidFill>
                  <a:prstClr val="black"/>
                </a:solidFill>
                <a:latin typeface="Comic Sans MS"/>
              </a:rPr>
              <a:t>One third of males have been convicted of a criminal offence by the time they are 40 years old.</a:t>
            </a:r>
          </a:p>
          <a:p>
            <a:pPr>
              <a:lnSpc>
                <a:spcPct val="80000"/>
              </a:lnSpc>
              <a:defRPr/>
            </a:pPr>
            <a:endParaRPr lang="en-GB" sz="2400" b="1" dirty="0">
              <a:solidFill>
                <a:prstClr val="black"/>
              </a:solidFill>
              <a:latin typeface="Comic Sans MS"/>
            </a:endParaRPr>
          </a:p>
          <a:p>
            <a:pPr>
              <a:lnSpc>
                <a:spcPct val="80000"/>
              </a:lnSpc>
              <a:defRPr/>
            </a:pPr>
            <a:r>
              <a:rPr lang="en-GB" sz="2400" b="1" dirty="0">
                <a:solidFill>
                  <a:prstClr val="black"/>
                </a:solidFill>
                <a:latin typeface="Comic Sans MS"/>
              </a:rPr>
              <a:t>It costs £24,000 </a:t>
            </a:r>
            <a:r>
              <a:rPr lang="en-GB" sz="2400" b="1" dirty="0" err="1">
                <a:solidFill>
                  <a:prstClr val="black"/>
                </a:solidFill>
                <a:latin typeface="Comic Sans MS"/>
              </a:rPr>
              <a:t>approx</a:t>
            </a:r>
            <a:r>
              <a:rPr lang="en-GB" sz="2400" b="1" dirty="0">
                <a:solidFill>
                  <a:prstClr val="black"/>
                </a:solidFill>
                <a:latin typeface="Comic Sans MS"/>
              </a:rPr>
              <a:t> per year to keep someone in prison.</a:t>
            </a:r>
          </a:p>
          <a:p>
            <a:pPr>
              <a:lnSpc>
                <a:spcPct val="80000"/>
              </a:lnSpc>
              <a:buNone/>
              <a:defRPr/>
            </a:pPr>
            <a:endParaRPr lang="en-GB" sz="2400" dirty="0">
              <a:solidFill>
                <a:prstClr val="black"/>
              </a:solidFill>
              <a:latin typeface="Comic Sans MS"/>
            </a:endParaRPr>
          </a:p>
        </p:txBody>
      </p:sp>
    </p:spTree>
    <p:extLst>
      <p:ext uri="{BB962C8B-B14F-4D97-AF65-F5344CB8AC3E}">
        <p14:creationId xmlns:p14="http://schemas.microsoft.com/office/powerpoint/2010/main" val="9756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5400" b="1" dirty="0">
                <a:ln w="11430"/>
                <a:solidFill>
                  <a:srgbClr val="000066"/>
                </a:solidFill>
                <a:effectLst>
                  <a:outerShdw blurRad="50800" dist="39000" dir="5460000" algn="tl">
                    <a:srgbClr val="000000">
                      <a:alpha val="38000"/>
                    </a:srgbClr>
                  </a:outerShdw>
                </a:effectLst>
              </a:rPr>
              <a:t>Does prison work?</a:t>
            </a:r>
          </a:p>
        </p:txBody>
      </p:sp>
      <p:graphicFrame>
        <p:nvGraphicFramePr>
          <p:cNvPr id="3" name="Group 21"/>
          <p:cNvGraphicFramePr>
            <a:graphicFrameLocks/>
          </p:cNvGraphicFramePr>
          <p:nvPr>
            <p:extLst/>
          </p:nvPr>
        </p:nvGraphicFramePr>
        <p:xfrm>
          <a:off x="1847528" y="1600200"/>
          <a:ext cx="8496944" cy="4530726"/>
        </p:xfrm>
        <a:graphic>
          <a:graphicData uri="http://schemas.openxmlformats.org/drawingml/2006/table">
            <a:tbl>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a:ln>
                            <a:noFill/>
                          </a:ln>
                          <a:solidFill>
                            <a:schemeClr val="tx1"/>
                          </a:solidFill>
                          <a:effectLst>
                            <a:outerShdw blurRad="38100" dist="38100" dir="2700000" algn="tl">
                              <a:srgbClr val="FFFFFF"/>
                            </a:outerShdw>
                          </a:effectLst>
                          <a:latin typeface="Tahoma" charset="0"/>
                        </a:rPr>
                        <a:t>Arguments for prison </a:t>
                      </a:r>
                      <a:endParaRPr kumimoji="0" lang="en-US" sz="2800" b="0" i="0" u="none" strike="noStrike" cap="none" normalizeH="0" baseline="0" dirty="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a:ln>
                            <a:noFill/>
                          </a:ln>
                          <a:solidFill>
                            <a:schemeClr val="tx1"/>
                          </a:solidFill>
                          <a:effectLst>
                            <a:outerShdw blurRad="38100" dist="38100" dir="2700000" algn="tl">
                              <a:srgbClr val="FFFFFF"/>
                            </a:outerShdw>
                          </a:effectLst>
                          <a:latin typeface="Tahoma" charset="0"/>
                        </a:rPr>
                        <a:t>Arguments against prison</a:t>
                      </a:r>
                      <a:endParaRPr kumimoji="0" lang="en-US" sz="2800" b="0" i="0" u="none" strike="noStrike" cap="none" normalizeH="0" baseline="0" dirty="0">
                        <a:ln>
                          <a:noFill/>
                        </a:ln>
                        <a:solidFill>
                          <a:schemeClr val="tx1"/>
                        </a:solidFill>
                        <a:effectLst>
                          <a:outerShdw blurRad="38100" dist="38100" dir="2700000" algn="tl">
                            <a:srgbClr val="FFFFFF"/>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113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800" b="0" i="0" u="none" strike="noStrike" cap="none" normalizeH="0" baseline="0">
                        <a:ln>
                          <a:noFill/>
                        </a:ln>
                        <a:solidFill>
                          <a:schemeClr val="tx1"/>
                        </a:solidFill>
                        <a:effectLst>
                          <a:outerShdw blurRad="38100" dist="38100" dir="2700000" algn="tl">
                            <a:srgbClr val="FFFFFF"/>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GB" sz="2800" b="0" i="0" u="none" strike="noStrike" cap="none" normalizeH="0" baseline="0" dirty="0">
                        <a:ln>
                          <a:noFill/>
                        </a:ln>
                        <a:solidFill>
                          <a:schemeClr val="tx1"/>
                        </a:solidFill>
                        <a:effectLst>
                          <a:outerShdw blurRad="38100" dist="38100" dir="2700000" algn="tl">
                            <a:srgbClr val="FFFFFF"/>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41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157" name="Group 37"/>
          <p:cNvGraphicFramePr>
            <a:graphicFrameLocks noGrp="1"/>
          </p:cNvGraphicFramePr>
          <p:nvPr/>
        </p:nvGraphicFramePr>
        <p:xfrm>
          <a:off x="2063750" y="1412875"/>
          <a:ext cx="8135938" cy="3407664"/>
        </p:xfrm>
        <a:graphic>
          <a:graphicData uri="http://schemas.openxmlformats.org/drawingml/2006/table">
            <a:tbl>
              <a:tblPr/>
              <a:tblGrid>
                <a:gridCol w="2808288">
                  <a:extLst>
                    <a:ext uri="{9D8B030D-6E8A-4147-A177-3AD203B41FA5}">
                      <a16:colId xmlns:a16="http://schemas.microsoft.com/office/drawing/2014/main" val="20000"/>
                    </a:ext>
                  </a:extLst>
                </a:gridCol>
                <a:gridCol w="2447925">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447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rPr>
                        <a:t>Good</a:t>
                      </a: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rPr>
                        <a:t>Evil</a:t>
                      </a: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GB" altLang="en-US" sz="1800" b="1" i="0" u="none" strike="noStrike" cap="none" normalizeH="0" baseline="0">
                          <a:ln>
                            <a:noFill/>
                          </a:ln>
                          <a:solidFill>
                            <a:schemeClr val="tx1"/>
                          </a:solidFill>
                          <a:effectLst/>
                          <a:latin typeface="Arial" panose="020B0604020202020204" pitchFamily="34" charset="0"/>
                        </a:rPr>
                        <a:t>Giving away money</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GB" altLang="en-US" sz="1800" b="1" i="0" u="none" strike="noStrike" cap="none" normalizeH="0" baseline="0">
                          <a:ln>
                            <a:noFill/>
                          </a:ln>
                          <a:solidFill>
                            <a:schemeClr val="tx1"/>
                          </a:solidFill>
                          <a:effectLst/>
                          <a:latin typeface="Arial" panose="020B0604020202020204" pitchFamily="34" charset="0"/>
                        </a:rPr>
                        <a:t>Experimenting on live animals.</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GB" altLang="en-US" sz="1800" b="1" i="0" u="none" strike="noStrike" cap="none" normalizeH="0" baseline="0">
                          <a:ln>
                            <a:noFill/>
                          </a:ln>
                          <a:solidFill>
                            <a:schemeClr val="tx1"/>
                          </a:solidFill>
                          <a:effectLst/>
                          <a:latin typeface="Arial" panose="020B0604020202020204" pitchFamily="34" charset="0"/>
                        </a:rPr>
                        <a:t>Theft</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GB" altLang="en-US" sz="1800" b="1" i="0" u="none" strike="noStrike" cap="none" normalizeH="0" baseline="0">
                          <a:ln>
                            <a:noFill/>
                          </a:ln>
                          <a:solidFill>
                            <a:schemeClr val="tx1"/>
                          </a:solidFill>
                          <a:effectLst/>
                          <a:latin typeface="Arial" panose="020B0604020202020204" pitchFamily="34" charset="0"/>
                        </a:rPr>
                        <a:t>Killing people</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GB" altLang="en-US" sz="1800" b="1" i="0" u="none" strike="noStrike" cap="none" normalizeH="0" baseline="0">
                          <a:ln>
                            <a:noFill/>
                          </a:ln>
                          <a:solidFill>
                            <a:schemeClr val="tx1"/>
                          </a:solidFill>
                          <a:effectLst/>
                          <a:latin typeface="Arial" panose="020B0604020202020204" pitchFamily="34" charset="0"/>
                        </a:rPr>
                        <a:t>Corporal punishment</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GB" altLang="en-US" sz="1800" b="1" i="0" u="none" strike="noStrike" cap="none" normalizeH="0" baseline="0">
                          <a:ln>
                            <a:noFill/>
                          </a:ln>
                          <a:solidFill>
                            <a:schemeClr val="tx1"/>
                          </a:solidFill>
                          <a:effectLst/>
                          <a:latin typeface="Arial" panose="020B0604020202020204" pitchFamily="34" charset="0"/>
                        </a:rPr>
                        <a:t>Being honest.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56" name="Text Box 36"/>
          <p:cNvSpPr txBox="1">
            <a:spLocks noChangeArrowheads="1"/>
          </p:cNvSpPr>
          <p:nvPr/>
        </p:nvSpPr>
        <p:spPr bwMode="auto">
          <a:xfrm>
            <a:off x="2782888" y="5157788"/>
            <a:ext cx="6697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Use the examples to describe what the words “good” and “evil” mean.</a:t>
            </a:r>
            <a:endParaRPr lang="en-US" altLang="en-US" b="1"/>
          </a:p>
        </p:txBody>
      </p:sp>
    </p:spTree>
    <p:extLst>
      <p:ext uri="{BB962C8B-B14F-4D97-AF65-F5344CB8AC3E}">
        <p14:creationId xmlns:p14="http://schemas.microsoft.com/office/powerpoint/2010/main" val="2715220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5560" y="2060848"/>
            <a:ext cx="8229600" cy="324036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GB" sz="6600" b="1" dirty="0">
                <a:ln w="11430"/>
                <a:solidFill>
                  <a:srgbClr val="000066"/>
                </a:solidFill>
                <a:effectLst>
                  <a:outerShdw blurRad="50800" dist="39000" dir="5460000" algn="tl">
                    <a:srgbClr val="000000">
                      <a:alpha val="38000"/>
                    </a:srgbClr>
                  </a:outerShdw>
                </a:effectLst>
              </a:rPr>
              <a:t>Does prison work for young offenders?</a:t>
            </a:r>
          </a:p>
        </p:txBody>
      </p:sp>
    </p:spTree>
    <p:extLst>
      <p:ext uri="{BB962C8B-B14F-4D97-AF65-F5344CB8AC3E}">
        <p14:creationId xmlns:p14="http://schemas.microsoft.com/office/powerpoint/2010/main" val="139035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91544" y="548681"/>
            <a:ext cx="8460432" cy="4524315"/>
          </a:xfrm>
          <a:prstGeom prst="rect">
            <a:avLst/>
          </a:prstGeom>
          <a:solidFill>
            <a:schemeClr val="accent1">
              <a:lumMod val="20000"/>
              <a:lumOff val="80000"/>
            </a:schemeClr>
          </a:solidFill>
          <a:ln w="28575">
            <a:solidFill>
              <a:srgbClr val="000066"/>
            </a:solidFill>
          </a:ln>
        </p:spPr>
        <p:txBody>
          <a:bodyPr wrap="square">
            <a:spAutoFit/>
          </a:bodyPr>
          <a:lstStyle/>
          <a:p>
            <a:r>
              <a:rPr lang="en-GB" sz="2400" b="1" dirty="0">
                <a:solidFill>
                  <a:prstClr val="black"/>
                </a:solidFill>
                <a:latin typeface="Calibri" pitchFamily="34" charset="0"/>
                <a:cs typeface="Calibri" pitchFamily="34" charset="0"/>
              </a:rPr>
              <a:t>Huntley guilty of </a:t>
            </a:r>
            <a:r>
              <a:rPr lang="en-GB" sz="2400" b="1" dirty="0" err="1">
                <a:solidFill>
                  <a:prstClr val="black"/>
                </a:solidFill>
                <a:latin typeface="Calibri" pitchFamily="34" charset="0"/>
                <a:cs typeface="Calibri" pitchFamily="34" charset="0"/>
              </a:rPr>
              <a:t>Soham</a:t>
            </a:r>
            <a:r>
              <a:rPr lang="en-GB" sz="2400" b="1" dirty="0">
                <a:solidFill>
                  <a:prstClr val="black"/>
                </a:solidFill>
                <a:latin typeface="Calibri" pitchFamily="34" charset="0"/>
                <a:cs typeface="Calibri" pitchFamily="34" charset="0"/>
              </a:rPr>
              <a:t> murders</a:t>
            </a:r>
          </a:p>
          <a:p>
            <a:r>
              <a:rPr lang="en-GB" sz="2400" dirty="0">
                <a:solidFill>
                  <a:prstClr val="black"/>
                </a:solidFill>
                <a:latin typeface="Calibri" pitchFamily="34" charset="0"/>
                <a:cs typeface="Calibri" pitchFamily="34" charset="0"/>
              </a:rPr>
              <a:t> </a:t>
            </a:r>
          </a:p>
          <a:p>
            <a:r>
              <a:rPr lang="en-GB" sz="2400" dirty="0">
                <a:solidFill>
                  <a:prstClr val="black"/>
                </a:solidFill>
                <a:latin typeface="Calibri" pitchFamily="34" charset="0"/>
                <a:cs typeface="Calibri" pitchFamily="34" charset="0"/>
              </a:rPr>
              <a:t> </a:t>
            </a:r>
          </a:p>
          <a:p>
            <a:r>
              <a:rPr lang="en-GB" sz="2400" dirty="0">
                <a:solidFill>
                  <a:prstClr val="black"/>
                </a:solidFill>
                <a:latin typeface="Calibri" pitchFamily="34" charset="0"/>
                <a:cs typeface="Calibri" pitchFamily="34" charset="0"/>
              </a:rPr>
              <a:t>Huntley murdered 10-year-olds Holly Wells and Jessica Chapman. </a:t>
            </a:r>
          </a:p>
          <a:p>
            <a:r>
              <a:rPr lang="en-GB" sz="2400" dirty="0">
                <a:solidFill>
                  <a:prstClr val="black"/>
                </a:solidFill>
                <a:latin typeface="Calibri" pitchFamily="34" charset="0"/>
                <a:cs typeface="Calibri" pitchFamily="34" charset="0"/>
              </a:rPr>
              <a:t>Ian Huntley has been found guilty of the murders of </a:t>
            </a:r>
            <a:r>
              <a:rPr lang="en-GB" sz="2400" dirty="0" err="1">
                <a:solidFill>
                  <a:prstClr val="black"/>
                </a:solidFill>
                <a:latin typeface="Calibri" pitchFamily="34" charset="0"/>
                <a:cs typeface="Calibri" pitchFamily="34" charset="0"/>
              </a:rPr>
              <a:t>Soham</a:t>
            </a:r>
            <a:r>
              <a:rPr lang="en-GB" sz="2400" dirty="0">
                <a:solidFill>
                  <a:prstClr val="black"/>
                </a:solidFill>
                <a:latin typeface="Calibri" pitchFamily="34" charset="0"/>
                <a:cs typeface="Calibri" pitchFamily="34" charset="0"/>
              </a:rPr>
              <a:t> schoolgirls Holly Wells and Jessica Chapman and given two life sentences. </a:t>
            </a:r>
          </a:p>
          <a:p>
            <a:r>
              <a:rPr lang="en-GB" sz="2400" dirty="0">
                <a:solidFill>
                  <a:prstClr val="black"/>
                </a:solidFill>
                <a:latin typeface="Calibri" pitchFamily="34" charset="0"/>
                <a:cs typeface="Calibri" pitchFamily="34" charset="0"/>
              </a:rPr>
              <a:t>As the verdicts came in, it emerged Huntley, 29, had been accused of having sex with underage girls and of rape several times in the past. </a:t>
            </a:r>
          </a:p>
          <a:p>
            <a:endParaRPr lang="en-GB" sz="2400" dirty="0">
              <a:solidFill>
                <a:prstClr val="black"/>
              </a:solidFill>
              <a:latin typeface="Comic Sans MS"/>
            </a:endParaRPr>
          </a:p>
          <a:p>
            <a:r>
              <a:rPr lang="en-GB" sz="2400" dirty="0">
                <a:solidFill>
                  <a:prstClr val="black"/>
                </a:solidFill>
                <a:latin typeface="Comic Sans MS"/>
              </a:rPr>
              <a:t> </a:t>
            </a:r>
          </a:p>
        </p:txBody>
      </p:sp>
      <p:pic>
        <p:nvPicPr>
          <p:cNvPr id="1028" name="Picture 4" descr="Ian Huntley denies mu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402" y="208819"/>
            <a:ext cx="1933575" cy="1447801"/>
          </a:xfrm>
          <a:prstGeom prst="rect">
            <a:avLst/>
          </a:prstGeom>
          <a:noFill/>
          <a:ln w="28575">
            <a:solidFill>
              <a:srgbClr val="000066"/>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991544" y="5481228"/>
            <a:ext cx="8460432" cy="1044116"/>
          </a:xfrm>
          <a:prstGeom prst="rect">
            <a:avLst/>
          </a:prstGeom>
          <a:solidFill>
            <a:schemeClr val="accent1">
              <a:lumMod val="20000"/>
              <a:lumOff val="80000"/>
            </a:schemeClr>
          </a:solid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800" b="1" dirty="0">
                <a:ln w="11430"/>
                <a:solidFill>
                  <a:srgbClr val="000066"/>
                </a:solidFill>
                <a:effectLst>
                  <a:outerShdw blurRad="50800" dist="39000" dir="5460000" algn="tl">
                    <a:srgbClr val="000000">
                      <a:alpha val="38000"/>
                    </a:srgbClr>
                  </a:outerShdw>
                </a:effectLst>
                <a:latin typeface="Comic Sans MS"/>
              </a:rPr>
              <a:t>What is your opinion? Was this the right punishment?</a:t>
            </a:r>
          </a:p>
        </p:txBody>
      </p:sp>
    </p:spTree>
    <p:extLst>
      <p:ext uri="{BB962C8B-B14F-4D97-AF65-F5344CB8AC3E}">
        <p14:creationId xmlns:p14="http://schemas.microsoft.com/office/powerpoint/2010/main" val="184219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58" y="274638"/>
            <a:ext cx="8329642"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7200" b="1" dirty="0">
                <a:ln w="11430"/>
                <a:solidFill>
                  <a:srgbClr val="000066"/>
                </a:solidFill>
                <a:effectLst>
                  <a:outerShdw blurRad="50800" dist="39000" dir="5460000" algn="tl">
                    <a:srgbClr val="000000">
                      <a:alpha val="38000"/>
                    </a:srgbClr>
                  </a:outerShdw>
                </a:effectLst>
              </a:rPr>
              <a:t>3,2,1…</a:t>
            </a:r>
          </a:p>
        </p:txBody>
      </p:sp>
      <p:sp>
        <p:nvSpPr>
          <p:cNvPr id="3" name="Content Placeholder 2"/>
          <p:cNvSpPr>
            <a:spLocks noGrp="1"/>
          </p:cNvSpPr>
          <p:nvPr>
            <p:ph idx="1"/>
          </p:nvPr>
        </p:nvSpPr>
        <p:spPr>
          <a:xfrm>
            <a:off x="1809720" y="1643050"/>
            <a:ext cx="8534182" cy="4300530"/>
          </a:xfrm>
          <a:ln>
            <a:solidFill>
              <a:srgbClr val="000066"/>
            </a:solidFill>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GB"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alternative forms of punishment</a:t>
            </a:r>
          </a:p>
          <a:p>
            <a:pPr marL="0" indent="0">
              <a:buNone/>
            </a:pPr>
            <a:r>
              <a:rPr lang="en-GB"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r>
              <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negative aspects of prison for society</a:t>
            </a:r>
          </a:p>
          <a:p>
            <a:pPr marL="0" indent="0">
              <a:buNone/>
            </a:pPr>
            <a:r>
              <a:rPr lang="en-GB"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positive aspect of prison for society</a:t>
            </a:r>
            <a:endParaRPr lang="en-GB"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889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886"/>
            <a:ext cx="4938658" cy="6858000"/>
          </a:xfrm>
          <a:prstGeom prst="rect">
            <a:avLst/>
          </a:prstGeom>
        </p:spPr>
      </p:pic>
      <p:sp>
        <p:nvSpPr>
          <p:cNvPr id="3" name="Rectangular Callout 2"/>
          <p:cNvSpPr/>
          <p:nvPr/>
        </p:nvSpPr>
        <p:spPr>
          <a:xfrm>
            <a:off x="6172200" y="76200"/>
            <a:ext cx="4648200" cy="1676400"/>
          </a:xfrm>
          <a:prstGeom prst="wedgeRectCallout">
            <a:avLst>
              <a:gd name="adj1" fmla="val -73058"/>
              <a:gd name="adj2" fmla="val 56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Calibri"/>
              </a:rPr>
              <a:t>I’m in favour of restoring the _______ _________ for child and serial __________.</a:t>
            </a:r>
            <a:endParaRPr lang="en-US" dirty="0">
              <a:solidFill>
                <a:prstClr val="white"/>
              </a:solidFill>
              <a:latin typeface="Calibri"/>
            </a:endParaRPr>
          </a:p>
        </p:txBody>
      </p:sp>
      <p:sp>
        <p:nvSpPr>
          <p:cNvPr id="4" name="TextBox 3"/>
          <p:cNvSpPr txBox="1"/>
          <p:nvPr/>
        </p:nvSpPr>
        <p:spPr>
          <a:xfrm>
            <a:off x="6473544" y="2971800"/>
            <a:ext cx="2819400" cy="369332"/>
          </a:xfrm>
          <a:prstGeom prst="rect">
            <a:avLst/>
          </a:prstGeom>
          <a:noFill/>
        </p:spPr>
        <p:txBody>
          <a:bodyPr wrap="square" rtlCol="0">
            <a:spAutoFit/>
          </a:bodyPr>
          <a:lstStyle/>
          <a:p>
            <a:r>
              <a:rPr lang="en-GB" dirty="0">
                <a:solidFill>
                  <a:prstClr val="black"/>
                </a:solidFill>
                <a:latin typeface="Calibri"/>
              </a:rPr>
              <a:t>PAUL NUTTALL, MEP.</a:t>
            </a:r>
            <a:endParaRPr lang="en-US" dirty="0">
              <a:solidFill>
                <a:prstClr val="black"/>
              </a:solidFill>
              <a:latin typeface="Calibri"/>
            </a:endParaRPr>
          </a:p>
        </p:txBody>
      </p:sp>
      <p:sp>
        <p:nvSpPr>
          <p:cNvPr id="5" name="Rectangle 4"/>
          <p:cNvSpPr/>
          <p:nvPr/>
        </p:nvSpPr>
        <p:spPr>
          <a:xfrm>
            <a:off x="6172200" y="4267200"/>
            <a:ext cx="4643002" cy="1754326"/>
          </a:xfrm>
          <a:prstGeom prst="rect">
            <a:avLst/>
          </a:prstGeom>
          <a:noFill/>
        </p:spPr>
        <p:txBody>
          <a:bodyPr wrap="none" lIns="91440" tIns="45720" rIns="91440" bIns="45720">
            <a:spAutoFit/>
          </a:bodyPr>
          <a:lstStyle/>
          <a:p>
            <a:pPr algn="ctr"/>
            <a:r>
              <a:rPr lang="en-GB"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What IS HE ON</a:t>
            </a:r>
          </a:p>
          <a:p>
            <a:pPr algn="ctr"/>
            <a:r>
              <a:rPr lang="en-GB"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rPr>
              <a:t>ABOUT?</a:t>
            </a:r>
            <a:endPar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endParaRPr>
          </a:p>
        </p:txBody>
      </p:sp>
    </p:spTree>
    <p:extLst>
      <p:ext uri="{BB962C8B-B14F-4D97-AF65-F5344CB8AC3E}">
        <p14:creationId xmlns:p14="http://schemas.microsoft.com/office/powerpoint/2010/main" val="139164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533400"/>
            <a:ext cx="7440817" cy="5465618"/>
          </a:xfrm>
          <a:prstGeom prst="rect">
            <a:avLst/>
          </a:prstGeom>
        </p:spPr>
      </p:pic>
      <p:sp>
        <p:nvSpPr>
          <p:cNvPr id="5" name="Rectangle 4"/>
          <p:cNvSpPr/>
          <p:nvPr/>
        </p:nvSpPr>
        <p:spPr>
          <a:xfrm>
            <a:off x="2583130" y="685800"/>
            <a:ext cx="67698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CAPITAL PUNISHMENT</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sp>
        <p:nvSpPr>
          <p:cNvPr id="6" name="TextBox 5"/>
          <p:cNvSpPr txBox="1"/>
          <p:nvPr/>
        </p:nvSpPr>
        <p:spPr>
          <a:xfrm>
            <a:off x="1676400" y="6172200"/>
            <a:ext cx="8839200" cy="523220"/>
          </a:xfrm>
          <a:prstGeom prst="rect">
            <a:avLst/>
          </a:prstGeom>
          <a:noFill/>
        </p:spPr>
        <p:txBody>
          <a:bodyPr wrap="square" rtlCol="0">
            <a:spAutoFit/>
          </a:bodyPr>
          <a:lstStyle/>
          <a:p>
            <a:pPr algn="ctr"/>
            <a:r>
              <a:rPr lang="en-GB" sz="2800" dirty="0">
                <a:solidFill>
                  <a:prstClr val="black"/>
                </a:solidFill>
                <a:latin typeface="Calibri"/>
              </a:rPr>
              <a:t>What words would you associate with Capital Punishment?</a:t>
            </a:r>
            <a:endParaRPr lang="en-US" sz="2800" dirty="0">
              <a:solidFill>
                <a:prstClr val="black"/>
              </a:solidFill>
              <a:latin typeface="Calibri"/>
            </a:endParaRPr>
          </a:p>
        </p:txBody>
      </p:sp>
    </p:spTree>
    <p:extLst>
      <p:ext uri="{BB962C8B-B14F-4D97-AF65-F5344CB8AC3E}">
        <p14:creationId xmlns:p14="http://schemas.microsoft.com/office/powerpoint/2010/main" val="20963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6307304"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a:rPr>
              <a:t>Where do you stand?</a:t>
            </a:r>
          </a:p>
        </p:txBody>
      </p:sp>
      <p:sp>
        <p:nvSpPr>
          <p:cNvPr id="3" name="Left Arrow 2"/>
          <p:cNvSpPr/>
          <p:nvPr/>
        </p:nvSpPr>
        <p:spPr>
          <a:xfrm>
            <a:off x="1676400" y="2307772"/>
            <a:ext cx="2654808" cy="1246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Left Arrow 3"/>
          <p:cNvSpPr/>
          <p:nvPr/>
        </p:nvSpPr>
        <p:spPr>
          <a:xfrm rot="10800000">
            <a:off x="7848600" y="2288831"/>
            <a:ext cx="2654808" cy="1246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extBox 4"/>
          <p:cNvSpPr txBox="1"/>
          <p:nvPr/>
        </p:nvSpPr>
        <p:spPr>
          <a:xfrm>
            <a:off x="2133600" y="3962401"/>
            <a:ext cx="2057400" cy="646331"/>
          </a:xfrm>
          <a:prstGeom prst="rect">
            <a:avLst/>
          </a:prstGeom>
          <a:noFill/>
        </p:spPr>
        <p:txBody>
          <a:bodyPr wrap="square" rtlCol="0">
            <a:spAutoFit/>
          </a:bodyPr>
          <a:lstStyle/>
          <a:p>
            <a:r>
              <a:rPr lang="en-GB" dirty="0">
                <a:solidFill>
                  <a:prstClr val="black"/>
                </a:solidFill>
                <a:latin typeface="Calibri"/>
              </a:rPr>
              <a:t>Yes, bring back capital punishment.</a:t>
            </a:r>
            <a:endParaRPr lang="en-US" dirty="0">
              <a:solidFill>
                <a:prstClr val="black"/>
              </a:solidFill>
              <a:latin typeface="Calibri"/>
            </a:endParaRPr>
          </a:p>
        </p:txBody>
      </p:sp>
      <p:sp>
        <p:nvSpPr>
          <p:cNvPr id="6" name="TextBox 5"/>
          <p:cNvSpPr txBox="1"/>
          <p:nvPr/>
        </p:nvSpPr>
        <p:spPr>
          <a:xfrm>
            <a:off x="8077200" y="3962400"/>
            <a:ext cx="1981200" cy="646331"/>
          </a:xfrm>
          <a:prstGeom prst="rect">
            <a:avLst/>
          </a:prstGeom>
          <a:noFill/>
        </p:spPr>
        <p:txBody>
          <a:bodyPr wrap="square" rtlCol="0">
            <a:spAutoFit/>
          </a:bodyPr>
          <a:lstStyle/>
          <a:p>
            <a:r>
              <a:rPr lang="en-GB" dirty="0">
                <a:solidFill>
                  <a:prstClr val="black"/>
                </a:solidFill>
                <a:latin typeface="Calibri"/>
              </a:rPr>
              <a:t>No, we don’t want the death penalty.</a:t>
            </a:r>
            <a:endParaRPr lang="en-US" dirty="0">
              <a:solidFill>
                <a:prstClr val="black"/>
              </a:solidFill>
              <a:latin typeface="Calibri"/>
            </a:endParaRPr>
          </a:p>
        </p:txBody>
      </p:sp>
      <p:sp>
        <p:nvSpPr>
          <p:cNvPr id="9" name="TextBox 8"/>
          <p:cNvSpPr txBox="1"/>
          <p:nvPr/>
        </p:nvSpPr>
        <p:spPr>
          <a:xfrm>
            <a:off x="2133600" y="4953001"/>
            <a:ext cx="8077200" cy="646331"/>
          </a:xfrm>
          <a:prstGeom prst="rect">
            <a:avLst/>
          </a:prstGeom>
          <a:noFill/>
        </p:spPr>
        <p:txBody>
          <a:bodyPr wrap="square" rtlCol="0">
            <a:spAutoFit/>
          </a:bodyPr>
          <a:lstStyle/>
          <a:p>
            <a:r>
              <a:rPr lang="en-GB" dirty="0">
                <a:solidFill>
                  <a:prstClr val="black"/>
                </a:solidFill>
                <a:latin typeface="Calibri"/>
              </a:rPr>
              <a:t>Good arguments also need to use the correct language, they should sound intelligent and be persuasive.</a:t>
            </a:r>
            <a:endParaRPr lang="en-US" dirty="0">
              <a:solidFill>
                <a:prstClr val="black"/>
              </a:solidFill>
              <a:latin typeface="Calibri"/>
            </a:endParaRPr>
          </a:p>
        </p:txBody>
      </p:sp>
    </p:spTree>
    <p:extLst>
      <p:ext uri="{BB962C8B-B14F-4D97-AF65-F5344CB8AC3E}">
        <p14:creationId xmlns:p14="http://schemas.microsoft.com/office/powerpoint/2010/main" val="13087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140015"/>
            <a:ext cx="1958470" cy="2719604"/>
          </a:xfrm>
          <a:prstGeom prst="rect">
            <a:avLst/>
          </a:prstGeom>
        </p:spPr>
      </p:pic>
      <p:sp>
        <p:nvSpPr>
          <p:cNvPr id="6" name="Rectangle 5"/>
          <p:cNvSpPr/>
          <p:nvPr/>
        </p:nvSpPr>
        <p:spPr>
          <a:xfrm>
            <a:off x="4648200" y="1160989"/>
            <a:ext cx="5726844" cy="2677656"/>
          </a:xfrm>
          <a:prstGeom prst="rect">
            <a:avLst/>
          </a:prstGeom>
          <a:solidFill>
            <a:schemeClr val="bg1"/>
          </a:solidFill>
        </p:spPr>
        <p:txBody>
          <a:bodyPr wrap="square">
            <a:spAutoFit/>
          </a:bodyPr>
          <a:lstStyle/>
          <a:p>
            <a:r>
              <a:rPr lang="en-US" sz="28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“Too much attention is paid to the so called ‘human rights’ of offenders. What about the rights of the victims and their families?</a:t>
            </a:r>
          </a:p>
          <a:p>
            <a:r>
              <a:rPr lang="en-US" sz="28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It is time to bring back the death penalty for the good of our society”</a:t>
            </a:r>
          </a:p>
        </p:txBody>
      </p:sp>
    </p:spTree>
    <p:extLst>
      <p:ext uri="{BB962C8B-B14F-4D97-AF65-F5344CB8AC3E}">
        <p14:creationId xmlns:p14="http://schemas.microsoft.com/office/powerpoint/2010/main" val="2520673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066800"/>
            <a:ext cx="6629400" cy="6124754"/>
          </a:xfrm>
          <a:prstGeom prst="rect">
            <a:avLst/>
          </a:prstGeom>
          <a:noFill/>
        </p:spPr>
        <p:txBody>
          <a:bodyPr wrap="square" rtlCol="0">
            <a:spAutoFit/>
          </a:bodyPr>
          <a:lstStyle/>
          <a:p>
            <a:r>
              <a:rPr lang="en-GB" sz="3200" dirty="0">
                <a:solidFill>
                  <a:prstClr val="black"/>
                </a:solidFill>
                <a:latin typeface="Calibri"/>
              </a:rPr>
              <a:t>Is there…</a:t>
            </a:r>
          </a:p>
          <a:p>
            <a:pPr marL="285750" indent="-285750">
              <a:buFont typeface="Arial" charset="0"/>
              <a:buChar char="•"/>
            </a:pPr>
            <a:r>
              <a:rPr lang="en-GB" sz="3200" dirty="0">
                <a:solidFill>
                  <a:prstClr val="black"/>
                </a:solidFill>
                <a:latin typeface="Calibri"/>
              </a:rPr>
              <a:t>An informed personal response?</a:t>
            </a:r>
          </a:p>
          <a:p>
            <a:pPr marL="285750" indent="-285750">
              <a:buFont typeface="Arial" charset="0"/>
              <a:buChar char="•"/>
            </a:pPr>
            <a:r>
              <a:rPr lang="en-GB" sz="3200" dirty="0">
                <a:solidFill>
                  <a:prstClr val="black"/>
                </a:solidFill>
                <a:latin typeface="Calibri"/>
              </a:rPr>
              <a:t>Thorough analysis and evaluation of issues?</a:t>
            </a:r>
          </a:p>
          <a:p>
            <a:pPr marL="285750" indent="-285750">
              <a:buFont typeface="Arial" charset="0"/>
              <a:buChar char="•"/>
            </a:pPr>
            <a:r>
              <a:rPr lang="en-GB" sz="3200" dirty="0">
                <a:solidFill>
                  <a:prstClr val="black"/>
                </a:solidFill>
                <a:latin typeface="Calibri"/>
              </a:rPr>
              <a:t>Persuasive arguments?</a:t>
            </a:r>
          </a:p>
          <a:p>
            <a:pPr marL="285750" indent="-285750">
              <a:buFont typeface="Arial" charset="0"/>
              <a:buChar char="•"/>
            </a:pPr>
            <a:r>
              <a:rPr lang="en-GB" sz="3200" dirty="0">
                <a:solidFill>
                  <a:prstClr val="black"/>
                </a:solidFill>
                <a:latin typeface="Calibri"/>
              </a:rPr>
              <a:t>Exploration of different points of view?</a:t>
            </a:r>
          </a:p>
          <a:p>
            <a:pPr marL="285750" indent="-285750">
              <a:buFont typeface="Arial" charset="0"/>
              <a:buChar char="•"/>
            </a:pPr>
            <a:r>
              <a:rPr lang="en-GB" sz="3200" dirty="0">
                <a:solidFill>
                  <a:prstClr val="black"/>
                </a:solidFill>
                <a:latin typeface="Calibri"/>
              </a:rPr>
              <a:t>Examples from real life?</a:t>
            </a:r>
          </a:p>
          <a:p>
            <a:pPr marL="285750" indent="-285750">
              <a:buFont typeface="Arial" charset="0"/>
              <a:buChar char="•"/>
            </a:pPr>
            <a:r>
              <a:rPr lang="en-GB" sz="3200" dirty="0">
                <a:solidFill>
                  <a:prstClr val="black"/>
                </a:solidFill>
                <a:latin typeface="Calibri"/>
              </a:rPr>
              <a:t>Discussion of human rights?</a:t>
            </a:r>
          </a:p>
          <a:p>
            <a:pPr marL="285750" indent="-285750">
              <a:buFont typeface="Arial" charset="0"/>
              <a:buChar char="•"/>
            </a:pPr>
            <a:r>
              <a:rPr lang="en-GB" sz="3200" dirty="0">
                <a:solidFill>
                  <a:prstClr val="black"/>
                </a:solidFill>
                <a:latin typeface="Calibri"/>
              </a:rPr>
              <a:t>A good conclusion?</a:t>
            </a:r>
          </a:p>
          <a:p>
            <a:pPr marL="285750" indent="-285750">
              <a:buFont typeface="Arial" charset="0"/>
              <a:buChar char="•"/>
            </a:pPr>
            <a:endParaRPr lang="en-GB" dirty="0">
              <a:solidFill>
                <a:prstClr val="black"/>
              </a:solidFill>
              <a:latin typeface="Calibri"/>
            </a:endParaRPr>
          </a:p>
          <a:p>
            <a:pPr marL="285750" indent="-285750">
              <a:buFont typeface="Arial" charset="0"/>
              <a:buChar char="•"/>
            </a:pPr>
            <a:endParaRPr lang="en-GB" dirty="0">
              <a:solidFill>
                <a:prstClr val="black"/>
              </a:solidFill>
              <a:latin typeface="Calibri"/>
            </a:endParaRPr>
          </a:p>
          <a:p>
            <a:pPr marL="285750" indent="-285750">
              <a:buFont typeface="Arial" charset="0"/>
              <a:buChar char="•"/>
            </a:pPr>
            <a:endParaRPr lang="en-GB" dirty="0">
              <a:solidFill>
                <a:prstClr val="black"/>
              </a:solidFill>
              <a:latin typeface="Calibri"/>
            </a:endParaRPr>
          </a:p>
          <a:p>
            <a:pPr marL="285750" indent="-285750">
              <a:buFont typeface="Arial" charset="0"/>
              <a:buChar char="•"/>
            </a:pPr>
            <a:endParaRPr lang="en-US" dirty="0">
              <a:solidFill>
                <a:prstClr val="black"/>
              </a:solidFill>
              <a:latin typeface="Calibri"/>
            </a:endParaRPr>
          </a:p>
        </p:txBody>
      </p:sp>
    </p:spTree>
    <p:extLst>
      <p:ext uri="{BB962C8B-B14F-4D97-AF65-F5344CB8AC3E}">
        <p14:creationId xmlns:p14="http://schemas.microsoft.com/office/powerpoint/2010/main" val="4028030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571625"/>
            <a:ext cx="4762500" cy="3714750"/>
          </a:xfrm>
          <a:prstGeom prst="rect">
            <a:avLst/>
          </a:prstGeom>
        </p:spPr>
      </p:pic>
    </p:spTree>
    <p:extLst>
      <p:ext uri="{BB962C8B-B14F-4D97-AF65-F5344CB8AC3E}">
        <p14:creationId xmlns:p14="http://schemas.microsoft.com/office/powerpoint/2010/main" val="33120170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6307304" cy="923330"/>
          </a:xfrm>
          <a:prstGeom prst="rect">
            <a:avLst/>
          </a:prstGeom>
          <a:noFill/>
        </p:spPr>
        <p:txBody>
          <a:bodyPr wrap="none" lIns="91440" tIns="45720" rIns="91440" bIns="45720">
            <a:spAutoFit/>
          </a:bodyPr>
          <a:lstStyle/>
          <a:p>
            <a:pPr algn="ct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a:rPr>
              <a:t>Where do you stand?</a:t>
            </a:r>
          </a:p>
        </p:txBody>
      </p:sp>
      <p:sp>
        <p:nvSpPr>
          <p:cNvPr id="3" name="Left Arrow 2"/>
          <p:cNvSpPr/>
          <p:nvPr/>
        </p:nvSpPr>
        <p:spPr>
          <a:xfrm>
            <a:off x="1676400" y="2307772"/>
            <a:ext cx="2654808" cy="1246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Left Arrow 3"/>
          <p:cNvSpPr/>
          <p:nvPr/>
        </p:nvSpPr>
        <p:spPr>
          <a:xfrm rot="10800000">
            <a:off x="7848600" y="2288831"/>
            <a:ext cx="2654808" cy="1246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extBox 4"/>
          <p:cNvSpPr txBox="1"/>
          <p:nvPr/>
        </p:nvSpPr>
        <p:spPr>
          <a:xfrm>
            <a:off x="2133600" y="3962401"/>
            <a:ext cx="2057400" cy="646331"/>
          </a:xfrm>
          <a:prstGeom prst="rect">
            <a:avLst/>
          </a:prstGeom>
          <a:noFill/>
        </p:spPr>
        <p:txBody>
          <a:bodyPr wrap="square" rtlCol="0">
            <a:spAutoFit/>
          </a:bodyPr>
          <a:lstStyle/>
          <a:p>
            <a:r>
              <a:rPr lang="en-GB" dirty="0">
                <a:solidFill>
                  <a:prstClr val="black"/>
                </a:solidFill>
                <a:latin typeface="Calibri"/>
              </a:rPr>
              <a:t>Yes, bring back capital punishment.</a:t>
            </a:r>
            <a:endParaRPr lang="en-US" dirty="0">
              <a:solidFill>
                <a:prstClr val="black"/>
              </a:solidFill>
              <a:latin typeface="Calibri"/>
            </a:endParaRPr>
          </a:p>
        </p:txBody>
      </p:sp>
      <p:sp>
        <p:nvSpPr>
          <p:cNvPr id="6" name="TextBox 5"/>
          <p:cNvSpPr txBox="1"/>
          <p:nvPr/>
        </p:nvSpPr>
        <p:spPr>
          <a:xfrm>
            <a:off x="8077200" y="3962400"/>
            <a:ext cx="1981200" cy="646331"/>
          </a:xfrm>
          <a:prstGeom prst="rect">
            <a:avLst/>
          </a:prstGeom>
          <a:noFill/>
        </p:spPr>
        <p:txBody>
          <a:bodyPr wrap="square" rtlCol="0">
            <a:spAutoFit/>
          </a:bodyPr>
          <a:lstStyle/>
          <a:p>
            <a:r>
              <a:rPr lang="en-GB" dirty="0">
                <a:solidFill>
                  <a:prstClr val="black"/>
                </a:solidFill>
                <a:latin typeface="Calibri"/>
              </a:rPr>
              <a:t>No, we don’t want the death penalty.</a:t>
            </a:r>
            <a:endParaRPr lang="en-US" dirty="0">
              <a:solidFill>
                <a:prstClr val="black"/>
              </a:solidFill>
              <a:latin typeface="Calibri"/>
            </a:endParaRPr>
          </a:p>
        </p:txBody>
      </p:sp>
    </p:spTree>
    <p:extLst>
      <p:ext uri="{BB962C8B-B14F-4D97-AF65-F5344CB8AC3E}">
        <p14:creationId xmlns:p14="http://schemas.microsoft.com/office/powerpoint/2010/main" val="50467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1625" y="476672"/>
            <a:ext cx="68798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The Right Thing To Do?</a:t>
            </a:r>
          </a:p>
        </p:txBody>
      </p:sp>
      <p:sp>
        <p:nvSpPr>
          <p:cNvPr id="5" name="TextBox 4"/>
          <p:cNvSpPr txBox="1"/>
          <p:nvPr/>
        </p:nvSpPr>
        <p:spPr>
          <a:xfrm>
            <a:off x="2279576" y="1988841"/>
            <a:ext cx="7488832" cy="1015663"/>
          </a:xfrm>
          <a:prstGeom prst="rect">
            <a:avLst/>
          </a:prstGeom>
          <a:noFill/>
        </p:spPr>
        <p:txBody>
          <a:bodyPr wrap="square" rtlCol="0">
            <a:spAutoFit/>
          </a:bodyPr>
          <a:lstStyle/>
          <a:p>
            <a:pPr>
              <a:buFont typeface="Arial" charset="0"/>
              <a:buChar char="•"/>
            </a:pPr>
            <a:r>
              <a:rPr lang="en-GB" sz="2000" b="1" dirty="0">
                <a:solidFill>
                  <a:prstClr val="white"/>
                </a:solidFill>
                <a:latin typeface="Calibri"/>
              </a:rPr>
              <a:t>I will consider the arguments for and against different actions.</a:t>
            </a:r>
          </a:p>
          <a:p>
            <a:pPr>
              <a:buFont typeface="Arial" charset="0"/>
              <a:buChar char="•"/>
            </a:pPr>
            <a:r>
              <a:rPr lang="en-GB" sz="2000" b="1" dirty="0">
                <a:solidFill>
                  <a:prstClr val="white"/>
                </a:solidFill>
                <a:latin typeface="Calibri"/>
              </a:rPr>
              <a:t>I will be able to justify my own arguments.</a:t>
            </a:r>
          </a:p>
          <a:p>
            <a:pPr>
              <a:buFont typeface="Arial" charset="0"/>
              <a:buChar char="•"/>
            </a:pPr>
            <a:r>
              <a:rPr lang="en-GB" sz="2000" b="1" dirty="0">
                <a:solidFill>
                  <a:prstClr val="white"/>
                </a:solidFill>
                <a:latin typeface="Calibri"/>
              </a:rPr>
              <a:t>I will know the difference between good and bad.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025" y="188640"/>
            <a:ext cx="3993401" cy="923330"/>
          </a:xfrm>
          <a:prstGeom prst="rect">
            <a:avLst/>
          </a:prstGeom>
          <a:noFill/>
        </p:spPr>
        <p:txBody>
          <a:bodyPr wrap="none" lIns="91440" tIns="45720" rIns="91440" bIns="45720">
            <a:spAutoFit/>
          </a:bodyPr>
          <a:lstStyle/>
          <a:p>
            <a:pPr algn="ctr"/>
            <a:r>
              <a:rPr lang="en-US" sz="5400" b="1" dirty="0">
                <a:ln w="18000">
                  <a:solidFill>
                    <a:srgbClr val="C0504D">
                      <a:satMod val="140000"/>
                    </a:srgbClr>
                  </a:solidFill>
                  <a:prstDash val="solid"/>
                  <a:miter lim="800000"/>
                </a:ln>
                <a:noFill/>
                <a:effectLst>
                  <a:outerShdw blurRad="25500" dist="23000" dir="7020000" algn="tl">
                    <a:srgbClr val="000000">
                      <a:alpha val="50000"/>
                    </a:srgbClr>
                  </a:outerShdw>
                </a:effectLst>
              </a:rPr>
              <a:t> Bible Rules…</a:t>
            </a:r>
          </a:p>
        </p:txBody>
      </p:sp>
      <p:sp>
        <p:nvSpPr>
          <p:cNvPr id="3" name="TextBox 2"/>
          <p:cNvSpPr txBox="1"/>
          <p:nvPr/>
        </p:nvSpPr>
        <p:spPr>
          <a:xfrm>
            <a:off x="1919536" y="1340768"/>
            <a:ext cx="5472608" cy="369332"/>
          </a:xfrm>
          <a:prstGeom prst="rect">
            <a:avLst/>
          </a:prstGeom>
          <a:noFill/>
        </p:spPr>
        <p:txBody>
          <a:bodyPr wrap="square" rtlCol="0">
            <a:spAutoFit/>
          </a:bodyPr>
          <a:lstStyle/>
          <a:p>
            <a:r>
              <a:rPr lang="en-GB" dirty="0">
                <a:solidFill>
                  <a:prstClr val="black"/>
                </a:solidFill>
              </a:rPr>
              <a:t>Don’t let cattle graze with other kinds of cattle.</a:t>
            </a:r>
          </a:p>
        </p:txBody>
      </p:sp>
      <p:sp>
        <p:nvSpPr>
          <p:cNvPr id="4" name="TextBox 3"/>
          <p:cNvSpPr txBox="1"/>
          <p:nvPr/>
        </p:nvSpPr>
        <p:spPr>
          <a:xfrm>
            <a:off x="7896200" y="332656"/>
            <a:ext cx="2376264" cy="923330"/>
          </a:xfrm>
          <a:prstGeom prst="rect">
            <a:avLst/>
          </a:prstGeom>
          <a:noFill/>
        </p:spPr>
        <p:txBody>
          <a:bodyPr wrap="square" rtlCol="0">
            <a:spAutoFit/>
          </a:bodyPr>
          <a:lstStyle/>
          <a:p>
            <a:r>
              <a:rPr lang="en-GB" dirty="0">
                <a:solidFill>
                  <a:prstClr val="black"/>
                </a:solidFill>
              </a:rPr>
              <a:t>Don’t plant more than one kind of crop in a field.</a:t>
            </a:r>
          </a:p>
        </p:txBody>
      </p:sp>
      <p:sp>
        <p:nvSpPr>
          <p:cNvPr id="5" name="TextBox 4"/>
          <p:cNvSpPr txBox="1"/>
          <p:nvPr/>
        </p:nvSpPr>
        <p:spPr>
          <a:xfrm>
            <a:off x="2135560" y="1988840"/>
            <a:ext cx="5040560" cy="369332"/>
          </a:xfrm>
          <a:prstGeom prst="rect">
            <a:avLst/>
          </a:prstGeom>
          <a:noFill/>
        </p:spPr>
        <p:txBody>
          <a:bodyPr wrap="square" rtlCol="0">
            <a:spAutoFit/>
          </a:bodyPr>
          <a:lstStyle/>
          <a:p>
            <a:r>
              <a:rPr lang="en-GB" dirty="0">
                <a:solidFill>
                  <a:prstClr val="black"/>
                </a:solidFill>
              </a:rPr>
              <a:t>Don’t wear clothes made of more than one fabric.</a:t>
            </a:r>
          </a:p>
        </p:txBody>
      </p:sp>
      <p:sp>
        <p:nvSpPr>
          <p:cNvPr id="6" name="TextBox 5"/>
          <p:cNvSpPr txBox="1"/>
          <p:nvPr/>
        </p:nvSpPr>
        <p:spPr>
          <a:xfrm>
            <a:off x="2135560" y="2492896"/>
            <a:ext cx="2880320" cy="369332"/>
          </a:xfrm>
          <a:prstGeom prst="rect">
            <a:avLst/>
          </a:prstGeom>
          <a:noFill/>
        </p:spPr>
        <p:txBody>
          <a:bodyPr wrap="square" rtlCol="0">
            <a:spAutoFit/>
          </a:bodyPr>
          <a:lstStyle/>
          <a:p>
            <a:r>
              <a:rPr lang="en-GB" dirty="0">
                <a:solidFill>
                  <a:prstClr val="black"/>
                </a:solidFill>
              </a:rPr>
              <a:t>Don’t cut your hair or shave.</a:t>
            </a:r>
          </a:p>
        </p:txBody>
      </p:sp>
      <p:sp>
        <p:nvSpPr>
          <p:cNvPr id="7" name="TextBox 6"/>
          <p:cNvSpPr txBox="1"/>
          <p:nvPr/>
        </p:nvSpPr>
        <p:spPr>
          <a:xfrm>
            <a:off x="7032104" y="2420888"/>
            <a:ext cx="2232248" cy="923330"/>
          </a:xfrm>
          <a:prstGeom prst="rect">
            <a:avLst/>
          </a:prstGeom>
          <a:noFill/>
        </p:spPr>
        <p:txBody>
          <a:bodyPr wrap="square" rtlCol="0">
            <a:spAutoFit/>
          </a:bodyPr>
          <a:lstStyle/>
          <a:p>
            <a:r>
              <a:rPr lang="en-GB" dirty="0">
                <a:solidFill>
                  <a:prstClr val="black"/>
                </a:solidFill>
              </a:rPr>
              <a:t>Any person who curses their father or mother must die.</a:t>
            </a:r>
          </a:p>
        </p:txBody>
      </p:sp>
      <p:sp>
        <p:nvSpPr>
          <p:cNvPr id="8" name="TextBox 7"/>
          <p:cNvSpPr txBox="1"/>
          <p:nvPr/>
        </p:nvSpPr>
        <p:spPr>
          <a:xfrm>
            <a:off x="4367808" y="2996952"/>
            <a:ext cx="2520280" cy="923330"/>
          </a:xfrm>
          <a:prstGeom prst="rect">
            <a:avLst/>
          </a:prstGeom>
          <a:noFill/>
        </p:spPr>
        <p:txBody>
          <a:bodyPr wrap="square" rtlCol="0">
            <a:spAutoFit/>
          </a:bodyPr>
          <a:lstStyle/>
          <a:p>
            <a:r>
              <a:rPr lang="en-GB" dirty="0">
                <a:solidFill>
                  <a:prstClr val="black"/>
                </a:solidFill>
              </a:rPr>
              <a:t>If a man cheats on his wife then he and the woman must die.</a:t>
            </a:r>
          </a:p>
        </p:txBody>
      </p:sp>
      <p:sp>
        <p:nvSpPr>
          <p:cNvPr id="9" name="TextBox 8"/>
          <p:cNvSpPr txBox="1"/>
          <p:nvPr/>
        </p:nvSpPr>
        <p:spPr>
          <a:xfrm>
            <a:off x="1775520" y="3212976"/>
            <a:ext cx="2304256" cy="923330"/>
          </a:xfrm>
          <a:prstGeom prst="rect">
            <a:avLst/>
          </a:prstGeom>
          <a:noFill/>
        </p:spPr>
        <p:txBody>
          <a:bodyPr wrap="square" rtlCol="0">
            <a:spAutoFit/>
          </a:bodyPr>
          <a:lstStyle/>
          <a:p>
            <a:r>
              <a:rPr lang="en-GB" dirty="0">
                <a:solidFill>
                  <a:prstClr val="black"/>
                </a:solidFill>
              </a:rPr>
              <a:t>If a man sleeps with his fathers wife. They ALL must die.</a:t>
            </a:r>
          </a:p>
        </p:txBody>
      </p:sp>
      <p:sp>
        <p:nvSpPr>
          <p:cNvPr id="10" name="TextBox 9"/>
          <p:cNvSpPr txBox="1"/>
          <p:nvPr/>
        </p:nvSpPr>
        <p:spPr>
          <a:xfrm>
            <a:off x="7464152" y="3429000"/>
            <a:ext cx="2304256" cy="1477328"/>
          </a:xfrm>
          <a:prstGeom prst="rect">
            <a:avLst/>
          </a:prstGeom>
          <a:noFill/>
        </p:spPr>
        <p:txBody>
          <a:bodyPr wrap="square" rtlCol="0">
            <a:spAutoFit/>
          </a:bodyPr>
          <a:lstStyle/>
          <a:p>
            <a:r>
              <a:rPr lang="en-GB" dirty="0">
                <a:solidFill>
                  <a:prstClr val="black"/>
                </a:solidFill>
              </a:rPr>
              <a:t>If a man or woman sleeps with an animal then the man/woman AND the animal must die.</a:t>
            </a:r>
          </a:p>
        </p:txBody>
      </p:sp>
      <p:sp>
        <p:nvSpPr>
          <p:cNvPr id="11" name="TextBox 10"/>
          <p:cNvSpPr txBox="1"/>
          <p:nvPr/>
        </p:nvSpPr>
        <p:spPr>
          <a:xfrm>
            <a:off x="1919536" y="4293096"/>
            <a:ext cx="3528392" cy="923330"/>
          </a:xfrm>
          <a:prstGeom prst="rect">
            <a:avLst/>
          </a:prstGeom>
          <a:noFill/>
        </p:spPr>
        <p:txBody>
          <a:bodyPr wrap="square" rtlCol="0">
            <a:spAutoFit/>
          </a:bodyPr>
          <a:lstStyle/>
          <a:p>
            <a:r>
              <a:rPr lang="en-GB" dirty="0">
                <a:solidFill>
                  <a:prstClr val="black"/>
                </a:solidFill>
              </a:rPr>
              <a:t>If a man sleeps with his wife while she is menstruating, they must be exiled from their people.</a:t>
            </a:r>
          </a:p>
        </p:txBody>
      </p:sp>
      <p:sp>
        <p:nvSpPr>
          <p:cNvPr id="12" name="TextBox 11"/>
          <p:cNvSpPr txBox="1"/>
          <p:nvPr/>
        </p:nvSpPr>
        <p:spPr>
          <a:xfrm>
            <a:off x="5087888" y="5085185"/>
            <a:ext cx="2736304" cy="646331"/>
          </a:xfrm>
          <a:prstGeom prst="rect">
            <a:avLst/>
          </a:prstGeom>
          <a:noFill/>
        </p:spPr>
        <p:txBody>
          <a:bodyPr wrap="square" rtlCol="0">
            <a:spAutoFit/>
          </a:bodyPr>
          <a:lstStyle/>
          <a:p>
            <a:r>
              <a:rPr lang="en-GB" dirty="0">
                <a:solidFill>
                  <a:prstClr val="black"/>
                </a:solidFill>
              </a:rPr>
              <a:t>People who have flat noses must not go to church.</a:t>
            </a:r>
          </a:p>
        </p:txBody>
      </p:sp>
      <p:sp>
        <p:nvSpPr>
          <p:cNvPr id="13" name="TextBox 12"/>
          <p:cNvSpPr txBox="1"/>
          <p:nvPr/>
        </p:nvSpPr>
        <p:spPr>
          <a:xfrm>
            <a:off x="8616280" y="4725145"/>
            <a:ext cx="1656184" cy="646331"/>
          </a:xfrm>
          <a:prstGeom prst="rect">
            <a:avLst/>
          </a:prstGeom>
          <a:noFill/>
        </p:spPr>
        <p:txBody>
          <a:bodyPr wrap="square" rtlCol="0">
            <a:spAutoFit/>
          </a:bodyPr>
          <a:lstStyle/>
          <a:p>
            <a:r>
              <a:rPr lang="en-GB" dirty="0">
                <a:solidFill>
                  <a:prstClr val="black"/>
                </a:solidFill>
              </a:rPr>
              <a:t>All gay people must die.</a:t>
            </a:r>
          </a:p>
        </p:txBody>
      </p:sp>
      <p:sp>
        <p:nvSpPr>
          <p:cNvPr id="14" name="TextBox 13"/>
          <p:cNvSpPr txBox="1"/>
          <p:nvPr/>
        </p:nvSpPr>
        <p:spPr>
          <a:xfrm>
            <a:off x="1524000" y="5657672"/>
            <a:ext cx="4248472" cy="1200329"/>
          </a:xfrm>
          <a:prstGeom prst="rect">
            <a:avLst/>
          </a:prstGeom>
          <a:noFill/>
        </p:spPr>
        <p:txBody>
          <a:bodyPr wrap="square" rtlCol="0">
            <a:spAutoFit/>
          </a:bodyPr>
          <a:lstStyle/>
          <a:p>
            <a:r>
              <a:rPr lang="en-GB" dirty="0">
                <a:solidFill>
                  <a:prstClr val="black"/>
                </a:solidFill>
              </a:rPr>
              <a:t>People who have a different religion must be killed. If you discover a city where they have a different religion, destroy it and kill the people.</a:t>
            </a:r>
          </a:p>
        </p:txBody>
      </p:sp>
      <p:sp>
        <p:nvSpPr>
          <p:cNvPr id="15" name="TextBox 14"/>
          <p:cNvSpPr txBox="1"/>
          <p:nvPr/>
        </p:nvSpPr>
        <p:spPr>
          <a:xfrm>
            <a:off x="7392144" y="1484785"/>
            <a:ext cx="3096344" cy="646331"/>
          </a:xfrm>
          <a:prstGeom prst="rect">
            <a:avLst/>
          </a:prstGeom>
          <a:noFill/>
        </p:spPr>
        <p:txBody>
          <a:bodyPr wrap="square" rtlCol="0">
            <a:spAutoFit/>
          </a:bodyPr>
          <a:lstStyle/>
          <a:p>
            <a:r>
              <a:rPr lang="en-GB" dirty="0">
                <a:solidFill>
                  <a:prstClr val="black"/>
                </a:solidFill>
              </a:rPr>
              <a:t>If you have a dream about another god you must die.</a:t>
            </a:r>
          </a:p>
        </p:txBody>
      </p:sp>
      <p:sp>
        <p:nvSpPr>
          <p:cNvPr id="16" name="TextBox 15"/>
          <p:cNvSpPr txBox="1"/>
          <p:nvPr/>
        </p:nvSpPr>
        <p:spPr>
          <a:xfrm>
            <a:off x="6744072" y="5877273"/>
            <a:ext cx="3600400" cy="646331"/>
          </a:xfrm>
          <a:prstGeom prst="rect">
            <a:avLst/>
          </a:prstGeom>
          <a:noFill/>
        </p:spPr>
        <p:txBody>
          <a:bodyPr wrap="square" rtlCol="0">
            <a:spAutoFit/>
          </a:bodyPr>
          <a:lstStyle/>
          <a:p>
            <a:r>
              <a:rPr lang="en-GB" dirty="0">
                <a:solidFill>
                  <a:prstClr val="black"/>
                </a:solidFill>
              </a:rPr>
              <a:t>If a priest’s daughter is a whore, she must be burned at the stake.</a:t>
            </a:r>
          </a:p>
        </p:txBody>
      </p:sp>
    </p:spTree>
    <p:extLst>
      <p:ext uri="{BB962C8B-B14F-4D97-AF65-F5344CB8AC3E}">
        <p14:creationId xmlns:p14="http://schemas.microsoft.com/office/powerpoint/2010/main" val="29238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585" y="476672"/>
            <a:ext cx="66688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1. The Car Phone Lady</a:t>
            </a:r>
          </a:p>
        </p:txBody>
      </p:sp>
      <p:pic>
        <p:nvPicPr>
          <p:cNvPr id="4" name="Picture 3" descr="driver.png"/>
          <p:cNvPicPr>
            <a:picLocks noChangeAspect="1"/>
          </p:cNvPicPr>
          <p:nvPr/>
        </p:nvPicPr>
        <p:blipFill>
          <a:blip r:embed="rId2" cstate="print"/>
          <a:stretch>
            <a:fillRect/>
          </a:stretch>
        </p:blipFill>
        <p:spPr>
          <a:xfrm>
            <a:off x="2495600" y="1556792"/>
            <a:ext cx="6480720" cy="3863048"/>
          </a:xfrm>
          <a:prstGeom prst="rect">
            <a:avLst/>
          </a:prstGeom>
        </p:spPr>
      </p:pic>
      <p:sp>
        <p:nvSpPr>
          <p:cNvPr id="5" name="TextBox 4"/>
          <p:cNvSpPr txBox="1"/>
          <p:nvPr/>
        </p:nvSpPr>
        <p:spPr>
          <a:xfrm>
            <a:off x="2135560" y="5733256"/>
            <a:ext cx="7560840" cy="707886"/>
          </a:xfrm>
          <a:prstGeom prst="rect">
            <a:avLst/>
          </a:prstGeom>
          <a:solidFill>
            <a:schemeClr val="tx1"/>
          </a:solidFill>
        </p:spPr>
        <p:txBody>
          <a:bodyPr wrap="square" rtlCol="0">
            <a:spAutoFit/>
          </a:bodyPr>
          <a:lstStyle/>
          <a:p>
            <a:r>
              <a:rPr lang="en-GB" sz="2000" b="1" dirty="0">
                <a:solidFill>
                  <a:prstClr val="black"/>
                </a:solidFill>
                <a:latin typeface="Calibri"/>
              </a:rPr>
              <a:t>Action: I took some photos and called the local police to inform them of the woman’s behaviour.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332656"/>
            <a:ext cx="450937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2. Alison Lewis</a:t>
            </a:r>
          </a:p>
        </p:txBody>
      </p:sp>
      <p:pic>
        <p:nvPicPr>
          <p:cNvPr id="3" name="Picture 2" descr="alison lewis.jpg"/>
          <p:cNvPicPr>
            <a:picLocks noChangeAspect="1"/>
          </p:cNvPicPr>
          <p:nvPr/>
        </p:nvPicPr>
        <p:blipFill>
          <a:blip r:embed="rId2" cstate="print"/>
          <a:stretch>
            <a:fillRect/>
          </a:stretch>
        </p:blipFill>
        <p:spPr>
          <a:xfrm>
            <a:off x="2063553" y="1340769"/>
            <a:ext cx="4604743" cy="3453557"/>
          </a:xfrm>
          <a:prstGeom prst="rect">
            <a:avLst/>
          </a:prstGeom>
        </p:spPr>
      </p:pic>
      <p:pic>
        <p:nvPicPr>
          <p:cNvPr id="4" name="Picture 3" descr="Renault 5.png"/>
          <p:cNvPicPr>
            <a:picLocks noChangeAspect="1"/>
          </p:cNvPicPr>
          <p:nvPr/>
        </p:nvPicPr>
        <p:blipFill>
          <a:blip r:embed="rId3" cstate="print"/>
          <a:stretch>
            <a:fillRect/>
          </a:stretch>
        </p:blipFill>
        <p:spPr>
          <a:xfrm>
            <a:off x="6312024" y="1556792"/>
            <a:ext cx="3845376" cy="2880320"/>
          </a:xfrm>
          <a:prstGeom prst="rect">
            <a:avLst/>
          </a:prstGeom>
        </p:spPr>
      </p:pic>
      <p:sp>
        <p:nvSpPr>
          <p:cNvPr id="5" name="Left Arrow 4"/>
          <p:cNvSpPr/>
          <p:nvPr/>
        </p:nvSpPr>
        <p:spPr>
          <a:xfrm rot="19312536">
            <a:off x="7959278" y="1714293"/>
            <a:ext cx="1892571" cy="6250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6" name="TextBox 5"/>
          <p:cNvSpPr txBox="1"/>
          <p:nvPr/>
        </p:nvSpPr>
        <p:spPr>
          <a:xfrm>
            <a:off x="2135560" y="5445224"/>
            <a:ext cx="7992888" cy="707886"/>
          </a:xfrm>
          <a:prstGeom prst="rect">
            <a:avLst/>
          </a:prstGeom>
          <a:solidFill>
            <a:schemeClr val="tx1"/>
          </a:solidFill>
        </p:spPr>
        <p:txBody>
          <a:bodyPr wrap="square" rtlCol="0">
            <a:spAutoFit/>
          </a:bodyPr>
          <a:lstStyle/>
          <a:p>
            <a:r>
              <a:rPr lang="en-GB" sz="2000" b="1" dirty="0">
                <a:solidFill>
                  <a:prstClr val="black"/>
                </a:solidFill>
                <a:latin typeface="Calibri"/>
              </a:rPr>
              <a:t>Action: I put the note on her windscreen and watched from a safe distance to make sure she definitely got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l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2158</TotalTime>
  <Words>3253</Words>
  <Application>Microsoft Office PowerPoint</Application>
  <PresentationFormat>Widescreen</PresentationFormat>
  <Paragraphs>470</Paragraphs>
  <Slides>70</Slides>
  <Notes>10</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70</vt:i4>
      </vt:variant>
    </vt:vector>
  </HeadingPairs>
  <TitlesOfParts>
    <vt:vector size="90" baseType="lpstr">
      <vt:lpstr>Agency FB</vt:lpstr>
      <vt:lpstr>Arial</vt:lpstr>
      <vt:lpstr>Calibri</vt:lpstr>
      <vt:lpstr>Calibri Light</vt:lpstr>
      <vt:lpstr>Century Gothic</vt:lpstr>
      <vt:lpstr>Comic Sans MS</vt:lpstr>
      <vt:lpstr>Cooper Black</vt:lpstr>
      <vt:lpstr>Elephant</vt:lpstr>
      <vt:lpstr>Helvetica Neue</vt:lpstr>
      <vt:lpstr>Tahoma</vt:lpstr>
      <vt:lpstr>Wingdings</vt:lpstr>
      <vt:lpstr>Office Theme</vt:lpstr>
      <vt:lpstr>1_Office Theme</vt:lpstr>
      <vt:lpstr>3_Office Theme</vt:lpstr>
      <vt:lpstr>2_Default Design</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Punishment</vt:lpstr>
      <vt:lpstr>Retribution</vt:lpstr>
      <vt:lpstr>Reform </vt:lpstr>
      <vt:lpstr>Compensation</vt:lpstr>
      <vt:lpstr>Deterrence </vt:lpstr>
      <vt:lpstr>Protection</vt:lpstr>
      <vt:lpstr>PowerPoint Presentation</vt:lpstr>
      <vt:lpstr>PowerPoint Presentation</vt:lpstr>
      <vt:lpstr>Does Prison Work?</vt:lpstr>
      <vt:lpstr>Lesson objectives</vt:lpstr>
      <vt:lpstr>Crime Quiz</vt:lpstr>
      <vt:lpstr>PowerPoint Presentation</vt:lpstr>
      <vt:lpstr>PowerPoint Presentation</vt:lpstr>
      <vt:lpstr>PowerPoint Presentation</vt:lpstr>
      <vt:lpstr>PowerPoint Presentation</vt:lpstr>
      <vt:lpstr>Answers</vt:lpstr>
      <vt:lpstr>Key Facts</vt:lpstr>
      <vt:lpstr>Does prison work?</vt:lpstr>
      <vt:lpstr>PowerPoint Presentation</vt:lpstr>
      <vt:lpstr>PowerPoint Presentation</vt:lpstr>
      <vt:lpstr>3,2,1…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Macaulay</dc:creator>
  <cp:lastModifiedBy>Matthew Macaulay</cp:lastModifiedBy>
  <cp:revision>19</cp:revision>
  <dcterms:created xsi:type="dcterms:W3CDTF">2019-11-03T13:46:32Z</dcterms:created>
  <dcterms:modified xsi:type="dcterms:W3CDTF">2022-02-14T12:33:42Z</dcterms:modified>
</cp:coreProperties>
</file>