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 id="2147483734" r:id="rId8"/>
    <p:sldMasterId id="2147483746" r:id="rId9"/>
    <p:sldMasterId id="2147483758" r:id="rId10"/>
  </p:sldMasterIdLst>
  <p:notesMasterIdLst>
    <p:notesMasterId r:id="rId98"/>
  </p:notesMasterIdLst>
  <p:sldIdLst>
    <p:sldId id="257" r:id="rId11"/>
    <p:sldId id="256" r:id="rId12"/>
    <p:sldId id="259" r:id="rId13"/>
    <p:sldId id="261" r:id="rId14"/>
    <p:sldId id="260" r:id="rId15"/>
    <p:sldId id="262" r:id="rId16"/>
    <p:sldId id="263" r:id="rId17"/>
    <p:sldId id="264" r:id="rId18"/>
    <p:sldId id="258" r:id="rId19"/>
    <p:sldId id="265" r:id="rId20"/>
    <p:sldId id="266" r:id="rId21"/>
    <p:sldId id="267" r:id="rId22"/>
    <p:sldId id="268" r:id="rId23"/>
    <p:sldId id="269" r:id="rId24"/>
    <p:sldId id="281" r:id="rId25"/>
    <p:sldId id="282" r:id="rId26"/>
    <p:sldId id="270" r:id="rId27"/>
    <p:sldId id="271" r:id="rId28"/>
    <p:sldId id="272" r:id="rId29"/>
    <p:sldId id="273" r:id="rId30"/>
    <p:sldId id="274" r:id="rId31"/>
    <p:sldId id="275" r:id="rId32"/>
    <p:sldId id="276" r:id="rId33"/>
    <p:sldId id="277" r:id="rId34"/>
    <p:sldId id="278" r:id="rId35"/>
    <p:sldId id="279" r:id="rId36"/>
    <p:sldId id="280" r:id="rId37"/>
    <p:sldId id="283" r:id="rId38"/>
    <p:sldId id="284" r:id="rId39"/>
    <p:sldId id="285" r:id="rId40"/>
    <p:sldId id="286" r:id="rId41"/>
    <p:sldId id="287" r:id="rId42"/>
    <p:sldId id="295" r:id="rId43"/>
    <p:sldId id="296" r:id="rId44"/>
    <p:sldId id="297" r:id="rId45"/>
    <p:sldId id="298" r:id="rId46"/>
    <p:sldId id="299" r:id="rId47"/>
    <p:sldId id="300" r:id="rId48"/>
    <p:sldId id="301" r:id="rId49"/>
    <p:sldId id="294" r:id="rId50"/>
    <p:sldId id="288" r:id="rId51"/>
    <p:sldId id="289" r:id="rId52"/>
    <p:sldId id="290" r:id="rId53"/>
    <p:sldId id="291" r:id="rId54"/>
    <p:sldId id="292" r:id="rId55"/>
    <p:sldId id="314"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5" r:id="rId69"/>
    <p:sldId id="316" r:id="rId70"/>
    <p:sldId id="317" r:id="rId71"/>
    <p:sldId id="320" r:id="rId72"/>
    <p:sldId id="321" r:id="rId73"/>
    <p:sldId id="318" r:id="rId74"/>
    <p:sldId id="322" r:id="rId75"/>
    <p:sldId id="324" r:id="rId76"/>
    <p:sldId id="325" r:id="rId77"/>
    <p:sldId id="323" r:id="rId78"/>
    <p:sldId id="319" r:id="rId79"/>
    <p:sldId id="326" r:id="rId80"/>
    <p:sldId id="328" r:id="rId81"/>
    <p:sldId id="330" r:id="rId82"/>
    <p:sldId id="327" r:id="rId83"/>
    <p:sldId id="329" r:id="rId84"/>
    <p:sldId id="331" r:id="rId85"/>
    <p:sldId id="332" r:id="rId86"/>
    <p:sldId id="333" r:id="rId87"/>
    <p:sldId id="334" r:id="rId88"/>
    <p:sldId id="335" r:id="rId89"/>
    <p:sldId id="336" r:id="rId90"/>
    <p:sldId id="337" r:id="rId91"/>
    <p:sldId id="338" r:id="rId92"/>
    <p:sldId id="339" r:id="rId93"/>
    <p:sldId id="340" r:id="rId94"/>
    <p:sldId id="341" r:id="rId95"/>
    <p:sldId id="343" r:id="rId96"/>
    <p:sldId id="342"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758CB-DC75-4068-ABAF-3BB0678465E1}" type="datetimeFigureOut">
              <a:rPr lang="en-GB" smtClean="0"/>
              <a:t>31/08/20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1C99-3AB3-483F-B180-AE6E342EA2FF}" type="slidenum">
              <a:rPr lang="en-GB" smtClean="0"/>
              <a:t>‹#›</a:t>
            </a:fld>
            <a:endParaRPr lang="en-GB"/>
          </a:p>
        </p:txBody>
      </p:sp>
    </p:spTree>
    <p:extLst>
      <p:ext uri="{BB962C8B-B14F-4D97-AF65-F5344CB8AC3E}">
        <p14:creationId xmlns:p14="http://schemas.microsoft.com/office/powerpoint/2010/main" val="3995689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should read through the seven day creation story in the bibles. They should draw pictures of the events of each of the six days in their books, writing in what was created in the spaces below.</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96960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480AE5-2F17-4794-ABD0-39ED9D10191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402261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894497B-1546-48A3-BA50-1E4B6FE0A864}"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51461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0CA453-E6C6-4237-9BBB-66FC22C44081}" type="datetimeFigureOut">
              <a:rPr lang="en-GB" smtClean="0"/>
              <a:t>31/08/20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195949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0CA453-E6C6-4237-9BBB-66FC22C44081}" type="datetimeFigureOut">
              <a:rPr lang="en-GB" smtClean="0"/>
              <a:t>31/08/20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28894678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A943B0-627B-43AE-A4DD-706D1D0C098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50026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C4AE34-3CAC-4ED6-A92E-0206ACE1AA8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45509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35772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6199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89464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45478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7242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6779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89052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502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0CA453-E6C6-4237-9BBB-66FC22C44081}" type="datetimeFigureOut">
              <a:rPr lang="en-GB" smtClean="0"/>
              <a:t>31/08/20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13879229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46325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8399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114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338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3598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7715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5893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967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8648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0587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04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0CA453-E6C6-4237-9BBB-66FC22C44081}" type="datetimeFigureOut">
              <a:rPr lang="en-GB" smtClean="0"/>
              <a:t>31/08/20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43330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2242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1113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3156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5793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216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105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8056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9158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8730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999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0CA453-E6C6-4237-9BBB-66FC22C44081}" type="datetimeFigureOut">
              <a:rPr lang="en-GB" smtClean="0"/>
              <a:t>31/08/20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2810315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2928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2243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5524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3773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C8CDDD-3545-4EF2-8C14-166546F06C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9914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B2B74A-AE4E-4082-8C3C-95DA6FB194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873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1E4A6C-280B-4BCF-92D8-3DDBECA99A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003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A38991-EF16-4148-8F77-F1BB1A15E5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011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4B9794B-A113-4A7A-AEC1-79BAB1C34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801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74E9A9D-2FEE-4F64-B50B-91B904BAED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0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F0CA453-E6C6-4237-9BBB-66FC22C44081}" type="datetimeFigureOut">
              <a:rPr lang="en-GB" smtClean="0"/>
              <a:t>31/08/20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228631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1508C6-A285-4809-97BA-83BBC7BCCF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22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17000F-A75F-407A-A3FA-2D98D76C83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96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371756D-3C8D-4906-8D0E-424A1CF25F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4836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307E83-61CC-4D55-8DAD-0D032436AF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8475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DBBBE5-6360-4BAD-8EF9-A9BF09651F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7961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CA247EEA-9032-4E0D-848E-926788B03C55}" type="slidenum">
              <a:rPr lang="en-GB" altLang="en-US"/>
              <a:pPr/>
              <a:t>‹#›</a:t>
            </a:fld>
            <a:endParaRPr lang="en-GB" altLang="en-US"/>
          </a:p>
        </p:txBody>
      </p:sp>
    </p:spTree>
    <p:extLst>
      <p:ext uri="{BB962C8B-B14F-4D97-AF65-F5344CB8AC3E}">
        <p14:creationId xmlns:p14="http://schemas.microsoft.com/office/powerpoint/2010/main" val="3746858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69E29E33-B620-47F9-BB04-8846C2A5AFCC}"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07170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1598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443701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1500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F0CA453-E6C6-4237-9BBB-66FC22C44081}" type="datetimeFigureOut">
              <a:rPr lang="en-GB" smtClean="0"/>
              <a:t>31/08/20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4207558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4173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42757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Date Placeholder 1"/>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560034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156377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7" name="Slide Number Placeholder 6"/>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79072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29428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97365-EBCA-4027-87D5-99FC1D4DF0BB}" type="datetimeFigureOut">
              <a:rPr lang="en-US" smtClean="0">
                <a:solidFill>
                  <a:srgbClr val="564B3C"/>
                </a:solidFill>
              </a:rPr>
              <a:pPr/>
              <a:t>8/31/2020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511511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A461F8-1270-465F-8856-F1303F6619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455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0536E3-043B-4857-AD01-9938754976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007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154BE9-DCB2-4B4B-9EBB-0BA1A0D519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27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F0CA453-E6C6-4237-9BBB-66FC22C44081}" type="datetimeFigureOut">
              <a:rPr lang="en-GB" smtClean="0"/>
              <a:t>31/08/20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907645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2E4C83-1760-422C-B94E-13F3E27A4C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8144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04C7FD4-43E2-47AE-BFF1-5E310141B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962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164ABC-F701-4CF7-BF6D-67594EC468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0232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F4C378-D952-43B7-887E-D5B305B91B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689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61F7D4A-9171-4E94-84E5-D741829FE8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6085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480DA8-4C73-4602-A0E9-4AAD3006E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0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4D6325-1F65-445D-8716-29E9586982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315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C346DC-769D-4C5B-97F9-9A2565DC8F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1499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8E45B959-E471-4416-9A88-70729EB9CAF4}" type="slidenum">
              <a:rPr lang="en-US"/>
              <a:pPr/>
              <a:t>‹#›</a:t>
            </a:fld>
            <a:endParaRPr lang="en-US"/>
          </a:p>
        </p:txBody>
      </p:sp>
    </p:spTree>
    <p:extLst>
      <p:ext uri="{BB962C8B-B14F-4D97-AF65-F5344CB8AC3E}">
        <p14:creationId xmlns:p14="http://schemas.microsoft.com/office/powerpoint/2010/main" val="678076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8" name="Oval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9" name="Oval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1" name="Oval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fld id="{6FF576A2-192E-4FAF-AE0B-600BBEDDCD35}" type="datetimeFigureOut">
              <a:rPr lang="en-GB">
                <a:solidFill>
                  <a:srgbClr val="575F6D"/>
                </a:solidFill>
              </a:rPr>
              <a:pPr>
                <a:defRPr/>
              </a:pPr>
              <a:t>31/08/20</a:t>
            </a:fld>
            <a:endParaRPr lang="en-GB">
              <a:solidFill>
                <a:srgbClr val="575F6D"/>
              </a:solidFill>
            </a:endParaRPr>
          </a:p>
        </p:txBody>
      </p:sp>
      <p:sp>
        <p:nvSpPr>
          <p:cNvPr id="23" name="Footer Placeholder 16"/>
          <p:cNvSpPr>
            <a:spLocks noGrp="1"/>
          </p:cNvSpPr>
          <p:nvPr>
            <p:ph type="ftr" sz="quarter" idx="11"/>
          </p:nvPr>
        </p:nvSpPr>
        <p:spPr bwMode="auto">
          <a:xfrm rot="5400000">
            <a:off x="10045701" y="4117447"/>
            <a:ext cx="3657600" cy="512233"/>
          </a:xfrm>
        </p:spPr>
        <p:txBody>
          <a:bodyPr/>
          <a:lstStyle>
            <a:lvl1pPr>
              <a:defRPr/>
            </a:lvl1pPr>
          </a:lstStyle>
          <a:p>
            <a:pPr>
              <a:defRPr/>
            </a:pPr>
            <a:endParaRPr lang="en-GB">
              <a:solidFill>
                <a:srgbClr val="575F6D"/>
              </a:solidFill>
            </a:endParaRPr>
          </a:p>
        </p:txBody>
      </p:sp>
      <p:sp>
        <p:nvSpPr>
          <p:cNvPr id="24" name="Slide Number Placeholder 28"/>
          <p:cNvSpPr>
            <a:spLocks noGrp="1"/>
          </p:cNvSpPr>
          <p:nvPr>
            <p:ph type="sldNum" sz="quarter" idx="12"/>
          </p:nvPr>
        </p:nvSpPr>
        <p:spPr bwMode="auto">
          <a:xfrm>
            <a:off x="1767417" y="4929189"/>
            <a:ext cx="812800" cy="517525"/>
          </a:xfrm>
        </p:spPr>
        <p:txBody>
          <a:bodyPr/>
          <a:lstStyle>
            <a:lvl1pPr>
              <a:defRPr/>
            </a:lvl1pPr>
          </a:lstStyle>
          <a:p>
            <a:fld id="{104CD43D-B07F-4956-A9AE-5BA1DB92F643}" type="slidenum">
              <a:rPr lang="en-GB" altLang="en-US"/>
              <a:pPr/>
              <a:t>‹#›</a:t>
            </a:fld>
            <a:endParaRPr lang="en-GB" altLang="en-US"/>
          </a:p>
        </p:txBody>
      </p:sp>
    </p:spTree>
    <p:extLst>
      <p:ext uri="{BB962C8B-B14F-4D97-AF65-F5344CB8AC3E}">
        <p14:creationId xmlns:p14="http://schemas.microsoft.com/office/powerpoint/2010/main" val="417746136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CA453-E6C6-4237-9BBB-66FC22C44081}" type="datetimeFigureOut">
              <a:rPr lang="en-GB" smtClean="0"/>
              <a:t>31/08/20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719143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09600" y="1600200"/>
            <a:ext cx="99568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rtlCol="0"/>
          <a:lstStyle>
            <a:lvl1pPr>
              <a:defRPr/>
            </a:lvl1pPr>
          </a:lstStyle>
          <a:p>
            <a:pPr>
              <a:defRPr/>
            </a:pPr>
            <a:fld id="{7109E2EE-804A-43A2-AF7A-567E82E46A56}" type="datetimeFigureOut">
              <a:rPr lang="en-GB">
                <a:solidFill>
                  <a:srgbClr val="575F6D"/>
                </a:solidFill>
              </a:rPr>
              <a:pPr>
                <a:defRPr/>
              </a:pPr>
              <a:t>31/08/20</a:t>
            </a:fld>
            <a:endParaRPr lang="en-GB">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fld id="{791AB491-F9B2-4923-A768-C27EF0A98CAB}" type="slidenum">
              <a:rPr lang="en-GB" altLang="en-US"/>
              <a:pPr/>
              <a:t>‹#›</a:t>
            </a:fld>
            <a:endParaRPr lang="en-GB" altLang="en-US"/>
          </a:p>
        </p:txBody>
      </p:sp>
      <p:sp>
        <p:nvSpPr>
          <p:cNvPr id="6" name="Footer Placeholder 9"/>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2056124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800">
              <a:solidFill>
                <a:prstClr val="white"/>
              </a:solidFill>
              <a:cs typeface="Arial" panose="020B0604020202020204" pitchFamily="34"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800">
              <a:solidFill>
                <a:prstClr val="white"/>
              </a:solidFill>
              <a:cs typeface="Arial" panose="020B0604020202020204" pitchFamily="34"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white"/>
              </a:solidFill>
              <a:cs typeface="Arial" panose="020B0604020202020204" pitchFamily="34"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800">
              <a:solidFill>
                <a:prstClr val="white"/>
              </a:solidFill>
              <a:cs typeface="Arial" panose="020B0604020202020204" pitchFamily="34"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white"/>
              </a:solidFill>
              <a:cs typeface="Arial" panose="020B0604020202020204" pitchFamily="34"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5" name="Oval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6" name="Oval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8" name="Oval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white"/>
              </a:solidFill>
              <a:cs typeface="Arial" panose="020B0604020202020204" pitchFamily="34"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fld id="{032A4FDC-540C-4F27-9352-FC04D8520083}" type="datetimeFigureOut">
              <a:rPr lang="en-GB">
                <a:solidFill>
                  <a:srgbClr val="FFF39D"/>
                </a:solidFill>
              </a:rPr>
              <a:pPr>
                <a:defRPr/>
              </a:pPr>
              <a:t>31/08/20</a:t>
            </a:fld>
            <a:endParaRPr lang="en-GB">
              <a:solidFill>
                <a:srgbClr val="FFF39D"/>
              </a:solidFill>
            </a:endParaRPr>
          </a:p>
        </p:txBody>
      </p:sp>
      <p:sp>
        <p:nvSpPr>
          <p:cNvPr id="21" name="Footer Placeholder 4"/>
          <p:cNvSpPr>
            <a:spLocks noGrp="1"/>
          </p:cNvSpPr>
          <p:nvPr>
            <p:ph type="ftr" sz="quarter" idx="11"/>
          </p:nvPr>
        </p:nvSpPr>
        <p:spPr bwMode="auto">
          <a:xfrm rot="5400000">
            <a:off x="10045701" y="4114272"/>
            <a:ext cx="3657600" cy="512233"/>
          </a:xfrm>
        </p:spPr>
        <p:txBody>
          <a:bodyPr/>
          <a:lstStyle>
            <a:lvl1pPr>
              <a:defRPr/>
            </a:lvl1pPr>
          </a:lstStyle>
          <a:p>
            <a:pPr>
              <a:defRPr/>
            </a:pPr>
            <a:endParaRPr lang="en-GB">
              <a:solidFill>
                <a:srgbClr val="FFF39D"/>
              </a:solidFill>
            </a:endParaRPr>
          </a:p>
        </p:txBody>
      </p:sp>
      <p:sp>
        <p:nvSpPr>
          <p:cNvPr id="22" name="Slide Number Placeholder 5"/>
          <p:cNvSpPr>
            <a:spLocks noGrp="1"/>
          </p:cNvSpPr>
          <p:nvPr>
            <p:ph type="sldNum" sz="quarter" idx="12"/>
          </p:nvPr>
        </p:nvSpPr>
        <p:spPr bwMode="auto">
          <a:xfrm>
            <a:off x="1786467" y="4929189"/>
            <a:ext cx="812800" cy="517525"/>
          </a:xfrm>
        </p:spPr>
        <p:txBody>
          <a:bodyPr/>
          <a:lstStyle>
            <a:lvl1pPr>
              <a:defRPr/>
            </a:lvl1pPr>
          </a:lstStyle>
          <a:p>
            <a:fld id="{80710DAE-404D-4538-9343-60EE1629008E}" type="slidenum">
              <a:rPr lang="en-GB" altLang="en-US"/>
              <a:pPr/>
              <a:t>‹#›</a:t>
            </a:fld>
            <a:endParaRPr lang="en-GB" altLang="en-US"/>
          </a:p>
        </p:txBody>
      </p:sp>
    </p:spTree>
    <p:extLst>
      <p:ext uri="{BB962C8B-B14F-4D97-AF65-F5344CB8AC3E}">
        <p14:creationId xmlns:p14="http://schemas.microsoft.com/office/powerpoint/2010/main" val="382468456"/>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600200"/>
            <a:ext cx="4876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693664" y="1600200"/>
            <a:ext cx="4876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6005331-2FD9-46AD-A1B8-AF192CFA9B1B}" type="datetimeFigureOut">
              <a:rPr lang="en-GB">
                <a:solidFill>
                  <a:srgbClr val="575F6D"/>
                </a:solidFill>
              </a:rPr>
              <a:pPr>
                <a:defRPr/>
              </a:pPr>
              <a:t>31/08/20</a:t>
            </a:fld>
            <a:endParaRPr lang="en-GB">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fld id="{D9F801B6-D201-4D91-B150-CDE73C41B90B}" type="slidenum">
              <a:rPr lang="en-GB" altLang="en-US"/>
              <a:pPr/>
              <a:t>‹#›</a:t>
            </a:fld>
            <a:endParaRPr lang="en-GB" altLang="en-US"/>
          </a:p>
        </p:txBody>
      </p:sp>
    </p:spTree>
    <p:extLst>
      <p:ext uri="{BB962C8B-B14F-4D97-AF65-F5344CB8AC3E}">
        <p14:creationId xmlns:p14="http://schemas.microsoft.com/office/powerpoint/2010/main" val="1592853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362200"/>
            <a:ext cx="4876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5829300" y="2362200"/>
            <a:ext cx="4876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pPr>
              <a:defRPr/>
            </a:pPr>
            <a:fld id="{C8E25EC7-E31D-400B-9B09-6CA1B7FFB5E1}" type="datetimeFigureOut">
              <a:rPr lang="en-GB">
                <a:solidFill>
                  <a:srgbClr val="575F6D"/>
                </a:solidFill>
              </a:rPr>
              <a:pPr>
                <a:defRPr/>
              </a:pPr>
              <a:t>31/08/20</a:t>
            </a:fld>
            <a:endParaRPr lang="en-GB">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fld id="{A2615BEF-3CE8-4C98-ABC6-8B9C09C05189}" type="slidenum">
              <a:rPr lang="en-GB" altLang="en-US"/>
              <a:pPr/>
              <a:t>‹#›</a:t>
            </a:fld>
            <a:endParaRPr lang="en-GB" altLang="en-US"/>
          </a:p>
        </p:txBody>
      </p:sp>
    </p:spTree>
    <p:extLst>
      <p:ext uri="{BB962C8B-B14F-4D97-AF65-F5344CB8AC3E}">
        <p14:creationId xmlns:p14="http://schemas.microsoft.com/office/powerpoint/2010/main" val="2504987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5"/>
          <p:cNvSpPr>
            <a:spLocks noGrp="1"/>
          </p:cNvSpPr>
          <p:nvPr>
            <p:ph type="dt" sz="half" idx="10"/>
          </p:nvPr>
        </p:nvSpPr>
        <p:spPr/>
        <p:txBody>
          <a:bodyPr rtlCol="0"/>
          <a:lstStyle>
            <a:lvl1pPr>
              <a:defRPr/>
            </a:lvl1pPr>
          </a:lstStyle>
          <a:p>
            <a:pPr>
              <a:defRPr/>
            </a:pPr>
            <a:fld id="{C529E994-9794-40F5-B5A8-342E6BB7C598}" type="datetimeFigureOut">
              <a:rPr lang="en-GB">
                <a:solidFill>
                  <a:srgbClr val="575F6D"/>
                </a:solidFill>
              </a:rPr>
              <a:pPr>
                <a:defRPr/>
              </a:pPr>
              <a:t>31/08/20</a:t>
            </a:fld>
            <a:endParaRPr lang="en-GB">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fld id="{2EBDA861-8556-44F5-AD1D-FD40C3605DFE}" type="slidenum">
              <a:rPr lang="en-GB" altLang="en-US"/>
              <a:pPr/>
              <a:t>‹#›</a:t>
            </a:fld>
            <a:endParaRPr lang="en-GB" altLang="en-US"/>
          </a:p>
        </p:txBody>
      </p:sp>
      <p:sp>
        <p:nvSpPr>
          <p:cNvPr id="5" name="Footer Placeholder 7"/>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548702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8B443F9-98DD-4854-B6C0-01BB2E7C967F}" type="datetimeFigureOut">
              <a:rPr lang="en-GB">
                <a:solidFill>
                  <a:srgbClr val="575F6D"/>
                </a:solidFill>
              </a:rPr>
              <a:pPr>
                <a:defRPr/>
              </a:pPr>
              <a:t>31/08/20</a:t>
            </a:fld>
            <a:endParaRPr lang="en-GB">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fld id="{893E17D5-B0FC-4AA9-90A2-EDD7B537F3ED}" type="slidenum">
              <a:rPr lang="en-GB" altLang="en-US"/>
              <a:pPr/>
              <a:t>‹#›</a:t>
            </a:fld>
            <a:endParaRPr lang="en-GB" altLang="en-US"/>
          </a:p>
        </p:txBody>
      </p:sp>
    </p:spTree>
    <p:extLst>
      <p:ext uri="{BB962C8B-B14F-4D97-AF65-F5344CB8AC3E}">
        <p14:creationId xmlns:p14="http://schemas.microsoft.com/office/powerpoint/2010/main" val="37586681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80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800" dirty="0">
              <a:solidFill>
                <a:prstClr val="black"/>
              </a:solidFill>
              <a:cs typeface="Arial" panose="020B0604020202020204" pitchFamily="34" charset="0"/>
            </a:endParaRPr>
          </a:p>
        </p:txBody>
      </p:sp>
      <p:sp>
        <p:nvSpPr>
          <p:cNvPr id="7" name="Straight Connector 16"/>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8" name="Straight Connector 17"/>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0" name="Straight Connector 19"/>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11" name="Oval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rtlCol="0"/>
          <a:lstStyle>
            <a:lvl1pPr>
              <a:defRPr/>
            </a:lvl1pPr>
          </a:lstStyle>
          <a:p>
            <a:pPr>
              <a:defRPr/>
            </a:pPr>
            <a:fld id="{C9FCD1E4-1E86-4FC2-B2C8-07FBA5D052D4}" type="datetimeFigureOut">
              <a:rPr lang="en-GB">
                <a:solidFill>
                  <a:srgbClr val="575F6D"/>
                </a:solidFill>
              </a:rPr>
              <a:pPr>
                <a:defRPr/>
              </a:pPr>
              <a:t>31/08/20</a:t>
            </a:fld>
            <a:endParaRPr lang="en-GB">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fld id="{60E41032-09C4-4709-92F7-F1E076448938}" type="slidenum">
              <a:rPr lang="en-GB" altLang="en-US"/>
              <a:pPr/>
              <a:t>‹#›</a:t>
            </a:fld>
            <a:endParaRPr lang="en-GB" altLang="en-US"/>
          </a:p>
        </p:txBody>
      </p:sp>
      <p:sp>
        <p:nvSpPr>
          <p:cNvPr id="14" name="Footer Placeholder 22"/>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396490810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6" name="Oval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Straight Connector 16"/>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9" name="Straight Connector 18"/>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800" dirty="0">
              <a:solidFill>
                <a:prstClr val="black"/>
              </a:solidFill>
              <a:cs typeface="Arial" panose="020B0604020202020204" pitchFamily="34" charset="0"/>
            </a:endParaRPr>
          </a:p>
        </p:txBody>
      </p:sp>
      <p:sp>
        <p:nvSpPr>
          <p:cNvPr id="11" name="Straight Connector 20"/>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490B9EC4-50EB-4A3E-B828-FE01E6976659}" type="datetimeFigureOut">
              <a:rPr lang="en-GB">
                <a:solidFill>
                  <a:srgbClr val="575F6D"/>
                </a:solidFill>
              </a:rPr>
              <a:pPr>
                <a:defRPr/>
              </a:pPr>
              <a:t>31/08/20</a:t>
            </a:fld>
            <a:endParaRPr lang="en-GB">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fld id="{998C0394-0F04-4EA1-88EC-E43D3E38F29C}" type="slidenum">
              <a:rPr lang="en-GB" altLang="en-US"/>
              <a:pPr/>
              <a:t>‹#›</a:t>
            </a:fld>
            <a:endParaRPr lang="en-GB" altLang="en-US"/>
          </a:p>
        </p:txBody>
      </p:sp>
      <p:sp>
        <p:nvSpPr>
          <p:cNvPr id="14" name="Footer Placeholder 20"/>
          <p:cNvSpPr>
            <a:spLocks noGrp="1"/>
          </p:cNvSpPr>
          <p:nvPr>
            <p:ph type="ftr" sz="quarter" idx="12"/>
          </p:nvPr>
        </p:nvSpPr>
        <p:spPr/>
        <p:txBody>
          <a:bodyPr rtlCol="0"/>
          <a:lstStyle>
            <a:lvl1pPr>
              <a:defRPr/>
            </a:lvl1pPr>
          </a:lstStyle>
          <a:p>
            <a:pPr>
              <a:defRPr/>
            </a:pPr>
            <a:endParaRPr lang="en-GB">
              <a:solidFill>
                <a:srgbClr val="575F6D"/>
              </a:solidFill>
            </a:endParaRPr>
          </a:p>
        </p:txBody>
      </p:sp>
    </p:spTree>
    <p:extLst>
      <p:ext uri="{BB962C8B-B14F-4D97-AF65-F5344CB8AC3E}">
        <p14:creationId xmlns:p14="http://schemas.microsoft.com/office/powerpoint/2010/main" val="1158786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4F13655-A395-4BBE-AF8A-7E477DC08587}" type="datetimeFigureOut">
              <a:rPr lang="en-GB">
                <a:solidFill>
                  <a:srgbClr val="575F6D"/>
                </a:solidFill>
              </a:rPr>
              <a:pPr>
                <a:defRPr/>
              </a:pPr>
              <a:t>31/08/20</a:t>
            </a:fld>
            <a:endParaRPr lang="en-GB">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fld id="{593A7F26-E1A3-4D2A-9725-50D2195A0EC3}" type="slidenum">
              <a:rPr lang="en-GB" altLang="en-US"/>
              <a:pPr/>
              <a:t>‹#›</a:t>
            </a:fld>
            <a:endParaRPr lang="en-GB" altLang="en-US"/>
          </a:p>
        </p:txBody>
      </p:sp>
    </p:spTree>
    <p:extLst>
      <p:ext uri="{BB962C8B-B14F-4D97-AF65-F5344CB8AC3E}">
        <p14:creationId xmlns:p14="http://schemas.microsoft.com/office/powerpoint/2010/main" val="1185067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411D777-1BAB-4DE7-92EA-A51A5756A07F}" type="datetimeFigureOut">
              <a:rPr lang="en-GB">
                <a:solidFill>
                  <a:srgbClr val="575F6D"/>
                </a:solidFill>
              </a:rPr>
              <a:pPr>
                <a:defRPr/>
              </a:pPr>
              <a:t>31/08/20</a:t>
            </a:fld>
            <a:endParaRPr lang="en-GB">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GB">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fld id="{BB1CF5DF-C8E3-47BF-B460-017E46D114F0}" type="slidenum">
              <a:rPr lang="en-GB" altLang="en-US"/>
              <a:pPr/>
              <a:t>‹#›</a:t>
            </a:fld>
            <a:endParaRPr lang="en-GB" altLang="en-US"/>
          </a:p>
        </p:txBody>
      </p:sp>
    </p:spTree>
    <p:extLst>
      <p:ext uri="{BB962C8B-B14F-4D97-AF65-F5344CB8AC3E}">
        <p14:creationId xmlns:p14="http://schemas.microsoft.com/office/powerpoint/2010/main" val="26780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CA453-E6C6-4237-9BBB-66FC22C44081}" type="datetimeFigureOut">
              <a:rPr lang="en-GB" smtClean="0"/>
              <a:t>31/08/20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52821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descr="Canvas"/>
          <p:cNvSpPr>
            <a:spLocks noChangeArrowheads="1"/>
          </p:cNvSpPr>
          <p:nvPr/>
        </p:nvSpPr>
        <p:spPr bwMode="white">
          <a:xfrm>
            <a:off x="704851" y="201613"/>
            <a:ext cx="11197167"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fontAlgn="base">
              <a:spcBef>
                <a:spcPct val="0"/>
              </a:spcBef>
              <a:spcAft>
                <a:spcPct val="0"/>
              </a:spcAft>
            </a:pPr>
            <a:endParaRPr kumimoji="1" lang="en-US" altLang="en-US" sz="2400" smtClean="0">
              <a:solidFill>
                <a:srgbClr val="000000"/>
              </a:solidFill>
            </a:endParaRPr>
          </a:p>
        </p:txBody>
      </p:sp>
      <p:pic>
        <p:nvPicPr>
          <p:cNvPr id="4099" name="Picture 3" descr="A:\minispi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5748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4" descr="Canvas"/>
          <p:cNvSpPr>
            <a:spLocks noChangeArrowheads="1"/>
          </p:cNvSpPr>
          <p:nvPr/>
        </p:nvSpPr>
        <p:spPr bwMode="white">
          <a:xfrm>
            <a:off x="795867" y="4130675"/>
            <a:ext cx="1388533"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kumimoji="1" lang="en-US" altLang="en-US" sz="2400" smtClean="0">
              <a:solidFill>
                <a:srgbClr val="000000"/>
              </a:solidFill>
            </a:endParaRPr>
          </a:p>
        </p:txBody>
      </p:sp>
      <p:pic>
        <p:nvPicPr>
          <p:cNvPr id="4101" name="Picture 5" descr="A:\minispir.GIF"/>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102" name="Rectangle 6"/>
          <p:cNvSpPr>
            <a:spLocks noGrp="1" noChangeArrowheads="1"/>
          </p:cNvSpPr>
          <p:nvPr>
            <p:ph type="ctrTitle"/>
          </p:nvPr>
        </p:nvSpPr>
        <p:spPr>
          <a:xfrm>
            <a:off x="1219200" y="2057400"/>
            <a:ext cx="10295467" cy="1143000"/>
          </a:xfrm>
        </p:spPr>
        <p:txBody>
          <a:bodyPr/>
          <a:lstStyle>
            <a:lvl1pPr>
              <a:defRPr/>
            </a:lvl1pPr>
          </a:lstStyle>
          <a:p>
            <a:pPr lvl="0"/>
            <a:r>
              <a:rPr lang="en-GB" altLang="en-US" noProof="0" smtClean="0"/>
              <a:t>Click to edit Master title style</a:t>
            </a:r>
          </a:p>
        </p:txBody>
      </p:sp>
      <p:sp>
        <p:nvSpPr>
          <p:cNvPr id="4103" name="Rectangle 7"/>
          <p:cNvSpPr>
            <a:spLocks noGrp="1" noChangeArrowheads="1"/>
          </p:cNvSpPr>
          <p:nvPr>
            <p:ph type="subTitle" idx="1"/>
          </p:nvPr>
        </p:nvSpPr>
        <p:spPr>
          <a:xfrm>
            <a:off x="2167467" y="3886200"/>
            <a:ext cx="8534400" cy="1771650"/>
          </a:xfrm>
        </p:spPr>
        <p:txBody>
          <a:bodyPr/>
          <a:lstStyle>
            <a:lvl1pPr marL="0" indent="0" algn="ctr">
              <a:buFontTx/>
              <a:buNone/>
              <a:defRPr/>
            </a:lvl1pPr>
          </a:lstStyle>
          <a:p>
            <a:pPr lvl="0"/>
            <a:r>
              <a:rPr lang="en-GB" altLang="en-US" noProof="0" smtClean="0"/>
              <a:t>Click to edit Master subtitle style</a:t>
            </a:r>
          </a:p>
        </p:txBody>
      </p:sp>
      <p:sp>
        <p:nvSpPr>
          <p:cNvPr id="4104" name="Rectangle 8"/>
          <p:cNvSpPr>
            <a:spLocks noGrp="1" noChangeArrowheads="1"/>
          </p:cNvSpPr>
          <p:nvPr>
            <p:ph type="dt" sz="quarter" idx="2"/>
          </p:nvPr>
        </p:nvSpPr>
        <p:spPr>
          <a:xfrm>
            <a:off x="1445684" y="6096000"/>
            <a:ext cx="2540000" cy="457200"/>
          </a:xfrm>
        </p:spPr>
        <p:txBody>
          <a:bodyPr/>
          <a:lstStyle>
            <a:lvl1pPr>
              <a:defRPr/>
            </a:lvl1pPr>
          </a:lstStyle>
          <a:p>
            <a:endParaRPr lang="en-GB" altLang="en-US">
              <a:solidFill>
                <a:srgbClr val="000000"/>
              </a:solidFill>
            </a:endParaRPr>
          </a:p>
        </p:txBody>
      </p:sp>
      <p:sp>
        <p:nvSpPr>
          <p:cNvPr id="4105" name="Rectangle 9"/>
          <p:cNvSpPr>
            <a:spLocks noGrp="1" noChangeArrowheads="1"/>
          </p:cNvSpPr>
          <p:nvPr>
            <p:ph type="ftr" sz="quarter" idx="3"/>
          </p:nvPr>
        </p:nvSpPr>
        <p:spPr>
          <a:xfrm>
            <a:off x="4696884" y="6096000"/>
            <a:ext cx="3860800" cy="457200"/>
          </a:xfrm>
        </p:spPr>
        <p:txBody>
          <a:bodyPr/>
          <a:lstStyle>
            <a:lvl1pPr>
              <a:defRPr/>
            </a:lvl1pPr>
          </a:lstStyle>
          <a:p>
            <a:endParaRPr lang="en-GB" altLang="en-US">
              <a:solidFill>
                <a:srgbClr val="000000"/>
              </a:solidFill>
            </a:endParaRPr>
          </a:p>
        </p:txBody>
      </p:sp>
      <p:sp>
        <p:nvSpPr>
          <p:cNvPr id="4106" name="Rectangle 10"/>
          <p:cNvSpPr>
            <a:spLocks noGrp="1" noChangeArrowheads="1"/>
          </p:cNvSpPr>
          <p:nvPr>
            <p:ph type="sldNum" sz="quarter" idx="4"/>
          </p:nvPr>
        </p:nvSpPr>
        <p:spPr>
          <a:xfrm>
            <a:off x="9268884" y="6096000"/>
            <a:ext cx="2540000" cy="457200"/>
          </a:xfrm>
        </p:spPr>
        <p:txBody>
          <a:bodyPr/>
          <a:lstStyle>
            <a:lvl1pPr>
              <a:defRPr/>
            </a:lvl1pPr>
          </a:lstStyle>
          <a:p>
            <a:fld id="{6F9E9F70-D14F-40E9-AB32-FF109F22867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94301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A4F2C-6915-43BA-ACDE-53BDE5BB738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4068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8F20AF-BFEA-4BFC-A0AA-E3FE35FC0A3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155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22400" y="17526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04000" y="17526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60C6E4-88D2-40F7-9D82-6B94EB0456F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51519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8BF1C0D-C3F9-4F04-AF84-92D5B0009B3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16411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7E92E29-6AAF-45DC-9399-CC8ABAE5A5B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12432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8EBFAEE-689F-48F5-821B-6E8DBE5393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667113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29E56E-C45F-448C-A2A6-3C03AC5CB1B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394909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C7563E8-3C19-4772-AB9B-7C9D3C16094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103069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FA73CB-3D2D-46EB-91EC-4782E11D7CC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7242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CA453-E6C6-4237-9BBB-66FC22C44081}" type="datetimeFigureOut">
              <a:rPr lang="en-GB" smtClean="0"/>
              <a:t>31/08/20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C16396-4C45-40EE-87BE-C6DCD047C7CC}" type="slidenum">
              <a:rPr lang="en-GB" smtClean="0"/>
              <a:t>‹#›</a:t>
            </a:fld>
            <a:endParaRPr lang="en-GB"/>
          </a:p>
        </p:txBody>
      </p:sp>
    </p:spTree>
    <p:extLst>
      <p:ext uri="{BB962C8B-B14F-4D97-AF65-F5344CB8AC3E}">
        <p14:creationId xmlns:p14="http://schemas.microsoft.com/office/powerpoint/2010/main" val="8201131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22400" y="381000"/>
            <a:ext cx="7416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4C81A6-E81F-4122-B3B5-01CDFD3BEC8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927326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749122-322D-4821-8295-A58B38EED43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222310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F42887-2539-464A-ADBE-6B41C1E919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08428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3AEA2B-B540-488A-B8C3-0B23A38E1C9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837554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0B8869-E014-4E22-BBA5-8FE602C15D6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457270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909718E-0D70-4C64-8D94-F14EEA362D4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36322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F90F5C-C9D5-44B2-8BD1-BCBF72C3E8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57708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563173-AF4B-40F2-B09D-2F5CAEC172A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046828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D3BE07-275A-4D6E-8332-B0EDCB44A94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350739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BEC6A3-D7E3-4F4B-B6E4-C9C945B2677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5875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7000">
              <a:srgbClr val="7030A0"/>
            </a:gs>
            <a:gs pos="34000">
              <a:schemeClr val="accent5">
                <a:lumMod val="60000"/>
                <a:lumOff val="40000"/>
              </a:schemeClr>
            </a:gs>
            <a:gs pos="84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CA453-E6C6-4237-9BBB-66FC22C44081}" type="datetimeFigureOut">
              <a:rPr lang="en-GB" smtClean="0"/>
              <a:t>31/08/20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16396-4C45-40EE-87BE-C6DCD047C7CC}" type="slidenum">
              <a:rPr lang="en-GB" smtClean="0"/>
              <a:t>‹#›</a:t>
            </a:fld>
            <a:endParaRPr lang="en-GB"/>
          </a:p>
        </p:txBody>
      </p:sp>
    </p:spTree>
    <p:extLst>
      <p:ext uri="{BB962C8B-B14F-4D97-AF65-F5344CB8AC3E}">
        <p14:creationId xmlns:p14="http://schemas.microsoft.com/office/powerpoint/2010/main" val="1280405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C8843-8446-465D-A9B0-E148F213D05C}" type="datetimeFigureOut">
              <a:rPr lang="en-GB" smtClean="0">
                <a:solidFill>
                  <a:prstClr val="black">
                    <a:tint val="75000"/>
                  </a:prstClr>
                </a:solidFill>
              </a:rPr>
              <a:pPr/>
              <a:t>31/08/20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0330A-778A-4EF1-BCF5-BC4E93F047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94460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3257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F3CCA-60DF-40B7-8C60-0597FDBB3242}" type="datetimeFigureOut">
              <a:rPr lang="en-US" smtClean="0">
                <a:solidFill>
                  <a:prstClr val="black">
                    <a:tint val="75000"/>
                  </a:prstClr>
                </a:solidFill>
              </a:rPr>
              <a:pPr/>
              <a:t>8/31/2020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3968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9900CC">
                <a:gamma/>
                <a:shade val="46275"/>
                <a:invGamma/>
              </a:srgbClr>
            </a:gs>
            <a:gs pos="100000">
              <a:srgbClr val="9900CC"/>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E3FC8FE-695B-416D-A91E-3A6A34BF819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2287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7CB97365-EBCA-4027-87D5-99FC1D4DF0BB}" type="datetimeFigureOut">
              <a:rPr lang="en-US" smtClean="0">
                <a:solidFill>
                  <a:srgbClr val="564B3C"/>
                </a:solidFill>
              </a:rPr>
              <a:pPr/>
              <a:t>8/31/2020</a:t>
            </a:fld>
            <a:endParaRPr lang="en-US">
              <a:solidFill>
                <a:prstClr val="black">
                  <a:shade val="50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prstClr val="black">
                  <a:shade val="50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69E29E33-B620-47F9-BB04-8846C2A5AFCC}" type="slidenum">
              <a:rPr lang="en-US" smtClean="0">
                <a:solidFill>
                  <a:srgbClr val="564B3C"/>
                </a:solidFill>
              </a:rPr>
              <a:pPr/>
              <a:t>‹#›</a:t>
            </a:fld>
            <a:endParaRPr lang="en-US" dirty="0">
              <a:solidFill>
                <a:prstClr val="black">
                  <a:shade val="50000"/>
                </a:prstClr>
              </a:solidFill>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1185477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0C609F8-74AE-4281-8D94-C7109D4C9BA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199028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800" dirty="0">
              <a:solidFill>
                <a:prstClr val="black"/>
              </a:solidFill>
              <a:cs typeface="Arial" panose="020B0604020202020204" pitchFamily="34"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smtClean="0"/>
              <a:t>Click to edit Master title style</a:t>
            </a:r>
            <a:endParaRPr lang="en-US"/>
          </a:p>
        </p:txBody>
      </p:sp>
      <p:sp>
        <p:nvSpPr>
          <p:cNvPr id="1028" name="Text Placeholder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9DF32324-25FE-46CE-9D6A-ABA567311182}" type="datetimeFigureOut">
              <a:rPr lang="en-GB">
                <a:solidFill>
                  <a:srgbClr val="575F6D"/>
                </a:solidFill>
              </a:rPr>
              <a:pPr>
                <a:defRPr/>
              </a:pPr>
              <a:t>31/08/20</a:t>
            </a:fld>
            <a:endParaRPr lang="en-GB">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en-GB">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solidFill>
                <a:prstClr val="black"/>
              </a:solidFill>
              <a:cs typeface="Arial" panose="020B0604020202020204" pitchFamily="34" charset="0"/>
            </a:endParaRPr>
          </a:p>
        </p:txBody>
      </p:sp>
      <p:sp>
        <p:nvSpPr>
          <p:cNvPr id="1032" name="Straight Connector 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034" name="Straight Connector 1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800" smtClean="0">
              <a:solidFill>
                <a:prstClr val="black"/>
              </a:solidFill>
              <a:latin typeface="Arial" panose="020B0604020202020204" pitchFamily="34" charset="0"/>
              <a:cs typeface="Arial" panose="020B0604020202020204" pitchFamily="34" charset="0"/>
            </a:endParaRPr>
          </a:p>
        </p:txBody>
      </p:sp>
      <p:sp>
        <p:nvSpPr>
          <p:cNvPr id="12" name="Oval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latin typeface="Century Schoolbook" panose="02040604050505020304" pitchFamily="18" charset="0"/>
              </a:defRPr>
            </a:lvl1pPr>
          </a:lstStyle>
          <a:p>
            <a:pPr fontAlgn="base">
              <a:spcBef>
                <a:spcPct val="0"/>
              </a:spcBef>
              <a:spcAft>
                <a:spcPct val="0"/>
              </a:spcAft>
            </a:pPr>
            <a:fld id="{66A77A7E-0A0D-4670-9AF1-87ED88E46512}" type="slidenum">
              <a:rPr lang="en-GB" altLang="en-US" smtClean="0">
                <a:cs typeface="Arial" panose="020B0604020202020204" pitchFamily="34" charset="0"/>
              </a:rPr>
              <a:pPr fontAlgn="base">
                <a:spcBef>
                  <a:spcPct val="0"/>
                </a:spcBef>
                <a:spcAft>
                  <a:spcPct val="0"/>
                </a:spcAft>
              </a:pPr>
              <a:t>‹#›</a:t>
            </a:fld>
            <a:endParaRPr lang="en-GB" altLang="en-US" smtClean="0">
              <a:cs typeface="Arial" panose="020B0604020202020204" pitchFamily="34" charset="0"/>
            </a:endParaRPr>
          </a:p>
        </p:txBody>
      </p:sp>
    </p:spTree>
    <p:extLst>
      <p:ext uri="{BB962C8B-B14F-4D97-AF65-F5344CB8AC3E}">
        <p14:creationId xmlns:p14="http://schemas.microsoft.com/office/powerpoint/2010/main" val="127975313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812801" y="228601"/>
            <a:ext cx="10985500"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fontAlgn="base">
              <a:spcBef>
                <a:spcPct val="0"/>
              </a:spcBef>
              <a:spcAft>
                <a:spcPct val="0"/>
              </a:spcAft>
            </a:pPr>
            <a:endParaRPr kumimoji="1" lang="en-US" altLang="en-US" sz="2400" smtClean="0">
              <a:solidFill>
                <a:srgbClr val="000000"/>
              </a:solidFill>
            </a:endParaRPr>
          </a:p>
        </p:txBody>
      </p:sp>
      <p:sp>
        <p:nvSpPr>
          <p:cNvPr id="3075" name="Line 3"/>
          <p:cNvSpPr>
            <a:spLocks noChangeShapeType="1"/>
          </p:cNvSpPr>
          <p:nvPr/>
        </p:nvSpPr>
        <p:spPr bwMode="ltGray">
          <a:xfrm>
            <a:off x="1354667" y="1600200"/>
            <a:ext cx="10227733"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z="2400" smtClean="0">
              <a:solidFill>
                <a:srgbClr val="000000"/>
              </a:solidFill>
            </a:endParaRPr>
          </a:p>
        </p:txBody>
      </p:sp>
      <p:pic>
        <p:nvPicPr>
          <p:cNvPr id="3076" name="Picture 4" descr="A:\minispir.GIF"/>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5748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A:\minispir.GIF"/>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078" name="Rectangle 6"/>
          <p:cNvSpPr>
            <a:spLocks noGrp="1" noChangeArrowheads="1"/>
          </p:cNvSpPr>
          <p:nvPr>
            <p:ph type="title"/>
          </p:nvPr>
        </p:nvSpPr>
        <p:spPr bwMode="auto">
          <a:xfrm>
            <a:off x="1422400" y="381000"/>
            <a:ext cx="1016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3079" name="Rectangle 7"/>
          <p:cNvSpPr>
            <a:spLocks noGrp="1" noChangeArrowheads="1"/>
          </p:cNvSpPr>
          <p:nvPr>
            <p:ph type="body" idx="1"/>
          </p:nvPr>
        </p:nvSpPr>
        <p:spPr bwMode="auto">
          <a:xfrm>
            <a:off x="1422400" y="17526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3080" name="Rectangle 8"/>
          <p:cNvSpPr>
            <a:spLocks noGrp="1" noChangeArrowheads="1"/>
          </p:cNvSpPr>
          <p:nvPr>
            <p:ph type="dt" sz="half" idx="2"/>
          </p:nvPr>
        </p:nvSpPr>
        <p:spPr bwMode="auto">
          <a:xfrm>
            <a:off x="1352551" y="6107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smtClean="0">
              <a:solidFill>
                <a:srgbClr val="000000"/>
              </a:solidFill>
            </a:endParaRPr>
          </a:p>
        </p:txBody>
      </p:sp>
      <p:sp>
        <p:nvSpPr>
          <p:cNvPr id="3081" name="Rectangle 9"/>
          <p:cNvSpPr>
            <a:spLocks noGrp="1" noChangeArrowheads="1"/>
          </p:cNvSpPr>
          <p:nvPr>
            <p:ph type="ftr" sz="quarter" idx="3"/>
          </p:nvPr>
        </p:nvSpPr>
        <p:spPr bwMode="auto">
          <a:xfrm>
            <a:off x="4603751" y="61071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smtClean="0">
              <a:solidFill>
                <a:srgbClr val="000000"/>
              </a:solidFill>
            </a:endParaRPr>
          </a:p>
        </p:txBody>
      </p:sp>
      <p:sp>
        <p:nvSpPr>
          <p:cNvPr id="3082" name="Rectangle 10"/>
          <p:cNvSpPr>
            <a:spLocks noGrp="1" noChangeArrowheads="1"/>
          </p:cNvSpPr>
          <p:nvPr>
            <p:ph type="sldNum" sz="quarter" idx="4"/>
          </p:nvPr>
        </p:nvSpPr>
        <p:spPr bwMode="auto">
          <a:xfrm>
            <a:off x="9175751" y="6107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9910F62-1A02-458F-9E7A-0324D0AA7FDE}"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169147731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2E5E8FB-6476-408D-8478-5108F56A036D}"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19989305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hyperlink" Target="http://www.google.co.uk/imgres?imgurl=http://dark.pozadia.org/images/wallpapers/Angels%20in%20America3-570517.jpeg&amp;imgrefurl=http://dark.pozadia.org/wallpaper/Angle-Miracle/&amp;usg=__dTjsZKsf2K3Xk27h268jvULRWYw=&amp;h=909&amp;w=1280&amp;sz=352&amp;hl=en&amp;start=8&amp;zoom=1&amp;tbnid=jZP_ghArXFY_bM:&amp;tbnh=107&amp;tbnw=150&amp;ei=IBd_Tum1LImq8QPOlYWDAQ&amp;prev=/search?q%3Dmiracle%26hl%3Den%26gbv%3D2%26tbm%3Disch&amp;itbs=1" TargetMode="External"/><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52.xml"/><Relationship Id="rId6" Type="http://schemas.openxmlformats.org/officeDocument/2006/relationships/image" Target="../media/image35.jpeg"/><Relationship Id="rId5" Type="http://schemas.openxmlformats.org/officeDocument/2006/relationships/hyperlink" Target="http://www.google.co.uk/imgres?imgurl=http://www.wallpaper-valley.com/nature/wallpaper/nature3.jpg&amp;imgrefurl=http://www.wallpaper-valley.com/nature.php&amp;usg=__yYg9qbTd3kdolQoxKiXly1vmFEU=&amp;h=768&amp;w=1024&amp;sz=169&amp;hl=en&amp;start=11&amp;zoom=1&amp;tbnid=HXRetLYAVtaiFM:&amp;tbnh=113&amp;tbnw=150&amp;ei=0xZ_Tu_qLoW58gOwz9CoAQ&amp;prev=/search?q%3Dnature%26hl%3Den%26gbv%3D2%26tbm%3Disch&amp;itbs=1" TargetMode="External"/><Relationship Id="rId4" Type="http://schemas.openxmlformats.org/officeDocument/2006/relationships/image" Target="../media/image34.jpeg"/><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co.uk/url?sa=i&amp;rct=j&amp;q=&amp;esrc=s&amp;frm=1&amp;source=images&amp;cd=&amp;cad=rja&amp;uact=8&amp;ved=0CAcQjRw&amp;url=http://www.chichestercameraclub.org.uk/gallery.php?cn%3D523&amp;ei=cuZoVLPzFLeasQTy64GYDw&amp;bvm=bv.79142246,d.cWc&amp;psig=AFQjCNEP8jtz84dZvsKZHWKSv651W_Ug1A&amp;ust=1416247269678385" TargetMode="Externa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o.uk/url?sa=i&amp;rct=j&amp;q=&amp;esrc=s&amp;frm=1&amp;source=images&amp;cd=&amp;cad=rja&amp;uact=8&amp;ved=0CAcQjRw&amp;url=http://simplyleftbehind.blogspot.com/2007_10_28_archive.html&amp;ei=FudoVMKdBJbbsATFtICQDw&amp;bvm=bv.79142246,d.cWc&amp;psig=AFQjCNExn4NK8Z3iutTKgOE7DRuVGNmesw&amp;ust=1416247339012565" TargetMode="Externa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uk/url?sa=i&amp;rct=j&amp;q=&amp;esrc=s&amp;frm=1&amp;source=images&amp;cd=&amp;cad=rja&amp;uact=8&amp;ved=0CAcQjRw&amp;url=http://www.britannica.com/EBchecked/topic/303091/Jesus-Christ/222993/The-Jewish-religion-in-the-1st-century&amp;ei=oOdoVJqME-zHsQTk1IG4BQ&amp;bvm=bv.79142246,d.cWc&amp;psig=AFQjCNGfLDza44lESHK87bzgGqakvwO6wA&amp;ust=1416247545905773" TargetMode="Externa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uk/url?sa=i&amp;rct=j&amp;q=&amp;esrc=s&amp;frm=1&amp;source=images&amp;cd=&amp;cad=rja&amp;uact=8&amp;ved=0CAcQjRw&amp;url=http://www.reproduction-gallery.com/oil_painting/details/copy_artist/1026951587/masterpiece/Salvador_Dali/museum_quality/Christ,_St_John_of_the_Cross_1951.xhtml&amp;ei=YvtoVIzSEtDoigLc14H4Bw&amp;psig=AFQjCNGZinCbq2ZNSYUSBa4frOlK0eD9MA&amp;ust=1416252591518446" TargetMode="Externa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Bouguereau" TargetMode="External"/><Relationship Id="rId2" Type="http://schemas.openxmlformats.org/officeDocument/2006/relationships/image" Target="../media/image44.jpe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m-7px5Xyzlg&amp;safe=true" TargetMode="External"/><Relationship Id="rId2" Type="http://schemas.openxmlformats.org/officeDocument/2006/relationships/hyperlink" Target="https://www.youtube.com/watch?v=vYxhhWSr8Q8&amp;safe=true" TargetMode="External"/><Relationship Id="rId1" Type="http://schemas.openxmlformats.org/officeDocument/2006/relationships/slideLayout" Target="../slideLayouts/slideLayout52.xml"/><Relationship Id="rId4" Type="http://schemas.openxmlformats.org/officeDocument/2006/relationships/hyperlink" Target="https://www.youtube.com/watch?v=cQ4114XO-Xo&amp;safe=tru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uk/imgres?imgurl=http://www.wallpaper-valley.com/nature/wallpaper/nature3.jpg&amp;imgrefurl=http://www.wallpaper-valley.com/nature.php&amp;usg=__yYg9qbTd3kdolQoxKiXly1vmFEU=&amp;h=768&amp;w=1024&amp;sz=169&amp;hl=en&amp;start=11&amp;zoom=1&amp;tbnid=HXRetLYAVtaiFM:&amp;tbnh=113&amp;tbnw=150&amp;ei=0xZ_Tu_qLoW58gOwz9CoAQ&amp;prev=/search?q%3Dnature%26hl%3Den%26gbv%3D2%26tbm%3Disch&amp;itbs=1" TargetMode="Externa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2.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2.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6" Type="http://schemas.openxmlformats.org/officeDocument/2006/relationships/image" Target="../media/image76.jpeg"/><Relationship Id="rId1" Type="http://schemas.openxmlformats.org/officeDocument/2006/relationships/slideLayout" Target="../slideLayouts/slideLayout63.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63.xml"/><Relationship Id="rId6" Type="http://schemas.openxmlformats.org/officeDocument/2006/relationships/image" Target="../media/image5.png"/><Relationship Id="rId5" Type="http://schemas.openxmlformats.org/officeDocument/2006/relationships/image" Target="../media/image91.jpg"/><Relationship Id="rId4" Type="http://schemas.openxmlformats.org/officeDocument/2006/relationships/image" Target="../media/image90.jpg"/></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63.xml"/><Relationship Id="rId6" Type="http://schemas.openxmlformats.org/officeDocument/2006/relationships/image" Target="../media/image96.jpeg"/><Relationship Id="rId5" Type="http://schemas.openxmlformats.org/officeDocument/2006/relationships/image" Target="../media/image95.jpg"/><Relationship Id="rId4" Type="http://schemas.openxmlformats.org/officeDocument/2006/relationships/image" Target="../media/image94.jp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jpg"/><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63.xml"/><Relationship Id="rId6" Type="http://schemas.openxmlformats.org/officeDocument/2006/relationships/image" Target="../media/image104.jpeg"/><Relationship Id="rId5" Type="http://schemas.openxmlformats.org/officeDocument/2006/relationships/image" Target="../media/image103.jpg"/><Relationship Id="rId4" Type="http://schemas.openxmlformats.org/officeDocument/2006/relationships/image" Target="../media/image10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107.emf"/><Relationship Id="rId7" Type="http://schemas.openxmlformats.org/officeDocument/2006/relationships/image" Target="../media/image108.jpeg"/><Relationship Id="rId2" Type="http://schemas.openxmlformats.org/officeDocument/2006/relationships/slideLayout" Target="../slideLayouts/slideLayout63.xml"/><Relationship Id="rId1" Type="http://schemas.openxmlformats.org/officeDocument/2006/relationships/vmlDrawing" Target="../drawings/vmlDrawing1.vml"/><Relationship Id="rId6" Type="http://schemas.openxmlformats.org/officeDocument/2006/relationships/image" Target="../media/image106.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63.xml"/><Relationship Id="rId4" Type="http://schemas.openxmlformats.org/officeDocument/2006/relationships/image" Target="../media/image111.jpg"/></Relationships>
</file>

<file path=ppt/slides/_rels/slide83.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jpg"/><Relationship Id="rId1" Type="http://schemas.openxmlformats.org/officeDocument/2006/relationships/slideLayout" Target="../slideLayouts/slideLayout63.xml"/><Relationship Id="rId5" Type="http://schemas.openxmlformats.org/officeDocument/2006/relationships/image" Target="../media/image115.jpg"/><Relationship Id="rId4" Type="http://schemas.openxmlformats.org/officeDocument/2006/relationships/image" Target="../media/image114.jpg"/></Relationships>
</file>

<file path=ppt/slides/_rels/slide8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63.xml"/><Relationship Id="rId4" Type="http://schemas.openxmlformats.org/officeDocument/2006/relationships/image" Target="../media/image118.jpg"/></Relationships>
</file>

<file path=ppt/slides/_rels/slide8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8455" y="210068"/>
            <a:ext cx="5430013" cy="923330"/>
          </a:xfrm>
          <a:prstGeom prst="rect">
            <a:avLst/>
          </a:prstGeom>
          <a:noFill/>
        </p:spPr>
        <p:txBody>
          <a:bodyPr wrap="none" lIns="91440" tIns="45720" rIns="91440" bIns="45720">
            <a:spAutoFit/>
          </a:bodyPr>
          <a:lstStyle/>
          <a:p>
            <a:pPr algn="ctr"/>
            <a:r>
              <a:rPr lang="en-US" sz="5400" b="1" spc="50" dirty="0">
                <a:ln w="9525" cmpd="sng">
                  <a:solidFill>
                    <a:srgbClr val="5B9BD5"/>
                  </a:solidFill>
                  <a:prstDash val="solid"/>
                </a:ln>
                <a:solidFill>
                  <a:srgbClr val="70AD47">
                    <a:tint val="1000"/>
                  </a:srgbClr>
                </a:solidFill>
                <a:effectLst>
                  <a:glow rad="38100">
                    <a:srgbClr val="5B9BD5">
                      <a:alpha val="40000"/>
                    </a:srgbClr>
                  </a:glow>
                </a:effectLst>
              </a:rPr>
              <a:t>What Is God Like?</a:t>
            </a:r>
          </a:p>
        </p:txBody>
      </p:sp>
    </p:spTree>
    <p:extLst>
      <p:ext uri="{BB962C8B-B14F-4D97-AF65-F5344CB8AC3E}">
        <p14:creationId xmlns:p14="http://schemas.microsoft.com/office/powerpoint/2010/main" val="3657819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488" y="184378"/>
            <a:ext cx="1146454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en-US" sz="4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 us make man in our image, </a:t>
            </a:r>
            <a:r>
              <a:rPr lang="en-US"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 our likeness.”</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5933"/>
            <a:ext cx="12192000" cy="55320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0"/>
            <a:ext cx="3810000" cy="3810000"/>
          </a:xfrm>
          <a:prstGeom prst="rect">
            <a:avLst/>
          </a:prstGeom>
        </p:spPr>
      </p:pic>
    </p:spTree>
    <p:extLst>
      <p:ext uri="{BB962C8B-B14F-4D97-AF65-F5344CB8AC3E}">
        <p14:creationId xmlns:p14="http://schemas.microsoft.com/office/powerpoint/2010/main" val="2902227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427" y="0"/>
            <a:ext cx="5115890" cy="6394863"/>
          </a:xfrm>
          <a:prstGeom prst="rect">
            <a:avLst/>
          </a:prstGeom>
        </p:spPr>
      </p:pic>
      <p:sp>
        <p:nvSpPr>
          <p:cNvPr id="6" name="Rectangle 5"/>
          <p:cNvSpPr/>
          <p:nvPr/>
        </p:nvSpPr>
        <p:spPr>
          <a:xfrm>
            <a:off x="7680333" y="4063554"/>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3812"/>
            <a:ext cx="2994388" cy="4760740"/>
          </a:xfrm>
          <a:prstGeom prst="rect">
            <a:avLst/>
          </a:prstGeom>
        </p:spPr>
      </p:pic>
      <p:sp>
        <p:nvSpPr>
          <p:cNvPr id="3" name="Oval Callout 2"/>
          <p:cNvSpPr/>
          <p:nvPr/>
        </p:nvSpPr>
        <p:spPr>
          <a:xfrm>
            <a:off x="3200400" y="248194"/>
            <a:ext cx="3762103" cy="2573383"/>
          </a:xfrm>
          <a:prstGeom prst="wedgeEllipseCallout">
            <a:avLst>
              <a:gd name="adj1" fmla="val 86783"/>
              <a:gd name="adj2" fmla="val 302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I’m giving you lots of miracles to help you, a promised land, a load of laws to help you build a society and a way to sacrifice animals to keep me happy.</a:t>
            </a:r>
            <a:endParaRPr lang="en-GB" b="1" dirty="0"/>
          </a:p>
        </p:txBody>
      </p:sp>
      <p:sp>
        <p:nvSpPr>
          <p:cNvPr id="9" name="Oval Callout 8"/>
          <p:cNvSpPr/>
          <p:nvPr/>
        </p:nvSpPr>
        <p:spPr>
          <a:xfrm>
            <a:off x="4290352" y="3694387"/>
            <a:ext cx="2299063" cy="1384663"/>
          </a:xfrm>
          <a:prstGeom prst="wedgeEllipseCallout">
            <a:avLst>
              <a:gd name="adj1" fmla="val -159469"/>
              <a:gd name="adj2" fmla="val -131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Ta</a:t>
            </a:r>
            <a:endParaRPr lang="en-GB" b="1" dirty="0"/>
          </a:p>
        </p:txBody>
      </p:sp>
    </p:spTree>
    <p:extLst>
      <p:ext uri="{BB962C8B-B14F-4D97-AF65-F5344CB8AC3E}">
        <p14:creationId xmlns:p14="http://schemas.microsoft.com/office/powerpoint/2010/main" val="3717171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427" y="0"/>
            <a:ext cx="5115890" cy="6394863"/>
          </a:xfrm>
          <a:prstGeom prst="rect">
            <a:avLst/>
          </a:prstGeom>
        </p:spPr>
      </p:pic>
      <p:sp>
        <p:nvSpPr>
          <p:cNvPr id="6" name="Rectangle 5"/>
          <p:cNvSpPr/>
          <p:nvPr/>
        </p:nvSpPr>
        <p:spPr>
          <a:xfrm>
            <a:off x="7680333" y="4063554"/>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3812"/>
            <a:ext cx="2994388" cy="4760740"/>
          </a:xfrm>
          <a:prstGeom prst="rect">
            <a:avLst/>
          </a:prstGeom>
        </p:spPr>
      </p:pic>
      <p:sp>
        <p:nvSpPr>
          <p:cNvPr id="3" name="Oval Callout 2"/>
          <p:cNvSpPr/>
          <p:nvPr/>
        </p:nvSpPr>
        <p:spPr>
          <a:xfrm>
            <a:off x="3200401" y="248195"/>
            <a:ext cx="2899954" cy="1423852"/>
          </a:xfrm>
          <a:prstGeom prst="wedgeEllipseCallout">
            <a:avLst>
              <a:gd name="adj1" fmla="val 86783"/>
              <a:gd name="adj2" fmla="val 302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And when none of that works…I’m going to kill this guy for you.</a:t>
            </a:r>
            <a:endParaRPr lang="en-GB"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47" y="2694156"/>
            <a:ext cx="4075552" cy="4075552"/>
          </a:xfrm>
          <a:prstGeom prst="rect">
            <a:avLst/>
          </a:prstGeom>
        </p:spPr>
      </p:pic>
      <p:sp>
        <p:nvSpPr>
          <p:cNvPr id="7" name="Oval Callout 6"/>
          <p:cNvSpPr/>
          <p:nvPr/>
        </p:nvSpPr>
        <p:spPr>
          <a:xfrm>
            <a:off x="5682343" y="2521131"/>
            <a:ext cx="1997990" cy="979715"/>
          </a:xfrm>
          <a:prstGeom prst="wedgeEllipseCallout">
            <a:avLst>
              <a:gd name="adj1" fmla="val -48946"/>
              <a:gd name="adj2" fmla="val 9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Thanks dad.</a:t>
            </a:r>
            <a:endParaRPr lang="en-GB" b="1" dirty="0"/>
          </a:p>
        </p:txBody>
      </p:sp>
      <p:sp>
        <p:nvSpPr>
          <p:cNvPr id="8" name="TextBox 7"/>
          <p:cNvSpPr txBox="1"/>
          <p:nvPr/>
        </p:nvSpPr>
        <p:spPr>
          <a:xfrm>
            <a:off x="4650378" y="3547851"/>
            <a:ext cx="888274" cy="646331"/>
          </a:xfrm>
          <a:prstGeom prst="rect">
            <a:avLst/>
          </a:prstGeom>
          <a:noFill/>
        </p:spPr>
        <p:txBody>
          <a:bodyPr wrap="square" rtlCol="0">
            <a:spAutoFit/>
          </a:bodyPr>
          <a:lstStyle/>
          <a:p>
            <a:pPr algn="ctr"/>
            <a:r>
              <a:rPr lang="en-GB" b="1" dirty="0" smtClean="0"/>
              <a:t>Not eternal</a:t>
            </a:r>
            <a:endParaRPr lang="en-GB" b="1" dirty="0"/>
          </a:p>
        </p:txBody>
      </p:sp>
    </p:spTree>
    <p:extLst>
      <p:ext uri="{BB962C8B-B14F-4D97-AF65-F5344CB8AC3E}">
        <p14:creationId xmlns:p14="http://schemas.microsoft.com/office/powerpoint/2010/main" val="2795649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55" y="0"/>
            <a:ext cx="14801164" cy="832565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3900">
            <a:off x="4843098" y="1935618"/>
            <a:ext cx="712443" cy="581586"/>
          </a:xfrm>
          <a:prstGeom prst="rect">
            <a:avLst/>
          </a:prstGeom>
        </p:spPr>
      </p:pic>
      <p:sp>
        <p:nvSpPr>
          <p:cNvPr id="5" name="Oval Callout 4"/>
          <p:cNvSpPr/>
          <p:nvPr/>
        </p:nvSpPr>
        <p:spPr>
          <a:xfrm>
            <a:off x="8998226" y="1139687"/>
            <a:ext cx="2478157" cy="901148"/>
          </a:xfrm>
          <a:prstGeom prst="wedgeEllipseCallout">
            <a:avLst>
              <a:gd name="adj1" fmla="val -187678"/>
              <a:gd name="adj2" fmla="val 61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Call me!</a:t>
            </a:r>
            <a:endParaRPr lang="en-GB"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175" y="4822135"/>
            <a:ext cx="2790825" cy="1638300"/>
          </a:xfrm>
          <a:prstGeom prst="rect">
            <a:avLst/>
          </a:prstGeom>
        </p:spPr>
      </p:pic>
    </p:spTree>
    <p:extLst>
      <p:ext uri="{BB962C8B-B14F-4D97-AF65-F5344CB8AC3E}">
        <p14:creationId xmlns:p14="http://schemas.microsoft.com/office/powerpoint/2010/main" val="34176663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rot="-525220">
            <a:off x="3716338" y="803276"/>
            <a:ext cx="6375400" cy="1757363"/>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contourClr>
                <a:srgbClr val="FFFFFF"/>
              </a:contourClr>
            </a:sp3d>
          </a:bodyPr>
          <a:lstStyle/>
          <a:p>
            <a:pPr algn="ctr" fontAlgn="base">
              <a:spcBef>
                <a:spcPct val="0"/>
              </a:spcBef>
              <a:spcAft>
                <a:spcPct val="0"/>
              </a:spcAft>
            </a:pPr>
            <a:r>
              <a:rPr lang="en-GB" sz="3600" kern="10">
                <a:ln w="9525">
                  <a:round/>
                  <a:headEnd/>
                  <a:tailEnd/>
                </a:ln>
                <a:gradFill rotWithShape="0">
                  <a:gsLst>
                    <a:gs pos="0">
                      <a:srgbClr val="707070"/>
                    </a:gs>
                    <a:gs pos="50000">
                      <a:srgbClr val="FFFFFF"/>
                    </a:gs>
                    <a:gs pos="100000">
                      <a:srgbClr val="707070"/>
                    </a:gs>
                  </a:gsLst>
                  <a:lin ang="3225220" scaled="1"/>
                </a:gradFill>
                <a:latin typeface="Impact" panose="020B0806030902050204" pitchFamily="34" charset="0"/>
              </a:rPr>
              <a:t>The Cosmological Argument</a:t>
            </a:r>
          </a:p>
        </p:txBody>
      </p:sp>
      <p:sp>
        <p:nvSpPr>
          <p:cNvPr id="2054" name="Text Box 6"/>
          <p:cNvSpPr txBox="1">
            <a:spLocks noChangeArrowheads="1"/>
          </p:cNvSpPr>
          <p:nvPr/>
        </p:nvSpPr>
        <p:spPr bwMode="auto">
          <a:xfrm>
            <a:off x="1703388" y="5516563"/>
            <a:ext cx="8964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800">
                <a:solidFill>
                  <a:srgbClr val="FFFFFF"/>
                </a:solidFill>
                <a:latin typeface="Courier New" panose="02070309020205020404" pitchFamily="49" charset="0"/>
              </a:rPr>
              <a:t>Also known as the “First Cause Argument”.</a:t>
            </a:r>
            <a:endParaRPr lang="en-US" altLang="en-US" sz="2800">
              <a:solidFill>
                <a:srgbClr val="FFFFFF"/>
              </a:solidFill>
              <a:latin typeface="Courier New" panose="02070309020205020404" pitchFamily="49" charset="0"/>
            </a:endParaRPr>
          </a:p>
        </p:txBody>
      </p:sp>
    </p:spTree>
    <p:extLst>
      <p:ext uri="{BB962C8B-B14F-4D97-AF65-F5344CB8AC3E}">
        <p14:creationId xmlns:p14="http://schemas.microsoft.com/office/powerpoint/2010/main" val="2433835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54"/>
                                        </p:tgtEl>
                                        <p:attrNameLst>
                                          <p:attrName>style.visibility</p:attrName>
                                        </p:attrNameLst>
                                      </p:cBhvr>
                                      <p:to>
                                        <p:strVal val="visible"/>
                                      </p:to>
                                    </p:set>
                                    <p:anim calcmode="discrete" valueType="clr">
                                      <p:cBhvr override="childStyle">
                                        <p:cTn id="7" dur="80"/>
                                        <p:tgtEl>
                                          <p:spTgt spid="20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54"/>
                                        </p:tgtEl>
                                        <p:attrNameLst>
                                          <p:attrName>fillcolor</p:attrName>
                                        </p:attrNameLst>
                                      </p:cBhvr>
                                      <p:tavLst>
                                        <p:tav tm="0">
                                          <p:val>
                                            <p:clrVal>
                                              <a:schemeClr val="accent2"/>
                                            </p:clrVal>
                                          </p:val>
                                        </p:tav>
                                        <p:tav tm="50000">
                                          <p:val>
                                            <p:clrVal>
                                              <a:schemeClr val="hlink"/>
                                            </p:clrVal>
                                          </p:val>
                                        </p:tav>
                                      </p:tavLst>
                                    </p:anim>
                                    <p:set>
                                      <p:cBhvr>
                                        <p:cTn id="9" dur="80"/>
                                        <p:tgtEl>
                                          <p:spTgt spid="20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Grp="1" noChangeArrowheads="1"/>
          </p:cNvSpPr>
          <p:nvPr>
            <p:ph type="title"/>
          </p:nvPr>
        </p:nvSpPr>
        <p:spPr/>
        <p:txBody>
          <a:bodyPr/>
          <a:lstStyle/>
          <a:p>
            <a:pPr eaLnBrk="1" hangingPunct="1"/>
            <a:r>
              <a:rPr lang="en-GB" altLang="en-US" sz="4000" dirty="0">
                <a:solidFill>
                  <a:schemeClr val="bg1"/>
                </a:solidFill>
              </a:rPr>
              <a:t>Cosmological from the word ‘cosmos’ meaning universe</a:t>
            </a:r>
          </a:p>
        </p:txBody>
      </p:sp>
      <p:sp>
        <p:nvSpPr>
          <p:cNvPr id="3075" name="Rectangle 11"/>
          <p:cNvSpPr>
            <a:spLocks noGrp="1" noChangeArrowheads="1"/>
          </p:cNvSpPr>
          <p:nvPr>
            <p:ph type="body" idx="1"/>
          </p:nvPr>
        </p:nvSpPr>
        <p:spPr/>
        <p:txBody>
          <a:bodyPr/>
          <a:lstStyle/>
          <a:p>
            <a:pPr eaLnBrk="1" hangingPunct="1"/>
            <a:r>
              <a:rPr lang="en-GB" altLang="en-US" dirty="0" smtClean="0">
                <a:solidFill>
                  <a:schemeClr val="bg1"/>
                </a:solidFill>
              </a:rPr>
              <a:t>The Cosmological Argument is one of the oldest arguments to prove the existence of God.</a:t>
            </a:r>
          </a:p>
          <a:p>
            <a:pPr eaLnBrk="1" hangingPunct="1"/>
            <a:r>
              <a:rPr lang="en-GB" altLang="en-US" dirty="0" smtClean="0">
                <a:solidFill>
                  <a:schemeClr val="bg1"/>
                </a:solidFill>
              </a:rPr>
              <a:t>Ockham’s Razor – the idea that the simplest explanation is the correct one.</a:t>
            </a:r>
          </a:p>
          <a:p>
            <a:pPr eaLnBrk="1" hangingPunct="1"/>
            <a:r>
              <a:rPr lang="en-GB" altLang="en-US" dirty="0" smtClean="0">
                <a:solidFill>
                  <a:schemeClr val="bg1"/>
                </a:solidFill>
              </a:rPr>
              <a:t>Cosmological Argument is based on the  idea of cause and effect.</a:t>
            </a:r>
          </a:p>
        </p:txBody>
      </p:sp>
    </p:spTree>
    <p:extLst>
      <p:ext uri="{BB962C8B-B14F-4D97-AF65-F5344CB8AC3E}">
        <p14:creationId xmlns:p14="http://schemas.microsoft.com/office/powerpoint/2010/main" val="375648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en-GB" altLang="en-US" dirty="0" smtClean="0">
                <a:solidFill>
                  <a:schemeClr val="bg1"/>
                </a:solidFill>
              </a:rPr>
              <a:t>Posteriori and A Priori</a:t>
            </a:r>
          </a:p>
        </p:txBody>
      </p:sp>
      <p:sp>
        <p:nvSpPr>
          <p:cNvPr id="4099" name="Rectangle 10"/>
          <p:cNvSpPr>
            <a:spLocks noGrp="1" noChangeArrowheads="1"/>
          </p:cNvSpPr>
          <p:nvPr>
            <p:ph type="body" sz="half" idx="1"/>
          </p:nvPr>
        </p:nvSpPr>
        <p:spPr>
          <a:xfrm>
            <a:off x="666839" y="1909294"/>
            <a:ext cx="5384800" cy="4525963"/>
          </a:xfrm>
        </p:spPr>
        <p:txBody>
          <a:bodyPr/>
          <a:lstStyle/>
          <a:p>
            <a:pPr eaLnBrk="1" hangingPunct="1"/>
            <a:r>
              <a:rPr lang="en-GB" altLang="en-US" sz="2000" dirty="0">
                <a:solidFill>
                  <a:schemeClr val="bg1"/>
                </a:solidFill>
              </a:rPr>
              <a:t>The Cosmological argument is an </a:t>
            </a:r>
            <a:r>
              <a:rPr lang="en-GB" altLang="en-US" sz="2000" i="1" dirty="0">
                <a:solidFill>
                  <a:schemeClr val="bg1"/>
                </a:solidFill>
              </a:rPr>
              <a:t>a posteriori</a:t>
            </a:r>
            <a:r>
              <a:rPr lang="en-GB" altLang="en-US" sz="2000" dirty="0">
                <a:solidFill>
                  <a:schemeClr val="bg1"/>
                </a:solidFill>
              </a:rPr>
              <a:t> argument as opposed to an </a:t>
            </a:r>
            <a:r>
              <a:rPr lang="en-GB" altLang="en-US" sz="2000" i="1" dirty="0">
                <a:solidFill>
                  <a:schemeClr val="bg1"/>
                </a:solidFill>
              </a:rPr>
              <a:t>a priori one.</a:t>
            </a:r>
          </a:p>
          <a:p>
            <a:pPr eaLnBrk="1" hangingPunct="1"/>
            <a:r>
              <a:rPr lang="en-GB" altLang="en-US" sz="2000" i="1" dirty="0">
                <a:solidFill>
                  <a:schemeClr val="bg1"/>
                </a:solidFill>
              </a:rPr>
              <a:t>A Posteriori arguments are ones based on evidence </a:t>
            </a:r>
            <a:r>
              <a:rPr lang="en-GB" altLang="en-US" sz="2000" i="1" dirty="0" err="1">
                <a:solidFill>
                  <a:schemeClr val="bg1"/>
                </a:solidFill>
              </a:rPr>
              <a:t>ie</a:t>
            </a:r>
            <a:r>
              <a:rPr lang="en-GB" altLang="en-US" sz="2000" i="1" dirty="0">
                <a:solidFill>
                  <a:schemeClr val="bg1"/>
                </a:solidFill>
              </a:rPr>
              <a:t> posterior ( your behind, what is behind us</a:t>
            </a:r>
            <a:r>
              <a:rPr lang="en-GB" altLang="en-US" sz="2000" i="1" dirty="0" smtClean="0">
                <a:solidFill>
                  <a:schemeClr val="bg1"/>
                </a:solidFill>
              </a:rPr>
              <a:t>) in </a:t>
            </a:r>
            <a:r>
              <a:rPr lang="en-GB" altLang="en-US" sz="2000" i="1" dirty="0">
                <a:solidFill>
                  <a:schemeClr val="bg1"/>
                </a:solidFill>
              </a:rPr>
              <a:t>the case of the Cosmological Argument it is the existence of the universe.</a:t>
            </a:r>
          </a:p>
          <a:p>
            <a:pPr eaLnBrk="1" hangingPunct="1"/>
            <a:r>
              <a:rPr lang="en-GB" altLang="en-US" sz="2000" i="1" dirty="0">
                <a:solidFill>
                  <a:schemeClr val="bg1"/>
                </a:solidFill>
              </a:rPr>
              <a:t>An a Priori argument is one that does not depend on evidence but on reason alone.</a:t>
            </a:r>
            <a:endParaRPr lang="en-GB" altLang="en-US" sz="2000" dirty="0">
              <a:solidFill>
                <a:schemeClr val="bg1"/>
              </a:solidFill>
            </a:endParaRPr>
          </a:p>
          <a:p>
            <a:pPr eaLnBrk="1" hangingPunct="1"/>
            <a:endParaRPr lang="en-GB" altLang="en-US" sz="2000" dirty="0"/>
          </a:p>
          <a:p>
            <a:pPr eaLnBrk="1" hangingPunct="1"/>
            <a:endParaRPr lang="en-GB" altLang="en-US" sz="1800" dirty="0"/>
          </a:p>
        </p:txBody>
      </p:sp>
      <p:pic>
        <p:nvPicPr>
          <p:cNvPr id="4100" name="Picture 8" descr="builders botto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319964" y="1412875"/>
            <a:ext cx="2117725" cy="237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9" descr="talking%20girls"/>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7104063" y="3933826"/>
            <a:ext cx="2520950" cy="2265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2387274"/>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143251" y="1989138"/>
            <a:ext cx="58324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000">
                <a:solidFill>
                  <a:srgbClr val="FFFFFF"/>
                </a:solidFill>
                <a:latin typeface="Elephant" panose="02020904090505020303" pitchFamily="18" charset="0"/>
              </a:rPr>
              <a:t>A RULE TO REMEMBER:</a:t>
            </a:r>
          </a:p>
          <a:p>
            <a:pPr algn="ctr" fontAlgn="base">
              <a:spcBef>
                <a:spcPct val="50000"/>
              </a:spcBef>
              <a:spcAft>
                <a:spcPct val="0"/>
              </a:spcAft>
            </a:pPr>
            <a:r>
              <a:rPr lang="en-GB" altLang="en-US" sz="2400" b="1">
                <a:solidFill>
                  <a:srgbClr val="FFFFFF"/>
                </a:solidFill>
                <a:latin typeface="Elephant" panose="02020904090505020303" pitchFamily="18" charset="0"/>
              </a:rPr>
              <a:t>NOTHING</a:t>
            </a:r>
            <a:r>
              <a:rPr lang="en-GB" altLang="en-US" sz="2000" b="1">
                <a:solidFill>
                  <a:srgbClr val="FFFFFF"/>
                </a:solidFill>
                <a:latin typeface="Elephant" panose="02020904090505020303" pitchFamily="18" charset="0"/>
              </a:rPr>
              <a:t> </a:t>
            </a:r>
            <a:r>
              <a:rPr lang="en-GB" altLang="en-US" sz="2000">
                <a:solidFill>
                  <a:srgbClr val="FFFFFF"/>
                </a:solidFill>
                <a:latin typeface="Elephant" panose="02020904090505020303" pitchFamily="18" charset="0"/>
              </a:rPr>
              <a:t>HAPPENS WITHOUT SOMETHING CAUSING IT TO HAPPEN.</a:t>
            </a:r>
            <a:endParaRPr lang="en-US" altLang="en-US" sz="2000">
              <a:solidFill>
                <a:srgbClr val="FFFFFF"/>
              </a:solidFill>
              <a:latin typeface="Elephant" panose="02020904090505020303" pitchFamily="18" charset="0"/>
            </a:endParaRPr>
          </a:p>
        </p:txBody>
      </p:sp>
      <p:sp>
        <p:nvSpPr>
          <p:cNvPr id="4101" name="Text Box 5"/>
          <p:cNvSpPr txBox="1">
            <a:spLocks noChangeArrowheads="1"/>
          </p:cNvSpPr>
          <p:nvPr/>
        </p:nvSpPr>
        <p:spPr bwMode="auto">
          <a:xfrm>
            <a:off x="2495551" y="3933825"/>
            <a:ext cx="6480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FF"/>
                </a:solidFill>
                <a:latin typeface="Comic Sans MS" panose="030F0702030302020204" pitchFamily="66" charset="0"/>
              </a:rPr>
              <a:t>Can you think of anything that has happened without something causing it to happen?</a:t>
            </a:r>
            <a:endParaRPr lang="en-US" altLang="en-US">
              <a:solidFill>
                <a:srgbClr val="FFFFFF"/>
              </a:solidFill>
              <a:latin typeface="Comic Sans MS" panose="030F0702030302020204" pitchFamily="66" charset="0"/>
            </a:endParaRPr>
          </a:p>
        </p:txBody>
      </p:sp>
      <p:sp>
        <p:nvSpPr>
          <p:cNvPr id="4102" name="Text Box 6"/>
          <p:cNvSpPr txBox="1">
            <a:spLocks noChangeArrowheads="1"/>
          </p:cNvSpPr>
          <p:nvPr/>
        </p:nvSpPr>
        <p:spPr bwMode="auto">
          <a:xfrm>
            <a:off x="5664200" y="5013326"/>
            <a:ext cx="446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FF"/>
                </a:solidFill>
                <a:latin typeface="Comic Sans MS" panose="030F0702030302020204" pitchFamily="66" charset="0"/>
              </a:rPr>
              <a:t>No, I didn’t think so.</a:t>
            </a:r>
            <a:endParaRPr lang="en-US" altLang="en-US">
              <a:solidFill>
                <a:srgbClr val="FFFFFF"/>
              </a:solidFill>
              <a:latin typeface="Comic Sans MS" panose="030F0702030302020204" pitchFamily="66" charset="0"/>
            </a:endParaRPr>
          </a:p>
        </p:txBody>
      </p:sp>
    </p:spTree>
    <p:extLst>
      <p:ext uri="{BB962C8B-B14F-4D97-AF65-F5344CB8AC3E}">
        <p14:creationId xmlns:p14="http://schemas.microsoft.com/office/powerpoint/2010/main" val="20423796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2566988" y="1268414"/>
            <a:ext cx="7129462"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7200">
                <a:solidFill>
                  <a:srgbClr val="FFFFFF"/>
                </a:solidFill>
                <a:latin typeface="Impact" panose="020B0806030902050204" pitchFamily="34" charset="0"/>
              </a:rPr>
              <a:t>For instance…</a:t>
            </a:r>
            <a:endParaRPr lang="en-US" altLang="en-US" sz="7200">
              <a:solidFill>
                <a:srgbClr val="FFFFFF"/>
              </a:solidFill>
              <a:latin typeface="Impact" panose="020B0806030902050204" pitchFamily="34" charset="0"/>
            </a:endParaRPr>
          </a:p>
        </p:txBody>
      </p:sp>
    </p:spTree>
    <p:extLst>
      <p:ext uri="{BB962C8B-B14F-4D97-AF65-F5344CB8AC3E}">
        <p14:creationId xmlns:p14="http://schemas.microsoft.com/office/powerpoint/2010/main" val="512250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3564816851_1552baf5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908050"/>
            <a:ext cx="7632700" cy="5113338"/>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1919289" y="333376"/>
            <a:ext cx="8353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000000"/>
                </a:solidFill>
              </a:rPr>
              <a:t>Life is just one big domino rally! But what set it going?</a:t>
            </a:r>
            <a:endParaRPr lang="en-US" altLang="en-US">
              <a:solidFill>
                <a:srgbClr val="000000"/>
              </a:solidFill>
            </a:endParaRPr>
          </a:p>
        </p:txBody>
      </p:sp>
      <p:sp>
        <p:nvSpPr>
          <p:cNvPr id="8198" name="Text Box 6"/>
          <p:cNvSpPr txBox="1">
            <a:spLocks noChangeArrowheads="1"/>
          </p:cNvSpPr>
          <p:nvPr/>
        </p:nvSpPr>
        <p:spPr bwMode="auto">
          <a:xfrm>
            <a:off x="1919288" y="6308726"/>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000000"/>
                </a:solidFill>
              </a:rPr>
              <a:t>Trace the “dominoes” back – what was the first ever event?</a:t>
            </a:r>
            <a:endParaRPr lang="en-US" altLang="en-US">
              <a:solidFill>
                <a:srgbClr val="000000"/>
              </a:solidFill>
            </a:endParaRPr>
          </a:p>
        </p:txBody>
      </p:sp>
    </p:spTree>
    <p:extLst>
      <p:ext uri="{BB962C8B-B14F-4D97-AF65-F5344CB8AC3E}">
        <p14:creationId xmlns:p14="http://schemas.microsoft.com/office/powerpoint/2010/main" val="992973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8455" y="210068"/>
            <a:ext cx="5430013"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What Is God Like?</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55" y="463136"/>
            <a:ext cx="5115890" cy="6394863"/>
          </a:xfrm>
          <a:prstGeom prst="rect">
            <a:avLst/>
          </a:prstGeom>
        </p:spPr>
      </p:pic>
      <p:sp>
        <p:nvSpPr>
          <p:cNvPr id="6" name="Rectangle 5"/>
          <p:cNvSpPr/>
          <p:nvPr/>
        </p:nvSpPr>
        <p:spPr>
          <a:xfrm>
            <a:off x="4179487" y="4403188"/>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70" y="4111050"/>
            <a:ext cx="1876938" cy="1876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468" y="3211731"/>
            <a:ext cx="2271933" cy="1514622"/>
          </a:xfrm>
          <a:prstGeom prst="rect">
            <a:avLst/>
          </a:prstGeom>
        </p:spPr>
      </p:pic>
    </p:spTree>
    <p:extLst>
      <p:ext uri="{BB962C8B-B14F-4D97-AF65-F5344CB8AC3E}">
        <p14:creationId xmlns:p14="http://schemas.microsoft.com/office/powerpoint/2010/main" val="42433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8.75E-6 -1.85185E-6 L 8.75E-6 -1.85185E-6 C -0.00038 0.07107 -0.00038 0.14213 -0.00104 0.2132 C -0.00104 0.21412 -0.00299 0.24746 -0.00312 0.24954 C -0.00364 0.25348 -0.00533 0.26088 -0.00533 0.26088 C -0.00494 0.25139 -0.00481 0.2419 -0.00429 0.23218 C -0.00364 0.222 -0.00273 0.21204 -0.00208 0.20186 C -0.00143 0.19028 -0.00078 0.17894 8.75E-6 0.1676 C 0.00066 0.15926 0.00157 0.15116 0.00222 0.14283 C 0.00443 0.11227 0.0017 0.13496 0.00534 0.10857 C 0.00573 0.09954 0.00326 0.08866 0.00652 0.08195 C 0.00847 0.07755 0.00912 0.09213 0.01068 0.097 C 0.01159 0.09977 0.01316 0.10186 0.01394 0.10463 C 0.01485 0.10764 0.01537 0.11112 0.01615 0.11412 C 0.01706 0.11806 0.0181 0.122 0.01928 0.1257 C 0.02058 0.12963 0.02227 0.13311 0.02357 0.13704 C 0.02475 0.14075 0.02566 0.14491 0.02683 0.14838 C 0.02917 0.15556 0.03217 0.16204 0.03425 0.16945 C 0.03842 0.18403 0.03894 0.18936 0.04076 0.20186 C 0.04115 0.19931 0.0418 0.19676 0.0418 0.19422 C 0.0418 0.18588 0.04115 0.17778 0.04076 0.16945 C 0.03972 0.15162 0.04011 0.13334 0.03751 0.11621 C 0.03399 0.0919 0.02917 0.06829 0.02683 0.04375 C 0.02605 0.03612 0.02527 0.02848 0.02462 0.02084 C 0.02422 0.01459 0.02396 0.00811 0.02357 0.00186 C 0.02331 -0.00393 0.02292 -0.00949 0.02253 -0.01527 C 0.02357 -0.01782 0.02462 -0.02546 0.02579 -0.02291 C 0.03165 -0.00972 0.0336 0.01088 0.03751 0.02662 C 0.03946 0.0345 0.0418 0.0419 0.04402 0.04954 C 0.04467 0.05649 0.04532 0.06343 0.0461 0.07037 C 0.04675 0.07547 0.04779 0.08056 0.04818 0.08565 C 0.04883 0.0919 0.04896 0.09838 0.04935 0.10463 C 0.04896 0.10787 0.04988 0.11575 0.04818 0.11412 C 0.04493 0.11088 0.0435 0.10325 0.0418 0.097 C 0.03659 0.07871 0.03985 0.08588 0.03321 0.07431 C 0.02995 0.06227 0.02722 0.05325 0.02462 0.04005 C 0.02435 0.03797 0.02396 0.03612 0.02357 0.03426 C 0.02097 0.0176 0.02396 0.0345 0.02149 0.02084 C 0.02188 0.047 0.02175 0.07292 0.02253 0.09908 C 0.02279 0.10602 0.02409 0.11297 0.02462 0.11991 C 0.02995 0.17987 0.0211 0.08982 0.02787 0.15047 C 0.02813 0.15278 0.02956 0.172 0.03008 0.17524 C 0.03047 0.17778 0.03152 0.18033 0.03217 0.18287 C 0.03178 0.13588 0.03269 0.08866 0.03113 0.0419 C 0.03087 0.0338 0.028 0.02686 0.02683 0.01899 C 0.02292 -0.00625 0.02722 0.00672 0.02253 -0.00578 C 0.02292 0.01899 0.02253 0.04375 0.02357 0.06852 C 0.02396 0.07825 0.02605 0.0875 0.02683 0.097 C 0.02748 0.10579 0.02748 0.11482 0.02787 0.12385 C 0.02813 0.12894 0.02852 0.1338 0.02891 0.13889 C 0.0293 0.14283 0.0306 0.15417 0.03008 0.15047 C 0.02722 0.1301 0.02566 0.10209 0.02462 0.0838 C 0.02409 0.07431 0.02422 0.06459 0.02357 0.0551 C 0.02318 0.04746 0.02214 0.04005 0.02149 0.03241 C 0.0211 0.01713 0.01928 0.00186 0.02045 -0.01342 C 0.02071 -0.01875 0.02253 -0.00324 0.02357 0.00186 C 0.02475 0.00764 0.02592 0.0132 0.02683 0.01899 C 0.02878 0.03218 0.03034 0.04561 0.03217 0.05903 C 0.03282 0.06412 0.03373 0.06899 0.03425 0.07431 C 0.03464 0.07732 0.03503 0.08056 0.03542 0.0838 C 0.03581 0.0875 0.03594 0.09144 0.03646 0.09514 C 0.03672 0.09723 0.03777 0.10278 0.03751 0.10093 C 0.03581 0.08889 0.03386 0.07686 0.03217 0.06459 C 0.03126 0.05834 0.03087 0.05186 0.03008 0.04561 C 0.02696 0.02338 0.02227 0.00162 0.02045 -0.02106 C 0.01941 -0.03379 0.01758 -0.0574 0.01615 -0.0706 C 0.0155 -0.07569 0.01459 -0.08055 0.01394 -0.08564 C 0.01368 -0.08842 0.01264 -0.10463 0.01185 -0.10856 C 0.01133 -0.11064 0.01042 -0.1125 0.00964 -0.11435 C 0.00339 -0.05833 0.00665 -0.0949 0.00964 0.02084 C 0.01003 0.03681 0.01081 0.05278 0.01185 0.06852 C 0.01498 0.12107 0.01654 0.13774 0.02045 0.18287 C 0.02006 0.20301 0.02292 0.22454 0.01928 0.24375 C 0.01667 0.25764 0.01784 0.21459 0.01719 0.2 C 0.01667 0.18912 0.01654 0.17825 0.01615 0.1676 C 0.01576 0.15926 0.01537 0.15093 0.01498 0.14283 C 0.01459 0.13334 0.01433 0.12385 0.01394 0.11412 C 0.01368 0.10718 0.01355 0.10024 0.0129 0.09329 C 0.01171 0.08102 0.0086 0.05718 0.0086 0.05718 C 0.0086 0.05718 0.00912 0.06991 0.00964 0.07616 C 0.01016 0.08125 0.0112 0.08635 0.01185 0.09144 C 0.01225 0.09445 0.01251 0.09769 0.0129 0.10093 C 0.01329 0.10857 0.01355 0.11621 0.01394 0.12385 C 0.01433 0.1294 0.01498 0.13519 0.01498 0.14098 C 0.01498 0.1676 0.01485 0.19422 0.01394 0.22084 C 0.01368 0.23102 0.01238 0.23704 0.01068 0.24561 C 0.00951 0.2382 0.0073 0.22454 0.00652 0.21713 C 0.00365 0.19051 0.00404 0.18218 0.00222 0.15232 C 0.00157 0.14283 0.00079 0.13334 8.75E-6 0.12385 C -0.00038 0.09445 -0.0013 0.06528 -0.00104 0.03612 C -0.00104 0.03264 0.00092 0.02315 0.00105 0.02662 C 0.00274 0.05186 0.00326 0.10278 0.00326 0.10278 C 0.00287 0.14653 0.00326 0.19051 0.00222 0.23426 C 0.00209 0.23658 0.00053 0.23056 8.75E-6 0.22848 C -0.00169 0.22107 -0.00312 0.21343 -0.00429 0.20556 C -0.00572 0.19561 -0.00637 0.18542 -0.00742 0.17524 C -0.0082 0.15926 -0.00976 0.14352 -0.00963 0.12755 C -0.00924 0.07547 -0.00794 -0.08055 -0.00859 -0.0287 C -0.0095 0.05463 -0.00976 0.13774 -0.01067 0.22084 C -0.01093 0.24352 -0.01171 0.25371 -0.01275 0.27431 C -0.01145 0.21135 -0.01002 0.14838 -0.00859 0.08565 C -0.00742 0.04028 -0.00872 0.05811 -0.00429 0.01899 C -0.00364 0.00579 -0.00247 -0.01782 -0.00208 -0.03055 C -0.00052 -0.08518 -0.00286 -0.0618 8.75E-6 -0.08773 C 0.00873 0.03102 -0.00403 -0.11643 0.01185 -0.00393 C 0.01329 0.00625 0.01433 0.01667 0.01615 0.02662 C 0.01771 0.03635 0.02084 0.04468 0.02357 0.05325 C 0.02631 0.07246 0.02488 0.06343 0.02787 0.07987 L 0.02891 0.08565 C 0.02969 0.08241 0.0306 0.0794 0.03113 0.07616 C 0.03165 0.07292 0.03204 0.06991 0.03217 0.06667 C 0.03282 0.0463 0.03243 0.02593 0.03321 0.00556 C 0.0336 -0.00208 0.03464 -0.00949 0.03542 -0.01713 C 0.03868 0.01158 0.03594 -0.00787 0.04076 0.01899 C 0.0418 0.02524 0.04258 0.03195 0.04402 0.03797 C 0.04545 0.04514 0.04779 0.05186 0.04935 0.05903 C 0.05092 0.06644 0.05235 0.07408 0.05365 0.08195 C 0.05456 0.0882 0.05456 0.09468 0.05573 0.10093 C 0.05704 0.10764 0.05925 0.11366 0.06107 0.11991 C 0.06146 0.12431 0.06172 0.12894 0.06212 0.13334 C 0.06251 0.13704 0.0629 0.14098 0.06329 0.14468 C 0.06368 0.15047 0.06719 0.16436 0.06433 0.16181 C 0.06094 0.1588 0.06238 0.14908 0.06107 0.14283 C 0.06029 0.13889 0.05873 0.13542 0.05782 0.13125 C 0.05652 0.125 0.05456 0.1088 0.05365 0.10278 C 0.05001 0.08079 0.05313 0.1007 0.04935 0.0838 C 0.04844 0.0801 0.04792 0.07616 0.04714 0.07223 C 0.04675 0.06713 0.04662 0.06204 0.0461 0.05718 C 0.04558 0.05186 0.04402 0.0419 0.04402 0.0419 C 0.04363 0.04815 0.04284 0.0544 0.04284 0.06088 C 0.04284 0.07825 0.04402 0.0919 0.04506 0.10857 C 0.04545 0.11482 0.04532 0.1213 0.0461 0.12755 C 0.04701 0.13473 0.04896 0.14144 0.0504 0.14838 C 0.05079 0.15417 0.05105 0.15996 0.05144 0.16575 C 0.05183 0.17084 0.05248 0.1757 0.05248 0.18079 C 0.05248 0.18658 0.05183 0.19237 0.05144 0.19792 C 0.05001 0.19237 0.04818 0.18681 0.04714 0.18079 C 0.04597 0.17338 0.0461 0.16551 0.04506 0.15811 C 0.04389 0.14954 0.04219 0.14144 0.04076 0.13334 C 0.03646 0.06829 0.03594 0.07408 0.04076 -0.02662 C 0.04154 -0.04421 0.04467 -0.06111 0.04714 -0.07824 C 0.05079 -0.10254 0.05495 -0.12638 0.05899 -0.15046 C 0.06003 -0.15694 0.06107 -0.16319 0.06212 -0.16944 C 0.0629 -0.17407 0.06381 -0.17824 0.06433 -0.18287 C 0.06472 -0.18611 0.06537 -0.18912 0.06537 -0.19236 C 0.06537 -0.1949 0.06472 -0.18726 0.06433 -0.18472 C 0.06368 -0.18032 0.06277 -0.17592 0.06212 -0.17152 C 0.06107 -0.16319 0.06003 -0.15486 0.05899 -0.14675 C 0.05756 -0.12013 0.05743 -0.09305 0.05469 -0.06666 C 0.05105 -0.03263 0.04962 -0.01527 0.04402 0.01899 C 0.0379 0.05602 0.03008 0.09213 0.02462 0.1294 C 0.02149 0.15162 0.01823 0.17385 0.01498 0.19607 C 0.01433 0.20116 0.01342 0.20625 0.0129 0.21135 C 0.01159 0.22477 0.01251 0.21922 0.01068 0.22848 C 0.01146 0.17315 0.01159 0.11806 0.0129 0.06274 C 0.01303 0.05764 0.01459 0.05278 0.01498 0.04746 C 0.01602 0.0375 0.01654 0.02732 0.01719 0.01713 C 0.01745 0.0132 0.01654 0.02477 0.01615 0.02848 C 0.01537 0.03496 0.01459 0.04121 0.01394 0.04746 C 0.01316 0.0551 0.01251 0.06274 0.01185 0.07037 C 0.0086 0.10741 0.01094 0.08565 0.0086 0.10649 C 0.00821 0.1007 0.00639 0.06899 0.00652 0.06459 C 0.00678 0.01829 0.00769 -0.028 0.0086 -0.0743 C 0.00899 -0.09074 0.00886 -0.08865 0.01068 -0.09907 C 0.00964 -0.08009 0.00834 -0.06111 0.00756 -0.04189 C 0.00717 -0.03379 0.00704 -0.02546 0.00652 -0.01713 C 0.006 -0.00949 0.00508 -0.00185 0.0043 0.00556 C 0.00313 0.03565 0.00183 0.07223 0.0043 -0.02291 C 0.00521 -0.05532 0.00482 -0.0456 0.00964 -0.07824 C 0.01003 -0.0831 0.01198 -0.09791 0.01068 -0.09328 C 0.01003 -0.09074 0.00652 -0.05208 0.00652 -0.05138 C 0.0017 0.07107 0.00665 -0.03148 0.00326 -0.06111 C 0.00248 -0.06759 0.0004 -0.04838 -0.00104 -0.04189 C 0.00391 0.0713 -0.00012 0.04213 0.00534 -0.01527 C 0.00639 -0.02569 0.00847 -0.03541 0.00964 -0.04583 C 0.01055 -0.05324 0.01212 -0.07731 0.0129 -0.08773 C 0.00808 -0.11319 0.01016 -0.10949 0.00326 -0.05138 C 0.00092 -0.03125 -0.00052 -0.01088 -0.00208 0.0095 C -0.00416 0.03681 -0.00742 0.09144 -0.00742 0.09144 C -0.00729 0.10741 -0.00794 0.19468 -0.00533 0.23612 C -0.00481 0.24352 -0.00403 0.2463 -0.00312 0.25325 C -0.00273 0.25695 -0.00247 0.26088 -0.00208 0.26459 C -0.00078 0.09514 -0.00104 0.17315 -0.00104 0.03033 L -0.00104 0.03033 L -0.00104 0.03033 " pathEditMode="relative" ptsTypes="AAAAAAAAAAAAAAAAAAAAAAAAAAAAAAAAAAAAAAAAAAAAAAAAAAAAAAAAAAAAAAAAAAAAAAAAAAAAAAAAAAAAAAAAAAAAAAAAAAAAAAAAAAAAAAAAAAAAAAAAAAAAAAAAAAAAAAAAAAAAAAAAAAAAAAAAAAAAAAAAAAAAAAAAAAAAAAAAAAAAAAAAA">
                                      <p:cBhvr>
                                        <p:cTn id="10" dur="2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2351088" y="549276"/>
            <a:ext cx="7632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800">
                <a:solidFill>
                  <a:srgbClr val="FFFFFF"/>
                </a:solidFill>
                <a:latin typeface="Comic Sans MS" panose="030F0702030302020204" pitchFamily="66" charset="0"/>
              </a:rPr>
              <a:t>There are </a:t>
            </a:r>
            <a:endParaRPr lang="en-US" altLang="en-US" sz="2800">
              <a:solidFill>
                <a:srgbClr val="FFFFFF"/>
              </a:solidFill>
              <a:latin typeface="Comic Sans MS" panose="030F0702030302020204" pitchFamily="66" charset="0"/>
            </a:endParaRPr>
          </a:p>
        </p:txBody>
      </p:sp>
      <p:sp>
        <p:nvSpPr>
          <p:cNvPr id="14341" name="Text Box 5"/>
          <p:cNvSpPr txBox="1">
            <a:spLocks noChangeArrowheads="1"/>
          </p:cNvSpPr>
          <p:nvPr/>
        </p:nvSpPr>
        <p:spPr bwMode="auto">
          <a:xfrm>
            <a:off x="2640014" y="404813"/>
            <a:ext cx="410527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9600">
                <a:solidFill>
                  <a:srgbClr val="FFFFFF"/>
                </a:solidFill>
                <a:latin typeface="Comic Sans MS" panose="030F0702030302020204" pitchFamily="66" charset="0"/>
              </a:rPr>
              <a:t>3</a:t>
            </a:r>
            <a:endParaRPr lang="en-US" altLang="en-US" sz="9600">
              <a:solidFill>
                <a:srgbClr val="FFFFFF"/>
              </a:solidFill>
              <a:latin typeface="Comic Sans MS" panose="030F0702030302020204" pitchFamily="66" charset="0"/>
            </a:endParaRPr>
          </a:p>
        </p:txBody>
      </p:sp>
      <p:sp>
        <p:nvSpPr>
          <p:cNvPr id="14342" name="Text Box 6"/>
          <p:cNvSpPr txBox="1">
            <a:spLocks noChangeArrowheads="1"/>
          </p:cNvSpPr>
          <p:nvPr/>
        </p:nvSpPr>
        <p:spPr bwMode="auto">
          <a:xfrm>
            <a:off x="5303838" y="1268413"/>
            <a:ext cx="46799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800">
                <a:solidFill>
                  <a:srgbClr val="FFFFFF"/>
                </a:solidFill>
                <a:latin typeface="Comic Sans MS" panose="030F0702030302020204" pitchFamily="66" charset="0"/>
              </a:rPr>
              <a:t>reasons why the answer can only be…</a:t>
            </a:r>
            <a:endParaRPr lang="en-US" altLang="en-US" sz="2800">
              <a:solidFill>
                <a:srgbClr val="FFFFFF"/>
              </a:solidFill>
              <a:latin typeface="Comic Sans MS" panose="030F0702030302020204" pitchFamily="66" charset="0"/>
            </a:endParaRPr>
          </a:p>
        </p:txBody>
      </p:sp>
      <p:sp>
        <p:nvSpPr>
          <p:cNvPr id="14344" name="WordArt 8"/>
          <p:cNvSpPr>
            <a:spLocks noChangeArrowheads="1" noChangeShapeType="1" noTextEdit="1"/>
          </p:cNvSpPr>
          <p:nvPr/>
        </p:nvSpPr>
        <p:spPr bwMode="auto">
          <a:xfrm>
            <a:off x="3792539" y="2205038"/>
            <a:ext cx="5113337" cy="31670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5400" kern="10">
                <a:ln w="9525">
                  <a:solidFill>
                    <a:srgbClr val="000000"/>
                  </a:solidFill>
                  <a:round/>
                  <a:headEnd/>
                  <a:tailEnd/>
                </a:ln>
                <a:solidFill>
                  <a:srgbClr val="FFFFFF"/>
                </a:solidFill>
                <a:latin typeface="Arial Black" panose="020B0A04020102020204" pitchFamily="34" charset="0"/>
              </a:rPr>
              <a:t>god</a:t>
            </a:r>
          </a:p>
        </p:txBody>
      </p:sp>
    </p:spTree>
    <p:extLst>
      <p:ext uri="{BB962C8B-B14F-4D97-AF65-F5344CB8AC3E}">
        <p14:creationId xmlns:p14="http://schemas.microsoft.com/office/powerpoint/2010/main" val="2442831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2279650" y="836614"/>
            <a:ext cx="74168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FF"/>
                </a:solidFill>
                <a:latin typeface="Comic Sans MS" panose="030F0702030302020204" pitchFamily="66" charset="0"/>
              </a:rPr>
              <a:t>Everything has a cause.</a:t>
            </a:r>
          </a:p>
          <a:p>
            <a:pPr fontAlgn="base">
              <a:spcBef>
                <a:spcPct val="50000"/>
              </a:spcBef>
              <a:spcAft>
                <a:spcPct val="0"/>
              </a:spcAft>
            </a:pPr>
            <a:r>
              <a:rPr lang="en-GB" altLang="en-US" sz="2400">
                <a:solidFill>
                  <a:srgbClr val="FFFFFF"/>
                </a:solidFill>
                <a:latin typeface="Comic Sans MS" panose="030F0702030302020204" pitchFamily="66" charset="0"/>
              </a:rPr>
              <a:t>To have an infinite regression of cause and effect is impossible. So there must be a FIRST CAUSE.</a:t>
            </a:r>
          </a:p>
          <a:p>
            <a:pPr fontAlgn="base">
              <a:spcBef>
                <a:spcPct val="50000"/>
              </a:spcBef>
              <a:spcAft>
                <a:spcPct val="0"/>
              </a:spcAft>
            </a:pPr>
            <a:endParaRPr lang="en-GB" altLang="en-US" sz="2400">
              <a:solidFill>
                <a:srgbClr val="FFFFFF"/>
              </a:solidFill>
              <a:latin typeface="Comic Sans MS" panose="030F0702030302020204" pitchFamily="66" charset="0"/>
            </a:endParaRPr>
          </a:p>
          <a:p>
            <a:pPr fontAlgn="base">
              <a:spcBef>
                <a:spcPct val="50000"/>
              </a:spcBef>
              <a:spcAft>
                <a:spcPct val="0"/>
              </a:spcAft>
            </a:pPr>
            <a:r>
              <a:rPr lang="en-GB" altLang="en-US" sz="2400">
                <a:solidFill>
                  <a:srgbClr val="FFFFFF"/>
                </a:solidFill>
                <a:latin typeface="Comic Sans MS" panose="030F0702030302020204" pitchFamily="66" charset="0"/>
              </a:rPr>
              <a:t>The only thing that can possibly have been the FIRST CAUSE is something that needs no cause.</a:t>
            </a:r>
          </a:p>
          <a:p>
            <a:pPr fontAlgn="base">
              <a:spcBef>
                <a:spcPct val="50000"/>
              </a:spcBef>
              <a:spcAft>
                <a:spcPct val="0"/>
              </a:spcAft>
            </a:pPr>
            <a:r>
              <a:rPr lang="en-GB" altLang="en-US" sz="2400">
                <a:solidFill>
                  <a:srgbClr val="FFFFFF"/>
                </a:solidFill>
                <a:latin typeface="Comic Sans MS" panose="030F0702030302020204" pitchFamily="66" charset="0"/>
              </a:rPr>
              <a:t>Only something that has no beginning needs no cause.</a:t>
            </a:r>
          </a:p>
          <a:p>
            <a:pPr fontAlgn="base">
              <a:spcBef>
                <a:spcPct val="50000"/>
              </a:spcBef>
              <a:spcAft>
                <a:spcPct val="0"/>
              </a:spcAft>
            </a:pPr>
            <a:r>
              <a:rPr lang="en-GB" altLang="en-US" sz="2400">
                <a:solidFill>
                  <a:srgbClr val="FFFFFF"/>
                </a:solidFill>
                <a:latin typeface="Comic Sans MS" panose="030F0702030302020204" pitchFamily="66" charset="0"/>
              </a:rPr>
              <a:t>The only thing that has no beginning is god (because according to the definition, god is eternal).</a:t>
            </a:r>
            <a:endParaRPr lang="en-US" altLang="en-US" sz="2400">
              <a:solidFill>
                <a:srgbClr val="FFFFFF"/>
              </a:solidFill>
              <a:latin typeface="Comic Sans MS" panose="030F0702030302020204" pitchFamily="66" charset="0"/>
            </a:endParaRPr>
          </a:p>
        </p:txBody>
      </p:sp>
      <p:sp>
        <p:nvSpPr>
          <p:cNvPr id="13317" name="Text Box 5"/>
          <p:cNvSpPr txBox="1">
            <a:spLocks noChangeArrowheads="1"/>
          </p:cNvSpPr>
          <p:nvPr/>
        </p:nvSpPr>
        <p:spPr bwMode="auto">
          <a:xfrm>
            <a:off x="1847851" y="188913"/>
            <a:ext cx="1223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a:solidFill>
                  <a:srgbClr val="FFFFFF"/>
                </a:solidFill>
                <a:latin typeface="Elephant" panose="02020904090505020303" pitchFamily="18" charset="0"/>
              </a:rPr>
              <a:t>1.</a:t>
            </a:r>
            <a:endParaRPr lang="en-US" altLang="en-US">
              <a:solidFill>
                <a:srgbClr val="FFFFFF"/>
              </a:solidFill>
              <a:latin typeface="Elephant" panose="02020904090505020303" pitchFamily="18" charset="0"/>
            </a:endParaRPr>
          </a:p>
        </p:txBody>
      </p:sp>
    </p:spTree>
    <p:extLst>
      <p:ext uri="{BB962C8B-B14F-4D97-AF65-F5344CB8AC3E}">
        <p14:creationId xmlns:p14="http://schemas.microsoft.com/office/powerpoint/2010/main" val="180217619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igba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0"/>
            <a:ext cx="9467850" cy="702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67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WordArt 4"/>
          <p:cNvSpPr>
            <a:spLocks noChangeArrowheads="1" noChangeShapeType="1" noTextEdit="1"/>
          </p:cNvSpPr>
          <p:nvPr/>
        </p:nvSpPr>
        <p:spPr bwMode="auto">
          <a:xfrm>
            <a:off x="1847851" y="836613"/>
            <a:ext cx="8810625" cy="48244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1600" kern="10">
                <a:ln w="9525">
                  <a:solidFill>
                    <a:srgbClr val="000000"/>
                  </a:solidFill>
                  <a:round/>
                  <a:headEnd/>
                  <a:tailEnd/>
                </a:ln>
                <a:solidFill>
                  <a:srgbClr val="FFFFFF"/>
                </a:solidFill>
                <a:latin typeface="Arial Black" panose="020B0A04020102020204" pitchFamily="34" charset="0"/>
              </a:rPr>
              <a:t>THINK ABOUT</a:t>
            </a:r>
          </a:p>
          <a:p>
            <a:pPr algn="ctr" fontAlgn="base">
              <a:spcBef>
                <a:spcPct val="0"/>
              </a:spcBef>
              <a:spcAft>
                <a:spcPct val="0"/>
              </a:spcAft>
            </a:pPr>
            <a:r>
              <a:rPr lang="en-US" sz="1600" kern="10">
                <a:ln w="9525">
                  <a:solidFill>
                    <a:srgbClr val="000000"/>
                  </a:solidFill>
                  <a:round/>
                  <a:headEnd/>
                  <a:tailEnd/>
                </a:ln>
                <a:solidFill>
                  <a:srgbClr val="FFFFFF"/>
                </a:solidFill>
                <a:latin typeface="Arial Black" panose="020B0A04020102020204" pitchFamily="34" charset="0"/>
              </a:rPr>
              <a:t>WHAT THINGS MUST</a:t>
            </a:r>
          </a:p>
          <a:p>
            <a:pPr algn="ctr" fontAlgn="base">
              <a:spcBef>
                <a:spcPct val="0"/>
              </a:spcBef>
              <a:spcAft>
                <a:spcPct val="0"/>
              </a:spcAft>
            </a:pPr>
            <a:r>
              <a:rPr lang="en-US" sz="1600" kern="10">
                <a:ln w="9525">
                  <a:solidFill>
                    <a:srgbClr val="000000"/>
                  </a:solidFill>
                  <a:round/>
                  <a:headEnd/>
                  <a:tailEnd/>
                </a:ln>
                <a:solidFill>
                  <a:srgbClr val="FFFFFF"/>
                </a:solidFill>
                <a:latin typeface="Arial Black" panose="020B0A04020102020204" pitchFamily="34" charset="0"/>
              </a:rPr>
              <a:t>HAVE BEEN LIKE</a:t>
            </a:r>
          </a:p>
          <a:p>
            <a:pPr algn="ctr" fontAlgn="base">
              <a:spcBef>
                <a:spcPct val="0"/>
              </a:spcBef>
              <a:spcAft>
                <a:spcPct val="0"/>
              </a:spcAft>
            </a:pPr>
            <a:r>
              <a:rPr lang="en-US" sz="1600" kern="10">
                <a:ln w="9525">
                  <a:solidFill>
                    <a:srgbClr val="000000"/>
                  </a:solidFill>
                  <a:round/>
                  <a:headEnd/>
                  <a:tailEnd/>
                </a:ln>
                <a:solidFill>
                  <a:srgbClr val="FFFFFF"/>
                </a:solidFill>
                <a:latin typeface="Arial Black" panose="020B0A04020102020204" pitchFamily="34" charset="0"/>
              </a:rPr>
              <a:t>BEFORE THE "BIG BANG"</a:t>
            </a:r>
            <a:endParaRPr lang="en-GB" sz="1600" kern="10">
              <a:ln w="9525">
                <a:solidFill>
                  <a:srgbClr val="000000"/>
                </a:solidFill>
                <a:round/>
                <a:headEnd/>
                <a:tailEnd/>
              </a:ln>
              <a:solidFill>
                <a:srgbClr val="FFFFFF"/>
              </a:solidFill>
              <a:latin typeface="Arial Black" panose="020B0A04020102020204" pitchFamily="34" charset="0"/>
            </a:endParaRPr>
          </a:p>
        </p:txBody>
      </p:sp>
      <p:sp>
        <p:nvSpPr>
          <p:cNvPr id="9221" name="Text Box 5"/>
          <p:cNvSpPr txBox="1">
            <a:spLocks noChangeArrowheads="1"/>
          </p:cNvSpPr>
          <p:nvPr/>
        </p:nvSpPr>
        <p:spPr bwMode="auto">
          <a:xfrm>
            <a:off x="1774825" y="238126"/>
            <a:ext cx="43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000" b="1">
                <a:solidFill>
                  <a:srgbClr val="FFFFFF"/>
                </a:solidFill>
                <a:latin typeface="Elephant" panose="02020904090505020303" pitchFamily="18" charset="0"/>
              </a:rPr>
              <a:t>2.</a:t>
            </a:r>
            <a:endParaRPr lang="en-US" altLang="en-US" sz="2000" b="1">
              <a:solidFill>
                <a:srgbClr val="FFFFFF"/>
              </a:solidFill>
              <a:latin typeface="Elephant" panose="02020904090505020303" pitchFamily="18" charset="0"/>
            </a:endParaRPr>
          </a:p>
        </p:txBody>
      </p:sp>
    </p:spTree>
    <p:extLst>
      <p:ext uri="{BB962C8B-B14F-4D97-AF65-F5344CB8AC3E}">
        <p14:creationId xmlns:p14="http://schemas.microsoft.com/office/powerpoint/2010/main" val="107805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1992313" y="404813"/>
            <a:ext cx="619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b="1">
                <a:solidFill>
                  <a:srgbClr val="000000"/>
                </a:solidFill>
              </a:rPr>
              <a:t>Like this?</a:t>
            </a:r>
            <a:endParaRPr lang="en-US" altLang="en-US" b="1">
              <a:solidFill>
                <a:srgbClr val="000000"/>
              </a:solidFill>
            </a:endParaRPr>
          </a:p>
        </p:txBody>
      </p:sp>
      <p:sp>
        <p:nvSpPr>
          <p:cNvPr id="11269" name="Text Box 5"/>
          <p:cNvSpPr txBox="1">
            <a:spLocks noChangeArrowheads="1"/>
          </p:cNvSpPr>
          <p:nvPr/>
        </p:nvSpPr>
        <p:spPr bwMode="auto">
          <a:xfrm>
            <a:off x="5664200" y="2276475"/>
            <a:ext cx="863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9600">
                <a:solidFill>
                  <a:srgbClr val="000000"/>
                </a:solidFill>
              </a:rPr>
              <a:t>.</a:t>
            </a:r>
            <a:endParaRPr lang="en-US" altLang="en-US" sz="9600">
              <a:solidFill>
                <a:srgbClr val="000000"/>
              </a:solidFill>
            </a:endParaRPr>
          </a:p>
        </p:txBody>
      </p:sp>
      <p:sp>
        <p:nvSpPr>
          <p:cNvPr id="11270" name="Text Box 6"/>
          <p:cNvSpPr txBox="1">
            <a:spLocks noChangeArrowheads="1"/>
          </p:cNvSpPr>
          <p:nvPr/>
        </p:nvSpPr>
        <p:spPr bwMode="auto">
          <a:xfrm>
            <a:off x="2351089" y="3933826"/>
            <a:ext cx="77057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000000"/>
                </a:solidFill>
                <a:latin typeface="Comic Sans MS" panose="030F0702030302020204" pitchFamily="66" charset="0"/>
              </a:rPr>
              <a:t>There is NOTHING outside the universe.</a:t>
            </a:r>
          </a:p>
          <a:p>
            <a:pPr fontAlgn="base">
              <a:spcBef>
                <a:spcPct val="50000"/>
              </a:spcBef>
              <a:spcAft>
                <a:spcPct val="0"/>
              </a:spcAft>
            </a:pPr>
            <a:r>
              <a:rPr lang="en-GB" altLang="en-US">
                <a:solidFill>
                  <a:srgbClr val="000000"/>
                </a:solidFill>
                <a:latin typeface="Comic Sans MS" panose="030F0702030302020204" pitchFamily="66" charset="0"/>
              </a:rPr>
              <a:t>Even time does not exist here.</a:t>
            </a:r>
          </a:p>
        </p:txBody>
      </p:sp>
    </p:spTree>
    <p:extLst>
      <p:ext uri="{BB962C8B-B14F-4D97-AF65-F5344CB8AC3E}">
        <p14:creationId xmlns:p14="http://schemas.microsoft.com/office/powerpoint/2010/main" val="308995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ppt_w</p:attrName>
                                        </p:attrNameLst>
                                      </p:cBhvr>
                                      <p:tavLst>
                                        <p:tav tm="0">
                                          <p:val>
                                            <p:strVal val="#ppt_w+.3"/>
                                          </p:val>
                                        </p:tav>
                                        <p:tav tm="100000">
                                          <p:val>
                                            <p:strVal val="#ppt_w"/>
                                          </p:val>
                                        </p:tav>
                                      </p:tavLst>
                                    </p:anim>
                                    <p:anim calcmode="lin" valueType="num">
                                      <p:cBhvr>
                                        <p:cTn id="13" dur="1000" fill="hold"/>
                                        <p:tgtEl>
                                          <p:spTgt spid="11269"/>
                                        </p:tgtEl>
                                        <p:attrNameLst>
                                          <p:attrName>ppt_h</p:attrName>
                                        </p:attrNameLst>
                                      </p:cBhvr>
                                      <p:tavLst>
                                        <p:tav tm="0">
                                          <p:val>
                                            <p:strVal val="#ppt_h"/>
                                          </p:val>
                                        </p:tav>
                                        <p:tav tm="100000">
                                          <p:val>
                                            <p:strVal val="#ppt_h"/>
                                          </p:val>
                                        </p:tav>
                                      </p:tavLst>
                                    </p:anim>
                                    <p:animEffect transition="in" filter="fade">
                                      <p:cBhvr>
                                        <p:cTn id="14" dur="1000"/>
                                        <p:tgtEl>
                                          <p:spTgt spid="1126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495550" y="620714"/>
            <a:ext cx="7272338"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FFFFFF"/>
                </a:solidFill>
                <a:latin typeface="Comic Sans MS" panose="030F0702030302020204" pitchFamily="66" charset="0"/>
              </a:rPr>
              <a:t>WHAT CAN HAVE CAUSED THE BIG BANG?</a:t>
            </a:r>
          </a:p>
          <a:p>
            <a:pPr fontAlgn="base">
              <a:spcBef>
                <a:spcPct val="50000"/>
              </a:spcBef>
              <a:spcAft>
                <a:spcPct val="0"/>
              </a:spcAft>
            </a:pPr>
            <a:endParaRPr lang="en-GB" altLang="en-US" sz="2000">
              <a:solidFill>
                <a:srgbClr val="FFFFFF"/>
              </a:solidFill>
              <a:latin typeface="Comic Sans MS" panose="030F0702030302020204" pitchFamily="66" charset="0"/>
            </a:endParaRPr>
          </a:p>
          <a:p>
            <a:pPr fontAlgn="base">
              <a:spcBef>
                <a:spcPct val="50000"/>
              </a:spcBef>
              <a:spcAft>
                <a:spcPct val="0"/>
              </a:spcAft>
            </a:pPr>
            <a:r>
              <a:rPr lang="en-GB" altLang="en-US" sz="2000">
                <a:solidFill>
                  <a:srgbClr val="FFFFFF"/>
                </a:solidFill>
                <a:latin typeface="Comic Sans MS" panose="030F0702030302020204" pitchFamily="66" charset="0"/>
              </a:rPr>
              <a:t>It must have been something that exists outside time because time only started when the universe was created.</a:t>
            </a:r>
          </a:p>
          <a:p>
            <a:pPr fontAlgn="base">
              <a:spcBef>
                <a:spcPct val="50000"/>
              </a:spcBef>
              <a:spcAft>
                <a:spcPct val="0"/>
              </a:spcAft>
            </a:pPr>
            <a:endParaRPr lang="en-GB" altLang="en-US" sz="2000">
              <a:solidFill>
                <a:srgbClr val="FFFFFF"/>
              </a:solidFill>
              <a:latin typeface="Comic Sans MS" panose="030F0702030302020204" pitchFamily="66" charset="0"/>
            </a:endParaRPr>
          </a:p>
          <a:p>
            <a:pPr fontAlgn="base">
              <a:spcBef>
                <a:spcPct val="50000"/>
              </a:spcBef>
              <a:spcAft>
                <a:spcPct val="0"/>
              </a:spcAft>
            </a:pPr>
            <a:endParaRPr lang="en-GB" altLang="en-US" sz="2000">
              <a:solidFill>
                <a:srgbClr val="FFFFFF"/>
              </a:solidFill>
              <a:latin typeface="Comic Sans MS" panose="030F0702030302020204" pitchFamily="66" charset="0"/>
            </a:endParaRPr>
          </a:p>
          <a:p>
            <a:pPr fontAlgn="base">
              <a:spcBef>
                <a:spcPct val="50000"/>
              </a:spcBef>
              <a:spcAft>
                <a:spcPct val="0"/>
              </a:spcAft>
            </a:pPr>
            <a:endParaRPr lang="en-GB" altLang="en-US" sz="2000">
              <a:solidFill>
                <a:srgbClr val="FFFFFF"/>
              </a:solidFill>
              <a:latin typeface="Comic Sans MS" panose="030F0702030302020204" pitchFamily="66" charset="0"/>
            </a:endParaRPr>
          </a:p>
          <a:p>
            <a:pPr fontAlgn="base">
              <a:spcBef>
                <a:spcPct val="50000"/>
              </a:spcBef>
              <a:spcAft>
                <a:spcPct val="0"/>
              </a:spcAft>
            </a:pPr>
            <a:endParaRPr lang="en-GB" altLang="en-US" sz="2000">
              <a:solidFill>
                <a:srgbClr val="FFFFFF"/>
              </a:solidFill>
              <a:latin typeface="Comic Sans MS" panose="030F0702030302020204" pitchFamily="66" charset="0"/>
            </a:endParaRPr>
          </a:p>
        </p:txBody>
      </p:sp>
      <p:sp>
        <p:nvSpPr>
          <p:cNvPr id="6150" name="WordArt 6"/>
          <p:cNvSpPr>
            <a:spLocks noChangeArrowheads="1" noChangeShapeType="1" noTextEdit="1"/>
          </p:cNvSpPr>
          <p:nvPr/>
        </p:nvSpPr>
        <p:spPr bwMode="auto">
          <a:xfrm>
            <a:off x="3000375" y="3500439"/>
            <a:ext cx="6337300" cy="129698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Definition of god - god is eternal</a:t>
            </a:r>
          </a:p>
          <a:p>
            <a:pPr algn="ctr" fontAlgn="base">
              <a:spcBef>
                <a:spcPct val="0"/>
              </a:spcBef>
              <a:spcAft>
                <a:spcPct val="0"/>
              </a:spcAft>
            </a:pPr>
            <a:r>
              <a:rPr lang="en-US"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(no beginning and no end,</a:t>
            </a:r>
          </a:p>
          <a:p>
            <a:pPr algn="ctr" fontAlgn="base">
              <a:spcBef>
                <a:spcPct val="0"/>
              </a:spcBef>
              <a:spcAft>
                <a:spcPct val="0"/>
              </a:spcAft>
            </a:pPr>
            <a:r>
              <a:rPr lang="en-US"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 exists outside time).</a:t>
            </a:r>
            <a:endParaRPr lang="en-GB"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endParaRPr>
          </a:p>
        </p:txBody>
      </p:sp>
    </p:spTree>
    <p:extLst>
      <p:ext uri="{BB962C8B-B14F-4D97-AF65-F5344CB8AC3E}">
        <p14:creationId xmlns:p14="http://schemas.microsoft.com/office/powerpoint/2010/main" val="953995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2000"/>
                                        <p:tgtEl>
                                          <p:spTgt spid="6150"/>
                                        </p:tgtEl>
                                      </p:cBhvr>
                                    </p:animEffect>
                                    <p:anim calcmode="lin" valueType="num">
                                      <p:cBhvr>
                                        <p:cTn id="8" dur="2000" fill="hold"/>
                                        <p:tgtEl>
                                          <p:spTgt spid="6150"/>
                                        </p:tgtEl>
                                        <p:attrNameLst>
                                          <p:attrName>style.rotation</p:attrName>
                                        </p:attrNameLst>
                                      </p:cBhvr>
                                      <p:tavLst>
                                        <p:tav tm="0">
                                          <p:val>
                                            <p:fltVal val="720"/>
                                          </p:val>
                                        </p:tav>
                                        <p:tav tm="100000">
                                          <p:val>
                                            <p:fltVal val="0"/>
                                          </p:val>
                                        </p:tav>
                                      </p:tavLst>
                                    </p:anim>
                                    <p:anim calcmode="lin" valueType="num">
                                      <p:cBhvr>
                                        <p:cTn id="9" dur="2000" fill="hold"/>
                                        <p:tgtEl>
                                          <p:spTgt spid="6150"/>
                                        </p:tgtEl>
                                        <p:attrNameLst>
                                          <p:attrName>ppt_h</p:attrName>
                                        </p:attrNameLst>
                                      </p:cBhvr>
                                      <p:tavLst>
                                        <p:tav tm="0">
                                          <p:val>
                                            <p:fltVal val="0"/>
                                          </p:val>
                                        </p:tav>
                                        <p:tav tm="100000">
                                          <p:val>
                                            <p:strVal val="#ppt_h"/>
                                          </p:val>
                                        </p:tav>
                                      </p:tavLst>
                                    </p:anim>
                                    <p:anim calcmode="lin" valueType="num">
                                      <p:cBhvr>
                                        <p:cTn id="10" dur="2000" fill="hold"/>
                                        <p:tgtEl>
                                          <p:spTgt spid="61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5664200" y="2276475"/>
            <a:ext cx="863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9600">
                <a:solidFill>
                  <a:srgbClr val="000000"/>
                </a:solidFill>
              </a:rPr>
              <a:t>.</a:t>
            </a:r>
            <a:endParaRPr lang="en-US" altLang="en-US" sz="9600">
              <a:solidFill>
                <a:srgbClr val="000000"/>
              </a:solidFill>
            </a:endParaRPr>
          </a:p>
        </p:txBody>
      </p:sp>
      <p:sp>
        <p:nvSpPr>
          <p:cNvPr id="16388" name="Text Box 4"/>
          <p:cNvSpPr txBox="1">
            <a:spLocks noChangeArrowheads="1"/>
          </p:cNvSpPr>
          <p:nvPr/>
        </p:nvSpPr>
        <p:spPr bwMode="auto">
          <a:xfrm>
            <a:off x="2351089" y="3933825"/>
            <a:ext cx="770572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000000"/>
                </a:solidFill>
                <a:latin typeface="Comic Sans MS" panose="030F0702030302020204" pitchFamily="66" charset="0"/>
              </a:rPr>
              <a:t>There is NOTHING outside the universe.</a:t>
            </a:r>
          </a:p>
          <a:p>
            <a:pPr fontAlgn="base">
              <a:spcBef>
                <a:spcPct val="50000"/>
              </a:spcBef>
              <a:spcAft>
                <a:spcPct val="0"/>
              </a:spcAft>
            </a:pPr>
            <a:r>
              <a:rPr lang="en-GB" altLang="en-US">
                <a:solidFill>
                  <a:srgbClr val="000000"/>
                </a:solidFill>
                <a:latin typeface="Comic Sans MS" panose="030F0702030302020204" pitchFamily="66" charset="0"/>
              </a:rPr>
              <a:t>No raw materials to build things from. No power source to begin the great expansion of the Big Bang.</a:t>
            </a:r>
          </a:p>
        </p:txBody>
      </p:sp>
      <p:sp>
        <p:nvSpPr>
          <p:cNvPr id="16389" name="Text Box 5"/>
          <p:cNvSpPr txBox="1">
            <a:spLocks noChangeArrowheads="1"/>
          </p:cNvSpPr>
          <p:nvPr/>
        </p:nvSpPr>
        <p:spPr bwMode="auto">
          <a:xfrm>
            <a:off x="1847851" y="188913"/>
            <a:ext cx="10080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800">
                <a:solidFill>
                  <a:srgbClr val="000000"/>
                </a:solidFill>
                <a:latin typeface="Elephant" panose="02020904090505020303" pitchFamily="18" charset="0"/>
              </a:rPr>
              <a:t>3.</a:t>
            </a:r>
            <a:endParaRPr lang="en-US" altLang="en-US" sz="2800">
              <a:solidFill>
                <a:srgbClr val="000000"/>
              </a:solidFill>
              <a:latin typeface="Elephant" panose="02020904090505020303" pitchFamily="18" charset="0"/>
            </a:endParaRPr>
          </a:p>
        </p:txBody>
      </p:sp>
    </p:spTree>
    <p:extLst>
      <p:ext uri="{BB962C8B-B14F-4D97-AF65-F5344CB8AC3E}">
        <p14:creationId xmlns:p14="http://schemas.microsoft.com/office/powerpoint/2010/main" val="2428490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strVal val="#ppt_w+.3"/>
                                          </p:val>
                                        </p:tav>
                                        <p:tav tm="100000">
                                          <p:val>
                                            <p:strVal val="#ppt_w"/>
                                          </p:val>
                                        </p:tav>
                                      </p:tavLst>
                                    </p:anim>
                                    <p:anim calcmode="lin" valueType="num">
                                      <p:cBhvr>
                                        <p:cTn id="8" dur="1000" fill="hold"/>
                                        <p:tgtEl>
                                          <p:spTgt spid="16387"/>
                                        </p:tgtEl>
                                        <p:attrNameLst>
                                          <p:attrName>ppt_h</p:attrName>
                                        </p:attrNameLst>
                                      </p:cBhvr>
                                      <p:tavLst>
                                        <p:tav tm="0">
                                          <p:val>
                                            <p:strVal val="#ppt_h"/>
                                          </p:val>
                                        </p:tav>
                                        <p:tav tm="100000">
                                          <p:val>
                                            <p:strVal val="#ppt_h"/>
                                          </p:val>
                                        </p:tav>
                                      </p:tavLst>
                                    </p:anim>
                                    <p:animEffect transition="in" filter="fade">
                                      <p:cBhvr>
                                        <p:cTn id="9" dur="1000"/>
                                        <p:tgtEl>
                                          <p:spTgt spid="1638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495550" y="620714"/>
            <a:ext cx="727233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FFFFFF"/>
                </a:solidFill>
                <a:latin typeface="Comic Sans MS" panose="030F0702030302020204" pitchFamily="66" charset="0"/>
              </a:rPr>
              <a:t>WHAT CAN HAVE CAUSED THE BIG BANG?</a:t>
            </a:r>
          </a:p>
          <a:p>
            <a:pPr fontAlgn="base">
              <a:spcBef>
                <a:spcPct val="50000"/>
              </a:spcBef>
              <a:spcAft>
                <a:spcPct val="0"/>
              </a:spcAft>
            </a:pPr>
            <a:endParaRPr lang="en-GB" altLang="en-US" sz="2000">
              <a:solidFill>
                <a:srgbClr val="FFFFFF"/>
              </a:solidFill>
              <a:latin typeface="Comic Sans MS" panose="030F0702030302020204" pitchFamily="66" charset="0"/>
            </a:endParaRPr>
          </a:p>
          <a:p>
            <a:pPr fontAlgn="base">
              <a:spcBef>
                <a:spcPct val="50000"/>
              </a:spcBef>
              <a:spcAft>
                <a:spcPct val="0"/>
              </a:spcAft>
            </a:pPr>
            <a:r>
              <a:rPr lang="en-GB" altLang="en-US" sz="2000">
                <a:solidFill>
                  <a:srgbClr val="FFFFFF"/>
                </a:solidFill>
                <a:latin typeface="Comic Sans MS" panose="030F0702030302020204" pitchFamily="66" charset="0"/>
              </a:rPr>
              <a:t>It must have been something with unlimited power because there was nothing there to create the universe from.</a:t>
            </a:r>
            <a:endParaRPr lang="en-US" altLang="en-US" sz="2000">
              <a:solidFill>
                <a:srgbClr val="FFFFFF"/>
              </a:solidFill>
              <a:latin typeface="Comic Sans MS" panose="030F0702030302020204" pitchFamily="66" charset="0"/>
            </a:endParaRPr>
          </a:p>
        </p:txBody>
      </p:sp>
      <p:sp>
        <p:nvSpPr>
          <p:cNvPr id="15364" name="WordArt 4"/>
          <p:cNvSpPr>
            <a:spLocks noChangeArrowheads="1" noChangeShapeType="1" noTextEdit="1"/>
          </p:cNvSpPr>
          <p:nvPr/>
        </p:nvSpPr>
        <p:spPr bwMode="auto">
          <a:xfrm>
            <a:off x="2782889" y="2852738"/>
            <a:ext cx="6192837" cy="10604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Definition of god - god is omnipotent - </a:t>
            </a:r>
          </a:p>
          <a:p>
            <a:pPr algn="ctr" fontAlgn="base">
              <a:spcBef>
                <a:spcPct val="0"/>
              </a:spcBef>
              <a:spcAft>
                <a:spcPct val="0"/>
              </a:spcAft>
            </a:pPr>
            <a:r>
              <a:rPr lang="en-US"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(has unlimited power).</a:t>
            </a:r>
            <a:endParaRPr lang="en-GB" kern="10">
              <a:ln w="25400">
                <a:solidFill>
                  <a:srgbClr val="FFFF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endParaRPr>
          </a:p>
        </p:txBody>
      </p:sp>
    </p:spTree>
    <p:extLst>
      <p:ext uri="{BB962C8B-B14F-4D97-AF65-F5344CB8AC3E}">
        <p14:creationId xmlns:p14="http://schemas.microsoft.com/office/powerpoint/2010/main" val="1781906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anim calcmode="lin" valueType="num">
                                      <p:cBhvr>
                                        <p:cTn id="8" dur="2000" fill="hold"/>
                                        <p:tgtEl>
                                          <p:spTgt spid="15364"/>
                                        </p:tgtEl>
                                        <p:attrNameLst>
                                          <p:attrName>style.rotation</p:attrName>
                                        </p:attrNameLst>
                                      </p:cBhvr>
                                      <p:tavLst>
                                        <p:tav tm="0">
                                          <p:val>
                                            <p:fltVal val="720"/>
                                          </p:val>
                                        </p:tav>
                                        <p:tav tm="100000">
                                          <p:val>
                                            <p:fltVal val="0"/>
                                          </p:val>
                                        </p:tav>
                                      </p:tavLst>
                                    </p:anim>
                                    <p:anim calcmode="lin" valueType="num">
                                      <p:cBhvr>
                                        <p:cTn id="9" dur="2000" fill="hold"/>
                                        <p:tgtEl>
                                          <p:spTgt spid="15364"/>
                                        </p:tgtEl>
                                        <p:attrNameLst>
                                          <p:attrName>ppt_h</p:attrName>
                                        </p:attrNameLst>
                                      </p:cBhvr>
                                      <p:tavLst>
                                        <p:tav tm="0">
                                          <p:val>
                                            <p:fltVal val="0"/>
                                          </p:val>
                                        </p:tav>
                                        <p:tav tm="100000">
                                          <p:val>
                                            <p:strVal val="#ppt_h"/>
                                          </p:val>
                                        </p:tav>
                                      </p:tavLst>
                                    </p:anim>
                                    <p:anim calcmode="lin" valueType="num">
                                      <p:cBhvr>
                                        <p:cTn id="10" dur="2000" fill="hold"/>
                                        <p:tgtEl>
                                          <p:spTgt spid="153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149436"/>
            <a:ext cx="7992888" cy="6555641"/>
          </a:xfrm>
          <a:prstGeom prst="rect">
            <a:avLst/>
          </a:prstGeom>
          <a:noFill/>
        </p:spPr>
        <p:txBody>
          <a:bodyPr wrap="square" rtlCol="0">
            <a:spAutoFit/>
          </a:bodyPr>
          <a:lstStyle/>
          <a:p>
            <a:r>
              <a:rPr lang="en-GB" sz="6000" dirty="0">
                <a:solidFill>
                  <a:prstClr val="black"/>
                </a:solidFill>
              </a:rPr>
              <a:t>Before we start...</a:t>
            </a:r>
          </a:p>
          <a:p>
            <a:endParaRPr lang="en-GB" sz="6000" dirty="0">
              <a:solidFill>
                <a:prstClr val="black"/>
              </a:solidFill>
            </a:endParaRPr>
          </a:p>
          <a:p>
            <a:endParaRPr lang="en-GB" sz="6000" dirty="0">
              <a:solidFill>
                <a:prstClr val="black"/>
              </a:solidFill>
            </a:endParaRPr>
          </a:p>
          <a:p>
            <a:endParaRPr lang="en-GB" sz="6000" dirty="0">
              <a:solidFill>
                <a:prstClr val="black"/>
              </a:solidFill>
            </a:endParaRPr>
          </a:p>
          <a:p>
            <a:endParaRPr lang="en-GB" sz="6000" dirty="0">
              <a:solidFill>
                <a:prstClr val="black"/>
              </a:solidFill>
            </a:endParaRPr>
          </a:p>
          <a:p>
            <a:r>
              <a:rPr lang="en-GB" sz="6000" dirty="0">
                <a:solidFill>
                  <a:prstClr val="black"/>
                </a:solidFill>
              </a:rPr>
              <a:t>Let’s have some cake!</a:t>
            </a:r>
          </a:p>
        </p:txBody>
      </p:sp>
      <p:pic>
        <p:nvPicPr>
          <p:cNvPr id="4098" name="Picture 2" descr="C:\Users\Zelda and Mark\AppData\Local\Microsoft\Windows\Temporary Internet Files\Content.IE5\JH8EJDVK\MC900290203[1].wmf"/>
          <p:cNvPicPr>
            <a:picLocks noChangeAspect="1" noChangeArrowheads="1"/>
          </p:cNvPicPr>
          <p:nvPr/>
        </p:nvPicPr>
        <p:blipFill>
          <a:blip r:embed="rId3" cstate="print"/>
          <a:srcRect/>
          <a:stretch>
            <a:fillRect/>
          </a:stretch>
        </p:blipFill>
        <p:spPr bwMode="auto">
          <a:xfrm>
            <a:off x="4439816" y="1916832"/>
            <a:ext cx="2918218" cy="2875270"/>
          </a:xfrm>
          <a:prstGeom prst="rect">
            <a:avLst/>
          </a:prstGeom>
          <a:noFill/>
        </p:spPr>
      </p:pic>
    </p:spTree>
    <p:extLst>
      <p:ext uri="{BB962C8B-B14F-4D97-AF65-F5344CB8AC3E}">
        <p14:creationId xmlns:p14="http://schemas.microsoft.com/office/powerpoint/2010/main" val="1228213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797152"/>
            <a:ext cx="9144000" cy="1154162"/>
          </a:xfrm>
          <a:prstGeom prst="rect">
            <a:avLst/>
          </a:prstGeom>
          <a:noFill/>
        </p:spPr>
        <p:txBody>
          <a:bodyPr wrap="square" rtlCol="0">
            <a:spAutoFit/>
          </a:bodyPr>
          <a:lstStyle/>
          <a:p>
            <a:r>
              <a:rPr lang="en-GB" sz="2300" dirty="0">
                <a:solidFill>
                  <a:prstClr val="black"/>
                </a:solidFill>
              </a:rPr>
              <a:t>The more we know about the world around us, the more evidence we have of an intelligent creator. (Mankind’s Search for God, 1990)</a:t>
            </a:r>
          </a:p>
        </p:txBody>
      </p:sp>
      <p:pic>
        <p:nvPicPr>
          <p:cNvPr id="6" name="Picture 5" descr="Photo-0063.jpg"/>
          <p:cNvPicPr>
            <a:picLocks noChangeAspect="1"/>
          </p:cNvPicPr>
          <p:nvPr/>
        </p:nvPicPr>
        <p:blipFill>
          <a:blip r:embed="rId3" cstate="print"/>
          <a:stretch>
            <a:fillRect/>
          </a:stretch>
        </p:blipFill>
        <p:spPr>
          <a:xfrm>
            <a:off x="1524000" y="0"/>
            <a:ext cx="3059832" cy="2294874"/>
          </a:xfrm>
          <a:prstGeom prst="rect">
            <a:avLst/>
          </a:prstGeom>
        </p:spPr>
      </p:pic>
      <p:pic>
        <p:nvPicPr>
          <p:cNvPr id="8" name="Picture 7" descr="lavender.jpg"/>
          <p:cNvPicPr>
            <a:picLocks noChangeAspect="1"/>
          </p:cNvPicPr>
          <p:nvPr/>
        </p:nvPicPr>
        <p:blipFill>
          <a:blip r:embed="rId4" cstate="print"/>
          <a:stretch>
            <a:fillRect/>
          </a:stretch>
        </p:blipFill>
        <p:spPr>
          <a:xfrm>
            <a:off x="7464152" y="-1"/>
            <a:ext cx="3203848" cy="2348881"/>
          </a:xfrm>
          <a:prstGeom prst="rect">
            <a:avLst/>
          </a:prstGeom>
        </p:spPr>
      </p:pic>
      <p:pic>
        <p:nvPicPr>
          <p:cNvPr id="9" name="Picture 8" descr="Landscape-Fall-Creek-Falls-and-Snake-River-Idaho.jpg"/>
          <p:cNvPicPr>
            <a:picLocks noChangeAspect="1"/>
          </p:cNvPicPr>
          <p:nvPr/>
        </p:nvPicPr>
        <p:blipFill>
          <a:blip r:embed="rId5" cstate="print"/>
          <a:stretch>
            <a:fillRect/>
          </a:stretch>
        </p:blipFill>
        <p:spPr>
          <a:xfrm>
            <a:off x="1524001" y="2276872"/>
            <a:ext cx="3072341" cy="2304256"/>
          </a:xfrm>
          <a:prstGeom prst="rect">
            <a:avLst/>
          </a:prstGeom>
        </p:spPr>
      </p:pic>
      <p:pic>
        <p:nvPicPr>
          <p:cNvPr id="10" name="Picture 9" descr="world_cow.jpg"/>
          <p:cNvPicPr>
            <a:picLocks noChangeAspect="1"/>
          </p:cNvPicPr>
          <p:nvPr/>
        </p:nvPicPr>
        <p:blipFill>
          <a:blip r:embed="rId6" cstate="print"/>
          <a:stretch>
            <a:fillRect/>
          </a:stretch>
        </p:blipFill>
        <p:spPr>
          <a:xfrm>
            <a:off x="4583832" y="2308328"/>
            <a:ext cx="3096344" cy="2285397"/>
          </a:xfrm>
          <a:prstGeom prst="rect">
            <a:avLst/>
          </a:prstGeom>
        </p:spPr>
      </p:pic>
      <p:pic>
        <p:nvPicPr>
          <p:cNvPr id="11" name="Picture 10" descr="oil_rig_98212623.jpg"/>
          <p:cNvPicPr>
            <a:picLocks noChangeAspect="1"/>
          </p:cNvPicPr>
          <p:nvPr/>
        </p:nvPicPr>
        <p:blipFill>
          <a:blip r:embed="rId7" cstate="print"/>
          <a:stretch>
            <a:fillRect/>
          </a:stretch>
        </p:blipFill>
        <p:spPr>
          <a:xfrm>
            <a:off x="7680176" y="2348880"/>
            <a:ext cx="2987824" cy="2304256"/>
          </a:xfrm>
          <a:prstGeom prst="rect">
            <a:avLst/>
          </a:prstGeom>
        </p:spPr>
      </p:pic>
      <p:sp>
        <p:nvSpPr>
          <p:cNvPr id="12" name="TextBox 11"/>
          <p:cNvSpPr txBox="1"/>
          <p:nvPr/>
        </p:nvSpPr>
        <p:spPr>
          <a:xfrm>
            <a:off x="3143672" y="5805264"/>
            <a:ext cx="5760640" cy="707886"/>
          </a:xfrm>
          <a:prstGeom prst="rect">
            <a:avLst/>
          </a:prstGeom>
          <a:noFill/>
        </p:spPr>
        <p:txBody>
          <a:bodyPr wrap="square" rtlCol="0">
            <a:spAutoFit/>
          </a:bodyPr>
          <a:lstStyle/>
          <a:p>
            <a:r>
              <a:rPr lang="en-GB" sz="4000" dirty="0">
                <a:solidFill>
                  <a:prstClr val="black"/>
                </a:solidFill>
              </a:rPr>
              <a:t>AGREE? ...OR NOT?</a:t>
            </a:r>
          </a:p>
        </p:txBody>
      </p:sp>
      <p:pic>
        <p:nvPicPr>
          <p:cNvPr id="7" name="Picture 6" descr="honey-bee.jpg"/>
          <p:cNvPicPr>
            <a:picLocks noChangeAspect="1"/>
          </p:cNvPicPr>
          <p:nvPr/>
        </p:nvPicPr>
        <p:blipFill>
          <a:blip r:embed="rId8" cstate="print"/>
          <a:stretch>
            <a:fillRect/>
          </a:stretch>
        </p:blipFill>
        <p:spPr>
          <a:xfrm>
            <a:off x="4583832" y="-1"/>
            <a:ext cx="3096344" cy="2326413"/>
          </a:xfrm>
          <a:prstGeom prst="rect">
            <a:avLst/>
          </a:prstGeom>
        </p:spPr>
      </p:pic>
    </p:spTree>
    <p:extLst>
      <p:ext uri="{BB962C8B-B14F-4D97-AF65-F5344CB8AC3E}">
        <p14:creationId xmlns:p14="http://schemas.microsoft.com/office/powerpoint/2010/main" val="2244160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1639" y="210068"/>
            <a:ext cx="3223639"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Unitarians</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55" y="463136"/>
            <a:ext cx="5115890" cy="6394863"/>
          </a:xfrm>
          <a:prstGeom prst="rect">
            <a:avLst/>
          </a:prstGeom>
        </p:spPr>
      </p:pic>
      <p:sp>
        <p:nvSpPr>
          <p:cNvPr id="6" name="Rectangle 5"/>
          <p:cNvSpPr/>
          <p:nvPr/>
        </p:nvSpPr>
        <p:spPr>
          <a:xfrm>
            <a:off x="4179487" y="4403188"/>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70" y="4111050"/>
            <a:ext cx="1876938" cy="1876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655" y="2481076"/>
            <a:ext cx="2271933" cy="1514622"/>
          </a:xfrm>
          <a:prstGeom prst="rect">
            <a:avLst/>
          </a:prstGeom>
        </p:spPr>
      </p:pic>
      <p:sp>
        <p:nvSpPr>
          <p:cNvPr id="2" name="Oval Callout 1"/>
          <p:cNvSpPr/>
          <p:nvPr/>
        </p:nvSpPr>
        <p:spPr>
          <a:xfrm>
            <a:off x="1335073" y="1318081"/>
            <a:ext cx="2507613" cy="1580606"/>
          </a:xfrm>
          <a:prstGeom prst="wedgeEllipseCallout">
            <a:avLst>
              <a:gd name="adj1" fmla="val 89189"/>
              <a:gd name="adj2" fmla="val 4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You’re not that special, son</a:t>
            </a:r>
            <a:endParaRPr lang="en-GB" b="1" dirty="0"/>
          </a:p>
        </p:txBody>
      </p:sp>
    </p:spTree>
    <p:extLst>
      <p:ext uri="{BB962C8B-B14F-4D97-AF65-F5344CB8AC3E}">
        <p14:creationId xmlns:p14="http://schemas.microsoft.com/office/powerpoint/2010/main" val="36138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1.11111E-6 L -1.66667E-6 -1.11111E-6 C -0.00286 -0.00185 -0.00586 -0.00347 -0.00859 -0.00555 C -0.00976 -0.00671 -0.01067 -0.00856 -0.01185 -0.00949 C -0.01497 -0.0118 -0.01836 -0.01296 -0.02148 -0.01527 L -0.02682 -0.01898 C -0.02786 -0.02083 -0.02877 -0.02338 -0.03008 -0.02477 C -0.03633 -0.03171 -0.03359 -0.02592 -0.03867 -0.03032 C -0.04049 -0.03217 -0.04218 -0.03449 -0.04401 -0.03611 C -0.04505 -0.03703 -0.04622 -0.03703 -0.04726 -0.03796 C -0.04948 -0.04027 -0.05143 -0.04305 -0.05364 -0.0456 C -0.05468 -0.04699 -0.0556 -0.04884 -0.0569 -0.04953 C -0.05794 -0.05 -0.05898 -0.05046 -0.06002 -0.05139 C -0.06367 -0.05439 -0.06692 -0.05949 -0.07083 -0.06088 C -0.07968 -0.06412 -0.07435 -0.0625 -0.08685 -0.06481 C -0.09284 -0.06828 -0.09088 -0.06759 -0.10078 -0.06852 C -0.11002 -0.06944 -0.1194 -0.06967 -0.12864 -0.07037 L -0.15221 -0.07222 C -0.16679 -0.07176 -0.18151 -0.07152 -0.19609 -0.07037 C -0.19726 -0.07037 -0.1983 -0.06898 -0.19935 -0.06852 C -0.20221 -0.06759 -0.20508 -0.06736 -0.20794 -0.06666 L -0.21432 -0.06273 C -0.21536 -0.06227 -0.2164 -0.06134 -0.21758 -0.06088 L -0.22291 -0.05902 C -0.23099 -0.04953 -0.2207 -0.06064 -0.23047 -0.05324 C -0.23398 -0.05046 -0.23971 -0.03865 -0.24114 -0.03611 L -0.2444 -0.03032 L -0.24752 -0.02477 C -0.24883 -0.01828 -0.24883 -0.01852 -0.24974 -0.01134 C -0.24987 -0.01018 -0.2513 0.00394 -0.25182 0.00579 C -0.25299 0.00996 -0.25612 0.01713 -0.25612 0.01713 C -0.25547 0.02037 -0.25521 0.02408 -0.25403 0.02662 C -0.25169 0.03218 -0.24635 0.03635 -0.24323 0.04005 C -0.2332 0.05209 -0.24375 0.04167 -0.2358 0.04769 C -0.23437 0.04885 -0.23294 0.05047 -0.23151 0.05139 C -0.22942 0.05301 -0.22513 0.05533 -0.22513 0.05533 C -0.21679 0.05348 -0.21771 0.05486 -0.21119 0.04954 C -0.2082 0.04723 -0.2026 0.0419 -0.2026 0.0419 C -0.20156 0.03936 -0.20078 0.03635 -0.19935 0.03426 C -0.19843 0.03311 -0.197 0.0338 -0.19609 0.03241 C -0.19518 0.03102 -0.19466 0.02871 -0.19401 0.02662 C -0.18854 0.00973 -0.19492 0.02732 -0.18971 0.01343 C -0.1901 0.00695 -0.18997 0.0007 -0.19075 -0.00555 C -0.19179 -0.01365 -0.19297 -0.01319 -0.19609 -0.01713 C -0.19726 -0.01852 -0.20195 -0.02523 -0.20364 -0.02662 C -0.20534 -0.02824 -0.20716 -0.02963 -0.20898 -0.03032 C -0.21146 -0.03148 -0.21406 -0.03148 -0.21653 -0.0324 C -0.21797 -0.03287 -0.2194 -0.03356 -0.22083 -0.03426 C -0.22929 -0.03356 -0.23802 -0.03449 -0.24648 -0.0324 C -0.24804 -0.03194 -0.24856 -0.02824 -0.24974 -0.02662 C -0.25065 -0.02523 -0.25182 -0.02407 -0.25286 -0.02291 C -0.25625 -0.01875 -0.25781 -0.01666 -0.26041 -0.01134 C -0.26198 -0.00833 -0.26315 -0.00486 -0.26471 -0.00185 C -0.27083 0.01042 -0.26692 0.00162 -0.2733 0.01158 C -0.27682 0.0169 -0.27695 0.01945 -0.28073 0.02292 C -0.28177 0.02385 -0.28294 0.02408 -0.28398 0.02477 C -0.28763 0.04398 -0.28216 0.01412 -0.28619 0.0382 C -0.28685 0.0419 -0.28698 0.0463 -0.28828 0.04954 C -0.28971 0.05348 -0.29049 0.05857 -0.29258 0.06111 C -0.29674 0.06598 -0.29453 0.06412 -0.29896 0.06667 C -0.29974 0.06875 -0.30052 0.07037 -0.30117 0.07246 C -0.30429 0.08334 -0.30182 0.10301 -0.30117 0.11065 C -0.30091 0.11273 -0.29961 0.11412 -0.29896 0.11621 C -0.29883 0.1169 -0.29896 0.1176 -0.29896 0.11829 L -0.29896 0.11829 " pathEditMode="relative" ptsTypes="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375E-6 -1.85185E-6 L 4.375E-6 -1.85185E-6 C -0.00365 -0.00254 -0.00729 -0.00486 -0.01081 -0.00763 C -0.01263 -0.00925 -0.01432 -0.0118 -0.01615 -0.01342 C -0.02214 -0.01875 -0.02201 -0.01643 -0.02904 -0.02106 C -0.03047 -0.02199 -0.03177 -0.02361 -0.03333 -0.02476 C -0.03503 -0.02615 -0.03685 -0.02754 -0.03867 -0.0287 C -0.03997 -0.02939 -0.04154 -0.02986 -0.04297 -0.03055 C -0.04505 -0.03171 -0.04727 -0.0331 -0.04935 -0.03449 C -0.05039 -0.03495 -0.05156 -0.03564 -0.0526 -0.03634 C -0.05378 -0.03703 -0.05911 -0.0412 -0.0612 -0.04189 C -0.06471 -0.04351 -0.06836 -0.04421 -0.07187 -0.04583 C -0.0793 -0.04907 -0.07474 -0.04722 -0.08581 -0.05162 C -0.09922 -0.06944 -0.07878 -0.04305 -0.09648 -0.06296 C -0.09844 -0.06504 -0.1 -0.06805 -0.10182 -0.0706 C -0.10391 -0.07314 -0.10612 -0.07569 -0.10833 -0.07824 C -0.11224 -0.0824 -0.11797 -0.08796 -0.12227 -0.09143 C -0.12396 -0.09282 -0.12578 -0.09398 -0.1276 -0.09537 C -0.13477 -0.1081 -0.12552 -0.09328 -0.13828 -0.10671 C -0.13958 -0.1081 -0.14023 -0.11088 -0.14154 -0.1125 C -0.14349 -0.11481 -0.14583 -0.11597 -0.14792 -0.11805 C -0.15599 -0.12685 -0.1487 -0.12175 -0.15547 -0.12569 C -0.15846 -0.14768 -0.15417 -0.1206 -0.15859 -0.13912 C -0.15924 -0.14143 -0.15911 -0.14421 -0.15964 -0.14675 C -0.16094 -0.15185 -0.16276 -0.15671 -0.16393 -0.16203 C -0.16823 -0.18101 -0.16445 -0.16273 -0.16719 -0.17916 C -0.16784 -0.18287 -0.1681 -0.18703 -0.1694 -0.1905 C -0.17005 -0.19236 -0.17096 -0.19421 -0.17148 -0.19629 C -0.17513 -0.20925 -0.16914 -0.19375 -0.17474 -0.20949 C -0.17565 -0.21226 -0.17682 -0.21458 -0.17786 -0.21713 L -0.18112 -0.23425 C -0.18151 -0.23611 -0.18151 -0.23842 -0.18216 -0.24004 C -0.18294 -0.24189 -0.18372 -0.24375 -0.18437 -0.2456 C -0.1888 -0.26134 -0.18138 -0.24074 -0.1875 -0.25717 L -0.19076 -0.2743 L -0.1918 -0.27986 C -0.19219 -0.28194 -0.19258 -0.28379 -0.19297 -0.28564 C -0.19453 -0.29722 -0.19349 -0.29074 -0.19609 -0.30463 C -0.19648 -0.30671 -0.19687 -0.30856 -0.19714 -0.31041 C -0.19753 -0.31296 -0.1974 -0.31597 -0.19831 -0.31805 C -0.19961 -0.32175 -0.20169 -0.32453 -0.20365 -0.32754 C -0.20534 -0.33032 -0.20729 -0.3324 -0.20898 -0.33518 C -0.21016 -0.33703 -0.21094 -0.33935 -0.21224 -0.34097 C -0.21315 -0.34189 -0.21445 -0.34189 -0.21536 -0.34282 C -0.21654 -0.34375 -0.21758 -0.34537 -0.21862 -0.34652 C -0.21927 -0.34722 -0.22005 -0.34791 -0.2207 -0.34838 L -0.2207 -0.34838 " pathEditMode="relative" ptsTypes="AAAAAAAAAAAAAAAAAAAAAAAAAAAAAAAAAAAAAAAAAAAAAAA">
                                      <p:cBhvr>
                                        <p:cTn id="10" dur="2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981075"/>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b="1" dirty="0">
                <a:solidFill>
                  <a:schemeClr val="tx1"/>
                </a:solidFill>
              </a:rPr>
              <a:t>Argument from Religious Experience</a:t>
            </a:r>
          </a:p>
        </p:txBody>
      </p:sp>
      <p:sp>
        <p:nvSpPr>
          <p:cNvPr id="3" name="Rounded Rectangle 2"/>
          <p:cNvSpPr/>
          <p:nvPr/>
        </p:nvSpPr>
        <p:spPr>
          <a:xfrm>
            <a:off x="1524000" y="3068639"/>
            <a:ext cx="9144000" cy="1081087"/>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chemeClr val="tx1"/>
                </a:solidFill>
              </a:rPr>
              <a:t>Theists argue God exists because they have claimed to have experienced God in some way</a:t>
            </a:r>
          </a:p>
        </p:txBody>
      </p:sp>
      <p:pic>
        <p:nvPicPr>
          <p:cNvPr id="11268" name="Picture 2" descr="http://www.thechoicedrivenlife.com/wp-content/uploads/2011/03/a-prayer-for-times-like-th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81076"/>
            <a:ext cx="32035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http://www.pickthebrain.com/blog/wp-content/uploads/2008/10/medit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981075"/>
            <a:ext cx="2881313"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http://thechiefest.files.wordpress.com/2011/03/worsh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981075"/>
            <a:ext cx="3059112"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http://t3.gstatic.com/images?q=tbn:ANd9GcSjnFbyb5x2AUeWA5Hr3lj9JrEvEEq24ywMyPa1pCXOb-WwBsd8U7qTy0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149726"/>
            <a:ext cx="31321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0" descr="http://newsimg.bbc.co.uk/media/images/38877000/jpg/_38877099_conv_shave2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9" y="4149726"/>
            <a:ext cx="28797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http://t0.gstatic.com/images?q=tbn:ANd9GcRP3lrujsotZINF5XFnheOd-EpdRCXBRmKTs4L9AM6KSdUKhQP7WK6N__od">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5864" y="4149726"/>
            <a:ext cx="31321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714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b="1" dirty="0">
                <a:solidFill>
                  <a:schemeClr val="tx1"/>
                </a:solidFill>
              </a:rPr>
              <a:t>The NUMINOUS (feeling God’s presence)</a:t>
            </a:r>
          </a:p>
        </p:txBody>
      </p:sp>
      <p:pic>
        <p:nvPicPr>
          <p:cNvPr id="12291" name="Picture 2" descr="http://aeternus.stblogs.com/wp-content/blogs.dir/230/files/2007/11/sequo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71" y="1767257"/>
            <a:ext cx="7027671" cy="41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ChangeArrowheads="1"/>
          </p:cNvSpPr>
          <p:nvPr/>
        </p:nvSpPr>
        <p:spPr bwMode="auto">
          <a:xfrm>
            <a:off x="6527801" y="1196976"/>
            <a:ext cx="37449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i="1">
                <a:solidFill>
                  <a:srgbClr val="00B050"/>
                </a:solidFill>
              </a:rPr>
              <a:t>When people are looking at something like a religious building, a beautiful place or looking up at the stars – they may feel that there is something greater than them – God.</a:t>
            </a:r>
          </a:p>
          <a:p>
            <a:pPr eaLnBrk="1" hangingPunct="1"/>
            <a:endParaRPr lang="en-GB" altLang="en-US" sz="2400" b="1" i="1">
              <a:solidFill>
                <a:srgbClr val="00B050"/>
              </a:solidFill>
            </a:endParaRPr>
          </a:p>
          <a:p>
            <a:pPr eaLnBrk="1" hangingPunct="1"/>
            <a:r>
              <a:rPr lang="en-GB" altLang="en-US" sz="2400" b="1" i="1">
                <a:solidFill>
                  <a:srgbClr val="00B050"/>
                </a:solidFill>
              </a:rPr>
              <a:t>It is often described as an experience of something going beyond the normal everyday experience.</a:t>
            </a:r>
          </a:p>
        </p:txBody>
      </p:sp>
    </p:spTree>
    <p:extLst>
      <p:ext uri="{BB962C8B-B14F-4D97-AF65-F5344CB8AC3E}">
        <p14:creationId xmlns:p14="http://schemas.microsoft.com/office/powerpoint/2010/main" val="1926032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5400" b="1" dirty="0">
                <a:solidFill>
                  <a:schemeClr val="tx1"/>
                </a:solidFill>
              </a:rPr>
              <a:t>Prayer and Meditation</a:t>
            </a:r>
          </a:p>
        </p:txBody>
      </p:sp>
      <p:sp>
        <p:nvSpPr>
          <p:cNvPr id="13315" name="Rectangle 3"/>
          <p:cNvSpPr>
            <a:spLocks noChangeArrowheads="1"/>
          </p:cNvSpPr>
          <p:nvPr/>
        </p:nvSpPr>
        <p:spPr bwMode="auto">
          <a:xfrm>
            <a:off x="5087938" y="1341438"/>
            <a:ext cx="536416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b="1" i="1">
                <a:solidFill>
                  <a:srgbClr val="7030A0"/>
                </a:solidFill>
              </a:rPr>
              <a:t>Through prayer, believers are not only speaking to God but are also listening to God’s reply. During such times, believers say that they have felt God’s presence and don’t doubt His existence.</a:t>
            </a:r>
          </a:p>
          <a:p>
            <a:pPr eaLnBrk="1" hangingPunct="1"/>
            <a:r>
              <a:rPr lang="en-GB" altLang="en-US" sz="2800" b="1" i="1">
                <a:solidFill>
                  <a:srgbClr val="7030A0"/>
                </a:solidFill>
              </a:rPr>
              <a:t>Some worshippers use meditation to feel closer to God, others will withdraw from everyday life to give their full attention to God</a:t>
            </a:r>
          </a:p>
        </p:txBody>
      </p:sp>
      <p:pic>
        <p:nvPicPr>
          <p:cNvPr id="13316" name="Picture 2" descr="http://www.thechoicedrivenlife.com/wp-content/uploads/2011/03/a-prayer-for-times-like-th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6975"/>
            <a:ext cx="356393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http://www.pickthebrain.com/blog/wp-content/uploads/2008/10/medit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33826"/>
            <a:ext cx="35639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804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LtIHOhumgd1k_l9Rb4eoGrVmHWOzVlhTdd24Csavy38pPO3Db">
            <a:hlinkClick r:id="rId2"/>
          </p:cNvPr>
          <p:cNvPicPr>
            <a:picLocks noChangeAspect="1" noChangeArrowheads="1"/>
          </p:cNvPicPr>
          <p:nvPr/>
        </p:nvPicPr>
        <p:blipFill>
          <a:blip r:embed="rId3" cstate="print"/>
          <a:srcRect/>
          <a:stretch>
            <a:fillRect/>
          </a:stretch>
        </p:blipFill>
        <p:spPr bwMode="auto">
          <a:xfrm>
            <a:off x="1847529" y="476672"/>
            <a:ext cx="8485241" cy="5661248"/>
          </a:xfrm>
          <a:prstGeom prst="rect">
            <a:avLst/>
          </a:prstGeom>
          <a:noFill/>
        </p:spPr>
      </p:pic>
      <p:sp>
        <p:nvSpPr>
          <p:cNvPr id="5" name="TextBox 4"/>
          <p:cNvSpPr txBox="1"/>
          <p:nvPr/>
        </p:nvSpPr>
        <p:spPr>
          <a:xfrm>
            <a:off x="2135560" y="6309320"/>
            <a:ext cx="6480720" cy="369332"/>
          </a:xfrm>
          <a:prstGeom prst="rect">
            <a:avLst/>
          </a:prstGeom>
          <a:noFill/>
        </p:spPr>
        <p:txBody>
          <a:bodyPr wrap="square" rtlCol="0">
            <a:spAutoFit/>
          </a:bodyPr>
          <a:lstStyle/>
          <a:p>
            <a:r>
              <a:rPr lang="en-GB" dirty="0"/>
              <a:t>The Trinity- Chichester Cathedral</a:t>
            </a:r>
          </a:p>
        </p:txBody>
      </p:sp>
    </p:spTree>
    <p:extLst>
      <p:ext uri="{BB962C8B-B14F-4D97-AF65-F5344CB8AC3E}">
        <p14:creationId xmlns:p14="http://schemas.microsoft.com/office/powerpoint/2010/main" val="42187002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https://encrypted-tbn0.gstatic.com/images?q=tbn:ANd9GcRbYDqOjttrtxEqLsRRHWR-vB7gHpRXSS186fgoqMGEC9ycRDLQ">
            <a:hlinkClick r:id="rId2"/>
          </p:cNvPr>
          <p:cNvPicPr>
            <a:picLocks noChangeAspect="1" noChangeArrowheads="1"/>
          </p:cNvPicPr>
          <p:nvPr/>
        </p:nvPicPr>
        <p:blipFill>
          <a:blip r:embed="rId3" cstate="print"/>
          <a:srcRect/>
          <a:stretch>
            <a:fillRect/>
          </a:stretch>
        </p:blipFill>
        <p:spPr bwMode="auto">
          <a:xfrm>
            <a:off x="2279577" y="1556793"/>
            <a:ext cx="7705725" cy="4076701"/>
          </a:xfrm>
          <a:prstGeom prst="rect">
            <a:avLst/>
          </a:prstGeom>
          <a:noFill/>
        </p:spPr>
      </p:pic>
    </p:spTree>
    <p:extLst>
      <p:ext uri="{BB962C8B-B14F-4D97-AF65-F5344CB8AC3E}">
        <p14:creationId xmlns:p14="http://schemas.microsoft.com/office/powerpoint/2010/main" val="953565773"/>
      </p:ext>
    </p:extLst>
  </p:cSld>
  <p:clrMapOvr>
    <a:masterClrMapping/>
  </p:clrMapOvr>
  <p:transition spd="slow">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ion of davis.png"/>
          <p:cNvPicPr>
            <a:picLocks noChangeAspect="1"/>
          </p:cNvPicPr>
          <p:nvPr/>
        </p:nvPicPr>
        <p:blipFill>
          <a:blip r:embed="rId2" cstate="print"/>
          <a:stretch>
            <a:fillRect/>
          </a:stretch>
        </p:blipFill>
        <p:spPr>
          <a:xfrm>
            <a:off x="1595500" y="908720"/>
            <a:ext cx="8743829" cy="4896544"/>
          </a:xfrm>
          <a:prstGeom prst="rect">
            <a:avLst/>
          </a:prstGeom>
        </p:spPr>
      </p:pic>
    </p:spTree>
    <p:extLst>
      <p:ext uri="{BB962C8B-B14F-4D97-AF65-F5344CB8AC3E}">
        <p14:creationId xmlns:p14="http://schemas.microsoft.com/office/powerpoint/2010/main" val="2576052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encrypted-tbn1.gstatic.com/images?q=tbn:ANd9GcTHjG2ZLSJhfKX3-hhXhHsSWqkfka3mXXJv-g8u8R0dP1xKIifA">
            <a:hlinkClick r:id="rId2"/>
          </p:cNvPr>
          <p:cNvPicPr>
            <a:picLocks noChangeAspect="1" noChangeArrowheads="1"/>
          </p:cNvPicPr>
          <p:nvPr/>
        </p:nvPicPr>
        <p:blipFill>
          <a:blip r:embed="rId3" cstate="print"/>
          <a:srcRect/>
          <a:stretch>
            <a:fillRect/>
          </a:stretch>
        </p:blipFill>
        <p:spPr bwMode="auto">
          <a:xfrm>
            <a:off x="3863752" y="0"/>
            <a:ext cx="4104456" cy="6506324"/>
          </a:xfrm>
          <a:prstGeom prst="rect">
            <a:avLst/>
          </a:prstGeom>
          <a:noFill/>
        </p:spPr>
      </p:pic>
    </p:spTree>
    <p:extLst>
      <p:ext uri="{BB962C8B-B14F-4D97-AF65-F5344CB8AC3E}">
        <p14:creationId xmlns:p14="http://schemas.microsoft.com/office/powerpoint/2010/main" val="12329319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s://encrypted-tbn1.gstatic.com/images?q=tbn:ANd9GcRs57G1-uNtpliy9jBvymyQY9qjh7YY79rITOH1PJkMSqeidyW1">
            <a:hlinkClick r:id="rId2"/>
          </p:cNvPr>
          <p:cNvPicPr>
            <a:picLocks noChangeAspect="1" noChangeArrowheads="1"/>
          </p:cNvPicPr>
          <p:nvPr/>
        </p:nvPicPr>
        <p:blipFill>
          <a:blip r:embed="rId3" cstate="print"/>
          <a:srcRect/>
          <a:stretch>
            <a:fillRect/>
          </a:stretch>
        </p:blipFill>
        <p:spPr bwMode="auto">
          <a:xfrm>
            <a:off x="4151784" y="1"/>
            <a:ext cx="3816424" cy="6863151"/>
          </a:xfrm>
          <a:prstGeom prst="rect">
            <a:avLst/>
          </a:prstGeom>
          <a:noFill/>
        </p:spPr>
      </p:pic>
    </p:spTree>
    <p:extLst>
      <p:ext uri="{BB962C8B-B14F-4D97-AF65-F5344CB8AC3E}">
        <p14:creationId xmlns:p14="http://schemas.microsoft.com/office/powerpoint/2010/main" val="201024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upload.wikimedia.org/wikipedia/commons/thumb/1/17/La_Vierge_au_lys.jpg/180px-La_Vierge_au_lys.jpg"/>
          <p:cNvPicPr>
            <a:picLocks noChangeAspect="1" noChangeArrowheads="1"/>
          </p:cNvPicPr>
          <p:nvPr/>
        </p:nvPicPr>
        <p:blipFill>
          <a:blip r:embed="rId2" cstate="print"/>
          <a:srcRect/>
          <a:stretch>
            <a:fillRect/>
          </a:stretch>
        </p:blipFill>
        <p:spPr bwMode="auto">
          <a:xfrm>
            <a:off x="3719736" y="0"/>
            <a:ext cx="4675909" cy="6858000"/>
          </a:xfrm>
          <a:prstGeom prst="rect">
            <a:avLst/>
          </a:prstGeom>
          <a:noFill/>
        </p:spPr>
      </p:pic>
      <p:sp>
        <p:nvSpPr>
          <p:cNvPr id="3" name="TextBox 2"/>
          <p:cNvSpPr txBox="1"/>
          <p:nvPr/>
        </p:nvSpPr>
        <p:spPr>
          <a:xfrm>
            <a:off x="1524000" y="2060849"/>
            <a:ext cx="2051720" cy="1200329"/>
          </a:xfrm>
          <a:prstGeom prst="rect">
            <a:avLst/>
          </a:prstGeom>
          <a:noFill/>
        </p:spPr>
        <p:txBody>
          <a:bodyPr wrap="square" rtlCol="0">
            <a:spAutoFit/>
          </a:bodyPr>
          <a:lstStyle/>
          <a:p>
            <a:r>
              <a:rPr lang="en-GB" i="1" dirty="0"/>
              <a:t>Virgin of the Lilies</a:t>
            </a:r>
            <a:r>
              <a:rPr lang="en-GB" dirty="0"/>
              <a:t>, </a:t>
            </a:r>
            <a:r>
              <a:rPr lang="en-GB" dirty="0" err="1">
                <a:hlinkClick r:id="rId3" tooltip="Bouguereau"/>
              </a:rPr>
              <a:t>Bouguereau</a:t>
            </a:r>
            <a:r>
              <a:rPr lang="en-GB" dirty="0"/>
              <a:t>, 1899</a:t>
            </a:r>
          </a:p>
        </p:txBody>
      </p:sp>
    </p:spTree>
    <p:extLst>
      <p:ext uri="{BB962C8B-B14F-4D97-AF65-F5344CB8AC3E}">
        <p14:creationId xmlns:p14="http://schemas.microsoft.com/office/powerpoint/2010/main" val="281251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aphael"/>
          <p:cNvPicPr>
            <a:picLocks noChangeAspect="1" noChangeArrowheads="1"/>
          </p:cNvPicPr>
          <p:nvPr/>
        </p:nvPicPr>
        <p:blipFill>
          <a:blip r:embed="rId2" cstate="print"/>
          <a:srcRect/>
          <a:stretch>
            <a:fillRect/>
          </a:stretch>
        </p:blipFill>
        <p:spPr bwMode="auto">
          <a:xfrm>
            <a:off x="2207568" y="0"/>
            <a:ext cx="7704856" cy="6228096"/>
          </a:xfrm>
          <a:prstGeom prst="rect">
            <a:avLst/>
          </a:prstGeom>
          <a:noFill/>
        </p:spPr>
      </p:pic>
      <p:sp>
        <p:nvSpPr>
          <p:cNvPr id="3" name="TextBox 2"/>
          <p:cNvSpPr txBox="1"/>
          <p:nvPr/>
        </p:nvSpPr>
        <p:spPr>
          <a:xfrm>
            <a:off x="2927648" y="6309321"/>
            <a:ext cx="5472608" cy="646331"/>
          </a:xfrm>
          <a:prstGeom prst="rect">
            <a:avLst/>
          </a:prstGeom>
          <a:noFill/>
        </p:spPr>
        <p:txBody>
          <a:bodyPr wrap="square" rtlCol="0">
            <a:spAutoFit/>
          </a:bodyPr>
          <a:lstStyle/>
          <a:p>
            <a:r>
              <a:rPr lang="en-GB" dirty="0"/>
              <a:t>Raphael, The Miraculous Draught of Fishes (1515)</a:t>
            </a:r>
          </a:p>
        </p:txBody>
      </p:sp>
    </p:spTree>
    <p:extLst>
      <p:ext uri="{BB962C8B-B14F-4D97-AF65-F5344CB8AC3E}">
        <p14:creationId xmlns:p14="http://schemas.microsoft.com/office/powerpoint/2010/main" val="3409298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3001" y="210068"/>
            <a:ext cx="6160917"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Jehovah’s Witnesses</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55" y="463136"/>
            <a:ext cx="5115890" cy="6394863"/>
          </a:xfrm>
          <a:prstGeom prst="rect">
            <a:avLst/>
          </a:prstGeom>
        </p:spPr>
      </p:pic>
      <p:sp>
        <p:nvSpPr>
          <p:cNvPr id="6" name="Rectangle 5"/>
          <p:cNvSpPr/>
          <p:nvPr/>
        </p:nvSpPr>
        <p:spPr>
          <a:xfrm>
            <a:off x="4179487" y="4403188"/>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70" y="4111050"/>
            <a:ext cx="1876938" cy="1876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655" y="2481076"/>
            <a:ext cx="2271933" cy="1514622"/>
          </a:xfrm>
          <a:prstGeom prst="rect">
            <a:avLst/>
          </a:prstGeom>
        </p:spPr>
      </p:pic>
      <p:sp>
        <p:nvSpPr>
          <p:cNvPr id="2" name="Oval Callout 1"/>
          <p:cNvSpPr/>
          <p:nvPr/>
        </p:nvSpPr>
        <p:spPr>
          <a:xfrm>
            <a:off x="1335073" y="1318081"/>
            <a:ext cx="2507613" cy="1580606"/>
          </a:xfrm>
          <a:prstGeom prst="wedgeEllipseCallout">
            <a:avLst>
              <a:gd name="adj1" fmla="val 89189"/>
              <a:gd name="adj2" fmla="val 4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You’re not that eternal, son</a:t>
            </a:r>
            <a:endParaRPr lang="en-GB" b="1" dirty="0"/>
          </a:p>
        </p:txBody>
      </p:sp>
      <p:sp>
        <p:nvSpPr>
          <p:cNvPr id="3" name="Oval Callout 2"/>
          <p:cNvSpPr/>
          <p:nvPr/>
        </p:nvSpPr>
        <p:spPr>
          <a:xfrm>
            <a:off x="9274629" y="4403188"/>
            <a:ext cx="2351314" cy="1422846"/>
          </a:xfrm>
          <a:prstGeom prst="wedgeEllipseCallout">
            <a:avLst>
              <a:gd name="adj1" fmla="val -179166"/>
              <a:gd name="adj2" fmla="val -60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I’m the power through which God does his works!</a:t>
            </a:r>
            <a:endParaRPr lang="en-GB" b="1" dirty="0"/>
          </a:p>
        </p:txBody>
      </p:sp>
    </p:spTree>
    <p:extLst>
      <p:ext uri="{BB962C8B-B14F-4D97-AF65-F5344CB8AC3E}">
        <p14:creationId xmlns:p14="http://schemas.microsoft.com/office/powerpoint/2010/main" val="408740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1.11111E-6 L -1.66667E-6 -1.11111E-6 C -0.00286 -0.00185 -0.00586 -0.00347 -0.00859 -0.00555 C -0.00976 -0.00671 -0.01067 -0.00856 -0.01185 -0.00949 C -0.01497 -0.0118 -0.01836 -0.01296 -0.02148 -0.01527 L -0.02682 -0.01898 C -0.02786 -0.02083 -0.02877 -0.02338 -0.03008 -0.02477 C -0.03633 -0.03171 -0.03359 -0.02592 -0.03867 -0.03032 C -0.04049 -0.03217 -0.04218 -0.03449 -0.04401 -0.03611 C -0.04505 -0.03703 -0.04622 -0.03703 -0.04726 -0.03796 C -0.04948 -0.04027 -0.05143 -0.04305 -0.05364 -0.0456 C -0.05468 -0.04699 -0.0556 -0.04884 -0.0569 -0.04953 C -0.05794 -0.05 -0.05898 -0.05046 -0.06002 -0.05139 C -0.06367 -0.05439 -0.06692 -0.05949 -0.07083 -0.06088 C -0.07968 -0.06412 -0.07435 -0.0625 -0.08685 -0.06481 C -0.09284 -0.06828 -0.09088 -0.06759 -0.10078 -0.06852 C -0.11002 -0.06944 -0.1194 -0.06967 -0.12864 -0.07037 L -0.15221 -0.07222 C -0.16679 -0.07176 -0.18151 -0.07152 -0.19609 -0.07037 C -0.19726 -0.07037 -0.1983 -0.06898 -0.19935 -0.06852 C -0.20221 -0.06759 -0.20508 -0.06736 -0.20794 -0.06666 L -0.21432 -0.06273 C -0.21536 -0.06227 -0.2164 -0.06134 -0.21758 -0.06088 L -0.22291 -0.05902 C -0.23099 -0.04953 -0.2207 -0.06064 -0.23047 -0.05324 C -0.23398 -0.05046 -0.23971 -0.03865 -0.24114 -0.03611 L -0.2444 -0.03032 L -0.24752 -0.02477 C -0.24883 -0.01828 -0.24883 -0.01852 -0.24974 -0.01134 C -0.24987 -0.01018 -0.2513 0.00394 -0.25182 0.00579 C -0.25299 0.00996 -0.25612 0.01713 -0.25612 0.01713 C -0.25547 0.02037 -0.25521 0.02408 -0.25403 0.02662 C -0.25169 0.03218 -0.24635 0.03635 -0.24323 0.04005 C -0.2332 0.05209 -0.24375 0.04167 -0.2358 0.04769 C -0.23437 0.04885 -0.23294 0.05047 -0.23151 0.05139 C -0.22942 0.05301 -0.22513 0.05533 -0.22513 0.05533 C -0.21679 0.05348 -0.21771 0.05486 -0.21119 0.04954 C -0.2082 0.04723 -0.2026 0.0419 -0.2026 0.0419 C -0.20156 0.03936 -0.20078 0.03635 -0.19935 0.03426 C -0.19843 0.03311 -0.197 0.0338 -0.19609 0.03241 C -0.19518 0.03102 -0.19466 0.02871 -0.19401 0.02662 C -0.18854 0.00973 -0.19492 0.02732 -0.18971 0.01343 C -0.1901 0.00695 -0.18997 0.0007 -0.19075 -0.00555 C -0.19179 -0.01365 -0.19297 -0.01319 -0.19609 -0.01713 C -0.19726 -0.01852 -0.20195 -0.02523 -0.20364 -0.02662 C -0.20534 -0.02824 -0.20716 -0.02963 -0.20898 -0.03032 C -0.21146 -0.03148 -0.21406 -0.03148 -0.21653 -0.0324 C -0.21797 -0.03287 -0.2194 -0.03356 -0.22083 -0.03426 C -0.22929 -0.03356 -0.23802 -0.03449 -0.24648 -0.0324 C -0.24804 -0.03194 -0.24856 -0.02824 -0.24974 -0.02662 C -0.25065 -0.02523 -0.25182 -0.02407 -0.25286 -0.02291 C -0.25625 -0.01875 -0.25781 -0.01666 -0.26041 -0.01134 C -0.26198 -0.00833 -0.26315 -0.00486 -0.26471 -0.00185 C -0.27083 0.01042 -0.26692 0.00162 -0.2733 0.01158 C -0.27682 0.0169 -0.27695 0.01945 -0.28073 0.02292 C -0.28177 0.02385 -0.28294 0.02408 -0.28398 0.02477 C -0.28763 0.04398 -0.28216 0.01412 -0.28619 0.0382 C -0.28685 0.0419 -0.28698 0.0463 -0.28828 0.04954 C -0.28971 0.05348 -0.29049 0.05857 -0.29258 0.06111 C -0.29674 0.06598 -0.29453 0.06412 -0.29896 0.06667 C -0.29974 0.06875 -0.30052 0.07037 -0.30117 0.07246 C -0.30429 0.08334 -0.30182 0.10301 -0.30117 0.11065 C -0.30091 0.11273 -0.29961 0.11412 -0.29896 0.11621 C -0.29883 0.1169 -0.29896 0.1176 -0.29896 0.11829 L -0.29896 0.11829 " pathEditMode="relative" ptsTypes="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375E-6 -1.85185E-6 L 4.375E-6 -1.85185E-6 C -0.00365 -0.00254 -0.00729 -0.00486 -0.01081 -0.00763 C -0.01263 -0.00925 -0.01432 -0.0118 -0.01615 -0.01342 C -0.02214 -0.01875 -0.02201 -0.01643 -0.02904 -0.02106 C -0.03047 -0.02199 -0.03177 -0.02361 -0.03333 -0.02476 C -0.03503 -0.02615 -0.03685 -0.02754 -0.03867 -0.0287 C -0.03997 -0.02939 -0.04154 -0.02986 -0.04297 -0.03055 C -0.04505 -0.03171 -0.04727 -0.0331 -0.04935 -0.03449 C -0.05039 -0.03495 -0.05156 -0.03564 -0.0526 -0.03634 C -0.05378 -0.03703 -0.05911 -0.0412 -0.0612 -0.04189 C -0.06471 -0.04351 -0.06836 -0.04421 -0.07187 -0.04583 C -0.0793 -0.04907 -0.07474 -0.04722 -0.08581 -0.05162 C -0.09922 -0.06944 -0.07878 -0.04305 -0.09648 -0.06296 C -0.09844 -0.06504 -0.1 -0.06805 -0.10182 -0.0706 C -0.10391 -0.07314 -0.10612 -0.07569 -0.10833 -0.07824 C -0.11224 -0.0824 -0.11797 -0.08796 -0.12227 -0.09143 C -0.12396 -0.09282 -0.12578 -0.09398 -0.1276 -0.09537 C -0.13477 -0.1081 -0.12552 -0.09328 -0.13828 -0.10671 C -0.13958 -0.1081 -0.14023 -0.11088 -0.14154 -0.1125 C -0.14349 -0.11481 -0.14583 -0.11597 -0.14792 -0.11805 C -0.15599 -0.12685 -0.1487 -0.12175 -0.15547 -0.12569 C -0.15846 -0.14768 -0.15417 -0.1206 -0.15859 -0.13912 C -0.15924 -0.14143 -0.15911 -0.14421 -0.15964 -0.14675 C -0.16094 -0.15185 -0.16276 -0.15671 -0.16393 -0.16203 C -0.16823 -0.18101 -0.16445 -0.16273 -0.16719 -0.17916 C -0.16784 -0.18287 -0.1681 -0.18703 -0.1694 -0.1905 C -0.17005 -0.19236 -0.17096 -0.19421 -0.17148 -0.19629 C -0.17513 -0.20925 -0.16914 -0.19375 -0.17474 -0.20949 C -0.17565 -0.21226 -0.17682 -0.21458 -0.17786 -0.21713 L -0.18112 -0.23425 C -0.18151 -0.23611 -0.18151 -0.23842 -0.18216 -0.24004 C -0.18294 -0.24189 -0.18372 -0.24375 -0.18437 -0.2456 C -0.1888 -0.26134 -0.18138 -0.24074 -0.1875 -0.25717 L -0.19076 -0.2743 L -0.1918 -0.27986 C -0.19219 -0.28194 -0.19258 -0.28379 -0.19297 -0.28564 C -0.19453 -0.29722 -0.19349 -0.29074 -0.19609 -0.30463 C -0.19648 -0.30671 -0.19687 -0.30856 -0.19714 -0.31041 C -0.19753 -0.31296 -0.1974 -0.31597 -0.19831 -0.31805 C -0.19961 -0.32175 -0.20169 -0.32453 -0.20365 -0.32754 C -0.20534 -0.33032 -0.20729 -0.3324 -0.20898 -0.33518 C -0.21016 -0.33703 -0.21094 -0.33935 -0.21224 -0.34097 C -0.21315 -0.34189 -0.21445 -0.34189 -0.21536 -0.34282 C -0.21654 -0.34375 -0.21758 -0.34537 -0.21862 -0.34652 C -0.21927 -0.34722 -0.22005 -0.34791 -0.2207 -0.34838 L -0.2207 -0.34838 " pathEditMode="relative" ptsTypes="AAAAAAAAAAAAAAAAAAAAAAAAAAAAAAAAAAAAAAAAAAAAAAA">
                                      <p:cBhvr>
                                        <p:cTn id="10" dur="2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5458" y="1150425"/>
            <a:ext cx="6096000" cy="923330"/>
          </a:xfrm>
          <a:prstGeom prst="rect">
            <a:avLst/>
          </a:prstGeom>
        </p:spPr>
        <p:txBody>
          <a:bodyPr>
            <a:spAutoFit/>
          </a:bodyPr>
          <a:lstStyle/>
          <a:p>
            <a:r>
              <a:rPr lang="en-GB" dirty="0">
                <a:hlinkClick r:id="rId2"/>
              </a:rPr>
              <a:t>https://</a:t>
            </a:r>
            <a:r>
              <a:rPr lang="en-GB" dirty="0" smtClean="0">
                <a:hlinkClick r:id="rId2"/>
              </a:rPr>
              <a:t>www.youtube.com/watch?v=vYxhhWSr8Q8&amp;safe=true</a:t>
            </a:r>
            <a:endParaRPr lang="en-GB" dirty="0" smtClean="0"/>
          </a:p>
          <a:p>
            <a:endParaRPr lang="en-GB" dirty="0"/>
          </a:p>
        </p:txBody>
      </p:sp>
      <p:sp>
        <p:nvSpPr>
          <p:cNvPr id="3" name="Rectangle 2"/>
          <p:cNvSpPr/>
          <p:nvPr/>
        </p:nvSpPr>
        <p:spPr>
          <a:xfrm>
            <a:off x="2935458" y="2332112"/>
            <a:ext cx="6096000" cy="923330"/>
          </a:xfrm>
          <a:prstGeom prst="rect">
            <a:avLst/>
          </a:prstGeom>
        </p:spPr>
        <p:txBody>
          <a:bodyPr>
            <a:spAutoFit/>
          </a:bodyPr>
          <a:lstStyle/>
          <a:p>
            <a:r>
              <a:rPr lang="en-GB" dirty="0">
                <a:hlinkClick r:id="rId3"/>
              </a:rPr>
              <a:t>https://</a:t>
            </a:r>
            <a:r>
              <a:rPr lang="en-GB" dirty="0" smtClean="0">
                <a:hlinkClick r:id="rId3"/>
              </a:rPr>
              <a:t>www.youtube.com/watch?v=m-7px5Xyzlg&amp;safe=true</a:t>
            </a:r>
            <a:endParaRPr lang="en-GB" dirty="0" smtClean="0"/>
          </a:p>
          <a:p>
            <a:endParaRPr lang="en-GB" dirty="0"/>
          </a:p>
        </p:txBody>
      </p:sp>
      <p:sp>
        <p:nvSpPr>
          <p:cNvPr id="4" name="Rectangle 3"/>
          <p:cNvSpPr/>
          <p:nvPr/>
        </p:nvSpPr>
        <p:spPr>
          <a:xfrm>
            <a:off x="2935458" y="3640408"/>
            <a:ext cx="6096000" cy="923330"/>
          </a:xfrm>
          <a:prstGeom prst="rect">
            <a:avLst/>
          </a:prstGeom>
        </p:spPr>
        <p:txBody>
          <a:bodyPr>
            <a:spAutoFit/>
          </a:bodyPr>
          <a:lstStyle/>
          <a:p>
            <a:r>
              <a:rPr lang="en-GB" dirty="0">
                <a:hlinkClick r:id="rId4"/>
              </a:rPr>
              <a:t>https://</a:t>
            </a:r>
            <a:r>
              <a:rPr lang="en-GB" dirty="0" smtClean="0">
                <a:hlinkClick r:id="rId4"/>
              </a:rPr>
              <a:t>www.youtube.com/watch?v=cQ4114XO-Xo&amp;safe=true</a:t>
            </a:r>
            <a:endParaRPr lang="en-GB" dirty="0" smtClean="0"/>
          </a:p>
          <a:p>
            <a:endParaRPr lang="en-GB" dirty="0"/>
          </a:p>
        </p:txBody>
      </p:sp>
    </p:spTree>
    <p:extLst>
      <p:ext uri="{BB962C8B-B14F-4D97-AF65-F5344CB8AC3E}">
        <p14:creationId xmlns:p14="http://schemas.microsoft.com/office/powerpoint/2010/main" val="3865543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a:solidFill>
                  <a:schemeClr val="tx1"/>
                </a:solidFill>
              </a:rPr>
              <a:t>Presence of God in Nature</a:t>
            </a:r>
          </a:p>
        </p:txBody>
      </p:sp>
      <p:sp>
        <p:nvSpPr>
          <p:cNvPr id="14339" name="Rectangle 3"/>
          <p:cNvSpPr>
            <a:spLocks noChangeArrowheads="1"/>
          </p:cNvSpPr>
          <p:nvPr/>
        </p:nvSpPr>
        <p:spPr bwMode="auto">
          <a:xfrm>
            <a:off x="5303839" y="1341439"/>
            <a:ext cx="48593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b="1" i="1">
                <a:solidFill>
                  <a:srgbClr val="FF0000"/>
                </a:solidFill>
              </a:rPr>
              <a:t>Some believers are convinced that they have felt the presence of God while walking in the countryside because of feelings of awe and wonder they experience while looking at the beauty of nature</a:t>
            </a:r>
          </a:p>
        </p:txBody>
      </p:sp>
      <p:pic>
        <p:nvPicPr>
          <p:cNvPr id="14342" name="Picture 8" descr="http://t3.gstatic.com/images?q=tbn:ANd9GcSjnFbyb5x2AUeWA5Hr3lj9JrEvEEq24ywMyPa1pCXOb-WwBsd8U7qTy0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96976"/>
            <a:ext cx="37798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60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c-07-grand-canyon-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niag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bottom-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792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unrise-0130119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whale-ex-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ffb8041d-7bb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cr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122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a:solidFill>
                  <a:schemeClr val="tx1"/>
                </a:solidFill>
              </a:rPr>
              <a:t>Experiencing a Conversion</a:t>
            </a:r>
          </a:p>
        </p:txBody>
      </p:sp>
      <p:sp>
        <p:nvSpPr>
          <p:cNvPr id="17411" name="Rectangle 3"/>
          <p:cNvSpPr>
            <a:spLocks noChangeArrowheads="1"/>
          </p:cNvSpPr>
          <p:nvPr/>
        </p:nvSpPr>
        <p:spPr bwMode="auto">
          <a:xfrm>
            <a:off x="5303839" y="1341439"/>
            <a:ext cx="4859337"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i="1"/>
              <a:t>When a person experiences God which is so great that that person wants to change their life and commit themselves to God in a special way.</a:t>
            </a:r>
          </a:p>
          <a:p>
            <a:pPr eaLnBrk="1" hangingPunct="1"/>
            <a:endParaRPr lang="en-GB" altLang="en-US" sz="2000" b="1" i="1"/>
          </a:p>
          <a:p>
            <a:pPr eaLnBrk="1" hangingPunct="1"/>
            <a:r>
              <a:rPr lang="en-GB" altLang="en-US" sz="2000" b="1" i="1"/>
              <a:t>It can be used to describe an experience that causes someone to change their religion or change from non belief (atheism) to belief in God</a:t>
            </a:r>
            <a:r>
              <a:rPr lang="en-GB" altLang="en-US"/>
              <a:t>.</a:t>
            </a:r>
            <a:endParaRPr lang="en-GB" altLang="en-US" sz="2000"/>
          </a:p>
        </p:txBody>
      </p:sp>
      <p:pic>
        <p:nvPicPr>
          <p:cNvPr id="17414" name="Picture 6" descr="http://web.cerritos.edu/cm/uploads/Connections2004/WHM%20Muslim%20Women%202.JPG"/>
          <p:cNvPicPr>
            <a:picLocks noChangeAspect="1" noChangeArrowheads="1"/>
          </p:cNvPicPr>
          <p:nvPr/>
        </p:nvPicPr>
        <p:blipFill>
          <a:blip r:embed="rId2">
            <a:extLst>
              <a:ext uri="{28A0092B-C50C-407E-A947-70E740481C1C}">
                <a14:useLocalDpi xmlns:a14="http://schemas.microsoft.com/office/drawing/2010/main" val="0"/>
              </a:ext>
            </a:extLst>
          </a:blip>
          <a:srcRect l="15208" r="15208"/>
          <a:stretch>
            <a:fillRect/>
          </a:stretch>
        </p:blipFill>
        <p:spPr bwMode="auto">
          <a:xfrm>
            <a:off x="1524000" y="1268414"/>
            <a:ext cx="377983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11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1196975"/>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5400" b="1" dirty="0">
                <a:solidFill>
                  <a:schemeClr val="tx1"/>
                </a:solidFill>
              </a:rPr>
              <a:t>Experiencing a Miracle</a:t>
            </a:r>
          </a:p>
        </p:txBody>
      </p:sp>
      <p:sp>
        <p:nvSpPr>
          <p:cNvPr id="18435" name="Rectangle 3"/>
          <p:cNvSpPr>
            <a:spLocks noChangeArrowheads="1"/>
          </p:cNvSpPr>
          <p:nvPr/>
        </p:nvSpPr>
        <p:spPr bwMode="auto">
          <a:xfrm>
            <a:off x="5303839" y="1341438"/>
            <a:ext cx="51133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i="1">
                <a:solidFill>
                  <a:srgbClr val="0070C0"/>
                </a:solidFill>
              </a:rPr>
              <a:t>An event that has taken place that violates the law of nature</a:t>
            </a:r>
          </a:p>
          <a:p>
            <a:pPr eaLnBrk="1" hangingPunct="1"/>
            <a:endParaRPr lang="en-GB" altLang="en-US" sz="2000" b="1" i="1">
              <a:solidFill>
                <a:srgbClr val="0070C0"/>
              </a:solidFill>
            </a:endParaRPr>
          </a:p>
          <a:p>
            <a:pPr eaLnBrk="1" hangingPunct="1"/>
            <a:r>
              <a:rPr lang="en-GB" altLang="en-US" sz="2000" b="1" i="1">
                <a:solidFill>
                  <a:srgbClr val="0070C0"/>
                </a:solidFill>
              </a:rPr>
              <a:t>Miracles help people believe in God as they believe that God is the one that causes them to happen.</a:t>
            </a:r>
          </a:p>
          <a:p>
            <a:pPr eaLnBrk="1" hangingPunct="1"/>
            <a:endParaRPr lang="en-GB" altLang="en-US" sz="2000" b="1" i="1">
              <a:solidFill>
                <a:srgbClr val="0070C0"/>
              </a:solidFill>
            </a:endParaRPr>
          </a:p>
          <a:p>
            <a:pPr eaLnBrk="1" hangingPunct="1"/>
            <a:r>
              <a:rPr lang="en-GB" altLang="en-US" sz="2000" b="1" i="1">
                <a:solidFill>
                  <a:srgbClr val="0070C0"/>
                </a:solidFill>
              </a:rPr>
              <a:t>A miracle is an event that seems to break all laws of science – so the only explanation has to be God.</a:t>
            </a:r>
          </a:p>
        </p:txBody>
      </p:sp>
      <p:pic>
        <p:nvPicPr>
          <p:cNvPr id="18438" name="Picture 2" descr="http://idajess.files.wordpress.com/2011/04/hudson-mira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6975"/>
            <a:ext cx="37084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http://www.eclectica.org/v7n4/mira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05264"/>
            <a:ext cx="37084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1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1"/>
            <a:ext cx="9144000" cy="765175"/>
          </a:xfrm>
          <a:prstGeom prst="roundRect">
            <a:avLst/>
          </a:prstGeom>
          <a:solidFill>
            <a:schemeClr val="accent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3600" b="1" i="1" dirty="0">
                <a:solidFill>
                  <a:prstClr val="black"/>
                </a:solidFill>
              </a:rPr>
              <a:t>Argument From Religious Experience</a:t>
            </a:r>
          </a:p>
        </p:txBody>
      </p:sp>
      <p:pic>
        <p:nvPicPr>
          <p:cNvPr id="22531" name="Picture 1" descr="http://top-10-list.org/wp-content/uploads/2009/04/unlucky-lott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5176"/>
            <a:ext cx="22685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http://www.pinoytravelblog.com/wp-content/uploads/2006/05/lourdes_grotto.jpg"/>
          <p:cNvPicPr>
            <a:picLocks noChangeAspect="1" noChangeArrowheads="1"/>
          </p:cNvPicPr>
          <p:nvPr/>
        </p:nvPicPr>
        <p:blipFill>
          <a:blip r:embed="rId3">
            <a:extLst>
              <a:ext uri="{28A0092B-C50C-407E-A947-70E740481C1C}">
                <a14:useLocalDpi xmlns:a14="http://schemas.microsoft.com/office/drawing/2010/main" val="0"/>
              </a:ext>
            </a:extLst>
          </a:blip>
          <a:srcRect l="16251" r="16251"/>
          <a:stretch>
            <a:fillRect/>
          </a:stretch>
        </p:blipFill>
        <p:spPr bwMode="auto">
          <a:xfrm>
            <a:off x="1524000" y="2420939"/>
            <a:ext cx="22685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GB" altLang="en-US">
              <a:solidFill>
                <a:prstClr val="black"/>
              </a:solidFill>
            </a:endParaRPr>
          </a:p>
        </p:txBody>
      </p:sp>
      <p:sp>
        <p:nvSpPr>
          <p:cNvPr id="22534" name="Rectangle 6"/>
          <p:cNvSpPr>
            <a:spLocks noChangeArrowheads="1"/>
          </p:cNvSpPr>
          <p:nvPr/>
        </p:nvSpPr>
        <p:spPr bwMode="auto">
          <a:xfrm>
            <a:off x="1524000" y="457200"/>
            <a:ext cx="0" cy="0"/>
          </a:xfrm>
          <a:prstGeom prst="rect">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GB" altLang="en-US">
              <a:solidFill>
                <a:prstClr val="black"/>
              </a:solidFill>
            </a:endParaRPr>
          </a:p>
        </p:txBody>
      </p:sp>
      <p:sp>
        <p:nvSpPr>
          <p:cNvPr id="22535" name="Rectangle 7"/>
          <p:cNvSpPr>
            <a:spLocks noChangeArrowheads="1"/>
          </p:cNvSpPr>
          <p:nvPr/>
        </p:nvSpPr>
        <p:spPr bwMode="auto">
          <a:xfrm>
            <a:off x="1524001" y="20918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entury Schoolbook" panose="02040604050505020304" pitchFamily="18" charset="0"/>
            </a:endParaRPr>
          </a:p>
        </p:txBody>
      </p:sp>
      <p:sp>
        <p:nvSpPr>
          <p:cNvPr id="22536" name="Rectangle 8"/>
          <p:cNvSpPr>
            <a:spLocks noChangeArrowheads="1"/>
          </p:cNvSpPr>
          <p:nvPr/>
        </p:nvSpPr>
        <p:spPr bwMode="auto">
          <a:xfrm>
            <a:off x="1524001" y="43111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entury Schoolbook" panose="02040604050505020304" pitchFamily="18" charset="0"/>
            </a:endParaRPr>
          </a:p>
        </p:txBody>
      </p:sp>
      <p:sp>
        <p:nvSpPr>
          <p:cNvPr id="60426" name="Rectangle 10"/>
          <p:cNvSpPr>
            <a:spLocks noChangeArrowheads="1"/>
          </p:cNvSpPr>
          <p:nvPr/>
        </p:nvSpPr>
        <p:spPr bwMode="auto">
          <a:xfrm>
            <a:off x="3935414" y="908051"/>
            <a:ext cx="6300787" cy="5724525"/>
          </a:xfrm>
          <a:prstGeom prst="rect">
            <a:avLst/>
          </a:prstGeom>
          <a:noFill/>
          <a:ln w="9525">
            <a:noFill/>
            <a:miter lim="800000"/>
            <a:headEnd/>
            <a:tailEnd/>
          </a:ln>
          <a:effectLst/>
        </p:spPr>
        <p:txBody>
          <a:bodyPr anchor="ctr">
            <a:spAutoFit/>
          </a:bodyPr>
          <a:lstStyle/>
          <a:p>
            <a:pPr algn="just" fontAlgn="base">
              <a:spcBef>
                <a:spcPct val="0"/>
              </a:spcBef>
              <a:spcAft>
                <a:spcPct val="0"/>
              </a:spcAft>
              <a:defRPr/>
            </a:pPr>
            <a:r>
              <a:rPr lang="en-GB" b="1" dirty="0">
                <a:solidFill>
                  <a:prstClr val="black"/>
                </a:solidFill>
                <a:latin typeface="Comic Sans MS" pitchFamily="66" charset="0"/>
                <a:ea typeface="Calibri" pitchFamily="34" charset="0"/>
                <a:cs typeface="Times New Roman" pitchFamily="18" charset="0"/>
              </a:rPr>
              <a:t>Read the following scenarios of how people may believe God exists....</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After 20 years of playing the lottery and not winning a penny, the night you said a prayer you had a massive win</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went to Lourdes on a pilgrimage and witnessed your friend being healed of an incurable disease with holy water</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Your grandma was dying of cancer. The doctors said that there was no more drugs for her to try. The next day she was cured!</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saw an angel in your bedroom last night</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had a vision of a train crash and then it happened a week later</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A baby fell from the 16</a:t>
            </a:r>
            <a:r>
              <a:rPr lang="en-GB" baseline="30000" dirty="0">
                <a:solidFill>
                  <a:prstClr val="black"/>
                </a:solidFill>
                <a:latin typeface="Comic Sans MS" pitchFamily="66" charset="0"/>
                <a:ea typeface="Calibri" pitchFamily="34" charset="0"/>
                <a:cs typeface="Times New Roman" pitchFamily="18" charset="0"/>
              </a:rPr>
              <a:t>th</a:t>
            </a:r>
            <a:r>
              <a:rPr lang="en-GB" dirty="0">
                <a:solidFill>
                  <a:prstClr val="black"/>
                </a:solidFill>
                <a:latin typeface="Comic Sans MS" pitchFamily="66" charset="0"/>
                <a:ea typeface="Calibri" pitchFamily="34" charset="0"/>
                <a:cs typeface="Times New Roman" pitchFamily="18" charset="0"/>
              </a:rPr>
              <a:t> floor of a tower block and was only bruised. It should have died</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A boy had his foot caught on a train track. The train was heading towards him at top speed, slammed its breaks on and stopped within an inch of the child</a:t>
            </a:r>
            <a:endParaRPr lang="en-GB" sz="1050" dirty="0">
              <a:solidFill>
                <a:prstClr val="black"/>
              </a:solidFill>
              <a:latin typeface="Arial" panose="020B0604020202020204" pitchFamily="34" charset="0"/>
              <a:cs typeface="Arial" panose="020B0604020202020204" pitchFamily="34" charset="0"/>
            </a:endParaRPr>
          </a:p>
          <a:p>
            <a:pPr algn="just" eaLnBrk="0" fontAlgn="base" hangingPunct="0">
              <a:spcBef>
                <a:spcPct val="0"/>
              </a:spcBef>
              <a:spcAft>
                <a:spcPct val="0"/>
              </a:spcAft>
              <a:buFontTx/>
              <a:buChar char="•"/>
              <a:defRPr/>
            </a:pPr>
            <a:r>
              <a:rPr lang="en-GB" dirty="0">
                <a:solidFill>
                  <a:prstClr val="black"/>
                </a:solidFill>
                <a:latin typeface="Comic Sans MS" pitchFamily="66" charset="0"/>
                <a:ea typeface="Calibri" pitchFamily="34" charset="0"/>
                <a:cs typeface="Times New Roman" pitchFamily="18" charset="0"/>
              </a:rPr>
              <a:t>You witnessed Jesus turning water into wine and were able to later drink some of the wine</a:t>
            </a:r>
            <a:endParaRPr lang="en-GB" sz="2400" dirty="0">
              <a:solidFill>
                <a:prstClr val="black"/>
              </a:solidFill>
              <a:cs typeface="Arial" panose="020B0604020202020204" pitchFamily="34" charset="0"/>
            </a:endParaRPr>
          </a:p>
        </p:txBody>
      </p:sp>
      <p:sp>
        <p:nvSpPr>
          <p:cNvPr id="22538" name="Rectangle 11"/>
          <p:cNvSpPr>
            <a:spLocks noChangeArrowheads="1"/>
          </p:cNvSpPr>
          <p:nvPr/>
        </p:nvSpPr>
        <p:spPr bwMode="auto">
          <a:xfrm>
            <a:off x="1774826" y="4365626"/>
            <a:ext cx="2339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GB" altLang="en-US" b="1">
                <a:solidFill>
                  <a:prstClr val="black"/>
                </a:solidFill>
              </a:rPr>
              <a:t>TRAFFIC LIGHT EXERCISE</a:t>
            </a:r>
          </a:p>
          <a:p>
            <a:pPr eaLnBrk="1" fontAlgn="base" hangingPunct="1">
              <a:spcBef>
                <a:spcPct val="0"/>
              </a:spcBef>
              <a:spcAft>
                <a:spcPct val="0"/>
              </a:spcAft>
            </a:pPr>
            <a:r>
              <a:rPr lang="en-GB" altLang="en-US" b="1">
                <a:solidFill>
                  <a:srgbClr val="002060"/>
                </a:solidFill>
              </a:rPr>
              <a:t>Does it prove God exists?</a:t>
            </a:r>
            <a:endParaRPr lang="en-GB" altLang="en-US" b="1">
              <a:solidFill>
                <a:prstClr val="black"/>
              </a:solidFill>
            </a:endParaRPr>
          </a:p>
          <a:p>
            <a:pPr eaLnBrk="1" fontAlgn="base" hangingPunct="1">
              <a:spcBef>
                <a:spcPct val="0"/>
              </a:spcBef>
              <a:spcAft>
                <a:spcPct val="0"/>
              </a:spcAft>
            </a:pPr>
            <a:r>
              <a:rPr lang="en-GB" altLang="en-US" b="1">
                <a:solidFill>
                  <a:srgbClr val="00B050"/>
                </a:solidFill>
              </a:rPr>
              <a:t>GREEN</a:t>
            </a:r>
            <a:r>
              <a:rPr lang="en-GB" altLang="en-US" b="1">
                <a:solidFill>
                  <a:prstClr val="black"/>
                </a:solidFill>
              </a:rPr>
              <a:t> – YES</a:t>
            </a:r>
          </a:p>
          <a:p>
            <a:pPr eaLnBrk="1" fontAlgn="base" hangingPunct="1">
              <a:spcBef>
                <a:spcPct val="0"/>
              </a:spcBef>
              <a:spcAft>
                <a:spcPct val="0"/>
              </a:spcAft>
            </a:pPr>
            <a:r>
              <a:rPr lang="en-GB" altLang="en-US" b="1">
                <a:solidFill>
                  <a:srgbClr val="FFC000"/>
                </a:solidFill>
              </a:rPr>
              <a:t>YELLOW </a:t>
            </a:r>
            <a:r>
              <a:rPr lang="en-GB" altLang="en-US" b="1">
                <a:solidFill>
                  <a:prstClr val="black"/>
                </a:solidFill>
              </a:rPr>
              <a:t>– DON’T KNOW</a:t>
            </a:r>
          </a:p>
          <a:p>
            <a:pPr eaLnBrk="1" fontAlgn="base" hangingPunct="1">
              <a:spcBef>
                <a:spcPct val="0"/>
              </a:spcBef>
              <a:spcAft>
                <a:spcPct val="0"/>
              </a:spcAft>
            </a:pPr>
            <a:r>
              <a:rPr lang="en-GB" altLang="en-US" b="1">
                <a:solidFill>
                  <a:srgbClr val="FF0000"/>
                </a:solidFill>
              </a:rPr>
              <a:t>RED</a:t>
            </a:r>
            <a:r>
              <a:rPr lang="en-GB" altLang="en-US" b="1">
                <a:solidFill>
                  <a:prstClr val="black"/>
                </a:solidFill>
              </a:rPr>
              <a:t> – NO </a:t>
            </a:r>
          </a:p>
        </p:txBody>
      </p:sp>
    </p:spTree>
    <p:extLst>
      <p:ext uri="{BB962C8B-B14F-4D97-AF65-F5344CB8AC3E}">
        <p14:creationId xmlns:p14="http://schemas.microsoft.com/office/powerpoint/2010/main" val="18458359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7600" y="1772816"/>
            <a:ext cx="6596806" cy="923330"/>
          </a:xfrm>
          <a:prstGeom prst="rect">
            <a:avLst/>
          </a:prstGeom>
          <a:noFill/>
        </p:spPr>
        <p:txBody>
          <a:bodyPr wrap="none">
            <a:spAutoFit/>
          </a:bodyPr>
          <a:lstStyle/>
          <a:p>
            <a:pPr algn="ctr" fontAlgn="base">
              <a:spcBef>
                <a:spcPct val="0"/>
              </a:spcBef>
              <a:spcAft>
                <a:spcPct val="0"/>
              </a:spcAft>
              <a:defRPr/>
            </a:pPr>
            <a:r>
              <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rPr>
              <a:t>DRAW A UNICORN!</a:t>
            </a:r>
          </a:p>
        </p:txBody>
      </p:sp>
      <p:sp>
        <p:nvSpPr>
          <p:cNvPr id="3" name="Rectangle 2"/>
          <p:cNvSpPr/>
          <p:nvPr/>
        </p:nvSpPr>
        <p:spPr>
          <a:xfrm>
            <a:off x="2605370" y="2967335"/>
            <a:ext cx="6981270" cy="923330"/>
          </a:xfrm>
          <a:prstGeom prst="rect">
            <a:avLst/>
          </a:prstGeom>
          <a:noFill/>
        </p:spPr>
        <p:txBody>
          <a:bodyPr wrap="none">
            <a:spAutoFit/>
          </a:bodyPr>
          <a:lstStyle/>
          <a:p>
            <a:pPr algn="ctr" fontAlgn="base">
              <a:spcBef>
                <a:spcPct val="0"/>
              </a:spcBef>
              <a:spcAft>
                <a:spcPct val="0"/>
              </a:spcAft>
              <a:defRPr/>
            </a:pPr>
            <a:r>
              <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rPr>
              <a:t>DEFINE A UNICORN.</a:t>
            </a:r>
          </a:p>
        </p:txBody>
      </p:sp>
    </p:spTree>
    <p:extLst>
      <p:ext uri="{BB962C8B-B14F-4D97-AF65-F5344CB8AC3E}">
        <p14:creationId xmlns:p14="http://schemas.microsoft.com/office/powerpoint/2010/main" val="189729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359150" y="260351"/>
            <a:ext cx="590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b="1" u="sng">
                <a:solidFill>
                  <a:srgbClr val="000000"/>
                </a:solidFill>
              </a:rPr>
              <a:t>THE ONTOLOGICAL ARGUMENT</a:t>
            </a:r>
            <a:endParaRPr lang="en-US" altLang="en-US" b="1" u="sng">
              <a:solidFill>
                <a:srgbClr val="000000"/>
              </a:solidFill>
            </a:endParaRPr>
          </a:p>
        </p:txBody>
      </p:sp>
      <p:sp>
        <p:nvSpPr>
          <p:cNvPr id="2055" name="WordArt 7"/>
          <p:cNvSpPr>
            <a:spLocks noChangeArrowheads="1" noChangeShapeType="1" noTextEdit="1"/>
          </p:cNvSpPr>
          <p:nvPr/>
        </p:nvSpPr>
        <p:spPr bwMode="auto">
          <a:xfrm>
            <a:off x="3792539" y="2565401"/>
            <a:ext cx="4535487" cy="29511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GB" sz="3600" kern="10" spc="720">
                <a:gradFill rotWithShape="1">
                  <a:gsLst>
                    <a:gs pos="0">
                      <a:srgbClr val="FFFFFF"/>
                    </a:gs>
                    <a:gs pos="100000">
                      <a:srgbClr val="AAAAAA"/>
                    </a:gs>
                  </a:gsLst>
                  <a:path path="rect">
                    <a:fillToRect l="50000" t="50000" r="50000" b="50000"/>
                  </a:path>
                </a:gradFill>
                <a:effectLst>
                  <a:outerShdw dist="45791" dir="3378596" algn="ctr" rotWithShape="0">
                    <a:srgbClr val="4D4D4D">
                      <a:alpha val="79999"/>
                    </a:srgbClr>
                  </a:outerShdw>
                </a:effectLst>
                <a:latin typeface="Arial Black" panose="020B0A04020102020204" pitchFamily="34" charset="0"/>
              </a:rPr>
              <a:t>LOGIC</a:t>
            </a:r>
          </a:p>
        </p:txBody>
      </p:sp>
    </p:spTree>
    <p:extLst>
      <p:ext uri="{BB962C8B-B14F-4D97-AF65-F5344CB8AC3E}">
        <p14:creationId xmlns:p14="http://schemas.microsoft.com/office/powerpoint/2010/main" val="2636614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1000" fill="hold"/>
                                        <p:tgtEl>
                                          <p:spTgt spid="2055"/>
                                        </p:tgtEl>
                                        <p:attrNameLst>
                                          <p:attrName>ppt_w</p:attrName>
                                        </p:attrNameLst>
                                      </p:cBhvr>
                                      <p:tavLst>
                                        <p:tav tm="0">
                                          <p:val>
                                            <p:strVal val="#ppt_w+.3"/>
                                          </p:val>
                                        </p:tav>
                                        <p:tav tm="100000">
                                          <p:val>
                                            <p:strVal val="#ppt_w"/>
                                          </p:val>
                                        </p:tav>
                                      </p:tavLst>
                                    </p:anim>
                                    <p:anim calcmode="lin" valueType="num">
                                      <p:cBhvr>
                                        <p:cTn id="8" dur="1000" fill="hold"/>
                                        <p:tgtEl>
                                          <p:spTgt spid="2055"/>
                                        </p:tgtEl>
                                        <p:attrNameLst>
                                          <p:attrName>ppt_h</p:attrName>
                                        </p:attrNameLst>
                                      </p:cBhvr>
                                      <p:tavLst>
                                        <p:tav tm="0">
                                          <p:val>
                                            <p:strVal val="#ppt_h"/>
                                          </p:val>
                                        </p:tav>
                                        <p:tav tm="100000">
                                          <p:val>
                                            <p:strVal val="#ppt_h"/>
                                          </p:val>
                                        </p:tav>
                                      </p:tavLst>
                                    </p:anim>
                                    <p:animEffect transition="in" filter="fade">
                                      <p:cBhvr>
                                        <p:cTn id="9" dur="1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20503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ink_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205039"/>
            <a:ext cx="3692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608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42083 2.59259E-6 C -0.38385 -0.08287 -0.3467 -0.16551 -0.31528 -0.16852 C -0.28385 -0.17153 -0.26614 -0.01968 -0.23194 -0.01852 C -0.19774 -0.01736 -0.14705 -0.16134 -0.10972 -0.16111 C -0.07239 -0.16088 -0.02656 -0.04352 -0.00833 -0.01667 C 0.0099 0.01018 -0.00139 -0.00278 -2.5E-6 2.59259E-6 " pathEditMode="relative" ptsTypes="aaaaaA">
                                      <p:cBhvr>
                                        <p:cTn id="6" dur="2000" fill="hold"/>
                                        <p:tgtEl>
                                          <p:spTgt spid="307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4"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anim from="(-#ppt_w/2)" to="(#ppt_x)" calcmode="lin" valueType="num">
                                      <p:cBhvr>
                                        <p:cTn id="11" dur="600" fill="hold">
                                          <p:stCondLst>
                                            <p:cond delay="0"/>
                                          </p:stCondLst>
                                        </p:cTn>
                                        <p:tgtEl>
                                          <p:spTgt spid="3077"/>
                                        </p:tgtEl>
                                        <p:attrNameLst>
                                          <p:attrName>ppt_x</p:attrName>
                                        </p:attrNameLst>
                                      </p:cBhvr>
                                    </p:anim>
                                    <p:anim from="0" to="-1.0" calcmode="lin" valueType="num">
                                      <p:cBhvr>
                                        <p:cTn id="12" dur="200" decel="50000" autoRev="1" fill="hold">
                                          <p:stCondLst>
                                            <p:cond delay="600"/>
                                          </p:stCondLst>
                                        </p:cTn>
                                        <p:tgtEl>
                                          <p:spTgt spid="3077"/>
                                        </p:tgtEl>
                                        <p:attrNameLst>
                                          <p:attrName>xshear</p:attrName>
                                        </p:attrNameLst>
                                      </p:cBhvr>
                                    </p:anim>
                                    <p:animScale>
                                      <p:cBhvr>
                                        <p:cTn id="13" dur="200" decel="100000" autoRev="1" fill="hold">
                                          <p:stCondLst>
                                            <p:cond delay="600"/>
                                          </p:stCondLst>
                                        </p:cTn>
                                        <p:tgtEl>
                                          <p:spTgt spid="3077"/>
                                        </p:tgtEl>
                                      </p:cBhvr>
                                      <p:from x="100000" y="100000"/>
                                      <p:to x="80000" y="100000"/>
                                    </p:animScale>
                                    <p:anim by="(#ppt_h/3+#ppt_w*0.1)" calcmode="lin" valueType="num">
                                      <p:cBhvr additive="sum">
                                        <p:cTn id="14" dur="200" decel="100000" autoRev="1" fill="hold">
                                          <p:stCondLst>
                                            <p:cond delay="600"/>
                                          </p:stCondLst>
                                        </p:cTn>
                                        <p:tgtEl>
                                          <p:spTgt spid="307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3661" y="210068"/>
            <a:ext cx="4859600"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Western Church</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55" y="463136"/>
            <a:ext cx="5115890" cy="6394863"/>
          </a:xfrm>
          <a:prstGeom prst="rect">
            <a:avLst/>
          </a:prstGeom>
        </p:spPr>
      </p:pic>
      <p:sp>
        <p:nvSpPr>
          <p:cNvPr id="6" name="Rectangle 5"/>
          <p:cNvSpPr/>
          <p:nvPr/>
        </p:nvSpPr>
        <p:spPr>
          <a:xfrm>
            <a:off x="4179487" y="4403188"/>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70" y="4111050"/>
            <a:ext cx="1876938" cy="1876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468" y="3237856"/>
            <a:ext cx="2271933" cy="15146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494" y="4120363"/>
            <a:ext cx="2271933" cy="1514622"/>
          </a:xfrm>
          <a:prstGeom prst="rect">
            <a:avLst/>
          </a:prstGeom>
        </p:spPr>
      </p:pic>
      <p:sp>
        <p:nvSpPr>
          <p:cNvPr id="2" name="Oval Callout 1"/>
          <p:cNvSpPr/>
          <p:nvPr/>
        </p:nvSpPr>
        <p:spPr>
          <a:xfrm>
            <a:off x="7821637" y="1555204"/>
            <a:ext cx="3344092" cy="1356805"/>
          </a:xfrm>
          <a:prstGeom prst="wedgeEllipseCallout">
            <a:avLst>
              <a:gd name="adj1" fmla="val -107942"/>
              <a:gd name="adj2" fmla="val 198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I come from you both!</a:t>
            </a:r>
            <a:endParaRPr lang="en-GB" b="1" dirty="0"/>
          </a:p>
        </p:txBody>
      </p:sp>
      <p:sp>
        <p:nvSpPr>
          <p:cNvPr id="3" name="Oval Callout 2"/>
          <p:cNvSpPr/>
          <p:nvPr/>
        </p:nvSpPr>
        <p:spPr>
          <a:xfrm>
            <a:off x="393737" y="673390"/>
            <a:ext cx="2874718" cy="1763628"/>
          </a:xfrm>
          <a:prstGeom prst="wedgeEllipseCallout">
            <a:avLst>
              <a:gd name="adj1" fmla="val 40548"/>
              <a:gd name="adj2" fmla="val 2034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To be fair, in John Ch1 it does say that all things are made through the son.</a:t>
            </a:r>
            <a:endParaRPr lang="en-GB" b="1" dirty="0"/>
          </a:p>
        </p:txBody>
      </p:sp>
      <p:sp>
        <p:nvSpPr>
          <p:cNvPr id="10" name="Cloud Callout 9"/>
          <p:cNvSpPr/>
          <p:nvPr/>
        </p:nvSpPr>
        <p:spPr>
          <a:xfrm>
            <a:off x="8413261" y="176711"/>
            <a:ext cx="2913017" cy="1215570"/>
          </a:xfrm>
          <a:prstGeom prst="cloudCallout">
            <a:avLst>
              <a:gd name="adj1" fmla="val -137918"/>
              <a:gd name="adj2" fmla="val 100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So what sort of daddy does that make ME??</a:t>
            </a:r>
            <a:endParaRPr lang="en-GB" dirty="0"/>
          </a:p>
        </p:txBody>
      </p:sp>
    </p:spTree>
    <p:extLst>
      <p:ext uri="{BB962C8B-B14F-4D97-AF65-F5344CB8AC3E}">
        <p14:creationId xmlns:p14="http://schemas.microsoft.com/office/powerpoint/2010/main" val="16325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41667E-6 -2.22222E-6 L 5.41667E-6 -2.22222E-6 C -0.00273 -0.00255 -0.00598 -0.0044 -0.00846 -0.00764 C -0.01223 -0.01273 -0.01822 -0.02477 -0.02135 -0.03241 C -0.02682 -0.04583 -0.02486 -0.04259 -0.02994 -0.05717 C -0.03124 -0.06111 -0.03268 -0.06505 -0.03424 -0.06875 C -0.03632 -0.07361 -0.04127 -0.08611 -0.04492 -0.09143 C -0.04596 -0.09305 -0.04713 -0.09398 -0.04817 -0.09537 C -0.05182 -0.1 -0.05247 -0.10208 -0.05677 -0.10486 C -0.05807 -0.10579 -0.05963 -0.10602 -0.06106 -0.10671 C -0.06523 -0.10602 -0.06966 -0.10625 -0.07382 -0.10486 C -0.07786 -0.10347 -0.07903 -0.09838 -0.08242 -0.09537 C -0.0845 -0.09352 -0.08671 -0.09282 -0.0888 -0.09143 C -0.09166 -0.08773 -0.09466 -0.08403 -0.09739 -0.08009 C -0.0996 -0.07708 -0.10156 -0.07338 -0.1039 -0.0706 C -0.10729 -0.06643 -0.11119 -0.06342 -0.11458 -0.05903 C -0.11731 -0.05579 -0.1194 -0.05116 -0.12213 -0.04768 C -0.13346 -0.03241 -0.12916 -0.04143 -0.13815 -0.02685 C -0.14921 -0.00856 -0.14023 -0.02222 -0.15104 -2.22222E-6 C -0.15325 0.00463 -0.15611 0.00857 -0.15846 0.0132 C -0.16002 0.0162 -0.16119 0.01968 -0.16276 0.02269 C -0.16445 0.02616 -0.16653 0.0287 -0.16809 0.03241 C -0.17473 0.04699 -0.16796 0.03773 -0.1746 0.0456 C -0.1776 0.05463 -0.18151 0.06181 -0.17669 0.07431 C -0.17499 0.0787 -0.17109 0.07847 -0.16809 0.07986 C -0.16497 0.08148 -0.16171 0.08241 -0.15846 0.0838 C -0.14661 0.0882 -0.15013 0.08704 -0.13919 0.08935 C -0.12239 0.0882 -0.10559 0.08843 -0.0888 0.08565 C -0.08645 0.08519 -0.08476 0.08125 -0.08242 0.07986 C -0.08033 0.0787 -0.07812 0.0787 -0.07604 0.07801 L -0.06848 0.06458 L -0.06419 0.05718 C -0.06249 0.04769 -0.06132 0.04213 -0.05989 0.03241 C -0.0595 0.02917 -0.05924 0.02593 -0.05885 0.02269 C -0.05989 0.01204 -0.05976 0.00046 -0.0621 -0.00949 C -0.06302 -0.01389 -0.072 -0.02662 -0.07486 -0.03055 C -0.08098 -0.03866 -0.08567 -0.04491 -0.09309 -0.04954 C -0.09726 -0.05231 -0.10169 -0.05347 -0.10598 -0.05532 C -0.11236 -0.05787 -0.11874 -0.06157 -0.12526 -0.06296 C -0.13307 -0.06458 -0.14101 -0.06412 -0.14882 -0.06481 C -0.16315 -0.06412 -0.17747 -0.06435 -0.19166 -0.06296 C -0.20156 -0.0618 -0.21367 -0.05393 -0.22174 -0.04583 C -0.22747 -0.04005 -0.23346 -0.03542 -0.2388 -0.0287 L -0.25703 -0.00579 C -0.25963 -0.00255 -0.26236 -0.00023 -0.26458 0.0037 L -0.27317 0.01898 C -0.27382 0.02222 -0.27565 0.02523 -0.27526 0.02847 C -0.27317 0.04769 -0.27187 0.04537 -0.26562 0.05139 C -0.26236 0.0544 -0.25937 0.05833 -0.25598 0.06088 C -0.25052 0.06505 -0.21653 0.0882 -0.20455 0.09329 C -0.1996 0.09537 -0.19453 0.0956 -0.18958 0.09699 C -0.16744 0.10394 -0.19531 0.09931 -0.16171 0.10278 L -0.0996 0.10093 C -0.09635 0.10046 -0.09348 0.09676 -0.09101 0.09329 C -0.07994 0.07801 -0.08463 0.08426 -0.07708 0.07431 C -0.07565 0.07222 -0.07395 0.07107 -0.07278 0.06852 L -0.06848 0.05903 C -0.06783 0.05509 -0.06718 0.05139 -0.0664 0.04745 C -0.06575 0.04421 -0.06419 0.04144 -0.06419 0.03796 C -0.06419 0.02847 -0.06484 0.01875 -0.0664 0.00949 C -0.06666 0.00718 -0.06835 0.00648 -0.06953 0.00556 C -0.07265 0.00324 -0.07591 0.00139 -0.07916 -2.22222E-6 C -0.09557 -0.00694 -0.11171 -0.01667 -0.12851 -0.01921 C -0.16249 -0.02407 -0.14648 -0.0206 -0.17669 -0.0287 L -0.25065 -0.02685 C -0.25247 -0.02662 -0.25429 -0.02569 -0.25598 -0.02477 C -0.25598 -0.02477 -0.26406 -0.02014 -0.26562 -0.01921 L -0.26888 -0.01713 L -0.27213 -0.01528 C -0.27786 -0.00509 -0.27343 -0.01481 -0.2763 -0.00208 C -0.27721 0.00185 -0.27864 0.00556 -0.27955 0.00949 C -0.28033 0.0132 -0.28124 0.02338 -0.28177 0.02662 C -0.28229 0.03056 -0.2832 0.03426 -0.28385 0.03796 C -0.28463 0.04306 -0.28489 0.04838 -0.28593 0.05324 C -0.28932 0.06829 -0.29023 0.06968 -0.29453 0.07986 C -0.29492 0.08241 -0.29492 0.08519 -0.2957 0.0875 C -0.29635 0.08982 -0.29791 0.0912 -0.29882 0.09329 C -0.30638 0.10926 -0.29479 0.08796 -0.30416 0.10463 C -0.30546 0.11111 -0.30624 0.11227 -0.30416 0.11991 C -0.30286 0.12546 -0.30182 0.13241 -0.29882 0.13519 C -0.29739 0.13634 -0.29609 0.13796 -0.29453 0.13889 C -0.29322 0.13982 -0.29166 0.14005 -0.29023 0.14097 C -0.28919 0.14144 -0.28815 0.14213 -0.2871 0.14283 C -0.2763 0.13009 -0.28281 0.13982 -0.28281 0.08935 C -0.28281 0.0838 -0.28294 0.07778 -0.28385 0.07222 C -0.28437 0.06921 -0.28567 0.06667 -0.2871 0.06458 C -0.29036 0.06019 -0.29778 0.05324 -0.29778 0.05324 C -0.30507 0.0544 -0.31705 0.05509 -0.32565 0.05903 C -0.32669 0.05949 -0.32773 0.06019 -0.3289 0.06088 C -0.32994 0.06204 -0.33085 0.06366 -0.33203 0.06458 C -0.33307 0.06551 -0.33515 0.06458 -0.33528 0.06667 C -0.3358 0.07199 -0.33515 0.08727 -0.3332 0.09514 C -0.33177 0.10023 -0.33111 0.10648 -0.3289 0.11042 C -0.32773 0.11227 -0.32695 0.11458 -0.32565 0.1162 C -0.32421 0.11783 -0.31927 0.1206 -0.31705 0.12176 C -0.31458 0.1213 -0.31015 0.12431 -0.30963 0.11991 C -0.30546 0.08634 -0.31315 0.0463 -0.32135 0.01713 C -0.32239 0.0132 -0.32343 0.00926 -0.3246 0.00556 C -0.32552 0.00232 -0.32682 -0.00069 -0.32773 -0.00393 C -0.32825 -0.00579 -0.32825 -0.00787 -0.3289 -0.00949 C -0.32968 -0.0118 -0.33111 -0.01319 -0.33203 -0.01528 C -0.33359 -0.01829 -0.33502 -0.02153 -0.33632 -0.02477 C -0.3371 -0.02662 -0.33763 -0.02893 -0.33854 -0.03055 C -0.33945 -0.03217 -0.34062 -0.03333 -0.34166 -0.03426 C -0.34986 -0.04236 -0.34752 -0.03958 -0.35781 -0.04398 C -0.36067 -0.04514 -0.3733 -0.05116 -0.37604 -0.05162 C -0.38346 -0.05278 -0.39101 -0.05278 -0.39843 -0.05347 C -0.42356 -0.05255 -0.4414 -0.05532 -0.4638 -0.04768 C -0.46822 -0.0463 -0.47252 -0.04467 -0.47669 -0.0419 C -0.48398 -0.03704 -0.49101 -0.03055 -0.49817 -0.02477 C -0.5013 -0.02222 -0.50442 -0.01921 -0.50781 -0.01713 L -0.51744 -0.01157 C -0.51888 -0.00949 -0.52018 -0.00741 -0.52174 -0.00579 C -0.52304 -0.0044 -0.5246 -0.00347 -0.52604 -0.00208 C -0.52708 -0.00092 -0.52812 0.00046 -0.52916 0.00185 C -0.5289 0.0037 -0.52903 0.00625 -0.52812 0.00764 C -0.52604 0.01065 -0.51145 0.0206 -0.51093 0.02083 C -0.49661 0.02824 -0.48984 0.02894 -0.47565 0.03241 C -0.4621 0.03171 -0.44843 0.03241 -0.43489 0.03033 C -0.43085 0.02986 -0.42695 0.02708 -0.42317 0.02477 C -0.41731 0.02083 -0.41158 0.0162 -0.40598 0.01134 C -0.40455 0.01019 -0.40299 0.00926 -0.40169 0.00764 C -0.40052 0.00602 -0.3996 0.0037 -0.39843 0.00185 C -0.39817 -2.22222E-6 -0.39778 -0.00208 -0.39739 -0.00393 C -0.39674 -0.00717 -0.39583 -0.01018 -0.39531 -0.01342 C -0.39466 -0.01713 -0.39453 -0.02106 -0.39427 -0.02477 C -0.39427 -0.02778 -0.39414 -0.05324 -0.39635 -0.06296 C -0.39869 -0.07315 -0.40364 -0.08704 -0.4082 -0.09352 C -0.40989 -0.09606 -0.41171 -0.09861 -0.41354 -0.10092 C -0.41601 -0.1044 -0.41822 -0.1081 -0.42096 -0.11065 C -0.42864 -0.11713 -0.43645 -0.12338 -0.44453 -0.12778 C -0.46223 -0.13704 -0.45169 -0.13217 -0.47669 -0.14097 L -0.49283 -0.14676 L -0.5539 -0.14491 C -0.56666 -0.14329 -0.56744 -0.1368 -0.57747 -0.12963 C -0.58164 -0.12662 -0.59023 -0.12199 -0.59023 -0.12199 C -0.5914 -0.1206 -0.59257 -0.11967 -0.59348 -0.11829 C -0.59609 -0.11389 -0.60104 -0.10486 -0.60104 -0.10486 C -0.60065 -0.09792 -0.60052 -0.09074 -0.59986 -0.0838 C -0.59947 -0.0794 -0.59869 -0.075 -0.59778 -0.0706 C -0.5944 -0.05393 -0.59231 -0.03611 -0.5871 -0.02106 C -0.58528 -0.01597 -0.58333 -0.01111 -0.58177 -0.00579 C -0.58046 -0.00208 -0.57968 0.00185 -0.57851 0.00556 C -0.57721 0.00949 -0.57539 0.01296 -0.57421 0.01713 C -0.57291 0.0213 -0.57226 0.02616 -0.57096 0.03033 C -0.56966 0.03495 -0.56783 0.03912 -0.56666 0.04375 C -0.5539 0.09769 -0.56731 0.04931 -0.56028 0.07431 C -0.55989 0.0787 -0.55937 0.0831 -0.55924 0.0875 C -0.55729 0.16088 -0.5621 0.13264 -0.55703 0.15995 C -0.56445 0.17732 -0.55833 0.16713 -0.58059 0.16574 L -0.64166 0.16181 C -0.65937 0.15486 -0.66119 0.1544 -0.67812 0.14653 C -0.68059 0.14537 -0.6832 0.14445 -0.68567 0.14283 C -0.68815 0.1412 -0.69075 0.13935 -0.69309 0.13704 C -0.69934 0.13102 -0.71132 0.11806 -0.71132 0.11806 C -0.71471 0.11065 -0.72213 0.09583 -0.72526 0.08565 C -0.72656 0.08148 -0.72747 0.07685 -0.72851 0.07222 C -0.73255 0.0338 -0.73359 0.03889 -0.72955 -0.00764 C -0.72916 -0.01227 -0.72499 -0.02616 -0.72317 -0.03055 C -0.72005 -0.03773 -0.71705 -0.04514 -0.71354 -0.05162 C -0.70273 -0.0706 -0.70546 -0.06528 -0.69635 -0.07245 C -0.69244 -0.07546 -0.68867 -0.07963 -0.6845 -0.08194 C -0.6763 -0.0868 -0.65546 -0.08866 -0.65026 -0.08958 C -0.64309 -0.08889 -0.63593 -0.09005 -0.6289 -0.08773 C -0.62773 -0.08727 -0.62734 -0.0838 -0.62773 -0.08194 C -0.6289 -0.07639 -0.63111 -0.07153 -0.6332 -0.06667 C -0.63749 -0.05602 -0.64192 -0.05833 -0.65026 -0.05532 C -0.65273 -0.0544 -0.65533 -0.05393 -0.65781 -0.05347 C -0.69661 -0.05579 -0.67812 -0.05092 -0.71354 -0.06667 C -0.71497 -0.06736 -0.7164 -0.06782 -0.71783 -0.06875 L -0.72747 -0.0743 C -0.72812 -0.0787 -0.72942 -0.0831 -0.72955 -0.08773 C -0.73059 -0.12546 -0.72317 -0.14745 -0.71028 -0.18287 C -0.70807 -0.18889 -0.68763 -0.23472 -0.67708 -0.24768 C -0.67447 -0.25092 -0.67148 -0.2537 -0.66848 -0.25532 C -0.66249 -0.2588 -0.65638 -0.26042 -0.65026 -0.26296 C -0.63242 -0.25717 -0.61445 -0.25255 -0.59674 -0.24583 C -0.59257 -0.24421 -0.58854 -0.2419 -0.58489 -0.23819 C -0.57734 -0.23032 -0.57031 -0.2213 -0.56354 -0.21157 C -0.56093 -0.20787 -0.55872 -0.20324 -0.55703 -0.19815 C -0.54934 -0.17454 -0.54231 -0.15046 -0.53567 -0.12569 C -0.53255 -0.11458 -0.53138 -0.0956 -0.53033 -0.0838 C -0.53203 -0.05463 -0.53307 -0.02523 -0.53567 0.0037 C -0.53606 0.00787 -0.53736 0.01181 -0.5388 0.01505 C -0.53997 0.01759 -0.54166 0.01898 -0.54309 0.02083 C -0.54335 0.02153 -0.54973 0.04259 -0.5539 0.04375 C -0.55742 0.04468 -0.56093 0.04236 -0.56458 0.0419 C -0.57148 0.01898 -0.57955 -0.00278 -0.57955 -0.03055 C -0.57955 -0.05995 -0.57591 -0.08912 -0.57317 -0.11829 C -0.57278 -0.12245 -0.57122 -0.12592 -0.56992 -0.12963 C -0.56731 -0.1368 -0.56458 -0.14398 -0.56132 -0.15046 C -0.55846 -0.15648 -0.54934 -0.16551 -0.54635 -0.16759 C -0.51588 -0.18889 -0.4901 -0.20579 -0.45846 -0.21713 C -0.44114 -0.22338 -0.42343 -0.22731 -0.40598 -0.23241 C -0.32382 -0.22268 -0.36132 -0.24815 -0.3332 -0.21342 C -0.33138 -0.21134 -0.32929 -0.21018 -0.32773 -0.20764 C -0.31705 -0.18981 -0.30768 -0.17037 -0.30104 -0.14676 C -0.29778 -0.13518 -0.29348 -0.11065 -0.29348 -0.11065 C -0.29309 -0.10671 -0.29283 -0.10301 -0.29244 -0.09907 C -0.2914 -0.09028 -0.28932 -0.08148 -0.28919 -0.07245 C -0.28893 -0.05393 -0.28958 -0.03542 -0.2914 -0.01713 C -0.29179 -0.01273 -0.29817 -0.00625 -0.2957 -0.00579 C -0.27812 -0.00347 -0.23424 -0.02708 -0.2207 -0.03241 C -0.21249 -0.03565 -0.20429 -0.03819 -0.19596 -0.04005 C -0.18919 -0.04167 -0.1569 -0.04375 -0.15416 -0.04398 C -0.14986 -0.04329 -0.14557 -0.04398 -0.1414 -0.0419 C -0.13789 -0.04028 -0.13776 -0.0331 -0.1371 -0.0287 C -0.13671 -0.02662 -0.13632 -0.02477 -0.13606 -0.02292 C -0.13671 -0.00949 -0.13671 0.00394 -0.13815 0.01713 C -0.13854 0.0206 -0.14036 0.02338 -0.1414 0.02662 C -0.14218 0.02917 -0.14257 0.03195 -0.14348 0.03426 C -0.14765 0.04468 -0.15182 0.05486 -0.15638 0.06458 C -0.16588 0.08565 -0.18502 0.09699 -0.19596 0.10648 C -0.19973 0.10995 -0.2039 0.11158 -0.20781 0.11412 C -0.23229 0.13079 -0.20624 0.11482 -0.22708 0.1257 C -0.23033 0.12732 -0.23346 0.12986 -0.23671 0.13125 C -0.23958 0.13241 -0.24244 0.13241 -0.24531 0.13333 C -0.2539 0.13611 -0.26236 0.13958 -0.27096 0.14283 L -0.29244 0.15046 C -0.29596 0.15162 -0.29947 0.15347 -0.30312 0.15417 C -0.32031 0.15764 -0.3095 0.15556 -0.33528 0.15995 C -0.3414 0.15718 -0.34648 0.15648 -0.3513 0.14838 C -0.35468 0.14306 -0.35611 0.13472 -0.35781 0.12755 C -0.35872 0.10579 -0.36171 0.09722 -0.3513 0.07986 C -0.34856 0.07523 -0.34427 0.07454 -0.34062 0.07222 C -0.32395 0.0625 -0.30729 0.05185 -0.29023 0.04375 C -0.28177 0.03958 -0.25611 0.03565 -0.24739 0.03426 C -0.23528 0.03681 -0.22304 0.03773 -0.21106 0.0419 C -0.2095 0.04236 -0.20859 0.04514 -0.20781 0.04745 C -0.20703 0.04977 -0.20703 0.05255 -0.20677 0.05509 C -0.20703 0.05949 -0.20651 0.06458 -0.20781 0.06852 C -0.20924 0.07269 -0.21197 0.075 -0.21419 0.07801 C -0.22395 0.09144 -0.20833 0.06736 -0.22278 0.08935 C -0.22604 0.09445 -0.22903 0.1 -0.23242 0.10463 C -0.23515 0.10833 -0.23815 0.11088 -0.24101 0.11412 C -0.25377 0.12917 -0.2319 0.10695 -0.25598 0.13125 C -0.25742 0.13264 -0.25885 0.1338 -0.26028 0.13519 C -0.26614 0.14097 -0.2608 0.13727 -0.26666 0.14097 C -0.26705 0.14722 -0.26731 0.1537 -0.26783 0.15995 C -0.26874 0.17292 -0.26888 0.17847 -0.27096 0.18843 C -0.27161 0.19167 -0.27226 0.19514 -0.27317 0.19792 C -0.27552 0.20579 -0.27643 0.20417 -0.27851 0.21134 C -0.27903 0.2132 -0.2789 0.21551 -0.27955 0.21713 C -0.28046 0.21898 -0.29023 0.23033 -0.29023 0.23033 C -0.29205 0.23102 -0.29388 0.23148 -0.2957 0.23241 C -0.29999 0.23449 -0.30403 0.2382 -0.30846 0.23982 C -0.33997 0.25232 -0.29817 0.23634 -0.32669 0.2456 C -0.33177 0.24722 -0.33671 0.25 -0.34166 0.25139 C -0.34635 0.25255 -0.35104 0.25255 -0.35559 0.25324 C -0.37682 0.25602 -0.37265 0.25533 -0.39843 0.25718 L -0.49817 0.25509 C -0.50338 0.25463 -0.50846 0.25162 -0.51315 0.24745 L -0.51953 0.2419 C -0.52135 0.23866 -0.52304 0.23542 -0.52486 0.23241 C -0.52656 0.22963 -0.52877 0.22778 -0.53033 0.22477 C -0.53541 0.21482 -0.53997 0.19722 -0.54309 0.18658 C -0.54427 0.17894 -0.5457 0.17153 -0.54635 0.16366 C -0.55013 0.11783 -0.54296 0.04676 -0.53671 0.01505 C -0.52695 -0.03356 -0.51289 -0.07986 -0.49596 -0.12199 C -0.41848 -0.31505 -0.48906 -0.14838 -0.43815 -0.25347 C -0.43567 -0.25856 -0.43411 -0.26528 -0.43177 -0.2706 C -0.42929 -0.27616 -0.41757 -0.29444 -0.41562 -0.29722 C -0.40768 -0.3081 -0.39622 -0.31829 -0.38776 -0.32569 C -0.38463 -0.3287 -0.38151 -0.33148 -0.37812 -0.33333 C -0.37499 -0.33518 -0.37174 -0.33588 -0.36848 -0.33727 C -0.3539 -0.34329 -0.36549 -0.33912 -0.35455 -0.34282 C -0.34453 -0.34167 -0.3345 -0.3419 -0.3246 -0.33912 C -0.32252 -0.33866 -0.32096 -0.33542 -0.31927 -0.33333 C -0.31276 -0.32546 -0.30937 -0.32083 -0.30416 -0.31065 C -0.30052 -0.30324 -0.29622 -0.2963 -0.29348 -0.28773 C -0.29205 -0.28333 -0.29036 -0.27893 -0.28919 -0.2743 C -0.28424 -0.25532 -0.28046 -0.24213 -0.27851 -0.22292 C -0.27799 -0.21782 -0.27773 -0.21273 -0.27747 -0.20764 C -0.27604 -0.18773 -0.2763 -0.19005 -0.27526 -0.16759 C -0.27604 -0.12639 -0.27643 -0.08518 -0.27747 -0.04398 C -0.27773 -0.03356 -0.27942 -0.0294 -0.28059 -0.01921 C -0.28489 0.0162 -0.27838 -0.02616 -0.28385 0.00556 C -0.28463 0.00995 -0.28515 0.01458 -0.28593 0.01898 C -0.28658 0.02222 -0.28749 0.02523 -0.28815 0.02847 C -0.28867 0.03102 -0.28854 0.0338 -0.28919 0.03611 C -0.29231 0.04722 -0.29231 0.04607 -0.29674 0.05139 C -0.30091 0.0662 -0.29622 0.05232 -0.30312 0.06458 C -0.30494 0.06806 -0.30807 0.07685 -0.31067 0.07986 C -0.31263 0.08218 -0.3151 0.08333 -0.31705 0.08565 C -0.33372 0.10533 -0.30976 0.08472 -0.33632 0.10648 C -0.35156 0.11898 -0.37526 0.13472 -0.3888 0.14097 L -0.42747 0.1581 C -0.43203 0.15995 -0.43658 0.16296 -0.4414 0.16366 L -0.45208 0.16574 C -0.46093 0.16458 -0.4664 0.1669 -0.47343 0.15995 C -0.47499 0.15833 -0.4763 0.15602 -0.47773 0.15417 C -0.47916 0.15046 -0.48059 0.14653 -0.48203 0.14283 C -0.48671 0.13102 -0.48945 0.12685 -0.49283 0.11412 C -0.49557 0.1037 -0.49778 0.09259 -0.50026 0.08171 C -0.5013 0.07732 -0.5026 0.07315 -0.50351 0.06852 C -0.50416 0.06458 -0.50481 0.06088 -0.50559 0.05718 C -0.50651 0.05324 -0.50781 0.04954 -0.50885 0.0456 C -0.50963 0.04259 -0.51028 0.03935 -0.51093 0.03611 C -0.51132 0.03241 -0.51158 0.02847 -0.5121 0.02477 C -0.51289 0.01829 -0.51575 0.01273 -0.5121 0.00556 C -0.51002 0.00162 -0.50638 0.00162 -0.50351 -2.22222E-6 C -0.49921 -0.00278 -0.49492 -0.00532 -0.49062 -0.00764 C -0.48671 -0.00972 -0.48281 -0.01134 -0.4789 -0.01342 C -0.47343 -0.01643 -0.46822 -0.02037 -0.46276 -0.02292 C -0.45716 -0.02546 -0.4513 -0.02662 -0.4457 -0.0287 C -0.44101 -0.03032 -0.43645 -0.03333 -0.43177 -0.03426 C -0.42539 -0.03588 -0.41888 -0.03565 -0.41236 -0.03634 C -0.40065 -0.03565 -0.3888 -0.03542 -0.37708 -0.03426 C -0.37591 -0.03426 -0.37486 -0.03333 -0.37382 -0.03241 C -0.37265 -0.03148 -0.37174 -0.02986 -0.3707 -0.0287 C -0.36796 -0.02153 -0.36705 -0.02083 -0.36744 -0.00949 C -0.36809 0.00903 -0.36809 0.03195 -0.37382 0.04954 C -0.37747 0.06065 -0.38216 0.0706 -0.38567 0.08171 C -0.38736 0.0875 -0.38867 0.09398 -0.39101 0.09908 C -0.39374 0.10486 -0.41588 0.14329 -0.41992 0.14653 C -0.42317 0.14908 -0.42643 0.15162 -0.42955 0.15417 C -0.43749 0.16088 -0.44088 0.16551 -0.44986 0.16945 C -0.46276 0.175 -0.47044 0.17639 -0.48203 0.17894 C -0.48997 0.17824 -0.49778 0.17847 -0.50559 0.17708 C -0.50794 0.17662 -0.51002 0.17477 -0.5121 0.17315 C -0.51497 0.17107 -0.5207 0.16574 -0.5207 0.16574 C -0.5302 0.14306 -0.51744 0.17083 -0.52812 0.15417 C -0.52981 0.15162 -0.53098 0.14792 -0.53242 0.14468 C -0.53281 0.14283 -0.53294 0.14074 -0.53346 0.13889 C -0.53437 0.13611 -0.53593 0.12847 -0.53671 0.13125 C -0.53776 0.13519 -0.53216 0.14954 -0.53138 0.15232 C -0.53085 0.15417 -0.53059 0.15602 -0.53033 0.1581 C -0.53059 0.16505 -0.53085 0.17199 -0.53138 0.17894 C -0.53164 0.18287 -0.53203 0.19421 -0.53242 0.19051 C -0.5332 0.18357 -0.53242 0.17639 -0.53242 0.16945 L -0.53242 0.16945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4"/>
          <p:cNvSpPr>
            <a:spLocks noChangeArrowheads="1" noChangeShapeType="1" noTextEdit="1"/>
          </p:cNvSpPr>
          <p:nvPr/>
        </p:nvSpPr>
        <p:spPr bwMode="auto">
          <a:xfrm>
            <a:off x="2351088" y="549276"/>
            <a:ext cx="7129462" cy="547211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god must exist because:</a:t>
            </a:r>
          </a:p>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 He is perfect</a:t>
            </a:r>
          </a:p>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 You can imagine him</a:t>
            </a:r>
            <a:endPar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301196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992314" y="1052514"/>
            <a:ext cx="8135937"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Elephant" panose="02020904090505020303" pitchFamily="18" charset="0"/>
              </a:rPr>
              <a:t>God is…</a:t>
            </a:r>
          </a:p>
          <a:p>
            <a:pPr eaLnBrk="1" fontAlgn="base" hangingPunct="1">
              <a:spcBef>
                <a:spcPct val="50000"/>
              </a:spcBef>
              <a:spcAft>
                <a:spcPct val="0"/>
              </a:spcAft>
            </a:pPr>
            <a:r>
              <a:rPr lang="en-GB" altLang="en-US" sz="3600">
                <a:solidFill>
                  <a:srgbClr val="000000"/>
                </a:solidFill>
                <a:latin typeface="Elephant" panose="02020904090505020303" pitchFamily="18" charset="0"/>
              </a:rPr>
              <a:t>That greatest thing that you can possibly imagine.</a:t>
            </a:r>
            <a:endParaRPr lang="en-US" altLang="en-US" sz="3600">
              <a:solidFill>
                <a:srgbClr val="000000"/>
              </a:solidFill>
              <a:latin typeface="Elephant" panose="02020904090505020303" pitchFamily="18" charset="0"/>
            </a:endParaRPr>
          </a:p>
        </p:txBody>
      </p:sp>
      <p:sp>
        <p:nvSpPr>
          <p:cNvPr id="4101" name="Text Box 5"/>
          <p:cNvSpPr txBox="1">
            <a:spLocks noChangeArrowheads="1"/>
          </p:cNvSpPr>
          <p:nvPr/>
        </p:nvSpPr>
        <p:spPr bwMode="auto">
          <a:xfrm>
            <a:off x="2063751" y="3644901"/>
            <a:ext cx="7777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Elephant" panose="02020904090505020303" pitchFamily="18" charset="0"/>
              </a:rPr>
              <a:t>You cannot possibly imagine anything greater than God!</a:t>
            </a:r>
            <a:endParaRPr lang="en-US" altLang="en-US" sz="3600">
              <a:solidFill>
                <a:srgbClr val="000000"/>
              </a:solidFill>
              <a:latin typeface="Elephant" panose="02020904090505020303" pitchFamily="18" charset="0"/>
            </a:endParaRPr>
          </a:p>
        </p:txBody>
      </p:sp>
      <p:sp>
        <p:nvSpPr>
          <p:cNvPr id="4102" name="Text Box 6"/>
          <p:cNvSpPr txBox="1">
            <a:spLocks noChangeArrowheads="1"/>
          </p:cNvSpPr>
          <p:nvPr/>
        </p:nvSpPr>
        <p:spPr bwMode="auto">
          <a:xfrm>
            <a:off x="5303838" y="5373688"/>
            <a:ext cx="4824412"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800">
                <a:solidFill>
                  <a:srgbClr val="000000"/>
                </a:solidFill>
                <a:latin typeface="Elephant" panose="02020904090505020303" pitchFamily="18" charset="0"/>
              </a:rPr>
              <a:t>STOP TRYING!</a:t>
            </a:r>
          </a:p>
          <a:p>
            <a:pPr eaLnBrk="1" fontAlgn="base" hangingPunct="1">
              <a:spcBef>
                <a:spcPct val="50000"/>
              </a:spcBef>
              <a:spcAft>
                <a:spcPct val="0"/>
              </a:spcAft>
            </a:pPr>
            <a:r>
              <a:rPr lang="en-GB" altLang="en-US" sz="2800">
                <a:solidFill>
                  <a:srgbClr val="000000"/>
                </a:solidFill>
                <a:latin typeface="Elephant" panose="02020904090505020303" pitchFamily="18" charset="0"/>
              </a:rPr>
              <a:t>YOU CAN’T!</a:t>
            </a:r>
            <a:endParaRPr lang="en-US" altLang="en-US" sz="2800">
              <a:solidFill>
                <a:srgbClr val="000000"/>
              </a:solidFill>
              <a:latin typeface="Elephant" panose="02020904090505020303" pitchFamily="18" charset="0"/>
            </a:endParaRPr>
          </a:p>
        </p:txBody>
      </p:sp>
    </p:spTree>
    <p:extLst>
      <p:ext uri="{BB962C8B-B14F-4D97-AF65-F5344CB8AC3E}">
        <p14:creationId xmlns:p14="http://schemas.microsoft.com/office/powerpoint/2010/main" val="345977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wipe(down)">
                                      <p:cBhvr>
                                        <p:cTn id="11" dur="580">
                                          <p:stCondLst>
                                            <p:cond delay="0"/>
                                          </p:stCondLst>
                                        </p:cTn>
                                        <p:tgtEl>
                                          <p:spTgt spid="4102"/>
                                        </p:tgtEl>
                                      </p:cBhvr>
                                    </p:animEffect>
                                    <p:anim calcmode="lin" valueType="num">
                                      <p:cBhvr>
                                        <p:cTn id="12"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17" dur="26">
                                          <p:stCondLst>
                                            <p:cond delay="650"/>
                                          </p:stCondLst>
                                        </p:cTn>
                                        <p:tgtEl>
                                          <p:spTgt spid="4102"/>
                                        </p:tgtEl>
                                      </p:cBhvr>
                                      <p:to x="100000" y="60000"/>
                                    </p:animScale>
                                    <p:animScale>
                                      <p:cBhvr>
                                        <p:cTn id="18" dur="166" decel="50000">
                                          <p:stCondLst>
                                            <p:cond delay="676"/>
                                          </p:stCondLst>
                                        </p:cTn>
                                        <p:tgtEl>
                                          <p:spTgt spid="4102"/>
                                        </p:tgtEl>
                                      </p:cBhvr>
                                      <p:to x="100000" y="100000"/>
                                    </p:animScale>
                                    <p:animScale>
                                      <p:cBhvr>
                                        <p:cTn id="19" dur="26">
                                          <p:stCondLst>
                                            <p:cond delay="1312"/>
                                          </p:stCondLst>
                                        </p:cTn>
                                        <p:tgtEl>
                                          <p:spTgt spid="4102"/>
                                        </p:tgtEl>
                                      </p:cBhvr>
                                      <p:to x="100000" y="80000"/>
                                    </p:animScale>
                                    <p:animScale>
                                      <p:cBhvr>
                                        <p:cTn id="20" dur="166" decel="50000">
                                          <p:stCondLst>
                                            <p:cond delay="1338"/>
                                          </p:stCondLst>
                                        </p:cTn>
                                        <p:tgtEl>
                                          <p:spTgt spid="4102"/>
                                        </p:tgtEl>
                                      </p:cBhvr>
                                      <p:to x="100000" y="100000"/>
                                    </p:animScale>
                                    <p:animScale>
                                      <p:cBhvr>
                                        <p:cTn id="21" dur="26">
                                          <p:stCondLst>
                                            <p:cond delay="1642"/>
                                          </p:stCondLst>
                                        </p:cTn>
                                        <p:tgtEl>
                                          <p:spTgt spid="4102"/>
                                        </p:tgtEl>
                                      </p:cBhvr>
                                      <p:to x="100000" y="90000"/>
                                    </p:animScale>
                                    <p:animScale>
                                      <p:cBhvr>
                                        <p:cTn id="22" dur="166" decel="50000">
                                          <p:stCondLst>
                                            <p:cond delay="1668"/>
                                          </p:stCondLst>
                                        </p:cTn>
                                        <p:tgtEl>
                                          <p:spTgt spid="4102"/>
                                        </p:tgtEl>
                                      </p:cBhvr>
                                      <p:to x="100000" y="100000"/>
                                    </p:animScale>
                                    <p:animScale>
                                      <p:cBhvr>
                                        <p:cTn id="23" dur="26">
                                          <p:stCondLst>
                                            <p:cond delay="1808"/>
                                          </p:stCondLst>
                                        </p:cTn>
                                        <p:tgtEl>
                                          <p:spTgt spid="4102"/>
                                        </p:tgtEl>
                                      </p:cBhvr>
                                      <p:to x="100000" y="95000"/>
                                    </p:animScale>
                                    <p:animScale>
                                      <p:cBhvr>
                                        <p:cTn id="24" dur="166" decel="50000">
                                          <p:stCondLst>
                                            <p:cond delay="1834"/>
                                          </p:stCondLst>
                                        </p:cTn>
                                        <p:tgtEl>
                                          <p:spTgt spid="41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992314" y="1341438"/>
            <a:ext cx="799147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sz="4400">
                <a:solidFill>
                  <a:srgbClr val="000000"/>
                </a:solidFill>
                <a:latin typeface="Elephant" panose="02020904090505020303" pitchFamily="18" charset="0"/>
              </a:rPr>
              <a:t>God is perfect!</a:t>
            </a:r>
          </a:p>
          <a:p>
            <a:pPr eaLnBrk="1" fontAlgn="base" hangingPunct="1">
              <a:spcBef>
                <a:spcPct val="50000"/>
              </a:spcBef>
              <a:spcAft>
                <a:spcPct val="0"/>
              </a:spcAft>
            </a:pPr>
            <a:endParaRPr lang="en-US" altLang="en-US" sz="4400">
              <a:solidFill>
                <a:srgbClr val="000000"/>
              </a:solidFill>
              <a:latin typeface="Elephant" panose="02020904090505020303" pitchFamily="18" charset="0"/>
            </a:endParaRPr>
          </a:p>
        </p:txBody>
      </p:sp>
      <p:sp>
        <p:nvSpPr>
          <p:cNvPr id="10245" name="Text Box 5"/>
          <p:cNvSpPr txBox="1">
            <a:spLocks noChangeArrowheads="1"/>
          </p:cNvSpPr>
          <p:nvPr/>
        </p:nvSpPr>
        <p:spPr bwMode="auto">
          <a:xfrm>
            <a:off x="2351089" y="3573463"/>
            <a:ext cx="79216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WHAT DOES PERFECT MEAN?</a:t>
            </a:r>
          </a:p>
          <a:p>
            <a:pPr eaLnBrk="1" fontAlgn="base" hangingPunct="1">
              <a:spcBef>
                <a:spcPct val="50000"/>
              </a:spcBef>
              <a:spcAft>
                <a:spcPct val="0"/>
              </a:spcAft>
            </a:pPr>
            <a:r>
              <a:rPr lang="en-GB" altLang="en-US">
                <a:solidFill>
                  <a:srgbClr val="000000"/>
                </a:solidFill>
              </a:rPr>
              <a:t>WHAT MAKES SOMETHING PERFECT?</a:t>
            </a:r>
            <a:endParaRPr lang="en-US" altLang="en-US">
              <a:solidFill>
                <a:srgbClr val="000000"/>
              </a:solidFill>
            </a:endParaRPr>
          </a:p>
        </p:txBody>
      </p:sp>
    </p:spTree>
    <p:extLst>
      <p:ext uri="{BB962C8B-B14F-4D97-AF65-F5344CB8AC3E}">
        <p14:creationId xmlns:p14="http://schemas.microsoft.com/office/powerpoint/2010/main" val="109598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4"/>
                                        </p:tgtEl>
                                        <p:attrNameLst>
                                          <p:attrName>style.visibility</p:attrName>
                                        </p:attrNameLst>
                                      </p:cBhvr>
                                      <p:to>
                                        <p:strVal val="visible"/>
                                      </p:to>
                                    </p:set>
                                    <p:anim calcmode="discrete" valueType="clr">
                                      <p:cBhvr override="childStyle">
                                        <p:cTn id="7" dur="80"/>
                                        <p:tgtEl>
                                          <p:spTgt spid="102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4"/>
                                        </p:tgtEl>
                                        <p:attrNameLst>
                                          <p:attrName>fillcolor</p:attrName>
                                        </p:attrNameLst>
                                      </p:cBhvr>
                                      <p:tavLst>
                                        <p:tav tm="0">
                                          <p:val>
                                            <p:clrVal>
                                              <a:schemeClr val="accent2"/>
                                            </p:clrVal>
                                          </p:val>
                                        </p:tav>
                                        <p:tav tm="50000">
                                          <p:val>
                                            <p:clrVal>
                                              <a:schemeClr val="hlink"/>
                                            </p:clrVal>
                                          </p:val>
                                        </p:tav>
                                      </p:tavLst>
                                    </p:anim>
                                    <p:set>
                                      <p:cBhvr>
                                        <p:cTn id="9" dur="80"/>
                                        <p:tgtEl>
                                          <p:spTgt spid="1024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245"/>
                                        </p:tgtEl>
                                        <p:attrNameLst>
                                          <p:attrName>style.visibility</p:attrName>
                                        </p:attrNameLst>
                                      </p:cBhvr>
                                      <p:to>
                                        <p:strVal val="visible"/>
                                      </p:to>
                                    </p:set>
                                    <p:anim calcmode="discrete" valueType="clr">
                                      <p:cBhvr override="childStyle">
                                        <p:cTn id="14" dur="80"/>
                                        <p:tgtEl>
                                          <p:spTgt spid="1024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45"/>
                                        </p:tgtEl>
                                        <p:attrNameLst>
                                          <p:attrName>fillcolor</p:attrName>
                                        </p:attrNameLst>
                                      </p:cBhvr>
                                      <p:tavLst>
                                        <p:tav tm="0">
                                          <p:val>
                                            <p:clrVal>
                                              <a:schemeClr val="accent2"/>
                                            </p:clrVal>
                                          </p:val>
                                        </p:tav>
                                        <p:tav tm="50000">
                                          <p:val>
                                            <p:clrVal>
                                              <a:schemeClr val="hlink"/>
                                            </p:clrVal>
                                          </p:val>
                                        </p:tav>
                                      </p:tavLst>
                                    </p:anim>
                                    <p:set>
                                      <p:cBhvr>
                                        <p:cTn id="16" dur="80"/>
                                        <p:tgtEl>
                                          <p:spTgt spid="102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919288" y="476251"/>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EXCUSE ME WHILE I ENJOY A REFRESHING BEVERIDGE.</a:t>
            </a:r>
            <a:endParaRPr lang="en-US" altLang="en-US">
              <a:solidFill>
                <a:srgbClr val="000000"/>
              </a:solidFill>
            </a:endParaRPr>
          </a:p>
        </p:txBody>
      </p:sp>
      <p:pic>
        <p:nvPicPr>
          <p:cNvPr id="8195" name="Picture 5" descr="Wadworth6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1196976"/>
            <a:ext cx="20637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534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524000" y="188913"/>
            <a:ext cx="83883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Imagine an island….</a:t>
            </a:r>
          </a:p>
          <a:p>
            <a:pPr eaLnBrk="1" fontAlgn="base" hangingPunct="1">
              <a:spcBef>
                <a:spcPct val="50000"/>
              </a:spcBef>
              <a:spcAft>
                <a:spcPct val="0"/>
              </a:spcAft>
            </a:pPr>
            <a:endParaRPr lang="en-US" altLang="en-US">
              <a:solidFill>
                <a:srgbClr val="000000"/>
              </a:solidFill>
            </a:endParaRPr>
          </a:p>
        </p:txBody>
      </p:sp>
      <p:pic>
        <p:nvPicPr>
          <p:cNvPr id="5125" name="Picture 5" descr="Golf,%20Aerial%20View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538"/>
            <a:ext cx="9144000"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jjb-sta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3452813"/>
            <a:ext cx="1039812"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roller_co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63390" flipV="1">
            <a:off x="3503614" y="3871914"/>
            <a:ext cx="71643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GIRLSALOUD_516x363_3363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4" y="4797426"/>
            <a:ext cx="13684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Drianovo_factory(Lar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997201"/>
            <a:ext cx="157003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money-graphics-2007_882548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1250" y="2420939"/>
            <a:ext cx="7826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Nicola-Roberts1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6364" y="4508501"/>
            <a:ext cx="5873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Nicola-Roberts1_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1539" y="4365625"/>
            <a:ext cx="542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Nicola-Roberts1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8301" y="4365626"/>
            <a:ext cx="4984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Nicola-Roberts1_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2400" y="2708276"/>
            <a:ext cx="4524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Nicola-Roberts1_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064" y="2997200"/>
            <a:ext cx="542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6" descr="Nicola-Roberts1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0189" y="3284538"/>
            <a:ext cx="4984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7" descr="Nicola-Roberts1_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8751" y="4868863"/>
            <a:ext cx="5048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8" descr="Nicola-Roberts1_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7889" y="3933826"/>
            <a:ext cx="45243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9" descr="Nicola-Roberts1_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7351" y="3068639"/>
            <a:ext cx="4603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0" descr="Nicola-Roberts1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7564" y="2997201"/>
            <a:ext cx="4984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1" descr="Nicola-Roberts1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514" y="3141664"/>
            <a:ext cx="5857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22" descr="twix-wrappe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8213" y="3284539"/>
            <a:ext cx="58261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3" descr="pu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95775" y="2781301"/>
            <a:ext cx="6238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24" descr="nightclub-the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0914" y="4868864"/>
            <a:ext cx="1108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872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3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1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14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13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13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513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1.38889E-6 5.18519E-6 C -0.05417 -0.01712 -0.10834 -0.03402 -0.14028 -0.03518 C -0.17223 -0.03633 -0.17709 -0.00624 -0.19167 -0.0074 C -0.20625 -0.00856 -0.21754 -0.04096 -0.22778 -0.04258 C -0.23802 -0.0442 -0.24236 -0.01481 -0.25278 -0.01666 C -0.2632 -0.01851 -0.27223 -0.05092 -0.29028 -0.0537 C -0.30834 -0.05647 -0.34393 -0.02985 -0.36111 -0.03333 C -0.3783 -0.0368 -0.38108 -0.07129 -0.39306 -0.07407 C -0.40504 -0.07684 -0.40816 -0.04444 -0.43334 -0.04999 C -0.45851 -0.05555 -0.52622 -0.09976 -0.54445 -0.1074 C -0.56268 -0.11504 -0.55295 -0.10578 -0.54306 -0.09629 " pathEditMode="relative" ptsTypes="aaaaaaaaaaA">
                                      <p:cBhvr>
                                        <p:cTn id="58" dur="2000" fill="hold"/>
                                        <p:tgtEl>
                                          <p:spTgt spid="5138"/>
                                        </p:tgtEl>
                                        <p:attrNameLst>
                                          <p:attrName>ppt_x</p:attrName>
                                          <p:attrName>ppt_y</p:attrName>
                                        </p:attrNameLst>
                                      </p:cBhvr>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513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514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5139"/>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51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51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143"/>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pike_Is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2" y="836614"/>
            <a:ext cx="957738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996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190728_5cdabb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350838"/>
            <a:ext cx="82804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306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063750" y="549275"/>
            <a:ext cx="80645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Now matter how many Nicolas I put on my imaginary island,</a:t>
            </a:r>
          </a:p>
          <a:p>
            <a:pPr eaLnBrk="1" fontAlgn="base" hangingPunct="1">
              <a:spcBef>
                <a:spcPct val="50000"/>
              </a:spcBef>
              <a:spcAft>
                <a:spcPct val="0"/>
              </a:spcAft>
            </a:pPr>
            <a:r>
              <a:rPr lang="en-GB" altLang="en-US">
                <a:solidFill>
                  <a:srgbClr val="000000"/>
                </a:solidFill>
              </a:rPr>
              <a:t>it is still an imaginary island.</a:t>
            </a:r>
          </a:p>
          <a:p>
            <a:pPr eaLnBrk="1" fontAlgn="base" hangingPunct="1">
              <a:spcBef>
                <a:spcPct val="50000"/>
              </a:spcBef>
              <a:spcAft>
                <a:spcPct val="0"/>
              </a:spcAft>
            </a:pPr>
            <a:r>
              <a:rPr lang="en-GB" altLang="en-US">
                <a:solidFill>
                  <a:srgbClr val="000000"/>
                </a:solidFill>
              </a:rPr>
              <a:t>A real island is better than it, just because a real island actually exists.</a:t>
            </a:r>
          </a:p>
          <a:p>
            <a:pPr eaLnBrk="1" fontAlgn="base" hangingPunct="1">
              <a:spcBef>
                <a:spcPct val="50000"/>
              </a:spcBef>
              <a:spcAft>
                <a:spcPct val="0"/>
              </a:spcAft>
            </a:pPr>
            <a:r>
              <a:rPr lang="en-GB" altLang="en-US">
                <a:solidFill>
                  <a:srgbClr val="000000"/>
                </a:solidFill>
              </a:rPr>
              <a:t>A real island with no Nicolas on it is better than an imaginary island with loads of Nicolas and a TWIX factory.</a:t>
            </a:r>
          </a:p>
          <a:p>
            <a:pPr eaLnBrk="1" fontAlgn="base" hangingPunct="1">
              <a:spcBef>
                <a:spcPct val="50000"/>
              </a:spcBef>
              <a:spcAft>
                <a:spcPct val="0"/>
              </a:spcAft>
            </a:pPr>
            <a:endParaRPr lang="en-US" altLang="en-US">
              <a:solidFill>
                <a:srgbClr val="000000"/>
              </a:solidFill>
            </a:endParaRPr>
          </a:p>
        </p:txBody>
      </p:sp>
      <p:sp>
        <p:nvSpPr>
          <p:cNvPr id="8197" name="Text Box 5"/>
          <p:cNvSpPr txBox="1">
            <a:spLocks noChangeArrowheads="1"/>
          </p:cNvSpPr>
          <p:nvPr/>
        </p:nvSpPr>
        <p:spPr bwMode="auto">
          <a:xfrm>
            <a:off x="2063751" y="2565401"/>
            <a:ext cx="8208963"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If god really is “the greatest thing you can imagine”</a:t>
            </a:r>
          </a:p>
          <a:p>
            <a:pPr eaLnBrk="1" fontAlgn="base" hangingPunct="1">
              <a:spcBef>
                <a:spcPct val="50000"/>
              </a:spcBef>
              <a:spcAft>
                <a:spcPct val="0"/>
              </a:spcAft>
            </a:pPr>
            <a:r>
              <a:rPr lang="en-GB" altLang="en-US">
                <a:solidFill>
                  <a:srgbClr val="000000"/>
                </a:solidFill>
              </a:rPr>
              <a:t>Then god must exist.</a:t>
            </a:r>
          </a:p>
          <a:p>
            <a:pPr eaLnBrk="1" fontAlgn="base" hangingPunct="1">
              <a:spcBef>
                <a:spcPct val="50000"/>
              </a:spcBef>
              <a:spcAft>
                <a:spcPct val="0"/>
              </a:spcAft>
            </a:pPr>
            <a:endParaRPr lang="en-US" altLang="en-US">
              <a:solidFill>
                <a:srgbClr val="000000"/>
              </a:solidFill>
            </a:endParaRPr>
          </a:p>
        </p:txBody>
      </p:sp>
      <p:sp>
        <p:nvSpPr>
          <p:cNvPr id="8198" name="Text Box 6"/>
          <p:cNvSpPr txBox="1">
            <a:spLocks noChangeArrowheads="1"/>
          </p:cNvSpPr>
          <p:nvPr/>
        </p:nvSpPr>
        <p:spPr bwMode="auto">
          <a:xfrm>
            <a:off x="1992314" y="3644900"/>
            <a:ext cx="83518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Real things are always better than imaginary things. And if god is the greatest thing you can imagine then he must be real because real things are always greater than imaginary things.</a:t>
            </a:r>
            <a:endParaRPr lang="en-US" altLang="en-US">
              <a:solidFill>
                <a:srgbClr val="000000"/>
              </a:solidFill>
            </a:endParaRPr>
          </a:p>
        </p:txBody>
      </p:sp>
      <p:pic>
        <p:nvPicPr>
          <p:cNvPr id="8199" name="Picture 7" descr="2-green-ap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4652964"/>
            <a:ext cx="145256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WordArt 8"/>
          <p:cNvSpPr>
            <a:spLocks noChangeArrowheads="1" noChangeShapeType="1" noTextEdit="1"/>
          </p:cNvSpPr>
          <p:nvPr/>
        </p:nvSpPr>
        <p:spPr bwMode="auto">
          <a:xfrm>
            <a:off x="3143250" y="4724400"/>
            <a:ext cx="683895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How'd ya like them apples?</a:t>
            </a:r>
            <a:endParaRPr lang="en-GB" sz="3600" kern="10">
              <a:ln w="9525">
                <a:solidFill>
                  <a:srgbClr val="000000"/>
                </a:solidFill>
                <a:round/>
                <a:headEnd/>
                <a:tailEnd/>
              </a:ln>
              <a:solidFill>
                <a:srgbClr val="FFFFFF"/>
              </a:solidFill>
              <a:latin typeface="Arial Black" panose="020B0A04020102020204" pitchFamily="34" charset="0"/>
            </a:endParaRPr>
          </a:p>
        </p:txBody>
      </p:sp>
    </p:spTree>
    <p:extLst>
      <p:ext uri="{BB962C8B-B14F-4D97-AF65-F5344CB8AC3E}">
        <p14:creationId xmlns:p14="http://schemas.microsoft.com/office/powerpoint/2010/main" val="2923552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200"/>
                                        </p:tgtEl>
                                        <p:attrNameLst>
                                          <p:attrName>style.visibility</p:attrName>
                                        </p:attrNameLst>
                                      </p:cBhvr>
                                      <p:to>
                                        <p:strVal val="visible"/>
                                      </p:to>
                                    </p:set>
                                    <p:animEffect transition="in" filter="wipe(down)">
                                      <p:cBhvr>
                                        <p:cTn id="19" dur="580">
                                          <p:stCondLst>
                                            <p:cond delay="0"/>
                                          </p:stCondLst>
                                        </p:cTn>
                                        <p:tgtEl>
                                          <p:spTgt spid="8200"/>
                                        </p:tgtEl>
                                      </p:cBhvr>
                                    </p:animEffect>
                                    <p:anim calcmode="lin" valueType="num">
                                      <p:cBhvr>
                                        <p:cTn id="20" dur="1822" tmFilter="0,0; 0.14,0.36; 0.43,0.73; 0.71,0.91; 1.0,1.0">
                                          <p:stCondLst>
                                            <p:cond delay="0"/>
                                          </p:stCondLst>
                                        </p:cTn>
                                        <p:tgtEl>
                                          <p:spTgt spid="820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20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20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20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200"/>
                                        </p:tgtEl>
                                        <p:attrNameLst>
                                          <p:attrName>ppt_y</p:attrName>
                                        </p:attrNameLst>
                                      </p:cBhvr>
                                      <p:tavLst>
                                        <p:tav tm="0" fmla="#ppt_y-sin(pi*$)/81">
                                          <p:val>
                                            <p:fltVal val="0"/>
                                          </p:val>
                                        </p:tav>
                                        <p:tav tm="100000">
                                          <p:val>
                                            <p:fltVal val="1"/>
                                          </p:val>
                                        </p:tav>
                                      </p:tavLst>
                                    </p:anim>
                                    <p:animScale>
                                      <p:cBhvr>
                                        <p:cTn id="25" dur="26">
                                          <p:stCondLst>
                                            <p:cond delay="650"/>
                                          </p:stCondLst>
                                        </p:cTn>
                                        <p:tgtEl>
                                          <p:spTgt spid="8200"/>
                                        </p:tgtEl>
                                      </p:cBhvr>
                                      <p:to x="100000" y="60000"/>
                                    </p:animScale>
                                    <p:animScale>
                                      <p:cBhvr>
                                        <p:cTn id="26" dur="166" decel="50000">
                                          <p:stCondLst>
                                            <p:cond delay="676"/>
                                          </p:stCondLst>
                                        </p:cTn>
                                        <p:tgtEl>
                                          <p:spTgt spid="8200"/>
                                        </p:tgtEl>
                                      </p:cBhvr>
                                      <p:to x="100000" y="100000"/>
                                    </p:animScale>
                                    <p:animScale>
                                      <p:cBhvr>
                                        <p:cTn id="27" dur="26">
                                          <p:stCondLst>
                                            <p:cond delay="1312"/>
                                          </p:stCondLst>
                                        </p:cTn>
                                        <p:tgtEl>
                                          <p:spTgt spid="8200"/>
                                        </p:tgtEl>
                                      </p:cBhvr>
                                      <p:to x="100000" y="80000"/>
                                    </p:animScale>
                                    <p:animScale>
                                      <p:cBhvr>
                                        <p:cTn id="28" dur="166" decel="50000">
                                          <p:stCondLst>
                                            <p:cond delay="1338"/>
                                          </p:stCondLst>
                                        </p:cTn>
                                        <p:tgtEl>
                                          <p:spTgt spid="8200"/>
                                        </p:tgtEl>
                                      </p:cBhvr>
                                      <p:to x="100000" y="100000"/>
                                    </p:animScale>
                                    <p:animScale>
                                      <p:cBhvr>
                                        <p:cTn id="29" dur="26">
                                          <p:stCondLst>
                                            <p:cond delay="1642"/>
                                          </p:stCondLst>
                                        </p:cTn>
                                        <p:tgtEl>
                                          <p:spTgt spid="8200"/>
                                        </p:tgtEl>
                                      </p:cBhvr>
                                      <p:to x="100000" y="90000"/>
                                    </p:animScale>
                                    <p:animScale>
                                      <p:cBhvr>
                                        <p:cTn id="30" dur="166" decel="50000">
                                          <p:stCondLst>
                                            <p:cond delay="1668"/>
                                          </p:stCondLst>
                                        </p:cTn>
                                        <p:tgtEl>
                                          <p:spTgt spid="8200"/>
                                        </p:tgtEl>
                                      </p:cBhvr>
                                      <p:to x="100000" y="100000"/>
                                    </p:animScale>
                                    <p:animScale>
                                      <p:cBhvr>
                                        <p:cTn id="31" dur="26">
                                          <p:stCondLst>
                                            <p:cond delay="1808"/>
                                          </p:stCondLst>
                                        </p:cTn>
                                        <p:tgtEl>
                                          <p:spTgt spid="8200"/>
                                        </p:tgtEl>
                                      </p:cBhvr>
                                      <p:to x="100000" y="95000"/>
                                    </p:animScale>
                                    <p:animScale>
                                      <p:cBhvr>
                                        <p:cTn id="32" dur="166" decel="50000">
                                          <p:stCondLst>
                                            <p:cond delay="1834"/>
                                          </p:stCondLst>
                                        </p:cTn>
                                        <p:tgtEl>
                                          <p:spTgt spid="82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8" grpId="0"/>
      <p:bldP spid="820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992314" y="692151"/>
            <a:ext cx="8135937"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One of the qualities that god must have = he is perfect.</a:t>
            </a:r>
          </a:p>
          <a:p>
            <a:pPr eaLnBrk="1" fontAlgn="base" hangingPunct="1">
              <a:spcBef>
                <a:spcPct val="50000"/>
              </a:spcBef>
              <a:spcAft>
                <a:spcPct val="0"/>
              </a:spcAft>
            </a:pPr>
            <a:r>
              <a:rPr lang="en-GB" altLang="en-US">
                <a:solidFill>
                  <a:srgbClr val="000000"/>
                </a:solidFill>
              </a:rPr>
              <a:t>Something that doesn’t exist isn’t perfect.</a:t>
            </a:r>
          </a:p>
          <a:p>
            <a:pPr eaLnBrk="1" fontAlgn="base" hangingPunct="1">
              <a:spcBef>
                <a:spcPct val="50000"/>
              </a:spcBef>
              <a:spcAft>
                <a:spcPct val="0"/>
              </a:spcAft>
            </a:pPr>
            <a:r>
              <a:rPr lang="en-GB" altLang="en-US">
                <a:solidFill>
                  <a:srgbClr val="000000"/>
                </a:solidFill>
              </a:rPr>
              <a:t>Even a grotty road island that does exist is closer to perfection than a wonderful island that is imaginary. </a:t>
            </a:r>
          </a:p>
          <a:p>
            <a:pPr eaLnBrk="1" fontAlgn="base" hangingPunct="1">
              <a:spcBef>
                <a:spcPct val="50000"/>
              </a:spcBef>
              <a:spcAft>
                <a:spcPct val="0"/>
              </a:spcAft>
            </a:pPr>
            <a:r>
              <a:rPr lang="en-GB" altLang="en-US">
                <a:solidFill>
                  <a:srgbClr val="000000"/>
                </a:solidFill>
              </a:rPr>
              <a:t>If god is the greatest thing you can imagine, then it must be because he exists which would be the ONLY quality that would make him better than all those other wonderful things you can imagine.</a:t>
            </a:r>
          </a:p>
          <a:p>
            <a:pPr eaLnBrk="1" fontAlgn="base" hangingPunct="1">
              <a:spcBef>
                <a:spcPct val="50000"/>
              </a:spcBef>
              <a:spcAft>
                <a:spcPct val="0"/>
              </a:spcAft>
            </a:pPr>
            <a:r>
              <a:rPr lang="en-GB" altLang="en-US">
                <a:solidFill>
                  <a:srgbClr val="000000"/>
                </a:solidFill>
              </a:rPr>
              <a:t>If god is perfect then he must exist because one of the qualities you need in order to be perfect is existence.</a:t>
            </a:r>
            <a:endParaRPr lang="en-US" altLang="en-US">
              <a:solidFill>
                <a:srgbClr val="000000"/>
              </a:solidFill>
            </a:endParaRPr>
          </a:p>
        </p:txBody>
      </p:sp>
      <p:pic>
        <p:nvPicPr>
          <p:cNvPr id="13315" name="Picture 5" descr="meerk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3933826"/>
            <a:ext cx="2200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AutoShape 6"/>
          <p:cNvSpPr>
            <a:spLocks noChangeArrowheads="1"/>
          </p:cNvSpPr>
          <p:nvPr/>
        </p:nvSpPr>
        <p:spPr bwMode="auto">
          <a:xfrm>
            <a:off x="6888163" y="3789363"/>
            <a:ext cx="1655762" cy="609600"/>
          </a:xfrm>
          <a:prstGeom prst="wedgeRectCallout">
            <a:avLst>
              <a:gd name="adj1" fmla="val -76940"/>
              <a:gd name="adj2" fmla="val 4687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altLang="en-US" sz="2400" b="1">
                <a:solidFill>
                  <a:srgbClr val="333399"/>
                </a:solidFill>
              </a:rPr>
              <a:t>SIMPLES!</a:t>
            </a:r>
            <a:endParaRPr lang="en-US" altLang="en-US" sz="2400" b="1">
              <a:solidFill>
                <a:srgbClr val="333399"/>
              </a:solidFill>
            </a:endParaRPr>
          </a:p>
        </p:txBody>
      </p:sp>
    </p:spTree>
    <p:extLst>
      <p:ext uri="{BB962C8B-B14F-4D97-AF65-F5344CB8AC3E}">
        <p14:creationId xmlns:p14="http://schemas.microsoft.com/office/powerpoint/2010/main" val="38522166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en-GB"/>
              <a:t>Morality</a:t>
            </a:r>
            <a:endParaRPr lang="en-US"/>
          </a:p>
        </p:txBody>
      </p:sp>
      <p:sp>
        <p:nvSpPr>
          <p:cNvPr id="24582" name="Rectangle 6"/>
          <p:cNvSpPr>
            <a:spLocks noGrp="1" noChangeArrowheads="1"/>
          </p:cNvSpPr>
          <p:nvPr>
            <p:ph type="body" sz="half" idx="2"/>
          </p:nvPr>
        </p:nvSpPr>
        <p:spPr>
          <a:xfrm>
            <a:off x="5448300" y="1600201"/>
            <a:ext cx="5219700" cy="2405063"/>
          </a:xfrm>
        </p:spPr>
        <p:txBody>
          <a:bodyPr/>
          <a:lstStyle/>
          <a:p>
            <a:pPr>
              <a:buFontTx/>
              <a:buNone/>
            </a:pPr>
            <a:r>
              <a:rPr lang="en-GB"/>
              <a:t>Morality is your sense of right and wrong and moral decisions are based on right or wrong actions. </a:t>
            </a:r>
          </a:p>
        </p:txBody>
      </p:sp>
      <p:pic>
        <p:nvPicPr>
          <p:cNvPr id="24585" name="Picture 9" descr="am2-00001decisions-posters"/>
          <p:cNvPicPr>
            <a:picLocks noChangeAspect="1" noChangeArrowheads="1"/>
          </p:cNvPicPr>
          <p:nvPr/>
        </p:nvPicPr>
        <p:blipFill>
          <a:blip r:embed="rId2" cstate="print"/>
          <a:srcRect/>
          <a:stretch>
            <a:fillRect/>
          </a:stretch>
        </p:blipFill>
        <p:spPr bwMode="auto">
          <a:xfrm>
            <a:off x="1847851" y="1773238"/>
            <a:ext cx="3209925" cy="4286250"/>
          </a:xfrm>
          <a:prstGeom prst="rect">
            <a:avLst/>
          </a:prstGeom>
          <a:noFill/>
        </p:spPr>
      </p:pic>
    </p:spTree>
    <p:extLst>
      <p:ext uri="{BB962C8B-B14F-4D97-AF65-F5344CB8AC3E}">
        <p14:creationId xmlns:p14="http://schemas.microsoft.com/office/powerpoint/2010/main" val="2617661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5295" y="210068"/>
            <a:ext cx="8176341"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Eastern Orthodox Churches</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55" y="463136"/>
            <a:ext cx="5115890" cy="6394863"/>
          </a:xfrm>
          <a:prstGeom prst="rect">
            <a:avLst/>
          </a:prstGeom>
        </p:spPr>
      </p:pic>
      <p:sp>
        <p:nvSpPr>
          <p:cNvPr id="6" name="Rectangle 5"/>
          <p:cNvSpPr/>
          <p:nvPr/>
        </p:nvSpPr>
        <p:spPr>
          <a:xfrm>
            <a:off x="4179487" y="4403188"/>
            <a:ext cx="3642150" cy="646331"/>
          </a:xfrm>
          <a:prstGeom prst="rect">
            <a:avLst/>
          </a:prstGeom>
          <a:noFill/>
        </p:spPr>
        <p:txBody>
          <a:bodyPr wrap="square" lIns="91440" tIns="45720" rIns="91440" bIns="45720">
            <a:spAutoFit/>
            <a:scene3d>
              <a:camera prst="orthographicFront">
                <a:rot lat="20999999" lon="0" rev="0"/>
              </a:camera>
              <a:lightRig rig="threePt" dir="t"/>
            </a:scene3d>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Who’s the daddy?</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70" y="4111050"/>
            <a:ext cx="1876938" cy="1876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468" y="3211731"/>
            <a:ext cx="2271933" cy="1514622"/>
          </a:xfrm>
          <a:prstGeom prst="rect">
            <a:avLst/>
          </a:prstGeom>
        </p:spPr>
      </p:pic>
      <p:sp>
        <p:nvSpPr>
          <p:cNvPr id="2" name="Oval Callout 1"/>
          <p:cNvSpPr/>
          <p:nvPr/>
        </p:nvSpPr>
        <p:spPr>
          <a:xfrm>
            <a:off x="8416416" y="4597518"/>
            <a:ext cx="2836035" cy="1390470"/>
          </a:xfrm>
          <a:prstGeom prst="wedgeEllipseCallout">
            <a:avLst>
              <a:gd name="adj1" fmla="val -130456"/>
              <a:gd name="adj2" fmla="val -192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I only come from the Father.</a:t>
            </a:r>
            <a:endParaRPr lang="en-GB" b="1" dirty="0"/>
          </a:p>
        </p:txBody>
      </p:sp>
      <p:sp>
        <p:nvSpPr>
          <p:cNvPr id="3" name="Oval Callout 2"/>
          <p:cNvSpPr/>
          <p:nvPr/>
        </p:nvSpPr>
        <p:spPr>
          <a:xfrm>
            <a:off x="0" y="1101409"/>
            <a:ext cx="2429691" cy="2139629"/>
          </a:xfrm>
          <a:prstGeom prst="wedgeEllipseCallout">
            <a:avLst>
              <a:gd name="adj1" fmla="val 117877"/>
              <a:gd name="adj2" fmla="val 142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To be fair, Jesus, it does say in John </a:t>
            </a:r>
            <a:r>
              <a:rPr lang="en-GB" b="1" dirty="0" err="1" smtClean="0"/>
              <a:t>Ch</a:t>
            </a:r>
            <a:r>
              <a:rPr lang="en-GB" b="1" dirty="0" smtClean="0"/>
              <a:t> 15 that the Holy Spirit “proceeds from the Father.”</a:t>
            </a:r>
            <a:endParaRPr lang="en-GB" b="1" dirty="0"/>
          </a:p>
        </p:txBody>
      </p:sp>
      <p:sp>
        <p:nvSpPr>
          <p:cNvPr id="9" name="Cloud Callout 8"/>
          <p:cNvSpPr/>
          <p:nvPr/>
        </p:nvSpPr>
        <p:spPr>
          <a:xfrm>
            <a:off x="7610184" y="413673"/>
            <a:ext cx="3834612" cy="1757550"/>
          </a:xfrm>
          <a:prstGeom prst="cloudCallout">
            <a:avLst>
              <a:gd name="adj1" fmla="val -73176"/>
              <a:gd name="adj2" fmla="val 389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Who’s the daddy now, </a:t>
            </a:r>
            <a:r>
              <a:rPr lang="en-GB" b="1" dirty="0" err="1" smtClean="0"/>
              <a:t>Soyboy</a:t>
            </a:r>
            <a:r>
              <a:rPr lang="en-GB" b="1" dirty="0" smtClean="0"/>
              <a:t>?</a:t>
            </a:r>
            <a:endParaRPr lang="en-GB" b="1" dirty="0"/>
          </a:p>
        </p:txBody>
      </p:sp>
    </p:spTree>
    <p:extLst>
      <p:ext uri="{BB962C8B-B14F-4D97-AF65-F5344CB8AC3E}">
        <p14:creationId xmlns:p14="http://schemas.microsoft.com/office/powerpoint/2010/main" val="2338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75E-6 2.96296E-6 L 4.375E-6 2.96296E-6 C -0.00183 -0.00509 -0.00378 -0.00995 -0.00547 -0.01528 C -0.01276 -0.03958 -0.00339 -0.01366 -0.00977 -0.03055 C -0.01003 -0.03241 -0.01016 -0.03449 -0.01081 -0.03634 C -0.01302 -0.04329 -0.01745 -0.05 -0.02045 -0.05532 C -0.02279 -0.05949 -0.02383 -0.06227 -0.02683 -0.06481 C -0.02787 -0.06574 -0.02904 -0.0662 -0.03008 -0.06667 C -0.03151 -0.06875 -0.03282 -0.07083 -0.03438 -0.07245 C -0.03855 -0.07662 -0.03985 -0.07593 -0.04401 -0.07824 C -0.05456 -0.0838 -0.04623 -0.08079 -0.0569 -0.0838 L -0.0836 -0.08194 C -0.08724 -0.08171 -0.09089 -0.08148 -0.0944 -0.08009 C -0.09558 -0.07963 -0.09649 -0.07731 -0.09753 -0.07639 C -0.10287 -0.07083 -0.10287 -0.07245 -0.10938 -0.06667 C -0.11771 -0.05949 -0.10769 -0.06574 -0.11576 -0.06111 C -0.11797 -0.05856 -0.12019 -0.05625 -0.12227 -0.05347 C -0.1237 -0.05162 -0.125 -0.0493 -0.12657 -0.04768 C -0.12748 -0.04676 -0.12865 -0.04653 -0.12969 -0.04583 C -0.13204 -0.03333 -0.12878 -0.0456 -0.13399 -0.03819 C -0.13503 -0.0368 -0.13529 -0.03403 -0.1362 -0.03241 C -0.13737 -0.03032 -0.13907 -0.0287 -0.1405 -0.02685 C -0.14115 -0.0243 -0.1418 -0.02153 -0.14258 -0.01921 C -0.14323 -0.01713 -0.1448 -0.01574 -0.1448 -0.01343 C -0.1448 -0.00139 -0.14401 0.01088 -0.14258 0.02269 C -0.14219 0.0257 -0.13607 0.03681 -0.13516 0.03796 C -0.13412 0.03912 -0.13295 0.03912 -0.1319 0.03982 C -0.12618 0.04491 -0.12722 0.04653 -0.12123 0.04954 C -0.11901 0.05046 -0.11693 0.0507 -0.11472 0.05139 C -0.10977 0.05301 -0.10964 0.05301 -0.10508 0.05509 C -0.09727 0.05394 -0.0892 0.05417 -0.08151 0.05139 C -0.07904 0.05046 -0.07513 0.04375 -0.07513 0.04375 C -0.07435 0.0419 -0.0737 0.03982 -0.07292 0.03796 C -0.07201 0.03588 -0.07045 0.03472 -0.06967 0.03218 C -0.06901 0.03009 -0.06927 0.02708 -0.06862 0.02477 C -0.0681 0.02245 -0.06719 0.02083 -0.06654 0.01898 C -0.06576 0.01644 -0.06498 0.01389 -0.06433 0.01134 C -0.06355 0.00764 -0.06224 2.96296E-6 -0.06224 2.96296E-6 C -0.06276 -0.01782 -0.05834 -0.03009 -0.06654 -0.03634 C -0.06784 -0.03727 -0.0694 -0.0375 -0.07084 -0.03819 C -0.07188 -0.03935 -0.07279 -0.0412 -0.07396 -0.0419 C -0.07539 -0.04305 -0.07683 -0.04398 -0.07826 -0.04398 C -0.09076 -0.04398 -0.10326 -0.04259 -0.11576 -0.0419 C -0.12592 -0.0331 -0.11329 -0.04375 -0.12657 -0.03449 C -0.128 -0.03333 -0.1293 -0.03171 -0.13086 -0.03055 C -0.13373 -0.02847 -0.1362 -0.02778 -0.13933 -0.02685 C -0.14076 -0.02546 -0.14219 -0.02407 -0.14362 -0.02292 C -0.15 -0.01852 -0.14883 -0.02014 -0.15443 -0.01713 C -0.15547 -0.01667 -0.15651 -0.01597 -0.15756 -0.01528 C -0.15873 -0.01343 -0.16068 -0.01227 -0.16081 -0.00972 C -0.16094 -0.00532 -0.15964 0.01412 -0.15651 0.02083 C -0.15573 0.02269 -0.15443 0.02338 -0.15326 0.02477 C -0.15261 0.02662 -0.15209 0.02894 -0.15118 0.03032 C -0.14883 0.03403 -0.14102 0.04445 -0.13724 0.04745 C -0.13308 0.05093 -0.12891 0.05509 -0.12435 0.05695 C -0.12292 0.05764 -0.12149 0.0581 -0.12006 0.05903 C -0.11862 0.05995 -0.11732 0.06181 -0.11576 0.06273 C -0.11407 0.06389 -0.11224 0.06389 -0.11042 0.06458 C -0.10092 0.06852 -0.11237 0.06482 -0.09974 0.06852 C -0.08933 0.06782 -0.07891 0.06829 -0.06862 0.06667 C -0.06732 0.06644 -0.06615 0.06458 -0.0655 0.06273 C -0.06459 0.06065 -0.06472 0.05764 -0.06433 0.05509 C -0.06576 0.0169 -0.06381 0.03588 -0.06758 0.01134 C -0.06849 0.00556 -0.06901 -0.00046 -0.07084 -0.00579 C -0.07162 -0.0081 -0.07318 -0.00926 -0.07396 -0.01157 C -0.07891 -0.02384 -0.07305 -0.01551 -0.07943 -0.02292 C -0.08308 -0.03588 -0.07943 -0.02639 -0.08477 -0.03449 C -0.0862 -0.0368 -0.08724 -0.04005 -0.08907 -0.0419 C -0.09089 -0.04398 -0.09362 -0.04352 -0.09545 -0.04583 L -0.0987 -0.04954 C -0.11042 -0.04907 -0.12227 -0.04884 -0.13399 -0.04768 C -0.1375 -0.04745 -0.1487 -0.03843 -0.14896 -0.03819 C -0.15183 -0.03704 -0.15482 -0.03634 -0.15756 -0.03449 C -0.17826 -0.01968 -0.15274 -0.03773 -0.16615 -0.0287 C -0.16797 -0.02755 -0.16967 -0.02593 -0.17149 -0.02477 C -0.17474 -0.02292 -0.17904 -0.02199 -0.1823 -0.02106 C -0.18789 -0.01435 -0.18282 -0.01944 -0.18972 -0.01528 C -0.19154 -0.01435 -0.19336 -0.01273 -0.19506 -0.01157 C -0.19623 -0.01088 -0.19727 -0.01042 -0.19831 -0.00972 C -0.20013 -0.00833 -0.20183 -0.00694 -0.20365 -0.00579 C -0.20469 -0.00509 -0.20586 -0.00463 -0.2069 -0.00393 C -0.20834 -0.00278 -0.20964 -0.00116 -0.2112 2.96296E-6 C -0.21329 0.00139 -0.2155 0.00255 -0.21758 0.0037 C -0.21862 0.00509 -0.22357 0.01181 -0.22513 0.0132 C -0.22618 0.01412 -0.22722 0.01458 -0.22839 0.01505 C -0.23164 0.02407 -0.22891 0.01875 -0.23477 0.02477 C -0.24388 0.03403 -0.23073 0.02199 -0.24232 0.03426 C -0.24427 0.03634 -0.24662 0.03773 -0.2487 0.03982 C -0.25026 0.04144 -0.25144 0.04421 -0.253 0.0456 C -0.2543 0.04676 -0.25586 0.04676 -0.2573 0.04745 C -0.2612 0.04954 -0.26016 0.04907 -0.26368 0.05324 C -0.26446 0.05579 -0.26537 0.0581 -0.26589 0.06088 C -0.26641 0.06389 -0.26654 0.06713 -0.26693 0.07037 C -0.26719 0.07292 -0.26758 0.07546 -0.26797 0.07801 C -0.26823 0.07986 -0.26875 0.08171 -0.26901 0.0838 C -0.27175 0.10046 -0.26862 0.08333 -0.27123 0.09699 C -0.27149 0.10718 -0.27162 0.11736 -0.27227 0.12755 C -0.2724 0.12963 -0.27305 0.13125 -0.27331 0.13333 C -0.27383 0.13704 -0.27396 0.14097 -0.27435 0.14468 C -0.27461 0.14653 -0.27513 0.14838 -0.27552 0.15046 C -0.27592 0.15301 -0.27605 0.15556 -0.27657 0.1581 C -0.27709 0.16065 -0.27813 0.16296 -0.27865 0.16574 C -0.27917 0.16736 -0.27943 0.16945 -0.27982 0.1713 C -0.28047 0.17454 -0.28125 0.17778 -0.2819 0.18079 C -0.28386 0.19028 -0.28204 0.1831 -0.28399 0.19051 L -0.28399 0.19051 " pathEditMode="relative" ptsTypes="AAAAAAAAAAAAAAAAAAAAAAAAAAAAAA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2640014" y="260350"/>
            <a:ext cx="6923087" cy="1143000"/>
          </a:xfrm>
        </p:spPr>
        <p:txBody>
          <a:bodyPr/>
          <a:lstStyle/>
          <a:p>
            <a:r>
              <a:rPr lang="en-GB"/>
              <a:t>Morality</a:t>
            </a:r>
            <a:endParaRPr lang="en-US"/>
          </a:p>
        </p:txBody>
      </p:sp>
      <p:sp>
        <p:nvSpPr>
          <p:cNvPr id="26629" name="Rectangle 5"/>
          <p:cNvSpPr>
            <a:spLocks noGrp="1" noChangeArrowheads="1"/>
          </p:cNvSpPr>
          <p:nvPr>
            <p:ph type="body" sz="half" idx="1"/>
          </p:nvPr>
        </p:nvSpPr>
        <p:spPr>
          <a:xfrm>
            <a:off x="2351584" y="1484314"/>
            <a:ext cx="7920880" cy="4032919"/>
          </a:xfrm>
          <a:solidFill>
            <a:schemeClr val="accent1"/>
          </a:solidFill>
        </p:spPr>
        <p:txBody>
          <a:bodyPr/>
          <a:lstStyle/>
          <a:p>
            <a:pPr>
              <a:lnSpc>
                <a:spcPct val="90000"/>
              </a:lnSpc>
              <a:buFontTx/>
              <a:buNone/>
            </a:pPr>
            <a:r>
              <a:rPr lang="en-GB" sz="2800" dirty="0"/>
              <a:t>There are two types of decision making:</a:t>
            </a:r>
          </a:p>
          <a:p>
            <a:pPr>
              <a:lnSpc>
                <a:spcPct val="90000"/>
              </a:lnSpc>
            </a:pPr>
            <a:r>
              <a:rPr lang="en-GB" sz="2800" b="1" dirty="0">
                <a:solidFill>
                  <a:schemeClr val="folHlink"/>
                </a:solidFill>
              </a:rPr>
              <a:t>Absolute morality</a:t>
            </a:r>
            <a:r>
              <a:rPr lang="en-GB" sz="2800" b="1" dirty="0"/>
              <a:t> (always right or wrong) – </a:t>
            </a:r>
            <a:r>
              <a:rPr lang="en-GB" sz="2800" dirty="0"/>
              <a:t>a situation where there is little doubt that the action is right or wrong.</a:t>
            </a:r>
          </a:p>
          <a:p>
            <a:pPr>
              <a:lnSpc>
                <a:spcPct val="90000"/>
              </a:lnSpc>
            </a:pPr>
            <a:endParaRPr lang="en-GB" sz="2800" dirty="0"/>
          </a:p>
          <a:p>
            <a:pPr>
              <a:lnSpc>
                <a:spcPct val="90000"/>
              </a:lnSpc>
            </a:pPr>
            <a:r>
              <a:rPr lang="en-GB" sz="2800" b="1" dirty="0">
                <a:solidFill>
                  <a:schemeClr val="folHlink"/>
                </a:solidFill>
              </a:rPr>
              <a:t>Relative morality</a:t>
            </a:r>
            <a:r>
              <a:rPr lang="en-GB" sz="2800" b="1" dirty="0"/>
              <a:t> (sometimes right or wrong)- </a:t>
            </a:r>
            <a:r>
              <a:rPr lang="en-GB" sz="2800" dirty="0"/>
              <a:t>morality is not simple. We have to weigh up what is right or wrong in the circumstances.</a:t>
            </a:r>
          </a:p>
          <a:p>
            <a:pPr>
              <a:lnSpc>
                <a:spcPct val="90000"/>
              </a:lnSpc>
            </a:pPr>
            <a:endParaRPr lang="en-GB" sz="2400" dirty="0"/>
          </a:p>
          <a:p>
            <a:pPr>
              <a:lnSpc>
                <a:spcPct val="90000"/>
              </a:lnSpc>
            </a:pPr>
            <a:endParaRPr lang="en-GB" sz="2400" b="1" dirty="0"/>
          </a:p>
          <a:p>
            <a:pPr>
              <a:lnSpc>
                <a:spcPct val="90000"/>
              </a:lnSpc>
              <a:buFontTx/>
              <a:buNone/>
            </a:pPr>
            <a:endParaRPr lang="en-US" sz="2400" dirty="0"/>
          </a:p>
        </p:txBody>
      </p:sp>
    </p:spTree>
    <p:extLst>
      <p:ext uri="{BB962C8B-B14F-4D97-AF65-F5344CB8AC3E}">
        <p14:creationId xmlns:p14="http://schemas.microsoft.com/office/powerpoint/2010/main" val="342475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1981200" y="-17463"/>
            <a:ext cx="8229600" cy="1143001"/>
          </a:xfrm>
        </p:spPr>
        <p:txBody>
          <a:bodyPr/>
          <a:lstStyle/>
          <a:p>
            <a:r>
              <a:rPr lang="en-GB"/>
              <a:t>The Axe Murderer </a:t>
            </a:r>
            <a:endParaRPr lang="en-US"/>
          </a:p>
        </p:txBody>
      </p:sp>
      <p:sp>
        <p:nvSpPr>
          <p:cNvPr id="33798" name="Rectangle 6"/>
          <p:cNvSpPr>
            <a:spLocks noGrp="1" noChangeArrowheads="1"/>
          </p:cNvSpPr>
          <p:nvPr>
            <p:ph type="body" sz="half" idx="2"/>
          </p:nvPr>
        </p:nvSpPr>
        <p:spPr>
          <a:xfrm>
            <a:off x="4440238" y="808038"/>
            <a:ext cx="6227762" cy="2405062"/>
          </a:xfrm>
        </p:spPr>
        <p:txBody>
          <a:bodyPr/>
          <a:lstStyle/>
          <a:p>
            <a:pPr>
              <a:lnSpc>
                <a:spcPct val="90000"/>
              </a:lnSpc>
              <a:buFontTx/>
              <a:buNone/>
            </a:pPr>
            <a:r>
              <a:rPr lang="en-GB"/>
              <a:t>A philosopher called Immanuel Kant was an absolute moralist and felt that if it was part of your moral code not to lie, then you should never ever lie under any circumstances.</a:t>
            </a:r>
          </a:p>
        </p:txBody>
      </p:sp>
      <p:pic>
        <p:nvPicPr>
          <p:cNvPr id="33799" name="Picture 7" descr="20090614052031_axe%20murderer"/>
          <p:cNvPicPr>
            <a:picLocks noChangeAspect="1" noChangeArrowheads="1"/>
          </p:cNvPicPr>
          <p:nvPr/>
        </p:nvPicPr>
        <p:blipFill>
          <a:blip r:embed="rId2" cstate="print"/>
          <a:srcRect/>
          <a:stretch>
            <a:fillRect/>
          </a:stretch>
        </p:blipFill>
        <p:spPr bwMode="auto">
          <a:xfrm>
            <a:off x="1597026" y="1268413"/>
            <a:ext cx="3203575" cy="4176712"/>
          </a:xfrm>
          <a:prstGeom prst="rect">
            <a:avLst/>
          </a:prstGeom>
          <a:noFill/>
        </p:spPr>
      </p:pic>
      <p:sp>
        <p:nvSpPr>
          <p:cNvPr id="33800" name="Text Box 8"/>
          <p:cNvSpPr txBox="1">
            <a:spLocks noChangeArrowheads="1"/>
          </p:cNvSpPr>
          <p:nvPr/>
        </p:nvSpPr>
        <p:spPr bwMode="auto">
          <a:xfrm>
            <a:off x="1524000" y="5661025"/>
            <a:ext cx="9144000" cy="1758950"/>
          </a:xfrm>
          <a:prstGeom prst="rect">
            <a:avLst/>
          </a:prstGeom>
          <a:noFill/>
          <a:ln w="9525">
            <a:noFill/>
            <a:miter lim="800000"/>
            <a:headEnd/>
            <a:tailEnd/>
          </a:ln>
          <a:effectLst/>
        </p:spPr>
        <p:txBody>
          <a:bodyPr>
            <a:spAutoFit/>
          </a:bodyPr>
          <a:lstStyle/>
          <a:p>
            <a:pPr algn="ctr">
              <a:lnSpc>
                <a:spcPct val="90000"/>
              </a:lnSpc>
              <a:spcBef>
                <a:spcPct val="20000"/>
              </a:spcBef>
            </a:pPr>
            <a:r>
              <a:rPr lang="en-GB" sz="2600">
                <a:solidFill>
                  <a:schemeClr val="folHlink"/>
                </a:solidFill>
              </a:rPr>
              <a:t>What do you do? How do you make your decision? Explain. Now consider yourself as a relative moralist – answer the same questions.</a:t>
            </a:r>
            <a:endParaRPr lang="en-US" sz="2600">
              <a:solidFill>
                <a:schemeClr val="folHlink"/>
              </a:solidFill>
            </a:endParaRPr>
          </a:p>
          <a:p>
            <a:pPr>
              <a:spcBef>
                <a:spcPct val="50000"/>
              </a:spcBef>
            </a:pPr>
            <a:endParaRPr lang="en-US" sz="2600"/>
          </a:p>
        </p:txBody>
      </p:sp>
      <p:sp>
        <p:nvSpPr>
          <p:cNvPr id="33801" name="Text Box 9"/>
          <p:cNvSpPr txBox="1">
            <a:spLocks noChangeArrowheads="1"/>
          </p:cNvSpPr>
          <p:nvPr/>
        </p:nvSpPr>
        <p:spPr bwMode="auto">
          <a:xfrm>
            <a:off x="4800601" y="3198814"/>
            <a:ext cx="6048375" cy="3038475"/>
          </a:xfrm>
          <a:prstGeom prst="rect">
            <a:avLst/>
          </a:prstGeom>
          <a:noFill/>
          <a:ln w="9525">
            <a:noFill/>
            <a:miter lim="800000"/>
            <a:headEnd/>
            <a:tailEnd/>
          </a:ln>
          <a:effectLst/>
        </p:spPr>
        <p:txBody>
          <a:bodyPr>
            <a:spAutoFit/>
          </a:bodyPr>
          <a:lstStyle/>
          <a:p>
            <a:pPr>
              <a:lnSpc>
                <a:spcPct val="90000"/>
              </a:lnSpc>
              <a:spcBef>
                <a:spcPct val="20000"/>
              </a:spcBef>
            </a:pPr>
            <a:r>
              <a:rPr lang="en-GB" sz="2800"/>
              <a:t>Let’s imagine that your best friend has come over and a crazed axe murderer turns up at your door looking for your friend who is now hiding under your bed. You are an absolute moralist. </a:t>
            </a:r>
          </a:p>
          <a:p>
            <a:pPr>
              <a:spcBef>
                <a:spcPct val="50000"/>
              </a:spcBef>
            </a:pPr>
            <a:endParaRPr lang="en-US" sz="2800"/>
          </a:p>
        </p:txBody>
      </p:sp>
    </p:spTree>
    <p:extLst>
      <p:ext uri="{BB962C8B-B14F-4D97-AF65-F5344CB8AC3E}">
        <p14:creationId xmlns:p14="http://schemas.microsoft.com/office/powerpoint/2010/main" val="38999300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fade">
                                      <p:cBhvr>
                                        <p:cTn id="7" dur="1000"/>
                                        <p:tgtEl>
                                          <p:spTgt spid="33801"/>
                                        </p:tgtEl>
                                      </p:cBhvr>
                                    </p:animEffect>
                                    <p:anim calcmode="lin" valueType="num">
                                      <p:cBhvr>
                                        <p:cTn id="8" dur="1000" fill="hold"/>
                                        <p:tgtEl>
                                          <p:spTgt spid="33801"/>
                                        </p:tgtEl>
                                        <p:attrNameLst>
                                          <p:attrName>ppt_x</p:attrName>
                                        </p:attrNameLst>
                                      </p:cBhvr>
                                      <p:tavLst>
                                        <p:tav tm="0">
                                          <p:val>
                                            <p:strVal val="#ppt_x"/>
                                          </p:val>
                                        </p:tav>
                                        <p:tav tm="100000">
                                          <p:val>
                                            <p:strVal val="#ppt_x"/>
                                          </p:val>
                                        </p:tav>
                                      </p:tavLst>
                                    </p:anim>
                                    <p:anim calcmode="lin" valueType="num">
                                      <p:cBhvr>
                                        <p:cTn id="9" dur="900" decel="100000" fill="hold"/>
                                        <p:tgtEl>
                                          <p:spTgt spid="3380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80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3800"/>
                                        </p:tgtEl>
                                        <p:attrNameLst>
                                          <p:attrName>style.visibility</p:attrName>
                                        </p:attrNameLst>
                                      </p:cBhvr>
                                      <p:to>
                                        <p:strVal val="visible"/>
                                      </p:to>
                                    </p:set>
                                    <p:animEffect transition="in" filter="fade">
                                      <p:cBhvr>
                                        <p:cTn id="15" dur="1000"/>
                                        <p:tgtEl>
                                          <p:spTgt spid="33800"/>
                                        </p:tgtEl>
                                      </p:cBhvr>
                                    </p:animEffect>
                                    <p:anim calcmode="lin" valueType="num">
                                      <p:cBhvr>
                                        <p:cTn id="16" dur="1000" fill="hold"/>
                                        <p:tgtEl>
                                          <p:spTgt spid="33800"/>
                                        </p:tgtEl>
                                        <p:attrNameLst>
                                          <p:attrName>ppt_x</p:attrName>
                                        </p:attrNameLst>
                                      </p:cBhvr>
                                      <p:tavLst>
                                        <p:tav tm="0">
                                          <p:val>
                                            <p:strVal val="#ppt_x"/>
                                          </p:val>
                                        </p:tav>
                                        <p:tav tm="100000">
                                          <p:val>
                                            <p:strVal val="#ppt_x"/>
                                          </p:val>
                                        </p:tav>
                                      </p:tavLst>
                                    </p:anim>
                                    <p:anim calcmode="lin" valueType="num">
                                      <p:cBhvr>
                                        <p:cTn id="17" dur="900" decel="100000" fill="hold"/>
                                        <p:tgtEl>
                                          <p:spTgt spid="3380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8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334037" y="5715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a:solidFill>
                <a:srgbClr val="000000"/>
              </a:solidFill>
            </a:endParaRPr>
          </a:p>
        </p:txBody>
      </p:sp>
      <p:sp>
        <p:nvSpPr>
          <p:cNvPr id="2051" name="WordArt 3"/>
          <p:cNvSpPr>
            <a:spLocks noChangeArrowheads="1" noChangeShapeType="1" noTextEdit="1"/>
          </p:cNvSpPr>
          <p:nvPr/>
        </p:nvSpPr>
        <p:spPr bwMode="auto">
          <a:xfrm>
            <a:off x="1334037" y="609600"/>
            <a:ext cx="6753225" cy="838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Kant and the </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Moral Argument</a:t>
            </a:r>
            <a:endParaRPr lang="en-GB"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2052" name="Text Box 4"/>
          <p:cNvSpPr txBox="1">
            <a:spLocks noChangeArrowheads="1"/>
          </p:cNvSpPr>
          <p:nvPr/>
        </p:nvSpPr>
        <p:spPr bwMode="auto">
          <a:xfrm>
            <a:off x="3048000" y="2209801"/>
            <a:ext cx="312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rPr>
              <a:t>What do we know about Kant?</a:t>
            </a:r>
          </a:p>
        </p:txBody>
      </p:sp>
      <p:pic>
        <p:nvPicPr>
          <p:cNvPr id="2053" name="Picture 5" descr="C:\Documents and Settings\Staff\My Documents\My Pictures\phil stuff\toyk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4955" y="609600"/>
            <a:ext cx="3346888" cy="5765442"/>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2971800" y="3276600"/>
            <a:ext cx="3352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rPr>
              <a:t>18</a:t>
            </a:r>
            <a:r>
              <a:rPr lang="en-GB" altLang="en-US" sz="2400" baseline="30000">
                <a:solidFill>
                  <a:srgbClr val="000000"/>
                </a:solidFill>
              </a:rPr>
              <a:t>th</a:t>
            </a:r>
            <a:r>
              <a:rPr lang="en-GB" altLang="en-US" sz="2400">
                <a:solidFill>
                  <a:srgbClr val="000000"/>
                </a:solidFill>
              </a:rPr>
              <a:t> Century</a:t>
            </a:r>
          </a:p>
          <a:p>
            <a:pPr fontAlgn="base">
              <a:spcBef>
                <a:spcPct val="50000"/>
              </a:spcBef>
              <a:spcAft>
                <a:spcPct val="0"/>
              </a:spcAft>
            </a:pPr>
            <a:r>
              <a:rPr lang="en-GB" altLang="en-US" sz="2400">
                <a:solidFill>
                  <a:srgbClr val="000000"/>
                </a:solidFill>
              </a:rPr>
              <a:t>Protestant</a:t>
            </a:r>
          </a:p>
          <a:p>
            <a:pPr fontAlgn="base">
              <a:spcBef>
                <a:spcPct val="50000"/>
              </a:spcBef>
              <a:spcAft>
                <a:spcPct val="0"/>
              </a:spcAft>
            </a:pPr>
            <a:r>
              <a:rPr lang="en-GB" altLang="en-US" sz="2400">
                <a:solidFill>
                  <a:srgbClr val="000000"/>
                </a:solidFill>
              </a:rPr>
              <a:t>A bit weird.</a:t>
            </a:r>
          </a:p>
        </p:txBody>
      </p:sp>
    </p:spTree>
    <p:extLst>
      <p:ext uri="{BB962C8B-B14F-4D97-AF65-F5344CB8AC3E}">
        <p14:creationId xmlns:p14="http://schemas.microsoft.com/office/powerpoint/2010/main" val="457443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895600" y="685800"/>
            <a:ext cx="693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latin typeface="Stencil" panose="040409050D0802020404" pitchFamily="82" charset="0"/>
              </a:rPr>
              <a:t>The MORAL ARGUMENT</a:t>
            </a:r>
          </a:p>
        </p:txBody>
      </p:sp>
      <p:sp>
        <p:nvSpPr>
          <p:cNvPr id="7171" name="Text Box 3"/>
          <p:cNvSpPr txBox="1">
            <a:spLocks noChangeArrowheads="1"/>
          </p:cNvSpPr>
          <p:nvPr/>
        </p:nvSpPr>
        <p:spPr bwMode="auto">
          <a:xfrm>
            <a:off x="3124200" y="1828801"/>
            <a:ext cx="6477000"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000" dirty="0">
                <a:latin typeface="Arial" panose="020B0604020202020204" pitchFamily="34" charset="0"/>
              </a:rPr>
              <a:t>The starting point for our morals cannot be the data interpreted by our senses. Our senses mislead us.</a:t>
            </a:r>
          </a:p>
          <a:p>
            <a:pPr>
              <a:spcBef>
                <a:spcPct val="50000"/>
              </a:spcBef>
            </a:pPr>
            <a:r>
              <a:rPr lang="en-GB" altLang="en-US" sz="2000" dirty="0">
                <a:latin typeface="Arial" panose="020B0604020202020204" pitchFamily="34" charset="0"/>
              </a:rPr>
              <a:t>We have no real understanding of the universe.</a:t>
            </a:r>
          </a:p>
          <a:p>
            <a:pPr>
              <a:spcBef>
                <a:spcPct val="50000"/>
              </a:spcBef>
            </a:pPr>
            <a:r>
              <a:rPr lang="en-GB" altLang="en-US" sz="2000" dirty="0">
                <a:latin typeface="Arial" panose="020B0604020202020204" pitchFamily="34" charset="0"/>
              </a:rPr>
              <a:t>YET we all have a strong and similar sense of morality.</a:t>
            </a:r>
          </a:p>
          <a:p>
            <a:pPr>
              <a:spcBef>
                <a:spcPct val="50000"/>
              </a:spcBef>
            </a:pPr>
            <a:r>
              <a:rPr lang="en-GB" altLang="en-US" sz="2000" dirty="0">
                <a:latin typeface="Arial" panose="020B0604020202020204" pitchFamily="34" charset="0"/>
              </a:rPr>
              <a:t>You do not find out first what is “right” and then decide that you ought to do it. </a:t>
            </a:r>
          </a:p>
          <a:p>
            <a:pPr>
              <a:spcBef>
                <a:spcPct val="50000"/>
              </a:spcBef>
            </a:pPr>
            <a:r>
              <a:rPr lang="en-GB" altLang="en-US" sz="2000" dirty="0">
                <a:latin typeface="Arial" panose="020B0604020202020204" pitchFamily="34" charset="0"/>
              </a:rPr>
              <a:t>The thing that you feel is right is what you should do</a:t>
            </a:r>
            <a:r>
              <a:rPr lang="en-GB" altLang="en-US" sz="2000" dirty="0" smtClean="0">
                <a:latin typeface="Arial" panose="020B0604020202020204" pitchFamily="34" charset="0"/>
              </a:rPr>
              <a:t>.</a:t>
            </a:r>
            <a:endParaRPr lang="en-GB" altLang="en-US" sz="2000" dirty="0">
              <a:latin typeface="Arial" panose="020B0604020202020204" pitchFamily="34" charset="0"/>
            </a:endParaRPr>
          </a:p>
          <a:p>
            <a:pPr>
              <a:spcBef>
                <a:spcPct val="50000"/>
              </a:spcBef>
            </a:pPr>
            <a:r>
              <a:rPr lang="en-GB" altLang="en-US" sz="2000" dirty="0">
                <a:latin typeface="Arial" panose="020B0604020202020204" pitchFamily="34" charset="0"/>
              </a:rPr>
              <a:t>But where does this universal feeling/knowledge of right and wrong come from?</a:t>
            </a:r>
          </a:p>
        </p:txBody>
      </p:sp>
    </p:spTree>
    <p:extLst>
      <p:ext uri="{BB962C8B-B14F-4D97-AF65-F5344CB8AC3E}">
        <p14:creationId xmlns:p14="http://schemas.microsoft.com/office/powerpoint/2010/main" val="2633352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81250" y="214314"/>
            <a:ext cx="7772400" cy="714375"/>
          </a:xfrm>
        </p:spPr>
        <p:txBody>
          <a:bodyPr>
            <a:normAutofit fontScale="90000"/>
          </a:bodyPr>
          <a:lstStyle/>
          <a:p>
            <a:r>
              <a:rPr lang="en-GB" sz="4000" b="1" u="sng"/>
              <a:t>Sources of moral authority</a:t>
            </a:r>
            <a:r>
              <a:rPr lang="en-GB" sz="2900" b="1" u="sng"/>
              <a:t/>
            </a:r>
            <a:br>
              <a:rPr lang="en-GB" sz="2900" b="1" u="sng"/>
            </a:br>
            <a:endParaRPr lang="en-GB" sz="2900" b="1" u="sng"/>
          </a:p>
        </p:txBody>
      </p:sp>
      <p:sp>
        <p:nvSpPr>
          <p:cNvPr id="3" name="Subtitle 2"/>
          <p:cNvSpPr>
            <a:spLocks noGrp="1"/>
          </p:cNvSpPr>
          <p:nvPr>
            <p:ph type="subTitle" idx="4294967295"/>
          </p:nvPr>
        </p:nvSpPr>
        <p:spPr>
          <a:xfrm>
            <a:off x="1666876" y="857251"/>
            <a:ext cx="4429125" cy="5643563"/>
          </a:xfrm>
        </p:spPr>
        <p:txBody>
          <a:bodyPr>
            <a:normAutofit/>
          </a:bodyPr>
          <a:lstStyle/>
          <a:p>
            <a:pPr marL="0" indent="0" algn="ctr">
              <a:lnSpc>
                <a:spcPct val="90000"/>
              </a:lnSpc>
              <a:buNone/>
            </a:pPr>
            <a:r>
              <a:rPr lang="en-GB" sz="2000"/>
              <a:t>Making moral decisions is not easy and there are many different sources which lead us into making decisions. Some are external such as parents or the law and some are inbuilt such as our conscience.</a:t>
            </a:r>
          </a:p>
          <a:p>
            <a:pPr marL="0" indent="0" algn="ctr">
              <a:lnSpc>
                <a:spcPct val="90000"/>
              </a:lnSpc>
              <a:buNone/>
            </a:pPr>
            <a:endParaRPr lang="en-GB" sz="2000"/>
          </a:p>
          <a:p>
            <a:pPr marL="0" indent="0" algn="ctr">
              <a:lnSpc>
                <a:spcPct val="90000"/>
              </a:lnSpc>
              <a:buNone/>
            </a:pPr>
            <a:r>
              <a:rPr lang="en-GB" sz="2000"/>
              <a:t> Individuals exposed to the same external forces will not always make the same decision, they will also rely on their own mind or conscience.</a:t>
            </a:r>
          </a:p>
          <a:p>
            <a:pPr marL="0" indent="0" algn="ctr">
              <a:lnSpc>
                <a:spcPct val="90000"/>
              </a:lnSpc>
              <a:buNone/>
            </a:pPr>
            <a:endParaRPr lang="en-GB" sz="2000"/>
          </a:p>
          <a:p>
            <a:pPr marL="0" indent="0" algn="ctr">
              <a:lnSpc>
                <a:spcPct val="90000"/>
              </a:lnSpc>
              <a:buNone/>
            </a:pPr>
            <a:r>
              <a:rPr lang="en-GB" sz="2000"/>
              <a:t>An example of this can be seen in the Simpsons – Bart and Lisa both have the same upbringing yet their actions differ greatly because of their own individual conscience. </a:t>
            </a:r>
            <a:endParaRPr lang="en-GB" sz="2400"/>
          </a:p>
        </p:txBody>
      </p:sp>
      <p:pic>
        <p:nvPicPr>
          <p:cNvPr id="4" name="Picture 8" descr="http://www.timboucher.com/images/conscience.jpg"/>
          <p:cNvPicPr>
            <a:picLocks noChangeAspect="1" noChangeArrowheads="1"/>
          </p:cNvPicPr>
          <p:nvPr/>
        </p:nvPicPr>
        <p:blipFill>
          <a:blip r:embed="rId2" cstate="print"/>
          <a:srcRect/>
          <a:stretch>
            <a:fillRect/>
          </a:stretch>
        </p:blipFill>
        <p:spPr bwMode="auto">
          <a:xfrm>
            <a:off x="6453191" y="928670"/>
            <a:ext cx="3976113" cy="5306304"/>
          </a:xfrm>
          <a:prstGeom prst="rect">
            <a:avLst/>
          </a:prstGeom>
          <a:noFill/>
          <a:effectLst>
            <a:glow rad="228600">
              <a:srgbClr val="FFFF00">
                <a:alpha val="40000"/>
              </a:srgbClr>
            </a:glow>
          </a:effectLst>
        </p:spPr>
      </p:pic>
    </p:spTree>
    <p:extLst>
      <p:ext uri="{BB962C8B-B14F-4D97-AF65-F5344CB8AC3E}">
        <p14:creationId xmlns:p14="http://schemas.microsoft.com/office/powerpoint/2010/main" val="13867301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8B049"/>
            </a:gs>
            <a:gs pos="8999">
              <a:srgbClr val="B43E85"/>
            </a:gs>
            <a:gs pos="15500">
              <a:srgbClr val="C50849"/>
            </a:gs>
            <a:gs pos="16500">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0">
              <a:srgbClr val="F952A0"/>
            </a:gs>
            <a:gs pos="84500">
              <a:srgbClr val="C50849"/>
            </a:gs>
            <a:gs pos="91001">
              <a:srgbClr val="B43E85"/>
            </a:gs>
            <a:gs pos="100000">
              <a:srgbClr val="F8B049"/>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0"/>
            <a:ext cx="7772400" cy="1295400"/>
          </a:xfrm>
          <a:solidFill>
            <a:schemeClr val="bg2">
              <a:lumMod val="40000"/>
              <a:lumOff val="60000"/>
            </a:schemeClr>
          </a:solidFill>
        </p:spPr>
        <p:txBody>
          <a:bodyPr/>
          <a:lstStyle/>
          <a:p>
            <a:r>
              <a:rPr lang="en-US" altLang="en-US" sz="4000" dirty="0">
                <a:solidFill>
                  <a:srgbClr val="990099"/>
                </a:solidFill>
                <a:latin typeface="Beesknees ITC" pitchFamily="82" charset="0"/>
              </a:rPr>
              <a:t>According to religion, where do we get morality from?</a:t>
            </a:r>
            <a:endParaRPr lang="en-GB" altLang="en-US" sz="4000" dirty="0">
              <a:solidFill>
                <a:srgbClr val="990099"/>
              </a:solidFill>
              <a:latin typeface="Beesknees ITC" pitchFamily="82" charset="0"/>
            </a:endParaRPr>
          </a:p>
        </p:txBody>
      </p:sp>
      <p:sp>
        <p:nvSpPr>
          <p:cNvPr id="4099" name="Rectangle 3"/>
          <p:cNvSpPr>
            <a:spLocks noGrp="1" noChangeArrowheads="1"/>
          </p:cNvSpPr>
          <p:nvPr>
            <p:ph type="body" idx="1"/>
          </p:nvPr>
        </p:nvSpPr>
        <p:spPr>
          <a:xfrm>
            <a:off x="1664676" y="2060916"/>
            <a:ext cx="8862647" cy="5486400"/>
          </a:xfrm>
        </p:spPr>
        <p:txBody>
          <a:bodyPr/>
          <a:lstStyle/>
          <a:p>
            <a:r>
              <a:rPr lang="en-US" altLang="en-US" sz="2400" b="1" dirty="0">
                <a:latin typeface="Arial" panose="020B0604020202020204" pitchFamily="34" charset="0"/>
              </a:rPr>
              <a:t>There are two theories in Christianity about where our </a:t>
            </a:r>
            <a:r>
              <a:rPr lang="en-US" altLang="en-US" sz="2400" b="1" dirty="0" smtClean="0">
                <a:latin typeface="Arial" panose="020B0604020202020204" pitchFamily="34" charset="0"/>
              </a:rPr>
              <a:t>morality </a:t>
            </a:r>
            <a:r>
              <a:rPr lang="en-US" altLang="en-US" sz="2400" b="1" dirty="0">
                <a:latin typeface="Arial" panose="020B0604020202020204" pitchFamily="34" charset="0"/>
              </a:rPr>
              <a:t>comes from.</a:t>
            </a:r>
          </a:p>
          <a:p>
            <a:r>
              <a:rPr lang="en-US" altLang="en-US" sz="2400" b="1" dirty="0">
                <a:latin typeface="Arial" panose="020B0604020202020204" pitchFamily="34" charset="0"/>
              </a:rPr>
              <a:t>The first is that we believe things are right or wrong because </a:t>
            </a:r>
            <a:r>
              <a:rPr lang="en-US" altLang="en-US" sz="2400" b="1" dirty="0" smtClean="0">
                <a:latin typeface="Arial" panose="020B0604020202020204" pitchFamily="34" charset="0"/>
              </a:rPr>
              <a:t>of the things we see in the Bible, hear from religious leaders, Jesus’ example – they are all God’s way of showing us what is right.</a:t>
            </a:r>
            <a:endParaRPr lang="en-US" altLang="en-US" sz="2400" b="1" dirty="0">
              <a:latin typeface="Arial" panose="020B0604020202020204" pitchFamily="34" charset="0"/>
            </a:endParaRPr>
          </a:p>
          <a:p>
            <a:r>
              <a:rPr lang="en-US" altLang="en-US" sz="2400" b="1" dirty="0" smtClean="0">
                <a:latin typeface="Arial" panose="020B0604020202020204" pitchFamily="34" charset="0"/>
              </a:rPr>
              <a:t>This means that people </a:t>
            </a:r>
            <a:r>
              <a:rPr lang="en-US" altLang="en-US" sz="2400" b="1" dirty="0">
                <a:latin typeface="Arial" panose="020B0604020202020204" pitchFamily="34" charset="0"/>
              </a:rPr>
              <a:t>are driven to do right so that God will </a:t>
            </a:r>
            <a:r>
              <a:rPr lang="en-US" altLang="en-US" sz="2400" b="1" dirty="0" smtClean="0">
                <a:latin typeface="Arial" panose="020B0604020202020204" pitchFamily="34" charset="0"/>
              </a:rPr>
              <a:t>reward them </a:t>
            </a:r>
            <a:r>
              <a:rPr lang="en-US" altLang="en-US" sz="2400" b="1" dirty="0">
                <a:latin typeface="Arial" panose="020B0604020202020204" pitchFamily="34" charset="0"/>
              </a:rPr>
              <a:t>– in this life or in Heaven. They are also prevented from doing wrong by the threat of divine retribution (</a:t>
            </a:r>
            <a:r>
              <a:rPr lang="en-US" altLang="en-US" sz="2400" b="1" dirty="0" err="1">
                <a:latin typeface="Arial" panose="020B0604020202020204" pitchFamily="34" charset="0"/>
              </a:rPr>
              <a:t>eg</a:t>
            </a:r>
            <a:r>
              <a:rPr lang="en-US" altLang="en-US" sz="2400" b="1" dirty="0">
                <a:latin typeface="Arial" panose="020B0604020202020204" pitchFamily="34" charset="0"/>
              </a:rPr>
              <a:t>., an eternity in Hell</a:t>
            </a:r>
            <a:r>
              <a:rPr lang="en-US" altLang="en-US" sz="2400" b="1" dirty="0" smtClean="0">
                <a:latin typeface="Arial" panose="020B0604020202020204" pitchFamily="34" charset="0"/>
              </a:rPr>
              <a:t>).</a:t>
            </a:r>
            <a:endParaRPr lang="en-US" altLang="en-US" sz="2400" b="1" dirty="0">
              <a:latin typeface="Arial" panose="020B0604020202020204" pitchFamily="34" charset="0"/>
            </a:endParaRPr>
          </a:p>
        </p:txBody>
      </p:sp>
    </p:spTree>
    <p:extLst>
      <p:ext uri="{BB962C8B-B14F-4D97-AF65-F5344CB8AC3E}">
        <p14:creationId xmlns:p14="http://schemas.microsoft.com/office/powerpoint/2010/main" val="3734643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grpId="0" nodeType="afterEffect">
                                  <p:stCondLst>
                                    <p:cond delay="5000"/>
                                  </p:stCondLst>
                                  <p:childTnLst>
                                    <p:set>
                                      <p:cBhvr>
                                        <p:cTn id="6" dur="1" fill="hold">
                                          <p:stCondLst>
                                            <p:cond delay="0"/>
                                          </p:stCondLst>
                                        </p:cTn>
                                        <p:tgtEl>
                                          <p:spTgt spid="4098"/>
                                        </p:tgtEl>
                                        <p:attrNameLst>
                                          <p:attrName>style.visibility</p:attrName>
                                        </p:attrNameLst>
                                      </p:cBhvr>
                                      <p:to>
                                        <p:strVal val="visible"/>
                                      </p:to>
                                    </p:set>
                                    <p:animEffect transition="in" filter="checkerboard(down)">
                                      <p:cBhvr>
                                        <p:cTn id="7" dur="500"/>
                                        <p:tgtEl>
                                          <p:spTgt spid="4098"/>
                                        </p:tgtEl>
                                      </p:cBhvr>
                                    </p:animEffect>
                                  </p:childTnLst>
                                </p:cTn>
                              </p:par>
                            </p:childTnLst>
                          </p:cTn>
                        </p:par>
                        <p:par>
                          <p:cTn id="8" fill="hold" nodeType="afterGroup">
                            <p:stCondLst>
                              <p:cond delay="5500"/>
                            </p:stCondLst>
                            <p:childTnLst>
                              <p:par>
                                <p:cTn id="9" presetID="17" presetClass="entr" presetSubtype="10" fill="hold" grpId="0" nodeType="afterEffect">
                                  <p:stCondLst>
                                    <p:cond delay="5000"/>
                                  </p:stCondLst>
                                  <p:childTnLst>
                                    <p:set>
                                      <p:cBhvr>
                                        <p:cTn id="10" dur="1" fill="hold">
                                          <p:stCondLst>
                                            <p:cond delay="0"/>
                                          </p:stCondLst>
                                        </p:cTn>
                                        <p:tgtEl>
                                          <p:spTgt spid="4099">
                                            <p:txEl>
                                              <p:pRg st="0" end="0"/>
                                            </p:txEl>
                                          </p:spTgt>
                                        </p:tgtEl>
                                        <p:attrNameLst>
                                          <p:attrName>style.visibility</p:attrName>
                                        </p:attrNameLst>
                                      </p:cBhvr>
                                      <p:to>
                                        <p:strVal val="visible"/>
                                      </p:to>
                                    </p:set>
                                    <p:anim calcmode="lin" valueType="num">
                                      <p:cBhvr>
                                        <p:cTn id="11"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11000"/>
                            </p:stCondLst>
                            <p:childTnLst>
                              <p:par>
                                <p:cTn id="14" presetID="17" presetClass="entr" presetSubtype="10" fill="hold" grpId="0" nodeType="afterEffect">
                                  <p:stCondLst>
                                    <p:cond delay="500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6500"/>
                            </p:stCondLst>
                            <p:childTnLst>
                              <p:par>
                                <p:cTn id="19" presetID="17" presetClass="entr" presetSubtype="10" fill="hold" grpId="0" nodeType="afterEffect">
                                  <p:stCondLst>
                                    <p:cond delay="5000"/>
                                  </p:stCondLst>
                                  <p:childTnLst>
                                    <p:set>
                                      <p:cBhvr>
                                        <p:cTn id="20" dur="1" fill="hold">
                                          <p:stCondLst>
                                            <p:cond delay="0"/>
                                          </p:stCondLst>
                                        </p:cTn>
                                        <p:tgtEl>
                                          <p:spTgt spid="4099">
                                            <p:txEl>
                                              <p:pRg st="2" end="2"/>
                                            </p:txEl>
                                          </p:spTgt>
                                        </p:tgtEl>
                                        <p:attrNameLst>
                                          <p:attrName>style.visibility</p:attrName>
                                        </p:attrNameLst>
                                      </p:cBhvr>
                                      <p:to>
                                        <p:strVal val="visible"/>
                                      </p:to>
                                    </p:set>
                                    <p:anim calcmode="lin" valueType="num">
                                      <p:cBhvr>
                                        <p:cTn id="21"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099" grpId="0" build="p" autoUpdateAnimBg="0" advAuto="500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1369" y="332657"/>
            <a:ext cx="7689413" cy="153888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Christian Moral Authority</a:t>
            </a:r>
          </a:p>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The Bible</a:t>
            </a:r>
          </a:p>
        </p:txBody>
      </p:sp>
      <p:sp>
        <p:nvSpPr>
          <p:cNvPr id="7" name="TextBox 6"/>
          <p:cNvSpPr txBox="1"/>
          <p:nvPr/>
        </p:nvSpPr>
        <p:spPr>
          <a:xfrm>
            <a:off x="3295775" y="2194064"/>
            <a:ext cx="5400600" cy="4154984"/>
          </a:xfrm>
          <a:prstGeom prst="rect">
            <a:avLst/>
          </a:prstGeom>
          <a:solidFill>
            <a:schemeClr val="bg1"/>
          </a:solidFill>
        </p:spPr>
        <p:txBody>
          <a:bodyPr wrap="square" rtlCol="0">
            <a:spAutoFit/>
          </a:bodyPr>
          <a:lstStyle/>
          <a:p>
            <a:pPr algn="ctr"/>
            <a:r>
              <a:rPr lang="en-GB" sz="2400" dirty="0">
                <a:solidFill>
                  <a:prstClr val="black"/>
                </a:solidFill>
              </a:rPr>
              <a:t>The Ten Commandments</a:t>
            </a:r>
          </a:p>
          <a:p>
            <a:pPr>
              <a:buFont typeface="Arial" charset="0"/>
              <a:buChar char="•"/>
            </a:pPr>
            <a:r>
              <a:rPr lang="en-GB" sz="2400" dirty="0">
                <a:solidFill>
                  <a:prstClr val="black"/>
                </a:solidFill>
              </a:rPr>
              <a:t>Put God before all else.</a:t>
            </a:r>
          </a:p>
          <a:p>
            <a:pPr>
              <a:buFont typeface="Arial" charset="0"/>
              <a:buChar char="•"/>
            </a:pPr>
            <a:r>
              <a:rPr lang="en-GB" sz="2400" dirty="0">
                <a:solidFill>
                  <a:prstClr val="black"/>
                </a:solidFill>
              </a:rPr>
              <a:t>Worship only one God.</a:t>
            </a:r>
          </a:p>
          <a:p>
            <a:pPr>
              <a:buFont typeface="Arial" charset="0"/>
              <a:buChar char="•"/>
            </a:pPr>
            <a:r>
              <a:rPr lang="en-GB" sz="2400" dirty="0">
                <a:solidFill>
                  <a:prstClr val="black"/>
                </a:solidFill>
              </a:rPr>
              <a:t>Don’t say naughty things about God.</a:t>
            </a:r>
          </a:p>
          <a:p>
            <a:pPr>
              <a:buFont typeface="Arial" charset="0"/>
              <a:buChar char="•"/>
            </a:pPr>
            <a:r>
              <a:rPr lang="en-GB" sz="2400" dirty="0">
                <a:solidFill>
                  <a:prstClr val="black"/>
                </a:solidFill>
              </a:rPr>
              <a:t>Keep the Sabbath day holy.</a:t>
            </a:r>
          </a:p>
          <a:p>
            <a:pPr>
              <a:buFont typeface="Arial" charset="0"/>
              <a:buChar char="•"/>
            </a:pPr>
            <a:r>
              <a:rPr lang="en-GB" sz="2400" dirty="0">
                <a:solidFill>
                  <a:prstClr val="black"/>
                </a:solidFill>
              </a:rPr>
              <a:t>Respect your parents</a:t>
            </a:r>
          </a:p>
          <a:p>
            <a:pPr>
              <a:buFont typeface="Arial" charset="0"/>
              <a:buChar char="•"/>
            </a:pPr>
            <a:r>
              <a:rPr lang="en-GB" sz="2400" dirty="0">
                <a:solidFill>
                  <a:prstClr val="black"/>
                </a:solidFill>
              </a:rPr>
              <a:t>Don’t kill people.</a:t>
            </a:r>
          </a:p>
          <a:p>
            <a:pPr>
              <a:buFont typeface="Arial" charset="0"/>
              <a:buChar char="•"/>
            </a:pPr>
            <a:r>
              <a:rPr lang="en-GB" sz="2400" dirty="0">
                <a:solidFill>
                  <a:prstClr val="black"/>
                </a:solidFill>
              </a:rPr>
              <a:t>Don’t commit adultery.</a:t>
            </a:r>
          </a:p>
          <a:p>
            <a:pPr>
              <a:buFont typeface="Arial" charset="0"/>
              <a:buChar char="•"/>
            </a:pPr>
            <a:r>
              <a:rPr lang="en-GB" sz="2400" dirty="0">
                <a:solidFill>
                  <a:prstClr val="black"/>
                </a:solidFill>
              </a:rPr>
              <a:t>Don’t steal.</a:t>
            </a:r>
          </a:p>
          <a:p>
            <a:pPr>
              <a:buFont typeface="Arial" charset="0"/>
              <a:buChar char="•"/>
            </a:pPr>
            <a:r>
              <a:rPr lang="en-GB" sz="2400" dirty="0">
                <a:solidFill>
                  <a:prstClr val="black"/>
                </a:solidFill>
              </a:rPr>
              <a:t>Don’t tell lies.</a:t>
            </a:r>
          </a:p>
          <a:p>
            <a:pPr>
              <a:buFont typeface="Arial" charset="0"/>
              <a:buChar char="•"/>
            </a:pPr>
            <a:r>
              <a:rPr lang="en-GB" sz="2400" dirty="0">
                <a:solidFill>
                  <a:prstClr val="black"/>
                </a:solidFill>
              </a:rPr>
              <a:t>Don’t be envious of your neighbour’s ass</a:t>
            </a:r>
            <a:r>
              <a:rPr lang="en-GB" dirty="0">
                <a:solidFill>
                  <a:prstClr val="black"/>
                </a:solidFill>
              </a:rPr>
              <a:t>.</a:t>
            </a:r>
          </a:p>
        </p:txBody>
      </p:sp>
    </p:spTree>
    <p:extLst>
      <p:ext uri="{BB962C8B-B14F-4D97-AF65-F5344CB8AC3E}">
        <p14:creationId xmlns:p14="http://schemas.microsoft.com/office/powerpoint/2010/main" val="1400562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88640"/>
            <a:ext cx="5729454" cy="923330"/>
          </a:xfrm>
          <a:prstGeom prst="rect">
            <a:avLst/>
          </a:prstGeom>
          <a:noFill/>
        </p:spPr>
        <p:txBody>
          <a:bodyPr wrap="none" lIns="91440" tIns="45720" rIns="91440" bIns="45720">
            <a:spAutoFit/>
          </a:bodyPr>
          <a:lstStyle/>
          <a:p>
            <a:pPr algn="ct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rPr>
              <a:t>Other Bible Rules…</a:t>
            </a:r>
          </a:p>
        </p:txBody>
      </p:sp>
      <p:sp>
        <p:nvSpPr>
          <p:cNvPr id="3" name="TextBox 2"/>
          <p:cNvSpPr txBox="1"/>
          <p:nvPr/>
        </p:nvSpPr>
        <p:spPr>
          <a:xfrm>
            <a:off x="1919536" y="1340768"/>
            <a:ext cx="5472608" cy="369332"/>
          </a:xfrm>
          <a:prstGeom prst="rect">
            <a:avLst/>
          </a:prstGeom>
          <a:noFill/>
        </p:spPr>
        <p:txBody>
          <a:bodyPr wrap="square" rtlCol="0">
            <a:spAutoFit/>
          </a:bodyPr>
          <a:lstStyle/>
          <a:p>
            <a:r>
              <a:rPr lang="en-GB" dirty="0">
                <a:solidFill>
                  <a:prstClr val="black"/>
                </a:solidFill>
              </a:rPr>
              <a:t>Don’t let cattle graze with other kinds of cattle.</a:t>
            </a:r>
          </a:p>
        </p:txBody>
      </p:sp>
      <p:sp>
        <p:nvSpPr>
          <p:cNvPr id="4" name="TextBox 3"/>
          <p:cNvSpPr txBox="1"/>
          <p:nvPr/>
        </p:nvSpPr>
        <p:spPr>
          <a:xfrm>
            <a:off x="7896200" y="332656"/>
            <a:ext cx="2376264" cy="923330"/>
          </a:xfrm>
          <a:prstGeom prst="rect">
            <a:avLst/>
          </a:prstGeom>
          <a:noFill/>
        </p:spPr>
        <p:txBody>
          <a:bodyPr wrap="square" rtlCol="0">
            <a:spAutoFit/>
          </a:bodyPr>
          <a:lstStyle/>
          <a:p>
            <a:r>
              <a:rPr lang="en-GB" dirty="0">
                <a:solidFill>
                  <a:prstClr val="black"/>
                </a:solidFill>
              </a:rPr>
              <a:t>Don’t plant more than one kind of crop in a field.</a:t>
            </a:r>
          </a:p>
        </p:txBody>
      </p:sp>
      <p:sp>
        <p:nvSpPr>
          <p:cNvPr id="5" name="TextBox 4"/>
          <p:cNvSpPr txBox="1"/>
          <p:nvPr/>
        </p:nvSpPr>
        <p:spPr>
          <a:xfrm>
            <a:off x="2135560" y="1988840"/>
            <a:ext cx="5040560" cy="369332"/>
          </a:xfrm>
          <a:prstGeom prst="rect">
            <a:avLst/>
          </a:prstGeom>
          <a:noFill/>
        </p:spPr>
        <p:txBody>
          <a:bodyPr wrap="square" rtlCol="0">
            <a:spAutoFit/>
          </a:bodyPr>
          <a:lstStyle/>
          <a:p>
            <a:r>
              <a:rPr lang="en-GB" dirty="0">
                <a:solidFill>
                  <a:prstClr val="black"/>
                </a:solidFill>
              </a:rPr>
              <a:t>Don’t wear clothes made of more than one fabric.</a:t>
            </a:r>
          </a:p>
        </p:txBody>
      </p:sp>
      <p:sp>
        <p:nvSpPr>
          <p:cNvPr id="6" name="TextBox 5"/>
          <p:cNvSpPr txBox="1"/>
          <p:nvPr/>
        </p:nvSpPr>
        <p:spPr>
          <a:xfrm>
            <a:off x="2135560" y="2492896"/>
            <a:ext cx="2880320" cy="369332"/>
          </a:xfrm>
          <a:prstGeom prst="rect">
            <a:avLst/>
          </a:prstGeom>
          <a:noFill/>
        </p:spPr>
        <p:txBody>
          <a:bodyPr wrap="square" rtlCol="0">
            <a:spAutoFit/>
          </a:bodyPr>
          <a:lstStyle/>
          <a:p>
            <a:r>
              <a:rPr lang="en-GB" dirty="0">
                <a:solidFill>
                  <a:prstClr val="black"/>
                </a:solidFill>
              </a:rPr>
              <a:t>Don’t cut your hair or shave.</a:t>
            </a:r>
          </a:p>
        </p:txBody>
      </p:sp>
      <p:sp>
        <p:nvSpPr>
          <p:cNvPr id="7" name="TextBox 6"/>
          <p:cNvSpPr txBox="1"/>
          <p:nvPr/>
        </p:nvSpPr>
        <p:spPr>
          <a:xfrm>
            <a:off x="7032104" y="2420888"/>
            <a:ext cx="2232248" cy="923330"/>
          </a:xfrm>
          <a:prstGeom prst="rect">
            <a:avLst/>
          </a:prstGeom>
          <a:noFill/>
        </p:spPr>
        <p:txBody>
          <a:bodyPr wrap="square" rtlCol="0">
            <a:spAutoFit/>
          </a:bodyPr>
          <a:lstStyle/>
          <a:p>
            <a:r>
              <a:rPr lang="en-GB" dirty="0">
                <a:solidFill>
                  <a:prstClr val="black"/>
                </a:solidFill>
              </a:rPr>
              <a:t>Any person who curses their father or mother must die.</a:t>
            </a:r>
          </a:p>
        </p:txBody>
      </p:sp>
      <p:sp>
        <p:nvSpPr>
          <p:cNvPr id="8" name="TextBox 7"/>
          <p:cNvSpPr txBox="1"/>
          <p:nvPr/>
        </p:nvSpPr>
        <p:spPr>
          <a:xfrm>
            <a:off x="4367808" y="2996952"/>
            <a:ext cx="2520280" cy="923330"/>
          </a:xfrm>
          <a:prstGeom prst="rect">
            <a:avLst/>
          </a:prstGeom>
          <a:noFill/>
        </p:spPr>
        <p:txBody>
          <a:bodyPr wrap="square" rtlCol="0">
            <a:spAutoFit/>
          </a:bodyPr>
          <a:lstStyle/>
          <a:p>
            <a:r>
              <a:rPr lang="en-GB" dirty="0">
                <a:solidFill>
                  <a:prstClr val="black"/>
                </a:solidFill>
              </a:rPr>
              <a:t>If a man cheats on his wife then he and the woman must die.</a:t>
            </a:r>
          </a:p>
        </p:txBody>
      </p:sp>
      <p:sp>
        <p:nvSpPr>
          <p:cNvPr id="9" name="TextBox 8"/>
          <p:cNvSpPr txBox="1"/>
          <p:nvPr/>
        </p:nvSpPr>
        <p:spPr>
          <a:xfrm>
            <a:off x="1775520" y="3212976"/>
            <a:ext cx="2304256" cy="923330"/>
          </a:xfrm>
          <a:prstGeom prst="rect">
            <a:avLst/>
          </a:prstGeom>
          <a:noFill/>
        </p:spPr>
        <p:txBody>
          <a:bodyPr wrap="square" rtlCol="0">
            <a:spAutoFit/>
          </a:bodyPr>
          <a:lstStyle/>
          <a:p>
            <a:r>
              <a:rPr lang="en-GB" dirty="0">
                <a:solidFill>
                  <a:prstClr val="black"/>
                </a:solidFill>
              </a:rPr>
              <a:t>If a man sleeps with his fathers wife. They ALL must die.</a:t>
            </a:r>
          </a:p>
        </p:txBody>
      </p:sp>
      <p:sp>
        <p:nvSpPr>
          <p:cNvPr id="10" name="TextBox 9"/>
          <p:cNvSpPr txBox="1"/>
          <p:nvPr/>
        </p:nvSpPr>
        <p:spPr>
          <a:xfrm>
            <a:off x="7464152" y="3429000"/>
            <a:ext cx="2304256" cy="1477328"/>
          </a:xfrm>
          <a:prstGeom prst="rect">
            <a:avLst/>
          </a:prstGeom>
          <a:noFill/>
        </p:spPr>
        <p:txBody>
          <a:bodyPr wrap="square" rtlCol="0">
            <a:spAutoFit/>
          </a:bodyPr>
          <a:lstStyle/>
          <a:p>
            <a:r>
              <a:rPr lang="en-GB" dirty="0">
                <a:solidFill>
                  <a:prstClr val="black"/>
                </a:solidFill>
              </a:rPr>
              <a:t>If a man or woman sleeps with an animal then the man/woman AND the animal must die.</a:t>
            </a:r>
          </a:p>
        </p:txBody>
      </p:sp>
      <p:sp>
        <p:nvSpPr>
          <p:cNvPr id="11" name="TextBox 10"/>
          <p:cNvSpPr txBox="1"/>
          <p:nvPr/>
        </p:nvSpPr>
        <p:spPr>
          <a:xfrm>
            <a:off x="1919536" y="4293096"/>
            <a:ext cx="3528392" cy="923330"/>
          </a:xfrm>
          <a:prstGeom prst="rect">
            <a:avLst/>
          </a:prstGeom>
          <a:noFill/>
        </p:spPr>
        <p:txBody>
          <a:bodyPr wrap="square" rtlCol="0">
            <a:spAutoFit/>
          </a:bodyPr>
          <a:lstStyle/>
          <a:p>
            <a:r>
              <a:rPr lang="en-GB" dirty="0">
                <a:solidFill>
                  <a:prstClr val="black"/>
                </a:solidFill>
              </a:rPr>
              <a:t>If a man sleeps with his wife while she is menstruating, they must be exiled from their people.</a:t>
            </a:r>
          </a:p>
        </p:txBody>
      </p:sp>
      <p:sp>
        <p:nvSpPr>
          <p:cNvPr id="12" name="TextBox 11"/>
          <p:cNvSpPr txBox="1"/>
          <p:nvPr/>
        </p:nvSpPr>
        <p:spPr>
          <a:xfrm>
            <a:off x="5087888" y="5085185"/>
            <a:ext cx="2736304" cy="646331"/>
          </a:xfrm>
          <a:prstGeom prst="rect">
            <a:avLst/>
          </a:prstGeom>
          <a:noFill/>
        </p:spPr>
        <p:txBody>
          <a:bodyPr wrap="square" rtlCol="0">
            <a:spAutoFit/>
          </a:bodyPr>
          <a:lstStyle/>
          <a:p>
            <a:r>
              <a:rPr lang="en-GB" dirty="0">
                <a:solidFill>
                  <a:prstClr val="black"/>
                </a:solidFill>
              </a:rPr>
              <a:t>People who have flat noses must not go to church.</a:t>
            </a:r>
          </a:p>
        </p:txBody>
      </p:sp>
      <p:sp>
        <p:nvSpPr>
          <p:cNvPr id="13" name="TextBox 12"/>
          <p:cNvSpPr txBox="1"/>
          <p:nvPr/>
        </p:nvSpPr>
        <p:spPr>
          <a:xfrm>
            <a:off x="8616280" y="4725145"/>
            <a:ext cx="1656184" cy="646331"/>
          </a:xfrm>
          <a:prstGeom prst="rect">
            <a:avLst/>
          </a:prstGeom>
          <a:noFill/>
        </p:spPr>
        <p:txBody>
          <a:bodyPr wrap="square" rtlCol="0">
            <a:spAutoFit/>
          </a:bodyPr>
          <a:lstStyle/>
          <a:p>
            <a:r>
              <a:rPr lang="en-GB" dirty="0">
                <a:solidFill>
                  <a:prstClr val="black"/>
                </a:solidFill>
              </a:rPr>
              <a:t>All gay people must die.</a:t>
            </a:r>
          </a:p>
        </p:txBody>
      </p:sp>
      <p:sp>
        <p:nvSpPr>
          <p:cNvPr id="14" name="TextBox 13"/>
          <p:cNvSpPr txBox="1"/>
          <p:nvPr/>
        </p:nvSpPr>
        <p:spPr>
          <a:xfrm>
            <a:off x="1524000" y="5181000"/>
            <a:ext cx="3563888" cy="1200329"/>
          </a:xfrm>
          <a:prstGeom prst="rect">
            <a:avLst/>
          </a:prstGeom>
          <a:noFill/>
        </p:spPr>
        <p:txBody>
          <a:bodyPr wrap="square" rtlCol="0">
            <a:spAutoFit/>
          </a:bodyPr>
          <a:lstStyle/>
          <a:p>
            <a:r>
              <a:rPr lang="en-GB" dirty="0">
                <a:solidFill>
                  <a:prstClr val="black"/>
                </a:solidFill>
              </a:rPr>
              <a:t>People who have a different religion must be killed. If you discover a city where they have a different religion, destroy it and kill the people.</a:t>
            </a:r>
          </a:p>
        </p:txBody>
      </p:sp>
      <p:sp>
        <p:nvSpPr>
          <p:cNvPr id="15" name="TextBox 14"/>
          <p:cNvSpPr txBox="1"/>
          <p:nvPr/>
        </p:nvSpPr>
        <p:spPr>
          <a:xfrm>
            <a:off x="7392144" y="1484785"/>
            <a:ext cx="3096344" cy="646331"/>
          </a:xfrm>
          <a:prstGeom prst="rect">
            <a:avLst/>
          </a:prstGeom>
          <a:noFill/>
        </p:spPr>
        <p:txBody>
          <a:bodyPr wrap="square" rtlCol="0">
            <a:spAutoFit/>
          </a:bodyPr>
          <a:lstStyle/>
          <a:p>
            <a:r>
              <a:rPr lang="en-GB" dirty="0">
                <a:solidFill>
                  <a:prstClr val="black"/>
                </a:solidFill>
              </a:rPr>
              <a:t>If you have a dream about another god you must die.</a:t>
            </a:r>
          </a:p>
        </p:txBody>
      </p:sp>
      <p:sp>
        <p:nvSpPr>
          <p:cNvPr id="16" name="TextBox 15"/>
          <p:cNvSpPr txBox="1"/>
          <p:nvPr/>
        </p:nvSpPr>
        <p:spPr>
          <a:xfrm>
            <a:off x="6744072" y="5877273"/>
            <a:ext cx="3600400" cy="646331"/>
          </a:xfrm>
          <a:prstGeom prst="rect">
            <a:avLst/>
          </a:prstGeom>
          <a:noFill/>
        </p:spPr>
        <p:txBody>
          <a:bodyPr wrap="square" rtlCol="0">
            <a:spAutoFit/>
          </a:bodyPr>
          <a:lstStyle/>
          <a:p>
            <a:r>
              <a:rPr lang="en-GB" dirty="0">
                <a:solidFill>
                  <a:prstClr val="black"/>
                </a:solidFill>
              </a:rPr>
              <a:t>If a priest’s daughter is a whore, she must be burned at the stake.</a:t>
            </a:r>
          </a:p>
        </p:txBody>
      </p:sp>
    </p:spTree>
    <p:extLst>
      <p:ext uri="{BB962C8B-B14F-4D97-AF65-F5344CB8AC3E}">
        <p14:creationId xmlns:p14="http://schemas.microsoft.com/office/powerpoint/2010/main" val="242281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8B049"/>
            </a:gs>
            <a:gs pos="8999">
              <a:srgbClr val="B43E85"/>
            </a:gs>
            <a:gs pos="15500">
              <a:srgbClr val="C50849"/>
            </a:gs>
            <a:gs pos="16500">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0">
              <a:srgbClr val="F952A0"/>
            </a:gs>
            <a:gs pos="84500">
              <a:srgbClr val="C50849"/>
            </a:gs>
            <a:gs pos="91001">
              <a:srgbClr val="B43E85"/>
            </a:gs>
            <a:gs pos="100000">
              <a:srgbClr val="F8B049"/>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0"/>
            <a:ext cx="7772400" cy="1295400"/>
          </a:xfrm>
          <a:solidFill>
            <a:schemeClr val="bg2">
              <a:lumMod val="40000"/>
              <a:lumOff val="60000"/>
            </a:schemeClr>
          </a:solidFill>
        </p:spPr>
        <p:txBody>
          <a:bodyPr/>
          <a:lstStyle/>
          <a:p>
            <a:r>
              <a:rPr lang="en-US" altLang="en-US" sz="4000" dirty="0">
                <a:solidFill>
                  <a:srgbClr val="990099"/>
                </a:solidFill>
                <a:latin typeface="Beesknees ITC" pitchFamily="82" charset="0"/>
              </a:rPr>
              <a:t>According to religion, where do we get morality from?</a:t>
            </a:r>
            <a:endParaRPr lang="en-GB" altLang="en-US" sz="4000" dirty="0">
              <a:solidFill>
                <a:srgbClr val="990099"/>
              </a:solidFill>
              <a:latin typeface="Beesknees ITC" pitchFamily="82" charset="0"/>
            </a:endParaRPr>
          </a:p>
        </p:txBody>
      </p:sp>
      <p:sp>
        <p:nvSpPr>
          <p:cNvPr id="4099" name="Rectangle 3"/>
          <p:cNvSpPr>
            <a:spLocks noGrp="1" noChangeArrowheads="1"/>
          </p:cNvSpPr>
          <p:nvPr>
            <p:ph type="body" idx="1"/>
          </p:nvPr>
        </p:nvSpPr>
        <p:spPr>
          <a:xfrm>
            <a:off x="2209800" y="1880315"/>
            <a:ext cx="7692287" cy="1771918"/>
          </a:xfrm>
        </p:spPr>
        <p:txBody>
          <a:bodyPr/>
          <a:lstStyle/>
          <a:p>
            <a:r>
              <a:rPr lang="en-US" altLang="en-US" sz="2400" b="1" dirty="0" smtClean="0">
                <a:latin typeface="Arial" panose="020B0604020202020204" pitchFamily="34" charset="0"/>
              </a:rPr>
              <a:t>The </a:t>
            </a:r>
            <a:r>
              <a:rPr lang="en-US" altLang="en-US" sz="2400" b="1" dirty="0">
                <a:latin typeface="Arial" panose="020B0604020202020204" pitchFamily="34" charset="0"/>
              </a:rPr>
              <a:t>second theory is that </a:t>
            </a:r>
            <a:r>
              <a:rPr lang="en-US" altLang="en-US" sz="2400" b="1" dirty="0" smtClean="0">
                <a:latin typeface="Arial" panose="020B0604020202020204" pitchFamily="34" charset="0"/>
              </a:rPr>
              <a:t>our knowledge of right and wrong comes directly from God.</a:t>
            </a:r>
          </a:p>
          <a:p>
            <a:r>
              <a:rPr lang="en-US" altLang="en-US" sz="2400" b="1" dirty="0" smtClean="0">
                <a:latin typeface="Arial" panose="020B0604020202020204" pitchFamily="34" charset="0"/>
              </a:rPr>
              <a:t>He has either</a:t>
            </a:r>
          </a:p>
          <a:p>
            <a:pPr marL="457200" indent="-457200">
              <a:buAutoNum type="alphaLcParenR"/>
            </a:pPr>
            <a:r>
              <a:rPr lang="en-US" altLang="en-US" sz="2400" b="1" dirty="0" smtClean="0">
                <a:latin typeface="Arial" panose="020B0604020202020204" pitchFamily="34" charset="0"/>
              </a:rPr>
              <a:t>Cunningly planted it within our heads or…</a:t>
            </a:r>
          </a:p>
          <a:p>
            <a:pPr marL="457200" indent="-457200">
              <a:buAutoNum type="alphaLcParenR"/>
            </a:pPr>
            <a:r>
              <a:rPr lang="en-US" altLang="en-US" sz="2400" b="1" dirty="0" smtClean="0">
                <a:latin typeface="Arial" panose="020B0604020202020204" pitchFamily="34" charset="0"/>
              </a:rPr>
              <a:t>We sense it through our link with the Creator who is the source of all Good in the world.</a:t>
            </a:r>
            <a:endParaRPr lang="en-GB" altLang="en-US" sz="2400" b="1" dirty="0">
              <a:latin typeface="Arial" panose="020B0604020202020204" pitchFamily="34" charset="0"/>
            </a:endParaRPr>
          </a:p>
        </p:txBody>
      </p:sp>
    </p:spTree>
    <p:extLst>
      <p:ext uri="{BB962C8B-B14F-4D97-AF65-F5344CB8AC3E}">
        <p14:creationId xmlns:p14="http://schemas.microsoft.com/office/powerpoint/2010/main" val="36159472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grpId="0" nodeType="afterEffect">
                                  <p:stCondLst>
                                    <p:cond delay="5000"/>
                                  </p:stCondLst>
                                  <p:childTnLst>
                                    <p:set>
                                      <p:cBhvr>
                                        <p:cTn id="6" dur="1" fill="hold">
                                          <p:stCondLst>
                                            <p:cond delay="0"/>
                                          </p:stCondLst>
                                        </p:cTn>
                                        <p:tgtEl>
                                          <p:spTgt spid="4098"/>
                                        </p:tgtEl>
                                        <p:attrNameLst>
                                          <p:attrName>style.visibility</p:attrName>
                                        </p:attrNameLst>
                                      </p:cBhvr>
                                      <p:to>
                                        <p:strVal val="visible"/>
                                      </p:to>
                                    </p:set>
                                    <p:animEffect transition="in" filter="checkerboard(down)">
                                      <p:cBhvr>
                                        <p:cTn id="7" dur="500"/>
                                        <p:tgtEl>
                                          <p:spTgt spid="4098"/>
                                        </p:tgtEl>
                                      </p:cBhvr>
                                    </p:animEffect>
                                  </p:childTnLst>
                                </p:cTn>
                              </p:par>
                            </p:childTnLst>
                          </p:cTn>
                        </p:par>
                        <p:par>
                          <p:cTn id="8" fill="hold" nodeType="afterGroup">
                            <p:stCondLst>
                              <p:cond delay="5500"/>
                            </p:stCondLst>
                            <p:childTnLst>
                              <p:par>
                                <p:cTn id="9" presetID="17" presetClass="entr" presetSubtype="10" fill="hold" grpId="0" nodeType="afterEffect">
                                  <p:stCondLst>
                                    <p:cond delay="5000"/>
                                  </p:stCondLst>
                                  <p:childTnLst>
                                    <p:set>
                                      <p:cBhvr>
                                        <p:cTn id="10" dur="1" fill="hold">
                                          <p:stCondLst>
                                            <p:cond delay="0"/>
                                          </p:stCondLst>
                                        </p:cTn>
                                        <p:tgtEl>
                                          <p:spTgt spid="4099">
                                            <p:txEl>
                                              <p:pRg st="0" end="0"/>
                                            </p:txEl>
                                          </p:spTgt>
                                        </p:tgtEl>
                                        <p:attrNameLst>
                                          <p:attrName>style.visibility</p:attrName>
                                        </p:attrNameLst>
                                      </p:cBhvr>
                                      <p:to>
                                        <p:strVal val="visible"/>
                                      </p:to>
                                    </p:set>
                                    <p:anim calcmode="lin" valueType="num">
                                      <p:cBhvr>
                                        <p:cTn id="11"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par>
                          <p:cTn id="13" fill="hold">
                            <p:stCondLst>
                              <p:cond delay="11000"/>
                            </p:stCondLst>
                            <p:childTnLst>
                              <p:par>
                                <p:cTn id="14" presetID="17" presetClass="entr" presetSubtype="10" fill="hold" grpId="0" nodeType="afterEffect">
                                  <p:stCondLst>
                                    <p:cond delay="1000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childTnLst>
                                </p:cTn>
                              </p:par>
                            </p:childTnLst>
                          </p:cTn>
                        </p:par>
                        <p:par>
                          <p:cTn id="18" fill="hold">
                            <p:stCondLst>
                              <p:cond delay="21500"/>
                            </p:stCondLst>
                            <p:childTnLst>
                              <p:par>
                                <p:cTn id="19" presetID="17" presetClass="entr" presetSubtype="10" fill="hold" grpId="0" nodeType="afterEffect">
                                  <p:stCondLst>
                                    <p:cond delay="15000"/>
                                  </p:stCondLst>
                                  <p:childTnLst>
                                    <p:set>
                                      <p:cBhvr>
                                        <p:cTn id="20" dur="1" fill="hold">
                                          <p:stCondLst>
                                            <p:cond delay="0"/>
                                          </p:stCondLst>
                                        </p:cTn>
                                        <p:tgtEl>
                                          <p:spTgt spid="4099">
                                            <p:txEl>
                                              <p:pRg st="2" end="2"/>
                                            </p:txEl>
                                          </p:spTgt>
                                        </p:tgtEl>
                                        <p:attrNameLst>
                                          <p:attrName>style.visibility</p:attrName>
                                        </p:attrNameLst>
                                      </p:cBhvr>
                                      <p:to>
                                        <p:strVal val="visible"/>
                                      </p:to>
                                    </p:set>
                                    <p:anim calcmode="lin" valueType="num">
                                      <p:cBhvr>
                                        <p:cTn id="21"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par>
                          <p:cTn id="23" fill="hold">
                            <p:stCondLst>
                              <p:cond delay="37000"/>
                            </p:stCondLst>
                            <p:childTnLst>
                              <p:par>
                                <p:cTn id="24" presetID="17" presetClass="entr" presetSubtype="10" fill="hold" grpId="0" nodeType="afterEffect">
                                  <p:stCondLst>
                                    <p:cond delay="20000"/>
                                  </p:stCondLst>
                                  <p:childTnLst>
                                    <p:set>
                                      <p:cBhvr>
                                        <p:cTn id="25" dur="1" fill="hold">
                                          <p:stCondLst>
                                            <p:cond delay="0"/>
                                          </p:stCondLst>
                                        </p:cTn>
                                        <p:tgtEl>
                                          <p:spTgt spid="4099">
                                            <p:txEl>
                                              <p:pRg st="3" end="3"/>
                                            </p:txEl>
                                          </p:spTgt>
                                        </p:tgtEl>
                                        <p:attrNameLst>
                                          <p:attrName>style.visibility</p:attrName>
                                        </p:attrNameLst>
                                      </p:cBhvr>
                                      <p:to>
                                        <p:strVal val="visible"/>
                                      </p:to>
                                    </p:set>
                                    <p:anim calcmode="lin" valueType="num">
                                      <p:cBhvr>
                                        <p:cTn id="26" dur="500" fill="hold"/>
                                        <p:tgtEl>
                                          <p:spTgt spid="409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09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099" grpId="0" build="p" autoUpdateAnimBg="0" advAuto="5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1981200" y="-26988"/>
            <a:ext cx="8229600" cy="1143001"/>
          </a:xfrm>
        </p:spPr>
        <p:txBody>
          <a:bodyPr/>
          <a:lstStyle/>
          <a:p>
            <a:r>
              <a:rPr lang="en-GB"/>
              <a:t>Conscience</a:t>
            </a:r>
            <a:endParaRPr lang="en-US"/>
          </a:p>
        </p:txBody>
      </p:sp>
      <p:sp>
        <p:nvSpPr>
          <p:cNvPr id="12293" name="Rectangle 5"/>
          <p:cNvSpPr>
            <a:spLocks noGrp="1" noChangeArrowheads="1"/>
          </p:cNvSpPr>
          <p:nvPr>
            <p:ph type="body" sz="half" idx="1"/>
          </p:nvPr>
        </p:nvSpPr>
        <p:spPr>
          <a:xfrm>
            <a:off x="1524000" y="1125538"/>
            <a:ext cx="5435600" cy="4608512"/>
          </a:xfrm>
        </p:spPr>
        <p:txBody>
          <a:bodyPr/>
          <a:lstStyle/>
          <a:p>
            <a:pPr>
              <a:buFontTx/>
              <a:buNone/>
            </a:pPr>
            <a:r>
              <a:rPr lang="en-GB" dirty="0"/>
              <a:t>Many people believe that they instinctively know the difference between right and wrong because their conscience tells them. </a:t>
            </a:r>
          </a:p>
          <a:p>
            <a:r>
              <a:rPr lang="en-GB" dirty="0"/>
              <a:t>Deciding the right course of action based on upbringing.</a:t>
            </a:r>
          </a:p>
          <a:p>
            <a:r>
              <a:rPr lang="en-GB" dirty="0"/>
              <a:t>Or, as some Christians think, it is the ‘voice of God’ telling them what to do.</a:t>
            </a:r>
            <a:endParaRPr lang="en-US" dirty="0"/>
          </a:p>
        </p:txBody>
      </p:sp>
      <p:grpSp>
        <p:nvGrpSpPr>
          <p:cNvPr id="12299" name="Group 11"/>
          <p:cNvGrpSpPr>
            <a:grpSpLocks/>
          </p:cNvGrpSpPr>
          <p:nvPr/>
        </p:nvGrpSpPr>
        <p:grpSpPr bwMode="auto">
          <a:xfrm>
            <a:off x="7680325" y="692150"/>
            <a:ext cx="2916238" cy="6021388"/>
            <a:chOff x="4105" y="935"/>
            <a:chExt cx="1655" cy="3385"/>
          </a:xfrm>
        </p:grpSpPr>
        <p:pic>
          <p:nvPicPr>
            <p:cNvPr id="12296" name="Picture 8" descr="conscience-graphic"/>
            <p:cNvPicPr>
              <a:picLocks noChangeAspect="1" noChangeArrowheads="1"/>
            </p:cNvPicPr>
            <p:nvPr/>
          </p:nvPicPr>
          <p:blipFill>
            <a:blip r:embed="rId2" cstate="print"/>
            <a:srcRect/>
            <a:stretch>
              <a:fillRect/>
            </a:stretch>
          </p:blipFill>
          <p:spPr bwMode="auto">
            <a:xfrm>
              <a:off x="4105" y="935"/>
              <a:ext cx="1655" cy="1602"/>
            </a:xfrm>
            <a:prstGeom prst="rect">
              <a:avLst/>
            </a:prstGeom>
            <a:noFill/>
          </p:spPr>
        </p:pic>
        <p:pic>
          <p:nvPicPr>
            <p:cNvPr id="12298" name="Picture 10" descr="pintit"/>
            <p:cNvPicPr>
              <a:picLocks noChangeAspect="1" noChangeArrowheads="1"/>
            </p:cNvPicPr>
            <p:nvPr/>
          </p:nvPicPr>
          <p:blipFill>
            <a:blip r:embed="rId3" cstate="print"/>
            <a:srcRect l="5879" t="5240" r="5879" b="10402"/>
            <a:stretch>
              <a:fillRect/>
            </a:stretch>
          </p:blipFill>
          <p:spPr bwMode="auto">
            <a:xfrm>
              <a:off x="4115" y="2568"/>
              <a:ext cx="1645" cy="1752"/>
            </a:xfrm>
            <a:prstGeom prst="rect">
              <a:avLst/>
            </a:prstGeom>
            <a:noFill/>
          </p:spPr>
        </p:pic>
      </p:grpSp>
      <p:sp>
        <p:nvSpPr>
          <p:cNvPr id="12300" name="Text Box 12"/>
          <p:cNvSpPr txBox="1">
            <a:spLocks noChangeArrowheads="1"/>
          </p:cNvSpPr>
          <p:nvPr/>
        </p:nvSpPr>
        <p:spPr bwMode="auto">
          <a:xfrm>
            <a:off x="1703388" y="5949951"/>
            <a:ext cx="5688012" cy="519113"/>
          </a:xfrm>
          <a:prstGeom prst="rect">
            <a:avLst/>
          </a:prstGeom>
          <a:noFill/>
          <a:ln w="9525">
            <a:noFill/>
            <a:miter lim="800000"/>
            <a:headEnd/>
            <a:tailEnd/>
          </a:ln>
          <a:effectLst/>
        </p:spPr>
        <p:txBody>
          <a:bodyPr>
            <a:spAutoFit/>
          </a:bodyPr>
          <a:lstStyle/>
          <a:p>
            <a:pPr>
              <a:spcBef>
                <a:spcPct val="50000"/>
              </a:spcBef>
            </a:pPr>
            <a:r>
              <a:rPr lang="en-GB" sz="2800">
                <a:solidFill>
                  <a:schemeClr val="folHlink"/>
                </a:solidFill>
              </a:rPr>
              <a:t>What do you think and why?</a:t>
            </a:r>
            <a:endParaRPr lang="en-US" sz="2800">
              <a:solidFill>
                <a:schemeClr val="folHlink"/>
              </a:solidFill>
            </a:endParaRPr>
          </a:p>
        </p:txBody>
      </p:sp>
    </p:spTree>
    <p:extLst>
      <p:ext uri="{BB962C8B-B14F-4D97-AF65-F5344CB8AC3E}">
        <p14:creationId xmlns:p14="http://schemas.microsoft.com/office/powerpoint/2010/main" val="896033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498686494821845creation_day_1_number_ge_01_svg_med.png"/>
          <p:cNvPicPr>
            <a:picLocks noChangeAspect="1"/>
          </p:cNvPicPr>
          <p:nvPr/>
        </p:nvPicPr>
        <p:blipFill>
          <a:blip r:embed="rId3"/>
          <a:stretch>
            <a:fillRect/>
          </a:stretch>
        </p:blipFill>
        <p:spPr>
          <a:xfrm>
            <a:off x="2024035" y="214290"/>
            <a:ext cx="1087339" cy="2643206"/>
          </a:xfrm>
          <a:prstGeom prst="rect">
            <a:avLst/>
          </a:prstGeom>
        </p:spPr>
      </p:pic>
      <p:pic>
        <p:nvPicPr>
          <p:cNvPr id="3" name="Picture 2" descr="119498686616552681creation_day_2_number_ge_01_svg_med.png"/>
          <p:cNvPicPr>
            <a:picLocks noChangeAspect="1"/>
          </p:cNvPicPr>
          <p:nvPr/>
        </p:nvPicPr>
        <p:blipFill>
          <a:blip r:embed="rId4"/>
          <a:stretch>
            <a:fillRect/>
          </a:stretch>
        </p:blipFill>
        <p:spPr>
          <a:xfrm>
            <a:off x="4952992" y="285729"/>
            <a:ext cx="1518602" cy="2635441"/>
          </a:xfrm>
          <a:prstGeom prst="rect">
            <a:avLst/>
          </a:prstGeom>
        </p:spPr>
      </p:pic>
      <p:pic>
        <p:nvPicPr>
          <p:cNvPr id="4" name="Picture 3" descr="11949868682031313749creation_day_3_number_ge_01_svg_hi.png"/>
          <p:cNvPicPr>
            <a:picLocks noChangeAspect="1"/>
          </p:cNvPicPr>
          <p:nvPr/>
        </p:nvPicPr>
        <p:blipFill>
          <a:blip r:embed="rId5"/>
          <a:stretch>
            <a:fillRect/>
          </a:stretch>
        </p:blipFill>
        <p:spPr>
          <a:xfrm>
            <a:off x="7881951" y="142853"/>
            <a:ext cx="1713425" cy="2884749"/>
          </a:xfrm>
          <a:prstGeom prst="rect">
            <a:avLst/>
          </a:prstGeom>
        </p:spPr>
      </p:pic>
      <p:pic>
        <p:nvPicPr>
          <p:cNvPr id="5" name="Picture 4" descr="1194986870570683527creation_day_4_number_ge_01_svg_med.png"/>
          <p:cNvPicPr>
            <a:picLocks noChangeAspect="1"/>
          </p:cNvPicPr>
          <p:nvPr/>
        </p:nvPicPr>
        <p:blipFill>
          <a:blip r:embed="rId6"/>
          <a:stretch>
            <a:fillRect/>
          </a:stretch>
        </p:blipFill>
        <p:spPr>
          <a:xfrm>
            <a:off x="1738282" y="3643314"/>
            <a:ext cx="1828984" cy="2978346"/>
          </a:xfrm>
          <a:prstGeom prst="rect">
            <a:avLst/>
          </a:prstGeom>
        </p:spPr>
      </p:pic>
      <p:pic>
        <p:nvPicPr>
          <p:cNvPr id="6" name="Picture 5" descr="1194986875418362815creation_day_5_number_ge_02_svg_hi.png"/>
          <p:cNvPicPr>
            <a:picLocks noChangeAspect="1"/>
          </p:cNvPicPr>
          <p:nvPr/>
        </p:nvPicPr>
        <p:blipFill>
          <a:blip r:embed="rId7"/>
          <a:stretch>
            <a:fillRect/>
          </a:stretch>
        </p:blipFill>
        <p:spPr>
          <a:xfrm>
            <a:off x="5095868" y="3500438"/>
            <a:ext cx="1844604" cy="3143248"/>
          </a:xfrm>
          <a:prstGeom prst="rect">
            <a:avLst/>
          </a:prstGeom>
        </p:spPr>
      </p:pic>
      <p:pic>
        <p:nvPicPr>
          <p:cNvPr id="7" name="Picture 6" descr="1194986877352507457creation_day_6_number_ge_01_svg_hi.png"/>
          <p:cNvPicPr>
            <a:picLocks noChangeAspect="1"/>
          </p:cNvPicPr>
          <p:nvPr/>
        </p:nvPicPr>
        <p:blipFill>
          <a:blip r:embed="rId8"/>
          <a:stretch>
            <a:fillRect/>
          </a:stretch>
        </p:blipFill>
        <p:spPr>
          <a:xfrm>
            <a:off x="8096265" y="3357562"/>
            <a:ext cx="1853733" cy="3260584"/>
          </a:xfrm>
          <a:prstGeom prst="rect">
            <a:avLst/>
          </a:prstGeom>
        </p:spPr>
      </p:pic>
    </p:spTree>
    <p:extLst>
      <p:ext uri="{BB962C8B-B14F-4D97-AF65-F5344CB8AC3E}">
        <p14:creationId xmlns:p14="http://schemas.microsoft.com/office/powerpoint/2010/main" val="37678408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0" fill="hold"/>
                                        <p:tgtEl>
                                          <p:spTgt spid="4"/>
                                        </p:tgtEl>
                                        <p:attrNameLst>
                                          <p:attrName>ppt_w</p:attrName>
                                        </p:attrNameLst>
                                      </p:cBhvr>
                                      <p:tavLst>
                                        <p:tav tm="0" fmla="#ppt_w*sin(2.5*pi*$)">
                                          <p:val>
                                            <p:fltVal val="0"/>
                                          </p:val>
                                        </p:tav>
                                        <p:tav tm="100000">
                                          <p:val>
                                            <p:fltVal val="1"/>
                                          </p:val>
                                        </p:tav>
                                      </p:tavLst>
                                    </p:anim>
                                    <p:anim calcmode="lin" valueType="num">
                                      <p:cBhvr>
                                        <p:cTn id="32"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70" decel="100000"/>
                                        <p:tgtEl>
                                          <p:spTgt spid="5"/>
                                        </p:tgtEl>
                                      </p:cBhvr>
                                    </p:animEffect>
                                    <p:animScale>
                                      <p:cBhvr>
                                        <p:cTn id="38" dur="770" decel="100000"/>
                                        <p:tgtEl>
                                          <p:spTgt spid="5"/>
                                        </p:tgtEl>
                                      </p:cBhvr>
                                      <p:from x="10000" y="10000"/>
                                      <p:to x="200000" y="450000"/>
                                    </p:animScale>
                                    <p:animScale>
                                      <p:cBhvr>
                                        <p:cTn id="39" dur="1230" accel="100000" fill="hold">
                                          <p:stCondLst>
                                            <p:cond delay="770"/>
                                          </p:stCondLst>
                                        </p:cTn>
                                        <p:tgtEl>
                                          <p:spTgt spid="5"/>
                                        </p:tgtEl>
                                      </p:cBhvr>
                                      <p:from x="200000" y="450000"/>
                                      <p:to x="100000" y="100000"/>
                                    </p:animScale>
                                    <p:set>
                                      <p:cBhvr>
                                        <p:cTn id="40" dur="770" fill="hold"/>
                                        <p:tgtEl>
                                          <p:spTgt spid="5"/>
                                        </p:tgtEl>
                                        <p:attrNameLst>
                                          <p:attrName>ppt_x</p:attrName>
                                        </p:attrNameLst>
                                      </p:cBhvr>
                                      <p:to>
                                        <p:strVal val="(0.5)"/>
                                      </p:to>
                                    </p:set>
                                    <p:anim from="(0.5)" to="(#ppt_x)" calcmode="lin" valueType="num">
                                      <p:cBhvr>
                                        <p:cTn id="41" dur="1230" accel="100000" fill="hold">
                                          <p:stCondLst>
                                            <p:cond delay="770"/>
                                          </p:stCondLst>
                                        </p:cTn>
                                        <p:tgtEl>
                                          <p:spTgt spid="5"/>
                                        </p:tgtEl>
                                        <p:attrNameLst>
                                          <p:attrName>ppt_x</p:attrName>
                                        </p:attrNameLst>
                                      </p:cBhvr>
                                    </p:anim>
                                    <p:set>
                                      <p:cBhvr>
                                        <p:cTn id="42" dur="770" fill="hold"/>
                                        <p:tgtEl>
                                          <p:spTgt spid="5"/>
                                        </p:tgtEl>
                                        <p:attrNameLst>
                                          <p:attrName>ppt_y</p:attrName>
                                        </p:attrNameLst>
                                      </p:cBhvr>
                                      <p:to>
                                        <p:strVal val="(#ppt_y+0.4)"/>
                                      </p:to>
                                    </p:set>
                                    <p:anim from="(#ppt_y+0.4)" to="(#ppt_y)" calcmode="lin" valueType="num">
                                      <p:cBhvr>
                                        <p:cTn id="43" dur="1230" accel="100000" fill="hold">
                                          <p:stCondLst>
                                            <p:cond delay="770"/>
                                          </p:stCondLst>
                                        </p:cTn>
                                        <p:tgtEl>
                                          <p:spTgt spid="5"/>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style.rotation</p:attrName>
                                        </p:attrNameLst>
                                      </p:cBhvr>
                                      <p:tavLst>
                                        <p:tav tm="0">
                                          <p:val>
                                            <p:fltVal val="720"/>
                                          </p:val>
                                        </p:tav>
                                        <p:tav tm="100000">
                                          <p:val>
                                            <p:fltVal val="0"/>
                                          </p:val>
                                        </p:tav>
                                      </p:tavLst>
                                    </p:anim>
                                    <p:anim calcmode="lin" valueType="num">
                                      <p:cBhvr>
                                        <p:cTn id="50" dur="2000" fill="hold"/>
                                        <p:tgtEl>
                                          <p:spTgt spid="6"/>
                                        </p:tgtEl>
                                        <p:attrNameLst>
                                          <p:attrName>ppt_h</p:attrName>
                                        </p:attrNameLst>
                                      </p:cBhvr>
                                      <p:tavLst>
                                        <p:tav tm="0">
                                          <p:val>
                                            <p:fltVal val="0"/>
                                          </p:val>
                                        </p:tav>
                                        <p:tav tm="100000">
                                          <p:val>
                                            <p:strVal val="#ppt_h"/>
                                          </p:val>
                                        </p:tav>
                                      </p:tavLst>
                                    </p:anim>
                                    <p:anim calcmode="lin" valueType="num">
                                      <p:cBhvr>
                                        <p:cTn id="51"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from="(-#ppt_w/2)" to="(#ppt_x)" calcmode="lin" valueType="num">
                                      <p:cBhvr>
                                        <p:cTn id="56" dur="600" fill="hold">
                                          <p:stCondLst>
                                            <p:cond delay="0"/>
                                          </p:stCondLst>
                                        </p:cTn>
                                        <p:tgtEl>
                                          <p:spTgt spid="7"/>
                                        </p:tgtEl>
                                        <p:attrNameLst>
                                          <p:attrName>ppt_x</p:attrName>
                                        </p:attrNameLst>
                                      </p:cBhvr>
                                    </p:anim>
                                    <p:anim from="0" to="-1.0" calcmode="lin" valueType="num">
                                      <p:cBhvr>
                                        <p:cTn id="57" dur="200" decel="50000" autoRev="1" fill="hold">
                                          <p:stCondLst>
                                            <p:cond delay="600"/>
                                          </p:stCondLst>
                                        </p:cTn>
                                        <p:tgtEl>
                                          <p:spTgt spid="7"/>
                                        </p:tgtEl>
                                        <p:attrNameLst>
                                          <p:attrName>xshear</p:attrName>
                                        </p:attrNameLst>
                                      </p:cBhvr>
                                    </p:anim>
                                    <p:animScale>
                                      <p:cBhvr>
                                        <p:cTn id="58" dur="200" decel="100000" autoRev="1" fill="hold">
                                          <p:stCondLst>
                                            <p:cond delay="600"/>
                                          </p:stCondLst>
                                        </p:cTn>
                                        <p:tgtEl>
                                          <p:spTgt spid="7"/>
                                        </p:tgtEl>
                                      </p:cBhvr>
                                      <p:from x="100000" y="100000"/>
                                      <p:to x="80000" y="100000"/>
                                    </p:animScale>
                                    <p:anim by="(#ppt_h/3+#ppt_w*0.1)" calcmode="lin" valueType="num">
                                      <p:cBhvr additive="sum">
                                        <p:cTn id="59"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41608">
              <a:srgbClr val="600000"/>
            </a:gs>
            <a:gs pos="77000">
              <a:srgbClr val="C00000"/>
            </a:gs>
            <a:gs pos="0">
              <a:srgbClr val="C00000"/>
            </a:gs>
            <a:gs pos="13000">
              <a:srgbClr val="FF0000"/>
            </a:gs>
          </a:gsLst>
          <a:lin ang="2700000" scaled="1"/>
        </a:gradFill>
        <a:effectLst/>
      </p:bgPr>
    </p:bg>
    <p:spTree>
      <p:nvGrpSpPr>
        <p:cNvPr id="1" name=""/>
        <p:cNvGrpSpPr/>
        <p:nvPr/>
      </p:nvGrpSpPr>
      <p:grpSpPr>
        <a:xfrm>
          <a:off x="0" y="0"/>
          <a:ext cx="0" cy="0"/>
          <a:chOff x="0" y="0"/>
          <a:chExt cx="0" cy="0"/>
        </a:xfrm>
      </p:grpSpPr>
      <p:sp>
        <p:nvSpPr>
          <p:cNvPr id="5" name="Rectangle 4"/>
          <p:cNvSpPr/>
          <p:nvPr/>
        </p:nvSpPr>
        <p:spPr>
          <a:xfrm>
            <a:off x="780257" y="407015"/>
            <a:ext cx="10068782" cy="6093976"/>
          </a:xfrm>
          <a:prstGeom prst="rect">
            <a:avLst/>
          </a:prstGeom>
          <a:noFill/>
        </p:spPr>
        <p:txBody>
          <a:bodyPr wrap="none" lIns="91440" tIns="45720" rIns="91440" bIns="45720">
            <a:spAutoFit/>
          </a:bodyPr>
          <a:lstStyle/>
          <a:p>
            <a:pPr algn="ctr"/>
            <a:r>
              <a:rPr lang="en-US" sz="39000" b="1" cap="none" spc="0" dirty="0" smtClean="0">
                <a:ln w="6600">
                  <a:solidFill>
                    <a:srgbClr val="FFFF00"/>
                  </a:solidFill>
                  <a:prstDash val="solid"/>
                </a:ln>
                <a:solidFill>
                  <a:srgbClr val="FF0000"/>
                </a:solidFill>
                <a:effectLst>
                  <a:outerShdw dist="38100" dir="2700000" algn="tl" rotWithShape="0">
                    <a:schemeClr val="accent2"/>
                  </a:outerShdw>
                </a:effectLst>
                <a:latin typeface="Chiller" panose="04020404031007020602" pitchFamily="82" charset="0"/>
              </a:rPr>
              <a:t>GUILT</a:t>
            </a:r>
            <a:endParaRPr lang="en-US" sz="39000" b="1" cap="none" spc="0" dirty="0">
              <a:ln w="6600">
                <a:solidFill>
                  <a:srgbClr val="FFFF00"/>
                </a:solidFill>
                <a:prstDash val="solid"/>
              </a:ln>
              <a:solidFill>
                <a:srgbClr val="FF0000"/>
              </a:solidFill>
              <a:effectLst>
                <a:outerShdw dist="38100" dir="2700000" algn="tl" rotWithShape="0">
                  <a:schemeClr val="accent2"/>
                </a:outerShdw>
              </a:effectLst>
              <a:latin typeface="Chiller" panose="04020404031007020602" pitchFamily="82" charset="0"/>
            </a:endParaRPr>
          </a:p>
        </p:txBody>
      </p:sp>
    </p:spTree>
    <p:extLst>
      <p:ext uri="{BB962C8B-B14F-4D97-AF65-F5344CB8AC3E}">
        <p14:creationId xmlns:p14="http://schemas.microsoft.com/office/powerpoint/2010/main" val="2587262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808763" y="5570806"/>
            <a:ext cx="4965895" cy="646331"/>
          </a:xfrm>
          <a:prstGeom prst="rect">
            <a:avLst/>
          </a:prstGeom>
          <a:solidFill>
            <a:schemeClr val="accent1"/>
          </a:solidFill>
        </p:spPr>
        <p:txBody>
          <a:bodyPr wrap="square" rtlCol="0">
            <a:spAutoFit/>
          </a:bodyPr>
          <a:lstStyle/>
          <a:p>
            <a:r>
              <a:rPr lang="en-GB" b="1" dirty="0" smtClean="0"/>
              <a:t>Your soul-making journey towards “</a:t>
            </a:r>
            <a:r>
              <a:rPr lang="en-GB" b="1" dirty="0" err="1" smtClean="0"/>
              <a:t>Good”ness</a:t>
            </a:r>
            <a:r>
              <a:rPr lang="en-GB" b="1" dirty="0" smtClean="0"/>
              <a:t> continues even after you die.</a:t>
            </a:r>
            <a:endParaRPr lang="en-GB" b="1" dirty="0"/>
          </a:p>
        </p:txBody>
      </p:sp>
      <p:sp>
        <p:nvSpPr>
          <p:cNvPr id="4" name="Oval Callout 3"/>
          <p:cNvSpPr/>
          <p:nvPr/>
        </p:nvSpPr>
        <p:spPr>
          <a:xfrm>
            <a:off x="7737231" y="140677"/>
            <a:ext cx="2278966" cy="703385"/>
          </a:xfrm>
          <a:prstGeom prst="wedgeEllipseCallout">
            <a:avLst>
              <a:gd name="adj1" fmla="val 53859"/>
              <a:gd name="adj2" fmla="val 126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Where you going?</a:t>
            </a:r>
            <a:endParaRPr lang="en-GB" dirty="0">
              <a:ln w="0"/>
              <a:solidFill>
                <a:schemeClr val="tx1"/>
              </a:solidFill>
              <a:effectLst>
                <a:outerShdw blurRad="38100" dist="19050" dir="2700000" algn="tl" rotWithShape="0">
                  <a:schemeClr val="dk1">
                    <a:alpha val="40000"/>
                  </a:schemeClr>
                </a:outerShdw>
              </a:effectLst>
            </a:endParaRPr>
          </a:p>
        </p:txBody>
      </p:sp>
      <p:sp>
        <p:nvSpPr>
          <p:cNvPr id="5" name="Oval Callout 4"/>
          <p:cNvSpPr/>
          <p:nvPr/>
        </p:nvSpPr>
        <p:spPr>
          <a:xfrm>
            <a:off x="7737231" y="1885071"/>
            <a:ext cx="2855741" cy="900332"/>
          </a:xfrm>
          <a:prstGeom prst="wedgeEllipseCallout">
            <a:avLst>
              <a:gd name="adj1" fmla="val -94725"/>
              <a:gd name="adj2" fmla="val -93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Off being good, </a:t>
            </a:r>
            <a:r>
              <a:rPr lang="en-GB" dirty="0" err="1" smtClean="0">
                <a:ln w="0"/>
                <a:solidFill>
                  <a:schemeClr val="tx1"/>
                </a:solidFill>
                <a:effectLst>
                  <a:outerShdw blurRad="38100" dist="19050" dir="2700000" algn="tl" rotWithShape="0">
                    <a:schemeClr val="dk1">
                      <a:alpha val="40000"/>
                    </a:schemeClr>
                  </a:outerShdw>
                </a:effectLst>
              </a:rPr>
              <a:t>innit</a:t>
            </a:r>
            <a:r>
              <a:rPr lang="en-GB" dirty="0" smtClean="0">
                <a:ln w="0"/>
                <a:solidFill>
                  <a:schemeClr val="tx1"/>
                </a:solidFill>
                <a:effectLst>
                  <a:outerShdw blurRad="38100" dist="19050" dir="2700000" algn="tl" rotWithShape="0">
                    <a:schemeClr val="dk1">
                      <a:alpha val="40000"/>
                    </a:schemeClr>
                  </a:outerShdw>
                </a:effectLst>
              </a:rPr>
              <a:t>?</a:t>
            </a:r>
            <a:endParaRPr lang="en-GB" dirty="0">
              <a:ln w="0"/>
              <a:solidFill>
                <a:schemeClr val="tx1"/>
              </a:solidFill>
              <a:effectLst>
                <a:outerShdw blurRad="38100" dist="19050" dir="2700000" algn="tl" rotWithShape="0">
                  <a:schemeClr val="dk1">
                    <a:alpha val="40000"/>
                  </a:schemeClr>
                </a:outerShdw>
              </a:effectLst>
            </a:endParaRPr>
          </a:p>
        </p:txBody>
      </p:sp>
      <p:sp>
        <p:nvSpPr>
          <p:cNvPr id="6" name="Oval Callout 5"/>
          <p:cNvSpPr/>
          <p:nvPr/>
        </p:nvSpPr>
        <p:spPr>
          <a:xfrm>
            <a:off x="2560320" y="351692"/>
            <a:ext cx="1997612" cy="886265"/>
          </a:xfrm>
          <a:prstGeom prst="wedgeEllipseCallout">
            <a:avLst>
              <a:gd name="adj1" fmla="val -75763"/>
              <a:gd name="adj2" fmla="val 1148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Eat more veg.</a:t>
            </a:r>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311533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2632" y="713532"/>
            <a:ext cx="9572813"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HOW </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IS YOUR JOURNEY TO</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GOODNESS GOING?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9117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0014" y="0"/>
            <a:ext cx="7571303"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But how good is God?</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330"/>
            <a:ext cx="3986237" cy="298967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762" y="919081"/>
            <a:ext cx="3997569" cy="29981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28270"/>
            <a:ext cx="3963962" cy="22297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761" y="4401428"/>
            <a:ext cx="4367239" cy="245657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3543" y="1285875"/>
            <a:ext cx="4136957" cy="5171196"/>
          </a:xfrm>
          <a:prstGeom prst="rect">
            <a:avLst/>
          </a:prstGeom>
        </p:spPr>
      </p:pic>
      <p:sp>
        <p:nvSpPr>
          <p:cNvPr id="8" name="Rectangle 7"/>
          <p:cNvSpPr/>
          <p:nvPr/>
        </p:nvSpPr>
        <p:spPr>
          <a:xfrm>
            <a:off x="4404575" y="3871473"/>
            <a:ext cx="2949262" cy="830950"/>
          </a:xfrm>
          <a:prstGeom prst="rect">
            <a:avLst/>
          </a:prstGeom>
          <a:noFill/>
        </p:spPr>
        <p:txBody>
          <a:bodyPr wrap="none" lIns="91440" tIns="45720" rIns="91440" bIns="45720">
            <a:prstTxWarp prst="textArchDown">
              <a:avLst>
                <a:gd name="adj" fmla="val 31393"/>
              </a:avLst>
            </a:prstTxWarp>
            <a:spAutoFit/>
          </a:bodyPr>
          <a:lstStyle/>
          <a:p>
            <a:pPr algn="ct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Who’s the </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Baddy</a:t>
            </a:r>
            <a:r>
              <a:rPr lang="en-US" sz="2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8140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98" y="700960"/>
            <a:ext cx="4925632" cy="6157040"/>
          </a:xfrm>
          <a:prstGeom prst="rect">
            <a:avLst/>
          </a:prstGeom>
          <a:scene3d>
            <a:camera prst="orthographicFront">
              <a:rot lat="0" lon="12299976" rev="0"/>
            </a:camera>
            <a:lightRig rig="threePt" dir="t"/>
          </a:scene3d>
        </p:spPr>
      </p:pic>
      <p:sp>
        <p:nvSpPr>
          <p:cNvPr id="3" name="Rectangle 2"/>
          <p:cNvSpPr/>
          <p:nvPr/>
        </p:nvSpPr>
        <p:spPr>
          <a:xfrm>
            <a:off x="1111885" y="4317834"/>
            <a:ext cx="2212465" cy="1077218"/>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I will reveal</a:t>
            </a:r>
          </a:p>
          <a:p>
            <a:pPr algn="ctr"/>
            <a:r>
              <a:rPr lang="en-US" sz="3200" dirty="0">
                <a:ln w="0"/>
                <a:effectLst>
                  <a:outerShdw blurRad="38100" dist="19050" dir="2700000" algn="tl" rotWithShape="0">
                    <a:schemeClr val="dk1">
                      <a:alpha val="40000"/>
                    </a:schemeClr>
                  </a:outerShdw>
                </a:effectLst>
              </a:rPr>
              <a:t>m</a:t>
            </a:r>
            <a:r>
              <a:rPr lang="en-US" sz="3200" dirty="0" smtClean="0">
                <a:ln w="0"/>
                <a:effectLst>
                  <a:outerShdw blurRad="38100" dist="19050" dir="2700000" algn="tl" rotWithShape="0">
                    <a:schemeClr val="dk1">
                      <a:alpha val="40000"/>
                    </a:schemeClr>
                  </a:outerShdw>
                </a:effectLst>
              </a:rPr>
              <a:t>yself!</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4" name="Oval Callout 3"/>
          <p:cNvSpPr/>
          <p:nvPr/>
        </p:nvSpPr>
        <p:spPr>
          <a:xfrm>
            <a:off x="4174497" y="1069145"/>
            <a:ext cx="2141897" cy="1294228"/>
          </a:xfrm>
          <a:prstGeom prst="wedgeEllipseCallout">
            <a:avLst>
              <a:gd name="adj1" fmla="val -91766"/>
              <a:gd name="adj2" fmla="val 84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n w="0"/>
                <a:solidFill>
                  <a:schemeClr val="tx1"/>
                </a:solidFill>
                <a:effectLst>
                  <a:outerShdw blurRad="38100" dist="19050" dir="2700000" algn="tl" rotWithShape="0">
                    <a:schemeClr val="dk1">
                      <a:alpha val="40000"/>
                    </a:schemeClr>
                  </a:outerShdw>
                </a:effectLst>
              </a:rPr>
              <a:t>BOO!</a:t>
            </a:r>
            <a:endParaRPr lang="en-GB" sz="4000" b="1"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6148103" y="423597"/>
            <a:ext cx="5904052" cy="2585323"/>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How Does God</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Show Himself To </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Humans?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517" y="3377105"/>
            <a:ext cx="5734929" cy="3366579"/>
          </a:xfrm>
          <a:prstGeom prst="rect">
            <a:avLst/>
          </a:prstGeom>
        </p:spPr>
      </p:pic>
    </p:spTree>
    <p:extLst>
      <p:ext uri="{BB962C8B-B14F-4D97-AF65-F5344CB8AC3E}">
        <p14:creationId xmlns:p14="http://schemas.microsoft.com/office/powerpoint/2010/main" val="38619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600232"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4719" y="1068946"/>
            <a:ext cx="3357281" cy="5931195"/>
          </a:xfrm>
          <a:prstGeom prst="rect">
            <a:avLst/>
          </a:prstGeom>
        </p:spPr>
      </p:pic>
      <p:sp>
        <p:nvSpPr>
          <p:cNvPr id="4" name="Rectangle 3"/>
          <p:cNvSpPr/>
          <p:nvPr/>
        </p:nvSpPr>
        <p:spPr>
          <a:xfrm>
            <a:off x="8240889" y="314287"/>
            <a:ext cx="3720890" cy="523220"/>
          </a:xfrm>
          <a:prstGeom prst="rect">
            <a:avLst/>
          </a:prstGeom>
          <a:noFill/>
        </p:spPr>
        <p:txBody>
          <a:bodyPr wrap="none" lIns="91440" tIns="45720" rIns="91440" bIns="45720">
            <a:spAutoFit/>
          </a:bodyPr>
          <a:lstStyle/>
          <a:p>
            <a:pPr algn="ctr"/>
            <a:r>
              <a:rPr lang="en-US" sz="2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Fundamentalist Fred</a:t>
            </a:r>
            <a:endParaRPr lang="en-US"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ounded Rectangular Callout 4"/>
          <p:cNvSpPr/>
          <p:nvPr/>
        </p:nvSpPr>
        <p:spPr>
          <a:xfrm>
            <a:off x="5743978" y="314287"/>
            <a:ext cx="2496912" cy="3459223"/>
          </a:xfrm>
          <a:prstGeom prst="wedgeRoundRectCallout">
            <a:avLst>
              <a:gd name="adj1" fmla="val 123899"/>
              <a:gd name="adj2" fmla="val -256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It is literally the word of God recorded on paper. There are no mistakes. God can’t be wrong. But scientists can, so the Bible is always right. You always have to put your trust in the word of God as it is in the Bible.</a:t>
            </a:r>
            <a:endParaRPr lang="en-GB" dirty="0">
              <a:ln w="0"/>
              <a:solidFill>
                <a:schemeClr val="tx1"/>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 y="2694674"/>
            <a:ext cx="7222247" cy="4338037"/>
          </a:xfrm>
          <a:prstGeom prst="rect">
            <a:avLst/>
          </a:prstGeom>
        </p:spPr>
      </p:pic>
      <p:sp>
        <p:nvSpPr>
          <p:cNvPr id="7" name="Oval Callout 6"/>
          <p:cNvSpPr/>
          <p:nvPr/>
        </p:nvSpPr>
        <p:spPr>
          <a:xfrm>
            <a:off x="3231921" y="663711"/>
            <a:ext cx="2588653" cy="1506829"/>
          </a:xfrm>
          <a:prstGeom prst="wedgeEllipseCallout">
            <a:avLst>
              <a:gd name="adj1" fmla="val -58006"/>
              <a:gd name="adj2" fmla="val 120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We agree with Fred. That’s why we do this.</a:t>
            </a:r>
            <a:endParaRPr lang="en-GB" dirty="0">
              <a:ln w="0"/>
              <a:solidFill>
                <a:schemeClr val="tx1"/>
              </a:solidFill>
              <a:effectLst>
                <a:outerShdw blurRad="38100" dist="19050" dir="2700000" algn="tl" rotWithShape="0">
                  <a:schemeClr val="dk1">
                    <a:alpha val="40000"/>
                  </a:schemeClr>
                </a:outerShdw>
              </a:effectLst>
            </a:endParaRPr>
          </a:p>
        </p:txBody>
      </p:sp>
      <p:sp>
        <p:nvSpPr>
          <p:cNvPr id="8" name="Oval Callout 7"/>
          <p:cNvSpPr/>
          <p:nvPr/>
        </p:nvSpPr>
        <p:spPr>
          <a:xfrm>
            <a:off x="6218113" y="4508676"/>
            <a:ext cx="2319691" cy="1054996"/>
          </a:xfrm>
          <a:prstGeom prst="wedgeEllipseCallout">
            <a:avLst>
              <a:gd name="adj1" fmla="val -109109"/>
              <a:gd name="adj2" fmla="val -63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Scientists are neigh good!</a:t>
            </a:r>
            <a:endParaRPr lang="en-GB"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133" y="98345"/>
            <a:ext cx="6998793" cy="7350329"/>
          </a:xfrm>
          <a:prstGeom prst="rect">
            <a:avLst/>
          </a:prstGeom>
        </p:spPr>
      </p:pic>
      <p:sp>
        <p:nvSpPr>
          <p:cNvPr id="10" name="Oval Callout 9"/>
          <p:cNvSpPr/>
          <p:nvPr/>
        </p:nvSpPr>
        <p:spPr>
          <a:xfrm>
            <a:off x="-167819" y="-19449"/>
            <a:ext cx="5352037" cy="2129308"/>
          </a:xfrm>
          <a:prstGeom prst="wedgeEllipseCallout">
            <a:avLst>
              <a:gd name="adj1" fmla="val 38030"/>
              <a:gd name="adj2" fmla="val 56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Here in the Dutch Reformed Church we also like this view. Because in Genesis 11 it says about separating races. And we love that God is on our side!</a:t>
            </a:r>
            <a:endParaRPr lang="en-GB" dirty="0">
              <a:ln w="0"/>
              <a:solidFill>
                <a:schemeClr val="tx1"/>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9209" y="3792959"/>
            <a:ext cx="2239644" cy="2108711"/>
          </a:xfrm>
          <a:prstGeom prst="rect">
            <a:avLst/>
          </a:prstGeom>
        </p:spPr>
      </p:pic>
    </p:spTree>
    <p:extLst>
      <p:ext uri="{BB962C8B-B14F-4D97-AF65-F5344CB8AC3E}">
        <p14:creationId xmlns:p14="http://schemas.microsoft.com/office/powerpoint/2010/main" val="188464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9785" y="0"/>
            <a:ext cx="7494424" cy="923330"/>
          </a:xfrm>
          <a:prstGeom prst="rect">
            <a:avLst/>
          </a:prstGeom>
          <a:noFill/>
        </p:spPr>
        <p:txBody>
          <a:bodyPr wrap="none" lIns="91440" tIns="45720" rIns="91440" bIns="45720">
            <a:spAutoFit/>
          </a:bodyPr>
          <a:lstStyle/>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CONSERVATIVE VIEW</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330"/>
            <a:ext cx="12192000" cy="6096001"/>
          </a:xfrm>
          <a:prstGeom prst="rect">
            <a:avLst/>
          </a:prstGeom>
        </p:spPr>
      </p:pic>
      <p:sp>
        <p:nvSpPr>
          <p:cNvPr id="4" name="Rectangle 3"/>
          <p:cNvSpPr/>
          <p:nvPr/>
        </p:nvSpPr>
        <p:spPr>
          <a:xfrm>
            <a:off x="9159664" y="4783072"/>
            <a:ext cx="1553631" cy="954107"/>
          </a:xfrm>
          <a:prstGeom prst="rect">
            <a:avLst/>
          </a:prstGeom>
          <a:noFill/>
        </p:spPr>
        <p:txBody>
          <a:bodyPr wrap="none" lIns="91440" tIns="45720" rIns="91440" bIns="45720">
            <a:spAutoFit/>
          </a:bodyPr>
          <a:lstStyle/>
          <a:p>
            <a:pPr algn="ctr"/>
            <a:r>
              <a:rPr lang="en-US" sz="2800" b="1" cap="none" spc="0" dirty="0" smtClean="0">
                <a:ln w="0"/>
                <a:solidFill>
                  <a:schemeClr val="tx1"/>
                </a:solidFill>
                <a:effectLst>
                  <a:outerShdw blurRad="38100" dist="19050" dir="2700000" algn="tl" rotWithShape="0">
                    <a:schemeClr val="dk1">
                      <a:alpha val="40000"/>
                    </a:schemeClr>
                  </a:outerShdw>
                </a:effectLst>
                <a:latin typeface="Bradley Hand ITC" panose="03070402050302030203" pitchFamily="66" charset="0"/>
              </a:rPr>
              <a:t>The Bible</a:t>
            </a:r>
          </a:p>
          <a:p>
            <a:pPr algn="ctr"/>
            <a:r>
              <a:rPr lang="en-US" sz="2800" b="1" dirty="0" smtClean="0">
                <a:ln w="0"/>
                <a:effectLst>
                  <a:outerShdw blurRad="38100" dist="19050" dir="2700000" algn="tl" rotWithShape="0">
                    <a:schemeClr val="dk1">
                      <a:alpha val="40000"/>
                    </a:schemeClr>
                  </a:outerShdw>
                </a:effectLst>
                <a:latin typeface="Bradley Hand ITC" panose="03070402050302030203" pitchFamily="66" charset="0"/>
              </a:rPr>
              <a:t>Part 1</a:t>
            </a:r>
            <a:endParaRPr lang="en-US" sz="2800" b="1" cap="none" spc="0" dirty="0">
              <a:ln w="0"/>
              <a:solidFill>
                <a:schemeClr val="tx1"/>
              </a:solidFill>
              <a:effectLst>
                <a:outerShdw blurRad="38100" dist="19050" dir="2700000" algn="tl" rotWithShape="0">
                  <a:schemeClr val="dk1">
                    <a:alpha val="40000"/>
                  </a:schemeClr>
                </a:outerShdw>
              </a:effectLst>
              <a:latin typeface="Bradley Hand ITC" panose="03070402050302030203" pitchFamily="66"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83239">
            <a:off x="12617284" y="1334002"/>
            <a:ext cx="3429000" cy="4286250"/>
          </a:xfrm>
          <a:prstGeom prst="rect">
            <a:avLst/>
          </a:prstGeom>
        </p:spPr>
      </p:pic>
      <p:sp>
        <p:nvSpPr>
          <p:cNvPr id="7" name="Rounded Rectangular Callout 6"/>
          <p:cNvSpPr/>
          <p:nvPr/>
        </p:nvSpPr>
        <p:spPr>
          <a:xfrm>
            <a:off x="8217568" y="1143000"/>
            <a:ext cx="2495727" cy="914400"/>
          </a:xfrm>
          <a:prstGeom prst="wedgeRoundRectCallout">
            <a:avLst>
              <a:gd name="adj1" fmla="val -4442"/>
              <a:gd name="adj2" fmla="val 1006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Write this down…</a:t>
            </a:r>
            <a:endParaRPr lang="en-GB" dirty="0"/>
          </a:p>
        </p:txBody>
      </p:sp>
      <p:sp>
        <p:nvSpPr>
          <p:cNvPr id="8" name="Cloud Callout 7"/>
          <p:cNvSpPr/>
          <p:nvPr/>
        </p:nvSpPr>
        <p:spPr>
          <a:xfrm>
            <a:off x="3056021" y="1371600"/>
            <a:ext cx="3248526" cy="866274"/>
          </a:xfrm>
          <a:prstGeom prst="cloudCallout">
            <a:avLst>
              <a:gd name="adj1" fmla="val 65093"/>
              <a:gd name="adj2" fmla="val 3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I wonder what time Corrie is on…</a:t>
            </a:r>
            <a:endParaRPr lang="en-GB" dirty="0"/>
          </a:p>
        </p:txBody>
      </p:sp>
      <p:sp>
        <p:nvSpPr>
          <p:cNvPr id="9" name="TextBox 8"/>
          <p:cNvSpPr txBox="1"/>
          <p:nvPr/>
        </p:nvSpPr>
        <p:spPr>
          <a:xfrm>
            <a:off x="637674" y="2959768"/>
            <a:ext cx="3404937" cy="3139321"/>
          </a:xfrm>
          <a:prstGeom prst="rect">
            <a:avLst/>
          </a:prstGeom>
          <a:solidFill>
            <a:schemeClr val="accent3"/>
          </a:solidFill>
        </p:spPr>
        <p:txBody>
          <a:bodyPr wrap="square" rtlCol="0">
            <a:spAutoFit/>
          </a:bodyPr>
          <a:lstStyle/>
          <a:p>
            <a:r>
              <a:rPr lang="en-GB" dirty="0" smtClean="0"/>
              <a:t>Conservative view = the Bible was written by humans who were inspired by God.</a:t>
            </a:r>
          </a:p>
          <a:p>
            <a:r>
              <a:rPr lang="en-GB" dirty="0" smtClean="0"/>
              <a:t>BUT because they were human they were fallible, made mistakes and were very much influenced by their own societies at the time.</a:t>
            </a:r>
          </a:p>
          <a:p>
            <a:r>
              <a:rPr lang="en-GB" dirty="0" smtClean="0"/>
              <a:t>BUT THE BIBLE ALWAYS IS MORE IMPORTANT THAN SCIENCE ETC.</a:t>
            </a:r>
            <a:endParaRPr lang="en-GB" dirty="0"/>
          </a:p>
        </p:txBody>
      </p:sp>
    </p:spTree>
    <p:extLst>
      <p:ext uri="{BB962C8B-B14F-4D97-AF65-F5344CB8AC3E}">
        <p14:creationId xmlns:p14="http://schemas.microsoft.com/office/powerpoint/2010/main" val="145764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9557" y="356483"/>
            <a:ext cx="5135060"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LIBERAL VIEW</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665" y="1068257"/>
            <a:ext cx="8572500" cy="5829300"/>
          </a:xfrm>
          <a:prstGeom prst="rect">
            <a:avLst/>
          </a:prstGeom>
        </p:spPr>
      </p:pic>
      <p:sp>
        <p:nvSpPr>
          <p:cNvPr id="4" name="TextBox 3"/>
          <p:cNvSpPr txBox="1"/>
          <p:nvPr/>
        </p:nvSpPr>
        <p:spPr>
          <a:xfrm rot="19854142">
            <a:off x="2529851" y="3970421"/>
            <a:ext cx="1299411" cy="923330"/>
          </a:xfrm>
          <a:prstGeom prst="rect">
            <a:avLst/>
          </a:prstGeom>
          <a:solidFill>
            <a:schemeClr val="bg2">
              <a:lumMod val="40000"/>
              <a:lumOff val="60000"/>
            </a:schemeClr>
          </a:solidFill>
        </p:spPr>
        <p:txBody>
          <a:bodyPr wrap="square" rtlCol="0">
            <a:spAutoFit/>
          </a:bodyPr>
          <a:lstStyle/>
          <a:p>
            <a:pPr algn="ctr"/>
            <a:r>
              <a:rPr lang="en-GB" dirty="0" smtClean="0"/>
              <a:t>MYTHS</a:t>
            </a:r>
          </a:p>
          <a:p>
            <a:pPr algn="ctr"/>
            <a:r>
              <a:rPr lang="en-GB" dirty="0" smtClean="0"/>
              <a:t>&amp;</a:t>
            </a:r>
          </a:p>
          <a:p>
            <a:pPr algn="ctr"/>
            <a:r>
              <a:rPr lang="en-GB" dirty="0" smtClean="0"/>
              <a:t>FABLES</a:t>
            </a:r>
            <a:endParaRPr lang="en-GB" dirty="0"/>
          </a:p>
        </p:txBody>
      </p:sp>
      <p:sp>
        <p:nvSpPr>
          <p:cNvPr id="5" name="Oval Callout 4"/>
          <p:cNvSpPr/>
          <p:nvPr/>
        </p:nvSpPr>
        <p:spPr>
          <a:xfrm>
            <a:off x="9649326" y="818148"/>
            <a:ext cx="2430379" cy="1311441"/>
          </a:xfrm>
          <a:prstGeom prst="wedgeEllipseCallout">
            <a:avLst>
              <a:gd name="adj1" fmla="val -133704"/>
              <a:gd name="adj2" fmla="val 881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You can learn a lot from this stuff.</a:t>
            </a:r>
            <a:endParaRPr lang="en-GB" dirty="0">
              <a:ln w="0"/>
              <a:solidFill>
                <a:schemeClr val="tx1"/>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2086"/>
            <a:ext cx="3524250" cy="2381250"/>
          </a:xfrm>
          <a:prstGeom prst="rect">
            <a:avLst/>
          </a:prstGeom>
        </p:spPr>
      </p:pic>
      <p:sp>
        <p:nvSpPr>
          <p:cNvPr id="7" name="Oval Callout 6"/>
          <p:cNvSpPr/>
          <p:nvPr/>
        </p:nvSpPr>
        <p:spPr>
          <a:xfrm>
            <a:off x="2236871" y="3620408"/>
            <a:ext cx="2574758" cy="1335506"/>
          </a:xfrm>
          <a:prstGeom prst="wedgeEllipseCallout">
            <a:avLst>
              <a:gd name="adj1" fmla="val -47936"/>
              <a:gd name="adj2" fmla="val 76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Its full of cymbals!</a:t>
            </a:r>
            <a:endParaRPr lang="en-GB" dirty="0">
              <a:ln w="0"/>
              <a:solidFill>
                <a:schemeClr val="tx1"/>
              </a:solidFill>
              <a:effectLst>
                <a:outerShdw blurRad="38100" dist="19050" dir="2700000" algn="tl" rotWithShape="0">
                  <a:schemeClr val="dk1">
                    <a:alpha val="40000"/>
                  </a:schemeClr>
                </a:outerShdw>
              </a:effectLst>
            </a:endParaRPr>
          </a:p>
        </p:txBody>
      </p:sp>
      <p:sp>
        <p:nvSpPr>
          <p:cNvPr id="8" name="Oval Callout 7"/>
          <p:cNvSpPr/>
          <p:nvPr/>
        </p:nvSpPr>
        <p:spPr>
          <a:xfrm>
            <a:off x="7481712" y="4042611"/>
            <a:ext cx="2574758" cy="1335506"/>
          </a:xfrm>
          <a:prstGeom prst="wedgeEllipseCallout">
            <a:avLst>
              <a:gd name="adj1" fmla="val -91394"/>
              <a:gd name="adj2" fmla="val -72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I interpret that as “symbolism”.</a:t>
            </a:r>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982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033" y="1549067"/>
            <a:ext cx="3364830" cy="42060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495" y="1717509"/>
            <a:ext cx="4556709" cy="4556709"/>
          </a:xfrm>
          <a:prstGeom prst="rect">
            <a:avLst/>
          </a:prstGeom>
        </p:spPr>
      </p:pic>
      <p:sp>
        <p:nvSpPr>
          <p:cNvPr id="4" name="Rectangle 3"/>
          <p:cNvSpPr/>
          <p:nvPr/>
        </p:nvSpPr>
        <p:spPr>
          <a:xfrm>
            <a:off x="2576919" y="152791"/>
            <a:ext cx="6147837" cy="1754326"/>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GOD REVEALED </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THROUGH JESUS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Oval Callout 4"/>
          <p:cNvSpPr/>
          <p:nvPr/>
        </p:nvSpPr>
        <p:spPr>
          <a:xfrm>
            <a:off x="7829711" y="1549067"/>
            <a:ext cx="2890426" cy="1386638"/>
          </a:xfrm>
          <a:prstGeom prst="wedgeEllipseCallout">
            <a:avLst>
              <a:gd name="adj1" fmla="val -98113"/>
              <a:gd name="adj2" fmla="val 145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WORD!</a:t>
            </a:r>
            <a:endParaRPr lang="en-GB" dirty="0"/>
          </a:p>
        </p:txBody>
      </p:sp>
      <p:sp>
        <p:nvSpPr>
          <p:cNvPr id="6" name="Oval Callout 5"/>
          <p:cNvSpPr/>
          <p:nvPr/>
        </p:nvSpPr>
        <p:spPr>
          <a:xfrm>
            <a:off x="806117" y="661737"/>
            <a:ext cx="2081463" cy="505327"/>
          </a:xfrm>
          <a:prstGeom prst="wedgeEllipseCallout">
            <a:avLst>
              <a:gd name="adj1" fmla="val 10381"/>
              <a:gd name="adj2" fmla="val 26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WORD, JC!</a:t>
            </a:r>
            <a:endParaRPr lang="en-GB" dirty="0">
              <a:ln w="0"/>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7829712" y="3631842"/>
            <a:ext cx="4362288" cy="2585323"/>
          </a:xfrm>
          <a:prstGeom prst="rect">
            <a:avLst/>
          </a:prstGeom>
          <a:noFill/>
        </p:spPr>
        <p:txBody>
          <a:bodyPr wrap="square" rtlCol="0">
            <a:spAutoFit/>
          </a:bodyPr>
          <a:lstStyle/>
          <a:p>
            <a:r>
              <a:rPr lang="en-GB" dirty="0" smtClean="0"/>
              <a:t>“The Word became flesh and made his dwelling among us…”</a:t>
            </a:r>
          </a:p>
          <a:p>
            <a:r>
              <a:rPr lang="en-GB" dirty="0" smtClean="0"/>
              <a:t>Christian view = God Himself came to earth as Jesus. He did this to…</a:t>
            </a:r>
          </a:p>
          <a:p>
            <a:pPr marL="285750" indent="-285750">
              <a:buFont typeface="Arial" panose="020B0604020202020204" pitchFamily="34" charset="0"/>
              <a:buChar char="•"/>
            </a:pPr>
            <a:r>
              <a:rPr lang="en-GB" dirty="0" smtClean="0"/>
              <a:t>Show his love</a:t>
            </a:r>
          </a:p>
          <a:p>
            <a:pPr marL="285750" indent="-285750">
              <a:buFont typeface="Arial" panose="020B0604020202020204" pitchFamily="34" charset="0"/>
              <a:buChar char="•"/>
            </a:pPr>
            <a:r>
              <a:rPr lang="en-GB" dirty="0" smtClean="0"/>
              <a:t>Teach people</a:t>
            </a:r>
          </a:p>
          <a:p>
            <a:pPr marL="285750" indent="-285750">
              <a:buFont typeface="Arial" panose="020B0604020202020204" pitchFamily="34" charset="0"/>
              <a:buChar char="•"/>
            </a:pPr>
            <a:r>
              <a:rPr lang="en-GB" dirty="0" smtClean="0"/>
              <a:t>Provide an example for Godly living</a:t>
            </a:r>
          </a:p>
          <a:p>
            <a:pPr marL="285750" indent="-285750">
              <a:buFont typeface="Arial" panose="020B0604020202020204" pitchFamily="34" charset="0"/>
              <a:buChar char="•"/>
            </a:pPr>
            <a:r>
              <a:rPr lang="en-GB" dirty="0" smtClean="0"/>
              <a:t>Do a few miracles</a:t>
            </a:r>
          </a:p>
          <a:p>
            <a:pPr marL="285750" indent="-285750">
              <a:buFont typeface="Arial" panose="020B0604020202020204" pitchFamily="34" charset="0"/>
              <a:buChar char="•"/>
            </a:pPr>
            <a:r>
              <a:rPr lang="en-GB" dirty="0" smtClean="0"/>
              <a:t>Make the ultimate sacrifice.</a:t>
            </a:r>
            <a:endParaRPr lang="en-GB" dirty="0"/>
          </a:p>
        </p:txBody>
      </p:sp>
    </p:spTree>
    <p:extLst>
      <p:ext uri="{BB962C8B-B14F-4D97-AF65-F5344CB8AC3E}">
        <p14:creationId xmlns:p14="http://schemas.microsoft.com/office/powerpoint/2010/main" val="206525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2.22222E-6 L -2.5E-6 -2.22222E-6 C -0.00338 0.00116 -0.00664 0.00278 -0.00989 0.00347 C -0.01783 0.00463 -0.02578 0.0044 -0.03359 0.00509 C -0.03919 0.00556 -0.04479 0.00625 -0.05039 0.00694 C -0.06523 0.01574 -0.04947 0.00694 -0.08984 0.01042 C -0.09127 0.01065 -0.09257 0.01157 -0.09388 0.01227 C -0.09856 0.01412 -0.10273 0.01528 -0.10768 0.01574 C -0.12473 0.01713 -0.14192 0.01806 -0.15898 0.01921 C -0.16093 0.02106 -0.16289 0.02292 -0.16497 0.02454 C -0.17135 0.02917 -0.16979 0.02708 -0.17578 0.02986 C -0.18476 0.0338 -0.16901 0.03125 -0.19062 0.03518 C -0.19322 0.03565 -0.19583 0.03518 -0.19843 0.03518 L -0.19843 0.03518 " pathEditMode="relative" ptsTypes="AAAAAAAAAAAA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542925"/>
            <a:ext cx="4762500" cy="57721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94918">
            <a:off x="5322421" y="1988022"/>
            <a:ext cx="2166166" cy="27980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16" y="413033"/>
            <a:ext cx="2598532" cy="159624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263" y="413033"/>
            <a:ext cx="2783417" cy="28836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44" y="3080084"/>
            <a:ext cx="3001104" cy="300110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58990" y="3387051"/>
            <a:ext cx="2132716" cy="3026945"/>
          </a:xfrm>
          <a:prstGeom prst="rect">
            <a:avLst/>
          </a:prstGeom>
        </p:spPr>
      </p:pic>
    </p:spTree>
    <p:extLst>
      <p:ext uri="{BB962C8B-B14F-4D97-AF65-F5344CB8AC3E}">
        <p14:creationId xmlns:p14="http://schemas.microsoft.com/office/powerpoint/2010/main" val="29732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2677656"/>
          </a:xfrm>
          <a:prstGeom prst="rect">
            <a:avLst/>
          </a:prstGeom>
          <a:noFill/>
        </p:spPr>
        <p:txBody>
          <a:bodyPr wrap="square" rtlCol="0">
            <a:spAutoFit/>
          </a:bodyPr>
          <a:lstStyle/>
          <a:p>
            <a:pPr marL="342900" indent="-342900">
              <a:buFont typeface="Arial" charset="0"/>
              <a:buChar char="•"/>
            </a:pPr>
            <a:r>
              <a:rPr lang="en-GB" sz="2400" dirty="0">
                <a:solidFill>
                  <a:prstClr val="white"/>
                </a:solidFill>
                <a:latin typeface="Arial Rounded MT Bold" pitchFamily="34" charset="0"/>
              </a:rPr>
              <a:t>God created the world</a:t>
            </a:r>
          </a:p>
          <a:p>
            <a:pPr marL="342900" indent="-342900">
              <a:buFont typeface="Arial" charset="0"/>
              <a:buChar char="•"/>
            </a:pPr>
            <a:r>
              <a:rPr lang="en-GB" sz="2400" dirty="0">
                <a:solidFill>
                  <a:prstClr val="white"/>
                </a:solidFill>
                <a:latin typeface="Arial Rounded MT Bold" pitchFamily="34" charset="0"/>
              </a:rPr>
              <a:t>God was in total control</a:t>
            </a:r>
            <a:r>
              <a:rPr lang="en-GB" sz="2400" dirty="0" smtClean="0">
                <a:solidFill>
                  <a:prstClr val="white"/>
                </a:solidFill>
                <a:latin typeface="Arial Rounded MT Bold" pitchFamily="34" charset="0"/>
              </a:rPr>
              <a:t>. He just said stuff and it happened.</a:t>
            </a:r>
            <a:endParaRPr lang="en-GB" sz="2400" dirty="0">
              <a:solidFill>
                <a:prstClr val="white"/>
              </a:solidFill>
              <a:latin typeface="Arial Rounded MT Bold" pitchFamily="34" charset="0"/>
            </a:endParaRPr>
          </a:p>
          <a:p>
            <a:pPr marL="342900" indent="-342900">
              <a:buFont typeface="Arial" charset="0"/>
              <a:buChar char="•"/>
            </a:pPr>
            <a:r>
              <a:rPr lang="en-GB" sz="2400" dirty="0">
                <a:solidFill>
                  <a:prstClr val="white"/>
                </a:solidFill>
                <a:latin typeface="Arial Rounded MT Bold" pitchFamily="34" charset="0"/>
              </a:rPr>
              <a:t>Everything was GOOD – (God cannot  do bad).</a:t>
            </a:r>
          </a:p>
          <a:p>
            <a:pPr marL="342900" indent="-342900">
              <a:buFont typeface="Arial" charset="0"/>
              <a:buChar char="•"/>
            </a:pPr>
            <a:r>
              <a:rPr lang="en-GB" sz="2400" dirty="0">
                <a:solidFill>
                  <a:prstClr val="white"/>
                </a:solidFill>
                <a:latin typeface="Arial Rounded MT Bold" pitchFamily="34" charset="0"/>
              </a:rPr>
              <a:t>God created “out of nothing”.</a:t>
            </a:r>
          </a:p>
          <a:p>
            <a:pPr marL="342900" indent="-342900">
              <a:buFont typeface="Arial" charset="0"/>
              <a:buChar char="•"/>
            </a:pPr>
            <a:r>
              <a:rPr lang="en-GB" sz="2400" dirty="0">
                <a:solidFill>
                  <a:prstClr val="white"/>
                </a:solidFill>
                <a:latin typeface="Arial Rounded MT Bold" pitchFamily="34" charset="0"/>
              </a:rPr>
              <a:t>Humans were created last</a:t>
            </a:r>
          </a:p>
          <a:p>
            <a:pPr marL="342900" indent="-342900">
              <a:buFont typeface="Arial" charset="0"/>
              <a:buChar char="•"/>
            </a:pPr>
            <a:r>
              <a:rPr lang="en-GB" sz="2400" dirty="0">
                <a:solidFill>
                  <a:prstClr val="white"/>
                </a:solidFill>
                <a:latin typeface="Arial Rounded MT Bold" pitchFamily="34" charset="0"/>
              </a:rPr>
              <a:t>Humans are the most important </a:t>
            </a:r>
            <a:r>
              <a:rPr lang="en-GB" sz="2400" dirty="0" smtClean="0">
                <a:solidFill>
                  <a:prstClr val="white"/>
                </a:solidFill>
                <a:latin typeface="Arial Rounded MT Bold" pitchFamily="34" charset="0"/>
              </a:rPr>
              <a:t>creation</a:t>
            </a:r>
            <a:endParaRPr lang="en-GB" sz="2400" dirty="0">
              <a:solidFill>
                <a:prstClr val="white"/>
              </a:solidFill>
              <a:latin typeface="Arial Rounded MT Bold" pitchFamily="34" charset="0"/>
            </a:endParaRPr>
          </a:p>
        </p:txBody>
      </p:sp>
      <p:sp>
        <p:nvSpPr>
          <p:cNvPr id="4" name="Rectangle 3"/>
          <p:cNvSpPr/>
          <p:nvPr/>
        </p:nvSpPr>
        <p:spPr>
          <a:xfrm>
            <a:off x="1273189" y="4521815"/>
            <a:ext cx="9201493"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What does this say about God’s</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r</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elationship with the world?</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62403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4705" y="417319"/>
            <a:ext cx="5128327"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Miracle =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Box 2"/>
          <p:cNvSpPr txBox="1"/>
          <p:nvPr/>
        </p:nvSpPr>
        <p:spPr>
          <a:xfrm>
            <a:off x="4790940" y="257577"/>
            <a:ext cx="7765961" cy="1815882"/>
          </a:xfrm>
          <a:prstGeom prst="rect">
            <a:avLst/>
          </a:prstGeom>
          <a:solidFill>
            <a:schemeClr val="accent3">
              <a:lumMod val="8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GB" sz="2800" dirty="0" smtClean="0"/>
              <a:t>A physically impossible event that occurs against the normal natural laws of the universe</a:t>
            </a:r>
          </a:p>
          <a:p>
            <a:r>
              <a:rPr lang="en-GB" sz="2800" dirty="0" smtClean="0"/>
              <a:t>and is performed THROUGH THE POWER OF GOD.</a:t>
            </a:r>
            <a:endParaRPr lang="en-GB" sz="2800" dirty="0"/>
          </a:p>
        </p:txBody>
      </p:sp>
      <p:sp>
        <p:nvSpPr>
          <p:cNvPr id="4" name="Rectangle 3"/>
          <p:cNvSpPr/>
          <p:nvPr/>
        </p:nvSpPr>
        <p:spPr>
          <a:xfrm>
            <a:off x="425223" y="2967335"/>
            <a:ext cx="11341566" cy="341632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Therefore miracles </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 themselves</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(both in the Bible and in the world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oday) are examples of God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evealing himself to humans.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8473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4203" y="981429"/>
            <a:ext cx="11108854" cy="4428761"/>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631594945"/>
              </p:ext>
            </p:extLst>
          </p:nvPr>
        </p:nvGraphicFramePr>
        <p:xfrm>
          <a:off x="0" y="821833"/>
          <a:ext cx="11949839" cy="4747954"/>
        </p:xfrm>
        <a:graphic>
          <a:graphicData uri="http://schemas.openxmlformats.org/presentationml/2006/ole">
            <mc:AlternateContent xmlns:mc="http://schemas.openxmlformats.org/markup-compatibility/2006">
              <mc:Choice xmlns:v="urn:schemas-microsoft-com:vml" Requires="v">
                <p:oleObj spid="_x0000_s1035" name="Document" r:id="rId5" imgW="6742200" imgH="3009713" progId="Word.Document.12">
                  <p:embed/>
                </p:oleObj>
              </mc:Choice>
              <mc:Fallback>
                <p:oleObj name="Document" r:id="rId5" imgW="6742200" imgH="3009713" progId="Word.Document.12">
                  <p:embed/>
                  <p:pic>
                    <p:nvPicPr>
                      <p:cNvPr id="0" name=""/>
                      <p:cNvPicPr/>
                      <p:nvPr/>
                    </p:nvPicPr>
                    <p:blipFill>
                      <a:blip r:embed="rId6"/>
                      <a:stretch>
                        <a:fillRect/>
                      </a:stretch>
                    </p:blipFill>
                    <p:spPr>
                      <a:xfrm>
                        <a:off x="0" y="821833"/>
                        <a:ext cx="11949839" cy="4747954"/>
                      </a:xfrm>
                      <a:prstGeom prst="rect">
                        <a:avLst/>
                      </a:prstGeom>
                    </p:spPr>
                  </p:pic>
                </p:oleObj>
              </mc:Fallback>
            </mc:AlternateContent>
          </a:graphicData>
        </a:graphic>
      </p:graphicFrame>
      <p:sp>
        <p:nvSpPr>
          <p:cNvPr id="5" name="Rectangle 4"/>
          <p:cNvSpPr/>
          <p:nvPr/>
        </p:nvSpPr>
        <p:spPr>
          <a:xfrm>
            <a:off x="6003633" y="2967335"/>
            <a:ext cx="184730" cy="923330"/>
          </a:xfrm>
          <a:prstGeom prst="rect">
            <a:avLst/>
          </a:prstGeom>
          <a:noFill/>
        </p:spPr>
        <p:txBody>
          <a:bodyPr wrap="none" lIns="91440" tIns="45720" rIns="91440" bIns="45720">
            <a:spAutoFit/>
          </a:bodyPr>
          <a:lstStyle/>
          <a:p>
            <a:pPr algn="ctr"/>
            <a:endPar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nvSpPr>
        <p:spPr>
          <a:xfrm>
            <a:off x="77314" y="-21699"/>
            <a:ext cx="11795217" cy="584775"/>
          </a:xfrm>
          <a:prstGeom prst="rect">
            <a:avLst/>
          </a:prstGeom>
          <a:noFill/>
        </p:spPr>
        <p:txBody>
          <a:bodyPr wrap="none" lIns="91440" tIns="45720" rIns="91440" bIns="45720">
            <a:spAutoFit/>
          </a:bodyPr>
          <a:lstStyle/>
          <a:p>
            <a:pPr algn="ct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Some say God reveals Himself through inspirational people</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endParaRPr>
          </a:p>
        </p:txBody>
      </p:sp>
      <p:sp>
        <p:nvSpPr>
          <p:cNvPr id="7" name="TextBox 6"/>
          <p:cNvSpPr txBox="1"/>
          <p:nvPr/>
        </p:nvSpPr>
        <p:spPr>
          <a:xfrm>
            <a:off x="4481848" y="2318197"/>
            <a:ext cx="2962141" cy="1200329"/>
          </a:xfrm>
          <a:prstGeom prst="rect">
            <a:avLst/>
          </a:prstGeom>
          <a:noFill/>
        </p:spPr>
        <p:txBody>
          <a:bodyPr wrap="square" rtlCol="0">
            <a:spAutoFit/>
          </a:bodyPr>
          <a:lstStyle/>
          <a:p>
            <a:r>
              <a:rPr lang="en-GB" dirty="0" smtClean="0"/>
              <a:t>Find out about some more inspirational Christians.</a:t>
            </a:r>
          </a:p>
          <a:p>
            <a:r>
              <a:rPr lang="en-GB" dirty="0" smtClean="0"/>
              <a:t>How might they influence people?</a:t>
            </a:r>
            <a:endParaRPr lang="en-GB" dirty="0"/>
          </a:p>
        </p:txBody>
      </p:sp>
      <p:pic>
        <p:nvPicPr>
          <p:cNvPr id="1025" name="Picture 1" descr="saint-mother-teresa-refuge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11455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7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73" y="157874"/>
            <a:ext cx="11076494" cy="646331"/>
          </a:xfrm>
          <a:prstGeom prst="rect">
            <a:avLst/>
          </a:prstGeom>
          <a:noFill/>
        </p:spPr>
        <p:txBody>
          <a:bodyPr wrap="none" lIns="91440" tIns="45720" rIns="91440" bIns="45720">
            <a:spAutoFit/>
          </a:bodyPr>
          <a:lstStyle/>
          <a:p>
            <a:pPr algn="ctr"/>
            <a:r>
              <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rPr>
              <a:t>You know God is revealing himself to you when…</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537" y="917389"/>
            <a:ext cx="7022204" cy="35111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864" y="917389"/>
            <a:ext cx="5923085" cy="39461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426" y="804205"/>
            <a:ext cx="3366438" cy="5448820"/>
          </a:xfrm>
          <a:prstGeom prst="rect">
            <a:avLst/>
          </a:prstGeom>
        </p:spPr>
      </p:pic>
      <p:sp>
        <p:nvSpPr>
          <p:cNvPr id="8" name="Rectangle 7"/>
          <p:cNvSpPr/>
          <p:nvPr/>
        </p:nvSpPr>
        <p:spPr>
          <a:xfrm>
            <a:off x="-144992" y="4964055"/>
            <a:ext cx="4365298" cy="1754326"/>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There is unexpected</a:t>
            </a:r>
          </a:p>
          <a:p>
            <a:pPr algn="ctr"/>
            <a:r>
              <a:rPr lang="en-US" sz="3600" dirty="0" smtClean="0">
                <a:ln w="0"/>
                <a:effectLst>
                  <a:outerShdw blurRad="38100" dist="19050" dir="2700000" algn="tl" rotWithShape="0">
                    <a:schemeClr val="dk1">
                      <a:alpha val="40000"/>
                    </a:schemeClr>
                  </a:outerShdw>
                </a:effectLst>
              </a:rPr>
              <a:t>bright light and a</a:t>
            </a:r>
          </a:p>
          <a:p>
            <a:pPr algn="ctr"/>
            <a:r>
              <a:rPr lang="en-US" sz="3600" dirty="0">
                <a:ln w="0"/>
                <a:effectLst>
                  <a:outerShdw blurRad="38100" dist="19050" dir="2700000" algn="tl" rotWithShape="0">
                    <a:schemeClr val="dk1">
                      <a:alpha val="40000"/>
                    </a:schemeClr>
                  </a:outerShdw>
                </a:effectLst>
              </a:rPr>
              <a:t>l</a:t>
            </a:r>
            <a:r>
              <a:rPr lang="en-US" sz="3600" b="0" cap="none" spc="0" dirty="0" smtClean="0">
                <a:ln w="0"/>
                <a:solidFill>
                  <a:schemeClr val="tx1"/>
                </a:solidFill>
                <a:effectLst>
                  <a:outerShdw blurRad="38100" dist="19050" dir="2700000" algn="tl" rotWithShape="0">
                    <a:schemeClr val="dk1">
                      <a:alpha val="40000"/>
                    </a:schemeClr>
                  </a:outerShdw>
                </a:effectLst>
              </a:rPr>
              <a:t>ot of falling down.</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28858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73" y="157874"/>
            <a:ext cx="11076494" cy="646331"/>
          </a:xfrm>
          <a:prstGeom prst="rect">
            <a:avLst/>
          </a:prstGeom>
          <a:noFill/>
        </p:spPr>
        <p:txBody>
          <a:bodyPr wrap="none" lIns="91440" tIns="45720" rIns="91440" bIns="45720">
            <a:spAutoFit/>
          </a:bodyPr>
          <a:lstStyle/>
          <a:p>
            <a:pPr algn="ctr"/>
            <a:r>
              <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rPr>
              <a:t>You know God is revealing himself to you when…</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64794"/>
            <a:ext cx="4790941" cy="35932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873" y="804205"/>
            <a:ext cx="3441343" cy="27243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420" y="2011729"/>
            <a:ext cx="2908095" cy="45214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003" y="885128"/>
            <a:ext cx="4146998" cy="2253203"/>
          </a:xfrm>
          <a:prstGeom prst="rect">
            <a:avLst/>
          </a:prstGeom>
        </p:spPr>
      </p:pic>
      <p:sp>
        <p:nvSpPr>
          <p:cNvPr id="7" name="Rectangle 6"/>
          <p:cNvSpPr/>
          <p:nvPr/>
        </p:nvSpPr>
        <p:spPr>
          <a:xfrm>
            <a:off x="8518157" y="4448405"/>
            <a:ext cx="2864310" cy="954107"/>
          </a:xfrm>
          <a:prstGeom prst="rect">
            <a:avLst/>
          </a:prstGeom>
          <a:noFill/>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A strange feeling</a:t>
            </a:r>
          </a:p>
          <a:p>
            <a:pPr algn="ctr"/>
            <a:r>
              <a:rPr lang="en-US" sz="2800" dirty="0" smtClean="0">
                <a:ln w="0"/>
                <a:effectLst>
                  <a:outerShdw blurRad="38100" dist="19050" dir="2700000" algn="tl" rotWithShape="0">
                    <a:schemeClr val="dk1">
                      <a:alpha val="40000"/>
                    </a:schemeClr>
                  </a:outerShdw>
                </a:effectLst>
              </a:rPr>
              <a:t>like being drunk</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2353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73" y="157874"/>
            <a:ext cx="11076494" cy="646331"/>
          </a:xfrm>
          <a:prstGeom prst="rect">
            <a:avLst/>
          </a:prstGeom>
          <a:noFill/>
        </p:spPr>
        <p:txBody>
          <a:bodyPr wrap="none" lIns="91440" tIns="45720" rIns="91440" bIns="45720">
            <a:spAutoFit/>
          </a:bodyPr>
          <a:lstStyle/>
          <a:p>
            <a:pPr algn="ctr"/>
            <a:r>
              <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rPr>
              <a:t>You know God is revealing himself to you when…</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852" y="1055698"/>
            <a:ext cx="2319382" cy="29013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72" y="1055697"/>
            <a:ext cx="5270579" cy="39152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20" y="4208527"/>
            <a:ext cx="4428007" cy="2482208"/>
          </a:xfrm>
          <a:prstGeom prst="rect">
            <a:avLst/>
          </a:prstGeom>
        </p:spPr>
      </p:pic>
      <p:sp>
        <p:nvSpPr>
          <p:cNvPr id="6" name="Rectangle 5"/>
          <p:cNvSpPr/>
          <p:nvPr/>
        </p:nvSpPr>
        <p:spPr>
          <a:xfrm>
            <a:off x="5858013" y="1348850"/>
            <a:ext cx="3339376" cy="1754326"/>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The Holy Spirit</a:t>
            </a:r>
          </a:p>
          <a:p>
            <a:pPr algn="ctr"/>
            <a:r>
              <a:rPr lang="en-US" sz="3600" dirty="0">
                <a:ln w="0"/>
                <a:effectLst>
                  <a:outerShdw blurRad="38100" dist="19050" dir="2700000" algn="tl" rotWithShape="0">
                    <a:schemeClr val="dk1">
                      <a:alpha val="40000"/>
                    </a:schemeClr>
                  </a:outerShdw>
                </a:effectLst>
              </a:rPr>
              <a:t>s</a:t>
            </a:r>
            <a:r>
              <a:rPr lang="en-US" sz="3600" dirty="0" smtClean="0">
                <a:ln w="0"/>
                <a:effectLst>
                  <a:outerShdw blurRad="38100" dist="19050" dir="2700000" algn="tl" rotWithShape="0">
                    <a:schemeClr val="dk1">
                      <a:alpha val="40000"/>
                    </a:schemeClr>
                  </a:outerShdw>
                </a:effectLst>
              </a:rPr>
              <a:t>ets fire to your</a:t>
            </a:r>
          </a:p>
          <a:p>
            <a:pPr algn="ctr"/>
            <a:r>
              <a:rPr lang="en-US" sz="3600" dirty="0">
                <a:ln w="0"/>
                <a:effectLst>
                  <a:outerShdw blurRad="38100" dist="19050" dir="2700000" algn="tl" rotWithShape="0">
                    <a:schemeClr val="dk1">
                      <a:alpha val="40000"/>
                    </a:schemeClr>
                  </a:outerShdw>
                </a:effectLst>
              </a:rPr>
              <a:t>h</a:t>
            </a:r>
            <a:r>
              <a:rPr lang="en-US" sz="3600" b="0" cap="none" spc="0" dirty="0" smtClean="0">
                <a:ln w="0"/>
                <a:solidFill>
                  <a:schemeClr val="tx1"/>
                </a:solidFill>
                <a:effectLst>
                  <a:outerShdw blurRad="38100" dist="19050" dir="2700000" algn="tl" rotWithShape="0">
                    <a:schemeClr val="dk1">
                      <a:alpha val="40000"/>
                    </a:schemeClr>
                  </a:outerShdw>
                </a:effectLst>
              </a:rPr>
              <a:t>ead.</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28164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73" y="157874"/>
            <a:ext cx="11076494" cy="646331"/>
          </a:xfrm>
          <a:prstGeom prst="rect">
            <a:avLst/>
          </a:prstGeom>
          <a:noFill/>
        </p:spPr>
        <p:txBody>
          <a:bodyPr wrap="none" lIns="91440" tIns="45720" rIns="91440" bIns="45720">
            <a:spAutoFit/>
          </a:bodyPr>
          <a:lstStyle/>
          <a:p>
            <a:pPr algn="ctr"/>
            <a:r>
              <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rPr>
              <a:t>You know God is revealing himself to you when…</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912" y="1143000"/>
            <a:ext cx="4476750" cy="5715000"/>
          </a:xfrm>
          <a:prstGeom prst="rect">
            <a:avLst/>
          </a:prstGeom>
        </p:spPr>
      </p:pic>
      <p:sp>
        <p:nvSpPr>
          <p:cNvPr id="4" name="Rectangle 3"/>
          <p:cNvSpPr/>
          <p:nvPr/>
        </p:nvSpPr>
        <p:spPr>
          <a:xfrm>
            <a:off x="527951" y="1795357"/>
            <a:ext cx="5314852" cy="2585323"/>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You get a feeling</a:t>
            </a:r>
          </a:p>
          <a:p>
            <a:pPr algn="ctr"/>
            <a:r>
              <a:rPr lang="en-US" sz="5400" dirty="0">
                <a:ln w="0"/>
                <a:effectLst>
                  <a:outerShdw blurRad="38100" dist="19050" dir="2700000" algn="tl" rotWithShape="0">
                    <a:schemeClr val="dk1">
                      <a:alpha val="40000"/>
                    </a:schemeClr>
                  </a:outerShdw>
                </a:effectLst>
              </a:rPr>
              <a:t>o</a:t>
            </a:r>
            <a:r>
              <a:rPr lang="en-US" sz="5400" dirty="0" smtClean="0">
                <a:ln w="0"/>
                <a:effectLst>
                  <a:outerShdw blurRad="38100" dist="19050" dir="2700000" algn="tl" rotWithShape="0">
                    <a:schemeClr val="dk1">
                      <a:alpha val="40000"/>
                    </a:schemeClr>
                  </a:outerShdw>
                </a:effectLst>
              </a:rPr>
              <a:t>f awe and</a:t>
            </a:r>
          </a:p>
          <a:p>
            <a:pPr algn="ctr"/>
            <a:r>
              <a:rPr lang="en-US" sz="5400" b="0" cap="none" spc="0" dirty="0" smtClean="0">
                <a:ln w="0"/>
                <a:solidFill>
                  <a:schemeClr val="tx1"/>
                </a:solidFill>
                <a:effectLst>
                  <a:outerShdw blurRad="38100" dist="19050" dir="2700000" algn="tl" rotWithShape="0">
                    <a:schemeClr val="dk1">
                      <a:alpha val="40000"/>
                    </a:schemeClr>
                  </a:outerShdw>
                </a:effectLst>
              </a:rPr>
              <a:t>Wonderment.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354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73" y="157874"/>
            <a:ext cx="11076494" cy="646331"/>
          </a:xfrm>
          <a:prstGeom prst="rect">
            <a:avLst/>
          </a:prstGeom>
          <a:noFill/>
        </p:spPr>
        <p:txBody>
          <a:bodyPr wrap="none" lIns="91440" tIns="45720" rIns="91440" bIns="45720">
            <a:spAutoFit/>
          </a:bodyPr>
          <a:lstStyle/>
          <a:p>
            <a:pPr algn="ctr"/>
            <a:r>
              <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rPr>
              <a:t>You know God is revealing himself to you when…</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73" y="1233410"/>
            <a:ext cx="3979058" cy="49870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728" y="2787541"/>
            <a:ext cx="6173860" cy="3888674"/>
          </a:xfrm>
          <a:prstGeom prst="rect">
            <a:avLst/>
          </a:prstGeom>
        </p:spPr>
      </p:pic>
      <p:sp>
        <p:nvSpPr>
          <p:cNvPr id="7" name="Rectangle 6"/>
          <p:cNvSpPr/>
          <p:nvPr/>
        </p:nvSpPr>
        <p:spPr>
          <a:xfrm>
            <a:off x="4927728" y="918710"/>
            <a:ext cx="6058390"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You start chatting</a:t>
            </a:r>
          </a:p>
          <a:p>
            <a:pPr algn="ctr"/>
            <a:r>
              <a:rPr lang="en-US" sz="5400" dirty="0" smtClean="0">
                <a:ln w="0"/>
                <a:effectLst>
                  <a:outerShdw blurRad="38100" dist="19050" dir="2700000" algn="tl" rotWithShape="0">
                    <a:schemeClr val="dk1">
                      <a:alpha val="40000"/>
                    </a:schemeClr>
                  </a:outerShdw>
                </a:effectLst>
              </a:rPr>
              <a:t>a load of mad stuff.</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16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593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79428" y="1072334"/>
            <a:ext cx="8578668" cy="6434001"/>
          </a:xfrm>
          <a:prstGeom prst="rect">
            <a:avLst/>
          </a:prstGeom>
        </p:spPr>
      </p:pic>
    </p:spTree>
    <p:extLst>
      <p:ext uri="{BB962C8B-B14F-4D97-AF65-F5344CB8AC3E}">
        <p14:creationId xmlns:p14="http://schemas.microsoft.com/office/powerpoint/2010/main" val="33050820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4824</TotalTime>
  <Words>2967</Words>
  <Application>Microsoft Office PowerPoint</Application>
  <PresentationFormat>Widescreen</PresentationFormat>
  <Paragraphs>323</Paragraphs>
  <Slides>87</Slides>
  <Notes>3</Notes>
  <HiddenSlides>0</HiddenSlides>
  <MMClips>0</MMClips>
  <ScaleCrop>false</ScaleCrop>
  <HeadingPairs>
    <vt:vector size="8" baseType="variant">
      <vt:variant>
        <vt:lpstr>Fonts Used</vt:lpstr>
      </vt:variant>
      <vt:variant>
        <vt:i4>19</vt:i4>
      </vt:variant>
      <vt:variant>
        <vt:lpstr>Theme</vt:lpstr>
      </vt:variant>
      <vt:variant>
        <vt:i4>10</vt:i4>
      </vt:variant>
      <vt:variant>
        <vt:lpstr>Embedded OLE Servers</vt:lpstr>
      </vt:variant>
      <vt:variant>
        <vt:i4>1</vt:i4>
      </vt:variant>
      <vt:variant>
        <vt:lpstr>Slide Titles</vt:lpstr>
      </vt:variant>
      <vt:variant>
        <vt:i4>87</vt:i4>
      </vt:variant>
    </vt:vector>
  </HeadingPairs>
  <TitlesOfParts>
    <vt:vector size="117" baseType="lpstr">
      <vt:lpstr>Arial</vt:lpstr>
      <vt:lpstr>Arial Black</vt:lpstr>
      <vt:lpstr>Arial Rounded MT Bold</vt:lpstr>
      <vt:lpstr>Beesknees ITC</vt:lpstr>
      <vt:lpstr>Book Antiqua</vt:lpstr>
      <vt:lpstr>Bradley Hand ITC</vt:lpstr>
      <vt:lpstr>Calibri</vt:lpstr>
      <vt:lpstr>Calibri Light</vt:lpstr>
      <vt:lpstr>Century Gothic</vt:lpstr>
      <vt:lpstr>Century Schoolbook</vt:lpstr>
      <vt:lpstr>Chiller</vt:lpstr>
      <vt:lpstr>Comic Sans MS</vt:lpstr>
      <vt:lpstr>Courier New</vt:lpstr>
      <vt:lpstr>Elephant</vt:lpstr>
      <vt:lpstr>Impact</vt:lpstr>
      <vt:lpstr>Stencil</vt:lpstr>
      <vt:lpstr>Times New Roman</vt:lpstr>
      <vt:lpstr>Wingdings</vt:lpstr>
      <vt:lpstr>Wingdings 2</vt:lpstr>
      <vt:lpstr>Office Theme</vt:lpstr>
      <vt:lpstr>1_Office Theme</vt:lpstr>
      <vt:lpstr>2_Office Theme</vt:lpstr>
      <vt:lpstr>Default Design</vt:lpstr>
      <vt:lpstr>Apothecary</vt:lpstr>
      <vt:lpstr>1_Default Design</vt:lpstr>
      <vt:lpstr>Oriel</vt:lpstr>
      <vt:lpstr>Notebook</vt:lpstr>
      <vt:lpstr>2_Default Design</vt:lpstr>
      <vt:lpstr>3_Office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Cosmological from the word ‘cosmos’ meaning universe</vt:lpstr>
      <vt:lpstr>Posteriori and A Priori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Morality</vt:lpstr>
      <vt:lpstr>Morality</vt:lpstr>
      <vt:lpstr>The Axe Murderer </vt:lpstr>
      <vt:lpstr>PowerPoint Presentation</vt:lpstr>
      <vt:lpstr>PowerPoint Presentation</vt:lpstr>
      <vt:lpstr>Sources of moral authority </vt:lpstr>
      <vt:lpstr>According to religion, where do we get morality from?</vt:lpstr>
      <vt:lpstr>PowerPoint Presentation</vt:lpstr>
      <vt:lpstr>PowerPoint Presentation</vt:lpstr>
      <vt:lpstr>According to religion, where do we get morality from?</vt:lpstr>
      <vt:lpstr>Conscience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Macaulay</dc:creator>
  <cp:lastModifiedBy>Matthew Macaulay</cp:lastModifiedBy>
  <cp:revision>57</cp:revision>
  <dcterms:created xsi:type="dcterms:W3CDTF">2020-03-04T09:38:37Z</dcterms:created>
  <dcterms:modified xsi:type="dcterms:W3CDTF">2020-08-31T16:03:12Z</dcterms:modified>
</cp:coreProperties>
</file>