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13" r:id="rId3"/>
    <p:sldMasterId id="2147483725" r:id="rId4"/>
    <p:sldMasterId id="2147483737" r:id="rId5"/>
    <p:sldMasterId id="2147483749" r:id="rId6"/>
    <p:sldMasterId id="2147483762" r:id="rId7"/>
    <p:sldMasterId id="2147483774" r:id="rId8"/>
    <p:sldMasterId id="2147483786" r:id="rId9"/>
  </p:sldMasterIdLst>
  <p:notesMasterIdLst>
    <p:notesMasterId r:id="rId78"/>
  </p:notesMasterIdLst>
  <p:sldIdLst>
    <p:sldId id="323" r:id="rId10"/>
    <p:sldId id="324" r:id="rId11"/>
    <p:sldId id="325" r:id="rId12"/>
    <p:sldId id="326" r:id="rId13"/>
    <p:sldId id="259" r:id="rId14"/>
    <p:sldId id="264" r:id="rId15"/>
    <p:sldId id="271" r:id="rId16"/>
    <p:sldId id="261" r:id="rId17"/>
    <p:sldId id="257" r:id="rId18"/>
    <p:sldId id="263" r:id="rId19"/>
    <p:sldId id="265" r:id="rId20"/>
    <p:sldId id="266" r:id="rId21"/>
    <p:sldId id="267" r:id="rId22"/>
    <p:sldId id="268" r:id="rId23"/>
    <p:sldId id="269" r:id="rId24"/>
    <p:sldId id="270"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21" r:id="rId71"/>
    <p:sldId id="322" r:id="rId72"/>
    <p:sldId id="317" r:id="rId73"/>
    <p:sldId id="327" r:id="rId74"/>
    <p:sldId id="318" r:id="rId75"/>
    <p:sldId id="319" r:id="rId76"/>
    <p:sldId id="32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4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6AC61-2B9C-4FBA-860E-4904D9C98508}" type="datetimeFigureOut">
              <a:rPr lang="en-GB" smtClean="0"/>
              <a:t>10/22/2021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5D70D-1AAA-435C-A1CB-D3870847769A}" type="slidenum">
              <a:rPr lang="en-GB" smtClean="0"/>
              <a:t>‹#›</a:t>
            </a:fld>
            <a:endParaRPr lang="en-GB"/>
          </a:p>
        </p:txBody>
      </p:sp>
    </p:spTree>
    <p:extLst>
      <p:ext uri="{BB962C8B-B14F-4D97-AF65-F5344CB8AC3E}">
        <p14:creationId xmlns:p14="http://schemas.microsoft.com/office/powerpoint/2010/main" val="147952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Hand out packs to groups of around 5. Packs are in folder.</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BCC613-B508-4BE2-84DE-28F9774E6E2B}" type="slidenum">
              <a:rPr lang="en-GB" altLang="en-US">
                <a:solidFill>
                  <a:prstClr val="black"/>
                </a:solidFill>
              </a:rPr>
              <a:pPr/>
              <a:t>12</a:t>
            </a:fld>
            <a:endParaRPr lang="en-GB" altLang="en-US">
              <a:solidFill>
                <a:prstClr val="black"/>
              </a:solidFill>
            </a:endParaRPr>
          </a:p>
        </p:txBody>
      </p:sp>
    </p:spTree>
    <p:extLst>
      <p:ext uri="{BB962C8B-B14F-4D97-AF65-F5344CB8AC3E}">
        <p14:creationId xmlns:p14="http://schemas.microsoft.com/office/powerpoint/2010/main" val="9508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480AE5-2F17-4794-ABD0-39ED9D10191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90517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894497B-1546-48A3-BA50-1E4B6FE0A864}"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79640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76200">
            <a:solidFill>
              <a:schemeClr val="bg1"/>
            </a:solidFill>
          </a:ln>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7DBDC-F84A-4D50-9F56-017229E786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7709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6936F-8FEF-418A-9BEE-B02D8B853E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54994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7347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54896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35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02240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1216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622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C98814-81EC-4549-9C0E-D347657758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7238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3D5FA9-8B76-408B-8F89-9440F761305D}" type="datetimeFigureOut">
              <a:rPr lang="en-GB" smtClean="0"/>
              <a:pPr/>
              <a:t>10/22/2021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6BE86A-FA13-45C2-837D-9BC3BEA3F6C6}" type="slidenum">
              <a:rPr lang="en-GB" smtClean="0"/>
              <a:pPr/>
              <a:t>‹#›</a:t>
            </a:fld>
            <a:endParaRPr lang="en-GB"/>
          </a:p>
        </p:txBody>
      </p:sp>
    </p:spTree>
    <p:extLst>
      <p:ext uri="{BB962C8B-B14F-4D97-AF65-F5344CB8AC3E}">
        <p14:creationId xmlns:p14="http://schemas.microsoft.com/office/powerpoint/2010/main" val="1272858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1243858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610389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6" name="Footer Placeholder 5"/>
          <p:cNvSpPr>
            <a:spLocks noGrp="1"/>
          </p:cNvSpPr>
          <p:nvPr>
            <p:ph type="ftr" sz="quarter" idx="11"/>
          </p:nvPr>
        </p:nvSpPr>
        <p:spPr/>
        <p:txBody>
          <a:bodyPr/>
          <a:lstStyle/>
          <a:p>
            <a:endParaRPr lang="en-GB">
              <a:solidFill>
                <a:srgbClr val="A6B727"/>
              </a:solidFill>
            </a:endParaRPr>
          </a:p>
        </p:txBody>
      </p:sp>
      <p:sp>
        <p:nvSpPr>
          <p:cNvPr id="7" name="Slide Number Placeholder 6"/>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310341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8" name="Footer Placeholder 7"/>
          <p:cNvSpPr>
            <a:spLocks noGrp="1"/>
          </p:cNvSpPr>
          <p:nvPr>
            <p:ph type="ftr" sz="quarter" idx="11"/>
          </p:nvPr>
        </p:nvSpPr>
        <p:spPr/>
        <p:txBody>
          <a:bodyPr/>
          <a:lstStyle/>
          <a:p>
            <a:endParaRPr lang="en-GB">
              <a:solidFill>
                <a:srgbClr val="A6B727"/>
              </a:solidFill>
            </a:endParaRPr>
          </a:p>
        </p:txBody>
      </p:sp>
      <p:sp>
        <p:nvSpPr>
          <p:cNvPr id="9" name="Slide Number Placeholder 8"/>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2029088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4" name="Footer Placeholder 3"/>
          <p:cNvSpPr>
            <a:spLocks noGrp="1"/>
          </p:cNvSpPr>
          <p:nvPr>
            <p:ph type="ftr" sz="quarter" idx="11"/>
          </p:nvPr>
        </p:nvSpPr>
        <p:spPr/>
        <p:txBody>
          <a:bodyPr/>
          <a:lstStyle/>
          <a:p>
            <a:endParaRPr lang="en-GB">
              <a:solidFill>
                <a:srgbClr val="A6B727"/>
              </a:solidFill>
            </a:endParaRPr>
          </a:p>
        </p:txBody>
      </p:sp>
      <p:sp>
        <p:nvSpPr>
          <p:cNvPr id="5" name="Slide Number Placeholder 4"/>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1622357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3" name="Footer Placeholder 2"/>
          <p:cNvSpPr>
            <a:spLocks noGrp="1"/>
          </p:cNvSpPr>
          <p:nvPr>
            <p:ph type="ftr" sz="quarter" idx="11"/>
          </p:nvPr>
        </p:nvSpPr>
        <p:spPr/>
        <p:txBody>
          <a:bodyPr/>
          <a:lstStyle/>
          <a:p>
            <a:endParaRPr lang="en-GB">
              <a:solidFill>
                <a:srgbClr val="A6B727"/>
              </a:solidFill>
            </a:endParaRPr>
          </a:p>
        </p:txBody>
      </p:sp>
      <p:sp>
        <p:nvSpPr>
          <p:cNvPr id="4" name="Slide Number Placeholder 3"/>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774016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6" name="Footer Placeholder 5"/>
          <p:cNvSpPr>
            <a:spLocks noGrp="1"/>
          </p:cNvSpPr>
          <p:nvPr>
            <p:ph type="ftr" sz="quarter" idx="11"/>
          </p:nvPr>
        </p:nvSpPr>
        <p:spPr/>
        <p:txBody>
          <a:bodyPr/>
          <a:lstStyle/>
          <a:p>
            <a:endParaRPr lang="en-GB">
              <a:solidFill>
                <a:srgbClr val="A6B727"/>
              </a:solidFill>
            </a:endParaRPr>
          </a:p>
        </p:txBody>
      </p:sp>
      <p:sp>
        <p:nvSpPr>
          <p:cNvPr id="7" name="Slide Number Placeholder 6"/>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339925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E87B9A-994B-4C4F-BFA8-A5B50FA3E0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9355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6" name="Footer Placeholder 5"/>
          <p:cNvSpPr>
            <a:spLocks noGrp="1"/>
          </p:cNvSpPr>
          <p:nvPr>
            <p:ph type="ftr" sz="quarter" idx="11"/>
          </p:nvPr>
        </p:nvSpPr>
        <p:spPr/>
        <p:txBody>
          <a:bodyPr/>
          <a:lstStyle/>
          <a:p>
            <a:endParaRPr lang="en-GB">
              <a:solidFill>
                <a:srgbClr val="A6B727"/>
              </a:solidFill>
            </a:endParaRPr>
          </a:p>
        </p:txBody>
      </p:sp>
      <p:sp>
        <p:nvSpPr>
          <p:cNvPr id="7" name="Slide Number Placeholder 6"/>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3308944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3778808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72440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2230243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52666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1969695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335502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3D5FA9-8B76-408B-8F89-9440F761305D}" type="datetimeFigureOut">
              <a:rPr lang="en-GB" smtClean="0">
                <a:solidFill>
                  <a:srgbClr val="A6B727"/>
                </a:solidFill>
              </a:rPr>
              <a:pPr/>
              <a:t>10/22/2021</a:t>
            </a:fld>
            <a:endParaRPr lang="en-GB">
              <a:solidFill>
                <a:srgbClr val="A6B727"/>
              </a:solidFill>
            </a:endParaRPr>
          </a:p>
        </p:txBody>
      </p:sp>
      <p:sp>
        <p:nvSpPr>
          <p:cNvPr id="5" name="Footer Placeholder 4"/>
          <p:cNvSpPr>
            <a:spLocks noGrp="1"/>
          </p:cNvSpPr>
          <p:nvPr>
            <p:ph type="ftr" sz="quarter" idx="11"/>
          </p:nvPr>
        </p:nvSpPr>
        <p:spPr/>
        <p:txBody>
          <a:bodyPr/>
          <a:lstStyle/>
          <a:p>
            <a:endParaRPr lang="en-GB">
              <a:solidFill>
                <a:srgbClr val="A6B727"/>
              </a:solidFill>
            </a:endParaRPr>
          </a:p>
        </p:txBody>
      </p:sp>
      <p:sp>
        <p:nvSpPr>
          <p:cNvPr id="6" name="Slide Number Placeholder 5"/>
          <p:cNvSpPr>
            <a:spLocks noGrp="1"/>
          </p:cNvSpPr>
          <p:nvPr>
            <p:ph type="sldNum" sz="quarter" idx="12"/>
          </p:nvPr>
        </p:nvSpPr>
        <p:spPr/>
        <p:txBody>
          <a:bodyPr/>
          <a:lstStyle/>
          <a:p>
            <a:fld id="{1A6BE86A-FA13-45C2-837D-9BC3BEA3F6C6}" type="slidenum">
              <a:rPr lang="en-GB" smtClean="0">
                <a:solidFill>
                  <a:srgbClr val="A6B727"/>
                </a:solidFill>
              </a:rPr>
              <a:pPr/>
              <a:t>‹#›</a:t>
            </a:fld>
            <a:endParaRPr lang="en-GB">
              <a:solidFill>
                <a:srgbClr val="A6B727"/>
              </a:solidFill>
            </a:endParaRPr>
          </a:p>
        </p:txBody>
      </p:sp>
    </p:spTree>
    <p:extLst>
      <p:ext uri="{BB962C8B-B14F-4D97-AF65-F5344CB8AC3E}">
        <p14:creationId xmlns:p14="http://schemas.microsoft.com/office/powerpoint/2010/main" val="460621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BC2072-7CB3-40C2-BFA1-D614C1BCDF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604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C45CB-1BD7-4DCA-9226-F5DBAF92E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40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03FDC-EC6B-4DE4-A09B-73B0A2ECAC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2523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1AD47A-ED31-412E-BF4F-52DE83661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594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EF759-FFBC-428A-9C04-464050936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05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AEF650-5ADD-46F0-B1C5-A3920C8634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647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642BEC-78FC-4ED6-AE5D-5A63BC0713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063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2C7DE8-C895-4EA8-9B31-7CD30F6942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667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910D41-D669-4CCF-ACE8-51C9CE867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404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DD9F3D-2376-4491-BED9-FC11B8F94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35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9B992-F558-4ACD-9251-CB93A6E0EE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644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170CAE-4753-49DF-9529-68C5CC5458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560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69E29E33-B620-47F9-BB04-8846C2A5AFCC}"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0151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118CF4-C9C5-49BA-BA1A-5DD836ABFD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8144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203078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3717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504296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20952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286434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38036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37299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3176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97854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10/22/2021</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1290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29C7051-C973-4050-85C7-5B84EAC4DC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43765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Oval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Oval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fld id="{6FF576A2-192E-4FAF-AE0B-600BBEDDCD35}" type="datetimeFigureOut">
              <a:rPr lang="en-GB">
                <a:solidFill>
                  <a:srgbClr val="575F6D"/>
                </a:solidFill>
              </a:rPr>
              <a:pPr>
                <a:defRPr/>
              </a:pPr>
              <a:t>10/22/2021</a:t>
            </a:fld>
            <a:endParaRPr lang="en-GB">
              <a:solidFill>
                <a:srgbClr val="575F6D"/>
              </a:solidFill>
            </a:endParaRPr>
          </a:p>
        </p:txBody>
      </p:sp>
      <p:sp>
        <p:nvSpPr>
          <p:cNvPr id="23" name="Footer Placeholder 16"/>
          <p:cNvSpPr>
            <a:spLocks noGrp="1"/>
          </p:cNvSpPr>
          <p:nvPr>
            <p:ph type="ftr" sz="quarter" idx="11"/>
          </p:nvPr>
        </p:nvSpPr>
        <p:spPr bwMode="auto">
          <a:xfrm rot="5400000">
            <a:off x="10045701" y="4117447"/>
            <a:ext cx="3657600" cy="512233"/>
          </a:xfrm>
        </p:spPr>
        <p:txBody>
          <a:bodyPr/>
          <a:lstStyle>
            <a:lvl1pPr>
              <a:defRPr/>
            </a:lvl1pPr>
          </a:lstStyle>
          <a:p>
            <a:pPr>
              <a:defRPr/>
            </a:pPr>
            <a:endParaRPr lang="en-GB">
              <a:solidFill>
                <a:srgbClr val="575F6D"/>
              </a:solidFill>
            </a:endParaRPr>
          </a:p>
        </p:txBody>
      </p:sp>
      <p:sp>
        <p:nvSpPr>
          <p:cNvPr id="24" name="Slide Number Placeholder 28"/>
          <p:cNvSpPr>
            <a:spLocks noGrp="1"/>
          </p:cNvSpPr>
          <p:nvPr>
            <p:ph type="sldNum" sz="quarter" idx="12"/>
          </p:nvPr>
        </p:nvSpPr>
        <p:spPr bwMode="auto">
          <a:xfrm>
            <a:off x="1767417" y="4929189"/>
            <a:ext cx="812800" cy="517525"/>
          </a:xfrm>
        </p:spPr>
        <p:txBody>
          <a:bodyPr/>
          <a:lstStyle>
            <a:lvl1pPr>
              <a:defRPr/>
            </a:lvl1pPr>
          </a:lstStyle>
          <a:p>
            <a:fld id="{104CD43D-B07F-4956-A9AE-5BA1DB92F643}" type="slidenum">
              <a:rPr lang="en-GB" altLang="en-US"/>
              <a:pPr/>
              <a:t>‹#›</a:t>
            </a:fld>
            <a:endParaRPr lang="en-GB" altLang="en-US"/>
          </a:p>
        </p:txBody>
      </p:sp>
    </p:spTree>
    <p:extLst>
      <p:ext uri="{BB962C8B-B14F-4D97-AF65-F5344CB8AC3E}">
        <p14:creationId xmlns:p14="http://schemas.microsoft.com/office/powerpoint/2010/main" val="327031889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09600" y="1600200"/>
            <a:ext cx="99568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rtlCol="0"/>
          <a:lstStyle>
            <a:lvl1pPr>
              <a:defRPr/>
            </a:lvl1pPr>
          </a:lstStyle>
          <a:p>
            <a:pPr>
              <a:defRPr/>
            </a:pPr>
            <a:fld id="{7109E2EE-804A-43A2-AF7A-567E82E46A56}" type="datetimeFigureOut">
              <a:rPr lang="en-GB">
                <a:solidFill>
                  <a:srgbClr val="575F6D"/>
                </a:solidFill>
              </a:rPr>
              <a:pPr>
                <a:defRPr/>
              </a:pPr>
              <a:t>10/22/2021</a:t>
            </a:fld>
            <a:endParaRPr lang="en-GB">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fld id="{791AB491-F9B2-4923-A768-C27EF0A98CAB}" type="slidenum">
              <a:rPr lang="en-GB" altLang="en-US"/>
              <a:pPr/>
              <a:t>‹#›</a:t>
            </a:fld>
            <a:endParaRPr lang="en-GB" altLang="en-US"/>
          </a:p>
        </p:txBody>
      </p:sp>
      <p:sp>
        <p:nvSpPr>
          <p:cNvPr id="6" name="Footer Placeholder 9"/>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2319189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cs typeface="Arial" panose="020B0604020202020204" pitchFamily="34"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cs typeface="Arial" panose="020B0604020202020204" pitchFamily="34"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panose="020B0604020202020204" pitchFamily="34"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cs typeface="Arial" panose="020B0604020202020204" pitchFamily="34"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panose="020B0604020202020204" pitchFamily="34"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panose="020B0604020202020204" pitchFamily="34"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fld id="{032A4FDC-540C-4F27-9352-FC04D8520083}" type="datetimeFigureOut">
              <a:rPr lang="en-GB">
                <a:solidFill>
                  <a:srgbClr val="FFF39D"/>
                </a:solidFill>
              </a:rPr>
              <a:pPr>
                <a:defRPr/>
              </a:pPr>
              <a:t>10/22/2021</a:t>
            </a:fld>
            <a:endParaRPr lang="en-GB">
              <a:solidFill>
                <a:srgbClr val="FFF39D"/>
              </a:solidFill>
            </a:endParaRPr>
          </a:p>
        </p:txBody>
      </p:sp>
      <p:sp>
        <p:nvSpPr>
          <p:cNvPr id="21" name="Footer Placeholder 4"/>
          <p:cNvSpPr>
            <a:spLocks noGrp="1"/>
          </p:cNvSpPr>
          <p:nvPr>
            <p:ph type="ftr" sz="quarter" idx="11"/>
          </p:nvPr>
        </p:nvSpPr>
        <p:spPr bwMode="auto">
          <a:xfrm rot="5400000">
            <a:off x="10045701" y="4114272"/>
            <a:ext cx="3657600" cy="512233"/>
          </a:xfrm>
        </p:spPr>
        <p:txBody>
          <a:bodyPr/>
          <a:lstStyle>
            <a:lvl1pPr>
              <a:defRPr/>
            </a:lvl1pPr>
          </a:lstStyle>
          <a:p>
            <a:pPr>
              <a:defRPr/>
            </a:pPr>
            <a:endParaRPr lang="en-GB">
              <a:solidFill>
                <a:srgbClr val="FFF39D"/>
              </a:solidFill>
            </a:endParaRPr>
          </a:p>
        </p:txBody>
      </p:sp>
      <p:sp>
        <p:nvSpPr>
          <p:cNvPr id="22" name="Slide Number Placeholder 5"/>
          <p:cNvSpPr>
            <a:spLocks noGrp="1"/>
          </p:cNvSpPr>
          <p:nvPr>
            <p:ph type="sldNum" sz="quarter" idx="12"/>
          </p:nvPr>
        </p:nvSpPr>
        <p:spPr bwMode="auto">
          <a:xfrm>
            <a:off x="1786467" y="4929189"/>
            <a:ext cx="812800" cy="517525"/>
          </a:xfrm>
        </p:spPr>
        <p:txBody>
          <a:bodyPr/>
          <a:lstStyle>
            <a:lvl1pPr>
              <a:defRPr/>
            </a:lvl1pPr>
          </a:lstStyle>
          <a:p>
            <a:fld id="{80710DAE-404D-4538-9343-60EE1629008E}" type="slidenum">
              <a:rPr lang="en-GB" altLang="en-US"/>
              <a:pPr/>
              <a:t>‹#›</a:t>
            </a:fld>
            <a:endParaRPr lang="en-GB" altLang="en-US"/>
          </a:p>
        </p:txBody>
      </p:sp>
    </p:spTree>
    <p:extLst>
      <p:ext uri="{BB962C8B-B14F-4D97-AF65-F5344CB8AC3E}">
        <p14:creationId xmlns:p14="http://schemas.microsoft.com/office/powerpoint/2010/main" val="162638782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600200"/>
            <a:ext cx="4876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693664" y="1600200"/>
            <a:ext cx="4876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6005331-2FD9-46AD-A1B8-AF192CFA9B1B}" type="datetimeFigureOut">
              <a:rPr lang="en-GB">
                <a:solidFill>
                  <a:srgbClr val="575F6D"/>
                </a:solidFill>
              </a:rPr>
              <a:pPr>
                <a:defRPr/>
              </a:pPr>
              <a:t>10/22/2021</a:t>
            </a:fld>
            <a:endParaRPr lang="en-GB">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fld id="{D9F801B6-D201-4D91-B150-CDE73C41B90B}" type="slidenum">
              <a:rPr lang="en-GB" altLang="en-US"/>
              <a:pPr/>
              <a:t>‹#›</a:t>
            </a:fld>
            <a:endParaRPr lang="en-GB" altLang="en-US"/>
          </a:p>
        </p:txBody>
      </p:sp>
    </p:spTree>
    <p:extLst>
      <p:ext uri="{BB962C8B-B14F-4D97-AF65-F5344CB8AC3E}">
        <p14:creationId xmlns:p14="http://schemas.microsoft.com/office/powerpoint/2010/main" val="1736036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362200"/>
            <a:ext cx="4876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5829300" y="2362200"/>
            <a:ext cx="4876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pPr>
              <a:defRPr/>
            </a:pPr>
            <a:fld id="{C8E25EC7-E31D-400B-9B09-6CA1B7FFB5E1}" type="datetimeFigureOut">
              <a:rPr lang="en-GB">
                <a:solidFill>
                  <a:srgbClr val="575F6D"/>
                </a:solidFill>
              </a:rPr>
              <a:pPr>
                <a:defRPr/>
              </a:pPr>
              <a:t>10/22/2021</a:t>
            </a:fld>
            <a:endParaRPr lang="en-GB">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fld id="{A2615BEF-3CE8-4C98-ABC6-8B9C09C05189}" type="slidenum">
              <a:rPr lang="en-GB" altLang="en-US"/>
              <a:pPr/>
              <a:t>‹#›</a:t>
            </a:fld>
            <a:endParaRPr lang="en-GB" altLang="en-US"/>
          </a:p>
        </p:txBody>
      </p:sp>
    </p:spTree>
    <p:extLst>
      <p:ext uri="{BB962C8B-B14F-4D97-AF65-F5344CB8AC3E}">
        <p14:creationId xmlns:p14="http://schemas.microsoft.com/office/powerpoint/2010/main" val="3500183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5"/>
          <p:cNvSpPr>
            <a:spLocks noGrp="1"/>
          </p:cNvSpPr>
          <p:nvPr>
            <p:ph type="dt" sz="half" idx="10"/>
          </p:nvPr>
        </p:nvSpPr>
        <p:spPr/>
        <p:txBody>
          <a:bodyPr rtlCol="0"/>
          <a:lstStyle>
            <a:lvl1pPr>
              <a:defRPr/>
            </a:lvl1pPr>
          </a:lstStyle>
          <a:p>
            <a:pPr>
              <a:defRPr/>
            </a:pPr>
            <a:fld id="{C529E994-9794-40F5-B5A8-342E6BB7C598}" type="datetimeFigureOut">
              <a:rPr lang="en-GB">
                <a:solidFill>
                  <a:srgbClr val="575F6D"/>
                </a:solidFill>
              </a:rPr>
              <a:pPr>
                <a:defRPr/>
              </a:pPr>
              <a:t>10/22/2021</a:t>
            </a:fld>
            <a:endParaRPr lang="en-GB">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fld id="{2EBDA861-8556-44F5-AD1D-FD40C3605DFE}" type="slidenum">
              <a:rPr lang="en-GB" altLang="en-US"/>
              <a:pPr/>
              <a:t>‹#›</a:t>
            </a:fld>
            <a:endParaRPr lang="en-GB" altLang="en-US"/>
          </a:p>
        </p:txBody>
      </p:sp>
      <p:sp>
        <p:nvSpPr>
          <p:cNvPr id="5" name="Footer Placeholder 7"/>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657132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8B443F9-98DD-4854-B6C0-01BB2E7C967F}" type="datetimeFigureOut">
              <a:rPr lang="en-GB">
                <a:solidFill>
                  <a:srgbClr val="575F6D"/>
                </a:solidFill>
              </a:rPr>
              <a:pPr>
                <a:defRPr/>
              </a:pPr>
              <a:t>10/22/2021</a:t>
            </a:fld>
            <a:endParaRPr lang="en-GB">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fld id="{893E17D5-B0FC-4AA9-90A2-EDD7B537F3ED}" type="slidenum">
              <a:rPr lang="en-GB" altLang="en-US"/>
              <a:pPr/>
              <a:t>‹#›</a:t>
            </a:fld>
            <a:endParaRPr lang="en-GB" altLang="en-US"/>
          </a:p>
        </p:txBody>
      </p:sp>
    </p:spTree>
    <p:extLst>
      <p:ext uri="{BB962C8B-B14F-4D97-AF65-F5344CB8AC3E}">
        <p14:creationId xmlns:p14="http://schemas.microsoft.com/office/powerpoint/2010/main" val="3656283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panose="020B0604020202020204" pitchFamily="34" charset="0"/>
            </a:endParaRPr>
          </a:p>
        </p:txBody>
      </p:sp>
      <p:sp>
        <p:nvSpPr>
          <p:cNvPr id="7" name="Straight Connector 16"/>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8" name="Straight Connector 17"/>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Straight Connector 19"/>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11" name="Oval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rtlCol="0"/>
          <a:lstStyle>
            <a:lvl1pPr>
              <a:defRPr/>
            </a:lvl1pPr>
          </a:lstStyle>
          <a:p>
            <a:pPr>
              <a:defRPr/>
            </a:pPr>
            <a:fld id="{C9FCD1E4-1E86-4FC2-B2C8-07FBA5D052D4}" type="datetimeFigureOut">
              <a:rPr lang="en-GB">
                <a:solidFill>
                  <a:srgbClr val="575F6D"/>
                </a:solidFill>
              </a:rPr>
              <a:pPr>
                <a:defRPr/>
              </a:pPr>
              <a:t>10/22/2021</a:t>
            </a:fld>
            <a:endParaRPr lang="en-GB">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fld id="{60E41032-09C4-4709-92F7-F1E076448938}" type="slidenum">
              <a:rPr lang="en-GB" altLang="en-US"/>
              <a:pPr/>
              <a:t>‹#›</a:t>
            </a:fld>
            <a:endParaRPr lang="en-GB" altLang="en-US"/>
          </a:p>
        </p:txBody>
      </p:sp>
      <p:sp>
        <p:nvSpPr>
          <p:cNvPr id="14" name="Footer Placeholder 22"/>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389388174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6" name="Oval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Straight Connector 16"/>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Straight Connector 18"/>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panose="020B0604020202020204" pitchFamily="34" charset="0"/>
            </a:endParaRPr>
          </a:p>
        </p:txBody>
      </p:sp>
      <p:sp>
        <p:nvSpPr>
          <p:cNvPr id="11" name="Straight Connector 20"/>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490B9EC4-50EB-4A3E-B828-FE01E6976659}" type="datetimeFigureOut">
              <a:rPr lang="en-GB">
                <a:solidFill>
                  <a:srgbClr val="575F6D"/>
                </a:solidFill>
              </a:rPr>
              <a:pPr>
                <a:defRPr/>
              </a:pPr>
              <a:t>10/22/2021</a:t>
            </a:fld>
            <a:endParaRPr lang="en-GB">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fld id="{998C0394-0F04-4EA1-88EC-E43D3E38F29C}" type="slidenum">
              <a:rPr lang="en-GB" altLang="en-US"/>
              <a:pPr/>
              <a:t>‹#›</a:t>
            </a:fld>
            <a:endParaRPr lang="en-GB" altLang="en-US"/>
          </a:p>
        </p:txBody>
      </p:sp>
      <p:sp>
        <p:nvSpPr>
          <p:cNvPr id="14" name="Footer Placeholder 20"/>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1965337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4F13655-A395-4BBE-AF8A-7E477DC08587}" type="datetimeFigureOut">
              <a:rPr lang="en-GB">
                <a:solidFill>
                  <a:srgbClr val="575F6D"/>
                </a:solidFill>
              </a:rPr>
              <a:pPr>
                <a:defRPr/>
              </a:pPr>
              <a:t>10/22/2021</a:t>
            </a:fld>
            <a:endParaRPr lang="en-GB">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fld id="{593A7F26-E1A3-4D2A-9725-50D2195A0EC3}" type="slidenum">
              <a:rPr lang="en-GB" altLang="en-US"/>
              <a:pPr/>
              <a:t>‹#›</a:t>
            </a:fld>
            <a:endParaRPr lang="en-GB" altLang="en-US"/>
          </a:p>
        </p:txBody>
      </p:sp>
    </p:spTree>
    <p:extLst>
      <p:ext uri="{BB962C8B-B14F-4D97-AF65-F5344CB8AC3E}">
        <p14:creationId xmlns:p14="http://schemas.microsoft.com/office/powerpoint/2010/main" val="3128112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821756-302C-422F-B457-2218DCFE34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884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411D777-1BAB-4DE7-92EA-A51A5756A07F}" type="datetimeFigureOut">
              <a:rPr lang="en-GB">
                <a:solidFill>
                  <a:srgbClr val="575F6D"/>
                </a:solidFill>
              </a:rPr>
              <a:pPr>
                <a:defRPr/>
              </a:pPr>
              <a:t>10/22/2021</a:t>
            </a:fld>
            <a:endParaRPr lang="en-GB">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fld id="{BB1CF5DF-C8E3-47BF-B460-017E46D114F0}" type="slidenum">
              <a:rPr lang="en-GB" altLang="en-US"/>
              <a:pPr/>
              <a:t>‹#›</a:t>
            </a:fld>
            <a:endParaRPr lang="en-GB" altLang="en-US"/>
          </a:p>
        </p:txBody>
      </p:sp>
    </p:spTree>
    <p:extLst>
      <p:ext uri="{BB962C8B-B14F-4D97-AF65-F5344CB8AC3E}">
        <p14:creationId xmlns:p14="http://schemas.microsoft.com/office/powerpoint/2010/main" val="3149905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A461F8-1270-465F-8856-F1303F6619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55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0536E3-043B-4857-AD01-9938754976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172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154BE9-DCB2-4B4B-9EBB-0BA1A0D519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641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2E4C83-1760-422C-B94E-13F3E27A4C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348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04C7FD4-43E2-47AE-BFF1-5E310141B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7112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164ABC-F701-4CF7-BF6D-67594EC468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6142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F4C378-D952-43B7-887E-D5B305B91B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8142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61F7D4A-9171-4E94-84E5-D741829FE8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2426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480DA8-4C73-4602-A0E9-4AAD3006E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433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D77289-E075-4E5D-8F77-54F01B5C84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4027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4D6325-1F65-445D-8716-29E9586982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4345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C346DC-769D-4C5B-97F9-9A2565DC8F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2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8E45B959-E471-4416-9A88-70729EB9CA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261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0513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088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9683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4283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4574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28887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604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AB9391-87F9-466D-8B0B-F2975072AE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5080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13780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1174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2303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1261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76492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1887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4140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2153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9036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9779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E63E2B-6F89-40C3-A2BF-9228CB5BEC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02939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055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24309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09799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0094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134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1028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17566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9332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90512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246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solidFill>
            <a:schemeClr val="accent5">
              <a:lumMod val="90000"/>
            </a:schemeClr>
          </a:solidFill>
          <a:ln>
            <a:noFill/>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solidFill>
            <a:schemeClr val="accent5">
              <a:lumMod val="90000"/>
            </a:schemeClr>
          </a:solidFill>
          <a:ln>
            <a:noFill/>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88BD880-4EAF-48E4-AAF3-950C053640DD}" type="slidenum">
              <a:rPr lang="en-US" altLang="en-US">
                <a:solidFill>
                  <a:srgbClr val="000000"/>
                </a:solidFill>
                <a:latin typeface="Arial" panose="020B0604020202020204" pitchFamily="34" charset="0"/>
              </a:rPr>
              <a:pPr fontAlgn="base">
                <a:spcBef>
                  <a:spcPct val="0"/>
                </a:spcBef>
                <a:spcAft>
                  <a:spcPct val="0"/>
                </a:spcAft>
                <a:def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189687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defRPr/>
            </a:pPr>
            <a:fld id="{E88BD880-4EAF-48E4-AAF3-950C053640DD}" type="slidenum">
              <a:rPr lang="en-US" altLang="en-US" smtClean="0">
                <a:solidFill>
                  <a:srgbClr val="000000"/>
                </a:solidFill>
                <a:latin typeface="Arial" panose="020B0604020202020204" pitchFamily="34" charset="0"/>
              </a:rPr>
              <a:pPr fontAlgn="base">
                <a:spcBef>
                  <a:spcPct val="0"/>
                </a:spcBef>
                <a:spcAft>
                  <a:spcPct val="0"/>
                </a:spcAft>
                <a:def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14377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381" y="260648"/>
            <a:ext cx="10972800" cy="1143000"/>
          </a:xfrm>
          <a:prstGeom prst="rect">
            <a:avLst/>
          </a:prstGeom>
          <a:gradFill flip="none" rotWithShape="1">
            <a:gsLst>
              <a:gs pos="0">
                <a:srgbClr val="F1C5FF"/>
              </a:gs>
              <a:gs pos="100000">
                <a:srgbClr val="000066"/>
              </a:gs>
            </a:gsLst>
            <a:path path="shap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gradFill flip="none" rotWithShape="1">
            <a:gsLst>
              <a:gs pos="0">
                <a:srgbClr val="F1C5FF"/>
              </a:gs>
              <a:gs pos="100000">
                <a:srgbClr val="000066"/>
              </a:gs>
            </a:gsLst>
            <a:path path="shape">
              <a:fillToRect l="50000" t="50000" r="50000" b="50000"/>
            </a:path>
            <a:tileRect/>
          </a:grad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644712C2-DF1F-490F-BD7E-780BE86FB554}"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160605207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7CB97365-EBCA-4027-87D5-99FC1D4DF0BB}" type="datetimeFigureOut">
              <a:rPr lang="en-US" smtClean="0">
                <a:solidFill>
                  <a:srgbClr val="564B3C"/>
                </a:solidFill>
              </a:rPr>
              <a:pPr/>
              <a:t>10/22/2021</a:t>
            </a:fld>
            <a:endParaRPr lang="en-US">
              <a:solidFill>
                <a:prstClr val="black">
                  <a:shade val="50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prstClr val="black">
                  <a:shade val="50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69E29E33-B620-47F9-BB04-8846C2A5AFCC}" type="slidenum">
              <a:rPr lang="en-US" smtClean="0">
                <a:solidFill>
                  <a:srgbClr val="564B3C"/>
                </a:solidFill>
              </a:rPr>
              <a:pPr/>
              <a:t>‹#›</a:t>
            </a:fld>
            <a:endParaRPr lang="en-US" dirty="0">
              <a:solidFill>
                <a:prstClr val="black">
                  <a:shade val="50000"/>
                </a:prstClr>
              </a:solidFill>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4385148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panose="020B0604020202020204" pitchFamily="34"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smtClean="0"/>
              <a:t>Click to edit Master title style</a:t>
            </a:r>
            <a:endParaRPr lang="en-US"/>
          </a:p>
        </p:txBody>
      </p:sp>
      <p:sp>
        <p:nvSpPr>
          <p:cNvPr id="1028" name="Text Placeholder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9DF32324-25FE-46CE-9D6A-ABA567311182}" type="datetimeFigureOut">
              <a:rPr lang="en-GB">
                <a:solidFill>
                  <a:srgbClr val="575F6D"/>
                </a:solidFill>
              </a:rPr>
              <a:pPr>
                <a:defRPr/>
              </a:pPr>
              <a:t>10/22/2021</a:t>
            </a:fld>
            <a:endParaRPr lang="en-GB">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en-GB">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anose="020B0604020202020204" pitchFamily="34" charset="0"/>
            </a:endParaRPr>
          </a:p>
        </p:txBody>
      </p:sp>
      <p:sp>
        <p:nvSpPr>
          <p:cNvPr id="1032" name="Straight Connector 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34" name="Straight Connector 1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anose="020B0604020202020204" pitchFamily="34" charset="0"/>
              <a:cs typeface="Arial" panose="020B0604020202020204" pitchFamily="34" charset="0"/>
            </a:endParaRPr>
          </a:p>
        </p:txBody>
      </p:sp>
      <p:sp>
        <p:nvSpPr>
          <p:cNvPr id="12" name="Oval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latin typeface="Century Schoolbook" panose="02040604050505020304" pitchFamily="18" charset="0"/>
              </a:defRPr>
            </a:lvl1pPr>
          </a:lstStyle>
          <a:p>
            <a:pPr fontAlgn="base">
              <a:spcBef>
                <a:spcPct val="0"/>
              </a:spcBef>
              <a:spcAft>
                <a:spcPct val="0"/>
              </a:spcAft>
            </a:pPr>
            <a:fld id="{66A77A7E-0A0D-4670-9AF1-87ED88E46512}" type="slidenum">
              <a:rPr lang="en-GB" altLang="en-US" smtClean="0">
                <a:cs typeface="Arial" panose="020B0604020202020204" pitchFamily="34" charset="0"/>
              </a:rPr>
              <a:pPr fontAlgn="base">
                <a:spcBef>
                  <a:spcPct val="0"/>
                </a:spcBef>
                <a:spcAft>
                  <a:spcPct val="0"/>
                </a:spcAft>
              </a:pPr>
              <a:t>‹#›</a:t>
            </a:fld>
            <a:endParaRPr lang="en-GB" altLang="en-US" smtClean="0">
              <a:cs typeface="Arial" panose="020B0604020202020204" pitchFamily="34" charset="0"/>
            </a:endParaRPr>
          </a:p>
        </p:txBody>
      </p:sp>
    </p:spTree>
    <p:extLst>
      <p:ext uri="{BB962C8B-B14F-4D97-AF65-F5344CB8AC3E}">
        <p14:creationId xmlns:p14="http://schemas.microsoft.com/office/powerpoint/2010/main" val="198895243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0C609F8-74AE-4281-8D94-C7109D4C9BA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6432563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rgbClr val="ADF5DD">
              <a:alpha val="58000"/>
            </a:srgbClr>
          </a:solidFill>
          <a:ln>
            <a:solidFill>
              <a:srgbClr val="FF0000"/>
            </a:solidFill>
          </a:ln>
          <a:scene3d>
            <a:camera prst="orthographicFront"/>
            <a:lightRig rig="threePt" dir="t"/>
          </a:scene3d>
          <a:sp3d>
            <a:bevelT/>
          </a:sp3d>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a:solidFill>
            <a:srgbClr val="ADF5DD">
              <a:alpha val="58000"/>
            </a:srgbClr>
          </a:solidFill>
          <a:ln>
            <a:solidFill>
              <a:srgbClr val="FF0000"/>
            </a:solidFill>
          </a:ln>
          <a:scene3d>
            <a:camera prst="orthographicFront"/>
            <a:lightRig rig="threePt" dir="t"/>
          </a:scene3d>
          <a:sp3d>
            <a:bevelT/>
          </a:sp3d>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C6DA2-1E17-431E-9FDC-122039D7989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21C6A-58B2-4F27-9623-444E7414D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803936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FF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00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8000">
              <a:srgbClr val="7030A0"/>
            </a:gs>
            <a:gs pos="8300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545B2-0F14-4DF1-ADFB-8D0C77E2B2EA}"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DFFCC-E35F-4265-B8DF-A6BA1D003DB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361361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chemeClr val="bg1">
              <a:lumMod val="85000"/>
            </a:schemeClr>
          </a:solidFill>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a:solidFill>
            <a:schemeClr val="bg1">
              <a:lumMod val="85000"/>
            </a:scheme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A334D-A0D8-42F2-A6DF-3C7B9C3A166F}" type="datetimeFigureOut">
              <a:rPr lang="en-GB" smtClean="0">
                <a:solidFill>
                  <a:prstClr val="black">
                    <a:tint val="75000"/>
                  </a:prstClr>
                </a:solidFill>
              </a:rPr>
              <a:pPr/>
              <a:t>10/22/2021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D7A81-A5BE-4FC9-892A-93F28BFAB7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028890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8" Type="http://schemas.openxmlformats.org/officeDocument/2006/relationships/hyperlink" Target="http://www.google.co.uk/imgres?imgurl=http://dark.pozadia.org/images/wallpapers/Angels%20in%20America3-570517.jpeg&amp;imgrefurl=http://dark.pozadia.org/wallpaper/Angle-Miracle/&amp;usg=__dTjsZKsf2K3Xk27h268jvULRWYw=&amp;h=909&amp;w=1280&amp;sz=352&amp;hl=en&amp;start=8&amp;zoom=1&amp;tbnid=jZP_ghArXFY_bM:&amp;tbnh=107&amp;tbnw=150&amp;ei=IBd_Tum1LImq8QPOlYWDAQ&amp;prev=/search?q%3Dmiracle%26hl%3Den%26gbv%3D2%26tbm%3Disch&amp;itbs=1" TargetMode="External"/><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45.xml"/><Relationship Id="rId6" Type="http://schemas.openxmlformats.org/officeDocument/2006/relationships/image" Target="../media/image30.jpeg"/><Relationship Id="rId5" Type="http://schemas.openxmlformats.org/officeDocument/2006/relationships/hyperlink" Target="http://www.google.co.uk/imgres?imgurl=http://www.wallpaper-valley.com/nature/wallpaper/nature3.jpg&amp;imgrefurl=http://www.wallpaper-valley.com/nature.php&amp;usg=__yYg9qbTd3kdolQoxKiXly1vmFEU=&amp;h=768&amp;w=1024&amp;sz=169&amp;hl=en&amp;start=11&amp;zoom=1&amp;tbnid=HXRetLYAVtaiFM:&amp;tbnh=113&amp;tbnw=150&amp;ei=0xZ_Tu_qLoW58gOwz9CoAQ&amp;prev=/search?q%3Dnature%26hl%3Den%26gbv%3D2%26tbm%3Disch&amp;itbs=1" TargetMode="External"/><Relationship Id="rId4" Type="http://schemas.openxmlformats.org/officeDocument/2006/relationships/image" Target="../media/image29.jpeg"/><Relationship Id="rId9"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uk/url?sa=i&amp;rct=j&amp;q=&amp;esrc=s&amp;frm=1&amp;source=images&amp;cd=&amp;cad=rja&amp;uact=8&amp;ved=0CAcQjRw&amp;url=http://www.chichestercameraclub.org.uk/gallery.php?cn%3D523&amp;ei=cuZoVLPzFLeasQTy64GYDw&amp;bvm=bv.79142246,d.cWc&amp;psig=AFQjCNEP8jtz84dZvsKZHWKSv651W_Ug1A&amp;ust=1416247269678385" TargetMode="Externa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uk/url?sa=i&amp;rct=j&amp;q=&amp;esrc=s&amp;frm=1&amp;source=images&amp;cd=&amp;cad=rja&amp;uact=8&amp;ved=0CAcQjRw&amp;url=http://simplyleftbehind.blogspot.com/2007_10_28_archive.html&amp;ei=FudoVMKdBJbbsATFtICQDw&amp;bvm=bv.79142246,d.cWc&amp;psig=AFQjCNExn4NK8Z3iutTKgOE7DRuVGNmesw&amp;ust=1416247339012565" TargetMode="Externa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uk/url?sa=i&amp;rct=j&amp;q=&amp;esrc=s&amp;frm=1&amp;source=images&amp;cd=&amp;cad=rja&amp;uact=8&amp;ved=0CAcQjRw&amp;url=http://www.britannica.com/EBchecked/topic/303091/Jesus-Christ/222993/The-Jewish-religion-in-the-1st-century&amp;ei=oOdoVJqME-zHsQTk1IG4BQ&amp;bvm=bv.79142246,d.cWc&amp;psig=AFQjCNGfLDza44lESHK87bzgGqakvwO6wA&amp;ust=1416247545905773"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0.xml"/><Relationship Id="rId5" Type="http://schemas.openxmlformats.org/officeDocument/2006/relationships/image" Target="../media/image11.jpe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co.uk/url?sa=i&amp;rct=j&amp;q=&amp;esrc=s&amp;frm=1&amp;source=images&amp;cd=&amp;cad=rja&amp;uact=8&amp;ved=0CAcQjRw&amp;url=http://www.reproduction-gallery.com/oil_painting/details/copy_artist/1026951587/masterpiece/Salvador_Dali/museum_quality/Christ,_St_John_of_the_Cross_1951.xhtml&amp;ei=YvtoVIzSEtDoigLc14H4Bw&amp;psig=AFQjCNGZinCbq2ZNSYUSBa4frOlK0eD9MA&amp;ust=1416252591518446" TargetMode="Externa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Bouguereau" TargetMode="External"/><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m-7px5Xyzlg&amp;safe=true" TargetMode="External"/><Relationship Id="rId2" Type="http://schemas.openxmlformats.org/officeDocument/2006/relationships/hyperlink" Target="https://www.youtube.com/watch?v=vYxhhWSr8Q8&amp;safe=true" TargetMode="External"/><Relationship Id="rId1" Type="http://schemas.openxmlformats.org/officeDocument/2006/relationships/slideLayout" Target="../slideLayouts/slideLayout45.xml"/><Relationship Id="rId4" Type="http://schemas.openxmlformats.org/officeDocument/2006/relationships/hyperlink" Target="https://www.youtube.com/watch?v=cQ4114XO-Xo&amp;safe=tru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uk/imgres?imgurl=http://www.wallpaper-valley.com/nature/wallpaper/nature3.jpg&amp;imgrefurl=http://www.wallpaper-valley.com/nature.php&amp;usg=__yYg9qbTd3kdolQoxKiXly1vmFEU=&amp;h=768&amp;w=1024&amp;sz=169&amp;hl=en&amp;start=11&amp;zoom=1&amp;tbnid=HXRetLYAVtaiFM:&amp;tbnh=113&amp;tbnw=150&amp;ei=0xZ_Tu_qLoW58gOwz9CoAQ&amp;prev=/search?q%3Dnature%26hl%3Den%26gbv%3D2%26tbm%3Disch&amp;itbs=1" TargetMode="Externa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5.xml"/><Relationship Id="rId5" Type="http://schemas.openxmlformats.org/officeDocument/2006/relationships/image" Target="../media/image44.jpeg"/><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5.xml"/><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jpeg"/><Relationship Id="rId16" Type="http://schemas.openxmlformats.org/officeDocument/2006/relationships/image" Target="../media/image71.jpeg"/><Relationship Id="rId1" Type="http://schemas.openxmlformats.org/officeDocument/2006/relationships/slideLayout" Target="../slideLayouts/slideLayout67.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4.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4.xml"/><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1514" y="958231"/>
            <a:ext cx="6831101" cy="1754326"/>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RELIGIOUS EDUCATION</a:t>
            </a:r>
          </a:p>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TERM ONE</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5" name="Rectangle 4"/>
          <p:cNvSpPr/>
          <p:nvPr/>
        </p:nvSpPr>
        <p:spPr>
          <a:xfrm>
            <a:off x="2334075" y="2941577"/>
            <a:ext cx="6763711" cy="3170099"/>
          </a:xfrm>
          <a:prstGeom prst="rect">
            <a:avLst/>
          </a:prstGeom>
          <a:noFill/>
        </p:spPr>
        <p:txBody>
          <a:bodyPr wrap="none" lIns="91440" tIns="45720" rIns="91440" bIns="45720">
            <a:spAutoFit/>
          </a:bodyPr>
          <a:lstStyle/>
          <a:p>
            <a:pPr algn="ctr"/>
            <a:r>
              <a:rPr lang="en-US" sz="20000" b="1" dirty="0" smtClean="0">
                <a:ln w="6600">
                  <a:solidFill>
                    <a:srgbClr val="ED7D31"/>
                  </a:solidFill>
                  <a:prstDash val="solid"/>
                </a:ln>
                <a:solidFill>
                  <a:srgbClr val="FFFFFF"/>
                </a:solidFill>
                <a:effectLst>
                  <a:outerShdw dist="38100" dir="2700000" algn="tl" rotWithShape="0">
                    <a:srgbClr val="ED7D31"/>
                  </a:outerShdw>
                </a:effectLst>
                <a:latin typeface="Curlz MT" panose="04040404050702020202" pitchFamily="82" charset="0"/>
              </a:rPr>
              <a:t>Year 9</a:t>
            </a:r>
            <a:endParaRPr lang="en-US" sz="20000" b="1" dirty="0">
              <a:ln w="6600">
                <a:solidFill>
                  <a:srgbClr val="ED7D31"/>
                </a:solidFill>
                <a:prstDash val="solid"/>
              </a:ln>
              <a:solidFill>
                <a:srgbClr val="FFFFFF"/>
              </a:solidFill>
              <a:effectLst>
                <a:outerShdw dist="38100" dir="2700000" algn="tl" rotWithShape="0">
                  <a:srgbClr val="ED7D31"/>
                </a:outerShdw>
              </a:effectLst>
              <a:latin typeface="Curlz MT" panose="04040404050702020202" pitchFamily="82" charset="0"/>
            </a:endParaRPr>
          </a:p>
        </p:txBody>
      </p:sp>
    </p:spTree>
    <p:extLst>
      <p:ext uri="{BB962C8B-B14F-4D97-AF65-F5344CB8AC3E}">
        <p14:creationId xmlns:p14="http://schemas.microsoft.com/office/powerpoint/2010/main" val="1170690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3" name="Content Placeholder 2"/>
          <p:cNvSpPr>
            <a:spLocks noGrp="1"/>
          </p:cNvSpPr>
          <p:nvPr>
            <p:ph idx="1"/>
          </p:nvPr>
        </p:nvSpPr>
        <p:spPr>
          <a:xfrm>
            <a:off x="1981200" y="3356993"/>
            <a:ext cx="8229600" cy="2769171"/>
          </a:xfrm>
        </p:spPr>
        <p:txBody>
          <a:bodyPr/>
          <a:lstStyle/>
          <a:p>
            <a:r>
              <a:rPr lang="en-GB" dirty="0" smtClean="0"/>
              <a:t>Write the above hypothesis in your books.</a:t>
            </a:r>
          </a:p>
          <a:p>
            <a:endParaRPr lang="en-GB" dirty="0"/>
          </a:p>
          <a:p>
            <a:r>
              <a:rPr lang="en-GB" dirty="0" smtClean="0"/>
              <a:t>Write whether it is true or false and why.</a:t>
            </a:r>
            <a:endParaRPr lang="en-GB" dirty="0"/>
          </a:p>
        </p:txBody>
      </p:sp>
      <p:sp>
        <p:nvSpPr>
          <p:cNvPr id="4" name="Rectangle 3"/>
          <p:cNvSpPr/>
          <p:nvPr/>
        </p:nvSpPr>
        <p:spPr>
          <a:xfrm>
            <a:off x="2115570" y="1700808"/>
            <a:ext cx="8136904" cy="1077218"/>
          </a:xfrm>
          <a:prstGeom prst="rect">
            <a:avLst/>
          </a:prstGeom>
          <a:solidFill>
            <a:schemeClr val="bg2">
              <a:alpha val="55000"/>
            </a:schemeClr>
          </a:solidFill>
          <a:effectLst>
            <a:softEdge rad="177800"/>
          </a:effectLst>
        </p:spPr>
        <p:txBody>
          <a:bodyPr wrap="square">
            <a:spAutoFit/>
          </a:bodyPr>
          <a:lstStyle/>
          <a:p>
            <a:r>
              <a:rPr lang="en-GB" sz="3200" b="1" dirty="0">
                <a:solidFill>
                  <a:srgbClr val="000000"/>
                </a:solidFill>
              </a:rPr>
              <a:t>HYPOTHESIS…</a:t>
            </a:r>
          </a:p>
          <a:p>
            <a:r>
              <a:rPr lang="en-US" sz="3200" b="1" i="1" dirty="0">
                <a:solidFill>
                  <a:srgbClr val="000000"/>
                </a:solidFill>
              </a:rPr>
              <a:t>“God is a bearded chap who sits on a cloud.”</a:t>
            </a:r>
            <a:endParaRPr lang="en-GB" sz="3200" dirty="0">
              <a:solidFill>
                <a:srgbClr val="000000"/>
              </a:solidFill>
            </a:endParaRPr>
          </a:p>
        </p:txBody>
      </p:sp>
    </p:spTree>
    <p:extLst>
      <p:ext uri="{BB962C8B-B14F-4D97-AF65-F5344CB8AC3E}">
        <p14:creationId xmlns:p14="http://schemas.microsoft.com/office/powerpoint/2010/main" val="1114459744"/>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2208213" y="549276"/>
            <a:ext cx="7772400" cy="1470025"/>
          </a:xfrm>
          <a:ln>
            <a:miter lim="800000"/>
            <a:headEnd/>
            <a:tailEnd/>
          </a:ln>
        </p:spPr>
        <p:txBody>
          <a:bodyPr/>
          <a:lstStyle/>
          <a:p>
            <a:pPr eaLnBrk="1" hangingPunct="1"/>
            <a:r>
              <a:rPr lang="en-GB" altLang="en-US" smtClean="0"/>
              <a:t>God- the official definition</a:t>
            </a:r>
          </a:p>
        </p:txBody>
      </p:sp>
      <p:sp>
        <p:nvSpPr>
          <p:cNvPr id="6" name="Rectangle 5"/>
          <p:cNvSpPr/>
          <p:nvPr/>
        </p:nvSpPr>
        <p:spPr>
          <a:xfrm>
            <a:off x="2711624" y="2633863"/>
            <a:ext cx="6768752" cy="2308324"/>
          </a:xfrm>
          <a:prstGeom prst="rect">
            <a:avLst/>
          </a:prstGeom>
          <a:solidFill>
            <a:schemeClr val="accent5">
              <a:lumMod val="90000"/>
            </a:schemeClr>
          </a:solidFill>
          <a:effectLst>
            <a:softEdge rad="63500"/>
          </a:effectLst>
        </p:spPr>
        <p:txBody>
          <a:bodyPr>
            <a:spAutoFit/>
          </a:bodyPr>
          <a:lstStyle/>
          <a:p>
            <a:pPr lvl="1" fontAlgn="base">
              <a:spcBef>
                <a:spcPct val="0"/>
              </a:spcBef>
              <a:spcAft>
                <a:spcPct val="0"/>
              </a:spcAft>
              <a:defRPr/>
            </a:pPr>
            <a:r>
              <a:rPr lang="en-US" sz="2400" dirty="0">
                <a:solidFill>
                  <a:srgbClr val="000000"/>
                </a:solidFill>
              </a:rPr>
              <a:t>I will know the official definition of God.</a:t>
            </a:r>
          </a:p>
          <a:p>
            <a:pPr lvl="1" fontAlgn="base">
              <a:spcBef>
                <a:spcPct val="0"/>
              </a:spcBef>
              <a:spcAft>
                <a:spcPct val="0"/>
              </a:spcAft>
              <a:defRPr/>
            </a:pPr>
            <a:endParaRPr lang="en-US" sz="2400" dirty="0">
              <a:solidFill>
                <a:srgbClr val="000000"/>
              </a:solidFill>
            </a:endParaRPr>
          </a:p>
          <a:p>
            <a:pPr lvl="1" fontAlgn="base">
              <a:spcBef>
                <a:spcPct val="0"/>
              </a:spcBef>
              <a:spcAft>
                <a:spcPct val="0"/>
              </a:spcAft>
              <a:defRPr/>
            </a:pPr>
            <a:r>
              <a:rPr lang="en-US" sz="2400" dirty="0">
                <a:solidFill>
                  <a:srgbClr val="000000"/>
                </a:solidFill>
              </a:rPr>
              <a:t>I will understand what this definition is saying about God.</a:t>
            </a:r>
          </a:p>
          <a:p>
            <a:pPr lvl="1" fontAlgn="base">
              <a:spcBef>
                <a:spcPct val="0"/>
              </a:spcBef>
              <a:spcAft>
                <a:spcPct val="0"/>
              </a:spcAft>
              <a:defRPr/>
            </a:pPr>
            <a:endParaRPr lang="en-US" sz="2400" dirty="0">
              <a:solidFill>
                <a:srgbClr val="000000"/>
              </a:solidFill>
            </a:endParaRPr>
          </a:p>
          <a:p>
            <a:pPr lvl="1" fontAlgn="base">
              <a:spcBef>
                <a:spcPct val="0"/>
              </a:spcBef>
              <a:spcAft>
                <a:spcPct val="0"/>
              </a:spcAft>
              <a:defRPr/>
            </a:pPr>
            <a:r>
              <a:rPr lang="en-GB" sz="2400" dirty="0">
                <a:solidFill>
                  <a:srgbClr val="000000"/>
                </a:solidFill>
              </a:rPr>
              <a:t>I will know how many Christians view God. </a:t>
            </a:r>
          </a:p>
        </p:txBody>
      </p:sp>
      <p:sp>
        <p:nvSpPr>
          <p:cNvPr id="7" name="TextBox 6"/>
          <p:cNvSpPr txBox="1"/>
          <p:nvPr/>
        </p:nvSpPr>
        <p:spPr>
          <a:xfrm>
            <a:off x="3071664" y="5768390"/>
            <a:ext cx="6048672" cy="646331"/>
          </a:xfrm>
          <a:prstGeom prst="rect">
            <a:avLst/>
          </a:prstGeom>
          <a:solidFill>
            <a:schemeClr val="accent5">
              <a:lumMod val="90000"/>
            </a:schemeClr>
          </a:solidFill>
          <a:effectLst>
            <a:softEdge rad="63500"/>
          </a:effectLst>
        </p:spPr>
        <p:txBody>
          <a:bodyPr>
            <a:spAutoFit/>
          </a:bodyPr>
          <a:lstStyle/>
          <a:p>
            <a:pPr fontAlgn="base">
              <a:spcBef>
                <a:spcPct val="0"/>
              </a:spcBef>
              <a:spcAft>
                <a:spcPct val="0"/>
              </a:spcAft>
              <a:defRPr/>
            </a:pPr>
            <a:r>
              <a:rPr lang="en-GB" dirty="0">
                <a:solidFill>
                  <a:srgbClr val="000000"/>
                </a:solidFill>
              </a:rPr>
              <a:t>Write down the title and targets in your book and then hold up your pictures of God!</a:t>
            </a:r>
          </a:p>
        </p:txBody>
      </p:sp>
    </p:spTree>
    <p:extLst>
      <p:ext uri="{BB962C8B-B14F-4D97-AF65-F5344CB8AC3E}">
        <p14:creationId xmlns:p14="http://schemas.microsoft.com/office/powerpoint/2010/main" val="24947409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351088" y="260649"/>
            <a:ext cx="7632700" cy="1616075"/>
          </a:xfrm>
          <a:prstGeom prst="rect">
            <a:avLst/>
          </a:prstGeom>
          <a:solidFill>
            <a:schemeClr val="accent5">
              <a:lumMod val="90000"/>
            </a:schemeClr>
          </a:solidFill>
          <a:ln>
            <a:noFill/>
          </a:ln>
          <a:effectLst>
            <a:softEdge rad="63500"/>
          </a:effectLst>
        </p:spPr>
        <p:txBody>
          <a:bodyPr>
            <a:spAutoFit/>
          </a:bodyPr>
          <a:lstStyle/>
          <a:p>
            <a:pPr algn="ctr" fontAlgn="base">
              <a:spcBef>
                <a:spcPct val="50000"/>
              </a:spcBef>
              <a:spcAft>
                <a:spcPct val="0"/>
              </a:spcAft>
              <a:defRPr/>
            </a:pPr>
            <a:r>
              <a:rPr lang="en-GB" sz="4000" dirty="0">
                <a:solidFill>
                  <a:srgbClr val="000000"/>
                </a:solidFill>
              </a:rPr>
              <a:t>The official definition of </a:t>
            </a:r>
          </a:p>
          <a:p>
            <a:pPr algn="ctr" fontAlgn="base">
              <a:spcBef>
                <a:spcPct val="50000"/>
              </a:spcBef>
              <a:spcAft>
                <a:spcPct val="0"/>
              </a:spcAft>
              <a:defRPr/>
            </a:pPr>
            <a:r>
              <a:rPr lang="en-GB" sz="4000" dirty="0">
                <a:solidFill>
                  <a:srgbClr val="000000"/>
                </a:solidFill>
              </a:rPr>
              <a:t>God</a:t>
            </a:r>
            <a:endParaRPr lang="en-US" sz="4000" dirty="0">
              <a:solidFill>
                <a:srgbClr val="000000"/>
              </a:solidFill>
            </a:endParaRPr>
          </a:p>
        </p:txBody>
      </p:sp>
      <p:sp>
        <p:nvSpPr>
          <p:cNvPr id="2053" name="Text Box 5"/>
          <p:cNvSpPr txBox="1">
            <a:spLocks noChangeArrowheads="1"/>
          </p:cNvSpPr>
          <p:nvPr/>
        </p:nvSpPr>
        <p:spPr bwMode="auto">
          <a:xfrm>
            <a:off x="2243138" y="2470203"/>
            <a:ext cx="7848600" cy="3255963"/>
          </a:xfrm>
          <a:prstGeom prst="rect">
            <a:avLst/>
          </a:prstGeom>
          <a:solidFill>
            <a:schemeClr val="accent5">
              <a:lumMod val="90000"/>
            </a:schemeClr>
          </a:solidFill>
          <a:ln>
            <a:noFill/>
          </a:ln>
          <a:effectLst>
            <a:softEdge rad="63500"/>
          </a:effectLst>
        </p:spPr>
        <p:txBody>
          <a:bodyPr>
            <a:spAutoFit/>
          </a:bodyPr>
          <a:lstStyle/>
          <a:p>
            <a:pPr fontAlgn="base">
              <a:spcBef>
                <a:spcPct val="50000"/>
              </a:spcBef>
              <a:spcAft>
                <a:spcPct val="0"/>
              </a:spcAft>
              <a:defRPr/>
            </a:pPr>
            <a:r>
              <a:rPr lang="en-GB" dirty="0">
                <a:solidFill>
                  <a:srgbClr val="000000"/>
                </a:solidFill>
                <a:latin typeface="Arial" charset="0"/>
              </a:rPr>
              <a:t>GOD IS…</a:t>
            </a:r>
          </a:p>
          <a:p>
            <a:pPr fontAlgn="base">
              <a:spcBef>
                <a:spcPct val="50000"/>
              </a:spcBef>
              <a:spcAft>
                <a:spcPct val="0"/>
              </a:spcAft>
              <a:buFontTx/>
              <a:buChar char="•"/>
              <a:defRPr/>
            </a:pPr>
            <a:r>
              <a:rPr lang="en-GB" dirty="0">
                <a:solidFill>
                  <a:srgbClr val="000000"/>
                </a:solidFill>
                <a:latin typeface="Arial" charset="0"/>
              </a:rPr>
              <a:t>__________________ which means ____________________________</a:t>
            </a:r>
          </a:p>
          <a:p>
            <a:pPr fontAlgn="base">
              <a:spcBef>
                <a:spcPct val="50000"/>
              </a:spcBef>
              <a:spcAft>
                <a:spcPct val="0"/>
              </a:spcAft>
              <a:buFontTx/>
              <a:buChar char="•"/>
              <a:defRPr/>
            </a:pPr>
            <a:r>
              <a:rPr lang="en-GB" dirty="0">
                <a:solidFill>
                  <a:srgbClr val="000000"/>
                </a:solidFill>
                <a:latin typeface="Arial" charset="0"/>
              </a:rPr>
              <a:t>__________________ which means ____________________________</a:t>
            </a:r>
          </a:p>
          <a:p>
            <a:pPr fontAlgn="base">
              <a:spcBef>
                <a:spcPct val="50000"/>
              </a:spcBef>
              <a:spcAft>
                <a:spcPct val="0"/>
              </a:spcAft>
              <a:buFontTx/>
              <a:buChar char="•"/>
              <a:defRPr/>
            </a:pPr>
            <a:r>
              <a:rPr lang="en-GB" dirty="0">
                <a:solidFill>
                  <a:srgbClr val="000000"/>
                </a:solidFill>
                <a:latin typeface="Arial" charset="0"/>
              </a:rPr>
              <a:t>__________________ which means____________________________</a:t>
            </a:r>
          </a:p>
          <a:p>
            <a:pPr fontAlgn="base">
              <a:spcBef>
                <a:spcPct val="50000"/>
              </a:spcBef>
              <a:spcAft>
                <a:spcPct val="0"/>
              </a:spcAft>
              <a:buFontTx/>
              <a:buChar char="•"/>
              <a:defRPr/>
            </a:pPr>
            <a:r>
              <a:rPr lang="en-GB" dirty="0">
                <a:solidFill>
                  <a:srgbClr val="000000"/>
                </a:solidFill>
                <a:latin typeface="Arial" charset="0"/>
              </a:rPr>
              <a:t>__________________ which means ____________________________</a:t>
            </a:r>
          </a:p>
          <a:p>
            <a:pPr fontAlgn="base">
              <a:spcBef>
                <a:spcPct val="50000"/>
              </a:spcBef>
              <a:spcAft>
                <a:spcPct val="0"/>
              </a:spcAft>
              <a:buFontTx/>
              <a:buChar char="•"/>
              <a:defRPr/>
            </a:pPr>
            <a:r>
              <a:rPr lang="en-GB" dirty="0">
                <a:solidFill>
                  <a:srgbClr val="000000"/>
                </a:solidFill>
                <a:latin typeface="Arial" charset="0"/>
              </a:rPr>
              <a:t>__________________ which means ____________________________</a:t>
            </a:r>
          </a:p>
          <a:p>
            <a:pPr fontAlgn="base">
              <a:spcBef>
                <a:spcPct val="50000"/>
              </a:spcBef>
              <a:spcAft>
                <a:spcPct val="0"/>
              </a:spcAft>
              <a:defRPr/>
            </a:pPr>
            <a:endParaRPr lang="en-GB" dirty="0">
              <a:solidFill>
                <a:srgbClr val="000000"/>
              </a:solidFill>
              <a:latin typeface="Arial" charset="0"/>
            </a:endParaRPr>
          </a:p>
          <a:p>
            <a:pPr fontAlgn="base">
              <a:spcBef>
                <a:spcPct val="50000"/>
              </a:spcBef>
              <a:spcAft>
                <a:spcPct val="0"/>
              </a:spcAft>
              <a:buFontTx/>
              <a:buChar char="•"/>
              <a:defRPr/>
            </a:pPr>
            <a:endParaRPr lang="en-US" dirty="0">
              <a:solidFill>
                <a:srgbClr val="000000"/>
              </a:solidFill>
              <a:latin typeface="Arial" charset="0"/>
            </a:endParaRPr>
          </a:p>
        </p:txBody>
      </p:sp>
      <p:sp>
        <p:nvSpPr>
          <p:cNvPr id="5128" name="Text Box 6"/>
          <p:cNvSpPr txBox="1">
            <a:spLocks noChangeArrowheads="1"/>
          </p:cNvSpPr>
          <p:nvPr/>
        </p:nvSpPr>
        <p:spPr bwMode="auto">
          <a:xfrm>
            <a:off x="5375276" y="4941888"/>
            <a:ext cx="18002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GB" altLang="en-US" sz="9600">
                <a:solidFill>
                  <a:srgbClr val="000000"/>
                </a:solidFill>
                <a:latin typeface="Hurry Up" pitchFamily="2" charset="0"/>
              </a:rPr>
              <a:t>?</a:t>
            </a:r>
            <a:endParaRPr lang="en-US" altLang="en-US" sz="9600">
              <a:solidFill>
                <a:srgbClr val="000000"/>
              </a:solidFill>
              <a:latin typeface="Hurry Up" pitchFamily="2" charset="0"/>
            </a:endParaRPr>
          </a:p>
        </p:txBody>
      </p:sp>
    </p:spTree>
    <p:extLst>
      <p:ext uri="{BB962C8B-B14F-4D97-AF65-F5344CB8AC3E}">
        <p14:creationId xmlns:p14="http://schemas.microsoft.com/office/powerpoint/2010/main" val="21845950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750" y="765176"/>
            <a:ext cx="8135938" cy="52625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fontAlgn="base" hangingPunct="0">
              <a:spcBef>
                <a:spcPct val="0"/>
              </a:spcBef>
              <a:spcAft>
                <a:spcPct val="0"/>
              </a:spcAft>
              <a:defRPr/>
            </a:pPr>
            <a:r>
              <a:rPr lang="en-GB" sz="2800" dirty="0">
                <a:solidFill>
                  <a:srgbClr val="000000"/>
                </a:solidFill>
              </a:rPr>
              <a:t>Each group has three definitions, but one of them is wrong!</a:t>
            </a:r>
          </a:p>
          <a:p>
            <a:pPr eaLnBrk="0" fontAlgn="base" hangingPunct="0">
              <a:spcBef>
                <a:spcPct val="0"/>
              </a:spcBef>
              <a:spcAft>
                <a:spcPct val="0"/>
              </a:spcAft>
              <a:defRPr/>
            </a:pPr>
            <a:endParaRPr lang="en-GB" sz="2800" dirty="0">
              <a:solidFill>
                <a:srgbClr val="000000"/>
              </a:solidFill>
            </a:endParaRPr>
          </a:p>
          <a:p>
            <a:pPr marL="514350" indent="-514350" eaLnBrk="0" fontAlgn="base" hangingPunct="0">
              <a:spcBef>
                <a:spcPct val="0"/>
              </a:spcBef>
              <a:spcAft>
                <a:spcPct val="0"/>
              </a:spcAft>
              <a:buFont typeface="+mj-lt"/>
              <a:buAutoNum type="arabicPeriod"/>
              <a:defRPr/>
            </a:pPr>
            <a:r>
              <a:rPr lang="en-GB" sz="2800" dirty="0">
                <a:solidFill>
                  <a:srgbClr val="000000"/>
                </a:solidFill>
              </a:rPr>
              <a:t>Write down the two you think are correct </a:t>
            </a:r>
          </a:p>
          <a:p>
            <a:pPr eaLnBrk="0" fontAlgn="base" hangingPunct="0">
              <a:spcBef>
                <a:spcPct val="0"/>
              </a:spcBef>
              <a:spcAft>
                <a:spcPct val="0"/>
              </a:spcAft>
              <a:defRPr/>
            </a:pPr>
            <a:endParaRPr lang="en-GB" sz="2800" dirty="0">
              <a:solidFill>
                <a:srgbClr val="000000"/>
              </a:solidFill>
            </a:endParaRPr>
          </a:p>
          <a:p>
            <a:pPr eaLnBrk="0" fontAlgn="base" hangingPunct="0">
              <a:spcBef>
                <a:spcPct val="0"/>
              </a:spcBef>
              <a:spcAft>
                <a:spcPct val="0"/>
              </a:spcAft>
              <a:defRPr/>
            </a:pPr>
            <a:r>
              <a:rPr lang="en-GB" sz="2800" dirty="0">
                <a:solidFill>
                  <a:srgbClr val="000000"/>
                </a:solidFill>
              </a:rPr>
              <a:t>2. You can then swap one </a:t>
            </a:r>
            <a:r>
              <a:rPr lang="en-GB" sz="2800" b="1" dirty="0">
                <a:solidFill>
                  <a:srgbClr val="000000"/>
                </a:solidFill>
              </a:rPr>
              <a:t>ONLY</a:t>
            </a:r>
            <a:r>
              <a:rPr lang="en-GB" sz="2800" dirty="0">
                <a:solidFill>
                  <a:srgbClr val="000000"/>
                </a:solidFill>
              </a:rPr>
              <a:t> with another group</a:t>
            </a:r>
          </a:p>
          <a:p>
            <a:pPr eaLnBrk="0" fontAlgn="base" hangingPunct="0">
              <a:spcBef>
                <a:spcPct val="0"/>
              </a:spcBef>
              <a:spcAft>
                <a:spcPct val="0"/>
              </a:spcAft>
              <a:defRPr/>
            </a:pPr>
            <a:endParaRPr lang="en-GB" sz="2800" dirty="0">
              <a:solidFill>
                <a:srgbClr val="000000"/>
              </a:solidFill>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srgbClr val="000000"/>
                </a:solidFill>
              </a:rPr>
              <a:t>You may want to be tactical and give them the wrong one!</a:t>
            </a:r>
          </a:p>
          <a:p>
            <a:pPr marL="457200" indent="-457200" eaLnBrk="0" fontAlgn="base" hangingPunct="0">
              <a:spcBef>
                <a:spcPct val="0"/>
              </a:spcBef>
              <a:spcAft>
                <a:spcPct val="0"/>
              </a:spcAft>
              <a:buFont typeface="Arial" panose="020B0604020202020204" pitchFamily="34" charset="0"/>
              <a:buChar char="•"/>
              <a:defRPr/>
            </a:pPr>
            <a:endParaRPr lang="en-GB" sz="2800" dirty="0">
              <a:solidFill>
                <a:srgbClr val="000000"/>
              </a:solidFill>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srgbClr val="000000"/>
                </a:solidFill>
              </a:rPr>
              <a:t>First group to get all correct wins!!</a:t>
            </a:r>
          </a:p>
        </p:txBody>
      </p:sp>
    </p:spTree>
    <p:extLst>
      <p:ext uri="{BB962C8B-B14F-4D97-AF65-F5344CB8AC3E}">
        <p14:creationId xmlns:p14="http://schemas.microsoft.com/office/powerpoint/2010/main" val="26707002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655840" y="2996953"/>
            <a:ext cx="640873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GB" sz="8000" dirty="0">
                <a:solidFill>
                  <a:srgbClr val="000000"/>
                </a:solidFill>
                <a:effectLst>
                  <a:glow rad="63500">
                    <a:srgbClr val="BBE0E3">
                      <a:satMod val="175000"/>
                      <a:alpha val="40000"/>
                    </a:srgbClr>
                  </a:glow>
                </a:effectLst>
                <a:latin typeface="Hurry Up" pitchFamily="2" charset="0"/>
              </a:rPr>
              <a:t>The answers…</a:t>
            </a:r>
            <a:endParaRPr lang="en-US" sz="8000" dirty="0">
              <a:solidFill>
                <a:srgbClr val="000000"/>
              </a:solidFill>
              <a:effectLst>
                <a:glow rad="63500">
                  <a:srgbClr val="BBE0E3">
                    <a:satMod val="175000"/>
                    <a:alpha val="40000"/>
                  </a:srgbClr>
                </a:glow>
              </a:effectLst>
              <a:latin typeface="Hurry Up" pitchFamily="2" charset="0"/>
            </a:endParaRPr>
          </a:p>
        </p:txBody>
      </p:sp>
    </p:spTree>
    <p:extLst>
      <p:ext uri="{BB962C8B-B14F-4D97-AF65-F5344CB8AC3E}">
        <p14:creationId xmlns:p14="http://schemas.microsoft.com/office/powerpoint/2010/main" val="27020251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919288" y="692150"/>
            <a:ext cx="8424862" cy="6002338"/>
          </a:xfrm>
          <a:prstGeom prst="rect">
            <a:avLst/>
          </a:prstGeom>
          <a:solidFill>
            <a:schemeClr val="accent5">
              <a:lumMod val="90000"/>
            </a:schemeClr>
          </a:solidFill>
          <a:ln>
            <a:noFill/>
          </a:ln>
          <a:effectLst/>
        </p:spPr>
        <p:txBody>
          <a:bodyPr>
            <a:spAutoFit/>
          </a:bodyPr>
          <a:lstStyle/>
          <a:p>
            <a:pPr fontAlgn="base">
              <a:spcBef>
                <a:spcPct val="0"/>
              </a:spcBef>
              <a:spcAft>
                <a:spcPct val="0"/>
              </a:spcAft>
              <a:defRPr/>
            </a:pPr>
            <a:r>
              <a:rPr lang="en-GB" sz="3200" dirty="0">
                <a:solidFill>
                  <a:srgbClr val="000000"/>
                </a:solidFill>
              </a:rPr>
              <a:t>GOD IS…</a:t>
            </a:r>
          </a:p>
          <a:p>
            <a:pPr fontAlgn="base">
              <a:spcBef>
                <a:spcPct val="0"/>
              </a:spcBef>
              <a:spcAft>
                <a:spcPct val="0"/>
              </a:spcAft>
              <a:defRPr/>
            </a:pPr>
            <a:endParaRPr lang="en-GB" sz="3200" dirty="0">
              <a:solidFill>
                <a:srgbClr val="000000"/>
              </a:solidFill>
            </a:endParaRPr>
          </a:p>
          <a:p>
            <a:pPr fontAlgn="base">
              <a:spcBef>
                <a:spcPct val="0"/>
              </a:spcBef>
              <a:spcAft>
                <a:spcPct val="0"/>
              </a:spcAft>
              <a:buFontTx/>
              <a:buChar char="•"/>
              <a:defRPr/>
            </a:pPr>
            <a:r>
              <a:rPr lang="en-GB" sz="3200" dirty="0">
                <a:solidFill>
                  <a:srgbClr val="333399"/>
                </a:solidFill>
              </a:rPr>
              <a:t>Omnipotent</a:t>
            </a:r>
            <a:r>
              <a:rPr lang="en-GB" sz="3200" dirty="0">
                <a:solidFill>
                  <a:srgbClr val="000000"/>
                </a:solidFill>
              </a:rPr>
              <a:t> which means </a:t>
            </a:r>
            <a:r>
              <a:rPr lang="en-GB" sz="3200" dirty="0">
                <a:solidFill>
                  <a:srgbClr val="333399"/>
                </a:solidFill>
              </a:rPr>
              <a:t>all-powerful.</a:t>
            </a:r>
          </a:p>
          <a:p>
            <a:pPr fontAlgn="base">
              <a:spcBef>
                <a:spcPct val="0"/>
              </a:spcBef>
              <a:spcAft>
                <a:spcPct val="0"/>
              </a:spcAft>
              <a:defRPr/>
            </a:pPr>
            <a:endParaRPr lang="en-GB" sz="3200" dirty="0">
              <a:solidFill>
                <a:srgbClr val="333399"/>
              </a:solidFill>
            </a:endParaRPr>
          </a:p>
          <a:p>
            <a:pPr fontAlgn="base">
              <a:spcBef>
                <a:spcPct val="0"/>
              </a:spcBef>
              <a:spcAft>
                <a:spcPct val="0"/>
              </a:spcAft>
              <a:buFontTx/>
              <a:buChar char="•"/>
              <a:defRPr/>
            </a:pPr>
            <a:r>
              <a:rPr lang="en-GB" sz="3200" dirty="0">
                <a:solidFill>
                  <a:srgbClr val="333399"/>
                </a:solidFill>
              </a:rPr>
              <a:t>Omniscient</a:t>
            </a:r>
            <a:r>
              <a:rPr lang="en-GB" sz="3200" dirty="0">
                <a:solidFill>
                  <a:srgbClr val="000000"/>
                </a:solidFill>
              </a:rPr>
              <a:t>  which means </a:t>
            </a:r>
            <a:r>
              <a:rPr lang="en-GB" sz="3200" dirty="0">
                <a:solidFill>
                  <a:srgbClr val="333399"/>
                </a:solidFill>
              </a:rPr>
              <a:t>all –knowing.</a:t>
            </a:r>
          </a:p>
          <a:p>
            <a:pPr fontAlgn="base">
              <a:spcBef>
                <a:spcPct val="0"/>
              </a:spcBef>
              <a:spcAft>
                <a:spcPct val="0"/>
              </a:spcAft>
              <a:defRPr/>
            </a:pPr>
            <a:endParaRPr lang="en-GB" sz="3200" dirty="0">
              <a:solidFill>
                <a:srgbClr val="333399"/>
              </a:solidFill>
            </a:endParaRPr>
          </a:p>
          <a:p>
            <a:pPr fontAlgn="base">
              <a:spcBef>
                <a:spcPct val="0"/>
              </a:spcBef>
              <a:spcAft>
                <a:spcPct val="0"/>
              </a:spcAft>
              <a:buFontTx/>
              <a:buChar char="•"/>
              <a:defRPr/>
            </a:pPr>
            <a:r>
              <a:rPr lang="en-GB" sz="3200" dirty="0">
                <a:solidFill>
                  <a:srgbClr val="333399"/>
                </a:solidFill>
              </a:rPr>
              <a:t>Omni-benevolent</a:t>
            </a:r>
            <a:r>
              <a:rPr lang="en-GB" sz="3200" dirty="0">
                <a:solidFill>
                  <a:srgbClr val="000000"/>
                </a:solidFill>
              </a:rPr>
              <a:t> which means </a:t>
            </a:r>
            <a:r>
              <a:rPr lang="en-GB" sz="3200" dirty="0">
                <a:solidFill>
                  <a:srgbClr val="333399"/>
                </a:solidFill>
              </a:rPr>
              <a:t>all – loving.</a:t>
            </a:r>
          </a:p>
          <a:p>
            <a:pPr fontAlgn="base">
              <a:spcBef>
                <a:spcPct val="0"/>
              </a:spcBef>
              <a:spcAft>
                <a:spcPct val="0"/>
              </a:spcAft>
              <a:defRPr/>
            </a:pPr>
            <a:endParaRPr lang="en-GB" sz="3200" dirty="0">
              <a:solidFill>
                <a:srgbClr val="333399"/>
              </a:solidFill>
            </a:endParaRPr>
          </a:p>
          <a:p>
            <a:pPr fontAlgn="base">
              <a:spcBef>
                <a:spcPct val="0"/>
              </a:spcBef>
              <a:spcAft>
                <a:spcPct val="0"/>
              </a:spcAft>
              <a:buFontTx/>
              <a:buChar char="•"/>
              <a:defRPr/>
            </a:pPr>
            <a:r>
              <a:rPr lang="en-GB" sz="3200" dirty="0">
                <a:solidFill>
                  <a:srgbClr val="333399"/>
                </a:solidFill>
              </a:rPr>
              <a:t>Eternal</a:t>
            </a:r>
            <a:r>
              <a:rPr lang="en-GB" sz="3200" dirty="0">
                <a:solidFill>
                  <a:srgbClr val="000000"/>
                </a:solidFill>
              </a:rPr>
              <a:t> which means </a:t>
            </a:r>
            <a:r>
              <a:rPr lang="en-GB" sz="3200" dirty="0">
                <a:solidFill>
                  <a:srgbClr val="333399"/>
                </a:solidFill>
              </a:rPr>
              <a:t>everlasting (no beginning and no end).</a:t>
            </a:r>
          </a:p>
          <a:p>
            <a:pPr fontAlgn="base">
              <a:spcBef>
                <a:spcPct val="0"/>
              </a:spcBef>
              <a:spcAft>
                <a:spcPct val="0"/>
              </a:spcAft>
              <a:defRPr/>
            </a:pPr>
            <a:endParaRPr lang="en-GB" sz="3200" dirty="0">
              <a:solidFill>
                <a:srgbClr val="333399"/>
              </a:solidFill>
            </a:endParaRPr>
          </a:p>
          <a:p>
            <a:pPr fontAlgn="base">
              <a:spcBef>
                <a:spcPct val="0"/>
              </a:spcBef>
              <a:spcAft>
                <a:spcPct val="0"/>
              </a:spcAft>
              <a:buFontTx/>
              <a:buChar char="•"/>
              <a:defRPr/>
            </a:pPr>
            <a:r>
              <a:rPr lang="en-GB" sz="3200" dirty="0">
                <a:solidFill>
                  <a:srgbClr val="333399"/>
                </a:solidFill>
              </a:rPr>
              <a:t>Perfect</a:t>
            </a:r>
            <a:r>
              <a:rPr lang="en-GB" sz="3200" dirty="0">
                <a:solidFill>
                  <a:srgbClr val="000000"/>
                </a:solidFill>
              </a:rPr>
              <a:t> which means </a:t>
            </a:r>
            <a:r>
              <a:rPr lang="en-GB" sz="3200" dirty="0">
                <a:solidFill>
                  <a:srgbClr val="333399"/>
                </a:solidFill>
              </a:rPr>
              <a:t>faultless.</a:t>
            </a:r>
          </a:p>
        </p:txBody>
      </p:sp>
    </p:spTree>
    <p:extLst>
      <p:ext uri="{BB962C8B-B14F-4D97-AF65-F5344CB8AC3E}">
        <p14:creationId xmlns:p14="http://schemas.microsoft.com/office/powerpoint/2010/main" val="504461757"/>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king-hear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260350"/>
            <a:ext cx="16843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father-and-son-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333375"/>
            <a:ext cx="19288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superman-overlooking-metropo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50" y="3716339"/>
            <a:ext cx="181133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ghos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3" y="4365625"/>
            <a:ext cx="22923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8"/>
          <p:cNvSpPr txBox="1">
            <a:spLocks noChangeArrowheads="1"/>
          </p:cNvSpPr>
          <p:nvPr/>
        </p:nvSpPr>
        <p:spPr bwMode="auto">
          <a:xfrm>
            <a:off x="3863976" y="404813"/>
            <a:ext cx="41751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GB" altLang="en-US" sz="4400">
                <a:solidFill>
                  <a:srgbClr val="000000"/>
                </a:solidFill>
                <a:latin typeface="Arial Black" panose="020B0A04020102020204" pitchFamily="34" charset="0"/>
              </a:rPr>
              <a:t>How do CHRISTIANS VIEW GOD?</a:t>
            </a:r>
            <a:endParaRPr lang="en-US" altLang="en-US" sz="4400">
              <a:solidFill>
                <a:srgbClr val="000000"/>
              </a:solidFill>
              <a:latin typeface="Arial Black" panose="020B0A04020102020204" pitchFamily="34" charset="0"/>
            </a:endParaRPr>
          </a:p>
        </p:txBody>
      </p:sp>
      <p:sp>
        <p:nvSpPr>
          <p:cNvPr id="2057" name="Text Box 9"/>
          <p:cNvSpPr txBox="1">
            <a:spLocks noChangeArrowheads="1"/>
          </p:cNvSpPr>
          <p:nvPr/>
        </p:nvSpPr>
        <p:spPr bwMode="auto">
          <a:xfrm>
            <a:off x="4583114" y="2420939"/>
            <a:ext cx="2592387"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GB" altLang="en-US" sz="4000">
                <a:solidFill>
                  <a:srgbClr val="000000"/>
                </a:solidFill>
                <a:latin typeface="Arial" panose="020B0604020202020204" pitchFamily="34" charset="0"/>
              </a:rPr>
              <a:t>+</a:t>
            </a:r>
          </a:p>
          <a:p>
            <a:pPr algn="ctr" fontAlgn="base">
              <a:spcBef>
                <a:spcPct val="50000"/>
              </a:spcBef>
              <a:spcAft>
                <a:spcPct val="0"/>
              </a:spcAft>
              <a:buFontTx/>
              <a:buNone/>
            </a:pPr>
            <a:r>
              <a:rPr lang="en-GB" altLang="en-US">
                <a:solidFill>
                  <a:srgbClr val="000000"/>
                </a:solidFill>
                <a:latin typeface="Arial Black" panose="020B0A04020102020204" pitchFamily="34" charset="0"/>
              </a:rPr>
              <a:t>CREATOR?</a:t>
            </a:r>
          </a:p>
          <a:p>
            <a:pPr algn="ctr" fontAlgn="base">
              <a:spcBef>
                <a:spcPct val="50000"/>
              </a:spcBef>
              <a:spcAft>
                <a:spcPct val="0"/>
              </a:spcAft>
              <a:buFontTx/>
              <a:buNone/>
            </a:pPr>
            <a:r>
              <a:rPr lang="en-GB" altLang="en-US">
                <a:solidFill>
                  <a:srgbClr val="000000"/>
                </a:solidFill>
                <a:latin typeface="Arial Black" panose="020B0A04020102020204" pitchFamily="34" charset="0"/>
              </a:rPr>
              <a:t>WIZARD?</a:t>
            </a:r>
          </a:p>
          <a:p>
            <a:pPr algn="ctr" fontAlgn="base">
              <a:spcBef>
                <a:spcPct val="50000"/>
              </a:spcBef>
              <a:spcAft>
                <a:spcPct val="0"/>
              </a:spcAft>
              <a:buFontTx/>
              <a:buNone/>
            </a:pPr>
            <a:r>
              <a:rPr lang="en-GB" altLang="en-US">
                <a:solidFill>
                  <a:srgbClr val="000000"/>
                </a:solidFill>
                <a:latin typeface="Arial Black" panose="020B0A04020102020204" pitchFamily="34" charset="0"/>
              </a:rPr>
              <a:t>SAVIOUR?</a:t>
            </a:r>
            <a:endParaRPr lang="en-US" altLang="en-US">
              <a:solidFill>
                <a:srgbClr val="000000"/>
              </a:solidFill>
              <a:latin typeface="Arial Black" panose="020B0A04020102020204" pitchFamily="34" charset="0"/>
            </a:endParaRPr>
          </a:p>
        </p:txBody>
      </p:sp>
    </p:spTree>
    <p:extLst>
      <p:ext uri="{BB962C8B-B14F-4D97-AF65-F5344CB8AC3E}">
        <p14:creationId xmlns:p14="http://schemas.microsoft.com/office/powerpoint/2010/main" val="770120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rot="-525220">
            <a:off x="3716338" y="803276"/>
            <a:ext cx="6375400" cy="1757363"/>
          </a:xfrm>
          <a:prstGeom prst="rect">
            <a:avLst/>
          </a:prstGeom>
        </p:spPr>
        <p:txBody>
          <a:bodyPr wrap="none" fromWordArt="1">
            <a:prstTxWarp prst="textDeflateBottom">
              <a:avLst>
                <a:gd name="adj" fmla="val 76472"/>
              </a:avLst>
            </a:prstTxWarp>
            <a:scene3d>
              <a:camera prst="legacyPerspectiveFront">
                <a:rot lat="19799998" lon="19439996" rev="0"/>
              </a:camera>
              <a:lightRig rig="legacyNormal2" dir="t"/>
            </a:scene3d>
            <a:sp3d extrusionH="354000" prstMaterial="legacyMatte">
              <a:extrusionClr>
                <a:srgbClr val="939676"/>
              </a:extrusionClr>
            </a:sp3d>
          </a:bodyPr>
          <a:lstStyle/>
          <a:p>
            <a:pPr algn="ctr" fontAlgn="base">
              <a:spcBef>
                <a:spcPct val="0"/>
              </a:spcBef>
              <a:spcAft>
                <a:spcPct val="0"/>
              </a:spcAft>
            </a:pPr>
            <a:r>
              <a:rPr lang="en-GB" sz="3600" kern="10">
                <a:ln w="9525">
                  <a:round/>
                  <a:headEnd/>
                  <a:tailEnd/>
                </a:ln>
                <a:gradFill rotWithShape="1">
                  <a:gsLst>
                    <a:gs pos="0">
                      <a:srgbClr val="707070"/>
                    </a:gs>
                    <a:gs pos="50000">
                      <a:srgbClr val="FFFFFF"/>
                    </a:gs>
                    <a:gs pos="100000">
                      <a:srgbClr val="707070"/>
                    </a:gs>
                  </a:gsLst>
                  <a:lin ang="3180000" scaled="1"/>
                </a:gradFill>
                <a:latin typeface="Impact"/>
              </a:rPr>
              <a:t>The Cosmological Argument</a:t>
            </a:r>
          </a:p>
        </p:txBody>
      </p:sp>
      <p:sp>
        <p:nvSpPr>
          <p:cNvPr id="2054" name="Text Box 6"/>
          <p:cNvSpPr txBox="1">
            <a:spLocks noChangeArrowheads="1"/>
          </p:cNvSpPr>
          <p:nvPr/>
        </p:nvSpPr>
        <p:spPr bwMode="auto">
          <a:xfrm>
            <a:off x="1703388" y="5516563"/>
            <a:ext cx="8964612" cy="519112"/>
          </a:xfrm>
          <a:prstGeom prst="rect">
            <a:avLst/>
          </a:prstGeom>
          <a:noFill/>
          <a:ln w="9525">
            <a:noFill/>
            <a:miter lim="800000"/>
            <a:headEnd/>
            <a:tailEnd/>
          </a:ln>
        </p:spPr>
        <p:txBody>
          <a:bodyPr>
            <a:spAutoFit/>
          </a:bodyPr>
          <a:lstStyle/>
          <a:p>
            <a:pPr fontAlgn="base">
              <a:spcBef>
                <a:spcPct val="50000"/>
              </a:spcBef>
              <a:spcAft>
                <a:spcPct val="0"/>
              </a:spcAft>
            </a:pPr>
            <a:r>
              <a:rPr lang="en-GB" sz="2800" b="1">
                <a:solidFill>
                  <a:srgbClr val="FFFFFF"/>
                </a:solidFill>
                <a:latin typeface="Courier New" pitchFamily="49" charset="0"/>
              </a:rPr>
              <a:t>Also known as the “First Cause Argument”.</a:t>
            </a:r>
            <a:endParaRPr lang="en-US" sz="2800" b="1">
              <a:solidFill>
                <a:srgbClr val="FFFFFF"/>
              </a:solidFill>
              <a:latin typeface="Courier New" pitchFamily="49" charset="0"/>
            </a:endParaRPr>
          </a:p>
        </p:txBody>
      </p:sp>
    </p:spTree>
    <p:extLst>
      <p:ext uri="{BB962C8B-B14F-4D97-AF65-F5344CB8AC3E}">
        <p14:creationId xmlns:p14="http://schemas.microsoft.com/office/powerpoint/2010/main" val="345607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54"/>
                                        </p:tgtEl>
                                        <p:attrNameLst>
                                          <p:attrName>style.visibility</p:attrName>
                                        </p:attrNameLst>
                                      </p:cBhvr>
                                      <p:to>
                                        <p:strVal val="visible"/>
                                      </p:to>
                                    </p:set>
                                    <p:anim calcmode="discrete" valueType="clr">
                                      <p:cBhvr override="childStyle">
                                        <p:cTn id="7" dur="80"/>
                                        <p:tgtEl>
                                          <p:spTgt spid="20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54"/>
                                        </p:tgtEl>
                                        <p:attrNameLst>
                                          <p:attrName>fillcolor</p:attrName>
                                        </p:attrNameLst>
                                      </p:cBhvr>
                                      <p:tavLst>
                                        <p:tav tm="0">
                                          <p:val>
                                            <p:clrVal>
                                              <a:schemeClr val="accent2"/>
                                            </p:clrVal>
                                          </p:val>
                                        </p:tav>
                                        <p:tav tm="50000">
                                          <p:val>
                                            <p:clrVal>
                                              <a:schemeClr val="hlink"/>
                                            </p:clrVal>
                                          </p:val>
                                        </p:tav>
                                      </p:tavLst>
                                    </p:anim>
                                    <p:set>
                                      <p:cBhvr>
                                        <p:cTn id="9" dur="80"/>
                                        <p:tgtEl>
                                          <p:spTgt spid="20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503614" y="260350"/>
            <a:ext cx="5832475" cy="3386138"/>
          </a:xfrm>
          <a:prstGeom prst="rect">
            <a:avLst/>
          </a:prstGeom>
          <a:noFill/>
          <a:ln w="9525">
            <a:noFill/>
            <a:miter lim="800000"/>
            <a:headEnd/>
            <a:tailEnd/>
          </a:ln>
        </p:spPr>
        <p:txBody>
          <a:bodyPr>
            <a:spAutoFit/>
          </a:bodyPr>
          <a:lstStyle/>
          <a:p>
            <a:pPr algn="ctr" fontAlgn="base">
              <a:spcBef>
                <a:spcPct val="50000"/>
              </a:spcBef>
              <a:spcAft>
                <a:spcPct val="0"/>
              </a:spcAft>
            </a:pPr>
            <a:r>
              <a:rPr lang="en-GB" sz="3200" dirty="0">
                <a:solidFill>
                  <a:srgbClr val="FFFF00"/>
                </a:solidFill>
                <a:latin typeface="Elephant" pitchFamily="18" charset="0"/>
              </a:rPr>
              <a:t>A RULE TO REMEMBER:</a:t>
            </a:r>
          </a:p>
          <a:p>
            <a:pPr algn="ctr" fontAlgn="base">
              <a:spcBef>
                <a:spcPct val="50000"/>
              </a:spcBef>
              <a:spcAft>
                <a:spcPct val="0"/>
              </a:spcAft>
            </a:pPr>
            <a:r>
              <a:rPr lang="en-GB" sz="3600" b="1" dirty="0">
                <a:solidFill>
                  <a:srgbClr val="FFFF00"/>
                </a:solidFill>
                <a:latin typeface="Elephant" pitchFamily="18" charset="0"/>
              </a:rPr>
              <a:t>NOTHING</a:t>
            </a:r>
            <a:r>
              <a:rPr lang="en-GB" sz="3200" b="1" dirty="0">
                <a:solidFill>
                  <a:srgbClr val="FFFF00"/>
                </a:solidFill>
                <a:latin typeface="Elephant" pitchFamily="18" charset="0"/>
              </a:rPr>
              <a:t> </a:t>
            </a:r>
            <a:r>
              <a:rPr lang="en-GB" sz="3200" dirty="0">
                <a:solidFill>
                  <a:srgbClr val="FFFF00"/>
                </a:solidFill>
                <a:latin typeface="Elephant" pitchFamily="18" charset="0"/>
              </a:rPr>
              <a:t>HAPPENS WITHOUT SOMETHING CAUSING IT TO HAPPEN.</a:t>
            </a:r>
            <a:endParaRPr lang="en-US" sz="3200" dirty="0">
              <a:solidFill>
                <a:srgbClr val="FFFF00"/>
              </a:solidFill>
              <a:latin typeface="Elephant" pitchFamily="18" charset="0"/>
            </a:endParaRPr>
          </a:p>
        </p:txBody>
      </p:sp>
      <p:sp>
        <p:nvSpPr>
          <p:cNvPr id="4101" name="Text Box 5"/>
          <p:cNvSpPr txBox="1">
            <a:spLocks noChangeArrowheads="1"/>
          </p:cNvSpPr>
          <p:nvPr/>
        </p:nvSpPr>
        <p:spPr bwMode="auto">
          <a:xfrm>
            <a:off x="2495551" y="3933825"/>
            <a:ext cx="6480175" cy="1384300"/>
          </a:xfrm>
          <a:prstGeom prst="rect">
            <a:avLst/>
          </a:prstGeom>
          <a:noFill/>
          <a:ln w="9525">
            <a:noFill/>
            <a:miter lim="800000"/>
            <a:headEnd/>
            <a:tailEnd/>
          </a:ln>
        </p:spPr>
        <p:txBody>
          <a:bodyPr>
            <a:spAutoFit/>
          </a:bodyPr>
          <a:lstStyle/>
          <a:p>
            <a:pPr fontAlgn="base">
              <a:spcBef>
                <a:spcPct val="50000"/>
              </a:spcBef>
              <a:spcAft>
                <a:spcPct val="0"/>
              </a:spcAft>
            </a:pPr>
            <a:r>
              <a:rPr lang="en-GB" sz="2800" dirty="0">
                <a:solidFill>
                  <a:srgbClr val="FFFF00"/>
                </a:solidFill>
              </a:rPr>
              <a:t>Can you think of anything that has happened without something causing it to happen?</a:t>
            </a:r>
            <a:endParaRPr lang="en-US" sz="2800" dirty="0">
              <a:solidFill>
                <a:srgbClr val="FFFF00"/>
              </a:solidFill>
            </a:endParaRPr>
          </a:p>
        </p:txBody>
      </p:sp>
      <p:sp>
        <p:nvSpPr>
          <p:cNvPr id="4102" name="Text Box 6"/>
          <p:cNvSpPr txBox="1">
            <a:spLocks noChangeArrowheads="1"/>
          </p:cNvSpPr>
          <p:nvPr/>
        </p:nvSpPr>
        <p:spPr bwMode="auto">
          <a:xfrm>
            <a:off x="5880100" y="5949950"/>
            <a:ext cx="4464050" cy="522288"/>
          </a:xfrm>
          <a:prstGeom prst="rect">
            <a:avLst/>
          </a:prstGeom>
          <a:noFill/>
          <a:ln w="9525">
            <a:noFill/>
            <a:miter lim="800000"/>
            <a:headEnd/>
            <a:tailEnd/>
          </a:ln>
        </p:spPr>
        <p:txBody>
          <a:bodyPr>
            <a:spAutoFit/>
          </a:bodyPr>
          <a:lstStyle/>
          <a:p>
            <a:pPr fontAlgn="base">
              <a:spcBef>
                <a:spcPct val="50000"/>
              </a:spcBef>
              <a:spcAft>
                <a:spcPct val="0"/>
              </a:spcAft>
            </a:pPr>
            <a:r>
              <a:rPr lang="en-GB" sz="2800" dirty="0">
                <a:solidFill>
                  <a:srgbClr val="FFFF00"/>
                </a:solidFill>
              </a:rPr>
              <a:t>No, I didn’t think so.</a:t>
            </a:r>
            <a:endParaRPr lang="en-US" sz="2800" dirty="0">
              <a:solidFill>
                <a:srgbClr val="FFFF00"/>
              </a:solidFill>
            </a:endParaRPr>
          </a:p>
        </p:txBody>
      </p:sp>
    </p:spTree>
    <p:extLst>
      <p:ext uri="{BB962C8B-B14F-4D97-AF65-F5344CB8AC3E}">
        <p14:creationId xmlns:p14="http://schemas.microsoft.com/office/powerpoint/2010/main" val="370252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566988" y="1268414"/>
            <a:ext cx="7129462" cy="1189037"/>
          </a:xfrm>
          <a:prstGeom prst="rect">
            <a:avLst/>
          </a:prstGeom>
          <a:noFill/>
          <a:ln w="9525">
            <a:noFill/>
            <a:miter lim="800000"/>
            <a:headEnd/>
            <a:tailEnd/>
          </a:ln>
        </p:spPr>
        <p:txBody>
          <a:bodyPr>
            <a:spAutoFit/>
          </a:bodyPr>
          <a:lstStyle/>
          <a:p>
            <a:pPr algn="ctr" fontAlgn="base">
              <a:spcBef>
                <a:spcPct val="50000"/>
              </a:spcBef>
              <a:spcAft>
                <a:spcPct val="0"/>
              </a:spcAft>
            </a:pPr>
            <a:r>
              <a:rPr lang="en-GB" sz="7200" dirty="0">
                <a:solidFill>
                  <a:srgbClr val="FFFFFF"/>
                </a:solidFill>
                <a:latin typeface="Impact" pitchFamily="34" charset="0"/>
              </a:rPr>
              <a:t>For instance…</a:t>
            </a:r>
            <a:endParaRPr lang="en-US" sz="7200" dirty="0">
              <a:solidFill>
                <a:srgbClr val="FFFFFF"/>
              </a:solidFill>
              <a:latin typeface="Impact" pitchFamily="34" charset="0"/>
            </a:endParaRPr>
          </a:p>
        </p:txBody>
      </p:sp>
    </p:spTree>
    <p:extLst>
      <p:ext uri="{BB962C8B-B14F-4D97-AF65-F5344CB8AC3E}">
        <p14:creationId xmlns:p14="http://schemas.microsoft.com/office/powerpoint/2010/main" val="3930866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09786" y="714356"/>
            <a:ext cx="7772400" cy="2276872"/>
          </a:xfrm>
          <a:solidFill>
            <a:schemeClr val="bg1">
              <a:lumMod val="85000"/>
            </a:schemeClr>
          </a:solidFill>
          <a:effectLst>
            <a:softEdge rad="63500"/>
          </a:effectLst>
        </p:spPr>
        <p:txBody>
          <a:bodyPr>
            <a:noAutofit/>
          </a:bodyPr>
          <a:lstStyle/>
          <a:p>
            <a:r>
              <a:rPr lang="en-GB" sz="8800" dirty="0"/>
              <a:t>Welcome to RE!</a:t>
            </a:r>
          </a:p>
        </p:txBody>
      </p:sp>
      <p:sp>
        <p:nvSpPr>
          <p:cNvPr id="3" name="Subtitle 2"/>
          <p:cNvSpPr>
            <a:spLocks noGrp="1"/>
          </p:cNvSpPr>
          <p:nvPr>
            <p:ph type="subTitle" idx="1"/>
          </p:nvPr>
        </p:nvSpPr>
        <p:spPr>
          <a:xfrm>
            <a:off x="2309786" y="3714752"/>
            <a:ext cx="6400800" cy="574968"/>
          </a:xfrm>
          <a:solidFill>
            <a:schemeClr val="bg1">
              <a:lumMod val="85000"/>
            </a:schemeClr>
          </a:solidFill>
          <a:effectLst>
            <a:softEdge rad="63500"/>
          </a:effectLst>
        </p:spPr>
        <p:txBody>
          <a:bodyPr>
            <a:normAutofit lnSpcReduction="10000"/>
          </a:bodyPr>
          <a:lstStyle/>
          <a:p>
            <a:r>
              <a:rPr lang="en-GB" dirty="0" smtClean="0">
                <a:solidFill>
                  <a:schemeClr val="tx1"/>
                </a:solidFill>
              </a:rPr>
              <a:t>Rules and Expectations</a:t>
            </a:r>
            <a:endParaRPr lang="en-GB" dirty="0">
              <a:solidFill>
                <a:schemeClr val="tx1"/>
              </a:solidFill>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6" b="98886" l="0" r="99667"/>
                    </a14:imgEffect>
                  </a14:imgLayer>
                </a14:imgProps>
              </a:ext>
              <a:ext uri="{28A0092B-C50C-407E-A947-70E740481C1C}">
                <a14:useLocalDpi xmlns:a14="http://schemas.microsoft.com/office/drawing/2010/main" val="0"/>
              </a:ext>
            </a:extLst>
          </a:blip>
          <a:srcRect/>
          <a:stretch>
            <a:fillRect/>
          </a:stretch>
        </p:blipFill>
        <p:spPr bwMode="auto">
          <a:xfrm>
            <a:off x="7816539" y="3573017"/>
            <a:ext cx="2857500" cy="3419475"/>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2448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3564816851_1552baf5e4"/>
          <p:cNvPicPr>
            <a:picLocks noChangeAspect="1" noChangeArrowheads="1"/>
          </p:cNvPicPr>
          <p:nvPr/>
        </p:nvPicPr>
        <p:blipFill>
          <a:blip r:embed="rId2" cstate="print"/>
          <a:srcRect/>
          <a:stretch>
            <a:fillRect/>
          </a:stretch>
        </p:blipFill>
        <p:spPr bwMode="auto">
          <a:xfrm>
            <a:off x="2208213" y="908050"/>
            <a:ext cx="7632700" cy="5113338"/>
          </a:xfrm>
          <a:prstGeom prst="rect">
            <a:avLst/>
          </a:prstGeom>
          <a:noFill/>
          <a:ln w="9525">
            <a:noFill/>
            <a:miter lim="800000"/>
            <a:headEnd/>
            <a:tailEnd/>
          </a:ln>
        </p:spPr>
      </p:pic>
      <p:sp>
        <p:nvSpPr>
          <p:cNvPr id="6147" name="Text Box 5"/>
          <p:cNvSpPr txBox="1">
            <a:spLocks noChangeArrowheads="1"/>
          </p:cNvSpPr>
          <p:nvPr/>
        </p:nvSpPr>
        <p:spPr bwMode="auto">
          <a:xfrm>
            <a:off x="1919289" y="333376"/>
            <a:ext cx="8353425" cy="366713"/>
          </a:xfrm>
          <a:prstGeom prst="rect">
            <a:avLst/>
          </a:prstGeom>
          <a:noFill/>
          <a:ln w="9525">
            <a:noFill/>
            <a:miter lim="800000"/>
            <a:headEnd/>
            <a:tailEnd/>
          </a:ln>
        </p:spPr>
        <p:txBody>
          <a:bodyPr>
            <a:spAutoFit/>
          </a:bodyPr>
          <a:lstStyle/>
          <a:p>
            <a:pPr fontAlgn="base">
              <a:spcBef>
                <a:spcPct val="50000"/>
              </a:spcBef>
              <a:spcAft>
                <a:spcPct val="0"/>
              </a:spcAft>
            </a:pPr>
            <a:r>
              <a:rPr lang="en-GB" dirty="0">
                <a:solidFill>
                  <a:srgbClr val="FFFF00"/>
                </a:solidFill>
                <a:latin typeface="Arial" charset="0"/>
              </a:rPr>
              <a:t>Life is just one big domino rally! But what set it going?</a:t>
            </a:r>
            <a:endParaRPr lang="en-US" dirty="0">
              <a:solidFill>
                <a:srgbClr val="FFFF00"/>
              </a:solidFill>
              <a:latin typeface="Arial" charset="0"/>
            </a:endParaRPr>
          </a:p>
        </p:txBody>
      </p:sp>
      <p:sp>
        <p:nvSpPr>
          <p:cNvPr id="6148" name="Text Box 6"/>
          <p:cNvSpPr txBox="1">
            <a:spLocks noChangeArrowheads="1"/>
          </p:cNvSpPr>
          <p:nvPr/>
        </p:nvSpPr>
        <p:spPr bwMode="auto">
          <a:xfrm>
            <a:off x="1919288" y="6308726"/>
            <a:ext cx="7848600" cy="366713"/>
          </a:xfrm>
          <a:prstGeom prst="rect">
            <a:avLst/>
          </a:prstGeom>
          <a:noFill/>
          <a:ln w="9525">
            <a:noFill/>
            <a:miter lim="800000"/>
            <a:headEnd/>
            <a:tailEnd/>
          </a:ln>
        </p:spPr>
        <p:txBody>
          <a:bodyPr>
            <a:spAutoFit/>
          </a:bodyPr>
          <a:lstStyle/>
          <a:p>
            <a:pPr fontAlgn="base">
              <a:spcBef>
                <a:spcPct val="50000"/>
              </a:spcBef>
              <a:spcAft>
                <a:spcPct val="0"/>
              </a:spcAft>
            </a:pPr>
            <a:r>
              <a:rPr lang="en-GB" dirty="0">
                <a:solidFill>
                  <a:srgbClr val="FFFF00"/>
                </a:solidFill>
                <a:latin typeface="Arial" charset="0"/>
              </a:rPr>
              <a:t>Trace the “dominoes” back – what was the first ever event?</a:t>
            </a:r>
            <a:endParaRPr lang="en-US" dirty="0">
              <a:solidFill>
                <a:srgbClr val="FFFF00"/>
              </a:solidFill>
              <a:latin typeface="Arial" charset="0"/>
            </a:endParaRPr>
          </a:p>
        </p:txBody>
      </p:sp>
    </p:spTree>
    <p:extLst>
      <p:ext uri="{BB962C8B-B14F-4D97-AF65-F5344CB8AC3E}">
        <p14:creationId xmlns:p14="http://schemas.microsoft.com/office/powerpoint/2010/main" val="2669057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351088" y="549276"/>
            <a:ext cx="7632700" cy="519113"/>
          </a:xfrm>
          <a:prstGeom prst="rect">
            <a:avLst/>
          </a:prstGeom>
          <a:noFill/>
          <a:ln w="9525">
            <a:noFill/>
            <a:miter lim="800000"/>
            <a:headEnd/>
            <a:tailEnd/>
          </a:ln>
        </p:spPr>
        <p:txBody>
          <a:bodyPr>
            <a:spAutoFit/>
          </a:bodyPr>
          <a:lstStyle/>
          <a:p>
            <a:pPr fontAlgn="base">
              <a:spcBef>
                <a:spcPct val="50000"/>
              </a:spcBef>
              <a:spcAft>
                <a:spcPct val="0"/>
              </a:spcAft>
            </a:pPr>
            <a:r>
              <a:rPr lang="en-GB" sz="2800">
                <a:solidFill>
                  <a:srgbClr val="FFFFFF"/>
                </a:solidFill>
              </a:rPr>
              <a:t>There are </a:t>
            </a:r>
            <a:endParaRPr lang="en-US" sz="2800">
              <a:solidFill>
                <a:srgbClr val="FFFFFF"/>
              </a:solidFill>
            </a:endParaRPr>
          </a:p>
        </p:txBody>
      </p:sp>
      <p:sp>
        <p:nvSpPr>
          <p:cNvPr id="7171" name="Text Box 5"/>
          <p:cNvSpPr txBox="1">
            <a:spLocks noChangeArrowheads="1"/>
          </p:cNvSpPr>
          <p:nvPr/>
        </p:nvSpPr>
        <p:spPr bwMode="auto">
          <a:xfrm>
            <a:off x="2640014" y="404813"/>
            <a:ext cx="4105275" cy="1555750"/>
          </a:xfrm>
          <a:prstGeom prst="rect">
            <a:avLst/>
          </a:prstGeom>
          <a:noFill/>
          <a:ln w="9525">
            <a:noFill/>
            <a:miter lim="800000"/>
            <a:headEnd/>
            <a:tailEnd/>
          </a:ln>
        </p:spPr>
        <p:txBody>
          <a:bodyPr>
            <a:spAutoFit/>
          </a:bodyPr>
          <a:lstStyle/>
          <a:p>
            <a:pPr algn="ctr" fontAlgn="base">
              <a:spcBef>
                <a:spcPct val="50000"/>
              </a:spcBef>
              <a:spcAft>
                <a:spcPct val="0"/>
              </a:spcAft>
            </a:pPr>
            <a:r>
              <a:rPr lang="en-GB" sz="9600">
                <a:solidFill>
                  <a:srgbClr val="FFFFFF"/>
                </a:solidFill>
              </a:rPr>
              <a:t>3</a:t>
            </a:r>
            <a:endParaRPr lang="en-US" sz="9600">
              <a:solidFill>
                <a:srgbClr val="FFFFFF"/>
              </a:solidFill>
            </a:endParaRPr>
          </a:p>
        </p:txBody>
      </p:sp>
      <p:sp>
        <p:nvSpPr>
          <p:cNvPr id="7172" name="Text Box 6"/>
          <p:cNvSpPr txBox="1">
            <a:spLocks noChangeArrowheads="1"/>
          </p:cNvSpPr>
          <p:nvPr/>
        </p:nvSpPr>
        <p:spPr bwMode="auto">
          <a:xfrm>
            <a:off x="5303838" y="1268413"/>
            <a:ext cx="4679950" cy="946150"/>
          </a:xfrm>
          <a:prstGeom prst="rect">
            <a:avLst/>
          </a:prstGeom>
          <a:noFill/>
          <a:ln w="9525">
            <a:noFill/>
            <a:miter lim="800000"/>
            <a:headEnd/>
            <a:tailEnd/>
          </a:ln>
        </p:spPr>
        <p:txBody>
          <a:bodyPr>
            <a:spAutoFit/>
          </a:bodyPr>
          <a:lstStyle/>
          <a:p>
            <a:pPr fontAlgn="base">
              <a:spcBef>
                <a:spcPct val="50000"/>
              </a:spcBef>
              <a:spcAft>
                <a:spcPct val="0"/>
              </a:spcAft>
            </a:pPr>
            <a:r>
              <a:rPr lang="en-GB" sz="2800">
                <a:solidFill>
                  <a:srgbClr val="FFFFFF"/>
                </a:solidFill>
              </a:rPr>
              <a:t>reasons why the answer can only be…</a:t>
            </a:r>
            <a:endParaRPr lang="en-US" sz="2800">
              <a:solidFill>
                <a:srgbClr val="FFFFFF"/>
              </a:solidFill>
            </a:endParaRPr>
          </a:p>
        </p:txBody>
      </p:sp>
      <p:sp>
        <p:nvSpPr>
          <p:cNvPr id="7173" name="WordArt 8"/>
          <p:cNvSpPr>
            <a:spLocks noChangeArrowheads="1" noChangeShapeType="1" noTextEdit="1"/>
          </p:cNvSpPr>
          <p:nvPr/>
        </p:nvSpPr>
        <p:spPr bwMode="auto">
          <a:xfrm>
            <a:off x="3792539" y="2205038"/>
            <a:ext cx="5113337" cy="316706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5400" kern="10">
                <a:ln w="9525">
                  <a:solidFill>
                    <a:srgbClr val="000000"/>
                  </a:solidFill>
                  <a:round/>
                  <a:headEnd/>
                  <a:tailEnd/>
                </a:ln>
                <a:solidFill>
                  <a:srgbClr val="FFFFFF"/>
                </a:solidFill>
                <a:latin typeface="Arial Black"/>
              </a:rPr>
              <a:t>god</a:t>
            </a:r>
          </a:p>
        </p:txBody>
      </p:sp>
    </p:spTree>
    <p:extLst>
      <p:ext uri="{BB962C8B-B14F-4D97-AF65-F5344CB8AC3E}">
        <p14:creationId xmlns:p14="http://schemas.microsoft.com/office/powerpoint/2010/main" val="2228647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279650" y="836614"/>
            <a:ext cx="7416800" cy="5078313"/>
          </a:xfrm>
          <a:prstGeom prst="rect">
            <a:avLst/>
          </a:prstGeom>
          <a:noFill/>
          <a:ln w="9525">
            <a:noFill/>
            <a:miter lim="800000"/>
            <a:headEnd/>
            <a:tailEnd/>
          </a:ln>
        </p:spPr>
        <p:txBody>
          <a:bodyPr>
            <a:spAutoFit/>
          </a:bodyPr>
          <a:lstStyle/>
          <a:p>
            <a:pPr fontAlgn="base">
              <a:spcBef>
                <a:spcPct val="50000"/>
              </a:spcBef>
              <a:spcAft>
                <a:spcPct val="0"/>
              </a:spcAft>
            </a:pPr>
            <a:r>
              <a:rPr lang="en-GB" sz="2400" dirty="0">
                <a:solidFill>
                  <a:srgbClr val="FFFF00"/>
                </a:solidFill>
              </a:rPr>
              <a:t>Everything has a cause.</a:t>
            </a:r>
          </a:p>
          <a:p>
            <a:pPr fontAlgn="base">
              <a:spcBef>
                <a:spcPct val="50000"/>
              </a:spcBef>
              <a:spcAft>
                <a:spcPct val="0"/>
              </a:spcAft>
            </a:pPr>
            <a:r>
              <a:rPr lang="en-GB" sz="2400" dirty="0">
                <a:solidFill>
                  <a:srgbClr val="FFFF00"/>
                </a:solidFill>
              </a:rPr>
              <a:t>To have an infinite regression of cause and effect is impossible. So there must be a FIRST CAUSE.</a:t>
            </a:r>
          </a:p>
          <a:p>
            <a:pPr fontAlgn="base">
              <a:spcBef>
                <a:spcPct val="50000"/>
              </a:spcBef>
              <a:spcAft>
                <a:spcPct val="0"/>
              </a:spcAft>
            </a:pPr>
            <a:endParaRPr lang="en-GB" sz="2400" dirty="0">
              <a:solidFill>
                <a:srgbClr val="FFFF00"/>
              </a:solidFill>
            </a:endParaRPr>
          </a:p>
          <a:p>
            <a:pPr fontAlgn="base">
              <a:spcBef>
                <a:spcPct val="50000"/>
              </a:spcBef>
              <a:spcAft>
                <a:spcPct val="0"/>
              </a:spcAft>
            </a:pPr>
            <a:r>
              <a:rPr lang="en-GB" sz="2400" dirty="0">
                <a:solidFill>
                  <a:srgbClr val="FFFF00"/>
                </a:solidFill>
              </a:rPr>
              <a:t>The only thing that can possibly have been the FIRST CAUSE is something that needs no cause.</a:t>
            </a:r>
          </a:p>
          <a:p>
            <a:pPr fontAlgn="base">
              <a:spcBef>
                <a:spcPct val="50000"/>
              </a:spcBef>
              <a:spcAft>
                <a:spcPct val="0"/>
              </a:spcAft>
            </a:pPr>
            <a:r>
              <a:rPr lang="en-GB" sz="2400" dirty="0">
                <a:solidFill>
                  <a:srgbClr val="FFFF00"/>
                </a:solidFill>
              </a:rPr>
              <a:t>Only something that has no beginning needs no cause.</a:t>
            </a:r>
          </a:p>
          <a:p>
            <a:pPr fontAlgn="base">
              <a:spcBef>
                <a:spcPct val="50000"/>
              </a:spcBef>
              <a:spcAft>
                <a:spcPct val="0"/>
              </a:spcAft>
            </a:pPr>
            <a:r>
              <a:rPr lang="en-GB" sz="2400" dirty="0">
                <a:solidFill>
                  <a:srgbClr val="FFFF00"/>
                </a:solidFill>
              </a:rPr>
              <a:t>The only thing that has no beginning is god (because according to the definition, god is eternal).</a:t>
            </a:r>
            <a:endParaRPr lang="en-US" sz="2400" dirty="0">
              <a:solidFill>
                <a:srgbClr val="FFFF00"/>
              </a:solidFill>
            </a:endParaRPr>
          </a:p>
        </p:txBody>
      </p:sp>
      <p:sp>
        <p:nvSpPr>
          <p:cNvPr id="8195" name="Text Box 5"/>
          <p:cNvSpPr txBox="1">
            <a:spLocks noChangeArrowheads="1"/>
          </p:cNvSpPr>
          <p:nvPr/>
        </p:nvSpPr>
        <p:spPr bwMode="auto">
          <a:xfrm>
            <a:off x="1847851" y="188913"/>
            <a:ext cx="1223963" cy="366712"/>
          </a:xfrm>
          <a:prstGeom prst="rect">
            <a:avLst/>
          </a:prstGeom>
          <a:noFill/>
          <a:ln w="9525">
            <a:noFill/>
            <a:miter lim="800000"/>
            <a:headEnd/>
            <a:tailEnd/>
          </a:ln>
        </p:spPr>
        <p:txBody>
          <a:bodyPr>
            <a:spAutoFit/>
          </a:bodyPr>
          <a:lstStyle/>
          <a:p>
            <a:pPr algn="ctr" fontAlgn="base">
              <a:spcBef>
                <a:spcPct val="50000"/>
              </a:spcBef>
              <a:spcAft>
                <a:spcPct val="0"/>
              </a:spcAft>
            </a:pPr>
            <a:r>
              <a:rPr lang="en-GB">
                <a:solidFill>
                  <a:srgbClr val="FFFFFF"/>
                </a:solidFill>
                <a:latin typeface="Elephant" pitchFamily="18" charset="0"/>
              </a:rPr>
              <a:t>1.</a:t>
            </a:r>
            <a:endParaRPr lang="en-US">
              <a:solidFill>
                <a:srgbClr val="FFFFFF"/>
              </a:solidFill>
              <a:latin typeface="Elephant" pitchFamily="18" charset="0"/>
            </a:endParaRPr>
          </a:p>
        </p:txBody>
      </p:sp>
    </p:spTree>
    <p:extLst>
      <p:ext uri="{BB962C8B-B14F-4D97-AF65-F5344CB8AC3E}">
        <p14:creationId xmlns:p14="http://schemas.microsoft.com/office/powerpoint/2010/main" val="273851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igbang2"/>
          <p:cNvPicPr>
            <a:picLocks noChangeAspect="1" noChangeArrowheads="1"/>
          </p:cNvPicPr>
          <p:nvPr/>
        </p:nvPicPr>
        <p:blipFill>
          <a:blip r:embed="rId2" cstate="print"/>
          <a:srcRect/>
          <a:stretch>
            <a:fillRect/>
          </a:stretch>
        </p:blipFill>
        <p:spPr bwMode="auto">
          <a:xfrm>
            <a:off x="1200150" y="0"/>
            <a:ext cx="9467850" cy="7029450"/>
          </a:xfrm>
          <a:prstGeom prst="rect">
            <a:avLst/>
          </a:prstGeom>
          <a:noFill/>
          <a:ln w="9525">
            <a:noFill/>
            <a:miter lim="800000"/>
            <a:headEnd/>
            <a:tailEnd/>
          </a:ln>
        </p:spPr>
      </p:pic>
    </p:spTree>
    <p:extLst>
      <p:ext uri="{BB962C8B-B14F-4D97-AF65-F5344CB8AC3E}">
        <p14:creationId xmlns:p14="http://schemas.microsoft.com/office/powerpoint/2010/main" val="777995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4"/>
          <p:cNvSpPr>
            <a:spLocks noChangeArrowheads="1" noChangeShapeType="1" noTextEdit="1"/>
          </p:cNvSpPr>
          <p:nvPr/>
        </p:nvSpPr>
        <p:spPr bwMode="auto">
          <a:xfrm>
            <a:off x="1847851" y="836613"/>
            <a:ext cx="8810625" cy="482441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1600" kern="10">
                <a:ln w="9525">
                  <a:solidFill>
                    <a:srgbClr val="000000"/>
                  </a:solidFill>
                  <a:round/>
                  <a:headEnd/>
                  <a:tailEnd/>
                </a:ln>
                <a:solidFill>
                  <a:srgbClr val="FFFFFF"/>
                </a:solidFill>
                <a:latin typeface="Arial Black"/>
              </a:rPr>
              <a:t>THINK ABOUT</a:t>
            </a:r>
          </a:p>
          <a:p>
            <a:pPr algn="ctr" fontAlgn="base">
              <a:spcBef>
                <a:spcPct val="0"/>
              </a:spcBef>
              <a:spcAft>
                <a:spcPct val="0"/>
              </a:spcAft>
            </a:pPr>
            <a:r>
              <a:rPr lang="en-GB" sz="1600" kern="10">
                <a:ln w="9525">
                  <a:solidFill>
                    <a:srgbClr val="000000"/>
                  </a:solidFill>
                  <a:round/>
                  <a:headEnd/>
                  <a:tailEnd/>
                </a:ln>
                <a:solidFill>
                  <a:srgbClr val="FFFFFF"/>
                </a:solidFill>
                <a:latin typeface="Arial Black"/>
              </a:rPr>
              <a:t>WHAT THINGS MUST</a:t>
            </a:r>
          </a:p>
          <a:p>
            <a:pPr algn="ctr" fontAlgn="base">
              <a:spcBef>
                <a:spcPct val="0"/>
              </a:spcBef>
              <a:spcAft>
                <a:spcPct val="0"/>
              </a:spcAft>
            </a:pPr>
            <a:r>
              <a:rPr lang="en-GB" sz="1600" kern="10">
                <a:ln w="9525">
                  <a:solidFill>
                    <a:srgbClr val="000000"/>
                  </a:solidFill>
                  <a:round/>
                  <a:headEnd/>
                  <a:tailEnd/>
                </a:ln>
                <a:solidFill>
                  <a:srgbClr val="FFFFFF"/>
                </a:solidFill>
                <a:latin typeface="Arial Black"/>
              </a:rPr>
              <a:t>HAVE BEEN LIKE</a:t>
            </a:r>
          </a:p>
          <a:p>
            <a:pPr algn="ctr" fontAlgn="base">
              <a:spcBef>
                <a:spcPct val="0"/>
              </a:spcBef>
              <a:spcAft>
                <a:spcPct val="0"/>
              </a:spcAft>
            </a:pPr>
            <a:r>
              <a:rPr lang="en-GB" sz="1600" kern="10">
                <a:ln w="9525">
                  <a:solidFill>
                    <a:srgbClr val="000000"/>
                  </a:solidFill>
                  <a:round/>
                  <a:headEnd/>
                  <a:tailEnd/>
                </a:ln>
                <a:solidFill>
                  <a:srgbClr val="FFFFFF"/>
                </a:solidFill>
                <a:latin typeface="Arial Black"/>
              </a:rPr>
              <a:t>BEFORE THE "BIG BANG"</a:t>
            </a:r>
          </a:p>
        </p:txBody>
      </p:sp>
      <p:sp>
        <p:nvSpPr>
          <p:cNvPr id="10243" name="Text Box 5"/>
          <p:cNvSpPr txBox="1">
            <a:spLocks noChangeArrowheads="1"/>
          </p:cNvSpPr>
          <p:nvPr/>
        </p:nvSpPr>
        <p:spPr bwMode="auto">
          <a:xfrm>
            <a:off x="1774825" y="238126"/>
            <a:ext cx="439738" cy="396875"/>
          </a:xfrm>
          <a:prstGeom prst="rect">
            <a:avLst/>
          </a:prstGeom>
          <a:noFill/>
          <a:ln w="9525">
            <a:noFill/>
            <a:miter lim="800000"/>
            <a:headEnd/>
            <a:tailEnd/>
          </a:ln>
        </p:spPr>
        <p:txBody>
          <a:bodyPr wrap="none">
            <a:spAutoFit/>
          </a:bodyPr>
          <a:lstStyle/>
          <a:p>
            <a:pPr fontAlgn="base">
              <a:spcBef>
                <a:spcPct val="0"/>
              </a:spcBef>
              <a:spcAft>
                <a:spcPct val="0"/>
              </a:spcAft>
            </a:pPr>
            <a:r>
              <a:rPr lang="en-GB" sz="2000" b="1">
                <a:solidFill>
                  <a:srgbClr val="FFFFFF"/>
                </a:solidFill>
                <a:latin typeface="Elephant" pitchFamily="18" charset="0"/>
              </a:rPr>
              <a:t>2.</a:t>
            </a:r>
            <a:endParaRPr lang="en-US" sz="2000" b="1">
              <a:solidFill>
                <a:srgbClr val="FFFFFF"/>
              </a:solidFill>
              <a:latin typeface="Elephant" pitchFamily="18" charset="0"/>
            </a:endParaRPr>
          </a:p>
        </p:txBody>
      </p:sp>
    </p:spTree>
    <p:extLst>
      <p:ext uri="{BB962C8B-B14F-4D97-AF65-F5344CB8AC3E}">
        <p14:creationId xmlns:p14="http://schemas.microsoft.com/office/powerpoint/2010/main" val="907146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1992313" y="404813"/>
            <a:ext cx="6191250" cy="366712"/>
          </a:xfrm>
          <a:prstGeom prst="rect">
            <a:avLst/>
          </a:prstGeom>
          <a:noFill/>
          <a:ln w="9525">
            <a:noFill/>
            <a:miter lim="800000"/>
            <a:headEnd/>
            <a:tailEnd/>
          </a:ln>
        </p:spPr>
        <p:txBody>
          <a:bodyPr>
            <a:spAutoFit/>
          </a:bodyPr>
          <a:lstStyle/>
          <a:p>
            <a:pPr fontAlgn="base">
              <a:spcBef>
                <a:spcPct val="50000"/>
              </a:spcBef>
              <a:spcAft>
                <a:spcPct val="0"/>
              </a:spcAft>
            </a:pPr>
            <a:r>
              <a:rPr lang="en-GB" b="1" dirty="0">
                <a:solidFill>
                  <a:srgbClr val="000000"/>
                </a:solidFill>
                <a:latin typeface="Arial" charset="0"/>
              </a:rPr>
              <a:t>Like this?</a:t>
            </a:r>
            <a:endParaRPr lang="en-US" b="1" dirty="0">
              <a:solidFill>
                <a:srgbClr val="000000"/>
              </a:solidFill>
              <a:latin typeface="Arial" charset="0"/>
            </a:endParaRPr>
          </a:p>
        </p:txBody>
      </p:sp>
      <p:sp>
        <p:nvSpPr>
          <p:cNvPr id="11269" name="Text Box 5"/>
          <p:cNvSpPr txBox="1">
            <a:spLocks noChangeArrowheads="1"/>
          </p:cNvSpPr>
          <p:nvPr/>
        </p:nvSpPr>
        <p:spPr bwMode="auto">
          <a:xfrm>
            <a:off x="5664200" y="2276475"/>
            <a:ext cx="863600" cy="1555750"/>
          </a:xfrm>
          <a:prstGeom prst="rect">
            <a:avLst/>
          </a:prstGeom>
          <a:noFill/>
          <a:ln w="9525">
            <a:noFill/>
            <a:miter lim="800000"/>
            <a:headEnd/>
            <a:tailEnd/>
          </a:ln>
        </p:spPr>
        <p:txBody>
          <a:bodyPr>
            <a:spAutoFit/>
          </a:bodyPr>
          <a:lstStyle/>
          <a:p>
            <a:pPr algn="ctr" fontAlgn="base">
              <a:spcBef>
                <a:spcPct val="50000"/>
              </a:spcBef>
              <a:spcAft>
                <a:spcPct val="0"/>
              </a:spcAft>
            </a:pPr>
            <a:r>
              <a:rPr lang="en-GB" sz="9600">
                <a:solidFill>
                  <a:srgbClr val="000000"/>
                </a:solidFill>
                <a:latin typeface="Arial" charset="0"/>
              </a:rPr>
              <a:t>.</a:t>
            </a:r>
            <a:endParaRPr lang="en-US" sz="9600">
              <a:solidFill>
                <a:srgbClr val="000000"/>
              </a:solidFill>
              <a:latin typeface="Arial" charset="0"/>
            </a:endParaRPr>
          </a:p>
        </p:txBody>
      </p:sp>
      <p:sp>
        <p:nvSpPr>
          <p:cNvPr id="11270" name="Text Box 6"/>
          <p:cNvSpPr txBox="1">
            <a:spLocks noChangeArrowheads="1"/>
          </p:cNvSpPr>
          <p:nvPr/>
        </p:nvSpPr>
        <p:spPr bwMode="auto">
          <a:xfrm>
            <a:off x="2351089" y="3933826"/>
            <a:ext cx="7705725" cy="779463"/>
          </a:xfrm>
          <a:prstGeom prst="rect">
            <a:avLst/>
          </a:prstGeom>
          <a:noFill/>
          <a:ln w="9525">
            <a:noFill/>
            <a:miter lim="800000"/>
            <a:headEnd/>
            <a:tailEnd/>
          </a:ln>
        </p:spPr>
        <p:txBody>
          <a:bodyPr>
            <a:spAutoFit/>
          </a:bodyPr>
          <a:lstStyle/>
          <a:p>
            <a:pPr fontAlgn="base">
              <a:spcBef>
                <a:spcPct val="50000"/>
              </a:spcBef>
              <a:spcAft>
                <a:spcPct val="0"/>
              </a:spcAft>
            </a:pPr>
            <a:r>
              <a:rPr lang="en-GB">
                <a:solidFill>
                  <a:srgbClr val="000000"/>
                </a:solidFill>
              </a:rPr>
              <a:t>There is NOTHING outside the universe.</a:t>
            </a:r>
          </a:p>
          <a:p>
            <a:pPr fontAlgn="base">
              <a:spcBef>
                <a:spcPct val="50000"/>
              </a:spcBef>
              <a:spcAft>
                <a:spcPct val="0"/>
              </a:spcAft>
            </a:pPr>
            <a:r>
              <a:rPr lang="en-GB">
                <a:solidFill>
                  <a:srgbClr val="000000"/>
                </a:solidFill>
              </a:rPr>
              <a:t>Even time does not exist here.</a:t>
            </a:r>
          </a:p>
        </p:txBody>
      </p:sp>
    </p:spTree>
    <p:extLst>
      <p:ext uri="{BB962C8B-B14F-4D97-AF65-F5344CB8AC3E}">
        <p14:creationId xmlns:p14="http://schemas.microsoft.com/office/powerpoint/2010/main" val="303944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ppt_w</p:attrName>
                                        </p:attrNameLst>
                                      </p:cBhvr>
                                      <p:tavLst>
                                        <p:tav tm="0">
                                          <p:val>
                                            <p:strVal val="#ppt_w+.3"/>
                                          </p:val>
                                        </p:tav>
                                        <p:tav tm="100000">
                                          <p:val>
                                            <p:strVal val="#ppt_w"/>
                                          </p:val>
                                        </p:tav>
                                      </p:tavLst>
                                    </p:anim>
                                    <p:anim calcmode="lin" valueType="num">
                                      <p:cBhvr>
                                        <p:cTn id="13" dur="1000" fill="hold"/>
                                        <p:tgtEl>
                                          <p:spTgt spid="11269"/>
                                        </p:tgtEl>
                                        <p:attrNameLst>
                                          <p:attrName>ppt_h</p:attrName>
                                        </p:attrNameLst>
                                      </p:cBhvr>
                                      <p:tavLst>
                                        <p:tav tm="0">
                                          <p:val>
                                            <p:strVal val="#ppt_h"/>
                                          </p:val>
                                        </p:tav>
                                        <p:tav tm="100000">
                                          <p:val>
                                            <p:strVal val="#ppt_h"/>
                                          </p:val>
                                        </p:tav>
                                      </p:tavLst>
                                    </p:anim>
                                    <p:animEffect transition="in" filter="fade">
                                      <p:cBhvr>
                                        <p:cTn id="14" dur="1000"/>
                                        <p:tgtEl>
                                          <p:spTgt spid="1126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711624" y="692697"/>
            <a:ext cx="7056264" cy="3477875"/>
          </a:xfrm>
          <a:prstGeom prst="rect">
            <a:avLst/>
          </a:prstGeom>
          <a:noFill/>
          <a:ln w="9525">
            <a:noFill/>
            <a:miter lim="800000"/>
            <a:headEnd/>
            <a:tailEnd/>
          </a:ln>
        </p:spPr>
        <p:txBody>
          <a:bodyPr wrap="square">
            <a:spAutoFit/>
          </a:bodyPr>
          <a:lstStyle/>
          <a:p>
            <a:pPr fontAlgn="base">
              <a:spcBef>
                <a:spcPct val="50000"/>
              </a:spcBef>
              <a:spcAft>
                <a:spcPct val="0"/>
              </a:spcAft>
            </a:pPr>
            <a:r>
              <a:rPr lang="en-GB" sz="2000" dirty="0">
                <a:solidFill>
                  <a:srgbClr val="FFFFFF"/>
                </a:solidFill>
              </a:rPr>
              <a:t>WHAT CAN HAVE CAUSED THE BIG BANG?</a:t>
            </a:r>
          </a:p>
          <a:p>
            <a:pPr fontAlgn="base">
              <a:spcBef>
                <a:spcPct val="50000"/>
              </a:spcBef>
              <a:spcAft>
                <a:spcPct val="0"/>
              </a:spcAft>
            </a:pPr>
            <a:endParaRPr lang="en-GB" sz="2000" dirty="0">
              <a:solidFill>
                <a:srgbClr val="FFFFFF"/>
              </a:solidFill>
            </a:endParaRPr>
          </a:p>
          <a:p>
            <a:pPr fontAlgn="base">
              <a:spcBef>
                <a:spcPct val="50000"/>
              </a:spcBef>
              <a:spcAft>
                <a:spcPct val="0"/>
              </a:spcAft>
            </a:pPr>
            <a:r>
              <a:rPr lang="en-GB" sz="2000" dirty="0">
                <a:solidFill>
                  <a:srgbClr val="FFFFFF"/>
                </a:solidFill>
              </a:rPr>
              <a:t>It must have been something that exists outside time because time only started when the universe was created.</a:t>
            </a:r>
          </a:p>
          <a:p>
            <a:pPr fontAlgn="base">
              <a:spcBef>
                <a:spcPct val="50000"/>
              </a:spcBef>
              <a:spcAft>
                <a:spcPct val="0"/>
              </a:spcAft>
            </a:pPr>
            <a:endParaRPr lang="en-GB" sz="2000" dirty="0">
              <a:solidFill>
                <a:srgbClr val="FFFFFF"/>
              </a:solidFill>
            </a:endParaRPr>
          </a:p>
          <a:p>
            <a:pPr fontAlgn="base">
              <a:spcBef>
                <a:spcPct val="50000"/>
              </a:spcBef>
              <a:spcAft>
                <a:spcPct val="0"/>
              </a:spcAft>
            </a:pPr>
            <a:endParaRPr lang="en-GB" sz="2000" dirty="0">
              <a:solidFill>
                <a:srgbClr val="FFFFFF"/>
              </a:solidFill>
            </a:endParaRPr>
          </a:p>
          <a:p>
            <a:pPr fontAlgn="base">
              <a:spcBef>
                <a:spcPct val="50000"/>
              </a:spcBef>
              <a:spcAft>
                <a:spcPct val="0"/>
              </a:spcAft>
            </a:pPr>
            <a:endParaRPr lang="en-GB" sz="2000" dirty="0">
              <a:solidFill>
                <a:srgbClr val="FFFFFF"/>
              </a:solidFill>
            </a:endParaRPr>
          </a:p>
          <a:p>
            <a:pPr fontAlgn="base">
              <a:spcBef>
                <a:spcPct val="50000"/>
              </a:spcBef>
              <a:spcAft>
                <a:spcPct val="0"/>
              </a:spcAft>
            </a:pPr>
            <a:endParaRPr lang="en-GB" sz="2000" dirty="0">
              <a:solidFill>
                <a:srgbClr val="FFFFFF"/>
              </a:solidFill>
            </a:endParaRPr>
          </a:p>
        </p:txBody>
      </p:sp>
      <p:sp>
        <p:nvSpPr>
          <p:cNvPr id="6150" name="WordArt 6"/>
          <p:cNvSpPr>
            <a:spLocks noChangeArrowheads="1" noChangeShapeType="1" noTextEdit="1"/>
          </p:cNvSpPr>
          <p:nvPr/>
        </p:nvSpPr>
        <p:spPr bwMode="auto">
          <a:xfrm>
            <a:off x="3000375" y="3500439"/>
            <a:ext cx="6337300" cy="129698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kern="10" dirty="0">
                <a:ln w="25400">
                  <a:solidFill>
                    <a:srgbClr val="FFFF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Definition of god - god is eternal</a:t>
            </a:r>
          </a:p>
          <a:p>
            <a:pPr algn="ctr" fontAlgn="base">
              <a:spcBef>
                <a:spcPct val="0"/>
              </a:spcBef>
              <a:spcAft>
                <a:spcPct val="0"/>
              </a:spcAft>
            </a:pPr>
            <a:r>
              <a:rPr lang="en-GB" kern="10" dirty="0">
                <a:ln w="25400">
                  <a:solidFill>
                    <a:srgbClr val="FFFF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(no beginning and no end,</a:t>
            </a:r>
          </a:p>
          <a:p>
            <a:pPr algn="ctr" fontAlgn="base">
              <a:spcBef>
                <a:spcPct val="0"/>
              </a:spcBef>
              <a:spcAft>
                <a:spcPct val="0"/>
              </a:spcAft>
            </a:pPr>
            <a:r>
              <a:rPr lang="en-GB" kern="10" dirty="0">
                <a:ln w="25400">
                  <a:solidFill>
                    <a:srgbClr val="FFFF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exists outside time).</a:t>
            </a:r>
          </a:p>
        </p:txBody>
      </p:sp>
    </p:spTree>
    <p:extLst>
      <p:ext uri="{BB962C8B-B14F-4D97-AF65-F5344CB8AC3E}">
        <p14:creationId xmlns:p14="http://schemas.microsoft.com/office/powerpoint/2010/main" val="28098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2000"/>
                                        <p:tgtEl>
                                          <p:spTgt spid="6150"/>
                                        </p:tgtEl>
                                      </p:cBhvr>
                                    </p:animEffect>
                                    <p:anim calcmode="lin" valueType="num">
                                      <p:cBhvr>
                                        <p:cTn id="8" dur="2000" fill="hold"/>
                                        <p:tgtEl>
                                          <p:spTgt spid="6150"/>
                                        </p:tgtEl>
                                        <p:attrNameLst>
                                          <p:attrName>style.rotation</p:attrName>
                                        </p:attrNameLst>
                                      </p:cBhvr>
                                      <p:tavLst>
                                        <p:tav tm="0">
                                          <p:val>
                                            <p:fltVal val="720"/>
                                          </p:val>
                                        </p:tav>
                                        <p:tav tm="100000">
                                          <p:val>
                                            <p:fltVal val="0"/>
                                          </p:val>
                                        </p:tav>
                                      </p:tavLst>
                                    </p:anim>
                                    <p:anim calcmode="lin" valueType="num">
                                      <p:cBhvr>
                                        <p:cTn id="9" dur="2000" fill="hold"/>
                                        <p:tgtEl>
                                          <p:spTgt spid="6150"/>
                                        </p:tgtEl>
                                        <p:attrNameLst>
                                          <p:attrName>ppt_h</p:attrName>
                                        </p:attrNameLst>
                                      </p:cBhvr>
                                      <p:tavLst>
                                        <p:tav tm="0">
                                          <p:val>
                                            <p:fltVal val="0"/>
                                          </p:val>
                                        </p:tav>
                                        <p:tav tm="100000">
                                          <p:val>
                                            <p:strVal val="#ppt_h"/>
                                          </p:val>
                                        </p:tav>
                                      </p:tavLst>
                                    </p:anim>
                                    <p:anim calcmode="lin" valueType="num">
                                      <p:cBhvr>
                                        <p:cTn id="10" dur="2000" fill="hold"/>
                                        <p:tgtEl>
                                          <p:spTgt spid="61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5664200" y="2276475"/>
            <a:ext cx="863600" cy="1555750"/>
          </a:xfrm>
          <a:prstGeom prst="rect">
            <a:avLst/>
          </a:prstGeom>
          <a:noFill/>
          <a:ln w="9525">
            <a:noFill/>
            <a:miter lim="800000"/>
            <a:headEnd/>
            <a:tailEnd/>
          </a:ln>
        </p:spPr>
        <p:txBody>
          <a:bodyPr>
            <a:spAutoFit/>
          </a:bodyPr>
          <a:lstStyle/>
          <a:p>
            <a:pPr algn="ctr" fontAlgn="base">
              <a:spcBef>
                <a:spcPct val="50000"/>
              </a:spcBef>
              <a:spcAft>
                <a:spcPct val="0"/>
              </a:spcAft>
            </a:pPr>
            <a:r>
              <a:rPr lang="en-GB" sz="9600">
                <a:solidFill>
                  <a:srgbClr val="000000"/>
                </a:solidFill>
                <a:latin typeface="Arial" charset="0"/>
              </a:rPr>
              <a:t>.</a:t>
            </a:r>
            <a:endParaRPr lang="en-US" sz="9600">
              <a:solidFill>
                <a:srgbClr val="000000"/>
              </a:solidFill>
              <a:latin typeface="Arial" charset="0"/>
            </a:endParaRPr>
          </a:p>
        </p:txBody>
      </p:sp>
      <p:sp>
        <p:nvSpPr>
          <p:cNvPr id="16388" name="Text Box 4"/>
          <p:cNvSpPr txBox="1">
            <a:spLocks noChangeArrowheads="1"/>
          </p:cNvSpPr>
          <p:nvPr/>
        </p:nvSpPr>
        <p:spPr bwMode="auto">
          <a:xfrm>
            <a:off x="2351089" y="3933825"/>
            <a:ext cx="7705725" cy="1054100"/>
          </a:xfrm>
          <a:prstGeom prst="rect">
            <a:avLst/>
          </a:prstGeom>
          <a:noFill/>
          <a:ln w="9525">
            <a:noFill/>
            <a:miter lim="800000"/>
            <a:headEnd/>
            <a:tailEnd/>
          </a:ln>
        </p:spPr>
        <p:txBody>
          <a:bodyPr>
            <a:spAutoFit/>
          </a:bodyPr>
          <a:lstStyle/>
          <a:p>
            <a:pPr fontAlgn="base">
              <a:spcBef>
                <a:spcPct val="50000"/>
              </a:spcBef>
              <a:spcAft>
                <a:spcPct val="0"/>
              </a:spcAft>
            </a:pPr>
            <a:r>
              <a:rPr lang="en-GB">
                <a:solidFill>
                  <a:srgbClr val="000000"/>
                </a:solidFill>
              </a:rPr>
              <a:t>There is NOTHING outside the universe.</a:t>
            </a:r>
          </a:p>
          <a:p>
            <a:pPr fontAlgn="base">
              <a:spcBef>
                <a:spcPct val="50000"/>
              </a:spcBef>
              <a:spcAft>
                <a:spcPct val="0"/>
              </a:spcAft>
            </a:pPr>
            <a:r>
              <a:rPr lang="en-GB">
                <a:solidFill>
                  <a:srgbClr val="000000"/>
                </a:solidFill>
              </a:rPr>
              <a:t>No raw materials to build things from. No power source to begin the great expansion of the Big Bang.</a:t>
            </a:r>
          </a:p>
        </p:txBody>
      </p:sp>
      <p:sp>
        <p:nvSpPr>
          <p:cNvPr id="13316" name="Text Box 5"/>
          <p:cNvSpPr txBox="1">
            <a:spLocks noChangeArrowheads="1"/>
          </p:cNvSpPr>
          <p:nvPr/>
        </p:nvSpPr>
        <p:spPr bwMode="auto">
          <a:xfrm>
            <a:off x="1847851" y="188913"/>
            <a:ext cx="1008063" cy="519112"/>
          </a:xfrm>
          <a:prstGeom prst="rect">
            <a:avLst/>
          </a:prstGeom>
          <a:noFill/>
          <a:ln w="9525">
            <a:noFill/>
            <a:miter lim="800000"/>
            <a:headEnd/>
            <a:tailEnd/>
          </a:ln>
        </p:spPr>
        <p:txBody>
          <a:bodyPr>
            <a:spAutoFit/>
          </a:bodyPr>
          <a:lstStyle/>
          <a:p>
            <a:pPr algn="ctr" fontAlgn="base">
              <a:spcBef>
                <a:spcPct val="50000"/>
              </a:spcBef>
              <a:spcAft>
                <a:spcPct val="0"/>
              </a:spcAft>
            </a:pPr>
            <a:r>
              <a:rPr lang="en-GB" sz="2800">
                <a:solidFill>
                  <a:srgbClr val="000000"/>
                </a:solidFill>
                <a:latin typeface="Elephant" pitchFamily="18" charset="0"/>
              </a:rPr>
              <a:t>3.</a:t>
            </a:r>
            <a:endParaRPr lang="en-US" sz="2800">
              <a:solidFill>
                <a:srgbClr val="000000"/>
              </a:solidFill>
              <a:latin typeface="Elephant" pitchFamily="18" charset="0"/>
            </a:endParaRPr>
          </a:p>
        </p:txBody>
      </p:sp>
    </p:spTree>
    <p:extLst>
      <p:ext uri="{BB962C8B-B14F-4D97-AF65-F5344CB8AC3E}">
        <p14:creationId xmlns:p14="http://schemas.microsoft.com/office/powerpoint/2010/main" val="163418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strVal val="#ppt_w+.3"/>
                                          </p:val>
                                        </p:tav>
                                        <p:tav tm="100000">
                                          <p:val>
                                            <p:strVal val="#ppt_w"/>
                                          </p:val>
                                        </p:tav>
                                      </p:tavLst>
                                    </p:anim>
                                    <p:anim calcmode="lin" valueType="num">
                                      <p:cBhvr>
                                        <p:cTn id="8" dur="1000" fill="hold"/>
                                        <p:tgtEl>
                                          <p:spTgt spid="16387"/>
                                        </p:tgtEl>
                                        <p:attrNameLst>
                                          <p:attrName>ppt_h</p:attrName>
                                        </p:attrNameLst>
                                      </p:cBhvr>
                                      <p:tavLst>
                                        <p:tav tm="0">
                                          <p:val>
                                            <p:strVal val="#ppt_h"/>
                                          </p:val>
                                        </p:tav>
                                        <p:tav tm="100000">
                                          <p:val>
                                            <p:strVal val="#ppt_h"/>
                                          </p:val>
                                        </p:tav>
                                      </p:tavLst>
                                    </p:anim>
                                    <p:animEffect transition="in" filter="fade">
                                      <p:cBhvr>
                                        <p:cTn id="9" dur="1000"/>
                                        <p:tgtEl>
                                          <p:spTgt spid="1638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495550" y="620713"/>
            <a:ext cx="7272338" cy="4032250"/>
          </a:xfrm>
          <a:prstGeom prst="rect">
            <a:avLst/>
          </a:prstGeom>
          <a:noFill/>
          <a:ln w="9525">
            <a:noFill/>
            <a:miter lim="800000"/>
            <a:headEnd/>
            <a:tailEnd/>
          </a:ln>
        </p:spPr>
        <p:txBody>
          <a:bodyPr>
            <a:spAutoFit/>
          </a:bodyPr>
          <a:lstStyle/>
          <a:p>
            <a:pPr fontAlgn="base">
              <a:spcBef>
                <a:spcPct val="50000"/>
              </a:spcBef>
              <a:spcAft>
                <a:spcPct val="0"/>
              </a:spcAft>
            </a:pPr>
            <a:r>
              <a:rPr lang="en-GB" sz="3200" dirty="0">
                <a:solidFill>
                  <a:srgbClr val="FFFFFF"/>
                </a:solidFill>
              </a:rPr>
              <a:t>WHAT CAN HAVE CAUSED THE BIG BANG?</a:t>
            </a:r>
          </a:p>
          <a:p>
            <a:pPr fontAlgn="base">
              <a:spcBef>
                <a:spcPct val="50000"/>
              </a:spcBef>
              <a:spcAft>
                <a:spcPct val="0"/>
              </a:spcAft>
            </a:pPr>
            <a:endParaRPr lang="en-GB" sz="3200" dirty="0">
              <a:solidFill>
                <a:srgbClr val="FFFFFF"/>
              </a:solidFill>
            </a:endParaRPr>
          </a:p>
          <a:p>
            <a:pPr fontAlgn="base">
              <a:spcBef>
                <a:spcPct val="50000"/>
              </a:spcBef>
              <a:spcAft>
                <a:spcPct val="0"/>
              </a:spcAft>
            </a:pPr>
            <a:r>
              <a:rPr lang="en-GB" sz="3200" dirty="0">
                <a:solidFill>
                  <a:srgbClr val="FFFFFF"/>
                </a:solidFill>
              </a:rPr>
              <a:t>It must have been something with unlimited power because there was nothing there to create the universe from.</a:t>
            </a:r>
            <a:endParaRPr lang="en-US" sz="3200" dirty="0">
              <a:solidFill>
                <a:srgbClr val="FFFFFF"/>
              </a:solidFill>
            </a:endParaRPr>
          </a:p>
        </p:txBody>
      </p:sp>
      <p:sp>
        <p:nvSpPr>
          <p:cNvPr id="15364" name="WordArt 4"/>
          <p:cNvSpPr>
            <a:spLocks noChangeArrowheads="1" noChangeShapeType="1" noTextEdit="1"/>
          </p:cNvSpPr>
          <p:nvPr/>
        </p:nvSpPr>
        <p:spPr bwMode="auto">
          <a:xfrm>
            <a:off x="2640014" y="4941888"/>
            <a:ext cx="6192837" cy="10604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6000" kern="10" dirty="0">
                <a:ln w="25400">
                  <a:solidFill>
                    <a:srgbClr val="FFFF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Definition of god - god is omnipotent - </a:t>
            </a:r>
          </a:p>
          <a:p>
            <a:pPr algn="ctr" fontAlgn="base">
              <a:spcBef>
                <a:spcPct val="0"/>
              </a:spcBef>
              <a:spcAft>
                <a:spcPct val="0"/>
              </a:spcAft>
            </a:pPr>
            <a:r>
              <a:rPr lang="en-GB" sz="6000" kern="10" dirty="0">
                <a:ln w="25400">
                  <a:solidFill>
                    <a:srgbClr val="FFFF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(has unlimited power).</a:t>
            </a:r>
          </a:p>
        </p:txBody>
      </p:sp>
    </p:spTree>
    <p:extLst>
      <p:ext uri="{BB962C8B-B14F-4D97-AF65-F5344CB8AC3E}">
        <p14:creationId xmlns:p14="http://schemas.microsoft.com/office/powerpoint/2010/main" val="3322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anim calcmode="lin" valueType="num">
                                      <p:cBhvr>
                                        <p:cTn id="8" dur="2000" fill="hold"/>
                                        <p:tgtEl>
                                          <p:spTgt spid="15364"/>
                                        </p:tgtEl>
                                        <p:attrNameLst>
                                          <p:attrName>style.rotation</p:attrName>
                                        </p:attrNameLst>
                                      </p:cBhvr>
                                      <p:tavLst>
                                        <p:tav tm="0">
                                          <p:val>
                                            <p:fltVal val="720"/>
                                          </p:val>
                                        </p:tav>
                                        <p:tav tm="100000">
                                          <p:val>
                                            <p:fltVal val="0"/>
                                          </p:val>
                                        </p:tav>
                                      </p:tavLst>
                                    </p:anim>
                                    <p:anim calcmode="lin" valueType="num">
                                      <p:cBhvr>
                                        <p:cTn id="9" dur="2000" fill="hold"/>
                                        <p:tgtEl>
                                          <p:spTgt spid="15364"/>
                                        </p:tgtEl>
                                        <p:attrNameLst>
                                          <p:attrName>ppt_h</p:attrName>
                                        </p:attrNameLst>
                                      </p:cBhvr>
                                      <p:tavLst>
                                        <p:tav tm="0">
                                          <p:val>
                                            <p:fltVal val="0"/>
                                          </p:val>
                                        </p:tav>
                                        <p:tav tm="100000">
                                          <p:val>
                                            <p:strVal val="#ppt_h"/>
                                          </p:val>
                                        </p:tav>
                                      </p:tavLst>
                                    </p:anim>
                                    <p:anim calcmode="lin" valueType="num">
                                      <p:cBhvr>
                                        <p:cTn id="10" dur="2000" fill="hold"/>
                                        <p:tgtEl>
                                          <p:spTgt spid="153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Task</a:t>
            </a:r>
            <a:endParaRPr lang="en-GB" dirty="0"/>
          </a:p>
        </p:txBody>
      </p:sp>
      <p:sp>
        <p:nvSpPr>
          <p:cNvPr id="3" name="Content Placeholder 2"/>
          <p:cNvSpPr>
            <a:spLocks noGrp="1"/>
          </p:cNvSpPr>
          <p:nvPr>
            <p:ph idx="1"/>
          </p:nvPr>
        </p:nvSpPr>
        <p:spPr/>
        <p:txBody>
          <a:bodyPr/>
          <a:lstStyle/>
          <a:p>
            <a:r>
              <a:rPr lang="en-GB" dirty="0" smtClean="0"/>
              <a:t>In your groups you are going to prepare a presentation to show how the cosmological argument works.</a:t>
            </a:r>
          </a:p>
          <a:p>
            <a:endParaRPr lang="en-GB" dirty="0" smtClean="0"/>
          </a:p>
          <a:p>
            <a:r>
              <a:rPr lang="en-GB" dirty="0" smtClean="0"/>
              <a:t>You have 10 minutes.</a:t>
            </a:r>
            <a:endParaRPr lang="en-GB" dirty="0"/>
          </a:p>
        </p:txBody>
      </p:sp>
    </p:spTree>
    <p:extLst>
      <p:ext uri="{BB962C8B-B14F-4D97-AF65-F5344CB8AC3E}">
        <p14:creationId xmlns:p14="http://schemas.microsoft.com/office/powerpoint/2010/main" val="2123279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2596" y="2428868"/>
            <a:ext cx="8229600" cy="2214578"/>
          </a:xfrm>
          <a:solidFill>
            <a:schemeClr val="bg1">
              <a:lumMod val="85000"/>
            </a:schemeClr>
          </a:solidFill>
          <a:effectLst>
            <a:softEdge rad="63500"/>
          </a:effectLst>
        </p:spPr>
        <p:txBody>
          <a:bodyPr anchor="ctr">
            <a:normAutofit/>
          </a:bodyPr>
          <a:lstStyle/>
          <a:p>
            <a:pPr marL="514350" indent="-514350" algn="ctr">
              <a:buNone/>
            </a:pPr>
            <a:r>
              <a:rPr lang="en-GB" sz="4400" dirty="0"/>
              <a:t>What is RE all about?</a:t>
            </a:r>
          </a:p>
        </p:txBody>
      </p:sp>
    </p:spTree>
    <p:extLst>
      <p:ext uri="{BB962C8B-B14F-4D97-AF65-F5344CB8AC3E}">
        <p14:creationId xmlns:p14="http://schemas.microsoft.com/office/powerpoint/2010/main" val="42089675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Success Criteria</a:t>
            </a:r>
            <a:endParaRPr lang="en-GB" dirty="0"/>
          </a:p>
        </p:txBody>
      </p:sp>
      <p:sp>
        <p:nvSpPr>
          <p:cNvPr id="3" name="Content Placeholder 2"/>
          <p:cNvSpPr>
            <a:spLocks noGrp="1"/>
          </p:cNvSpPr>
          <p:nvPr>
            <p:ph idx="1"/>
          </p:nvPr>
        </p:nvSpPr>
        <p:spPr>
          <a:ln>
            <a:solidFill>
              <a:schemeClr val="accent6">
                <a:lumMod val="75000"/>
              </a:schemeClr>
            </a:solidFill>
          </a:ln>
        </p:spPr>
        <p:txBody>
          <a:bodyPr/>
          <a:lstStyle/>
          <a:p>
            <a:r>
              <a:rPr lang="en-GB" dirty="0"/>
              <a:t>I</a:t>
            </a:r>
            <a:r>
              <a:rPr lang="en-GB" dirty="0" smtClean="0"/>
              <a:t> will decide whether you are successful based on the following criteria:</a:t>
            </a:r>
          </a:p>
          <a:p>
            <a:endParaRPr lang="en-GB" dirty="0" smtClean="0"/>
          </a:p>
          <a:p>
            <a:pPr lvl="1"/>
            <a:r>
              <a:rPr lang="en-GB" dirty="0" smtClean="0">
                <a:solidFill>
                  <a:srgbClr val="FF0000"/>
                </a:solidFill>
              </a:rPr>
              <a:t>Argument is correctly presented</a:t>
            </a:r>
          </a:p>
          <a:p>
            <a:pPr lvl="1"/>
            <a:r>
              <a:rPr lang="en-GB" dirty="0" smtClean="0">
                <a:solidFill>
                  <a:srgbClr val="FF0000"/>
                </a:solidFill>
              </a:rPr>
              <a:t>Props are used to aid argument</a:t>
            </a:r>
          </a:p>
          <a:p>
            <a:pPr lvl="1"/>
            <a:r>
              <a:rPr lang="en-GB" dirty="0" smtClean="0">
                <a:solidFill>
                  <a:srgbClr val="FF0000"/>
                </a:solidFill>
              </a:rPr>
              <a:t>All members of the group contribute</a:t>
            </a:r>
          </a:p>
          <a:p>
            <a:pPr lvl="1"/>
            <a:r>
              <a:rPr lang="en-GB" dirty="0" smtClean="0">
                <a:solidFill>
                  <a:srgbClr val="FF0000"/>
                </a:solidFill>
              </a:rPr>
              <a:t>Key terms are used correctly</a:t>
            </a:r>
          </a:p>
          <a:p>
            <a:pPr lvl="1"/>
            <a:r>
              <a:rPr lang="en-US" dirty="0" smtClean="0">
                <a:solidFill>
                  <a:srgbClr val="FF0000"/>
                </a:solidFill>
              </a:rPr>
              <a:t>Write it down!</a:t>
            </a:r>
            <a:endParaRPr lang="en-GB" dirty="0">
              <a:solidFill>
                <a:srgbClr val="FF0000"/>
              </a:solidFill>
            </a:endParaRPr>
          </a:p>
        </p:txBody>
      </p:sp>
      <p:sp>
        <p:nvSpPr>
          <p:cNvPr id="4" name="Rectangle 3"/>
          <p:cNvSpPr/>
          <p:nvPr/>
        </p:nvSpPr>
        <p:spPr>
          <a:xfrm>
            <a:off x="10272464" y="0"/>
            <a:ext cx="395536"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5" name="Rectangle 4"/>
          <p:cNvSpPr/>
          <p:nvPr/>
        </p:nvSpPr>
        <p:spPr>
          <a:xfrm>
            <a:off x="1524000" y="0"/>
            <a:ext cx="395536"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3669510379"/>
      </p:ext>
    </p:extLst>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149436"/>
            <a:ext cx="7992888" cy="6555641"/>
          </a:xfrm>
          <a:prstGeom prst="rect">
            <a:avLst/>
          </a:prstGeom>
          <a:noFill/>
        </p:spPr>
        <p:txBody>
          <a:bodyPr wrap="square" rtlCol="0">
            <a:spAutoFit/>
          </a:bodyPr>
          <a:lstStyle/>
          <a:p>
            <a:r>
              <a:rPr lang="en-GB" sz="6000" dirty="0">
                <a:solidFill>
                  <a:prstClr val="black"/>
                </a:solidFill>
              </a:rPr>
              <a:t>Before we start...</a:t>
            </a:r>
          </a:p>
          <a:p>
            <a:endParaRPr lang="en-GB" sz="6000" dirty="0">
              <a:solidFill>
                <a:prstClr val="black"/>
              </a:solidFill>
            </a:endParaRPr>
          </a:p>
          <a:p>
            <a:endParaRPr lang="en-GB" sz="6000" dirty="0">
              <a:solidFill>
                <a:prstClr val="black"/>
              </a:solidFill>
            </a:endParaRPr>
          </a:p>
          <a:p>
            <a:endParaRPr lang="en-GB" sz="6000" dirty="0">
              <a:solidFill>
                <a:prstClr val="black"/>
              </a:solidFill>
            </a:endParaRPr>
          </a:p>
          <a:p>
            <a:endParaRPr lang="en-GB" sz="6000" dirty="0">
              <a:solidFill>
                <a:prstClr val="black"/>
              </a:solidFill>
            </a:endParaRPr>
          </a:p>
          <a:p>
            <a:r>
              <a:rPr lang="en-GB" sz="6000" dirty="0">
                <a:solidFill>
                  <a:prstClr val="black"/>
                </a:solidFill>
              </a:rPr>
              <a:t>Let’s have some cake!</a:t>
            </a:r>
          </a:p>
        </p:txBody>
      </p:sp>
      <p:pic>
        <p:nvPicPr>
          <p:cNvPr id="4098" name="Picture 2" descr="C:\Users\Zelda and Mark\AppData\Local\Microsoft\Windows\Temporary Internet Files\Content.IE5\JH8EJDVK\MC900290203[1].wmf"/>
          <p:cNvPicPr>
            <a:picLocks noChangeAspect="1" noChangeArrowheads="1"/>
          </p:cNvPicPr>
          <p:nvPr/>
        </p:nvPicPr>
        <p:blipFill>
          <a:blip r:embed="rId3" cstate="print"/>
          <a:srcRect/>
          <a:stretch>
            <a:fillRect/>
          </a:stretch>
        </p:blipFill>
        <p:spPr bwMode="auto">
          <a:xfrm>
            <a:off x="4439816" y="1916832"/>
            <a:ext cx="2918218" cy="2875270"/>
          </a:xfrm>
          <a:prstGeom prst="rect">
            <a:avLst/>
          </a:prstGeom>
          <a:noFill/>
        </p:spPr>
      </p:pic>
    </p:spTree>
    <p:extLst>
      <p:ext uri="{BB962C8B-B14F-4D97-AF65-F5344CB8AC3E}">
        <p14:creationId xmlns:p14="http://schemas.microsoft.com/office/powerpoint/2010/main" val="2228523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797152"/>
            <a:ext cx="9144000" cy="1154162"/>
          </a:xfrm>
          <a:prstGeom prst="rect">
            <a:avLst/>
          </a:prstGeom>
          <a:noFill/>
        </p:spPr>
        <p:txBody>
          <a:bodyPr wrap="square" rtlCol="0">
            <a:spAutoFit/>
          </a:bodyPr>
          <a:lstStyle/>
          <a:p>
            <a:r>
              <a:rPr lang="en-GB" sz="2300" dirty="0">
                <a:solidFill>
                  <a:prstClr val="black"/>
                </a:solidFill>
              </a:rPr>
              <a:t>The more we know about the world around us, the more evidence we have of an intelligent creator. (Mankind’s Search for God, 1990)</a:t>
            </a:r>
          </a:p>
        </p:txBody>
      </p:sp>
      <p:pic>
        <p:nvPicPr>
          <p:cNvPr id="6" name="Picture 5" descr="Photo-0063.jpg"/>
          <p:cNvPicPr>
            <a:picLocks noChangeAspect="1"/>
          </p:cNvPicPr>
          <p:nvPr/>
        </p:nvPicPr>
        <p:blipFill>
          <a:blip r:embed="rId3" cstate="print"/>
          <a:stretch>
            <a:fillRect/>
          </a:stretch>
        </p:blipFill>
        <p:spPr>
          <a:xfrm>
            <a:off x="1524000" y="0"/>
            <a:ext cx="3059832" cy="2294874"/>
          </a:xfrm>
          <a:prstGeom prst="rect">
            <a:avLst/>
          </a:prstGeom>
        </p:spPr>
      </p:pic>
      <p:pic>
        <p:nvPicPr>
          <p:cNvPr id="8" name="Picture 7" descr="lavender.jpg"/>
          <p:cNvPicPr>
            <a:picLocks noChangeAspect="1"/>
          </p:cNvPicPr>
          <p:nvPr/>
        </p:nvPicPr>
        <p:blipFill>
          <a:blip r:embed="rId4" cstate="print"/>
          <a:stretch>
            <a:fillRect/>
          </a:stretch>
        </p:blipFill>
        <p:spPr>
          <a:xfrm>
            <a:off x="7464152" y="-1"/>
            <a:ext cx="3203848" cy="2348881"/>
          </a:xfrm>
          <a:prstGeom prst="rect">
            <a:avLst/>
          </a:prstGeom>
        </p:spPr>
      </p:pic>
      <p:pic>
        <p:nvPicPr>
          <p:cNvPr id="9" name="Picture 8" descr="Landscape-Fall-Creek-Falls-and-Snake-River-Idaho.jpg"/>
          <p:cNvPicPr>
            <a:picLocks noChangeAspect="1"/>
          </p:cNvPicPr>
          <p:nvPr/>
        </p:nvPicPr>
        <p:blipFill>
          <a:blip r:embed="rId5" cstate="print"/>
          <a:stretch>
            <a:fillRect/>
          </a:stretch>
        </p:blipFill>
        <p:spPr>
          <a:xfrm>
            <a:off x="1524001" y="2276872"/>
            <a:ext cx="3072341" cy="2304256"/>
          </a:xfrm>
          <a:prstGeom prst="rect">
            <a:avLst/>
          </a:prstGeom>
        </p:spPr>
      </p:pic>
      <p:pic>
        <p:nvPicPr>
          <p:cNvPr id="10" name="Picture 9" descr="world_cow.jpg"/>
          <p:cNvPicPr>
            <a:picLocks noChangeAspect="1"/>
          </p:cNvPicPr>
          <p:nvPr/>
        </p:nvPicPr>
        <p:blipFill>
          <a:blip r:embed="rId6" cstate="print"/>
          <a:stretch>
            <a:fillRect/>
          </a:stretch>
        </p:blipFill>
        <p:spPr>
          <a:xfrm>
            <a:off x="4583832" y="2308328"/>
            <a:ext cx="3096344" cy="2285397"/>
          </a:xfrm>
          <a:prstGeom prst="rect">
            <a:avLst/>
          </a:prstGeom>
        </p:spPr>
      </p:pic>
      <p:pic>
        <p:nvPicPr>
          <p:cNvPr id="11" name="Picture 10" descr="oil_rig_98212623.jpg"/>
          <p:cNvPicPr>
            <a:picLocks noChangeAspect="1"/>
          </p:cNvPicPr>
          <p:nvPr/>
        </p:nvPicPr>
        <p:blipFill>
          <a:blip r:embed="rId7" cstate="print"/>
          <a:stretch>
            <a:fillRect/>
          </a:stretch>
        </p:blipFill>
        <p:spPr>
          <a:xfrm>
            <a:off x="7680176" y="2348880"/>
            <a:ext cx="2987824" cy="2304256"/>
          </a:xfrm>
          <a:prstGeom prst="rect">
            <a:avLst/>
          </a:prstGeom>
        </p:spPr>
      </p:pic>
      <p:sp>
        <p:nvSpPr>
          <p:cNvPr id="12" name="TextBox 11"/>
          <p:cNvSpPr txBox="1"/>
          <p:nvPr/>
        </p:nvSpPr>
        <p:spPr>
          <a:xfrm>
            <a:off x="3143672" y="5805264"/>
            <a:ext cx="5760640" cy="707886"/>
          </a:xfrm>
          <a:prstGeom prst="rect">
            <a:avLst/>
          </a:prstGeom>
          <a:noFill/>
        </p:spPr>
        <p:txBody>
          <a:bodyPr wrap="square" rtlCol="0">
            <a:spAutoFit/>
          </a:bodyPr>
          <a:lstStyle/>
          <a:p>
            <a:r>
              <a:rPr lang="en-GB" sz="4000" dirty="0">
                <a:solidFill>
                  <a:prstClr val="black"/>
                </a:solidFill>
              </a:rPr>
              <a:t>AGREE? ...OR NOT?</a:t>
            </a:r>
          </a:p>
        </p:txBody>
      </p:sp>
      <p:pic>
        <p:nvPicPr>
          <p:cNvPr id="7" name="Picture 6" descr="honey-bee.jpg"/>
          <p:cNvPicPr>
            <a:picLocks noChangeAspect="1"/>
          </p:cNvPicPr>
          <p:nvPr/>
        </p:nvPicPr>
        <p:blipFill>
          <a:blip r:embed="rId8" cstate="print"/>
          <a:stretch>
            <a:fillRect/>
          </a:stretch>
        </p:blipFill>
        <p:spPr>
          <a:xfrm>
            <a:off x="4583832" y="-1"/>
            <a:ext cx="3096344" cy="2326413"/>
          </a:xfrm>
          <a:prstGeom prst="rect">
            <a:avLst/>
          </a:prstGeom>
        </p:spPr>
      </p:pic>
    </p:spTree>
    <p:extLst>
      <p:ext uri="{BB962C8B-B14F-4D97-AF65-F5344CB8AC3E}">
        <p14:creationId xmlns:p14="http://schemas.microsoft.com/office/powerpoint/2010/main" val="256161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981075"/>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b="1" dirty="0">
                <a:solidFill>
                  <a:prstClr val="black"/>
                </a:solidFill>
              </a:rPr>
              <a:t>Argument from Religious Experience</a:t>
            </a:r>
          </a:p>
        </p:txBody>
      </p:sp>
      <p:sp>
        <p:nvSpPr>
          <p:cNvPr id="3" name="Rounded Rectangle 2"/>
          <p:cNvSpPr/>
          <p:nvPr/>
        </p:nvSpPr>
        <p:spPr>
          <a:xfrm>
            <a:off x="1524000" y="3068639"/>
            <a:ext cx="9144000" cy="1081087"/>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black"/>
                </a:solidFill>
              </a:rPr>
              <a:t>Theists argue God exists because they have claimed to have experienced God in some way</a:t>
            </a:r>
          </a:p>
        </p:txBody>
      </p:sp>
      <p:pic>
        <p:nvPicPr>
          <p:cNvPr id="11268" name="Picture 2" descr="http://www.thechoicedrivenlife.com/wp-content/uploads/2011/03/a-prayer-for-times-like-th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81076"/>
            <a:ext cx="32035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http://www.pickthebrain.com/blog/wp-content/uploads/2008/10/medit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981075"/>
            <a:ext cx="2881313"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http://thechiefest.files.wordpress.com/2011/03/worsh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981075"/>
            <a:ext cx="3059112"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http://t3.gstatic.com/images?q=tbn:ANd9GcSjnFbyb5x2AUeWA5Hr3lj9JrEvEEq24ywMyPa1pCXOb-WwBsd8U7qTy0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149726"/>
            <a:ext cx="31321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0" descr="http://newsimg.bbc.co.uk/media/images/38877000/jpg/_38877099_conv_shave2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9" y="4149726"/>
            <a:ext cx="28797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http://t0.gstatic.com/images?q=tbn:ANd9GcRP3lrujsotZINF5XFnheOd-EpdRCXBRmKTs4L9AM6KSdUKhQP7WK6N__od">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5864" y="4149726"/>
            <a:ext cx="31321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11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b="1" dirty="0">
                <a:solidFill>
                  <a:prstClr val="black"/>
                </a:solidFill>
              </a:rPr>
              <a:t>The NUMINOUS (feeling God’s presence)</a:t>
            </a:r>
          </a:p>
        </p:txBody>
      </p:sp>
      <p:pic>
        <p:nvPicPr>
          <p:cNvPr id="12291" name="Picture 2" descr="http://aeternus.stblogs.com/wp-content/blogs.dir/230/files/2007/11/sequo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71" y="1767257"/>
            <a:ext cx="7027671" cy="41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ChangeArrowheads="1"/>
          </p:cNvSpPr>
          <p:nvPr/>
        </p:nvSpPr>
        <p:spPr bwMode="auto">
          <a:xfrm>
            <a:off x="6527801" y="1196976"/>
            <a:ext cx="37449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i="1">
                <a:solidFill>
                  <a:srgbClr val="00B050"/>
                </a:solidFill>
              </a:rPr>
              <a:t>When people are looking at something like a religious building, a beautiful place or looking up at the stars – they may feel that there is something greater than them – God.</a:t>
            </a:r>
          </a:p>
          <a:p>
            <a:pPr eaLnBrk="1" hangingPunct="1"/>
            <a:endParaRPr lang="en-GB" altLang="en-US" sz="2400" b="1" i="1">
              <a:solidFill>
                <a:srgbClr val="00B050"/>
              </a:solidFill>
            </a:endParaRPr>
          </a:p>
          <a:p>
            <a:pPr eaLnBrk="1" hangingPunct="1"/>
            <a:r>
              <a:rPr lang="en-GB" altLang="en-US" sz="2400" b="1" i="1">
                <a:solidFill>
                  <a:srgbClr val="00B050"/>
                </a:solidFill>
              </a:rPr>
              <a:t>It is often described as an experience of something going beyond the normal everyday experience.</a:t>
            </a:r>
          </a:p>
        </p:txBody>
      </p:sp>
    </p:spTree>
    <p:extLst>
      <p:ext uri="{BB962C8B-B14F-4D97-AF65-F5344CB8AC3E}">
        <p14:creationId xmlns:p14="http://schemas.microsoft.com/office/powerpoint/2010/main" val="38793916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5400" b="1" dirty="0">
                <a:solidFill>
                  <a:prstClr val="black"/>
                </a:solidFill>
              </a:rPr>
              <a:t>Prayer and Meditation</a:t>
            </a:r>
          </a:p>
        </p:txBody>
      </p:sp>
      <p:sp>
        <p:nvSpPr>
          <p:cNvPr id="13315" name="Rectangle 3"/>
          <p:cNvSpPr>
            <a:spLocks noChangeArrowheads="1"/>
          </p:cNvSpPr>
          <p:nvPr/>
        </p:nvSpPr>
        <p:spPr bwMode="auto">
          <a:xfrm>
            <a:off x="5087938" y="1341438"/>
            <a:ext cx="536416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b="1" i="1">
                <a:solidFill>
                  <a:srgbClr val="7030A0"/>
                </a:solidFill>
              </a:rPr>
              <a:t>Through prayer, believers are not only speaking to God but are also listening to God’s reply. During such times, believers say that they have felt God’s presence and don’t doubt His existence.</a:t>
            </a:r>
          </a:p>
          <a:p>
            <a:pPr eaLnBrk="1" hangingPunct="1"/>
            <a:r>
              <a:rPr lang="en-GB" altLang="en-US" sz="2800" b="1" i="1">
                <a:solidFill>
                  <a:srgbClr val="7030A0"/>
                </a:solidFill>
              </a:rPr>
              <a:t>Some worshippers use meditation to feel closer to God, others will withdraw from everyday life to give their full attention to God</a:t>
            </a:r>
          </a:p>
        </p:txBody>
      </p:sp>
      <p:pic>
        <p:nvPicPr>
          <p:cNvPr id="13316" name="Picture 2" descr="http://www.thechoicedrivenlife.com/wp-content/uploads/2011/03/a-prayer-for-times-like-th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6975"/>
            <a:ext cx="356393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http://www.pickthebrain.com/blog/wp-content/uploads/2008/10/medit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33826"/>
            <a:ext cx="35639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6034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LtIHOhumgd1k_l9Rb4eoGrVmHWOzVlhTdd24Csavy38pPO3Db">
            <a:hlinkClick r:id="rId2"/>
          </p:cNvPr>
          <p:cNvPicPr>
            <a:picLocks noChangeAspect="1" noChangeArrowheads="1"/>
          </p:cNvPicPr>
          <p:nvPr/>
        </p:nvPicPr>
        <p:blipFill>
          <a:blip r:embed="rId3" cstate="print"/>
          <a:srcRect/>
          <a:stretch>
            <a:fillRect/>
          </a:stretch>
        </p:blipFill>
        <p:spPr bwMode="auto">
          <a:xfrm>
            <a:off x="1847529" y="476672"/>
            <a:ext cx="8485241" cy="5661248"/>
          </a:xfrm>
          <a:prstGeom prst="rect">
            <a:avLst/>
          </a:prstGeom>
          <a:noFill/>
        </p:spPr>
      </p:pic>
      <p:sp>
        <p:nvSpPr>
          <p:cNvPr id="5" name="TextBox 4"/>
          <p:cNvSpPr txBox="1"/>
          <p:nvPr/>
        </p:nvSpPr>
        <p:spPr>
          <a:xfrm>
            <a:off x="2135560" y="6309320"/>
            <a:ext cx="6480720" cy="369332"/>
          </a:xfrm>
          <a:prstGeom prst="rect">
            <a:avLst/>
          </a:prstGeom>
          <a:noFill/>
        </p:spPr>
        <p:txBody>
          <a:bodyPr wrap="square" rtlCol="0">
            <a:spAutoFit/>
          </a:bodyPr>
          <a:lstStyle/>
          <a:p>
            <a:r>
              <a:rPr lang="en-GB" dirty="0">
                <a:solidFill>
                  <a:prstClr val="black"/>
                </a:solidFill>
              </a:rPr>
              <a:t>The Trinity- Chichester Cathedral</a:t>
            </a:r>
          </a:p>
        </p:txBody>
      </p:sp>
    </p:spTree>
    <p:extLst>
      <p:ext uri="{BB962C8B-B14F-4D97-AF65-F5344CB8AC3E}">
        <p14:creationId xmlns:p14="http://schemas.microsoft.com/office/powerpoint/2010/main" val="850990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https://encrypted-tbn0.gstatic.com/images?q=tbn:ANd9GcRbYDqOjttrtxEqLsRRHWR-vB7gHpRXSS186fgoqMGEC9ycRDLQ">
            <a:hlinkClick r:id="rId2"/>
          </p:cNvPr>
          <p:cNvPicPr>
            <a:picLocks noChangeAspect="1" noChangeArrowheads="1"/>
          </p:cNvPicPr>
          <p:nvPr/>
        </p:nvPicPr>
        <p:blipFill>
          <a:blip r:embed="rId3" cstate="print"/>
          <a:srcRect/>
          <a:stretch>
            <a:fillRect/>
          </a:stretch>
        </p:blipFill>
        <p:spPr bwMode="auto">
          <a:xfrm>
            <a:off x="2279577" y="1556793"/>
            <a:ext cx="7705725" cy="4076701"/>
          </a:xfrm>
          <a:prstGeom prst="rect">
            <a:avLst/>
          </a:prstGeom>
          <a:noFill/>
        </p:spPr>
      </p:pic>
    </p:spTree>
    <p:extLst>
      <p:ext uri="{BB962C8B-B14F-4D97-AF65-F5344CB8AC3E}">
        <p14:creationId xmlns:p14="http://schemas.microsoft.com/office/powerpoint/2010/main" val="500307990"/>
      </p:ext>
    </p:extLst>
  </p:cSld>
  <p:clrMapOvr>
    <a:masterClrMapping/>
  </p:clrMapOvr>
  <p:transition spd="slow">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ion of davis.png"/>
          <p:cNvPicPr>
            <a:picLocks noChangeAspect="1"/>
          </p:cNvPicPr>
          <p:nvPr/>
        </p:nvPicPr>
        <p:blipFill>
          <a:blip r:embed="rId2" cstate="print"/>
          <a:stretch>
            <a:fillRect/>
          </a:stretch>
        </p:blipFill>
        <p:spPr>
          <a:xfrm>
            <a:off x="1595500" y="908720"/>
            <a:ext cx="8743829" cy="4896544"/>
          </a:xfrm>
          <a:prstGeom prst="rect">
            <a:avLst/>
          </a:prstGeom>
        </p:spPr>
      </p:pic>
    </p:spTree>
    <p:extLst>
      <p:ext uri="{BB962C8B-B14F-4D97-AF65-F5344CB8AC3E}">
        <p14:creationId xmlns:p14="http://schemas.microsoft.com/office/powerpoint/2010/main" val="393150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encrypted-tbn1.gstatic.com/images?q=tbn:ANd9GcTHjG2ZLSJhfKX3-hhXhHsSWqkfka3mXXJv-g8u8R0dP1xKIifA">
            <a:hlinkClick r:id="rId2"/>
          </p:cNvPr>
          <p:cNvPicPr>
            <a:picLocks noChangeAspect="1" noChangeArrowheads="1"/>
          </p:cNvPicPr>
          <p:nvPr/>
        </p:nvPicPr>
        <p:blipFill>
          <a:blip r:embed="rId3" cstate="print"/>
          <a:srcRect/>
          <a:stretch>
            <a:fillRect/>
          </a:stretch>
        </p:blipFill>
        <p:spPr bwMode="auto">
          <a:xfrm>
            <a:off x="3863752" y="0"/>
            <a:ext cx="4104456" cy="6506324"/>
          </a:xfrm>
          <a:prstGeom prst="rect">
            <a:avLst/>
          </a:prstGeom>
          <a:noFill/>
        </p:spPr>
      </p:pic>
    </p:spTree>
    <p:extLst>
      <p:ext uri="{BB962C8B-B14F-4D97-AF65-F5344CB8AC3E}">
        <p14:creationId xmlns:p14="http://schemas.microsoft.com/office/powerpoint/2010/main" val="42057115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3719513" y="404814"/>
            <a:ext cx="4819650" cy="63817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panose="020B0A04020102020204" pitchFamily="34" charset="0"/>
              </a:rPr>
              <a:t>CURRENT AFFAIRS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43" y="1289497"/>
            <a:ext cx="3653804" cy="20461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723" y="1405406"/>
            <a:ext cx="3637567" cy="204613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343" y="3968937"/>
            <a:ext cx="3542992" cy="26572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0659" y="4082911"/>
            <a:ext cx="4003462" cy="2668515"/>
          </a:xfrm>
          <a:prstGeom prst="rect">
            <a:avLst/>
          </a:prstGeom>
        </p:spPr>
      </p:pic>
    </p:spTree>
    <p:extLst>
      <p:ext uri="{BB962C8B-B14F-4D97-AF65-F5344CB8AC3E}">
        <p14:creationId xmlns:p14="http://schemas.microsoft.com/office/powerpoint/2010/main" val="14510329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s://encrypted-tbn1.gstatic.com/images?q=tbn:ANd9GcRs57G1-uNtpliy9jBvymyQY9qjh7YY79rITOH1PJkMSqeidyW1">
            <a:hlinkClick r:id="rId2"/>
          </p:cNvPr>
          <p:cNvPicPr>
            <a:picLocks noChangeAspect="1" noChangeArrowheads="1"/>
          </p:cNvPicPr>
          <p:nvPr/>
        </p:nvPicPr>
        <p:blipFill>
          <a:blip r:embed="rId3" cstate="print"/>
          <a:srcRect/>
          <a:stretch>
            <a:fillRect/>
          </a:stretch>
        </p:blipFill>
        <p:spPr bwMode="auto">
          <a:xfrm>
            <a:off x="4151784" y="1"/>
            <a:ext cx="3816424" cy="6863151"/>
          </a:xfrm>
          <a:prstGeom prst="rect">
            <a:avLst/>
          </a:prstGeom>
          <a:noFill/>
        </p:spPr>
      </p:pic>
    </p:spTree>
    <p:extLst>
      <p:ext uri="{BB962C8B-B14F-4D97-AF65-F5344CB8AC3E}">
        <p14:creationId xmlns:p14="http://schemas.microsoft.com/office/powerpoint/2010/main" val="2072316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upload.wikimedia.org/wikipedia/commons/thumb/1/17/La_Vierge_au_lys.jpg/180px-La_Vierge_au_lys.jpg"/>
          <p:cNvPicPr>
            <a:picLocks noChangeAspect="1" noChangeArrowheads="1"/>
          </p:cNvPicPr>
          <p:nvPr/>
        </p:nvPicPr>
        <p:blipFill>
          <a:blip r:embed="rId2" cstate="print"/>
          <a:srcRect/>
          <a:stretch>
            <a:fillRect/>
          </a:stretch>
        </p:blipFill>
        <p:spPr bwMode="auto">
          <a:xfrm>
            <a:off x="3719736" y="0"/>
            <a:ext cx="4675909" cy="6858000"/>
          </a:xfrm>
          <a:prstGeom prst="rect">
            <a:avLst/>
          </a:prstGeom>
          <a:noFill/>
        </p:spPr>
      </p:pic>
      <p:sp>
        <p:nvSpPr>
          <p:cNvPr id="3" name="TextBox 2"/>
          <p:cNvSpPr txBox="1"/>
          <p:nvPr/>
        </p:nvSpPr>
        <p:spPr>
          <a:xfrm>
            <a:off x="1524000" y="2060849"/>
            <a:ext cx="2051720" cy="1200329"/>
          </a:xfrm>
          <a:prstGeom prst="rect">
            <a:avLst/>
          </a:prstGeom>
          <a:noFill/>
        </p:spPr>
        <p:txBody>
          <a:bodyPr wrap="square" rtlCol="0">
            <a:spAutoFit/>
          </a:bodyPr>
          <a:lstStyle/>
          <a:p>
            <a:r>
              <a:rPr lang="en-GB" i="1" dirty="0">
                <a:solidFill>
                  <a:prstClr val="black"/>
                </a:solidFill>
              </a:rPr>
              <a:t>Virgin of the Lilies</a:t>
            </a:r>
            <a:r>
              <a:rPr lang="en-GB" dirty="0">
                <a:solidFill>
                  <a:prstClr val="black"/>
                </a:solidFill>
              </a:rPr>
              <a:t>, </a:t>
            </a:r>
            <a:r>
              <a:rPr lang="en-GB" dirty="0" err="1">
                <a:solidFill>
                  <a:prstClr val="black"/>
                </a:solidFill>
                <a:hlinkClick r:id="rId3" tooltip="Bouguereau"/>
              </a:rPr>
              <a:t>Bouguereau</a:t>
            </a:r>
            <a:r>
              <a:rPr lang="en-GB" dirty="0">
                <a:solidFill>
                  <a:prstClr val="black"/>
                </a:solidFill>
              </a:rPr>
              <a:t>, 1899</a:t>
            </a:r>
          </a:p>
        </p:txBody>
      </p:sp>
    </p:spTree>
    <p:extLst>
      <p:ext uri="{BB962C8B-B14F-4D97-AF65-F5344CB8AC3E}">
        <p14:creationId xmlns:p14="http://schemas.microsoft.com/office/powerpoint/2010/main" val="271269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aphael"/>
          <p:cNvPicPr>
            <a:picLocks noChangeAspect="1" noChangeArrowheads="1"/>
          </p:cNvPicPr>
          <p:nvPr/>
        </p:nvPicPr>
        <p:blipFill>
          <a:blip r:embed="rId2" cstate="print"/>
          <a:srcRect/>
          <a:stretch>
            <a:fillRect/>
          </a:stretch>
        </p:blipFill>
        <p:spPr bwMode="auto">
          <a:xfrm>
            <a:off x="2207568" y="0"/>
            <a:ext cx="7704856" cy="6228096"/>
          </a:xfrm>
          <a:prstGeom prst="rect">
            <a:avLst/>
          </a:prstGeom>
          <a:noFill/>
        </p:spPr>
      </p:pic>
      <p:sp>
        <p:nvSpPr>
          <p:cNvPr id="3" name="TextBox 2"/>
          <p:cNvSpPr txBox="1"/>
          <p:nvPr/>
        </p:nvSpPr>
        <p:spPr>
          <a:xfrm>
            <a:off x="2927648" y="6309321"/>
            <a:ext cx="5472608" cy="646331"/>
          </a:xfrm>
          <a:prstGeom prst="rect">
            <a:avLst/>
          </a:prstGeom>
          <a:noFill/>
        </p:spPr>
        <p:txBody>
          <a:bodyPr wrap="square" rtlCol="0">
            <a:spAutoFit/>
          </a:bodyPr>
          <a:lstStyle/>
          <a:p>
            <a:r>
              <a:rPr lang="en-GB" dirty="0">
                <a:solidFill>
                  <a:prstClr val="black"/>
                </a:solidFill>
              </a:rPr>
              <a:t>Raphael, The Miraculous Draught of Fishes (1515)</a:t>
            </a:r>
          </a:p>
        </p:txBody>
      </p:sp>
    </p:spTree>
    <p:extLst>
      <p:ext uri="{BB962C8B-B14F-4D97-AF65-F5344CB8AC3E}">
        <p14:creationId xmlns:p14="http://schemas.microsoft.com/office/powerpoint/2010/main" val="19956037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5458" y="1150425"/>
            <a:ext cx="6096000" cy="923330"/>
          </a:xfrm>
          <a:prstGeom prst="rect">
            <a:avLst/>
          </a:prstGeom>
        </p:spPr>
        <p:txBody>
          <a:bodyPr>
            <a:spAutoFit/>
          </a:bodyPr>
          <a:lstStyle/>
          <a:p>
            <a:r>
              <a:rPr lang="en-GB" dirty="0">
                <a:solidFill>
                  <a:prstClr val="black"/>
                </a:solidFill>
                <a:hlinkClick r:id="rId2"/>
              </a:rPr>
              <a:t>https://www.youtube.com/watch?v=vYxhhWSr8Q8&amp;safe=true</a:t>
            </a:r>
            <a:endParaRPr lang="en-GB" dirty="0">
              <a:solidFill>
                <a:prstClr val="black"/>
              </a:solidFill>
            </a:endParaRPr>
          </a:p>
          <a:p>
            <a:endParaRPr lang="en-GB" dirty="0">
              <a:solidFill>
                <a:prstClr val="black"/>
              </a:solidFill>
            </a:endParaRPr>
          </a:p>
        </p:txBody>
      </p:sp>
      <p:sp>
        <p:nvSpPr>
          <p:cNvPr id="3" name="Rectangle 2"/>
          <p:cNvSpPr/>
          <p:nvPr/>
        </p:nvSpPr>
        <p:spPr>
          <a:xfrm>
            <a:off x="2935458" y="2332112"/>
            <a:ext cx="6096000" cy="923330"/>
          </a:xfrm>
          <a:prstGeom prst="rect">
            <a:avLst/>
          </a:prstGeom>
        </p:spPr>
        <p:txBody>
          <a:bodyPr>
            <a:spAutoFit/>
          </a:bodyPr>
          <a:lstStyle/>
          <a:p>
            <a:r>
              <a:rPr lang="en-GB" dirty="0">
                <a:solidFill>
                  <a:prstClr val="black"/>
                </a:solidFill>
                <a:hlinkClick r:id="rId3"/>
              </a:rPr>
              <a:t>https://www.youtube.com/watch?v=m-7px5Xyzlg&amp;safe=true</a:t>
            </a:r>
            <a:endParaRPr lang="en-GB" dirty="0">
              <a:solidFill>
                <a:prstClr val="black"/>
              </a:solidFill>
            </a:endParaRPr>
          </a:p>
          <a:p>
            <a:endParaRPr lang="en-GB" dirty="0">
              <a:solidFill>
                <a:prstClr val="black"/>
              </a:solidFill>
            </a:endParaRPr>
          </a:p>
        </p:txBody>
      </p:sp>
      <p:sp>
        <p:nvSpPr>
          <p:cNvPr id="4" name="Rectangle 3"/>
          <p:cNvSpPr/>
          <p:nvPr/>
        </p:nvSpPr>
        <p:spPr>
          <a:xfrm>
            <a:off x="2935458" y="3640408"/>
            <a:ext cx="6096000" cy="923330"/>
          </a:xfrm>
          <a:prstGeom prst="rect">
            <a:avLst/>
          </a:prstGeom>
        </p:spPr>
        <p:txBody>
          <a:bodyPr>
            <a:spAutoFit/>
          </a:bodyPr>
          <a:lstStyle/>
          <a:p>
            <a:r>
              <a:rPr lang="en-GB" dirty="0">
                <a:solidFill>
                  <a:prstClr val="black"/>
                </a:solidFill>
                <a:hlinkClick r:id="rId4"/>
              </a:rPr>
              <a:t>https://www.youtube.com/watch?v=cQ4114XO-Xo&amp;safe=true</a:t>
            </a:r>
            <a:endParaRPr lang="en-GB"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2557491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a:solidFill>
                  <a:prstClr val="black"/>
                </a:solidFill>
              </a:rPr>
              <a:t>Presence of God in Nature</a:t>
            </a:r>
          </a:p>
        </p:txBody>
      </p:sp>
      <p:sp>
        <p:nvSpPr>
          <p:cNvPr id="14339" name="Rectangle 3"/>
          <p:cNvSpPr>
            <a:spLocks noChangeArrowheads="1"/>
          </p:cNvSpPr>
          <p:nvPr/>
        </p:nvSpPr>
        <p:spPr bwMode="auto">
          <a:xfrm>
            <a:off x="5303839" y="1341439"/>
            <a:ext cx="48593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i="1">
                <a:solidFill>
                  <a:srgbClr val="FF0000"/>
                </a:solidFill>
              </a:rPr>
              <a:t>Some believers are convinced that they have felt the presence of God while walking in the countryside because of feelings of awe and wonder they experience while looking at the beauty of nature</a:t>
            </a:r>
          </a:p>
        </p:txBody>
      </p:sp>
      <p:pic>
        <p:nvPicPr>
          <p:cNvPr id="14342" name="Picture 8" descr="http://t3.gstatic.com/images?q=tbn:ANd9GcSjnFbyb5x2AUeWA5Hr3lj9JrEvEEq24ywMyPa1pCXOb-WwBsd8U7qTy0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96976"/>
            <a:ext cx="37798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7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c-07-grand-canyon-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niag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bottom-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72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unrise-0130119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whale-ex-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ffb8041d-7bb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cr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817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a:solidFill>
                  <a:prstClr val="black"/>
                </a:solidFill>
              </a:rPr>
              <a:t>Experiencing a Conversion</a:t>
            </a:r>
          </a:p>
        </p:txBody>
      </p:sp>
      <p:sp>
        <p:nvSpPr>
          <p:cNvPr id="17411" name="Rectangle 3"/>
          <p:cNvSpPr>
            <a:spLocks noChangeArrowheads="1"/>
          </p:cNvSpPr>
          <p:nvPr/>
        </p:nvSpPr>
        <p:spPr bwMode="auto">
          <a:xfrm>
            <a:off x="5303839" y="1341439"/>
            <a:ext cx="4859337"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i="1">
                <a:solidFill>
                  <a:prstClr val="black"/>
                </a:solidFill>
              </a:rPr>
              <a:t>When a person experiences God which is so great that that person wants to change their life and commit themselves to God in a special way.</a:t>
            </a:r>
          </a:p>
          <a:p>
            <a:pPr eaLnBrk="1" hangingPunct="1"/>
            <a:endParaRPr lang="en-GB" altLang="en-US" sz="2000" b="1" i="1">
              <a:solidFill>
                <a:prstClr val="black"/>
              </a:solidFill>
            </a:endParaRPr>
          </a:p>
          <a:p>
            <a:pPr eaLnBrk="1" hangingPunct="1"/>
            <a:r>
              <a:rPr lang="en-GB" altLang="en-US" sz="2000" b="1" i="1">
                <a:solidFill>
                  <a:prstClr val="black"/>
                </a:solidFill>
              </a:rPr>
              <a:t>It can be used to describe an experience that causes someone to change their religion or change from non belief (atheism) to belief in God</a:t>
            </a:r>
            <a:r>
              <a:rPr lang="en-GB" altLang="en-US">
                <a:solidFill>
                  <a:prstClr val="black"/>
                </a:solidFill>
              </a:rPr>
              <a:t>.</a:t>
            </a:r>
            <a:endParaRPr lang="en-GB" altLang="en-US" sz="2000">
              <a:solidFill>
                <a:prstClr val="black"/>
              </a:solidFill>
            </a:endParaRPr>
          </a:p>
        </p:txBody>
      </p:sp>
      <p:pic>
        <p:nvPicPr>
          <p:cNvPr id="17414" name="Picture 6" descr="http://web.cerritos.edu/cm/uploads/Connections2004/WHM%20Muslim%20Women%202.JPG"/>
          <p:cNvPicPr>
            <a:picLocks noChangeAspect="1" noChangeArrowheads="1"/>
          </p:cNvPicPr>
          <p:nvPr/>
        </p:nvPicPr>
        <p:blipFill>
          <a:blip r:embed="rId2">
            <a:extLst>
              <a:ext uri="{28A0092B-C50C-407E-A947-70E740481C1C}">
                <a14:useLocalDpi xmlns:a14="http://schemas.microsoft.com/office/drawing/2010/main" val="0"/>
              </a:ext>
            </a:extLst>
          </a:blip>
          <a:srcRect l="15208" r="15208"/>
          <a:stretch>
            <a:fillRect/>
          </a:stretch>
        </p:blipFill>
        <p:spPr bwMode="auto">
          <a:xfrm>
            <a:off x="1524000" y="1268414"/>
            <a:ext cx="377983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4168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5400" b="1" dirty="0">
                <a:solidFill>
                  <a:prstClr val="black"/>
                </a:solidFill>
              </a:rPr>
              <a:t>Experiencing a Miracle</a:t>
            </a:r>
          </a:p>
        </p:txBody>
      </p:sp>
      <p:sp>
        <p:nvSpPr>
          <p:cNvPr id="18435" name="Rectangle 3"/>
          <p:cNvSpPr>
            <a:spLocks noChangeArrowheads="1"/>
          </p:cNvSpPr>
          <p:nvPr/>
        </p:nvSpPr>
        <p:spPr bwMode="auto">
          <a:xfrm>
            <a:off x="5303839" y="1341438"/>
            <a:ext cx="51133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i="1">
                <a:solidFill>
                  <a:srgbClr val="0070C0"/>
                </a:solidFill>
              </a:rPr>
              <a:t>An event that has taken place that violates the law of nature</a:t>
            </a:r>
          </a:p>
          <a:p>
            <a:pPr eaLnBrk="1" hangingPunct="1"/>
            <a:endParaRPr lang="en-GB" altLang="en-US" sz="2000" b="1" i="1">
              <a:solidFill>
                <a:srgbClr val="0070C0"/>
              </a:solidFill>
            </a:endParaRPr>
          </a:p>
          <a:p>
            <a:pPr eaLnBrk="1" hangingPunct="1"/>
            <a:r>
              <a:rPr lang="en-GB" altLang="en-US" sz="2000" b="1" i="1">
                <a:solidFill>
                  <a:srgbClr val="0070C0"/>
                </a:solidFill>
              </a:rPr>
              <a:t>Miracles help people believe in God as they believe that God is the one that causes them to happen.</a:t>
            </a:r>
          </a:p>
          <a:p>
            <a:pPr eaLnBrk="1" hangingPunct="1"/>
            <a:endParaRPr lang="en-GB" altLang="en-US" sz="2000" b="1" i="1">
              <a:solidFill>
                <a:srgbClr val="0070C0"/>
              </a:solidFill>
            </a:endParaRPr>
          </a:p>
          <a:p>
            <a:pPr eaLnBrk="1" hangingPunct="1"/>
            <a:r>
              <a:rPr lang="en-GB" altLang="en-US" sz="2000" b="1" i="1">
                <a:solidFill>
                  <a:srgbClr val="0070C0"/>
                </a:solidFill>
              </a:rPr>
              <a:t>A miracle is an event that seems to break all laws of science – so the only explanation has to be God.</a:t>
            </a:r>
          </a:p>
        </p:txBody>
      </p:sp>
      <p:pic>
        <p:nvPicPr>
          <p:cNvPr id="18438" name="Picture 2" descr="http://idajess.files.wordpress.com/2011/04/hudson-mira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6975"/>
            <a:ext cx="37084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http://www.eclectica.org/v7n4/mira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05264"/>
            <a:ext cx="37084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368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765175"/>
          </a:xfrm>
          <a:prstGeom prst="roundRect">
            <a:avLst/>
          </a:prstGeom>
          <a:solidFill>
            <a:schemeClr val="accent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3600" b="1" i="1" dirty="0">
                <a:solidFill>
                  <a:prstClr val="black"/>
                </a:solidFill>
              </a:rPr>
              <a:t>Argument From Religious Experience</a:t>
            </a:r>
          </a:p>
        </p:txBody>
      </p:sp>
      <p:pic>
        <p:nvPicPr>
          <p:cNvPr id="22531" name="Picture 1" descr="http://top-10-list.org/wp-content/uploads/2009/04/unlucky-lott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5176"/>
            <a:ext cx="22685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http://www.pinoytravelblog.com/wp-content/uploads/2006/05/lourdes_grotto.jpg"/>
          <p:cNvPicPr>
            <a:picLocks noChangeAspect="1" noChangeArrowheads="1"/>
          </p:cNvPicPr>
          <p:nvPr/>
        </p:nvPicPr>
        <p:blipFill>
          <a:blip r:embed="rId3">
            <a:extLst>
              <a:ext uri="{28A0092B-C50C-407E-A947-70E740481C1C}">
                <a14:useLocalDpi xmlns:a14="http://schemas.microsoft.com/office/drawing/2010/main" val="0"/>
              </a:ext>
            </a:extLst>
          </a:blip>
          <a:srcRect l="16251" r="16251"/>
          <a:stretch>
            <a:fillRect/>
          </a:stretch>
        </p:blipFill>
        <p:spPr bwMode="auto">
          <a:xfrm>
            <a:off x="1524000" y="2420939"/>
            <a:ext cx="22685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GB" altLang="en-US">
              <a:solidFill>
                <a:prstClr val="black"/>
              </a:solidFill>
            </a:endParaRPr>
          </a:p>
        </p:txBody>
      </p:sp>
      <p:sp>
        <p:nvSpPr>
          <p:cNvPr id="22534" name="Rectangle 6"/>
          <p:cNvSpPr>
            <a:spLocks noChangeArrowheads="1"/>
          </p:cNvSpPr>
          <p:nvPr/>
        </p:nvSpPr>
        <p:spPr bwMode="auto">
          <a:xfrm>
            <a:off x="1524000" y="457200"/>
            <a:ext cx="0" cy="0"/>
          </a:xfrm>
          <a:prstGeom prst="rect">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GB" altLang="en-US">
              <a:solidFill>
                <a:prstClr val="black"/>
              </a:solidFill>
            </a:endParaRPr>
          </a:p>
        </p:txBody>
      </p:sp>
      <p:sp>
        <p:nvSpPr>
          <p:cNvPr id="22535" name="Rectangle 7"/>
          <p:cNvSpPr>
            <a:spLocks noChangeArrowheads="1"/>
          </p:cNvSpPr>
          <p:nvPr/>
        </p:nvSpPr>
        <p:spPr bwMode="auto">
          <a:xfrm>
            <a:off x="1524001" y="20918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entury Schoolbook" panose="02040604050505020304" pitchFamily="18" charset="0"/>
            </a:endParaRPr>
          </a:p>
        </p:txBody>
      </p:sp>
      <p:sp>
        <p:nvSpPr>
          <p:cNvPr id="22536" name="Rectangle 8"/>
          <p:cNvSpPr>
            <a:spLocks noChangeArrowheads="1"/>
          </p:cNvSpPr>
          <p:nvPr/>
        </p:nvSpPr>
        <p:spPr bwMode="auto">
          <a:xfrm>
            <a:off x="1524001" y="43111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entury Schoolbook" panose="02040604050505020304" pitchFamily="18" charset="0"/>
            </a:endParaRPr>
          </a:p>
        </p:txBody>
      </p:sp>
      <p:sp>
        <p:nvSpPr>
          <p:cNvPr id="60426" name="Rectangle 10"/>
          <p:cNvSpPr>
            <a:spLocks noChangeArrowheads="1"/>
          </p:cNvSpPr>
          <p:nvPr/>
        </p:nvSpPr>
        <p:spPr bwMode="auto">
          <a:xfrm>
            <a:off x="3935414" y="908051"/>
            <a:ext cx="6300787" cy="5724525"/>
          </a:xfrm>
          <a:prstGeom prst="rect">
            <a:avLst/>
          </a:prstGeom>
          <a:noFill/>
          <a:ln w="9525">
            <a:noFill/>
            <a:miter lim="800000"/>
            <a:headEnd/>
            <a:tailEnd/>
          </a:ln>
          <a:effectLst/>
        </p:spPr>
        <p:txBody>
          <a:bodyPr anchor="ctr">
            <a:spAutoFit/>
          </a:bodyPr>
          <a:lstStyle/>
          <a:p>
            <a:pPr algn="just" fontAlgn="base">
              <a:spcBef>
                <a:spcPct val="0"/>
              </a:spcBef>
              <a:spcAft>
                <a:spcPct val="0"/>
              </a:spcAft>
              <a:defRPr/>
            </a:pPr>
            <a:r>
              <a:rPr lang="en-GB" b="1" dirty="0">
                <a:solidFill>
                  <a:prstClr val="black"/>
                </a:solidFill>
                <a:latin typeface="Comic Sans MS" pitchFamily="66" charset="0"/>
                <a:ea typeface="Calibri" pitchFamily="34" charset="0"/>
                <a:cs typeface="Times New Roman" pitchFamily="18" charset="0"/>
              </a:rPr>
              <a:t>Read the following scenarios of how people may believe God exists....</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After 20 years of playing the lottery and not winning a penny, the night you said a prayer you had a massive win</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went to Lourdes on a pilgrimage and witnessed your friend being healed of an incurable disease with holy water</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Your grandma was dying of cancer. The doctors said that there was no more drugs for her to try. The next day she was cured!</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saw an angel in your bedroom last night</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had a vision of a train crash and then it happened a week later</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A baby fell from the 16</a:t>
            </a:r>
            <a:r>
              <a:rPr lang="en-GB" baseline="30000" dirty="0">
                <a:solidFill>
                  <a:prstClr val="black"/>
                </a:solidFill>
                <a:latin typeface="Comic Sans MS" pitchFamily="66" charset="0"/>
                <a:ea typeface="Calibri" pitchFamily="34" charset="0"/>
                <a:cs typeface="Times New Roman" pitchFamily="18" charset="0"/>
              </a:rPr>
              <a:t>th</a:t>
            </a:r>
            <a:r>
              <a:rPr lang="en-GB" dirty="0">
                <a:solidFill>
                  <a:prstClr val="black"/>
                </a:solidFill>
                <a:latin typeface="Comic Sans MS" pitchFamily="66" charset="0"/>
                <a:ea typeface="Calibri" pitchFamily="34" charset="0"/>
                <a:cs typeface="Times New Roman" pitchFamily="18" charset="0"/>
              </a:rPr>
              <a:t> floor of a tower block and was only bruised. It should have died</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A boy had his foot caught on a train track. The train was heading towards him at top speed, slammed its breaks on and stopped within an inch of the child</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witnessed Jesus turning water into wine and were able to later drink some of the wine</a:t>
            </a:r>
            <a:endParaRPr lang="en-GB" sz="2400" dirty="0">
              <a:solidFill>
                <a:prstClr val="black"/>
              </a:solidFill>
              <a:cs typeface="Arial" panose="020B0604020202020204" pitchFamily="34" charset="0"/>
            </a:endParaRPr>
          </a:p>
        </p:txBody>
      </p:sp>
      <p:sp>
        <p:nvSpPr>
          <p:cNvPr id="22538" name="Rectangle 11"/>
          <p:cNvSpPr>
            <a:spLocks noChangeArrowheads="1"/>
          </p:cNvSpPr>
          <p:nvPr/>
        </p:nvSpPr>
        <p:spPr bwMode="auto">
          <a:xfrm>
            <a:off x="1774826" y="4365626"/>
            <a:ext cx="2339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GB" altLang="en-US" b="1">
                <a:solidFill>
                  <a:prstClr val="black"/>
                </a:solidFill>
              </a:rPr>
              <a:t>TRAFFIC LIGHT EXERCISE</a:t>
            </a:r>
          </a:p>
          <a:p>
            <a:pPr eaLnBrk="1" fontAlgn="base" hangingPunct="1">
              <a:spcBef>
                <a:spcPct val="0"/>
              </a:spcBef>
              <a:spcAft>
                <a:spcPct val="0"/>
              </a:spcAft>
            </a:pPr>
            <a:r>
              <a:rPr lang="en-GB" altLang="en-US" b="1">
                <a:solidFill>
                  <a:srgbClr val="002060"/>
                </a:solidFill>
              </a:rPr>
              <a:t>Does it prove God exists?</a:t>
            </a:r>
            <a:endParaRPr lang="en-GB" altLang="en-US" b="1">
              <a:solidFill>
                <a:prstClr val="black"/>
              </a:solidFill>
            </a:endParaRPr>
          </a:p>
          <a:p>
            <a:pPr eaLnBrk="1" fontAlgn="base" hangingPunct="1">
              <a:spcBef>
                <a:spcPct val="0"/>
              </a:spcBef>
              <a:spcAft>
                <a:spcPct val="0"/>
              </a:spcAft>
            </a:pPr>
            <a:r>
              <a:rPr lang="en-GB" altLang="en-US" b="1">
                <a:solidFill>
                  <a:srgbClr val="00B050"/>
                </a:solidFill>
              </a:rPr>
              <a:t>GREEN</a:t>
            </a:r>
            <a:r>
              <a:rPr lang="en-GB" altLang="en-US" b="1">
                <a:solidFill>
                  <a:prstClr val="black"/>
                </a:solidFill>
              </a:rPr>
              <a:t> – YES</a:t>
            </a:r>
          </a:p>
          <a:p>
            <a:pPr eaLnBrk="1" fontAlgn="base" hangingPunct="1">
              <a:spcBef>
                <a:spcPct val="0"/>
              </a:spcBef>
              <a:spcAft>
                <a:spcPct val="0"/>
              </a:spcAft>
            </a:pPr>
            <a:r>
              <a:rPr lang="en-GB" altLang="en-US" b="1">
                <a:solidFill>
                  <a:srgbClr val="FFC000"/>
                </a:solidFill>
              </a:rPr>
              <a:t>YELLOW </a:t>
            </a:r>
            <a:r>
              <a:rPr lang="en-GB" altLang="en-US" b="1">
                <a:solidFill>
                  <a:prstClr val="black"/>
                </a:solidFill>
              </a:rPr>
              <a:t>– DON’T KNOW</a:t>
            </a:r>
          </a:p>
          <a:p>
            <a:pPr eaLnBrk="1" fontAlgn="base" hangingPunct="1">
              <a:spcBef>
                <a:spcPct val="0"/>
              </a:spcBef>
              <a:spcAft>
                <a:spcPct val="0"/>
              </a:spcAft>
            </a:pPr>
            <a:r>
              <a:rPr lang="en-GB" altLang="en-US" b="1">
                <a:solidFill>
                  <a:srgbClr val="FF0000"/>
                </a:solidFill>
              </a:rPr>
              <a:t>RED</a:t>
            </a:r>
            <a:r>
              <a:rPr lang="en-GB" altLang="en-US" b="1">
                <a:solidFill>
                  <a:prstClr val="black"/>
                </a:solidFill>
              </a:rPr>
              <a:t> – NO </a:t>
            </a:r>
          </a:p>
        </p:txBody>
      </p:sp>
    </p:spTree>
    <p:extLst>
      <p:ext uri="{BB962C8B-B14F-4D97-AF65-F5344CB8AC3E}">
        <p14:creationId xmlns:p14="http://schemas.microsoft.com/office/powerpoint/2010/main" val="3678641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Starter</a:t>
            </a:r>
            <a:endParaRPr lang="en-GB"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sz="3200" dirty="0"/>
              <a:t>Write a definition of God</a:t>
            </a:r>
          </a:p>
          <a:p>
            <a:pPr marL="0" indent="0">
              <a:buNone/>
            </a:pPr>
            <a:endParaRPr lang="en-US" sz="3200" dirty="0"/>
          </a:p>
          <a:p>
            <a:pPr marL="0" indent="0">
              <a:buNone/>
            </a:pPr>
            <a:r>
              <a:rPr lang="en-US" sz="3200" dirty="0"/>
              <a:t>God is…</a:t>
            </a:r>
          </a:p>
          <a:p>
            <a:pPr marL="0" indent="0">
              <a:buNone/>
            </a:pPr>
            <a:endParaRPr lang="en-US" dirty="0" smtClean="0"/>
          </a:p>
          <a:p>
            <a:pPr marL="0" indent="0">
              <a:buNone/>
            </a:pPr>
            <a:endParaRPr lang="en-US" dirty="0"/>
          </a:p>
          <a:p>
            <a:pPr marL="0" indent="0">
              <a:buNone/>
            </a:pPr>
            <a:endParaRPr lang="en-GB" dirty="0" smtClean="0"/>
          </a:p>
        </p:txBody>
      </p:sp>
    </p:spTree>
    <p:extLst>
      <p:ext uri="{BB962C8B-B14F-4D97-AF65-F5344CB8AC3E}">
        <p14:creationId xmlns:p14="http://schemas.microsoft.com/office/powerpoint/2010/main" val="2598358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7600" y="1772816"/>
            <a:ext cx="6596806" cy="923330"/>
          </a:xfrm>
          <a:prstGeom prst="rect">
            <a:avLst/>
          </a:prstGeom>
          <a:noFill/>
        </p:spPr>
        <p:txBody>
          <a:bodyPr wrap="none">
            <a:spAutoFit/>
          </a:bodyPr>
          <a:lstStyle/>
          <a:p>
            <a:pPr algn="ctr" fontAlgn="base">
              <a:spcBef>
                <a:spcPct val="0"/>
              </a:spcBef>
              <a:spcAft>
                <a:spcPct val="0"/>
              </a:spcAft>
              <a:defRPr/>
            </a:pPr>
            <a:r>
              <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rPr>
              <a:t>DRAW A UNICORN!</a:t>
            </a:r>
          </a:p>
        </p:txBody>
      </p:sp>
      <p:sp>
        <p:nvSpPr>
          <p:cNvPr id="3" name="Rectangle 2"/>
          <p:cNvSpPr/>
          <p:nvPr/>
        </p:nvSpPr>
        <p:spPr>
          <a:xfrm>
            <a:off x="2605370" y="2967335"/>
            <a:ext cx="6981270" cy="923330"/>
          </a:xfrm>
          <a:prstGeom prst="rect">
            <a:avLst/>
          </a:prstGeom>
          <a:noFill/>
        </p:spPr>
        <p:txBody>
          <a:bodyPr wrap="none">
            <a:spAutoFit/>
          </a:bodyPr>
          <a:lstStyle/>
          <a:p>
            <a:pPr algn="ctr" fontAlgn="base">
              <a:spcBef>
                <a:spcPct val="0"/>
              </a:spcBef>
              <a:spcAft>
                <a:spcPct val="0"/>
              </a:spcAft>
              <a:defRPr/>
            </a:pPr>
            <a:r>
              <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rPr>
              <a:t>DEFINE A UNICORN.</a:t>
            </a:r>
          </a:p>
        </p:txBody>
      </p:sp>
    </p:spTree>
    <p:extLst>
      <p:ext uri="{BB962C8B-B14F-4D97-AF65-F5344CB8AC3E}">
        <p14:creationId xmlns:p14="http://schemas.microsoft.com/office/powerpoint/2010/main" val="4155764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359150" y="260351"/>
            <a:ext cx="590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b="1" u="sng">
                <a:solidFill>
                  <a:srgbClr val="000000"/>
                </a:solidFill>
              </a:rPr>
              <a:t>THE ONTOLOGICAL ARGUMENT</a:t>
            </a:r>
            <a:endParaRPr lang="en-US" altLang="en-US" b="1" u="sng">
              <a:solidFill>
                <a:srgbClr val="000000"/>
              </a:solidFill>
            </a:endParaRPr>
          </a:p>
        </p:txBody>
      </p:sp>
      <p:sp>
        <p:nvSpPr>
          <p:cNvPr id="2055" name="WordArt 7"/>
          <p:cNvSpPr>
            <a:spLocks noChangeArrowheads="1" noChangeShapeType="1" noTextEdit="1"/>
          </p:cNvSpPr>
          <p:nvPr/>
        </p:nvSpPr>
        <p:spPr bwMode="auto">
          <a:xfrm>
            <a:off x="3792539" y="2565401"/>
            <a:ext cx="4535487" cy="29511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GB" sz="3600" kern="10" spc="720">
                <a:gradFill rotWithShape="1">
                  <a:gsLst>
                    <a:gs pos="0">
                      <a:srgbClr val="FFFFFF"/>
                    </a:gs>
                    <a:gs pos="100000">
                      <a:srgbClr val="AAAAAA"/>
                    </a:gs>
                  </a:gsLst>
                  <a:path path="rect">
                    <a:fillToRect l="50000" t="50000" r="50000" b="50000"/>
                  </a:path>
                </a:gradFill>
                <a:effectLst>
                  <a:outerShdw dist="45791" dir="3378596" algn="ctr" rotWithShape="0">
                    <a:srgbClr val="4D4D4D">
                      <a:alpha val="79999"/>
                    </a:srgbClr>
                  </a:outerShdw>
                </a:effectLst>
                <a:latin typeface="Arial Black" panose="020B0A04020102020204" pitchFamily="34" charset="0"/>
              </a:rPr>
              <a:t>LOGIC</a:t>
            </a:r>
          </a:p>
        </p:txBody>
      </p:sp>
    </p:spTree>
    <p:extLst>
      <p:ext uri="{BB962C8B-B14F-4D97-AF65-F5344CB8AC3E}">
        <p14:creationId xmlns:p14="http://schemas.microsoft.com/office/powerpoint/2010/main" val="235183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ppt_w</p:attrName>
                                        </p:attrNameLst>
                                      </p:cBhvr>
                                      <p:tavLst>
                                        <p:tav tm="0">
                                          <p:val>
                                            <p:strVal val="#ppt_w+.3"/>
                                          </p:val>
                                        </p:tav>
                                        <p:tav tm="100000">
                                          <p:val>
                                            <p:strVal val="#ppt_w"/>
                                          </p:val>
                                        </p:tav>
                                      </p:tavLst>
                                    </p:anim>
                                    <p:anim calcmode="lin" valueType="num">
                                      <p:cBhvr>
                                        <p:cTn id="8" dur="1000" fill="hold"/>
                                        <p:tgtEl>
                                          <p:spTgt spid="2055"/>
                                        </p:tgtEl>
                                        <p:attrNameLst>
                                          <p:attrName>ppt_h</p:attrName>
                                        </p:attrNameLst>
                                      </p:cBhvr>
                                      <p:tavLst>
                                        <p:tav tm="0">
                                          <p:val>
                                            <p:strVal val="#ppt_h"/>
                                          </p:val>
                                        </p:tav>
                                        <p:tav tm="100000">
                                          <p:val>
                                            <p:strVal val="#ppt_h"/>
                                          </p:val>
                                        </p:tav>
                                      </p:tavLst>
                                    </p:anim>
                                    <p:animEffect transition="in" filter="fade">
                                      <p:cBhvr>
                                        <p:cTn id="9" dur="1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20503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ink_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205039"/>
            <a:ext cx="3692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22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42083 2.59259E-6 C -0.38385 -0.08287 -0.3467 -0.16551 -0.31528 -0.16852 C -0.28385 -0.17153 -0.26614 -0.01968 -0.23194 -0.01852 C -0.19774 -0.01736 -0.14705 -0.16134 -0.10972 -0.16111 C -0.07239 -0.16088 -0.02656 -0.04352 -0.00833 -0.01667 C 0.0099 0.01018 -0.00139 -0.00278 -2.5E-6 2.59259E-6 " pathEditMode="relative" ptsTypes="aaaaaA">
                                      <p:cBhvr>
                                        <p:cTn id="6" dur="2000" fill="hold"/>
                                        <p:tgtEl>
                                          <p:spTgt spid="307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4"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anim from="(-#ppt_w/2)" to="(#ppt_x)" calcmode="lin" valueType="num">
                                      <p:cBhvr>
                                        <p:cTn id="11" dur="600" fill="hold">
                                          <p:stCondLst>
                                            <p:cond delay="0"/>
                                          </p:stCondLst>
                                        </p:cTn>
                                        <p:tgtEl>
                                          <p:spTgt spid="3077"/>
                                        </p:tgtEl>
                                        <p:attrNameLst>
                                          <p:attrName>ppt_x</p:attrName>
                                        </p:attrNameLst>
                                      </p:cBhvr>
                                    </p:anim>
                                    <p:anim from="0" to="-1.0" calcmode="lin" valueType="num">
                                      <p:cBhvr>
                                        <p:cTn id="12" dur="200" decel="50000" autoRev="1" fill="hold">
                                          <p:stCondLst>
                                            <p:cond delay="600"/>
                                          </p:stCondLst>
                                        </p:cTn>
                                        <p:tgtEl>
                                          <p:spTgt spid="3077"/>
                                        </p:tgtEl>
                                        <p:attrNameLst>
                                          <p:attrName>xshear</p:attrName>
                                        </p:attrNameLst>
                                      </p:cBhvr>
                                    </p:anim>
                                    <p:animScale>
                                      <p:cBhvr>
                                        <p:cTn id="13" dur="200" decel="100000" autoRev="1" fill="hold">
                                          <p:stCondLst>
                                            <p:cond delay="600"/>
                                          </p:stCondLst>
                                        </p:cTn>
                                        <p:tgtEl>
                                          <p:spTgt spid="3077"/>
                                        </p:tgtEl>
                                      </p:cBhvr>
                                      <p:from x="100000" y="100000"/>
                                      <p:to x="80000" y="100000"/>
                                    </p:animScale>
                                    <p:anim by="(#ppt_h/3+#ppt_w*0.1)" calcmode="lin" valueType="num">
                                      <p:cBhvr additive="sum">
                                        <p:cTn id="14" dur="200" decel="100000" autoRev="1" fill="hold">
                                          <p:stCondLst>
                                            <p:cond delay="600"/>
                                          </p:stCondLst>
                                        </p:cTn>
                                        <p:tgtEl>
                                          <p:spTgt spid="307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4"/>
          <p:cNvSpPr>
            <a:spLocks noChangeArrowheads="1" noChangeShapeType="1" noTextEdit="1"/>
          </p:cNvSpPr>
          <p:nvPr/>
        </p:nvSpPr>
        <p:spPr bwMode="auto">
          <a:xfrm>
            <a:off x="2351088" y="549276"/>
            <a:ext cx="7129462" cy="54721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god must exist because:</a:t>
            </a:r>
          </a:p>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 He is perfect</a:t>
            </a:r>
          </a:p>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 You can imagine him</a:t>
            </a:r>
            <a:endPar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41956926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992314" y="1052514"/>
            <a:ext cx="8135937"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Elephant" panose="02020904090505020303" pitchFamily="18" charset="0"/>
              </a:rPr>
              <a:t>God is…</a:t>
            </a:r>
          </a:p>
          <a:p>
            <a:pPr eaLnBrk="1" fontAlgn="base" hangingPunct="1">
              <a:spcBef>
                <a:spcPct val="50000"/>
              </a:spcBef>
              <a:spcAft>
                <a:spcPct val="0"/>
              </a:spcAft>
            </a:pPr>
            <a:r>
              <a:rPr lang="en-GB" altLang="en-US" sz="3600">
                <a:solidFill>
                  <a:srgbClr val="000000"/>
                </a:solidFill>
                <a:latin typeface="Elephant" panose="02020904090505020303" pitchFamily="18" charset="0"/>
              </a:rPr>
              <a:t>That greatest thing that you can possibly imagine.</a:t>
            </a:r>
            <a:endParaRPr lang="en-US" altLang="en-US" sz="3600">
              <a:solidFill>
                <a:srgbClr val="000000"/>
              </a:solidFill>
              <a:latin typeface="Elephant" panose="02020904090505020303" pitchFamily="18" charset="0"/>
            </a:endParaRPr>
          </a:p>
        </p:txBody>
      </p:sp>
      <p:sp>
        <p:nvSpPr>
          <p:cNvPr id="4101" name="Text Box 5"/>
          <p:cNvSpPr txBox="1">
            <a:spLocks noChangeArrowheads="1"/>
          </p:cNvSpPr>
          <p:nvPr/>
        </p:nvSpPr>
        <p:spPr bwMode="auto">
          <a:xfrm>
            <a:off x="2063751" y="3644901"/>
            <a:ext cx="7777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Elephant" panose="02020904090505020303" pitchFamily="18" charset="0"/>
              </a:rPr>
              <a:t>You cannot possibly imagine anything greater than God!</a:t>
            </a:r>
            <a:endParaRPr lang="en-US" altLang="en-US" sz="3600">
              <a:solidFill>
                <a:srgbClr val="000000"/>
              </a:solidFill>
              <a:latin typeface="Elephant" panose="02020904090505020303" pitchFamily="18" charset="0"/>
            </a:endParaRPr>
          </a:p>
        </p:txBody>
      </p:sp>
      <p:sp>
        <p:nvSpPr>
          <p:cNvPr id="4102" name="Text Box 6"/>
          <p:cNvSpPr txBox="1">
            <a:spLocks noChangeArrowheads="1"/>
          </p:cNvSpPr>
          <p:nvPr/>
        </p:nvSpPr>
        <p:spPr bwMode="auto">
          <a:xfrm>
            <a:off x="5303838" y="5373688"/>
            <a:ext cx="4824412"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800">
                <a:solidFill>
                  <a:srgbClr val="000000"/>
                </a:solidFill>
                <a:latin typeface="Elephant" panose="02020904090505020303" pitchFamily="18" charset="0"/>
              </a:rPr>
              <a:t>STOP TRYING!</a:t>
            </a:r>
          </a:p>
          <a:p>
            <a:pPr eaLnBrk="1" fontAlgn="base" hangingPunct="1">
              <a:spcBef>
                <a:spcPct val="50000"/>
              </a:spcBef>
              <a:spcAft>
                <a:spcPct val="0"/>
              </a:spcAft>
            </a:pPr>
            <a:r>
              <a:rPr lang="en-GB" altLang="en-US" sz="2800">
                <a:solidFill>
                  <a:srgbClr val="000000"/>
                </a:solidFill>
                <a:latin typeface="Elephant" panose="02020904090505020303" pitchFamily="18" charset="0"/>
              </a:rPr>
              <a:t>YOU CAN’T!</a:t>
            </a:r>
            <a:endParaRPr lang="en-US" altLang="en-US" sz="2800">
              <a:solidFill>
                <a:srgbClr val="000000"/>
              </a:solidFill>
              <a:latin typeface="Elephant" panose="02020904090505020303" pitchFamily="18" charset="0"/>
            </a:endParaRPr>
          </a:p>
        </p:txBody>
      </p:sp>
    </p:spTree>
    <p:extLst>
      <p:ext uri="{BB962C8B-B14F-4D97-AF65-F5344CB8AC3E}">
        <p14:creationId xmlns:p14="http://schemas.microsoft.com/office/powerpoint/2010/main" val="1509227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wipe(down)">
                                      <p:cBhvr>
                                        <p:cTn id="11" dur="580">
                                          <p:stCondLst>
                                            <p:cond delay="0"/>
                                          </p:stCondLst>
                                        </p:cTn>
                                        <p:tgtEl>
                                          <p:spTgt spid="4102"/>
                                        </p:tgtEl>
                                      </p:cBhvr>
                                    </p:animEffect>
                                    <p:anim calcmode="lin" valueType="num">
                                      <p:cBhvr>
                                        <p:cTn id="12"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17" dur="26">
                                          <p:stCondLst>
                                            <p:cond delay="650"/>
                                          </p:stCondLst>
                                        </p:cTn>
                                        <p:tgtEl>
                                          <p:spTgt spid="4102"/>
                                        </p:tgtEl>
                                      </p:cBhvr>
                                      <p:to x="100000" y="60000"/>
                                    </p:animScale>
                                    <p:animScale>
                                      <p:cBhvr>
                                        <p:cTn id="18" dur="166" decel="50000">
                                          <p:stCondLst>
                                            <p:cond delay="676"/>
                                          </p:stCondLst>
                                        </p:cTn>
                                        <p:tgtEl>
                                          <p:spTgt spid="4102"/>
                                        </p:tgtEl>
                                      </p:cBhvr>
                                      <p:to x="100000" y="100000"/>
                                    </p:animScale>
                                    <p:animScale>
                                      <p:cBhvr>
                                        <p:cTn id="19" dur="26">
                                          <p:stCondLst>
                                            <p:cond delay="1312"/>
                                          </p:stCondLst>
                                        </p:cTn>
                                        <p:tgtEl>
                                          <p:spTgt spid="4102"/>
                                        </p:tgtEl>
                                      </p:cBhvr>
                                      <p:to x="100000" y="80000"/>
                                    </p:animScale>
                                    <p:animScale>
                                      <p:cBhvr>
                                        <p:cTn id="20" dur="166" decel="50000">
                                          <p:stCondLst>
                                            <p:cond delay="1338"/>
                                          </p:stCondLst>
                                        </p:cTn>
                                        <p:tgtEl>
                                          <p:spTgt spid="4102"/>
                                        </p:tgtEl>
                                      </p:cBhvr>
                                      <p:to x="100000" y="100000"/>
                                    </p:animScale>
                                    <p:animScale>
                                      <p:cBhvr>
                                        <p:cTn id="21" dur="26">
                                          <p:stCondLst>
                                            <p:cond delay="1642"/>
                                          </p:stCondLst>
                                        </p:cTn>
                                        <p:tgtEl>
                                          <p:spTgt spid="4102"/>
                                        </p:tgtEl>
                                      </p:cBhvr>
                                      <p:to x="100000" y="90000"/>
                                    </p:animScale>
                                    <p:animScale>
                                      <p:cBhvr>
                                        <p:cTn id="22" dur="166" decel="50000">
                                          <p:stCondLst>
                                            <p:cond delay="1668"/>
                                          </p:stCondLst>
                                        </p:cTn>
                                        <p:tgtEl>
                                          <p:spTgt spid="4102"/>
                                        </p:tgtEl>
                                      </p:cBhvr>
                                      <p:to x="100000" y="100000"/>
                                    </p:animScale>
                                    <p:animScale>
                                      <p:cBhvr>
                                        <p:cTn id="23" dur="26">
                                          <p:stCondLst>
                                            <p:cond delay="1808"/>
                                          </p:stCondLst>
                                        </p:cTn>
                                        <p:tgtEl>
                                          <p:spTgt spid="4102"/>
                                        </p:tgtEl>
                                      </p:cBhvr>
                                      <p:to x="100000" y="95000"/>
                                    </p:animScale>
                                    <p:animScale>
                                      <p:cBhvr>
                                        <p:cTn id="24" dur="166" decel="50000">
                                          <p:stCondLst>
                                            <p:cond delay="1834"/>
                                          </p:stCondLst>
                                        </p:cTn>
                                        <p:tgtEl>
                                          <p:spTgt spid="41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992314" y="1341438"/>
            <a:ext cx="799147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sz="4400">
                <a:solidFill>
                  <a:srgbClr val="000000"/>
                </a:solidFill>
                <a:latin typeface="Elephant" panose="02020904090505020303" pitchFamily="18" charset="0"/>
              </a:rPr>
              <a:t>God is perfect!</a:t>
            </a:r>
          </a:p>
          <a:p>
            <a:pPr eaLnBrk="1" fontAlgn="base" hangingPunct="1">
              <a:spcBef>
                <a:spcPct val="50000"/>
              </a:spcBef>
              <a:spcAft>
                <a:spcPct val="0"/>
              </a:spcAft>
            </a:pPr>
            <a:endParaRPr lang="en-US" altLang="en-US" sz="4400">
              <a:solidFill>
                <a:srgbClr val="000000"/>
              </a:solidFill>
              <a:latin typeface="Elephant" panose="02020904090505020303" pitchFamily="18" charset="0"/>
            </a:endParaRPr>
          </a:p>
        </p:txBody>
      </p:sp>
      <p:sp>
        <p:nvSpPr>
          <p:cNvPr id="10245" name="Text Box 5"/>
          <p:cNvSpPr txBox="1">
            <a:spLocks noChangeArrowheads="1"/>
          </p:cNvSpPr>
          <p:nvPr/>
        </p:nvSpPr>
        <p:spPr bwMode="auto">
          <a:xfrm>
            <a:off x="2351089" y="3573463"/>
            <a:ext cx="79216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WHAT DOES PERFECT MEAN?</a:t>
            </a:r>
          </a:p>
          <a:p>
            <a:pPr eaLnBrk="1" fontAlgn="base" hangingPunct="1">
              <a:spcBef>
                <a:spcPct val="50000"/>
              </a:spcBef>
              <a:spcAft>
                <a:spcPct val="0"/>
              </a:spcAft>
            </a:pPr>
            <a:r>
              <a:rPr lang="en-GB" altLang="en-US">
                <a:solidFill>
                  <a:srgbClr val="000000"/>
                </a:solidFill>
              </a:rPr>
              <a:t>WHAT MAKES SOMETHING PERFECT?</a:t>
            </a:r>
            <a:endParaRPr lang="en-US" altLang="en-US">
              <a:solidFill>
                <a:srgbClr val="000000"/>
              </a:solidFill>
            </a:endParaRPr>
          </a:p>
        </p:txBody>
      </p:sp>
    </p:spTree>
    <p:extLst>
      <p:ext uri="{BB962C8B-B14F-4D97-AF65-F5344CB8AC3E}">
        <p14:creationId xmlns:p14="http://schemas.microsoft.com/office/powerpoint/2010/main" val="2335249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4"/>
                                        </p:tgtEl>
                                        <p:attrNameLst>
                                          <p:attrName>style.visibility</p:attrName>
                                        </p:attrNameLst>
                                      </p:cBhvr>
                                      <p:to>
                                        <p:strVal val="visible"/>
                                      </p:to>
                                    </p:set>
                                    <p:anim calcmode="discrete" valueType="clr">
                                      <p:cBhvr override="childStyle">
                                        <p:cTn id="7" dur="80"/>
                                        <p:tgtEl>
                                          <p:spTgt spid="102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4"/>
                                        </p:tgtEl>
                                        <p:attrNameLst>
                                          <p:attrName>fillcolor</p:attrName>
                                        </p:attrNameLst>
                                      </p:cBhvr>
                                      <p:tavLst>
                                        <p:tav tm="0">
                                          <p:val>
                                            <p:clrVal>
                                              <a:schemeClr val="accent2"/>
                                            </p:clrVal>
                                          </p:val>
                                        </p:tav>
                                        <p:tav tm="50000">
                                          <p:val>
                                            <p:clrVal>
                                              <a:schemeClr val="hlink"/>
                                            </p:clrVal>
                                          </p:val>
                                        </p:tav>
                                      </p:tavLst>
                                    </p:anim>
                                    <p:set>
                                      <p:cBhvr>
                                        <p:cTn id="9" dur="80"/>
                                        <p:tgtEl>
                                          <p:spTgt spid="1024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245"/>
                                        </p:tgtEl>
                                        <p:attrNameLst>
                                          <p:attrName>style.visibility</p:attrName>
                                        </p:attrNameLst>
                                      </p:cBhvr>
                                      <p:to>
                                        <p:strVal val="visible"/>
                                      </p:to>
                                    </p:set>
                                    <p:anim calcmode="discrete" valueType="clr">
                                      <p:cBhvr override="childStyle">
                                        <p:cTn id="14" dur="80"/>
                                        <p:tgtEl>
                                          <p:spTgt spid="1024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45"/>
                                        </p:tgtEl>
                                        <p:attrNameLst>
                                          <p:attrName>fillcolor</p:attrName>
                                        </p:attrNameLst>
                                      </p:cBhvr>
                                      <p:tavLst>
                                        <p:tav tm="0">
                                          <p:val>
                                            <p:clrVal>
                                              <a:schemeClr val="accent2"/>
                                            </p:clrVal>
                                          </p:val>
                                        </p:tav>
                                        <p:tav tm="50000">
                                          <p:val>
                                            <p:clrVal>
                                              <a:schemeClr val="hlink"/>
                                            </p:clrVal>
                                          </p:val>
                                        </p:tav>
                                      </p:tavLst>
                                    </p:anim>
                                    <p:set>
                                      <p:cBhvr>
                                        <p:cTn id="16" dur="80"/>
                                        <p:tgtEl>
                                          <p:spTgt spid="102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919288" y="476251"/>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EXCUSE ME WHILE I ENJOY A REFRESHING BEVERIDGE.</a:t>
            </a:r>
            <a:endParaRPr lang="en-US" altLang="en-US">
              <a:solidFill>
                <a:srgbClr val="000000"/>
              </a:solidFill>
            </a:endParaRPr>
          </a:p>
        </p:txBody>
      </p:sp>
      <p:pic>
        <p:nvPicPr>
          <p:cNvPr id="8195" name="Picture 5" descr="Wadworth6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1196976"/>
            <a:ext cx="20637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3243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524000" y="188913"/>
            <a:ext cx="83883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Imagine an island….</a:t>
            </a:r>
          </a:p>
          <a:p>
            <a:pPr eaLnBrk="1" fontAlgn="base" hangingPunct="1">
              <a:spcBef>
                <a:spcPct val="50000"/>
              </a:spcBef>
              <a:spcAft>
                <a:spcPct val="0"/>
              </a:spcAft>
            </a:pPr>
            <a:endParaRPr lang="en-US" altLang="en-US">
              <a:solidFill>
                <a:srgbClr val="000000"/>
              </a:solidFill>
            </a:endParaRPr>
          </a:p>
        </p:txBody>
      </p:sp>
      <p:pic>
        <p:nvPicPr>
          <p:cNvPr id="5125" name="Picture 5" descr="Golf,%20Aerial%20View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538"/>
            <a:ext cx="9144000"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jjb-sta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3452813"/>
            <a:ext cx="1039812"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roller_co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63390" flipV="1">
            <a:off x="3503614" y="3871914"/>
            <a:ext cx="71643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GIRLSALOUD_516x363_3363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4" y="4797426"/>
            <a:ext cx="13684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Drianovo_factory(Lar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997201"/>
            <a:ext cx="157003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money-graphics-2007_882548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1250" y="2420939"/>
            <a:ext cx="7826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Nicola-Roberts1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6364" y="4508501"/>
            <a:ext cx="5873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Nicola-Roberts1_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1539" y="4365625"/>
            <a:ext cx="542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Nicola-Roberts1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8301" y="4365626"/>
            <a:ext cx="4984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Nicola-Roberts1_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2400" y="2708276"/>
            <a:ext cx="4524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Nicola-Roberts1_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064" y="2997200"/>
            <a:ext cx="542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6" descr="Nicola-Roberts1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0189" y="3284538"/>
            <a:ext cx="4984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7" descr="Nicola-Roberts1_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8751" y="4868863"/>
            <a:ext cx="5048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8" descr="Nicola-Roberts1_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7889" y="3933826"/>
            <a:ext cx="45243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9" descr="Nicola-Roberts1_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7351" y="3068639"/>
            <a:ext cx="4603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0" descr="Nicola-Roberts1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7564" y="2997201"/>
            <a:ext cx="4984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1" descr="Nicola-Roberts1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514" y="3141664"/>
            <a:ext cx="5857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22" descr="twix-wrappe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8213" y="3284539"/>
            <a:ext cx="58261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3" descr="pu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95775" y="2781301"/>
            <a:ext cx="6238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24" descr="nightclub-the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0914" y="4868864"/>
            <a:ext cx="1108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79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3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1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14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13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13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513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1.38889E-6 5.18519E-6 C -0.05417 -0.01712 -0.10834 -0.03402 -0.14028 -0.03518 C -0.17223 -0.03633 -0.17709 -0.00624 -0.19167 -0.0074 C -0.20625 -0.00856 -0.21754 -0.04096 -0.22778 -0.04258 C -0.23802 -0.0442 -0.24236 -0.01481 -0.25278 -0.01666 C -0.2632 -0.01851 -0.27223 -0.05092 -0.29028 -0.0537 C -0.30834 -0.05647 -0.34393 -0.02985 -0.36111 -0.03333 C -0.3783 -0.0368 -0.38108 -0.07129 -0.39306 -0.07407 C -0.40504 -0.07684 -0.40816 -0.04444 -0.43334 -0.04999 C -0.45851 -0.05555 -0.52622 -0.09976 -0.54445 -0.1074 C -0.56268 -0.11504 -0.55295 -0.10578 -0.54306 -0.09629 " pathEditMode="relative" ptsTypes="aaaaaaaaaaA">
                                      <p:cBhvr>
                                        <p:cTn id="58" dur="2000" fill="hold"/>
                                        <p:tgtEl>
                                          <p:spTgt spid="5138"/>
                                        </p:tgtEl>
                                        <p:attrNameLst>
                                          <p:attrName>ppt_x</p:attrName>
                                          <p:attrName>ppt_y</p:attrName>
                                        </p:attrNameLst>
                                      </p:cBhvr>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513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514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5139"/>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51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51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143"/>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pike_Is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2" y="836614"/>
            <a:ext cx="957738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8520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190728_5cdabb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350838"/>
            <a:ext cx="82804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75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91544" y="1484784"/>
            <a:ext cx="8064896" cy="3384376"/>
          </a:xfrm>
          <a:prstGeom prst="roundRect">
            <a:avLst/>
          </a:prstGeom>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defRPr/>
            </a:pPr>
            <a:r>
              <a:rPr lang="en-GB" sz="4000" dirty="0">
                <a:solidFill>
                  <a:srgbClr val="000000">
                    <a:lumMod val="85000"/>
                    <a:lumOff val="15000"/>
                  </a:srgbClr>
                </a:solidFill>
              </a:rPr>
              <a:t>Our hypothesis:</a:t>
            </a:r>
          </a:p>
          <a:p>
            <a:pPr algn="ctr" fontAlgn="base">
              <a:spcBef>
                <a:spcPct val="0"/>
              </a:spcBef>
              <a:spcAft>
                <a:spcPct val="0"/>
              </a:spcAft>
              <a:defRPr/>
            </a:pPr>
            <a:r>
              <a:rPr lang="en-GB" sz="4000" dirty="0">
                <a:solidFill>
                  <a:srgbClr val="000000">
                    <a:lumMod val="85000"/>
                    <a:lumOff val="15000"/>
                  </a:srgbClr>
                </a:solidFill>
              </a:rPr>
              <a:t> </a:t>
            </a:r>
          </a:p>
          <a:p>
            <a:pPr algn="ctr" fontAlgn="base">
              <a:spcBef>
                <a:spcPct val="0"/>
              </a:spcBef>
              <a:spcAft>
                <a:spcPct val="0"/>
              </a:spcAft>
              <a:defRPr/>
            </a:pPr>
            <a:r>
              <a:rPr lang="en-US" sz="4400" b="1" i="1" dirty="0">
                <a:solidFill>
                  <a:srgbClr val="000000">
                    <a:lumMod val="85000"/>
                    <a:lumOff val="15000"/>
                  </a:srgbClr>
                </a:solidFill>
              </a:rPr>
              <a:t>“You cannot define something like god.”</a:t>
            </a:r>
            <a:endParaRPr lang="en-GB" sz="4400" dirty="0">
              <a:solidFill>
                <a:srgbClr val="000000">
                  <a:lumMod val="85000"/>
                  <a:lumOff val="15000"/>
                </a:srgbClr>
              </a:solidFill>
            </a:endParaRPr>
          </a:p>
          <a:p>
            <a:pPr algn="ctr" fontAlgn="base">
              <a:spcBef>
                <a:spcPct val="0"/>
              </a:spcBef>
              <a:spcAft>
                <a:spcPct val="0"/>
              </a:spcAft>
              <a:defRPr/>
            </a:pPr>
            <a:endParaRPr lang="en-GB" sz="4400" dirty="0">
              <a:solidFill>
                <a:srgbClr val="000000">
                  <a:lumMod val="85000"/>
                  <a:lumOff val="15000"/>
                </a:srgbClr>
              </a:solidFill>
            </a:endParaRPr>
          </a:p>
        </p:txBody>
      </p:sp>
      <p:sp>
        <p:nvSpPr>
          <p:cNvPr id="3" name="TextBox 2"/>
          <p:cNvSpPr txBox="1"/>
          <p:nvPr/>
        </p:nvSpPr>
        <p:spPr>
          <a:xfrm>
            <a:off x="3792538" y="5229226"/>
            <a:ext cx="6407150" cy="10779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fontAlgn="base" hangingPunct="0">
              <a:spcBef>
                <a:spcPct val="0"/>
              </a:spcBef>
              <a:spcAft>
                <a:spcPct val="0"/>
              </a:spcAft>
              <a:defRPr/>
            </a:pPr>
            <a:r>
              <a:rPr lang="en-GB" sz="3200" dirty="0">
                <a:solidFill>
                  <a:srgbClr val="000000"/>
                </a:solidFill>
              </a:rPr>
              <a:t>Write a sentence to explain your view</a:t>
            </a:r>
          </a:p>
        </p:txBody>
      </p:sp>
      <p:sp>
        <p:nvSpPr>
          <p:cNvPr id="4" name="TextBox 3"/>
          <p:cNvSpPr txBox="1"/>
          <p:nvPr/>
        </p:nvSpPr>
        <p:spPr>
          <a:xfrm>
            <a:off x="1992314" y="4652963"/>
            <a:ext cx="2447925" cy="4619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fontAlgn="base" hangingPunct="0">
              <a:spcBef>
                <a:spcPct val="0"/>
              </a:spcBef>
              <a:spcAft>
                <a:spcPct val="0"/>
              </a:spcAft>
              <a:defRPr/>
            </a:pPr>
            <a:r>
              <a:rPr lang="en-GB" sz="2400" dirty="0">
                <a:solidFill>
                  <a:srgbClr val="000000"/>
                </a:solidFill>
              </a:rPr>
              <a:t>Starter task</a:t>
            </a:r>
          </a:p>
        </p:txBody>
      </p:sp>
    </p:spTree>
    <p:extLst>
      <p:ext uri="{BB962C8B-B14F-4D97-AF65-F5344CB8AC3E}">
        <p14:creationId xmlns:p14="http://schemas.microsoft.com/office/powerpoint/2010/main" val="214702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063750" y="549275"/>
            <a:ext cx="80645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Now matter how many Nicolas I put on my imaginary island,</a:t>
            </a:r>
          </a:p>
          <a:p>
            <a:pPr eaLnBrk="1" fontAlgn="base" hangingPunct="1">
              <a:spcBef>
                <a:spcPct val="50000"/>
              </a:spcBef>
              <a:spcAft>
                <a:spcPct val="0"/>
              </a:spcAft>
            </a:pPr>
            <a:r>
              <a:rPr lang="en-GB" altLang="en-US">
                <a:solidFill>
                  <a:srgbClr val="000000"/>
                </a:solidFill>
              </a:rPr>
              <a:t>it is still an imaginary island.</a:t>
            </a:r>
          </a:p>
          <a:p>
            <a:pPr eaLnBrk="1" fontAlgn="base" hangingPunct="1">
              <a:spcBef>
                <a:spcPct val="50000"/>
              </a:spcBef>
              <a:spcAft>
                <a:spcPct val="0"/>
              </a:spcAft>
            </a:pPr>
            <a:r>
              <a:rPr lang="en-GB" altLang="en-US">
                <a:solidFill>
                  <a:srgbClr val="000000"/>
                </a:solidFill>
              </a:rPr>
              <a:t>A real island is better than it, just because a real island actually exists.</a:t>
            </a:r>
          </a:p>
          <a:p>
            <a:pPr eaLnBrk="1" fontAlgn="base" hangingPunct="1">
              <a:spcBef>
                <a:spcPct val="50000"/>
              </a:spcBef>
              <a:spcAft>
                <a:spcPct val="0"/>
              </a:spcAft>
            </a:pPr>
            <a:r>
              <a:rPr lang="en-GB" altLang="en-US">
                <a:solidFill>
                  <a:srgbClr val="000000"/>
                </a:solidFill>
              </a:rPr>
              <a:t>A real island with no Nicolas on it is better than an imaginary island with loads of Nicolas and a TWIX factory.</a:t>
            </a:r>
          </a:p>
          <a:p>
            <a:pPr eaLnBrk="1" fontAlgn="base" hangingPunct="1">
              <a:spcBef>
                <a:spcPct val="50000"/>
              </a:spcBef>
              <a:spcAft>
                <a:spcPct val="0"/>
              </a:spcAft>
            </a:pPr>
            <a:endParaRPr lang="en-US" altLang="en-US">
              <a:solidFill>
                <a:srgbClr val="000000"/>
              </a:solidFill>
            </a:endParaRPr>
          </a:p>
        </p:txBody>
      </p:sp>
      <p:sp>
        <p:nvSpPr>
          <p:cNvPr id="8197" name="Text Box 5"/>
          <p:cNvSpPr txBox="1">
            <a:spLocks noChangeArrowheads="1"/>
          </p:cNvSpPr>
          <p:nvPr/>
        </p:nvSpPr>
        <p:spPr bwMode="auto">
          <a:xfrm>
            <a:off x="2063751" y="2565401"/>
            <a:ext cx="8208963"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If god really is “the greatest thing you can imagine”</a:t>
            </a:r>
          </a:p>
          <a:p>
            <a:pPr eaLnBrk="1" fontAlgn="base" hangingPunct="1">
              <a:spcBef>
                <a:spcPct val="50000"/>
              </a:spcBef>
              <a:spcAft>
                <a:spcPct val="0"/>
              </a:spcAft>
            </a:pPr>
            <a:r>
              <a:rPr lang="en-GB" altLang="en-US">
                <a:solidFill>
                  <a:srgbClr val="000000"/>
                </a:solidFill>
              </a:rPr>
              <a:t>Then god must exist.</a:t>
            </a:r>
          </a:p>
          <a:p>
            <a:pPr eaLnBrk="1" fontAlgn="base" hangingPunct="1">
              <a:spcBef>
                <a:spcPct val="50000"/>
              </a:spcBef>
              <a:spcAft>
                <a:spcPct val="0"/>
              </a:spcAft>
            </a:pPr>
            <a:endParaRPr lang="en-US" altLang="en-US">
              <a:solidFill>
                <a:srgbClr val="000000"/>
              </a:solidFill>
            </a:endParaRPr>
          </a:p>
        </p:txBody>
      </p:sp>
      <p:sp>
        <p:nvSpPr>
          <p:cNvPr id="8198" name="Text Box 6"/>
          <p:cNvSpPr txBox="1">
            <a:spLocks noChangeArrowheads="1"/>
          </p:cNvSpPr>
          <p:nvPr/>
        </p:nvSpPr>
        <p:spPr bwMode="auto">
          <a:xfrm>
            <a:off x="1992314" y="3644900"/>
            <a:ext cx="83518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Real things are always better than imaginary things. And if god is the greatest thing you can imagine then he must be real because real things are always greater than imaginary things.</a:t>
            </a:r>
            <a:endParaRPr lang="en-US" altLang="en-US">
              <a:solidFill>
                <a:srgbClr val="000000"/>
              </a:solidFill>
            </a:endParaRPr>
          </a:p>
        </p:txBody>
      </p:sp>
      <p:pic>
        <p:nvPicPr>
          <p:cNvPr id="8199" name="Picture 7" descr="2-green-ap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4652964"/>
            <a:ext cx="145256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WordArt 8"/>
          <p:cNvSpPr>
            <a:spLocks noChangeArrowheads="1" noChangeShapeType="1" noTextEdit="1"/>
          </p:cNvSpPr>
          <p:nvPr/>
        </p:nvSpPr>
        <p:spPr bwMode="auto">
          <a:xfrm>
            <a:off x="3143250" y="4724400"/>
            <a:ext cx="683895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How'd ya like them apples?</a:t>
            </a:r>
            <a:endParaRPr lang="en-GB" sz="3600" kern="10">
              <a:ln w="9525">
                <a:solidFill>
                  <a:srgbClr val="000000"/>
                </a:solidFill>
                <a:round/>
                <a:headEnd/>
                <a:tailEnd/>
              </a:ln>
              <a:solidFill>
                <a:srgbClr val="FFFFFF"/>
              </a:solidFill>
              <a:latin typeface="Arial Black" panose="020B0A04020102020204" pitchFamily="34" charset="0"/>
            </a:endParaRPr>
          </a:p>
        </p:txBody>
      </p:sp>
    </p:spTree>
    <p:extLst>
      <p:ext uri="{BB962C8B-B14F-4D97-AF65-F5344CB8AC3E}">
        <p14:creationId xmlns:p14="http://schemas.microsoft.com/office/powerpoint/2010/main" val="4182036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200"/>
                                        </p:tgtEl>
                                        <p:attrNameLst>
                                          <p:attrName>style.visibility</p:attrName>
                                        </p:attrNameLst>
                                      </p:cBhvr>
                                      <p:to>
                                        <p:strVal val="visible"/>
                                      </p:to>
                                    </p:set>
                                    <p:animEffect transition="in" filter="wipe(down)">
                                      <p:cBhvr>
                                        <p:cTn id="19" dur="580">
                                          <p:stCondLst>
                                            <p:cond delay="0"/>
                                          </p:stCondLst>
                                        </p:cTn>
                                        <p:tgtEl>
                                          <p:spTgt spid="8200"/>
                                        </p:tgtEl>
                                      </p:cBhvr>
                                    </p:animEffect>
                                    <p:anim calcmode="lin" valueType="num">
                                      <p:cBhvr>
                                        <p:cTn id="20" dur="1822" tmFilter="0,0; 0.14,0.36; 0.43,0.73; 0.71,0.91; 1.0,1.0">
                                          <p:stCondLst>
                                            <p:cond delay="0"/>
                                          </p:stCondLst>
                                        </p:cTn>
                                        <p:tgtEl>
                                          <p:spTgt spid="820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20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20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20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200"/>
                                        </p:tgtEl>
                                        <p:attrNameLst>
                                          <p:attrName>ppt_y</p:attrName>
                                        </p:attrNameLst>
                                      </p:cBhvr>
                                      <p:tavLst>
                                        <p:tav tm="0" fmla="#ppt_y-sin(pi*$)/81">
                                          <p:val>
                                            <p:fltVal val="0"/>
                                          </p:val>
                                        </p:tav>
                                        <p:tav tm="100000">
                                          <p:val>
                                            <p:fltVal val="1"/>
                                          </p:val>
                                        </p:tav>
                                      </p:tavLst>
                                    </p:anim>
                                    <p:animScale>
                                      <p:cBhvr>
                                        <p:cTn id="25" dur="26">
                                          <p:stCondLst>
                                            <p:cond delay="650"/>
                                          </p:stCondLst>
                                        </p:cTn>
                                        <p:tgtEl>
                                          <p:spTgt spid="8200"/>
                                        </p:tgtEl>
                                      </p:cBhvr>
                                      <p:to x="100000" y="60000"/>
                                    </p:animScale>
                                    <p:animScale>
                                      <p:cBhvr>
                                        <p:cTn id="26" dur="166" decel="50000">
                                          <p:stCondLst>
                                            <p:cond delay="676"/>
                                          </p:stCondLst>
                                        </p:cTn>
                                        <p:tgtEl>
                                          <p:spTgt spid="8200"/>
                                        </p:tgtEl>
                                      </p:cBhvr>
                                      <p:to x="100000" y="100000"/>
                                    </p:animScale>
                                    <p:animScale>
                                      <p:cBhvr>
                                        <p:cTn id="27" dur="26">
                                          <p:stCondLst>
                                            <p:cond delay="1312"/>
                                          </p:stCondLst>
                                        </p:cTn>
                                        <p:tgtEl>
                                          <p:spTgt spid="8200"/>
                                        </p:tgtEl>
                                      </p:cBhvr>
                                      <p:to x="100000" y="80000"/>
                                    </p:animScale>
                                    <p:animScale>
                                      <p:cBhvr>
                                        <p:cTn id="28" dur="166" decel="50000">
                                          <p:stCondLst>
                                            <p:cond delay="1338"/>
                                          </p:stCondLst>
                                        </p:cTn>
                                        <p:tgtEl>
                                          <p:spTgt spid="8200"/>
                                        </p:tgtEl>
                                      </p:cBhvr>
                                      <p:to x="100000" y="100000"/>
                                    </p:animScale>
                                    <p:animScale>
                                      <p:cBhvr>
                                        <p:cTn id="29" dur="26">
                                          <p:stCondLst>
                                            <p:cond delay="1642"/>
                                          </p:stCondLst>
                                        </p:cTn>
                                        <p:tgtEl>
                                          <p:spTgt spid="8200"/>
                                        </p:tgtEl>
                                      </p:cBhvr>
                                      <p:to x="100000" y="90000"/>
                                    </p:animScale>
                                    <p:animScale>
                                      <p:cBhvr>
                                        <p:cTn id="30" dur="166" decel="50000">
                                          <p:stCondLst>
                                            <p:cond delay="1668"/>
                                          </p:stCondLst>
                                        </p:cTn>
                                        <p:tgtEl>
                                          <p:spTgt spid="8200"/>
                                        </p:tgtEl>
                                      </p:cBhvr>
                                      <p:to x="100000" y="100000"/>
                                    </p:animScale>
                                    <p:animScale>
                                      <p:cBhvr>
                                        <p:cTn id="31" dur="26">
                                          <p:stCondLst>
                                            <p:cond delay="1808"/>
                                          </p:stCondLst>
                                        </p:cTn>
                                        <p:tgtEl>
                                          <p:spTgt spid="8200"/>
                                        </p:tgtEl>
                                      </p:cBhvr>
                                      <p:to x="100000" y="95000"/>
                                    </p:animScale>
                                    <p:animScale>
                                      <p:cBhvr>
                                        <p:cTn id="32" dur="166" decel="50000">
                                          <p:stCondLst>
                                            <p:cond delay="1834"/>
                                          </p:stCondLst>
                                        </p:cTn>
                                        <p:tgtEl>
                                          <p:spTgt spid="82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8" grpId="0"/>
      <p:bldP spid="820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992314" y="692151"/>
            <a:ext cx="8135937"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One of the qualities that god must have = he is perfect.</a:t>
            </a:r>
          </a:p>
          <a:p>
            <a:pPr eaLnBrk="1" fontAlgn="base" hangingPunct="1">
              <a:spcBef>
                <a:spcPct val="50000"/>
              </a:spcBef>
              <a:spcAft>
                <a:spcPct val="0"/>
              </a:spcAft>
            </a:pPr>
            <a:r>
              <a:rPr lang="en-GB" altLang="en-US">
                <a:solidFill>
                  <a:srgbClr val="000000"/>
                </a:solidFill>
              </a:rPr>
              <a:t>Something that doesn’t exist isn’t perfect.</a:t>
            </a:r>
          </a:p>
          <a:p>
            <a:pPr eaLnBrk="1" fontAlgn="base" hangingPunct="1">
              <a:spcBef>
                <a:spcPct val="50000"/>
              </a:spcBef>
              <a:spcAft>
                <a:spcPct val="0"/>
              </a:spcAft>
            </a:pPr>
            <a:r>
              <a:rPr lang="en-GB" altLang="en-US">
                <a:solidFill>
                  <a:srgbClr val="000000"/>
                </a:solidFill>
              </a:rPr>
              <a:t>Even a grotty road island that does exist is closer to perfection than a wonderful island that is imaginary. </a:t>
            </a:r>
          </a:p>
          <a:p>
            <a:pPr eaLnBrk="1" fontAlgn="base" hangingPunct="1">
              <a:spcBef>
                <a:spcPct val="50000"/>
              </a:spcBef>
              <a:spcAft>
                <a:spcPct val="0"/>
              </a:spcAft>
            </a:pPr>
            <a:r>
              <a:rPr lang="en-GB" altLang="en-US">
                <a:solidFill>
                  <a:srgbClr val="000000"/>
                </a:solidFill>
              </a:rPr>
              <a:t>If god is the greatest thing you can imagine, then it must be because he exists which would be the ONLY quality that would make him better than all those other wonderful things you can imagine.</a:t>
            </a:r>
          </a:p>
          <a:p>
            <a:pPr eaLnBrk="1" fontAlgn="base" hangingPunct="1">
              <a:spcBef>
                <a:spcPct val="50000"/>
              </a:spcBef>
              <a:spcAft>
                <a:spcPct val="0"/>
              </a:spcAft>
            </a:pPr>
            <a:r>
              <a:rPr lang="en-GB" altLang="en-US">
                <a:solidFill>
                  <a:srgbClr val="000000"/>
                </a:solidFill>
              </a:rPr>
              <a:t>If god is perfect then he must exist because one of the qualities you need in order to be perfect is existence.</a:t>
            </a:r>
            <a:endParaRPr lang="en-US" altLang="en-US">
              <a:solidFill>
                <a:srgbClr val="000000"/>
              </a:solidFill>
            </a:endParaRPr>
          </a:p>
        </p:txBody>
      </p:sp>
      <p:pic>
        <p:nvPicPr>
          <p:cNvPr id="13315" name="Picture 5" descr="meerk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3933826"/>
            <a:ext cx="2200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AutoShape 6"/>
          <p:cNvSpPr>
            <a:spLocks noChangeArrowheads="1"/>
          </p:cNvSpPr>
          <p:nvPr/>
        </p:nvSpPr>
        <p:spPr bwMode="auto">
          <a:xfrm>
            <a:off x="6888163" y="3789363"/>
            <a:ext cx="1655762" cy="609600"/>
          </a:xfrm>
          <a:prstGeom prst="wedgeRectCallout">
            <a:avLst>
              <a:gd name="adj1" fmla="val -76940"/>
              <a:gd name="adj2" fmla="val 4687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altLang="en-US" sz="2400" b="1">
                <a:solidFill>
                  <a:srgbClr val="333399"/>
                </a:solidFill>
              </a:rPr>
              <a:t>SIMPLES!</a:t>
            </a:r>
            <a:endParaRPr lang="en-US" altLang="en-US" sz="2400" b="1">
              <a:solidFill>
                <a:srgbClr val="333399"/>
              </a:solidFill>
            </a:endParaRPr>
          </a:p>
        </p:txBody>
      </p:sp>
    </p:spTree>
    <p:extLst>
      <p:ext uri="{BB962C8B-B14F-4D97-AF65-F5344CB8AC3E}">
        <p14:creationId xmlns:p14="http://schemas.microsoft.com/office/powerpoint/2010/main" val="3780117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Balloon Debate</a:t>
            </a:r>
            <a:endParaRPr lang="en-GB" dirty="0"/>
          </a:p>
        </p:txBody>
      </p:sp>
      <p:sp>
        <p:nvSpPr>
          <p:cNvPr id="4" name="Content Placeholder 3"/>
          <p:cNvSpPr>
            <a:spLocks noGrp="1"/>
          </p:cNvSpPr>
          <p:nvPr>
            <p:ph idx="1"/>
          </p:nvPr>
        </p:nvSpPr>
        <p:spPr/>
        <p:txBody>
          <a:bodyPr/>
          <a:lstStyle/>
          <a:p>
            <a:r>
              <a:rPr lang="en-GB" dirty="0" smtClean="0"/>
              <a:t>Your will be working in groups of four. Each one of you will be given a different argument for the existence of God.</a:t>
            </a:r>
          </a:p>
          <a:p>
            <a:r>
              <a:rPr lang="en-GB" dirty="0" smtClean="0"/>
              <a:t>This assessment task in focused on helping you to retain knowledge of the different arguments and to evaluate them.</a:t>
            </a:r>
            <a:endParaRPr lang="en-GB" dirty="0"/>
          </a:p>
        </p:txBody>
      </p:sp>
    </p:spTree>
    <p:extLst>
      <p:ext uri="{BB962C8B-B14F-4D97-AF65-F5344CB8AC3E}">
        <p14:creationId xmlns:p14="http://schemas.microsoft.com/office/powerpoint/2010/main" val="24305900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Pathway Guide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2545424"/>
              </p:ext>
            </p:extLst>
          </p:nvPr>
        </p:nvGraphicFramePr>
        <p:xfrm>
          <a:off x="663526" y="1464153"/>
          <a:ext cx="10864948" cy="5393847"/>
        </p:xfrm>
        <a:graphic>
          <a:graphicData uri="http://schemas.openxmlformats.org/drawingml/2006/table">
            <a:tbl>
              <a:tblPr firstRow="1" firstCol="1" bandRow="1"/>
              <a:tblGrid>
                <a:gridCol w="9009468">
                  <a:extLst>
                    <a:ext uri="{9D8B030D-6E8A-4147-A177-3AD203B41FA5}">
                      <a16:colId xmlns:a16="http://schemas.microsoft.com/office/drawing/2014/main" val="20000"/>
                    </a:ext>
                  </a:extLst>
                </a:gridCol>
                <a:gridCol w="946520">
                  <a:extLst>
                    <a:ext uri="{9D8B030D-6E8A-4147-A177-3AD203B41FA5}">
                      <a16:colId xmlns:a16="http://schemas.microsoft.com/office/drawing/2014/main" val="20001"/>
                    </a:ext>
                  </a:extLst>
                </a:gridCol>
                <a:gridCol w="908960">
                  <a:extLst>
                    <a:ext uri="{9D8B030D-6E8A-4147-A177-3AD203B41FA5}">
                      <a16:colId xmlns:a16="http://schemas.microsoft.com/office/drawing/2014/main" val="20002"/>
                    </a:ext>
                  </a:extLst>
                </a:gridCol>
              </a:tblGrid>
              <a:tr h="744105">
                <a:tc>
                  <a:txBody>
                    <a:bodyPr/>
                    <a:lstStyle/>
                    <a:p>
                      <a:pPr algn="l">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Just about did it</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Did it really well</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6071">
                <a:tc>
                  <a:txBody>
                    <a:bodyPr/>
                    <a:lstStyle/>
                    <a:p>
                      <a:pPr algn="l">
                        <a:spcAft>
                          <a:spcPts val="0"/>
                        </a:spcAft>
                        <a:tabLst>
                          <a:tab pos="952500" algn="l"/>
                        </a:tabLs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describe in detail one of the arguments for the existence of god, using some of the technical words.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tabLst>
                          <a:tab pos="9525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9525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think of good questions to ask about the arguments for the existence of god.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show links between the arguments and the official definition of god. I can compare the different arguments.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B7FF"/>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use the arguments to compare my views about god with those of other people.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B7FF"/>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show my understanding of the arguments and give reasons why people might agree or disagree with them.</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use my own knowledge of the world to help me to find strengths and weaknesses in the arguments.</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show how different beliefs and experiences of the world might influence the way people respond to the arguments.</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FF90"/>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96071">
                <a:tc>
                  <a:txBody>
                    <a:bodyPr/>
                    <a:lstStyle/>
                    <a:p>
                      <a:pPr algn="l">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 can give different religious and non-religious views on the arguments, looking at them from different sides.</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FF90"/>
                    </a:solidFill>
                  </a:tcPr>
                </a:tc>
                <a:tc>
                  <a:txBody>
                    <a:bodyPr/>
                    <a:lstStyle/>
                    <a:p>
                      <a:pPr algn="ctr">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24841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a:t>
            </a:r>
            <a:endParaRPr lang="en-GB" dirty="0"/>
          </a:p>
        </p:txBody>
      </p:sp>
      <p:sp>
        <p:nvSpPr>
          <p:cNvPr id="3" name="Content Placeholder 2"/>
          <p:cNvSpPr>
            <a:spLocks noGrp="1"/>
          </p:cNvSpPr>
          <p:nvPr>
            <p:ph idx="1"/>
          </p:nvPr>
        </p:nvSpPr>
        <p:spPr/>
        <p:txBody>
          <a:bodyPr>
            <a:normAutofit/>
          </a:bodyPr>
          <a:lstStyle/>
          <a:p>
            <a:pPr>
              <a:buNone/>
            </a:pPr>
            <a:r>
              <a:rPr lang="en-GB" u="sng" dirty="0" smtClean="0"/>
              <a:t>Lesson Objectives</a:t>
            </a:r>
          </a:p>
          <a:p>
            <a:pPr>
              <a:buNone/>
            </a:pPr>
            <a:endParaRPr lang="en-GB" u="sng" dirty="0" smtClean="0"/>
          </a:p>
          <a:p>
            <a:pPr marL="514350" indent="-514350">
              <a:buFont typeface="+mj-lt"/>
              <a:buAutoNum type="arabicPeriod"/>
            </a:pPr>
            <a:r>
              <a:rPr lang="en-GB" dirty="0" smtClean="0"/>
              <a:t>I will recap on everything I have learnt about the arguments for the existence of God.</a:t>
            </a:r>
          </a:p>
          <a:p>
            <a:pPr marL="514350" indent="-514350">
              <a:buFont typeface="+mj-lt"/>
              <a:buAutoNum type="arabicPeriod"/>
            </a:pPr>
            <a:r>
              <a:rPr lang="en-GB" dirty="0" smtClean="0"/>
              <a:t>I will show that I understand the arguments.</a:t>
            </a:r>
          </a:p>
          <a:p>
            <a:pPr marL="514350" indent="-514350">
              <a:buFont typeface="+mj-lt"/>
              <a:buAutoNum type="arabicPeriod"/>
            </a:pPr>
            <a:r>
              <a:rPr lang="en-GB" dirty="0" smtClean="0"/>
              <a:t>I will</a:t>
            </a:r>
            <a:r>
              <a:rPr lang="en-GB" dirty="0"/>
              <a:t> </a:t>
            </a:r>
            <a:r>
              <a:rPr lang="en-GB" dirty="0" smtClean="0"/>
              <a:t>evaluate the arguments.</a:t>
            </a:r>
          </a:p>
          <a:p>
            <a:pPr marL="514350" indent="-514350">
              <a:buFont typeface="+mj-lt"/>
              <a:buAutoNum type="arabicPeriod"/>
            </a:pPr>
            <a:r>
              <a:rPr lang="en-GB" dirty="0" smtClean="0"/>
              <a:t>I will write persuasive speeches.</a:t>
            </a:r>
          </a:p>
        </p:txBody>
      </p:sp>
    </p:spTree>
    <p:extLst>
      <p:ext uri="{BB962C8B-B14F-4D97-AF65-F5344CB8AC3E}">
        <p14:creationId xmlns:p14="http://schemas.microsoft.com/office/powerpoint/2010/main" val="28406168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Assessment Task</a:t>
            </a:r>
            <a:endParaRPr lang="en-GB" dirty="0"/>
          </a:p>
        </p:txBody>
      </p:sp>
      <p:sp>
        <p:nvSpPr>
          <p:cNvPr id="3" name="Content Placeholder 2"/>
          <p:cNvSpPr>
            <a:spLocks noGrp="1"/>
          </p:cNvSpPr>
          <p:nvPr>
            <p:ph idx="1"/>
          </p:nvPr>
        </p:nvSpPr>
        <p:spPr>
          <a:xfrm>
            <a:off x="1981200" y="1557998"/>
            <a:ext cx="8229600" cy="4349080"/>
          </a:xfrm>
        </p:spPr>
        <p:txBody>
          <a:bodyPr>
            <a:normAutofit/>
          </a:bodyPr>
          <a:lstStyle/>
          <a:p>
            <a:pPr marL="514350" indent="-514350">
              <a:buAutoNum type="arabicPeriod"/>
            </a:pPr>
            <a:r>
              <a:rPr lang="en-GB" dirty="0" smtClean="0"/>
              <a:t>To </a:t>
            </a:r>
            <a:r>
              <a:rPr lang="en-GB" dirty="0" smtClean="0"/>
              <a:t>write a speech </a:t>
            </a:r>
            <a:r>
              <a:rPr lang="en-GB" dirty="0" smtClean="0"/>
              <a:t>outlining your argument and explaining why it is the best one</a:t>
            </a:r>
            <a:r>
              <a:rPr lang="en-GB" dirty="0" smtClean="0"/>
              <a:t>.</a:t>
            </a:r>
          </a:p>
          <a:p>
            <a:pPr marL="0" indent="0">
              <a:buNone/>
            </a:pPr>
            <a:endParaRPr lang="en-GB" dirty="0"/>
          </a:p>
          <a:p>
            <a:pPr marL="0" indent="0">
              <a:buNone/>
            </a:pPr>
            <a:r>
              <a:rPr lang="en-GB" dirty="0" smtClean="0"/>
              <a:t>2. To </a:t>
            </a:r>
            <a:r>
              <a:rPr lang="en-GB" dirty="0" smtClean="0"/>
              <a:t>write a second speech arguing why the other arguments are weaker than yours</a:t>
            </a:r>
            <a:r>
              <a:rPr lang="en-GB" dirty="0" smtClean="0"/>
              <a:t>.</a:t>
            </a:r>
            <a:endParaRPr lang="en-GB" dirty="0" smtClean="0"/>
          </a:p>
        </p:txBody>
      </p:sp>
      <p:pic>
        <p:nvPicPr>
          <p:cNvPr id="14338" name="Picture 2" descr="http://thumb18.shutterstock.com/thumb_small/310192/310192,1282515155,1/stock-photo-hot-air-balloon-isolated-on-a-white-background-59545183.jpg"/>
          <p:cNvPicPr>
            <a:picLocks noChangeAspect="1" noChangeArrowheads="1"/>
          </p:cNvPicPr>
          <p:nvPr/>
        </p:nvPicPr>
        <p:blipFill>
          <a:blip r:embed="rId2" cstate="print">
            <a:clrChange>
              <a:clrFrom>
                <a:srgbClr val="FEFFFB"/>
              </a:clrFrom>
              <a:clrTo>
                <a:srgbClr val="FEFFFB">
                  <a:alpha val="0"/>
                </a:srgbClr>
              </a:clrTo>
            </a:clrChange>
          </a:blip>
          <a:srcRect r="22187"/>
          <a:stretch>
            <a:fillRect/>
          </a:stretch>
        </p:blipFill>
        <p:spPr bwMode="auto">
          <a:xfrm>
            <a:off x="1055440" y="-3715916"/>
            <a:ext cx="2891464" cy="3715916"/>
          </a:xfrm>
          <a:prstGeom prst="rect">
            <a:avLst/>
          </a:prstGeom>
          <a:noFill/>
        </p:spPr>
      </p:pic>
      <p:pic>
        <p:nvPicPr>
          <p:cNvPr id="14340" name="Picture 4" descr="http://thumb1.shutterstock.com/thumb_small/310192/310192,1282649432,1/stock-photo-hot-air-balloon-isolated-on-a-white-background-59656990.jpg"/>
          <p:cNvPicPr>
            <a:picLocks noChangeAspect="1" noChangeArrowheads="1"/>
          </p:cNvPicPr>
          <p:nvPr/>
        </p:nvPicPr>
        <p:blipFill>
          <a:blip r:embed="rId3" cstate="print">
            <a:clrChange>
              <a:clrFrom>
                <a:srgbClr val="FEFFFF"/>
              </a:clrFrom>
              <a:clrTo>
                <a:srgbClr val="FEFFFF">
                  <a:alpha val="0"/>
                </a:srgbClr>
              </a:clrTo>
            </a:clrChange>
          </a:blip>
          <a:srcRect r="17795"/>
          <a:stretch>
            <a:fillRect/>
          </a:stretch>
        </p:blipFill>
        <p:spPr bwMode="auto">
          <a:xfrm>
            <a:off x="4295800" y="-2948761"/>
            <a:ext cx="2448272" cy="2948761"/>
          </a:xfrm>
          <a:prstGeom prst="rect">
            <a:avLst/>
          </a:prstGeom>
          <a:noFill/>
        </p:spPr>
      </p:pic>
      <p:pic>
        <p:nvPicPr>
          <p:cNvPr id="14342" name="Picture 6" descr="http://gb.fotolibra.com/images/thumbnails/396871-hot-air-balloon.jpe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668001" y="7533456"/>
            <a:ext cx="5051623" cy="6798451"/>
          </a:xfrm>
          <a:prstGeom prst="rect">
            <a:avLst/>
          </a:prstGeom>
          <a:noFill/>
        </p:spPr>
      </p:pic>
    </p:spTree>
    <p:extLst>
      <p:ext uri="{BB962C8B-B14F-4D97-AF65-F5344CB8AC3E}">
        <p14:creationId xmlns:p14="http://schemas.microsoft.com/office/powerpoint/2010/main" val="41648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33333E-6 L -0.01632 1.72639 " pathEditMode="relative" rAng="0" ptsTypes="AA">
                                      <p:cBhvr>
                                        <p:cTn id="6" dur="2000" fill="hold"/>
                                        <p:tgtEl>
                                          <p:spTgt spid="14338"/>
                                        </p:tgtEl>
                                        <p:attrNameLst>
                                          <p:attrName>ppt_x</p:attrName>
                                          <p:attrName>ppt_y</p:attrName>
                                        </p:attrNameLst>
                                      </p:cBhvr>
                                      <p:rCtr x="-800" y="863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4.81481E-6 L -0.00781 1.73333 " pathEditMode="relative" rAng="0" ptsTypes="AA">
                                      <p:cBhvr>
                                        <p:cTn id="10" dur="2500" fill="hold"/>
                                        <p:tgtEl>
                                          <p:spTgt spid="14340"/>
                                        </p:tgtEl>
                                        <p:attrNameLst>
                                          <p:attrName>ppt_x</p:attrName>
                                          <p:attrName>ppt_y</p:attrName>
                                        </p:attrNameLst>
                                      </p:cBhvr>
                                      <p:rCtr x="-400" y="867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5.27778E-6 1.48148E-6 L -1.64584 -1.8375 " pathEditMode="relative" ptsTypes="AA">
                                      <p:cBhvr>
                                        <p:cTn id="14" dur="5000" fill="hold"/>
                                        <p:tgtEl>
                                          <p:spTgt spid="143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Assessment Task</a:t>
            </a:r>
            <a:endParaRPr lang="en-GB" dirty="0"/>
          </a:p>
        </p:txBody>
      </p:sp>
      <p:sp>
        <p:nvSpPr>
          <p:cNvPr id="3" name="Content Placeholder 2"/>
          <p:cNvSpPr>
            <a:spLocks noGrp="1"/>
          </p:cNvSpPr>
          <p:nvPr>
            <p:ph idx="1"/>
          </p:nvPr>
        </p:nvSpPr>
        <p:spPr>
          <a:xfrm>
            <a:off x="1981200" y="1557998"/>
            <a:ext cx="8229600" cy="4349080"/>
          </a:xfrm>
        </p:spPr>
        <p:txBody>
          <a:bodyPr>
            <a:normAutofit fontScale="92500" lnSpcReduction="20000"/>
          </a:bodyPr>
          <a:lstStyle/>
          <a:p>
            <a:pPr marL="514350" indent="-514350">
              <a:buAutoNum type="arabicPeriod"/>
            </a:pPr>
            <a:r>
              <a:rPr lang="en-GB" dirty="0" smtClean="0"/>
              <a:t>To finish your first speech outlining your argument and explaining why it is the best one.</a:t>
            </a:r>
            <a:endParaRPr lang="en-GB" dirty="0"/>
          </a:p>
          <a:p>
            <a:pPr marL="514350" indent="-514350">
              <a:buAutoNum type="arabicPeriod"/>
            </a:pPr>
            <a:r>
              <a:rPr lang="en-GB" dirty="0" smtClean="0"/>
              <a:t>To write a second speech arguing why the other arguments are weaker than yours.</a:t>
            </a:r>
          </a:p>
          <a:p>
            <a:pPr marL="514350" indent="-514350">
              <a:buAutoNum type="arabicPeriod"/>
            </a:pPr>
            <a:r>
              <a:rPr lang="en-GB" dirty="0" smtClean="0"/>
              <a:t>If you get through to speech three you can make it up as you go along – aim to attack your remaining opponent’s points.</a:t>
            </a:r>
          </a:p>
          <a:p>
            <a:pPr marL="514350" indent="-514350">
              <a:buAutoNum type="arabicPeriod"/>
            </a:pPr>
            <a:endParaRPr lang="en-GB" dirty="0"/>
          </a:p>
          <a:p>
            <a:pPr marL="514350" indent="-514350">
              <a:buAutoNum type="arabicPeriod"/>
            </a:pPr>
            <a:r>
              <a:rPr lang="en-GB" dirty="0" smtClean="0"/>
              <a:t>Each speech must be 1 minute long.</a:t>
            </a:r>
            <a:endParaRPr lang="en-GB" dirty="0"/>
          </a:p>
        </p:txBody>
      </p:sp>
      <p:pic>
        <p:nvPicPr>
          <p:cNvPr id="14338" name="Picture 2" descr="http://thumb18.shutterstock.com/thumb_small/310192/310192,1282515155,1/stock-photo-hot-air-balloon-isolated-on-a-white-background-59545183.jpg"/>
          <p:cNvPicPr>
            <a:picLocks noChangeAspect="1" noChangeArrowheads="1"/>
          </p:cNvPicPr>
          <p:nvPr/>
        </p:nvPicPr>
        <p:blipFill>
          <a:blip r:embed="rId2" cstate="print">
            <a:clrChange>
              <a:clrFrom>
                <a:srgbClr val="FEFFFB"/>
              </a:clrFrom>
              <a:clrTo>
                <a:srgbClr val="FEFFFB">
                  <a:alpha val="0"/>
                </a:srgbClr>
              </a:clrTo>
            </a:clrChange>
          </a:blip>
          <a:srcRect r="22187"/>
          <a:stretch>
            <a:fillRect/>
          </a:stretch>
        </p:blipFill>
        <p:spPr bwMode="auto">
          <a:xfrm>
            <a:off x="1055440" y="-3715916"/>
            <a:ext cx="2891464" cy="3715916"/>
          </a:xfrm>
          <a:prstGeom prst="rect">
            <a:avLst/>
          </a:prstGeom>
          <a:noFill/>
        </p:spPr>
      </p:pic>
      <p:pic>
        <p:nvPicPr>
          <p:cNvPr id="14340" name="Picture 4" descr="http://thumb1.shutterstock.com/thumb_small/310192/310192,1282649432,1/stock-photo-hot-air-balloon-isolated-on-a-white-background-59656990.jpg"/>
          <p:cNvPicPr>
            <a:picLocks noChangeAspect="1" noChangeArrowheads="1"/>
          </p:cNvPicPr>
          <p:nvPr/>
        </p:nvPicPr>
        <p:blipFill>
          <a:blip r:embed="rId3" cstate="print">
            <a:clrChange>
              <a:clrFrom>
                <a:srgbClr val="FEFFFF"/>
              </a:clrFrom>
              <a:clrTo>
                <a:srgbClr val="FEFFFF">
                  <a:alpha val="0"/>
                </a:srgbClr>
              </a:clrTo>
            </a:clrChange>
          </a:blip>
          <a:srcRect r="17795"/>
          <a:stretch>
            <a:fillRect/>
          </a:stretch>
        </p:blipFill>
        <p:spPr bwMode="auto">
          <a:xfrm>
            <a:off x="4295800" y="-2948761"/>
            <a:ext cx="2448272" cy="2948761"/>
          </a:xfrm>
          <a:prstGeom prst="rect">
            <a:avLst/>
          </a:prstGeom>
          <a:noFill/>
        </p:spPr>
      </p:pic>
      <p:pic>
        <p:nvPicPr>
          <p:cNvPr id="14342" name="Picture 6" descr="http://gb.fotolibra.com/images/thumbnails/396871-hot-air-balloon.jpe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668001" y="7533456"/>
            <a:ext cx="5051623" cy="6798451"/>
          </a:xfrm>
          <a:prstGeom prst="rect">
            <a:avLst/>
          </a:prstGeom>
          <a:noFill/>
        </p:spPr>
      </p:pic>
    </p:spTree>
    <p:extLst>
      <p:ext uri="{BB962C8B-B14F-4D97-AF65-F5344CB8AC3E}">
        <p14:creationId xmlns:p14="http://schemas.microsoft.com/office/powerpoint/2010/main" val="36822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33333E-6 L -0.01632 1.72639 " pathEditMode="relative" rAng="0" ptsTypes="AA">
                                      <p:cBhvr>
                                        <p:cTn id="6" dur="2000" fill="hold"/>
                                        <p:tgtEl>
                                          <p:spTgt spid="14338"/>
                                        </p:tgtEl>
                                        <p:attrNameLst>
                                          <p:attrName>ppt_x</p:attrName>
                                          <p:attrName>ppt_y</p:attrName>
                                        </p:attrNameLst>
                                      </p:cBhvr>
                                      <p:rCtr x="-800" y="863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4.81481E-6 L -0.00781 1.73333 " pathEditMode="relative" rAng="0" ptsTypes="AA">
                                      <p:cBhvr>
                                        <p:cTn id="10" dur="2500" fill="hold"/>
                                        <p:tgtEl>
                                          <p:spTgt spid="14340"/>
                                        </p:tgtEl>
                                        <p:attrNameLst>
                                          <p:attrName>ppt_x</p:attrName>
                                          <p:attrName>ppt_y</p:attrName>
                                        </p:attrNameLst>
                                      </p:cBhvr>
                                      <p:rCtr x="-400" y="867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5.27778E-6 1.48148E-6 L -1.64584 -1.8375 " pathEditMode="relative" ptsTypes="AA">
                                      <p:cBhvr>
                                        <p:cTn id="14" dur="5000" fill="hold"/>
                                        <p:tgtEl>
                                          <p:spTgt spid="143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Order of the Debate</a:t>
            </a:r>
            <a:endParaRPr lang="en-GB" dirty="0"/>
          </a:p>
        </p:txBody>
      </p:sp>
      <p:sp>
        <p:nvSpPr>
          <p:cNvPr id="3" name="Content Placeholder 2"/>
          <p:cNvSpPr>
            <a:spLocks noGrp="1"/>
          </p:cNvSpPr>
          <p:nvPr>
            <p:ph idx="1"/>
          </p:nvPr>
        </p:nvSpPr>
        <p:spPr/>
        <p:txBody>
          <a:bodyPr>
            <a:normAutofit fontScale="92500" lnSpcReduction="10000"/>
          </a:bodyPr>
          <a:lstStyle/>
          <a:p>
            <a:pPr marL="514350" indent="-514350">
              <a:buAutoNum type="arabicPeriod"/>
            </a:pPr>
            <a:r>
              <a:rPr lang="en-GB" dirty="0" smtClean="0"/>
              <a:t>Each speaker takes it in turns to present their first speech.</a:t>
            </a:r>
          </a:p>
          <a:p>
            <a:pPr marL="514350" indent="-514350">
              <a:buAutoNum type="arabicPeriod"/>
            </a:pPr>
            <a:r>
              <a:rPr lang="en-GB" dirty="0" smtClean="0"/>
              <a:t>The audience/judges then decide to throw off.</a:t>
            </a:r>
          </a:p>
          <a:p>
            <a:pPr marL="514350" indent="-514350">
              <a:buAutoNum type="arabicPeriod"/>
            </a:pPr>
            <a:r>
              <a:rPr lang="en-GB" dirty="0" smtClean="0"/>
              <a:t>Then the remaining speakers present their second speeches.</a:t>
            </a:r>
          </a:p>
          <a:p>
            <a:pPr marL="514350" indent="-514350">
              <a:buAutoNum type="arabicPeriod"/>
            </a:pPr>
            <a:r>
              <a:rPr lang="en-GB" dirty="0" smtClean="0"/>
              <a:t>Again, the judges decide who to throw off.</a:t>
            </a:r>
          </a:p>
          <a:p>
            <a:pPr marL="514350" indent="-514350">
              <a:buAutoNum type="arabicPeriod"/>
            </a:pPr>
            <a:r>
              <a:rPr lang="en-GB" dirty="0" smtClean="0"/>
              <a:t>Each remaining speaker must then improvise their third speech.</a:t>
            </a:r>
          </a:p>
          <a:p>
            <a:pPr marL="514350" indent="-514350">
              <a:buAutoNum type="arabicPeriod"/>
            </a:pPr>
            <a:r>
              <a:rPr lang="en-GB" dirty="0" smtClean="0"/>
              <a:t>This process continues until there is one speaker left.</a:t>
            </a:r>
            <a:endParaRPr lang="en-GB" dirty="0"/>
          </a:p>
        </p:txBody>
      </p:sp>
    </p:spTree>
    <p:extLst>
      <p:ext uri="{BB962C8B-B14F-4D97-AF65-F5344CB8AC3E}">
        <p14:creationId xmlns:p14="http://schemas.microsoft.com/office/powerpoint/2010/main" val="30396216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 Assessment</a:t>
            </a:r>
            <a:endParaRPr lang="en-GB" dirty="0"/>
          </a:p>
        </p:txBody>
      </p:sp>
      <p:sp>
        <p:nvSpPr>
          <p:cNvPr id="3" name="Content Placeholder 2"/>
          <p:cNvSpPr>
            <a:spLocks noGrp="1"/>
          </p:cNvSpPr>
          <p:nvPr>
            <p:ph idx="1"/>
          </p:nvPr>
        </p:nvSpPr>
        <p:spPr/>
        <p:txBody>
          <a:bodyPr/>
          <a:lstStyle/>
          <a:p>
            <a:r>
              <a:rPr lang="en-GB" dirty="0"/>
              <a:t>2</a:t>
            </a:r>
            <a:r>
              <a:rPr lang="en-GB" dirty="0" smtClean="0"/>
              <a:t> things I did really well</a:t>
            </a:r>
          </a:p>
          <a:p>
            <a:endParaRPr lang="en-GB" dirty="0" smtClean="0"/>
          </a:p>
          <a:p>
            <a:r>
              <a:rPr lang="en-GB" dirty="0" smtClean="0"/>
              <a:t>2 things I could improve on.</a:t>
            </a:r>
            <a:endParaRPr lang="en-GB" dirty="0"/>
          </a:p>
        </p:txBody>
      </p:sp>
    </p:spTree>
    <p:extLst>
      <p:ext uri="{BB962C8B-B14F-4D97-AF65-F5344CB8AC3E}">
        <p14:creationId xmlns:p14="http://schemas.microsoft.com/office/powerpoint/2010/main" val="11763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898" y="1698673"/>
            <a:ext cx="6879102" cy="5159327"/>
          </a:xfrm>
          <a:prstGeom prst="rect">
            <a:avLst/>
          </a:prstGeom>
        </p:spPr>
      </p:pic>
      <p:sp>
        <p:nvSpPr>
          <p:cNvPr id="5" name="Rectangle 4"/>
          <p:cNvSpPr/>
          <p:nvPr/>
        </p:nvSpPr>
        <p:spPr>
          <a:xfrm>
            <a:off x="3943451" y="308541"/>
            <a:ext cx="433323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is God?</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ctangular Callout 5"/>
          <p:cNvSpPr/>
          <p:nvPr/>
        </p:nvSpPr>
        <p:spPr>
          <a:xfrm>
            <a:off x="112542" y="1231871"/>
            <a:ext cx="4684541" cy="1631853"/>
          </a:xfrm>
          <a:prstGeom prst="wedgeRectCallout">
            <a:avLst>
              <a:gd name="adj1" fmla="val 118195"/>
              <a:gd name="adj2" fmla="val 96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asked one hundred different people to describe “God”…</a:t>
            </a:r>
            <a:endParaRPr lang="en-GB" dirty="0"/>
          </a:p>
        </p:txBody>
      </p:sp>
      <p:sp>
        <p:nvSpPr>
          <p:cNvPr id="7" name="TextBox 6"/>
          <p:cNvSpPr txBox="1"/>
          <p:nvPr/>
        </p:nvSpPr>
        <p:spPr>
          <a:xfrm>
            <a:off x="604911" y="3981157"/>
            <a:ext cx="4192172" cy="2246769"/>
          </a:xfrm>
          <a:prstGeom prst="rect">
            <a:avLst/>
          </a:prstGeom>
          <a:noFill/>
        </p:spPr>
        <p:txBody>
          <a:bodyPr wrap="square" rtlCol="0">
            <a:spAutoFit/>
          </a:bodyPr>
          <a:lstStyle/>
          <a:p>
            <a:r>
              <a:rPr lang="en-GB" sz="2800" dirty="0" smtClean="0"/>
              <a:t>Ask as many different people as you can to describe God. Write down the things they say in the form of a list.</a:t>
            </a:r>
            <a:endParaRPr lang="en-GB" sz="2800" dirty="0"/>
          </a:p>
        </p:txBody>
      </p:sp>
    </p:spTree>
    <p:extLst>
      <p:ext uri="{BB962C8B-B14F-4D97-AF65-F5344CB8AC3E}">
        <p14:creationId xmlns:p14="http://schemas.microsoft.com/office/powerpoint/2010/main" val="31247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Task</a:t>
            </a:r>
            <a:endParaRPr lang="en-GB" dirty="0"/>
          </a:p>
        </p:txBody>
      </p:sp>
      <p:sp>
        <p:nvSpPr>
          <p:cNvPr id="3" name="Content Placeholder 2"/>
          <p:cNvSpPr>
            <a:spLocks noGrp="1"/>
          </p:cNvSpPr>
          <p:nvPr>
            <p:ph idx="1"/>
          </p:nvPr>
        </p:nvSpPr>
        <p:spPr/>
        <p:txBody>
          <a:bodyPr>
            <a:normAutofit/>
          </a:bodyPr>
          <a:lstStyle/>
          <a:p>
            <a:r>
              <a:rPr lang="en-GB" sz="3200" dirty="0"/>
              <a:t>Using your notes draw an image of God.</a:t>
            </a:r>
          </a:p>
          <a:p>
            <a:endParaRPr lang="en-GB" sz="3200" dirty="0"/>
          </a:p>
          <a:p>
            <a:r>
              <a:rPr lang="en-GB" sz="3200" dirty="0"/>
              <a:t>You can </a:t>
            </a:r>
            <a:r>
              <a:rPr lang="en-GB" sz="3200" u="sng" dirty="0"/>
              <a:t>NOT</a:t>
            </a:r>
            <a:r>
              <a:rPr lang="en-GB" sz="3200" dirty="0"/>
              <a:t> use any words or titles.</a:t>
            </a:r>
          </a:p>
          <a:p>
            <a:endParaRPr lang="en-GB" sz="3200" dirty="0"/>
          </a:p>
          <a:p>
            <a:r>
              <a:rPr lang="en-GB" sz="3200" dirty="0"/>
              <a:t>Include a paragraph on what your image is of and how it represents God. </a:t>
            </a:r>
          </a:p>
        </p:txBody>
      </p:sp>
    </p:spTree>
    <p:extLst>
      <p:ext uri="{BB962C8B-B14F-4D97-AF65-F5344CB8AC3E}">
        <p14:creationId xmlns:p14="http://schemas.microsoft.com/office/powerpoint/2010/main" val="1707806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4000"/>
            <a:lum/>
          </a:blip>
          <a:srcRect/>
          <a:stretch>
            <a:fillRect l="-18000" r="-18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423592" y="980728"/>
            <a:ext cx="6984776" cy="2304256"/>
          </a:xfrm>
        </p:spPr>
        <p:txBody>
          <a:bodyPr>
            <a:normAutofit/>
          </a:bodyPr>
          <a:lstStyle/>
          <a:p>
            <a:r>
              <a:rPr lang="en-GB" sz="3600" dirty="0"/>
              <a:t>Building an image of God</a:t>
            </a:r>
          </a:p>
        </p:txBody>
      </p:sp>
      <p:sp>
        <p:nvSpPr>
          <p:cNvPr id="2" name="Rectangle 1"/>
          <p:cNvSpPr/>
          <p:nvPr/>
        </p:nvSpPr>
        <p:spPr>
          <a:xfrm>
            <a:off x="2135560" y="5085184"/>
            <a:ext cx="8136904" cy="1077218"/>
          </a:xfrm>
          <a:prstGeom prst="rect">
            <a:avLst/>
          </a:prstGeom>
          <a:solidFill>
            <a:schemeClr val="bg2">
              <a:alpha val="55000"/>
            </a:schemeClr>
          </a:solidFill>
          <a:effectLst>
            <a:softEdge rad="177800"/>
          </a:effectLst>
        </p:spPr>
        <p:txBody>
          <a:bodyPr wrap="square">
            <a:spAutoFit/>
          </a:bodyPr>
          <a:lstStyle/>
          <a:p>
            <a:r>
              <a:rPr lang="en-GB" sz="3200" b="1" dirty="0" smtClean="0">
                <a:solidFill>
                  <a:srgbClr val="000000"/>
                </a:solidFill>
              </a:rPr>
              <a:t>NEXT HYPOTHESIS</a:t>
            </a:r>
            <a:r>
              <a:rPr lang="en-GB" sz="3200" b="1" dirty="0">
                <a:solidFill>
                  <a:srgbClr val="000000"/>
                </a:solidFill>
              </a:rPr>
              <a:t>…</a:t>
            </a:r>
          </a:p>
          <a:p>
            <a:r>
              <a:rPr lang="en-US" sz="3200" b="1" i="1" dirty="0">
                <a:solidFill>
                  <a:srgbClr val="000000"/>
                </a:solidFill>
              </a:rPr>
              <a:t>“God is a bearded chap who sits on a cloud.”</a:t>
            </a:r>
            <a:endParaRPr lang="en-GB" sz="3200" dirty="0">
              <a:solidFill>
                <a:srgbClr val="000000"/>
              </a:solidFill>
            </a:endParaRPr>
          </a:p>
        </p:txBody>
      </p:sp>
    </p:spTree>
    <p:extLst>
      <p:ext uri="{BB962C8B-B14F-4D97-AF65-F5344CB8AC3E}">
        <p14:creationId xmlns:p14="http://schemas.microsoft.com/office/powerpoint/2010/main" val="718763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mic sans all">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mic s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sans all">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61</TotalTime>
  <Words>2089</Words>
  <Application>Microsoft Office PowerPoint</Application>
  <PresentationFormat>Widescreen</PresentationFormat>
  <Paragraphs>280</Paragraphs>
  <Slides>68</Slides>
  <Notes>3</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68</vt:i4>
      </vt:variant>
    </vt:vector>
  </HeadingPairs>
  <TitlesOfParts>
    <vt:vector size="95" baseType="lpstr">
      <vt:lpstr>Arial</vt:lpstr>
      <vt:lpstr>Arial Black</vt:lpstr>
      <vt:lpstr>Book Antiqua</vt:lpstr>
      <vt:lpstr>Calibri</vt:lpstr>
      <vt:lpstr>Calibri Light</vt:lpstr>
      <vt:lpstr>Century Gothic</vt:lpstr>
      <vt:lpstr>Century Schoolbook</vt:lpstr>
      <vt:lpstr>Comic Sans MS</vt:lpstr>
      <vt:lpstr>Courier New</vt:lpstr>
      <vt:lpstr>Curlz MT</vt:lpstr>
      <vt:lpstr>Elephant</vt:lpstr>
      <vt:lpstr>Hurry Up</vt:lpstr>
      <vt:lpstr>Impact</vt:lpstr>
      <vt:lpstr>Times New Roman</vt:lpstr>
      <vt:lpstr>Trebuchet MS</vt:lpstr>
      <vt:lpstr>Wingdings</vt:lpstr>
      <vt:lpstr>Wingdings 2</vt:lpstr>
      <vt:lpstr>Wingdings 3</vt:lpstr>
      <vt:lpstr>Default Design</vt:lpstr>
      <vt:lpstr>Facet</vt:lpstr>
      <vt:lpstr>1_Default Design</vt:lpstr>
      <vt:lpstr>Apothecary</vt:lpstr>
      <vt:lpstr>Oriel</vt:lpstr>
      <vt:lpstr>2_Default Design</vt:lpstr>
      <vt:lpstr>Office Theme</vt:lpstr>
      <vt:lpstr>1_Office Theme</vt:lpstr>
      <vt:lpstr>2_Office Theme</vt:lpstr>
      <vt:lpstr>PowerPoint Presentation</vt:lpstr>
      <vt:lpstr>Welcome to RE!</vt:lpstr>
      <vt:lpstr>PowerPoint Presentation</vt:lpstr>
      <vt:lpstr>PowerPoint Presentation</vt:lpstr>
      <vt:lpstr>Starter</vt:lpstr>
      <vt:lpstr>PowerPoint Presentation</vt:lpstr>
      <vt:lpstr>PowerPoint Presentation</vt:lpstr>
      <vt:lpstr>Your Task</vt:lpstr>
      <vt:lpstr>Building an image of God</vt:lpstr>
      <vt:lpstr>Plenary</vt:lpstr>
      <vt:lpstr>God- the official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Task</vt:lpstr>
      <vt:lpstr>Success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Balloon Debate</vt:lpstr>
      <vt:lpstr>Pathway Guide</vt:lpstr>
      <vt:lpstr>Assessment. </vt:lpstr>
      <vt:lpstr>Your Assessment Task</vt:lpstr>
      <vt:lpstr>Your Assessment Task</vt:lpstr>
      <vt:lpstr>Order of the Debate</vt:lpstr>
      <vt:lpstr>Self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Starter</dc:title>
  <dc:creator>Matthew Macaulay</dc:creator>
  <cp:lastModifiedBy>Danielle Acock</cp:lastModifiedBy>
  <cp:revision>7</cp:revision>
  <dcterms:created xsi:type="dcterms:W3CDTF">2020-07-07T08:31:26Z</dcterms:created>
  <dcterms:modified xsi:type="dcterms:W3CDTF">2021-10-22T07:25:55Z</dcterms:modified>
</cp:coreProperties>
</file>