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9" r:id="rId3"/>
    <p:sldId id="256" r:id="rId4"/>
    <p:sldId id="263" r:id="rId5"/>
    <p:sldId id="266" r:id="rId6"/>
    <p:sldId id="267" r:id="rId7"/>
    <p:sldId id="268" r:id="rId8"/>
    <p:sldId id="258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8" autoAdjust="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1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414D8-FA3F-4A78-BF03-5137F1BC184B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B7D94-9C44-4EE7-B08D-7988B69D1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77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E5FF9-29E7-4ECF-9F55-3525C147E6FF}" type="datetimeFigureOut">
              <a:rPr lang="en-GB" smtClean="0"/>
              <a:pPr/>
              <a:t>10/5/2021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1E1A-71DE-423C-9C9D-F817A763BB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xistence_of_God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youtube.com/watch?v=28sqs5H5ha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dacock@cirencesterkingshill.gloucs.sch/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pxpr82/revision/1" TargetMode="External"/><Relationship Id="rId2" Type="http://schemas.openxmlformats.org/officeDocument/2006/relationships/hyperlink" Target="https://www.bbc.co.uk/bitesize/topics/znv9mp3/resources/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u="sng" dirty="0" smtClean="0"/>
              <a:t>Recap Quiz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Cosmological argument?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does the Cosmological argument explain how God is not created?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counter argument to Cosmology?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838200"/>
            <a:ext cx="22098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fld id="{0411D7C1-C403-3E4F-858B-943A4B4A4085}" type="datetime3">
              <a:rPr lang="en-US" smtClean="0"/>
              <a:pPr/>
              <a:t>5 October 2021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l="4867" r="10177"/>
          <a:stretch>
            <a:fillRect/>
          </a:stretch>
        </p:blipFill>
        <p:spPr>
          <a:xfrm>
            <a:off x="395536" y="5157192"/>
            <a:ext cx="17526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rcRect l="4867" r="10177"/>
          <a:stretch>
            <a:fillRect/>
          </a:stretch>
        </p:blipFill>
        <p:spPr>
          <a:xfrm flipH="1">
            <a:off x="7086600" y="5334000"/>
            <a:ext cx="16764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2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548680"/>
            <a:ext cx="3240360" cy="3816424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We will continue to look at 4 “God exists because….” 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591" y="4725144"/>
            <a:ext cx="7886700" cy="222714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We will then look at what philosophers have to say against these statements</a:t>
            </a:r>
          </a:p>
          <a:p>
            <a:r>
              <a:rPr lang="en-GB" dirty="0" smtClean="0"/>
              <a:t>You will create an argument to explain and defend one theory as the most important </a:t>
            </a:r>
          </a:p>
          <a:p>
            <a:r>
              <a:rPr lang="en-GB" dirty="0" smtClean="0"/>
              <a:t>Your assessment will take the form of a debate….</a:t>
            </a:r>
            <a:endParaRPr lang="en-GB" dirty="0"/>
          </a:p>
        </p:txBody>
      </p:sp>
      <p:pic>
        <p:nvPicPr>
          <p:cNvPr id="2050" name="Picture 2" descr="Image result for arguments for gods existen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52736"/>
            <a:ext cx="4979340" cy="280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5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u="sng" dirty="0" smtClean="0"/>
              <a:t>What is the Teleological Argument? 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1524000"/>
            <a:ext cx="55626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u="sng" dirty="0" smtClean="0">
                <a:solidFill>
                  <a:schemeClr val="tx1"/>
                </a:solidFill>
              </a:rPr>
              <a:t>LO:</a:t>
            </a:r>
          </a:p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To define the ‘teleological’ argument for God.</a:t>
            </a:r>
          </a:p>
          <a:p>
            <a:pPr>
              <a:buFont typeface="Arial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 Search for the ‘</a:t>
            </a:r>
            <a:r>
              <a:rPr lang="en-GB" dirty="0" err="1" smtClean="0">
                <a:solidFill>
                  <a:schemeClr val="tx1"/>
                </a:solidFill>
              </a:rPr>
              <a:t>telos</a:t>
            </a:r>
            <a:r>
              <a:rPr lang="en-GB" dirty="0" smtClean="0">
                <a:solidFill>
                  <a:schemeClr val="tx1"/>
                </a:solidFill>
              </a:rPr>
              <a:t>’ in the world.</a:t>
            </a:r>
          </a:p>
          <a:p>
            <a:pPr>
              <a:buFont typeface="Arial" charset="0"/>
              <a:buChar char="•"/>
            </a:pPr>
            <a:endParaRPr lang="en-GB" dirty="0"/>
          </a:p>
        </p:txBody>
      </p:sp>
      <p:pic>
        <p:nvPicPr>
          <p:cNvPr id="1026" name="Picture 2" descr="http://isucceedbook.com/wp-content/uploads/2011/01/world-in-black-and-white-ha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3563888" cy="356388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934200" y="838200"/>
            <a:ext cx="22098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fld id="{0411D7C1-C403-3E4F-858B-943A4B4A4085}" type="datetime3">
              <a:rPr lang="en-US" smtClean="0"/>
              <a:pPr/>
              <a:t>5 October 2021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29201"/>
            <a:ext cx="35814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An argument for the </a:t>
            </a:r>
            <a:r>
              <a:rPr lang="en-US" dirty="0" smtClean="0">
                <a:hlinkClick r:id="rId3"/>
              </a:rPr>
              <a:t>existence of God or, more generally, for an intelligent creator "based on perceived evidence of deliberate design in the natural or physical world”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 l="4867" r="10177"/>
          <a:stretch>
            <a:fillRect/>
          </a:stretch>
        </p:blipFill>
        <p:spPr>
          <a:xfrm>
            <a:off x="3962400" y="5334000"/>
            <a:ext cx="17526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rcRect l="4867" r="10177"/>
          <a:stretch>
            <a:fillRect/>
          </a:stretch>
        </p:blipFill>
        <p:spPr>
          <a:xfrm flipH="1">
            <a:off x="7086600" y="5334000"/>
            <a:ext cx="16764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 smtClean="0"/>
              <a:t>Task 1: </a:t>
            </a:r>
            <a:r>
              <a:rPr lang="en-GB" dirty="0" smtClean="0"/>
              <a:t>What is the argument?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 smtClean="0"/>
              <a:t>Premise:</a:t>
            </a:r>
            <a:r>
              <a:rPr lang="en-GB" dirty="0" smtClean="0"/>
              <a:t> The universe has order, purpose and reason.</a:t>
            </a:r>
          </a:p>
          <a:p>
            <a:r>
              <a:rPr lang="en-GB" b="1" dirty="0" smtClean="0"/>
              <a:t>P:</a:t>
            </a:r>
            <a:r>
              <a:rPr lang="en-GB" dirty="0" smtClean="0"/>
              <a:t>	The </a:t>
            </a:r>
            <a:r>
              <a:rPr lang="en-GB" b="1" dirty="0" smtClean="0"/>
              <a:t>complexity of the universe </a:t>
            </a:r>
            <a:r>
              <a:rPr lang="en-GB" dirty="0" smtClean="0"/>
              <a:t>shows evidence of design.</a:t>
            </a:r>
          </a:p>
          <a:p>
            <a:r>
              <a:rPr lang="en-GB" b="1" dirty="0" smtClean="0"/>
              <a:t>P:</a:t>
            </a:r>
            <a:r>
              <a:rPr lang="en-GB" dirty="0" smtClean="0"/>
              <a:t>	Such design implies a designer.</a:t>
            </a:r>
          </a:p>
          <a:p>
            <a:r>
              <a:rPr lang="en-GB" b="1" dirty="0" smtClean="0"/>
              <a:t>Conclusion:</a:t>
            </a:r>
            <a:r>
              <a:rPr lang="en-GB" dirty="0" smtClean="0"/>
              <a:t>	The designer of the universe is God.</a:t>
            </a:r>
          </a:p>
          <a:p>
            <a:endParaRPr lang="en-GB" dirty="0" smtClean="0"/>
          </a:p>
        </p:txBody>
      </p:sp>
      <p:pic>
        <p:nvPicPr>
          <p:cNvPr id="1026" name="Picture 2" descr="C:\Users\njwaideh.316.STBONS.002\Local Settings\Temporary Internet Files\Content.IE5\KVBGM2EM\MC90044149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912072"/>
            <a:ext cx="1945928" cy="194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5715000" y="4797152"/>
            <a:ext cx="3429000" cy="2060848"/>
          </a:xfrm>
          <a:prstGeom prst="cloudCallout">
            <a:avLst>
              <a:gd name="adj1" fmla="val -120780"/>
              <a:gd name="adj2" fmla="val -1632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Copy this into your books.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4867" r="10177"/>
          <a:stretch>
            <a:fillRect/>
          </a:stretch>
        </p:blipFill>
        <p:spPr>
          <a:xfrm>
            <a:off x="381000" y="5105400"/>
            <a:ext cx="17526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Task 2…</a:t>
            </a:r>
            <a:r>
              <a:rPr lang="en-GB" b="1" dirty="0" smtClean="0"/>
              <a:t>listen up!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Listen to the lyrics in the following song that supports the Teleological argument.</a:t>
            </a: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Creations Call</a:t>
            </a:r>
            <a:endParaRPr lang="en-GB" dirty="0"/>
          </a:p>
        </p:txBody>
      </p:sp>
      <p:pic>
        <p:nvPicPr>
          <p:cNvPr id="5" name="Picture 2" descr="C:\Users\njwaideh.316.STBONS.002\Local Settings\Temporary Internet Files\Content.IE5\KVBGM2EM\MC90044149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48" y="3976900"/>
            <a:ext cx="1945928" cy="194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5904944" y="2819400"/>
            <a:ext cx="2952328" cy="3886200"/>
          </a:xfrm>
          <a:prstGeom prst="cloudCallout">
            <a:avLst>
              <a:gd name="adj1" fmla="val -89659"/>
              <a:gd name="adj2" fmla="val 12920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Is the argument convincing? Why / why not</a:t>
            </a:r>
            <a:r>
              <a:rPr lang="en-GB" sz="2000" b="1" dirty="0" smtClean="0">
                <a:solidFill>
                  <a:schemeClr val="tx1"/>
                </a:solidFill>
              </a:rPr>
              <a:t>?</a:t>
            </a:r>
          </a:p>
          <a:p>
            <a:pPr algn="ctr"/>
            <a:endParaRPr lang="en-GB" sz="2000" dirty="0" smtClean="0">
              <a:solidFill>
                <a:schemeClr val="tx1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Paragraph please…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7" name="Picture 2" descr="http://isucceedbook.com/wp-content/uploads/2011/01/world-in-black-and-white-hand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038600"/>
            <a:ext cx="2666999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mtClean="0"/>
              <a:t>Task 3: </a:t>
            </a:r>
            <a:r>
              <a:rPr lang="en-US" b="1" dirty="0" smtClean="0"/>
              <a:t>Go and find Design!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6934200" cy="6096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You have </a:t>
            </a:r>
            <a:r>
              <a:rPr lang="en-US" b="1" dirty="0"/>
              <a:t>5</a:t>
            </a:r>
            <a:r>
              <a:rPr lang="en-US" b="1" dirty="0" smtClean="0"/>
              <a:t> </a:t>
            </a:r>
            <a:r>
              <a:rPr lang="en-US" b="1" dirty="0" smtClean="0"/>
              <a:t>minutes to leave this room, head to the School Field. </a:t>
            </a:r>
            <a:r>
              <a:rPr lang="en-US" dirty="0" smtClean="0"/>
              <a:t>Photograph on your </a:t>
            </a:r>
            <a:r>
              <a:rPr lang="en-US" dirty="0" err="1" smtClean="0"/>
              <a:t>ipads</a:t>
            </a:r>
            <a:r>
              <a:rPr lang="en-US" dirty="0" smtClean="0"/>
              <a:t> at least </a:t>
            </a:r>
            <a:r>
              <a:rPr lang="en-US" i="1" u="sng" dirty="0" smtClean="0"/>
              <a:t>2 examples of God’s Design! </a:t>
            </a:r>
          </a:p>
          <a:p>
            <a:r>
              <a:rPr lang="en-US" b="1" dirty="0" smtClean="0"/>
              <a:t>Success: email the photos to</a:t>
            </a:r>
          </a:p>
          <a:p>
            <a:r>
              <a:rPr lang="en-US" dirty="0" err="1" smtClean="0">
                <a:hlinkClick r:id="rId2"/>
              </a:rPr>
              <a:t>dacock@cirencesterkingshill.gloucs.sch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uk</a:t>
            </a:r>
            <a:r>
              <a:rPr lang="en-US" dirty="0" smtClean="0"/>
              <a:t> </a:t>
            </a:r>
            <a:r>
              <a:rPr lang="en-US" b="1" i="1" u="sng" dirty="0" smtClean="0"/>
              <a:t>ASAP!</a:t>
            </a:r>
          </a:p>
          <a:p>
            <a:r>
              <a:rPr lang="en-US" b="1" dirty="0" smtClean="0"/>
              <a:t>Include your name and title</a:t>
            </a:r>
          </a:p>
          <a:p>
            <a:r>
              <a:rPr lang="en-US" dirty="0" smtClean="0"/>
              <a:t>Be back on time to explain your choices and how they show ‘design’ in the world.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14382">
            <a:off x="6788254" y="2688951"/>
            <a:ext cx="2365935" cy="20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4200" y="762000"/>
            <a:ext cx="2209800" cy="15893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rcRect l="4867" r="10177"/>
          <a:stretch>
            <a:fillRect/>
          </a:stretch>
        </p:blipFill>
        <p:spPr>
          <a:xfrm>
            <a:off x="7010400" y="4800600"/>
            <a:ext cx="2133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Consolidation: </a:t>
            </a:r>
            <a:r>
              <a:rPr lang="en-US" u="sng" dirty="0" smtClean="0"/>
              <a:t>What have we learnt?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71628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And I quote:</a:t>
            </a:r>
          </a:p>
          <a:p>
            <a:r>
              <a:rPr lang="en-US" b="1" dirty="0" smtClean="0"/>
              <a:t>Ask the person next to you to Explain what the Teleological Argument is in their own words… (copy this down exactly!)</a:t>
            </a:r>
          </a:p>
          <a:p>
            <a:r>
              <a:rPr lang="en-US" b="1" dirty="0" smtClean="0"/>
              <a:t>Then ask them to give you an example of Design in the world to support their point (quote them on this too in your book!)</a:t>
            </a:r>
          </a:p>
          <a:p>
            <a:r>
              <a:rPr lang="en-US" dirty="0" smtClean="0"/>
              <a:t>E.g. Joe said the Teleological Argument is as follows…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295900" y="3009900"/>
            <a:ext cx="57150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67" b="1" dirty="0" smtClean="0"/>
              <a:t>Scholars you might want to use for debates!</a:t>
            </a:r>
            <a:endParaRPr lang="en-GB" sz="3667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145014"/>
              </p:ext>
            </p:extLst>
          </p:nvPr>
        </p:nvGraphicFramePr>
        <p:xfrm>
          <a:off x="0" y="1143000"/>
          <a:ext cx="9144000" cy="571500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088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Versions of</a:t>
                      </a:r>
                      <a:r>
                        <a:rPr lang="en-GB" sz="2800" baseline="0" dirty="0" smtClean="0"/>
                        <a:t> the teleological argument / </a:t>
                      </a:r>
                      <a:r>
                        <a:rPr lang="en-GB" sz="2800" u="sng" baseline="0" dirty="0" smtClean="0"/>
                        <a:t>For it</a:t>
                      </a:r>
                      <a:r>
                        <a:rPr lang="en-GB" sz="2800" baseline="0" dirty="0" smtClean="0"/>
                        <a:t>: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Scholars </a:t>
                      </a:r>
                      <a:r>
                        <a:rPr lang="en-GB" sz="2800" u="sng" dirty="0" smtClean="0"/>
                        <a:t>who criticise </a:t>
                      </a:r>
                      <a:r>
                        <a:rPr lang="en-GB" sz="2800" dirty="0" smtClean="0"/>
                        <a:t>the teleological arguments: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Aquinas (13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Hume (18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Paley (19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Mill (19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Tennant (20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Darwin (19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Swinburne (21</a:t>
                      </a:r>
                      <a:r>
                        <a:rPr lang="en-GB" sz="2400" baseline="30000" dirty="0" smtClean="0"/>
                        <a:t>st</a:t>
                      </a:r>
                      <a:r>
                        <a:rPr lang="en-GB" sz="2400" dirty="0" smtClean="0"/>
                        <a:t> Century)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Dawkins (21</a:t>
                      </a:r>
                      <a:r>
                        <a:rPr lang="en-GB" sz="2400" baseline="30000" dirty="0" smtClean="0"/>
                        <a:t>st</a:t>
                      </a:r>
                      <a:r>
                        <a:rPr lang="en-GB" sz="2400" dirty="0" smtClean="0"/>
                        <a:t> Century)</a:t>
                      </a:r>
                    </a:p>
                    <a:p>
                      <a:pPr algn="ctr"/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67" b="1" dirty="0" smtClean="0"/>
              <a:t>Scholars you might want to use for debates!</a:t>
            </a:r>
            <a:endParaRPr lang="en-GB" sz="3667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433456"/>
              </p:ext>
            </p:extLst>
          </p:nvPr>
        </p:nvGraphicFramePr>
        <p:xfrm>
          <a:off x="0" y="1143000"/>
          <a:ext cx="9144000" cy="735823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0883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hlinkClick r:id="rId2"/>
                        </a:rPr>
                        <a:t>Existence of God - Higher Religious, moral and philosophical studies - BBC </a:t>
                      </a:r>
                      <a:r>
                        <a:rPr lang="en-US" sz="2400" dirty="0" err="1" smtClean="0">
                          <a:hlinkClick r:id="rId2"/>
                        </a:rPr>
                        <a:t>Bitesize</a:t>
                      </a:r>
                      <a:endParaRPr lang="en-US" sz="2400" dirty="0" smtClean="0"/>
                    </a:p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hlinkClick r:id="rId3"/>
                        </a:rPr>
                        <a:t>The existence of God - God and truth - GCSE Religious Studies Revision - BBC </a:t>
                      </a:r>
                      <a:r>
                        <a:rPr lang="en-US" sz="2400" smtClean="0">
                          <a:hlinkClick r:id="rId3"/>
                        </a:rPr>
                        <a:t>Bitesize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53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55576" y="14847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Seneca"/>
              </a:rPr>
              <a:t>https://app.senecalearning.com/dashboard/class/kfxqa53k2c/assignments/assignment/567502f4-d4ad-4d37-828c-abc3b660fcc5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2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480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Seneca</vt:lpstr>
      <vt:lpstr>Office Theme</vt:lpstr>
      <vt:lpstr>Recap Quiz</vt:lpstr>
      <vt:lpstr>We will continue to look at 4 “God exists because….” theories</vt:lpstr>
      <vt:lpstr>What is the Teleological Argument? </vt:lpstr>
      <vt:lpstr>Task 1: What is the argument?</vt:lpstr>
      <vt:lpstr>Task 2…listen up!</vt:lpstr>
      <vt:lpstr>Task 3: Go and find Design!</vt:lpstr>
      <vt:lpstr>Consolidation: What have we learnt?</vt:lpstr>
      <vt:lpstr>Scholars you might want to use for debates!</vt:lpstr>
      <vt:lpstr>Scholars you might want to use for debates!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Teleological Argument - Introduction</dc:title>
  <dc:creator>ansstaff</dc:creator>
  <cp:lastModifiedBy>Danielle Acock</cp:lastModifiedBy>
  <cp:revision>74</cp:revision>
  <dcterms:created xsi:type="dcterms:W3CDTF">2014-09-22T19:16:06Z</dcterms:created>
  <dcterms:modified xsi:type="dcterms:W3CDTF">2021-10-05T10:04:00Z</dcterms:modified>
</cp:coreProperties>
</file>