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66" r:id="rId4"/>
    <p:sldId id="269" r:id="rId5"/>
    <p:sldId id="256" r:id="rId6"/>
    <p:sldId id="258" r:id="rId7"/>
    <p:sldId id="259" r:id="rId8"/>
    <p:sldId id="262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989E-D2E1-4C14-A8A7-446193462867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0057-3FCF-4B70-A40F-859839E10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8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Open Hyperlink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0057-3FCF-4B70-A40F-859839E100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3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fill in the gap activity worksheet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0057-3FCF-4B70-A40F-859839E100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5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3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0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7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8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9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5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1DB8-7897-4BF2-A769-277D749370F6}" type="datetimeFigureOut">
              <a:rPr lang="en-GB" smtClean="0"/>
              <a:t>07/07/21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6BA57-FF43-485F-B92F-20E47A0F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xFZQSA-Kc&amp;safe=act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re9dDbW24&amp;safe=activ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6CulBuMCLg0&amp;safe=acti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MWRvLndzs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 you believe in magi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69816"/>
            <a:ext cx="6450784" cy="64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7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3" y="154110"/>
            <a:ext cx="4043289" cy="391145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Next </a:t>
            </a:r>
            <a:r>
              <a:rPr lang="en-GB" dirty="0" smtClean="0"/>
              <a:t>3 </a:t>
            </a:r>
            <a:r>
              <a:rPr lang="en-GB" dirty="0" smtClean="0"/>
              <a:t>Lessons we will look at 4 “God exists because….” </a:t>
            </a:r>
            <a:r>
              <a:rPr lang="en-GB" dirty="0" smtClean="0"/>
              <a:t>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705" y="4262510"/>
            <a:ext cx="10515600" cy="2969529"/>
          </a:xfrm>
        </p:spPr>
        <p:txBody>
          <a:bodyPr/>
          <a:lstStyle/>
          <a:p>
            <a:r>
              <a:rPr lang="en-GB" dirty="0" smtClean="0"/>
              <a:t>We will then look at what </a:t>
            </a:r>
            <a:r>
              <a:rPr lang="en-GB" dirty="0" smtClean="0"/>
              <a:t>philosophers</a:t>
            </a:r>
            <a:r>
              <a:rPr lang="en-GB" dirty="0" smtClean="0"/>
              <a:t> </a:t>
            </a:r>
            <a:r>
              <a:rPr lang="en-GB" dirty="0" smtClean="0"/>
              <a:t>have to say against these statements</a:t>
            </a:r>
          </a:p>
          <a:p>
            <a:r>
              <a:rPr lang="en-GB" dirty="0" smtClean="0"/>
              <a:t>You will create </a:t>
            </a:r>
            <a:r>
              <a:rPr lang="en-GB" dirty="0" smtClean="0"/>
              <a:t>an argument to explain and defend one theory as the most important </a:t>
            </a:r>
            <a:endParaRPr lang="en-GB" dirty="0" smtClean="0"/>
          </a:p>
          <a:p>
            <a:r>
              <a:rPr lang="en-GB" dirty="0" smtClean="0"/>
              <a:t>Your assessment will take the form of a debate</a:t>
            </a:r>
            <a:r>
              <a:rPr lang="en-GB" dirty="0" smtClean="0"/>
              <a:t>….</a:t>
            </a:r>
            <a:endParaRPr lang="en-GB" dirty="0"/>
          </a:p>
        </p:txBody>
      </p:sp>
      <p:pic>
        <p:nvPicPr>
          <p:cNvPr id="2050" name="Picture 2" descr="Image result for arguments for gods exist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23" y="242583"/>
            <a:ext cx="6639120" cy="37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4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91301"/>
              </p:ext>
            </p:extLst>
          </p:nvPr>
        </p:nvGraphicFramePr>
        <p:xfrm>
          <a:off x="703384" y="640535"/>
          <a:ext cx="10823331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777">
                  <a:extLst>
                    <a:ext uri="{9D8B030D-6E8A-4147-A177-3AD203B41FA5}">
                      <a16:colId xmlns:a16="http://schemas.microsoft.com/office/drawing/2014/main" xmlns="" val="1684655497"/>
                    </a:ext>
                  </a:extLst>
                </a:gridCol>
                <a:gridCol w="3607777">
                  <a:extLst>
                    <a:ext uri="{9D8B030D-6E8A-4147-A177-3AD203B41FA5}">
                      <a16:colId xmlns:a16="http://schemas.microsoft.com/office/drawing/2014/main" xmlns="" val="4110829261"/>
                    </a:ext>
                  </a:extLst>
                </a:gridCol>
                <a:gridCol w="3607777">
                  <a:extLst>
                    <a:ext uri="{9D8B030D-6E8A-4147-A177-3AD203B41FA5}">
                      <a16:colId xmlns:a16="http://schemas.microsoft.com/office/drawing/2014/main" xmlns="" val="214485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World War II?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cake?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computer?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11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This skyscraper?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tree?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Tsunami?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965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Plastic Pollution?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Sickness?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Life?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966492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pPr algn="ctr"/>
                      <a:r>
                        <a:rPr lang="en-GB" sz="3200" dirty="0" smtClean="0"/>
                        <a:t>WHAT CAUSED OR CAUSES</a:t>
                      </a:r>
                      <a:r>
                        <a:rPr lang="en-GB" sz="3200" baseline="0" dirty="0" smtClean="0"/>
                        <a:t> THESE THINGS? Jot down your ideas in the back of your book…</a:t>
                      </a:r>
                      <a:endParaRPr lang="en-GB" sz="3200" dirty="0" smtClean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445276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67" y="713621"/>
            <a:ext cx="1220612" cy="1220612"/>
          </a:xfrm>
          <a:prstGeom prst="rect">
            <a:avLst/>
          </a:prstGeom>
        </p:spPr>
      </p:pic>
      <p:pic>
        <p:nvPicPr>
          <p:cNvPr id="1026" name="Picture 2" descr="Image result for world war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22" y="983499"/>
            <a:ext cx="1690193" cy="9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798" y="781217"/>
            <a:ext cx="1583109" cy="1085419"/>
          </a:xfrm>
          <a:prstGeom prst="rect">
            <a:avLst/>
          </a:prstGeom>
        </p:spPr>
      </p:pic>
      <p:pic>
        <p:nvPicPr>
          <p:cNvPr id="1028" name="Picture 4" descr="Image result for 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30" y="2167243"/>
            <a:ext cx="1703021" cy="12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27" y="2365131"/>
            <a:ext cx="1848755" cy="10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sunam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78" y="2517262"/>
            <a:ext cx="1797329" cy="8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lastic pollu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80" y="3677519"/>
            <a:ext cx="1456835" cy="9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i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77" y="3677519"/>
            <a:ext cx="1626264" cy="10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ifetitl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78" y="3656435"/>
            <a:ext cx="1797329" cy="10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8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492"/>
            <a:ext cx="12192000" cy="4588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3882" y="328169"/>
            <a:ext cx="2719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https://www.youtube.com/watch?v=8Are9dDbW24&amp;safe=active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lip art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83" y="3500300"/>
            <a:ext cx="2972798" cy="18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26942"/>
            <a:ext cx="12168554" cy="2387600"/>
          </a:xfrm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What do you think to this statement?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78302" y="2025748"/>
            <a:ext cx="5767753" cy="4014907"/>
          </a:xfrm>
          <a:prstGeom prst="cloudCallout">
            <a:avLst>
              <a:gd name="adj1" fmla="val 91530"/>
              <a:gd name="adj2" fmla="val 6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prstClr val="black"/>
                </a:solidFill>
              </a:rPr>
              <a:t>“God exists, because if He didn’t, there would be no universe at all. How do you get something from nothing</a:t>
            </a:r>
            <a:r>
              <a:rPr lang="en-GB" sz="3200" dirty="0" smtClean="0">
                <a:solidFill>
                  <a:prstClr val="black"/>
                </a:solidFill>
              </a:rPr>
              <a:t>?”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0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27" y="2235346"/>
            <a:ext cx="105156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www.youtube.com/watch?v=6CulBuMCLg0&amp;safe=active</a:t>
            </a:r>
            <a:r>
              <a:rPr lang="en-GB" dirty="0" smtClean="0"/>
              <a:t> </a:t>
            </a:r>
          </a:p>
        </p:txBody>
      </p:sp>
      <p:pic>
        <p:nvPicPr>
          <p:cNvPr id="3074" name="Picture 2" descr="Image result for cosmological argu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2" y="822290"/>
            <a:ext cx="80867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67594" y="1371600"/>
            <a:ext cx="2123217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Task – Fill in Gaps activity for why God doesn’t need to exist to explain the universe!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214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7754" cy="435133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Eternal Universe </a:t>
            </a:r>
            <a:r>
              <a:rPr lang="en-GB" dirty="0" smtClean="0">
                <a:hlinkClick r:id="rId3"/>
              </a:rPr>
              <a:t>https://www.youtube.com/watch?v=q3MWRvLndzs&amp;feature=youtu.be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 descr="Image result for multiverse the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522984"/>
            <a:ext cx="3635058" cy="36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ultiverse the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58" y="353451"/>
            <a:ext cx="5298830" cy="39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33799" y="849086"/>
            <a:ext cx="2123217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Task – Fill in Gaps activity for why God doesn’t need to exist to explain the universe!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249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61852"/>
            <a:ext cx="12168554" cy="2387600"/>
          </a:xfrm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Write your overall opinion on your final handout?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78302" y="2025748"/>
            <a:ext cx="5767753" cy="4014907"/>
          </a:xfrm>
          <a:prstGeom prst="cloudCallout">
            <a:avLst>
              <a:gd name="adj1" fmla="val 91530"/>
              <a:gd name="adj2" fmla="val 6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prstClr val="black"/>
                </a:solidFill>
              </a:rPr>
              <a:t>“God exists, because if He didn’t, there would be no universe at all. How do you get something from nothing</a:t>
            </a:r>
            <a:r>
              <a:rPr lang="en-GB" sz="3200" dirty="0" smtClean="0">
                <a:solidFill>
                  <a:prstClr val="black"/>
                </a:solidFill>
              </a:rPr>
              <a:t>?”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5" name="Picture 4" descr="Image result for clip art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12" y="3539658"/>
            <a:ext cx="3461601" cy="22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3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67" b="1" dirty="0"/>
              <a:t>Scholars you might want to use for debates!</a:t>
            </a:r>
            <a:endParaRPr lang="en-GB" sz="3667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43234"/>
              </p:ext>
            </p:extLst>
          </p:nvPr>
        </p:nvGraphicFramePr>
        <p:xfrm>
          <a:off x="1524000" y="1143001"/>
          <a:ext cx="9144000" cy="571500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572000"/>
                <a:gridCol w="4572000"/>
              </a:tblGrid>
              <a:tr h="168088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Versions of</a:t>
                      </a:r>
                      <a:r>
                        <a:rPr lang="en-GB" sz="2800" baseline="0" dirty="0" smtClean="0"/>
                        <a:t> the </a:t>
                      </a:r>
                      <a:r>
                        <a:rPr lang="en-GB" sz="2800" baseline="0" dirty="0" smtClean="0"/>
                        <a:t>cosmological </a:t>
                      </a:r>
                      <a:r>
                        <a:rPr lang="en-GB" sz="2800" baseline="0" dirty="0" smtClean="0"/>
                        <a:t>argument / </a:t>
                      </a:r>
                      <a:r>
                        <a:rPr lang="en-GB" sz="2800" u="sng" baseline="0" dirty="0" smtClean="0"/>
                        <a:t>For it</a:t>
                      </a:r>
                      <a:r>
                        <a:rPr lang="en-GB" sz="2800" baseline="0" dirty="0" smtClean="0"/>
                        <a:t>: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Scholars </a:t>
                      </a:r>
                      <a:r>
                        <a:rPr lang="en-GB" sz="2800" u="sng" dirty="0" smtClean="0"/>
                        <a:t>who criticise </a:t>
                      </a:r>
                      <a:r>
                        <a:rPr lang="en-GB" sz="2800" dirty="0" smtClean="0"/>
                        <a:t>the </a:t>
                      </a:r>
                      <a:r>
                        <a:rPr lang="en-GB" sz="2800" baseline="0" dirty="0" smtClean="0"/>
                        <a:t>cosmological </a:t>
                      </a:r>
                      <a:r>
                        <a:rPr lang="en-GB" sz="2800" dirty="0" smtClean="0"/>
                        <a:t>arguments</a:t>
                      </a:r>
                      <a:r>
                        <a:rPr lang="en-GB" sz="2800" dirty="0" smtClean="0"/>
                        <a:t>: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8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Aquinas (13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Hume (18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8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William Ockham (14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Immanuel Kant (18th Century)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8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/>
                        <a:t>J.L Mackie (20</a:t>
                      </a:r>
                      <a:r>
                        <a:rPr lang="en-GB" altLang="en-US" sz="2400" baseline="30000" dirty="0" smtClean="0"/>
                        <a:t>th</a:t>
                      </a:r>
                      <a:r>
                        <a:rPr lang="en-GB" altLang="en-US" sz="2400" baseline="0" dirty="0" smtClean="0"/>
                        <a:t> Century</a:t>
                      </a:r>
                      <a:r>
                        <a:rPr lang="en-GB" altLang="en-US" sz="2400" dirty="0" smtClean="0"/>
                        <a:t>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/>
                        <a:t>Bertrand Russell (20</a:t>
                      </a:r>
                      <a:r>
                        <a:rPr lang="en-GB" altLang="en-US" sz="2400" baseline="30000" dirty="0" smtClean="0"/>
                        <a:t>th</a:t>
                      </a:r>
                      <a:r>
                        <a:rPr lang="en-GB" altLang="en-US" sz="2400" dirty="0" smtClean="0"/>
                        <a:t> Century)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853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Swinburne (21</a:t>
                      </a:r>
                      <a:r>
                        <a:rPr lang="en-GB" sz="2400" baseline="30000" dirty="0" smtClean="0"/>
                        <a:t>st</a:t>
                      </a:r>
                      <a:r>
                        <a:rPr lang="en-GB" sz="2400" dirty="0" smtClean="0"/>
                        <a:t> Century)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Dawkins (21</a:t>
                      </a:r>
                      <a:r>
                        <a:rPr lang="en-GB" sz="2400" baseline="30000" dirty="0" smtClean="0"/>
                        <a:t>st</a:t>
                      </a:r>
                      <a:r>
                        <a:rPr lang="en-GB" sz="2400" dirty="0" smtClean="0"/>
                        <a:t> Century)</a:t>
                      </a:r>
                    </a:p>
                    <a:p>
                      <a:pPr algn="ctr"/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7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290</Words>
  <Application>Microsoft Office PowerPoint</Application>
  <PresentationFormat>Widescreen</PresentationFormat>
  <Paragraphs>56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Next 3 Lessons we will look at 4 “God exists because….” theories</vt:lpstr>
      <vt:lpstr>PowerPoint Presentation</vt:lpstr>
      <vt:lpstr>PowerPoint Presentation</vt:lpstr>
      <vt:lpstr>What do you think to this statement?</vt:lpstr>
      <vt:lpstr>PowerPoint Presentation</vt:lpstr>
      <vt:lpstr>PowerPoint Presentation</vt:lpstr>
      <vt:lpstr>Write your overall opinion on your final handout?</vt:lpstr>
      <vt:lpstr>Scholars you might want to use for debates!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to this statement?</dc:title>
  <dc:creator>James Lung</dc:creator>
  <cp:lastModifiedBy>Danielle Acock</cp:lastModifiedBy>
  <cp:revision>32</cp:revision>
  <dcterms:created xsi:type="dcterms:W3CDTF">2019-05-02T17:10:40Z</dcterms:created>
  <dcterms:modified xsi:type="dcterms:W3CDTF">2021-07-07T11:10:06Z</dcterms:modified>
</cp:coreProperties>
</file>