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notesMasterIdLst>
    <p:notesMasterId r:id="rId39"/>
  </p:notesMasterIdLst>
  <p:sldIdLst>
    <p:sldId id="256" r:id="rId11"/>
    <p:sldId id="258" r:id="rId12"/>
    <p:sldId id="259" r:id="rId13"/>
    <p:sldId id="257" r:id="rId14"/>
    <p:sldId id="260" r:id="rId15"/>
    <p:sldId id="261" r:id="rId16"/>
    <p:sldId id="263" r:id="rId17"/>
    <p:sldId id="264" r:id="rId18"/>
    <p:sldId id="265" r:id="rId19"/>
    <p:sldId id="266" r:id="rId20"/>
    <p:sldId id="284" r:id="rId21"/>
    <p:sldId id="285" r:id="rId22"/>
    <p:sldId id="286" r:id="rId23"/>
    <p:sldId id="269" r:id="rId24"/>
    <p:sldId id="268" r:id="rId25"/>
    <p:sldId id="273" r:id="rId26"/>
    <p:sldId id="274" r:id="rId27"/>
    <p:sldId id="287" r:id="rId28"/>
    <p:sldId id="275" r:id="rId29"/>
    <p:sldId id="276" r:id="rId30"/>
    <p:sldId id="277" r:id="rId31"/>
    <p:sldId id="278" r:id="rId32"/>
    <p:sldId id="279" r:id="rId33"/>
    <p:sldId id="280" r:id="rId34"/>
    <p:sldId id="281" r:id="rId35"/>
    <p:sldId id="282" r:id="rId36"/>
    <p:sldId id="283" r:id="rId37"/>
    <p:sldId id="28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6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DB06C-487E-48C4-9C38-236FEA195430}" type="datetimeFigureOut">
              <a:rPr lang="en-GB" smtClean="0"/>
              <a:t>9/12/2022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7D18F-F5AF-4A8F-AB79-1C47696614EF}" type="slidenum">
              <a:rPr lang="en-GB" smtClean="0"/>
              <a:t>‹#›</a:t>
            </a:fld>
            <a:endParaRPr lang="en-GB"/>
          </a:p>
        </p:txBody>
      </p:sp>
    </p:spTree>
    <p:extLst>
      <p:ext uri="{BB962C8B-B14F-4D97-AF65-F5344CB8AC3E}">
        <p14:creationId xmlns:p14="http://schemas.microsoft.com/office/powerpoint/2010/main" val="14878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images to match current stories. How do they relate to topics covered in RE?</a:t>
            </a:r>
          </a:p>
        </p:txBody>
      </p:sp>
      <p:sp>
        <p:nvSpPr>
          <p:cNvPr id="4" name="Slide Number Placeholder 3"/>
          <p:cNvSpPr>
            <a:spLocks noGrp="1"/>
          </p:cNvSpPr>
          <p:nvPr>
            <p:ph type="sldNum" sz="quarter" idx="5"/>
          </p:nvPr>
        </p:nvSpPr>
        <p:spPr/>
        <p:txBody>
          <a:bodyPr/>
          <a:lstStyle/>
          <a:p>
            <a:fld id="{7117D18F-F5AF-4A8F-AB79-1C47696614EF}" type="slidenum">
              <a:rPr lang="en-GB" smtClean="0"/>
              <a:t>4</a:t>
            </a:fld>
            <a:endParaRPr lang="en-GB"/>
          </a:p>
        </p:txBody>
      </p:sp>
    </p:spTree>
    <p:extLst>
      <p:ext uri="{BB962C8B-B14F-4D97-AF65-F5344CB8AC3E}">
        <p14:creationId xmlns:p14="http://schemas.microsoft.com/office/powerpoint/2010/main" val="871487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17D18F-F5AF-4A8F-AB79-1C47696614EF}" type="slidenum">
              <a:rPr lang="en-GB" smtClean="0"/>
              <a:t>8</a:t>
            </a:fld>
            <a:endParaRPr lang="en-GB"/>
          </a:p>
        </p:txBody>
      </p:sp>
    </p:spTree>
    <p:extLst>
      <p:ext uri="{BB962C8B-B14F-4D97-AF65-F5344CB8AC3E}">
        <p14:creationId xmlns:p14="http://schemas.microsoft.com/office/powerpoint/2010/main" val="171553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 make their own notes on the Gurus from the three slides.</a:t>
            </a:r>
          </a:p>
        </p:txBody>
      </p:sp>
      <p:sp>
        <p:nvSpPr>
          <p:cNvPr id="4" name="Slide Number Placeholder 3"/>
          <p:cNvSpPr>
            <a:spLocks noGrp="1"/>
          </p:cNvSpPr>
          <p:nvPr>
            <p:ph type="sldNum" sz="quarter" idx="5"/>
          </p:nvPr>
        </p:nvSpPr>
        <p:spPr/>
        <p:txBody>
          <a:bodyPr/>
          <a:lstStyle/>
          <a:p>
            <a:fld id="{7117D18F-F5AF-4A8F-AB79-1C47696614EF}" type="slidenum">
              <a:rPr lang="en-GB" smtClean="0"/>
              <a:t>11</a:t>
            </a:fld>
            <a:endParaRPr lang="en-GB"/>
          </a:p>
        </p:txBody>
      </p:sp>
    </p:spTree>
    <p:extLst>
      <p:ext uri="{BB962C8B-B14F-4D97-AF65-F5344CB8AC3E}">
        <p14:creationId xmlns:p14="http://schemas.microsoft.com/office/powerpoint/2010/main" val="307033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groups pupils should write songs about the Sikh religion and the Ten Gurus. The important thing is that they all contribute to the writing of their song and they all get it written down. They do not have to stand at the front of the class to perform it (but they can if they wish to). Sometimes if I groups is very reluctant to perform their song I sing it for them.  They can use chapters one and two in “The Sikh Experience” books to help them.</a:t>
            </a:r>
          </a:p>
        </p:txBody>
      </p:sp>
      <p:sp>
        <p:nvSpPr>
          <p:cNvPr id="4" name="Slide Number Placeholder 3"/>
          <p:cNvSpPr>
            <a:spLocks noGrp="1"/>
          </p:cNvSpPr>
          <p:nvPr>
            <p:ph type="sldNum" sz="quarter" idx="5"/>
          </p:nvPr>
        </p:nvSpPr>
        <p:spPr/>
        <p:txBody>
          <a:bodyPr/>
          <a:lstStyle/>
          <a:p>
            <a:fld id="{7117D18F-F5AF-4A8F-AB79-1C47696614EF}" type="slidenum">
              <a:rPr lang="en-GB" smtClean="0"/>
              <a:t>15</a:t>
            </a:fld>
            <a:endParaRPr lang="en-GB"/>
          </a:p>
        </p:txBody>
      </p:sp>
    </p:spTree>
    <p:extLst>
      <p:ext uri="{BB962C8B-B14F-4D97-AF65-F5344CB8AC3E}">
        <p14:creationId xmlns:p14="http://schemas.microsoft.com/office/powerpoint/2010/main" val="192362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Song performances.</a:t>
            </a:r>
          </a:p>
        </p:txBody>
      </p:sp>
      <p:sp>
        <p:nvSpPr>
          <p:cNvPr id="4" name="Slide Number Placeholder 3"/>
          <p:cNvSpPr>
            <a:spLocks noGrp="1"/>
          </p:cNvSpPr>
          <p:nvPr>
            <p:ph type="sldNum" sz="quarter" idx="5"/>
          </p:nvPr>
        </p:nvSpPr>
        <p:spPr/>
        <p:txBody>
          <a:bodyPr/>
          <a:lstStyle/>
          <a:p>
            <a:fld id="{7117D18F-F5AF-4A8F-AB79-1C47696614EF}" type="slidenum">
              <a:rPr lang="en-GB" smtClean="0"/>
              <a:t>16</a:t>
            </a:fld>
            <a:endParaRPr lang="en-GB"/>
          </a:p>
        </p:txBody>
      </p:sp>
    </p:spTree>
    <p:extLst>
      <p:ext uri="{BB962C8B-B14F-4D97-AF65-F5344CB8AC3E}">
        <p14:creationId xmlns:p14="http://schemas.microsoft.com/office/powerpoint/2010/main" val="49589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0609B-908C-4511-AB2C-435FCDE1AF11}"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6230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6.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4.wdp"/></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545B2-0F14-4DF1-ADFB-8D0C77E2B2EA}" type="datetimeFigureOut">
              <a:rPr lang="en-GB" smtClean="0"/>
              <a:t>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34658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545B2-0F14-4DF1-ADFB-8D0C77E2B2EA}" type="datetimeFigureOut">
              <a:rPr lang="en-GB" smtClean="0"/>
              <a:t>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14736703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7339838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56224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04330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6623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2939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79004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33974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7273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46539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1433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545B2-0F14-4DF1-ADFB-8D0C77E2B2EA}" type="datetimeFigureOut">
              <a:rPr lang="en-GB" smtClean="0"/>
              <a:t>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229079547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1875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250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674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940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541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077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5139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9568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7147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C545B2-0F14-4DF1-ADFB-8D0C77E2B2EA}" type="datetimeFigureOut">
              <a:rPr lang="en-GB" smtClean="0"/>
              <a:t>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2805011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768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5489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44103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7023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60327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6606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7368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71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44147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646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C545B2-0F14-4DF1-ADFB-8D0C77E2B2EA}" type="datetimeFigureOut">
              <a:rPr lang="en-GB" smtClean="0"/>
              <a:t>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953044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9132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02287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564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4881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GB">
              <a:solidFill>
                <a:prstClr val="black">
                  <a:lumMod val="65000"/>
                  <a:lumOff val="35000"/>
                </a:prstClr>
              </a:solidFill>
            </a:endParaRPr>
          </a:p>
        </p:txBody>
      </p:sp>
    </p:spTree>
    <p:extLst>
      <p:ext uri="{BB962C8B-B14F-4D97-AF65-F5344CB8AC3E}">
        <p14:creationId xmlns:p14="http://schemas.microsoft.com/office/powerpoint/2010/main" val="1889166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2486895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43255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3968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GB">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951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GB">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332208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1C545B2-0F14-4DF1-ADFB-8D0C77E2B2EA}" type="datetimeFigureOut">
              <a:rPr lang="en-GB" smtClean="0"/>
              <a:t>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279003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GB">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1546422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17199082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GB">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37599209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349100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GB">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Tree>
    <p:extLst>
      <p:ext uri="{BB962C8B-B14F-4D97-AF65-F5344CB8AC3E}">
        <p14:creationId xmlns:p14="http://schemas.microsoft.com/office/powerpoint/2010/main" val="15632813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GB">
              <a:solidFill>
                <a:srgbClr val="242852"/>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pic>
        <p:nvPicPr>
          <p:cNvPr id="6146" name="Picture 2" descr="http://www.sikh-studies.co.uk/graphics/khanda1.jp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0" b="99029" l="0" r="100000"/>
                    </a14:imgEffect>
                  </a14:imgLayer>
                </a14:imgProps>
              </a:ext>
              <a:ext uri="{28A0092B-C50C-407E-A947-70E740481C1C}">
                <a14:useLocalDpi xmlns:a14="http://schemas.microsoft.com/office/drawing/2010/main" val="0"/>
              </a:ext>
            </a:extLst>
          </a:blip>
          <a:srcRect/>
          <a:stretch>
            <a:fillRect/>
          </a:stretch>
        </p:blipFill>
        <p:spPr bwMode="auto">
          <a:xfrm>
            <a:off x="600027" y="2780928"/>
            <a:ext cx="2075253" cy="15978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usschoolfurniture.com/i/300x308x1/MSC_NOTE1.jp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backgroundRemoval t="0" b="98701" l="0" r="100000"/>
                    </a14:imgEffect>
                  </a14:imgLayer>
                </a14:imgProps>
              </a:ext>
              <a:ext uri="{28A0092B-C50C-407E-A947-70E740481C1C}">
                <a14:useLocalDpi xmlns:a14="http://schemas.microsoft.com/office/drawing/2010/main" val="0"/>
              </a:ext>
            </a:extLst>
          </a:blip>
          <a:srcRect/>
          <a:stretch>
            <a:fillRect/>
          </a:stretch>
        </p:blipFill>
        <p:spPr bwMode="auto">
          <a:xfrm rot="557370">
            <a:off x="1748982" y="5674459"/>
            <a:ext cx="285465" cy="21980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usschoolfurniture.com/i/300x308x1/MSC_NOTE1.jpg"/>
          <p:cNvPicPr>
            <a:picLocks noChangeAspect="1" noChangeArrowheads="1"/>
          </p:cNvPicPr>
          <p:nvPr userDrawn="1"/>
        </p:nvPicPr>
        <p:blipFill>
          <a:blip r:embed="rId6" cstate="print">
            <a:extLst>
              <a:ext uri="{BEBA8EAE-BF5A-486C-A8C5-ECC9F3942E4B}">
                <a14:imgProps xmlns:a14="http://schemas.microsoft.com/office/drawing/2010/main">
                  <a14:imgLayer r:embed="rId7">
                    <a14:imgEffect>
                      <a14:backgroundRemoval t="325" b="100000" l="667" r="100000"/>
                    </a14:imgEffect>
                  </a14:imgLayer>
                </a14:imgProps>
              </a:ext>
              <a:ext uri="{28A0092B-C50C-407E-A947-70E740481C1C}">
                <a14:useLocalDpi xmlns:a14="http://schemas.microsoft.com/office/drawing/2010/main" val="0"/>
              </a:ext>
            </a:extLst>
          </a:blip>
          <a:srcRect/>
          <a:stretch>
            <a:fillRect/>
          </a:stretch>
        </p:blipFill>
        <p:spPr bwMode="auto">
          <a:xfrm rot="649294">
            <a:off x="2086923" y="5571636"/>
            <a:ext cx="552540" cy="42545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www.usschoolfurniture.com/i/300x308x1/MSC_NOTE1.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1299" b="100000" l="0" r="100000"/>
                    </a14:imgEffect>
                  </a14:imgLayer>
                </a14:imgProps>
              </a:ext>
              <a:ext uri="{28A0092B-C50C-407E-A947-70E740481C1C}">
                <a14:useLocalDpi xmlns:a14="http://schemas.microsoft.com/office/drawing/2010/main" val="0"/>
              </a:ext>
            </a:extLst>
          </a:blip>
          <a:srcRect/>
          <a:stretch>
            <a:fillRect/>
          </a:stretch>
        </p:blipFill>
        <p:spPr bwMode="auto">
          <a:xfrm>
            <a:off x="2516217" y="4378736"/>
            <a:ext cx="703887" cy="5419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ttp://www.usschoolfurniture.com/i/300x308x1/MSC_NOTE1.jpg"/>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backgroundRemoval t="325" b="100000" l="0" r="99000"/>
                    </a14:imgEffect>
                  </a14:imgLayer>
                </a14:imgProps>
              </a:ext>
              <a:ext uri="{28A0092B-C50C-407E-A947-70E740481C1C}">
                <a14:useLocalDpi xmlns:a14="http://schemas.microsoft.com/office/drawing/2010/main" val="0"/>
              </a:ext>
            </a:extLst>
          </a:blip>
          <a:srcRect/>
          <a:stretch>
            <a:fillRect/>
          </a:stretch>
        </p:blipFill>
        <p:spPr bwMode="auto">
          <a:xfrm rot="669159">
            <a:off x="1538083" y="4496703"/>
            <a:ext cx="1284035" cy="98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44708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2AB99607-7640-4AE4-B88C-D93304CBA776}" type="datetimeFigureOut">
              <a:rPr lang="en-GB" smtClean="0">
                <a:solidFill>
                  <a:srgbClr val="242852"/>
                </a:solidFill>
              </a:rPr>
              <a:pPr/>
              <a:t>9/12/2022</a:t>
            </a:fld>
            <a:endParaRPr lang="en-GB">
              <a:solidFill>
                <a:srgbClr val="242852"/>
              </a:solidFill>
            </a:endParaRPr>
          </a:p>
        </p:txBody>
      </p:sp>
      <p:sp>
        <p:nvSpPr>
          <p:cNvPr id="9" name="Slide Number Placeholder 8"/>
          <p:cNvSpPr>
            <a:spLocks noGrp="1"/>
          </p:cNvSpPr>
          <p:nvPr>
            <p:ph type="sldNum" sz="quarter" idx="15"/>
          </p:nvPr>
        </p:nvSpPr>
        <p:spPr>
          <a:xfrm>
            <a:off x="10838688" y="5734050"/>
            <a:ext cx="812800" cy="521208"/>
          </a:xfrm>
          <a:prstGeom prst="rect">
            <a:avLst/>
          </a:prstGeom>
        </p:spPr>
        <p:txBody>
          <a:bodyPr rtlCol="0"/>
          <a:lstStyle/>
          <a:p>
            <a:fld id="{10C6BC77-F776-4804-9101-F88A2D3ED9A7}" type="slidenum">
              <a:rPr lang="en-GB" smtClean="0">
                <a:solidFill>
                  <a:prstClr val="black"/>
                </a:solidFill>
              </a:rPr>
              <a:pPr/>
              <a:t>‹#›</a:t>
            </a:fld>
            <a:endParaRPr lang="en-GB">
              <a:solidFill>
                <a:prstClr val="black"/>
              </a:solidFill>
            </a:endParaRPr>
          </a:p>
        </p:txBody>
      </p:sp>
      <p:sp>
        <p:nvSpPr>
          <p:cNvPr id="10" name="Footer Placeholder 9"/>
          <p:cNvSpPr>
            <a:spLocks noGrp="1"/>
          </p:cNvSpPr>
          <p:nvPr>
            <p:ph type="ftr" sz="quarter" idx="16"/>
          </p:nvPr>
        </p:nvSpPr>
        <p:spPr/>
        <p:txBody>
          <a:bodyPr rtlCol="0"/>
          <a:lstStyle/>
          <a:p>
            <a:endParaRPr lang="en-GB">
              <a:solidFill>
                <a:srgbClr val="242852"/>
              </a:solidFill>
            </a:endParaRPr>
          </a:p>
        </p:txBody>
      </p:sp>
    </p:spTree>
    <p:extLst>
      <p:ext uri="{BB962C8B-B14F-4D97-AF65-F5344CB8AC3E}">
        <p14:creationId xmlns:p14="http://schemas.microsoft.com/office/powerpoint/2010/main" val="2062060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2AB99607-7640-4AE4-B88C-D93304CBA776}" type="datetimeFigureOut">
              <a:rPr lang="en-GB" smtClean="0">
                <a:solidFill>
                  <a:srgbClr val="ACCBF9"/>
                </a:solidFill>
              </a:rPr>
              <a:pPr/>
              <a:t>9/12/2022</a:t>
            </a:fld>
            <a:endParaRPr lang="en-GB">
              <a:solidFill>
                <a:srgbClr val="ACCBF9"/>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GB">
              <a:solidFill>
                <a:srgbClr val="ACCBF9"/>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Slide Number Placeholder 5"/>
          <p:cNvSpPr>
            <a:spLocks noGrp="1"/>
          </p:cNvSpPr>
          <p:nvPr>
            <p:ph type="sldNum" sz="quarter" idx="12"/>
          </p:nvPr>
        </p:nvSpPr>
        <p:spPr bwMode="auto">
          <a:xfrm>
            <a:off x="1787488" y="4928702"/>
            <a:ext cx="812800" cy="517524"/>
          </a:xfrm>
          <a:prstGeom prst="rect">
            <a:avLst/>
          </a:prstGeom>
        </p:spPr>
        <p:txBody>
          <a:bodyPr/>
          <a:lstStyle/>
          <a:p>
            <a:fld id="{10C6BC77-F776-4804-9101-F88A2D3ED9A7}"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7634266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6" name="Footer Placeholder 5"/>
          <p:cNvSpPr>
            <a:spLocks noGrp="1"/>
          </p:cNvSpPr>
          <p:nvPr>
            <p:ph type="ftr" sz="quarter" idx="11"/>
          </p:nvPr>
        </p:nvSpPr>
        <p:spPr/>
        <p:txBody>
          <a:bodyPr/>
          <a:lstStyle/>
          <a:p>
            <a:endParaRPr lang="en-GB">
              <a:solidFill>
                <a:srgbClr val="242852"/>
              </a:solidFill>
            </a:endParaRPr>
          </a:p>
        </p:txBody>
      </p:sp>
      <p:sp>
        <p:nvSpPr>
          <p:cNvPr id="7" name="Slide Number Placeholder 6"/>
          <p:cNvSpPr>
            <a:spLocks noGrp="1"/>
          </p:cNvSpPr>
          <p:nvPr>
            <p:ph type="sldNum" sz="quarter" idx="12"/>
          </p:nvPr>
        </p:nvSpPr>
        <p:spPr>
          <a:xfrm>
            <a:off x="10838688" y="5734050"/>
            <a:ext cx="812800" cy="521208"/>
          </a:xfrm>
          <a:prstGeom prst="rect">
            <a:avLst/>
          </a:prstGeom>
        </p:spPr>
        <p:txBody>
          <a:bodyPr/>
          <a:lstStyle/>
          <a:p>
            <a:fld id="{10C6BC77-F776-4804-9101-F88A2D3ED9A7}" type="slidenum">
              <a:rPr lang="en-GB" smtClean="0">
                <a:solidFill>
                  <a:prstClr val="black"/>
                </a:solidFill>
              </a:rPr>
              <a:pPr/>
              <a:t>‹#›</a:t>
            </a:fld>
            <a:endParaRPr lang="en-GB">
              <a:solidFill>
                <a:prstClr val="black"/>
              </a:solidFill>
            </a:endParaRPr>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4246108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8" name="Footer Placeholder 7"/>
          <p:cNvSpPr>
            <a:spLocks noGrp="1"/>
          </p:cNvSpPr>
          <p:nvPr>
            <p:ph type="ftr" sz="quarter" idx="11"/>
          </p:nvPr>
        </p:nvSpPr>
        <p:spPr/>
        <p:txBody>
          <a:bodyPr/>
          <a:lstStyle/>
          <a:p>
            <a:endParaRPr lang="en-GB">
              <a:solidFill>
                <a:srgbClr val="242852"/>
              </a:solidFill>
            </a:endParaRPr>
          </a:p>
        </p:txBody>
      </p:sp>
      <p:sp>
        <p:nvSpPr>
          <p:cNvPr id="9" name="Slide Number Placeholder 8"/>
          <p:cNvSpPr>
            <a:spLocks noGrp="1"/>
          </p:cNvSpPr>
          <p:nvPr>
            <p:ph type="sldNum" sz="quarter" idx="12"/>
          </p:nvPr>
        </p:nvSpPr>
        <p:spPr>
          <a:xfrm>
            <a:off x="10838688" y="5734050"/>
            <a:ext cx="812800" cy="521208"/>
          </a:xfrm>
          <a:prstGeom prst="rect">
            <a:avLst/>
          </a:prstGeom>
        </p:spPr>
        <p:txBody>
          <a:bodyPr/>
          <a:lstStyle/>
          <a:p>
            <a:fld id="{10C6BC77-F776-4804-9101-F88A2D3ED9A7}" type="slidenum">
              <a:rPr lang="en-GB" smtClean="0">
                <a:solidFill>
                  <a:prstClr val="black"/>
                </a:solidFill>
              </a:rPr>
              <a:pPr/>
              <a:t>‹#›</a:t>
            </a:fld>
            <a:endParaRPr lang="en-GB">
              <a:solidFill>
                <a:prstClr val="black"/>
              </a:solidFill>
            </a:endParaRPr>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87143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1C545B2-0F14-4DF1-ADFB-8D0C77E2B2EA}" type="datetimeFigureOut">
              <a:rPr lang="en-GB" smtClean="0"/>
              <a:t>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17819337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2AB99607-7640-4AE4-B88C-D93304CBA776}" type="datetimeFigureOut">
              <a:rPr lang="en-GB" smtClean="0">
                <a:solidFill>
                  <a:srgbClr val="242852"/>
                </a:solidFill>
              </a:rPr>
              <a:pPr/>
              <a:t>9/12/2022</a:t>
            </a:fld>
            <a:endParaRPr lang="en-GB">
              <a:solidFill>
                <a:srgbClr val="242852"/>
              </a:solidFill>
            </a:endParaRPr>
          </a:p>
        </p:txBody>
      </p:sp>
      <p:sp>
        <p:nvSpPr>
          <p:cNvPr id="7" name="Slide Number Placeholder 6"/>
          <p:cNvSpPr>
            <a:spLocks noGrp="1"/>
          </p:cNvSpPr>
          <p:nvPr>
            <p:ph type="sldNum" sz="quarter" idx="11"/>
          </p:nvPr>
        </p:nvSpPr>
        <p:spPr>
          <a:xfrm>
            <a:off x="10838688" y="5734050"/>
            <a:ext cx="812800" cy="521208"/>
          </a:xfrm>
          <a:prstGeom prst="rect">
            <a:avLst/>
          </a:prstGeom>
        </p:spPr>
        <p:txBody>
          <a:bodyPr rtlCol="0"/>
          <a:lstStyle/>
          <a:p>
            <a:fld id="{10C6BC77-F776-4804-9101-F88A2D3ED9A7}" type="slidenum">
              <a:rPr lang="en-GB" smtClean="0">
                <a:solidFill>
                  <a:prstClr val="black"/>
                </a:solidFill>
              </a:rPr>
              <a:pPr/>
              <a:t>‹#›</a:t>
            </a:fld>
            <a:endParaRPr lang="en-GB">
              <a:solidFill>
                <a:prstClr val="black"/>
              </a:solidFill>
            </a:endParaRPr>
          </a:p>
        </p:txBody>
      </p:sp>
      <p:sp>
        <p:nvSpPr>
          <p:cNvPr id="8" name="Footer Placeholder 7"/>
          <p:cNvSpPr>
            <a:spLocks noGrp="1"/>
          </p:cNvSpPr>
          <p:nvPr>
            <p:ph type="ftr" sz="quarter" idx="12"/>
          </p:nvPr>
        </p:nvSpPr>
        <p:spPr/>
        <p:txBody>
          <a:bodyPr rtlCol="0"/>
          <a:lstStyle/>
          <a:p>
            <a:endParaRPr lang="en-GB">
              <a:solidFill>
                <a:srgbClr val="242852"/>
              </a:solidFill>
            </a:endParaRPr>
          </a:p>
        </p:txBody>
      </p:sp>
    </p:spTree>
    <p:extLst>
      <p:ext uri="{BB962C8B-B14F-4D97-AF65-F5344CB8AC3E}">
        <p14:creationId xmlns:p14="http://schemas.microsoft.com/office/powerpoint/2010/main" val="35184066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3" name="Footer Placeholder 2"/>
          <p:cNvSpPr>
            <a:spLocks noGrp="1"/>
          </p:cNvSpPr>
          <p:nvPr>
            <p:ph type="ftr" sz="quarter" idx="11"/>
          </p:nvPr>
        </p:nvSpPr>
        <p:spPr/>
        <p:txBody>
          <a:bodyPr/>
          <a:lstStyle/>
          <a:p>
            <a:endParaRPr lang="en-GB">
              <a:solidFill>
                <a:srgbClr val="242852"/>
              </a:solidFill>
            </a:endParaRPr>
          </a:p>
        </p:txBody>
      </p:sp>
      <p:sp>
        <p:nvSpPr>
          <p:cNvPr id="4" name="Slide Number Placeholder 3"/>
          <p:cNvSpPr>
            <a:spLocks noGrp="1"/>
          </p:cNvSpPr>
          <p:nvPr>
            <p:ph type="sldNum" sz="quarter" idx="12"/>
          </p:nvPr>
        </p:nvSpPr>
        <p:spPr>
          <a:xfrm>
            <a:off x="10838688" y="5734050"/>
            <a:ext cx="812800" cy="521208"/>
          </a:xfrm>
          <a:prstGeom prst="rect">
            <a:avLst/>
          </a:prstGeom>
        </p:spPr>
        <p:txBody>
          <a:bodyPr/>
          <a:lstStyle/>
          <a:p>
            <a:fld id="{10C6BC77-F776-4804-9101-F88A2D3ED9A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982480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2AB99607-7640-4AE4-B88C-D93304CBA776}" type="datetimeFigureOut">
              <a:rPr lang="en-GB" smtClean="0">
                <a:solidFill>
                  <a:srgbClr val="242852"/>
                </a:solidFill>
              </a:rPr>
              <a:pPr/>
              <a:t>9/12/2022</a:t>
            </a:fld>
            <a:endParaRPr lang="en-GB">
              <a:solidFill>
                <a:srgbClr val="242852"/>
              </a:solidFill>
            </a:endParaRPr>
          </a:p>
        </p:txBody>
      </p:sp>
      <p:sp>
        <p:nvSpPr>
          <p:cNvPr id="22" name="Slide Number Placeholder 21"/>
          <p:cNvSpPr>
            <a:spLocks noGrp="1"/>
          </p:cNvSpPr>
          <p:nvPr>
            <p:ph type="sldNum" sz="quarter" idx="15"/>
          </p:nvPr>
        </p:nvSpPr>
        <p:spPr>
          <a:xfrm>
            <a:off x="10838688" y="5734050"/>
            <a:ext cx="812800" cy="521208"/>
          </a:xfrm>
          <a:prstGeom prst="rect">
            <a:avLst/>
          </a:prstGeom>
        </p:spPr>
        <p:txBody>
          <a:bodyPr rtlCol="0"/>
          <a:lstStyle/>
          <a:p>
            <a:fld id="{10C6BC77-F776-4804-9101-F88A2D3ED9A7}" type="slidenum">
              <a:rPr lang="en-GB" smtClean="0">
                <a:solidFill>
                  <a:prstClr val="black"/>
                </a:solidFill>
              </a:rPr>
              <a:pPr/>
              <a:t>‹#›</a:t>
            </a:fld>
            <a:endParaRPr lang="en-GB">
              <a:solidFill>
                <a:prstClr val="black"/>
              </a:solidFill>
            </a:endParaRPr>
          </a:p>
        </p:txBody>
      </p:sp>
      <p:sp>
        <p:nvSpPr>
          <p:cNvPr id="23" name="Footer Placeholder 22"/>
          <p:cNvSpPr>
            <a:spLocks noGrp="1"/>
          </p:cNvSpPr>
          <p:nvPr>
            <p:ph type="ftr" sz="quarter" idx="16"/>
          </p:nvPr>
        </p:nvSpPr>
        <p:spPr/>
        <p:txBody>
          <a:bodyPr rtlCol="0"/>
          <a:lstStyle/>
          <a:p>
            <a:endParaRPr lang="en-GB">
              <a:solidFill>
                <a:srgbClr val="242852"/>
              </a:solidFill>
            </a:endParaRPr>
          </a:p>
        </p:txBody>
      </p:sp>
    </p:spTree>
    <p:extLst>
      <p:ext uri="{BB962C8B-B14F-4D97-AF65-F5344CB8AC3E}">
        <p14:creationId xmlns:p14="http://schemas.microsoft.com/office/powerpoint/2010/main" val="280659909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17" name="Date Placeholder 16"/>
          <p:cNvSpPr>
            <a:spLocks noGrp="1"/>
          </p:cNvSpPr>
          <p:nvPr>
            <p:ph type="dt" sz="half" idx="10"/>
          </p:nvPr>
        </p:nvSpPr>
        <p:spPr/>
        <p:txBody>
          <a:bodyPr rtlCol="0"/>
          <a:lstStyle/>
          <a:p>
            <a:fld id="{2AB99607-7640-4AE4-B88C-D93304CBA776}" type="datetimeFigureOut">
              <a:rPr lang="en-GB" smtClean="0">
                <a:solidFill>
                  <a:srgbClr val="242852"/>
                </a:solidFill>
              </a:rPr>
              <a:pPr/>
              <a:t>9/12/2022</a:t>
            </a:fld>
            <a:endParaRPr lang="en-GB">
              <a:solidFill>
                <a:srgbClr val="242852"/>
              </a:solidFill>
            </a:endParaRPr>
          </a:p>
        </p:txBody>
      </p:sp>
      <p:sp>
        <p:nvSpPr>
          <p:cNvPr id="18" name="Slide Number Placeholder 17"/>
          <p:cNvSpPr>
            <a:spLocks noGrp="1"/>
          </p:cNvSpPr>
          <p:nvPr>
            <p:ph type="sldNum" sz="quarter" idx="11"/>
          </p:nvPr>
        </p:nvSpPr>
        <p:spPr>
          <a:xfrm>
            <a:off x="10838688" y="5734050"/>
            <a:ext cx="812800" cy="521208"/>
          </a:xfrm>
          <a:prstGeom prst="rect">
            <a:avLst/>
          </a:prstGeom>
        </p:spPr>
        <p:txBody>
          <a:bodyPr rtlCol="0"/>
          <a:lstStyle/>
          <a:p>
            <a:fld id="{10C6BC77-F776-4804-9101-F88A2D3ED9A7}" type="slidenum">
              <a:rPr lang="en-GB" smtClean="0">
                <a:solidFill>
                  <a:prstClr val="black"/>
                </a:solidFill>
              </a:rPr>
              <a:pPr/>
              <a:t>‹#›</a:t>
            </a:fld>
            <a:endParaRPr lang="en-GB">
              <a:solidFill>
                <a:prstClr val="black"/>
              </a:solidFill>
            </a:endParaRPr>
          </a:p>
        </p:txBody>
      </p:sp>
      <p:sp>
        <p:nvSpPr>
          <p:cNvPr id="21" name="Footer Placeholder 20"/>
          <p:cNvSpPr>
            <a:spLocks noGrp="1"/>
          </p:cNvSpPr>
          <p:nvPr>
            <p:ph type="ftr" sz="quarter" idx="12"/>
          </p:nvPr>
        </p:nvSpPr>
        <p:spPr/>
        <p:txBody>
          <a:bodyPr rtlCol="0"/>
          <a:lstStyle/>
          <a:p>
            <a:endParaRPr lang="en-GB">
              <a:solidFill>
                <a:srgbClr val="242852"/>
              </a:solidFill>
            </a:endParaRPr>
          </a:p>
        </p:txBody>
      </p:sp>
    </p:spTree>
    <p:extLst>
      <p:ext uri="{BB962C8B-B14F-4D97-AF65-F5344CB8AC3E}">
        <p14:creationId xmlns:p14="http://schemas.microsoft.com/office/powerpoint/2010/main" val="2979212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5" name="Footer Placeholder 4"/>
          <p:cNvSpPr>
            <a:spLocks noGrp="1"/>
          </p:cNvSpPr>
          <p:nvPr>
            <p:ph type="ftr" sz="quarter" idx="11"/>
          </p:nvPr>
        </p:nvSpPr>
        <p:spPr/>
        <p:txBody>
          <a:bodyPr/>
          <a:lstStyle/>
          <a:p>
            <a:endParaRPr lang="en-GB">
              <a:solidFill>
                <a:srgbClr val="242852"/>
              </a:solidFill>
            </a:endParaRPr>
          </a:p>
        </p:txBody>
      </p:sp>
      <p:sp>
        <p:nvSpPr>
          <p:cNvPr id="6" name="Slide Number Placeholder 5"/>
          <p:cNvSpPr>
            <a:spLocks noGrp="1"/>
          </p:cNvSpPr>
          <p:nvPr>
            <p:ph type="sldNum" sz="quarter" idx="12"/>
          </p:nvPr>
        </p:nvSpPr>
        <p:spPr>
          <a:xfrm>
            <a:off x="10838688" y="5734050"/>
            <a:ext cx="812800" cy="521208"/>
          </a:xfrm>
          <a:prstGeom prst="rect">
            <a:avLst/>
          </a:prstGeom>
        </p:spPr>
        <p:txBody>
          <a:bodyPr/>
          <a:lstStyle/>
          <a:p>
            <a:fld id="{10C6BC77-F776-4804-9101-F88A2D3ED9A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243491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5" name="Footer Placeholder 4"/>
          <p:cNvSpPr>
            <a:spLocks noGrp="1"/>
          </p:cNvSpPr>
          <p:nvPr>
            <p:ph type="ftr" sz="quarter" idx="11"/>
          </p:nvPr>
        </p:nvSpPr>
        <p:spPr/>
        <p:txBody>
          <a:bodyPr/>
          <a:lstStyle/>
          <a:p>
            <a:endParaRPr lang="en-GB">
              <a:solidFill>
                <a:srgbClr val="242852"/>
              </a:solidFill>
            </a:endParaRPr>
          </a:p>
        </p:txBody>
      </p:sp>
      <p:sp>
        <p:nvSpPr>
          <p:cNvPr id="6" name="Slide Number Placeholder 5"/>
          <p:cNvSpPr>
            <a:spLocks noGrp="1"/>
          </p:cNvSpPr>
          <p:nvPr>
            <p:ph type="sldNum" sz="quarter" idx="12"/>
          </p:nvPr>
        </p:nvSpPr>
        <p:spPr>
          <a:xfrm>
            <a:off x="10838688" y="5734050"/>
            <a:ext cx="812800" cy="521208"/>
          </a:xfrm>
          <a:prstGeom prst="rect">
            <a:avLst/>
          </a:prstGeom>
        </p:spPr>
        <p:txBody>
          <a:bodyPr/>
          <a:lstStyle/>
          <a:p>
            <a:fld id="{10C6BC77-F776-4804-9101-F88A2D3ED9A7}"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4001630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35376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61117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39265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7640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C545B2-0F14-4DF1-ADFB-8D0C77E2B2EA}" type="datetimeFigureOut">
              <a:rPr lang="en-GB" smtClean="0"/>
              <a:t>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17947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33510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27185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452544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7415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6946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9679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70068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14173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45131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198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545B2-0F14-4DF1-ADFB-8D0C77E2B2EA}" type="datetimeFigureOut">
              <a:rPr lang="en-GB" smtClean="0"/>
              <a:t>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16170268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05150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582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655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633426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0587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719298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48915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9245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5525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1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545B2-0F14-4DF1-ADFB-8D0C77E2B2EA}" type="datetimeFigureOut">
              <a:rPr lang="en-GB" smtClean="0"/>
              <a:t>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24994034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534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7550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523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0821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879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78137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3626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2068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86070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0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C545B2-0F14-4DF1-ADFB-8D0C77E2B2EA}" type="datetimeFigureOut">
              <a:rPr lang="en-GB" smtClean="0"/>
              <a:t>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BDFFCC-E35F-4265-B8DF-A6BA1D003DBC}" type="slidenum">
              <a:rPr lang="en-GB" smtClean="0"/>
              <a:t>‹#›</a:t>
            </a:fld>
            <a:endParaRPr lang="en-GB"/>
          </a:p>
        </p:txBody>
      </p:sp>
    </p:spTree>
    <p:extLst>
      <p:ext uri="{BB962C8B-B14F-4D97-AF65-F5344CB8AC3E}">
        <p14:creationId xmlns:p14="http://schemas.microsoft.com/office/powerpoint/2010/main" val="391243064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850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709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795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7735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1950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4543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89785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8122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3123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56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9.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0.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58000">
              <a:srgbClr val="7030A0"/>
            </a:gs>
            <a:gs pos="83000">
              <a:schemeClr val="accent1">
                <a:lumMod val="50000"/>
              </a:schemeClr>
            </a:gs>
            <a:gs pos="100000">
              <a:srgbClr val="00B0F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545B2-0F14-4DF1-ADFB-8D0C77E2B2EA}" type="datetimeFigureOut">
              <a:rPr lang="en-GB" smtClean="0"/>
              <a:t>9/12/2022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DFFCC-E35F-4265-B8DF-A6BA1D003DBC}" type="slidenum">
              <a:rPr lang="en-GB" smtClean="0"/>
              <a:t>‹#›</a:t>
            </a:fld>
            <a:endParaRPr lang="en-GB"/>
          </a:p>
        </p:txBody>
      </p:sp>
    </p:spTree>
    <p:extLst>
      <p:ext uri="{BB962C8B-B14F-4D97-AF65-F5344CB8AC3E}">
        <p14:creationId xmlns:p14="http://schemas.microsoft.com/office/powerpoint/2010/main" val="178857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rgbClr val="ADF5DD">
              <a:alpha val="58000"/>
            </a:srgbClr>
          </a:solidFill>
          <a:ln>
            <a:solidFill>
              <a:srgbClr val="FF0000"/>
            </a:solidFill>
          </a:ln>
          <a:scene3d>
            <a:camera prst="orthographicFront"/>
            <a:lightRig rig="threePt" dir="t"/>
          </a:scene3d>
          <a:sp3d>
            <a:bevelT/>
          </a:sp3d>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a:solidFill>
            <a:srgbClr val="ADF5DD">
              <a:alpha val="58000"/>
            </a:srgbClr>
          </a:solidFill>
          <a:ln>
            <a:solidFill>
              <a:srgbClr val="FF0000"/>
            </a:solidFill>
          </a:ln>
          <a:scene3d>
            <a:camera prst="orthographicFront"/>
            <a:lightRig rig="threePt" dir="t"/>
          </a:scene3d>
          <a:sp3d>
            <a:bevelT/>
          </a:sp3d>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C6DA2-1E17-431E-9FDC-122039D7989A}"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21C6A-58B2-4F27-9623-444E7414D0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61161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00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bg1">
              <a:lumMod val="85000"/>
            </a:schemeClr>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a:solidFill>
            <a:schemeClr val="bg1">
              <a:lumMod val="85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2126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bg1">
              <a:lumMod val="85000"/>
            </a:schemeClr>
          </a:solidFill>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a:solidFill>
            <a:schemeClr val="bg1">
              <a:lumMod val="85000"/>
            </a:scheme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A334D-A0D8-42F2-A6DF-3C7B9C3A166F}" type="datetimeFigureOut">
              <a:rPr lang="en-GB"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7A81-A5BE-4FC9-892A-93F28BFAB7A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22285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0CCC4A6-7C7C-44BF-830A-4514F66B424D}" type="datetimeFigureOut">
              <a:rPr lang="en-GB" smtClean="0">
                <a:solidFill>
                  <a:prstClr val="black">
                    <a:lumMod val="65000"/>
                    <a:lumOff val="35000"/>
                  </a:prstClr>
                </a:solidFill>
              </a:rPr>
              <a:pPr/>
              <a:t>9/12/2022</a:t>
            </a:fld>
            <a:endParaRPr lang="en-GB">
              <a:solidFill>
                <a:prstClr val="black">
                  <a:lumMod val="65000"/>
                  <a:lumOff val="35000"/>
                </a:prstClr>
              </a:solidFill>
            </a:endParaRPr>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solidFill>
                <a:prstClr val="black">
                  <a:lumMod val="65000"/>
                  <a:lumOff val="35000"/>
                </a:prstClr>
              </a:solidFill>
            </a:endParaRPr>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B552B3F-28E9-4C9B-8648-A6B1E1F41EED}" type="slidenum">
              <a:rPr lang="en-GB" smtClean="0">
                <a:solidFill>
                  <a:prstClr val="black">
                    <a:lumMod val="65000"/>
                    <a:lumOff val="35000"/>
                  </a:prstClr>
                </a:solidFill>
              </a:rPr>
              <a:pPr/>
              <a:t>‹#›</a:t>
            </a:fld>
            <a:endParaRPr lang="en-GB">
              <a:solidFill>
                <a:prstClr val="black">
                  <a:lumMod val="65000"/>
                  <a:lumOff val="35000"/>
                </a:prstClr>
              </a:solidFill>
            </a:endParaRPr>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3780875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prstClr val="black"/>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2AB99607-7640-4AE4-B88C-D93304CBA776}" type="datetimeFigureOut">
              <a:rPr lang="en-GB" smtClean="0">
                <a:solidFill>
                  <a:srgbClr val="242852"/>
                </a:solidFill>
              </a:rPr>
              <a:pPr/>
              <a:t>9/12/2022</a:t>
            </a:fld>
            <a:endParaRPr lang="en-GB">
              <a:solidFill>
                <a:srgbClr val="242852"/>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GB">
              <a:solidFill>
                <a:srgbClr val="242852"/>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pic>
        <p:nvPicPr>
          <p:cNvPr id="5122"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34357" y="5733257"/>
            <a:ext cx="951244" cy="732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95214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4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bg1"/>
          </a:solidFill>
          <a:ln w="76200">
            <a:solidFill>
              <a:srgbClr val="002060"/>
            </a:solidFill>
          </a:ln>
          <a:effectLst/>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a:solidFill>
            <a:schemeClr val="bg1"/>
          </a:solidFill>
          <a:ln w="76200">
            <a:solidFill>
              <a:srgbClr val="002060"/>
            </a:solidFill>
          </a:ln>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5528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a:solidFill>
            <a:schemeClr val="bg1"/>
          </a:solidFill>
          <a:ln w="76200">
            <a:solidFill>
              <a:srgbClr val="002060"/>
            </a:solidFill>
          </a:ln>
          <a:effectLst/>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a:solidFill>
            <a:schemeClr val="bg1"/>
          </a:solidFill>
          <a:ln w="76200">
            <a:solidFill>
              <a:srgbClr val="002060"/>
            </a:solidFill>
          </a:ln>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0EE75-02BB-4006-A0F6-F52F0D34682F}" type="datetimeFigureOut">
              <a:rPr lang="en-US" smtClean="0">
                <a:solidFill>
                  <a:prstClr val="black">
                    <a:tint val="75000"/>
                  </a:prstClr>
                </a:solidFill>
              </a:rPr>
              <a:pPr/>
              <a:t>9/12/2022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DF1B9-CC2E-42AC-9C68-F84389E18C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341086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BDCC5-3BA7-4DAD-B80E-2E318CD3E0F0}"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97506-16D7-444C-826C-C2FEC9CD93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63869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4E91D-AD86-4930-8675-9037C8773E1F}"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A9B98-8ECE-44D0-9260-980FBC753A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08060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5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JavKCE2FAf0&amp;safe=true" TargetMode="Externa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microsoft.com/office/2007/relationships/hdphoto" Target="../media/hdphoto6.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95.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01.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jfi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microsoft.com/office/2007/relationships/hdphoto" Target="../media/hdphoto8.wdp"/><Relationship Id="rId5" Type="http://schemas.openxmlformats.org/officeDocument/2006/relationships/image" Target="../media/image18.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61514" y="958231"/>
            <a:ext cx="6831101" cy="1754326"/>
          </a:xfrm>
          <a:prstGeom prst="rect">
            <a:avLst/>
          </a:prstGeom>
          <a:noFill/>
        </p:spPr>
        <p:txBody>
          <a:bodyPr wrap="none" lIns="91440" tIns="45720" rIns="91440" bIns="45720">
            <a:spAutoFit/>
          </a:bodyPr>
          <a:lstStyle/>
          <a:p>
            <a:pPr algn="ctr"/>
            <a:r>
              <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RELIGIOUS EDUCATION</a:t>
            </a:r>
          </a:p>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TERM ONE</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2403806" y="2941577"/>
            <a:ext cx="6624249" cy="3170099"/>
          </a:xfrm>
          <a:prstGeom prst="rect">
            <a:avLst/>
          </a:prstGeom>
          <a:noFill/>
        </p:spPr>
        <p:txBody>
          <a:bodyPr wrap="none" lIns="91440" tIns="45720" rIns="91440" bIns="45720">
            <a:spAutoFit/>
          </a:bodyPr>
          <a:lstStyle/>
          <a:p>
            <a:pPr algn="ctr"/>
            <a:r>
              <a:rPr lang="en-US" sz="20000" b="1" cap="none" spc="0" dirty="0">
                <a:ln w="6600">
                  <a:solidFill>
                    <a:schemeClr val="accent2"/>
                  </a:solidFill>
                  <a:prstDash val="solid"/>
                </a:ln>
                <a:solidFill>
                  <a:srgbClr val="FFFFFF"/>
                </a:solidFill>
                <a:effectLst>
                  <a:outerShdw dist="38100" dir="2700000" algn="tl" rotWithShape="0">
                    <a:schemeClr val="accent2"/>
                  </a:outerShdw>
                </a:effectLst>
                <a:latin typeface="Curlz MT" panose="04040404050702020202" pitchFamily="82" charset="0"/>
              </a:rPr>
              <a:t>Year 8</a:t>
            </a:r>
          </a:p>
        </p:txBody>
      </p:sp>
    </p:spTree>
    <p:extLst>
      <p:ext uri="{BB962C8B-B14F-4D97-AF65-F5344CB8AC3E}">
        <p14:creationId xmlns:p14="http://schemas.microsoft.com/office/powerpoint/2010/main" val="2706579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 will… </a:t>
            </a:r>
          </a:p>
        </p:txBody>
      </p:sp>
      <p:sp>
        <p:nvSpPr>
          <p:cNvPr id="3" name="Content Placeholder 2"/>
          <p:cNvSpPr>
            <a:spLocks noGrp="1"/>
          </p:cNvSpPr>
          <p:nvPr>
            <p:ph sz="quarter" idx="1"/>
          </p:nvPr>
        </p:nvSpPr>
        <p:spPr/>
        <p:txBody>
          <a:bodyPr/>
          <a:lstStyle/>
          <a:p>
            <a:pPr marL="0" indent="0">
              <a:buNone/>
            </a:pPr>
            <a:r>
              <a:rPr lang="en-GB" dirty="0"/>
              <a:t>… know some facts about the Sikh religion.</a:t>
            </a:r>
          </a:p>
          <a:p>
            <a:pPr marL="0" indent="0">
              <a:buNone/>
            </a:pPr>
            <a:endParaRPr lang="en-GB" dirty="0"/>
          </a:p>
          <a:p>
            <a:pPr marL="0" indent="0">
              <a:buNone/>
            </a:pPr>
            <a:r>
              <a:rPr lang="en-GB" dirty="0"/>
              <a:t>… know about the ten Gurus and what Sikhs think about them.</a:t>
            </a:r>
          </a:p>
          <a:p>
            <a:pPr marL="0" indent="0">
              <a:buNone/>
            </a:pPr>
            <a:endParaRPr lang="en-GB" dirty="0"/>
          </a:p>
          <a:p>
            <a:pPr marL="0" indent="0">
              <a:buNone/>
            </a:pPr>
            <a:r>
              <a:rPr lang="en-GB" dirty="0"/>
              <a:t>… help to create </a:t>
            </a:r>
            <a:r>
              <a:rPr lang="en-GB" u="sng" dirty="0"/>
              <a:t>beautiful</a:t>
            </a:r>
            <a:r>
              <a:rPr lang="en-GB" dirty="0"/>
              <a:t> music!</a:t>
            </a:r>
          </a:p>
        </p:txBody>
      </p:sp>
    </p:spTree>
    <p:extLst>
      <p:ext uri="{BB962C8B-B14F-4D97-AF65-F5344CB8AC3E}">
        <p14:creationId xmlns:p14="http://schemas.microsoft.com/office/powerpoint/2010/main" val="6233415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737" y="529389"/>
            <a:ext cx="11911263" cy="5909310"/>
          </a:xfrm>
          <a:prstGeom prst="rect">
            <a:avLst/>
          </a:prstGeom>
        </p:spPr>
        <p:txBody>
          <a:bodyPr wrap="square">
            <a:spAutoFit/>
          </a:bodyPr>
          <a:lstStyle/>
          <a:p>
            <a:r>
              <a:rPr lang="en-US" dirty="0"/>
              <a:t>01</a:t>
            </a:r>
          </a:p>
          <a:p>
            <a:r>
              <a:rPr lang="en-US" dirty="0"/>
              <a:t>Guru Nanak Dev</a:t>
            </a:r>
          </a:p>
          <a:p>
            <a:r>
              <a:rPr lang="en-US" dirty="0"/>
              <a:t> Guru Nanak Dev, first of the 10 gurus, founded the Sikh faith and introduced the concept of one God. He was the son of </a:t>
            </a:r>
            <a:r>
              <a:rPr lang="en-US" dirty="0" err="1"/>
              <a:t>Kalyan</a:t>
            </a:r>
            <a:r>
              <a:rPr lang="en-US" dirty="0"/>
              <a:t> Das </a:t>
            </a:r>
            <a:r>
              <a:rPr lang="en-US" dirty="0" err="1"/>
              <a:t>ji</a:t>
            </a:r>
            <a:r>
              <a:rPr lang="en-US" dirty="0"/>
              <a:t> (Mehta </a:t>
            </a:r>
            <a:r>
              <a:rPr lang="en-US" dirty="0" err="1"/>
              <a:t>Kalu</a:t>
            </a:r>
            <a:r>
              <a:rPr lang="en-US" dirty="0"/>
              <a:t> </a:t>
            </a:r>
            <a:r>
              <a:rPr lang="en-US" dirty="0" err="1"/>
              <a:t>ji</a:t>
            </a:r>
            <a:r>
              <a:rPr lang="en-US" dirty="0"/>
              <a:t>) and Mata </a:t>
            </a:r>
            <a:r>
              <a:rPr lang="en-US" dirty="0" err="1"/>
              <a:t>Tripta</a:t>
            </a:r>
            <a:r>
              <a:rPr lang="en-US" dirty="0"/>
              <a:t> </a:t>
            </a:r>
            <a:r>
              <a:rPr lang="en-US" dirty="0" err="1"/>
              <a:t>ji</a:t>
            </a:r>
            <a:r>
              <a:rPr lang="en-US" dirty="0"/>
              <a:t>, and the brother of Bibi </a:t>
            </a:r>
            <a:r>
              <a:rPr lang="en-US" dirty="0" err="1"/>
              <a:t>Nanaki</a:t>
            </a:r>
            <a:r>
              <a:rPr lang="en-US" dirty="0"/>
              <a:t>. He was married to </a:t>
            </a:r>
            <a:r>
              <a:rPr lang="en-US" dirty="0" err="1"/>
              <a:t>Sulakhani</a:t>
            </a:r>
            <a:r>
              <a:rPr lang="en-US" dirty="0"/>
              <a:t> </a:t>
            </a:r>
            <a:r>
              <a:rPr lang="en-US" dirty="0" err="1"/>
              <a:t>ji</a:t>
            </a:r>
            <a:r>
              <a:rPr lang="en-US" dirty="0"/>
              <a:t> and had two sons, Siri Chand and </a:t>
            </a:r>
            <a:r>
              <a:rPr lang="en-US" dirty="0" err="1"/>
              <a:t>Lakhmi</a:t>
            </a:r>
            <a:r>
              <a:rPr lang="en-US" dirty="0"/>
              <a:t> Das.</a:t>
            </a:r>
          </a:p>
          <a:p>
            <a:r>
              <a:rPr lang="en-US" dirty="0"/>
              <a:t>Guru Nanak Dev was born in </a:t>
            </a:r>
            <a:r>
              <a:rPr lang="en-US" dirty="0" err="1"/>
              <a:t>Nankana</a:t>
            </a:r>
            <a:r>
              <a:rPr lang="en-US" dirty="0"/>
              <a:t> Sahib, Pakistan, on Oct. 20, 1469. He was formally made guru in 1499 at about age 30. He died in </a:t>
            </a:r>
            <a:r>
              <a:rPr lang="en-US" dirty="0" err="1"/>
              <a:t>Kartarpur</a:t>
            </a:r>
            <a:r>
              <a:rPr lang="en-US" dirty="0"/>
              <a:t>, Pakistan, on Sept. 7, 1539, at the age of 69.</a:t>
            </a:r>
          </a:p>
          <a:p>
            <a:r>
              <a:rPr lang="en-US" dirty="0"/>
              <a:t>02</a:t>
            </a:r>
          </a:p>
          <a:p>
            <a:r>
              <a:rPr lang="en-US" dirty="0"/>
              <a:t>Guru </a:t>
            </a:r>
            <a:r>
              <a:rPr lang="en-US" dirty="0" err="1"/>
              <a:t>Angad</a:t>
            </a:r>
            <a:r>
              <a:rPr lang="en-US" dirty="0"/>
              <a:t> Dev</a:t>
            </a:r>
          </a:p>
          <a:p>
            <a:r>
              <a:rPr lang="en-US" dirty="0"/>
              <a:t>Guru </a:t>
            </a:r>
            <a:r>
              <a:rPr lang="en-US" dirty="0" err="1"/>
              <a:t>Angad</a:t>
            </a:r>
            <a:r>
              <a:rPr lang="en-US" dirty="0"/>
              <a:t> Dev compiled the writings of Nanak Dev and introduced the Gurmukhi script. He was the son of </a:t>
            </a:r>
            <a:r>
              <a:rPr lang="en-US" dirty="0" err="1"/>
              <a:t>Pheru</a:t>
            </a:r>
            <a:r>
              <a:rPr lang="en-US" dirty="0"/>
              <a:t> Mall </a:t>
            </a:r>
            <a:r>
              <a:rPr lang="en-US" dirty="0" err="1"/>
              <a:t>ji</a:t>
            </a:r>
            <a:r>
              <a:rPr lang="en-US" dirty="0"/>
              <a:t> and Mata </a:t>
            </a:r>
            <a:r>
              <a:rPr lang="en-US" dirty="0" err="1"/>
              <a:t>Daya</a:t>
            </a:r>
            <a:r>
              <a:rPr lang="en-US" dirty="0"/>
              <a:t> Kaur (</a:t>
            </a:r>
            <a:r>
              <a:rPr lang="en-US" dirty="0" err="1"/>
              <a:t>Sabhrai</a:t>
            </a:r>
            <a:r>
              <a:rPr lang="en-US" dirty="0"/>
              <a:t>) </a:t>
            </a:r>
            <a:r>
              <a:rPr lang="en-US" dirty="0" err="1"/>
              <a:t>ji</a:t>
            </a:r>
            <a:r>
              <a:rPr lang="en-US" dirty="0"/>
              <a:t>. He was married to Mata </a:t>
            </a:r>
            <a:r>
              <a:rPr lang="en-US" dirty="0" err="1"/>
              <a:t>Khivi</a:t>
            </a:r>
            <a:r>
              <a:rPr lang="en-US" dirty="0"/>
              <a:t> </a:t>
            </a:r>
            <a:r>
              <a:rPr lang="en-US" dirty="0" err="1"/>
              <a:t>ji</a:t>
            </a:r>
            <a:r>
              <a:rPr lang="en-US" dirty="0"/>
              <a:t> and had two sons, </a:t>
            </a:r>
            <a:r>
              <a:rPr lang="en-US" dirty="0" err="1"/>
              <a:t>Dasu</a:t>
            </a:r>
            <a:r>
              <a:rPr lang="en-US" dirty="0"/>
              <a:t> and </a:t>
            </a:r>
            <a:r>
              <a:rPr lang="en-US" dirty="0" err="1"/>
              <a:t>Datu</a:t>
            </a:r>
            <a:r>
              <a:rPr lang="en-US" dirty="0"/>
              <a:t>, and two daughters, </a:t>
            </a:r>
            <a:r>
              <a:rPr lang="en-US" dirty="0" err="1"/>
              <a:t>Amro</a:t>
            </a:r>
            <a:r>
              <a:rPr lang="en-US" dirty="0"/>
              <a:t> and </a:t>
            </a:r>
            <a:r>
              <a:rPr lang="en-US" dirty="0" err="1"/>
              <a:t>Anokhi</a:t>
            </a:r>
            <a:r>
              <a:rPr lang="en-US" dirty="0"/>
              <a:t>.</a:t>
            </a:r>
          </a:p>
          <a:p>
            <a:r>
              <a:rPr lang="en-US" dirty="0"/>
              <a:t>The second guru was born in </a:t>
            </a:r>
            <a:r>
              <a:rPr lang="en-US" dirty="0" err="1"/>
              <a:t>Harike</a:t>
            </a:r>
            <a:r>
              <a:rPr lang="en-US" dirty="0"/>
              <a:t>, India, on March 31, 1504, became guru on Sept. 7, 1539, and died in </a:t>
            </a:r>
            <a:r>
              <a:rPr lang="en-US" dirty="0" err="1"/>
              <a:t>Khadur</a:t>
            </a:r>
            <a:r>
              <a:rPr lang="en-US" dirty="0"/>
              <a:t>, India, on March 29, 1552, two days from 48 years old.</a:t>
            </a:r>
          </a:p>
          <a:p>
            <a:r>
              <a:rPr lang="en-US" dirty="0"/>
              <a:t>03</a:t>
            </a:r>
          </a:p>
          <a:p>
            <a:r>
              <a:rPr lang="en-US" dirty="0"/>
              <a:t>Guru Amar Das</a:t>
            </a:r>
          </a:p>
          <a:p>
            <a:r>
              <a:rPr lang="en-US" dirty="0"/>
              <a:t>Guru Amar Das, third of the 10 gurus, disavowed caste with the institution of </a:t>
            </a:r>
            <a:r>
              <a:rPr lang="en-US" dirty="0" err="1"/>
              <a:t>langar</a:t>
            </a:r>
            <a:r>
              <a:rPr lang="en-US" dirty="0"/>
              <a:t>, </a:t>
            </a:r>
            <a:r>
              <a:rPr lang="en-US" dirty="0" err="1"/>
              <a:t>pangat</a:t>
            </a:r>
            <a:r>
              <a:rPr lang="en-US" dirty="0"/>
              <a:t>, and </a:t>
            </a:r>
            <a:r>
              <a:rPr lang="en-US" dirty="0" err="1"/>
              <a:t>sangat</a:t>
            </a:r>
            <a:r>
              <a:rPr lang="en-US" dirty="0"/>
              <a:t>.</a:t>
            </a:r>
          </a:p>
          <a:p>
            <a:r>
              <a:rPr lang="en-US" dirty="0"/>
              <a:t>He was born in </a:t>
            </a:r>
            <a:r>
              <a:rPr lang="en-US" dirty="0" err="1"/>
              <a:t>Basarke</a:t>
            </a:r>
            <a:r>
              <a:rPr lang="en-US" dirty="0"/>
              <a:t>, India, on May 5, 1479, to </a:t>
            </a:r>
            <a:r>
              <a:rPr lang="en-US" dirty="0" err="1"/>
              <a:t>Tej</a:t>
            </a:r>
            <a:r>
              <a:rPr lang="en-US" dirty="0"/>
              <a:t> </a:t>
            </a:r>
            <a:r>
              <a:rPr lang="en-US" dirty="0" err="1"/>
              <a:t>Bhan</a:t>
            </a:r>
            <a:r>
              <a:rPr lang="en-US" dirty="0"/>
              <a:t> </a:t>
            </a:r>
            <a:r>
              <a:rPr lang="en-US" dirty="0" err="1"/>
              <a:t>ji</a:t>
            </a:r>
            <a:r>
              <a:rPr lang="en-US" dirty="0"/>
              <a:t> and Mata </a:t>
            </a:r>
            <a:r>
              <a:rPr lang="en-US" dirty="0" err="1"/>
              <a:t>Lakhmi</a:t>
            </a:r>
            <a:r>
              <a:rPr lang="en-US" dirty="0"/>
              <a:t> </a:t>
            </a:r>
            <a:r>
              <a:rPr lang="en-US" dirty="0" err="1"/>
              <a:t>ji</a:t>
            </a:r>
            <a:r>
              <a:rPr lang="en-US" dirty="0"/>
              <a:t>. He married Mansa Devi and had two sons, Mohan and </a:t>
            </a:r>
            <a:r>
              <a:rPr lang="en-US" dirty="0" err="1"/>
              <a:t>Mohri</a:t>
            </a:r>
            <a:r>
              <a:rPr lang="en-US" dirty="0"/>
              <a:t>, and two daughters, Dani and </a:t>
            </a:r>
            <a:r>
              <a:rPr lang="en-US" dirty="0" err="1"/>
              <a:t>Bhani</a:t>
            </a:r>
            <a:r>
              <a:rPr lang="en-US" dirty="0"/>
              <a:t>.</a:t>
            </a:r>
          </a:p>
          <a:p>
            <a:r>
              <a:rPr lang="en-US" dirty="0"/>
              <a:t>He became the third guru at </a:t>
            </a:r>
            <a:r>
              <a:rPr lang="en-US" dirty="0" err="1"/>
              <a:t>Khadur</a:t>
            </a:r>
            <a:r>
              <a:rPr lang="en-US" dirty="0"/>
              <a:t>, India, on  March 26, 1552, and died at  </a:t>
            </a:r>
            <a:r>
              <a:rPr lang="en-US" dirty="0" err="1"/>
              <a:t>Goindwal</a:t>
            </a:r>
            <a:r>
              <a:rPr lang="en-US" dirty="0"/>
              <a:t>, India, on Sept. 1, 1574, at the age of 95.</a:t>
            </a:r>
          </a:p>
        </p:txBody>
      </p:sp>
    </p:spTree>
    <p:extLst>
      <p:ext uri="{BB962C8B-B14F-4D97-AF65-F5344CB8AC3E}">
        <p14:creationId xmlns:p14="http://schemas.microsoft.com/office/powerpoint/2010/main" val="2406816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0"/>
            <a:ext cx="12031579" cy="7294305"/>
          </a:xfrm>
          <a:prstGeom prst="rect">
            <a:avLst/>
          </a:prstGeom>
        </p:spPr>
        <p:txBody>
          <a:bodyPr wrap="square">
            <a:spAutoFit/>
          </a:bodyPr>
          <a:lstStyle/>
          <a:p>
            <a:r>
              <a:rPr lang="en-US" dirty="0"/>
              <a:t>04</a:t>
            </a:r>
          </a:p>
          <a:p>
            <a:r>
              <a:rPr lang="en-US" dirty="0"/>
              <a:t>Guru </a:t>
            </a:r>
            <a:r>
              <a:rPr lang="en-US" dirty="0" err="1"/>
              <a:t>Raam</a:t>
            </a:r>
            <a:r>
              <a:rPr lang="en-US" dirty="0"/>
              <a:t> Das</a:t>
            </a:r>
          </a:p>
          <a:p>
            <a:r>
              <a:rPr lang="en-US" dirty="0"/>
              <a:t>Guru </a:t>
            </a:r>
            <a:r>
              <a:rPr lang="en-US" dirty="0" err="1"/>
              <a:t>Raam</a:t>
            </a:r>
            <a:r>
              <a:rPr lang="en-US" dirty="0"/>
              <a:t> Das began the excavation of the </a:t>
            </a:r>
            <a:r>
              <a:rPr lang="en-US" dirty="0" err="1"/>
              <a:t>Sarovar</a:t>
            </a:r>
            <a:r>
              <a:rPr lang="en-US" dirty="0"/>
              <a:t> in Amritsar, India.</a:t>
            </a:r>
          </a:p>
          <a:p>
            <a:r>
              <a:rPr lang="en-US" dirty="0"/>
              <a:t>He was born in </a:t>
            </a:r>
            <a:r>
              <a:rPr lang="en-US" dirty="0" err="1"/>
              <a:t>Chuna</a:t>
            </a:r>
            <a:r>
              <a:rPr lang="en-US" dirty="0"/>
              <a:t> </a:t>
            </a:r>
            <a:r>
              <a:rPr lang="en-US" dirty="0" err="1"/>
              <a:t>Mandi</a:t>
            </a:r>
            <a:r>
              <a:rPr lang="en-US" dirty="0"/>
              <a:t> (Lahore, Pakistan), on Sept. 24, 1524, to Hari Das </a:t>
            </a:r>
            <a:r>
              <a:rPr lang="en-US" dirty="0" err="1"/>
              <a:t>ji</a:t>
            </a:r>
            <a:r>
              <a:rPr lang="en-US" dirty="0"/>
              <a:t> </a:t>
            </a:r>
            <a:r>
              <a:rPr lang="en-US" dirty="0" err="1"/>
              <a:t>Sodhi</a:t>
            </a:r>
            <a:r>
              <a:rPr lang="en-US" dirty="0"/>
              <a:t> and Mata </a:t>
            </a:r>
            <a:r>
              <a:rPr lang="en-US" dirty="0" err="1"/>
              <a:t>Daya</a:t>
            </a:r>
            <a:r>
              <a:rPr lang="en-US" dirty="0"/>
              <a:t> Kaur </a:t>
            </a:r>
            <a:r>
              <a:rPr lang="en-US" dirty="0" err="1"/>
              <a:t>ji</a:t>
            </a:r>
            <a:r>
              <a:rPr lang="en-US" dirty="0"/>
              <a:t>. He married Bibi </a:t>
            </a:r>
            <a:r>
              <a:rPr lang="en-US" dirty="0" err="1"/>
              <a:t>Bhani</a:t>
            </a:r>
            <a:r>
              <a:rPr lang="en-US" dirty="0"/>
              <a:t> </a:t>
            </a:r>
            <a:r>
              <a:rPr lang="en-US" dirty="0" err="1"/>
              <a:t>ji</a:t>
            </a:r>
            <a:r>
              <a:rPr lang="en-US" dirty="0"/>
              <a:t> and they had three sons, </a:t>
            </a:r>
            <a:r>
              <a:rPr lang="en-US" dirty="0" err="1"/>
              <a:t>Prithi</a:t>
            </a:r>
            <a:r>
              <a:rPr lang="en-US" dirty="0"/>
              <a:t> Chand, </a:t>
            </a:r>
            <a:r>
              <a:rPr lang="en-US" dirty="0" err="1"/>
              <a:t>Maha</a:t>
            </a:r>
            <a:r>
              <a:rPr lang="en-US" dirty="0"/>
              <a:t> Dev and Arjun Dev.</a:t>
            </a:r>
          </a:p>
          <a:p>
            <a:r>
              <a:rPr lang="en-US" dirty="0"/>
              <a:t>He became the fourth guru at </a:t>
            </a:r>
            <a:r>
              <a:rPr lang="en-US" dirty="0" err="1"/>
              <a:t>Goindwal</a:t>
            </a:r>
            <a:r>
              <a:rPr lang="en-US" dirty="0"/>
              <a:t>, India, on Sept. 1, 1574, and died at </a:t>
            </a:r>
            <a:r>
              <a:rPr lang="en-US" dirty="0" err="1"/>
              <a:t>Goindwal</a:t>
            </a:r>
            <a:r>
              <a:rPr lang="en-US" dirty="0"/>
              <a:t> on Sept. 1, 1581, at the age of 46. </a:t>
            </a:r>
          </a:p>
          <a:p>
            <a:r>
              <a:rPr lang="en-US" dirty="0"/>
              <a:t>05</a:t>
            </a:r>
          </a:p>
          <a:p>
            <a:r>
              <a:rPr lang="en-US" dirty="0"/>
              <a:t>Guru Arjun Dev (</a:t>
            </a:r>
            <a:r>
              <a:rPr lang="en-US" dirty="0" err="1"/>
              <a:t>Arjan</a:t>
            </a:r>
            <a:r>
              <a:rPr lang="en-US" dirty="0"/>
              <a:t> Dev)</a:t>
            </a:r>
          </a:p>
          <a:p>
            <a:r>
              <a:rPr lang="en-US" dirty="0"/>
              <a:t>Guru Arjun (</a:t>
            </a:r>
            <a:r>
              <a:rPr lang="en-US" dirty="0" err="1"/>
              <a:t>Arjan</a:t>
            </a:r>
            <a:r>
              <a:rPr lang="en-US" dirty="0"/>
              <a:t>) Dev erected the Golden Temple (</a:t>
            </a:r>
            <a:r>
              <a:rPr lang="en-US" dirty="0" err="1"/>
              <a:t>Harmandir</a:t>
            </a:r>
            <a:r>
              <a:rPr lang="en-US" dirty="0"/>
              <a:t> Sahib) in Amritsar, India, and compiled and contributed to </a:t>
            </a:r>
            <a:r>
              <a:rPr lang="en-US" dirty="0" err="1"/>
              <a:t>Adi</a:t>
            </a:r>
            <a:r>
              <a:rPr lang="en-US" dirty="0"/>
              <a:t> </a:t>
            </a:r>
            <a:r>
              <a:rPr lang="en-US" dirty="0" err="1"/>
              <a:t>Granth</a:t>
            </a:r>
            <a:r>
              <a:rPr lang="en-US" dirty="0"/>
              <a:t> in 1604.</a:t>
            </a:r>
          </a:p>
          <a:p>
            <a:r>
              <a:rPr lang="en-US" dirty="0"/>
              <a:t>He was born in </a:t>
            </a:r>
            <a:r>
              <a:rPr lang="en-US" dirty="0" err="1"/>
              <a:t>Goindwal</a:t>
            </a:r>
            <a:r>
              <a:rPr lang="en-US" dirty="0"/>
              <a:t>, India, on April 14. 1563, to Guru </a:t>
            </a:r>
            <a:r>
              <a:rPr lang="en-US" dirty="0" err="1"/>
              <a:t>Raam</a:t>
            </a:r>
            <a:r>
              <a:rPr lang="en-US" dirty="0"/>
              <a:t> das and Ji Mata </a:t>
            </a:r>
            <a:r>
              <a:rPr lang="en-US" dirty="0" err="1"/>
              <a:t>Bhani</a:t>
            </a:r>
            <a:r>
              <a:rPr lang="en-US" dirty="0"/>
              <a:t> </a:t>
            </a:r>
            <a:r>
              <a:rPr lang="en-US" dirty="0" err="1"/>
              <a:t>ji</a:t>
            </a:r>
            <a:r>
              <a:rPr lang="en-US" dirty="0"/>
              <a:t>. He wed </a:t>
            </a:r>
            <a:r>
              <a:rPr lang="en-US" dirty="0" err="1"/>
              <a:t>Raam</a:t>
            </a:r>
            <a:r>
              <a:rPr lang="en-US" dirty="0"/>
              <a:t> Devi, who was issueless, and Ganga </a:t>
            </a:r>
            <a:r>
              <a:rPr lang="en-US" dirty="0" err="1"/>
              <a:t>ji</a:t>
            </a:r>
            <a:r>
              <a:rPr lang="en-US" dirty="0"/>
              <a:t>, and they had one son, </a:t>
            </a:r>
            <a:r>
              <a:rPr lang="en-US" dirty="0" err="1"/>
              <a:t>Har</a:t>
            </a:r>
            <a:r>
              <a:rPr lang="en-US" dirty="0"/>
              <a:t> </a:t>
            </a:r>
            <a:r>
              <a:rPr lang="en-US" dirty="0" err="1"/>
              <a:t>Govind</a:t>
            </a:r>
            <a:r>
              <a:rPr lang="en-US" dirty="0"/>
              <a:t>.</a:t>
            </a:r>
          </a:p>
          <a:p>
            <a:r>
              <a:rPr lang="en-US" dirty="0"/>
              <a:t>He was made the fifth guru at </a:t>
            </a:r>
            <a:r>
              <a:rPr lang="en-US" dirty="0" err="1"/>
              <a:t>Goindwal</a:t>
            </a:r>
            <a:r>
              <a:rPr lang="en-US" dirty="0"/>
              <a:t> on Sept. 1, 1581, and died in Lahore, Pakistan, on May 30, 1606, at the age of 43.</a:t>
            </a:r>
          </a:p>
          <a:p>
            <a:r>
              <a:rPr lang="en-US" dirty="0"/>
              <a:t>06</a:t>
            </a:r>
          </a:p>
          <a:p>
            <a:r>
              <a:rPr lang="en-US" dirty="0"/>
              <a:t>Guru </a:t>
            </a:r>
            <a:r>
              <a:rPr lang="en-US" dirty="0" err="1"/>
              <a:t>Har</a:t>
            </a:r>
            <a:r>
              <a:rPr lang="en-US" dirty="0"/>
              <a:t> </a:t>
            </a:r>
            <a:r>
              <a:rPr lang="en-US" dirty="0" err="1"/>
              <a:t>Govind</a:t>
            </a:r>
            <a:r>
              <a:rPr lang="en-US" dirty="0"/>
              <a:t> (</a:t>
            </a:r>
            <a:r>
              <a:rPr lang="en-US" dirty="0" err="1"/>
              <a:t>Har</a:t>
            </a:r>
            <a:r>
              <a:rPr lang="en-US" dirty="0"/>
              <a:t> </a:t>
            </a:r>
            <a:r>
              <a:rPr lang="en-US" dirty="0" err="1"/>
              <a:t>Gobind</a:t>
            </a:r>
            <a:r>
              <a:rPr lang="en-US" dirty="0"/>
              <a:t>)</a:t>
            </a:r>
          </a:p>
          <a:p>
            <a:r>
              <a:rPr lang="en-US" dirty="0"/>
              <a:t>Guru </a:t>
            </a:r>
            <a:r>
              <a:rPr lang="en-US" dirty="0" err="1"/>
              <a:t>Har</a:t>
            </a:r>
            <a:r>
              <a:rPr lang="en-US" dirty="0"/>
              <a:t> </a:t>
            </a:r>
            <a:r>
              <a:rPr lang="en-US" dirty="0" err="1"/>
              <a:t>Govind</a:t>
            </a:r>
            <a:r>
              <a:rPr lang="en-US" dirty="0"/>
              <a:t> (</a:t>
            </a:r>
            <a:r>
              <a:rPr lang="en-US" dirty="0" err="1"/>
              <a:t>Hargobind</a:t>
            </a:r>
            <a:r>
              <a:rPr lang="en-US" dirty="0"/>
              <a:t>) built the Akal </a:t>
            </a:r>
            <a:r>
              <a:rPr lang="en-US" dirty="0" err="1"/>
              <a:t>Takhat</a:t>
            </a:r>
            <a:r>
              <a:rPr lang="en-US" dirty="0"/>
              <a:t>. He raised an army and wore ​two swords that symbolized secular and spiritual authority. The Mughal Emperor Jahangir imprisoned the guru, who negotiated a release for whoever could hold on to his robe.</a:t>
            </a:r>
          </a:p>
          <a:p>
            <a:r>
              <a:rPr lang="en-US" dirty="0"/>
              <a:t>The sixth guru was born in Guru </a:t>
            </a:r>
            <a:r>
              <a:rPr lang="en-US" dirty="0" err="1"/>
              <a:t>ki</a:t>
            </a:r>
            <a:r>
              <a:rPr lang="en-US" dirty="0"/>
              <a:t> </a:t>
            </a:r>
            <a:r>
              <a:rPr lang="en-US" dirty="0" err="1"/>
              <a:t>Wadali</a:t>
            </a:r>
            <a:r>
              <a:rPr lang="en-US" dirty="0"/>
              <a:t>, India, on June 19, 1595, and was the son of Guru Arjun and Mata Ganga. He married </a:t>
            </a:r>
            <a:r>
              <a:rPr lang="en-US" dirty="0" err="1"/>
              <a:t>Damodri</a:t>
            </a:r>
            <a:r>
              <a:rPr lang="en-US" dirty="0"/>
              <a:t> </a:t>
            </a:r>
            <a:r>
              <a:rPr lang="en-US" dirty="0" err="1"/>
              <a:t>ji</a:t>
            </a:r>
            <a:r>
              <a:rPr lang="en-US" dirty="0"/>
              <a:t>, </a:t>
            </a:r>
            <a:r>
              <a:rPr lang="en-US" dirty="0" err="1"/>
              <a:t>Nankee</a:t>
            </a:r>
            <a:r>
              <a:rPr lang="en-US" dirty="0"/>
              <a:t> </a:t>
            </a:r>
            <a:r>
              <a:rPr lang="en-US" dirty="0" err="1"/>
              <a:t>ji</a:t>
            </a:r>
            <a:r>
              <a:rPr lang="en-US" dirty="0"/>
              <a:t>, and </a:t>
            </a:r>
            <a:r>
              <a:rPr lang="en-US" dirty="0" err="1"/>
              <a:t>Maha</a:t>
            </a:r>
            <a:r>
              <a:rPr lang="en-US" dirty="0"/>
              <a:t> Devi </a:t>
            </a:r>
            <a:r>
              <a:rPr lang="en-US" dirty="0" err="1"/>
              <a:t>ji</a:t>
            </a:r>
            <a:r>
              <a:rPr lang="en-US" dirty="0"/>
              <a:t>. He was the father of five sons, Gur </a:t>
            </a:r>
            <a:r>
              <a:rPr lang="en-US" dirty="0" err="1"/>
              <a:t>Ditta</a:t>
            </a:r>
            <a:r>
              <a:rPr lang="en-US" dirty="0"/>
              <a:t>, Ani Rai, </a:t>
            </a:r>
            <a:r>
              <a:rPr lang="en-US" dirty="0" err="1"/>
              <a:t>Suraj</a:t>
            </a:r>
            <a:r>
              <a:rPr lang="en-US" dirty="0"/>
              <a:t> Mal, Atal Rai, </a:t>
            </a:r>
            <a:r>
              <a:rPr lang="en-US" dirty="0" err="1"/>
              <a:t>Teg</a:t>
            </a:r>
            <a:r>
              <a:rPr lang="en-US" dirty="0"/>
              <a:t> Mall (</a:t>
            </a:r>
            <a:r>
              <a:rPr lang="en-US" dirty="0" err="1"/>
              <a:t>Teg</a:t>
            </a:r>
            <a:r>
              <a:rPr lang="en-US" dirty="0"/>
              <a:t> Bahadur), and one daughter, Bibi </a:t>
            </a:r>
            <a:r>
              <a:rPr lang="en-US" dirty="0" err="1"/>
              <a:t>Veero</a:t>
            </a:r>
            <a:r>
              <a:rPr lang="en-US" dirty="0"/>
              <a:t>.</a:t>
            </a:r>
          </a:p>
          <a:p>
            <a:r>
              <a:rPr lang="en-US" dirty="0"/>
              <a:t>He was pronounced the sixth guru at Amritsar, India, on May 25, 1606, and died at </a:t>
            </a:r>
            <a:r>
              <a:rPr lang="en-US" dirty="0" err="1"/>
              <a:t>Kiratpur</a:t>
            </a:r>
            <a:r>
              <a:rPr lang="en-US" dirty="0"/>
              <a:t>, India, on March 3, 1644, at the age of 48.</a:t>
            </a:r>
            <a:endParaRPr lang="en-GB" dirty="0"/>
          </a:p>
        </p:txBody>
      </p:sp>
    </p:spTree>
    <p:extLst>
      <p:ext uri="{BB962C8B-B14F-4D97-AF65-F5344CB8AC3E}">
        <p14:creationId xmlns:p14="http://schemas.microsoft.com/office/powerpoint/2010/main" val="3264731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89" y="0"/>
            <a:ext cx="12192000" cy="7294305"/>
          </a:xfrm>
          <a:prstGeom prst="rect">
            <a:avLst/>
          </a:prstGeom>
        </p:spPr>
        <p:txBody>
          <a:bodyPr wrap="square">
            <a:spAutoFit/>
          </a:bodyPr>
          <a:lstStyle/>
          <a:p>
            <a:r>
              <a:rPr lang="en-US" sz="1600" dirty="0"/>
              <a:t>07</a:t>
            </a:r>
          </a:p>
          <a:p>
            <a:r>
              <a:rPr lang="en-US" sz="1600" dirty="0"/>
              <a:t>Guru </a:t>
            </a:r>
            <a:r>
              <a:rPr lang="en-US" sz="1600" dirty="0" err="1"/>
              <a:t>Har</a:t>
            </a:r>
            <a:r>
              <a:rPr lang="en-US" sz="1600" dirty="0"/>
              <a:t> Rai</a:t>
            </a:r>
          </a:p>
          <a:p>
            <a:r>
              <a:rPr lang="en-US" sz="1600" dirty="0"/>
              <a:t>Guru </a:t>
            </a:r>
            <a:r>
              <a:rPr lang="en-US" sz="1600" dirty="0" err="1"/>
              <a:t>Har</a:t>
            </a:r>
            <a:r>
              <a:rPr lang="en-US" sz="1600" dirty="0"/>
              <a:t> Rai, seventh of the 10 gurus, propagated the Sikh faith, maintained a cavalry of 20,000 as his personal guard, and established both a hospital and zoo.</a:t>
            </a:r>
          </a:p>
          <a:p>
            <a:r>
              <a:rPr lang="en-US" sz="1600" dirty="0"/>
              <a:t>He was born in </a:t>
            </a:r>
            <a:r>
              <a:rPr lang="en-US" sz="1600" dirty="0" err="1"/>
              <a:t>Kiratupur</a:t>
            </a:r>
            <a:r>
              <a:rPr lang="en-US" sz="1600" dirty="0"/>
              <a:t>, India, on Jan. 16, 1630, and was the son of Baba </a:t>
            </a:r>
            <a:r>
              <a:rPr lang="en-US" sz="1600" dirty="0" err="1"/>
              <a:t>Gurditta</a:t>
            </a:r>
            <a:r>
              <a:rPr lang="en-US" sz="1600" dirty="0"/>
              <a:t> </a:t>
            </a:r>
            <a:r>
              <a:rPr lang="en-US" sz="1600" dirty="0" err="1"/>
              <a:t>ji</a:t>
            </a:r>
            <a:r>
              <a:rPr lang="en-US" sz="1600" dirty="0"/>
              <a:t> and Mata </a:t>
            </a:r>
            <a:r>
              <a:rPr lang="en-US" sz="1600" dirty="0" err="1"/>
              <a:t>Nihal</a:t>
            </a:r>
            <a:r>
              <a:rPr lang="en-US" sz="1600" dirty="0"/>
              <a:t> Kaur. He married </a:t>
            </a:r>
            <a:r>
              <a:rPr lang="en-US" sz="1600" dirty="0" err="1"/>
              <a:t>Sulakhni</a:t>
            </a:r>
            <a:r>
              <a:rPr lang="en-US" sz="1600" dirty="0"/>
              <a:t> </a:t>
            </a:r>
            <a:r>
              <a:rPr lang="en-US" sz="1600" dirty="0" err="1"/>
              <a:t>ji</a:t>
            </a:r>
            <a:r>
              <a:rPr lang="en-US" sz="1600" dirty="0"/>
              <a:t> and was the father of two sons, Ram Rai and </a:t>
            </a:r>
            <a:r>
              <a:rPr lang="en-US" sz="1600" dirty="0" err="1"/>
              <a:t>Har</a:t>
            </a:r>
            <a:r>
              <a:rPr lang="en-US" sz="1600" dirty="0"/>
              <a:t> Krishan, and one daughter, </a:t>
            </a:r>
            <a:r>
              <a:rPr lang="en-US" sz="1600" dirty="0" err="1"/>
              <a:t>Sarup</a:t>
            </a:r>
            <a:r>
              <a:rPr lang="en-US" sz="1600" dirty="0"/>
              <a:t> Kaur.</a:t>
            </a:r>
          </a:p>
          <a:p>
            <a:r>
              <a:rPr lang="en-US" sz="1600" dirty="0"/>
              <a:t>He was named the seventh guru at </a:t>
            </a:r>
            <a:r>
              <a:rPr lang="en-US" sz="1600" dirty="0" err="1"/>
              <a:t>Kiratpur</a:t>
            </a:r>
            <a:r>
              <a:rPr lang="en-US" sz="1600" dirty="0"/>
              <a:t>, March 3, 1644, and died at </a:t>
            </a:r>
            <a:r>
              <a:rPr lang="en-US" sz="1600" dirty="0" err="1"/>
              <a:t>Kiratpur</a:t>
            </a:r>
            <a:r>
              <a:rPr lang="en-US" sz="1600" dirty="0"/>
              <a:t>, Oct. 6, 1661, at the age of 31.</a:t>
            </a:r>
          </a:p>
          <a:p>
            <a:r>
              <a:rPr lang="en-US" sz="1600" dirty="0"/>
              <a:t>08</a:t>
            </a:r>
          </a:p>
          <a:p>
            <a:r>
              <a:rPr lang="en-US" sz="1600" dirty="0"/>
              <a:t>Guru </a:t>
            </a:r>
            <a:r>
              <a:rPr lang="en-US" sz="1600" dirty="0" err="1"/>
              <a:t>Har</a:t>
            </a:r>
            <a:r>
              <a:rPr lang="en-US" sz="1600" dirty="0"/>
              <a:t> Krishan (</a:t>
            </a:r>
            <a:r>
              <a:rPr lang="en-US" sz="1600" dirty="0" err="1"/>
              <a:t>Har</a:t>
            </a:r>
            <a:r>
              <a:rPr lang="en-US" sz="1600" dirty="0"/>
              <a:t> </a:t>
            </a:r>
            <a:r>
              <a:rPr lang="en-US" sz="1600" dirty="0" err="1"/>
              <a:t>Kishan</a:t>
            </a:r>
            <a:r>
              <a:rPr lang="en-US" sz="1600" dirty="0"/>
              <a:t>)</a:t>
            </a:r>
          </a:p>
          <a:p>
            <a:r>
              <a:rPr lang="en-US" sz="1600" dirty="0"/>
              <a:t>Guru </a:t>
            </a:r>
            <a:r>
              <a:rPr lang="en-US" sz="1600" dirty="0" err="1"/>
              <a:t>Har</a:t>
            </a:r>
            <a:r>
              <a:rPr lang="en-US" sz="1600" dirty="0"/>
              <a:t> Krishan became guru at the age of 5. He was born in </a:t>
            </a:r>
            <a:r>
              <a:rPr lang="en-US" sz="1600" dirty="0" err="1"/>
              <a:t>Kiratpur</a:t>
            </a:r>
            <a:r>
              <a:rPr lang="en-US" sz="1600" dirty="0"/>
              <a:t>, India, on July 7, 1656, and was the son of Guru </a:t>
            </a:r>
            <a:r>
              <a:rPr lang="en-US" sz="1600" dirty="0" err="1"/>
              <a:t>Har</a:t>
            </a:r>
            <a:r>
              <a:rPr lang="en-US" sz="1600" dirty="0"/>
              <a:t> Rai and Mata </a:t>
            </a:r>
            <a:r>
              <a:rPr lang="en-US" sz="1600" dirty="0" err="1"/>
              <a:t>Kishan</a:t>
            </a:r>
            <a:r>
              <a:rPr lang="en-US" sz="1600" dirty="0"/>
              <a:t> (aka </a:t>
            </a:r>
            <a:r>
              <a:rPr lang="en-US" sz="1600" dirty="0" err="1"/>
              <a:t>Sulakhni</a:t>
            </a:r>
            <a:r>
              <a:rPr lang="en-US" sz="1600" dirty="0"/>
              <a:t>).</a:t>
            </a:r>
          </a:p>
          <a:p>
            <a:r>
              <a:rPr lang="en-US" sz="1600" dirty="0"/>
              <a:t>He became guru on Oct. 6, 1661, and died of smallpox at Delhi, India on March 30, 1664, at age 7. He had the shortest tenure of all gurus.</a:t>
            </a:r>
          </a:p>
          <a:p>
            <a:r>
              <a:rPr lang="en-US" sz="1600" dirty="0"/>
              <a:t>09</a:t>
            </a:r>
          </a:p>
          <a:p>
            <a:r>
              <a:rPr lang="en-US" sz="1600" dirty="0"/>
              <a:t>Guru </a:t>
            </a:r>
            <a:r>
              <a:rPr lang="en-US" sz="1600" dirty="0" err="1"/>
              <a:t>Teg</a:t>
            </a:r>
            <a:r>
              <a:rPr lang="en-US" sz="1600" dirty="0"/>
              <a:t> </a:t>
            </a:r>
            <a:r>
              <a:rPr lang="en-US" sz="1600" dirty="0" err="1"/>
              <a:t>Bahadar</a:t>
            </a:r>
            <a:r>
              <a:rPr lang="en-US" sz="1600" dirty="0"/>
              <a:t> (</a:t>
            </a:r>
            <a:r>
              <a:rPr lang="en-US" sz="1600" dirty="0" err="1"/>
              <a:t>Tegh</a:t>
            </a:r>
            <a:r>
              <a:rPr lang="en-US" sz="1600" dirty="0"/>
              <a:t> Bahadur)</a:t>
            </a:r>
          </a:p>
          <a:p>
            <a:r>
              <a:rPr lang="en-US" sz="1600" dirty="0"/>
              <a:t>Guru </a:t>
            </a:r>
            <a:r>
              <a:rPr lang="en-US" sz="1600" dirty="0" err="1"/>
              <a:t>Teg</a:t>
            </a:r>
            <a:r>
              <a:rPr lang="en-US" sz="1600" dirty="0"/>
              <a:t> </a:t>
            </a:r>
            <a:r>
              <a:rPr lang="en-US" sz="1600" dirty="0" err="1"/>
              <a:t>Bahadar</a:t>
            </a:r>
            <a:r>
              <a:rPr lang="en-US" sz="1600" dirty="0"/>
              <a:t>, ninth of the 10 gurus, was reluctant to leave meditation and come forward as guru. He ultimately sacrificed his life to protect Hindu </a:t>
            </a:r>
            <a:r>
              <a:rPr lang="en-US" sz="1600" dirty="0" err="1"/>
              <a:t>Pandits</a:t>
            </a:r>
            <a:r>
              <a:rPr lang="en-US" sz="1600" dirty="0"/>
              <a:t> from forced conversion to Islam.</a:t>
            </a:r>
          </a:p>
          <a:p>
            <a:r>
              <a:rPr lang="en-US" sz="1600" dirty="0"/>
              <a:t>He was born in Amritsar, India, on April 1, 1621, the son of Guru </a:t>
            </a:r>
            <a:r>
              <a:rPr lang="en-US" sz="1600" dirty="0" err="1"/>
              <a:t>Har</a:t>
            </a:r>
            <a:r>
              <a:rPr lang="en-US" sz="1600" dirty="0"/>
              <a:t> </a:t>
            </a:r>
            <a:r>
              <a:rPr lang="en-US" sz="1600" dirty="0" err="1"/>
              <a:t>Govind</a:t>
            </a:r>
            <a:r>
              <a:rPr lang="en-US" sz="1600" dirty="0"/>
              <a:t> and Mata </a:t>
            </a:r>
            <a:r>
              <a:rPr lang="en-US" sz="1600" dirty="0" err="1"/>
              <a:t>Nankee</a:t>
            </a:r>
            <a:r>
              <a:rPr lang="en-US" sz="1600" dirty="0"/>
              <a:t> </a:t>
            </a:r>
            <a:r>
              <a:rPr lang="en-US" sz="1600" dirty="0" err="1"/>
              <a:t>ji</a:t>
            </a:r>
            <a:r>
              <a:rPr lang="en-US" sz="1600" dirty="0"/>
              <a:t>. He married </a:t>
            </a:r>
            <a:r>
              <a:rPr lang="en-US" sz="1600" dirty="0" err="1"/>
              <a:t>Gujri</a:t>
            </a:r>
            <a:r>
              <a:rPr lang="en-US" sz="1600" dirty="0"/>
              <a:t> </a:t>
            </a:r>
            <a:r>
              <a:rPr lang="en-US" sz="1600" dirty="0" err="1"/>
              <a:t>ji</a:t>
            </a:r>
            <a:r>
              <a:rPr lang="en-US" sz="1600" dirty="0"/>
              <a:t>, and they had one son, </a:t>
            </a:r>
            <a:r>
              <a:rPr lang="en-US" sz="1600" dirty="0" err="1"/>
              <a:t>Gobind</a:t>
            </a:r>
            <a:r>
              <a:rPr lang="en-US" sz="1600" dirty="0"/>
              <a:t> Singh.</a:t>
            </a:r>
          </a:p>
          <a:p>
            <a:r>
              <a:rPr lang="en-US" sz="1600" dirty="0"/>
              <a:t>He became guru at Baba </a:t>
            </a:r>
            <a:r>
              <a:rPr lang="en-US" sz="1600" dirty="0" err="1"/>
              <a:t>Bakala</a:t>
            </a:r>
            <a:r>
              <a:rPr lang="en-US" sz="1600" dirty="0"/>
              <a:t>, India, on Aug. 11, 1664, and died at Delhi, India, on Nov. 11, 1675, at the age of 54.</a:t>
            </a:r>
          </a:p>
          <a:p>
            <a:r>
              <a:rPr lang="en-US" sz="1600" dirty="0"/>
              <a:t>10</a:t>
            </a:r>
          </a:p>
          <a:p>
            <a:r>
              <a:rPr lang="en-US" sz="1600" dirty="0"/>
              <a:t>Guru </a:t>
            </a:r>
            <a:r>
              <a:rPr lang="en-US" sz="1600" dirty="0" err="1"/>
              <a:t>Gobind</a:t>
            </a:r>
            <a:r>
              <a:rPr lang="en-US" sz="1600" dirty="0"/>
              <a:t> Singh</a:t>
            </a:r>
          </a:p>
          <a:p>
            <a:r>
              <a:rPr lang="en-US" sz="1600" dirty="0" err="1"/>
              <a:t>Gobind</a:t>
            </a:r>
            <a:r>
              <a:rPr lang="en-US" sz="1600" dirty="0"/>
              <a:t> Singh, the 10th guru, created the order of </a:t>
            </a:r>
            <a:r>
              <a:rPr lang="en-US" sz="1600" dirty="0" err="1"/>
              <a:t>Khalsa</a:t>
            </a:r>
            <a:r>
              <a:rPr lang="en-US" sz="1600" dirty="0"/>
              <a:t>. He sacrificed his father, mother, sons, and his own life to protect Sikhs from forced conversion to Islam. He completed the </a:t>
            </a:r>
            <a:r>
              <a:rPr lang="en-US" sz="1600" dirty="0" err="1"/>
              <a:t>Granth</a:t>
            </a:r>
            <a:r>
              <a:rPr lang="en-US" sz="1600" dirty="0"/>
              <a:t>, bestowing upon it the title of everlasting guru.</a:t>
            </a:r>
          </a:p>
          <a:p>
            <a:r>
              <a:rPr lang="en-US" sz="1600" dirty="0"/>
              <a:t>He was born in Bihar, India, on Dec. 22, 1666, and was the son of Guru </a:t>
            </a:r>
            <a:r>
              <a:rPr lang="en-US" sz="1600" dirty="0" err="1"/>
              <a:t>Teg</a:t>
            </a:r>
            <a:r>
              <a:rPr lang="en-US" sz="1600" dirty="0"/>
              <a:t> </a:t>
            </a:r>
            <a:r>
              <a:rPr lang="en-US" sz="1600" dirty="0" err="1"/>
              <a:t>Bahadar</a:t>
            </a:r>
            <a:r>
              <a:rPr lang="en-US" sz="1600" dirty="0"/>
              <a:t> and Mata </a:t>
            </a:r>
            <a:r>
              <a:rPr lang="en-US" sz="1600" dirty="0" err="1"/>
              <a:t>Gujri</a:t>
            </a:r>
            <a:r>
              <a:rPr lang="en-US" sz="1600" dirty="0"/>
              <a:t> </a:t>
            </a:r>
            <a:r>
              <a:rPr lang="en-US" sz="1600" dirty="0" err="1"/>
              <a:t>ji</a:t>
            </a:r>
            <a:r>
              <a:rPr lang="en-US" sz="1600" dirty="0"/>
              <a:t>. He married </a:t>
            </a:r>
            <a:r>
              <a:rPr lang="en-US" sz="1600" dirty="0" err="1"/>
              <a:t>Jito</a:t>
            </a:r>
            <a:r>
              <a:rPr lang="en-US" sz="1600" dirty="0"/>
              <a:t> </a:t>
            </a:r>
            <a:r>
              <a:rPr lang="en-US" sz="1600" dirty="0" err="1"/>
              <a:t>ji</a:t>
            </a:r>
            <a:r>
              <a:rPr lang="en-US" sz="1600" dirty="0"/>
              <a:t> (</a:t>
            </a:r>
            <a:r>
              <a:rPr lang="en-US" sz="1600" dirty="0" err="1"/>
              <a:t>Ajit</a:t>
            </a:r>
            <a:r>
              <a:rPr lang="en-US" sz="1600" dirty="0"/>
              <a:t> Kaur), </a:t>
            </a:r>
            <a:r>
              <a:rPr lang="en-US" sz="1600" dirty="0" err="1"/>
              <a:t>Sundri</a:t>
            </a:r>
            <a:r>
              <a:rPr lang="en-US" sz="1600" dirty="0"/>
              <a:t>, and Mata Sahib Kaur and had four sons,  </a:t>
            </a:r>
            <a:r>
              <a:rPr lang="en-US" sz="1600" dirty="0" err="1"/>
              <a:t>Ajit</a:t>
            </a:r>
            <a:r>
              <a:rPr lang="en-US" sz="1600" dirty="0"/>
              <a:t> Singh, </a:t>
            </a:r>
            <a:r>
              <a:rPr lang="en-US" sz="1600" dirty="0" err="1"/>
              <a:t>Jujhar</a:t>
            </a:r>
            <a:r>
              <a:rPr lang="en-US" sz="1600" dirty="0"/>
              <a:t> Singh, </a:t>
            </a:r>
            <a:r>
              <a:rPr lang="en-US" sz="1600" dirty="0" err="1"/>
              <a:t>Zorawar</a:t>
            </a:r>
            <a:r>
              <a:rPr lang="en-US" sz="1600" dirty="0"/>
              <a:t> Singh and </a:t>
            </a:r>
            <a:r>
              <a:rPr lang="en-US" sz="1600" dirty="0" err="1"/>
              <a:t>Fateh</a:t>
            </a:r>
            <a:r>
              <a:rPr lang="en-US" sz="1600" dirty="0"/>
              <a:t> Singh.</a:t>
            </a:r>
          </a:p>
          <a:p>
            <a:r>
              <a:rPr lang="en-US" sz="1600" dirty="0"/>
              <a:t>He became the 10th guru at </a:t>
            </a:r>
            <a:r>
              <a:rPr lang="en-US" sz="1600" dirty="0" err="1"/>
              <a:t>Anandpur</a:t>
            </a:r>
            <a:r>
              <a:rPr lang="en-US" sz="1600" dirty="0"/>
              <a:t>, India, on Nov. 11, 1675, and died at </a:t>
            </a:r>
            <a:r>
              <a:rPr lang="en-US" sz="1600" dirty="0" err="1"/>
              <a:t>Nanded</a:t>
            </a:r>
            <a:r>
              <a:rPr lang="en-US" sz="1600" dirty="0"/>
              <a:t>, India, on Oct. 7, 1708, at the age of 41.</a:t>
            </a:r>
          </a:p>
          <a:p>
            <a:endParaRPr lang="en-US" dirty="0"/>
          </a:p>
          <a:p>
            <a:endParaRPr lang="en-US" dirty="0"/>
          </a:p>
        </p:txBody>
      </p:sp>
    </p:spTree>
    <p:extLst>
      <p:ext uri="{BB962C8B-B14F-4D97-AF65-F5344CB8AC3E}">
        <p14:creationId xmlns:p14="http://schemas.microsoft.com/office/powerpoint/2010/main" val="3571742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uru Nanak Dev"/>
          <p:cNvPicPr>
            <a:picLocks noChangeAspect="1" noChangeArrowheads="1"/>
          </p:cNvPicPr>
          <p:nvPr/>
        </p:nvPicPr>
        <p:blipFill>
          <a:blip r:embed="rId2" cstate="print"/>
          <a:srcRect/>
          <a:stretch>
            <a:fillRect/>
          </a:stretch>
        </p:blipFill>
        <p:spPr bwMode="auto">
          <a:xfrm>
            <a:off x="5591945" y="404665"/>
            <a:ext cx="772493" cy="1207021"/>
          </a:xfrm>
          <a:prstGeom prst="rect">
            <a:avLst/>
          </a:prstGeom>
          <a:noFill/>
        </p:spPr>
      </p:pic>
      <p:sp>
        <p:nvSpPr>
          <p:cNvPr id="3" name="Rounded Rectangular Callout 2"/>
          <p:cNvSpPr/>
          <p:nvPr/>
        </p:nvSpPr>
        <p:spPr>
          <a:xfrm>
            <a:off x="6384032" y="260648"/>
            <a:ext cx="3569620" cy="649782"/>
          </a:xfrm>
          <a:prstGeom prst="wedgeRoundRectCallout">
            <a:avLst>
              <a:gd name="adj1" fmla="val -59951"/>
              <a:gd name="adj2" fmla="val 7424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900" dirty="0">
                <a:solidFill>
                  <a:prstClr val="black"/>
                </a:solidFill>
              </a:rPr>
              <a:t>My name is </a:t>
            </a:r>
            <a:r>
              <a:rPr lang="en-GB" sz="900" b="1" dirty="0">
                <a:solidFill>
                  <a:prstClr val="black"/>
                </a:solidFill>
              </a:rPr>
              <a:t>Guru Nanak Dev</a:t>
            </a:r>
            <a:r>
              <a:rPr lang="en-GB" sz="900" dirty="0">
                <a:solidFill>
                  <a:prstClr val="black"/>
                </a:solidFill>
              </a:rPr>
              <a:t>.</a:t>
            </a:r>
          </a:p>
          <a:p>
            <a:r>
              <a:rPr lang="en-GB" sz="900" dirty="0">
                <a:solidFill>
                  <a:prstClr val="black"/>
                </a:solidFill>
              </a:rPr>
              <a:t> I lived from 1469-1539.  I was the first Guru and I began the Sikh religion.  I strongly believe that all people are the children of God.</a:t>
            </a:r>
          </a:p>
        </p:txBody>
      </p:sp>
      <p:pic>
        <p:nvPicPr>
          <p:cNvPr id="4" name="Picture 6" descr="Guru Angad Dev"/>
          <p:cNvPicPr>
            <a:picLocks noChangeAspect="1" noChangeArrowheads="1"/>
          </p:cNvPicPr>
          <p:nvPr/>
        </p:nvPicPr>
        <p:blipFill>
          <a:blip r:embed="rId3" cstate="print"/>
          <a:srcRect/>
          <a:stretch>
            <a:fillRect/>
          </a:stretch>
        </p:blipFill>
        <p:spPr bwMode="auto">
          <a:xfrm>
            <a:off x="6744073" y="1268761"/>
            <a:ext cx="748753" cy="990997"/>
          </a:xfrm>
          <a:prstGeom prst="rect">
            <a:avLst/>
          </a:prstGeom>
          <a:noFill/>
        </p:spPr>
      </p:pic>
      <p:sp>
        <p:nvSpPr>
          <p:cNvPr id="5" name="Rounded Rectangular Callout 4"/>
          <p:cNvSpPr/>
          <p:nvPr/>
        </p:nvSpPr>
        <p:spPr>
          <a:xfrm>
            <a:off x="7536160" y="1052736"/>
            <a:ext cx="2921548" cy="628692"/>
          </a:xfrm>
          <a:prstGeom prst="wedgeRoundRectCallout">
            <a:avLst>
              <a:gd name="adj1" fmla="val -58575"/>
              <a:gd name="adj2" fmla="val 79263"/>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900" dirty="0">
                <a:solidFill>
                  <a:prstClr val="black"/>
                </a:solidFill>
              </a:rPr>
              <a:t>My name is </a:t>
            </a:r>
            <a:r>
              <a:rPr lang="en-GB" sz="900" b="1" dirty="0">
                <a:solidFill>
                  <a:prstClr val="black"/>
                </a:solidFill>
              </a:rPr>
              <a:t>Guru </a:t>
            </a:r>
            <a:r>
              <a:rPr lang="en-GB" sz="900" b="1" dirty="0" err="1">
                <a:solidFill>
                  <a:prstClr val="black"/>
                </a:solidFill>
              </a:rPr>
              <a:t>Angad</a:t>
            </a:r>
            <a:r>
              <a:rPr lang="en-GB" sz="900" b="1" dirty="0">
                <a:solidFill>
                  <a:prstClr val="black"/>
                </a:solidFill>
              </a:rPr>
              <a:t> Dev</a:t>
            </a:r>
            <a:r>
              <a:rPr lang="en-GB" sz="900" dirty="0">
                <a:solidFill>
                  <a:prstClr val="black"/>
                </a:solidFill>
              </a:rPr>
              <a:t>. </a:t>
            </a:r>
          </a:p>
          <a:p>
            <a:r>
              <a:rPr lang="en-GB" sz="900" dirty="0">
                <a:solidFill>
                  <a:prstClr val="black"/>
                </a:solidFill>
              </a:rPr>
              <a:t>I lived from 1504- 1552. I encouraged people to learn the language of Punjabi and put together a set of hymns about Guru Nanak.</a:t>
            </a:r>
            <a:r>
              <a:rPr lang="en-GB" sz="900" b="1" dirty="0">
                <a:solidFill>
                  <a:prstClr val="black"/>
                </a:solidFill>
              </a:rPr>
              <a:t> </a:t>
            </a:r>
            <a:endParaRPr lang="en-GB" sz="900" dirty="0">
              <a:solidFill>
                <a:prstClr val="black"/>
              </a:solidFill>
            </a:endParaRPr>
          </a:p>
        </p:txBody>
      </p:sp>
      <p:pic>
        <p:nvPicPr>
          <p:cNvPr id="6" name="Picture 4" descr="Guru Amar Das"/>
          <p:cNvPicPr>
            <a:picLocks noChangeAspect="1" noChangeArrowheads="1"/>
          </p:cNvPicPr>
          <p:nvPr/>
        </p:nvPicPr>
        <p:blipFill>
          <a:blip r:embed="rId4" cstate="print"/>
          <a:srcRect/>
          <a:stretch>
            <a:fillRect/>
          </a:stretch>
        </p:blipFill>
        <p:spPr bwMode="auto">
          <a:xfrm>
            <a:off x="7536161" y="2636913"/>
            <a:ext cx="747833" cy="929627"/>
          </a:xfrm>
          <a:prstGeom prst="rect">
            <a:avLst/>
          </a:prstGeom>
          <a:noFill/>
        </p:spPr>
      </p:pic>
      <p:sp>
        <p:nvSpPr>
          <p:cNvPr id="7" name="Rounded Rectangular Callout 6"/>
          <p:cNvSpPr/>
          <p:nvPr/>
        </p:nvSpPr>
        <p:spPr>
          <a:xfrm>
            <a:off x="8040216" y="2060848"/>
            <a:ext cx="2417046" cy="603764"/>
          </a:xfrm>
          <a:prstGeom prst="wedgeRoundRectCallout">
            <a:avLst>
              <a:gd name="adj1" fmla="val -46536"/>
              <a:gd name="adj2" fmla="val 80391"/>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800" dirty="0">
                <a:solidFill>
                  <a:prstClr val="black"/>
                </a:solidFill>
              </a:rPr>
              <a:t>My name is </a:t>
            </a:r>
            <a:r>
              <a:rPr lang="en-GB" sz="800" b="1" dirty="0">
                <a:solidFill>
                  <a:prstClr val="black"/>
                </a:solidFill>
              </a:rPr>
              <a:t>Guru </a:t>
            </a:r>
            <a:r>
              <a:rPr lang="en-GB" sz="800" b="1" dirty="0" err="1">
                <a:solidFill>
                  <a:prstClr val="black"/>
                </a:solidFill>
              </a:rPr>
              <a:t>Amar</a:t>
            </a:r>
            <a:r>
              <a:rPr lang="en-GB" sz="800" b="1" dirty="0">
                <a:solidFill>
                  <a:prstClr val="black"/>
                </a:solidFill>
              </a:rPr>
              <a:t> Das</a:t>
            </a:r>
            <a:r>
              <a:rPr lang="en-GB" sz="800" dirty="0">
                <a:solidFill>
                  <a:prstClr val="black"/>
                </a:solidFill>
              </a:rPr>
              <a:t>.</a:t>
            </a:r>
          </a:p>
          <a:p>
            <a:r>
              <a:rPr lang="en-GB" sz="800" dirty="0">
                <a:solidFill>
                  <a:prstClr val="black"/>
                </a:solidFill>
              </a:rPr>
              <a:t>I lived from 1479 – 1574.  I believed strongly that everyone is equal and fought for women’s rights.</a:t>
            </a:r>
          </a:p>
        </p:txBody>
      </p:sp>
      <p:sp>
        <p:nvSpPr>
          <p:cNvPr id="8" name="Rounded Rectangular Callout 7"/>
          <p:cNvSpPr/>
          <p:nvPr/>
        </p:nvSpPr>
        <p:spPr>
          <a:xfrm>
            <a:off x="8250954" y="3645025"/>
            <a:ext cx="2417046" cy="551263"/>
          </a:xfrm>
          <a:prstGeom prst="wedgeRoundRectCallout">
            <a:avLst>
              <a:gd name="adj1" fmla="val -61824"/>
              <a:gd name="adj2" fmla="val 28875"/>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800" dirty="0">
                <a:solidFill>
                  <a:prstClr val="black"/>
                </a:solidFill>
              </a:rPr>
              <a:t>My name is </a:t>
            </a:r>
            <a:r>
              <a:rPr lang="en-GB" sz="800" b="1" dirty="0">
                <a:solidFill>
                  <a:prstClr val="black"/>
                </a:solidFill>
              </a:rPr>
              <a:t>Guru Ram Das</a:t>
            </a:r>
            <a:r>
              <a:rPr lang="en-GB" sz="800" dirty="0">
                <a:solidFill>
                  <a:prstClr val="black"/>
                </a:solidFill>
              </a:rPr>
              <a:t>.</a:t>
            </a:r>
          </a:p>
          <a:p>
            <a:r>
              <a:rPr lang="en-GB" sz="800" dirty="0">
                <a:solidFill>
                  <a:prstClr val="black"/>
                </a:solidFill>
              </a:rPr>
              <a:t>I lived from 1534- 1581. I started the city of </a:t>
            </a:r>
            <a:r>
              <a:rPr lang="en-GB" sz="800" dirty="0" err="1">
                <a:solidFill>
                  <a:prstClr val="black"/>
                </a:solidFill>
              </a:rPr>
              <a:t>Amistar</a:t>
            </a:r>
            <a:r>
              <a:rPr lang="en-GB" sz="800" dirty="0">
                <a:solidFill>
                  <a:prstClr val="black"/>
                </a:solidFill>
              </a:rPr>
              <a:t>. I also spread Sikhism to North India. </a:t>
            </a:r>
          </a:p>
        </p:txBody>
      </p:sp>
      <p:pic>
        <p:nvPicPr>
          <p:cNvPr id="9" name="Picture 6" descr="Guru Ram Das"/>
          <p:cNvPicPr>
            <a:picLocks noChangeAspect="1" noChangeArrowheads="1"/>
          </p:cNvPicPr>
          <p:nvPr/>
        </p:nvPicPr>
        <p:blipFill>
          <a:blip r:embed="rId5" cstate="print"/>
          <a:srcRect/>
          <a:stretch>
            <a:fillRect/>
          </a:stretch>
        </p:blipFill>
        <p:spPr bwMode="auto">
          <a:xfrm>
            <a:off x="7536161" y="3717032"/>
            <a:ext cx="712719" cy="996036"/>
          </a:xfrm>
          <a:prstGeom prst="rect">
            <a:avLst/>
          </a:prstGeom>
          <a:noFill/>
        </p:spPr>
      </p:pic>
      <p:pic>
        <p:nvPicPr>
          <p:cNvPr id="10" name="Picture 2" descr="Guru Arjan Dev"/>
          <p:cNvPicPr>
            <a:picLocks noChangeAspect="1" noChangeArrowheads="1"/>
          </p:cNvPicPr>
          <p:nvPr/>
        </p:nvPicPr>
        <p:blipFill>
          <a:blip r:embed="rId6" cstate="print"/>
          <a:srcRect/>
          <a:stretch>
            <a:fillRect/>
          </a:stretch>
        </p:blipFill>
        <p:spPr bwMode="auto">
          <a:xfrm>
            <a:off x="6960096" y="4941169"/>
            <a:ext cx="712102" cy="931529"/>
          </a:xfrm>
          <a:prstGeom prst="rect">
            <a:avLst/>
          </a:prstGeom>
          <a:noFill/>
        </p:spPr>
      </p:pic>
      <p:pic>
        <p:nvPicPr>
          <p:cNvPr id="11" name="Picture 4" descr="Guru Hargobind"/>
          <p:cNvPicPr>
            <a:picLocks noChangeAspect="1" noChangeArrowheads="1"/>
          </p:cNvPicPr>
          <p:nvPr/>
        </p:nvPicPr>
        <p:blipFill>
          <a:blip r:embed="rId7" cstate="print"/>
          <a:srcRect/>
          <a:stretch>
            <a:fillRect/>
          </a:stretch>
        </p:blipFill>
        <p:spPr bwMode="auto">
          <a:xfrm>
            <a:off x="5807968" y="5445225"/>
            <a:ext cx="864096" cy="1192771"/>
          </a:xfrm>
          <a:prstGeom prst="rect">
            <a:avLst/>
          </a:prstGeom>
          <a:noFill/>
        </p:spPr>
      </p:pic>
      <p:sp>
        <p:nvSpPr>
          <p:cNvPr id="12" name="Rounded Rectangular Callout 11"/>
          <p:cNvSpPr/>
          <p:nvPr/>
        </p:nvSpPr>
        <p:spPr>
          <a:xfrm>
            <a:off x="7752185" y="5013177"/>
            <a:ext cx="2366641" cy="652075"/>
          </a:xfrm>
          <a:prstGeom prst="wedgeRoundRectCallout">
            <a:avLst>
              <a:gd name="adj1" fmla="val -57378"/>
              <a:gd name="adj2" fmla="val -15309"/>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700" dirty="0">
                <a:solidFill>
                  <a:prstClr val="black"/>
                </a:solidFill>
              </a:rPr>
              <a:t>My name is </a:t>
            </a:r>
            <a:r>
              <a:rPr lang="en-GB" sz="700" b="1" dirty="0">
                <a:solidFill>
                  <a:prstClr val="black"/>
                </a:solidFill>
              </a:rPr>
              <a:t>Guru </a:t>
            </a:r>
            <a:r>
              <a:rPr lang="en-GB" sz="700" b="1" dirty="0" err="1">
                <a:solidFill>
                  <a:prstClr val="black"/>
                </a:solidFill>
              </a:rPr>
              <a:t>Arjan</a:t>
            </a:r>
            <a:r>
              <a:rPr lang="en-GB" sz="700" b="1" dirty="0">
                <a:solidFill>
                  <a:prstClr val="black"/>
                </a:solidFill>
              </a:rPr>
              <a:t> Dev</a:t>
            </a:r>
            <a:r>
              <a:rPr lang="en-GB" sz="700" dirty="0">
                <a:solidFill>
                  <a:prstClr val="black"/>
                </a:solidFill>
              </a:rPr>
              <a:t>.</a:t>
            </a:r>
          </a:p>
          <a:p>
            <a:r>
              <a:rPr lang="en-GB" sz="700" dirty="0">
                <a:solidFill>
                  <a:prstClr val="black"/>
                </a:solidFill>
              </a:rPr>
              <a:t>I lived from 1563- 1606. I put together the book of the Guru </a:t>
            </a:r>
            <a:r>
              <a:rPr lang="en-GB" sz="700" dirty="0" err="1">
                <a:solidFill>
                  <a:prstClr val="black"/>
                </a:solidFill>
              </a:rPr>
              <a:t>Granth</a:t>
            </a:r>
            <a:r>
              <a:rPr lang="en-GB" sz="700" dirty="0">
                <a:solidFill>
                  <a:prstClr val="black"/>
                </a:solidFill>
              </a:rPr>
              <a:t> Sahib. I was the first Guru to be martyred . </a:t>
            </a:r>
          </a:p>
        </p:txBody>
      </p:sp>
      <p:sp>
        <p:nvSpPr>
          <p:cNvPr id="13" name="Rounded Rectangular Callout 12"/>
          <p:cNvSpPr/>
          <p:nvPr/>
        </p:nvSpPr>
        <p:spPr>
          <a:xfrm flipH="1">
            <a:off x="3143673" y="6021289"/>
            <a:ext cx="2366641" cy="652075"/>
          </a:xfrm>
          <a:prstGeom prst="wedgeRoundRectCallout">
            <a:avLst>
              <a:gd name="adj1" fmla="val -68146"/>
              <a:gd name="adj2" fmla="val -4059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700" dirty="0">
                <a:solidFill>
                  <a:prstClr val="black"/>
                </a:solidFill>
              </a:rPr>
              <a:t>My name is </a:t>
            </a:r>
            <a:r>
              <a:rPr lang="en-GB" sz="700" b="1" dirty="0">
                <a:solidFill>
                  <a:prstClr val="black"/>
                </a:solidFill>
              </a:rPr>
              <a:t>Guru </a:t>
            </a:r>
            <a:r>
              <a:rPr lang="en-GB" sz="700" b="1" dirty="0" err="1">
                <a:solidFill>
                  <a:prstClr val="black"/>
                </a:solidFill>
              </a:rPr>
              <a:t>Hargobind</a:t>
            </a:r>
            <a:r>
              <a:rPr lang="en-GB" sz="700" b="1" dirty="0">
                <a:solidFill>
                  <a:prstClr val="black"/>
                </a:solidFill>
              </a:rPr>
              <a:t>.</a:t>
            </a:r>
            <a:endParaRPr lang="en-GB" sz="700" dirty="0">
              <a:solidFill>
                <a:prstClr val="black"/>
              </a:solidFill>
            </a:endParaRPr>
          </a:p>
          <a:p>
            <a:r>
              <a:rPr lang="en-GB" sz="700" dirty="0">
                <a:solidFill>
                  <a:prstClr val="black"/>
                </a:solidFill>
              </a:rPr>
              <a:t>I lived from 1595- 1644. I introduced martial arts and weapons to be used in defence. He was imprisoned and he fought battles with the rulers.</a:t>
            </a:r>
          </a:p>
        </p:txBody>
      </p:sp>
      <p:pic>
        <p:nvPicPr>
          <p:cNvPr id="14" name="Picture 4" descr="Guru Har Rai"/>
          <p:cNvPicPr>
            <a:picLocks noChangeAspect="1" noChangeArrowheads="1"/>
          </p:cNvPicPr>
          <p:nvPr/>
        </p:nvPicPr>
        <p:blipFill>
          <a:blip r:embed="rId8" cstate="print"/>
          <a:srcRect/>
          <a:stretch>
            <a:fillRect/>
          </a:stretch>
        </p:blipFill>
        <p:spPr bwMode="auto">
          <a:xfrm>
            <a:off x="4151784" y="3501008"/>
            <a:ext cx="686450" cy="941776"/>
          </a:xfrm>
          <a:prstGeom prst="rect">
            <a:avLst/>
          </a:prstGeom>
          <a:noFill/>
        </p:spPr>
      </p:pic>
      <p:pic>
        <p:nvPicPr>
          <p:cNvPr id="15" name="Picture 6" descr="Guru Harkrishan"/>
          <p:cNvPicPr>
            <a:picLocks noChangeAspect="1" noChangeArrowheads="1"/>
          </p:cNvPicPr>
          <p:nvPr/>
        </p:nvPicPr>
        <p:blipFill>
          <a:blip r:embed="rId9" cstate="print"/>
          <a:srcRect/>
          <a:stretch>
            <a:fillRect/>
          </a:stretch>
        </p:blipFill>
        <p:spPr bwMode="auto">
          <a:xfrm>
            <a:off x="4799856" y="4869161"/>
            <a:ext cx="707378" cy="941775"/>
          </a:xfrm>
          <a:prstGeom prst="rect">
            <a:avLst/>
          </a:prstGeom>
          <a:noFill/>
        </p:spPr>
      </p:pic>
      <p:sp>
        <p:nvSpPr>
          <p:cNvPr id="16" name="Rounded Rectangular Callout 15"/>
          <p:cNvSpPr/>
          <p:nvPr/>
        </p:nvSpPr>
        <p:spPr>
          <a:xfrm flipH="1">
            <a:off x="1524000" y="3212976"/>
            <a:ext cx="2574206" cy="499484"/>
          </a:xfrm>
          <a:prstGeom prst="wedgeRoundRectCallout">
            <a:avLst>
              <a:gd name="adj1" fmla="val -54998"/>
              <a:gd name="adj2" fmla="val 74846"/>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700" dirty="0">
                <a:solidFill>
                  <a:prstClr val="black"/>
                </a:solidFill>
              </a:rPr>
              <a:t>My name is </a:t>
            </a:r>
            <a:r>
              <a:rPr lang="en-GB" sz="700" b="1" dirty="0">
                <a:solidFill>
                  <a:prstClr val="black"/>
                </a:solidFill>
              </a:rPr>
              <a:t>Guru </a:t>
            </a:r>
            <a:r>
              <a:rPr lang="en-GB" sz="700" b="1" dirty="0" err="1">
                <a:solidFill>
                  <a:prstClr val="black"/>
                </a:solidFill>
              </a:rPr>
              <a:t>Har</a:t>
            </a:r>
            <a:r>
              <a:rPr lang="en-GB" sz="700" b="1" dirty="0">
                <a:solidFill>
                  <a:prstClr val="black"/>
                </a:solidFill>
              </a:rPr>
              <a:t> </a:t>
            </a:r>
            <a:r>
              <a:rPr lang="en-GB" sz="700" b="1" dirty="0" err="1">
                <a:solidFill>
                  <a:prstClr val="black"/>
                </a:solidFill>
              </a:rPr>
              <a:t>Rai</a:t>
            </a:r>
            <a:r>
              <a:rPr lang="en-GB" sz="700" dirty="0">
                <a:solidFill>
                  <a:prstClr val="black"/>
                </a:solidFill>
              </a:rPr>
              <a:t>.</a:t>
            </a:r>
          </a:p>
          <a:p>
            <a:r>
              <a:rPr lang="en-GB" sz="700" dirty="0">
                <a:solidFill>
                  <a:prstClr val="black"/>
                </a:solidFill>
              </a:rPr>
              <a:t>I lived from 1630- 1661. I continued with the military traditions. I also made Sikhism strong and popular.</a:t>
            </a:r>
          </a:p>
        </p:txBody>
      </p:sp>
      <p:sp>
        <p:nvSpPr>
          <p:cNvPr id="17" name="Rounded Rectangular Callout 16"/>
          <p:cNvSpPr/>
          <p:nvPr/>
        </p:nvSpPr>
        <p:spPr>
          <a:xfrm flipH="1">
            <a:off x="2063552" y="4797152"/>
            <a:ext cx="2574206" cy="499484"/>
          </a:xfrm>
          <a:prstGeom prst="wedgeRoundRectCallout">
            <a:avLst>
              <a:gd name="adj1" fmla="val -56745"/>
              <a:gd name="adj2" fmla="val 59840"/>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700" dirty="0">
                <a:solidFill>
                  <a:prstClr val="black"/>
                </a:solidFill>
              </a:rPr>
              <a:t>My name is </a:t>
            </a:r>
            <a:r>
              <a:rPr lang="en-GB" sz="700" b="1" dirty="0">
                <a:solidFill>
                  <a:prstClr val="black"/>
                </a:solidFill>
              </a:rPr>
              <a:t>Guru </a:t>
            </a:r>
            <a:r>
              <a:rPr lang="en-GB" sz="700" b="1" dirty="0" err="1">
                <a:solidFill>
                  <a:prstClr val="black"/>
                </a:solidFill>
              </a:rPr>
              <a:t>Harkrishan</a:t>
            </a:r>
            <a:r>
              <a:rPr lang="en-GB" sz="700" dirty="0">
                <a:solidFill>
                  <a:prstClr val="black"/>
                </a:solidFill>
              </a:rPr>
              <a:t>.</a:t>
            </a:r>
          </a:p>
          <a:p>
            <a:r>
              <a:rPr lang="en-GB" sz="700" dirty="0">
                <a:solidFill>
                  <a:prstClr val="black"/>
                </a:solidFill>
              </a:rPr>
              <a:t>I lived from 1656- 1664. I was a Guru at the age of 5! I died from smallpox at the age of 8.</a:t>
            </a:r>
          </a:p>
        </p:txBody>
      </p:sp>
      <p:pic>
        <p:nvPicPr>
          <p:cNvPr id="18" name="Picture 2" descr="Guru Tegh Bahadur"/>
          <p:cNvPicPr>
            <a:picLocks noChangeAspect="1" noChangeArrowheads="1"/>
          </p:cNvPicPr>
          <p:nvPr/>
        </p:nvPicPr>
        <p:blipFill>
          <a:blip r:embed="rId10" cstate="print"/>
          <a:srcRect/>
          <a:stretch>
            <a:fillRect/>
          </a:stretch>
        </p:blipFill>
        <p:spPr bwMode="auto">
          <a:xfrm>
            <a:off x="4655840" y="1124745"/>
            <a:ext cx="759028" cy="1016555"/>
          </a:xfrm>
          <a:prstGeom prst="rect">
            <a:avLst/>
          </a:prstGeom>
          <a:noFill/>
        </p:spPr>
      </p:pic>
      <p:pic>
        <p:nvPicPr>
          <p:cNvPr id="19" name="Picture 4" descr="Guru Gobind Singh"/>
          <p:cNvPicPr>
            <a:picLocks noChangeAspect="1" noChangeArrowheads="1"/>
          </p:cNvPicPr>
          <p:nvPr/>
        </p:nvPicPr>
        <p:blipFill>
          <a:blip r:embed="rId11" cstate="print"/>
          <a:srcRect/>
          <a:stretch>
            <a:fillRect/>
          </a:stretch>
        </p:blipFill>
        <p:spPr bwMode="auto">
          <a:xfrm>
            <a:off x="4223793" y="2276873"/>
            <a:ext cx="650595" cy="1016555"/>
          </a:xfrm>
          <a:prstGeom prst="rect">
            <a:avLst/>
          </a:prstGeom>
          <a:noFill/>
        </p:spPr>
      </p:pic>
      <p:sp>
        <p:nvSpPr>
          <p:cNvPr id="20" name="Rounded Rectangular Callout 19"/>
          <p:cNvSpPr/>
          <p:nvPr/>
        </p:nvSpPr>
        <p:spPr>
          <a:xfrm flipH="1">
            <a:off x="2063552" y="620688"/>
            <a:ext cx="2778604" cy="361946"/>
          </a:xfrm>
          <a:prstGeom prst="wedgeRoundRectCallout">
            <a:avLst>
              <a:gd name="adj1" fmla="val -49671"/>
              <a:gd name="adj2" fmla="val 17796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600" dirty="0">
                <a:solidFill>
                  <a:prstClr val="black"/>
                </a:solidFill>
              </a:rPr>
              <a:t>My name is </a:t>
            </a:r>
            <a:r>
              <a:rPr lang="en-GB" sz="600" b="1" dirty="0">
                <a:solidFill>
                  <a:prstClr val="black"/>
                </a:solidFill>
              </a:rPr>
              <a:t>Guru </a:t>
            </a:r>
            <a:r>
              <a:rPr lang="en-GB" sz="600" b="1" dirty="0" err="1">
                <a:solidFill>
                  <a:prstClr val="black"/>
                </a:solidFill>
              </a:rPr>
              <a:t>Tegh</a:t>
            </a:r>
            <a:r>
              <a:rPr lang="en-GB" sz="600" b="1" dirty="0">
                <a:solidFill>
                  <a:prstClr val="black"/>
                </a:solidFill>
              </a:rPr>
              <a:t> </a:t>
            </a:r>
            <a:r>
              <a:rPr lang="en-GB" sz="600" b="1" dirty="0" err="1">
                <a:solidFill>
                  <a:prstClr val="black"/>
                </a:solidFill>
              </a:rPr>
              <a:t>Bahadur</a:t>
            </a:r>
            <a:r>
              <a:rPr lang="en-GB" sz="600" dirty="0">
                <a:solidFill>
                  <a:prstClr val="black"/>
                </a:solidFill>
              </a:rPr>
              <a:t>.</a:t>
            </a:r>
          </a:p>
          <a:p>
            <a:r>
              <a:rPr lang="en-GB" sz="600" dirty="0">
                <a:solidFill>
                  <a:prstClr val="black"/>
                </a:solidFill>
              </a:rPr>
              <a:t>I lived from 1621- 1675. I sacrificed my life because I was being forced to become a Muslim. </a:t>
            </a:r>
          </a:p>
        </p:txBody>
      </p:sp>
      <p:sp>
        <p:nvSpPr>
          <p:cNvPr id="21" name="Rounded Rectangular Callout 20"/>
          <p:cNvSpPr/>
          <p:nvPr/>
        </p:nvSpPr>
        <p:spPr>
          <a:xfrm flipH="1">
            <a:off x="1524000" y="1628800"/>
            <a:ext cx="2778604" cy="361946"/>
          </a:xfrm>
          <a:prstGeom prst="wedgeRoundRectCallout">
            <a:avLst>
              <a:gd name="adj1" fmla="val -46434"/>
              <a:gd name="adj2" fmla="val 161398"/>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600" dirty="0">
                <a:solidFill>
                  <a:prstClr val="black"/>
                </a:solidFill>
              </a:rPr>
              <a:t>My name is </a:t>
            </a:r>
            <a:r>
              <a:rPr lang="en-GB" sz="600" b="1" dirty="0">
                <a:solidFill>
                  <a:prstClr val="black"/>
                </a:solidFill>
              </a:rPr>
              <a:t>Guru </a:t>
            </a:r>
            <a:r>
              <a:rPr lang="en-GB" sz="600" b="1" dirty="0" err="1">
                <a:solidFill>
                  <a:prstClr val="black"/>
                </a:solidFill>
              </a:rPr>
              <a:t>Gobind</a:t>
            </a:r>
            <a:r>
              <a:rPr lang="en-GB" sz="600" b="1" dirty="0">
                <a:solidFill>
                  <a:prstClr val="black"/>
                </a:solidFill>
              </a:rPr>
              <a:t> Singh</a:t>
            </a:r>
            <a:r>
              <a:rPr lang="en-GB" sz="600" dirty="0">
                <a:solidFill>
                  <a:prstClr val="black"/>
                </a:solidFill>
              </a:rPr>
              <a:t>.</a:t>
            </a:r>
          </a:p>
          <a:p>
            <a:r>
              <a:rPr lang="en-GB" sz="600" dirty="0">
                <a:solidFill>
                  <a:prstClr val="black"/>
                </a:solidFill>
              </a:rPr>
              <a:t>I lived from 1666- 1708. I instructed Sikhs to keep the five K’s. I said that when I die Sikhs must follow the holy book.</a:t>
            </a:r>
          </a:p>
        </p:txBody>
      </p:sp>
    </p:spTree>
    <p:extLst>
      <p:ext uri="{BB962C8B-B14F-4D97-AF65-F5344CB8AC3E}">
        <p14:creationId xmlns:p14="http://schemas.microsoft.com/office/powerpoint/2010/main" val="852924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heckerboard(across)">
                                      <p:cBhvr>
                                        <p:cTn id="23" dur="500"/>
                                        <p:tgtEl>
                                          <p:spTgt spid="12"/>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heckerboard(across)">
                                      <p:cBhvr>
                                        <p:cTn id="35" dur="500"/>
                                        <p:tgtEl>
                                          <p:spTgt spid="17"/>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heckerboard(across)">
                                      <p:cBhvr>
                                        <p:cTn id="39" dur="500"/>
                                        <p:tgtEl>
                                          <p:spTgt spid="20"/>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checkerboard(across)">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7" presetClass="emph" presetSubtype="0" fill="hold" grpId="1" nodeType="clickEffect">
                                  <p:stCondLst>
                                    <p:cond delay="0"/>
                                  </p:stCondLst>
                                  <p:childTnLst>
                                    <p:animClr clrSpc="rgb" dir="cw">
                                      <p:cBhvr override="childStyle">
                                        <p:cTn id="47" dur="250" autoRev="1" fill="hold"/>
                                        <p:tgtEl>
                                          <p:spTgt spid="3"/>
                                        </p:tgtEl>
                                        <p:attrNameLst>
                                          <p:attrName>style.color</p:attrName>
                                        </p:attrNameLst>
                                      </p:cBhvr>
                                      <p:to>
                                        <a:schemeClr val="bg1"/>
                                      </p:to>
                                    </p:animClr>
                                    <p:animClr clrSpc="rgb" dir="cw">
                                      <p:cBhvr>
                                        <p:cTn id="48" dur="250" autoRev="1" fill="hold"/>
                                        <p:tgtEl>
                                          <p:spTgt spid="3"/>
                                        </p:tgtEl>
                                        <p:attrNameLst>
                                          <p:attrName>fillcolor</p:attrName>
                                        </p:attrNameLst>
                                      </p:cBhvr>
                                      <p:to>
                                        <a:schemeClr val="bg1"/>
                                      </p:to>
                                    </p:animClr>
                                    <p:set>
                                      <p:cBhvr>
                                        <p:cTn id="49" dur="250" autoRev="1" fill="hold"/>
                                        <p:tgtEl>
                                          <p:spTgt spid="3"/>
                                        </p:tgtEl>
                                        <p:attrNameLst>
                                          <p:attrName>fill.type</p:attrName>
                                        </p:attrNameLst>
                                      </p:cBhvr>
                                      <p:to>
                                        <p:strVal val="solid"/>
                                      </p:to>
                                    </p:set>
                                    <p:set>
                                      <p:cBhvr>
                                        <p:cTn id="50" dur="250" autoRev="1" fill="hold"/>
                                        <p:tgtEl>
                                          <p:spTgt spid="3"/>
                                        </p:tgtEl>
                                        <p:attrNameLst>
                                          <p:attrName>fill.on</p:attrName>
                                        </p:attrNameLst>
                                      </p:cBhvr>
                                      <p:to>
                                        <p:strVal val="true"/>
                                      </p:to>
                                    </p:set>
                                  </p:childTnLst>
                                </p:cTn>
                              </p:par>
                            </p:childTnLst>
                          </p:cTn>
                        </p:par>
                        <p:par>
                          <p:cTn id="51" fill="hold">
                            <p:stCondLst>
                              <p:cond delay="500"/>
                            </p:stCondLst>
                            <p:childTnLst>
                              <p:par>
                                <p:cTn id="52" presetID="27" presetClass="emph" presetSubtype="0" fill="hold" grpId="1" nodeType="afterEffect">
                                  <p:stCondLst>
                                    <p:cond delay="0"/>
                                  </p:stCondLst>
                                  <p:childTnLst>
                                    <p:animClr clrSpc="rgb" dir="cw">
                                      <p:cBhvr override="childStyle">
                                        <p:cTn id="53" dur="250" autoRev="1" fill="hold"/>
                                        <p:tgtEl>
                                          <p:spTgt spid="5"/>
                                        </p:tgtEl>
                                        <p:attrNameLst>
                                          <p:attrName>style.color</p:attrName>
                                        </p:attrNameLst>
                                      </p:cBhvr>
                                      <p:to>
                                        <a:schemeClr val="bg1"/>
                                      </p:to>
                                    </p:animClr>
                                    <p:animClr clrSpc="rgb" dir="cw">
                                      <p:cBhvr>
                                        <p:cTn id="54" dur="250" autoRev="1" fill="hold"/>
                                        <p:tgtEl>
                                          <p:spTgt spid="5"/>
                                        </p:tgtEl>
                                        <p:attrNameLst>
                                          <p:attrName>fillcolor</p:attrName>
                                        </p:attrNameLst>
                                      </p:cBhvr>
                                      <p:to>
                                        <a:schemeClr val="bg1"/>
                                      </p:to>
                                    </p:animClr>
                                    <p:set>
                                      <p:cBhvr>
                                        <p:cTn id="55" dur="250" autoRev="1" fill="hold"/>
                                        <p:tgtEl>
                                          <p:spTgt spid="5"/>
                                        </p:tgtEl>
                                        <p:attrNameLst>
                                          <p:attrName>fill.type</p:attrName>
                                        </p:attrNameLst>
                                      </p:cBhvr>
                                      <p:to>
                                        <p:strVal val="solid"/>
                                      </p:to>
                                    </p:set>
                                    <p:set>
                                      <p:cBhvr>
                                        <p:cTn id="56" dur="250" autoRev="1" fill="hold"/>
                                        <p:tgtEl>
                                          <p:spTgt spid="5"/>
                                        </p:tgtEl>
                                        <p:attrNameLst>
                                          <p:attrName>fill.on</p:attrName>
                                        </p:attrNameLst>
                                      </p:cBhvr>
                                      <p:to>
                                        <p:strVal val="true"/>
                                      </p:to>
                                    </p:set>
                                  </p:childTnLst>
                                </p:cTn>
                              </p:par>
                            </p:childTnLst>
                          </p:cTn>
                        </p:par>
                        <p:par>
                          <p:cTn id="57" fill="hold">
                            <p:stCondLst>
                              <p:cond delay="1000"/>
                            </p:stCondLst>
                            <p:childTnLst>
                              <p:par>
                                <p:cTn id="58" presetID="27" presetClass="emph" presetSubtype="0" fill="hold" grpId="1" nodeType="afterEffect">
                                  <p:stCondLst>
                                    <p:cond delay="0"/>
                                  </p:stCondLst>
                                  <p:childTnLst>
                                    <p:animClr clrSpc="rgb" dir="cw">
                                      <p:cBhvr override="childStyle">
                                        <p:cTn id="59" dur="250" autoRev="1" fill="hold"/>
                                        <p:tgtEl>
                                          <p:spTgt spid="7"/>
                                        </p:tgtEl>
                                        <p:attrNameLst>
                                          <p:attrName>style.color</p:attrName>
                                        </p:attrNameLst>
                                      </p:cBhvr>
                                      <p:to>
                                        <a:schemeClr val="bg1"/>
                                      </p:to>
                                    </p:animClr>
                                    <p:animClr clrSpc="rgb" dir="cw">
                                      <p:cBhvr>
                                        <p:cTn id="60" dur="250" autoRev="1" fill="hold"/>
                                        <p:tgtEl>
                                          <p:spTgt spid="7"/>
                                        </p:tgtEl>
                                        <p:attrNameLst>
                                          <p:attrName>fillcolor</p:attrName>
                                        </p:attrNameLst>
                                      </p:cBhvr>
                                      <p:to>
                                        <a:schemeClr val="bg1"/>
                                      </p:to>
                                    </p:animClr>
                                    <p:set>
                                      <p:cBhvr>
                                        <p:cTn id="61" dur="250" autoRev="1" fill="hold"/>
                                        <p:tgtEl>
                                          <p:spTgt spid="7"/>
                                        </p:tgtEl>
                                        <p:attrNameLst>
                                          <p:attrName>fill.type</p:attrName>
                                        </p:attrNameLst>
                                      </p:cBhvr>
                                      <p:to>
                                        <p:strVal val="solid"/>
                                      </p:to>
                                    </p:set>
                                    <p:set>
                                      <p:cBhvr>
                                        <p:cTn id="62" dur="250" autoRev="1" fill="hold"/>
                                        <p:tgtEl>
                                          <p:spTgt spid="7"/>
                                        </p:tgtEl>
                                        <p:attrNameLst>
                                          <p:attrName>fill.on</p:attrName>
                                        </p:attrNameLst>
                                      </p:cBhvr>
                                      <p:to>
                                        <p:strVal val="true"/>
                                      </p:to>
                                    </p:set>
                                  </p:childTnLst>
                                </p:cTn>
                              </p:par>
                            </p:childTnLst>
                          </p:cTn>
                        </p:par>
                        <p:par>
                          <p:cTn id="63" fill="hold">
                            <p:stCondLst>
                              <p:cond delay="1500"/>
                            </p:stCondLst>
                            <p:childTnLst>
                              <p:par>
                                <p:cTn id="64" presetID="27" presetClass="emph" presetSubtype="0" fill="hold" grpId="1" nodeType="afterEffect">
                                  <p:stCondLst>
                                    <p:cond delay="0"/>
                                  </p:stCondLst>
                                  <p:childTnLst>
                                    <p:animClr clrSpc="rgb" dir="cw">
                                      <p:cBhvr override="childStyle">
                                        <p:cTn id="65" dur="250" autoRev="1" fill="hold"/>
                                        <p:tgtEl>
                                          <p:spTgt spid="8"/>
                                        </p:tgtEl>
                                        <p:attrNameLst>
                                          <p:attrName>style.color</p:attrName>
                                        </p:attrNameLst>
                                      </p:cBhvr>
                                      <p:to>
                                        <a:schemeClr val="bg1"/>
                                      </p:to>
                                    </p:animClr>
                                    <p:animClr clrSpc="rgb" dir="cw">
                                      <p:cBhvr>
                                        <p:cTn id="66" dur="250" autoRev="1" fill="hold"/>
                                        <p:tgtEl>
                                          <p:spTgt spid="8"/>
                                        </p:tgtEl>
                                        <p:attrNameLst>
                                          <p:attrName>fillcolor</p:attrName>
                                        </p:attrNameLst>
                                      </p:cBhvr>
                                      <p:to>
                                        <a:schemeClr val="bg1"/>
                                      </p:to>
                                    </p:animClr>
                                    <p:set>
                                      <p:cBhvr>
                                        <p:cTn id="67" dur="250" autoRev="1" fill="hold"/>
                                        <p:tgtEl>
                                          <p:spTgt spid="8"/>
                                        </p:tgtEl>
                                        <p:attrNameLst>
                                          <p:attrName>fill.type</p:attrName>
                                        </p:attrNameLst>
                                      </p:cBhvr>
                                      <p:to>
                                        <p:strVal val="solid"/>
                                      </p:to>
                                    </p:set>
                                    <p:set>
                                      <p:cBhvr>
                                        <p:cTn id="68" dur="250" autoRev="1" fill="hold"/>
                                        <p:tgtEl>
                                          <p:spTgt spid="8"/>
                                        </p:tgtEl>
                                        <p:attrNameLst>
                                          <p:attrName>fill.on</p:attrName>
                                        </p:attrNameLst>
                                      </p:cBhvr>
                                      <p:to>
                                        <p:strVal val="true"/>
                                      </p:to>
                                    </p:set>
                                  </p:childTnLst>
                                </p:cTn>
                              </p:par>
                            </p:childTnLst>
                          </p:cTn>
                        </p:par>
                        <p:par>
                          <p:cTn id="69" fill="hold">
                            <p:stCondLst>
                              <p:cond delay="2000"/>
                            </p:stCondLst>
                            <p:childTnLst>
                              <p:par>
                                <p:cTn id="70" presetID="27" presetClass="emph" presetSubtype="0" fill="hold" grpId="1" nodeType="afterEffect">
                                  <p:stCondLst>
                                    <p:cond delay="0"/>
                                  </p:stCondLst>
                                  <p:childTnLst>
                                    <p:animClr clrSpc="rgb" dir="cw">
                                      <p:cBhvr override="childStyle">
                                        <p:cTn id="71" dur="250" autoRev="1" fill="hold"/>
                                        <p:tgtEl>
                                          <p:spTgt spid="12"/>
                                        </p:tgtEl>
                                        <p:attrNameLst>
                                          <p:attrName>style.color</p:attrName>
                                        </p:attrNameLst>
                                      </p:cBhvr>
                                      <p:to>
                                        <a:schemeClr val="bg1"/>
                                      </p:to>
                                    </p:animClr>
                                    <p:animClr clrSpc="rgb" dir="cw">
                                      <p:cBhvr>
                                        <p:cTn id="72" dur="250" autoRev="1" fill="hold"/>
                                        <p:tgtEl>
                                          <p:spTgt spid="12"/>
                                        </p:tgtEl>
                                        <p:attrNameLst>
                                          <p:attrName>fillcolor</p:attrName>
                                        </p:attrNameLst>
                                      </p:cBhvr>
                                      <p:to>
                                        <a:schemeClr val="bg1"/>
                                      </p:to>
                                    </p:animClr>
                                    <p:set>
                                      <p:cBhvr>
                                        <p:cTn id="73" dur="250" autoRev="1" fill="hold"/>
                                        <p:tgtEl>
                                          <p:spTgt spid="12"/>
                                        </p:tgtEl>
                                        <p:attrNameLst>
                                          <p:attrName>fill.type</p:attrName>
                                        </p:attrNameLst>
                                      </p:cBhvr>
                                      <p:to>
                                        <p:strVal val="solid"/>
                                      </p:to>
                                    </p:set>
                                    <p:set>
                                      <p:cBhvr>
                                        <p:cTn id="74" dur="250" autoRev="1" fill="hold"/>
                                        <p:tgtEl>
                                          <p:spTgt spid="12"/>
                                        </p:tgtEl>
                                        <p:attrNameLst>
                                          <p:attrName>fill.on</p:attrName>
                                        </p:attrNameLst>
                                      </p:cBhvr>
                                      <p:to>
                                        <p:strVal val="true"/>
                                      </p:to>
                                    </p:set>
                                  </p:childTnLst>
                                </p:cTn>
                              </p:par>
                            </p:childTnLst>
                          </p:cTn>
                        </p:par>
                        <p:par>
                          <p:cTn id="75" fill="hold">
                            <p:stCondLst>
                              <p:cond delay="2500"/>
                            </p:stCondLst>
                            <p:childTnLst>
                              <p:par>
                                <p:cTn id="76" presetID="27" presetClass="emph" presetSubtype="0" fill="hold" grpId="1" nodeType="afterEffect">
                                  <p:stCondLst>
                                    <p:cond delay="0"/>
                                  </p:stCondLst>
                                  <p:childTnLst>
                                    <p:animClr clrSpc="rgb" dir="cw">
                                      <p:cBhvr override="childStyle">
                                        <p:cTn id="77" dur="250" autoRev="1" fill="hold"/>
                                        <p:tgtEl>
                                          <p:spTgt spid="13"/>
                                        </p:tgtEl>
                                        <p:attrNameLst>
                                          <p:attrName>style.color</p:attrName>
                                        </p:attrNameLst>
                                      </p:cBhvr>
                                      <p:to>
                                        <a:schemeClr val="bg1"/>
                                      </p:to>
                                    </p:animClr>
                                    <p:animClr clrSpc="rgb" dir="cw">
                                      <p:cBhvr>
                                        <p:cTn id="78" dur="250" autoRev="1" fill="hold"/>
                                        <p:tgtEl>
                                          <p:spTgt spid="13"/>
                                        </p:tgtEl>
                                        <p:attrNameLst>
                                          <p:attrName>fillcolor</p:attrName>
                                        </p:attrNameLst>
                                      </p:cBhvr>
                                      <p:to>
                                        <a:schemeClr val="bg1"/>
                                      </p:to>
                                    </p:animClr>
                                    <p:set>
                                      <p:cBhvr>
                                        <p:cTn id="79" dur="250" autoRev="1" fill="hold"/>
                                        <p:tgtEl>
                                          <p:spTgt spid="13"/>
                                        </p:tgtEl>
                                        <p:attrNameLst>
                                          <p:attrName>fill.type</p:attrName>
                                        </p:attrNameLst>
                                      </p:cBhvr>
                                      <p:to>
                                        <p:strVal val="solid"/>
                                      </p:to>
                                    </p:set>
                                    <p:set>
                                      <p:cBhvr>
                                        <p:cTn id="80" dur="250" autoRev="1" fill="hold"/>
                                        <p:tgtEl>
                                          <p:spTgt spid="13"/>
                                        </p:tgtEl>
                                        <p:attrNameLst>
                                          <p:attrName>fill.on</p:attrName>
                                        </p:attrNameLst>
                                      </p:cBhvr>
                                      <p:to>
                                        <p:strVal val="true"/>
                                      </p:to>
                                    </p:set>
                                  </p:childTnLst>
                                </p:cTn>
                              </p:par>
                            </p:childTnLst>
                          </p:cTn>
                        </p:par>
                        <p:par>
                          <p:cTn id="81" fill="hold">
                            <p:stCondLst>
                              <p:cond delay="3000"/>
                            </p:stCondLst>
                            <p:childTnLst>
                              <p:par>
                                <p:cTn id="82" presetID="27" presetClass="emph" presetSubtype="0" fill="hold" grpId="1" nodeType="afterEffect">
                                  <p:stCondLst>
                                    <p:cond delay="0"/>
                                  </p:stCondLst>
                                  <p:childTnLst>
                                    <p:animClr clrSpc="rgb" dir="cw">
                                      <p:cBhvr override="childStyle">
                                        <p:cTn id="83" dur="250" autoRev="1" fill="hold"/>
                                        <p:tgtEl>
                                          <p:spTgt spid="17"/>
                                        </p:tgtEl>
                                        <p:attrNameLst>
                                          <p:attrName>style.color</p:attrName>
                                        </p:attrNameLst>
                                      </p:cBhvr>
                                      <p:to>
                                        <a:schemeClr val="bg1"/>
                                      </p:to>
                                    </p:animClr>
                                    <p:animClr clrSpc="rgb" dir="cw">
                                      <p:cBhvr>
                                        <p:cTn id="84" dur="250" autoRev="1" fill="hold"/>
                                        <p:tgtEl>
                                          <p:spTgt spid="17"/>
                                        </p:tgtEl>
                                        <p:attrNameLst>
                                          <p:attrName>fillcolor</p:attrName>
                                        </p:attrNameLst>
                                      </p:cBhvr>
                                      <p:to>
                                        <a:schemeClr val="bg1"/>
                                      </p:to>
                                    </p:animClr>
                                    <p:set>
                                      <p:cBhvr>
                                        <p:cTn id="85" dur="250" autoRev="1" fill="hold"/>
                                        <p:tgtEl>
                                          <p:spTgt spid="17"/>
                                        </p:tgtEl>
                                        <p:attrNameLst>
                                          <p:attrName>fill.type</p:attrName>
                                        </p:attrNameLst>
                                      </p:cBhvr>
                                      <p:to>
                                        <p:strVal val="solid"/>
                                      </p:to>
                                    </p:set>
                                    <p:set>
                                      <p:cBhvr>
                                        <p:cTn id="86" dur="250" autoRev="1" fill="hold"/>
                                        <p:tgtEl>
                                          <p:spTgt spid="17"/>
                                        </p:tgtEl>
                                        <p:attrNameLst>
                                          <p:attrName>fill.on</p:attrName>
                                        </p:attrNameLst>
                                      </p:cBhvr>
                                      <p:to>
                                        <p:strVal val="true"/>
                                      </p:to>
                                    </p:set>
                                  </p:childTnLst>
                                </p:cTn>
                              </p:par>
                            </p:childTnLst>
                          </p:cTn>
                        </p:par>
                        <p:par>
                          <p:cTn id="87" fill="hold">
                            <p:stCondLst>
                              <p:cond delay="3500"/>
                            </p:stCondLst>
                            <p:childTnLst>
                              <p:par>
                                <p:cTn id="88" presetID="27" presetClass="emph" presetSubtype="0" fill="hold" grpId="1" nodeType="afterEffect">
                                  <p:stCondLst>
                                    <p:cond delay="0"/>
                                  </p:stCondLst>
                                  <p:childTnLst>
                                    <p:animClr clrSpc="rgb" dir="cw">
                                      <p:cBhvr override="childStyle">
                                        <p:cTn id="89" dur="250" autoRev="1" fill="hold"/>
                                        <p:tgtEl>
                                          <p:spTgt spid="16"/>
                                        </p:tgtEl>
                                        <p:attrNameLst>
                                          <p:attrName>style.color</p:attrName>
                                        </p:attrNameLst>
                                      </p:cBhvr>
                                      <p:to>
                                        <a:schemeClr val="bg1"/>
                                      </p:to>
                                    </p:animClr>
                                    <p:animClr clrSpc="rgb" dir="cw">
                                      <p:cBhvr>
                                        <p:cTn id="90" dur="250" autoRev="1" fill="hold"/>
                                        <p:tgtEl>
                                          <p:spTgt spid="16"/>
                                        </p:tgtEl>
                                        <p:attrNameLst>
                                          <p:attrName>fillcolor</p:attrName>
                                        </p:attrNameLst>
                                      </p:cBhvr>
                                      <p:to>
                                        <a:schemeClr val="bg1"/>
                                      </p:to>
                                    </p:animClr>
                                    <p:set>
                                      <p:cBhvr>
                                        <p:cTn id="91" dur="250" autoRev="1" fill="hold"/>
                                        <p:tgtEl>
                                          <p:spTgt spid="16"/>
                                        </p:tgtEl>
                                        <p:attrNameLst>
                                          <p:attrName>fill.type</p:attrName>
                                        </p:attrNameLst>
                                      </p:cBhvr>
                                      <p:to>
                                        <p:strVal val="solid"/>
                                      </p:to>
                                    </p:set>
                                    <p:set>
                                      <p:cBhvr>
                                        <p:cTn id="92" dur="250" autoRev="1" fill="hold"/>
                                        <p:tgtEl>
                                          <p:spTgt spid="16"/>
                                        </p:tgtEl>
                                        <p:attrNameLst>
                                          <p:attrName>fill.on</p:attrName>
                                        </p:attrNameLst>
                                      </p:cBhvr>
                                      <p:to>
                                        <p:strVal val="true"/>
                                      </p:to>
                                    </p:set>
                                  </p:childTnLst>
                                </p:cTn>
                              </p:par>
                            </p:childTnLst>
                          </p:cTn>
                        </p:par>
                        <p:par>
                          <p:cTn id="93" fill="hold">
                            <p:stCondLst>
                              <p:cond delay="4000"/>
                            </p:stCondLst>
                            <p:childTnLst>
                              <p:par>
                                <p:cTn id="94" presetID="27" presetClass="emph" presetSubtype="0" fill="hold" grpId="1" nodeType="afterEffect">
                                  <p:stCondLst>
                                    <p:cond delay="0"/>
                                  </p:stCondLst>
                                  <p:childTnLst>
                                    <p:animClr clrSpc="rgb" dir="cw">
                                      <p:cBhvr override="childStyle">
                                        <p:cTn id="95" dur="250" autoRev="1" fill="hold"/>
                                        <p:tgtEl>
                                          <p:spTgt spid="21"/>
                                        </p:tgtEl>
                                        <p:attrNameLst>
                                          <p:attrName>style.color</p:attrName>
                                        </p:attrNameLst>
                                      </p:cBhvr>
                                      <p:to>
                                        <a:schemeClr val="bg1"/>
                                      </p:to>
                                    </p:animClr>
                                    <p:animClr clrSpc="rgb" dir="cw">
                                      <p:cBhvr>
                                        <p:cTn id="96" dur="250" autoRev="1" fill="hold"/>
                                        <p:tgtEl>
                                          <p:spTgt spid="21"/>
                                        </p:tgtEl>
                                        <p:attrNameLst>
                                          <p:attrName>fillcolor</p:attrName>
                                        </p:attrNameLst>
                                      </p:cBhvr>
                                      <p:to>
                                        <a:schemeClr val="bg1"/>
                                      </p:to>
                                    </p:animClr>
                                    <p:set>
                                      <p:cBhvr>
                                        <p:cTn id="97" dur="250" autoRev="1" fill="hold"/>
                                        <p:tgtEl>
                                          <p:spTgt spid="21"/>
                                        </p:tgtEl>
                                        <p:attrNameLst>
                                          <p:attrName>fill.type</p:attrName>
                                        </p:attrNameLst>
                                      </p:cBhvr>
                                      <p:to>
                                        <p:strVal val="solid"/>
                                      </p:to>
                                    </p:set>
                                    <p:set>
                                      <p:cBhvr>
                                        <p:cTn id="98" dur="250" autoRev="1" fill="hold"/>
                                        <p:tgtEl>
                                          <p:spTgt spid="21"/>
                                        </p:tgtEl>
                                        <p:attrNameLst>
                                          <p:attrName>fill.on</p:attrName>
                                        </p:attrNameLst>
                                      </p:cBhvr>
                                      <p:to>
                                        <p:strVal val="true"/>
                                      </p:to>
                                    </p:set>
                                  </p:childTnLst>
                                </p:cTn>
                              </p:par>
                            </p:childTnLst>
                          </p:cTn>
                        </p:par>
                        <p:par>
                          <p:cTn id="99" fill="hold">
                            <p:stCondLst>
                              <p:cond delay="4500"/>
                            </p:stCondLst>
                            <p:childTnLst>
                              <p:par>
                                <p:cTn id="100" presetID="27" presetClass="emph" presetSubtype="0" fill="hold" grpId="1" nodeType="afterEffect">
                                  <p:stCondLst>
                                    <p:cond delay="0"/>
                                  </p:stCondLst>
                                  <p:childTnLst>
                                    <p:animClr clrSpc="rgb" dir="cw">
                                      <p:cBhvr override="childStyle">
                                        <p:cTn id="101" dur="250" autoRev="1" fill="hold"/>
                                        <p:tgtEl>
                                          <p:spTgt spid="20"/>
                                        </p:tgtEl>
                                        <p:attrNameLst>
                                          <p:attrName>style.color</p:attrName>
                                        </p:attrNameLst>
                                      </p:cBhvr>
                                      <p:to>
                                        <a:schemeClr val="bg1"/>
                                      </p:to>
                                    </p:animClr>
                                    <p:animClr clrSpc="rgb" dir="cw">
                                      <p:cBhvr>
                                        <p:cTn id="102" dur="250" autoRev="1" fill="hold"/>
                                        <p:tgtEl>
                                          <p:spTgt spid="20"/>
                                        </p:tgtEl>
                                        <p:attrNameLst>
                                          <p:attrName>fillcolor</p:attrName>
                                        </p:attrNameLst>
                                      </p:cBhvr>
                                      <p:to>
                                        <a:schemeClr val="bg1"/>
                                      </p:to>
                                    </p:animClr>
                                    <p:set>
                                      <p:cBhvr>
                                        <p:cTn id="103" dur="250" autoRev="1" fill="hold"/>
                                        <p:tgtEl>
                                          <p:spTgt spid="20"/>
                                        </p:tgtEl>
                                        <p:attrNameLst>
                                          <p:attrName>fill.type</p:attrName>
                                        </p:attrNameLst>
                                      </p:cBhvr>
                                      <p:to>
                                        <p:strVal val="solid"/>
                                      </p:to>
                                    </p:set>
                                    <p:set>
                                      <p:cBhvr>
                                        <p:cTn id="104" dur="250" autoRev="1" fill="hold"/>
                                        <p:tgtEl>
                                          <p:spTgt spid="2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8" grpId="0" animBg="1"/>
      <p:bldP spid="8" grpId="1" animBg="1"/>
      <p:bldP spid="12" grpId="0" animBg="1"/>
      <p:bldP spid="12" grpId="1" animBg="1"/>
      <p:bldP spid="13" grpId="0" animBg="1"/>
      <p:bldP spid="13" grpId="1" animBg="1"/>
      <p:bldP spid="16" grpId="0" animBg="1"/>
      <p:bldP spid="16" grpId="1" animBg="1"/>
      <p:bldP spid="17" grpId="0" animBg="1"/>
      <p:bldP spid="17" grpId="1" animBg="1"/>
      <p:bldP spid="20" grpId="0" animBg="1"/>
      <p:bldP spid="20" grpId="1" animBg="1"/>
      <p:bldP spid="21" grpId="0" animBg="1"/>
      <p:bldP spid="2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423592" y="620689"/>
            <a:ext cx="7467600" cy="4873625"/>
          </a:xfrm>
        </p:spPr>
        <p:txBody>
          <a:bodyPr/>
          <a:lstStyle/>
          <a:p>
            <a:r>
              <a:rPr lang="en-GB" dirty="0"/>
              <a:t>SUCCESSFUL WORK WILL:</a:t>
            </a:r>
          </a:p>
          <a:p>
            <a:pPr lvl="0"/>
            <a:r>
              <a:rPr lang="en-GB" dirty="0"/>
              <a:t>Be a catchy song!</a:t>
            </a:r>
          </a:p>
          <a:p>
            <a:pPr lvl="0"/>
            <a:r>
              <a:rPr lang="en-GB" dirty="0"/>
              <a:t>Give at least five facts about the Sikh religion (keep it basic!)</a:t>
            </a:r>
          </a:p>
          <a:p>
            <a:pPr lvl="0"/>
            <a:r>
              <a:rPr lang="en-GB" dirty="0"/>
              <a:t>Give the names of all of the Ten Gurus</a:t>
            </a:r>
          </a:p>
          <a:p>
            <a:pPr lvl="0"/>
            <a:r>
              <a:rPr lang="en-GB" dirty="0"/>
              <a:t>Give two further facts about each guru.</a:t>
            </a:r>
          </a:p>
          <a:p>
            <a:pPr lvl="0"/>
            <a:r>
              <a:rPr lang="en-GB" dirty="0"/>
              <a:t>Include contributions from all members of your group.</a:t>
            </a:r>
          </a:p>
          <a:p>
            <a:pPr lvl="0"/>
            <a:r>
              <a:rPr lang="en-GB" dirty="0"/>
              <a:t>Be performed by the whole group (nobody sits it out).</a:t>
            </a:r>
          </a:p>
          <a:p>
            <a:endParaRPr lang="en-GB" dirty="0"/>
          </a:p>
        </p:txBody>
      </p:sp>
    </p:spTree>
    <p:extLst>
      <p:ext uri="{BB962C8B-B14F-4D97-AF65-F5344CB8AC3E}">
        <p14:creationId xmlns:p14="http://schemas.microsoft.com/office/powerpoint/2010/main" val="37578527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3851" y="389080"/>
            <a:ext cx="6696743" cy="603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21722" y="2124126"/>
            <a:ext cx="3888432" cy="2092881"/>
          </a:xfrm>
          <a:prstGeom prst="rect">
            <a:avLst/>
          </a:prstGeom>
          <a:solidFill>
            <a:schemeClr val="bg1"/>
          </a:solidFill>
          <a:effectLst>
            <a:softEdge rad="63500"/>
          </a:effectLst>
        </p:spPr>
        <p:txBody>
          <a:bodyPr wrap="square" rtlCol="0">
            <a:spAutoFit/>
          </a:bodyPr>
          <a:lstStyle/>
          <a:p>
            <a:r>
              <a:rPr lang="en-GB" sz="13000" dirty="0">
                <a:solidFill>
                  <a:prstClr val="black"/>
                </a:solidFill>
                <a:latin typeface="Brush Script MT" pitchFamily="66" charset="0"/>
              </a:rPr>
              <a:t>RE</a:t>
            </a:r>
            <a:r>
              <a:rPr lang="en-GB" sz="9600" dirty="0">
                <a:solidFill>
                  <a:prstClr val="black"/>
                </a:solidFill>
                <a:latin typeface="Brush Script MT" pitchFamily="66" charset="0"/>
              </a:rPr>
              <a:t>-</a:t>
            </a:r>
            <a:r>
              <a:rPr lang="en-GB" sz="13000" dirty="0">
                <a:solidFill>
                  <a:prstClr val="black"/>
                </a:solidFill>
                <a:latin typeface="Brush Script MT" pitchFamily="66" charset="0"/>
              </a:rPr>
              <a:t>O</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0125" b="69962"/>
          <a:stretch/>
        </p:blipFill>
        <p:spPr bwMode="auto">
          <a:xfrm>
            <a:off x="2115624" y="389080"/>
            <a:ext cx="1330921" cy="18117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783" r="77742"/>
          <a:stretch/>
        </p:blipFill>
        <p:spPr bwMode="auto">
          <a:xfrm>
            <a:off x="2250979" y="4217007"/>
            <a:ext cx="1490534" cy="21844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83" t="56800" r="18730" b="36109"/>
          <a:stretch/>
        </p:blipFill>
        <p:spPr bwMode="auto">
          <a:xfrm>
            <a:off x="4476331" y="3805084"/>
            <a:ext cx="4291781" cy="427703"/>
          </a:xfrm>
          <a:prstGeom prst="rect">
            <a:avLst/>
          </a:prstGeom>
          <a:noFill/>
          <a:ln>
            <a:noFill/>
          </a:ln>
          <a:effectLst>
            <a:outerShdw dist="35921" dir="2700000" algn="ctr" rotWithShape="0">
              <a:schemeClr val="bg2"/>
            </a:outerShdw>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2598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anim calcmode="lin" valueType="num">
                                      <p:cBhvr>
                                        <p:cTn id="13" dur="2000" fill="hold"/>
                                        <p:tgtEl>
                                          <p:spTgt spid="3074"/>
                                        </p:tgtEl>
                                        <p:attrNameLst>
                                          <p:attrName>ppt_w</p:attrName>
                                        </p:attrNameLst>
                                      </p:cBhvr>
                                      <p:tavLst>
                                        <p:tav tm="0" fmla="#ppt_w*sin(2.5*pi*$)">
                                          <p:val>
                                            <p:fltVal val="0"/>
                                          </p:val>
                                        </p:tav>
                                        <p:tav tm="100000">
                                          <p:val>
                                            <p:fltVal val="1"/>
                                          </p:val>
                                        </p:tav>
                                      </p:tavLst>
                                    </p:anim>
                                    <p:anim calcmode="lin" valueType="num">
                                      <p:cBhvr>
                                        <p:cTn id="14" dur="2000" fill="hold"/>
                                        <p:tgtEl>
                                          <p:spTgt spid="3074"/>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000"/>
                                        <p:tgtEl>
                                          <p:spTgt spid="3"/>
                                        </p:tgtEl>
                                      </p:cBhvr>
                                    </p:animEffect>
                                    <p:anim calcmode="lin" valueType="num">
                                      <p:cBhvr>
                                        <p:cTn id="18" dur="2000" fill="hold"/>
                                        <p:tgtEl>
                                          <p:spTgt spid="3"/>
                                        </p:tgtEl>
                                        <p:attrNameLst>
                                          <p:attrName>ppt_w</p:attrName>
                                        </p:attrNameLst>
                                      </p:cBhvr>
                                      <p:tavLst>
                                        <p:tav tm="0" fmla="#ppt_w*sin(2.5*pi*$)">
                                          <p:val>
                                            <p:fltVal val="0"/>
                                          </p:val>
                                        </p:tav>
                                        <p:tav tm="100000">
                                          <p:val>
                                            <p:fltVal val="1"/>
                                          </p:val>
                                        </p:tav>
                                      </p:tavLst>
                                    </p:anim>
                                    <p:anim calcmode="lin" valueType="num">
                                      <p:cBhvr>
                                        <p:cTn id="19" dur="2000" fill="hold"/>
                                        <p:tgtEl>
                                          <p:spTgt spid="3"/>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H="1" flipV="1">
            <a:off x="1725230" y="214291"/>
            <a:ext cx="8942771" cy="769441"/>
          </a:xfrm>
          <a:prstGeom prst="rect">
            <a:avLst/>
          </a:prstGeom>
          <a:solidFill>
            <a:schemeClr val="bg1"/>
          </a:solidFill>
          <a:ln w="76200">
            <a:solidFill>
              <a:srgbClr val="002060"/>
            </a:solidFill>
          </a:ln>
          <a:effectLst/>
        </p:spPr>
        <p:txBody>
          <a:bodyPr wrap="square" rtlCol="0">
            <a:spAutoFit/>
          </a:bodyPr>
          <a:lstStyle/>
          <a:p>
            <a:pPr algn="ctr"/>
            <a:r>
              <a:rPr lang="en-GB" sz="4400" dirty="0">
                <a:solidFill>
                  <a:prstClr val="black"/>
                </a:solidFill>
              </a:rPr>
              <a:t>Guru Nanak and dedication</a:t>
            </a:r>
          </a:p>
        </p:txBody>
      </p:sp>
      <p:sp>
        <p:nvSpPr>
          <p:cNvPr id="11265" name="Rectangle 1"/>
          <p:cNvSpPr>
            <a:spLocks noChangeArrowheads="1"/>
          </p:cNvSpPr>
          <p:nvPr/>
        </p:nvSpPr>
        <p:spPr bwMode="auto">
          <a:xfrm>
            <a:off x="1738282" y="1428737"/>
            <a:ext cx="5184576" cy="4816703"/>
          </a:xfrm>
          <a:prstGeom prst="rect">
            <a:avLst/>
          </a:prstGeom>
          <a:solidFill>
            <a:schemeClr val="bg1"/>
          </a:solidFill>
          <a:ln w="76200">
            <a:solidFill>
              <a:srgbClr val="002060"/>
            </a:solidFill>
            <a:miter lim="800000"/>
            <a:headEnd/>
            <a:tailEnd/>
          </a:ln>
          <a:effectLst/>
        </p:spPr>
        <p:txBody>
          <a:bodyPr vert="horz" wrap="square" lIns="91440" tIns="45720" rIns="91440" bIns="0" numCol="1" anchor="ctr" anchorCtr="0" compatLnSpc="1">
            <a:prstTxWarp prst="textNoShape">
              <a:avLst/>
            </a:prstTxWarp>
            <a:spAutoFit/>
          </a:bodyPr>
          <a:lstStyle/>
          <a:p>
            <a:pPr fontAlgn="base">
              <a:spcBef>
                <a:spcPct val="0"/>
              </a:spcBef>
              <a:spcAft>
                <a:spcPct val="0"/>
              </a:spcAft>
              <a:tabLst>
                <a:tab pos="342900" algn="l"/>
              </a:tabLst>
            </a:pPr>
            <a:endParaRPr lang="en-GB" sz="1200" u="sng" dirty="0">
              <a:solidFill>
                <a:prstClr val="black"/>
              </a:solidFill>
              <a:cs typeface="Times New Roman" pitchFamily="18" charset="0"/>
            </a:endParaRPr>
          </a:p>
          <a:p>
            <a:pPr fontAlgn="base">
              <a:spcBef>
                <a:spcPct val="0"/>
              </a:spcBef>
              <a:spcAft>
                <a:spcPct val="0"/>
              </a:spcAft>
              <a:tabLst>
                <a:tab pos="342900" algn="l"/>
              </a:tabLst>
            </a:pPr>
            <a:endParaRPr lang="en-GB" sz="1200" u="sng" dirty="0">
              <a:solidFill>
                <a:prstClr val="black"/>
              </a:solidFill>
              <a:cs typeface="Times New Roman" pitchFamily="18" charset="0"/>
            </a:endParaRPr>
          </a:p>
          <a:p>
            <a:pPr fontAlgn="base">
              <a:spcBef>
                <a:spcPct val="0"/>
              </a:spcBef>
              <a:spcAft>
                <a:spcPct val="0"/>
              </a:spcAft>
              <a:tabLst>
                <a:tab pos="342900" algn="l"/>
              </a:tabLst>
            </a:pPr>
            <a:r>
              <a:rPr lang="en-GB" sz="2800" dirty="0">
                <a:solidFill>
                  <a:prstClr val="black"/>
                </a:solidFill>
                <a:cs typeface="Times New Roman" pitchFamily="18" charset="0"/>
              </a:rPr>
              <a:t>     </a:t>
            </a:r>
            <a:r>
              <a:rPr lang="en-GB" sz="2800" u="sng" dirty="0">
                <a:solidFill>
                  <a:prstClr val="black"/>
                </a:solidFill>
                <a:cs typeface="Times New Roman" pitchFamily="18" charset="0"/>
              </a:rPr>
              <a:t> Objectives</a:t>
            </a:r>
          </a:p>
          <a:p>
            <a:pPr fontAlgn="base">
              <a:spcBef>
                <a:spcPct val="0"/>
              </a:spcBef>
              <a:spcAft>
                <a:spcPct val="0"/>
              </a:spcAft>
              <a:tabLst>
                <a:tab pos="342900" algn="l"/>
              </a:tabLst>
            </a:pPr>
            <a:endParaRPr lang="en-GB" u="sng" dirty="0">
              <a:solidFill>
                <a:prstClr val="black"/>
              </a:solidFill>
              <a:cs typeface="Times New Roman" pitchFamily="18" charset="0"/>
            </a:endParaRPr>
          </a:p>
          <a:p>
            <a:pPr marL="342900" indent="-342900" fontAlgn="base">
              <a:spcBef>
                <a:spcPct val="0"/>
              </a:spcBef>
              <a:spcAft>
                <a:spcPct val="0"/>
              </a:spcAft>
              <a:buFontTx/>
              <a:buAutoNum type="arabicPeriod"/>
              <a:tabLst>
                <a:tab pos="342900" algn="l"/>
              </a:tabLst>
            </a:pPr>
            <a:r>
              <a:rPr lang="en-GB" sz="2400" dirty="0">
                <a:solidFill>
                  <a:prstClr val="black"/>
                </a:solidFill>
                <a:cs typeface="Times New Roman" pitchFamily="18" charset="0"/>
              </a:rPr>
              <a:t>I will know the story of Guru Nanak.</a:t>
            </a:r>
          </a:p>
          <a:p>
            <a:pPr marL="342900" indent="-342900" fontAlgn="base">
              <a:spcBef>
                <a:spcPct val="0"/>
              </a:spcBef>
              <a:spcAft>
                <a:spcPct val="0"/>
              </a:spcAft>
              <a:buFontTx/>
              <a:buAutoNum type="arabicPeriod"/>
              <a:tabLst>
                <a:tab pos="342900" algn="l"/>
              </a:tabLst>
            </a:pPr>
            <a:r>
              <a:rPr lang="en-GB" sz="2400" dirty="0">
                <a:solidFill>
                  <a:prstClr val="black"/>
                </a:solidFill>
                <a:cs typeface="Times New Roman" pitchFamily="18" charset="0"/>
              </a:rPr>
              <a:t>I will understand how dedicated he was.</a:t>
            </a:r>
          </a:p>
          <a:p>
            <a:pPr marL="342900" indent="-342900" fontAlgn="base">
              <a:spcBef>
                <a:spcPct val="0"/>
              </a:spcBef>
              <a:spcAft>
                <a:spcPct val="0"/>
              </a:spcAft>
              <a:buFontTx/>
              <a:buAutoNum type="arabicPeriod"/>
              <a:tabLst>
                <a:tab pos="342900" algn="l"/>
              </a:tabLst>
            </a:pPr>
            <a:r>
              <a:rPr lang="en-GB" sz="2400" dirty="0">
                <a:solidFill>
                  <a:prstClr val="black"/>
                </a:solidFill>
                <a:cs typeface="Times New Roman" pitchFamily="18" charset="0"/>
              </a:rPr>
              <a:t>I will know why the Sikhs thought he was a great teacher.</a:t>
            </a:r>
          </a:p>
          <a:p>
            <a:pPr eaLnBrk="0" fontAlgn="base" hangingPunct="0">
              <a:spcBef>
                <a:spcPct val="0"/>
              </a:spcBef>
              <a:spcAft>
                <a:spcPct val="0"/>
              </a:spcAft>
              <a:tabLst>
                <a:tab pos="342900" algn="l"/>
              </a:tabLst>
            </a:pPr>
            <a:endParaRPr lang="en-GB" sz="2400" dirty="0">
              <a:solidFill>
                <a:prstClr val="black"/>
              </a:solidFill>
              <a:cs typeface="Times New Roman" pitchFamily="18" charset="0"/>
            </a:endParaRPr>
          </a:p>
          <a:p>
            <a:pPr eaLnBrk="0" fontAlgn="base" hangingPunct="0">
              <a:spcBef>
                <a:spcPct val="0"/>
              </a:spcBef>
              <a:spcAft>
                <a:spcPct val="0"/>
              </a:spcAft>
              <a:tabLst>
                <a:tab pos="342900" algn="l"/>
              </a:tabLst>
            </a:pPr>
            <a:r>
              <a:rPr lang="en-GB" sz="2400" dirty="0">
                <a:solidFill>
                  <a:prstClr val="black"/>
                </a:solidFill>
                <a:cs typeface="Times New Roman" pitchFamily="18" charset="0"/>
              </a:rPr>
              <a:t>  HYPOTHESIS…</a:t>
            </a:r>
          </a:p>
          <a:p>
            <a:pPr eaLnBrk="0" fontAlgn="base" hangingPunct="0">
              <a:spcBef>
                <a:spcPct val="0"/>
              </a:spcBef>
              <a:spcAft>
                <a:spcPct val="0"/>
              </a:spcAft>
              <a:tabLst>
                <a:tab pos="342900" algn="l"/>
              </a:tabLst>
            </a:pPr>
            <a:r>
              <a:rPr lang="en-US" sz="2400" i="1" dirty="0">
                <a:solidFill>
                  <a:prstClr val="black"/>
                </a:solidFill>
                <a:ea typeface="Times New Roman" pitchFamily="18" charset="0"/>
                <a:cs typeface="Arial" pitchFamily="34" charset="0"/>
              </a:rPr>
              <a:t>       “If you are going to succeed you need to be totally dedicated.”</a:t>
            </a:r>
            <a:endParaRPr lang="en-US" sz="2400" dirty="0">
              <a:solidFill>
                <a:prstClr val="black"/>
              </a:solidFill>
              <a:cs typeface="Arial" pitchFamily="34" charset="0"/>
            </a:endParaRPr>
          </a:p>
        </p:txBody>
      </p:sp>
    </p:spTree>
    <p:extLst>
      <p:ext uri="{BB962C8B-B14F-4D97-AF65-F5344CB8AC3E}">
        <p14:creationId xmlns:p14="http://schemas.microsoft.com/office/powerpoint/2010/main" val="264596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720824"/>
            <a:ext cx="6096000" cy="646331"/>
          </a:xfrm>
          <a:prstGeom prst="rect">
            <a:avLst/>
          </a:prstGeom>
          <a:solidFill>
            <a:schemeClr val="bg1"/>
          </a:solidFill>
        </p:spPr>
        <p:txBody>
          <a:bodyPr>
            <a:spAutoFit/>
          </a:bodyPr>
          <a:lstStyle/>
          <a:p>
            <a:r>
              <a:rPr lang="en-GB" dirty="0">
                <a:hlinkClick r:id="rId2"/>
              </a:rPr>
              <a:t>https://www.youtube.com/watch?v=JavKCE2FAf0&amp;safe=true</a:t>
            </a:r>
            <a:endParaRPr lang="en-GB" dirty="0"/>
          </a:p>
        </p:txBody>
      </p:sp>
    </p:spTree>
    <p:extLst>
      <p:ext uri="{BB962C8B-B14F-4D97-AF65-F5344CB8AC3E}">
        <p14:creationId xmlns:p14="http://schemas.microsoft.com/office/powerpoint/2010/main" val="10385882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1158" y="714357"/>
            <a:ext cx="8143932" cy="4247317"/>
          </a:xfrm>
          <a:prstGeom prst="rect">
            <a:avLst/>
          </a:prstGeom>
          <a:solidFill>
            <a:schemeClr val="bg1"/>
          </a:solidFill>
          <a:ln w="76200">
            <a:solidFill>
              <a:srgbClr val="002060"/>
            </a:solidFill>
          </a:ln>
          <a:effectLst/>
        </p:spPr>
        <p:txBody>
          <a:bodyPr wrap="square" rtlCol="0">
            <a:spAutoFit/>
          </a:bodyPr>
          <a:lstStyle/>
          <a:p>
            <a:r>
              <a:rPr lang="en-US" sz="2800" dirty="0">
                <a:solidFill>
                  <a:prstClr val="black"/>
                </a:solidFill>
              </a:rPr>
              <a:t>INDIVIDUAL WORK</a:t>
            </a:r>
            <a:endParaRPr lang="en-GB" sz="2800" dirty="0">
              <a:solidFill>
                <a:prstClr val="black"/>
              </a:solidFill>
            </a:endParaRPr>
          </a:p>
          <a:p>
            <a:r>
              <a:rPr lang="en-US" sz="2800" dirty="0">
                <a:solidFill>
                  <a:prstClr val="black"/>
                </a:solidFill>
              </a:rPr>
              <a:t>Write down three bullet points that could be used as evidence to show Guru Nanak’s dedication to his religion.</a:t>
            </a:r>
          </a:p>
          <a:p>
            <a:endParaRPr lang="en-GB" sz="2800" dirty="0">
              <a:solidFill>
                <a:prstClr val="black"/>
              </a:solidFill>
            </a:endParaRPr>
          </a:p>
          <a:p>
            <a:r>
              <a:rPr lang="en-US" sz="2800" dirty="0">
                <a:solidFill>
                  <a:prstClr val="black"/>
                </a:solidFill>
              </a:rPr>
              <a:t>How have you shown dedication to something in your life? Write down three bullet points that could be used as evidence to show your dedication.</a:t>
            </a:r>
            <a:endParaRPr lang="en-GB" sz="2800" dirty="0">
              <a:solidFill>
                <a:prstClr val="black"/>
              </a:solidFill>
            </a:endParaRPr>
          </a:p>
          <a:p>
            <a:endParaRPr lang="en-GB" dirty="0">
              <a:solidFill>
                <a:prstClr val="black"/>
              </a:solidFill>
            </a:endParaRPr>
          </a:p>
        </p:txBody>
      </p:sp>
    </p:spTree>
    <p:extLst>
      <p:ext uri="{BB962C8B-B14F-4D97-AF65-F5344CB8AC3E}">
        <p14:creationId xmlns:p14="http://schemas.microsoft.com/office/powerpoint/2010/main" val="261334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09786" y="714356"/>
            <a:ext cx="7772400" cy="2276872"/>
          </a:xfrm>
          <a:solidFill>
            <a:schemeClr val="bg1">
              <a:lumMod val="85000"/>
            </a:schemeClr>
          </a:solidFill>
          <a:effectLst>
            <a:softEdge rad="63500"/>
          </a:effectLst>
        </p:spPr>
        <p:txBody>
          <a:bodyPr>
            <a:noAutofit/>
          </a:bodyPr>
          <a:lstStyle/>
          <a:p>
            <a:r>
              <a:rPr lang="en-GB" sz="8800" dirty="0"/>
              <a:t>Welcome to RE!</a:t>
            </a:r>
          </a:p>
        </p:txBody>
      </p:sp>
      <p:sp>
        <p:nvSpPr>
          <p:cNvPr id="3" name="Subtitle 2"/>
          <p:cNvSpPr>
            <a:spLocks noGrp="1"/>
          </p:cNvSpPr>
          <p:nvPr>
            <p:ph type="subTitle" idx="1"/>
          </p:nvPr>
        </p:nvSpPr>
        <p:spPr>
          <a:xfrm>
            <a:off x="2309786" y="3714752"/>
            <a:ext cx="6400800" cy="574968"/>
          </a:xfrm>
          <a:solidFill>
            <a:schemeClr val="bg1">
              <a:lumMod val="85000"/>
            </a:schemeClr>
          </a:solidFill>
          <a:effectLst>
            <a:softEdge rad="63500"/>
          </a:effectLst>
        </p:spPr>
        <p:txBody>
          <a:bodyPr>
            <a:normAutofit lnSpcReduction="10000"/>
          </a:bodyPr>
          <a:lstStyle/>
          <a:p>
            <a:r>
              <a:rPr lang="en-GB" dirty="0">
                <a:solidFill>
                  <a:schemeClr val="tx1"/>
                </a:solidFill>
              </a:rPr>
              <a:t>Rules and Expectations</a:t>
            </a: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36" b="98886" l="0" r="99667"/>
                    </a14:imgEffect>
                  </a14:imgLayer>
                </a14:imgProps>
              </a:ext>
              <a:ext uri="{28A0092B-C50C-407E-A947-70E740481C1C}">
                <a14:useLocalDpi xmlns:a14="http://schemas.microsoft.com/office/drawing/2010/main" val="0"/>
              </a:ext>
            </a:extLst>
          </a:blip>
          <a:srcRect/>
          <a:stretch>
            <a:fillRect/>
          </a:stretch>
        </p:blipFill>
        <p:spPr bwMode="auto">
          <a:xfrm>
            <a:off x="7816539" y="3573017"/>
            <a:ext cx="2857500" cy="3419475"/>
          </a:xfrm>
          <a:prstGeom prst="rect">
            <a:avLst/>
          </a:prstGeom>
          <a:noFill/>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160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91544" y="908720"/>
            <a:ext cx="8286808" cy="3539430"/>
          </a:xfrm>
          <a:prstGeom prst="rect">
            <a:avLst/>
          </a:prstGeom>
          <a:solidFill>
            <a:srgbClr val="043E50">
              <a:alpha val="78000"/>
            </a:srgbClr>
          </a:solidFill>
          <a:ln w="76200">
            <a:solidFill>
              <a:schemeClr val="bg1"/>
            </a:solidFill>
          </a:ln>
        </p:spPr>
        <p:txBody>
          <a:bodyPr wrap="square" rtlCol="0">
            <a:spAutoFit/>
          </a:bodyPr>
          <a:lstStyle/>
          <a:p>
            <a:pPr algn="ctr"/>
            <a:r>
              <a:rPr lang="en-GB" sz="2800" b="1" u="sng" dirty="0">
                <a:solidFill>
                  <a:prstClr val="white"/>
                </a:solidFill>
                <a:latin typeface="Comic Sans MS" pitchFamily="66" charset="0"/>
              </a:rPr>
              <a:t>GURU AMAR DAS AND EQUALITY</a:t>
            </a:r>
          </a:p>
          <a:p>
            <a:endParaRPr lang="en-GB" sz="2800" b="1" u="sng" spc="-300" dirty="0">
              <a:solidFill>
                <a:prstClr val="white"/>
              </a:solidFill>
              <a:latin typeface="Comic Sans MS" pitchFamily="66" charset="0"/>
            </a:endParaRPr>
          </a:p>
          <a:p>
            <a:r>
              <a:rPr lang="en-GB" sz="2400" u="sng" dirty="0">
                <a:solidFill>
                  <a:prstClr val="white"/>
                </a:solidFill>
                <a:latin typeface="Comic Sans MS" pitchFamily="66" charset="0"/>
              </a:rPr>
              <a:t>Targets</a:t>
            </a:r>
          </a:p>
          <a:p>
            <a:endParaRPr lang="en-GB" sz="2400" u="sng" dirty="0">
              <a:solidFill>
                <a:prstClr val="white"/>
              </a:solidFill>
              <a:latin typeface="Comic Sans MS" pitchFamily="66" charset="0"/>
            </a:endParaRPr>
          </a:p>
          <a:p>
            <a:pPr>
              <a:buFont typeface="Arial" pitchFamily="34" charset="0"/>
              <a:buChar char="•"/>
            </a:pPr>
            <a:r>
              <a:rPr lang="en-GB" sz="2400" dirty="0">
                <a:solidFill>
                  <a:prstClr val="white"/>
                </a:solidFill>
                <a:latin typeface="Comic Sans MS" pitchFamily="66" charset="0"/>
              </a:rPr>
              <a:t>I will know the story of Guru </a:t>
            </a:r>
            <a:r>
              <a:rPr lang="en-GB" sz="2400" dirty="0" err="1">
                <a:solidFill>
                  <a:prstClr val="white"/>
                </a:solidFill>
                <a:latin typeface="Comic Sans MS" pitchFamily="66" charset="0"/>
              </a:rPr>
              <a:t>Amar</a:t>
            </a:r>
            <a:r>
              <a:rPr lang="en-GB" sz="2400" dirty="0">
                <a:solidFill>
                  <a:prstClr val="white"/>
                </a:solidFill>
                <a:latin typeface="Comic Sans MS" pitchFamily="66" charset="0"/>
              </a:rPr>
              <a:t> Das</a:t>
            </a:r>
          </a:p>
          <a:p>
            <a:pPr>
              <a:buFont typeface="Arial" pitchFamily="34" charset="0"/>
              <a:buChar char="•"/>
            </a:pPr>
            <a:endParaRPr lang="en-GB" sz="2400" dirty="0">
              <a:solidFill>
                <a:prstClr val="white"/>
              </a:solidFill>
              <a:latin typeface="Comic Sans MS" pitchFamily="66" charset="0"/>
            </a:endParaRPr>
          </a:p>
          <a:p>
            <a:pPr>
              <a:buFont typeface="Arial" pitchFamily="34" charset="0"/>
              <a:buChar char="•"/>
            </a:pPr>
            <a:r>
              <a:rPr lang="en-GB" sz="2400" dirty="0">
                <a:solidFill>
                  <a:prstClr val="white"/>
                </a:solidFill>
                <a:latin typeface="Comic Sans MS" pitchFamily="66" charset="0"/>
              </a:rPr>
              <a:t>I will think about what equality means</a:t>
            </a:r>
          </a:p>
          <a:p>
            <a:pPr>
              <a:buFont typeface="Arial" pitchFamily="34" charset="0"/>
              <a:buChar char="•"/>
            </a:pPr>
            <a:endParaRPr lang="en-GB" sz="2400" dirty="0">
              <a:solidFill>
                <a:prstClr val="white"/>
              </a:solidFill>
              <a:latin typeface="Comic Sans MS" pitchFamily="66" charset="0"/>
            </a:endParaRPr>
          </a:p>
          <a:p>
            <a:pPr>
              <a:buFont typeface="Arial" pitchFamily="34" charset="0"/>
              <a:buChar char="•"/>
            </a:pPr>
            <a:r>
              <a:rPr lang="en-GB" sz="2400" dirty="0">
                <a:solidFill>
                  <a:prstClr val="white"/>
                </a:solidFill>
                <a:latin typeface="Comic Sans MS" pitchFamily="66" charset="0"/>
              </a:rPr>
              <a:t>I will understand the Guru’s response to the gift</a:t>
            </a:r>
            <a:endParaRPr lang="en-US" sz="2400" dirty="0">
              <a:solidFill>
                <a:prstClr val="white"/>
              </a:solidFill>
              <a:latin typeface="Comic Sans MS" pitchFamily="66" charset="0"/>
            </a:endParaRPr>
          </a:p>
        </p:txBody>
      </p:sp>
    </p:spTree>
    <p:extLst>
      <p:ext uri="{BB962C8B-B14F-4D97-AF65-F5344CB8AC3E}">
        <p14:creationId xmlns:p14="http://schemas.microsoft.com/office/powerpoint/2010/main" val="24007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19288" y="274638"/>
            <a:ext cx="82804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pPr algn="l" eaLnBrk="1" hangingPunct="1"/>
            <a:r>
              <a:rPr lang="en-GB" altLang="en-US" sz="3600" dirty="0">
                <a:latin typeface="Comic Sans MS" panose="030F0702030302020204" pitchFamily="66" charset="0"/>
              </a:rPr>
              <a:t>Please answer the following question in </a:t>
            </a:r>
            <a:r>
              <a:rPr lang="en-GB" altLang="en-US" sz="3600" b="1" dirty="0">
                <a:solidFill>
                  <a:srgbClr val="00B050"/>
                </a:solidFill>
                <a:latin typeface="Comic Sans MS" panose="030F0702030302020204" pitchFamily="66" charset="0"/>
              </a:rPr>
              <a:t>full sentences</a:t>
            </a:r>
            <a:r>
              <a:rPr lang="en-GB" altLang="en-US" sz="3600" dirty="0">
                <a:latin typeface="Comic Sans MS" panose="030F0702030302020204" pitchFamily="66" charset="0"/>
              </a:rPr>
              <a:t>:</a:t>
            </a:r>
          </a:p>
        </p:txBody>
      </p:sp>
      <p:sp>
        <p:nvSpPr>
          <p:cNvPr id="41987" name="Rectangle 3"/>
          <p:cNvSpPr>
            <a:spLocks noGrp="1" noChangeArrowheads="1"/>
          </p:cNvSpPr>
          <p:nvPr>
            <p:ph type="body" idx="1"/>
          </p:nvPr>
        </p:nvSpPr>
        <p:spPr>
          <a:xfrm>
            <a:off x="1992314" y="1700214"/>
            <a:ext cx="8135937" cy="4752975"/>
          </a:xfrm>
          <a:ln/>
        </p:spPr>
        <p:style>
          <a:lnRef idx="2">
            <a:schemeClr val="dk1"/>
          </a:lnRef>
          <a:fillRef idx="1">
            <a:schemeClr val="lt1"/>
          </a:fillRef>
          <a:effectRef idx="0">
            <a:schemeClr val="dk1"/>
          </a:effectRef>
          <a:fontRef idx="minor">
            <a:schemeClr val="dk1"/>
          </a:fontRef>
        </p:style>
        <p:txBody>
          <a:bodyPr/>
          <a:lstStyle/>
          <a:p>
            <a:pPr marL="0" indent="0">
              <a:lnSpc>
                <a:spcPct val="80000"/>
              </a:lnSpc>
              <a:buNone/>
              <a:defRPr/>
            </a:pPr>
            <a:endParaRPr lang="en-GB" dirty="0">
              <a:latin typeface="Comic Sans MS" pitchFamily="66" charset="0"/>
            </a:endParaRPr>
          </a:p>
          <a:p>
            <a:pPr marL="533400" indent="-533400">
              <a:lnSpc>
                <a:spcPct val="80000"/>
              </a:lnSpc>
              <a:buFontTx/>
              <a:buAutoNum type="arabicPeriod"/>
              <a:defRPr/>
            </a:pPr>
            <a:r>
              <a:rPr lang="en-GB" dirty="0">
                <a:latin typeface="Comic Sans MS" pitchFamily="66" charset="0"/>
              </a:rPr>
              <a:t>Do you believe people should be treated equally? Why?</a:t>
            </a:r>
          </a:p>
          <a:p>
            <a:pPr marL="533400" indent="-533400">
              <a:lnSpc>
                <a:spcPct val="80000"/>
              </a:lnSpc>
              <a:buFontTx/>
              <a:buAutoNum type="arabicPeriod"/>
              <a:defRPr/>
            </a:pPr>
            <a:endParaRPr lang="en-GB" dirty="0">
              <a:latin typeface="Comic Sans MS" pitchFamily="66" charset="0"/>
            </a:endParaRPr>
          </a:p>
          <a:p>
            <a:pPr marL="0" indent="0">
              <a:lnSpc>
                <a:spcPct val="80000"/>
              </a:lnSpc>
              <a:buNone/>
              <a:defRPr/>
            </a:pPr>
            <a:r>
              <a:rPr lang="en-GB" dirty="0">
                <a:latin typeface="Comic Sans MS" pitchFamily="66" charset="0"/>
              </a:rPr>
              <a:t>2. How do the </a:t>
            </a:r>
            <a:r>
              <a:rPr lang="en-GB" dirty="0" err="1">
                <a:latin typeface="Comic Sans MS" pitchFamily="66" charset="0"/>
              </a:rPr>
              <a:t>Sangat</a:t>
            </a:r>
            <a:r>
              <a:rPr lang="en-GB" dirty="0">
                <a:latin typeface="Comic Sans MS" pitchFamily="66" charset="0"/>
              </a:rPr>
              <a:t>, </a:t>
            </a:r>
            <a:r>
              <a:rPr lang="en-GB" dirty="0" err="1">
                <a:latin typeface="Comic Sans MS" pitchFamily="66" charset="0"/>
              </a:rPr>
              <a:t>Pangat</a:t>
            </a:r>
            <a:r>
              <a:rPr lang="en-GB" dirty="0">
                <a:latin typeface="Comic Sans MS" pitchFamily="66" charset="0"/>
              </a:rPr>
              <a:t> and </a:t>
            </a:r>
            <a:r>
              <a:rPr lang="en-GB" dirty="0" err="1">
                <a:latin typeface="Comic Sans MS" pitchFamily="66" charset="0"/>
              </a:rPr>
              <a:t>Langar</a:t>
            </a:r>
            <a:r>
              <a:rPr lang="en-GB" dirty="0">
                <a:latin typeface="Comic Sans MS" pitchFamily="66" charset="0"/>
              </a:rPr>
              <a:t> promote equality?</a:t>
            </a:r>
          </a:p>
          <a:p>
            <a:pPr marL="533400" indent="-533400">
              <a:lnSpc>
                <a:spcPct val="80000"/>
              </a:lnSpc>
              <a:buFontTx/>
              <a:buAutoNum type="arabicPeriod"/>
              <a:defRPr/>
            </a:pPr>
            <a:endParaRPr lang="en-GB" dirty="0">
              <a:latin typeface="Comic Sans MS" pitchFamily="66" charset="0"/>
            </a:endParaRPr>
          </a:p>
        </p:txBody>
      </p:sp>
    </p:spTree>
    <p:extLst>
      <p:ext uri="{BB962C8B-B14F-4D97-AF65-F5344CB8AC3E}">
        <p14:creationId xmlns:p14="http://schemas.microsoft.com/office/powerpoint/2010/main" val="24313625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571480"/>
            <a:ext cx="8104414" cy="3785652"/>
          </a:xfrm>
          <a:prstGeom prst="rect">
            <a:avLst/>
          </a:prstGeom>
          <a:solidFill>
            <a:srgbClr val="043E50">
              <a:alpha val="78000"/>
            </a:srgbClr>
          </a:solidFill>
          <a:ln w="76200">
            <a:solidFill>
              <a:schemeClr val="bg1"/>
            </a:solidFill>
          </a:ln>
          <a:effectLst/>
        </p:spPr>
        <p:txBody>
          <a:bodyPr wrap="square" rtlCol="0">
            <a:spAutoFit/>
          </a:bodyPr>
          <a:lstStyle/>
          <a:p>
            <a:endParaRPr lang="en-GB" sz="2000" b="1" u="sng" dirty="0">
              <a:solidFill>
                <a:prstClr val="white"/>
              </a:solidFill>
              <a:latin typeface="Comic Sans MS" pitchFamily="66" charset="0"/>
            </a:endParaRPr>
          </a:p>
          <a:p>
            <a:r>
              <a:rPr lang="en-GB" sz="2000" dirty="0">
                <a:solidFill>
                  <a:prstClr val="white"/>
                </a:solidFill>
                <a:latin typeface="Comic Sans MS" pitchFamily="66" charset="0"/>
              </a:rPr>
              <a:t>Interview 2 people about equality and record their answers to the following questions:-</a:t>
            </a:r>
          </a:p>
          <a:p>
            <a:endParaRPr lang="en-GB" sz="2000" dirty="0">
              <a:solidFill>
                <a:prstClr val="white"/>
              </a:solidFill>
              <a:latin typeface="Comic Sans MS" pitchFamily="66" charset="0"/>
            </a:endParaRPr>
          </a:p>
          <a:p>
            <a:pPr marL="457200" indent="-457200">
              <a:buFontTx/>
              <a:buAutoNum type="arabicPeriod"/>
            </a:pPr>
            <a:r>
              <a:rPr lang="en-GB" sz="2000" dirty="0">
                <a:solidFill>
                  <a:prstClr val="white"/>
                </a:solidFill>
                <a:latin typeface="Comic Sans MS" pitchFamily="66" charset="0"/>
              </a:rPr>
              <a:t>What does equality mean to you?</a:t>
            </a:r>
          </a:p>
          <a:p>
            <a:pPr marL="457200" indent="-457200">
              <a:buFontTx/>
              <a:buAutoNum type="arabicPeriod"/>
            </a:pPr>
            <a:endParaRPr lang="en-GB" sz="2000" dirty="0">
              <a:solidFill>
                <a:prstClr val="white"/>
              </a:solidFill>
              <a:latin typeface="Comic Sans MS" pitchFamily="66" charset="0"/>
            </a:endParaRPr>
          </a:p>
          <a:p>
            <a:pPr marL="457200" indent="-457200">
              <a:buFontTx/>
              <a:buAutoNum type="arabicPeriod"/>
            </a:pPr>
            <a:r>
              <a:rPr lang="en-GB" sz="2000" dirty="0">
                <a:solidFill>
                  <a:prstClr val="white"/>
                </a:solidFill>
                <a:latin typeface="Comic Sans MS" pitchFamily="66" charset="0"/>
              </a:rPr>
              <a:t>Should ALL people be treated equally? Why or why not?</a:t>
            </a:r>
          </a:p>
          <a:p>
            <a:pPr marL="457200" indent="-457200">
              <a:buFontTx/>
              <a:buAutoNum type="arabicPeriod"/>
            </a:pPr>
            <a:endParaRPr lang="en-GB" sz="2000" dirty="0">
              <a:solidFill>
                <a:prstClr val="white"/>
              </a:solidFill>
              <a:latin typeface="Comic Sans MS" pitchFamily="66" charset="0"/>
            </a:endParaRPr>
          </a:p>
          <a:p>
            <a:pPr marL="457200" indent="-457200">
              <a:buFontTx/>
              <a:buAutoNum type="arabicPeriod"/>
            </a:pPr>
            <a:r>
              <a:rPr lang="en-GB" sz="2000" dirty="0">
                <a:solidFill>
                  <a:prstClr val="white"/>
                </a:solidFill>
                <a:latin typeface="Comic Sans MS" pitchFamily="66" charset="0"/>
              </a:rPr>
              <a:t>If your greatest hero, and someone you didn’t like came round for dinner, do you think you would be able to treat them equally?</a:t>
            </a:r>
          </a:p>
          <a:p>
            <a:pPr marL="457200" indent="-457200"/>
            <a:endParaRPr lang="en-US" sz="2000" spc="-300" dirty="0">
              <a:solidFill>
                <a:prstClr val="white"/>
              </a:solidFill>
              <a:latin typeface="Comic Sans MS" pitchFamily="66" charset="0"/>
            </a:endParaRPr>
          </a:p>
        </p:txBody>
      </p:sp>
    </p:spTree>
    <p:extLst>
      <p:ext uri="{BB962C8B-B14F-4D97-AF65-F5344CB8AC3E}">
        <p14:creationId xmlns:p14="http://schemas.microsoft.com/office/powerpoint/2010/main" val="5547580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8282" y="1"/>
            <a:ext cx="6500858" cy="6555641"/>
          </a:xfrm>
          <a:prstGeom prst="rect">
            <a:avLst/>
          </a:prstGeom>
          <a:noFill/>
        </p:spPr>
        <p:txBody>
          <a:bodyPr wrap="square" rtlCol="0">
            <a:spAutoFit/>
          </a:bodyPr>
          <a:lstStyle/>
          <a:p>
            <a:pPr algn="r"/>
            <a:r>
              <a:rPr lang="en-GB" sz="2800" u="sng" dirty="0">
                <a:solidFill>
                  <a:prstClr val="black"/>
                </a:solidFill>
              </a:rPr>
              <a:t>GURU GOBIND SINGH AND SELF SACRIFICE</a:t>
            </a:r>
          </a:p>
          <a:p>
            <a:pPr algn="ctr"/>
            <a:endParaRPr lang="en-GB" sz="2800" dirty="0">
              <a:solidFill>
                <a:prstClr val="black"/>
              </a:solidFill>
            </a:endParaRPr>
          </a:p>
          <a:p>
            <a:r>
              <a:rPr lang="en-GB" sz="2800" u="sng" dirty="0">
                <a:solidFill>
                  <a:prstClr val="black"/>
                </a:solidFill>
              </a:rPr>
              <a:t>Targets</a:t>
            </a:r>
          </a:p>
          <a:p>
            <a:endParaRPr lang="en-GB" sz="2800" dirty="0">
              <a:solidFill>
                <a:prstClr val="black"/>
              </a:solidFill>
            </a:endParaRPr>
          </a:p>
          <a:p>
            <a:pPr>
              <a:buFont typeface="Arial" pitchFamily="34" charset="0"/>
              <a:buChar char="•"/>
            </a:pPr>
            <a:r>
              <a:rPr lang="en-GB" sz="2800" dirty="0">
                <a:solidFill>
                  <a:prstClr val="black"/>
                </a:solidFill>
              </a:rPr>
              <a:t>I will know the story of Guru </a:t>
            </a:r>
            <a:r>
              <a:rPr lang="en-GB" sz="2800" dirty="0" err="1">
                <a:solidFill>
                  <a:prstClr val="black"/>
                </a:solidFill>
              </a:rPr>
              <a:t>Gobind</a:t>
            </a:r>
            <a:r>
              <a:rPr lang="en-GB" sz="2800" dirty="0">
                <a:solidFill>
                  <a:prstClr val="black"/>
                </a:solidFill>
              </a:rPr>
              <a:t> Singh</a:t>
            </a:r>
          </a:p>
          <a:p>
            <a:pPr>
              <a:buFont typeface="Arial" pitchFamily="34" charset="0"/>
              <a:buChar char="•"/>
            </a:pPr>
            <a:endParaRPr lang="en-GB" sz="2800" dirty="0">
              <a:solidFill>
                <a:prstClr val="black"/>
              </a:solidFill>
            </a:endParaRPr>
          </a:p>
          <a:p>
            <a:pPr>
              <a:buFont typeface="Arial" pitchFamily="34" charset="0"/>
              <a:buChar char="•"/>
            </a:pPr>
            <a:r>
              <a:rPr lang="en-GB" sz="2800" dirty="0">
                <a:solidFill>
                  <a:prstClr val="black"/>
                </a:solidFill>
              </a:rPr>
              <a:t>I will know what self sacrifice means</a:t>
            </a:r>
          </a:p>
          <a:p>
            <a:pPr>
              <a:buFont typeface="Arial" pitchFamily="34" charset="0"/>
              <a:buChar char="•"/>
            </a:pPr>
            <a:endParaRPr lang="en-GB" sz="2800" dirty="0">
              <a:solidFill>
                <a:prstClr val="black"/>
              </a:solidFill>
            </a:endParaRPr>
          </a:p>
          <a:p>
            <a:pPr>
              <a:buFont typeface="Arial" pitchFamily="34" charset="0"/>
              <a:buChar char="•"/>
            </a:pPr>
            <a:r>
              <a:rPr lang="en-GB" sz="2800" dirty="0">
                <a:solidFill>
                  <a:prstClr val="black"/>
                </a:solidFill>
              </a:rPr>
              <a:t>I will think about the things that are important to me</a:t>
            </a:r>
          </a:p>
          <a:p>
            <a:pPr>
              <a:buFont typeface="Arial" pitchFamily="34" charset="0"/>
              <a:buChar char="•"/>
            </a:pPr>
            <a:endParaRPr lang="en-GB" sz="2800" dirty="0">
              <a:solidFill>
                <a:prstClr val="black"/>
              </a:solidFill>
            </a:endParaRPr>
          </a:p>
          <a:p>
            <a:r>
              <a:rPr lang="en-GB" sz="2800" u="sng" dirty="0">
                <a:solidFill>
                  <a:prstClr val="black"/>
                </a:solidFill>
              </a:rPr>
              <a:t>Hypothesis</a:t>
            </a:r>
            <a:endParaRPr lang="en-GB" sz="2800" dirty="0">
              <a:solidFill>
                <a:prstClr val="black"/>
              </a:solidFill>
            </a:endParaRPr>
          </a:p>
          <a:p>
            <a:endParaRPr lang="en-GB" sz="1200" u="sng" dirty="0">
              <a:solidFill>
                <a:prstClr val="black"/>
              </a:solidFill>
            </a:endParaRPr>
          </a:p>
          <a:p>
            <a:r>
              <a:rPr lang="en-GB" sz="2800" dirty="0">
                <a:solidFill>
                  <a:prstClr val="black"/>
                </a:solidFill>
              </a:rPr>
              <a:t>There is nothing worth sacrificing your </a:t>
            </a:r>
          </a:p>
          <a:p>
            <a:r>
              <a:rPr lang="en-GB" sz="2800" dirty="0">
                <a:solidFill>
                  <a:prstClr val="black"/>
                </a:solidFill>
              </a:rPr>
              <a:t>life for.</a:t>
            </a:r>
            <a:endParaRPr lang="en-US" sz="2800" dirty="0">
              <a:solidFill>
                <a:prstClr val="black"/>
              </a:solidFill>
            </a:endParaRPr>
          </a:p>
        </p:txBody>
      </p:sp>
      <p:pic>
        <p:nvPicPr>
          <p:cNvPr id="1026" name="Picture 2" descr="C:\Documents and Settings\zculley\Local Settings\Temporary Internet Files\Content.IE5\IJOLA5U7\MC900038666[1].wmf"/>
          <p:cNvPicPr>
            <a:picLocks noChangeAspect="1" noChangeArrowheads="1"/>
          </p:cNvPicPr>
          <p:nvPr/>
        </p:nvPicPr>
        <p:blipFill>
          <a:blip r:embed="rId2"/>
          <a:srcRect/>
          <a:stretch>
            <a:fillRect/>
          </a:stretch>
        </p:blipFill>
        <p:spPr bwMode="auto">
          <a:xfrm>
            <a:off x="8739206" y="428604"/>
            <a:ext cx="1500198" cy="2214756"/>
          </a:xfrm>
          <a:prstGeom prst="rect">
            <a:avLst/>
          </a:prstGeom>
          <a:noFill/>
        </p:spPr>
      </p:pic>
      <p:pic>
        <p:nvPicPr>
          <p:cNvPr id="1027" name="Picture 3" descr="C:\Documents and Settings\zculley\Local Settings\Temporary Internet Files\Content.IE5\ATUNA1IJ\MC900048054[1].wmf"/>
          <p:cNvPicPr>
            <a:picLocks noChangeAspect="1" noChangeArrowheads="1"/>
          </p:cNvPicPr>
          <p:nvPr/>
        </p:nvPicPr>
        <p:blipFill>
          <a:blip r:embed="rId3"/>
          <a:srcRect/>
          <a:stretch>
            <a:fillRect/>
          </a:stretch>
        </p:blipFill>
        <p:spPr bwMode="auto">
          <a:xfrm>
            <a:off x="7596199" y="3429000"/>
            <a:ext cx="2713025" cy="3089758"/>
          </a:xfrm>
          <a:prstGeom prst="rect">
            <a:avLst/>
          </a:prstGeom>
          <a:noFill/>
        </p:spPr>
      </p:pic>
    </p:spTree>
    <p:extLst>
      <p:ext uri="{BB962C8B-B14F-4D97-AF65-F5344CB8AC3E}">
        <p14:creationId xmlns:p14="http://schemas.microsoft.com/office/powerpoint/2010/main" val="2159221123"/>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034" y="5380673"/>
            <a:ext cx="8358246" cy="1384995"/>
          </a:xfrm>
          <a:prstGeom prst="rect">
            <a:avLst/>
          </a:prstGeom>
          <a:noFill/>
        </p:spPr>
        <p:txBody>
          <a:bodyPr wrap="square" rtlCol="0">
            <a:spAutoFit/>
          </a:bodyPr>
          <a:lstStyle/>
          <a:p>
            <a:r>
              <a:rPr lang="en-GB" sz="2400" b="1" u="sng" dirty="0">
                <a:solidFill>
                  <a:prstClr val="black"/>
                </a:solidFill>
              </a:rPr>
              <a:t>Task</a:t>
            </a:r>
          </a:p>
          <a:p>
            <a:endParaRPr lang="en-GB" sz="1200" dirty="0">
              <a:solidFill>
                <a:prstClr val="black"/>
              </a:solidFill>
            </a:endParaRPr>
          </a:p>
          <a:p>
            <a:r>
              <a:rPr lang="en-GB" sz="2400" b="1" dirty="0">
                <a:solidFill>
                  <a:prstClr val="black"/>
                </a:solidFill>
              </a:rPr>
              <a:t>Create a comic strip to depict the events at the festival of Vaisakhi. Use a full page of your books. Do not use any words.</a:t>
            </a:r>
            <a:endParaRPr lang="en-US" sz="2400" b="1" dirty="0">
              <a:solidFill>
                <a:prstClr val="black"/>
              </a:solidFill>
            </a:endParaRPr>
          </a:p>
        </p:txBody>
      </p:sp>
      <p:pic>
        <p:nvPicPr>
          <p:cNvPr id="3" name="Picture 2" descr="khalsa.jpg"/>
          <p:cNvPicPr>
            <a:picLocks noChangeAspect="1"/>
          </p:cNvPicPr>
          <p:nvPr/>
        </p:nvPicPr>
        <p:blipFill>
          <a:blip r:embed="rId3"/>
          <a:stretch>
            <a:fillRect/>
          </a:stretch>
        </p:blipFill>
        <p:spPr>
          <a:xfrm>
            <a:off x="1524000" y="0"/>
            <a:ext cx="4786314" cy="5357826"/>
          </a:xfrm>
          <a:prstGeom prst="rect">
            <a:avLst/>
          </a:prstGeom>
        </p:spPr>
      </p:pic>
      <p:pic>
        <p:nvPicPr>
          <p:cNvPr id="4" name="Picture 3" descr="comic strip.jpg"/>
          <p:cNvPicPr>
            <a:picLocks noChangeAspect="1"/>
          </p:cNvPicPr>
          <p:nvPr/>
        </p:nvPicPr>
        <p:blipFill>
          <a:blip r:embed="rId4"/>
          <a:stretch>
            <a:fillRect/>
          </a:stretch>
        </p:blipFill>
        <p:spPr>
          <a:xfrm>
            <a:off x="6238876" y="0"/>
            <a:ext cx="4429124" cy="5357826"/>
          </a:xfrm>
          <a:prstGeom prst="rect">
            <a:avLst/>
          </a:prstGeom>
        </p:spPr>
      </p:pic>
    </p:spTree>
    <p:extLst>
      <p:ext uri="{BB962C8B-B14F-4D97-AF65-F5344CB8AC3E}">
        <p14:creationId xmlns:p14="http://schemas.microsoft.com/office/powerpoint/2010/main" val="2589625715"/>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Balloon Debate</a:t>
            </a:r>
          </a:p>
        </p:txBody>
      </p:sp>
      <p:sp>
        <p:nvSpPr>
          <p:cNvPr id="3" name="Content Placeholder 2"/>
          <p:cNvSpPr>
            <a:spLocks noGrp="1"/>
          </p:cNvSpPr>
          <p:nvPr>
            <p:ph idx="1"/>
          </p:nvPr>
        </p:nvSpPr>
        <p:spPr/>
        <p:txBody>
          <a:bodyPr/>
          <a:lstStyle/>
          <a:p>
            <a:pPr>
              <a:buNone/>
            </a:pPr>
            <a:r>
              <a:rPr lang="en-GB" u="sng" dirty="0"/>
              <a:t>Lesson Objectives</a:t>
            </a:r>
          </a:p>
          <a:p>
            <a:pPr>
              <a:buNone/>
            </a:pPr>
            <a:endParaRPr lang="en-GB" u="sng" dirty="0"/>
          </a:p>
          <a:p>
            <a:pPr marL="514350" indent="-514350">
              <a:buFont typeface="+mj-lt"/>
              <a:buAutoNum type="arabicPeriod"/>
            </a:pPr>
            <a:r>
              <a:rPr lang="en-GB" dirty="0"/>
              <a:t>I will recap on everything I have learnt about the 10 Gurus.</a:t>
            </a:r>
          </a:p>
          <a:p>
            <a:pPr marL="514350" indent="-514350">
              <a:buFont typeface="+mj-lt"/>
              <a:buAutoNum type="arabicPeriod"/>
            </a:pPr>
            <a:endParaRPr lang="en-GB" dirty="0"/>
          </a:p>
          <a:p>
            <a:pPr marL="514350" indent="-514350">
              <a:buFont typeface="+mj-lt"/>
              <a:buAutoNum type="arabicPeriod"/>
            </a:pPr>
            <a:r>
              <a:rPr lang="en-GB" dirty="0"/>
              <a:t>I will write a persuasive speech.</a:t>
            </a:r>
          </a:p>
          <a:p>
            <a:pPr marL="514350" indent="-514350">
              <a:buFont typeface="+mj-lt"/>
              <a:buAutoNum type="arabicPeriod"/>
            </a:pPr>
            <a:endParaRPr lang="en-GB" dirty="0"/>
          </a:p>
          <a:p>
            <a:pPr marL="514350" indent="-514350">
              <a:buNone/>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7300909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Assessment Task</a:t>
            </a:r>
          </a:p>
        </p:txBody>
      </p:sp>
      <p:sp>
        <p:nvSpPr>
          <p:cNvPr id="3" name="Content Placeholder 2"/>
          <p:cNvSpPr>
            <a:spLocks noGrp="1"/>
          </p:cNvSpPr>
          <p:nvPr>
            <p:ph idx="1"/>
          </p:nvPr>
        </p:nvSpPr>
        <p:spPr>
          <a:xfrm>
            <a:off x="1981200" y="1600201"/>
            <a:ext cx="8229600" cy="4349080"/>
          </a:xfrm>
        </p:spPr>
        <p:txBody>
          <a:bodyPr/>
          <a:lstStyle/>
          <a:p>
            <a:pPr marL="514350" indent="-514350">
              <a:buAutoNum type="arabicPeriod"/>
            </a:pPr>
            <a:r>
              <a:rPr lang="en-GB" dirty="0"/>
              <a:t>To finish your speech arguing why your Guru is the best.</a:t>
            </a:r>
          </a:p>
          <a:p>
            <a:pPr marL="514350" indent="-514350">
              <a:buAutoNum type="arabicPeriod"/>
            </a:pPr>
            <a:endParaRPr lang="en-GB" dirty="0"/>
          </a:p>
          <a:p>
            <a:pPr marL="514350" indent="-514350">
              <a:buAutoNum type="arabicPeriod"/>
            </a:pPr>
            <a:r>
              <a:rPr lang="en-GB" dirty="0"/>
              <a:t>To write a speech arguing why other peoples Gurus are not the best!</a:t>
            </a:r>
          </a:p>
          <a:p>
            <a:pPr marL="514350" indent="-514350">
              <a:buAutoNum type="arabicPeriod"/>
            </a:pPr>
            <a:endParaRPr lang="en-GB" dirty="0"/>
          </a:p>
          <a:p>
            <a:pPr marL="514350" indent="-514350">
              <a:buAutoNum type="arabicPeriod"/>
            </a:pPr>
            <a:r>
              <a:rPr lang="en-GB" dirty="0"/>
              <a:t>Each speech must be 1 minute long.</a:t>
            </a:r>
          </a:p>
        </p:txBody>
      </p:sp>
      <p:pic>
        <p:nvPicPr>
          <p:cNvPr id="14338" name="Picture 2" descr="http://thumb18.shutterstock.com/thumb_small/310192/310192,1282515155,1/stock-photo-hot-air-balloon-isolated-on-a-white-background-59545183.jpg"/>
          <p:cNvPicPr>
            <a:picLocks noChangeAspect="1" noChangeArrowheads="1"/>
          </p:cNvPicPr>
          <p:nvPr/>
        </p:nvPicPr>
        <p:blipFill>
          <a:blip r:embed="rId2" cstate="print">
            <a:clrChange>
              <a:clrFrom>
                <a:srgbClr val="FEFFFB"/>
              </a:clrFrom>
              <a:clrTo>
                <a:srgbClr val="FEFFFB">
                  <a:alpha val="0"/>
                </a:srgbClr>
              </a:clrTo>
            </a:clrChange>
          </a:blip>
          <a:srcRect r="22187"/>
          <a:stretch>
            <a:fillRect/>
          </a:stretch>
        </p:blipFill>
        <p:spPr bwMode="auto">
          <a:xfrm>
            <a:off x="1055440" y="-3715916"/>
            <a:ext cx="2891464" cy="3715916"/>
          </a:xfrm>
          <a:prstGeom prst="rect">
            <a:avLst/>
          </a:prstGeom>
          <a:noFill/>
        </p:spPr>
      </p:pic>
      <p:pic>
        <p:nvPicPr>
          <p:cNvPr id="14340" name="Picture 4" descr="http://thumb1.shutterstock.com/thumb_small/310192/310192,1282649432,1/stock-photo-hot-air-balloon-isolated-on-a-white-background-59656990.jpg"/>
          <p:cNvPicPr>
            <a:picLocks noChangeAspect="1" noChangeArrowheads="1"/>
          </p:cNvPicPr>
          <p:nvPr/>
        </p:nvPicPr>
        <p:blipFill>
          <a:blip r:embed="rId3" cstate="print">
            <a:clrChange>
              <a:clrFrom>
                <a:srgbClr val="FEFFFF"/>
              </a:clrFrom>
              <a:clrTo>
                <a:srgbClr val="FEFFFF">
                  <a:alpha val="0"/>
                </a:srgbClr>
              </a:clrTo>
            </a:clrChange>
          </a:blip>
          <a:srcRect r="17795"/>
          <a:stretch>
            <a:fillRect/>
          </a:stretch>
        </p:blipFill>
        <p:spPr bwMode="auto">
          <a:xfrm>
            <a:off x="4295800" y="-2948761"/>
            <a:ext cx="2448272" cy="2948761"/>
          </a:xfrm>
          <a:prstGeom prst="rect">
            <a:avLst/>
          </a:prstGeom>
          <a:noFill/>
        </p:spPr>
      </p:pic>
      <p:pic>
        <p:nvPicPr>
          <p:cNvPr id="14342" name="Picture 6" descr="http://gb.fotolibra.com/images/thumbnails/396871-hot-air-balloon.jpe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668001" y="7533456"/>
            <a:ext cx="5051623" cy="6798451"/>
          </a:xfrm>
          <a:prstGeom prst="rect">
            <a:avLst/>
          </a:prstGeom>
          <a:noFill/>
        </p:spPr>
      </p:pic>
    </p:spTree>
    <p:extLst>
      <p:ext uri="{BB962C8B-B14F-4D97-AF65-F5344CB8AC3E}">
        <p14:creationId xmlns:p14="http://schemas.microsoft.com/office/powerpoint/2010/main" val="6376711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8.33333E-7 3.33333E-6 L -0.01632 1.72639 " pathEditMode="relative" rAng="0" ptsTypes="AA">
                                      <p:cBhvr>
                                        <p:cTn id="6" dur="2000" fill="hold"/>
                                        <p:tgtEl>
                                          <p:spTgt spid="14338"/>
                                        </p:tgtEl>
                                        <p:attrNameLst>
                                          <p:attrName>ppt_x</p:attrName>
                                          <p:attrName>ppt_y</p:attrName>
                                        </p:attrNameLst>
                                      </p:cBhvr>
                                      <p:rCtr x="-800" y="863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8.33333E-7 4.81481E-6 L -0.00781 1.73333 " pathEditMode="relative" rAng="0" ptsTypes="AA">
                                      <p:cBhvr>
                                        <p:cTn id="10" dur="2500" fill="hold"/>
                                        <p:tgtEl>
                                          <p:spTgt spid="14340"/>
                                        </p:tgtEl>
                                        <p:attrNameLst>
                                          <p:attrName>ppt_x</p:attrName>
                                          <p:attrName>ppt_y</p:attrName>
                                        </p:attrNameLst>
                                      </p:cBhvr>
                                      <p:rCtr x="-400" y="867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27778E-6 1.48148E-6 L -1.64584 -1.8375 " pathEditMode="relative" ptsTypes="AA">
                                      <p:cBhvr>
                                        <p:cTn id="14" dur="5000" fill="hold"/>
                                        <p:tgtEl>
                                          <p:spTgt spid="143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Order of the Debate</a:t>
            </a:r>
          </a:p>
        </p:txBody>
      </p:sp>
      <p:sp>
        <p:nvSpPr>
          <p:cNvPr id="3" name="Content Placeholder 2"/>
          <p:cNvSpPr>
            <a:spLocks noGrp="1"/>
          </p:cNvSpPr>
          <p:nvPr>
            <p:ph idx="1"/>
          </p:nvPr>
        </p:nvSpPr>
        <p:spPr/>
        <p:txBody>
          <a:bodyPr>
            <a:normAutofit/>
          </a:bodyPr>
          <a:lstStyle/>
          <a:p>
            <a:pPr marL="514350" indent="-514350">
              <a:buAutoNum type="arabicPeriod"/>
            </a:pPr>
            <a:r>
              <a:rPr lang="en-GB" dirty="0"/>
              <a:t>Each speaker takes it in turns to present their first speech.</a:t>
            </a:r>
          </a:p>
          <a:p>
            <a:pPr marL="514350" indent="-514350">
              <a:buAutoNum type="arabicPeriod"/>
            </a:pPr>
            <a:r>
              <a:rPr lang="en-GB" dirty="0"/>
              <a:t>Each speaker in turn presents their second speech.</a:t>
            </a:r>
          </a:p>
          <a:p>
            <a:pPr marL="514350" indent="-514350">
              <a:buAutoNum type="arabicPeriod"/>
            </a:pPr>
            <a:r>
              <a:rPr lang="en-GB" dirty="0"/>
              <a:t>Then the opposing group votes for who is the weakest.</a:t>
            </a:r>
          </a:p>
          <a:p>
            <a:pPr marL="514350" indent="-514350">
              <a:buAutoNum type="arabicPeriod"/>
            </a:pPr>
            <a:r>
              <a:rPr lang="en-GB" dirty="0"/>
              <a:t>Each speaker must then improvise- giving another argument  for their guru.</a:t>
            </a:r>
          </a:p>
          <a:p>
            <a:pPr marL="514350" indent="-514350">
              <a:buAutoNum type="arabicPeriod"/>
            </a:pPr>
            <a:r>
              <a:rPr lang="en-GB" dirty="0"/>
              <a:t>This process continues until there is one guru left.</a:t>
            </a:r>
          </a:p>
        </p:txBody>
      </p:sp>
    </p:spTree>
    <p:extLst>
      <p:ext uri="{BB962C8B-B14F-4D97-AF65-F5344CB8AC3E}">
        <p14:creationId xmlns:p14="http://schemas.microsoft.com/office/powerpoint/2010/main" val="15825102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82EE651-CB15-4010-8857-EAE721558E11}"/>
              </a:ext>
            </a:extLst>
          </p:cNvPr>
          <p:cNvGraphicFramePr>
            <a:graphicFrameLocks noGrp="1"/>
          </p:cNvGraphicFramePr>
          <p:nvPr>
            <p:extLst>
              <p:ext uri="{D42A27DB-BD31-4B8C-83A1-F6EECF244321}">
                <p14:modId xmlns:p14="http://schemas.microsoft.com/office/powerpoint/2010/main" val="782494157"/>
              </p:ext>
            </p:extLst>
          </p:nvPr>
        </p:nvGraphicFramePr>
        <p:xfrm>
          <a:off x="752168" y="855406"/>
          <a:ext cx="10471356" cy="3951319"/>
        </p:xfrm>
        <a:graphic>
          <a:graphicData uri="http://schemas.openxmlformats.org/drawingml/2006/table">
            <a:tbl>
              <a:tblPr firstRow="1" firstCol="1" lastRow="1" lastCol="1" bandRow="1" bandCol="1">
                <a:tableStyleId>{5C22544A-7EE6-4342-B048-85BDC9FD1C3A}</a:tableStyleId>
              </a:tblPr>
              <a:tblGrid>
                <a:gridCol w="2617839">
                  <a:extLst>
                    <a:ext uri="{9D8B030D-6E8A-4147-A177-3AD203B41FA5}">
                      <a16:colId xmlns:a16="http://schemas.microsoft.com/office/drawing/2014/main" val="2099455546"/>
                    </a:ext>
                  </a:extLst>
                </a:gridCol>
                <a:gridCol w="2617839">
                  <a:extLst>
                    <a:ext uri="{9D8B030D-6E8A-4147-A177-3AD203B41FA5}">
                      <a16:colId xmlns:a16="http://schemas.microsoft.com/office/drawing/2014/main" val="1187610177"/>
                    </a:ext>
                  </a:extLst>
                </a:gridCol>
                <a:gridCol w="2617839">
                  <a:extLst>
                    <a:ext uri="{9D8B030D-6E8A-4147-A177-3AD203B41FA5}">
                      <a16:colId xmlns:a16="http://schemas.microsoft.com/office/drawing/2014/main" val="2910409371"/>
                    </a:ext>
                  </a:extLst>
                </a:gridCol>
                <a:gridCol w="2617839">
                  <a:extLst>
                    <a:ext uri="{9D8B030D-6E8A-4147-A177-3AD203B41FA5}">
                      <a16:colId xmlns:a16="http://schemas.microsoft.com/office/drawing/2014/main" val="4157173832"/>
                    </a:ext>
                  </a:extLst>
                </a:gridCol>
              </a:tblGrid>
              <a:tr h="205735">
                <a:tc>
                  <a:txBody>
                    <a:bodyPr/>
                    <a:lstStyle/>
                    <a:p>
                      <a:pPr algn="ctr">
                        <a:lnSpc>
                          <a:spcPct val="107000"/>
                        </a:lnSpc>
                        <a:spcAft>
                          <a:spcPts val="800"/>
                        </a:spcAft>
                      </a:pPr>
                      <a:r>
                        <a:rPr lang="en-GB" sz="1600">
                          <a:effectLst/>
                        </a:rPr>
                        <a:t>Foundation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rPr>
                        <a:t>Secure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rPr>
                        <a:t>Confident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600">
                          <a:effectLst/>
                        </a:rPr>
                        <a:t>Exceptional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179720"/>
                  </a:ext>
                </a:extLst>
              </a:tr>
              <a:tr h="3702589">
                <a:tc>
                  <a:txBody>
                    <a:bodyPr/>
                    <a:lstStyle/>
                    <a:p>
                      <a:pPr marL="342900" lvl="0" indent="-342900">
                        <a:lnSpc>
                          <a:spcPct val="107000"/>
                        </a:lnSpc>
                        <a:spcAft>
                          <a:spcPts val="0"/>
                        </a:spcAft>
                        <a:buFont typeface="+mj-lt"/>
                        <a:buAutoNum type="arabicParenR"/>
                      </a:pPr>
                      <a:r>
                        <a:rPr lang="en-GB" sz="1100">
                          <a:effectLst/>
                        </a:rPr>
                        <a:t>You will be able to give some details about your guru.</a:t>
                      </a:r>
                    </a:p>
                    <a:p>
                      <a:pPr marL="342900" lvl="0" indent="-342900">
                        <a:lnSpc>
                          <a:spcPct val="107000"/>
                        </a:lnSpc>
                        <a:spcAft>
                          <a:spcPts val="0"/>
                        </a:spcAft>
                        <a:buFont typeface="+mj-lt"/>
                        <a:buAutoNum type="arabicParenR"/>
                      </a:pPr>
                      <a:r>
                        <a:rPr lang="en-GB" sz="1100">
                          <a:effectLst/>
                        </a:rPr>
                        <a:t>You will outline the teachings of your guru. </a:t>
                      </a:r>
                    </a:p>
                    <a:p>
                      <a:pPr marL="342900" lvl="0" indent="-342900">
                        <a:lnSpc>
                          <a:spcPct val="107000"/>
                        </a:lnSpc>
                        <a:spcAft>
                          <a:spcPts val="0"/>
                        </a:spcAft>
                        <a:buFont typeface="+mj-lt"/>
                        <a:buAutoNum type="arabicParenR"/>
                      </a:pPr>
                      <a:r>
                        <a:rPr lang="en-GB" sz="1100">
                          <a:effectLst/>
                        </a:rPr>
                        <a:t>You will say what Sikhs might learn from the teachings.</a:t>
                      </a:r>
                    </a:p>
                    <a:p>
                      <a:pPr marL="342900" lvl="0" indent="-342900">
                        <a:lnSpc>
                          <a:spcPct val="107000"/>
                        </a:lnSpc>
                        <a:spcAft>
                          <a:spcPts val="0"/>
                        </a:spcAft>
                        <a:buFont typeface="+mj-lt"/>
                        <a:buAutoNum type="arabicParenR"/>
                      </a:pPr>
                      <a:r>
                        <a:rPr lang="en-GB" sz="1100">
                          <a:effectLst/>
                        </a:rPr>
                        <a:t>You can say why things the guru said or taught are important.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mj-lt"/>
                        <a:buAutoNum type="arabicParenR"/>
                      </a:pPr>
                      <a:r>
                        <a:rPr lang="en-GB" sz="1100">
                          <a:effectLst/>
                        </a:rPr>
                        <a:t>You will show clear understanding of the teachings of one guru.</a:t>
                      </a:r>
                    </a:p>
                    <a:p>
                      <a:pPr marL="342900" lvl="0" indent="-342900">
                        <a:lnSpc>
                          <a:spcPct val="107000"/>
                        </a:lnSpc>
                        <a:spcAft>
                          <a:spcPts val="0"/>
                        </a:spcAft>
                        <a:buFont typeface="+mj-lt"/>
                        <a:buAutoNum type="arabicParenR"/>
                      </a:pPr>
                      <a:r>
                        <a:rPr lang="en-GB" sz="1100">
                          <a:effectLst/>
                        </a:rPr>
                        <a:t>You will know the stories of the different gurus. </a:t>
                      </a:r>
                    </a:p>
                    <a:p>
                      <a:pPr marL="342900" lvl="0" indent="-342900">
                        <a:lnSpc>
                          <a:spcPct val="107000"/>
                        </a:lnSpc>
                        <a:spcAft>
                          <a:spcPts val="0"/>
                        </a:spcAft>
                        <a:buFont typeface="+mj-lt"/>
                        <a:buAutoNum type="arabicParenR"/>
                      </a:pPr>
                      <a:r>
                        <a:rPr lang="en-GB" sz="1100">
                          <a:effectLst/>
                        </a:rPr>
                        <a:t>You will use key words that Sikhs use.</a:t>
                      </a:r>
                    </a:p>
                    <a:p>
                      <a:pPr marL="342900" lvl="0" indent="-342900">
                        <a:lnSpc>
                          <a:spcPct val="107000"/>
                        </a:lnSpc>
                        <a:spcAft>
                          <a:spcPts val="0"/>
                        </a:spcAft>
                        <a:buFont typeface="+mj-lt"/>
                        <a:buAutoNum type="arabicParenR"/>
                      </a:pPr>
                      <a:r>
                        <a:rPr lang="en-GB" sz="1100">
                          <a:effectLst/>
                        </a:rPr>
                        <a:t>You can relate the teachings to real life.</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mj-lt"/>
                        <a:buAutoNum type="arabicParenR"/>
                      </a:pPr>
                      <a:r>
                        <a:rPr lang="en-GB" sz="1100">
                          <a:effectLst/>
                        </a:rPr>
                        <a:t>You will show that you have thought carefully about the teachings of the gurus and how they would affect the lives of Sikhs. </a:t>
                      </a:r>
                    </a:p>
                    <a:p>
                      <a:pPr marL="342900" lvl="0" indent="-342900">
                        <a:lnSpc>
                          <a:spcPct val="107000"/>
                        </a:lnSpc>
                        <a:spcAft>
                          <a:spcPts val="0"/>
                        </a:spcAft>
                        <a:buFont typeface="+mj-lt"/>
                        <a:buAutoNum type="arabicParenR"/>
                      </a:pPr>
                      <a:r>
                        <a:rPr lang="en-GB" sz="1100">
                          <a:effectLst/>
                        </a:rPr>
                        <a:t>You will be able to compare and contrast the teachings of the gurus, showing similarities and differences.</a:t>
                      </a:r>
                    </a:p>
                    <a:p>
                      <a:pPr marL="342900" lvl="0" indent="-342900">
                        <a:lnSpc>
                          <a:spcPct val="107000"/>
                        </a:lnSpc>
                        <a:spcAft>
                          <a:spcPts val="0"/>
                        </a:spcAft>
                        <a:buFont typeface="+mj-lt"/>
                        <a:buAutoNum type="arabicParenR"/>
                      </a:pPr>
                      <a:r>
                        <a:rPr lang="en-GB" sz="1100">
                          <a:effectLst/>
                        </a:rPr>
                        <a:t>You will give clear reasons why your guru’s teaching are the most important.</a:t>
                      </a:r>
                    </a:p>
                    <a:p>
                      <a:pPr marL="342900" lvl="0" indent="-342900">
                        <a:lnSpc>
                          <a:spcPct val="107000"/>
                        </a:lnSpc>
                        <a:spcAft>
                          <a:spcPts val="0"/>
                        </a:spcAft>
                        <a:buFont typeface="+mj-lt"/>
                        <a:buAutoNum type="arabicParenR"/>
                      </a:pPr>
                      <a:r>
                        <a:rPr lang="en-GB" sz="1100">
                          <a:effectLst/>
                        </a:rPr>
                        <a:t>You can include references to current events and news items.</a:t>
                      </a:r>
                      <a:endParaRPr lang="en-GB" sz="1100">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07000"/>
                        </a:lnSpc>
                        <a:spcAft>
                          <a:spcPts val="0"/>
                        </a:spcAft>
                        <a:buFont typeface="+mj-lt"/>
                        <a:buAutoNum type="arabicParenR"/>
                      </a:pPr>
                      <a:r>
                        <a:rPr lang="en-GB" sz="1100" dirty="0">
                          <a:effectLst/>
                        </a:rPr>
                        <a:t>You will show that you understand why different people think that other teachings are more important, but you will still be able to argue for your guru.</a:t>
                      </a:r>
                    </a:p>
                    <a:p>
                      <a:pPr marL="342900" lvl="0" indent="-342900">
                        <a:lnSpc>
                          <a:spcPct val="107000"/>
                        </a:lnSpc>
                        <a:spcAft>
                          <a:spcPts val="0"/>
                        </a:spcAft>
                        <a:buFont typeface="+mj-lt"/>
                        <a:buAutoNum type="arabicParenR"/>
                      </a:pPr>
                      <a:r>
                        <a:rPr lang="en-GB" sz="1100" dirty="0">
                          <a:effectLst/>
                        </a:rPr>
                        <a:t>You will raise questions that are difficult to answer.</a:t>
                      </a:r>
                    </a:p>
                    <a:p>
                      <a:pPr marL="342900" lvl="0" indent="-342900">
                        <a:lnSpc>
                          <a:spcPct val="107000"/>
                        </a:lnSpc>
                        <a:spcAft>
                          <a:spcPts val="0"/>
                        </a:spcAft>
                        <a:buFont typeface="+mj-lt"/>
                        <a:buAutoNum type="arabicParenR"/>
                      </a:pPr>
                      <a:r>
                        <a:rPr lang="en-GB" sz="1100" dirty="0">
                          <a:effectLst/>
                        </a:rPr>
                        <a:t>You will write about how the time and place that people live in can affect their responses to teachings.</a:t>
                      </a:r>
                    </a:p>
                    <a:p>
                      <a:pPr marL="342900" lvl="0" indent="-342900">
                        <a:lnSpc>
                          <a:spcPct val="107000"/>
                        </a:lnSpc>
                        <a:spcAft>
                          <a:spcPts val="0"/>
                        </a:spcAft>
                        <a:buFont typeface="+mj-lt"/>
                        <a:buAutoNum type="arabicParenR"/>
                      </a:pPr>
                      <a:r>
                        <a:rPr lang="en-GB" sz="1100" dirty="0">
                          <a:effectLst/>
                        </a:rPr>
                        <a:t>You will show clear links between Sikh teachings and those of other </a:t>
                      </a:r>
                      <a:r>
                        <a:rPr lang="en-GB" sz="1100" dirty="0" err="1">
                          <a:effectLst/>
                        </a:rPr>
                        <a:t>relgions</a:t>
                      </a:r>
                      <a:r>
                        <a:rPr lang="en-GB" sz="1100" dirty="0">
                          <a:effectLst/>
                        </a:rPr>
                        <a:t>.</a:t>
                      </a:r>
                    </a:p>
                    <a:p>
                      <a:pPr indent="47625">
                        <a:lnSpc>
                          <a:spcPct val="107000"/>
                        </a:lnSpc>
                        <a:spcAft>
                          <a:spcPts val="80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6999036"/>
                  </a:ext>
                </a:extLst>
              </a:tr>
            </a:tbl>
          </a:graphicData>
        </a:graphic>
      </p:graphicFrame>
    </p:spTree>
    <p:extLst>
      <p:ext uri="{BB962C8B-B14F-4D97-AF65-F5344CB8AC3E}">
        <p14:creationId xmlns:p14="http://schemas.microsoft.com/office/powerpoint/2010/main" val="136197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596" y="2428868"/>
            <a:ext cx="8229600" cy="2214578"/>
          </a:xfrm>
          <a:solidFill>
            <a:schemeClr val="bg1">
              <a:lumMod val="85000"/>
            </a:schemeClr>
          </a:solidFill>
          <a:effectLst>
            <a:softEdge rad="63500"/>
          </a:effectLst>
        </p:spPr>
        <p:txBody>
          <a:bodyPr anchor="ctr">
            <a:normAutofit/>
          </a:bodyPr>
          <a:lstStyle/>
          <a:p>
            <a:pPr marL="514350" indent="-514350" algn="ctr">
              <a:buNone/>
            </a:pPr>
            <a:r>
              <a:rPr lang="en-GB" sz="4400" dirty="0"/>
              <a:t>What is RE all about?</a:t>
            </a:r>
          </a:p>
        </p:txBody>
      </p:sp>
    </p:spTree>
    <p:extLst>
      <p:ext uri="{BB962C8B-B14F-4D97-AF65-F5344CB8AC3E}">
        <p14:creationId xmlns:p14="http://schemas.microsoft.com/office/powerpoint/2010/main" val="21709611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719513" y="404814"/>
            <a:ext cx="4819650" cy="638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CURRENT AFFAIRS</a:t>
            </a:r>
          </a:p>
        </p:txBody>
      </p:sp>
      <p:pic>
        <p:nvPicPr>
          <p:cNvPr id="13" name="Picture 12">
            <a:extLst>
              <a:ext uri="{FF2B5EF4-FFF2-40B4-BE49-F238E27FC236}">
                <a16:creationId xmlns:a16="http://schemas.microsoft.com/office/drawing/2014/main" id="{240AF7C7-8BC7-4E5E-B3F1-D31ADA254C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88" y="1706200"/>
            <a:ext cx="3953385" cy="2223779"/>
          </a:xfrm>
          <a:prstGeom prst="rect">
            <a:avLst/>
          </a:prstGeom>
        </p:spPr>
      </p:pic>
      <p:sp>
        <p:nvSpPr>
          <p:cNvPr id="16" name="Rectangle 15">
            <a:extLst>
              <a:ext uri="{FF2B5EF4-FFF2-40B4-BE49-F238E27FC236}">
                <a16:creationId xmlns:a16="http://schemas.microsoft.com/office/drawing/2014/main" id="{C0D94F95-5587-4CB0-A23A-027A8E85C780}"/>
              </a:ext>
            </a:extLst>
          </p:cNvPr>
          <p:cNvSpPr/>
          <p:nvPr/>
        </p:nvSpPr>
        <p:spPr>
          <a:xfrm>
            <a:off x="5507657" y="2329678"/>
            <a:ext cx="1139668" cy="2862322"/>
          </a:xfrm>
          <a:prstGeom prst="rect">
            <a:avLst/>
          </a:prstGeom>
          <a:noFill/>
        </p:spPr>
        <p:txBody>
          <a:bodyPr wrap="square" lIns="91440" tIns="45720" rIns="91440" bIns="45720">
            <a:spAutoFit/>
          </a:bodyPr>
          <a:lstStyle/>
          <a:p>
            <a:pPr algn="ctr"/>
            <a:r>
              <a:rPr lang="en-US" sz="180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8319" y="1657422"/>
            <a:ext cx="4136512" cy="2321334"/>
          </a:xfrm>
          <a:prstGeom prst="rect">
            <a:avLst/>
          </a:prstGeom>
        </p:spPr>
      </p:pic>
    </p:spTree>
    <p:extLst>
      <p:ext uri="{BB962C8B-B14F-4D97-AF65-F5344CB8AC3E}">
        <p14:creationId xmlns:p14="http://schemas.microsoft.com/office/powerpoint/2010/main" val="2344917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Super Teacher</a:t>
            </a:r>
          </a:p>
        </p:txBody>
      </p:sp>
      <p:sp>
        <p:nvSpPr>
          <p:cNvPr id="3" name="Subtitle 2"/>
          <p:cNvSpPr>
            <a:spLocks noGrp="1"/>
          </p:cNvSpPr>
          <p:nvPr>
            <p:ph type="subTitle" idx="1"/>
          </p:nvPr>
        </p:nvSpPr>
        <p:spPr/>
        <p:txBody>
          <a:bodyPr/>
          <a:lstStyle/>
          <a:p>
            <a:r>
              <a:rPr lang="en-GB" dirty="0"/>
              <a:t>Hypothesis:  “It’s easy to be a good teacher”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224" y="2154"/>
            <a:ext cx="2457450" cy="3457575"/>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05581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By the end of this lesson I will…</a:t>
            </a:r>
          </a:p>
        </p:txBody>
      </p:sp>
      <p:sp>
        <p:nvSpPr>
          <p:cNvPr id="3" name="Content Placeholder 2"/>
          <p:cNvSpPr>
            <a:spLocks noGrp="1"/>
          </p:cNvSpPr>
          <p:nvPr>
            <p:ph idx="1"/>
          </p:nvPr>
        </p:nvSpPr>
        <p:spPr>
          <a:xfrm>
            <a:off x="1919536" y="1844825"/>
            <a:ext cx="8229600" cy="4525963"/>
          </a:xfrm>
          <a:ln>
            <a:solidFill>
              <a:schemeClr val="accent1">
                <a:lumMod val="60000"/>
                <a:lumOff val="40000"/>
              </a:schemeClr>
            </a:solidFill>
          </a:ln>
        </p:spPr>
        <p:txBody>
          <a:bodyPr>
            <a:normAutofit/>
          </a:bodyPr>
          <a:lstStyle/>
          <a:p>
            <a:pPr marL="0" indent="0">
              <a:buNone/>
            </a:pPr>
            <a:r>
              <a:rPr lang="en-GB" sz="2800" dirty="0">
                <a:solidFill>
                  <a:schemeClr val="tx1">
                    <a:lumMod val="65000"/>
                    <a:lumOff val="35000"/>
                  </a:schemeClr>
                </a:solidFill>
              </a:rPr>
              <a:t>… think about some of the qualities of a good teacher.</a:t>
            </a:r>
          </a:p>
          <a:p>
            <a:pPr marL="0" indent="0">
              <a:buNone/>
            </a:pPr>
            <a:endParaRPr lang="en-GB" sz="2800" dirty="0">
              <a:solidFill>
                <a:schemeClr val="tx1">
                  <a:lumMod val="65000"/>
                  <a:lumOff val="35000"/>
                </a:schemeClr>
              </a:solidFill>
            </a:endParaRPr>
          </a:p>
          <a:p>
            <a:pPr marL="0" indent="0">
              <a:buNone/>
            </a:pPr>
            <a:r>
              <a:rPr lang="en-GB" sz="2800" dirty="0">
                <a:solidFill>
                  <a:schemeClr val="tx1">
                    <a:lumMod val="65000"/>
                    <a:lumOff val="35000"/>
                  </a:schemeClr>
                </a:solidFill>
              </a:rPr>
              <a:t>… design a super teacher.</a:t>
            </a:r>
          </a:p>
          <a:p>
            <a:pPr marL="0" indent="0">
              <a:buNone/>
            </a:pPr>
            <a:endParaRPr lang="en-GB" sz="2800" dirty="0">
              <a:solidFill>
                <a:schemeClr val="tx1">
                  <a:lumMod val="65000"/>
                  <a:lumOff val="35000"/>
                </a:schemeClr>
              </a:solidFill>
            </a:endParaRPr>
          </a:p>
          <a:p>
            <a:pPr marL="0" indent="0">
              <a:buNone/>
            </a:pPr>
            <a:r>
              <a:rPr lang="en-GB" sz="2800" dirty="0">
                <a:solidFill>
                  <a:schemeClr val="tx1">
                    <a:lumMod val="65000"/>
                    <a:lumOff val="35000"/>
                  </a:schemeClr>
                </a:solidFill>
              </a:rPr>
              <a:t>… be able to explain what makes a teacher so great.</a:t>
            </a:r>
          </a:p>
        </p:txBody>
      </p:sp>
      <p:pic>
        <p:nvPicPr>
          <p:cNvPr id="205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7917" b="63333" l="10000" r="90000"/>
                    </a14:imgEffect>
                  </a14:imgLayer>
                </a14:imgProps>
              </a:ext>
              <a:ext uri="{28A0092B-C50C-407E-A947-70E740481C1C}">
                <a14:useLocalDpi xmlns:a14="http://schemas.microsoft.com/office/drawing/2010/main" val="0"/>
              </a:ext>
            </a:extLst>
          </a:blip>
          <a:srcRect l="29355" t="28226" r="29033" b="35887"/>
          <a:stretch/>
        </p:blipFill>
        <p:spPr bwMode="auto">
          <a:xfrm>
            <a:off x="5152103" y="5300202"/>
            <a:ext cx="1902542" cy="16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8054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56198" y="980728"/>
            <a:ext cx="8496944" cy="1872208"/>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prstClr val="black">
                    <a:lumMod val="65000"/>
                    <a:lumOff val="35000"/>
                  </a:prstClr>
                </a:solidFill>
              </a:rPr>
              <a:t>What makes a good teacher?</a:t>
            </a:r>
          </a:p>
        </p:txBody>
      </p:sp>
      <p:sp>
        <p:nvSpPr>
          <p:cNvPr id="6" name="Rounded Rectangle 5"/>
          <p:cNvSpPr/>
          <p:nvPr/>
        </p:nvSpPr>
        <p:spPr>
          <a:xfrm>
            <a:off x="1856198" y="3501008"/>
            <a:ext cx="8496944" cy="1872208"/>
          </a:xfrm>
          <a:prstGeom prst="round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3600" dirty="0">
                <a:solidFill>
                  <a:prstClr val="black">
                    <a:lumMod val="65000"/>
                    <a:lumOff val="35000"/>
                  </a:prstClr>
                </a:solidFill>
              </a:rPr>
              <a:t>In groups work out what the three most important things a person needs to be a teacher. </a:t>
            </a:r>
          </a:p>
        </p:txBody>
      </p:sp>
      <p:sp>
        <p:nvSpPr>
          <p:cNvPr id="7" name="Rectangle 6"/>
          <p:cNvSpPr/>
          <p:nvPr/>
        </p:nvSpPr>
        <p:spPr>
          <a:xfrm>
            <a:off x="3737367" y="1"/>
            <a:ext cx="5112568" cy="6846241"/>
          </a:xfrm>
          <a:prstGeom prst="rect">
            <a:avLst/>
          </a:prstGeom>
          <a:solidFill>
            <a:schemeClr val="bg1"/>
          </a:solidFill>
          <a:ln w="3175"/>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3990818" y="66691"/>
            <a:ext cx="1512168" cy="461665"/>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name</a:t>
            </a:r>
          </a:p>
        </p:txBody>
      </p:sp>
      <p:sp>
        <p:nvSpPr>
          <p:cNvPr id="9" name="TextBox 8"/>
          <p:cNvSpPr txBox="1"/>
          <p:nvPr/>
        </p:nvSpPr>
        <p:spPr>
          <a:xfrm>
            <a:off x="3971764" y="454075"/>
            <a:ext cx="4778914" cy="830997"/>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Three characteristics of a good teacher</a:t>
            </a:r>
          </a:p>
        </p:txBody>
      </p:sp>
      <p:sp>
        <p:nvSpPr>
          <p:cNvPr id="10" name="TextBox 9"/>
          <p:cNvSpPr txBox="1"/>
          <p:nvPr/>
        </p:nvSpPr>
        <p:spPr>
          <a:xfrm>
            <a:off x="4011625" y="1143734"/>
            <a:ext cx="4032448" cy="830997"/>
          </a:xfrm>
          <a:prstGeom prst="rect">
            <a:avLst/>
          </a:prstGeom>
          <a:noFill/>
        </p:spPr>
        <p:txBody>
          <a:bodyPr wrap="square" rtlCol="0">
            <a:spAutoFit/>
          </a:bodyPr>
          <a:lstStyle/>
          <a:p>
            <a:r>
              <a:rPr lang="en-GB" sz="2400" dirty="0">
                <a:solidFill>
                  <a:srgbClr val="FF0000"/>
                </a:solidFill>
              </a:rPr>
              <a:t>Swap your sheet with somebody else</a:t>
            </a:r>
          </a:p>
        </p:txBody>
      </p:sp>
      <p:sp>
        <p:nvSpPr>
          <p:cNvPr id="11" name="TextBox 10"/>
          <p:cNvSpPr txBox="1"/>
          <p:nvPr/>
        </p:nvSpPr>
        <p:spPr>
          <a:xfrm>
            <a:off x="3968276" y="1945693"/>
            <a:ext cx="3888432" cy="1200329"/>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Two more characteristics that are not on the sheet.</a:t>
            </a:r>
          </a:p>
        </p:txBody>
      </p:sp>
      <p:sp>
        <p:nvSpPr>
          <p:cNvPr id="15" name="TextBox 14"/>
          <p:cNvSpPr txBox="1"/>
          <p:nvPr/>
        </p:nvSpPr>
        <p:spPr>
          <a:xfrm>
            <a:off x="3979517" y="3117162"/>
            <a:ext cx="2916324" cy="830997"/>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Three enhancements.</a:t>
            </a:r>
          </a:p>
        </p:txBody>
      </p:sp>
      <p:sp>
        <p:nvSpPr>
          <p:cNvPr id="17" name="TextBox 16"/>
          <p:cNvSpPr txBox="1"/>
          <p:nvPr/>
        </p:nvSpPr>
        <p:spPr>
          <a:xfrm>
            <a:off x="3800940" y="3922093"/>
            <a:ext cx="4607460" cy="461665"/>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Two more enhancements.</a:t>
            </a:r>
          </a:p>
        </p:txBody>
      </p:sp>
      <p:sp>
        <p:nvSpPr>
          <p:cNvPr id="19" name="TextBox 18"/>
          <p:cNvSpPr txBox="1"/>
          <p:nvPr/>
        </p:nvSpPr>
        <p:spPr>
          <a:xfrm>
            <a:off x="3828683" y="4474561"/>
            <a:ext cx="4607460" cy="461665"/>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One more enhancement.</a:t>
            </a:r>
          </a:p>
        </p:txBody>
      </p:sp>
      <p:sp>
        <p:nvSpPr>
          <p:cNvPr id="22" name="TextBox 21"/>
          <p:cNvSpPr txBox="1"/>
          <p:nvPr/>
        </p:nvSpPr>
        <p:spPr>
          <a:xfrm>
            <a:off x="3810164" y="5142384"/>
            <a:ext cx="4607460" cy="461665"/>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Two super powers.</a:t>
            </a:r>
          </a:p>
        </p:txBody>
      </p:sp>
      <p:sp>
        <p:nvSpPr>
          <p:cNvPr id="25" name="TextBox 24"/>
          <p:cNvSpPr txBox="1"/>
          <p:nvPr/>
        </p:nvSpPr>
        <p:spPr>
          <a:xfrm>
            <a:off x="3960443" y="5678312"/>
            <a:ext cx="4607460" cy="461665"/>
          </a:xfrm>
          <a:prstGeom prst="rect">
            <a:avLst/>
          </a:prstGeom>
          <a:noFill/>
        </p:spPr>
        <p:txBody>
          <a:bodyPr wrap="square" rtlCol="0">
            <a:spAutoFit/>
          </a:bodyPr>
          <a:lstStyle/>
          <a:p>
            <a:pPr marL="285750" indent="-285750">
              <a:buFont typeface="Arial" pitchFamily="34" charset="0"/>
              <a:buChar char="•"/>
            </a:pPr>
            <a:r>
              <a:rPr lang="en-GB" sz="2400" dirty="0">
                <a:solidFill>
                  <a:prstClr val="black">
                    <a:lumMod val="85000"/>
                    <a:lumOff val="15000"/>
                  </a:prstClr>
                </a:solidFill>
              </a:rPr>
              <a:t>One more super power.</a:t>
            </a:r>
          </a:p>
        </p:txBody>
      </p:sp>
      <p:sp>
        <p:nvSpPr>
          <p:cNvPr id="30" name="TextBox 29"/>
          <p:cNvSpPr txBox="1"/>
          <p:nvPr/>
        </p:nvSpPr>
        <p:spPr>
          <a:xfrm>
            <a:off x="4169678" y="5909145"/>
            <a:ext cx="4247946" cy="954107"/>
          </a:xfrm>
          <a:prstGeom prst="rect">
            <a:avLst/>
          </a:prstGeom>
          <a:noFill/>
        </p:spPr>
        <p:txBody>
          <a:bodyPr wrap="square" rtlCol="0">
            <a:spAutoFit/>
          </a:bodyPr>
          <a:lstStyle/>
          <a:p>
            <a:r>
              <a:rPr lang="en-GB" sz="2800" dirty="0">
                <a:solidFill>
                  <a:srgbClr val="FF0000"/>
                </a:solidFill>
              </a:rPr>
              <a:t>Pass the paper to the owner!!!!</a:t>
            </a:r>
          </a:p>
        </p:txBody>
      </p:sp>
    </p:spTree>
    <p:extLst>
      <p:ext uri="{BB962C8B-B14F-4D97-AF65-F5344CB8AC3E}">
        <p14:creationId xmlns:p14="http://schemas.microsoft.com/office/powerpoint/2010/main" val="25666812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8"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9"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0" nodeType="clickEffect">
                                  <p:stCondLst>
                                    <p:cond delay="0"/>
                                  </p:stCondLst>
                                  <p:childTnLst>
                                    <p:set>
                                      <p:cBhvr>
                                        <p:cTn id="52" dur="1" fill="hold">
                                          <p:stCondLst>
                                            <p:cond delay="0"/>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5"/>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1"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1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1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3" nodeType="clickEffect">
                                  <p:stCondLst>
                                    <p:cond delay="0"/>
                                  </p:stCondLst>
                                  <p:childTnLst>
                                    <p:set>
                                      <p:cBhvr>
                                        <p:cTn id="84" dur="1" fill="hold">
                                          <p:stCondLst>
                                            <p:cond delay="0"/>
                                          </p:stCondLst>
                                        </p:cTn>
                                        <p:tgtEl>
                                          <p:spTgt spid="10"/>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1" nodeType="clickEffect">
                                  <p:stCondLst>
                                    <p:cond delay="0"/>
                                  </p:stCondLst>
                                  <p:childTnLst>
                                    <p:set>
                                      <p:cBhvr>
                                        <p:cTn id="92" dur="1" fill="hold">
                                          <p:stCondLst>
                                            <p:cond delay="0"/>
                                          </p:stCondLst>
                                        </p:cTn>
                                        <p:tgtEl>
                                          <p:spTgt spid="19"/>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4" nodeType="click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5" nodeType="clickEffect">
                                  <p:stCondLst>
                                    <p:cond delay="0"/>
                                  </p:stCondLst>
                                  <p:childTnLst>
                                    <p:set>
                                      <p:cBhvr>
                                        <p:cTn id="100" dur="1" fill="hold">
                                          <p:stCondLst>
                                            <p:cond delay="0"/>
                                          </p:stCondLst>
                                        </p:cTn>
                                        <p:tgtEl>
                                          <p:spTgt spid="10"/>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1" nodeType="clickEffect">
                                  <p:stCondLst>
                                    <p:cond delay="0"/>
                                  </p:stCondLst>
                                  <p:childTnLst>
                                    <p:set>
                                      <p:cBhvr>
                                        <p:cTn id="108" dur="1" fill="hold">
                                          <p:stCondLst>
                                            <p:cond delay="0"/>
                                          </p:stCondLst>
                                        </p:cTn>
                                        <p:tgtEl>
                                          <p:spTgt spid="22"/>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6" nodeType="clickEffect">
                                  <p:stCondLst>
                                    <p:cond delay="0"/>
                                  </p:stCondLst>
                                  <p:childTnLst>
                                    <p:set>
                                      <p:cBhvr>
                                        <p:cTn id="112" dur="1" fill="hold">
                                          <p:stCondLst>
                                            <p:cond delay="0"/>
                                          </p:stCondLst>
                                        </p:cTn>
                                        <p:tgtEl>
                                          <p:spTgt spid="1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7" nodeType="clickEffect">
                                  <p:stCondLst>
                                    <p:cond delay="0"/>
                                  </p:stCondLst>
                                  <p:childTnLst>
                                    <p:set>
                                      <p:cBhvr>
                                        <p:cTn id="116" dur="1" fill="hold">
                                          <p:stCondLst>
                                            <p:cond delay="0"/>
                                          </p:stCondLst>
                                        </p:cTn>
                                        <p:tgtEl>
                                          <p:spTgt spid="10"/>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25"/>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35" presetClass="emph" presetSubtype="0" repeatCount="indefinite" fill="hold" grpId="1" nodeType="clickEffect">
                                  <p:stCondLst>
                                    <p:cond delay="0"/>
                                  </p:stCondLst>
                                  <p:endCondLst>
                                    <p:cond evt="onNext" delay="0">
                                      <p:tgtEl>
                                        <p:sldTgt/>
                                      </p:tgtEl>
                                    </p:cond>
                                  </p:endCondLst>
                                  <p:childTnLst>
                                    <p:anim calcmode="discrete" valueType="str">
                                      <p:cBhvr>
                                        <p:cTn id="132"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9" grpId="1"/>
      <p:bldP spid="10" grpId="0"/>
      <p:bldP spid="10" grpId="1"/>
      <p:bldP spid="10" grpId="2"/>
      <p:bldP spid="10" grpId="3"/>
      <p:bldP spid="10" grpId="4"/>
      <p:bldP spid="10" grpId="5"/>
      <p:bldP spid="10" grpId="6"/>
      <p:bldP spid="10" grpId="7"/>
      <p:bldP spid="10" grpId="8"/>
      <p:bldP spid="10" grpId="9"/>
      <p:bldP spid="10" grpId="10"/>
      <p:bldP spid="10" grpId="11"/>
      <p:bldP spid="11" grpId="0"/>
      <p:bldP spid="11" grpId="1"/>
      <p:bldP spid="15" grpId="0"/>
      <p:bldP spid="15" grpId="1"/>
      <p:bldP spid="17" grpId="0"/>
      <p:bldP spid="17" grpId="1"/>
      <p:bldP spid="19" grpId="0"/>
      <p:bldP spid="19" grpId="1"/>
      <p:bldP spid="22" grpId="0"/>
      <p:bldP spid="22" grpId="1"/>
      <p:bldP spid="25" grpId="0"/>
      <p:bldP spid="25" grpId="1"/>
      <p:bldP spid="30" grpId="0"/>
      <p:bldP spid="30"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idx="1"/>
          </p:nvPr>
        </p:nvSpPr>
        <p:spPr/>
        <p:txBody>
          <a:bodyPr/>
          <a:lstStyle/>
          <a:p>
            <a:pPr marL="0" indent="0">
              <a:buNone/>
            </a:pPr>
            <a:r>
              <a:rPr lang="en-GB" dirty="0"/>
              <a:t>Create your super teacher using all the attributes written on your sheet of paper</a:t>
            </a:r>
          </a:p>
          <a:p>
            <a:pPr marL="0" indent="0">
              <a:buNone/>
            </a:pPr>
            <a:endParaRPr lang="en-GB" dirty="0"/>
          </a:p>
          <a:p>
            <a:pPr marL="0" indent="0">
              <a:buNone/>
            </a:pPr>
            <a:r>
              <a:rPr lang="en-GB" dirty="0"/>
              <a:t>You should </a:t>
            </a:r>
            <a:r>
              <a:rPr lang="en-GB" u="sng" dirty="0"/>
              <a:t>colour</a:t>
            </a:r>
            <a:r>
              <a:rPr lang="en-GB" dirty="0"/>
              <a:t> and </a:t>
            </a:r>
            <a:r>
              <a:rPr lang="en-GB" u="sng" dirty="0"/>
              <a:t>label</a:t>
            </a:r>
            <a:r>
              <a:rPr lang="en-GB" dirty="0"/>
              <a:t> your drawing.</a:t>
            </a:r>
          </a:p>
          <a:p>
            <a:pPr marL="0" indent="0">
              <a:buNone/>
            </a:pPr>
            <a:endParaRPr lang="en-GB" dirty="0"/>
          </a:p>
          <a:p>
            <a:pPr marL="0" indent="0">
              <a:buNone/>
            </a:pPr>
            <a:r>
              <a:rPr lang="en-GB" dirty="0"/>
              <a:t>On the back of your paper you need to write a paragraph explaining which are the most important attributes and why.</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917" b="63333" l="10000" r="90000"/>
                    </a14:imgEffect>
                  </a14:imgLayer>
                </a14:imgProps>
              </a:ext>
              <a:ext uri="{28A0092B-C50C-407E-A947-70E740481C1C}">
                <a14:useLocalDpi xmlns:a14="http://schemas.microsoft.com/office/drawing/2010/main" val="0"/>
              </a:ext>
            </a:extLst>
          </a:blip>
          <a:srcRect l="29355" t="28226" r="29033" b="35887"/>
          <a:stretch/>
        </p:blipFill>
        <p:spPr bwMode="auto">
          <a:xfrm>
            <a:off x="8400256" y="5085184"/>
            <a:ext cx="1902542" cy="1640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14" b="97033" l="3676" r="96324"/>
                    </a14:imgEffect>
                  </a14:imgLayer>
                </a14:imgProps>
              </a:ext>
              <a:ext uri="{28A0092B-C50C-407E-A947-70E740481C1C}">
                <a14:useLocalDpi xmlns:a14="http://schemas.microsoft.com/office/drawing/2010/main" val="0"/>
              </a:ext>
            </a:extLst>
          </a:blip>
          <a:srcRect/>
          <a:stretch>
            <a:fillRect/>
          </a:stretch>
        </p:blipFill>
        <p:spPr bwMode="auto">
          <a:xfrm rot="2126711" flipH="1">
            <a:off x="-2786559" y="6778864"/>
            <a:ext cx="2487613"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14" b="97033" l="3676" r="96324"/>
                    </a14:imgEffect>
                  </a14:imgLayer>
                </a14:imgProps>
              </a:ext>
              <a:ext uri="{28A0092B-C50C-407E-A947-70E740481C1C}">
                <a14:useLocalDpi xmlns:a14="http://schemas.microsoft.com/office/drawing/2010/main" val="0"/>
              </a:ext>
            </a:extLst>
          </a:blip>
          <a:srcRect/>
          <a:stretch>
            <a:fillRect/>
          </a:stretch>
        </p:blipFill>
        <p:spPr bwMode="auto">
          <a:xfrm rot="2823118" flipH="1" flipV="1">
            <a:off x="13587216" y="-4598401"/>
            <a:ext cx="2487613"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014" b="97033" l="3676" r="96324"/>
                    </a14:imgEffect>
                  </a14:imgLayer>
                </a14:imgProps>
              </a:ext>
              <a:ext uri="{28A0092B-C50C-407E-A947-70E740481C1C}">
                <a14:useLocalDpi xmlns:a14="http://schemas.microsoft.com/office/drawing/2010/main" val="0"/>
              </a:ext>
            </a:extLst>
          </a:blip>
          <a:srcRect/>
          <a:stretch>
            <a:fillRect/>
          </a:stretch>
        </p:blipFill>
        <p:spPr bwMode="auto">
          <a:xfrm rot="2126711" flipH="1">
            <a:off x="-3574353" y="5489516"/>
            <a:ext cx="2487613" cy="349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031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3.61111E-6 4.44444E-6 L 1.44028 -1.54098 " pathEditMode="relative" rAng="0" ptsTypes="AA">
                                      <p:cBhvr>
                                        <p:cTn id="6" dur="2000" fill="hold"/>
                                        <p:tgtEl>
                                          <p:spTgt spid="3075"/>
                                        </p:tgtEl>
                                        <p:attrNameLst>
                                          <p:attrName>ppt_x</p:attrName>
                                          <p:attrName>ppt_y</p:attrName>
                                        </p:attrNameLst>
                                      </p:cBhvr>
                                      <p:rCtr x="72014" y="-77060"/>
                                    </p:animMotion>
                                  </p:childTnLst>
                                </p:cTn>
                              </p:par>
                            </p:childTnLst>
                          </p:cTn>
                        </p:par>
                        <p:par>
                          <p:cTn id="7" fill="hold">
                            <p:stCondLst>
                              <p:cond delay="2000"/>
                            </p:stCondLst>
                            <p:childTnLst>
                              <p:par>
                                <p:cTn id="8" presetID="42" presetClass="path" presetSubtype="0" accel="50000" decel="50000" fill="hold" nodeType="afterEffect">
                                  <p:stCondLst>
                                    <p:cond delay="0"/>
                                  </p:stCondLst>
                                  <p:childTnLst>
                                    <p:animMotion origin="layout" path="M -0.01684 0.11782 L -1.6559 1.85254 " pathEditMode="relative" rAng="0" ptsTypes="AA">
                                      <p:cBhvr>
                                        <p:cTn id="9" dur="3000" fill="hold"/>
                                        <p:tgtEl>
                                          <p:spTgt spid="7"/>
                                        </p:tgtEl>
                                        <p:attrNameLst>
                                          <p:attrName>ppt_x</p:attrName>
                                          <p:attrName>ppt_y</p:attrName>
                                        </p:attrNameLst>
                                      </p:cBhvr>
                                      <p:rCtr x="-81962" y="86736"/>
                                    </p:animMotion>
                                  </p:childTnLst>
                                </p:cTn>
                              </p:par>
                            </p:childTnLst>
                          </p:cTn>
                        </p:par>
                        <p:par>
                          <p:cTn id="10" fill="hold">
                            <p:stCondLst>
                              <p:cond delay="5000"/>
                            </p:stCondLst>
                            <p:childTnLst>
                              <p:par>
                                <p:cTn id="11" presetID="0" presetClass="path" presetSubtype="0" accel="50000" decel="50000" fill="hold" nodeType="afterEffect">
                                  <p:stCondLst>
                                    <p:cond delay="0"/>
                                  </p:stCondLst>
                                  <p:childTnLst>
                                    <p:animMotion origin="layout" path="M 2.22222E-6 -3.7037E-7 C 0.01823 -0.00787 0.0243 -0.0074 0.0375 -0.02222 C 0.04201 -0.02708 0.04531 -0.03379 0.05 -0.03889 C 0.05798 -0.04676 0.075 -0.06088 0.075 -0.06088 C 0.07777 -0.06643 0.07951 -0.07315 0.08333 -0.07754 C 0.0908 -0.08634 0.10833 -0.09977 0.10833 -0.09977 C 0.11823 -0.13935 0.10416 -0.09143 0.125 -0.1331 C 0.14114 -0.16527 0.11371 -0.13611 0.14166 -0.16088 C 0.15625 -0.19004 0.16892 -0.21944 0.1875 -0.24421 C 0.19548 -0.27615 0.18593 -0.24629 0.20416 -0.27754 C 0.20416 -0.27754 0.225 -0.31921 0.22916 -0.32754 C 0.23194 -0.3331 0.23281 -0.34213 0.2375 -0.34421 C 0.24166 -0.34606 0.24583 -0.34791 0.25 -0.34977 C 0.25277 -0.35532 0.25573 -0.36065 0.25833 -0.36643 C 0.26684 -0.38472 0.28333 -0.42199 0.28333 -0.42199 C 0.28906 -0.45254 0.30069 -0.49236 0.31666 -0.51643 C 0.32326 -0.52615 0.33142 -0.53379 0.3375 -0.54421 C 0.34132 -0.55069 0.34271 -0.55926 0.34583 -0.56643 C 0.35069 -0.57777 0.36128 -0.59583 0.36666 -0.60532 C 0.37639 -0.64444 0.38559 -0.68148 0.39166 -0.72199 C 0.38611 -0.78148 0.39027 -0.75185 0.37916 -0.81088 C 0.37812 -0.81666 0.37812 -0.82338 0.375 -0.82754 C 0.37187 -0.83171 0.36649 -0.83055 0.3625 -0.8331 C 0.33021 -0.85463 0.36892 -0.83588 0.3375 -0.84977 C 0.33333 -0.84791 0.32864 -0.84745 0.325 -0.84421 C 0.31111 -0.83194 0.30868 -0.8118 0.3 -0.79421 C 0.30139 -0.77384 0.30086 -0.75301 0.30416 -0.7331 C 0.30521 -0.72662 0.31076 -0.72268 0.3125 -0.71643 C 0.31649 -0.70208 0.31805 -0.6868 0.32083 -0.67199 C 0.32534 -0.64791 0.33941 -0.63889 0.35 -0.62199 C 0.36146 -0.6037 0.36875 -0.58148 0.38333 -0.56643 C 0.40295 -0.54606 0.41198 -0.5449 0.42916 -0.52199 C 0.43264 -0.51736 0.4335 -0.50949 0.4375 -0.50532 C 0.44027 -0.50231 0.46545 -0.49467 0.46666 -0.49421 C 0.48611 -0.4868 0.50503 -0.48194 0.525 -0.47754 C 0.71493 -0.48333 0.68298 -0.42083 0.72916 -0.54421 C 0.73055 -0.55532 0.73125 -0.56666 0.73333 -0.57754 C 0.73541 -0.58889 0.74166 -0.61088 0.74166 -0.61088 C 0.74027 -0.64236 0.74097 -0.67407 0.7375 -0.70532 C 0.7368 -0.71203 0.73073 -0.71574 0.72916 -0.72199 C 0.72187 -0.75092 0.71979 -0.78194 0.7125 -0.81088 C 0.69809 -0.86852 0.71111 -0.81458 0.69583 -0.85532 C 0.69392 -0.86065 0.69444 -0.86736 0.69166 -0.87199 C 0.68854 -0.87731 0.68333 -0.8794 0.67916 -0.8831 C 0.66527 -0.88125 0.65069 -0.88333 0.6375 -0.87754 C 0.63281 -0.87546 0.63142 -0.8669 0.62916 -0.86088 C 0.61198 -0.81481 0.64062 -0.87523 0.61666 -0.82754 C 0.61527 -0.80717 0.6151 -0.78657 0.6125 -0.76643 C 0.61093 -0.75486 0.60416 -0.7331 0.60416 -0.7331 C 0.60555 -0.70902 0.60625 -0.68495 0.60833 -0.66088 C 0.61198 -0.61944 0.62916 -0.57176 0.64166 -0.5331 C 0.6434 -0.52777 0.64392 -0.52176 0.64583 -0.51643 C 0.64809 -0.51041 0.65191 -0.50578 0.65416 -0.49977 C 0.65607 -0.49444 0.6559 -0.48796 0.65833 -0.4831 C 0.67152 -0.45671 0.67951 -0.4662 0.70416 -0.45532 C 0.7125 -0.45162 0.72083 -0.44791 0.72916 -0.44421 C 0.73333 -0.44236 0.74166 -0.43865 0.74166 -0.43865 C 0.76875 -0.44004 0.82899 -0.43611 0.86666 -0.44977 C 0.88802 -0.45764 0.91458 -0.46643 0.93333 -0.4831 C 0.94236 -0.4912 0.94965 -0.50231 0.95833 -0.51088 C 0.96632 -0.51898 0.97569 -0.52453 0.98333 -0.5331 C 1.00642 -0.55879 1.02135 -0.58426 1.0375 -0.61643 C 1.04739 -0.63634 1.05677 -0.6493 1.0625 -0.67199 C 1.06111 -0.70532 1.06146 -0.73889 1.05833 -0.77199 C 1.0533 -0.82523 1.02482 -0.86643 0.9875 -0.8831 C 0.95781 -0.8699 0.96736 -0.88171 0.95416 -0.85532 C 0.96007 -0.78541 0.98316 -0.71736 1 -0.64977 C 1.0125 -0.59977 1.01857 -0.54514 1.02916 -0.49421 C 1.05781 -0.35694 1.02239 -0.53287 1.0625 -0.36643 C 1.06909 -0.33912 1.07187 -0.31018 1.07916 -0.2831 C 1.12309 -0.11828 1.15659 -0.01435 1.20416 0.13912 C 1.22448 0.20463 1.23715 0.27408 1.25833 0.33912 C 1.29271 0.44468 1.33211 0.54723 1.37083 0.65023 C 1.38646 0.69167 1.42083 0.77246 1.42083 0.77246 " pathEditMode="relative" ptsTypes="fffffffffffffffffffffffffffffffffffffffffffffffffffffffffffffffffffffffffA">
                                      <p:cBhvr>
                                        <p:cTn id="12" dur="3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03712" y="5301208"/>
            <a:ext cx="6172200" cy="1371600"/>
          </a:xfrm>
        </p:spPr>
        <p:txBody>
          <a:bodyPr>
            <a:normAutofit/>
          </a:bodyPr>
          <a:lstStyle/>
          <a:p>
            <a:r>
              <a:rPr lang="en-GB" sz="2400" b="0" dirty="0">
                <a:solidFill>
                  <a:srgbClr val="FF0000"/>
                </a:solidFill>
              </a:rPr>
              <a:t> Look again at your Super Teacher picture. Think about the qualities of a good teacher.</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9527"/>
          <a:stretch/>
        </p:blipFill>
        <p:spPr bwMode="auto">
          <a:xfrm>
            <a:off x="1524001" y="0"/>
            <a:ext cx="9058085" cy="24859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3712" y="2877341"/>
            <a:ext cx="3312368" cy="161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810000" y="2877340"/>
            <a:ext cx="6172200" cy="2141222"/>
          </a:xfrm>
        </p:spPr>
        <p:txBody>
          <a:bodyPr>
            <a:normAutofit/>
          </a:bodyPr>
          <a:lstStyle/>
          <a:p>
            <a:r>
              <a:rPr lang="en-GB" sz="4400" dirty="0">
                <a:solidFill>
                  <a:srgbClr val="FF0000"/>
                </a:solidFill>
              </a:rPr>
              <a:t>The Ten Gurus Song</a:t>
            </a:r>
          </a:p>
        </p:txBody>
      </p:sp>
    </p:spTree>
    <p:extLst>
      <p:ext uri="{BB962C8B-B14F-4D97-AF65-F5344CB8AC3E}">
        <p14:creationId xmlns:p14="http://schemas.microsoft.com/office/powerpoint/2010/main" val="350726850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l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ll">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comic sans all">
      <a:majorFont>
        <a:latin typeface="Comic Sans MS"/>
        <a:ea typeface=""/>
        <a:cs typeface=""/>
      </a:majorFont>
      <a:minorFont>
        <a:latin typeface="Comic Sans MS"/>
        <a:ea typeface=""/>
        <a:cs typeface=""/>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riel">
  <a:themeElements>
    <a:clrScheme name="Custom 3">
      <a:dk1>
        <a:sysClr val="windowText" lastClr="000000"/>
      </a:dk1>
      <a:lt1>
        <a:sysClr val="window" lastClr="FFFFFF"/>
      </a:lt1>
      <a:dk2>
        <a:srgbClr val="242852"/>
      </a:dk2>
      <a:lt2>
        <a:srgbClr val="ACCBF9"/>
      </a:lt2>
      <a:accent1>
        <a:srgbClr val="629DD1"/>
      </a:accent1>
      <a:accent2>
        <a:srgbClr val="072B62"/>
      </a:accent2>
      <a:accent3>
        <a:srgbClr val="7F8FA9"/>
      </a:accent3>
      <a:accent4>
        <a:srgbClr val="4A66AC"/>
      </a:accent4>
      <a:accent5>
        <a:srgbClr val="5AA2AE"/>
      </a:accent5>
      <a:accent6>
        <a:srgbClr val="9D90A0"/>
      </a:accent6>
      <a:hlink>
        <a:srgbClr val="9454C3"/>
      </a:hlink>
      <a:folHlink>
        <a:srgbClr val="3EBBF0"/>
      </a:folHlink>
    </a:clrScheme>
    <a:fontScheme name="comic sans all">
      <a:majorFont>
        <a:latin typeface="Comic Sans MS"/>
        <a:ea typeface=""/>
        <a:cs typeface=""/>
      </a:majorFont>
      <a:minorFont>
        <a:latin typeface="Comic Sans MS"/>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2605</Words>
  <Application>Microsoft Office PowerPoint</Application>
  <PresentationFormat>Widescreen</PresentationFormat>
  <Paragraphs>224</Paragraphs>
  <Slides>28</Slides>
  <Notes>6</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28</vt:i4>
      </vt:variant>
    </vt:vector>
  </HeadingPairs>
  <TitlesOfParts>
    <vt:vector size="50" baseType="lpstr">
      <vt:lpstr>Arial</vt:lpstr>
      <vt:lpstr>Arial Black</vt:lpstr>
      <vt:lpstr>Brush Script MT</vt:lpstr>
      <vt:lpstr>Calibri</vt:lpstr>
      <vt:lpstr>Calibri Light</vt:lpstr>
      <vt:lpstr>Century Gothic</vt:lpstr>
      <vt:lpstr>Comic Sans MS</vt:lpstr>
      <vt:lpstr>Courier New</vt:lpstr>
      <vt:lpstr>Curlz MT</vt:lpstr>
      <vt:lpstr>Times New Roman</vt:lpstr>
      <vt:lpstr>Wingdings</vt:lpstr>
      <vt:lpstr>Wingdings 2</vt:lpstr>
      <vt:lpstr>Office Theme</vt:lpstr>
      <vt:lpstr>1_Office Theme</vt:lpstr>
      <vt:lpstr>2_Office Theme</vt:lpstr>
      <vt:lpstr>Executive</vt:lpstr>
      <vt:lpstr>Oriel</vt:lpstr>
      <vt:lpstr>3_Office Theme</vt:lpstr>
      <vt:lpstr>4_Office Theme</vt:lpstr>
      <vt:lpstr>5_Office Theme</vt:lpstr>
      <vt:lpstr>6_Office Theme</vt:lpstr>
      <vt:lpstr>7_Office Theme</vt:lpstr>
      <vt:lpstr>PowerPoint Presentation</vt:lpstr>
      <vt:lpstr>Welcome to RE!</vt:lpstr>
      <vt:lpstr>PowerPoint Presentation</vt:lpstr>
      <vt:lpstr>PowerPoint Presentation</vt:lpstr>
      <vt:lpstr>Super Teacher</vt:lpstr>
      <vt:lpstr>By the end of this lesson I will…</vt:lpstr>
      <vt:lpstr>PowerPoint Presentation</vt:lpstr>
      <vt:lpstr>Your Task</vt:lpstr>
      <vt:lpstr>The Ten Gurus Song</vt:lpstr>
      <vt:lpstr>I will…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answer the following question in full sentences:</vt:lpstr>
      <vt:lpstr>PowerPoint Presentation</vt:lpstr>
      <vt:lpstr>PowerPoint Presentation</vt:lpstr>
      <vt:lpstr>PowerPoint Presentation</vt:lpstr>
      <vt:lpstr>The Balloon Debate</vt:lpstr>
      <vt:lpstr>Your Assessment Task</vt:lpstr>
      <vt:lpstr>Order of the Debate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Macaulay</dc:creator>
  <cp:lastModifiedBy>Danielle Acock</cp:lastModifiedBy>
  <cp:revision>22</cp:revision>
  <dcterms:created xsi:type="dcterms:W3CDTF">2020-06-23T09:24:53Z</dcterms:created>
  <dcterms:modified xsi:type="dcterms:W3CDTF">2022-09-12T10:08:36Z</dcterms:modified>
</cp:coreProperties>
</file>