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 id="2147483686" r:id="rId2"/>
    <p:sldMasterId id="2147483698" r:id="rId3"/>
    <p:sldMasterId id="2147483710" r:id="rId4"/>
    <p:sldMasterId id="2147483722" r:id="rId5"/>
    <p:sldMasterId id="2147483734" r:id="rId6"/>
    <p:sldMasterId id="2147483747" r:id="rId7"/>
    <p:sldMasterId id="2147483759" r:id="rId8"/>
    <p:sldMasterId id="2147483771" r:id="rId9"/>
    <p:sldMasterId id="2147483783" r:id="rId10"/>
    <p:sldMasterId id="2147483795" r:id="rId11"/>
    <p:sldMasterId id="2147483807" r:id="rId12"/>
    <p:sldMasterId id="2147483819" r:id="rId13"/>
  </p:sldMasterIdLst>
  <p:notesMasterIdLst>
    <p:notesMasterId r:id="rId136"/>
  </p:notesMasterIdLst>
  <p:sldIdLst>
    <p:sldId id="257" r:id="rId14"/>
    <p:sldId id="256" r:id="rId15"/>
    <p:sldId id="259" r:id="rId16"/>
    <p:sldId id="258" r:id="rId17"/>
    <p:sldId id="261" r:id="rId18"/>
    <p:sldId id="262" r:id="rId19"/>
    <p:sldId id="263" r:id="rId20"/>
    <p:sldId id="260" r:id="rId21"/>
    <p:sldId id="264" r:id="rId22"/>
    <p:sldId id="265" r:id="rId23"/>
    <p:sldId id="266" r:id="rId24"/>
    <p:sldId id="267" r:id="rId25"/>
    <p:sldId id="268" r:id="rId26"/>
    <p:sldId id="269" r:id="rId27"/>
    <p:sldId id="270" r:id="rId28"/>
    <p:sldId id="271"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74" d="100"/>
          <a:sy n="74" d="100"/>
        </p:scale>
        <p:origin x="4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viewProps" Target="viewProp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slide" Target="slides/slide111.xml"/><Relationship Id="rId129" Type="http://schemas.openxmlformats.org/officeDocument/2006/relationships/slide" Target="slides/slide116.xml"/><Relationship Id="rId13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32" Type="http://schemas.openxmlformats.org/officeDocument/2006/relationships/slide" Target="slides/slide119.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notesMaster" Target="notesMasters/notesMaster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C010F0-A1E6-4284-B439-01B5E9ED921F}" type="doc">
      <dgm:prSet loTypeId="urn:microsoft.com/office/officeart/2005/8/layout/cycle1" loCatId="cycle" qsTypeId="urn:microsoft.com/office/officeart/2005/8/quickstyle/simple1" qsCatId="simple" csTypeId="urn:microsoft.com/office/officeart/2005/8/colors/accent1_2" csCatId="accent1"/>
      <dgm:spPr/>
    </dgm:pt>
    <dgm:pt modelId="{F1766F6D-E309-4F2A-B055-005DB15E040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b="1"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endParaRPr>
        </a:p>
      </dgm:t>
    </dgm:pt>
    <dgm:pt modelId="{53BD45A5-2E10-4599-A5F0-5DC8541EDA26}" type="parTrans" cxnId="{B70DE8F9-8CB6-4D28-9D3F-F649AB7A728F}">
      <dgm:prSet/>
      <dgm:spPr/>
    </dgm:pt>
    <dgm:pt modelId="{D7F20210-8948-4E75-A68D-5E9FFCE7CD56}" type="sibTrans" cxnId="{B70DE8F9-8CB6-4D28-9D3F-F649AB7A728F}">
      <dgm:prSet/>
      <dgm:spPr/>
    </dgm:pt>
    <dgm:pt modelId="{A4473607-C265-4405-A558-C8467078E706}" type="pres">
      <dgm:prSet presAssocID="{75C010F0-A1E6-4284-B439-01B5E9ED921F}" presName="cycle" presStyleCnt="0">
        <dgm:presLayoutVars>
          <dgm:dir/>
          <dgm:resizeHandles val="exact"/>
        </dgm:presLayoutVars>
      </dgm:prSet>
      <dgm:spPr/>
    </dgm:pt>
    <dgm:pt modelId="{A220A1D1-F91D-4030-8215-F81E70F43F81}" type="pres">
      <dgm:prSet presAssocID="{F1766F6D-E309-4F2A-B055-005DB15E0406}" presName="node" presStyleLbl="revTx" presStyleIdx="0" presStyleCnt="1">
        <dgm:presLayoutVars>
          <dgm:bulletEnabled val="1"/>
        </dgm:presLayoutVars>
      </dgm:prSet>
      <dgm:spPr/>
    </dgm:pt>
  </dgm:ptLst>
  <dgm:cxnLst>
    <dgm:cxn modelId="{B70DE8F9-8CB6-4D28-9D3F-F649AB7A728F}" srcId="{75C010F0-A1E6-4284-B439-01B5E9ED921F}" destId="{F1766F6D-E309-4F2A-B055-005DB15E0406}" srcOrd="0" destOrd="0" parTransId="{53BD45A5-2E10-4599-A5F0-5DC8541EDA26}" sibTransId="{D7F20210-8948-4E75-A68D-5E9FFCE7CD56}"/>
    <dgm:cxn modelId="{A84F743A-5F16-4B6D-A59F-0B1E22866639}" type="presOf" srcId="{75C010F0-A1E6-4284-B439-01B5E9ED921F}" destId="{A4473607-C265-4405-A558-C8467078E706}" srcOrd="0" destOrd="0" presId="urn:microsoft.com/office/officeart/2005/8/layout/cycle1"/>
    <dgm:cxn modelId="{6994B7D7-BFEB-43D8-B9B3-CD42E9C0597A}" type="presOf" srcId="{F1766F6D-E309-4F2A-B055-005DB15E0406}" destId="{A220A1D1-F91D-4030-8215-F81E70F43F81}" srcOrd="0" destOrd="0" presId="urn:microsoft.com/office/officeart/2005/8/layout/cycle1"/>
    <dgm:cxn modelId="{FA056645-7D69-49D4-A2A0-3DE5CB21689A}" type="presParOf" srcId="{A4473607-C265-4405-A558-C8467078E706}" destId="{A220A1D1-F91D-4030-8215-F81E70F43F81}" srcOrd="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6D5ADC-EA60-48B6-B545-8712D2F64C9B}"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49648048-998E-4C5E-8573-D0CDF495F604}">
      <dgm:prSet/>
      <dgm:spPr/>
      <dgm:t>
        <a:bodyPr/>
        <a:lstStyle/>
        <a:p>
          <a:pPr rtl="0"/>
          <a:r>
            <a:rPr lang="en-US" dirty="0" smtClean="0"/>
            <a:t>Match them to the following statements.</a:t>
          </a:r>
          <a:endParaRPr lang="en-US" dirty="0"/>
        </a:p>
      </dgm:t>
    </dgm:pt>
    <dgm:pt modelId="{B706C6FC-ACF5-477C-93F8-EA210F596C86}" type="parTrans" cxnId="{8C5D50AF-98F1-44E8-8CA7-9F7215AC81F5}">
      <dgm:prSet/>
      <dgm:spPr/>
      <dgm:t>
        <a:bodyPr/>
        <a:lstStyle/>
        <a:p>
          <a:endParaRPr lang="en-US"/>
        </a:p>
      </dgm:t>
    </dgm:pt>
    <dgm:pt modelId="{E6802A01-8ADD-40F5-AF30-E07C04D2CE8D}" type="sibTrans" cxnId="{8C5D50AF-98F1-44E8-8CA7-9F7215AC81F5}">
      <dgm:prSet/>
      <dgm:spPr/>
      <dgm:t>
        <a:bodyPr/>
        <a:lstStyle/>
        <a:p>
          <a:endParaRPr lang="en-US"/>
        </a:p>
      </dgm:t>
    </dgm:pt>
    <dgm:pt modelId="{38ED4627-FF73-4F62-BB48-5284EA7B4F1F}" type="pres">
      <dgm:prSet presAssocID="{8A6D5ADC-EA60-48B6-B545-8712D2F64C9B}" presName="linear" presStyleCnt="0">
        <dgm:presLayoutVars>
          <dgm:animLvl val="lvl"/>
          <dgm:resizeHandles val="exact"/>
        </dgm:presLayoutVars>
      </dgm:prSet>
      <dgm:spPr/>
      <dgm:t>
        <a:bodyPr/>
        <a:lstStyle/>
        <a:p>
          <a:endParaRPr lang="en-GB"/>
        </a:p>
      </dgm:t>
    </dgm:pt>
    <dgm:pt modelId="{89832890-3322-4BCA-B3F9-A06C8CFF094A}" type="pres">
      <dgm:prSet presAssocID="{49648048-998E-4C5E-8573-D0CDF495F604}" presName="parentText" presStyleLbl="node1" presStyleIdx="0" presStyleCnt="1">
        <dgm:presLayoutVars>
          <dgm:chMax val="0"/>
          <dgm:bulletEnabled val="1"/>
        </dgm:presLayoutVars>
      </dgm:prSet>
      <dgm:spPr/>
      <dgm:t>
        <a:bodyPr/>
        <a:lstStyle/>
        <a:p>
          <a:endParaRPr lang="en-GB"/>
        </a:p>
      </dgm:t>
    </dgm:pt>
  </dgm:ptLst>
  <dgm:cxnLst>
    <dgm:cxn modelId="{63B11B3F-B6B8-4563-9722-876D30515B4C}" type="presOf" srcId="{8A6D5ADC-EA60-48B6-B545-8712D2F64C9B}" destId="{38ED4627-FF73-4F62-BB48-5284EA7B4F1F}" srcOrd="0" destOrd="0" presId="urn:microsoft.com/office/officeart/2005/8/layout/vList2"/>
    <dgm:cxn modelId="{8C5D50AF-98F1-44E8-8CA7-9F7215AC81F5}" srcId="{8A6D5ADC-EA60-48B6-B545-8712D2F64C9B}" destId="{49648048-998E-4C5E-8573-D0CDF495F604}" srcOrd="0" destOrd="0" parTransId="{B706C6FC-ACF5-477C-93F8-EA210F596C86}" sibTransId="{E6802A01-8ADD-40F5-AF30-E07C04D2CE8D}"/>
    <dgm:cxn modelId="{EBB3C4A2-4921-4B41-992B-5A909254C1D3}" type="presOf" srcId="{49648048-998E-4C5E-8573-D0CDF495F604}" destId="{89832890-3322-4BCA-B3F9-A06C8CFF094A}" srcOrd="0" destOrd="0" presId="urn:microsoft.com/office/officeart/2005/8/layout/vList2"/>
    <dgm:cxn modelId="{9C46DFE9-EA7C-40C6-BD80-CE0D8009580F}" type="presParOf" srcId="{38ED4627-FF73-4F62-BB48-5284EA7B4F1F}" destId="{89832890-3322-4BCA-B3F9-A06C8CFF094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BD71E1-5642-43A8-A6D6-B7A149D30D90}" type="doc">
      <dgm:prSet loTypeId="urn:microsoft.com/office/officeart/2005/8/layout/vList2" loCatId="list" qsTypeId="urn:microsoft.com/office/officeart/2005/8/quickstyle/3d1" qsCatId="3D" csTypeId="urn:microsoft.com/office/officeart/2005/8/colors/colorful1#4" csCatId="colorful"/>
      <dgm:spPr/>
      <dgm:t>
        <a:bodyPr/>
        <a:lstStyle/>
        <a:p>
          <a:endParaRPr lang="en-US"/>
        </a:p>
      </dgm:t>
    </dgm:pt>
    <dgm:pt modelId="{930AB014-989D-4CBD-BD39-1B042BF07BE2}">
      <dgm:prSet/>
      <dgm:spPr/>
      <dgm:t>
        <a:bodyPr/>
        <a:lstStyle/>
        <a:p>
          <a:pPr rtl="0"/>
          <a:r>
            <a:rPr lang="en-US" dirty="0" smtClean="0"/>
            <a:t>I want to be rich.</a:t>
          </a:r>
          <a:endParaRPr lang="en-GB" dirty="0"/>
        </a:p>
      </dgm:t>
    </dgm:pt>
    <dgm:pt modelId="{BA894DC3-99BB-4E8A-9938-B40540DF4D61}" type="parTrans" cxnId="{DE856E62-0081-4635-8FB8-C32BA85E19F0}">
      <dgm:prSet/>
      <dgm:spPr/>
      <dgm:t>
        <a:bodyPr/>
        <a:lstStyle/>
        <a:p>
          <a:endParaRPr lang="en-US"/>
        </a:p>
      </dgm:t>
    </dgm:pt>
    <dgm:pt modelId="{0FA39E59-5596-42FD-9B4A-7D2CE23A1AB4}" type="sibTrans" cxnId="{DE856E62-0081-4635-8FB8-C32BA85E19F0}">
      <dgm:prSet/>
      <dgm:spPr/>
      <dgm:t>
        <a:bodyPr/>
        <a:lstStyle/>
        <a:p>
          <a:endParaRPr lang="en-US"/>
        </a:p>
      </dgm:t>
    </dgm:pt>
    <dgm:pt modelId="{9906CAF4-17D9-44CF-BA25-D4F9F0E64E3F}">
      <dgm:prSet/>
      <dgm:spPr/>
      <dgm:t>
        <a:bodyPr/>
        <a:lstStyle/>
        <a:p>
          <a:pPr rtl="0"/>
          <a:r>
            <a:rPr lang="en-US" dirty="0" smtClean="0"/>
            <a:t>I want everyone to know my name.</a:t>
          </a:r>
          <a:endParaRPr lang="en-GB" dirty="0"/>
        </a:p>
      </dgm:t>
    </dgm:pt>
    <dgm:pt modelId="{0BD761E6-C3B3-456C-B28E-A945283437D0}" type="parTrans" cxnId="{F5C4D9BF-EBB8-4935-8BFB-47C6648EC3BD}">
      <dgm:prSet/>
      <dgm:spPr/>
      <dgm:t>
        <a:bodyPr/>
        <a:lstStyle/>
        <a:p>
          <a:endParaRPr lang="en-US"/>
        </a:p>
      </dgm:t>
    </dgm:pt>
    <dgm:pt modelId="{4E75B71E-A352-496E-8636-88BF709B25CC}" type="sibTrans" cxnId="{F5C4D9BF-EBB8-4935-8BFB-47C6648EC3BD}">
      <dgm:prSet/>
      <dgm:spPr/>
      <dgm:t>
        <a:bodyPr/>
        <a:lstStyle/>
        <a:p>
          <a:endParaRPr lang="en-US"/>
        </a:p>
      </dgm:t>
    </dgm:pt>
    <dgm:pt modelId="{93744510-537C-4367-A274-0FF960D8ECA3}">
      <dgm:prSet/>
      <dgm:spPr/>
      <dgm:t>
        <a:bodyPr/>
        <a:lstStyle/>
        <a:p>
          <a:pPr rtl="0"/>
          <a:r>
            <a:rPr lang="en-US" dirty="0" smtClean="0"/>
            <a:t>I am approachable.</a:t>
          </a:r>
          <a:endParaRPr lang="en-GB" dirty="0"/>
        </a:p>
      </dgm:t>
    </dgm:pt>
    <dgm:pt modelId="{9CEC8BE8-CCA4-4E2E-9036-3E81C9214773}" type="parTrans" cxnId="{93B8B8ED-BD08-4E97-9B5D-A82D1EEBC5DD}">
      <dgm:prSet/>
      <dgm:spPr/>
      <dgm:t>
        <a:bodyPr/>
        <a:lstStyle/>
        <a:p>
          <a:endParaRPr lang="en-US"/>
        </a:p>
      </dgm:t>
    </dgm:pt>
    <dgm:pt modelId="{CA2624B5-8E47-43EF-89E4-E840E4E13435}" type="sibTrans" cxnId="{93B8B8ED-BD08-4E97-9B5D-A82D1EEBC5DD}">
      <dgm:prSet/>
      <dgm:spPr/>
      <dgm:t>
        <a:bodyPr/>
        <a:lstStyle/>
        <a:p>
          <a:endParaRPr lang="en-US"/>
        </a:p>
      </dgm:t>
    </dgm:pt>
    <dgm:pt modelId="{228CD726-A48F-4375-A763-045DE5CA63E0}">
      <dgm:prSet/>
      <dgm:spPr/>
      <dgm:t>
        <a:bodyPr/>
        <a:lstStyle/>
        <a:p>
          <a:pPr rtl="0"/>
          <a:r>
            <a:rPr lang="en-US" dirty="0" smtClean="0"/>
            <a:t>I like to enjoy myself.</a:t>
          </a:r>
          <a:endParaRPr lang="en-GB" dirty="0"/>
        </a:p>
      </dgm:t>
    </dgm:pt>
    <dgm:pt modelId="{BDE45129-8485-4EF8-98F5-FE09DD32CAE9}" type="parTrans" cxnId="{55E1BB03-A78A-4164-A41B-629E3A5A8FEA}">
      <dgm:prSet/>
      <dgm:spPr/>
      <dgm:t>
        <a:bodyPr/>
        <a:lstStyle/>
        <a:p>
          <a:endParaRPr lang="en-US"/>
        </a:p>
      </dgm:t>
    </dgm:pt>
    <dgm:pt modelId="{27DBED19-1BD7-43D3-9743-8B61C8D6E138}" type="sibTrans" cxnId="{55E1BB03-A78A-4164-A41B-629E3A5A8FEA}">
      <dgm:prSet/>
      <dgm:spPr/>
      <dgm:t>
        <a:bodyPr/>
        <a:lstStyle/>
        <a:p>
          <a:endParaRPr lang="en-US"/>
        </a:p>
      </dgm:t>
    </dgm:pt>
    <dgm:pt modelId="{3F664E39-0F36-4373-8520-B60E7B26C3E8}">
      <dgm:prSet/>
      <dgm:spPr/>
      <dgm:t>
        <a:bodyPr/>
        <a:lstStyle/>
        <a:p>
          <a:pPr rtl="0"/>
          <a:r>
            <a:rPr lang="en-US" dirty="0" smtClean="0"/>
            <a:t>I like spending time with my mates.</a:t>
          </a:r>
          <a:endParaRPr lang="en-GB" dirty="0"/>
        </a:p>
      </dgm:t>
    </dgm:pt>
    <dgm:pt modelId="{9F8C83E5-7BCA-4A53-8573-B37C6153CA4A}" type="parTrans" cxnId="{817045D9-3586-448B-8D30-0A19A87F59A1}">
      <dgm:prSet/>
      <dgm:spPr/>
      <dgm:t>
        <a:bodyPr/>
        <a:lstStyle/>
        <a:p>
          <a:endParaRPr lang="en-US"/>
        </a:p>
      </dgm:t>
    </dgm:pt>
    <dgm:pt modelId="{184510C5-D975-4D29-B737-31A28B9FC102}" type="sibTrans" cxnId="{817045D9-3586-448B-8D30-0A19A87F59A1}">
      <dgm:prSet/>
      <dgm:spPr/>
      <dgm:t>
        <a:bodyPr/>
        <a:lstStyle/>
        <a:p>
          <a:endParaRPr lang="en-US"/>
        </a:p>
      </dgm:t>
    </dgm:pt>
    <dgm:pt modelId="{AF92E106-6838-4603-AB77-88E58E4EC2A9}">
      <dgm:prSet/>
      <dgm:spPr/>
      <dgm:t>
        <a:bodyPr/>
        <a:lstStyle/>
        <a:p>
          <a:pPr rtl="0"/>
          <a:r>
            <a:rPr lang="en-US" dirty="0" smtClean="0"/>
            <a:t>I want to get to the top.</a:t>
          </a:r>
          <a:endParaRPr lang="en-GB" dirty="0"/>
        </a:p>
      </dgm:t>
    </dgm:pt>
    <dgm:pt modelId="{E17126DB-A608-46DD-BC4E-785AE6FF62B1}" type="parTrans" cxnId="{E02AC074-44BE-46BE-95A3-150D5829C77F}">
      <dgm:prSet/>
      <dgm:spPr/>
      <dgm:t>
        <a:bodyPr/>
        <a:lstStyle/>
        <a:p>
          <a:endParaRPr lang="en-US"/>
        </a:p>
      </dgm:t>
    </dgm:pt>
    <dgm:pt modelId="{CF66406E-F98B-49E9-8B67-C1A12278DFB8}" type="sibTrans" cxnId="{E02AC074-44BE-46BE-95A3-150D5829C77F}">
      <dgm:prSet/>
      <dgm:spPr/>
      <dgm:t>
        <a:bodyPr/>
        <a:lstStyle/>
        <a:p>
          <a:endParaRPr lang="en-US"/>
        </a:p>
      </dgm:t>
    </dgm:pt>
    <dgm:pt modelId="{CE5CDB1B-5557-4503-9363-51704B8C9E66}">
      <dgm:prSet/>
      <dgm:spPr/>
      <dgm:t>
        <a:bodyPr/>
        <a:lstStyle/>
        <a:p>
          <a:pPr rtl="0"/>
          <a:r>
            <a:rPr lang="en-US" dirty="0" smtClean="0"/>
            <a:t>I love doing things with my family.</a:t>
          </a:r>
          <a:endParaRPr lang="en-GB" dirty="0"/>
        </a:p>
      </dgm:t>
    </dgm:pt>
    <dgm:pt modelId="{1BD50574-78B4-40C6-A002-7CC263EB5893}" type="parTrans" cxnId="{63020A68-133B-4CC6-B6A3-0E35E7617B41}">
      <dgm:prSet/>
      <dgm:spPr/>
      <dgm:t>
        <a:bodyPr/>
        <a:lstStyle/>
        <a:p>
          <a:endParaRPr lang="en-US"/>
        </a:p>
      </dgm:t>
    </dgm:pt>
    <dgm:pt modelId="{CF4384BA-D96A-4BFD-BAE6-EF7146915262}" type="sibTrans" cxnId="{63020A68-133B-4CC6-B6A3-0E35E7617B41}">
      <dgm:prSet/>
      <dgm:spPr/>
      <dgm:t>
        <a:bodyPr/>
        <a:lstStyle/>
        <a:p>
          <a:endParaRPr lang="en-US"/>
        </a:p>
      </dgm:t>
    </dgm:pt>
    <dgm:pt modelId="{D827C298-EC99-4E90-A1CE-52825EF7743F}">
      <dgm:prSet/>
      <dgm:spPr/>
      <dgm:t>
        <a:bodyPr/>
        <a:lstStyle/>
        <a:p>
          <a:pPr rtl="0"/>
          <a:r>
            <a:rPr lang="en-US" dirty="0" smtClean="0"/>
            <a:t>You get out what you put in.</a:t>
          </a:r>
          <a:endParaRPr lang="en-US" dirty="0"/>
        </a:p>
      </dgm:t>
    </dgm:pt>
    <dgm:pt modelId="{A22B6DF6-5108-41EA-A3BE-D16EBFFB88C2}" type="parTrans" cxnId="{7AAE8B64-C410-4F80-B817-6E0367A1736A}">
      <dgm:prSet/>
      <dgm:spPr/>
      <dgm:t>
        <a:bodyPr/>
        <a:lstStyle/>
        <a:p>
          <a:endParaRPr lang="en-US"/>
        </a:p>
      </dgm:t>
    </dgm:pt>
    <dgm:pt modelId="{AAC3337B-206B-4F86-8E04-14462B67613A}" type="sibTrans" cxnId="{7AAE8B64-C410-4F80-B817-6E0367A1736A}">
      <dgm:prSet/>
      <dgm:spPr/>
      <dgm:t>
        <a:bodyPr/>
        <a:lstStyle/>
        <a:p>
          <a:endParaRPr lang="en-US"/>
        </a:p>
      </dgm:t>
    </dgm:pt>
    <dgm:pt modelId="{D5EE589F-7269-49EC-ABE4-9C819DE1A2BF}" type="pres">
      <dgm:prSet presAssocID="{76BD71E1-5642-43A8-A6D6-B7A149D30D90}" presName="linear" presStyleCnt="0">
        <dgm:presLayoutVars>
          <dgm:animLvl val="lvl"/>
          <dgm:resizeHandles val="exact"/>
        </dgm:presLayoutVars>
      </dgm:prSet>
      <dgm:spPr/>
      <dgm:t>
        <a:bodyPr/>
        <a:lstStyle/>
        <a:p>
          <a:endParaRPr lang="en-GB"/>
        </a:p>
      </dgm:t>
    </dgm:pt>
    <dgm:pt modelId="{EC55122F-91CD-47A5-8AF2-88ED442CF8A0}" type="pres">
      <dgm:prSet presAssocID="{930AB014-989D-4CBD-BD39-1B042BF07BE2}" presName="parentText" presStyleLbl="node1" presStyleIdx="0" presStyleCnt="8">
        <dgm:presLayoutVars>
          <dgm:chMax val="0"/>
          <dgm:bulletEnabled val="1"/>
        </dgm:presLayoutVars>
      </dgm:prSet>
      <dgm:spPr/>
      <dgm:t>
        <a:bodyPr/>
        <a:lstStyle/>
        <a:p>
          <a:endParaRPr lang="en-GB"/>
        </a:p>
      </dgm:t>
    </dgm:pt>
    <dgm:pt modelId="{5CB7F163-E843-43FE-AE01-29DA06DF8F12}" type="pres">
      <dgm:prSet presAssocID="{0FA39E59-5596-42FD-9B4A-7D2CE23A1AB4}" presName="spacer" presStyleCnt="0"/>
      <dgm:spPr/>
    </dgm:pt>
    <dgm:pt modelId="{336CEF90-9586-414F-8991-BF48401F693A}" type="pres">
      <dgm:prSet presAssocID="{9906CAF4-17D9-44CF-BA25-D4F9F0E64E3F}" presName="parentText" presStyleLbl="node1" presStyleIdx="1" presStyleCnt="8">
        <dgm:presLayoutVars>
          <dgm:chMax val="0"/>
          <dgm:bulletEnabled val="1"/>
        </dgm:presLayoutVars>
      </dgm:prSet>
      <dgm:spPr/>
      <dgm:t>
        <a:bodyPr/>
        <a:lstStyle/>
        <a:p>
          <a:endParaRPr lang="en-GB"/>
        </a:p>
      </dgm:t>
    </dgm:pt>
    <dgm:pt modelId="{6F9A1777-78CD-4D28-A5F0-B39FB283D59D}" type="pres">
      <dgm:prSet presAssocID="{4E75B71E-A352-496E-8636-88BF709B25CC}" presName="spacer" presStyleCnt="0"/>
      <dgm:spPr/>
    </dgm:pt>
    <dgm:pt modelId="{CFDA3D04-BFC2-4052-94CD-96FC8F46134E}" type="pres">
      <dgm:prSet presAssocID="{93744510-537C-4367-A274-0FF960D8ECA3}" presName="parentText" presStyleLbl="node1" presStyleIdx="2" presStyleCnt="8">
        <dgm:presLayoutVars>
          <dgm:chMax val="0"/>
          <dgm:bulletEnabled val="1"/>
        </dgm:presLayoutVars>
      </dgm:prSet>
      <dgm:spPr/>
      <dgm:t>
        <a:bodyPr/>
        <a:lstStyle/>
        <a:p>
          <a:endParaRPr lang="en-GB"/>
        </a:p>
      </dgm:t>
    </dgm:pt>
    <dgm:pt modelId="{54EC1B19-AF0A-4F4A-99B2-C09EEF18B440}" type="pres">
      <dgm:prSet presAssocID="{CA2624B5-8E47-43EF-89E4-E840E4E13435}" presName="spacer" presStyleCnt="0"/>
      <dgm:spPr/>
    </dgm:pt>
    <dgm:pt modelId="{5703AAEB-A996-4AE3-AFFD-DF6EF8D0AAAE}" type="pres">
      <dgm:prSet presAssocID="{228CD726-A48F-4375-A763-045DE5CA63E0}" presName="parentText" presStyleLbl="node1" presStyleIdx="3" presStyleCnt="8">
        <dgm:presLayoutVars>
          <dgm:chMax val="0"/>
          <dgm:bulletEnabled val="1"/>
        </dgm:presLayoutVars>
      </dgm:prSet>
      <dgm:spPr/>
      <dgm:t>
        <a:bodyPr/>
        <a:lstStyle/>
        <a:p>
          <a:endParaRPr lang="en-GB"/>
        </a:p>
      </dgm:t>
    </dgm:pt>
    <dgm:pt modelId="{D23E083E-F5E3-4B82-BBB6-06E7FEB77279}" type="pres">
      <dgm:prSet presAssocID="{27DBED19-1BD7-43D3-9743-8B61C8D6E138}" presName="spacer" presStyleCnt="0"/>
      <dgm:spPr/>
    </dgm:pt>
    <dgm:pt modelId="{F275B2DB-FAFD-4247-B5CD-507E3ECC894F}" type="pres">
      <dgm:prSet presAssocID="{3F664E39-0F36-4373-8520-B60E7B26C3E8}" presName="parentText" presStyleLbl="node1" presStyleIdx="4" presStyleCnt="8">
        <dgm:presLayoutVars>
          <dgm:chMax val="0"/>
          <dgm:bulletEnabled val="1"/>
        </dgm:presLayoutVars>
      </dgm:prSet>
      <dgm:spPr/>
      <dgm:t>
        <a:bodyPr/>
        <a:lstStyle/>
        <a:p>
          <a:endParaRPr lang="en-GB"/>
        </a:p>
      </dgm:t>
    </dgm:pt>
    <dgm:pt modelId="{427B5498-2DF7-4245-B34E-DBBCC49FF614}" type="pres">
      <dgm:prSet presAssocID="{184510C5-D975-4D29-B737-31A28B9FC102}" presName="spacer" presStyleCnt="0"/>
      <dgm:spPr/>
    </dgm:pt>
    <dgm:pt modelId="{04BC2998-7281-454F-A25D-9026756BE7AB}" type="pres">
      <dgm:prSet presAssocID="{AF92E106-6838-4603-AB77-88E58E4EC2A9}" presName="parentText" presStyleLbl="node1" presStyleIdx="5" presStyleCnt="8">
        <dgm:presLayoutVars>
          <dgm:chMax val="0"/>
          <dgm:bulletEnabled val="1"/>
        </dgm:presLayoutVars>
      </dgm:prSet>
      <dgm:spPr/>
      <dgm:t>
        <a:bodyPr/>
        <a:lstStyle/>
        <a:p>
          <a:endParaRPr lang="en-GB"/>
        </a:p>
      </dgm:t>
    </dgm:pt>
    <dgm:pt modelId="{B38CC7F7-6217-4293-A196-123B5EA4BF39}" type="pres">
      <dgm:prSet presAssocID="{CF66406E-F98B-49E9-8B67-C1A12278DFB8}" presName="spacer" presStyleCnt="0"/>
      <dgm:spPr/>
    </dgm:pt>
    <dgm:pt modelId="{82932B3B-FB66-402A-9A16-B62AE450CE63}" type="pres">
      <dgm:prSet presAssocID="{CE5CDB1B-5557-4503-9363-51704B8C9E66}" presName="parentText" presStyleLbl="node1" presStyleIdx="6" presStyleCnt="8">
        <dgm:presLayoutVars>
          <dgm:chMax val="0"/>
          <dgm:bulletEnabled val="1"/>
        </dgm:presLayoutVars>
      </dgm:prSet>
      <dgm:spPr/>
      <dgm:t>
        <a:bodyPr/>
        <a:lstStyle/>
        <a:p>
          <a:endParaRPr lang="en-GB"/>
        </a:p>
      </dgm:t>
    </dgm:pt>
    <dgm:pt modelId="{D4503E54-A021-4B43-A850-44E88435FA17}" type="pres">
      <dgm:prSet presAssocID="{CF4384BA-D96A-4BFD-BAE6-EF7146915262}" presName="spacer" presStyleCnt="0"/>
      <dgm:spPr/>
    </dgm:pt>
    <dgm:pt modelId="{2D65FFEF-F900-44FF-8CC3-940828C6F356}" type="pres">
      <dgm:prSet presAssocID="{D827C298-EC99-4E90-A1CE-52825EF7743F}" presName="parentText" presStyleLbl="node1" presStyleIdx="7" presStyleCnt="8">
        <dgm:presLayoutVars>
          <dgm:chMax val="0"/>
          <dgm:bulletEnabled val="1"/>
        </dgm:presLayoutVars>
      </dgm:prSet>
      <dgm:spPr/>
      <dgm:t>
        <a:bodyPr/>
        <a:lstStyle/>
        <a:p>
          <a:endParaRPr lang="en-GB"/>
        </a:p>
      </dgm:t>
    </dgm:pt>
  </dgm:ptLst>
  <dgm:cxnLst>
    <dgm:cxn modelId="{F5C4D9BF-EBB8-4935-8BFB-47C6648EC3BD}" srcId="{76BD71E1-5642-43A8-A6D6-B7A149D30D90}" destId="{9906CAF4-17D9-44CF-BA25-D4F9F0E64E3F}" srcOrd="1" destOrd="0" parTransId="{0BD761E6-C3B3-456C-B28E-A945283437D0}" sibTransId="{4E75B71E-A352-496E-8636-88BF709B25CC}"/>
    <dgm:cxn modelId="{E02AC074-44BE-46BE-95A3-150D5829C77F}" srcId="{76BD71E1-5642-43A8-A6D6-B7A149D30D90}" destId="{AF92E106-6838-4603-AB77-88E58E4EC2A9}" srcOrd="5" destOrd="0" parTransId="{E17126DB-A608-46DD-BC4E-785AE6FF62B1}" sibTransId="{CF66406E-F98B-49E9-8B67-C1A12278DFB8}"/>
    <dgm:cxn modelId="{A921BF3E-6E81-47D2-904E-03890C7BDBC8}" type="presOf" srcId="{D827C298-EC99-4E90-A1CE-52825EF7743F}" destId="{2D65FFEF-F900-44FF-8CC3-940828C6F356}" srcOrd="0" destOrd="0" presId="urn:microsoft.com/office/officeart/2005/8/layout/vList2"/>
    <dgm:cxn modelId="{7BF3395C-C568-4550-A16E-A8AB18358394}" type="presOf" srcId="{3F664E39-0F36-4373-8520-B60E7B26C3E8}" destId="{F275B2DB-FAFD-4247-B5CD-507E3ECC894F}" srcOrd="0" destOrd="0" presId="urn:microsoft.com/office/officeart/2005/8/layout/vList2"/>
    <dgm:cxn modelId="{DE856E62-0081-4635-8FB8-C32BA85E19F0}" srcId="{76BD71E1-5642-43A8-A6D6-B7A149D30D90}" destId="{930AB014-989D-4CBD-BD39-1B042BF07BE2}" srcOrd="0" destOrd="0" parTransId="{BA894DC3-99BB-4E8A-9938-B40540DF4D61}" sibTransId="{0FA39E59-5596-42FD-9B4A-7D2CE23A1AB4}"/>
    <dgm:cxn modelId="{817045D9-3586-448B-8D30-0A19A87F59A1}" srcId="{76BD71E1-5642-43A8-A6D6-B7A149D30D90}" destId="{3F664E39-0F36-4373-8520-B60E7B26C3E8}" srcOrd="4" destOrd="0" parTransId="{9F8C83E5-7BCA-4A53-8573-B37C6153CA4A}" sibTransId="{184510C5-D975-4D29-B737-31A28B9FC102}"/>
    <dgm:cxn modelId="{416F893F-4E13-4129-9431-BD6751D01ACF}" type="presOf" srcId="{CE5CDB1B-5557-4503-9363-51704B8C9E66}" destId="{82932B3B-FB66-402A-9A16-B62AE450CE63}" srcOrd="0" destOrd="0" presId="urn:microsoft.com/office/officeart/2005/8/layout/vList2"/>
    <dgm:cxn modelId="{BF39B683-BBEF-4B7A-B7B9-DBE5934A9067}" type="presOf" srcId="{9906CAF4-17D9-44CF-BA25-D4F9F0E64E3F}" destId="{336CEF90-9586-414F-8991-BF48401F693A}" srcOrd="0" destOrd="0" presId="urn:microsoft.com/office/officeart/2005/8/layout/vList2"/>
    <dgm:cxn modelId="{7AAE8B64-C410-4F80-B817-6E0367A1736A}" srcId="{76BD71E1-5642-43A8-A6D6-B7A149D30D90}" destId="{D827C298-EC99-4E90-A1CE-52825EF7743F}" srcOrd="7" destOrd="0" parTransId="{A22B6DF6-5108-41EA-A3BE-D16EBFFB88C2}" sibTransId="{AAC3337B-206B-4F86-8E04-14462B67613A}"/>
    <dgm:cxn modelId="{00A483B6-EBCA-4F70-A2D0-5CE5C89485FA}" type="presOf" srcId="{93744510-537C-4367-A274-0FF960D8ECA3}" destId="{CFDA3D04-BFC2-4052-94CD-96FC8F46134E}" srcOrd="0" destOrd="0" presId="urn:microsoft.com/office/officeart/2005/8/layout/vList2"/>
    <dgm:cxn modelId="{46A8C0CC-1455-430D-901F-D19CB0A6E731}" type="presOf" srcId="{228CD726-A48F-4375-A763-045DE5CA63E0}" destId="{5703AAEB-A996-4AE3-AFFD-DF6EF8D0AAAE}" srcOrd="0" destOrd="0" presId="urn:microsoft.com/office/officeart/2005/8/layout/vList2"/>
    <dgm:cxn modelId="{55E1BB03-A78A-4164-A41B-629E3A5A8FEA}" srcId="{76BD71E1-5642-43A8-A6D6-B7A149D30D90}" destId="{228CD726-A48F-4375-A763-045DE5CA63E0}" srcOrd="3" destOrd="0" parTransId="{BDE45129-8485-4EF8-98F5-FE09DD32CAE9}" sibTransId="{27DBED19-1BD7-43D3-9743-8B61C8D6E138}"/>
    <dgm:cxn modelId="{46BC7774-E359-498B-B818-B2E8349661C9}" type="presOf" srcId="{930AB014-989D-4CBD-BD39-1B042BF07BE2}" destId="{EC55122F-91CD-47A5-8AF2-88ED442CF8A0}" srcOrd="0" destOrd="0" presId="urn:microsoft.com/office/officeart/2005/8/layout/vList2"/>
    <dgm:cxn modelId="{93B8B8ED-BD08-4E97-9B5D-A82D1EEBC5DD}" srcId="{76BD71E1-5642-43A8-A6D6-B7A149D30D90}" destId="{93744510-537C-4367-A274-0FF960D8ECA3}" srcOrd="2" destOrd="0" parTransId="{9CEC8BE8-CCA4-4E2E-9036-3E81C9214773}" sibTransId="{CA2624B5-8E47-43EF-89E4-E840E4E13435}"/>
    <dgm:cxn modelId="{63020A68-133B-4CC6-B6A3-0E35E7617B41}" srcId="{76BD71E1-5642-43A8-A6D6-B7A149D30D90}" destId="{CE5CDB1B-5557-4503-9363-51704B8C9E66}" srcOrd="6" destOrd="0" parTransId="{1BD50574-78B4-40C6-A002-7CC263EB5893}" sibTransId="{CF4384BA-D96A-4BFD-BAE6-EF7146915262}"/>
    <dgm:cxn modelId="{F2DE09EF-5710-47F2-BAC4-BA93792266EA}" type="presOf" srcId="{76BD71E1-5642-43A8-A6D6-B7A149D30D90}" destId="{D5EE589F-7269-49EC-ABE4-9C819DE1A2BF}" srcOrd="0" destOrd="0" presId="urn:microsoft.com/office/officeart/2005/8/layout/vList2"/>
    <dgm:cxn modelId="{DBDA9EC8-9FD1-4DE6-AE22-6C9B8136331E}" type="presOf" srcId="{AF92E106-6838-4603-AB77-88E58E4EC2A9}" destId="{04BC2998-7281-454F-A25D-9026756BE7AB}" srcOrd="0" destOrd="0" presId="urn:microsoft.com/office/officeart/2005/8/layout/vList2"/>
    <dgm:cxn modelId="{B7EC9CC1-0287-4B51-88F9-4E754171FF26}" type="presParOf" srcId="{D5EE589F-7269-49EC-ABE4-9C819DE1A2BF}" destId="{EC55122F-91CD-47A5-8AF2-88ED442CF8A0}" srcOrd="0" destOrd="0" presId="urn:microsoft.com/office/officeart/2005/8/layout/vList2"/>
    <dgm:cxn modelId="{18B2AFE6-6B80-4E57-B043-232C68079D4C}" type="presParOf" srcId="{D5EE589F-7269-49EC-ABE4-9C819DE1A2BF}" destId="{5CB7F163-E843-43FE-AE01-29DA06DF8F12}" srcOrd="1" destOrd="0" presId="urn:microsoft.com/office/officeart/2005/8/layout/vList2"/>
    <dgm:cxn modelId="{A78C5A58-E33C-4E63-9A37-B391BB3BFC33}" type="presParOf" srcId="{D5EE589F-7269-49EC-ABE4-9C819DE1A2BF}" destId="{336CEF90-9586-414F-8991-BF48401F693A}" srcOrd="2" destOrd="0" presId="urn:microsoft.com/office/officeart/2005/8/layout/vList2"/>
    <dgm:cxn modelId="{64AE1EBA-2186-4F0A-8E2E-E8551129FB2C}" type="presParOf" srcId="{D5EE589F-7269-49EC-ABE4-9C819DE1A2BF}" destId="{6F9A1777-78CD-4D28-A5F0-B39FB283D59D}" srcOrd="3" destOrd="0" presId="urn:microsoft.com/office/officeart/2005/8/layout/vList2"/>
    <dgm:cxn modelId="{A73F53CB-B038-40FF-9BE8-44BD85A34AE4}" type="presParOf" srcId="{D5EE589F-7269-49EC-ABE4-9C819DE1A2BF}" destId="{CFDA3D04-BFC2-4052-94CD-96FC8F46134E}" srcOrd="4" destOrd="0" presId="urn:microsoft.com/office/officeart/2005/8/layout/vList2"/>
    <dgm:cxn modelId="{7B3E97DE-AB0B-4E66-8DA6-4AA629C620C7}" type="presParOf" srcId="{D5EE589F-7269-49EC-ABE4-9C819DE1A2BF}" destId="{54EC1B19-AF0A-4F4A-99B2-C09EEF18B440}" srcOrd="5" destOrd="0" presId="urn:microsoft.com/office/officeart/2005/8/layout/vList2"/>
    <dgm:cxn modelId="{E4C04822-C7D6-44A3-A869-B5D7835257BC}" type="presParOf" srcId="{D5EE589F-7269-49EC-ABE4-9C819DE1A2BF}" destId="{5703AAEB-A996-4AE3-AFFD-DF6EF8D0AAAE}" srcOrd="6" destOrd="0" presId="urn:microsoft.com/office/officeart/2005/8/layout/vList2"/>
    <dgm:cxn modelId="{1C277EB0-FB68-49DD-9A49-3AA6307C5619}" type="presParOf" srcId="{D5EE589F-7269-49EC-ABE4-9C819DE1A2BF}" destId="{D23E083E-F5E3-4B82-BBB6-06E7FEB77279}" srcOrd="7" destOrd="0" presId="urn:microsoft.com/office/officeart/2005/8/layout/vList2"/>
    <dgm:cxn modelId="{FBA50BFF-0828-4587-8C10-594B61DEB7F3}" type="presParOf" srcId="{D5EE589F-7269-49EC-ABE4-9C819DE1A2BF}" destId="{F275B2DB-FAFD-4247-B5CD-507E3ECC894F}" srcOrd="8" destOrd="0" presId="urn:microsoft.com/office/officeart/2005/8/layout/vList2"/>
    <dgm:cxn modelId="{00270176-3A5D-4179-A4D7-CD267A3CBAAB}" type="presParOf" srcId="{D5EE589F-7269-49EC-ABE4-9C819DE1A2BF}" destId="{427B5498-2DF7-4245-B34E-DBBCC49FF614}" srcOrd="9" destOrd="0" presId="urn:microsoft.com/office/officeart/2005/8/layout/vList2"/>
    <dgm:cxn modelId="{E9DC3971-E5C0-4B4F-AD33-8F56C9C0B78A}" type="presParOf" srcId="{D5EE589F-7269-49EC-ABE4-9C819DE1A2BF}" destId="{04BC2998-7281-454F-A25D-9026756BE7AB}" srcOrd="10" destOrd="0" presId="urn:microsoft.com/office/officeart/2005/8/layout/vList2"/>
    <dgm:cxn modelId="{D5868C67-0F2A-46FD-A912-C78DF56CAECB}" type="presParOf" srcId="{D5EE589F-7269-49EC-ABE4-9C819DE1A2BF}" destId="{B38CC7F7-6217-4293-A196-123B5EA4BF39}" srcOrd="11" destOrd="0" presId="urn:microsoft.com/office/officeart/2005/8/layout/vList2"/>
    <dgm:cxn modelId="{D417F930-E4D4-426C-8865-54D5B190AEC9}" type="presParOf" srcId="{D5EE589F-7269-49EC-ABE4-9C819DE1A2BF}" destId="{82932B3B-FB66-402A-9A16-B62AE450CE63}" srcOrd="12" destOrd="0" presId="urn:microsoft.com/office/officeart/2005/8/layout/vList2"/>
    <dgm:cxn modelId="{B6BCE168-10FC-4F9F-8BAA-83A4444DD55A}" type="presParOf" srcId="{D5EE589F-7269-49EC-ABE4-9C819DE1A2BF}" destId="{D4503E54-A021-4B43-A850-44E88435FA17}" srcOrd="13" destOrd="0" presId="urn:microsoft.com/office/officeart/2005/8/layout/vList2"/>
    <dgm:cxn modelId="{9BF32B22-B409-4347-A3C0-193CB03E46B9}" type="presParOf" srcId="{D5EE589F-7269-49EC-ABE4-9C819DE1A2BF}" destId="{2D65FFEF-F900-44FF-8CC3-940828C6F356}" srcOrd="1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2503C4-4C6E-4DB5-8C1E-93DC84F87F70}" type="doc">
      <dgm:prSet loTypeId="urn:microsoft.com/office/officeart/2005/8/layout/vList2" loCatId="list" qsTypeId="urn:microsoft.com/office/officeart/2005/8/quickstyle/3d1" qsCatId="3D" csTypeId="urn:microsoft.com/office/officeart/2005/8/colors/colorful1#5" csCatId="colorful"/>
      <dgm:spPr/>
      <dgm:t>
        <a:bodyPr/>
        <a:lstStyle/>
        <a:p>
          <a:endParaRPr lang="en-US"/>
        </a:p>
      </dgm:t>
    </dgm:pt>
    <dgm:pt modelId="{23B1EF68-32B3-41CB-AB11-AC83BD3DB63F}">
      <dgm:prSet/>
      <dgm:spPr/>
      <dgm:t>
        <a:bodyPr/>
        <a:lstStyle/>
        <a:p>
          <a:pPr rtl="0"/>
          <a:r>
            <a:rPr lang="en-US" dirty="0" smtClean="0"/>
            <a:t>I always want to be in control.</a:t>
          </a:r>
          <a:endParaRPr lang="en-GB" dirty="0"/>
        </a:p>
      </dgm:t>
    </dgm:pt>
    <dgm:pt modelId="{AC39CF1E-511B-403E-8506-794E73160DBB}" type="parTrans" cxnId="{B9DDAD0A-9058-45E5-A6B0-7A11F0A3E783}">
      <dgm:prSet/>
      <dgm:spPr/>
      <dgm:t>
        <a:bodyPr/>
        <a:lstStyle/>
        <a:p>
          <a:endParaRPr lang="en-US"/>
        </a:p>
      </dgm:t>
    </dgm:pt>
    <dgm:pt modelId="{2CAEB171-2492-4E47-AC8B-A310CDB88BDC}" type="sibTrans" cxnId="{B9DDAD0A-9058-45E5-A6B0-7A11F0A3E783}">
      <dgm:prSet/>
      <dgm:spPr/>
      <dgm:t>
        <a:bodyPr/>
        <a:lstStyle/>
        <a:p>
          <a:endParaRPr lang="en-US"/>
        </a:p>
      </dgm:t>
    </dgm:pt>
    <dgm:pt modelId="{39679850-881F-4110-96F3-48BDA75FC0FF}">
      <dgm:prSet/>
      <dgm:spPr/>
      <dgm:t>
        <a:bodyPr/>
        <a:lstStyle/>
        <a:p>
          <a:pPr rtl="0"/>
          <a:r>
            <a:rPr lang="en-US" dirty="0" smtClean="0"/>
            <a:t>Exercise is important to me.</a:t>
          </a:r>
          <a:endParaRPr lang="en-GB" dirty="0"/>
        </a:p>
      </dgm:t>
    </dgm:pt>
    <dgm:pt modelId="{C32B3B93-6B42-4D8B-A214-0CBC2E3374BF}" type="parTrans" cxnId="{30DE864E-A492-4E1D-8E7A-7D0E528FC87B}">
      <dgm:prSet/>
      <dgm:spPr/>
      <dgm:t>
        <a:bodyPr/>
        <a:lstStyle/>
        <a:p>
          <a:endParaRPr lang="en-US"/>
        </a:p>
      </dgm:t>
    </dgm:pt>
    <dgm:pt modelId="{261E8DBD-3BC9-4DC7-B3C1-419F7372ECA8}" type="sibTrans" cxnId="{30DE864E-A492-4E1D-8E7A-7D0E528FC87B}">
      <dgm:prSet/>
      <dgm:spPr/>
      <dgm:t>
        <a:bodyPr/>
        <a:lstStyle/>
        <a:p>
          <a:endParaRPr lang="en-US"/>
        </a:p>
      </dgm:t>
    </dgm:pt>
    <dgm:pt modelId="{2B34FAB8-2E94-4126-BA61-10EA0CF15891}">
      <dgm:prSet/>
      <dgm:spPr/>
      <dgm:t>
        <a:bodyPr/>
        <a:lstStyle/>
        <a:p>
          <a:pPr rtl="0"/>
          <a:r>
            <a:rPr lang="en-US" dirty="0" smtClean="0"/>
            <a:t>I need to know the latest fashion.</a:t>
          </a:r>
          <a:endParaRPr lang="en-GB" dirty="0"/>
        </a:p>
      </dgm:t>
    </dgm:pt>
    <dgm:pt modelId="{15EF41D8-E0E6-498E-B96B-79A10F37BBD7}" type="parTrans" cxnId="{E7C912C4-31E3-4587-8E14-B9E2EABAA32E}">
      <dgm:prSet/>
      <dgm:spPr/>
      <dgm:t>
        <a:bodyPr/>
        <a:lstStyle/>
        <a:p>
          <a:endParaRPr lang="en-US"/>
        </a:p>
      </dgm:t>
    </dgm:pt>
    <dgm:pt modelId="{3BD422EE-7DC1-4D43-B800-DF3E0CAA8584}" type="sibTrans" cxnId="{E7C912C4-31E3-4587-8E14-B9E2EABAA32E}">
      <dgm:prSet/>
      <dgm:spPr/>
      <dgm:t>
        <a:bodyPr/>
        <a:lstStyle/>
        <a:p>
          <a:endParaRPr lang="en-US"/>
        </a:p>
      </dgm:t>
    </dgm:pt>
    <dgm:pt modelId="{A7BF6149-C39E-429A-BC70-B6FCD211F372}">
      <dgm:prSet/>
      <dgm:spPr/>
      <dgm:t>
        <a:bodyPr/>
        <a:lstStyle/>
        <a:p>
          <a:pPr rtl="0"/>
          <a:r>
            <a:rPr lang="en-US" dirty="0" smtClean="0"/>
            <a:t>I like taking risks.</a:t>
          </a:r>
          <a:endParaRPr lang="en-GB" dirty="0"/>
        </a:p>
      </dgm:t>
    </dgm:pt>
    <dgm:pt modelId="{FF28A9BA-0908-4DEB-A27F-C2281FDF503C}" type="parTrans" cxnId="{776F1530-CE2A-4318-A366-EE43AA706A5A}">
      <dgm:prSet/>
      <dgm:spPr/>
      <dgm:t>
        <a:bodyPr/>
        <a:lstStyle/>
        <a:p>
          <a:endParaRPr lang="en-US"/>
        </a:p>
      </dgm:t>
    </dgm:pt>
    <dgm:pt modelId="{6AC5AAB5-99F6-45E3-AA07-07A69E7159E5}" type="sibTrans" cxnId="{776F1530-CE2A-4318-A366-EE43AA706A5A}">
      <dgm:prSet/>
      <dgm:spPr/>
      <dgm:t>
        <a:bodyPr/>
        <a:lstStyle/>
        <a:p>
          <a:endParaRPr lang="en-US"/>
        </a:p>
      </dgm:t>
    </dgm:pt>
    <dgm:pt modelId="{1C4704AD-5F35-4D69-A452-E5F90B06FFBB}">
      <dgm:prSet/>
      <dgm:spPr/>
      <dgm:t>
        <a:bodyPr/>
        <a:lstStyle/>
        <a:p>
          <a:pPr rtl="0"/>
          <a:r>
            <a:rPr lang="en-US" dirty="0" smtClean="0"/>
            <a:t>I want people to respect me.</a:t>
          </a:r>
          <a:endParaRPr lang="en-GB" dirty="0"/>
        </a:p>
      </dgm:t>
    </dgm:pt>
    <dgm:pt modelId="{B041E3B4-6D86-4B0B-960E-E347C1ED6A5B}" type="parTrans" cxnId="{A26354D0-15C1-4EC1-BE6A-5E95C6A1466E}">
      <dgm:prSet/>
      <dgm:spPr/>
      <dgm:t>
        <a:bodyPr/>
        <a:lstStyle/>
        <a:p>
          <a:endParaRPr lang="en-US"/>
        </a:p>
      </dgm:t>
    </dgm:pt>
    <dgm:pt modelId="{4DC6BAFB-0B53-43D2-8248-F2A4C249CE3D}" type="sibTrans" cxnId="{A26354D0-15C1-4EC1-BE6A-5E95C6A1466E}">
      <dgm:prSet/>
      <dgm:spPr/>
      <dgm:t>
        <a:bodyPr/>
        <a:lstStyle/>
        <a:p>
          <a:endParaRPr lang="en-US"/>
        </a:p>
      </dgm:t>
    </dgm:pt>
    <dgm:pt modelId="{2E1C64BA-3963-4F2C-8A44-A3D1C07C5A01}">
      <dgm:prSet/>
      <dgm:spPr/>
      <dgm:t>
        <a:bodyPr/>
        <a:lstStyle/>
        <a:p>
          <a:pPr rtl="0"/>
          <a:r>
            <a:rPr lang="en-US" dirty="0" smtClean="0"/>
            <a:t>I enjoy choosing presents for my friends and family.</a:t>
          </a:r>
          <a:endParaRPr lang="en-GB" dirty="0"/>
        </a:p>
      </dgm:t>
    </dgm:pt>
    <dgm:pt modelId="{65800A04-01A7-4987-BAEC-8DA510C13B2E}" type="parTrans" cxnId="{422F8F7D-C988-4EF8-B206-608C99543FB1}">
      <dgm:prSet/>
      <dgm:spPr/>
      <dgm:t>
        <a:bodyPr/>
        <a:lstStyle/>
        <a:p>
          <a:endParaRPr lang="en-US"/>
        </a:p>
      </dgm:t>
    </dgm:pt>
    <dgm:pt modelId="{F3FC1978-2245-4CB8-83C2-632C10FE9FF3}" type="sibTrans" cxnId="{422F8F7D-C988-4EF8-B206-608C99543FB1}">
      <dgm:prSet/>
      <dgm:spPr/>
      <dgm:t>
        <a:bodyPr/>
        <a:lstStyle/>
        <a:p>
          <a:endParaRPr lang="en-US"/>
        </a:p>
      </dgm:t>
    </dgm:pt>
    <dgm:pt modelId="{17E1C7E1-4926-4AD5-B4A2-35336B909D8D}">
      <dgm:prSet/>
      <dgm:spPr/>
      <dgm:t>
        <a:bodyPr/>
        <a:lstStyle/>
        <a:p>
          <a:pPr rtl="0"/>
          <a:r>
            <a:rPr lang="en-US" dirty="0" smtClean="0"/>
            <a:t>I worry about Earth’s future.</a:t>
          </a:r>
          <a:endParaRPr lang="en-US" dirty="0"/>
        </a:p>
      </dgm:t>
    </dgm:pt>
    <dgm:pt modelId="{DE83377A-FBC5-4EC3-AAF7-38BA28BC0FB0}" type="parTrans" cxnId="{0E5777C9-5B71-4B83-BAB6-CF17173ED1CB}">
      <dgm:prSet/>
      <dgm:spPr/>
      <dgm:t>
        <a:bodyPr/>
        <a:lstStyle/>
        <a:p>
          <a:endParaRPr lang="en-US"/>
        </a:p>
      </dgm:t>
    </dgm:pt>
    <dgm:pt modelId="{1406F222-482A-4D34-AE01-A9C2D068671A}" type="sibTrans" cxnId="{0E5777C9-5B71-4B83-BAB6-CF17173ED1CB}">
      <dgm:prSet/>
      <dgm:spPr/>
      <dgm:t>
        <a:bodyPr/>
        <a:lstStyle/>
        <a:p>
          <a:endParaRPr lang="en-US"/>
        </a:p>
      </dgm:t>
    </dgm:pt>
    <dgm:pt modelId="{1789341A-716C-45A8-9953-4F6756B25E19}" type="pres">
      <dgm:prSet presAssocID="{8A2503C4-4C6E-4DB5-8C1E-93DC84F87F70}" presName="linear" presStyleCnt="0">
        <dgm:presLayoutVars>
          <dgm:animLvl val="lvl"/>
          <dgm:resizeHandles val="exact"/>
        </dgm:presLayoutVars>
      </dgm:prSet>
      <dgm:spPr/>
      <dgm:t>
        <a:bodyPr/>
        <a:lstStyle/>
        <a:p>
          <a:endParaRPr lang="en-GB"/>
        </a:p>
      </dgm:t>
    </dgm:pt>
    <dgm:pt modelId="{8FE72EBD-1391-4F86-96B7-89F055F37280}" type="pres">
      <dgm:prSet presAssocID="{23B1EF68-32B3-41CB-AB11-AC83BD3DB63F}" presName="parentText" presStyleLbl="node1" presStyleIdx="0" presStyleCnt="7">
        <dgm:presLayoutVars>
          <dgm:chMax val="0"/>
          <dgm:bulletEnabled val="1"/>
        </dgm:presLayoutVars>
      </dgm:prSet>
      <dgm:spPr/>
      <dgm:t>
        <a:bodyPr/>
        <a:lstStyle/>
        <a:p>
          <a:endParaRPr lang="en-GB"/>
        </a:p>
      </dgm:t>
    </dgm:pt>
    <dgm:pt modelId="{4612DA6E-440E-468F-982F-5343CA41506E}" type="pres">
      <dgm:prSet presAssocID="{2CAEB171-2492-4E47-AC8B-A310CDB88BDC}" presName="spacer" presStyleCnt="0"/>
      <dgm:spPr/>
    </dgm:pt>
    <dgm:pt modelId="{0D09F9B1-A703-4174-9B8A-43FC1BAEA5CC}" type="pres">
      <dgm:prSet presAssocID="{39679850-881F-4110-96F3-48BDA75FC0FF}" presName="parentText" presStyleLbl="node1" presStyleIdx="1" presStyleCnt="7">
        <dgm:presLayoutVars>
          <dgm:chMax val="0"/>
          <dgm:bulletEnabled val="1"/>
        </dgm:presLayoutVars>
      </dgm:prSet>
      <dgm:spPr/>
      <dgm:t>
        <a:bodyPr/>
        <a:lstStyle/>
        <a:p>
          <a:endParaRPr lang="en-GB"/>
        </a:p>
      </dgm:t>
    </dgm:pt>
    <dgm:pt modelId="{C048340A-43F0-400E-ACB3-F2DE53E31DC1}" type="pres">
      <dgm:prSet presAssocID="{261E8DBD-3BC9-4DC7-B3C1-419F7372ECA8}" presName="spacer" presStyleCnt="0"/>
      <dgm:spPr/>
    </dgm:pt>
    <dgm:pt modelId="{C46AC73E-7F4B-407E-83E1-253948101B67}" type="pres">
      <dgm:prSet presAssocID="{2B34FAB8-2E94-4126-BA61-10EA0CF15891}" presName="parentText" presStyleLbl="node1" presStyleIdx="2" presStyleCnt="7">
        <dgm:presLayoutVars>
          <dgm:chMax val="0"/>
          <dgm:bulletEnabled val="1"/>
        </dgm:presLayoutVars>
      </dgm:prSet>
      <dgm:spPr/>
      <dgm:t>
        <a:bodyPr/>
        <a:lstStyle/>
        <a:p>
          <a:endParaRPr lang="en-GB"/>
        </a:p>
      </dgm:t>
    </dgm:pt>
    <dgm:pt modelId="{4338DFEB-04B5-4D6C-A13A-CA8A065261A5}" type="pres">
      <dgm:prSet presAssocID="{3BD422EE-7DC1-4D43-B800-DF3E0CAA8584}" presName="spacer" presStyleCnt="0"/>
      <dgm:spPr/>
    </dgm:pt>
    <dgm:pt modelId="{49B1F399-BDFC-4FF8-8C3F-4D19C9CDB850}" type="pres">
      <dgm:prSet presAssocID="{A7BF6149-C39E-429A-BC70-B6FCD211F372}" presName="parentText" presStyleLbl="node1" presStyleIdx="3" presStyleCnt="7">
        <dgm:presLayoutVars>
          <dgm:chMax val="0"/>
          <dgm:bulletEnabled val="1"/>
        </dgm:presLayoutVars>
      </dgm:prSet>
      <dgm:spPr/>
      <dgm:t>
        <a:bodyPr/>
        <a:lstStyle/>
        <a:p>
          <a:endParaRPr lang="en-GB"/>
        </a:p>
      </dgm:t>
    </dgm:pt>
    <dgm:pt modelId="{E3A291F3-3A19-49DA-B85D-0DB15A807576}" type="pres">
      <dgm:prSet presAssocID="{6AC5AAB5-99F6-45E3-AA07-07A69E7159E5}" presName="spacer" presStyleCnt="0"/>
      <dgm:spPr/>
    </dgm:pt>
    <dgm:pt modelId="{502C2067-0ED8-4B44-A412-105CECB6BDD9}" type="pres">
      <dgm:prSet presAssocID="{1C4704AD-5F35-4D69-A452-E5F90B06FFBB}" presName="parentText" presStyleLbl="node1" presStyleIdx="4" presStyleCnt="7">
        <dgm:presLayoutVars>
          <dgm:chMax val="0"/>
          <dgm:bulletEnabled val="1"/>
        </dgm:presLayoutVars>
      </dgm:prSet>
      <dgm:spPr/>
      <dgm:t>
        <a:bodyPr/>
        <a:lstStyle/>
        <a:p>
          <a:endParaRPr lang="en-GB"/>
        </a:p>
      </dgm:t>
    </dgm:pt>
    <dgm:pt modelId="{D39D24E4-0F57-4560-81F3-4B37BC71663D}" type="pres">
      <dgm:prSet presAssocID="{4DC6BAFB-0B53-43D2-8248-F2A4C249CE3D}" presName="spacer" presStyleCnt="0"/>
      <dgm:spPr/>
    </dgm:pt>
    <dgm:pt modelId="{0EE2AE23-3511-47A8-B503-7E1CD4A503E4}" type="pres">
      <dgm:prSet presAssocID="{2E1C64BA-3963-4F2C-8A44-A3D1C07C5A01}" presName="parentText" presStyleLbl="node1" presStyleIdx="5" presStyleCnt="7">
        <dgm:presLayoutVars>
          <dgm:chMax val="0"/>
          <dgm:bulletEnabled val="1"/>
        </dgm:presLayoutVars>
      </dgm:prSet>
      <dgm:spPr/>
      <dgm:t>
        <a:bodyPr/>
        <a:lstStyle/>
        <a:p>
          <a:endParaRPr lang="en-GB"/>
        </a:p>
      </dgm:t>
    </dgm:pt>
    <dgm:pt modelId="{33A253C2-D6F5-4CBA-8452-084A411A5584}" type="pres">
      <dgm:prSet presAssocID="{F3FC1978-2245-4CB8-83C2-632C10FE9FF3}" presName="spacer" presStyleCnt="0"/>
      <dgm:spPr/>
    </dgm:pt>
    <dgm:pt modelId="{16128890-3E23-4798-8E60-450E44DA0F09}" type="pres">
      <dgm:prSet presAssocID="{17E1C7E1-4926-4AD5-B4A2-35336B909D8D}" presName="parentText" presStyleLbl="node1" presStyleIdx="6" presStyleCnt="7">
        <dgm:presLayoutVars>
          <dgm:chMax val="0"/>
          <dgm:bulletEnabled val="1"/>
        </dgm:presLayoutVars>
      </dgm:prSet>
      <dgm:spPr/>
      <dgm:t>
        <a:bodyPr/>
        <a:lstStyle/>
        <a:p>
          <a:endParaRPr lang="en-GB"/>
        </a:p>
      </dgm:t>
    </dgm:pt>
  </dgm:ptLst>
  <dgm:cxnLst>
    <dgm:cxn modelId="{A26354D0-15C1-4EC1-BE6A-5E95C6A1466E}" srcId="{8A2503C4-4C6E-4DB5-8C1E-93DC84F87F70}" destId="{1C4704AD-5F35-4D69-A452-E5F90B06FFBB}" srcOrd="4" destOrd="0" parTransId="{B041E3B4-6D86-4B0B-960E-E347C1ED6A5B}" sibTransId="{4DC6BAFB-0B53-43D2-8248-F2A4C249CE3D}"/>
    <dgm:cxn modelId="{8BFDAF40-5923-45C5-B83F-283FDE71DD8B}" type="presOf" srcId="{2E1C64BA-3963-4F2C-8A44-A3D1C07C5A01}" destId="{0EE2AE23-3511-47A8-B503-7E1CD4A503E4}" srcOrd="0" destOrd="0" presId="urn:microsoft.com/office/officeart/2005/8/layout/vList2"/>
    <dgm:cxn modelId="{9218369A-3149-40E6-A647-1BE878C9A37C}" type="presOf" srcId="{39679850-881F-4110-96F3-48BDA75FC0FF}" destId="{0D09F9B1-A703-4174-9B8A-43FC1BAEA5CC}" srcOrd="0" destOrd="0" presId="urn:microsoft.com/office/officeart/2005/8/layout/vList2"/>
    <dgm:cxn modelId="{D7D170D5-915F-46AF-B1E4-178402921984}" type="presOf" srcId="{17E1C7E1-4926-4AD5-B4A2-35336B909D8D}" destId="{16128890-3E23-4798-8E60-450E44DA0F09}" srcOrd="0" destOrd="0" presId="urn:microsoft.com/office/officeart/2005/8/layout/vList2"/>
    <dgm:cxn modelId="{30DE864E-A492-4E1D-8E7A-7D0E528FC87B}" srcId="{8A2503C4-4C6E-4DB5-8C1E-93DC84F87F70}" destId="{39679850-881F-4110-96F3-48BDA75FC0FF}" srcOrd="1" destOrd="0" parTransId="{C32B3B93-6B42-4D8B-A214-0CBC2E3374BF}" sibTransId="{261E8DBD-3BC9-4DC7-B3C1-419F7372ECA8}"/>
    <dgm:cxn modelId="{B9DDAD0A-9058-45E5-A6B0-7A11F0A3E783}" srcId="{8A2503C4-4C6E-4DB5-8C1E-93DC84F87F70}" destId="{23B1EF68-32B3-41CB-AB11-AC83BD3DB63F}" srcOrd="0" destOrd="0" parTransId="{AC39CF1E-511B-403E-8506-794E73160DBB}" sibTransId="{2CAEB171-2492-4E47-AC8B-A310CDB88BDC}"/>
    <dgm:cxn modelId="{776F1530-CE2A-4318-A366-EE43AA706A5A}" srcId="{8A2503C4-4C6E-4DB5-8C1E-93DC84F87F70}" destId="{A7BF6149-C39E-429A-BC70-B6FCD211F372}" srcOrd="3" destOrd="0" parTransId="{FF28A9BA-0908-4DEB-A27F-C2281FDF503C}" sibTransId="{6AC5AAB5-99F6-45E3-AA07-07A69E7159E5}"/>
    <dgm:cxn modelId="{422F8F7D-C988-4EF8-B206-608C99543FB1}" srcId="{8A2503C4-4C6E-4DB5-8C1E-93DC84F87F70}" destId="{2E1C64BA-3963-4F2C-8A44-A3D1C07C5A01}" srcOrd="5" destOrd="0" parTransId="{65800A04-01A7-4987-BAEC-8DA510C13B2E}" sibTransId="{F3FC1978-2245-4CB8-83C2-632C10FE9FF3}"/>
    <dgm:cxn modelId="{E7C912C4-31E3-4587-8E14-B9E2EABAA32E}" srcId="{8A2503C4-4C6E-4DB5-8C1E-93DC84F87F70}" destId="{2B34FAB8-2E94-4126-BA61-10EA0CF15891}" srcOrd="2" destOrd="0" parTransId="{15EF41D8-E0E6-498E-B96B-79A10F37BBD7}" sibTransId="{3BD422EE-7DC1-4D43-B800-DF3E0CAA8584}"/>
    <dgm:cxn modelId="{7AEBF54C-EAB3-43AA-8105-3CA2646962E2}" type="presOf" srcId="{1C4704AD-5F35-4D69-A452-E5F90B06FFBB}" destId="{502C2067-0ED8-4B44-A412-105CECB6BDD9}" srcOrd="0" destOrd="0" presId="urn:microsoft.com/office/officeart/2005/8/layout/vList2"/>
    <dgm:cxn modelId="{0E5777C9-5B71-4B83-BAB6-CF17173ED1CB}" srcId="{8A2503C4-4C6E-4DB5-8C1E-93DC84F87F70}" destId="{17E1C7E1-4926-4AD5-B4A2-35336B909D8D}" srcOrd="6" destOrd="0" parTransId="{DE83377A-FBC5-4EC3-AAF7-38BA28BC0FB0}" sibTransId="{1406F222-482A-4D34-AE01-A9C2D068671A}"/>
    <dgm:cxn modelId="{5A3EA710-BC1D-4279-A357-7B6AA1B466F2}" type="presOf" srcId="{2B34FAB8-2E94-4126-BA61-10EA0CF15891}" destId="{C46AC73E-7F4B-407E-83E1-253948101B67}" srcOrd="0" destOrd="0" presId="urn:microsoft.com/office/officeart/2005/8/layout/vList2"/>
    <dgm:cxn modelId="{F7CC964D-912B-4933-924C-11CFEBCCE27C}" type="presOf" srcId="{A7BF6149-C39E-429A-BC70-B6FCD211F372}" destId="{49B1F399-BDFC-4FF8-8C3F-4D19C9CDB850}" srcOrd="0" destOrd="0" presId="urn:microsoft.com/office/officeart/2005/8/layout/vList2"/>
    <dgm:cxn modelId="{17753CDA-EBF3-460C-B8BB-EDB02C11E700}" type="presOf" srcId="{23B1EF68-32B3-41CB-AB11-AC83BD3DB63F}" destId="{8FE72EBD-1391-4F86-96B7-89F055F37280}" srcOrd="0" destOrd="0" presId="urn:microsoft.com/office/officeart/2005/8/layout/vList2"/>
    <dgm:cxn modelId="{E9B8BA78-A66D-4AC7-A1A7-43E3A4520140}" type="presOf" srcId="{8A2503C4-4C6E-4DB5-8C1E-93DC84F87F70}" destId="{1789341A-716C-45A8-9953-4F6756B25E19}" srcOrd="0" destOrd="0" presId="urn:microsoft.com/office/officeart/2005/8/layout/vList2"/>
    <dgm:cxn modelId="{E7F48746-D8D7-43E5-BBDE-25385357F040}" type="presParOf" srcId="{1789341A-716C-45A8-9953-4F6756B25E19}" destId="{8FE72EBD-1391-4F86-96B7-89F055F37280}" srcOrd="0" destOrd="0" presId="urn:microsoft.com/office/officeart/2005/8/layout/vList2"/>
    <dgm:cxn modelId="{596688FD-0407-4E51-91A5-EC9C3AEF53A6}" type="presParOf" srcId="{1789341A-716C-45A8-9953-4F6756B25E19}" destId="{4612DA6E-440E-468F-982F-5343CA41506E}" srcOrd="1" destOrd="0" presId="urn:microsoft.com/office/officeart/2005/8/layout/vList2"/>
    <dgm:cxn modelId="{4F97DEC8-0522-4EC8-BB16-FEEB2FF62A56}" type="presParOf" srcId="{1789341A-716C-45A8-9953-4F6756B25E19}" destId="{0D09F9B1-A703-4174-9B8A-43FC1BAEA5CC}" srcOrd="2" destOrd="0" presId="urn:microsoft.com/office/officeart/2005/8/layout/vList2"/>
    <dgm:cxn modelId="{456577ED-5B2D-4B28-8F2C-5CA384B91CA1}" type="presParOf" srcId="{1789341A-716C-45A8-9953-4F6756B25E19}" destId="{C048340A-43F0-400E-ACB3-F2DE53E31DC1}" srcOrd="3" destOrd="0" presId="urn:microsoft.com/office/officeart/2005/8/layout/vList2"/>
    <dgm:cxn modelId="{68D719BF-ABD8-43A0-8DD4-F943F0A5D6A8}" type="presParOf" srcId="{1789341A-716C-45A8-9953-4F6756B25E19}" destId="{C46AC73E-7F4B-407E-83E1-253948101B67}" srcOrd="4" destOrd="0" presId="urn:microsoft.com/office/officeart/2005/8/layout/vList2"/>
    <dgm:cxn modelId="{633A3760-D4ED-4163-A428-34D401A0FF99}" type="presParOf" srcId="{1789341A-716C-45A8-9953-4F6756B25E19}" destId="{4338DFEB-04B5-4D6C-A13A-CA8A065261A5}" srcOrd="5" destOrd="0" presId="urn:microsoft.com/office/officeart/2005/8/layout/vList2"/>
    <dgm:cxn modelId="{3035FEDE-40D2-49CE-859F-80F88014C3C0}" type="presParOf" srcId="{1789341A-716C-45A8-9953-4F6756B25E19}" destId="{49B1F399-BDFC-4FF8-8C3F-4D19C9CDB850}" srcOrd="6" destOrd="0" presId="urn:microsoft.com/office/officeart/2005/8/layout/vList2"/>
    <dgm:cxn modelId="{D8E0368E-F2AF-424D-80D5-1063CD55EDCB}" type="presParOf" srcId="{1789341A-716C-45A8-9953-4F6756B25E19}" destId="{E3A291F3-3A19-49DA-B85D-0DB15A807576}" srcOrd="7" destOrd="0" presId="urn:microsoft.com/office/officeart/2005/8/layout/vList2"/>
    <dgm:cxn modelId="{A5FC1631-6078-430A-861F-DD01BA2FB4D8}" type="presParOf" srcId="{1789341A-716C-45A8-9953-4F6756B25E19}" destId="{502C2067-0ED8-4B44-A412-105CECB6BDD9}" srcOrd="8" destOrd="0" presId="urn:microsoft.com/office/officeart/2005/8/layout/vList2"/>
    <dgm:cxn modelId="{56AE9A5C-0639-4301-91B4-8868C06682CD}" type="presParOf" srcId="{1789341A-716C-45A8-9953-4F6756B25E19}" destId="{D39D24E4-0F57-4560-81F3-4B37BC71663D}" srcOrd="9" destOrd="0" presId="urn:microsoft.com/office/officeart/2005/8/layout/vList2"/>
    <dgm:cxn modelId="{CDACBCC9-C14E-4FF0-9C98-5FF518B2BF34}" type="presParOf" srcId="{1789341A-716C-45A8-9953-4F6756B25E19}" destId="{0EE2AE23-3511-47A8-B503-7E1CD4A503E4}" srcOrd="10" destOrd="0" presId="urn:microsoft.com/office/officeart/2005/8/layout/vList2"/>
    <dgm:cxn modelId="{20F80D89-66B2-454E-973E-AF612CBE4D9E}" type="presParOf" srcId="{1789341A-716C-45A8-9953-4F6756B25E19}" destId="{33A253C2-D6F5-4CBA-8452-084A411A5584}" srcOrd="11" destOrd="0" presId="urn:microsoft.com/office/officeart/2005/8/layout/vList2"/>
    <dgm:cxn modelId="{4F979C32-4643-4FD6-AD7C-5ABD211EAEEF}" type="presParOf" srcId="{1789341A-716C-45A8-9953-4F6756B25E19}" destId="{16128890-3E23-4798-8E60-450E44DA0F09}" srcOrd="12"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79B090C-4D92-43AF-BEA5-0DA82BEF2D73}"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55E68934-B006-45CA-8586-183607AA542C}">
      <dgm:prSet/>
      <dgm:spPr/>
      <dgm:t>
        <a:bodyPr/>
        <a:lstStyle/>
        <a:p>
          <a:pPr rtl="0"/>
          <a:r>
            <a:rPr lang="en-US" dirty="0" smtClean="0"/>
            <a:t>TASK.</a:t>
          </a:r>
          <a:endParaRPr lang="en-US" dirty="0"/>
        </a:p>
      </dgm:t>
    </dgm:pt>
    <dgm:pt modelId="{ABF86832-5D07-4842-B789-8B4B3BF2FF64}" type="parTrans" cxnId="{7D01EBCF-90EB-4096-9D2A-483A64F6D690}">
      <dgm:prSet/>
      <dgm:spPr/>
      <dgm:t>
        <a:bodyPr/>
        <a:lstStyle/>
        <a:p>
          <a:endParaRPr lang="en-US"/>
        </a:p>
      </dgm:t>
    </dgm:pt>
    <dgm:pt modelId="{8D51D4F0-2907-4C51-BAA4-EC1BE62A081E}" type="sibTrans" cxnId="{7D01EBCF-90EB-4096-9D2A-483A64F6D690}">
      <dgm:prSet/>
      <dgm:spPr/>
      <dgm:t>
        <a:bodyPr/>
        <a:lstStyle/>
        <a:p>
          <a:endParaRPr lang="en-US"/>
        </a:p>
      </dgm:t>
    </dgm:pt>
    <dgm:pt modelId="{EEB36A38-F2BD-453B-939E-CF7282AB3AB8}" type="pres">
      <dgm:prSet presAssocID="{579B090C-4D92-43AF-BEA5-0DA82BEF2D73}" presName="linear" presStyleCnt="0">
        <dgm:presLayoutVars>
          <dgm:animLvl val="lvl"/>
          <dgm:resizeHandles val="exact"/>
        </dgm:presLayoutVars>
      </dgm:prSet>
      <dgm:spPr/>
      <dgm:t>
        <a:bodyPr/>
        <a:lstStyle/>
        <a:p>
          <a:endParaRPr lang="en-GB"/>
        </a:p>
      </dgm:t>
    </dgm:pt>
    <dgm:pt modelId="{366B9E4A-858C-4767-AD08-27AC0BE618C2}" type="pres">
      <dgm:prSet presAssocID="{55E68934-B006-45CA-8586-183607AA542C}" presName="parentText" presStyleLbl="node1" presStyleIdx="0" presStyleCnt="1">
        <dgm:presLayoutVars>
          <dgm:chMax val="0"/>
          <dgm:bulletEnabled val="1"/>
        </dgm:presLayoutVars>
      </dgm:prSet>
      <dgm:spPr/>
      <dgm:t>
        <a:bodyPr/>
        <a:lstStyle/>
        <a:p>
          <a:endParaRPr lang="en-GB"/>
        </a:p>
      </dgm:t>
    </dgm:pt>
  </dgm:ptLst>
  <dgm:cxnLst>
    <dgm:cxn modelId="{7D01EBCF-90EB-4096-9D2A-483A64F6D690}" srcId="{579B090C-4D92-43AF-BEA5-0DA82BEF2D73}" destId="{55E68934-B006-45CA-8586-183607AA542C}" srcOrd="0" destOrd="0" parTransId="{ABF86832-5D07-4842-B789-8B4B3BF2FF64}" sibTransId="{8D51D4F0-2907-4C51-BAA4-EC1BE62A081E}"/>
    <dgm:cxn modelId="{0068737D-07DF-4504-B874-1258BDCDAC2B}" type="presOf" srcId="{55E68934-B006-45CA-8586-183607AA542C}" destId="{366B9E4A-858C-4767-AD08-27AC0BE618C2}" srcOrd="0" destOrd="0" presId="urn:microsoft.com/office/officeart/2005/8/layout/vList2"/>
    <dgm:cxn modelId="{870D99A4-2CE1-4088-8DF5-78325AEBEF49}" type="presOf" srcId="{579B090C-4D92-43AF-BEA5-0DA82BEF2D73}" destId="{EEB36A38-F2BD-453B-939E-CF7282AB3AB8}" srcOrd="0" destOrd="0" presId="urn:microsoft.com/office/officeart/2005/8/layout/vList2"/>
    <dgm:cxn modelId="{4E3C5917-48FD-4801-A700-3AC29EB4E22E}" type="presParOf" srcId="{EEB36A38-F2BD-453B-939E-CF7282AB3AB8}" destId="{366B9E4A-858C-4767-AD08-27AC0BE618C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6A796BB-A4C6-44E2-A1C9-280C5A70751E}" type="doc">
      <dgm:prSet loTypeId="urn:microsoft.com/office/officeart/2005/8/layout/vList2" loCatId="list" qsTypeId="urn:microsoft.com/office/officeart/2005/8/quickstyle/3d1" qsCatId="3D" csTypeId="urn:microsoft.com/office/officeart/2005/8/colors/accent0_3" csCatId="mainScheme"/>
      <dgm:spPr/>
      <dgm:t>
        <a:bodyPr/>
        <a:lstStyle/>
        <a:p>
          <a:endParaRPr lang="en-US"/>
        </a:p>
      </dgm:t>
    </dgm:pt>
    <dgm:pt modelId="{44BCD2DC-2985-4034-96E6-0990B063FFBA}">
      <dgm:prSet/>
      <dgm:spPr/>
      <dgm:t>
        <a:bodyPr/>
        <a:lstStyle/>
        <a:p>
          <a:pPr rtl="0"/>
          <a:r>
            <a:rPr lang="en-US" dirty="0" smtClean="0"/>
            <a:t>Write a mini paragraph explaining what your values were when you were  YOUNGER.</a:t>
          </a:r>
          <a:endParaRPr lang="en-GB" dirty="0"/>
        </a:p>
      </dgm:t>
    </dgm:pt>
    <dgm:pt modelId="{6456B30E-E844-4AD5-B667-1618BFE28496}" type="parTrans" cxnId="{D4CA4641-4E10-422F-BB27-FC2AB50C1803}">
      <dgm:prSet/>
      <dgm:spPr/>
      <dgm:t>
        <a:bodyPr/>
        <a:lstStyle/>
        <a:p>
          <a:endParaRPr lang="en-US"/>
        </a:p>
      </dgm:t>
    </dgm:pt>
    <dgm:pt modelId="{81D26FF5-A71C-4479-B0F6-8852357CAC7F}" type="sibTrans" cxnId="{D4CA4641-4E10-422F-BB27-FC2AB50C1803}">
      <dgm:prSet/>
      <dgm:spPr/>
      <dgm:t>
        <a:bodyPr/>
        <a:lstStyle/>
        <a:p>
          <a:endParaRPr lang="en-US"/>
        </a:p>
      </dgm:t>
    </dgm:pt>
    <dgm:pt modelId="{D720C324-F86F-45E7-A756-709876867610}">
      <dgm:prSet/>
      <dgm:spPr/>
      <dgm:t>
        <a:bodyPr/>
        <a:lstStyle/>
        <a:p>
          <a:pPr rtl="0"/>
          <a:r>
            <a:rPr lang="en-US" dirty="0" smtClean="0"/>
            <a:t>“ All I really cared about was if Mum bought me the toy that I wanted, or if I could watch my favourite programme…”</a:t>
          </a:r>
          <a:endParaRPr lang="en-US" dirty="0"/>
        </a:p>
      </dgm:t>
    </dgm:pt>
    <dgm:pt modelId="{0CD681DA-6D7E-420B-99FA-C4576399FFF3}" type="parTrans" cxnId="{E3F0BE33-7FD2-433F-B35E-B9847E15454E}">
      <dgm:prSet/>
      <dgm:spPr/>
      <dgm:t>
        <a:bodyPr/>
        <a:lstStyle/>
        <a:p>
          <a:endParaRPr lang="en-US"/>
        </a:p>
      </dgm:t>
    </dgm:pt>
    <dgm:pt modelId="{53F1A113-BE8F-40F6-ADF6-7E7F6180025F}" type="sibTrans" cxnId="{E3F0BE33-7FD2-433F-B35E-B9847E15454E}">
      <dgm:prSet/>
      <dgm:spPr/>
      <dgm:t>
        <a:bodyPr/>
        <a:lstStyle/>
        <a:p>
          <a:endParaRPr lang="en-US"/>
        </a:p>
      </dgm:t>
    </dgm:pt>
    <dgm:pt modelId="{0A80FBAC-2B27-470C-8225-DFD6211D2C17}" type="pres">
      <dgm:prSet presAssocID="{16A796BB-A4C6-44E2-A1C9-280C5A70751E}" presName="linear" presStyleCnt="0">
        <dgm:presLayoutVars>
          <dgm:animLvl val="lvl"/>
          <dgm:resizeHandles val="exact"/>
        </dgm:presLayoutVars>
      </dgm:prSet>
      <dgm:spPr/>
      <dgm:t>
        <a:bodyPr/>
        <a:lstStyle/>
        <a:p>
          <a:endParaRPr lang="en-GB"/>
        </a:p>
      </dgm:t>
    </dgm:pt>
    <dgm:pt modelId="{D6CC3B0E-B168-41D3-9634-64AC4F2168DC}" type="pres">
      <dgm:prSet presAssocID="{44BCD2DC-2985-4034-96E6-0990B063FFBA}" presName="parentText" presStyleLbl="node1" presStyleIdx="0" presStyleCnt="2">
        <dgm:presLayoutVars>
          <dgm:chMax val="0"/>
          <dgm:bulletEnabled val="1"/>
        </dgm:presLayoutVars>
      </dgm:prSet>
      <dgm:spPr/>
      <dgm:t>
        <a:bodyPr/>
        <a:lstStyle/>
        <a:p>
          <a:endParaRPr lang="en-GB"/>
        </a:p>
      </dgm:t>
    </dgm:pt>
    <dgm:pt modelId="{68724E4D-85DE-4481-A7E1-53787A4C3CC7}" type="pres">
      <dgm:prSet presAssocID="{81D26FF5-A71C-4479-B0F6-8852357CAC7F}" presName="spacer" presStyleCnt="0"/>
      <dgm:spPr/>
    </dgm:pt>
    <dgm:pt modelId="{AC11686E-F011-4312-BDA4-797B4845D8A1}" type="pres">
      <dgm:prSet presAssocID="{D720C324-F86F-45E7-A756-709876867610}" presName="parentText" presStyleLbl="node1" presStyleIdx="1" presStyleCnt="2">
        <dgm:presLayoutVars>
          <dgm:chMax val="0"/>
          <dgm:bulletEnabled val="1"/>
        </dgm:presLayoutVars>
      </dgm:prSet>
      <dgm:spPr/>
      <dgm:t>
        <a:bodyPr/>
        <a:lstStyle/>
        <a:p>
          <a:endParaRPr lang="en-GB"/>
        </a:p>
      </dgm:t>
    </dgm:pt>
  </dgm:ptLst>
  <dgm:cxnLst>
    <dgm:cxn modelId="{D4CA4641-4E10-422F-BB27-FC2AB50C1803}" srcId="{16A796BB-A4C6-44E2-A1C9-280C5A70751E}" destId="{44BCD2DC-2985-4034-96E6-0990B063FFBA}" srcOrd="0" destOrd="0" parTransId="{6456B30E-E844-4AD5-B667-1618BFE28496}" sibTransId="{81D26FF5-A71C-4479-B0F6-8852357CAC7F}"/>
    <dgm:cxn modelId="{CAA022B9-080A-412A-B084-25CE167A55F4}" type="presOf" srcId="{D720C324-F86F-45E7-A756-709876867610}" destId="{AC11686E-F011-4312-BDA4-797B4845D8A1}" srcOrd="0" destOrd="0" presId="urn:microsoft.com/office/officeart/2005/8/layout/vList2"/>
    <dgm:cxn modelId="{D873E24C-6598-43C1-9783-C1C827559CF6}" type="presOf" srcId="{16A796BB-A4C6-44E2-A1C9-280C5A70751E}" destId="{0A80FBAC-2B27-470C-8225-DFD6211D2C17}" srcOrd="0" destOrd="0" presId="urn:microsoft.com/office/officeart/2005/8/layout/vList2"/>
    <dgm:cxn modelId="{E3F0BE33-7FD2-433F-B35E-B9847E15454E}" srcId="{16A796BB-A4C6-44E2-A1C9-280C5A70751E}" destId="{D720C324-F86F-45E7-A756-709876867610}" srcOrd="1" destOrd="0" parTransId="{0CD681DA-6D7E-420B-99FA-C4576399FFF3}" sibTransId="{53F1A113-BE8F-40F6-ADF6-7E7F6180025F}"/>
    <dgm:cxn modelId="{23126FC6-DFDD-4066-969B-14DEDE2F4E33}" type="presOf" srcId="{44BCD2DC-2985-4034-96E6-0990B063FFBA}" destId="{D6CC3B0E-B168-41D3-9634-64AC4F2168DC}" srcOrd="0" destOrd="0" presId="urn:microsoft.com/office/officeart/2005/8/layout/vList2"/>
    <dgm:cxn modelId="{3E44AA45-A0EA-491F-8C5C-1A3392FEAD6A}" type="presParOf" srcId="{0A80FBAC-2B27-470C-8225-DFD6211D2C17}" destId="{D6CC3B0E-B168-41D3-9634-64AC4F2168DC}" srcOrd="0" destOrd="0" presId="urn:microsoft.com/office/officeart/2005/8/layout/vList2"/>
    <dgm:cxn modelId="{091E15F8-D04F-47A7-BCCC-591D23D1A8E0}" type="presParOf" srcId="{0A80FBAC-2B27-470C-8225-DFD6211D2C17}" destId="{68724E4D-85DE-4481-A7E1-53787A4C3CC7}" srcOrd="1" destOrd="0" presId="urn:microsoft.com/office/officeart/2005/8/layout/vList2"/>
    <dgm:cxn modelId="{777D5570-7FBC-4F4C-93A9-D62D35CA3C5F}" type="presParOf" srcId="{0A80FBAC-2B27-470C-8225-DFD6211D2C17}" destId="{AC11686E-F011-4312-BDA4-797B4845D8A1}"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CAEBF21-50A3-408A-BE27-7C0AB12F944B}"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AA342A63-2566-4B41-9CDF-8BB664290B45}">
      <dgm:prSet/>
      <dgm:spPr/>
      <dgm:t>
        <a:bodyPr/>
        <a:lstStyle/>
        <a:p>
          <a:pPr rtl="0"/>
          <a:r>
            <a:rPr lang="en-US" dirty="0" smtClean="0"/>
            <a:t>Share your paragraph with your neighbour.</a:t>
          </a:r>
          <a:endParaRPr lang="en-GB" dirty="0"/>
        </a:p>
      </dgm:t>
    </dgm:pt>
    <dgm:pt modelId="{1B4462E3-F5CE-46FA-9161-220ACD379BBC}" type="parTrans" cxnId="{9027CC69-503D-47CC-89C7-C65BD78CBF00}">
      <dgm:prSet/>
      <dgm:spPr/>
      <dgm:t>
        <a:bodyPr/>
        <a:lstStyle/>
        <a:p>
          <a:endParaRPr lang="en-US"/>
        </a:p>
      </dgm:t>
    </dgm:pt>
    <dgm:pt modelId="{10D4DA4E-4B20-4CE0-B971-84792B9B0EF3}" type="sibTrans" cxnId="{9027CC69-503D-47CC-89C7-C65BD78CBF00}">
      <dgm:prSet/>
      <dgm:spPr/>
      <dgm:t>
        <a:bodyPr/>
        <a:lstStyle/>
        <a:p>
          <a:endParaRPr lang="en-US"/>
        </a:p>
      </dgm:t>
    </dgm:pt>
    <dgm:pt modelId="{6FF5D853-986F-41A2-87E2-5C9A8A5CF2F5}">
      <dgm:prSet/>
      <dgm:spPr/>
      <dgm:t>
        <a:bodyPr/>
        <a:lstStyle/>
        <a:p>
          <a:pPr rtl="0"/>
          <a:r>
            <a:rPr lang="en-US" dirty="0" smtClean="0"/>
            <a:t>What questions could you ask each other?</a:t>
          </a:r>
          <a:endParaRPr lang="en-US" dirty="0"/>
        </a:p>
      </dgm:t>
    </dgm:pt>
    <dgm:pt modelId="{B1579B8E-EA84-4572-BBEE-5D6387BB4113}" type="parTrans" cxnId="{7552E117-A415-4233-AD01-C23069287204}">
      <dgm:prSet/>
      <dgm:spPr/>
      <dgm:t>
        <a:bodyPr/>
        <a:lstStyle/>
        <a:p>
          <a:endParaRPr lang="en-US"/>
        </a:p>
      </dgm:t>
    </dgm:pt>
    <dgm:pt modelId="{D4F924D3-28BD-4A84-B847-1C59631B89C0}" type="sibTrans" cxnId="{7552E117-A415-4233-AD01-C23069287204}">
      <dgm:prSet/>
      <dgm:spPr/>
      <dgm:t>
        <a:bodyPr/>
        <a:lstStyle/>
        <a:p>
          <a:endParaRPr lang="en-US"/>
        </a:p>
      </dgm:t>
    </dgm:pt>
    <dgm:pt modelId="{1CF1EE86-3141-4B10-B895-B714EABC0CF2}" type="pres">
      <dgm:prSet presAssocID="{BCAEBF21-50A3-408A-BE27-7C0AB12F944B}" presName="linear" presStyleCnt="0">
        <dgm:presLayoutVars>
          <dgm:animLvl val="lvl"/>
          <dgm:resizeHandles val="exact"/>
        </dgm:presLayoutVars>
      </dgm:prSet>
      <dgm:spPr/>
      <dgm:t>
        <a:bodyPr/>
        <a:lstStyle/>
        <a:p>
          <a:endParaRPr lang="en-GB"/>
        </a:p>
      </dgm:t>
    </dgm:pt>
    <dgm:pt modelId="{A529CD5F-5B72-477D-A022-5DC2B717EB89}" type="pres">
      <dgm:prSet presAssocID="{AA342A63-2566-4B41-9CDF-8BB664290B45}" presName="parentText" presStyleLbl="node1" presStyleIdx="0" presStyleCnt="2">
        <dgm:presLayoutVars>
          <dgm:chMax val="0"/>
          <dgm:bulletEnabled val="1"/>
        </dgm:presLayoutVars>
      </dgm:prSet>
      <dgm:spPr/>
      <dgm:t>
        <a:bodyPr/>
        <a:lstStyle/>
        <a:p>
          <a:endParaRPr lang="en-GB"/>
        </a:p>
      </dgm:t>
    </dgm:pt>
    <dgm:pt modelId="{ECC78B0A-3274-454C-B4AF-95694378B0BA}" type="pres">
      <dgm:prSet presAssocID="{10D4DA4E-4B20-4CE0-B971-84792B9B0EF3}" presName="spacer" presStyleCnt="0"/>
      <dgm:spPr/>
    </dgm:pt>
    <dgm:pt modelId="{BC604D2D-B6AD-4C1B-8127-540CFCA7B4AA}" type="pres">
      <dgm:prSet presAssocID="{6FF5D853-986F-41A2-87E2-5C9A8A5CF2F5}" presName="parentText" presStyleLbl="node1" presStyleIdx="1" presStyleCnt="2">
        <dgm:presLayoutVars>
          <dgm:chMax val="0"/>
          <dgm:bulletEnabled val="1"/>
        </dgm:presLayoutVars>
      </dgm:prSet>
      <dgm:spPr/>
      <dgm:t>
        <a:bodyPr/>
        <a:lstStyle/>
        <a:p>
          <a:endParaRPr lang="en-GB"/>
        </a:p>
      </dgm:t>
    </dgm:pt>
  </dgm:ptLst>
  <dgm:cxnLst>
    <dgm:cxn modelId="{7552E117-A415-4233-AD01-C23069287204}" srcId="{BCAEBF21-50A3-408A-BE27-7C0AB12F944B}" destId="{6FF5D853-986F-41A2-87E2-5C9A8A5CF2F5}" srcOrd="1" destOrd="0" parTransId="{B1579B8E-EA84-4572-BBEE-5D6387BB4113}" sibTransId="{D4F924D3-28BD-4A84-B847-1C59631B89C0}"/>
    <dgm:cxn modelId="{00B78831-3D22-4CC4-8C75-51DAE5B65046}" type="presOf" srcId="{BCAEBF21-50A3-408A-BE27-7C0AB12F944B}" destId="{1CF1EE86-3141-4B10-B895-B714EABC0CF2}" srcOrd="0" destOrd="0" presId="urn:microsoft.com/office/officeart/2005/8/layout/vList2"/>
    <dgm:cxn modelId="{5263BADE-DBD2-499B-BDE9-2F2C93E6ED53}" type="presOf" srcId="{AA342A63-2566-4B41-9CDF-8BB664290B45}" destId="{A529CD5F-5B72-477D-A022-5DC2B717EB89}" srcOrd="0" destOrd="0" presId="urn:microsoft.com/office/officeart/2005/8/layout/vList2"/>
    <dgm:cxn modelId="{9027CC69-503D-47CC-89C7-C65BD78CBF00}" srcId="{BCAEBF21-50A3-408A-BE27-7C0AB12F944B}" destId="{AA342A63-2566-4B41-9CDF-8BB664290B45}" srcOrd="0" destOrd="0" parTransId="{1B4462E3-F5CE-46FA-9161-220ACD379BBC}" sibTransId="{10D4DA4E-4B20-4CE0-B971-84792B9B0EF3}"/>
    <dgm:cxn modelId="{2B38C2CA-B58E-4273-B401-5951F66BB7E6}" type="presOf" srcId="{6FF5D853-986F-41A2-87E2-5C9A8A5CF2F5}" destId="{BC604D2D-B6AD-4C1B-8127-540CFCA7B4AA}" srcOrd="0" destOrd="0" presId="urn:microsoft.com/office/officeart/2005/8/layout/vList2"/>
    <dgm:cxn modelId="{0E35515F-E45E-4537-B143-9A106B40F494}" type="presParOf" srcId="{1CF1EE86-3141-4B10-B895-B714EABC0CF2}" destId="{A529CD5F-5B72-477D-A022-5DC2B717EB89}" srcOrd="0" destOrd="0" presId="urn:microsoft.com/office/officeart/2005/8/layout/vList2"/>
    <dgm:cxn modelId="{EA252AA1-AAB2-418F-8943-A192679395BB}" type="presParOf" srcId="{1CF1EE86-3141-4B10-B895-B714EABC0CF2}" destId="{ECC78B0A-3274-454C-B4AF-95694378B0BA}" srcOrd="1" destOrd="0" presId="urn:microsoft.com/office/officeart/2005/8/layout/vList2"/>
    <dgm:cxn modelId="{7FFDEF13-7FE2-42CB-9699-2CA950615D0F}" type="presParOf" srcId="{1CF1EE86-3141-4B10-B895-B714EABC0CF2}" destId="{BC604D2D-B6AD-4C1B-8127-540CFCA7B4A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2846E33-5933-482F-9ACB-0976B0376C18}"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49C2F220-AC06-4C39-88A0-9F236AF64C77}">
      <dgm:prSet/>
      <dgm:spPr/>
      <dgm:t>
        <a:bodyPr/>
        <a:lstStyle/>
        <a:p>
          <a:pPr rtl="0"/>
          <a:r>
            <a:rPr lang="en-US" dirty="0" smtClean="0"/>
            <a:t>TASK</a:t>
          </a:r>
          <a:endParaRPr lang="en-US" dirty="0"/>
        </a:p>
      </dgm:t>
    </dgm:pt>
    <dgm:pt modelId="{765D605F-9A77-4BD6-9E78-12344DC472D9}" type="parTrans" cxnId="{1DFF9F2F-0D34-4C1E-9BF0-5660BEBF56BF}">
      <dgm:prSet/>
      <dgm:spPr/>
      <dgm:t>
        <a:bodyPr/>
        <a:lstStyle/>
        <a:p>
          <a:endParaRPr lang="en-US"/>
        </a:p>
      </dgm:t>
    </dgm:pt>
    <dgm:pt modelId="{A048156F-6B5D-459B-9AE3-0E12F6C00BA7}" type="sibTrans" cxnId="{1DFF9F2F-0D34-4C1E-9BF0-5660BEBF56BF}">
      <dgm:prSet/>
      <dgm:spPr/>
      <dgm:t>
        <a:bodyPr/>
        <a:lstStyle/>
        <a:p>
          <a:endParaRPr lang="en-US"/>
        </a:p>
      </dgm:t>
    </dgm:pt>
    <dgm:pt modelId="{56DBEC28-FDCE-499F-A447-664BE65BBD15}" type="pres">
      <dgm:prSet presAssocID="{82846E33-5933-482F-9ACB-0976B0376C18}" presName="linear" presStyleCnt="0">
        <dgm:presLayoutVars>
          <dgm:animLvl val="lvl"/>
          <dgm:resizeHandles val="exact"/>
        </dgm:presLayoutVars>
      </dgm:prSet>
      <dgm:spPr/>
      <dgm:t>
        <a:bodyPr/>
        <a:lstStyle/>
        <a:p>
          <a:endParaRPr lang="en-GB"/>
        </a:p>
      </dgm:t>
    </dgm:pt>
    <dgm:pt modelId="{B98A5CAA-0161-48CE-8ECB-0FF08DB8166D}" type="pres">
      <dgm:prSet presAssocID="{49C2F220-AC06-4C39-88A0-9F236AF64C77}" presName="parentText" presStyleLbl="node1" presStyleIdx="0" presStyleCnt="1">
        <dgm:presLayoutVars>
          <dgm:chMax val="0"/>
          <dgm:bulletEnabled val="1"/>
        </dgm:presLayoutVars>
      </dgm:prSet>
      <dgm:spPr/>
      <dgm:t>
        <a:bodyPr/>
        <a:lstStyle/>
        <a:p>
          <a:endParaRPr lang="en-GB"/>
        </a:p>
      </dgm:t>
    </dgm:pt>
  </dgm:ptLst>
  <dgm:cxnLst>
    <dgm:cxn modelId="{18FD9B59-D962-45BA-81FA-2839AE5D6841}" type="presOf" srcId="{49C2F220-AC06-4C39-88A0-9F236AF64C77}" destId="{B98A5CAA-0161-48CE-8ECB-0FF08DB8166D}" srcOrd="0" destOrd="0" presId="urn:microsoft.com/office/officeart/2005/8/layout/vList2"/>
    <dgm:cxn modelId="{984CCDA6-59C9-4DC8-B86D-AB1620D12D03}" type="presOf" srcId="{82846E33-5933-482F-9ACB-0976B0376C18}" destId="{56DBEC28-FDCE-499F-A447-664BE65BBD15}" srcOrd="0" destOrd="0" presId="urn:microsoft.com/office/officeart/2005/8/layout/vList2"/>
    <dgm:cxn modelId="{1DFF9F2F-0D34-4C1E-9BF0-5660BEBF56BF}" srcId="{82846E33-5933-482F-9ACB-0976B0376C18}" destId="{49C2F220-AC06-4C39-88A0-9F236AF64C77}" srcOrd="0" destOrd="0" parTransId="{765D605F-9A77-4BD6-9E78-12344DC472D9}" sibTransId="{A048156F-6B5D-459B-9AE3-0E12F6C00BA7}"/>
    <dgm:cxn modelId="{B93164CC-33CE-4AB5-BE5F-B01DE71DB568}" type="presParOf" srcId="{56DBEC28-FDCE-499F-A447-664BE65BBD15}" destId="{B98A5CAA-0161-48CE-8ECB-0FF08DB8166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8AF626C-51E0-4DE1-BF69-84935E11012C}"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FDCA06EB-EC09-484A-9DAF-A08423663064}">
      <dgm:prSet/>
      <dgm:spPr/>
      <dgm:t>
        <a:bodyPr/>
        <a:lstStyle/>
        <a:p>
          <a:pPr rtl="0"/>
          <a:r>
            <a:rPr lang="en-US" dirty="0" smtClean="0"/>
            <a:t>Write a mini paragraph explaining what you hope your values will be in the FUTURE ( aged 30).</a:t>
          </a:r>
          <a:endParaRPr lang="en-GB" dirty="0"/>
        </a:p>
      </dgm:t>
    </dgm:pt>
    <dgm:pt modelId="{1A2356E6-1FAC-4260-B9BE-C0359F482918}" type="parTrans" cxnId="{AAF88FCF-874E-4600-9E3E-253F253A11F9}">
      <dgm:prSet/>
      <dgm:spPr/>
      <dgm:t>
        <a:bodyPr/>
        <a:lstStyle/>
        <a:p>
          <a:endParaRPr lang="en-US"/>
        </a:p>
      </dgm:t>
    </dgm:pt>
    <dgm:pt modelId="{DDC49AF1-B712-4AF4-A7AE-7F32263C91F0}" type="sibTrans" cxnId="{AAF88FCF-874E-4600-9E3E-253F253A11F9}">
      <dgm:prSet/>
      <dgm:spPr/>
      <dgm:t>
        <a:bodyPr/>
        <a:lstStyle/>
        <a:p>
          <a:endParaRPr lang="en-US"/>
        </a:p>
      </dgm:t>
    </dgm:pt>
    <dgm:pt modelId="{3319F071-2094-4862-AC6B-7D370F204F34}">
      <dgm:prSet/>
      <dgm:spPr/>
      <dgm:t>
        <a:bodyPr/>
        <a:lstStyle/>
        <a:p>
          <a:pPr rtl="0"/>
          <a:r>
            <a:rPr lang="en-US" dirty="0" smtClean="0"/>
            <a:t>“ I would love to be respected by my family and friends for my ability to provide them with the things they wanted…..” </a:t>
          </a:r>
          <a:endParaRPr lang="en-US" dirty="0"/>
        </a:p>
      </dgm:t>
    </dgm:pt>
    <dgm:pt modelId="{29CCF25A-7F52-4056-B8DF-7876785646FF}" type="parTrans" cxnId="{6EE00C2B-8732-4C80-92D9-017BBAB86A52}">
      <dgm:prSet/>
      <dgm:spPr/>
      <dgm:t>
        <a:bodyPr/>
        <a:lstStyle/>
        <a:p>
          <a:endParaRPr lang="en-US"/>
        </a:p>
      </dgm:t>
    </dgm:pt>
    <dgm:pt modelId="{444A9949-0F30-4FD5-8B17-2D8BDE68DA48}" type="sibTrans" cxnId="{6EE00C2B-8732-4C80-92D9-017BBAB86A52}">
      <dgm:prSet/>
      <dgm:spPr/>
      <dgm:t>
        <a:bodyPr/>
        <a:lstStyle/>
        <a:p>
          <a:endParaRPr lang="en-US"/>
        </a:p>
      </dgm:t>
    </dgm:pt>
    <dgm:pt modelId="{735DC827-4E2F-4B41-A45D-FFA1C56C65DC}" type="pres">
      <dgm:prSet presAssocID="{98AF626C-51E0-4DE1-BF69-84935E11012C}" presName="linear" presStyleCnt="0">
        <dgm:presLayoutVars>
          <dgm:animLvl val="lvl"/>
          <dgm:resizeHandles val="exact"/>
        </dgm:presLayoutVars>
      </dgm:prSet>
      <dgm:spPr/>
      <dgm:t>
        <a:bodyPr/>
        <a:lstStyle/>
        <a:p>
          <a:endParaRPr lang="en-GB"/>
        </a:p>
      </dgm:t>
    </dgm:pt>
    <dgm:pt modelId="{03EB8C38-6318-4BF4-A673-9EFAC3906342}" type="pres">
      <dgm:prSet presAssocID="{FDCA06EB-EC09-484A-9DAF-A08423663064}" presName="parentText" presStyleLbl="node1" presStyleIdx="0" presStyleCnt="2">
        <dgm:presLayoutVars>
          <dgm:chMax val="0"/>
          <dgm:bulletEnabled val="1"/>
        </dgm:presLayoutVars>
      </dgm:prSet>
      <dgm:spPr/>
      <dgm:t>
        <a:bodyPr/>
        <a:lstStyle/>
        <a:p>
          <a:endParaRPr lang="en-GB"/>
        </a:p>
      </dgm:t>
    </dgm:pt>
    <dgm:pt modelId="{AD3066F5-268B-44D0-86F3-30A8AC9CC608}" type="pres">
      <dgm:prSet presAssocID="{DDC49AF1-B712-4AF4-A7AE-7F32263C91F0}" presName="spacer" presStyleCnt="0"/>
      <dgm:spPr/>
    </dgm:pt>
    <dgm:pt modelId="{D09DF9DE-787B-41EC-A388-20290701CE84}" type="pres">
      <dgm:prSet presAssocID="{3319F071-2094-4862-AC6B-7D370F204F34}" presName="parentText" presStyleLbl="node1" presStyleIdx="1" presStyleCnt="2">
        <dgm:presLayoutVars>
          <dgm:chMax val="0"/>
          <dgm:bulletEnabled val="1"/>
        </dgm:presLayoutVars>
      </dgm:prSet>
      <dgm:spPr/>
      <dgm:t>
        <a:bodyPr/>
        <a:lstStyle/>
        <a:p>
          <a:endParaRPr lang="en-GB"/>
        </a:p>
      </dgm:t>
    </dgm:pt>
  </dgm:ptLst>
  <dgm:cxnLst>
    <dgm:cxn modelId="{AAF88FCF-874E-4600-9E3E-253F253A11F9}" srcId="{98AF626C-51E0-4DE1-BF69-84935E11012C}" destId="{FDCA06EB-EC09-484A-9DAF-A08423663064}" srcOrd="0" destOrd="0" parTransId="{1A2356E6-1FAC-4260-B9BE-C0359F482918}" sibTransId="{DDC49AF1-B712-4AF4-A7AE-7F32263C91F0}"/>
    <dgm:cxn modelId="{4116ABA9-1C7E-41AC-9940-6659C3714C16}" type="presOf" srcId="{FDCA06EB-EC09-484A-9DAF-A08423663064}" destId="{03EB8C38-6318-4BF4-A673-9EFAC3906342}" srcOrd="0" destOrd="0" presId="urn:microsoft.com/office/officeart/2005/8/layout/vList2"/>
    <dgm:cxn modelId="{4CF5F345-A70F-41A6-8FA8-1A32F28F2B0F}" type="presOf" srcId="{98AF626C-51E0-4DE1-BF69-84935E11012C}" destId="{735DC827-4E2F-4B41-A45D-FFA1C56C65DC}" srcOrd="0" destOrd="0" presId="urn:microsoft.com/office/officeart/2005/8/layout/vList2"/>
    <dgm:cxn modelId="{6EE00C2B-8732-4C80-92D9-017BBAB86A52}" srcId="{98AF626C-51E0-4DE1-BF69-84935E11012C}" destId="{3319F071-2094-4862-AC6B-7D370F204F34}" srcOrd="1" destOrd="0" parTransId="{29CCF25A-7F52-4056-B8DF-7876785646FF}" sibTransId="{444A9949-0F30-4FD5-8B17-2D8BDE68DA48}"/>
    <dgm:cxn modelId="{47875359-A8AD-484F-8667-D6CB64D7F73E}" type="presOf" srcId="{3319F071-2094-4862-AC6B-7D370F204F34}" destId="{D09DF9DE-787B-41EC-A388-20290701CE84}" srcOrd="0" destOrd="0" presId="urn:microsoft.com/office/officeart/2005/8/layout/vList2"/>
    <dgm:cxn modelId="{56C05C0A-56AC-4BE7-9F92-F9FC53082BF5}" type="presParOf" srcId="{735DC827-4E2F-4B41-A45D-FFA1C56C65DC}" destId="{03EB8C38-6318-4BF4-A673-9EFAC3906342}" srcOrd="0" destOrd="0" presId="urn:microsoft.com/office/officeart/2005/8/layout/vList2"/>
    <dgm:cxn modelId="{CC70541D-386D-42F2-9035-57E999E09090}" type="presParOf" srcId="{735DC827-4E2F-4B41-A45D-FFA1C56C65DC}" destId="{AD3066F5-268B-44D0-86F3-30A8AC9CC608}" srcOrd="1" destOrd="0" presId="urn:microsoft.com/office/officeart/2005/8/layout/vList2"/>
    <dgm:cxn modelId="{67DA7225-721A-4B55-A52A-883E4267ADA4}" type="presParOf" srcId="{735DC827-4E2F-4B41-A45D-FFA1C56C65DC}" destId="{D09DF9DE-787B-41EC-A388-20290701CE8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CAEBF21-50A3-408A-BE27-7C0AB12F944B}"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AA342A63-2566-4B41-9CDF-8BB664290B45}">
      <dgm:prSet/>
      <dgm:spPr/>
      <dgm:t>
        <a:bodyPr/>
        <a:lstStyle/>
        <a:p>
          <a:pPr rtl="0"/>
          <a:r>
            <a:rPr lang="en-US" dirty="0" smtClean="0"/>
            <a:t>Share your paragraph with your neighbour.</a:t>
          </a:r>
          <a:endParaRPr lang="en-GB" dirty="0"/>
        </a:p>
      </dgm:t>
    </dgm:pt>
    <dgm:pt modelId="{1B4462E3-F5CE-46FA-9161-220ACD379BBC}" type="parTrans" cxnId="{9027CC69-503D-47CC-89C7-C65BD78CBF00}">
      <dgm:prSet/>
      <dgm:spPr/>
      <dgm:t>
        <a:bodyPr/>
        <a:lstStyle/>
        <a:p>
          <a:endParaRPr lang="en-US"/>
        </a:p>
      </dgm:t>
    </dgm:pt>
    <dgm:pt modelId="{10D4DA4E-4B20-4CE0-B971-84792B9B0EF3}" type="sibTrans" cxnId="{9027CC69-503D-47CC-89C7-C65BD78CBF00}">
      <dgm:prSet/>
      <dgm:spPr/>
      <dgm:t>
        <a:bodyPr/>
        <a:lstStyle/>
        <a:p>
          <a:endParaRPr lang="en-US"/>
        </a:p>
      </dgm:t>
    </dgm:pt>
    <dgm:pt modelId="{6FF5D853-986F-41A2-87E2-5C9A8A5CF2F5}">
      <dgm:prSet/>
      <dgm:spPr/>
      <dgm:t>
        <a:bodyPr/>
        <a:lstStyle/>
        <a:p>
          <a:pPr rtl="0"/>
          <a:r>
            <a:rPr lang="en-US" dirty="0" smtClean="0"/>
            <a:t>What questions could you ask each other?</a:t>
          </a:r>
          <a:endParaRPr lang="en-US" dirty="0"/>
        </a:p>
      </dgm:t>
    </dgm:pt>
    <dgm:pt modelId="{B1579B8E-EA84-4572-BBEE-5D6387BB4113}" type="parTrans" cxnId="{7552E117-A415-4233-AD01-C23069287204}">
      <dgm:prSet/>
      <dgm:spPr/>
      <dgm:t>
        <a:bodyPr/>
        <a:lstStyle/>
        <a:p>
          <a:endParaRPr lang="en-US"/>
        </a:p>
      </dgm:t>
    </dgm:pt>
    <dgm:pt modelId="{D4F924D3-28BD-4A84-B847-1C59631B89C0}" type="sibTrans" cxnId="{7552E117-A415-4233-AD01-C23069287204}">
      <dgm:prSet/>
      <dgm:spPr/>
      <dgm:t>
        <a:bodyPr/>
        <a:lstStyle/>
        <a:p>
          <a:endParaRPr lang="en-US"/>
        </a:p>
      </dgm:t>
    </dgm:pt>
    <dgm:pt modelId="{1CF1EE86-3141-4B10-B895-B714EABC0CF2}" type="pres">
      <dgm:prSet presAssocID="{BCAEBF21-50A3-408A-BE27-7C0AB12F944B}" presName="linear" presStyleCnt="0">
        <dgm:presLayoutVars>
          <dgm:animLvl val="lvl"/>
          <dgm:resizeHandles val="exact"/>
        </dgm:presLayoutVars>
      </dgm:prSet>
      <dgm:spPr/>
      <dgm:t>
        <a:bodyPr/>
        <a:lstStyle/>
        <a:p>
          <a:endParaRPr lang="en-GB"/>
        </a:p>
      </dgm:t>
    </dgm:pt>
    <dgm:pt modelId="{A529CD5F-5B72-477D-A022-5DC2B717EB89}" type="pres">
      <dgm:prSet presAssocID="{AA342A63-2566-4B41-9CDF-8BB664290B45}" presName="parentText" presStyleLbl="node1" presStyleIdx="0" presStyleCnt="2">
        <dgm:presLayoutVars>
          <dgm:chMax val="0"/>
          <dgm:bulletEnabled val="1"/>
        </dgm:presLayoutVars>
      </dgm:prSet>
      <dgm:spPr/>
      <dgm:t>
        <a:bodyPr/>
        <a:lstStyle/>
        <a:p>
          <a:endParaRPr lang="en-GB"/>
        </a:p>
      </dgm:t>
    </dgm:pt>
    <dgm:pt modelId="{ECC78B0A-3274-454C-B4AF-95694378B0BA}" type="pres">
      <dgm:prSet presAssocID="{10D4DA4E-4B20-4CE0-B971-84792B9B0EF3}" presName="spacer" presStyleCnt="0"/>
      <dgm:spPr/>
    </dgm:pt>
    <dgm:pt modelId="{BC604D2D-B6AD-4C1B-8127-540CFCA7B4AA}" type="pres">
      <dgm:prSet presAssocID="{6FF5D853-986F-41A2-87E2-5C9A8A5CF2F5}" presName="parentText" presStyleLbl="node1" presStyleIdx="1" presStyleCnt="2">
        <dgm:presLayoutVars>
          <dgm:chMax val="0"/>
          <dgm:bulletEnabled val="1"/>
        </dgm:presLayoutVars>
      </dgm:prSet>
      <dgm:spPr/>
      <dgm:t>
        <a:bodyPr/>
        <a:lstStyle/>
        <a:p>
          <a:endParaRPr lang="en-GB"/>
        </a:p>
      </dgm:t>
    </dgm:pt>
  </dgm:ptLst>
  <dgm:cxnLst>
    <dgm:cxn modelId="{7552E117-A415-4233-AD01-C23069287204}" srcId="{BCAEBF21-50A3-408A-BE27-7C0AB12F944B}" destId="{6FF5D853-986F-41A2-87E2-5C9A8A5CF2F5}" srcOrd="1" destOrd="0" parTransId="{B1579B8E-EA84-4572-BBEE-5D6387BB4113}" sibTransId="{D4F924D3-28BD-4A84-B847-1C59631B89C0}"/>
    <dgm:cxn modelId="{D736742F-A79D-43EF-AB14-4B14391F335F}" type="presOf" srcId="{6FF5D853-986F-41A2-87E2-5C9A8A5CF2F5}" destId="{BC604D2D-B6AD-4C1B-8127-540CFCA7B4AA}" srcOrd="0" destOrd="0" presId="urn:microsoft.com/office/officeart/2005/8/layout/vList2"/>
    <dgm:cxn modelId="{9027CC69-503D-47CC-89C7-C65BD78CBF00}" srcId="{BCAEBF21-50A3-408A-BE27-7C0AB12F944B}" destId="{AA342A63-2566-4B41-9CDF-8BB664290B45}" srcOrd="0" destOrd="0" parTransId="{1B4462E3-F5CE-46FA-9161-220ACD379BBC}" sibTransId="{10D4DA4E-4B20-4CE0-B971-84792B9B0EF3}"/>
    <dgm:cxn modelId="{E98DD9D3-4B1B-492D-9199-031EF90DAD8A}" type="presOf" srcId="{AA342A63-2566-4B41-9CDF-8BB664290B45}" destId="{A529CD5F-5B72-477D-A022-5DC2B717EB89}" srcOrd="0" destOrd="0" presId="urn:microsoft.com/office/officeart/2005/8/layout/vList2"/>
    <dgm:cxn modelId="{9D5255E3-0B2D-435F-B261-8E985A32F1FA}" type="presOf" srcId="{BCAEBF21-50A3-408A-BE27-7C0AB12F944B}" destId="{1CF1EE86-3141-4B10-B895-B714EABC0CF2}" srcOrd="0" destOrd="0" presId="urn:microsoft.com/office/officeart/2005/8/layout/vList2"/>
    <dgm:cxn modelId="{A8F48842-139B-40A3-8E0A-E5F76522136B}" type="presParOf" srcId="{1CF1EE86-3141-4B10-B895-B714EABC0CF2}" destId="{A529CD5F-5B72-477D-A022-5DC2B717EB89}" srcOrd="0" destOrd="0" presId="urn:microsoft.com/office/officeart/2005/8/layout/vList2"/>
    <dgm:cxn modelId="{2897C6A4-B0F6-46F9-AC9F-E50C14BEA970}" type="presParOf" srcId="{1CF1EE86-3141-4B10-B895-B714EABC0CF2}" destId="{ECC78B0A-3274-454C-B4AF-95694378B0BA}" srcOrd="1" destOrd="0" presId="urn:microsoft.com/office/officeart/2005/8/layout/vList2"/>
    <dgm:cxn modelId="{C14A0C46-7FA7-4339-A05F-224319E6B393}" type="presParOf" srcId="{1CF1EE86-3141-4B10-B895-B714EABC0CF2}" destId="{BC604D2D-B6AD-4C1B-8127-540CFCA7B4A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DA515EC-DF40-4BB8-9DE8-1ADFED58B91C}"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9F1860BA-45FD-46B5-8B97-6759FD5CCEB3}">
      <dgm:prSet/>
      <dgm:spPr/>
      <dgm:t>
        <a:bodyPr/>
        <a:lstStyle/>
        <a:p>
          <a:pPr rtl="0"/>
          <a:r>
            <a:rPr lang="en-US" dirty="0" smtClean="0"/>
            <a:t>WATCH THIS.</a:t>
          </a:r>
          <a:endParaRPr lang="en-US" dirty="0"/>
        </a:p>
      </dgm:t>
    </dgm:pt>
    <dgm:pt modelId="{412F7516-D5CF-48EE-8A19-E92C9C6F43EE}" type="parTrans" cxnId="{6A5D6585-6C19-486F-8B14-1B68E1AF9198}">
      <dgm:prSet/>
      <dgm:spPr/>
      <dgm:t>
        <a:bodyPr/>
        <a:lstStyle/>
        <a:p>
          <a:endParaRPr lang="en-US"/>
        </a:p>
      </dgm:t>
    </dgm:pt>
    <dgm:pt modelId="{27B728EA-3DC2-4DAF-8964-AC62F6BF1263}" type="sibTrans" cxnId="{6A5D6585-6C19-486F-8B14-1B68E1AF9198}">
      <dgm:prSet/>
      <dgm:spPr/>
      <dgm:t>
        <a:bodyPr/>
        <a:lstStyle/>
        <a:p>
          <a:endParaRPr lang="en-US"/>
        </a:p>
      </dgm:t>
    </dgm:pt>
    <dgm:pt modelId="{8E66BE4F-345D-4E3D-B532-A0404017C89E}" type="pres">
      <dgm:prSet presAssocID="{3DA515EC-DF40-4BB8-9DE8-1ADFED58B91C}" presName="linear" presStyleCnt="0">
        <dgm:presLayoutVars>
          <dgm:animLvl val="lvl"/>
          <dgm:resizeHandles val="exact"/>
        </dgm:presLayoutVars>
      </dgm:prSet>
      <dgm:spPr/>
      <dgm:t>
        <a:bodyPr/>
        <a:lstStyle/>
        <a:p>
          <a:endParaRPr lang="en-GB"/>
        </a:p>
      </dgm:t>
    </dgm:pt>
    <dgm:pt modelId="{9AEF2C4B-BB68-43BF-9D09-D5BDA92CF67A}" type="pres">
      <dgm:prSet presAssocID="{9F1860BA-45FD-46B5-8B97-6759FD5CCEB3}" presName="parentText" presStyleLbl="node1" presStyleIdx="0" presStyleCnt="1">
        <dgm:presLayoutVars>
          <dgm:chMax val="0"/>
          <dgm:bulletEnabled val="1"/>
        </dgm:presLayoutVars>
      </dgm:prSet>
      <dgm:spPr/>
      <dgm:t>
        <a:bodyPr/>
        <a:lstStyle/>
        <a:p>
          <a:endParaRPr lang="en-GB"/>
        </a:p>
      </dgm:t>
    </dgm:pt>
  </dgm:ptLst>
  <dgm:cxnLst>
    <dgm:cxn modelId="{815F7C66-B237-4AF3-ABDA-B224C924EC01}" type="presOf" srcId="{9F1860BA-45FD-46B5-8B97-6759FD5CCEB3}" destId="{9AEF2C4B-BB68-43BF-9D09-D5BDA92CF67A}" srcOrd="0" destOrd="0" presId="urn:microsoft.com/office/officeart/2005/8/layout/vList2"/>
    <dgm:cxn modelId="{6A5D6585-6C19-486F-8B14-1B68E1AF9198}" srcId="{3DA515EC-DF40-4BB8-9DE8-1ADFED58B91C}" destId="{9F1860BA-45FD-46B5-8B97-6759FD5CCEB3}" srcOrd="0" destOrd="0" parTransId="{412F7516-D5CF-48EE-8A19-E92C9C6F43EE}" sibTransId="{27B728EA-3DC2-4DAF-8964-AC62F6BF1263}"/>
    <dgm:cxn modelId="{212EEDB0-45A2-4578-885D-7BF123305D5D}" type="presOf" srcId="{3DA515EC-DF40-4BB8-9DE8-1ADFED58B91C}" destId="{8E66BE4F-345D-4E3D-B532-A0404017C89E}" srcOrd="0" destOrd="0" presId="urn:microsoft.com/office/officeart/2005/8/layout/vList2"/>
    <dgm:cxn modelId="{D690BA7E-3A9F-4D68-8E34-37522C5ACB9D}" type="presParOf" srcId="{8E66BE4F-345D-4E3D-B532-A0404017C89E}" destId="{9AEF2C4B-BB68-43BF-9D09-D5BDA92CF67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A91D74-CF81-471E-8AAC-5A8F21BB5659}" type="doc">
      <dgm:prSet loTypeId="urn:microsoft.com/office/officeart/2005/8/layout/cycle1" loCatId="cycle" qsTypeId="urn:microsoft.com/office/officeart/2005/8/quickstyle/simple1" qsCatId="simple" csTypeId="urn:microsoft.com/office/officeart/2005/8/colors/accent1_2" csCatId="accent1"/>
      <dgm:spPr/>
    </dgm:pt>
    <dgm:pt modelId="{07EBACE1-15FF-40CF-B636-C0A511C3369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en-US" b="1"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endParaRPr>
        </a:p>
      </dgm:t>
    </dgm:pt>
    <dgm:pt modelId="{ECCD8303-A317-47F0-96CE-B70B60D38F8B}" type="parTrans" cxnId="{C39A444E-8ACC-40B0-8AFF-02C7FE363E34}">
      <dgm:prSet/>
      <dgm:spPr/>
    </dgm:pt>
    <dgm:pt modelId="{A218E5F5-C19B-4E97-BAA0-EC33DF644A67}" type="sibTrans" cxnId="{C39A444E-8ACC-40B0-8AFF-02C7FE363E34}">
      <dgm:prSet/>
      <dgm:spPr/>
    </dgm:pt>
    <dgm:pt modelId="{B4B5FB1E-9E90-443B-AB21-C128DB00AB4C}" type="pres">
      <dgm:prSet presAssocID="{BEA91D74-CF81-471E-8AAC-5A8F21BB5659}" presName="cycle" presStyleCnt="0">
        <dgm:presLayoutVars>
          <dgm:dir/>
          <dgm:resizeHandles val="exact"/>
        </dgm:presLayoutVars>
      </dgm:prSet>
      <dgm:spPr/>
    </dgm:pt>
    <dgm:pt modelId="{E22629E5-6099-4273-A7BE-DC397859F976}" type="pres">
      <dgm:prSet presAssocID="{07EBACE1-15FF-40CF-B636-C0A511C33698}" presName="node" presStyleLbl="revTx" presStyleIdx="0" presStyleCnt="1">
        <dgm:presLayoutVars>
          <dgm:bulletEnabled val="1"/>
        </dgm:presLayoutVars>
      </dgm:prSet>
      <dgm:spPr/>
    </dgm:pt>
  </dgm:ptLst>
  <dgm:cxnLst>
    <dgm:cxn modelId="{F9709235-5048-402E-9A4A-5D85730CE82C}" type="presOf" srcId="{BEA91D74-CF81-471E-8AAC-5A8F21BB5659}" destId="{B4B5FB1E-9E90-443B-AB21-C128DB00AB4C}" srcOrd="0" destOrd="0" presId="urn:microsoft.com/office/officeart/2005/8/layout/cycle1"/>
    <dgm:cxn modelId="{C39A444E-8ACC-40B0-8AFF-02C7FE363E34}" srcId="{BEA91D74-CF81-471E-8AAC-5A8F21BB5659}" destId="{07EBACE1-15FF-40CF-B636-C0A511C33698}" srcOrd="0" destOrd="0" parTransId="{ECCD8303-A317-47F0-96CE-B70B60D38F8B}" sibTransId="{A218E5F5-C19B-4E97-BAA0-EC33DF644A67}"/>
    <dgm:cxn modelId="{96DDFB6F-FFBB-4B2E-88EC-619AFE195ECE}" type="presOf" srcId="{07EBACE1-15FF-40CF-B636-C0A511C33698}" destId="{E22629E5-6099-4273-A7BE-DC397859F976}" srcOrd="0" destOrd="0" presId="urn:microsoft.com/office/officeart/2005/8/layout/cycle1"/>
    <dgm:cxn modelId="{86C575AC-891F-44D7-8235-E658332C754E}" type="presParOf" srcId="{B4B5FB1E-9E90-443B-AB21-C128DB00AB4C}" destId="{E22629E5-6099-4273-A7BE-DC397859F976}" srcOrd="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4E0E53-42AE-45EA-B8ED-1D5F0F6070BF}"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8D0CF00E-4299-4071-9932-DB0BCF5930BF}">
      <dgm:prSet/>
      <dgm:spPr/>
      <dgm:t>
        <a:bodyPr/>
        <a:lstStyle/>
        <a:p>
          <a:pPr rtl="0"/>
          <a:r>
            <a:rPr lang="en-US" dirty="0" smtClean="0"/>
            <a:t>What choices of career do they have?</a:t>
          </a:r>
          <a:endParaRPr lang="en-US" dirty="0"/>
        </a:p>
      </dgm:t>
    </dgm:pt>
    <dgm:pt modelId="{7FD18F6D-208C-42DA-966C-8517D09FFB03}" type="parTrans" cxnId="{0E0471D2-E0FC-4515-B947-9EA21BF18E18}">
      <dgm:prSet/>
      <dgm:spPr/>
      <dgm:t>
        <a:bodyPr/>
        <a:lstStyle/>
        <a:p>
          <a:endParaRPr lang="en-US"/>
        </a:p>
      </dgm:t>
    </dgm:pt>
    <dgm:pt modelId="{0553732B-7822-446D-ABA1-456EAE9FD92D}" type="sibTrans" cxnId="{0E0471D2-E0FC-4515-B947-9EA21BF18E18}">
      <dgm:prSet/>
      <dgm:spPr/>
      <dgm:t>
        <a:bodyPr/>
        <a:lstStyle/>
        <a:p>
          <a:endParaRPr lang="en-US"/>
        </a:p>
      </dgm:t>
    </dgm:pt>
    <dgm:pt modelId="{91B25498-6186-4DF8-8CD3-DBB10D7F9D09}" type="pres">
      <dgm:prSet presAssocID="{B24E0E53-42AE-45EA-B8ED-1D5F0F6070BF}" presName="linear" presStyleCnt="0">
        <dgm:presLayoutVars>
          <dgm:animLvl val="lvl"/>
          <dgm:resizeHandles val="exact"/>
        </dgm:presLayoutVars>
      </dgm:prSet>
      <dgm:spPr/>
      <dgm:t>
        <a:bodyPr/>
        <a:lstStyle/>
        <a:p>
          <a:endParaRPr lang="en-GB"/>
        </a:p>
      </dgm:t>
    </dgm:pt>
    <dgm:pt modelId="{C9F28BE4-78D7-46DD-A8C5-A8728281F771}" type="pres">
      <dgm:prSet presAssocID="{8D0CF00E-4299-4071-9932-DB0BCF5930BF}" presName="parentText" presStyleLbl="node1" presStyleIdx="0" presStyleCnt="1">
        <dgm:presLayoutVars>
          <dgm:chMax val="0"/>
          <dgm:bulletEnabled val="1"/>
        </dgm:presLayoutVars>
      </dgm:prSet>
      <dgm:spPr/>
      <dgm:t>
        <a:bodyPr/>
        <a:lstStyle/>
        <a:p>
          <a:endParaRPr lang="en-GB"/>
        </a:p>
      </dgm:t>
    </dgm:pt>
  </dgm:ptLst>
  <dgm:cxnLst>
    <dgm:cxn modelId="{E9D6C3CD-D427-4324-A6C7-E2FA2FB097F2}" type="presOf" srcId="{8D0CF00E-4299-4071-9932-DB0BCF5930BF}" destId="{C9F28BE4-78D7-46DD-A8C5-A8728281F771}" srcOrd="0" destOrd="0" presId="urn:microsoft.com/office/officeart/2005/8/layout/vList2"/>
    <dgm:cxn modelId="{8DF7451E-9739-498A-8865-64E517A584A1}" type="presOf" srcId="{B24E0E53-42AE-45EA-B8ED-1D5F0F6070BF}" destId="{91B25498-6186-4DF8-8CD3-DBB10D7F9D09}" srcOrd="0" destOrd="0" presId="urn:microsoft.com/office/officeart/2005/8/layout/vList2"/>
    <dgm:cxn modelId="{0E0471D2-E0FC-4515-B947-9EA21BF18E18}" srcId="{B24E0E53-42AE-45EA-B8ED-1D5F0F6070BF}" destId="{8D0CF00E-4299-4071-9932-DB0BCF5930BF}" srcOrd="0" destOrd="0" parTransId="{7FD18F6D-208C-42DA-966C-8517D09FFB03}" sibTransId="{0553732B-7822-446D-ABA1-456EAE9FD92D}"/>
    <dgm:cxn modelId="{9348657E-E232-4E9C-BB4D-9DA7B106FAFF}" type="presParOf" srcId="{91B25498-6186-4DF8-8CD3-DBB10D7F9D09}" destId="{C9F28BE4-78D7-46DD-A8C5-A8728281F77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EBB7B2-4607-43DA-ACE4-7B30F90E3507}"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4BA4B39E-FAE5-4B3C-95BF-B58B85000518}">
      <dgm:prSet/>
      <dgm:spPr/>
      <dgm:t>
        <a:bodyPr/>
        <a:lstStyle/>
        <a:p>
          <a:pPr rtl="0"/>
          <a:r>
            <a:rPr lang="en-US" dirty="0" smtClean="0"/>
            <a:t>What choices of career does  she have?</a:t>
          </a:r>
          <a:endParaRPr lang="en-US" dirty="0"/>
        </a:p>
      </dgm:t>
    </dgm:pt>
    <dgm:pt modelId="{97FE152E-8255-4BCF-9403-95469E19FEFE}" type="parTrans" cxnId="{A2501BD2-C28E-4D98-8DA7-7E295D7B13A0}">
      <dgm:prSet/>
      <dgm:spPr/>
      <dgm:t>
        <a:bodyPr/>
        <a:lstStyle/>
        <a:p>
          <a:endParaRPr lang="en-US"/>
        </a:p>
      </dgm:t>
    </dgm:pt>
    <dgm:pt modelId="{39E0EAAC-7006-4D49-9D28-52F8FED60859}" type="sibTrans" cxnId="{A2501BD2-C28E-4D98-8DA7-7E295D7B13A0}">
      <dgm:prSet/>
      <dgm:spPr/>
      <dgm:t>
        <a:bodyPr/>
        <a:lstStyle/>
        <a:p>
          <a:endParaRPr lang="en-US"/>
        </a:p>
      </dgm:t>
    </dgm:pt>
    <dgm:pt modelId="{F5300BE6-4864-4E9A-B73A-76E1D358C8AD}" type="pres">
      <dgm:prSet presAssocID="{D8EBB7B2-4607-43DA-ACE4-7B30F90E3507}" presName="linear" presStyleCnt="0">
        <dgm:presLayoutVars>
          <dgm:animLvl val="lvl"/>
          <dgm:resizeHandles val="exact"/>
        </dgm:presLayoutVars>
      </dgm:prSet>
      <dgm:spPr/>
      <dgm:t>
        <a:bodyPr/>
        <a:lstStyle/>
        <a:p>
          <a:endParaRPr lang="en-GB"/>
        </a:p>
      </dgm:t>
    </dgm:pt>
    <dgm:pt modelId="{22535D02-21BB-45AA-B467-735304A971FC}" type="pres">
      <dgm:prSet presAssocID="{4BA4B39E-FAE5-4B3C-95BF-B58B85000518}" presName="parentText" presStyleLbl="node1" presStyleIdx="0" presStyleCnt="1">
        <dgm:presLayoutVars>
          <dgm:chMax val="0"/>
          <dgm:bulletEnabled val="1"/>
        </dgm:presLayoutVars>
      </dgm:prSet>
      <dgm:spPr/>
      <dgm:t>
        <a:bodyPr/>
        <a:lstStyle/>
        <a:p>
          <a:endParaRPr lang="en-US"/>
        </a:p>
      </dgm:t>
    </dgm:pt>
  </dgm:ptLst>
  <dgm:cxnLst>
    <dgm:cxn modelId="{5CEECF06-AE02-47EE-859D-D4472A84974C}" type="presOf" srcId="{D8EBB7B2-4607-43DA-ACE4-7B30F90E3507}" destId="{F5300BE6-4864-4E9A-B73A-76E1D358C8AD}" srcOrd="0" destOrd="0" presId="urn:microsoft.com/office/officeart/2005/8/layout/vList2"/>
    <dgm:cxn modelId="{A2501BD2-C28E-4D98-8DA7-7E295D7B13A0}" srcId="{D8EBB7B2-4607-43DA-ACE4-7B30F90E3507}" destId="{4BA4B39E-FAE5-4B3C-95BF-B58B85000518}" srcOrd="0" destOrd="0" parTransId="{97FE152E-8255-4BCF-9403-95469E19FEFE}" sibTransId="{39E0EAAC-7006-4D49-9D28-52F8FED60859}"/>
    <dgm:cxn modelId="{09C6416D-2D11-4911-A893-A5D01CB469CC}" type="presOf" srcId="{4BA4B39E-FAE5-4B3C-95BF-B58B85000518}" destId="{22535D02-21BB-45AA-B467-735304A971FC}" srcOrd="0" destOrd="0" presId="urn:microsoft.com/office/officeart/2005/8/layout/vList2"/>
    <dgm:cxn modelId="{919D9B35-3FE8-484B-9165-9AE55ED2AE49}" type="presParOf" srcId="{F5300BE6-4864-4E9A-B73A-76E1D358C8AD}" destId="{22535D02-21BB-45AA-B467-735304A971F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FD9084-B1E6-4B60-8D80-875F754DB376}"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7F32FAC0-F6E5-485B-998E-26D05D82358B}">
      <dgm:prSet/>
      <dgm:spPr/>
      <dgm:t>
        <a:bodyPr/>
        <a:lstStyle/>
        <a:p>
          <a:pPr rtl="0"/>
          <a:r>
            <a:rPr lang="en-US" dirty="0" smtClean="0"/>
            <a:t>What choices do they have?</a:t>
          </a:r>
          <a:endParaRPr lang="en-US" dirty="0"/>
        </a:p>
      </dgm:t>
    </dgm:pt>
    <dgm:pt modelId="{57482E7F-08DA-43D9-9005-0EDF1ECB5A65}" type="parTrans" cxnId="{A1A8885F-6CC8-49F3-BDB3-2BB49C1035B9}">
      <dgm:prSet/>
      <dgm:spPr/>
      <dgm:t>
        <a:bodyPr/>
        <a:lstStyle/>
        <a:p>
          <a:endParaRPr lang="en-US"/>
        </a:p>
      </dgm:t>
    </dgm:pt>
    <dgm:pt modelId="{B1E2A2F2-DF86-40BA-AA7C-BD2171E8AC82}" type="sibTrans" cxnId="{A1A8885F-6CC8-49F3-BDB3-2BB49C1035B9}">
      <dgm:prSet/>
      <dgm:spPr/>
      <dgm:t>
        <a:bodyPr/>
        <a:lstStyle/>
        <a:p>
          <a:endParaRPr lang="en-US"/>
        </a:p>
      </dgm:t>
    </dgm:pt>
    <dgm:pt modelId="{E0F7B92D-6B1C-4062-A8EE-F225705C369D}" type="pres">
      <dgm:prSet presAssocID="{35FD9084-B1E6-4B60-8D80-875F754DB376}" presName="linear" presStyleCnt="0">
        <dgm:presLayoutVars>
          <dgm:animLvl val="lvl"/>
          <dgm:resizeHandles val="exact"/>
        </dgm:presLayoutVars>
      </dgm:prSet>
      <dgm:spPr/>
      <dgm:t>
        <a:bodyPr/>
        <a:lstStyle/>
        <a:p>
          <a:endParaRPr lang="en-GB"/>
        </a:p>
      </dgm:t>
    </dgm:pt>
    <dgm:pt modelId="{DB8A6C33-2421-4612-B87E-4C86DEAE0BE8}" type="pres">
      <dgm:prSet presAssocID="{7F32FAC0-F6E5-485B-998E-26D05D82358B}" presName="parentText" presStyleLbl="node1" presStyleIdx="0" presStyleCnt="1">
        <dgm:presLayoutVars>
          <dgm:chMax val="0"/>
          <dgm:bulletEnabled val="1"/>
        </dgm:presLayoutVars>
      </dgm:prSet>
      <dgm:spPr/>
      <dgm:t>
        <a:bodyPr/>
        <a:lstStyle/>
        <a:p>
          <a:endParaRPr lang="en-GB"/>
        </a:p>
      </dgm:t>
    </dgm:pt>
  </dgm:ptLst>
  <dgm:cxnLst>
    <dgm:cxn modelId="{A1A8885F-6CC8-49F3-BDB3-2BB49C1035B9}" srcId="{35FD9084-B1E6-4B60-8D80-875F754DB376}" destId="{7F32FAC0-F6E5-485B-998E-26D05D82358B}" srcOrd="0" destOrd="0" parTransId="{57482E7F-08DA-43D9-9005-0EDF1ECB5A65}" sibTransId="{B1E2A2F2-DF86-40BA-AA7C-BD2171E8AC82}"/>
    <dgm:cxn modelId="{0B31D18A-FCE4-4BFD-8E6E-A3189A626D93}" type="presOf" srcId="{35FD9084-B1E6-4B60-8D80-875F754DB376}" destId="{E0F7B92D-6B1C-4062-A8EE-F225705C369D}" srcOrd="0" destOrd="0" presId="urn:microsoft.com/office/officeart/2005/8/layout/vList2"/>
    <dgm:cxn modelId="{73827002-71FA-4792-AEDA-232FBD3ECABA}" type="presOf" srcId="{7F32FAC0-F6E5-485B-998E-26D05D82358B}" destId="{DB8A6C33-2421-4612-B87E-4C86DEAE0BE8}" srcOrd="0" destOrd="0" presId="urn:microsoft.com/office/officeart/2005/8/layout/vList2"/>
    <dgm:cxn modelId="{71B52B81-30F9-467E-99CE-B31FD2477431}" type="presParOf" srcId="{E0F7B92D-6B1C-4062-A8EE-F225705C369D}" destId="{DB8A6C33-2421-4612-B87E-4C86DEAE0BE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203882-5D1C-47E7-9389-D9B271B60E5B}"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9B8F1E4A-8817-40D2-AA4E-103BB7A8826F}" type="pres">
      <dgm:prSet presAssocID="{AC203882-5D1C-47E7-9389-D9B271B60E5B}" presName="linear" presStyleCnt="0">
        <dgm:presLayoutVars>
          <dgm:animLvl val="lvl"/>
          <dgm:resizeHandles val="exact"/>
        </dgm:presLayoutVars>
      </dgm:prSet>
      <dgm:spPr/>
      <dgm:t>
        <a:bodyPr/>
        <a:lstStyle/>
        <a:p>
          <a:endParaRPr lang="en-GB"/>
        </a:p>
      </dgm:t>
    </dgm:pt>
  </dgm:ptLst>
  <dgm:cxnLst>
    <dgm:cxn modelId="{A331F561-D7B8-4DA4-A2C0-D9A2337662DA}" type="presOf" srcId="{AC203882-5D1C-47E7-9389-D9B271B60E5B}" destId="{9B8F1E4A-8817-40D2-AA4E-103BB7A8826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AC5D6E-47B4-4B8F-BAFF-4430A0620CD4}" type="doc">
      <dgm:prSet loTypeId="urn:microsoft.com/office/officeart/2005/8/layout/default#1" loCatId="list" qsTypeId="urn:microsoft.com/office/officeart/2005/8/quickstyle/3d1" qsCatId="3D" csTypeId="urn:microsoft.com/office/officeart/2005/8/colors/colorful1#3" csCatId="colorful"/>
      <dgm:spPr/>
      <dgm:t>
        <a:bodyPr/>
        <a:lstStyle/>
        <a:p>
          <a:endParaRPr lang="en-US"/>
        </a:p>
      </dgm:t>
    </dgm:pt>
    <dgm:pt modelId="{79EA0D12-3BA0-473B-AE9F-47C6CE7DEB79}">
      <dgm:prSet/>
      <dgm:spPr/>
      <dgm:t>
        <a:bodyPr/>
        <a:lstStyle/>
        <a:p>
          <a:pPr rtl="0"/>
          <a:r>
            <a:rPr lang="en-US" dirty="0" smtClean="0"/>
            <a:t>Copy the following VALUES and BELIEFS into your book.</a:t>
          </a:r>
          <a:endParaRPr lang="en-US" dirty="0"/>
        </a:p>
      </dgm:t>
    </dgm:pt>
    <dgm:pt modelId="{C685AC8D-03B6-4611-AE77-E12724A270D6}" type="parTrans" cxnId="{E5E3F21E-6209-494C-BF05-5388DCE232DD}">
      <dgm:prSet/>
      <dgm:spPr/>
      <dgm:t>
        <a:bodyPr/>
        <a:lstStyle/>
        <a:p>
          <a:endParaRPr lang="en-US"/>
        </a:p>
      </dgm:t>
    </dgm:pt>
    <dgm:pt modelId="{F81D5588-3AAA-4AEA-A377-BC0E6F205B1C}" type="sibTrans" cxnId="{E5E3F21E-6209-494C-BF05-5388DCE232DD}">
      <dgm:prSet/>
      <dgm:spPr/>
      <dgm:t>
        <a:bodyPr/>
        <a:lstStyle/>
        <a:p>
          <a:endParaRPr lang="en-US"/>
        </a:p>
      </dgm:t>
    </dgm:pt>
    <dgm:pt modelId="{9ECB772F-FE9C-42B5-9B97-743476420E18}" type="pres">
      <dgm:prSet presAssocID="{1BAC5D6E-47B4-4B8F-BAFF-4430A0620CD4}" presName="diagram" presStyleCnt="0">
        <dgm:presLayoutVars>
          <dgm:dir/>
          <dgm:resizeHandles val="exact"/>
        </dgm:presLayoutVars>
      </dgm:prSet>
      <dgm:spPr/>
      <dgm:t>
        <a:bodyPr/>
        <a:lstStyle/>
        <a:p>
          <a:endParaRPr lang="en-GB"/>
        </a:p>
      </dgm:t>
    </dgm:pt>
    <dgm:pt modelId="{E267C37B-181D-449E-9F0F-DB0B7FC4353D}" type="pres">
      <dgm:prSet presAssocID="{79EA0D12-3BA0-473B-AE9F-47C6CE7DEB79}" presName="node" presStyleLbl="node1" presStyleIdx="0" presStyleCnt="1">
        <dgm:presLayoutVars>
          <dgm:bulletEnabled val="1"/>
        </dgm:presLayoutVars>
      </dgm:prSet>
      <dgm:spPr/>
      <dgm:t>
        <a:bodyPr/>
        <a:lstStyle/>
        <a:p>
          <a:endParaRPr lang="en-GB"/>
        </a:p>
      </dgm:t>
    </dgm:pt>
  </dgm:ptLst>
  <dgm:cxnLst>
    <dgm:cxn modelId="{E5E3F21E-6209-494C-BF05-5388DCE232DD}" srcId="{1BAC5D6E-47B4-4B8F-BAFF-4430A0620CD4}" destId="{79EA0D12-3BA0-473B-AE9F-47C6CE7DEB79}" srcOrd="0" destOrd="0" parTransId="{C685AC8D-03B6-4611-AE77-E12724A270D6}" sibTransId="{F81D5588-3AAA-4AEA-A377-BC0E6F205B1C}"/>
    <dgm:cxn modelId="{66654683-4427-45B4-AA4A-D22106D2FCA8}" type="presOf" srcId="{1BAC5D6E-47B4-4B8F-BAFF-4430A0620CD4}" destId="{9ECB772F-FE9C-42B5-9B97-743476420E18}" srcOrd="0" destOrd="0" presId="urn:microsoft.com/office/officeart/2005/8/layout/default#1"/>
    <dgm:cxn modelId="{3147601D-7EA6-4933-A249-26902BC4A6FA}" type="presOf" srcId="{79EA0D12-3BA0-473B-AE9F-47C6CE7DEB79}" destId="{E267C37B-181D-449E-9F0F-DB0B7FC4353D}" srcOrd="0" destOrd="0" presId="urn:microsoft.com/office/officeart/2005/8/layout/default#1"/>
    <dgm:cxn modelId="{561E6EFD-F207-4067-BDB3-1F5D52E4B565}" type="presParOf" srcId="{9ECB772F-FE9C-42B5-9B97-743476420E18}" destId="{E267C37B-181D-449E-9F0F-DB0B7FC4353D}" srcOrd="0" destOrd="0" presId="urn:microsoft.com/office/officeart/2005/8/layout/defaul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E78A57E-0C72-42C5-A018-4081F17EDDC9}"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2192E9B6-ECE7-473E-A8EC-F5447DCD57A2}">
      <dgm:prSet/>
      <dgm:spPr/>
      <dgm:t>
        <a:bodyPr/>
        <a:lstStyle/>
        <a:p>
          <a:pPr rtl="0"/>
          <a:r>
            <a:rPr lang="en-US" dirty="0" smtClean="0"/>
            <a:t>FUN</a:t>
          </a:r>
          <a:endParaRPr lang="en-GB" dirty="0"/>
        </a:p>
      </dgm:t>
    </dgm:pt>
    <dgm:pt modelId="{96BBCEC8-42F4-4352-B734-7541DDE82D95}" type="parTrans" cxnId="{F6853CE8-0BB9-46C6-83F8-2C4E3DBAA05C}">
      <dgm:prSet/>
      <dgm:spPr/>
      <dgm:t>
        <a:bodyPr/>
        <a:lstStyle/>
        <a:p>
          <a:endParaRPr lang="en-US"/>
        </a:p>
      </dgm:t>
    </dgm:pt>
    <dgm:pt modelId="{14C25C07-C651-4B00-850F-BFACB776163C}" type="sibTrans" cxnId="{F6853CE8-0BB9-46C6-83F8-2C4E3DBAA05C}">
      <dgm:prSet/>
      <dgm:spPr/>
      <dgm:t>
        <a:bodyPr/>
        <a:lstStyle/>
        <a:p>
          <a:endParaRPr lang="en-US"/>
        </a:p>
      </dgm:t>
    </dgm:pt>
    <dgm:pt modelId="{B229BF9D-BA34-47C2-AA34-6AD62D9295BB}">
      <dgm:prSet/>
      <dgm:spPr/>
      <dgm:t>
        <a:bodyPr/>
        <a:lstStyle/>
        <a:p>
          <a:pPr rtl="0"/>
          <a:r>
            <a:rPr lang="en-US" dirty="0" smtClean="0"/>
            <a:t>FRIENDS</a:t>
          </a:r>
          <a:endParaRPr lang="en-GB" dirty="0"/>
        </a:p>
      </dgm:t>
    </dgm:pt>
    <dgm:pt modelId="{7739E6E0-0754-417E-A656-0C66DAAA9BEF}" type="parTrans" cxnId="{8AA40671-2E4E-4400-A753-0D5CA12205FB}">
      <dgm:prSet/>
      <dgm:spPr/>
      <dgm:t>
        <a:bodyPr/>
        <a:lstStyle/>
        <a:p>
          <a:endParaRPr lang="en-US"/>
        </a:p>
      </dgm:t>
    </dgm:pt>
    <dgm:pt modelId="{33EE033F-035E-4643-82AF-7C718CCFEF77}" type="sibTrans" cxnId="{8AA40671-2E4E-4400-A753-0D5CA12205FB}">
      <dgm:prSet/>
      <dgm:spPr/>
      <dgm:t>
        <a:bodyPr/>
        <a:lstStyle/>
        <a:p>
          <a:endParaRPr lang="en-US"/>
        </a:p>
      </dgm:t>
    </dgm:pt>
    <dgm:pt modelId="{0F19E262-0F4F-48CF-9E00-342DAD47ED48}">
      <dgm:prSet/>
      <dgm:spPr/>
      <dgm:t>
        <a:bodyPr/>
        <a:lstStyle/>
        <a:p>
          <a:pPr rtl="0"/>
          <a:r>
            <a:rPr lang="en-US" dirty="0" smtClean="0"/>
            <a:t>MONEY</a:t>
          </a:r>
          <a:endParaRPr lang="en-GB" dirty="0"/>
        </a:p>
      </dgm:t>
    </dgm:pt>
    <dgm:pt modelId="{C61828BB-E71E-44D4-B3F3-4FF9E0C528CA}" type="parTrans" cxnId="{15225A5E-0E0C-48DE-87B0-5270A03394BA}">
      <dgm:prSet/>
      <dgm:spPr/>
      <dgm:t>
        <a:bodyPr/>
        <a:lstStyle/>
        <a:p>
          <a:endParaRPr lang="en-US"/>
        </a:p>
      </dgm:t>
    </dgm:pt>
    <dgm:pt modelId="{D61B0FDE-6281-491F-91B8-CDCF2E77DE6F}" type="sibTrans" cxnId="{15225A5E-0E0C-48DE-87B0-5270A03394BA}">
      <dgm:prSet/>
      <dgm:spPr/>
      <dgm:t>
        <a:bodyPr/>
        <a:lstStyle/>
        <a:p>
          <a:endParaRPr lang="en-US"/>
        </a:p>
      </dgm:t>
    </dgm:pt>
    <dgm:pt modelId="{95C85B0F-6DA7-465E-9842-BF0036C2B9C0}">
      <dgm:prSet/>
      <dgm:spPr/>
      <dgm:t>
        <a:bodyPr/>
        <a:lstStyle/>
        <a:p>
          <a:pPr rtl="0"/>
          <a:r>
            <a:rPr lang="en-US" dirty="0" smtClean="0"/>
            <a:t>SUCCESS</a:t>
          </a:r>
          <a:endParaRPr lang="en-GB" dirty="0"/>
        </a:p>
      </dgm:t>
    </dgm:pt>
    <dgm:pt modelId="{9954DE2D-27D2-475B-BB4D-07B5DE9485C6}" type="parTrans" cxnId="{4DB8CB0D-CCCE-476E-9A26-445D945DD345}">
      <dgm:prSet/>
      <dgm:spPr/>
      <dgm:t>
        <a:bodyPr/>
        <a:lstStyle/>
        <a:p>
          <a:endParaRPr lang="en-US"/>
        </a:p>
      </dgm:t>
    </dgm:pt>
    <dgm:pt modelId="{5BA391F5-9321-4206-8060-9E3D2C496255}" type="sibTrans" cxnId="{4DB8CB0D-CCCE-476E-9A26-445D945DD345}">
      <dgm:prSet/>
      <dgm:spPr/>
      <dgm:t>
        <a:bodyPr/>
        <a:lstStyle/>
        <a:p>
          <a:endParaRPr lang="en-US"/>
        </a:p>
      </dgm:t>
    </dgm:pt>
    <dgm:pt modelId="{B7515243-F573-4859-A9C6-5651B68F7836}">
      <dgm:prSet/>
      <dgm:spPr/>
      <dgm:t>
        <a:bodyPr/>
        <a:lstStyle/>
        <a:p>
          <a:pPr rtl="0"/>
          <a:r>
            <a:rPr lang="en-US" dirty="0" smtClean="0"/>
            <a:t>BEING FAMOUS</a:t>
          </a:r>
          <a:endParaRPr lang="en-GB" dirty="0"/>
        </a:p>
      </dgm:t>
    </dgm:pt>
    <dgm:pt modelId="{6FABCA6E-A7C4-4D3C-A1AB-3772657E8610}" type="parTrans" cxnId="{DE8C5973-B1F6-4E70-9F8C-B7EE3E2507EA}">
      <dgm:prSet/>
      <dgm:spPr/>
      <dgm:t>
        <a:bodyPr/>
        <a:lstStyle/>
        <a:p>
          <a:endParaRPr lang="en-US"/>
        </a:p>
      </dgm:t>
    </dgm:pt>
    <dgm:pt modelId="{77CC15B4-0FC0-4D5E-BF7F-36AB369B1AA5}" type="sibTrans" cxnId="{DE8C5973-B1F6-4E70-9F8C-B7EE3E2507EA}">
      <dgm:prSet/>
      <dgm:spPr/>
      <dgm:t>
        <a:bodyPr/>
        <a:lstStyle/>
        <a:p>
          <a:endParaRPr lang="en-US"/>
        </a:p>
      </dgm:t>
    </dgm:pt>
    <dgm:pt modelId="{C3AEEADF-2412-472D-AC97-1AC47FE0C8BF}">
      <dgm:prSet/>
      <dgm:spPr/>
      <dgm:t>
        <a:bodyPr/>
        <a:lstStyle/>
        <a:p>
          <a:pPr rtl="0"/>
          <a:r>
            <a:rPr lang="en-US" dirty="0" smtClean="0"/>
            <a:t>HELPING OTHERS</a:t>
          </a:r>
          <a:endParaRPr lang="en-GB" dirty="0"/>
        </a:p>
      </dgm:t>
    </dgm:pt>
    <dgm:pt modelId="{DCA47AD0-B249-4BAE-BC8F-D27081245B42}" type="parTrans" cxnId="{C90D1ECC-9D39-416E-B872-826BF1FCF300}">
      <dgm:prSet/>
      <dgm:spPr/>
      <dgm:t>
        <a:bodyPr/>
        <a:lstStyle/>
        <a:p>
          <a:endParaRPr lang="en-US"/>
        </a:p>
      </dgm:t>
    </dgm:pt>
    <dgm:pt modelId="{44719B61-9E64-4133-9C8B-1B717D00A217}" type="sibTrans" cxnId="{C90D1ECC-9D39-416E-B872-826BF1FCF300}">
      <dgm:prSet/>
      <dgm:spPr/>
      <dgm:t>
        <a:bodyPr/>
        <a:lstStyle/>
        <a:p>
          <a:endParaRPr lang="en-US"/>
        </a:p>
      </dgm:t>
    </dgm:pt>
    <dgm:pt modelId="{162D50CC-4380-4BE5-81EA-83915998BBA2}">
      <dgm:prSet/>
      <dgm:spPr/>
      <dgm:t>
        <a:bodyPr/>
        <a:lstStyle/>
        <a:p>
          <a:pPr rtl="0"/>
          <a:r>
            <a:rPr lang="en-US" dirty="0" smtClean="0"/>
            <a:t>POWER</a:t>
          </a:r>
          <a:endParaRPr lang="en-GB" dirty="0"/>
        </a:p>
      </dgm:t>
    </dgm:pt>
    <dgm:pt modelId="{B9F4008F-F2B1-42A1-8185-F98102B13925}" type="parTrans" cxnId="{7B8815C9-9C02-4391-8C16-EED9A0DADC95}">
      <dgm:prSet/>
      <dgm:spPr/>
      <dgm:t>
        <a:bodyPr/>
        <a:lstStyle/>
        <a:p>
          <a:endParaRPr lang="en-US"/>
        </a:p>
      </dgm:t>
    </dgm:pt>
    <dgm:pt modelId="{50CF2FE2-791C-48E8-9788-BD98B05A0555}" type="sibTrans" cxnId="{7B8815C9-9C02-4391-8C16-EED9A0DADC95}">
      <dgm:prSet/>
      <dgm:spPr/>
      <dgm:t>
        <a:bodyPr/>
        <a:lstStyle/>
        <a:p>
          <a:endParaRPr lang="en-US"/>
        </a:p>
      </dgm:t>
    </dgm:pt>
    <dgm:pt modelId="{6B57968E-CE0C-40F6-B214-6E16B907A568}">
      <dgm:prSet/>
      <dgm:spPr/>
      <dgm:t>
        <a:bodyPr/>
        <a:lstStyle/>
        <a:p>
          <a:pPr rtl="0"/>
          <a:r>
            <a:rPr lang="en-US" dirty="0" smtClean="0"/>
            <a:t>FAMILY</a:t>
          </a:r>
          <a:endParaRPr lang="en-GB" dirty="0"/>
        </a:p>
      </dgm:t>
    </dgm:pt>
    <dgm:pt modelId="{53B7C7C8-73CA-4959-BB17-A3DAAEB592B1}" type="parTrans" cxnId="{035DBA99-4CD2-48FA-AFE5-F7706A7D2602}">
      <dgm:prSet/>
      <dgm:spPr/>
      <dgm:t>
        <a:bodyPr/>
        <a:lstStyle/>
        <a:p>
          <a:endParaRPr lang="en-US"/>
        </a:p>
      </dgm:t>
    </dgm:pt>
    <dgm:pt modelId="{85B9B9F4-8A1A-45EE-9BBF-0DE54993C15F}" type="sibTrans" cxnId="{035DBA99-4CD2-48FA-AFE5-F7706A7D2602}">
      <dgm:prSet/>
      <dgm:spPr/>
      <dgm:t>
        <a:bodyPr/>
        <a:lstStyle/>
        <a:p>
          <a:endParaRPr lang="en-US"/>
        </a:p>
      </dgm:t>
    </dgm:pt>
    <dgm:pt modelId="{23EB5BE4-271E-4CD1-B217-E07FBA9DFF94}">
      <dgm:prSet/>
      <dgm:spPr/>
      <dgm:t>
        <a:bodyPr/>
        <a:lstStyle/>
        <a:p>
          <a:pPr rtl="0"/>
          <a:r>
            <a:rPr lang="en-US" dirty="0" smtClean="0"/>
            <a:t>ADVENTURE</a:t>
          </a:r>
          <a:endParaRPr lang="en-US" dirty="0"/>
        </a:p>
      </dgm:t>
    </dgm:pt>
    <dgm:pt modelId="{8B81A2C7-00C1-4B62-9DFC-73109A935EE2}" type="parTrans" cxnId="{177FE137-5318-4CB5-A5A6-5518F967B2BC}">
      <dgm:prSet/>
      <dgm:spPr/>
      <dgm:t>
        <a:bodyPr/>
        <a:lstStyle/>
        <a:p>
          <a:endParaRPr lang="en-US"/>
        </a:p>
      </dgm:t>
    </dgm:pt>
    <dgm:pt modelId="{D7357D23-76F8-44DB-8C8A-70A5DA9F7922}" type="sibTrans" cxnId="{177FE137-5318-4CB5-A5A6-5518F967B2BC}">
      <dgm:prSet/>
      <dgm:spPr/>
      <dgm:t>
        <a:bodyPr/>
        <a:lstStyle/>
        <a:p>
          <a:endParaRPr lang="en-US"/>
        </a:p>
      </dgm:t>
    </dgm:pt>
    <dgm:pt modelId="{8A373182-0D97-435E-BFDF-2A2E0AC5D7FF}" type="pres">
      <dgm:prSet presAssocID="{6E78A57E-0C72-42C5-A018-4081F17EDDC9}" presName="linear" presStyleCnt="0">
        <dgm:presLayoutVars>
          <dgm:animLvl val="lvl"/>
          <dgm:resizeHandles val="exact"/>
        </dgm:presLayoutVars>
      </dgm:prSet>
      <dgm:spPr/>
      <dgm:t>
        <a:bodyPr/>
        <a:lstStyle/>
        <a:p>
          <a:endParaRPr lang="en-GB"/>
        </a:p>
      </dgm:t>
    </dgm:pt>
    <dgm:pt modelId="{12DCE014-3BCF-4276-BDD7-EE670B97110C}" type="pres">
      <dgm:prSet presAssocID="{2192E9B6-ECE7-473E-A8EC-F5447DCD57A2}" presName="parentText" presStyleLbl="node1" presStyleIdx="0" presStyleCnt="9" custScaleY="109252">
        <dgm:presLayoutVars>
          <dgm:chMax val="0"/>
          <dgm:bulletEnabled val="1"/>
        </dgm:presLayoutVars>
      </dgm:prSet>
      <dgm:spPr/>
      <dgm:t>
        <a:bodyPr/>
        <a:lstStyle/>
        <a:p>
          <a:endParaRPr lang="en-GB"/>
        </a:p>
      </dgm:t>
    </dgm:pt>
    <dgm:pt modelId="{3602F38C-0179-4CC3-8585-A9C3D6163D93}" type="pres">
      <dgm:prSet presAssocID="{14C25C07-C651-4B00-850F-BFACB776163C}" presName="spacer" presStyleCnt="0"/>
      <dgm:spPr/>
    </dgm:pt>
    <dgm:pt modelId="{C9773CEE-FA52-4483-BD0B-3FD2B5415CD8}" type="pres">
      <dgm:prSet presAssocID="{B229BF9D-BA34-47C2-AA34-6AD62D9295BB}" presName="parentText" presStyleLbl="node1" presStyleIdx="1" presStyleCnt="9">
        <dgm:presLayoutVars>
          <dgm:chMax val="0"/>
          <dgm:bulletEnabled val="1"/>
        </dgm:presLayoutVars>
      </dgm:prSet>
      <dgm:spPr/>
      <dgm:t>
        <a:bodyPr/>
        <a:lstStyle/>
        <a:p>
          <a:endParaRPr lang="en-GB"/>
        </a:p>
      </dgm:t>
    </dgm:pt>
    <dgm:pt modelId="{EE8019CA-2FDC-487E-81A4-32334F4A86D9}" type="pres">
      <dgm:prSet presAssocID="{33EE033F-035E-4643-82AF-7C718CCFEF77}" presName="spacer" presStyleCnt="0"/>
      <dgm:spPr/>
    </dgm:pt>
    <dgm:pt modelId="{E55C64A1-DFEA-4ADB-B2C9-C5DD7BB143FE}" type="pres">
      <dgm:prSet presAssocID="{0F19E262-0F4F-48CF-9E00-342DAD47ED48}" presName="parentText" presStyleLbl="node1" presStyleIdx="2" presStyleCnt="9">
        <dgm:presLayoutVars>
          <dgm:chMax val="0"/>
          <dgm:bulletEnabled val="1"/>
        </dgm:presLayoutVars>
      </dgm:prSet>
      <dgm:spPr/>
      <dgm:t>
        <a:bodyPr/>
        <a:lstStyle/>
        <a:p>
          <a:endParaRPr lang="en-GB"/>
        </a:p>
      </dgm:t>
    </dgm:pt>
    <dgm:pt modelId="{B6268E4F-F308-4FDD-A6C9-43BC46D700F0}" type="pres">
      <dgm:prSet presAssocID="{D61B0FDE-6281-491F-91B8-CDCF2E77DE6F}" presName="spacer" presStyleCnt="0"/>
      <dgm:spPr/>
    </dgm:pt>
    <dgm:pt modelId="{C66641B1-B361-4921-A264-369F04D7ED3A}" type="pres">
      <dgm:prSet presAssocID="{95C85B0F-6DA7-465E-9842-BF0036C2B9C0}" presName="parentText" presStyleLbl="node1" presStyleIdx="3" presStyleCnt="9">
        <dgm:presLayoutVars>
          <dgm:chMax val="0"/>
          <dgm:bulletEnabled val="1"/>
        </dgm:presLayoutVars>
      </dgm:prSet>
      <dgm:spPr/>
      <dgm:t>
        <a:bodyPr/>
        <a:lstStyle/>
        <a:p>
          <a:endParaRPr lang="en-GB"/>
        </a:p>
      </dgm:t>
    </dgm:pt>
    <dgm:pt modelId="{6E6AA3EC-174D-4BD3-891D-C42DB21D195A}" type="pres">
      <dgm:prSet presAssocID="{5BA391F5-9321-4206-8060-9E3D2C496255}" presName="spacer" presStyleCnt="0"/>
      <dgm:spPr/>
    </dgm:pt>
    <dgm:pt modelId="{BAEE3B75-C33E-487B-A793-2DD87468A2D1}" type="pres">
      <dgm:prSet presAssocID="{B7515243-F573-4859-A9C6-5651B68F7836}" presName="parentText" presStyleLbl="node1" presStyleIdx="4" presStyleCnt="9">
        <dgm:presLayoutVars>
          <dgm:chMax val="0"/>
          <dgm:bulletEnabled val="1"/>
        </dgm:presLayoutVars>
      </dgm:prSet>
      <dgm:spPr/>
      <dgm:t>
        <a:bodyPr/>
        <a:lstStyle/>
        <a:p>
          <a:endParaRPr lang="en-GB"/>
        </a:p>
      </dgm:t>
    </dgm:pt>
    <dgm:pt modelId="{15EE8076-595B-4C1C-B872-E08836A13394}" type="pres">
      <dgm:prSet presAssocID="{77CC15B4-0FC0-4D5E-BF7F-36AB369B1AA5}" presName="spacer" presStyleCnt="0"/>
      <dgm:spPr/>
    </dgm:pt>
    <dgm:pt modelId="{C7C83967-5580-4C59-976D-D30CD58BE367}" type="pres">
      <dgm:prSet presAssocID="{C3AEEADF-2412-472D-AC97-1AC47FE0C8BF}" presName="parentText" presStyleLbl="node1" presStyleIdx="5" presStyleCnt="9">
        <dgm:presLayoutVars>
          <dgm:chMax val="0"/>
          <dgm:bulletEnabled val="1"/>
        </dgm:presLayoutVars>
      </dgm:prSet>
      <dgm:spPr/>
      <dgm:t>
        <a:bodyPr/>
        <a:lstStyle/>
        <a:p>
          <a:endParaRPr lang="en-GB"/>
        </a:p>
      </dgm:t>
    </dgm:pt>
    <dgm:pt modelId="{E0A6E6D2-3F7F-43AC-93D4-C467F486488B}" type="pres">
      <dgm:prSet presAssocID="{44719B61-9E64-4133-9C8B-1B717D00A217}" presName="spacer" presStyleCnt="0"/>
      <dgm:spPr/>
    </dgm:pt>
    <dgm:pt modelId="{E9819912-2E74-4A02-9D9A-2A4E543B22EF}" type="pres">
      <dgm:prSet presAssocID="{162D50CC-4380-4BE5-81EA-83915998BBA2}" presName="parentText" presStyleLbl="node1" presStyleIdx="6" presStyleCnt="9">
        <dgm:presLayoutVars>
          <dgm:chMax val="0"/>
          <dgm:bulletEnabled val="1"/>
        </dgm:presLayoutVars>
      </dgm:prSet>
      <dgm:spPr/>
      <dgm:t>
        <a:bodyPr/>
        <a:lstStyle/>
        <a:p>
          <a:endParaRPr lang="en-GB"/>
        </a:p>
      </dgm:t>
    </dgm:pt>
    <dgm:pt modelId="{2F3A0F1A-F1AC-4918-B95C-83DD4423659B}" type="pres">
      <dgm:prSet presAssocID="{50CF2FE2-791C-48E8-9788-BD98B05A0555}" presName="spacer" presStyleCnt="0"/>
      <dgm:spPr/>
    </dgm:pt>
    <dgm:pt modelId="{DD416871-6789-4417-AEF3-6DCAAA332446}" type="pres">
      <dgm:prSet presAssocID="{6B57968E-CE0C-40F6-B214-6E16B907A568}" presName="parentText" presStyleLbl="node1" presStyleIdx="7" presStyleCnt="9">
        <dgm:presLayoutVars>
          <dgm:chMax val="0"/>
          <dgm:bulletEnabled val="1"/>
        </dgm:presLayoutVars>
      </dgm:prSet>
      <dgm:spPr/>
      <dgm:t>
        <a:bodyPr/>
        <a:lstStyle/>
        <a:p>
          <a:endParaRPr lang="en-GB"/>
        </a:p>
      </dgm:t>
    </dgm:pt>
    <dgm:pt modelId="{D7DC6963-1B23-41E3-914E-A5D914795201}" type="pres">
      <dgm:prSet presAssocID="{85B9B9F4-8A1A-45EE-9BBF-0DE54993C15F}" presName="spacer" presStyleCnt="0"/>
      <dgm:spPr/>
    </dgm:pt>
    <dgm:pt modelId="{B0878474-FC6C-447E-848E-85B8ED838110}" type="pres">
      <dgm:prSet presAssocID="{23EB5BE4-271E-4CD1-B217-E07FBA9DFF94}" presName="parentText" presStyleLbl="node1" presStyleIdx="8" presStyleCnt="9">
        <dgm:presLayoutVars>
          <dgm:chMax val="0"/>
          <dgm:bulletEnabled val="1"/>
        </dgm:presLayoutVars>
      </dgm:prSet>
      <dgm:spPr/>
      <dgm:t>
        <a:bodyPr/>
        <a:lstStyle/>
        <a:p>
          <a:endParaRPr lang="en-GB"/>
        </a:p>
      </dgm:t>
    </dgm:pt>
  </dgm:ptLst>
  <dgm:cxnLst>
    <dgm:cxn modelId="{035DBA99-4CD2-48FA-AFE5-F7706A7D2602}" srcId="{6E78A57E-0C72-42C5-A018-4081F17EDDC9}" destId="{6B57968E-CE0C-40F6-B214-6E16B907A568}" srcOrd="7" destOrd="0" parTransId="{53B7C7C8-73CA-4959-BB17-A3DAAEB592B1}" sibTransId="{85B9B9F4-8A1A-45EE-9BBF-0DE54993C15F}"/>
    <dgm:cxn modelId="{1C599F3D-B4F9-4202-8894-19818B713DCB}" type="presOf" srcId="{95C85B0F-6DA7-465E-9842-BF0036C2B9C0}" destId="{C66641B1-B361-4921-A264-369F04D7ED3A}" srcOrd="0" destOrd="0" presId="urn:microsoft.com/office/officeart/2005/8/layout/vList2"/>
    <dgm:cxn modelId="{DDD8F23B-FBA3-4274-8762-C1C59EB52071}" type="presOf" srcId="{162D50CC-4380-4BE5-81EA-83915998BBA2}" destId="{E9819912-2E74-4A02-9D9A-2A4E543B22EF}" srcOrd="0" destOrd="0" presId="urn:microsoft.com/office/officeart/2005/8/layout/vList2"/>
    <dgm:cxn modelId="{C90D1ECC-9D39-416E-B872-826BF1FCF300}" srcId="{6E78A57E-0C72-42C5-A018-4081F17EDDC9}" destId="{C3AEEADF-2412-472D-AC97-1AC47FE0C8BF}" srcOrd="5" destOrd="0" parTransId="{DCA47AD0-B249-4BAE-BC8F-D27081245B42}" sibTransId="{44719B61-9E64-4133-9C8B-1B717D00A217}"/>
    <dgm:cxn modelId="{F6853CE8-0BB9-46C6-83F8-2C4E3DBAA05C}" srcId="{6E78A57E-0C72-42C5-A018-4081F17EDDC9}" destId="{2192E9B6-ECE7-473E-A8EC-F5447DCD57A2}" srcOrd="0" destOrd="0" parTransId="{96BBCEC8-42F4-4352-B734-7541DDE82D95}" sibTransId="{14C25C07-C651-4B00-850F-BFACB776163C}"/>
    <dgm:cxn modelId="{DE8C5973-B1F6-4E70-9F8C-B7EE3E2507EA}" srcId="{6E78A57E-0C72-42C5-A018-4081F17EDDC9}" destId="{B7515243-F573-4859-A9C6-5651B68F7836}" srcOrd="4" destOrd="0" parTransId="{6FABCA6E-A7C4-4D3C-A1AB-3772657E8610}" sibTransId="{77CC15B4-0FC0-4D5E-BF7F-36AB369B1AA5}"/>
    <dgm:cxn modelId="{15225A5E-0E0C-48DE-87B0-5270A03394BA}" srcId="{6E78A57E-0C72-42C5-A018-4081F17EDDC9}" destId="{0F19E262-0F4F-48CF-9E00-342DAD47ED48}" srcOrd="2" destOrd="0" parTransId="{C61828BB-E71E-44D4-B3F3-4FF9E0C528CA}" sibTransId="{D61B0FDE-6281-491F-91B8-CDCF2E77DE6F}"/>
    <dgm:cxn modelId="{2636DE9E-6007-4C26-8CCC-BFF66F503F97}" type="presOf" srcId="{23EB5BE4-271E-4CD1-B217-E07FBA9DFF94}" destId="{B0878474-FC6C-447E-848E-85B8ED838110}" srcOrd="0" destOrd="0" presId="urn:microsoft.com/office/officeart/2005/8/layout/vList2"/>
    <dgm:cxn modelId="{3BE366FE-A5FE-43AF-B379-33E3448F4923}" type="presOf" srcId="{B229BF9D-BA34-47C2-AA34-6AD62D9295BB}" destId="{C9773CEE-FA52-4483-BD0B-3FD2B5415CD8}" srcOrd="0" destOrd="0" presId="urn:microsoft.com/office/officeart/2005/8/layout/vList2"/>
    <dgm:cxn modelId="{4A039954-1C4B-4511-A9B8-9EED319D3775}" type="presOf" srcId="{0F19E262-0F4F-48CF-9E00-342DAD47ED48}" destId="{E55C64A1-DFEA-4ADB-B2C9-C5DD7BB143FE}" srcOrd="0" destOrd="0" presId="urn:microsoft.com/office/officeart/2005/8/layout/vList2"/>
    <dgm:cxn modelId="{177FE137-5318-4CB5-A5A6-5518F967B2BC}" srcId="{6E78A57E-0C72-42C5-A018-4081F17EDDC9}" destId="{23EB5BE4-271E-4CD1-B217-E07FBA9DFF94}" srcOrd="8" destOrd="0" parTransId="{8B81A2C7-00C1-4B62-9DFC-73109A935EE2}" sibTransId="{D7357D23-76F8-44DB-8C8A-70A5DA9F7922}"/>
    <dgm:cxn modelId="{7B8815C9-9C02-4391-8C16-EED9A0DADC95}" srcId="{6E78A57E-0C72-42C5-A018-4081F17EDDC9}" destId="{162D50CC-4380-4BE5-81EA-83915998BBA2}" srcOrd="6" destOrd="0" parTransId="{B9F4008F-F2B1-42A1-8185-F98102B13925}" sibTransId="{50CF2FE2-791C-48E8-9788-BD98B05A0555}"/>
    <dgm:cxn modelId="{F8DF1221-54ED-41E3-8355-0DCEAB4D0197}" type="presOf" srcId="{C3AEEADF-2412-472D-AC97-1AC47FE0C8BF}" destId="{C7C83967-5580-4C59-976D-D30CD58BE367}" srcOrd="0" destOrd="0" presId="urn:microsoft.com/office/officeart/2005/8/layout/vList2"/>
    <dgm:cxn modelId="{4B13C959-4BA4-429C-9634-961F74FD9997}" type="presOf" srcId="{6B57968E-CE0C-40F6-B214-6E16B907A568}" destId="{DD416871-6789-4417-AEF3-6DCAAA332446}" srcOrd="0" destOrd="0" presId="urn:microsoft.com/office/officeart/2005/8/layout/vList2"/>
    <dgm:cxn modelId="{4DB8CB0D-CCCE-476E-9A26-445D945DD345}" srcId="{6E78A57E-0C72-42C5-A018-4081F17EDDC9}" destId="{95C85B0F-6DA7-465E-9842-BF0036C2B9C0}" srcOrd="3" destOrd="0" parTransId="{9954DE2D-27D2-475B-BB4D-07B5DE9485C6}" sibTransId="{5BA391F5-9321-4206-8060-9E3D2C496255}"/>
    <dgm:cxn modelId="{16901BF2-106C-43B8-8867-E6BBD99CAC99}" type="presOf" srcId="{6E78A57E-0C72-42C5-A018-4081F17EDDC9}" destId="{8A373182-0D97-435E-BFDF-2A2E0AC5D7FF}" srcOrd="0" destOrd="0" presId="urn:microsoft.com/office/officeart/2005/8/layout/vList2"/>
    <dgm:cxn modelId="{677DE3FF-4468-4767-A381-C5BE803D53FD}" type="presOf" srcId="{2192E9B6-ECE7-473E-A8EC-F5447DCD57A2}" destId="{12DCE014-3BCF-4276-BDD7-EE670B97110C}" srcOrd="0" destOrd="0" presId="urn:microsoft.com/office/officeart/2005/8/layout/vList2"/>
    <dgm:cxn modelId="{D441D12C-C7E7-4DC3-BED2-9E74D892230F}" type="presOf" srcId="{B7515243-F573-4859-A9C6-5651B68F7836}" destId="{BAEE3B75-C33E-487B-A793-2DD87468A2D1}" srcOrd="0" destOrd="0" presId="urn:microsoft.com/office/officeart/2005/8/layout/vList2"/>
    <dgm:cxn modelId="{8AA40671-2E4E-4400-A753-0D5CA12205FB}" srcId="{6E78A57E-0C72-42C5-A018-4081F17EDDC9}" destId="{B229BF9D-BA34-47C2-AA34-6AD62D9295BB}" srcOrd="1" destOrd="0" parTransId="{7739E6E0-0754-417E-A656-0C66DAAA9BEF}" sibTransId="{33EE033F-035E-4643-82AF-7C718CCFEF77}"/>
    <dgm:cxn modelId="{F398F45A-4C42-4C9C-B5E3-74C4A28BF68C}" type="presParOf" srcId="{8A373182-0D97-435E-BFDF-2A2E0AC5D7FF}" destId="{12DCE014-3BCF-4276-BDD7-EE670B97110C}" srcOrd="0" destOrd="0" presId="urn:microsoft.com/office/officeart/2005/8/layout/vList2"/>
    <dgm:cxn modelId="{F5670646-648A-4532-9CD3-2457D2C3D2B5}" type="presParOf" srcId="{8A373182-0D97-435E-BFDF-2A2E0AC5D7FF}" destId="{3602F38C-0179-4CC3-8585-A9C3D6163D93}" srcOrd="1" destOrd="0" presId="urn:microsoft.com/office/officeart/2005/8/layout/vList2"/>
    <dgm:cxn modelId="{A7908CEC-6D81-4FC3-9FBA-144B9CFD615F}" type="presParOf" srcId="{8A373182-0D97-435E-BFDF-2A2E0AC5D7FF}" destId="{C9773CEE-FA52-4483-BD0B-3FD2B5415CD8}" srcOrd="2" destOrd="0" presId="urn:microsoft.com/office/officeart/2005/8/layout/vList2"/>
    <dgm:cxn modelId="{4027AAC0-43FD-4DD2-B731-A935963A3A02}" type="presParOf" srcId="{8A373182-0D97-435E-BFDF-2A2E0AC5D7FF}" destId="{EE8019CA-2FDC-487E-81A4-32334F4A86D9}" srcOrd="3" destOrd="0" presId="urn:microsoft.com/office/officeart/2005/8/layout/vList2"/>
    <dgm:cxn modelId="{73A01821-5108-4C66-92AB-52DDE585D910}" type="presParOf" srcId="{8A373182-0D97-435E-BFDF-2A2E0AC5D7FF}" destId="{E55C64A1-DFEA-4ADB-B2C9-C5DD7BB143FE}" srcOrd="4" destOrd="0" presId="urn:microsoft.com/office/officeart/2005/8/layout/vList2"/>
    <dgm:cxn modelId="{8DB3968F-BB03-4EE9-9C95-F678EEBD853F}" type="presParOf" srcId="{8A373182-0D97-435E-BFDF-2A2E0AC5D7FF}" destId="{B6268E4F-F308-4FDD-A6C9-43BC46D700F0}" srcOrd="5" destOrd="0" presId="urn:microsoft.com/office/officeart/2005/8/layout/vList2"/>
    <dgm:cxn modelId="{77326A68-6022-4577-89DF-FBF77EEF418C}" type="presParOf" srcId="{8A373182-0D97-435E-BFDF-2A2E0AC5D7FF}" destId="{C66641B1-B361-4921-A264-369F04D7ED3A}" srcOrd="6" destOrd="0" presId="urn:microsoft.com/office/officeart/2005/8/layout/vList2"/>
    <dgm:cxn modelId="{D290287D-E7C7-4349-A546-29F227D19DA3}" type="presParOf" srcId="{8A373182-0D97-435E-BFDF-2A2E0AC5D7FF}" destId="{6E6AA3EC-174D-4BD3-891D-C42DB21D195A}" srcOrd="7" destOrd="0" presId="urn:microsoft.com/office/officeart/2005/8/layout/vList2"/>
    <dgm:cxn modelId="{460DBFD2-6E4F-4FC0-B930-F301B1DAA33D}" type="presParOf" srcId="{8A373182-0D97-435E-BFDF-2A2E0AC5D7FF}" destId="{BAEE3B75-C33E-487B-A793-2DD87468A2D1}" srcOrd="8" destOrd="0" presId="urn:microsoft.com/office/officeart/2005/8/layout/vList2"/>
    <dgm:cxn modelId="{ED87EB24-8227-473E-BB05-BBEDE78B9402}" type="presParOf" srcId="{8A373182-0D97-435E-BFDF-2A2E0AC5D7FF}" destId="{15EE8076-595B-4C1C-B872-E08836A13394}" srcOrd="9" destOrd="0" presId="urn:microsoft.com/office/officeart/2005/8/layout/vList2"/>
    <dgm:cxn modelId="{C8C60E5F-CB6B-4F84-A4A1-B586BCE0541D}" type="presParOf" srcId="{8A373182-0D97-435E-BFDF-2A2E0AC5D7FF}" destId="{C7C83967-5580-4C59-976D-D30CD58BE367}" srcOrd="10" destOrd="0" presId="urn:microsoft.com/office/officeart/2005/8/layout/vList2"/>
    <dgm:cxn modelId="{9220FD66-E6C0-4C87-92A6-517ECB9A2519}" type="presParOf" srcId="{8A373182-0D97-435E-BFDF-2A2E0AC5D7FF}" destId="{E0A6E6D2-3F7F-43AC-93D4-C467F486488B}" srcOrd="11" destOrd="0" presId="urn:microsoft.com/office/officeart/2005/8/layout/vList2"/>
    <dgm:cxn modelId="{ECB63169-C5A4-4764-9396-BFE9F5D40D5E}" type="presParOf" srcId="{8A373182-0D97-435E-BFDF-2A2E0AC5D7FF}" destId="{E9819912-2E74-4A02-9D9A-2A4E543B22EF}" srcOrd="12" destOrd="0" presId="urn:microsoft.com/office/officeart/2005/8/layout/vList2"/>
    <dgm:cxn modelId="{F4C669BE-5FF3-41B0-AF9E-8197B90669EB}" type="presParOf" srcId="{8A373182-0D97-435E-BFDF-2A2E0AC5D7FF}" destId="{2F3A0F1A-F1AC-4918-B95C-83DD4423659B}" srcOrd="13" destOrd="0" presId="urn:microsoft.com/office/officeart/2005/8/layout/vList2"/>
    <dgm:cxn modelId="{DE65A8D3-6C6B-47B1-A8B1-4B6235D326B7}" type="presParOf" srcId="{8A373182-0D97-435E-BFDF-2A2E0AC5D7FF}" destId="{DD416871-6789-4417-AEF3-6DCAAA332446}" srcOrd="14" destOrd="0" presId="urn:microsoft.com/office/officeart/2005/8/layout/vList2"/>
    <dgm:cxn modelId="{E7857323-3566-48E1-85B7-C6E11722C7EF}" type="presParOf" srcId="{8A373182-0D97-435E-BFDF-2A2E0AC5D7FF}" destId="{D7DC6963-1B23-41E3-914E-A5D914795201}" srcOrd="15" destOrd="0" presId="urn:microsoft.com/office/officeart/2005/8/layout/vList2"/>
    <dgm:cxn modelId="{83407FCF-8E76-40D4-8049-AF7A7724BBA4}" type="presParOf" srcId="{8A373182-0D97-435E-BFDF-2A2E0AC5D7FF}" destId="{B0878474-FC6C-447E-848E-85B8ED838110}"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63FE3C-9704-4395-8839-55D372981D70}"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BA65E0E9-C30D-4AF2-90D3-D8B2B7546207}">
      <dgm:prSet/>
      <dgm:spPr/>
      <dgm:t>
        <a:bodyPr/>
        <a:lstStyle/>
        <a:p>
          <a:pPr rtl="0"/>
          <a:r>
            <a:rPr lang="en-US" dirty="0" smtClean="0"/>
            <a:t>BEING PHYSICALLY FIT</a:t>
          </a:r>
          <a:endParaRPr lang="en-GB" dirty="0"/>
        </a:p>
      </dgm:t>
    </dgm:pt>
    <dgm:pt modelId="{A92CE838-8EB0-47BB-AA9C-4DBFCED218FA}" type="parTrans" cxnId="{15228DA5-C824-4734-8758-6BC776E8D5E2}">
      <dgm:prSet/>
      <dgm:spPr/>
      <dgm:t>
        <a:bodyPr/>
        <a:lstStyle/>
        <a:p>
          <a:endParaRPr lang="en-US"/>
        </a:p>
      </dgm:t>
    </dgm:pt>
    <dgm:pt modelId="{6AC80A5B-9AE4-46D2-8DCE-13C9BF58607D}" type="sibTrans" cxnId="{15228DA5-C824-4734-8758-6BC776E8D5E2}">
      <dgm:prSet/>
      <dgm:spPr/>
      <dgm:t>
        <a:bodyPr/>
        <a:lstStyle/>
        <a:p>
          <a:endParaRPr lang="en-US"/>
        </a:p>
      </dgm:t>
    </dgm:pt>
    <dgm:pt modelId="{D9F607E7-39C4-498B-867C-853D8D3ECAD7}">
      <dgm:prSet/>
      <dgm:spPr/>
      <dgm:t>
        <a:bodyPr/>
        <a:lstStyle/>
        <a:p>
          <a:pPr rtl="0"/>
          <a:r>
            <a:rPr lang="en-US" dirty="0" smtClean="0"/>
            <a:t>ADMIRED BY FRIENDS</a:t>
          </a:r>
          <a:endParaRPr lang="en-GB" dirty="0"/>
        </a:p>
      </dgm:t>
    </dgm:pt>
    <dgm:pt modelId="{A921C367-23B4-4DDD-894A-F154EF1063EB}" type="parTrans" cxnId="{CBE85B2C-F93E-4760-B0B1-2FD087940D0A}">
      <dgm:prSet/>
      <dgm:spPr/>
      <dgm:t>
        <a:bodyPr/>
        <a:lstStyle/>
        <a:p>
          <a:endParaRPr lang="en-US"/>
        </a:p>
      </dgm:t>
    </dgm:pt>
    <dgm:pt modelId="{C0A1DC9D-7BA0-4AB1-9A54-BED022C20686}" type="sibTrans" cxnId="{CBE85B2C-F93E-4760-B0B1-2FD087940D0A}">
      <dgm:prSet/>
      <dgm:spPr/>
      <dgm:t>
        <a:bodyPr/>
        <a:lstStyle/>
        <a:p>
          <a:endParaRPr lang="en-US"/>
        </a:p>
      </dgm:t>
    </dgm:pt>
    <dgm:pt modelId="{28C74FF5-DE43-4FCB-9F6A-E96792DB318E}">
      <dgm:prSet/>
      <dgm:spPr/>
      <dgm:t>
        <a:bodyPr/>
        <a:lstStyle/>
        <a:p>
          <a:pPr rtl="0"/>
          <a:r>
            <a:rPr lang="en-US" dirty="0" smtClean="0"/>
            <a:t>OWNING LOTS OF THINGS</a:t>
          </a:r>
          <a:endParaRPr lang="en-GB" dirty="0"/>
        </a:p>
      </dgm:t>
    </dgm:pt>
    <dgm:pt modelId="{9492C6EC-93B4-40B5-B737-4BE476437D94}" type="parTrans" cxnId="{0EA15E91-DF87-4E64-9549-648AF7B7CC3C}">
      <dgm:prSet/>
      <dgm:spPr/>
      <dgm:t>
        <a:bodyPr/>
        <a:lstStyle/>
        <a:p>
          <a:endParaRPr lang="en-US"/>
        </a:p>
      </dgm:t>
    </dgm:pt>
    <dgm:pt modelId="{0A25CB7F-E614-49DD-80B0-844D9BE1C04E}" type="sibTrans" cxnId="{0EA15E91-DF87-4E64-9549-648AF7B7CC3C}">
      <dgm:prSet/>
      <dgm:spPr/>
      <dgm:t>
        <a:bodyPr/>
        <a:lstStyle/>
        <a:p>
          <a:endParaRPr lang="en-US"/>
        </a:p>
      </dgm:t>
    </dgm:pt>
    <dgm:pt modelId="{99D42AF0-9492-450B-9D67-EC60DBE168DB}">
      <dgm:prSet/>
      <dgm:spPr/>
      <dgm:t>
        <a:bodyPr/>
        <a:lstStyle/>
        <a:p>
          <a:pPr rtl="0"/>
          <a:r>
            <a:rPr lang="en-US" dirty="0" smtClean="0"/>
            <a:t>GIVING</a:t>
          </a:r>
          <a:endParaRPr lang="en-GB" dirty="0"/>
        </a:p>
      </dgm:t>
    </dgm:pt>
    <dgm:pt modelId="{905CF059-5F26-4DD5-A2D0-9339CD2B3D05}" type="parTrans" cxnId="{D68D462A-5468-4DF7-8C8C-A5F538B1D7E3}">
      <dgm:prSet/>
      <dgm:spPr/>
      <dgm:t>
        <a:bodyPr/>
        <a:lstStyle/>
        <a:p>
          <a:endParaRPr lang="en-US"/>
        </a:p>
      </dgm:t>
    </dgm:pt>
    <dgm:pt modelId="{C480C5E5-FB05-4FA9-A895-7982CB7B4EFE}" type="sibTrans" cxnId="{D68D462A-5468-4DF7-8C8C-A5F538B1D7E3}">
      <dgm:prSet/>
      <dgm:spPr/>
      <dgm:t>
        <a:bodyPr/>
        <a:lstStyle/>
        <a:p>
          <a:endParaRPr lang="en-US"/>
        </a:p>
      </dgm:t>
    </dgm:pt>
    <dgm:pt modelId="{82BE5778-FF54-44A7-B2B1-DD49EB4E2EE2}">
      <dgm:prSet/>
      <dgm:spPr/>
      <dgm:t>
        <a:bodyPr/>
        <a:lstStyle/>
        <a:p>
          <a:pPr rtl="0"/>
          <a:r>
            <a:rPr lang="en-US" dirty="0" smtClean="0"/>
            <a:t>BEING “GREEN”</a:t>
          </a:r>
          <a:endParaRPr lang="en-GB" dirty="0"/>
        </a:p>
      </dgm:t>
    </dgm:pt>
    <dgm:pt modelId="{AEA2BAD3-86F5-416C-90D5-12147F7A1379}" type="parTrans" cxnId="{44DE775A-0765-40CE-AFB3-BC7FF0CBA314}">
      <dgm:prSet/>
      <dgm:spPr/>
      <dgm:t>
        <a:bodyPr/>
        <a:lstStyle/>
        <a:p>
          <a:endParaRPr lang="en-US"/>
        </a:p>
      </dgm:t>
    </dgm:pt>
    <dgm:pt modelId="{8DC35C41-3D56-4A88-BE06-7E108AC83B7E}" type="sibTrans" cxnId="{44DE775A-0765-40CE-AFB3-BC7FF0CBA314}">
      <dgm:prSet/>
      <dgm:spPr/>
      <dgm:t>
        <a:bodyPr/>
        <a:lstStyle/>
        <a:p>
          <a:endParaRPr lang="en-US"/>
        </a:p>
      </dgm:t>
    </dgm:pt>
    <dgm:pt modelId="{A2267410-4FE9-411C-BEF0-01EF389066A1}">
      <dgm:prSet/>
      <dgm:spPr/>
      <dgm:t>
        <a:bodyPr/>
        <a:lstStyle/>
        <a:p>
          <a:pPr rtl="0"/>
          <a:r>
            <a:rPr lang="en-US" dirty="0" smtClean="0"/>
            <a:t>TOLERANCE</a:t>
          </a:r>
          <a:endParaRPr lang="en-GB" dirty="0"/>
        </a:p>
      </dgm:t>
    </dgm:pt>
    <dgm:pt modelId="{FA38E3C7-07C1-4251-8088-75B9C046A3AF}" type="parTrans" cxnId="{FBA4307B-6CCB-465B-8CAF-BAF85BAA4013}">
      <dgm:prSet/>
      <dgm:spPr/>
      <dgm:t>
        <a:bodyPr/>
        <a:lstStyle/>
        <a:p>
          <a:endParaRPr lang="en-US"/>
        </a:p>
      </dgm:t>
    </dgm:pt>
    <dgm:pt modelId="{F1B7B013-566A-4A6E-A2E8-2736784762BD}" type="sibTrans" cxnId="{FBA4307B-6CCB-465B-8CAF-BAF85BAA4013}">
      <dgm:prSet/>
      <dgm:spPr/>
      <dgm:t>
        <a:bodyPr/>
        <a:lstStyle/>
        <a:p>
          <a:endParaRPr lang="en-US"/>
        </a:p>
      </dgm:t>
    </dgm:pt>
    <dgm:pt modelId="{6F2DF961-7448-4446-A64F-8396B661F369}">
      <dgm:prSet/>
      <dgm:spPr/>
      <dgm:t>
        <a:bodyPr/>
        <a:lstStyle/>
        <a:p>
          <a:pPr rtl="0"/>
          <a:r>
            <a:rPr lang="en-US" dirty="0" smtClean="0"/>
            <a:t>HARD WORK</a:t>
          </a:r>
          <a:endParaRPr lang="en-US" dirty="0"/>
        </a:p>
      </dgm:t>
    </dgm:pt>
    <dgm:pt modelId="{DDC655F1-E8B2-4789-A266-F7B0251227CF}" type="parTrans" cxnId="{26367496-252C-4B9C-A36C-9F9390D96A5F}">
      <dgm:prSet/>
      <dgm:spPr/>
      <dgm:t>
        <a:bodyPr/>
        <a:lstStyle/>
        <a:p>
          <a:endParaRPr lang="en-US"/>
        </a:p>
      </dgm:t>
    </dgm:pt>
    <dgm:pt modelId="{4D5326C8-9A66-432C-825C-2E80676640FA}" type="sibTrans" cxnId="{26367496-252C-4B9C-A36C-9F9390D96A5F}">
      <dgm:prSet/>
      <dgm:spPr/>
      <dgm:t>
        <a:bodyPr/>
        <a:lstStyle/>
        <a:p>
          <a:endParaRPr lang="en-US"/>
        </a:p>
      </dgm:t>
    </dgm:pt>
    <dgm:pt modelId="{A1A164C6-CC82-4BE8-82F9-C46957DD855C}" type="pres">
      <dgm:prSet presAssocID="{D363FE3C-9704-4395-8839-55D372981D70}" presName="linear" presStyleCnt="0">
        <dgm:presLayoutVars>
          <dgm:animLvl val="lvl"/>
          <dgm:resizeHandles val="exact"/>
        </dgm:presLayoutVars>
      </dgm:prSet>
      <dgm:spPr/>
      <dgm:t>
        <a:bodyPr/>
        <a:lstStyle/>
        <a:p>
          <a:endParaRPr lang="en-GB"/>
        </a:p>
      </dgm:t>
    </dgm:pt>
    <dgm:pt modelId="{857BBCF0-9F14-42A4-AE5C-C190EE71D2DC}" type="pres">
      <dgm:prSet presAssocID="{BA65E0E9-C30D-4AF2-90D3-D8B2B7546207}" presName="parentText" presStyleLbl="node1" presStyleIdx="0" presStyleCnt="7">
        <dgm:presLayoutVars>
          <dgm:chMax val="0"/>
          <dgm:bulletEnabled val="1"/>
        </dgm:presLayoutVars>
      </dgm:prSet>
      <dgm:spPr/>
      <dgm:t>
        <a:bodyPr/>
        <a:lstStyle/>
        <a:p>
          <a:endParaRPr lang="en-GB"/>
        </a:p>
      </dgm:t>
    </dgm:pt>
    <dgm:pt modelId="{E861060B-A815-4F16-A865-466956764CF5}" type="pres">
      <dgm:prSet presAssocID="{6AC80A5B-9AE4-46D2-8DCE-13C9BF58607D}" presName="spacer" presStyleCnt="0"/>
      <dgm:spPr/>
    </dgm:pt>
    <dgm:pt modelId="{AA77E399-BB72-4FE2-9740-1F36454B6D94}" type="pres">
      <dgm:prSet presAssocID="{D9F607E7-39C4-498B-867C-853D8D3ECAD7}" presName="parentText" presStyleLbl="node1" presStyleIdx="1" presStyleCnt="7">
        <dgm:presLayoutVars>
          <dgm:chMax val="0"/>
          <dgm:bulletEnabled val="1"/>
        </dgm:presLayoutVars>
      </dgm:prSet>
      <dgm:spPr/>
      <dgm:t>
        <a:bodyPr/>
        <a:lstStyle/>
        <a:p>
          <a:endParaRPr lang="en-GB"/>
        </a:p>
      </dgm:t>
    </dgm:pt>
    <dgm:pt modelId="{685A7F2C-20BF-472B-B63B-A11D723C013A}" type="pres">
      <dgm:prSet presAssocID="{C0A1DC9D-7BA0-4AB1-9A54-BED022C20686}" presName="spacer" presStyleCnt="0"/>
      <dgm:spPr/>
    </dgm:pt>
    <dgm:pt modelId="{FF0CA481-5928-40A2-B74D-DA8A027FD820}" type="pres">
      <dgm:prSet presAssocID="{28C74FF5-DE43-4FCB-9F6A-E96792DB318E}" presName="parentText" presStyleLbl="node1" presStyleIdx="2" presStyleCnt="7">
        <dgm:presLayoutVars>
          <dgm:chMax val="0"/>
          <dgm:bulletEnabled val="1"/>
        </dgm:presLayoutVars>
      </dgm:prSet>
      <dgm:spPr/>
      <dgm:t>
        <a:bodyPr/>
        <a:lstStyle/>
        <a:p>
          <a:endParaRPr lang="en-US"/>
        </a:p>
      </dgm:t>
    </dgm:pt>
    <dgm:pt modelId="{11FF8973-8240-4D5C-B838-3CD917100937}" type="pres">
      <dgm:prSet presAssocID="{0A25CB7F-E614-49DD-80B0-844D9BE1C04E}" presName="spacer" presStyleCnt="0"/>
      <dgm:spPr/>
    </dgm:pt>
    <dgm:pt modelId="{8CBF889E-65A4-41A8-A380-02BDBB10A4DE}" type="pres">
      <dgm:prSet presAssocID="{99D42AF0-9492-450B-9D67-EC60DBE168DB}" presName="parentText" presStyleLbl="node1" presStyleIdx="3" presStyleCnt="7">
        <dgm:presLayoutVars>
          <dgm:chMax val="0"/>
          <dgm:bulletEnabled val="1"/>
        </dgm:presLayoutVars>
      </dgm:prSet>
      <dgm:spPr/>
      <dgm:t>
        <a:bodyPr/>
        <a:lstStyle/>
        <a:p>
          <a:endParaRPr lang="en-GB"/>
        </a:p>
      </dgm:t>
    </dgm:pt>
    <dgm:pt modelId="{6738588A-CB7D-44DA-9038-4741F6031577}" type="pres">
      <dgm:prSet presAssocID="{C480C5E5-FB05-4FA9-A895-7982CB7B4EFE}" presName="spacer" presStyleCnt="0"/>
      <dgm:spPr/>
    </dgm:pt>
    <dgm:pt modelId="{04FDE0AA-B5DD-4611-A972-685DB7F2F20A}" type="pres">
      <dgm:prSet presAssocID="{82BE5778-FF54-44A7-B2B1-DD49EB4E2EE2}" presName="parentText" presStyleLbl="node1" presStyleIdx="4" presStyleCnt="7">
        <dgm:presLayoutVars>
          <dgm:chMax val="0"/>
          <dgm:bulletEnabled val="1"/>
        </dgm:presLayoutVars>
      </dgm:prSet>
      <dgm:spPr/>
      <dgm:t>
        <a:bodyPr/>
        <a:lstStyle/>
        <a:p>
          <a:endParaRPr lang="en-GB"/>
        </a:p>
      </dgm:t>
    </dgm:pt>
    <dgm:pt modelId="{7200CD8E-905C-44BA-AC2D-D0A4233D639C}" type="pres">
      <dgm:prSet presAssocID="{8DC35C41-3D56-4A88-BE06-7E108AC83B7E}" presName="spacer" presStyleCnt="0"/>
      <dgm:spPr/>
    </dgm:pt>
    <dgm:pt modelId="{3ED9C5D5-B0C0-4FB5-9C0A-C5C727F1AADC}" type="pres">
      <dgm:prSet presAssocID="{A2267410-4FE9-411C-BEF0-01EF389066A1}" presName="parentText" presStyleLbl="node1" presStyleIdx="5" presStyleCnt="7">
        <dgm:presLayoutVars>
          <dgm:chMax val="0"/>
          <dgm:bulletEnabled val="1"/>
        </dgm:presLayoutVars>
      </dgm:prSet>
      <dgm:spPr/>
      <dgm:t>
        <a:bodyPr/>
        <a:lstStyle/>
        <a:p>
          <a:endParaRPr lang="en-GB"/>
        </a:p>
      </dgm:t>
    </dgm:pt>
    <dgm:pt modelId="{B7DEAE20-A679-42CD-BDF8-DAD73737547C}" type="pres">
      <dgm:prSet presAssocID="{F1B7B013-566A-4A6E-A2E8-2736784762BD}" presName="spacer" presStyleCnt="0"/>
      <dgm:spPr/>
    </dgm:pt>
    <dgm:pt modelId="{308494BC-B8EF-4B94-9671-2699F906D4AF}" type="pres">
      <dgm:prSet presAssocID="{6F2DF961-7448-4446-A64F-8396B661F369}" presName="parentText" presStyleLbl="node1" presStyleIdx="6" presStyleCnt="7">
        <dgm:presLayoutVars>
          <dgm:chMax val="0"/>
          <dgm:bulletEnabled val="1"/>
        </dgm:presLayoutVars>
      </dgm:prSet>
      <dgm:spPr/>
      <dgm:t>
        <a:bodyPr/>
        <a:lstStyle/>
        <a:p>
          <a:endParaRPr lang="en-GB"/>
        </a:p>
      </dgm:t>
    </dgm:pt>
  </dgm:ptLst>
  <dgm:cxnLst>
    <dgm:cxn modelId="{D68D462A-5468-4DF7-8C8C-A5F538B1D7E3}" srcId="{D363FE3C-9704-4395-8839-55D372981D70}" destId="{99D42AF0-9492-450B-9D67-EC60DBE168DB}" srcOrd="3" destOrd="0" parTransId="{905CF059-5F26-4DD5-A2D0-9339CD2B3D05}" sibTransId="{C480C5E5-FB05-4FA9-A895-7982CB7B4EFE}"/>
    <dgm:cxn modelId="{26367496-252C-4B9C-A36C-9F9390D96A5F}" srcId="{D363FE3C-9704-4395-8839-55D372981D70}" destId="{6F2DF961-7448-4446-A64F-8396B661F369}" srcOrd="6" destOrd="0" parTransId="{DDC655F1-E8B2-4789-A266-F7B0251227CF}" sibTransId="{4D5326C8-9A66-432C-825C-2E80676640FA}"/>
    <dgm:cxn modelId="{F99548FE-14C7-45CE-BC0F-5F60115E740C}" type="presOf" srcId="{82BE5778-FF54-44A7-B2B1-DD49EB4E2EE2}" destId="{04FDE0AA-B5DD-4611-A972-685DB7F2F20A}" srcOrd="0" destOrd="0" presId="urn:microsoft.com/office/officeart/2005/8/layout/vList2"/>
    <dgm:cxn modelId="{299FD7AB-DFFD-4FFC-A356-BB20CAD3D258}" type="presOf" srcId="{A2267410-4FE9-411C-BEF0-01EF389066A1}" destId="{3ED9C5D5-B0C0-4FB5-9C0A-C5C727F1AADC}" srcOrd="0" destOrd="0" presId="urn:microsoft.com/office/officeart/2005/8/layout/vList2"/>
    <dgm:cxn modelId="{FBA4307B-6CCB-465B-8CAF-BAF85BAA4013}" srcId="{D363FE3C-9704-4395-8839-55D372981D70}" destId="{A2267410-4FE9-411C-BEF0-01EF389066A1}" srcOrd="5" destOrd="0" parTransId="{FA38E3C7-07C1-4251-8088-75B9C046A3AF}" sibTransId="{F1B7B013-566A-4A6E-A2E8-2736784762BD}"/>
    <dgm:cxn modelId="{20241550-C4A8-44B6-A8D4-717873010406}" type="presOf" srcId="{D363FE3C-9704-4395-8839-55D372981D70}" destId="{A1A164C6-CC82-4BE8-82F9-C46957DD855C}" srcOrd="0" destOrd="0" presId="urn:microsoft.com/office/officeart/2005/8/layout/vList2"/>
    <dgm:cxn modelId="{A20B1716-7616-4239-A3A5-A3F483FDD634}" type="presOf" srcId="{99D42AF0-9492-450B-9D67-EC60DBE168DB}" destId="{8CBF889E-65A4-41A8-A380-02BDBB10A4DE}" srcOrd="0" destOrd="0" presId="urn:microsoft.com/office/officeart/2005/8/layout/vList2"/>
    <dgm:cxn modelId="{0EA15E91-DF87-4E64-9549-648AF7B7CC3C}" srcId="{D363FE3C-9704-4395-8839-55D372981D70}" destId="{28C74FF5-DE43-4FCB-9F6A-E96792DB318E}" srcOrd="2" destOrd="0" parTransId="{9492C6EC-93B4-40B5-B737-4BE476437D94}" sibTransId="{0A25CB7F-E614-49DD-80B0-844D9BE1C04E}"/>
    <dgm:cxn modelId="{15228DA5-C824-4734-8758-6BC776E8D5E2}" srcId="{D363FE3C-9704-4395-8839-55D372981D70}" destId="{BA65E0E9-C30D-4AF2-90D3-D8B2B7546207}" srcOrd="0" destOrd="0" parTransId="{A92CE838-8EB0-47BB-AA9C-4DBFCED218FA}" sibTransId="{6AC80A5B-9AE4-46D2-8DCE-13C9BF58607D}"/>
    <dgm:cxn modelId="{44DE775A-0765-40CE-AFB3-BC7FF0CBA314}" srcId="{D363FE3C-9704-4395-8839-55D372981D70}" destId="{82BE5778-FF54-44A7-B2B1-DD49EB4E2EE2}" srcOrd="4" destOrd="0" parTransId="{AEA2BAD3-86F5-416C-90D5-12147F7A1379}" sibTransId="{8DC35C41-3D56-4A88-BE06-7E108AC83B7E}"/>
    <dgm:cxn modelId="{CBE85B2C-F93E-4760-B0B1-2FD087940D0A}" srcId="{D363FE3C-9704-4395-8839-55D372981D70}" destId="{D9F607E7-39C4-498B-867C-853D8D3ECAD7}" srcOrd="1" destOrd="0" parTransId="{A921C367-23B4-4DDD-894A-F154EF1063EB}" sibTransId="{C0A1DC9D-7BA0-4AB1-9A54-BED022C20686}"/>
    <dgm:cxn modelId="{18D21671-1FE8-47B1-BD51-F48427FD20F6}" type="presOf" srcId="{28C74FF5-DE43-4FCB-9F6A-E96792DB318E}" destId="{FF0CA481-5928-40A2-B74D-DA8A027FD820}" srcOrd="0" destOrd="0" presId="urn:microsoft.com/office/officeart/2005/8/layout/vList2"/>
    <dgm:cxn modelId="{B23B6226-57FF-4441-A4DC-427F9CA310A6}" type="presOf" srcId="{D9F607E7-39C4-498B-867C-853D8D3ECAD7}" destId="{AA77E399-BB72-4FE2-9740-1F36454B6D94}" srcOrd="0" destOrd="0" presId="urn:microsoft.com/office/officeart/2005/8/layout/vList2"/>
    <dgm:cxn modelId="{CCE44E84-6D22-4AD3-8A77-769E4D77D080}" type="presOf" srcId="{BA65E0E9-C30D-4AF2-90D3-D8B2B7546207}" destId="{857BBCF0-9F14-42A4-AE5C-C190EE71D2DC}" srcOrd="0" destOrd="0" presId="urn:microsoft.com/office/officeart/2005/8/layout/vList2"/>
    <dgm:cxn modelId="{64BF7BE4-9051-41F4-B212-8044B0F743D6}" type="presOf" srcId="{6F2DF961-7448-4446-A64F-8396B661F369}" destId="{308494BC-B8EF-4B94-9671-2699F906D4AF}" srcOrd="0" destOrd="0" presId="urn:microsoft.com/office/officeart/2005/8/layout/vList2"/>
    <dgm:cxn modelId="{C3C45BD7-0579-4195-AFDD-1706C738D58A}" type="presParOf" srcId="{A1A164C6-CC82-4BE8-82F9-C46957DD855C}" destId="{857BBCF0-9F14-42A4-AE5C-C190EE71D2DC}" srcOrd="0" destOrd="0" presId="urn:microsoft.com/office/officeart/2005/8/layout/vList2"/>
    <dgm:cxn modelId="{70356648-4DCC-4781-8062-6AFCDA906977}" type="presParOf" srcId="{A1A164C6-CC82-4BE8-82F9-C46957DD855C}" destId="{E861060B-A815-4F16-A865-466956764CF5}" srcOrd="1" destOrd="0" presId="urn:microsoft.com/office/officeart/2005/8/layout/vList2"/>
    <dgm:cxn modelId="{1195AF4B-472E-4126-A72A-AAC20A115785}" type="presParOf" srcId="{A1A164C6-CC82-4BE8-82F9-C46957DD855C}" destId="{AA77E399-BB72-4FE2-9740-1F36454B6D94}" srcOrd="2" destOrd="0" presId="urn:microsoft.com/office/officeart/2005/8/layout/vList2"/>
    <dgm:cxn modelId="{563C53DD-B15A-4399-BBDE-26A983070A80}" type="presParOf" srcId="{A1A164C6-CC82-4BE8-82F9-C46957DD855C}" destId="{685A7F2C-20BF-472B-B63B-A11D723C013A}" srcOrd="3" destOrd="0" presId="urn:microsoft.com/office/officeart/2005/8/layout/vList2"/>
    <dgm:cxn modelId="{8C25D688-C7EA-4B16-8E3B-8B12D3B34144}" type="presParOf" srcId="{A1A164C6-CC82-4BE8-82F9-C46957DD855C}" destId="{FF0CA481-5928-40A2-B74D-DA8A027FD820}" srcOrd="4" destOrd="0" presId="urn:microsoft.com/office/officeart/2005/8/layout/vList2"/>
    <dgm:cxn modelId="{51F7FA82-2A84-482D-A5E4-98FE62349AC6}" type="presParOf" srcId="{A1A164C6-CC82-4BE8-82F9-C46957DD855C}" destId="{11FF8973-8240-4D5C-B838-3CD917100937}" srcOrd="5" destOrd="0" presId="urn:microsoft.com/office/officeart/2005/8/layout/vList2"/>
    <dgm:cxn modelId="{F7916FB4-C85D-40A8-B43B-113C656EE41E}" type="presParOf" srcId="{A1A164C6-CC82-4BE8-82F9-C46957DD855C}" destId="{8CBF889E-65A4-41A8-A380-02BDBB10A4DE}" srcOrd="6" destOrd="0" presId="urn:microsoft.com/office/officeart/2005/8/layout/vList2"/>
    <dgm:cxn modelId="{6DBB9688-B0A3-4930-A9B4-9C5FBA8F7EB2}" type="presParOf" srcId="{A1A164C6-CC82-4BE8-82F9-C46957DD855C}" destId="{6738588A-CB7D-44DA-9038-4741F6031577}" srcOrd="7" destOrd="0" presId="urn:microsoft.com/office/officeart/2005/8/layout/vList2"/>
    <dgm:cxn modelId="{1E254F15-B64B-4C73-B422-98A59F2760E0}" type="presParOf" srcId="{A1A164C6-CC82-4BE8-82F9-C46957DD855C}" destId="{04FDE0AA-B5DD-4611-A972-685DB7F2F20A}" srcOrd="8" destOrd="0" presId="urn:microsoft.com/office/officeart/2005/8/layout/vList2"/>
    <dgm:cxn modelId="{7A97E4B6-6160-4AB1-AD28-D4DA0049BC5B}" type="presParOf" srcId="{A1A164C6-CC82-4BE8-82F9-C46957DD855C}" destId="{7200CD8E-905C-44BA-AC2D-D0A4233D639C}" srcOrd="9" destOrd="0" presId="urn:microsoft.com/office/officeart/2005/8/layout/vList2"/>
    <dgm:cxn modelId="{DCD38994-C01D-4542-82DB-C35079A3022D}" type="presParOf" srcId="{A1A164C6-CC82-4BE8-82F9-C46957DD855C}" destId="{3ED9C5D5-B0C0-4FB5-9C0A-C5C727F1AADC}" srcOrd="10" destOrd="0" presId="urn:microsoft.com/office/officeart/2005/8/layout/vList2"/>
    <dgm:cxn modelId="{A7975292-7EEB-4653-9F88-CB0FF54874B2}" type="presParOf" srcId="{A1A164C6-CC82-4BE8-82F9-C46957DD855C}" destId="{B7DEAE20-A679-42CD-BDF8-DAD73737547C}" srcOrd="11" destOrd="0" presId="urn:microsoft.com/office/officeart/2005/8/layout/vList2"/>
    <dgm:cxn modelId="{9DF6E1B5-04E2-44D5-9125-61B8E61A7E53}" type="presParOf" srcId="{A1A164C6-CC82-4BE8-82F9-C46957DD855C}" destId="{308494BC-B8EF-4B94-9671-2699F906D4AF}" srcOrd="1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32890-3322-4BCA-B3F9-A06C8CFF094A}">
      <dsp:nvSpPr>
        <dsp:cNvPr id="0" name=""/>
        <dsp:cNvSpPr/>
      </dsp:nvSpPr>
      <dsp:spPr>
        <a:xfrm>
          <a:off x="0" y="127777"/>
          <a:ext cx="8229600" cy="88744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rtl="0">
            <a:lnSpc>
              <a:spcPct val="90000"/>
            </a:lnSpc>
            <a:spcBef>
              <a:spcPct val="0"/>
            </a:spcBef>
            <a:spcAft>
              <a:spcPct val="35000"/>
            </a:spcAft>
          </a:pPr>
          <a:r>
            <a:rPr lang="en-US" sz="3700" kern="1200" dirty="0" smtClean="0"/>
            <a:t>Match them to the following statements.</a:t>
          </a:r>
          <a:endParaRPr lang="en-US" sz="3700" kern="1200" dirty="0"/>
        </a:p>
      </dsp:txBody>
      <dsp:txXfrm>
        <a:off x="43321" y="171098"/>
        <a:ext cx="8142958" cy="80080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5122F-91CD-47A5-8AF2-88ED442CF8A0}">
      <dsp:nvSpPr>
        <dsp:cNvPr id="0" name=""/>
        <dsp:cNvSpPr/>
      </dsp:nvSpPr>
      <dsp:spPr>
        <a:xfrm>
          <a:off x="0" y="273892"/>
          <a:ext cx="4038600" cy="50368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I want to be rich.</a:t>
          </a:r>
          <a:endParaRPr lang="en-GB" sz="2100" kern="1200" dirty="0"/>
        </a:p>
      </dsp:txBody>
      <dsp:txXfrm>
        <a:off x="24588" y="298480"/>
        <a:ext cx="3989424" cy="454509"/>
      </dsp:txXfrm>
    </dsp:sp>
    <dsp:sp modelId="{336CEF90-9586-414F-8991-BF48401F693A}">
      <dsp:nvSpPr>
        <dsp:cNvPr id="0" name=""/>
        <dsp:cNvSpPr/>
      </dsp:nvSpPr>
      <dsp:spPr>
        <a:xfrm>
          <a:off x="0" y="838057"/>
          <a:ext cx="4038600" cy="50368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I want everyone to know my name.</a:t>
          </a:r>
          <a:endParaRPr lang="en-GB" sz="2100" kern="1200" dirty="0"/>
        </a:p>
      </dsp:txBody>
      <dsp:txXfrm>
        <a:off x="24588" y="862645"/>
        <a:ext cx="3989424" cy="454509"/>
      </dsp:txXfrm>
    </dsp:sp>
    <dsp:sp modelId="{CFDA3D04-BFC2-4052-94CD-96FC8F46134E}">
      <dsp:nvSpPr>
        <dsp:cNvPr id="0" name=""/>
        <dsp:cNvSpPr/>
      </dsp:nvSpPr>
      <dsp:spPr>
        <a:xfrm>
          <a:off x="0" y="1402222"/>
          <a:ext cx="4038600" cy="503685"/>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I am approachable.</a:t>
          </a:r>
          <a:endParaRPr lang="en-GB" sz="2100" kern="1200" dirty="0"/>
        </a:p>
      </dsp:txBody>
      <dsp:txXfrm>
        <a:off x="24588" y="1426810"/>
        <a:ext cx="3989424" cy="454509"/>
      </dsp:txXfrm>
    </dsp:sp>
    <dsp:sp modelId="{5703AAEB-A996-4AE3-AFFD-DF6EF8D0AAAE}">
      <dsp:nvSpPr>
        <dsp:cNvPr id="0" name=""/>
        <dsp:cNvSpPr/>
      </dsp:nvSpPr>
      <dsp:spPr>
        <a:xfrm>
          <a:off x="0" y="1966387"/>
          <a:ext cx="4038600" cy="50368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I like to enjoy myself.</a:t>
          </a:r>
          <a:endParaRPr lang="en-GB" sz="2100" kern="1200" dirty="0"/>
        </a:p>
      </dsp:txBody>
      <dsp:txXfrm>
        <a:off x="24588" y="1990975"/>
        <a:ext cx="3989424" cy="454509"/>
      </dsp:txXfrm>
    </dsp:sp>
    <dsp:sp modelId="{F275B2DB-FAFD-4247-B5CD-507E3ECC894F}">
      <dsp:nvSpPr>
        <dsp:cNvPr id="0" name=""/>
        <dsp:cNvSpPr/>
      </dsp:nvSpPr>
      <dsp:spPr>
        <a:xfrm>
          <a:off x="0" y="2530552"/>
          <a:ext cx="4038600" cy="50368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I like spending time with my mates.</a:t>
          </a:r>
          <a:endParaRPr lang="en-GB" sz="2100" kern="1200" dirty="0"/>
        </a:p>
      </dsp:txBody>
      <dsp:txXfrm>
        <a:off x="24588" y="2555140"/>
        <a:ext cx="3989424" cy="454509"/>
      </dsp:txXfrm>
    </dsp:sp>
    <dsp:sp modelId="{04BC2998-7281-454F-A25D-9026756BE7AB}">
      <dsp:nvSpPr>
        <dsp:cNvPr id="0" name=""/>
        <dsp:cNvSpPr/>
      </dsp:nvSpPr>
      <dsp:spPr>
        <a:xfrm>
          <a:off x="0" y="3094717"/>
          <a:ext cx="4038600" cy="50368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I want to get to the top.</a:t>
          </a:r>
          <a:endParaRPr lang="en-GB" sz="2100" kern="1200" dirty="0"/>
        </a:p>
      </dsp:txBody>
      <dsp:txXfrm>
        <a:off x="24588" y="3119305"/>
        <a:ext cx="3989424" cy="454509"/>
      </dsp:txXfrm>
    </dsp:sp>
    <dsp:sp modelId="{82932B3B-FB66-402A-9A16-B62AE450CE63}">
      <dsp:nvSpPr>
        <dsp:cNvPr id="0" name=""/>
        <dsp:cNvSpPr/>
      </dsp:nvSpPr>
      <dsp:spPr>
        <a:xfrm>
          <a:off x="0" y="3658882"/>
          <a:ext cx="4038600" cy="50368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I love doing things with my family.</a:t>
          </a:r>
          <a:endParaRPr lang="en-GB" sz="2100" kern="1200" dirty="0"/>
        </a:p>
      </dsp:txBody>
      <dsp:txXfrm>
        <a:off x="24588" y="3683470"/>
        <a:ext cx="3989424" cy="454509"/>
      </dsp:txXfrm>
    </dsp:sp>
    <dsp:sp modelId="{2D65FFEF-F900-44FF-8CC3-940828C6F356}">
      <dsp:nvSpPr>
        <dsp:cNvPr id="0" name=""/>
        <dsp:cNvSpPr/>
      </dsp:nvSpPr>
      <dsp:spPr>
        <a:xfrm>
          <a:off x="0" y="4223047"/>
          <a:ext cx="4038600" cy="503685"/>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t>You get out what you put in.</a:t>
          </a:r>
          <a:endParaRPr lang="en-US" sz="2100" kern="1200" dirty="0"/>
        </a:p>
      </dsp:txBody>
      <dsp:txXfrm>
        <a:off x="24588" y="4247635"/>
        <a:ext cx="3989424" cy="4545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72EBD-1391-4F86-96B7-89F055F37280}">
      <dsp:nvSpPr>
        <dsp:cNvPr id="0" name=""/>
        <dsp:cNvSpPr/>
      </dsp:nvSpPr>
      <dsp:spPr>
        <a:xfrm>
          <a:off x="0" y="16020"/>
          <a:ext cx="4038600" cy="63560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I always want to be in control.</a:t>
          </a:r>
          <a:endParaRPr lang="en-GB" sz="1600" kern="1200" dirty="0"/>
        </a:p>
      </dsp:txBody>
      <dsp:txXfrm>
        <a:off x="31028" y="47048"/>
        <a:ext cx="3976544" cy="573546"/>
      </dsp:txXfrm>
    </dsp:sp>
    <dsp:sp modelId="{0D09F9B1-A703-4174-9B8A-43FC1BAEA5CC}">
      <dsp:nvSpPr>
        <dsp:cNvPr id="0" name=""/>
        <dsp:cNvSpPr/>
      </dsp:nvSpPr>
      <dsp:spPr>
        <a:xfrm>
          <a:off x="0" y="697702"/>
          <a:ext cx="4038600" cy="63560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Exercise is important to me.</a:t>
          </a:r>
          <a:endParaRPr lang="en-GB" sz="1600" kern="1200" dirty="0"/>
        </a:p>
      </dsp:txBody>
      <dsp:txXfrm>
        <a:off x="31028" y="728730"/>
        <a:ext cx="3976544" cy="573546"/>
      </dsp:txXfrm>
    </dsp:sp>
    <dsp:sp modelId="{C46AC73E-7F4B-407E-83E1-253948101B67}">
      <dsp:nvSpPr>
        <dsp:cNvPr id="0" name=""/>
        <dsp:cNvSpPr/>
      </dsp:nvSpPr>
      <dsp:spPr>
        <a:xfrm>
          <a:off x="0" y="1379385"/>
          <a:ext cx="4038600" cy="63560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I need to know the latest fashion.</a:t>
          </a:r>
          <a:endParaRPr lang="en-GB" sz="1600" kern="1200" dirty="0"/>
        </a:p>
      </dsp:txBody>
      <dsp:txXfrm>
        <a:off x="31028" y="1410413"/>
        <a:ext cx="3976544" cy="573546"/>
      </dsp:txXfrm>
    </dsp:sp>
    <dsp:sp modelId="{49B1F399-BDFC-4FF8-8C3F-4D19C9CDB850}">
      <dsp:nvSpPr>
        <dsp:cNvPr id="0" name=""/>
        <dsp:cNvSpPr/>
      </dsp:nvSpPr>
      <dsp:spPr>
        <a:xfrm>
          <a:off x="0" y="2061067"/>
          <a:ext cx="4038600" cy="635602"/>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I like taking risks.</a:t>
          </a:r>
          <a:endParaRPr lang="en-GB" sz="1600" kern="1200" dirty="0"/>
        </a:p>
      </dsp:txBody>
      <dsp:txXfrm>
        <a:off x="31028" y="2092095"/>
        <a:ext cx="3976544" cy="573546"/>
      </dsp:txXfrm>
    </dsp:sp>
    <dsp:sp modelId="{502C2067-0ED8-4B44-A412-105CECB6BDD9}">
      <dsp:nvSpPr>
        <dsp:cNvPr id="0" name=""/>
        <dsp:cNvSpPr/>
      </dsp:nvSpPr>
      <dsp:spPr>
        <a:xfrm>
          <a:off x="0" y="2742750"/>
          <a:ext cx="4038600" cy="635602"/>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I want people to respect me.</a:t>
          </a:r>
          <a:endParaRPr lang="en-GB" sz="1600" kern="1200" dirty="0"/>
        </a:p>
      </dsp:txBody>
      <dsp:txXfrm>
        <a:off x="31028" y="2773778"/>
        <a:ext cx="3976544" cy="573546"/>
      </dsp:txXfrm>
    </dsp:sp>
    <dsp:sp modelId="{0EE2AE23-3511-47A8-B503-7E1CD4A503E4}">
      <dsp:nvSpPr>
        <dsp:cNvPr id="0" name=""/>
        <dsp:cNvSpPr/>
      </dsp:nvSpPr>
      <dsp:spPr>
        <a:xfrm>
          <a:off x="0" y="3424432"/>
          <a:ext cx="4038600" cy="63560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I enjoy choosing presents for my friends and family.</a:t>
          </a:r>
          <a:endParaRPr lang="en-GB" sz="1600" kern="1200" dirty="0"/>
        </a:p>
      </dsp:txBody>
      <dsp:txXfrm>
        <a:off x="31028" y="3455460"/>
        <a:ext cx="3976544" cy="573546"/>
      </dsp:txXfrm>
    </dsp:sp>
    <dsp:sp modelId="{16128890-3E23-4798-8E60-450E44DA0F09}">
      <dsp:nvSpPr>
        <dsp:cNvPr id="0" name=""/>
        <dsp:cNvSpPr/>
      </dsp:nvSpPr>
      <dsp:spPr>
        <a:xfrm>
          <a:off x="0" y="4106115"/>
          <a:ext cx="4038600" cy="63560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I worry about Earth’s future.</a:t>
          </a:r>
          <a:endParaRPr lang="en-US" sz="1600" kern="1200" dirty="0"/>
        </a:p>
      </dsp:txBody>
      <dsp:txXfrm>
        <a:off x="31028" y="4137143"/>
        <a:ext cx="3976544" cy="57354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B9E4A-858C-4767-AD08-27AC0BE618C2}">
      <dsp:nvSpPr>
        <dsp:cNvPr id="0" name=""/>
        <dsp:cNvSpPr/>
      </dsp:nvSpPr>
      <dsp:spPr>
        <a:xfrm>
          <a:off x="0" y="7852"/>
          <a:ext cx="8229600" cy="112729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rtl="0">
            <a:lnSpc>
              <a:spcPct val="90000"/>
            </a:lnSpc>
            <a:spcBef>
              <a:spcPct val="0"/>
            </a:spcBef>
            <a:spcAft>
              <a:spcPct val="35000"/>
            </a:spcAft>
          </a:pPr>
          <a:r>
            <a:rPr lang="en-US" sz="4700" kern="1200" dirty="0" smtClean="0"/>
            <a:t>TASK.</a:t>
          </a:r>
          <a:endParaRPr lang="en-US" sz="4700" kern="1200" dirty="0"/>
        </a:p>
      </dsp:txBody>
      <dsp:txXfrm>
        <a:off x="55030" y="62882"/>
        <a:ext cx="8119540" cy="101723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C3B0E-B168-41D3-9634-64AC4F2168DC}">
      <dsp:nvSpPr>
        <dsp:cNvPr id="0" name=""/>
        <dsp:cNvSpPr/>
      </dsp:nvSpPr>
      <dsp:spPr>
        <a:xfrm>
          <a:off x="0" y="52426"/>
          <a:ext cx="4038600" cy="2174554"/>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Write a mini paragraph explaining what your values were when you were  YOUNGER.</a:t>
          </a:r>
          <a:endParaRPr lang="en-GB" sz="2500" kern="1200" dirty="0"/>
        </a:p>
      </dsp:txBody>
      <dsp:txXfrm>
        <a:off x="106153" y="158579"/>
        <a:ext cx="3826294" cy="1962248"/>
      </dsp:txXfrm>
    </dsp:sp>
    <dsp:sp modelId="{AC11686E-F011-4312-BDA4-797B4845D8A1}">
      <dsp:nvSpPr>
        <dsp:cNvPr id="0" name=""/>
        <dsp:cNvSpPr/>
      </dsp:nvSpPr>
      <dsp:spPr>
        <a:xfrm>
          <a:off x="0" y="2298981"/>
          <a:ext cx="4038600" cy="2174554"/>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 All I really cared about was if Mum bought me the toy that I wanted, or if I could watch my favourite programme…”</a:t>
          </a:r>
          <a:endParaRPr lang="en-US" sz="2500" kern="1200" dirty="0"/>
        </a:p>
      </dsp:txBody>
      <dsp:txXfrm>
        <a:off x="106153" y="2405134"/>
        <a:ext cx="3826294" cy="19622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CD5F-5B72-477D-A022-5DC2B717EB89}">
      <dsp:nvSpPr>
        <dsp:cNvPr id="0" name=""/>
        <dsp:cNvSpPr/>
      </dsp:nvSpPr>
      <dsp:spPr>
        <a:xfrm>
          <a:off x="0" y="5781"/>
          <a:ext cx="4038600" cy="2199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kern="1200" dirty="0" smtClean="0"/>
            <a:t>Share your paragraph with your neighbour.</a:t>
          </a:r>
          <a:endParaRPr lang="en-GB" sz="4000" kern="1200" dirty="0"/>
        </a:p>
      </dsp:txBody>
      <dsp:txXfrm>
        <a:off x="107376" y="113157"/>
        <a:ext cx="3823848" cy="1984848"/>
      </dsp:txXfrm>
    </dsp:sp>
    <dsp:sp modelId="{BC604D2D-B6AD-4C1B-8127-540CFCA7B4AA}">
      <dsp:nvSpPr>
        <dsp:cNvPr id="0" name=""/>
        <dsp:cNvSpPr/>
      </dsp:nvSpPr>
      <dsp:spPr>
        <a:xfrm>
          <a:off x="0" y="2320581"/>
          <a:ext cx="4038600" cy="2199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kern="1200" dirty="0" smtClean="0"/>
            <a:t>What questions could you ask each other?</a:t>
          </a:r>
          <a:endParaRPr lang="en-US" sz="4000" kern="1200" dirty="0"/>
        </a:p>
      </dsp:txBody>
      <dsp:txXfrm>
        <a:off x="107376" y="2427957"/>
        <a:ext cx="3823848" cy="19848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A5CAA-0161-48CE-8ECB-0FF08DB8166D}">
      <dsp:nvSpPr>
        <dsp:cNvPr id="0" name=""/>
        <dsp:cNvSpPr/>
      </dsp:nvSpPr>
      <dsp:spPr>
        <a:xfrm>
          <a:off x="0" y="7852"/>
          <a:ext cx="8229600" cy="112729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rtl="0">
            <a:lnSpc>
              <a:spcPct val="90000"/>
            </a:lnSpc>
            <a:spcBef>
              <a:spcPct val="0"/>
            </a:spcBef>
            <a:spcAft>
              <a:spcPct val="35000"/>
            </a:spcAft>
          </a:pPr>
          <a:r>
            <a:rPr lang="en-US" sz="4700" kern="1200" dirty="0" smtClean="0"/>
            <a:t>TASK</a:t>
          </a:r>
          <a:endParaRPr lang="en-US" sz="4700" kern="1200" dirty="0"/>
        </a:p>
      </dsp:txBody>
      <dsp:txXfrm>
        <a:off x="55030" y="62882"/>
        <a:ext cx="8119540" cy="101723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B8C38-6318-4BF4-A673-9EFAC3906342}">
      <dsp:nvSpPr>
        <dsp:cNvPr id="0" name=""/>
        <dsp:cNvSpPr/>
      </dsp:nvSpPr>
      <dsp:spPr>
        <a:xfrm>
          <a:off x="0" y="52426"/>
          <a:ext cx="4038600" cy="217455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Write a mini paragraph explaining what you hope your values will be in the FUTURE ( aged 30).</a:t>
          </a:r>
          <a:endParaRPr lang="en-GB" sz="2500" kern="1200" dirty="0"/>
        </a:p>
      </dsp:txBody>
      <dsp:txXfrm>
        <a:off x="106153" y="158579"/>
        <a:ext cx="3826294" cy="1962248"/>
      </dsp:txXfrm>
    </dsp:sp>
    <dsp:sp modelId="{D09DF9DE-787B-41EC-A388-20290701CE84}">
      <dsp:nvSpPr>
        <dsp:cNvPr id="0" name=""/>
        <dsp:cNvSpPr/>
      </dsp:nvSpPr>
      <dsp:spPr>
        <a:xfrm>
          <a:off x="0" y="2298981"/>
          <a:ext cx="4038600" cy="217455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 I would love to be respected by my family and friends for my ability to provide them with the things they wanted…..” </a:t>
          </a:r>
          <a:endParaRPr lang="en-US" sz="2500" kern="1200" dirty="0"/>
        </a:p>
      </dsp:txBody>
      <dsp:txXfrm>
        <a:off x="106153" y="2405134"/>
        <a:ext cx="3826294" cy="196224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CD5F-5B72-477D-A022-5DC2B717EB89}">
      <dsp:nvSpPr>
        <dsp:cNvPr id="0" name=""/>
        <dsp:cNvSpPr/>
      </dsp:nvSpPr>
      <dsp:spPr>
        <a:xfrm>
          <a:off x="0" y="5781"/>
          <a:ext cx="4038600" cy="2199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kern="1200" dirty="0" smtClean="0"/>
            <a:t>Share your paragraph with your neighbour.</a:t>
          </a:r>
          <a:endParaRPr lang="en-GB" sz="4000" kern="1200" dirty="0"/>
        </a:p>
      </dsp:txBody>
      <dsp:txXfrm>
        <a:off x="107376" y="113157"/>
        <a:ext cx="3823848" cy="1984848"/>
      </dsp:txXfrm>
    </dsp:sp>
    <dsp:sp modelId="{BC604D2D-B6AD-4C1B-8127-540CFCA7B4AA}">
      <dsp:nvSpPr>
        <dsp:cNvPr id="0" name=""/>
        <dsp:cNvSpPr/>
      </dsp:nvSpPr>
      <dsp:spPr>
        <a:xfrm>
          <a:off x="0" y="2320581"/>
          <a:ext cx="4038600" cy="2199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kern="1200" dirty="0" smtClean="0"/>
            <a:t>What questions could you ask each other?</a:t>
          </a:r>
          <a:endParaRPr lang="en-US" sz="4000" kern="1200" dirty="0"/>
        </a:p>
      </dsp:txBody>
      <dsp:txXfrm>
        <a:off x="107376" y="2427957"/>
        <a:ext cx="3823848" cy="19848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F2C4B-BB68-43BF-9D09-D5BDA92CF67A}">
      <dsp:nvSpPr>
        <dsp:cNvPr id="0" name=""/>
        <dsp:cNvSpPr/>
      </dsp:nvSpPr>
      <dsp:spPr>
        <a:xfrm>
          <a:off x="0" y="7852"/>
          <a:ext cx="8229600" cy="112729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rtl="0">
            <a:lnSpc>
              <a:spcPct val="90000"/>
            </a:lnSpc>
            <a:spcBef>
              <a:spcPct val="0"/>
            </a:spcBef>
            <a:spcAft>
              <a:spcPct val="35000"/>
            </a:spcAft>
          </a:pPr>
          <a:r>
            <a:rPr lang="en-US" sz="4700" kern="1200" dirty="0" smtClean="0"/>
            <a:t>WATCH THIS.</a:t>
          </a:r>
          <a:endParaRPr lang="en-US" sz="4700" kern="1200" dirty="0"/>
        </a:p>
      </dsp:txBody>
      <dsp:txXfrm>
        <a:off x="55030" y="62882"/>
        <a:ext cx="8119540" cy="1017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28BE4-78D7-46DD-A8C5-A8728281F771}">
      <dsp:nvSpPr>
        <dsp:cNvPr id="0" name=""/>
        <dsp:cNvSpPr/>
      </dsp:nvSpPr>
      <dsp:spPr>
        <a:xfrm>
          <a:off x="0" y="91799"/>
          <a:ext cx="8229600" cy="9594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kern="1200" dirty="0" smtClean="0"/>
            <a:t>What choices of career do they have?</a:t>
          </a:r>
          <a:endParaRPr lang="en-US" sz="4000" kern="1200" dirty="0"/>
        </a:p>
      </dsp:txBody>
      <dsp:txXfrm>
        <a:off x="46834" y="138633"/>
        <a:ext cx="8135932" cy="8657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35D02-21BB-45AA-B467-735304A971FC}">
      <dsp:nvSpPr>
        <dsp:cNvPr id="0" name=""/>
        <dsp:cNvSpPr/>
      </dsp:nvSpPr>
      <dsp:spPr>
        <a:xfrm>
          <a:off x="0" y="115785"/>
          <a:ext cx="8229600" cy="91143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US" sz="3800" kern="1200" dirty="0" smtClean="0"/>
            <a:t>What choices of career does  she have?</a:t>
          </a:r>
          <a:endParaRPr lang="en-US" sz="3800" kern="1200" dirty="0"/>
        </a:p>
      </dsp:txBody>
      <dsp:txXfrm>
        <a:off x="44492" y="160277"/>
        <a:ext cx="8140616" cy="8224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A6C33-2421-4612-B87E-4C86DEAE0BE8}">
      <dsp:nvSpPr>
        <dsp:cNvPr id="0" name=""/>
        <dsp:cNvSpPr/>
      </dsp:nvSpPr>
      <dsp:spPr>
        <a:xfrm>
          <a:off x="0" y="7852"/>
          <a:ext cx="8229600" cy="112729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rtl="0">
            <a:lnSpc>
              <a:spcPct val="90000"/>
            </a:lnSpc>
            <a:spcBef>
              <a:spcPct val="0"/>
            </a:spcBef>
            <a:spcAft>
              <a:spcPct val="35000"/>
            </a:spcAft>
          </a:pPr>
          <a:r>
            <a:rPr lang="en-US" sz="4700" kern="1200" dirty="0" smtClean="0"/>
            <a:t>What choices do they have?</a:t>
          </a:r>
          <a:endParaRPr lang="en-US" sz="4700" kern="1200" dirty="0"/>
        </a:p>
      </dsp:txBody>
      <dsp:txXfrm>
        <a:off x="55030" y="62882"/>
        <a:ext cx="8119540" cy="10172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7C37B-181D-449E-9F0F-DB0B7FC4353D}">
      <dsp:nvSpPr>
        <dsp:cNvPr id="0" name=""/>
        <dsp:cNvSpPr/>
      </dsp:nvSpPr>
      <dsp:spPr>
        <a:xfrm>
          <a:off x="345578" y="1448"/>
          <a:ext cx="7538442" cy="4523065"/>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US" sz="6500" kern="1200" dirty="0" smtClean="0"/>
            <a:t>Copy the following VALUES and BELIEFS into your book.</a:t>
          </a:r>
          <a:endParaRPr lang="en-US" sz="6500" kern="1200" dirty="0"/>
        </a:p>
      </dsp:txBody>
      <dsp:txXfrm>
        <a:off x="345578" y="1448"/>
        <a:ext cx="7538442" cy="45230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CE014-3BCF-4276-BDD7-EE670B97110C}">
      <dsp:nvSpPr>
        <dsp:cNvPr id="0" name=""/>
        <dsp:cNvSpPr/>
      </dsp:nvSpPr>
      <dsp:spPr>
        <a:xfrm>
          <a:off x="0" y="116067"/>
          <a:ext cx="4038600" cy="52408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FUN</a:t>
          </a:r>
          <a:endParaRPr lang="en-GB" sz="2000" kern="1200" dirty="0"/>
        </a:p>
      </dsp:txBody>
      <dsp:txXfrm>
        <a:off x="25584" y="141651"/>
        <a:ext cx="3987432" cy="472913"/>
      </dsp:txXfrm>
    </dsp:sp>
    <dsp:sp modelId="{C9773CEE-FA52-4483-BD0B-3FD2B5415CD8}">
      <dsp:nvSpPr>
        <dsp:cNvPr id="0" name=""/>
        <dsp:cNvSpPr/>
      </dsp:nvSpPr>
      <dsp:spPr>
        <a:xfrm>
          <a:off x="0" y="697749"/>
          <a:ext cx="4038600" cy="4797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FRIENDS</a:t>
          </a:r>
          <a:endParaRPr lang="en-GB" sz="2000" kern="1200" dirty="0"/>
        </a:p>
      </dsp:txBody>
      <dsp:txXfrm>
        <a:off x="23417" y="721166"/>
        <a:ext cx="3991766" cy="432866"/>
      </dsp:txXfrm>
    </dsp:sp>
    <dsp:sp modelId="{E55C64A1-DFEA-4ADB-B2C9-C5DD7BB143FE}">
      <dsp:nvSpPr>
        <dsp:cNvPr id="0" name=""/>
        <dsp:cNvSpPr/>
      </dsp:nvSpPr>
      <dsp:spPr>
        <a:xfrm>
          <a:off x="0" y="1235049"/>
          <a:ext cx="4038600" cy="4797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MONEY</a:t>
          </a:r>
          <a:endParaRPr lang="en-GB" sz="2000" kern="1200" dirty="0"/>
        </a:p>
      </dsp:txBody>
      <dsp:txXfrm>
        <a:off x="23417" y="1258466"/>
        <a:ext cx="3991766" cy="432866"/>
      </dsp:txXfrm>
    </dsp:sp>
    <dsp:sp modelId="{C66641B1-B361-4921-A264-369F04D7ED3A}">
      <dsp:nvSpPr>
        <dsp:cNvPr id="0" name=""/>
        <dsp:cNvSpPr/>
      </dsp:nvSpPr>
      <dsp:spPr>
        <a:xfrm>
          <a:off x="0" y="1772349"/>
          <a:ext cx="4038600" cy="4797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SUCCESS</a:t>
          </a:r>
          <a:endParaRPr lang="en-GB" sz="2000" kern="1200" dirty="0"/>
        </a:p>
      </dsp:txBody>
      <dsp:txXfrm>
        <a:off x="23417" y="1795766"/>
        <a:ext cx="3991766" cy="432866"/>
      </dsp:txXfrm>
    </dsp:sp>
    <dsp:sp modelId="{BAEE3B75-C33E-487B-A793-2DD87468A2D1}">
      <dsp:nvSpPr>
        <dsp:cNvPr id="0" name=""/>
        <dsp:cNvSpPr/>
      </dsp:nvSpPr>
      <dsp:spPr>
        <a:xfrm>
          <a:off x="0" y="2309649"/>
          <a:ext cx="4038600" cy="4797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BEING FAMOUS</a:t>
          </a:r>
          <a:endParaRPr lang="en-GB" sz="2000" kern="1200" dirty="0"/>
        </a:p>
      </dsp:txBody>
      <dsp:txXfrm>
        <a:off x="23417" y="2333066"/>
        <a:ext cx="3991766" cy="432866"/>
      </dsp:txXfrm>
    </dsp:sp>
    <dsp:sp modelId="{C7C83967-5580-4C59-976D-D30CD58BE367}">
      <dsp:nvSpPr>
        <dsp:cNvPr id="0" name=""/>
        <dsp:cNvSpPr/>
      </dsp:nvSpPr>
      <dsp:spPr>
        <a:xfrm>
          <a:off x="0" y="2846949"/>
          <a:ext cx="4038600" cy="4797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HELPING OTHERS</a:t>
          </a:r>
          <a:endParaRPr lang="en-GB" sz="2000" kern="1200" dirty="0"/>
        </a:p>
      </dsp:txBody>
      <dsp:txXfrm>
        <a:off x="23417" y="2870366"/>
        <a:ext cx="3991766" cy="432866"/>
      </dsp:txXfrm>
    </dsp:sp>
    <dsp:sp modelId="{E9819912-2E74-4A02-9D9A-2A4E543B22EF}">
      <dsp:nvSpPr>
        <dsp:cNvPr id="0" name=""/>
        <dsp:cNvSpPr/>
      </dsp:nvSpPr>
      <dsp:spPr>
        <a:xfrm>
          <a:off x="0" y="3384249"/>
          <a:ext cx="4038600" cy="4797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POWER</a:t>
          </a:r>
          <a:endParaRPr lang="en-GB" sz="2000" kern="1200" dirty="0"/>
        </a:p>
      </dsp:txBody>
      <dsp:txXfrm>
        <a:off x="23417" y="3407666"/>
        <a:ext cx="3991766" cy="432866"/>
      </dsp:txXfrm>
    </dsp:sp>
    <dsp:sp modelId="{DD416871-6789-4417-AEF3-6DCAAA332446}">
      <dsp:nvSpPr>
        <dsp:cNvPr id="0" name=""/>
        <dsp:cNvSpPr/>
      </dsp:nvSpPr>
      <dsp:spPr>
        <a:xfrm>
          <a:off x="0" y="3921549"/>
          <a:ext cx="4038600" cy="4797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FAMILY</a:t>
          </a:r>
          <a:endParaRPr lang="en-GB" sz="2000" kern="1200" dirty="0"/>
        </a:p>
      </dsp:txBody>
      <dsp:txXfrm>
        <a:off x="23417" y="3944966"/>
        <a:ext cx="3991766" cy="432866"/>
      </dsp:txXfrm>
    </dsp:sp>
    <dsp:sp modelId="{B0878474-FC6C-447E-848E-85B8ED838110}">
      <dsp:nvSpPr>
        <dsp:cNvPr id="0" name=""/>
        <dsp:cNvSpPr/>
      </dsp:nvSpPr>
      <dsp:spPr>
        <a:xfrm>
          <a:off x="0" y="4458849"/>
          <a:ext cx="4038600" cy="4797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ADVENTURE</a:t>
          </a:r>
          <a:endParaRPr lang="en-US" sz="2000" kern="1200" dirty="0"/>
        </a:p>
      </dsp:txBody>
      <dsp:txXfrm>
        <a:off x="23417" y="4482266"/>
        <a:ext cx="3991766" cy="4328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BBCF0-9F14-42A4-AE5C-C190EE71D2DC}">
      <dsp:nvSpPr>
        <dsp:cNvPr id="0" name=""/>
        <dsp:cNvSpPr/>
      </dsp:nvSpPr>
      <dsp:spPr>
        <a:xfrm>
          <a:off x="0" y="48595"/>
          <a:ext cx="4038600" cy="62361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BEING PHYSICALLY FIT</a:t>
          </a:r>
          <a:endParaRPr lang="en-GB" sz="2600" kern="1200" dirty="0"/>
        </a:p>
      </dsp:txBody>
      <dsp:txXfrm>
        <a:off x="30442" y="79037"/>
        <a:ext cx="3977716" cy="562726"/>
      </dsp:txXfrm>
    </dsp:sp>
    <dsp:sp modelId="{AA77E399-BB72-4FE2-9740-1F36454B6D94}">
      <dsp:nvSpPr>
        <dsp:cNvPr id="0" name=""/>
        <dsp:cNvSpPr/>
      </dsp:nvSpPr>
      <dsp:spPr>
        <a:xfrm>
          <a:off x="0" y="747085"/>
          <a:ext cx="4038600" cy="62361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ADMIRED BY FRIENDS</a:t>
          </a:r>
          <a:endParaRPr lang="en-GB" sz="2600" kern="1200" dirty="0"/>
        </a:p>
      </dsp:txBody>
      <dsp:txXfrm>
        <a:off x="30442" y="777527"/>
        <a:ext cx="3977716" cy="562726"/>
      </dsp:txXfrm>
    </dsp:sp>
    <dsp:sp modelId="{FF0CA481-5928-40A2-B74D-DA8A027FD820}">
      <dsp:nvSpPr>
        <dsp:cNvPr id="0" name=""/>
        <dsp:cNvSpPr/>
      </dsp:nvSpPr>
      <dsp:spPr>
        <a:xfrm>
          <a:off x="0" y="1445575"/>
          <a:ext cx="4038600" cy="62361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OWNING LOTS OF THINGS</a:t>
          </a:r>
          <a:endParaRPr lang="en-GB" sz="2600" kern="1200" dirty="0"/>
        </a:p>
      </dsp:txBody>
      <dsp:txXfrm>
        <a:off x="30442" y="1476017"/>
        <a:ext cx="3977716" cy="562726"/>
      </dsp:txXfrm>
    </dsp:sp>
    <dsp:sp modelId="{8CBF889E-65A4-41A8-A380-02BDBB10A4DE}">
      <dsp:nvSpPr>
        <dsp:cNvPr id="0" name=""/>
        <dsp:cNvSpPr/>
      </dsp:nvSpPr>
      <dsp:spPr>
        <a:xfrm>
          <a:off x="0" y="2144065"/>
          <a:ext cx="4038600" cy="62361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GIVING</a:t>
          </a:r>
          <a:endParaRPr lang="en-GB" sz="2600" kern="1200" dirty="0"/>
        </a:p>
      </dsp:txBody>
      <dsp:txXfrm>
        <a:off x="30442" y="2174507"/>
        <a:ext cx="3977716" cy="562726"/>
      </dsp:txXfrm>
    </dsp:sp>
    <dsp:sp modelId="{04FDE0AA-B5DD-4611-A972-685DB7F2F20A}">
      <dsp:nvSpPr>
        <dsp:cNvPr id="0" name=""/>
        <dsp:cNvSpPr/>
      </dsp:nvSpPr>
      <dsp:spPr>
        <a:xfrm>
          <a:off x="0" y="2842555"/>
          <a:ext cx="4038600" cy="62361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BEING “GREEN”</a:t>
          </a:r>
          <a:endParaRPr lang="en-GB" sz="2600" kern="1200" dirty="0"/>
        </a:p>
      </dsp:txBody>
      <dsp:txXfrm>
        <a:off x="30442" y="2872997"/>
        <a:ext cx="3977716" cy="562726"/>
      </dsp:txXfrm>
    </dsp:sp>
    <dsp:sp modelId="{3ED9C5D5-B0C0-4FB5-9C0A-C5C727F1AADC}">
      <dsp:nvSpPr>
        <dsp:cNvPr id="0" name=""/>
        <dsp:cNvSpPr/>
      </dsp:nvSpPr>
      <dsp:spPr>
        <a:xfrm>
          <a:off x="0" y="3541045"/>
          <a:ext cx="4038600" cy="62361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TOLERANCE</a:t>
          </a:r>
          <a:endParaRPr lang="en-GB" sz="2600" kern="1200" dirty="0"/>
        </a:p>
      </dsp:txBody>
      <dsp:txXfrm>
        <a:off x="30442" y="3571487"/>
        <a:ext cx="3977716" cy="562726"/>
      </dsp:txXfrm>
    </dsp:sp>
    <dsp:sp modelId="{308494BC-B8EF-4B94-9671-2699F906D4AF}">
      <dsp:nvSpPr>
        <dsp:cNvPr id="0" name=""/>
        <dsp:cNvSpPr/>
      </dsp:nvSpPr>
      <dsp:spPr>
        <a:xfrm>
          <a:off x="0" y="4239535"/>
          <a:ext cx="4038600" cy="62361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kern="1200" dirty="0" smtClean="0"/>
            <a:t>HARD WORK</a:t>
          </a:r>
          <a:endParaRPr lang="en-US" sz="2600" kern="1200" dirty="0"/>
        </a:p>
      </dsp:txBody>
      <dsp:txXfrm>
        <a:off x="30442" y="4269977"/>
        <a:ext cx="3977716"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C1619-A628-4A25-B405-D3810E6AD57D}" type="datetimeFigureOut">
              <a:rPr lang="en-GB" smtClean="0"/>
              <a:t>30/06/20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FA5C1-650E-4CF7-A4B8-9E07B5E2699E}" type="slidenum">
              <a:rPr lang="en-GB" smtClean="0"/>
              <a:t>‹#›</a:t>
            </a:fld>
            <a:endParaRPr lang="en-GB"/>
          </a:p>
        </p:txBody>
      </p:sp>
    </p:spTree>
    <p:extLst>
      <p:ext uri="{BB962C8B-B14F-4D97-AF65-F5344CB8AC3E}">
        <p14:creationId xmlns:p14="http://schemas.microsoft.com/office/powerpoint/2010/main" val="2556445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https://www.youtube.com/watch?v=hnpQrMqDoqE </a:t>
            </a:r>
            <a:endParaRPr lang="en-GB" dirty="0"/>
          </a:p>
        </p:txBody>
      </p:sp>
      <p:sp>
        <p:nvSpPr>
          <p:cNvPr id="4" name="Slide Number Placeholder 3"/>
          <p:cNvSpPr>
            <a:spLocks noGrp="1"/>
          </p:cNvSpPr>
          <p:nvPr>
            <p:ph type="sldNum" sz="quarter" idx="10"/>
          </p:nvPr>
        </p:nvSpPr>
        <p:spPr/>
        <p:txBody>
          <a:bodyPr/>
          <a:lstStyle/>
          <a:p>
            <a:fld id="{BAACAE44-B5CF-4FDA-90DA-62088F5430FE}"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703569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B595D0-1D2B-4FD2-A0E5-A1C17E5F024A}" type="slidenum">
              <a:rPr lang="en-US" altLang="en-US" smtClean="0">
                <a:solidFill>
                  <a:srgbClr val="000000"/>
                </a:solidFill>
              </a:rPr>
              <a:pPr/>
              <a:t>64</a:t>
            </a:fld>
            <a:endParaRPr lang="en-US" altLang="en-US" smtClean="0">
              <a:solidFill>
                <a:srgbClr val="000000"/>
              </a:solidFill>
            </a:endParaRPr>
          </a:p>
        </p:txBody>
      </p:sp>
    </p:spTree>
    <p:extLst>
      <p:ext uri="{BB962C8B-B14F-4D97-AF65-F5344CB8AC3E}">
        <p14:creationId xmlns:p14="http://schemas.microsoft.com/office/powerpoint/2010/main" val="448070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68B4E8-81BE-4E90-BD00-1CE4591BD932}" type="slidenum">
              <a:rPr lang="en-US" altLang="en-US" smtClean="0">
                <a:solidFill>
                  <a:srgbClr val="000000"/>
                </a:solidFill>
              </a:rPr>
              <a:pPr/>
              <a:t>65</a:t>
            </a:fld>
            <a:endParaRPr lang="en-US" altLang="en-US" smtClean="0">
              <a:solidFill>
                <a:srgbClr val="000000"/>
              </a:solidFill>
            </a:endParaRPr>
          </a:p>
        </p:txBody>
      </p:sp>
    </p:spTree>
    <p:extLst>
      <p:ext uri="{BB962C8B-B14F-4D97-AF65-F5344CB8AC3E}">
        <p14:creationId xmlns:p14="http://schemas.microsoft.com/office/powerpoint/2010/main" val="161977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FBEDCF-ECB8-45E7-8BB2-8AEB44C657A3}" type="slidenum">
              <a:rPr lang="en-US" altLang="en-US" smtClean="0">
                <a:solidFill>
                  <a:srgbClr val="000000"/>
                </a:solidFill>
              </a:rPr>
              <a:pPr/>
              <a:t>66</a:t>
            </a:fld>
            <a:endParaRPr lang="en-US" altLang="en-US" smtClean="0">
              <a:solidFill>
                <a:srgbClr val="000000"/>
              </a:solidFill>
            </a:endParaRPr>
          </a:p>
        </p:txBody>
      </p:sp>
    </p:spTree>
    <p:extLst>
      <p:ext uri="{BB962C8B-B14F-4D97-AF65-F5344CB8AC3E}">
        <p14:creationId xmlns:p14="http://schemas.microsoft.com/office/powerpoint/2010/main" val="308546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0172AE-D071-4223-AC03-0ADD711E5384}" type="slidenum">
              <a:rPr lang="en-US" altLang="en-US" smtClean="0">
                <a:solidFill>
                  <a:srgbClr val="000000"/>
                </a:solidFill>
              </a:rPr>
              <a:pPr/>
              <a:t>56</a:t>
            </a:fld>
            <a:endParaRPr lang="en-US" altLang="en-US" smtClean="0">
              <a:solidFill>
                <a:srgbClr val="000000"/>
              </a:solidFill>
            </a:endParaRPr>
          </a:p>
        </p:txBody>
      </p:sp>
    </p:spTree>
    <p:extLst>
      <p:ext uri="{BB962C8B-B14F-4D97-AF65-F5344CB8AC3E}">
        <p14:creationId xmlns:p14="http://schemas.microsoft.com/office/powerpoint/2010/main" val="384662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9F3033-A35C-4F08-A666-0109AF43A653}" type="slidenum">
              <a:rPr lang="en-US" altLang="en-US" smtClean="0">
                <a:solidFill>
                  <a:srgbClr val="000000"/>
                </a:solidFill>
              </a:rPr>
              <a:pPr/>
              <a:t>57</a:t>
            </a:fld>
            <a:endParaRPr lang="en-US" altLang="en-US" smtClean="0">
              <a:solidFill>
                <a:srgbClr val="000000"/>
              </a:solidFill>
            </a:endParaRPr>
          </a:p>
        </p:txBody>
      </p:sp>
    </p:spTree>
    <p:extLst>
      <p:ext uri="{BB962C8B-B14F-4D97-AF65-F5344CB8AC3E}">
        <p14:creationId xmlns:p14="http://schemas.microsoft.com/office/powerpoint/2010/main" val="1199625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335BDA-69B8-40EB-891F-E71028357AB9}" type="slidenum">
              <a:rPr lang="en-US" altLang="en-US" smtClean="0">
                <a:solidFill>
                  <a:srgbClr val="000000"/>
                </a:solidFill>
              </a:rPr>
              <a:pPr/>
              <a:t>58</a:t>
            </a:fld>
            <a:endParaRPr lang="en-US" altLang="en-US" smtClean="0">
              <a:solidFill>
                <a:srgbClr val="000000"/>
              </a:solidFill>
            </a:endParaRPr>
          </a:p>
        </p:txBody>
      </p:sp>
    </p:spTree>
    <p:extLst>
      <p:ext uri="{BB962C8B-B14F-4D97-AF65-F5344CB8AC3E}">
        <p14:creationId xmlns:p14="http://schemas.microsoft.com/office/powerpoint/2010/main" val="987113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C140BF-4A18-4575-AEBB-A636B3AD85E7}" type="slidenum">
              <a:rPr lang="en-US" altLang="en-US" smtClean="0">
                <a:solidFill>
                  <a:srgbClr val="000000"/>
                </a:solidFill>
              </a:rPr>
              <a:pPr/>
              <a:t>59</a:t>
            </a:fld>
            <a:endParaRPr lang="en-US" altLang="en-US" smtClean="0">
              <a:solidFill>
                <a:srgbClr val="000000"/>
              </a:solidFill>
            </a:endParaRPr>
          </a:p>
        </p:txBody>
      </p:sp>
    </p:spTree>
    <p:extLst>
      <p:ext uri="{BB962C8B-B14F-4D97-AF65-F5344CB8AC3E}">
        <p14:creationId xmlns:p14="http://schemas.microsoft.com/office/powerpoint/2010/main" val="1539505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A7BEF3E-DEBD-4A68-884C-06A5A8AA13B7}" type="slidenum">
              <a:rPr lang="en-US" altLang="en-US" smtClean="0">
                <a:solidFill>
                  <a:srgbClr val="000000"/>
                </a:solidFill>
              </a:rPr>
              <a:pPr/>
              <a:t>60</a:t>
            </a:fld>
            <a:endParaRPr lang="en-US" altLang="en-US" smtClean="0">
              <a:solidFill>
                <a:srgbClr val="000000"/>
              </a:solidFill>
            </a:endParaRPr>
          </a:p>
        </p:txBody>
      </p:sp>
    </p:spTree>
    <p:extLst>
      <p:ext uri="{BB962C8B-B14F-4D97-AF65-F5344CB8AC3E}">
        <p14:creationId xmlns:p14="http://schemas.microsoft.com/office/powerpoint/2010/main" val="2698673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C4A128-E115-49AC-BC22-9E672F785C7B}" type="slidenum">
              <a:rPr lang="en-US" altLang="en-US" smtClean="0">
                <a:solidFill>
                  <a:srgbClr val="000000"/>
                </a:solidFill>
              </a:rPr>
              <a:pPr/>
              <a:t>61</a:t>
            </a:fld>
            <a:endParaRPr lang="en-US" altLang="en-US" smtClean="0">
              <a:solidFill>
                <a:srgbClr val="000000"/>
              </a:solidFill>
            </a:endParaRPr>
          </a:p>
        </p:txBody>
      </p:sp>
    </p:spTree>
    <p:extLst>
      <p:ext uri="{BB962C8B-B14F-4D97-AF65-F5344CB8AC3E}">
        <p14:creationId xmlns:p14="http://schemas.microsoft.com/office/powerpoint/2010/main" val="118491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B3303E-40B8-4037-A6B9-DE02D12BF967}" type="slidenum">
              <a:rPr lang="en-US" altLang="en-US" smtClean="0">
                <a:solidFill>
                  <a:srgbClr val="000000"/>
                </a:solidFill>
              </a:rPr>
              <a:pPr/>
              <a:t>62</a:t>
            </a:fld>
            <a:endParaRPr lang="en-US" altLang="en-US" smtClean="0">
              <a:solidFill>
                <a:srgbClr val="000000"/>
              </a:solidFill>
            </a:endParaRPr>
          </a:p>
        </p:txBody>
      </p:sp>
    </p:spTree>
    <p:extLst>
      <p:ext uri="{BB962C8B-B14F-4D97-AF65-F5344CB8AC3E}">
        <p14:creationId xmlns:p14="http://schemas.microsoft.com/office/powerpoint/2010/main" val="295003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DFC3BF-EB1C-4D6C-98B1-3310C93B3D29}" type="slidenum">
              <a:rPr lang="en-US" altLang="en-US" smtClean="0">
                <a:solidFill>
                  <a:srgbClr val="000000"/>
                </a:solidFill>
              </a:rPr>
              <a:pPr/>
              <a:t>63</a:t>
            </a:fld>
            <a:endParaRPr lang="en-US" altLang="en-US" smtClean="0">
              <a:solidFill>
                <a:srgbClr val="000000"/>
              </a:solidFill>
            </a:endParaRPr>
          </a:p>
        </p:txBody>
      </p:sp>
    </p:spTree>
    <p:extLst>
      <p:ext uri="{BB962C8B-B14F-4D97-AF65-F5344CB8AC3E}">
        <p14:creationId xmlns:p14="http://schemas.microsoft.com/office/powerpoint/2010/main" val="404955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923F103-BC34-4FE4-A40E-EDDEECFDA5D0}" type="datetimeFigureOut">
              <a:rPr lang="en-US" smtClean="0"/>
              <a:pPr/>
              <a:t>6/30/2020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333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3086D93-FCAC-47E0-A2EE-787E62CA814C}" type="datetimeFigureOut">
              <a:rPr lang="en-US" smtClean="0"/>
              <a:t>6/30/2020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81115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447F40-3796-4CDD-9BDB-85375551A43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05610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48706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38864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0657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06517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64978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09360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26331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5083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2834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A879A6-0FD0-4734-A311-86BFCA472E6E}" type="datetimeFigureOut">
              <a:rPr lang="en-US" smtClean="0"/>
              <a:t>6/30/2020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57168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05724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52213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24708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904374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6345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25203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01138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35313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52741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5402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06695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49404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17312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23717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0E21BCD-542E-4E5D-9B8C-E5ED8D596C3A}"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F5FC382-3B1D-405D-9D88-4CAF2D349C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31115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E21BCD-542E-4E5D-9B8C-E5ED8D596C3A}"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F5FC382-3B1D-405D-9D88-4CAF2D349C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80642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E21BCD-542E-4E5D-9B8C-E5ED8D596C3A}"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F5FC382-3B1D-405D-9D88-4CAF2D349C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51399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0E21BCD-542E-4E5D-9B8C-E5ED8D596C3A}"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F5FC382-3B1D-405D-9D88-4CAF2D349C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65977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0E21BCD-542E-4E5D-9B8C-E5ED8D596C3A}" type="datetimeFigureOut">
              <a:rPr lang="en-GB" smtClean="0">
                <a:solidFill>
                  <a:prstClr val="black">
                    <a:tint val="75000"/>
                  </a:prstClr>
                </a:solidFill>
              </a:rPr>
              <a:pPr/>
              <a:t>30/06/20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F5FC382-3B1D-405D-9D88-4CAF2D349C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45652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0E21BCD-542E-4E5D-9B8C-E5ED8D596C3A}" type="datetimeFigureOut">
              <a:rPr lang="en-GB" smtClean="0">
                <a:solidFill>
                  <a:prstClr val="black">
                    <a:tint val="75000"/>
                  </a:prstClr>
                </a:solidFill>
              </a:rPr>
              <a:pPr/>
              <a:t>30/06/20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F5FC382-3B1D-405D-9D88-4CAF2D349C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55197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E21BCD-542E-4E5D-9B8C-E5ED8D596C3A}" type="datetimeFigureOut">
              <a:rPr lang="en-GB" smtClean="0">
                <a:solidFill>
                  <a:prstClr val="black">
                    <a:tint val="75000"/>
                  </a:prstClr>
                </a:solidFill>
              </a:rPr>
              <a:pPr/>
              <a:t>30/06/20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F5FC382-3B1D-405D-9D88-4CAF2D349C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6257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51462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E21BCD-542E-4E5D-9B8C-E5ED8D596C3A}"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F5FC382-3B1D-405D-9D88-4CAF2D349C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267073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E21BCD-542E-4E5D-9B8C-E5ED8D596C3A}"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F5FC382-3B1D-405D-9D88-4CAF2D349C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4900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E21BCD-542E-4E5D-9B8C-E5ED8D596C3A}"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F5FC382-3B1D-405D-9D88-4CAF2D349C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29132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E21BCD-542E-4E5D-9B8C-E5ED8D596C3A}"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F5FC382-3B1D-405D-9D88-4CAF2D349CB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98618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9C46E-5ED1-4941-B441-1469421683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32635786"/>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72FFE6-500E-4D54-B789-9F2F35F231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59687729"/>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646F7E-3475-42A3-8A58-DCA5B69691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45248066"/>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BD420A-8EAE-48FF-9649-A027712361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60449170"/>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3B3FAF-4594-4B06-BF9E-22635D1950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0688922"/>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7C12B7-ECB3-4B2C-B638-3B9FAA0E83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0485153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4186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E8213A-4A78-4105-8112-52773EDA9BF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33251683"/>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220629-30D5-49D8-98F7-CF121AFB49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85425940"/>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B42DFB-ED05-4996-A17B-BD454CB814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2635045"/>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38EA6D-D3C0-4697-9A2C-3607254E72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5507893"/>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B9770-04FA-499A-9DD0-DE9F9C8C0D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436791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8119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0801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6689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7708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1428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9C9CA7B-DFD4-44B5-8C60-D14B8CD1FB59}" type="datetimeFigureOut">
              <a:rPr lang="en-US" smtClean="0"/>
              <a:t>6/30/2020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4261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6362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6807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7774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3181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4094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0448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9110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4301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5818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806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6/30/2020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2277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9812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6677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3982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3625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DCBA8EE-6E4B-47FD-94B5-AEBEB834581D}"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574CF69-BB5E-4115-8A70-41D95EF134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9424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DCBA8EE-6E4B-47FD-94B5-AEBEB834581D}"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574CF69-BB5E-4115-8A70-41D95EF134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6912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CBA8EE-6E4B-47FD-94B5-AEBEB834581D}"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574CF69-BB5E-4115-8A70-41D95EF134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6309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DCBA8EE-6E4B-47FD-94B5-AEBEB834581D}"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574CF69-BB5E-4115-8A70-41D95EF134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1916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DCBA8EE-6E4B-47FD-94B5-AEBEB834581D}" type="datetimeFigureOut">
              <a:rPr lang="en-GB" smtClean="0">
                <a:solidFill>
                  <a:prstClr val="black">
                    <a:tint val="75000"/>
                  </a:prstClr>
                </a:solidFill>
              </a:rPr>
              <a:pPr/>
              <a:t>30/06/20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574CF69-BB5E-4115-8A70-41D95EF134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88724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DCBA8EE-6E4B-47FD-94B5-AEBEB834581D}" type="datetimeFigureOut">
              <a:rPr lang="en-GB" smtClean="0">
                <a:solidFill>
                  <a:prstClr val="black">
                    <a:tint val="75000"/>
                  </a:prstClr>
                </a:solidFill>
              </a:rPr>
              <a:pPr/>
              <a:t>30/06/20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574CF69-BB5E-4115-8A70-41D95EF134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3101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BDB8791-F1B0-41E7-B7FD-A781E65C4266}" type="datetimeFigureOut">
              <a:rPr lang="en-US" smtClean="0"/>
              <a:t>6/30/2020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704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BA8EE-6E4B-47FD-94B5-AEBEB834581D}" type="datetimeFigureOut">
              <a:rPr lang="en-GB" smtClean="0">
                <a:solidFill>
                  <a:prstClr val="black">
                    <a:tint val="75000"/>
                  </a:prstClr>
                </a:solidFill>
              </a:rPr>
              <a:pPr/>
              <a:t>30/06/20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574CF69-BB5E-4115-8A70-41D95EF134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90223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CBA8EE-6E4B-47FD-94B5-AEBEB834581D}"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574CF69-BB5E-4115-8A70-41D95EF134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9047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CBA8EE-6E4B-47FD-94B5-AEBEB834581D}"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574CF69-BB5E-4115-8A70-41D95EF134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8340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DCBA8EE-6E4B-47FD-94B5-AEBEB834581D}"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574CF69-BB5E-4115-8A70-41D95EF134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1696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DCBA8EE-6E4B-47FD-94B5-AEBEB834581D}"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574CF69-BB5E-4115-8A70-41D95EF134B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2185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8007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478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4513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8663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69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FDD63B2-E120-4ED8-B27B-C685F510A5FE}" type="datetimeFigureOut">
              <a:rPr lang="en-US" smtClean="0"/>
              <a:t>6/30/2020</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6926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05352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4577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1234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288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51482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764078-CC16-43AE-9401-E60868FA6BD1}"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6D7A4E7-D9C8-4E76-9DDE-F2A9DD1841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61988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6515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557520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606581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2140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AA18ACC-A947-437B-A130-35BD54FDF1E9}" type="datetimeFigureOut">
              <a:rPr lang="en-US" smtClean="0"/>
              <a:t>6/30/2020</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8425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4557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0499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2601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8145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6890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4025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E21F2D-6293-42AD-87FE-FD788A9FD00B}" type="datetimeFigureOut">
              <a:rPr lang="en-GB" smtClean="0">
                <a:solidFill>
                  <a:prstClr val="black">
                    <a:tint val="75000"/>
                  </a:prstClr>
                </a:solidFill>
              </a:rPr>
              <a:pPr/>
              <a:t>30/06/20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4C80071-FCCD-4D77-A1DB-596C5790F0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1280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54A54B9C-E569-435A-AB13-EB44DC9467F0}" type="slidenum">
              <a:rPr lang="en-US" altLang="en-US"/>
              <a:pPr>
                <a:defRPr/>
              </a:pPr>
              <a:t>‹#›</a:t>
            </a:fld>
            <a:endParaRPr lang="en-US" altLang="en-US"/>
          </a:p>
        </p:txBody>
      </p:sp>
    </p:spTree>
    <p:extLst>
      <p:ext uri="{BB962C8B-B14F-4D97-AF65-F5344CB8AC3E}">
        <p14:creationId xmlns:p14="http://schemas.microsoft.com/office/powerpoint/2010/main" val="350274085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1C0C3-2574-4367-A6EC-9B60BF8925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77630560"/>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762386-7112-49E2-9E36-1E64D558FC7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763263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6/30/2020</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91685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CDC10B-3945-49B8-8DFD-BB516374F71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3163489"/>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E9146-459B-4EEC-A148-4829573D2A7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5272337"/>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D3BD8DE-E71B-4E38-8AC3-138BC35CCE4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9481967"/>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E7EC7E-2352-48CE-A08C-5282C29A86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56951195"/>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C7C2C2-BB74-4324-82E0-6714694792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2961733"/>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A17D5D-D998-406B-8FA1-CA8D34DEA42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7315167"/>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634B6-7390-4823-A3BE-3A11EE520B1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54745755"/>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CC32FA-5184-4AE5-AB66-ECBA17CA39C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8078430"/>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83535-16F2-4A40-BB00-F696981433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71882838"/>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AAFFCF0-61F3-462F-B764-284C0642F0BF}" type="datetimeFigureOut">
              <a:rPr lang="en-US"/>
              <a:pPr>
                <a:defRPr/>
              </a:pPr>
              <a:t>6/30/2020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36AE59D-CC74-4362-BE41-85125E133FE6}" type="slidenum">
              <a:rPr lang="en-US"/>
              <a:pPr>
                <a:defRPr/>
              </a:pPr>
              <a:t>‹#›</a:t>
            </a:fld>
            <a:endParaRPr lang="en-US"/>
          </a:p>
        </p:txBody>
      </p:sp>
    </p:spTree>
    <p:extLst>
      <p:ext uri="{BB962C8B-B14F-4D97-AF65-F5344CB8AC3E}">
        <p14:creationId xmlns:p14="http://schemas.microsoft.com/office/powerpoint/2010/main" val="411925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6/30/2020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37346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5917894-0FCD-45CE-B2B4-3B8E2C941EF8}" type="datetimeFigureOut">
              <a:rPr lang="en-US"/>
              <a:pPr>
                <a:defRPr/>
              </a:pPr>
              <a:t>6/30/2020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96B9872-0F14-4909-8D4F-101E769F4B6B}" type="slidenum">
              <a:rPr lang="en-US"/>
              <a:pPr>
                <a:defRPr/>
              </a:pPr>
              <a:t>‹#›</a:t>
            </a:fld>
            <a:endParaRPr lang="en-US"/>
          </a:p>
        </p:txBody>
      </p:sp>
    </p:spTree>
    <p:extLst>
      <p:ext uri="{BB962C8B-B14F-4D97-AF65-F5344CB8AC3E}">
        <p14:creationId xmlns:p14="http://schemas.microsoft.com/office/powerpoint/2010/main" val="35140130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0A08664-8899-4271-8922-DA9F030AF7AC}" type="datetimeFigureOut">
              <a:rPr lang="en-US"/>
              <a:pPr>
                <a:defRPr/>
              </a:pPr>
              <a:t>6/30/2020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E1C5F94-11DD-4310-B927-934101A3466A}" type="slidenum">
              <a:rPr lang="en-US"/>
              <a:pPr>
                <a:defRPr/>
              </a:pPr>
              <a:t>‹#›</a:t>
            </a:fld>
            <a:endParaRPr lang="en-US"/>
          </a:p>
        </p:txBody>
      </p:sp>
    </p:spTree>
    <p:extLst>
      <p:ext uri="{BB962C8B-B14F-4D97-AF65-F5344CB8AC3E}">
        <p14:creationId xmlns:p14="http://schemas.microsoft.com/office/powerpoint/2010/main" val="2455959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E44D095-CDB5-4582-98AB-65685FE13548}" type="datetimeFigureOut">
              <a:rPr lang="en-US"/>
              <a:pPr>
                <a:defRPr/>
              </a:pPr>
              <a:t>6/30/2020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BBFCC95-B573-4C71-BE91-9361D9BC47D1}" type="slidenum">
              <a:rPr lang="en-US"/>
              <a:pPr>
                <a:defRPr/>
              </a:pPr>
              <a:t>‹#›</a:t>
            </a:fld>
            <a:endParaRPr lang="en-US"/>
          </a:p>
        </p:txBody>
      </p:sp>
    </p:spTree>
    <p:extLst>
      <p:ext uri="{BB962C8B-B14F-4D97-AF65-F5344CB8AC3E}">
        <p14:creationId xmlns:p14="http://schemas.microsoft.com/office/powerpoint/2010/main" val="4191880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E7E3BF7-AA48-4D0F-869E-4BFD71F8E3F9}" type="datetimeFigureOut">
              <a:rPr lang="en-US"/>
              <a:pPr>
                <a:defRPr/>
              </a:pPr>
              <a:t>6/30/2020</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1A5EACB-5A7B-42AB-9B8D-33BCEC7341F9}" type="slidenum">
              <a:rPr lang="en-US"/>
              <a:pPr>
                <a:defRPr/>
              </a:pPr>
              <a:t>‹#›</a:t>
            </a:fld>
            <a:endParaRPr lang="en-US"/>
          </a:p>
        </p:txBody>
      </p:sp>
    </p:spTree>
    <p:extLst>
      <p:ext uri="{BB962C8B-B14F-4D97-AF65-F5344CB8AC3E}">
        <p14:creationId xmlns:p14="http://schemas.microsoft.com/office/powerpoint/2010/main" val="30734874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EEC82C5-71AB-4295-8C13-80D8284BE112}" type="datetimeFigureOut">
              <a:rPr lang="en-US"/>
              <a:pPr>
                <a:defRPr/>
              </a:pPr>
              <a:t>6/30/2020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EFD6762-44D8-4987-A117-4D0D72C646F3}" type="slidenum">
              <a:rPr lang="en-US"/>
              <a:pPr>
                <a:defRPr/>
              </a:pPr>
              <a:t>‹#›</a:t>
            </a:fld>
            <a:endParaRPr lang="en-US"/>
          </a:p>
        </p:txBody>
      </p:sp>
    </p:spTree>
    <p:extLst>
      <p:ext uri="{BB962C8B-B14F-4D97-AF65-F5344CB8AC3E}">
        <p14:creationId xmlns:p14="http://schemas.microsoft.com/office/powerpoint/2010/main" val="35380838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1AFBCF1-4619-449E-968D-4C1165BBFE96}" type="datetimeFigureOut">
              <a:rPr lang="en-US"/>
              <a:pPr>
                <a:defRPr/>
              </a:pPr>
              <a:t>6/30/2020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792D24A-6F3D-41C0-BC76-AC1FC83123F5}" type="slidenum">
              <a:rPr lang="en-US"/>
              <a:pPr>
                <a:defRPr/>
              </a:pPr>
              <a:t>‹#›</a:t>
            </a:fld>
            <a:endParaRPr lang="en-US"/>
          </a:p>
        </p:txBody>
      </p:sp>
    </p:spTree>
    <p:extLst>
      <p:ext uri="{BB962C8B-B14F-4D97-AF65-F5344CB8AC3E}">
        <p14:creationId xmlns:p14="http://schemas.microsoft.com/office/powerpoint/2010/main" val="18149754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BBD235B-34D3-4E4A-8A2E-BD51E1181746}" type="datetimeFigureOut">
              <a:rPr lang="en-US"/>
              <a:pPr>
                <a:defRPr/>
              </a:pPr>
              <a:t>6/30/2020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2C4C825-F772-4CBD-91E2-695EFA69834F}" type="slidenum">
              <a:rPr lang="en-US"/>
              <a:pPr>
                <a:defRPr/>
              </a:pPr>
              <a:t>‹#›</a:t>
            </a:fld>
            <a:endParaRPr lang="en-US"/>
          </a:p>
        </p:txBody>
      </p:sp>
    </p:spTree>
    <p:extLst>
      <p:ext uri="{BB962C8B-B14F-4D97-AF65-F5344CB8AC3E}">
        <p14:creationId xmlns:p14="http://schemas.microsoft.com/office/powerpoint/2010/main" val="13819325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BE3426E-264D-4D02-A508-C1421582E165}" type="datetimeFigureOut">
              <a:rPr lang="en-US"/>
              <a:pPr>
                <a:defRPr/>
              </a:pPr>
              <a:t>6/30/2020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1A9E3AE-C506-4DD8-8081-B985EFF32352}" type="slidenum">
              <a:rPr lang="en-US"/>
              <a:pPr>
                <a:defRPr/>
              </a:pPr>
              <a:t>‹#›</a:t>
            </a:fld>
            <a:endParaRPr lang="en-US"/>
          </a:p>
        </p:txBody>
      </p:sp>
    </p:spTree>
    <p:extLst>
      <p:ext uri="{BB962C8B-B14F-4D97-AF65-F5344CB8AC3E}">
        <p14:creationId xmlns:p14="http://schemas.microsoft.com/office/powerpoint/2010/main" val="13220024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E752F19-C28A-495A-997E-292A83169C73}" type="datetimeFigureOut">
              <a:rPr lang="en-US"/>
              <a:pPr>
                <a:defRPr/>
              </a:pPr>
              <a:t>6/30/2020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165D7B7-65DE-4875-AF52-9E6B7D9D52CD}" type="slidenum">
              <a:rPr lang="en-US"/>
              <a:pPr>
                <a:defRPr/>
              </a:pPr>
              <a:t>‹#›</a:t>
            </a:fld>
            <a:endParaRPr lang="en-US"/>
          </a:p>
        </p:txBody>
      </p:sp>
    </p:spTree>
    <p:extLst>
      <p:ext uri="{BB962C8B-B14F-4D97-AF65-F5344CB8AC3E}">
        <p14:creationId xmlns:p14="http://schemas.microsoft.com/office/powerpoint/2010/main" val="38966821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7EF970B-A388-4383-8017-C5DC72162044}" type="datetimeFigureOut">
              <a:rPr lang="en-US"/>
              <a:pPr>
                <a:defRPr/>
              </a:pPr>
              <a:t>6/30/2020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B04DC9-0254-4DC3-83B6-1367F248E7B4}" type="slidenum">
              <a:rPr lang="en-US"/>
              <a:pPr>
                <a:defRPr/>
              </a:pPr>
              <a:t>‹#›</a:t>
            </a:fld>
            <a:endParaRPr lang="en-US"/>
          </a:p>
        </p:txBody>
      </p:sp>
    </p:spTree>
    <p:extLst>
      <p:ext uri="{BB962C8B-B14F-4D97-AF65-F5344CB8AC3E}">
        <p14:creationId xmlns:p14="http://schemas.microsoft.com/office/powerpoint/2010/main" val="1790378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6/30/2020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80631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7F33BB-FF95-4556-BBC7-C26C29F94C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760686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0D0E-C5DD-4C6B-BDC2-1771B90470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264889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1EB9B9-288D-4C39-A4BD-6DE47AC8A3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932616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F228E0-B475-49D0-B033-3D182A1F19E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16365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99E0CA-2E90-4521-B844-31A2852206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179518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882AFB-BD52-48DB-B0B8-5C89DB561C5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26300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2DAF8-B20B-4F3F-BD35-02B9CE73CF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66574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23ECEB-AD20-4AD0-9A4E-D7313828370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54951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BDEEB9-3857-4CC7-8F96-28369F5DC0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68118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CDEFC2-0620-4529-AA5A-418D06FF28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9879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chemeClr val="bg1"/>
          </a:solidFill>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a:solidFill>
            <a:schemeClr val="bg1"/>
          </a:solidFill>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t>6/30/2020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96116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a:solidFill>
            <a:srgbClr val="7030A0"/>
          </a:solidFill>
          <a:latin typeface="Comic Sans MS" panose="030F07020303020202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030A0"/>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030A0"/>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030A0"/>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030A0"/>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030A0"/>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7E21F2D-6293-42AD-87FE-FD788A9FD00B}" type="datetimeFigureOut">
              <a:rPr lang="en-GB" smtClean="0">
                <a:solidFill>
                  <a:prstClr val="black">
                    <a:tint val="75000"/>
                  </a:prstClr>
                </a:solidFill>
              </a:rPr>
              <a:pPr defTabSz="914400"/>
              <a:t>30/06/20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4C80071-FCCD-4D77-A1DB-596C5790F00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202174851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7E21F2D-6293-42AD-87FE-FD788A9FD00B}" type="datetimeFigureOut">
              <a:rPr lang="en-GB" smtClean="0">
                <a:solidFill>
                  <a:prstClr val="black">
                    <a:tint val="75000"/>
                  </a:prstClr>
                </a:solidFill>
              </a:rPr>
              <a:pPr defTabSz="914400"/>
              <a:t>30/06/20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4C80071-FCCD-4D77-A1DB-596C5790F00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9080229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0E21BCD-542E-4E5D-9B8C-E5ED8D596C3A}" type="datetimeFigureOut">
              <a:rPr lang="en-GB" smtClean="0">
                <a:solidFill>
                  <a:prstClr val="black">
                    <a:tint val="75000"/>
                  </a:prstClr>
                </a:solidFill>
              </a:rPr>
              <a:pPr defTabSz="914400"/>
              <a:t>30/06/20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F5FC382-3B1D-405D-9D88-4CAF2D349CBD}"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345340618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E9989DFE-4305-434F-9187-43592F23F84A}"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6528372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764078-CC16-43AE-9401-E60868FA6BD1}" type="datetimeFigureOut">
              <a:rPr lang="en-GB" smtClean="0">
                <a:solidFill>
                  <a:prstClr val="black">
                    <a:tint val="75000"/>
                  </a:prstClr>
                </a:solidFill>
              </a:rPr>
              <a:pPr defTabSz="914400"/>
              <a:t>30/06/20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6D7A4E7-D9C8-4E76-9DDE-F2A9DD1841CF}"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40241202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764078-CC16-43AE-9401-E60868FA6BD1}" type="datetimeFigureOut">
              <a:rPr lang="en-GB" smtClean="0">
                <a:solidFill>
                  <a:prstClr val="black">
                    <a:tint val="75000"/>
                  </a:prstClr>
                </a:solidFill>
              </a:rPr>
              <a:pPr defTabSz="914400"/>
              <a:t>30/06/20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6D7A4E7-D9C8-4E76-9DDE-F2A9DD1841CF}"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5309359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rgbClr val="F3CDB9">
              <a:alpha val="79000"/>
            </a:srgbClr>
          </a:solidFill>
          <a:ln>
            <a:solidFill>
              <a:srgbClr val="F3CDB9"/>
            </a:solidFill>
          </a:ln>
          <a:effectLst>
            <a:softEdge rad="139700"/>
          </a:effectLst>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a:solidFill>
            <a:srgbClr val="F3CDB9">
              <a:alpha val="79000"/>
            </a:srgbClr>
          </a:solidFill>
          <a:ln>
            <a:solidFill>
              <a:srgbClr val="F3CDB9"/>
            </a:solidFill>
          </a:ln>
          <a:effectLst>
            <a:softEdge rad="139700"/>
          </a:effectLst>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CBA8EE-6E4B-47FD-94B5-AEBEB834581D}" type="datetimeFigureOut">
              <a:rPr lang="en-GB" smtClean="0">
                <a:solidFill>
                  <a:prstClr val="black">
                    <a:tint val="75000"/>
                  </a:prstClr>
                </a:solidFill>
              </a:rPr>
              <a:pPr defTabSz="914400"/>
              <a:t>30/06/20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574CF69-BB5E-4115-8A70-41D95EF134BA}"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357818498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Comic Sans MS" panose="030F07020303020202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764078-CC16-43AE-9401-E60868FA6BD1}" type="datetimeFigureOut">
              <a:rPr lang="en-GB" smtClean="0">
                <a:solidFill>
                  <a:prstClr val="black">
                    <a:tint val="75000"/>
                  </a:prstClr>
                </a:solidFill>
              </a:rPr>
              <a:pPr defTabSz="914400"/>
              <a:t>30/06/20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6D7A4E7-D9C8-4E76-9DDE-F2A9DD1841CF}"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382819963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7E21F2D-6293-42AD-87FE-FD788A9FD00B}" type="datetimeFigureOut">
              <a:rPr lang="en-GB" smtClean="0">
                <a:solidFill>
                  <a:prstClr val="black">
                    <a:tint val="75000"/>
                  </a:prstClr>
                </a:solidFill>
              </a:rPr>
              <a:pPr defTabSz="914400"/>
              <a:t>30/06/20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4C80071-FCCD-4D77-A1DB-596C5790F002}"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270191258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3A01CBD4-66E1-44EB-8C5D-732C1D1576B8}"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4547238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defTabSz="914400">
              <a:defRPr/>
            </a:pPr>
            <a:fld id="{8A4A5C1D-7752-4FA6-BCF7-EC6404305DA1}" type="datetimeFigureOut">
              <a:rPr lang="en-US" smtClean="0"/>
              <a:pPr defTabSz="914400">
                <a:defRPr/>
              </a:pPr>
              <a:t>6/30/2020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defTabSz="914400">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defTabSz="914400">
              <a:defRPr/>
            </a:pPr>
            <a:fld id="{33C883E1-CE1F-479E-8310-F30A0D6018FF}" type="slidenum">
              <a:rPr lang="en-US" smtClean="0"/>
              <a:pPr defTabSz="914400">
                <a:defRPr/>
              </a:pPr>
              <a:t>‹#›</a:t>
            </a:fld>
            <a:endParaRPr lang="en-US"/>
          </a:p>
        </p:txBody>
      </p:sp>
    </p:spTree>
    <p:extLst>
      <p:ext uri="{BB962C8B-B14F-4D97-AF65-F5344CB8AC3E}">
        <p14:creationId xmlns:p14="http://schemas.microsoft.com/office/powerpoint/2010/main" val="114405976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002E0E42-FD4B-4D1D-A601-6EEF7735D7E0}"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4480923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0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0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0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1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0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0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nationalcareersservice.direct.gov.uk/" TargetMode="External"/><Relationship Id="rId1" Type="http://schemas.openxmlformats.org/officeDocument/2006/relationships/slideLayout" Target="../slideLayouts/slideLayout12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135.xml"/></Relationships>
</file>

<file path=ppt/slides/_rels/slide1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34.xml"/><Relationship Id="rId6" Type="http://schemas.openxmlformats.org/officeDocument/2006/relationships/image" Target="../media/image58.wmf"/><Relationship Id="rId5" Type="http://schemas.openxmlformats.org/officeDocument/2006/relationships/image" Target="../media/image24.wmf"/><Relationship Id="rId4" Type="http://schemas.openxmlformats.org/officeDocument/2006/relationships/image" Target="../media/image17.wmf"/></Relationships>
</file>

<file path=ppt/slides/_rels/slide1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34.xml"/><Relationship Id="rId5" Type="http://schemas.openxmlformats.org/officeDocument/2006/relationships/image" Target="../media/image58.wmf"/><Relationship Id="rId4" Type="http://schemas.openxmlformats.org/officeDocument/2006/relationships/image" Target="../media/image17.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twitter.com/educatecareers" TargetMode="External"/><Relationship Id="rId1" Type="http://schemas.openxmlformats.org/officeDocument/2006/relationships/slideLayout" Target="../slideLayouts/slideLayout56.xml"/><Relationship Id="rId5" Type="http://schemas.openxmlformats.org/officeDocument/2006/relationships/image" Target="../media/image9.jpeg"/><Relationship Id="rId4" Type="http://schemas.openxmlformats.org/officeDocument/2006/relationships/hyperlink" Target="https://www.tes.com/member/educatecareer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bing.com/videos/search?q=pressure+being+put+on+rubber+duck&amp;&amp;view=detail&amp;mid=0F693106C9C9595163EF0F693106C9C9595163EF&amp;FORM=VRDGAR"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57.xml"/><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image" Target="../media/image13.png"/><Relationship Id="rId4" Type="http://schemas.openxmlformats.org/officeDocument/2006/relationships/image" Target="../media/image15.jpeg"/></Relationships>
</file>

<file path=ppt/slides/_rels/slide4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4.jpeg"/><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4.jpe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eg"/><Relationship Id="rId1" Type="http://schemas.openxmlformats.org/officeDocument/2006/relationships/slideLayout" Target="../slideLayouts/slideLayout6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wmf"/></Relationships>
</file>

<file path=ppt/slides/_rels/slide4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4.jpeg"/><Relationship Id="rId1" Type="http://schemas.openxmlformats.org/officeDocument/2006/relationships/slideLayout" Target="../slideLayouts/slideLayout57.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4.jpe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6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1.png"/><Relationship Id="rId4" Type="http://schemas.openxmlformats.org/officeDocument/2006/relationships/diagramLayout" Target="../diagrams/layout2.xml"/><Relationship Id="rId9"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4.jpe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5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3.png"/><Relationship Id="rId2" Type="http://schemas.openxmlformats.org/officeDocument/2006/relationships/slideLayout" Target="../slideLayouts/slideLayout69.xml"/><Relationship Id="rId1" Type="http://schemas.openxmlformats.org/officeDocument/2006/relationships/tags" Target="../tags/tag2.xml"/><Relationship Id="rId6" Type="http://schemas.openxmlformats.org/officeDocument/2006/relationships/image" Target="../media/image22.jpeg"/><Relationship Id="rId5" Type="http://schemas.openxmlformats.org/officeDocument/2006/relationships/image" Target="../media/image13.png"/><Relationship Id="rId4" Type="http://schemas.openxmlformats.org/officeDocument/2006/relationships/image" Target="../media/image15.jpeg"/></Relationships>
</file>

<file path=ppt/slides/_rels/slide5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4.jpeg"/><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68.xml"/><Relationship Id="rId4" Type="http://schemas.openxmlformats.org/officeDocument/2006/relationships/image" Target="../media/image17.wmf"/></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68.xml"/><Relationship Id="rId5" Type="http://schemas.openxmlformats.org/officeDocument/2006/relationships/image" Target="../media/image24.wmf"/><Relationship Id="rId4" Type="http://schemas.openxmlformats.org/officeDocument/2006/relationships/image" Target="../media/image17.wmf"/></Relationships>
</file>

<file path=ppt/slides/_rels/slide5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8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8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8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9.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80.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8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61.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Data" Target="../diagrams/data12.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 Type="http://schemas.openxmlformats.org/officeDocument/2006/relationships/notesSlide" Target="../notesSlides/notesSlide7.xml"/><Relationship Id="rId16" Type="http://schemas.openxmlformats.org/officeDocument/2006/relationships/diagramColors" Target="../diagrams/colors12.xml"/><Relationship Id="rId1" Type="http://schemas.openxmlformats.org/officeDocument/2006/relationships/slideLayout" Target="../slideLayouts/slideLayout85.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s>
</file>

<file path=ppt/slides/_rels/slide62.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28.jpe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8.xml"/><Relationship Id="rId1" Type="http://schemas.openxmlformats.org/officeDocument/2006/relationships/slideLayout" Target="../slideLayouts/slideLayout8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6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4.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image" Target="../media/image30.jpeg"/><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10.xml"/><Relationship Id="rId1" Type="http://schemas.openxmlformats.org/officeDocument/2006/relationships/slideLayout" Target="../slideLayouts/slideLayout8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6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1.xml"/><Relationship Id="rId1" Type="http://schemas.openxmlformats.org/officeDocument/2006/relationships/slideLayout" Target="../slideLayouts/slideLayout8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6.xml.rels><?xml version="1.0" encoding="UTF-8" standalone="yes"?>
<Relationships xmlns="http://schemas.openxmlformats.org/package/2006/relationships"><Relationship Id="rId8" Type="http://schemas.openxmlformats.org/officeDocument/2006/relationships/hyperlink" Target="http://www.youtube.com/watch?v=wr0RAkQ7Tuw" TargetMode="External"/><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2.xml"/><Relationship Id="rId1" Type="http://schemas.openxmlformats.org/officeDocument/2006/relationships/slideLayout" Target="../slideLayouts/slideLayout80.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1.xml"/></Relationships>
</file>

<file path=ppt/slides/_rels/slide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0.xml"/></Relationships>
</file>

<file path=ppt/slides/_rels/slide6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91.xml"/><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image" Target="../media/image13.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jpeg"/><Relationship Id="rId1" Type="http://schemas.openxmlformats.org/officeDocument/2006/relationships/slideLayout" Target="../slideLayouts/slideLayout91.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jpeg"/><Relationship Id="rId1" Type="http://schemas.openxmlformats.org/officeDocument/2006/relationships/slideLayout" Target="../slideLayouts/slideLayout91.xml"/><Relationship Id="rId5" Type="http://schemas.openxmlformats.org/officeDocument/2006/relationships/image" Target="../media/image33.wmf"/><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wmf"/><Relationship Id="rId2" Type="http://schemas.openxmlformats.org/officeDocument/2006/relationships/image" Target="../media/image14.jpeg"/><Relationship Id="rId1" Type="http://schemas.openxmlformats.org/officeDocument/2006/relationships/slideLayout" Target="../slideLayouts/slideLayout91.xml"/><Relationship Id="rId6" Type="http://schemas.openxmlformats.org/officeDocument/2006/relationships/image" Target="../media/image36.jpeg"/><Relationship Id="rId5" Type="http://schemas.openxmlformats.org/officeDocument/2006/relationships/image" Target="../media/image35.wmf"/><Relationship Id="rId4" Type="http://schemas.openxmlformats.org/officeDocument/2006/relationships/image" Target="../media/image34.wmf"/></Relationships>
</file>

<file path=ppt/slides/_rels/slide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jpeg"/><Relationship Id="rId1" Type="http://schemas.openxmlformats.org/officeDocument/2006/relationships/slideLayout" Target="../slideLayouts/slideLayout91.xml"/><Relationship Id="rId6" Type="http://schemas.openxmlformats.org/officeDocument/2006/relationships/image" Target="../media/image13.png"/><Relationship Id="rId5" Type="http://schemas.openxmlformats.org/officeDocument/2006/relationships/image" Target="../media/image34.wmf"/><Relationship Id="rId4" Type="http://schemas.openxmlformats.org/officeDocument/2006/relationships/image" Target="../media/image35.wmf"/></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91.xml"/><Relationship Id="rId4" Type="http://schemas.openxmlformats.org/officeDocument/2006/relationships/image" Target="../media/image15.jpeg"/></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twitter.com/educatecareers" TargetMode="External"/><Relationship Id="rId1" Type="http://schemas.openxmlformats.org/officeDocument/2006/relationships/slideLayout" Target="../slideLayouts/slideLayout101.xml"/><Relationship Id="rId5" Type="http://schemas.openxmlformats.org/officeDocument/2006/relationships/image" Target="../media/image9.jpeg"/><Relationship Id="rId4" Type="http://schemas.openxmlformats.org/officeDocument/2006/relationships/hyperlink" Target="https://www.tes.com/member/educatecareers"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hnpQrMqDoqE" TargetMode="External"/><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twitter.com/educatecareers" TargetMode="External"/><Relationship Id="rId1" Type="http://schemas.openxmlformats.org/officeDocument/2006/relationships/slideLayout" Target="../slideLayouts/slideLayout112.xml"/><Relationship Id="rId5" Type="http://schemas.openxmlformats.org/officeDocument/2006/relationships/image" Target="../media/image9.jpeg"/><Relationship Id="rId4" Type="http://schemas.openxmlformats.org/officeDocument/2006/relationships/hyperlink" Target="https://www.tes.com/member/educatecareers"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9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many of these issues can you relate to?</a:t>
            </a:r>
            <a:endParaRPr lang="en-GB" dirty="0"/>
          </a:p>
        </p:txBody>
      </p:sp>
      <p:sp>
        <p:nvSpPr>
          <p:cNvPr id="4" name="TextBox 3"/>
          <p:cNvSpPr txBox="1"/>
          <p:nvPr/>
        </p:nvSpPr>
        <p:spPr>
          <a:xfrm>
            <a:off x="408634" y="1906279"/>
            <a:ext cx="2150772" cy="923330"/>
          </a:xfrm>
          <a:prstGeom prst="rect">
            <a:avLst/>
          </a:prstGeom>
          <a:solidFill>
            <a:schemeClr val="bg1"/>
          </a:solidFill>
          <a:effectLst>
            <a:softEdge rad="88900"/>
          </a:effectLst>
        </p:spPr>
        <p:txBody>
          <a:bodyPr wrap="square" rtlCol="0">
            <a:spAutoFit/>
          </a:bodyPr>
          <a:lstStyle/>
          <a:p>
            <a:r>
              <a:rPr lang="en-GB" dirty="0" smtClean="0">
                <a:solidFill>
                  <a:srgbClr val="FF0000"/>
                </a:solidFill>
                <a:latin typeface="Comic Sans MS" panose="030F0702030302020204" pitchFamily="66" charset="0"/>
              </a:rPr>
              <a:t>Lots of pressure from family to do well</a:t>
            </a:r>
            <a:endParaRPr lang="en-GB" dirty="0">
              <a:solidFill>
                <a:srgbClr val="FF0000"/>
              </a:solidFill>
              <a:latin typeface="Comic Sans MS" panose="030F0702030302020204" pitchFamily="66" charset="0"/>
            </a:endParaRPr>
          </a:p>
        </p:txBody>
      </p:sp>
      <p:sp>
        <p:nvSpPr>
          <p:cNvPr id="5" name="TextBox 4"/>
          <p:cNvSpPr txBox="1"/>
          <p:nvPr/>
        </p:nvSpPr>
        <p:spPr>
          <a:xfrm>
            <a:off x="2768957" y="5277393"/>
            <a:ext cx="2150772" cy="646331"/>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Worried about body image</a:t>
            </a:r>
            <a:endParaRPr lang="en-GB" dirty="0">
              <a:solidFill>
                <a:srgbClr val="FF0000"/>
              </a:solidFill>
              <a:latin typeface="Comic Sans MS" panose="030F0702030302020204" pitchFamily="66" charset="0"/>
            </a:endParaRPr>
          </a:p>
        </p:txBody>
      </p:sp>
      <p:sp>
        <p:nvSpPr>
          <p:cNvPr id="6" name="TextBox 5"/>
          <p:cNvSpPr txBox="1"/>
          <p:nvPr/>
        </p:nvSpPr>
        <p:spPr>
          <a:xfrm>
            <a:off x="7779912" y="1687932"/>
            <a:ext cx="2150772" cy="646331"/>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Family always arguing</a:t>
            </a:r>
            <a:endParaRPr lang="en-GB" dirty="0">
              <a:solidFill>
                <a:srgbClr val="FF0000"/>
              </a:solidFill>
              <a:latin typeface="Comic Sans MS" panose="030F0702030302020204" pitchFamily="66" charset="0"/>
            </a:endParaRPr>
          </a:p>
        </p:txBody>
      </p:sp>
      <p:sp>
        <p:nvSpPr>
          <p:cNvPr id="7" name="TextBox 6"/>
          <p:cNvSpPr txBox="1"/>
          <p:nvPr/>
        </p:nvSpPr>
        <p:spPr>
          <a:xfrm>
            <a:off x="5164427" y="1753650"/>
            <a:ext cx="2150772" cy="646331"/>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Feel pressured by friends</a:t>
            </a:r>
            <a:endParaRPr lang="en-GB" dirty="0">
              <a:solidFill>
                <a:srgbClr val="FF0000"/>
              </a:solidFill>
              <a:latin typeface="Comic Sans MS" panose="030F0702030302020204" pitchFamily="66" charset="0"/>
            </a:endParaRPr>
          </a:p>
        </p:txBody>
      </p:sp>
      <p:sp>
        <p:nvSpPr>
          <p:cNvPr id="8" name="TextBox 7"/>
          <p:cNvSpPr txBox="1"/>
          <p:nvPr/>
        </p:nvSpPr>
        <p:spPr>
          <a:xfrm>
            <a:off x="4348713" y="2773971"/>
            <a:ext cx="2150772" cy="923330"/>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Feeling pressured to send a naked picture</a:t>
            </a:r>
            <a:endParaRPr lang="en-GB" dirty="0">
              <a:solidFill>
                <a:srgbClr val="FF0000"/>
              </a:solidFill>
              <a:latin typeface="Comic Sans MS" panose="030F0702030302020204" pitchFamily="66" charset="0"/>
            </a:endParaRPr>
          </a:p>
        </p:txBody>
      </p:sp>
      <p:sp>
        <p:nvSpPr>
          <p:cNvPr id="9" name="TextBox 8"/>
          <p:cNvSpPr txBox="1"/>
          <p:nvPr/>
        </p:nvSpPr>
        <p:spPr>
          <a:xfrm>
            <a:off x="857517" y="3068945"/>
            <a:ext cx="2150772" cy="646331"/>
          </a:xfrm>
          <a:prstGeom prst="rect">
            <a:avLst/>
          </a:prstGeom>
          <a:solidFill>
            <a:schemeClr val="bg1"/>
          </a:solidFill>
          <a:effectLst>
            <a:softEdge rad="88900"/>
          </a:effectLst>
        </p:spPr>
        <p:txBody>
          <a:bodyPr wrap="square" rtlCol="0">
            <a:spAutoFit/>
          </a:bodyPr>
          <a:lstStyle/>
          <a:p>
            <a:r>
              <a:rPr lang="en-GB" dirty="0" smtClean="0">
                <a:solidFill>
                  <a:srgbClr val="FF0000"/>
                </a:solidFill>
                <a:latin typeface="Comic Sans MS" panose="030F0702030302020204" pitchFamily="66" charset="0"/>
              </a:rPr>
              <a:t>Feeling pressured to have sex</a:t>
            </a:r>
            <a:endParaRPr lang="en-GB" dirty="0">
              <a:solidFill>
                <a:srgbClr val="FF0000"/>
              </a:solidFill>
              <a:latin typeface="Comic Sans MS" panose="030F0702030302020204" pitchFamily="66" charset="0"/>
            </a:endParaRPr>
          </a:p>
        </p:txBody>
      </p:sp>
      <p:sp>
        <p:nvSpPr>
          <p:cNvPr id="10" name="TextBox 9"/>
          <p:cNvSpPr txBox="1"/>
          <p:nvPr/>
        </p:nvSpPr>
        <p:spPr>
          <a:xfrm>
            <a:off x="1693571" y="4631062"/>
            <a:ext cx="2150772" cy="646331"/>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Taking too many drugs</a:t>
            </a:r>
            <a:endParaRPr lang="en-GB" dirty="0">
              <a:solidFill>
                <a:srgbClr val="FF0000"/>
              </a:solidFill>
              <a:latin typeface="Comic Sans MS" panose="030F0702030302020204" pitchFamily="66" charset="0"/>
            </a:endParaRPr>
          </a:p>
        </p:txBody>
      </p:sp>
      <p:sp>
        <p:nvSpPr>
          <p:cNvPr id="11" name="TextBox 10"/>
          <p:cNvSpPr txBox="1"/>
          <p:nvPr/>
        </p:nvSpPr>
        <p:spPr>
          <a:xfrm>
            <a:off x="6839218" y="2500485"/>
            <a:ext cx="2150772" cy="369332"/>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Drinking too much</a:t>
            </a:r>
            <a:endParaRPr lang="en-GB" dirty="0">
              <a:solidFill>
                <a:srgbClr val="FF0000"/>
              </a:solidFill>
              <a:latin typeface="Comic Sans MS" panose="030F0702030302020204" pitchFamily="66" charset="0"/>
            </a:endParaRPr>
          </a:p>
        </p:txBody>
      </p:sp>
      <p:sp>
        <p:nvSpPr>
          <p:cNvPr id="12" name="TextBox 11"/>
          <p:cNvSpPr txBox="1"/>
          <p:nvPr/>
        </p:nvSpPr>
        <p:spPr>
          <a:xfrm>
            <a:off x="5020614" y="4769561"/>
            <a:ext cx="2150772" cy="646331"/>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Family members drinking too much</a:t>
            </a:r>
            <a:endParaRPr lang="en-GB" dirty="0">
              <a:solidFill>
                <a:srgbClr val="FF0000"/>
              </a:solidFill>
              <a:latin typeface="Comic Sans MS" panose="030F0702030302020204" pitchFamily="66" charset="0"/>
            </a:endParaRPr>
          </a:p>
        </p:txBody>
      </p:sp>
      <p:sp>
        <p:nvSpPr>
          <p:cNvPr id="13" name="TextBox 12"/>
          <p:cNvSpPr txBox="1"/>
          <p:nvPr/>
        </p:nvSpPr>
        <p:spPr>
          <a:xfrm>
            <a:off x="7315199" y="5644364"/>
            <a:ext cx="2150772" cy="646331"/>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Worried about career</a:t>
            </a:r>
            <a:endParaRPr lang="en-GB" dirty="0">
              <a:solidFill>
                <a:srgbClr val="FF0000"/>
              </a:solidFill>
              <a:latin typeface="Comic Sans MS" panose="030F0702030302020204" pitchFamily="66" charset="0"/>
            </a:endParaRPr>
          </a:p>
        </p:txBody>
      </p:sp>
      <p:sp>
        <p:nvSpPr>
          <p:cNvPr id="14" name="TextBox 13"/>
          <p:cNvSpPr txBox="1"/>
          <p:nvPr/>
        </p:nvSpPr>
        <p:spPr>
          <a:xfrm>
            <a:off x="9430196" y="2806581"/>
            <a:ext cx="2150772" cy="923330"/>
          </a:xfrm>
          <a:prstGeom prst="rect">
            <a:avLst/>
          </a:prstGeom>
          <a:solidFill>
            <a:schemeClr val="bg1"/>
          </a:solidFill>
          <a:effectLst>
            <a:softEdge rad="88900"/>
          </a:effectLst>
        </p:spPr>
        <p:txBody>
          <a:bodyPr wrap="square" rtlCol="0">
            <a:spAutoFit/>
          </a:bodyPr>
          <a:lstStyle/>
          <a:p>
            <a:r>
              <a:rPr lang="en-GB" dirty="0" smtClean="0">
                <a:solidFill>
                  <a:srgbClr val="FF0000"/>
                </a:solidFill>
                <a:latin typeface="Comic Sans MS" panose="030F0702030302020204" pitchFamily="66" charset="0"/>
              </a:rPr>
              <a:t>Worried about being pregnant or having an STI</a:t>
            </a:r>
            <a:endParaRPr lang="en-GB" dirty="0">
              <a:solidFill>
                <a:srgbClr val="FF0000"/>
              </a:solidFill>
              <a:latin typeface="Comic Sans MS" panose="030F0702030302020204" pitchFamily="66" charset="0"/>
            </a:endParaRPr>
          </a:p>
        </p:txBody>
      </p:sp>
      <p:sp>
        <p:nvSpPr>
          <p:cNvPr id="15" name="TextBox 14"/>
          <p:cNvSpPr txBox="1"/>
          <p:nvPr/>
        </p:nvSpPr>
        <p:spPr>
          <a:xfrm>
            <a:off x="4334813" y="5963390"/>
            <a:ext cx="2150772" cy="646331"/>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Family member unwell</a:t>
            </a:r>
            <a:endParaRPr lang="en-GB" dirty="0">
              <a:solidFill>
                <a:srgbClr val="FF0000"/>
              </a:solidFill>
              <a:latin typeface="Comic Sans MS" panose="030F0702030302020204" pitchFamily="66" charset="0"/>
            </a:endParaRPr>
          </a:p>
        </p:txBody>
      </p:sp>
      <p:sp>
        <p:nvSpPr>
          <p:cNvPr id="16" name="TextBox 15"/>
          <p:cNvSpPr txBox="1"/>
          <p:nvPr/>
        </p:nvSpPr>
        <p:spPr>
          <a:xfrm>
            <a:off x="8855298" y="4137939"/>
            <a:ext cx="2150772" cy="923330"/>
          </a:xfrm>
          <a:prstGeom prst="rect">
            <a:avLst/>
          </a:prstGeom>
          <a:solidFill>
            <a:schemeClr val="bg1"/>
          </a:solidFill>
          <a:effectLst>
            <a:softEdge rad="88900"/>
          </a:effectLst>
        </p:spPr>
        <p:txBody>
          <a:bodyPr wrap="square" rtlCol="0">
            <a:spAutoFit/>
          </a:bodyPr>
          <a:lstStyle/>
          <a:p>
            <a:r>
              <a:rPr lang="en-GB" dirty="0" smtClean="0">
                <a:solidFill>
                  <a:srgbClr val="FF0000"/>
                </a:solidFill>
                <a:latin typeface="Comic Sans MS" panose="030F0702030302020204" pitchFamily="66" charset="0"/>
              </a:rPr>
              <a:t>Family member working in a dangerous job</a:t>
            </a:r>
            <a:endParaRPr lang="en-GB" dirty="0">
              <a:solidFill>
                <a:srgbClr val="FF0000"/>
              </a:solidFill>
              <a:latin typeface="Comic Sans MS" panose="030F0702030302020204" pitchFamily="66" charset="0"/>
            </a:endParaRPr>
          </a:p>
        </p:txBody>
      </p:sp>
      <p:sp>
        <p:nvSpPr>
          <p:cNvPr id="17" name="TextBox 16"/>
          <p:cNvSpPr txBox="1"/>
          <p:nvPr/>
        </p:nvSpPr>
        <p:spPr>
          <a:xfrm>
            <a:off x="2665925" y="1998612"/>
            <a:ext cx="2150772" cy="369332"/>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Being bullied</a:t>
            </a:r>
            <a:endParaRPr lang="en-GB" dirty="0">
              <a:solidFill>
                <a:srgbClr val="FF0000"/>
              </a:solidFill>
              <a:latin typeface="Comic Sans MS" panose="030F0702030302020204" pitchFamily="66" charset="0"/>
            </a:endParaRPr>
          </a:p>
        </p:txBody>
      </p:sp>
      <p:sp>
        <p:nvSpPr>
          <p:cNvPr id="18" name="TextBox 17"/>
          <p:cNvSpPr txBox="1"/>
          <p:nvPr/>
        </p:nvSpPr>
        <p:spPr>
          <a:xfrm>
            <a:off x="373487" y="5917223"/>
            <a:ext cx="2150772" cy="923330"/>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Somebody close to you has passed away</a:t>
            </a:r>
            <a:endParaRPr lang="en-GB" dirty="0">
              <a:solidFill>
                <a:srgbClr val="FF0000"/>
              </a:solidFill>
              <a:latin typeface="Comic Sans MS" panose="030F0702030302020204" pitchFamily="66" charset="0"/>
            </a:endParaRPr>
          </a:p>
        </p:txBody>
      </p:sp>
      <p:sp>
        <p:nvSpPr>
          <p:cNvPr id="19" name="TextBox 18"/>
          <p:cNvSpPr txBox="1"/>
          <p:nvPr/>
        </p:nvSpPr>
        <p:spPr>
          <a:xfrm>
            <a:off x="9811554" y="5169352"/>
            <a:ext cx="2150772" cy="646331"/>
          </a:xfrm>
          <a:prstGeom prst="rect">
            <a:avLst/>
          </a:prstGeom>
          <a:solidFill>
            <a:schemeClr val="bg1"/>
          </a:solidFill>
          <a:effectLst>
            <a:softEdge rad="88900"/>
          </a:effectLst>
        </p:spPr>
        <p:txBody>
          <a:bodyPr wrap="square" rtlCol="0">
            <a:spAutoFit/>
          </a:bodyPr>
          <a:lstStyle/>
          <a:p>
            <a:r>
              <a:rPr lang="en-GB" dirty="0" smtClean="0">
                <a:solidFill>
                  <a:srgbClr val="FF0000"/>
                </a:solidFill>
                <a:latin typeface="Comic Sans MS" panose="030F0702030302020204" pitchFamily="66" charset="0"/>
              </a:rPr>
              <a:t>Unhappy in a relationship</a:t>
            </a:r>
            <a:endParaRPr lang="en-GB" dirty="0">
              <a:solidFill>
                <a:srgbClr val="FF0000"/>
              </a:solidFill>
              <a:latin typeface="Comic Sans MS" panose="030F0702030302020204" pitchFamily="66" charset="0"/>
            </a:endParaRPr>
          </a:p>
        </p:txBody>
      </p:sp>
      <p:sp>
        <p:nvSpPr>
          <p:cNvPr id="20" name="TextBox 19"/>
          <p:cNvSpPr txBox="1"/>
          <p:nvPr/>
        </p:nvSpPr>
        <p:spPr>
          <a:xfrm>
            <a:off x="3259427" y="3703481"/>
            <a:ext cx="2150772" cy="646331"/>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Don’t feel you fit in</a:t>
            </a:r>
            <a:endParaRPr lang="en-GB" dirty="0">
              <a:solidFill>
                <a:srgbClr val="FF0000"/>
              </a:solidFill>
              <a:latin typeface="Comic Sans MS" panose="030F0702030302020204" pitchFamily="66" charset="0"/>
            </a:endParaRPr>
          </a:p>
        </p:txBody>
      </p:sp>
      <p:sp>
        <p:nvSpPr>
          <p:cNvPr id="21" name="TextBox 20"/>
          <p:cNvSpPr txBox="1"/>
          <p:nvPr/>
        </p:nvSpPr>
        <p:spPr>
          <a:xfrm>
            <a:off x="266699" y="4026457"/>
            <a:ext cx="2150772" cy="646331"/>
          </a:xfrm>
          <a:prstGeom prst="rect">
            <a:avLst/>
          </a:prstGeom>
          <a:solidFill>
            <a:schemeClr val="bg1"/>
          </a:solidFill>
          <a:effectLst>
            <a:softEdge rad="88900"/>
          </a:effectLst>
        </p:spPr>
        <p:txBody>
          <a:bodyPr wrap="square" rtlCol="0">
            <a:spAutoFit/>
          </a:bodyPr>
          <a:lstStyle/>
          <a:p>
            <a:r>
              <a:rPr lang="en-GB" dirty="0" smtClean="0">
                <a:solidFill>
                  <a:srgbClr val="FF0000"/>
                </a:solidFill>
                <a:latin typeface="Comic Sans MS" panose="030F0702030302020204" pitchFamily="66" charset="0"/>
              </a:rPr>
              <a:t>Having new step siblings</a:t>
            </a:r>
            <a:endParaRPr lang="en-GB" dirty="0">
              <a:solidFill>
                <a:srgbClr val="FF0000"/>
              </a:solidFill>
              <a:latin typeface="Comic Sans MS" panose="030F0702030302020204" pitchFamily="66" charset="0"/>
            </a:endParaRPr>
          </a:p>
        </p:txBody>
      </p:sp>
      <p:sp>
        <p:nvSpPr>
          <p:cNvPr id="22" name="TextBox 21"/>
          <p:cNvSpPr txBox="1"/>
          <p:nvPr/>
        </p:nvSpPr>
        <p:spPr>
          <a:xfrm>
            <a:off x="9616225" y="1772950"/>
            <a:ext cx="2150772" cy="646331"/>
          </a:xfrm>
          <a:prstGeom prst="rect">
            <a:avLst/>
          </a:prstGeom>
          <a:solidFill>
            <a:schemeClr val="bg1"/>
          </a:solidFill>
          <a:effectLst>
            <a:softEdge rad="88900"/>
          </a:effectLst>
        </p:spPr>
        <p:txBody>
          <a:bodyPr wrap="square" rtlCol="0">
            <a:spAutoFit/>
          </a:bodyPr>
          <a:lstStyle/>
          <a:p>
            <a:r>
              <a:rPr lang="en-GB" dirty="0" smtClean="0">
                <a:solidFill>
                  <a:srgbClr val="FF0000"/>
                </a:solidFill>
                <a:latin typeface="Comic Sans MS" panose="030F0702030302020204" pitchFamily="66" charset="0"/>
              </a:rPr>
              <a:t>Parent having a new partner</a:t>
            </a:r>
            <a:endParaRPr lang="en-GB" dirty="0">
              <a:solidFill>
                <a:srgbClr val="FF0000"/>
              </a:solidFill>
              <a:latin typeface="Comic Sans MS" panose="030F0702030302020204" pitchFamily="66" charset="0"/>
            </a:endParaRPr>
          </a:p>
        </p:txBody>
      </p:sp>
      <p:sp>
        <p:nvSpPr>
          <p:cNvPr id="23" name="TextBox 22"/>
          <p:cNvSpPr txBox="1"/>
          <p:nvPr/>
        </p:nvSpPr>
        <p:spPr>
          <a:xfrm>
            <a:off x="8540839" y="6157001"/>
            <a:ext cx="2150772" cy="646331"/>
          </a:xfrm>
          <a:prstGeom prst="rect">
            <a:avLst/>
          </a:prstGeom>
          <a:solidFill>
            <a:schemeClr val="bg1"/>
          </a:solidFill>
          <a:effectLst>
            <a:softEdge rad="88900"/>
          </a:effectLst>
        </p:spPr>
        <p:txBody>
          <a:bodyPr wrap="square" rtlCol="0">
            <a:spAutoFit/>
          </a:bodyPr>
          <a:lstStyle/>
          <a:p>
            <a:r>
              <a:rPr lang="en-GB" dirty="0" smtClean="0">
                <a:solidFill>
                  <a:srgbClr val="FF0000"/>
                </a:solidFill>
                <a:latin typeface="Comic Sans MS" panose="030F0702030302020204" pitchFamily="66" charset="0"/>
              </a:rPr>
              <a:t>Feel family don’t care about you</a:t>
            </a:r>
            <a:endParaRPr lang="en-GB" dirty="0">
              <a:solidFill>
                <a:srgbClr val="FF0000"/>
              </a:solidFill>
              <a:latin typeface="Comic Sans MS" panose="030F0702030302020204" pitchFamily="66" charset="0"/>
            </a:endParaRPr>
          </a:p>
        </p:txBody>
      </p:sp>
      <p:sp>
        <p:nvSpPr>
          <p:cNvPr id="24" name="TextBox 23"/>
          <p:cNvSpPr txBox="1"/>
          <p:nvPr/>
        </p:nvSpPr>
        <p:spPr>
          <a:xfrm>
            <a:off x="6485585" y="3682370"/>
            <a:ext cx="2150772" cy="646331"/>
          </a:xfrm>
          <a:prstGeom prst="rect">
            <a:avLst/>
          </a:prstGeom>
          <a:noFill/>
        </p:spPr>
        <p:txBody>
          <a:bodyPr wrap="square" rtlCol="0">
            <a:spAutoFit/>
          </a:bodyPr>
          <a:lstStyle/>
          <a:p>
            <a:r>
              <a:rPr lang="en-GB" dirty="0" smtClean="0">
                <a:solidFill>
                  <a:srgbClr val="FF0000"/>
                </a:solidFill>
                <a:latin typeface="Comic Sans MS" panose="030F0702030302020204" pitchFamily="66" charset="0"/>
              </a:rPr>
              <a:t>Feeling pressure to drink alcohol</a:t>
            </a:r>
            <a:endParaRPr lang="en-GB"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674959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1332"/>
            <a:ext cx="10515600" cy="1325563"/>
          </a:xfrm>
        </p:spPr>
        <p:txBody>
          <a:bodyPr/>
          <a:lstStyle/>
          <a:p>
            <a:r>
              <a:rPr lang="en-GB" dirty="0" smtClean="0"/>
              <a:t>Group Work</a:t>
            </a:r>
            <a:endParaRPr lang="en-GB" dirty="0"/>
          </a:p>
        </p:txBody>
      </p:sp>
      <p:sp>
        <p:nvSpPr>
          <p:cNvPr id="3" name="Content Placeholder 2"/>
          <p:cNvSpPr>
            <a:spLocks noGrp="1"/>
          </p:cNvSpPr>
          <p:nvPr>
            <p:ph idx="1"/>
          </p:nvPr>
        </p:nvSpPr>
        <p:spPr>
          <a:xfrm>
            <a:off x="838200" y="1825625"/>
            <a:ext cx="10515600" cy="853181"/>
          </a:xfrm>
        </p:spPr>
        <p:txBody>
          <a:bodyPr>
            <a:normAutofit lnSpcReduction="10000"/>
          </a:bodyPr>
          <a:lstStyle/>
          <a:p>
            <a:r>
              <a:rPr lang="en-GB" dirty="0" smtClean="0"/>
              <a:t>In your groups you need to discuss which of the ‘coping with stress’ mechanisms you use.</a:t>
            </a:r>
            <a:endParaRPr lang="en-GB" dirty="0"/>
          </a:p>
        </p:txBody>
      </p:sp>
      <p:sp>
        <p:nvSpPr>
          <p:cNvPr id="4" name="Oval 3"/>
          <p:cNvSpPr/>
          <p:nvPr/>
        </p:nvSpPr>
        <p:spPr>
          <a:xfrm>
            <a:off x="6349284" y="2633728"/>
            <a:ext cx="4623516" cy="4056845"/>
          </a:xfrm>
          <a:prstGeom prst="ellipse">
            <a:avLst/>
          </a:prstGeom>
          <a:solidFill>
            <a:srgbClr val="331546">
              <a:alpha val="72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en-GB" dirty="0" smtClean="0">
                <a:solidFill>
                  <a:srgbClr val="FF0000"/>
                </a:solidFill>
                <a:latin typeface="Kristen ITC" panose="03050502040202030202" pitchFamily="66" charset="0"/>
              </a:rPr>
              <a:t>Strategies you  don’t use…</a:t>
            </a:r>
            <a:endParaRPr lang="en-GB" dirty="0">
              <a:solidFill>
                <a:srgbClr val="FF0000"/>
              </a:solidFill>
              <a:latin typeface="Kristen ITC" panose="03050502040202030202" pitchFamily="66" charset="0"/>
            </a:endParaRPr>
          </a:p>
        </p:txBody>
      </p:sp>
      <p:sp>
        <p:nvSpPr>
          <p:cNvPr id="5" name="Oval 4"/>
          <p:cNvSpPr/>
          <p:nvPr/>
        </p:nvSpPr>
        <p:spPr>
          <a:xfrm>
            <a:off x="1324377" y="2663779"/>
            <a:ext cx="4623516" cy="4056845"/>
          </a:xfrm>
          <a:prstGeom prst="ellipse">
            <a:avLst/>
          </a:prstGeom>
          <a:solidFill>
            <a:srgbClr val="331546">
              <a:alpha val="72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en-GB" dirty="0" smtClean="0">
                <a:solidFill>
                  <a:srgbClr val="FF0000"/>
                </a:solidFill>
                <a:latin typeface="Kristen ITC" panose="03050502040202030202" pitchFamily="66" charset="0"/>
              </a:rPr>
              <a:t>Strategies you use…</a:t>
            </a:r>
            <a:endParaRPr lang="en-GB" dirty="0">
              <a:solidFill>
                <a:srgbClr val="FF0000"/>
              </a:solidFill>
              <a:latin typeface="Kristen ITC" panose="03050502040202030202" pitchFamily="66" charset="0"/>
            </a:endParaRPr>
          </a:p>
        </p:txBody>
      </p:sp>
    </p:spTree>
    <p:extLst>
      <p:ext uri="{BB962C8B-B14F-4D97-AF65-F5344CB8AC3E}">
        <p14:creationId xmlns:p14="http://schemas.microsoft.com/office/powerpoint/2010/main" val="3914852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2</a:t>
            </a:r>
          </a:p>
        </p:txBody>
      </p:sp>
      <p:sp>
        <p:nvSpPr>
          <p:cNvPr id="11" name="TextBox 10"/>
          <p:cNvSpPr txBox="1"/>
          <p:nvPr/>
        </p:nvSpPr>
        <p:spPr>
          <a:xfrm>
            <a:off x="6600056" y="2304455"/>
            <a:ext cx="3528392" cy="138499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Google</a:t>
            </a:r>
          </a:p>
          <a:p>
            <a:pPr algn="ctr" defTabSz="914400"/>
            <a:r>
              <a:rPr lang="en-GB" sz="2400" dirty="0">
                <a:solidFill>
                  <a:prstClr val="black"/>
                </a:solidFill>
              </a:rPr>
              <a:t>A multinational technology company</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2" name="TextBox 11"/>
          <p:cNvSpPr txBox="1"/>
          <p:nvPr/>
        </p:nvSpPr>
        <p:spPr>
          <a:xfrm>
            <a:off x="2063551" y="2081677"/>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BNP Paribas</a:t>
            </a:r>
          </a:p>
          <a:p>
            <a:pPr algn="ctr" defTabSz="914400"/>
            <a:r>
              <a:rPr lang="en-GB" sz="8000" dirty="0">
                <a:solidFill>
                  <a:prstClr val="black"/>
                </a:solidFill>
              </a:rPr>
              <a:t>£73,000</a:t>
            </a:r>
          </a:p>
        </p:txBody>
      </p:sp>
    </p:spTree>
    <p:extLst>
      <p:ext uri="{BB962C8B-B14F-4D97-AF65-F5344CB8AC3E}">
        <p14:creationId xmlns:p14="http://schemas.microsoft.com/office/powerpoint/2010/main" val="210577224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4511824" y="4554520"/>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2</a:t>
            </a:r>
          </a:p>
        </p:txBody>
      </p:sp>
      <p:sp>
        <p:nvSpPr>
          <p:cNvPr id="11" name="TextBox 10"/>
          <p:cNvSpPr txBox="1"/>
          <p:nvPr/>
        </p:nvSpPr>
        <p:spPr>
          <a:xfrm>
            <a:off x="4331804" y="1700809"/>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Google</a:t>
            </a:r>
          </a:p>
          <a:p>
            <a:pPr algn="ctr" defTabSz="914400"/>
            <a:r>
              <a:rPr lang="en-GB" sz="8000" dirty="0">
                <a:solidFill>
                  <a:prstClr val="black"/>
                </a:solidFill>
              </a:rPr>
              <a:t>£73,300</a:t>
            </a:r>
          </a:p>
        </p:txBody>
      </p:sp>
      <p:pic>
        <p:nvPicPr>
          <p:cNvPr id="2050" name="Picture 2" descr="Image result for goog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3070" y="5035169"/>
            <a:ext cx="2069687" cy="12935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oogle headquar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9245" y="5026929"/>
            <a:ext cx="1952691" cy="130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476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3</a:t>
            </a:r>
          </a:p>
        </p:txBody>
      </p:sp>
      <p:sp>
        <p:nvSpPr>
          <p:cNvPr id="11" name="TextBox 10"/>
          <p:cNvSpPr txBox="1"/>
          <p:nvPr/>
        </p:nvSpPr>
        <p:spPr>
          <a:xfrm>
            <a:off x="6528048" y="2027454"/>
            <a:ext cx="3528392" cy="1938992"/>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McKinsey and Company</a:t>
            </a:r>
          </a:p>
          <a:p>
            <a:pPr algn="ctr" defTabSz="914400"/>
            <a:r>
              <a:rPr lang="en-GB" sz="2400" dirty="0">
                <a:solidFill>
                  <a:prstClr val="black"/>
                </a:solidFill>
              </a:rPr>
              <a:t>A worldwide management consulting firm</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3" name="TextBox 12"/>
          <p:cNvSpPr txBox="1"/>
          <p:nvPr/>
        </p:nvSpPr>
        <p:spPr>
          <a:xfrm>
            <a:off x="2063551" y="2058233"/>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Google</a:t>
            </a:r>
          </a:p>
          <a:p>
            <a:pPr algn="ctr" defTabSz="914400"/>
            <a:r>
              <a:rPr lang="en-GB" sz="8000" dirty="0">
                <a:solidFill>
                  <a:prstClr val="black"/>
                </a:solidFill>
              </a:rPr>
              <a:t>£73,300</a:t>
            </a:r>
          </a:p>
        </p:txBody>
      </p:sp>
    </p:spTree>
    <p:extLst>
      <p:ext uri="{BB962C8B-B14F-4D97-AF65-F5344CB8AC3E}">
        <p14:creationId xmlns:p14="http://schemas.microsoft.com/office/powerpoint/2010/main" val="25313419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4511823" y="4797399"/>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3</a:t>
            </a:r>
          </a:p>
        </p:txBody>
      </p:sp>
      <p:sp>
        <p:nvSpPr>
          <p:cNvPr id="11" name="TextBox 10"/>
          <p:cNvSpPr txBox="1"/>
          <p:nvPr/>
        </p:nvSpPr>
        <p:spPr>
          <a:xfrm>
            <a:off x="4331803" y="1628801"/>
            <a:ext cx="3528392" cy="243143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McKinsey and Company</a:t>
            </a:r>
          </a:p>
          <a:p>
            <a:pPr algn="ctr" defTabSz="914400"/>
            <a:r>
              <a:rPr lang="en-GB" sz="8000" dirty="0">
                <a:solidFill>
                  <a:prstClr val="black"/>
                </a:solidFill>
              </a:rPr>
              <a:t>£85,499</a:t>
            </a:r>
          </a:p>
        </p:txBody>
      </p:sp>
      <p:pic>
        <p:nvPicPr>
          <p:cNvPr id="1026" name="Picture 2" descr="Image result for mckinsey and comp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7" y="5301209"/>
            <a:ext cx="2296009" cy="12857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6453" y="5030869"/>
            <a:ext cx="2334158" cy="155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70953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4</a:t>
            </a:r>
          </a:p>
        </p:txBody>
      </p:sp>
      <p:sp>
        <p:nvSpPr>
          <p:cNvPr id="11" name="TextBox 10"/>
          <p:cNvSpPr txBox="1"/>
          <p:nvPr/>
        </p:nvSpPr>
        <p:spPr>
          <a:xfrm>
            <a:off x="6528048" y="2316480"/>
            <a:ext cx="3528392" cy="138499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Cisco</a:t>
            </a:r>
          </a:p>
          <a:p>
            <a:pPr algn="ctr" defTabSz="914400"/>
            <a:r>
              <a:rPr lang="en-GB" sz="2400" dirty="0">
                <a:solidFill>
                  <a:prstClr val="black"/>
                </a:solidFill>
              </a:rPr>
              <a:t>A multinational technology conglomerate</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2" name="TextBox 11"/>
          <p:cNvSpPr txBox="1"/>
          <p:nvPr/>
        </p:nvSpPr>
        <p:spPr>
          <a:xfrm>
            <a:off x="2063551" y="1793261"/>
            <a:ext cx="3528392" cy="243143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McKinsey and Company</a:t>
            </a:r>
          </a:p>
          <a:p>
            <a:pPr algn="ctr" defTabSz="914400"/>
            <a:r>
              <a:rPr lang="en-GB" sz="8000" dirty="0">
                <a:solidFill>
                  <a:prstClr val="black"/>
                </a:solidFill>
              </a:rPr>
              <a:t>£85,499</a:t>
            </a:r>
          </a:p>
        </p:txBody>
      </p:sp>
    </p:spTree>
    <p:extLst>
      <p:ext uri="{BB962C8B-B14F-4D97-AF65-F5344CB8AC3E}">
        <p14:creationId xmlns:p14="http://schemas.microsoft.com/office/powerpoint/2010/main" val="7522136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9" name="TextBox 8"/>
          <p:cNvSpPr txBox="1"/>
          <p:nvPr/>
        </p:nvSpPr>
        <p:spPr>
          <a:xfrm>
            <a:off x="4515427" y="4700420"/>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4</a:t>
            </a:r>
          </a:p>
        </p:txBody>
      </p:sp>
      <p:sp>
        <p:nvSpPr>
          <p:cNvPr id="11" name="TextBox 10"/>
          <p:cNvSpPr txBox="1"/>
          <p:nvPr/>
        </p:nvSpPr>
        <p:spPr>
          <a:xfrm>
            <a:off x="4331804" y="1988841"/>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Cisco</a:t>
            </a:r>
          </a:p>
          <a:p>
            <a:pPr algn="ctr" defTabSz="914400"/>
            <a:r>
              <a:rPr lang="en-GB" sz="8000" dirty="0">
                <a:solidFill>
                  <a:prstClr val="black"/>
                </a:solidFill>
              </a:rPr>
              <a:t>£74,000</a:t>
            </a:r>
          </a:p>
        </p:txBody>
      </p:sp>
      <p:pic>
        <p:nvPicPr>
          <p:cNvPr id="2050" name="Picture 2" descr="Image result for cis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755" y="5013177"/>
            <a:ext cx="1905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is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3245" y="4941321"/>
            <a:ext cx="1623283" cy="1623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7554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5</a:t>
            </a:r>
          </a:p>
        </p:txBody>
      </p:sp>
      <p:sp>
        <p:nvSpPr>
          <p:cNvPr id="11" name="TextBox 10"/>
          <p:cNvSpPr txBox="1"/>
          <p:nvPr/>
        </p:nvSpPr>
        <p:spPr>
          <a:xfrm>
            <a:off x="6528048" y="2316480"/>
            <a:ext cx="3528392" cy="138499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EMC</a:t>
            </a:r>
          </a:p>
          <a:p>
            <a:pPr algn="ctr" defTabSz="914400"/>
            <a:r>
              <a:rPr lang="en-GB" sz="2400" dirty="0">
                <a:solidFill>
                  <a:prstClr val="black"/>
                </a:solidFill>
              </a:rPr>
              <a:t>Leader in cloud computing and data storage</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3" name="TextBox 12"/>
          <p:cNvSpPr txBox="1"/>
          <p:nvPr/>
        </p:nvSpPr>
        <p:spPr>
          <a:xfrm>
            <a:off x="2063551" y="2058234"/>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Cisco</a:t>
            </a:r>
          </a:p>
          <a:p>
            <a:pPr algn="ctr" defTabSz="914400"/>
            <a:r>
              <a:rPr lang="en-GB" sz="8000" dirty="0">
                <a:solidFill>
                  <a:prstClr val="black"/>
                </a:solidFill>
              </a:rPr>
              <a:t>£74,000</a:t>
            </a:r>
          </a:p>
        </p:txBody>
      </p:sp>
    </p:spTree>
    <p:extLst>
      <p:ext uri="{BB962C8B-B14F-4D97-AF65-F5344CB8AC3E}">
        <p14:creationId xmlns:p14="http://schemas.microsoft.com/office/powerpoint/2010/main" val="84472011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4511824" y="4363283"/>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5</a:t>
            </a:r>
          </a:p>
        </p:txBody>
      </p:sp>
      <p:sp>
        <p:nvSpPr>
          <p:cNvPr id="11" name="TextBox 10"/>
          <p:cNvSpPr txBox="1"/>
          <p:nvPr/>
        </p:nvSpPr>
        <p:spPr>
          <a:xfrm>
            <a:off x="4331804" y="1916833"/>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EMC</a:t>
            </a:r>
          </a:p>
          <a:p>
            <a:pPr algn="ctr" defTabSz="914400"/>
            <a:r>
              <a:rPr lang="en-GB" sz="8000" dirty="0">
                <a:solidFill>
                  <a:prstClr val="black"/>
                </a:solidFill>
              </a:rPr>
              <a:t>£86,500</a:t>
            </a:r>
          </a:p>
        </p:txBody>
      </p:sp>
      <p:pic>
        <p:nvPicPr>
          <p:cNvPr id="4098" name="Picture 2" descr="Image result for EMC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4234" y="5589241"/>
            <a:ext cx="2396223" cy="9050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EMC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2" y="5121581"/>
            <a:ext cx="2064214" cy="137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38022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6</a:t>
            </a:r>
          </a:p>
        </p:txBody>
      </p:sp>
      <p:sp>
        <p:nvSpPr>
          <p:cNvPr id="11" name="TextBox 10"/>
          <p:cNvSpPr txBox="1"/>
          <p:nvPr/>
        </p:nvSpPr>
        <p:spPr>
          <a:xfrm>
            <a:off x="6528048" y="2489120"/>
            <a:ext cx="3528392" cy="1015663"/>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Facebook</a:t>
            </a:r>
          </a:p>
          <a:p>
            <a:pPr algn="ctr" defTabSz="914400"/>
            <a:r>
              <a:rPr lang="en-GB" sz="2400" dirty="0">
                <a:solidFill>
                  <a:prstClr val="black"/>
                </a:solidFill>
              </a:rPr>
              <a:t>A social media website</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2" name="TextBox 11"/>
          <p:cNvSpPr txBox="1"/>
          <p:nvPr/>
        </p:nvSpPr>
        <p:spPr>
          <a:xfrm>
            <a:off x="2063551" y="2058234"/>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EMC</a:t>
            </a:r>
          </a:p>
          <a:p>
            <a:pPr algn="ctr" defTabSz="914400"/>
            <a:r>
              <a:rPr lang="en-GB" sz="8000" dirty="0">
                <a:solidFill>
                  <a:prstClr val="black"/>
                </a:solidFill>
              </a:rPr>
              <a:t>£86,500</a:t>
            </a:r>
          </a:p>
        </p:txBody>
      </p:sp>
    </p:spTree>
    <p:extLst>
      <p:ext uri="{BB962C8B-B14F-4D97-AF65-F5344CB8AC3E}">
        <p14:creationId xmlns:p14="http://schemas.microsoft.com/office/powerpoint/2010/main" val="273076331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9" name="TextBox 8"/>
          <p:cNvSpPr txBox="1"/>
          <p:nvPr/>
        </p:nvSpPr>
        <p:spPr>
          <a:xfrm>
            <a:off x="4515426" y="4651404"/>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6</a:t>
            </a:r>
          </a:p>
        </p:txBody>
      </p:sp>
      <p:sp>
        <p:nvSpPr>
          <p:cNvPr id="11" name="TextBox 10"/>
          <p:cNvSpPr txBox="1"/>
          <p:nvPr/>
        </p:nvSpPr>
        <p:spPr>
          <a:xfrm>
            <a:off x="4331802" y="1923725"/>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Facebook</a:t>
            </a:r>
          </a:p>
          <a:p>
            <a:pPr algn="ctr" defTabSz="914400"/>
            <a:r>
              <a:rPr lang="en-GB" sz="8000" dirty="0">
                <a:solidFill>
                  <a:prstClr val="black"/>
                </a:solidFill>
              </a:rPr>
              <a:t>£79,500</a:t>
            </a:r>
          </a:p>
        </p:txBody>
      </p:sp>
      <p:pic>
        <p:nvPicPr>
          <p:cNvPr id="6146" name="Picture 2" descr="Image result for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2184" y="4686427"/>
            <a:ext cx="1855092" cy="18550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facebook offic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9613" y="5191873"/>
            <a:ext cx="2400201" cy="1349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197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99245"/>
            <a:ext cx="10515600" cy="656823"/>
          </a:xfrm>
        </p:spPr>
        <p:txBody>
          <a:bodyPr>
            <a:normAutofit fontScale="85000" lnSpcReduction="20000"/>
          </a:bodyPr>
          <a:lstStyle/>
          <a:p>
            <a:r>
              <a:rPr lang="en-GB" dirty="0" smtClean="0"/>
              <a:t>Now divide the strategies into the two groups below (make sure you can explain your decisions):</a:t>
            </a:r>
            <a:endParaRPr lang="en-GB" dirty="0"/>
          </a:p>
        </p:txBody>
      </p:sp>
      <p:sp>
        <p:nvSpPr>
          <p:cNvPr id="4" name="Oval 3"/>
          <p:cNvSpPr/>
          <p:nvPr/>
        </p:nvSpPr>
        <p:spPr>
          <a:xfrm>
            <a:off x="838200" y="1944710"/>
            <a:ext cx="4623516" cy="4056845"/>
          </a:xfrm>
          <a:prstGeom prst="ellipse">
            <a:avLst/>
          </a:prstGeom>
          <a:solidFill>
            <a:srgbClr val="331546">
              <a:alpha val="76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en-GB" dirty="0" smtClean="0">
                <a:solidFill>
                  <a:srgbClr val="FF0000"/>
                </a:solidFill>
                <a:latin typeface="Kristen ITC" panose="03050502040202030202" pitchFamily="66" charset="0"/>
              </a:rPr>
              <a:t>Healthy strategies</a:t>
            </a:r>
            <a:endParaRPr lang="en-GB" dirty="0">
              <a:solidFill>
                <a:srgbClr val="FF0000"/>
              </a:solidFill>
              <a:latin typeface="Kristen ITC" panose="03050502040202030202" pitchFamily="66" charset="0"/>
            </a:endParaRPr>
          </a:p>
        </p:txBody>
      </p:sp>
      <p:sp>
        <p:nvSpPr>
          <p:cNvPr id="5" name="Oval 4"/>
          <p:cNvSpPr/>
          <p:nvPr/>
        </p:nvSpPr>
        <p:spPr>
          <a:xfrm>
            <a:off x="6259132" y="1944710"/>
            <a:ext cx="4623516" cy="4056845"/>
          </a:xfrm>
          <a:prstGeom prst="ellipse">
            <a:avLst/>
          </a:prstGeom>
          <a:solidFill>
            <a:srgbClr val="331546">
              <a:alpha val="76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en-GB" dirty="0" smtClean="0">
                <a:solidFill>
                  <a:srgbClr val="FF0000"/>
                </a:solidFill>
                <a:latin typeface="Kristen ITC" panose="03050502040202030202" pitchFamily="66" charset="0"/>
              </a:rPr>
              <a:t>Unhealthy strategies</a:t>
            </a:r>
            <a:endParaRPr lang="en-GB" dirty="0">
              <a:solidFill>
                <a:srgbClr val="FF0000"/>
              </a:solidFill>
              <a:latin typeface="Kristen ITC" panose="03050502040202030202" pitchFamily="66" charset="0"/>
            </a:endParaRPr>
          </a:p>
        </p:txBody>
      </p:sp>
    </p:spTree>
    <p:extLst>
      <p:ext uri="{BB962C8B-B14F-4D97-AF65-F5344CB8AC3E}">
        <p14:creationId xmlns:p14="http://schemas.microsoft.com/office/powerpoint/2010/main" val="32589408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7</a:t>
            </a:r>
          </a:p>
        </p:txBody>
      </p:sp>
      <p:sp>
        <p:nvSpPr>
          <p:cNvPr id="11" name="TextBox 10"/>
          <p:cNvSpPr txBox="1"/>
          <p:nvPr/>
        </p:nvSpPr>
        <p:spPr>
          <a:xfrm>
            <a:off x="6537052" y="2302912"/>
            <a:ext cx="3528392" cy="138499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Deutsche Bank</a:t>
            </a:r>
          </a:p>
          <a:p>
            <a:pPr algn="ctr" defTabSz="914400"/>
            <a:r>
              <a:rPr lang="en-GB" sz="2400" dirty="0">
                <a:solidFill>
                  <a:prstClr val="black"/>
                </a:solidFill>
              </a:rPr>
              <a:t>A German global bank and financial services company</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3" name="TextBox 12"/>
          <p:cNvSpPr txBox="1"/>
          <p:nvPr/>
        </p:nvSpPr>
        <p:spPr>
          <a:xfrm>
            <a:off x="2063551" y="2056692"/>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Facebook</a:t>
            </a:r>
          </a:p>
          <a:p>
            <a:pPr algn="ctr" defTabSz="914400"/>
            <a:r>
              <a:rPr lang="en-GB" sz="8000" dirty="0">
                <a:solidFill>
                  <a:prstClr val="black"/>
                </a:solidFill>
              </a:rPr>
              <a:t>£79,500</a:t>
            </a:r>
          </a:p>
        </p:txBody>
      </p:sp>
    </p:spTree>
    <p:extLst>
      <p:ext uri="{BB962C8B-B14F-4D97-AF65-F5344CB8AC3E}">
        <p14:creationId xmlns:p14="http://schemas.microsoft.com/office/powerpoint/2010/main" val="41559757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9" name="TextBox 8"/>
          <p:cNvSpPr txBox="1"/>
          <p:nvPr/>
        </p:nvSpPr>
        <p:spPr>
          <a:xfrm>
            <a:off x="4515427" y="4581129"/>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7</a:t>
            </a:r>
          </a:p>
        </p:txBody>
      </p:sp>
      <p:sp>
        <p:nvSpPr>
          <p:cNvPr id="11" name="TextBox 10"/>
          <p:cNvSpPr txBox="1"/>
          <p:nvPr/>
        </p:nvSpPr>
        <p:spPr>
          <a:xfrm>
            <a:off x="4331804" y="2060849"/>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Deutsche Bank</a:t>
            </a:r>
          </a:p>
          <a:p>
            <a:pPr algn="ctr" defTabSz="914400"/>
            <a:r>
              <a:rPr lang="en-GB" sz="8000" dirty="0">
                <a:solidFill>
                  <a:prstClr val="black"/>
                </a:solidFill>
              </a:rPr>
              <a:t>£75,000</a:t>
            </a:r>
          </a:p>
        </p:txBody>
      </p:sp>
      <p:pic>
        <p:nvPicPr>
          <p:cNvPr id="8194" name="Picture 2" descr="Image result for deutsche ba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6941" y="5182191"/>
            <a:ext cx="2370693" cy="133198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059" y="455277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95522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8</a:t>
            </a:r>
          </a:p>
        </p:txBody>
      </p:sp>
      <p:sp>
        <p:nvSpPr>
          <p:cNvPr id="11" name="TextBox 10"/>
          <p:cNvSpPr txBox="1"/>
          <p:nvPr/>
        </p:nvSpPr>
        <p:spPr>
          <a:xfrm>
            <a:off x="6558829" y="2212121"/>
            <a:ext cx="3528392" cy="1569660"/>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Boston Consulting Group</a:t>
            </a:r>
          </a:p>
          <a:p>
            <a:pPr algn="ctr" defTabSz="914400"/>
            <a:r>
              <a:rPr lang="en-GB" sz="2400" dirty="0">
                <a:solidFill>
                  <a:prstClr val="black"/>
                </a:solidFill>
              </a:rPr>
              <a:t>A business consulting firm</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2" name="TextBox 11"/>
          <p:cNvSpPr txBox="1"/>
          <p:nvPr/>
        </p:nvSpPr>
        <p:spPr>
          <a:xfrm>
            <a:off x="2063551" y="2058234"/>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Deutsche Bank</a:t>
            </a:r>
          </a:p>
          <a:p>
            <a:pPr algn="ctr" defTabSz="914400"/>
            <a:r>
              <a:rPr lang="en-GB" sz="8000" dirty="0">
                <a:solidFill>
                  <a:prstClr val="black"/>
                </a:solidFill>
              </a:rPr>
              <a:t>£75,000</a:t>
            </a:r>
          </a:p>
        </p:txBody>
      </p:sp>
    </p:spTree>
    <p:extLst>
      <p:ext uri="{BB962C8B-B14F-4D97-AF65-F5344CB8AC3E}">
        <p14:creationId xmlns:p14="http://schemas.microsoft.com/office/powerpoint/2010/main" val="12320704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4511824" y="4976883"/>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8</a:t>
            </a:r>
          </a:p>
        </p:txBody>
      </p:sp>
      <p:sp>
        <p:nvSpPr>
          <p:cNvPr id="11" name="TextBox 10"/>
          <p:cNvSpPr txBox="1"/>
          <p:nvPr/>
        </p:nvSpPr>
        <p:spPr>
          <a:xfrm>
            <a:off x="4331804" y="1556793"/>
            <a:ext cx="3528392" cy="243143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Boston Consulting Group</a:t>
            </a:r>
          </a:p>
          <a:p>
            <a:pPr algn="ctr" defTabSz="914400"/>
            <a:r>
              <a:rPr lang="en-GB" sz="8000" dirty="0">
                <a:solidFill>
                  <a:prstClr val="black"/>
                </a:solidFill>
              </a:rPr>
              <a:t>£83,311</a:t>
            </a:r>
          </a:p>
        </p:txBody>
      </p:sp>
      <p:pic>
        <p:nvPicPr>
          <p:cNvPr id="10242"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419" y="4724387"/>
            <a:ext cx="1828428" cy="182842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153" y="5104797"/>
            <a:ext cx="2543871" cy="148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6857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9</a:t>
            </a:r>
          </a:p>
        </p:txBody>
      </p:sp>
      <p:sp>
        <p:nvSpPr>
          <p:cNvPr id="11" name="TextBox 10"/>
          <p:cNvSpPr txBox="1"/>
          <p:nvPr/>
        </p:nvSpPr>
        <p:spPr>
          <a:xfrm>
            <a:off x="6558829" y="2212121"/>
            <a:ext cx="3528392" cy="1938992"/>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Nomura International</a:t>
            </a:r>
          </a:p>
          <a:p>
            <a:pPr algn="ctr" defTabSz="914400"/>
            <a:r>
              <a:rPr lang="en-GB" sz="2400" dirty="0">
                <a:solidFill>
                  <a:prstClr val="black"/>
                </a:solidFill>
              </a:rPr>
              <a:t>A Japanese financial holding company</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3" name="TextBox 12"/>
          <p:cNvSpPr txBox="1"/>
          <p:nvPr/>
        </p:nvSpPr>
        <p:spPr>
          <a:xfrm>
            <a:off x="2063551" y="1781234"/>
            <a:ext cx="3528392" cy="243143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Boston Consulting Group</a:t>
            </a:r>
          </a:p>
          <a:p>
            <a:pPr algn="ctr" defTabSz="914400"/>
            <a:r>
              <a:rPr lang="en-GB" sz="8000" dirty="0">
                <a:solidFill>
                  <a:prstClr val="black"/>
                </a:solidFill>
              </a:rPr>
              <a:t>£83,311</a:t>
            </a:r>
          </a:p>
        </p:txBody>
      </p:sp>
    </p:spTree>
    <p:extLst>
      <p:ext uri="{BB962C8B-B14F-4D97-AF65-F5344CB8AC3E}">
        <p14:creationId xmlns:p14="http://schemas.microsoft.com/office/powerpoint/2010/main" val="23563886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9" name="TextBox 8"/>
          <p:cNvSpPr txBox="1"/>
          <p:nvPr/>
        </p:nvSpPr>
        <p:spPr>
          <a:xfrm>
            <a:off x="4515427" y="4869407"/>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9</a:t>
            </a:r>
          </a:p>
        </p:txBody>
      </p:sp>
      <p:sp>
        <p:nvSpPr>
          <p:cNvPr id="11" name="TextBox 10"/>
          <p:cNvSpPr txBox="1"/>
          <p:nvPr/>
        </p:nvSpPr>
        <p:spPr>
          <a:xfrm>
            <a:off x="4331804" y="1772817"/>
            <a:ext cx="3528392" cy="243143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Nomura International</a:t>
            </a:r>
          </a:p>
          <a:p>
            <a:pPr algn="ctr" defTabSz="914400"/>
            <a:r>
              <a:rPr lang="en-GB" sz="8000" dirty="0">
                <a:solidFill>
                  <a:prstClr val="black"/>
                </a:solidFill>
              </a:rPr>
              <a:t>£74,990</a:t>
            </a:r>
          </a:p>
        </p:txBody>
      </p:sp>
      <p:pic>
        <p:nvPicPr>
          <p:cNvPr id="12290"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117" y="4838574"/>
            <a:ext cx="1771192" cy="177119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691" y="5157207"/>
            <a:ext cx="2178839" cy="1452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9037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10</a:t>
            </a:r>
          </a:p>
        </p:txBody>
      </p:sp>
      <p:sp>
        <p:nvSpPr>
          <p:cNvPr id="11" name="TextBox 10"/>
          <p:cNvSpPr txBox="1"/>
          <p:nvPr/>
        </p:nvSpPr>
        <p:spPr>
          <a:xfrm>
            <a:off x="6562576" y="2304455"/>
            <a:ext cx="3528392" cy="138499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SAP</a:t>
            </a:r>
          </a:p>
          <a:p>
            <a:pPr algn="ctr" defTabSz="914400"/>
            <a:r>
              <a:rPr lang="en-GB" sz="2400" dirty="0">
                <a:solidFill>
                  <a:prstClr val="black"/>
                </a:solidFill>
              </a:rPr>
              <a:t>A German multinational software corporation</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2" name="TextBox 11"/>
          <p:cNvSpPr txBox="1"/>
          <p:nvPr/>
        </p:nvSpPr>
        <p:spPr>
          <a:xfrm>
            <a:off x="2063551" y="1965900"/>
            <a:ext cx="3528392" cy="243143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Nomura International</a:t>
            </a:r>
          </a:p>
          <a:p>
            <a:pPr algn="ctr" defTabSz="914400"/>
            <a:r>
              <a:rPr lang="en-GB" sz="8000" dirty="0">
                <a:solidFill>
                  <a:prstClr val="black"/>
                </a:solidFill>
              </a:rPr>
              <a:t>£74,990</a:t>
            </a:r>
          </a:p>
        </p:txBody>
      </p:sp>
    </p:spTree>
    <p:extLst>
      <p:ext uri="{BB962C8B-B14F-4D97-AF65-F5344CB8AC3E}">
        <p14:creationId xmlns:p14="http://schemas.microsoft.com/office/powerpoint/2010/main" val="115157567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4511824" y="4650863"/>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10</a:t>
            </a:r>
          </a:p>
        </p:txBody>
      </p:sp>
      <p:sp>
        <p:nvSpPr>
          <p:cNvPr id="11" name="TextBox 10"/>
          <p:cNvSpPr txBox="1"/>
          <p:nvPr/>
        </p:nvSpPr>
        <p:spPr>
          <a:xfrm>
            <a:off x="4331804" y="2048433"/>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SAP</a:t>
            </a:r>
          </a:p>
          <a:p>
            <a:pPr algn="ctr" defTabSz="914400"/>
            <a:r>
              <a:rPr lang="en-GB" sz="8000" dirty="0">
                <a:solidFill>
                  <a:prstClr val="black"/>
                </a:solidFill>
              </a:rPr>
              <a:t>£90,000</a:t>
            </a:r>
          </a:p>
        </p:txBody>
      </p:sp>
      <p:pic>
        <p:nvPicPr>
          <p:cNvPr id="14338" name="Picture 2"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2316" y="4615962"/>
            <a:ext cx="1771192" cy="177119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8493" y="5241682"/>
            <a:ext cx="1936149" cy="1089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40006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5" name="TextBox 4"/>
          <p:cNvSpPr txBox="1"/>
          <p:nvPr/>
        </p:nvSpPr>
        <p:spPr>
          <a:xfrm>
            <a:off x="2058380" y="1765564"/>
            <a:ext cx="8075240" cy="5016758"/>
          </a:xfrm>
          <a:prstGeom prst="rect">
            <a:avLst/>
          </a:prstGeom>
          <a:noFill/>
        </p:spPr>
        <p:txBody>
          <a:bodyPr wrap="square" rtlCol="0">
            <a:spAutoFit/>
          </a:bodyPr>
          <a:lstStyle/>
          <a:p>
            <a:pPr algn="ctr" defTabSz="914400"/>
            <a:r>
              <a:rPr lang="en-GB" sz="3200" dirty="0">
                <a:solidFill>
                  <a:prstClr val="black"/>
                </a:solidFill>
              </a:rPr>
              <a:t>BNP Paribas £73,000</a:t>
            </a:r>
          </a:p>
          <a:p>
            <a:pPr algn="ctr" defTabSz="914400"/>
            <a:r>
              <a:rPr lang="en-GB" sz="3200" dirty="0">
                <a:solidFill>
                  <a:prstClr val="black"/>
                </a:solidFill>
              </a:rPr>
              <a:t>Google £73,300</a:t>
            </a:r>
          </a:p>
          <a:p>
            <a:pPr algn="ctr" defTabSz="914400"/>
            <a:r>
              <a:rPr lang="en-GB" sz="3200" dirty="0">
                <a:solidFill>
                  <a:prstClr val="black"/>
                </a:solidFill>
              </a:rPr>
              <a:t>Cisco £74,000</a:t>
            </a:r>
          </a:p>
          <a:p>
            <a:pPr algn="ctr" defTabSz="914400"/>
            <a:r>
              <a:rPr lang="en-GB" sz="3200" dirty="0">
                <a:solidFill>
                  <a:prstClr val="black"/>
                </a:solidFill>
              </a:rPr>
              <a:t>Nomura International £74,990</a:t>
            </a:r>
          </a:p>
          <a:p>
            <a:pPr algn="ctr" defTabSz="914400"/>
            <a:r>
              <a:rPr lang="en-GB" sz="3200" dirty="0">
                <a:solidFill>
                  <a:prstClr val="black"/>
                </a:solidFill>
              </a:rPr>
              <a:t>Deutsche Bank £75,000</a:t>
            </a:r>
          </a:p>
          <a:p>
            <a:pPr algn="ctr" defTabSz="914400"/>
            <a:r>
              <a:rPr lang="en-GB" sz="3200" dirty="0">
                <a:solidFill>
                  <a:prstClr val="black"/>
                </a:solidFill>
              </a:rPr>
              <a:t>Facebook £79,500</a:t>
            </a:r>
          </a:p>
          <a:p>
            <a:pPr algn="ctr" defTabSz="914400"/>
            <a:r>
              <a:rPr lang="en-GB" sz="3200" dirty="0">
                <a:solidFill>
                  <a:prstClr val="black"/>
                </a:solidFill>
              </a:rPr>
              <a:t>Boston Consulting Group £83,311</a:t>
            </a:r>
          </a:p>
          <a:p>
            <a:pPr algn="ctr" defTabSz="914400"/>
            <a:r>
              <a:rPr lang="en-GB" sz="3200" dirty="0">
                <a:solidFill>
                  <a:prstClr val="black"/>
                </a:solidFill>
              </a:rPr>
              <a:t>McKinsey and Company £85,499</a:t>
            </a:r>
          </a:p>
          <a:p>
            <a:pPr algn="ctr" defTabSz="914400"/>
            <a:r>
              <a:rPr lang="en-GB" sz="3200" dirty="0">
                <a:solidFill>
                  <a:prstClr val="black"/>
                </a:solidFill>
              </a:rPr>
              <a:t>EMC £86,500</a:t>
            </a:r>
          </a:p>
          <a:p>
            <a:pPr algn="ctr" defTabSz="914400"/>
            <a:r>
              <a:rPr lang="en-GB" sz="3200" dirty="0">
                <a:solidFill>
                  <a:prstClr val="black"/>
                </a:solidFill>
              </a:rPr>
              <a:t>SAP £90,000</a:t>
            </a:r>
            <a:endParaRPr lang="en-GB" sz="8800" dirty="0">
              <a:solidFill>
                <a:prstClr val="black"/>
              </a:solidFill>
            </a:endParaRPr>
          </a:p>
        </p:txBody>
      </p:sp>
      <p:sp>
        <p:nvSpPr>
          <p:cNvPr id="11" name="Title 1"/>
          <p:cNvSpPr txBox="1">
            <a:spLocks/>
          </p:cNvSpPr>
          <p:nvPr/>
        </p:nvSpPr>
        <p:spPr>
          <a:xfrm>
            <a:off x="1981200" y="54961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prstClr val="black"/>
                </a:solidFill>
              </a:rPr>
              <a:t>Top paying companies in the UK</a:t>
            </a:r>
            <a:endParaRPr lang="en-GB" sz="1100" dirty="0">
              <a:solidFill>
                <a:prstClr val="black"/>
              </a:solidFill>
            </a:endParaRPr>
          </a:p>
        </p:txBody>
      </p:sp>
    </p:spTree>
    <p:extLst>
      <p:ext uri="{BB962C8B-B14F-4D97-AF65-F5344CB8AC3E}">
        <p14:creationId xmlns:p14="http://schemas.microsoft.com/office/powerpoint/2010/main" val="166785451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hlinkClick r:id="rId2"/>
              </a:rPr>
              <a:t>https://nationalcareersservice.direct.gov.uk/</a:t>
            </a:r>
            <a:r>
              <a:rPr lang="en-GB" dirty="0" smtClean="0"/>
              <a:t> </a:t>
            </a:r>
            <a:endParaRPr lang="en-GB" dirty="0"/>
          </a:p>
        </p:txBody>
      </p:sp>
      <p:sp>
        <p:nvSpPr>
          <p:cNvPr id="5" name="Content Placeholder 4"/>
          <p:cNvSpPr>
            <a:spLocks noGrp="1"/>
          </p:cNvSpPr>
          <p:nvPr>
            <p:ph idx="1"/>
          </p:nvPr>
        </p:nvSpPr>
        <p:spPr/>
        <p:txBody>
          <a:bodyPr/>
          <a:lstStyle/>
          <a:p>
            <a:r>
              <a:rPr lang="en-US" dirty="0" smtClean="0"/>
              <a:t>Click on job profiles and make notes in your book on at least 3 careers including:</a:t>
            </a:r>
          </a:p>
          <a:p>
            <a:pPr marL="514350" indent="-514350">
              <a:buFont typeface="+mj-lt"/>
              <a:buAutoNum type="arabicPeriod"/>
            </a:pPr>
            <a:r>
              <a:rPr lang="en-US" dirty="0" smtClean="0"/>
              <a:t>Job Title:</a:t>
            </a:r>
          </a:p>
          <a:p>
            <a:pPr marL="514350" indent="-514350">
              <a:buFont typeface="+mj-lt"/>
              <a:buAutoNum type="arabicPeriod"/>
            </a:pPr>
            <a:r>
              <a:rPr lang="en-US" dirty="0" smtClean="0"/>
              <a:t>Hours of Work:</a:t>
            </a:r>
          </a:p>
          <a:p>
            <a:pPr marL="514350" indent="-514350">
              <a:buFont typeface="+mj-lt"/>
              <a:buAutoNum type="arabicPeriod"/>
            </a:pPr>
            <a:r>
              <a:rPr lang="en-US" dirty="0" smtClean="0"/>
              <a:t>Possible Salary:</a:t>
            </a:r>
          </a:p>
          <a:p>
            <a:pPr marL="514350" indent="-514350">
              <a:buFont typeface="+mj-lt"/>
              <a:buAutoNum type="arabicPeriod"/>
            </a:pPr>
            <a:r>
              <a:rPr lang="en-US" dirty="0" smtClean="0"/>
              <a:t>Entry requirements for the job:</a:t>
            </a:r>
          </a:p>
          <a:p>
            <a:pPr marL="514350" indent="-514350">
              <a:buFont typeface="+mj-lt"/>
              <a:buAutoNum type="arabicPeriod"/>
            </a:pPr>
            <a:r>
              <a:rPr lang="en-US" dirty="0" smtClean="0"/>
              <a:t>Skills needed:</a:t>
            </a:r>
          </a:p>
          <a:p>
            <a:pPr marL="514350" indent="-514350">
              <a:buFont typeface="+mj-lt"/>
              <a:buAutoNum type="arabicPeriod"/>
            </a:pPr>
            <a:r>
              <a:rPr lang="en-US" dirty="0" smtClean="0"/>
              <a:t>Other related careers:</a:t>
            </a:r>
          </a:p>
          <a:p>
            <a:pPr marL="0" indent="0">
              <a:buNone/>
            </a:pP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428" y="3168869"/>
            <a:ext cx="5437119" cy="3326999"/>
          </a:xfrm>
          <a:prstGeom prst="rect">
            <a:avLst/>
          </a:prstGeom>
        </p:spPr>
      </p:pic>
    </p:spTree>
    <p:extLst>
      <p:ext uri="{BB962C8B-B14F-4D97-AF65-F5344CB8AC3E}">
        <p14:creationId xmlns:p14="http://schemas.microsoft.com/office/powerpoint/2010/main" val="2780391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55134" y="2113491"/>
            <a:ext cx="10515600" cy="4351338"/>
          </a:xfrm>
        </p:spPr>
        <p:txBody>
          <a:bodyPr/>
          <a:lstStyle/>
          <a:p>
            <a:pPr marL="0" indent="0">
              <a:buNone/>
            </a:pPr>
            <a:r>
              <a:rPr lang="en-GB" dirty="0" smtClean="0"/>
              <a:t>The charity Mind recommends that you:</a:t>
            </a:r>
          </a:p>
          <a:p>
            <a:pPr marL="0" indent="0">
              <a:buNone/>
            </a:pPr>
            <a:endParaRPr lang="en-GB" dirty="0"/>
          </a:p>
          <a:p>
            <a:r>
              <a:rPr lang="en-GB" dirty="0"/>
              <a:t>I</a:t>
            </a:r>
            <a:r>
              <a:rPr lang="en-GB" dirty="0" smtClean="0"/>
              <a:t>dentify </a:t>
            </a:r>
            <a:r>
              <a:rPr lang="en-GB" dirty="0"/>
              <a:t>your triggers</a:t>
            </a:r>
          </a:p>
          <a:p>
            <a:r>
              <a:rPr lang="en-GB" dirty="0" smtClean="0"/>
              <a:t>Organise </a:t>
            </a:r>
            <a:r>
              <a:rPr lang="en-GB" dirty="0"/>
              <a:t>your time</a:t>
            </a:r>
          </a:p>
          <a:p>
            <a:r>
              <a:rPr lang="en-GB" dirty="0" smtClean="0"/>
              <a:t>Address </a:t>
            </a:r>
            <a:r>
              <a:rPr lang="en-GB" dirty="0"/>
              <a:t>some of the causes</a:t>
            </a:r>
          </a:p>
          <a:p>
            <a:r>
              <a:rPr lang="en-GB" dirty="0" smtClean="0"/>
              <a:t>Accept </a:t>
            </a:r>
            <a:r>
              <a:rPr lang="en-GB" dirty="0"/>
              <a:t>the things you can't change</a:t>
            </a:r>
          </a:p>
          <a:p>
            <a:pPr marL="0" indent="0">
              <a:buNone/>
            </a:pPr>
            <a:endParaRPr lang="en-GB" dirty="0"/>
          </a:p>
        </p:txBody>
      </p:sp>
      <p:pic>
        <p:nvPicPr>
          <p:cNvPr id="6" name="Picture 5"/>
          <p:cNvPicPr>
            <a:picLocks noChangeAspect="1"/>
          </p:cNvPicPr>
          <p:nvPr/>
        </p:nvPicPr>
        <p:blipFill>
          <a:blip r:embed="rId2"/>
          <a:stretch>
            <a:fillRect/>
          </a:stretch>
        </p:blipFill>
        <p:spPr>
          <a:xfrm>
            <a:off x="855134" y="251034"/>
            <a:ext cx="3402013" cy="1574591"/>
          </a:xfrm>
          <a:prstGeom prst="rect">
            <a:avLst/>
          </a:prstGeom>
        </p:spPr>
      </p:pic>
    </p:spTree>
    <p:extLst>
      <p:ext uri="{BB962C8B-B14F-4D97-AF65-F5344CB8AC3E}">
        <p14:creationId xmlns:p14="http://schemas.microsoft.com/office/powerpoint/2010/main" val="40271011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1595439" y="188914"/>
            <a:ext cx="2987675" cy="376237"/>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FontTx/>
              <a:buNone/>
            </a:pPr>
            <a:r>
              <a:rPr lang="en-GB" altLang="en-US" sz="1800" b="1" dirty="0">
                <a:solidFill>
                  <a:srgbClr val="FFFFFF"/>
                </a:solidFill>
                <a:latin typeface="Century Gothic" panose="020B0502020202020204" pitchFamily="34" charset="0"/>
              </a:rPr>
              <a:t>                    </a:t>
            </a:r>
            <a:endParaRPr lang="en-US" altLang="en-US" sz="1800" b="1" dirty="0">
              <a:solidFill>
                <a:srgbClr val="FF0000"/>
              </a:solidFill>
              <a:latin typeface="Century Gothic" panose="020B0502020202020204" pitchFamily="34" charset="0"/>
            </a:endParaRPr>
          </a:p>
        </p:txBody>
      </p:sp>
      <p:sp>
        <p:nvSpPr>
          <p:cNvPr id="12292" name="Text Box 6"/>
          <p:cNvSpPr txBox="1">
            <a:spLocks noChangeArrowheads="1"/>
          </p:cNvSpPr>
          <p:nvPr/>
        </p:nvSpPr>
        <p:spPr bwMode="auto">
          <a:xfrm>
            <a:off x="6888164" y="404813"/>
            <a:ext cx="3779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FontTx/>
              <a:buNone/>
            </a:pPr>
            <a:r>
              <a:rPr lang="en-GB" altLang="en-US" sz="1800" b="1" dirty="0">
                <a:solidFill>
                  <a:srgbClr val="000000"/>
                </a:solidFill>
                <a:latin typeface="Century Gothic" panose="020B0502020202020204" pitchFamily="34" charset="0"/>
              </a:rPr>
              <a:t> Decision Making</a:t>
            </a:r>
            <a:r>
              <a:rPr lang="en-GB" altLang="en-US" sz="1800" b="1" dirty="0">
                <a:solidFill>
                  <a:srgbClr val="FF0000"/>
                </a:solidFill>
                <a:latin typeface="Century Gothic" panose="020B0502020202020204" pitchFamily="34" charset="0"/>
              </a:rPr>
              <a:t>…</a:t>
            </a:r>
            <a:endParaRPr lang="en-US" altLang="en-US" sz="1800" b="1" dirty="0">
              <a:solidFill>
                <a:srgbClr val="FF0000"/>
              </a:solidFill>
              <a:latin typeface="Century Gothic" panose="020B0502020202020204" pitchFamily="34" charset="0"/>
            </a:endParaRPr>
          </a:p>
        </p:txBody>
      </p:sp>
      <p:sp>
        <p:nvSpPr>
          <p:cNvPr id="49161" name="Text Box 9"/>
          <p:cNvSpPr txBox="1">
            <a:spLocks noChangeArrowheads="1"/>
          </p:cNvSpPr>
          <p:nvPr/>
        </p:nvSpPr>
        <p:spPr bwMode="auto">
          <a:xfrm>
            <a:off x="1703388" y="765176"/>
            <a:ext cx="9771688" cy="923330"/>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r>
              <a:rPr lang="en-GB" altLang="en-US" sz="1800" dirty="0">
                <a:solidFill>
                  <a:srgbClr val="000000"/>
                </a:solidFill>
                <a:latin typeface="Comic Sans MS" panose="030F0702030302020204" pitchFamily="66" charset="0"/>
              </a:rPr>
              <a:t>In the plus section write down all of the positive facts about the career, e.g. What about the job would you like the best?</a:t>
            </a:r>
          </a:p>
          <a:p>
            <a:pPr defTabSz="914400" fontAlgn="base">
              <a:spcBef>
                <a:spcPct val="0"/>
              </a:spcBef>
              <a:spcAft>
                <a:spcPct val="0"/>
              </a:spcAft>
            </a:pPr>
            <a:r>
              <a:rPr lang="en-GB" altLang="en-US" sz="1800" dirty="0">
                <a:solidFill>
                  <a:srgbClr val="000000"/>
                </a:solidFill>
                <a:latin typeface="Comic Sans MS" panose="030F0702030302020204" pitchFamily="66" charset="0"/>
              </a:rPr>
              <a:t>Do you already have some of the skills?</a:t>
            </a:r>
            <a:endParaRPr lang="en-US" altLang="en-US" sz="1800" dirty="0">
              <a:solidFill>
                <a:srgbClr val="000000"/>
              </a:solidFill>
              <a:latin typeface="Comic Sans MS" panose="030F0702030302020204" pitchFamily="66" charset="0"/>
            </a:endParaRPr>
          </a:p>
        </p:txBody>
      </p:sp>
      <p:sp>
        <p:nvSpPr>
          <p:cNvPr id="49162" name="Text Box 10"/>
          <p:cNvSpPr txBox="1">
            <a:spLocks noChangeArrowheads="1"/>
          </p:cNvSpPr>
          <p:nvPr/>
        </p:nvSpPr>
        <p:spPr bwMode="auto">
          <a:xfrm>
            <a:off x="1597024" y="2628901"/>
            <a:ext cx="9878051" cy="923330"/>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r>
              <a:rPr lang="en-GB" altLang="en-US" sz="1800" dirty="0">
                <a:solidFill>
                  <a:srgbClr val="000000"/>
                </a:solidFill>
                <a:latin typeface="Comic Sans MS" panose="030F0702030302020204" pitchFamily="66" charset="0"/>
              </a:rPr>
              <a:t>In the minus section write down all of the factors that you might have to overcome.</a:t>
            </a:r>
          </a:p>
          <a:p>
            <a:pPr defTabSz="914400" fontAlgn="base">
              <a:spcBef>
                <a:spcPct val="0"/>
              </a:spcBef>
              <a:spcAft>
                <a:spcPct val="0"/>
              </a:spcAft>
              <a:buFontTx/>
              <a:buNone/>
            </a:pPr>
            <a:r>
              <a:rPr lang="en-GB" altLang="en-US" sz="1800" dirty="0">
                <a:solidFill>
                  <a:srgbClr val="000000"/>
                </a:solidFill>
                <a:latin typeface="Comic Sans MS" panose="030F0702030302020204" pitchFamily="66" charset="0"/>
              </a:rPr>
              <a:t>e.g. Will you need to learn lots of skills? (some people might think this is a good thing). </a:t>
            </a:r>
          </a:p>
          <a:p>
            <a:pPr defTabSz="914400" fontAlgn="base">
              <a:spcBef>
                <a:spcPct val="0"/>
              </a:spcBef>
              <a:spcAft>
                <a:spcPct val="0"/>
              </a:spcAft>
            </a:pPr>
            <a:r>
              <a:rPr lang="en-GB" altLang="en-US" sz="1800" dirty="0">
                <a:solidFill>
                  <a:srgbClr val="000000"/>
                </a:solidFill>
                <a:latin typeface="Comic Sans MS" panose="030F0702030302020204" pitchFamily="66" charset="0"/>
              </a:rPr>
              <a:t> Do you have to work shifts? </a:t>
            </a:r>
            <a:endParaRPr lang="en-US" altLang="en-US" sz="1800" dirty="0">
              <a:solidFill>
                <a:srgbClr val="000000"/>
              </a:solidFill>
              <a:latin typeface="Comic Sans MS" panose="030F0702030302020204" pitchFamily="66" charset="0"/>
            </a:endParaRPr>
          </a:p>
        </p:txBody>
      </p:sp>
      <p:sp>
        <p:nvSpPr>
          <p:cNvPr id="49166" name="Text Box 14"/>
          <p:cNvSpPr txBox="1">
            <a:spLocks noChangeArrowheads="1"/>
          </p:cNvSpPr>
          <p:nvPr/>
        </p:nvSpPr>
        <p:spPr bwMode="auto">
          <a:xfrm>
            <a:off x="1597025" y="4724401"/>
            <a:ext cx="9981082" cy="1200329"/>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r>
              <a:rPr lang="en-GB" altLang="en-US" sz="1800" dirty="0">
                <a:solidFill>
                  <a:srgbClr val="000000"/>
                </a:solidFill>
                <a:latin typeface="Comic Sans MS" panose="030F0702030302020204" pitchFamily="66" charset="0"/>
              </a:rPr>
              <a:t>In the interesting section write down anything that you find interesting / unique about the job that will help you make your final decision.</a:t>
            </a:r>
          </a:p>
          <a:p>
            <a:pPr defTabSz="914400" fontAlgn="base">
              <a:spcBef>
                <a:spcPct val="0"/>
              </a:spcBef>
              <a:spcAft>
                <a:spcPct val="0"/>
              </a:spcAft>
              <a:buFontTx/>
              <a:buNone/>
            </a:pPr>
            <a:r>
              <a:rPr lang="en-GB" altLang="en-US" sz="1800" dirty="0">
                <a:solidFill>
                  <a:srgbClr val="000000"/>
                </a:solidFill>
                <a:latin typeface="Comic Sans MS" panose="030F0702030302020204" pitchFamily="66" charset="0"/>
              </a:rPr>
              <a:t>e.g. Are there good opportunities to train and progress? </a:t>
            </a:r>
          </a:p>
          <a:p>
            <a:pPr defTabSz="914400" fontAlgn="base">
              <a:spcBef>
                <a:spcPct val="0"/>
              </a:spcBef>
              <a:spcAft>
                <a:spcPct val="0"/>
              </a:spcAft>
            </a:pPr>
            <a:r>
              <a:rPr lang="en-GB" altLang="en-US" sz="1800" dirty="0">
                <a:solidFill>
                  <a:srgbClr val="000000"/>
                </a:solidFill>
                <a:latin typeface="Comic Sans MS" panose="030F0702030302020204" pitchFamily="66" charset="0"/>
              </a:rPr>
              <a:t>Maybe you will work outdoors. </a:t>
            </a:r>
            <a:endParaRPr lang="en-US" altLang="en-US" sz="1800" dirty="0">
              <a:solidFill>
                <a:srgbClr val="000000"/>
              </a:solidFill>
              <a:latin typeface="Comic Sans MS" panose="030F0702030302020204" pitchFamily="66" charset="0"/>
            </a:endParaRPr>
          </a:p>
        </p:txBody>
      </p:sp>
      <p:pic>
        <p:nvPicPr>
          <p:cNvPr id="12296" name="Picture 16" descr="MCj0241179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0" y="0"/>
            <a:ext cx="7175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2442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61"/>
                                        </p:tgtEl>
                                        <p:attrNameLst>
                                          <p:attrName>style.visibility</p:attrName>
                                        </p:attrNameLst>
                                      </p:cBhvr>
                                      <p:to>
                                        <p:strVal val="visible"/>
                                      </p:to>
                                    </p:set>
                                    <p:animEffect transition="in" filter="fade">
                                      <p:cBhvr>
                                        <p:cTn id="7" dur="500"/>
                                        <p:tgtEl>
                                          <p:spTgt spid="491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162"/>
                                        </p:tgtEl>
                                        <p:attrNameLst>
                                          <p:attrName>style.visibility</p:attrName>
                                        </p:attrNameLst>
                                      </p:cBhvr>
                                      <p:to>
                                        <p:strVal val="visible"/>
                                      </p:to>
                                    </p:set>
                                    <p:animEffect transition="in" filter="fade">
                                      <p:cBhvr>
                                        <p:cTn id="10" dur="500"/>
                                        <p:tgtEl>
                                          <p:spTgt spid="4916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9166"/>
                                        </p:tgtEl>
                                        <p:attrNameLst>
                                          <p:attrName>style.visibility</p:attrName>
                                        </p:attrNameLst>
                                      </p:cBhvr>
                                      <p:to>
                                        <p:strVal val="visible"/>
                                      </p:to>
                                    </p:set>
                                    <p:animEffect transition="in" filter="fade">
                                      <p:cBhvr>
                                        <p:cTn id="15" dur="500"/>
                                        <p:tgtEl>
                                          <p:spTgt spid="49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1" grpId="0" animBg="1"/>
      <p:bldP spid="49162" grpId="0" animBg="1"/>
      <p:bldP spid="4916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MCj043379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1524001" y="260350"/>
            <a:ext cx="3203575" cy="369332"/>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defTabSz="914400" fontAlgn="base">
              <a:spcBef>
                <a:spcPct val="50000"/>
              </a:spcBef>
              <a:spcAft>
                <a:spcPct val="0"/>
              </a:spcAft>
              <a:buFontTx/>
              <a:buNone/>
            </a:pPr>
            <a:r>
              <a:rPr lang="en-GB" altLang="en-US" sz="1800" dirty="0">
                <a:solidFill>
                  <a:srgbClr val="FFFFFF"/>
                </a:solidFill>
                <a:latin typeface="Century Gothic" panose="020B0502020202020204" pitchFamily="34" charset="0"/>
              </a:rPr>
              <a:t> </a:t>
            </a:r>
            <a:endParaRPr lang="en-US" altLang="en-US" sz="2800" b="1" dirty="0">
              <a:solidFill>
                <a:srgbClr val="FF0000"/>
              </a:solidFill>
              <a:latin typeface="Century Gothic" panose="020B0502020202020204" pitchFamily="34" charset="0"/>
            </a:endParaRPr>
          </a:p>
        </p:txBody>
      </p:sp>
      <p:pic>
        <p:nvPicPr>
          <p:cNvPr id="13317" name="Picture 5" descr="MCj0241179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850" y="188914"/>
            <a:ext cx="717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8"/>
          <p:cNvSpPr txBox="1">
            <a:spLocks noChangeArrowheads="1"/>
          </p:cNvSpPr>
          <p:nvPr/>
        </p:nvSpPr>
        <p:spPr bwMode="auto">
          <a:xfrm>
            <a:off x="1847850" y="908050"/>
            <a:ext cx="8280400" cy="1212850"/>
          </a:xfrm>
          <a:prstGeom prst="rect">
            <a:avLst/>
          </a:prstGeom>
          <a:solidFill>
            <a:srgbClr val="FFFF00"/>
          </a:solidFill>
          <a:ln w="254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FontTx/>
              <a:buNone/>
            </a:pPr>
            <a:r>
              <a:rPr lang="en-US" altLang="en-US" sz="2400" b="1">
                <a:solidFill>
                  <a:srgbClr val="000000"/>
                </a:solidFill>
                <a:latin typeface="Century Gothic" panose="020B0502020202020204" pitchFamily="34" charset="0"/>
              </a:rPr>
              <a:t>Once you have filled in the Positive, Minus and Interesting points about each job, decide whether this job is suitable for you</a:t>
            </a:r>
            <a:r>
              <a:rPr lang="en-US" altLang="en-US" sz="2400" b="1">
                <a:solidFill>
                  <a:srgbClr val="FF0000"/>
                </a:solidFill>
                <a:latin typeface="Century Gothic" panose="020B0502020202020204" pitchFamily="34" charset="0"/>
              </a:rPr>
              <a:t>…</a:t>
            </a:r>
          </a:p>
        </p:txBody>
      </p:sp>
      <p:pic>
        <p:nvPicPr>
          <p:cNvPr id="41994" name="Picture 10" descr="MCj0434403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1" y="2349500"/>
            <a:ext cx="22653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 Box 11"/>
          <p:cNvSpPr txBox="1">
            <a:spLocks noChangeArrowheads="1"/>
          </p:cNvSpPr>
          <p:nvPr/>
        </p:nvSpPr>
        <p:spPr bwMode="auto">
          <a:xfrm>
            <a:off x="4295775" y="2349501"/>
            <a:ext cx="5976938" cy="847725"/>
          </a:xfrm>
          <a:prstGeom prst="rect">
            <a:avLst/>
          </a:prstGeom>
          <a:solidFill>
            <a:srgbClr val="FFFF00"/>
          </a:solidFill>
          <a:ln w="254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FontTx/>
              <a:buNone/>
            </a:pPr>
            <a:r>
              <a:rPr lang="en-US" altLang="en-US" sz="2400" b="1">
                <a:solidFill>
                  <a:srgbClr val="000000"/>
                </a:solidFill>
                <a:latin typeface="Century Gothic" panose="020B0502020202020204" pitchFamily="34" charset="0"/>
              </a:rPr>
              <a:t>Would you like to do this job as a career in the future</a:t>
            </a:r>
            <a:r>
              <a:rPr lang="en-US" altLang="en-US" sz="2400" b="1">
                <a:solidFill>
                  <a:srgbClr val="FF0000"/>
                </a:solidFill>
                <a:latin typeface="Century Gothic" panose="020B0502020202020204" pitchFamily="34" charset="0"/>
              </a:rPr>
              <a:t>…?</a:t>
            </a:r>
          </a:p>
        </p:txBody>
      </p:sp>
      <p:pic>
        <p:nvPicPr>
          <p:cNvPr id="41996" name="Picture 12" descr="MCj0434411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3326" y="3429000"/>
            <a:ext cx="276066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Text Box 13"/>
          <p:cNvSpPr txBox="1">
            <a:spLocks noChangeArrowheads="1"/>
          </p:cNvSpPr>
          <p:nvPr/>
        </p:nvSpPr>
        <p:spPr bwMode="auto">
          <a:xfrm>
            <a:off x="4224339" y="3357563"/>
            <a:ext cx="3455987" cy="1212850"/>
          </a:xfrm>
          <a:prstGeom prst="rect">
            <a:avLst/>
          </a:prstGeom>
          <a:solidFill>
            <a:srgbClr val="FFFF00"/>
          </a:solidFill>
          <a:ln w="254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FontTx/>
              <a:buNone/>
            </a:pPr>
            <a:r>
              <a:rPr lang="en-US" altLang="en-US" sz="2400" b="1">
                <a:solidFill>
                  <a:srgbClr val="000000"/>
                </a:solidFill>
                <a:latin typeface="Century Gothic" panose="020B0502020202020204" pitchFamily="34" charset="0"/>
              </a:rPr>
              <a:t>Which factors have helped you to make your decision</a:t>
            </a:r>
            <a:r>
              <a:rPr lang="en-US" altLang="en-US" sz="2400" b="1">
                <a:solidFill>
                  <a:srgbClr val="FF0000"/>
                </a:solidFill>
                <a:latin typeface="Century Gothic" panose="020B0502020202020204" pitchFamily="34" charset="0"/>
              </a:rPr>
              <a:t>…?</a:t>
            </a:r>
          </a:p>
        </p:txBody>
      </p:sp>
      <p:sp>
        <p:nvSpPr>
          <p:cNvPr id="41998" name="AutoShape 14"/>
          <p:cNvSpPr>
            <a:spLocks noChangeArrowheads="1"/>
          </p:cNvSpPr>
          <p:nvPr/>
        </p:nvSpPr>
        <p:spPr bwMode="auto">
          <a:xfrm>
            <a:off x="4295775" y="4437064"/>
            <a:ext cx="4032250" cy="2619375"/>
          </a:xfrm>
          <a:prstGeom prst="irregularSeal1">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FontTx/>
              <a:buNone/>
            </a:pPr>
            <a:r>
              <a:rPr lang="en-GB" altLang="en-US" sz="2000" b="1">
                <a:solidFill>
                  <a:srgbClr val="000000"/>
                </a:solidFill>
              </a:rPr>
              <a:t>Did you consider </a:t>
            </a:r>
          </a:p>
          <a:p>
            <a:pPr algn="ctr" defTabSz="914400" fontAlgn="base">
              <a:spcBef>
                <a:spcPct val="0"/>
              </a:spcBef>
              <a:spcAft>
                <a:spcPct val="0"/>
              </a:spcAft>
              <a:buFontTx/>
              <a:buNone/>
            </a:pPr>
            <a:r>
              <a:rPr lang="en-GB" altLang="en-US" sz="2000" b="1">
                <a:solidFill>
                  <a:srgbClr val="000000"/>
                </a:solidFill>
              </a:rPr>
              <a:t>any of the factors </a:t>
            </a:r>
          </a:p>
          <a:p>
            <a:pPr algn="ctr" defTabSz="914400" fontAlgn="base">
              <a:spcBef>
                <a:spcPct val="0"/>
              </a:spcBef>
              <a:spcAft>
                <a:spcPct val="0"/>
              </a:spcAft>
              <a:buFontTx/>
              <a:buNone/>
            </a:pPr>
            <a:r>
              <a:rPr lang="en-GB" altLang="en-US" sz="2000" b="1">
                <a:solidFill>
                  <a:srgbClr val="000000"/>
                </a:solidFill>
              </a:rPr>
              <a:t>from Task One</a:t>
            </a:r>
            <a:r>
              <a:rPr lang="en-GB" altLang="en-US" sz="2000" b="1">
                <a:solidFill>
                  <a:srgbClr val="FF0000"/>
                </a:solidFill>
              </a:rPr>
              <a:t>…?</a:t>
            </a:r>
          </a:p>
        </p:txBody>
      </p:sp>
    </p:spTree>
    <p:extLst>
      <p:ext uri="{BB962C8B-B14F-4D97-AF65-F5344CB8AC3E}">
        <p14:creationId xmlns:p14="http://schemas.microsoft.com/office/powerpoint/2010/main" val="2340838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dissolve">
                                      <p:cBhvr>
                                        <p:cTn id="7" dur="500"/>
                                        <p:tgtEl>
                                          <p:spTgt spid="41992"/>
                                        </p:tgtEl>
                                      </p:cBhvr>
                                    </p:animEffect>
                                  </p:childTnLst>
                                </p:cTn>
                              </p:par>
                              <p:par>
                                <p:cTn id="8" presetID="9" presetClass="entr" presetSubtype="0" fill="hold" nodeType="withEffect">
                                  <p:stCondLst>
                                    <p:cond delay="0"/>
                                  </p:stCondLst>
                                  <p:childTnLst>
                                    <p:set>
                                      <p:cBhvr>
                                        <p:cTn id="9" dur="1" fill="hold">
                                          <p:stCondLst>
                                            <p:cond delay="0"/>
                                          </p:stCondLst>
                                        </p:cTn>
                                        <p:tgtEl>
                                          <p:spTgt spid="41994"/>
                                        </p:tgtEl>
                                        <p:attrNameLst>
                                          <p:attrName>style.visibility</p:attrName>
                                        </p:attrNameLst>
                                      </p:cBhvr>
                                      <p:to>
                                        <p:strVal val="visible"/>
                                      </p:to>
                                    </p:set>
                                    <p:animEffect transition="in" filter="dissolve">
                                      <p:cBhvr>
                                        <p:cTn id="10" dur="500"/>
                                        <p:tgtEl>
                                          <p:spTgt spid="4199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1995"/>
                                        </p:tgtEl>
                                        <p:attrNameLst>
                                          <p:attrName>style.visibility</p:attrName>
                                        </p:attrNameLst>
                                      </p:cBhvr>
                                      <p:to>
                                        <p:strVal val="visible"/>
                                      </p:to>
                                    </p:set>
                                    <p:animEffect transition="in" filter="dissolve">
                                      <p:cBhvr>
                                        <p:cTn id="15" dur="500"/>
                                        <p:tgtEl>
                                          <p:spTgt spid="41995"/>
                                        </p:tgtEl>
                                      </p:cBhvr>
                                    </p:animEffect>
                                  </p:childTnLst>
                                </p:cTn>
                              </p:par>
                              <p:par>
                                <p:cTn id="16" presetID="9" presetClass="entr" presetSubtype="0" fill="hold" nodeType="withEffect">
                                  <p:stCondLst>
                                    <p:cond delay="0"/>
                                  </p:stCondLst>
                                  <p:childTnLst>
                                    <p:set>
                                      <p:cBhvr>
                                        <p:cTn id="17" dur="1" fill="hold">
                                          <p:stCondLst>
                                            <p:cond delay="0"/>
                                          </p:stCondLst>
                                        </p:cTn>
                                        <p:tgtEl>
                                          <p:spTgt spid="41996"/>
                                        </p:tgtEl>
                                        <p:attrNameLst>
                                          <p:attrName>style.visibility</p:attrName>
                                        </p:attrNameLst>
                                      </p:cBhvr>
                                      <p:to>
                                        <p:strVal val="visible"/>
                                      </p:to>
                                    </p:set>
                                    <p:animEffect transition="in" filter="dissolve">
                                      <p:cBhvr>
                                        <p:cTn id="18" dur="500"/>
                                        <p:tgtEl>
                                          <p:spTgt spid="4199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1997"/>
                                        </p:tgtEl>
                                        <p:attrNameLst>
                                          <p:attrName>style.visibility</p:attrName>
                                        </p:attrNameLst>
                                      </p:cBhvr>
                                      <p:to>
                                        <p:strVal val="visible"/>
                                      </p:to>
                                    </p:set>
                                    <p:animEffect transition="in" filter="dissolve">
                                      <p:cBhvr>
                                        <p:cTn id="23" dur="500"/>
                                        <p:tgtEl>
                                          <p:spTgt spid="4199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1998"/>
                                        </p:tgtEl>
                                        <p:attrNameLst>
                                          <p:attrName>style.visibility</p:attrName>
                                        </p:attrNameLst>
                                      </p:cBhvr>
                                      <p:to>
                                        <p:strVal val="visible"/>
                                      </p:to>
                                    </p:set>
                                    <p:animEffect transition="in" filter="dissolve">
                                      <p:cBhvr>
                                        <p:cTn id="28" dur="500"/>
                                        <p:tgtEl>
                                          <p:spTgt spid="41998"/>
                                        </p:tgtEl>
                                      </p:cBhvr>
                                    </p:animEffect>
                                  </p:childTnLst>
                                </p:cTn>
                              </p:par>
                            </p:childTnLst>
                          </p:cTn>
                        </p:par>
                        <p:par>
                          <p:cTn id="29" fill="hold" nodeType="afterGroup">
                            <p:stCondLst>
                              <p:cond delay="500"/>
                            </p:stCondLst>
                            <p:childTnLst>
                              <p:par>
                                <p:cTn id="30" presetID="9" presetClass="entr" presetSubtype="0" fill="hold" nodeType="afterEffect">
                                  <p:stCondLst>
                                    <p:cond delay="0"/>
                                  </p:stCondLst>
                                  <p:childTnLst>
                                    <p:set>
                                      <p:cBhvr>
                                        <p:cTn id="31" dur="1" fill="hold">
                                          <p:stCondLst>
                                            <p:cond delay="0"/>
                                          </p:stCondLst>
                                        </p:cTn>
                                        <p:tgtEl>
                                          <p:spTgt spid="41987"/>
                                        </p:tgtEl>
                                        <p:attrNameLst>
                                          <p:attrName>style.visibility</p:attrName>
                                        </p:attrNameLst>
                                      </p:cBhvr>
                                      <p:to>
                                        <p:strVal val="visible"/>
                                      </p:to>
                                    </p:set>
                                    <p:animEffect transition="in" filter="dissolve">
                                      <p:cBhvr>
                                        <p:cTn id="32"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p:bldP spid="41995" grpId="0" animBg="1"/>
      <p:bldP spid="41997" grpId="0" animBg="1"/>
      <p:bldP spid="4199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MCj043379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MCj0241179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850" y="188914"/>
            <a:ext cx="717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7"/>
          <p:cNvSpPr txBox="1">
            <a:spLocks noChangeArrowheads="1"/>
          </p:cNvSpPr>
          <p:nvPr/>
        </p:nvSpPr>
        <p:spPr bwMode="auto">
          <a:xfrm>
            <a:off x="7319964" y="620713"/>
            <a:ext cx="3348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FontTx/>
              <a:buNone/>
            </a:pPr>
            <a:r>
              <a:rPr lang="en-GB" altLang="en-US" sz="1600" b="1" dirty="0">
                <a:solidFill>
                  <a:srgbClr val="FF0000"/>
                </a:solidFill>
                <a:latin typeface="Century Gothic" panose="020B0502020202020204" pitchFamily="34" charset="0"/>
              </a:rPr>
              <a:t>…</a:t>
            </a:r>
            <a:endParaRPr lang="en-US" altLang="en-US" sz="1600" b="1" dirty="0">
              <a:solidFill>
                <a:srgbClr val="FF0000"/>
              </a:solidFill>
              <a:latin typeface="Century Gothic" panose="020B0502020202020204" pitchFamily="34" charset="0"/>
            </a:endParaRPr>
          </a:p>
        </p:txBody>
      </p:sp>
      <p:sp>
        <p:nvSpPr>
          <p:cNvPr id="40968" name="Text Box 8"/>
          <p:cNvSpPr txBox="1">
            <a:spLocks noChangeArrowheads="1"/>
          </p:cNvSpPr>
          <p:nvPr/>
        </p:nvSpPr>
        <p:spPr bwMode="auto">
          <a:xfrm>
            <a:off x="1847850" y="1125538"/>
            <a:ext cx="3455988" cy="1938992"/>
          </a:xfrm>
          <a:prstGeom prst="rect">
            <a:avLst/>
          </a:prstGeom>
          <a:solidFill>
            <a:schemeClr val="bg1"/>
          </a:solidFill>
          <a:ln w="254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FontTx/>
              <a:buNone/>
            </a:pPr>
            <a:r>
              <a:rPr lang="en-US" altLang="en-US" sz="2400" b="1">
                <a:solidFill>
                  <a:srgbClr val="000000"/>
                </a:solidFill>
                <a:latin typeface="Century Gothic" panose="020B0502020202020204" pitchFamily="34" charset="0"/>
              </a:rPr>
              <a:t>For the final task, you will need to choose one of the jobs that you were interested in doing as a career</a:t>
            </a:r>
            <a:r>
              <a:rPr lang="en-US" altLang="en-US" sz="2400" b="1">
                <a:solidFill>
                  <a:srgbClr val="FF0000"/>
                </a:solidFill>
                <a:latin typeface="Century Gothic" panose="020B0502020202020204" pitchFamily="34" charset="0"/>
              </a:rPr>
              <a:t>…</a:t>
            </a:r>
          </a:p>
        </p:txBody>
      </p:sp>
      <p:sp>
        <p:nvSpPr>
          <p:cNvPr id="40969" name="Text Box 9"/>
          <p:cNvSpPr txBox="1">
            <a:spLocks noChangeArrowheads="1"/>
          </p:cNvSpPr>
          <p:nvPr/>
        </p:nvSpPr>
        <p:spPr bwMode="auto">
          <a:xfrm>
            <a:off x="5519739" y="1125538"/>
            <a:ext cx="3455987" cy="1943100"/>
          </a:xfrm>
          <a:prstGeom prst="rect">
            <a:avLst/>
          </a:prstGeom>
          <a:solidFill>
            <a:schemeClr val="bg1"/>
          </a:solidFill>
          <a:ln w="254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FontTx/>
              <a:buNone/>
            </a:pPr>
            <a:r>
              <a:rPr lang="en-US" altLang="en-US" sz="2400" b="1">
                <a:solidFill>
                  <a:srgbClr val="000000"/>
                </a:solidFill>
                <a:latin typeface="Century Gothic" panose="020B0502020202020204" pitchFamily="34" charset="0"/>
              </a:rPr>
              <a:t>Consider what you have learned in the lesson and fill in the spaces on your handout</a:t>
            </a:r>
            <a:r>
              <a:rPr lang="en-US" altLang="en-US" sz="2400" b="1">
                <a:solidFill>
                  <a:srgbClr val="FF0000"/>
                </a:solidFill>
                <a:latin typeface="Century Gothic" panose="020B0502020202020204" pitchFamily="34" charset="0"/>
              </a:rPr>
              <a:t>…</a:t>
            </a:r>
          </a:p>
        </p:txBody>
      </p:sp>
      <p:pic>
        <p:nvPicPr>
          <p:cNvPr id="40970" name="Picture 10" descr="MCj0434411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038" y="3357564"/>
            <a:ext cx="276066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AutoShape 11"/>
          <p:cNvSpPr>
            <a:spLocks noChangeArrowheads="1"/>
          </p:cNvSpPr>
          <p:nvPr/>
        </p:nvSpPr>
        <p:spPr bwMode="auto">
          <a:xfrm>
            <a:off x="7680326" y="3068638"/>
            <a:ext cx="2987675" cy="3384550"/>
          </a:xfrm>
          <a:prstGeom prst="cloudCallout">
            <a:avLst>
              <a:gd name="adj1" fmla="val -61583"/>
              <a:gd name="adj2" fmla="val 29880"/>
            </a:avLst>
          </a:prstGeom>
          <a:solidFill>
            <a:srgbClr val="FFFF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FontTx/>
              <a:buNone/>
            </a:pPr>
            <a:r>
              <a:rPr lang="en-GB" altLang="en-US" sz="2000" b="1">
                <a:solidFill>
                  <a:srgbClr val="000000"/>
                </a:solidFill>
              </a:rPr>
              <a:t>Has this lesson made you think more carefully about your career choices and how to make a decision</a:t>
            </a:r>
            <a:r>
              <a:rPr lang="en-GB" altLang="en-US" sz="2000" b="1">
                <a:solidFill>
                  <a:srgbClr val="FF0000"/>
                </a:solidFill>
              </a:rPr>
              <a:t>…?</a:t>
            </a:r>
          </a:p>
          <a:p>
            <a:pPr algn="ctr" defTabSz="914400" fontAlgn="base">
              <a:spcBef>
                <a:spcPct val="0"/>
              </a:spcBef>
              <a:spcAft>
                <a:spcPct val="0"/>
              </a:spcAft>
              <a:buFontTx/>
              <a:buNone/>
            </a:pPr>
            <a:endParaRPr lang="en-GB" altLang="en-US" sz="1800">
              <a:solidFill>
                <a:srgbClr val="FF0000"/>
              </a:solidFill>
            </a:endParaRPr>
          </a:p>
        </p:txBody>
      </p:sp>
      <p:sp>
        <p:nvSpPr>
          <p:cNvPr id="40972" name="AutoShape 12"/>
          <p:cNvSpPr>
            <a:spLocks noChangeArrowheads="1"/>
          </p:cNvSpPr>
          <p:nvPr/>
        </p:nvSpPr>
        <p:spPr bwMode="auto">
          <a:xfrm>
            <a:off x="1847850" y="3573464"/>
            <a:ext cx="3240088" cy="2879725"/>
          </a:xfrm>
          <a:prstGeom prst="cloudCallout">
            <a:avLst>
              <a:gd name="adj1" fmla="val 57986"/>
              <a:gd name="adj2" fmla="val 16426"/>
            </a:avLst>
          </a:prstGeom>
          <a:solidFill>
            <a:srgbClr val="FFFF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FontTx/>
              <a:buNone/>
            </a:pPr>
            <a:r>
              <a:rPr lang="en-GB" altLang="en-US" sz="2000" b="1">
                <a:solidFill>
                  <a:srgbClr val="000000"/>
                </a:solidFill>
              </a:rPr>
              <a:t>Do you know what things will help you to make a decision about your career choice</a:t>
            </a:r>
            <a:r>
              <a:rPr lang="en-GB" altLang="en-US" sz="2000" b="1">
                <a:solidFill>
                  <a:srgbClr val="FF0000"/>
                </a:solidFill>
              </a:rPr>
              <a:t>…?</a:t>
            </a:r>
          </a:p>
          <a:p>
            <a:pPr algn="ctr" defTabSz="914400" fontAlgn="base">
              <a:spcBef>
                <a:spcPct val="0"/>
              </a:spcBef>
              <a:spcAft>
                <a:spcPct val="0"/>
              </a:spcAft>
              <a:buFontTx/>
              <a:buNone/>
            </a:pPr>
            <a:endParaRPr lang="en-GB" altLang="en-US" sz="1800" b="1">
              <a:solidFill>
                <a:srgbClr val="FF0000"/>
              </a:solidFill>
            </a:endParaRPr>
          </a:p>
        </p:txBody>
      </p:sp>
    </p:spTree>
    <p:extLst>
      <p:ext uri="{BB962C8B-B14F-4D97-AF65-F5344CB8AC3E}">
        <p14:creationId xmlns:p14="http://schemas.microsoft.com/office/powerpoint/2010/main" val="19996353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8"/>
                                        </p:tgtEl>
                                        <p:attrNameLst>
                                          <p:attrName>style.visibility</p:attrName>
                                        </p:attrNameLst>
                                      </p:cBhvr>
                                      <p:to>
                                        <p:strVal val="visible"/>
                                      </p:to>
                                    </p:set>
                                    <p:animEffect transition="in" filter="dissolve">
                                      <p:cBhvr>
                                        <p:cTn id="7" dur="500"/>
                                        <p:tgtEl>
                                          <p:spTgt spid="409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69"/>
                                        </p:tgtEl>
                                        <p:attrNameLst>
                                          <p:attrName>style.visibility</p:attrName>
                                        </p:attrNameLst>
                                      </p:cBhvr>
                                      <p:to>
                                        <p:strVal val="visible"/>
                                      </p:to>
                                    </p:set>
                                    <p:animEffect transition="in" filter="dissolve">
                                      <p:cBhvr>
                                        <p:cTn id="12" dur="500"/>
                                        <p:tgtEl>
                                          <p:spTgt spid="409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970"/>
                                        </p:tgtEl>
                                        <p:attrNameLst>
                                          <p:attrName>style.visibility</p:attrName>
                                        </p:attrNameLst>
                                      </p:cBhvr>
                                      <p:to>
                                        <p:strVal val="visible"/>
                                      </p:to>
                                    </p:set>
                                    <p:animEffect transition="in" filter="dissolve">
                                      <p:cBhvr>
                                        <p:cTn id="17" dur="500"/>
                                        <p:tgtEl>
                                          <p:spTgt spid="40970"/>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40972"/>
                                        </p:tgtEl>
                                        <p:attrNameLst>
                                          <p:attrName>style.visibility</p:attrName>
                                        </p:attrNameLst>
                                      </p:cBhvr>
                                      <p:to>
                                        <p:strVal val="visible"/>
                                      </p:to>
                                    </p:set>
                                    <p:animEffect transition="in" filter="dissolve">
                                      <p:cBhvr>
                                        <p:cTn id="21" dur="500"/>
                                        <p:tgtEl>
                                          <p:spTgt spid="4097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0971"/>
                                        </p:tgtEl>
                                        <p:attrNameLst>
                                          <p:attrName>style.visibility</p:attrName>
                                        </p:attrNameLst>
                                      </p:cBhvr>
                                      <p:to>
                                        <p:strVal val="visible"/>
                                      </p:to>
                                    </p:set>
                                    <p:animEffect transition="in" filter="dissolve">
                                      <p:cBhvr>
                                        <p:cTn id="26" dur="500"/>
                                        <p:tgtEl>
                                          <p:spTgt spid="40971"/>
                                        </p:tgtEl>
                                      </p:cBhvr>
                                    </p:animEffec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40963"/>
                                        </p:tgtEl>
                                        <p:attrNameLst>
                                          <p:attrName>style.visibility</p:attrName>
                                        </p:attrNameLst>
                                      </p:cBhvr>
                                      <p:to>
                                        <p:strVal val="visible"/>
                                      </p:to>
                                    </p:set>
                                    <p:animEffect transition="in" filter="dissolve">
                                      <p:cBhvr>
                                        <p:cTn id="30"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nimBg="1"/>
      <p:bldP spid="40969" grpId="0" animBg="1"/>
      <p:bldP spid="40971" grpId="0" animBg="1"/>
      <p:bldP spid="4097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04800" y="89129"/>
            <a:ext cx="11700933" cy="6640397"/>
          </a:xfrm>
          <a:prstGeom prst="rect">
            <a:avLst/>
          </a:prstGeom>
          <a:solidFill>
            <a:srgbClr val="F9DDFF">
              <a:alpha val="76000"/>
            </a:srgbClr>
          </a:solidFill>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 name="TextBox 3"/>
          <p:cNvSpPr txBox="1"/>
          <p:nvPr/>
        </p:nvSpPr>
        <p:spPr>
          <a:xfrm>
            <a:off x="5080000" y="3217333"/>
            <a:ext cx="1608667" cy="372534"/>
          </a:xfrm>
          <a:prstGeom prst="rect">
            <a:avLst/>
          </a:prstGeom>
          <a:noFill/>
        </p:spPr>
        <p:txBody>
          <a:bodyPr wrap="square" rtlCol="0">
            <a:spAutoFit/>
          </a:bodyPr>
          <a:lstStyle/>
          <a:p>
            <a:pPr defTabSz="914400"/>
            <a:r>
              <a:rPr lang="en-GB" u="sng" dirty="0" smtClean="0">
                <a:solidFill>
                  <a:srgbClr val="0070C0"/>
                </a:solidFill>
                <a:latin typeface="Kristen ITC" panose="03050502040202030202" pitchFamily="66" charset="0"/>
              </a:rPr>
              <a:t>My Worries</a:t>
            </a:r>
            <a:endParaRPr lang="en-GB" u="sng" dirty="0">
              <a:solidFill>
                <a:srgbClr val="0070C0"/>
              </a:solidFill>
              <a:latin typeface="Kristen ITC" panose="03050502040202030202" pitchFamily="66" charset="0"/>
            </a:endParaRPr>
          </a:p>
        </p:txBody>
      </p:sp>
      <p:sp>
        <p:nvSpPr>
          <p:cNvPr id="6" name="TextBox 5"/>
          <p:cNvSpPr txBox="1"/>
          <p:nvPr/>
        </p:nvSpPr>
        <p:spPr>
          <a:xfrm>
            <a:off x="8288865" y="2305458"/>
            <a:ext cx="1947334" cy="646331"/>
          </a:xfrm>
          <a:prstGeom prst="rect">
            <a:avLst/>
          </a:prstGeom>
          <a:noFill/>
        </p:spPr>
        <p:txBody>
          <a:bodyPr wrap="square" rtlCol="0">
            <a:spAutoFit/>
          </a:bodyPr>
          <a:lstStyle/>
          <a:p>
            <a:pPr defTabSz="914400"/>
            <a:r>
              <a:rPr lang="en-GB" dirty="0" smtClean="0">
                <a:solidFill>
                  <a:srgbClr val="0070C0"/>
                </a:solidFill>
                <a:latin typeface="Kristen ITC" panose="03050502040202030202" pitchFamily="66" charset="0"/>
              </a:rPr>
              <a:t>Will I pass my exams?</a:t>
            </a:r>
            <a:endParaRPr lang="en-GB" dirty="0">
              <a:solidFill>
                <a:srgbClr val="0070C0"/>
              </a:solidFill>
              <a:latin typeface="Kristen ITC" panose="03050502040202030202" pitchFamily="66" charset="0"/>
            </a:endParaRPr>
          </a:p>
        </p:txBody>
      </p:sp>
      <p:sp>
        <p:nvSpPr>
          <p:cNvPr id="7" name="TextBox 6"/>
          <p:cNvSpPr txBox="1"/>
          <p:nvPr/>
        </p:nvSpPr>
        <p:spPr>
          <a:xfrm>
            <a:off x="3522132" y="914400"/>
            <a:ext cx="1947334" cy="923330"/>
          </a:xfrm>
          <a:prstGeom prst="rect">
            <a:avLst/>
          </a:prstGeom>
          <a:noFill/>
        </p:spPr>
        <p:txBody>
          <a:bodyPr wrap="square" rtlCol="0">
            <a:spAutoFit/>
          </a:bodyPr>
          <a:lstStyle/>
          <a:p>
            <a:pPr defTabSz="914400"/>
            <a:r>
              <a:rPr lang="en-GB" dirty="0" smtClean="0">
                <a:solidFill>
                  <a:srgbClr val="0070C0"/>
                </a:solidFill>
                <a:latin typeface="Kristen ITC" panose="03050502040202030202" pitchFamily="66" charset="0"/>
              </a:rPr>
              <a:t>Will I play well in the match next week?</a:t>
            </a:r>
            <a:endParaRPr lang="en-GB" dirty="0">
              <a:solidFill>
                <a:srgbClr val="0070C0"/>
              </a:solidFill>
              <a:latin typeface="Kristen ITC" panose="03050502040202030202" pitchFamily="66" charset="0"/>
            </a:endParaRPr>
          </a:p>
        </p:txBody>
      </p:sp>
      <p:sp>
        <p:nvSpPr>
          <p:cNvPr id="9" name="TextBox 8"/>
          <p:cNvSpPr txBox="1"/>
          <p:nvPr/>
        </p:nvSpPr>
        <p:spPr>
          <a:xfrm>
            <a:off x="643465" y="2116666"/>
            <a:ext cx="1947334" cy="1200329"/>
          </a:xfrm>
          <a:prstGeom prst="rect">
            <a:avLst/>
          </a:prstGeom>
          <a:noFill/>
        </p:spPr>
        <p:txBody>
          <a:bodyPr wrap="square" rtlCol="0">
            <a:spAutoFit/>
          </a:bodyPr>
          <a:lstStyle/>
          <a:p>
            <a:pPr defTabSz="914400"/>
            <a:r>
              <a:rPr lang="en-GB" dirty="0" smtClean="0">
                <a:solidFill>
                  <a:srgbClr val="0070C0"/>
                </a:solidFill>
                <a:latin typeface="Kristen ITC" panose="03050502040202030202" pitchFamily="66" charset="0"/>
              </a:rPr>
              <a:t>Did I make myself look like an idiot yesterday</a:t>
            </a:r>
            <a:endParaRPr lang="en-GB" dirty="0">
              <a:solidFill>
                <a:srgbClr val="0070C0"/>
              </a:solidFill>
              <a:latin typeface="Kristen ITC" panose="03050502040202030202" pitchFamily="66" charset="0"/>
            </a:endParaRPr>
          </a:p>
        </p:txBody>
      </p:sp>
      <p:sp>
        <p:nvSpPr>
          <p:cNvPr id="10" name="TextBox 9"/>
          <p:cNvSpPr txBox="1"/>
          <p:nvPr/>
        </p:nvSpPr>
        <p:spPr>
          <a:xfrm>
            <a:off x="9262532" y="3691466"/>
            <a:ext cx="1947334" cy="1477328"/>
          </a:xfrm>
          <a:prstGeom prst="rect">
            <a:avLst/>
          </a:prstGeom>
          <a:noFill/>
        </p:spPr>
        <p:txBody>
          <a:bodyPr wrap="square" rtlCol="0">
            <a:spAutoFit/>
          </a:bodyPr>
          <a:lstStyle/>
          <a:p>
            <a:pPr defTabSz="914400"/>
            <a:r>
              <a:rPr lang="en-GB" dirty="0" smtClean="0">
                <a:solidFill>
                  <a:srgbClr val="0070C0"/>
                </a:solidFill>
                <a:latin typeface="Kristen ITC" panose="03050502040202030202" pitchFamily="66" charset="0"/>
              </a:rPr>
              <a:t>I’m always arguing with mum- we never get on anymore…</a:t>
            </a:r>
            <a:endParaRPr lang="en-GB" dirty="0">
              <a:solidFill>
                <a:srgbClr val="0070C0"/>
              </a:solidFill>
              <a:latin typeface="Kristen ITC" panose="03050502040202030202" pitchFamily="66" charset="0"/>
            </a:endParaRPr>
          </a:p>
        </p:txBody>
      </p:sp>
      <p:sp>
        <p:nvSpPr>
          <p:cNvPr id="11" name="TextBox 10"/>
          <p:cNvSpPr txBox="1"/>
          <p:nvPr/>
        </p:nvSpPr>
        <p:spPr>
          <a:xfrm>
            <a:off x="1574798" y="4605867"/>
            <a:ext cx="1947334" cy="646331"/>
          </a:xfrm>
          <a:prstGeom prst="rect">
            <a:avLst/>
          </a:prstGeom>
          <a:noFill/>
        </p:spPr>
        <p:txBody>
          <a:bodyPr wrap="square" rtlCol="0">
            <a:spAutoFit/>
          </a:bodyPr>
          <a:lstStyle/>
          <a:p>
            <a:pPr defTabSz="914400"/>
            <a:r>
              <a:rPr lang="en-GB" dirty="0" smtClean="0">
                <a:solidFill>
                  <a:srgbClr val="0070C0"/>
                </a:solidFill>
                <a:latin typeface="Kristen ITC" panose="03050502040202030202" pitchFamily="66" charset="0"/>
              </a:rPr>
              <a:t>I’m fed up with being so short</a:t>
            </a:r>
            <a:endParaRPr lang="en-GB" dirty="0">
              <a:solidFill>
                <a:srgbClr val="0070C0"/>
              </a:solidFill>
              <a:latin typeface="Kristen ITC" panose="03050502040202030202" pitchFamily="66" charset="0"/>
            </a:endParaRPr>
          </a:p>
        </p:txBody>
      </p:sp>
      <p:sp>
        <p:nvSpPr>
          <p:cNvPr id="12" name="TextBox 11"/>
          <p:cNvSpPr txBox="1"/>
          <p:nvPr/>
        </p:nvSpPr>
        <p:spPr>
          <a:xfrm>
            <a:off x="5571065" y="5252198"/>
            <a:ext cx="1947334" cy="1477328"/>
          </a:xfrm>
          <a:prstGeom prst="rect">
            <a:avLst/>
          </a:prstGeom>
          <a:noFill/>
        </p:spPr>
        <p:txBody>
          <a:bodyPr wrap="square" rtlCol="0">
            <a:spAutoFit/>
          </a:bodyPr>
          <a:lstStyle/>
          <a:p>
            <a:pPr defTabSz="914400"/>
            <a:r>
              <a:rPr lang="en-GB" dirty="0" smtClean="0">
                <a:solidFill>
                  <a:srgbClr val="0070C0"/>
                </a:solidFill>
                <a:latin typeface="Kristen ITC" panose="03050502040202030202" pitchFamily="66" charset="0"/>
              </a:rPr>
              <a:t>I have got so many late </a:t>
            </a:r>
            <a:r>
              <a:rPr lang="en-GB" dirty="0" err="1" smtClean="0">
                <a:solidFill>
                  <a:srgbClr val="0070C0"/>
                </a:solidFill>
                <a:latin typeface="Kristen ITC" panose="03050502040202030202" pitchFamily="66" charset="0"/>
              </a:rPr>
              <a:t>homeworks</a:t>
            </a:r>
            <a:r>
              <a:rPr lang="en-GB" dirty="0" smtClean="0">
                <a:solidFill>
                  <a:srgbClr val="0070C0"/>
                </a:solidFill>
                <a:latin typeface="Kristen ITC" panose="03050502040202030202" pitchFamily="66" charset="0"/>
              </a:rPr>
              <a:t> for English already this year</a:t>
            </a:r>
            <a:endParaRPr lang="en-GB" dirty="0">
              <a:solidFill>
                <a:srgbClr val="0070C0"/>
              </a:solidFill>
              <a:latin typeface="Kristen ITC" panose="03050502040202030202" pitchFamily="66" charset="0"/>
            </a:endParaRPr>
          </a:p>
        </p:txBody>
      </p:sp>
      <p:sp>
        <p:nvSpPr>
          <p:cNvPr id="13" name="TextBox 12"/>
          <p:cNvSpPr txBox="1"/>
          <p:nvPr/>
        </p:nvSpPr>
        <p:spPr>
          <a:xfrm>
            <a:off x="9635066" y="89129"/>
            <a:ext cx="1947334" cy="1200329"/>
          </a:xfrm>
          <a:prstGeom prst="rect">
            <a:avLst/>
          </a:prstGeom>
          <a:noFill/>
        </p:spPr>
        <p:txBody>
          <a:bodyPr wrap="square" rtlCol="0">
            <a:spAutoFit/>
          </a:bodyPr>
          <a:lstStyle/>
          <a:p>
            <a:pPr defTabSz="914400"/>
            <a:r>
              <a:rPr lang="en-GB" dirty="0" smtClean="0">
                <a:solidFill>
                  <a:srgbClr val="0070C0"/>
                </a:solidFill>
                <a:latin typeface="Kristen ITC" panose="03050502040202030202" pitchFamily="66" charset="0"/>
              </a:rPr>
              <a:t>Being bullied on the bus on the way into school</a:t>
            </a:r>
            <a:endParaRPr lang="en-GB" dirty="0">
              <a:solidFill>
                <a:srgbClr val="0070C0"/>
              </a:solidFill>
              <a:latin typeface="Kristen ITC" panose="03050502040202030202" pitchFamily="66" charset="0"/>
            </a:endParaRPr>
          </a:p>
        </p:txBody>
      </p:sp>
      <p:sp>
        <p:nvSpPr>
          <p:cNvPr id="14" name="TextBox 13"/>
          <p:cNvSpPr txBox="1"/>
          <p:nvPr/>
        </p:nvSpPr>
        <p:spPr>
          <a:xfrm>
            <a:off x="601131" y="366129"/>
            <a:ext cx="1947334" cy="646331"/>
          </a:xfrm>
          <a:prstGeom prst="rect">
            <a:avLst/>
          </a:prstGeom>
          <a:noFill/>
        </p:spPr>
        <p:txBody>
          <a:bodyPr wrap="square" rtlCol="0">
            <a:spAutoFit/>
          </a:bodyPr>
          <a:lstStyle/>
          <a:p>
            <a:pPr defTabSz="914400"/>
            <a:r>
              <a:rPr lang="en-GB" dirty="0" smtClean="0">
                <a:solidFill>
                  <a:srgbClr val="0070C0"/>
                </a:solidFill>
                <a:latin typeface="Kristen ITC" panose="03050502040202030202" pitchFamily="66" charset="0"/>
              </a:rPr>
              <a:t>I have got a massive spot</a:t>
            </a:r>
            <a:endParaRPr lang="en-GB" dirty="0">
              <a:solidFill>
                <a:srgbClr val="0070C0"/>
              </a:solidFill>
              <a:latin typeface="Kristen ITC" panose="03050502040202030202" pitchFamily="66" charset="0"/>
            </a:endParaRPr>
          </a:p>
        </p:txBody>
      </p:sp>
      <p:sp>
        <p:nvSpPr>
          <p:cNvPr id="15" name="TextBox 14"/>
          <p:cNvSpPr txBox="1"/>
          <p:nvPr/>
        </p:nvSpPr>
        <p:spPr>
          <a:xfrm>
            <a:off x="6197599" y="452735"/>
            <a:ext cx="1947334" cy="1200329"/>
          </a:xfrm>
          <a:prstGeom prst="rect">
            <a:avLst/>
          </a:prstGeom>
          <a:noFill/>
        </p:spPr>
        <p:txBody>
          <a:bodyPr wrap="square" rtlCol="0">
            <a:spAutoFit/>
          </a:bodyPr>
          <a:lstStyle/>
          <a:p>
            <a:pPr defTabSz="914400"/>
            <a:r>
              <a:rPr lang="en-GB" dirty="0" smtClean="0">
                <a:solidFill>
                  <a:srgbClr val="0070C0"/>
                </a:solidFill>
                <a:latin typeface="Kristen ITC" panose="03050502040202030202" pitchFamily="66" charset="0"/>
              </a:rPr>
              <a:t>I </a:t>
            </a:r>
            <a:r>
              <a:rPr lang="en-GB" smtClean="0">
                <a:solidFill>
                  <a:srgbClr val="0070C0"/>
                </a:solidFill>
                <a:latin typeface="Kristen ITC" panose="03050502040202030202" pitchFamily="66" charset="0"/>
              </a:rPr>
              <a:t>have no </a:t>
            </a:r>
            <a:r>
              <a:rPr lang="en-GB" dirty="0" smtClean="0">
                <a:solidFill>
                  <a:srgbClr val="0070C0"/>
                </a:solidFill>
                <a:latin typeface="Kristen ITC" panose="03050502040202030202" pitchFamily="66" charset="0"/>
              </a:rPr>
              <a:t>idea what I want to do when I’m older</a:t>
            </a:r>
            <a:endParaRPr lang="en-GB" dirty="0">
              <a:solidFill>
                <a:srgbClr val="0070C0"/>
              </a:solidFill>
              <a:latin typeface="Kristen ITC" panose="03050502040202030202" pitchFamily="66" charset="0"/>
            </a:endParaRPr>
          </a:p>
        </p:txBody>
      </p:sp>
      <p:sp>
        <p:nvSpPr>
          <p:cNvPr id="16" name="TextBox 15"/>
          <p:cNvSpPr txBox="1"/>
          <p:nvPr/>
        </p:nvSpPr>
        <p:spPr>
          <a:xfrm>
            <a:off x="6688667" y="3894666"/>
            <a:ext cx="1947334" cy="923330"/>
          </a:xfrm>
          <a:prstGeom prst="rect">
            <a:avLst/>
          </a:prstGeom>
          <a:noFill/>
        </p:spPr>
        <p:txBody>
          <a:bodyPr wrap="square" rtlCol="0">
            <a:spAutoFit/>
          </a:bodyPr>
          <a:lstStyle/>
          <a:p>
            <a:pPr defTabSz="914400"/>
            <a:r>
              <a:rPr lang="en-GB" dirty="0" smtClean="0">
                <a:solidFill>
                  <a:srgbClr val="0070C0"/>
                </a:solidFill>
                <a:latin typeface="Kristen ITC" panose="03050502040202030202" pitchFamily="66" charset="0"/>
              </a:rPr>
              <a:t>I’m starting to feel stressed in certain lessons</a:t>
            </a:r>
            <a:endParaRPr lang="en-GB" dirty="0">
              <a:solidFill>
                <a:srgbClr val="0070C0"/>
              </a:solidFill>
              <a:latin typeface="Kristen ITC" panose="03050502040202030202" pitchFamily="66" charset="0"/>
            </a:endParaRPr>
          </a:p>
        </p:txBody>
      </p:sp>
      <p:cxnSp>
        <p:nvCxnSpPr>
          <p:cNvPr id="18" name="Straight Arrow Connector 17"/>
          <p:cNvCxnSpPr/>
          <p:nvPr/>
        </p:nvCxnSpPr>
        <p:spPr>
          <a:xfrm flipH="1" flipV="1">
            <a:off x="2387600" y="1376065"/>
            <a:ext cx="2692400" cy="1841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944533" y="2116666"/>
            <a:ext cx="524933" cy="924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 idx="0"/>
          </p:cNvCxnSpPr>
          <p:nvPr/>
        </p:nvCxnSpPr>
        <p:spPr>
          <a:xfrm flipV="1">
            <a:off x="5884334" y="1653064"/>
            <a:ext cx="660398" cy="1564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6" idx="1"/>
          </p:cNvCxnSpPr>
          <p:nvPr/>
        </p:nvCxnSpPr>
        <p:spPr>
          <a:xfrm flipV="1">
            <a:off x="6561666" y="2628624"/>
            <a:ext cx="1727199" cy="660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34666" y="3651535"/>
            <a:ext cx="254000" cy="243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544732" y="3420533"/>
            <a:ext cx="2565401" cy="257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2590799" y="2828582"/>
            <a:ext cx="2489200" cy="711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733800" y="3691466"/>
            <a:ext cx="1346200" cy="814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558367" y="3773100"/>
            <a:ext cx="258232" cy="1219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434666" y="1188046"/>
            <a:ext cx="2827866" cy="1685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111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0000"/>
            </a:gs>
            <a:gs pos="83000">
              <a:srgbClr val="FFFF00"/>
            </a:gs>
            <a:gs pos="100000">
              <a:schemeClr val="accent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2059981" y="294474"/>
            <a:ext cx="7987636" cy="923330"/>
          </a:xfrm>
          <a:prstGeom prst="rect">
            <a:avLst/>
          </a:prstGeom>
          <a:solidFill>
            <a:schemeClr val="bg1"/>
          </a:solidFill>
        </p:spPr>
        <p:txBody>
          <a:bodyPr wrap="none" lIns="91440" tIns="45720" rIns="91440" bIns="45720">
            <a:spAutoFit/>
          </a:bodyPr>
          <a:lstStyle/>
          <a:p>
            <a:pPr algn="ctr" defTabSz="914400"/>
            <a:r>
              <a:rPr lang="en-US" sz="5400" b="1" dirty="0" smtClean="0">
                <a:ln w="13462">
                  <a:solidFill>
                    <a:srgbClr val="7030A0"/>
                  </a:solidFill>
                  <a:prstDash val="solid"/>
                </a:ln>
                <a:solidFill>
                  <a:srgbClr val="FF0000"/>
                </a:solidFill>
                <a:effectLst>
                  <a:outerShdw dist="38100" dir="2700000" algn="bl" rotWithShape="0">
                    <a:srgbClr val="4472C4"/>
                  </a:outerShdw>
                </a:effectLst>
                <a:latin typeface="Snap ITC" panose="04040A07060A02020202" pitchFamily="82" charset="0"/>
              </a:rPr>
              <a:t>THE STRESS TEST</a:t>
            </a:r>
            <a:endParaRPr lang="en-US" sz="5400" b="1" dirty="0">
              <a:ln w="13462">
                <a:solidFill>
                  <a:srgbClr val="7030A0"/>
                </a:solidFill>
                <a:prstDash val="solid"/>
              </a:ln>
              <a:solidFill>
                <a:srgbClr val="FF0000"/>
              </a:solidFill>
              <a:effectLst>
                <a:outerShdw dist="38100" dir="2700000" algn="bl" rotWithShape="0">
                  <a:srgbClr val="4472C4"/>
                </a:outerShdw>
              </a:effectLst>
              <a:latin typeface="Snap ITC" panose="04040A07060A02020202" pitchFamily="82" charset="0"/>
            </a:endParaRPr>
          </a:p>
        </p:txBody>
      </p:sp>
      <p:sp>
        <p:nvSpPr>
          <p:cNvPr id="5" name="TextBox 4"/>
          <p:cNvSpPr txBox="1"/>
          <p:nvPr/>
        </p:nvSpPr>
        <p:spPr>
          <a:xfrm>
            <a:off x="295421" y="1603716"/>
            <a:ext cx="11718387" cy="5092505"/>
          </a:xfrm>
          <a:prstGeom prst="rect">
            <a:avLst/>
          </a:prstGeom>
          <a:solidFill>
            <a:schemeClr val="bg1"/>
          </a:solidFill>
        </p:spPr>
        <p:txBody>
          <a:bodyPr wrap="square" rtlCol="0">
            <a:spAutoFit/>
          </a:bodyPr>
          <a:lstStyle/>
          <a:p>
            <a:pPr defTabSz="914400"/>
            <a:endParaRPr lang="en-GB" dirty="0">
              <a:solidFill>
                <a:prstClr val="black"/>
              </a:solidFill>
            </a:endParaRPr>
          </a:p>
        </p:txBody>
      </p:sp>
      <p:sp>
        <p:nvSpPr>
          <p:cNvPr id="7" name="Rectangle 6"/>
          <p:cNvSpPr/>
          <p:nvPr/>
        </p:nvSpPr>
        <p:spPr>
          <a:xfrm>
            <a:off x="4568955" y="1996664"/>
            <a:ext cx="3171317"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Be honest.</a:t>
            </a:r>
            <a:endParaRPr lang="en-US" sz="5400" dirty="0">
              <a:ln w="0"/>
              <a:solidFill>
                <a:prstClr val="black"/>
              </a:solidFill>
              <a:effectLst>
                <a:outerShdw blurRad="38100" dist="19050" dir="2700000" algn="tl" rotWithShape="0">
                  <a:prstClr val="black">
                    <a:alpha val="40000"/>
                  </a:prstClr>
                </a:outerShdw>
              </a:effectLst>
            </a:endParaRPr>
          </a:p>
        </p:txBody>
      </p:sp>
      <p:sp>
        <p:nvSpPr>
          <p:cNvPr id="8" name="Rectangle 7"/>
          <p:cNvSpPr/>
          <p:nvPr/>
        </p:nvSpPr>
        <p:spPr>
          <a:xfrm>
            <a:off x="1017116" y="2967335"/>
            <a:ext cx="10157781" cy="1754326"/>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Think carefully about your answers.</a:t>
            </a:r>
          </a:p>
          <a:p>
            <a:pPr algn="ctr" defTabSz="914400"/>
            <a:r>
              <a:rPr lang="en-US" sz="5400" dirty="0" smtClean="0">
                <a:ln w="0"/>
                <a:solidFill>
                  <a:prstClr val="black"/>
                </a:solidFill>
                <a:effectLst>
                  <a:outerShdw blurRad="38100" dist="19050" dir="2700000" algn="tl" rotWithShape="0">
                    <a:prstClr val="black">
                      <a:alpha val="40000"/>
                    </a:prstClr>
                  </a:outerShdw>
                </a:effectLst>
              </a:rPr>
              <a:t>Don’t worry.</a:t>
            </a:r>
            <a:endParaRPr lang="en-US" sz="5400" dirty="0">
              <a:ln w="0"/>
              <a:solidFill>
                <a:prstClr val="black"/>
              </a:solidFill>
              <a:effectLst>
                <a:outerShdw blurRad="38100" dist="19050" dir="2700000" algn="tl" rotWithShape="0">
                  <a:prstClr val="black">
                    <a:alpha val="40000"/>
                  </a:prstClr>
                </a:outerShdw>
              </a:effectLst>
            </a:endParaRPr>
          </a:p>
        </p:txBody>
      </p:sp>
      <p:graphicFrame>
        <p:nvGraphicFramePr>
          <p:cNvPr id="6" name="Table 5"/>
          <p:cNvGraphicFramePr>
            <a:graphicFrameLocks noGrp="1"/>
          </p:cNvGraphicFramePr>
          <p:nvPr>
            <p:extLst/>
          </p:nvPr>
        </p:nvGraphicFramePr>
        <p:xfrm>
          <a:off x="295420" y="1603716"/>
          <a:ext cx="11718385" cy="4544110"/>
        </p:xfrm>
        <a:graphic>
          <a:graphicData uri="http://schemas.openxmlformats.org/drawingml/2006/table">
            <a:tbl>
              <a:tblPr firstRow="1" bandRow="1">
                <a:tableStyleId>{5C22544A-7EE6-4342-B048-85BDC9FD1C3A}</a:tableStyleId>
              </a:tblPr>
              <a:tblGrid>
                <a:gridCol w="4304713"/>
                <a:gridCol w="1927274"/>
                <a:gridCol w="1871003"/>
                <a:gridCol w="1754702"/>
                <a:gridCol w="1860693"/>
              </a:tblGrid>
              <a:tr h="464091">
                <a:tc>
                  <a:txBody>
                    <a:bodyPr/>
                    <a:lstStyle/>
                    <a:p>
                      <a:endParaRPr lang="en-GB" dirty="0"/>
                    </a:p>
                  </a:txBody>
                  <a:tcPr/>
                </a:tc>
                <a:tc>
                  <a:txBody>
                    <a:bodyPr/>
                    <a:lstStyle/>
                    <a:p>
                      <a:pPr algn="ctr"/>
                      <a:r>
                        <a:rPr lang="en-GB" dirty="0" smtClean="0"/>
                        <a:t>STRONGLY</a:t>
                      </a:r>
                      <a:r>
                        <a:rPr lang="en-GB" baseline="0" dirty="0" smtClean="0"/>
                        <a:t> </a:t>
                      </a:r>
                    </a:p>
                    <a:p>
                      <a:pPr algn="ctr"/>
                      <a:r>
                        <a:rPr lang="en-GB" baseline="0" dirty="0" smtClean="0"/>
                        <a:t>AGREE</a:t>
                      </a:r>
                      <a:endParaRPr lang="en-GB" dirty="0"/>
                    </a:p>
                  </a:txBody>
                  <a:tcPr/>
                </a:tc>
                <a:tc>
                  <a:txBody>
                    <a:bodyPr/>
                    <a:lstStyle/>
                    <a:p>
                      <a:pPr algn="ctr"/>
                      <a:r>
                        <a:rPr lang="en-GB" dirty="0" smtClean="0"/>
                        <a:t>AGREE</a:t>
                      </a:r>
                      <a:endParaRPr lang="en-GB" dirty="0"/>
                    </a:p>
                  </a:txBody>
                  <a:tcPr/>
                </a:tc>
                <a:tc>
                  <a:txBody>
                    <a:bodyPr/>
                    <a:lstStyle/>
                    <a:p>
                      <a:pPr algn="ctr"/>
                      <a:r>
                        <a:rPr lang="en-GB" dirty="0" smtClean="0"/>
                        <a:t>DISAGREE</a:t>
                      </a:r>
                      <a:endParaRPr lang="en-GB" dirty="0"/>
                    </a:p>
                  </a:txBody>
                  <a:tcPr/>
                </a:tc>
                <a:tc>
                  <a:txBody>
                    <a:bodyPr/>
                    <a:lstStyle/>
                    <a:p>
                      <a:pPr algn="ctr"/>
                      <a:r>
                        <a:rPr lang="en-GB" dirty="0" smtClean="0"/>
                        <a:t>STRONGLY DISAGREE</a:t>
                      </a:r>
                      <a:endParaRPr lang="en-GB" dirty="0"/>
                    </a:p>
                  </a:txBody>
                  <a:tcPr/>
                </a:tc>
              </a:tr>
              <a:tr h="842012">
                <a:tc>
                  <a:txBody>
                    <a:bodyPr/>
                    <a:lstStyle/>
                    <a:p>
                      <a:pPr algn="ctr"/>
                      <a:r>
                        <a:rPr lang="en-GB" dirty="0" smtClean="0"/>
                        <a:t>I know</a:t>
                      </a:r>
                      <a:r>
                        <a:rPr lang="en-GB" baseline="0" dirty="0" smtClean="0"/>
                        <a:t> when I am about to get stressed out before it happens.</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r>
              <a:tr h="684333">
                <a:tc>
                  <a:txBody>
                    <a:bodyPr/>
                    <a:lstStyle/>
                    <a:p>
                      <a:pPr algn="ctr"/>
                      <a:r>
                        <a:rPr lang="en-GB" dirty="0" smtClean="0"/>
                        <a:t>Being stressed</a:t>
                      </a:r>
                      <a:r>
                        <a:rPr lang="en-GB" baseline="0" dirty="0" smtClean="0"/>
                        <a:t> has a big effect on my work and behaviour</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r>
              <a:tr h="666458">
                <a:tc>
                  <a:txBody>
                    <a:bodyPr/>
                    <a:lstStyle/>
                    <a:p>
                      <a:pPr algn="ctr"/>
                      <a:r>
                        <a:rPr lang="en-GB" dirty="0" smtClean="0"/>
                        <a:t>When I am stressed I feel like I can’t cope.</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r>
              <a:tr h="464091">
                <a:tc>
                  <a:txBody>
                    <a:bodyPr/>
                    <a:lstStyle/>
                    <a:p>
                      <a:pPr algn="ctr"/>
                      <a:r>
                        <a:rPr lang="en-GB" dirty="0" smtClean="0"/>
                        <a:t>I worry</a:t>
                      </a:r>
                      <a:r>
                        <a:rPr lang="en-GB" baseline="0" dirty="0" smtClean="0"/>
                        <a:t> a lot.</a:t>
                      </a:r>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r h="783045">
                <a:tc>
                  <a:txBody>
                    <a:bodyPr/>
                    <a:lstStyle/>
                    <a:p>
                      <a:pPr algn="ctr"/>
                      <a:r>
                        <a:rPr lang="en-GB" dirty="0" smtClean="0"/>
                        <a:t>I</a:t>
                      </a:r>
                      <a:r>
                        <a:rPr lang="en-GB" baseline="0" dirty="0" smtClean="0"/>
                        <a:t> know some coping strategies that help when I am stressed.</a:t>
                      </a:r>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r h="464091">
                <a:tc>
                  <a:txBody>
                    <a:bodyPr/>
                    <a:lstStyle/>
                    <a:p>
                      <a:pPr algn="ctr"/>
                      <a:r>
                        <a:rPr lang="en-GB" dirty="0" smtClean="0"/>
                        <a:t>I</a:t>
                      </a:r>
                      <a:r>
                        <a:rPr lang="en-GB" baseline="0" dirty="0" smtClean="0"/>
                        <a:t> recover from stress quite quickly.</a:t>
                      </a:r>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bl>
          </a:graphicData>
        </a:graphic>
      </p:graphicFrame>
    </p:spTree>
    <p:extLst>
      <p:ext uri="{BB962C8B-B14F-4D97-AF65-F5344CB8AC3E}">
        <p14:creationId xmlns:p14="http://schemas.microsoft.com/office/powerpoint/2010/main" val="4961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9981" y="294474"/>
            <a:ext cx="7987636" cy="923330"/>
          </a:xfrm>
          <a:prstGeom prst="rect">
            <a:avLst/>
          </a:prstGeom>
          <a:solidFill>
            <a:schemeClr val="bg1"/>
          </a:solidFill>
        </p:spPr>
        <p:txBody>
          <a:bodyPr wrap="none" lIns="91440" tIns="45720" rIns="91440" bIns="45720">
            <a:spAutoFit/>
          </a:bodyPr>
          <a:lstStyle/>
          <a:p>
            <a:pPr algn="ctr" defTabSz="914400"/>
            <a:r>
              <a:rPr lang="en-US" sz="5400" b="1" dirty="0" smtClean="0">
                <a:ln w="13462">
                  <a:solidFill>
                    <a:srgbClr val="7030A0"/>
                  </a:solidFill>
                  <a:prstDash val="solid"/>
                </a:ln>
                <a:solidFill>
                  <a:srgbClr val="FF0000"/>
                </a:solidFill>
                <a:effectLst>
                  <a:outerShdw dist="38100" dir="2700000" algn="bl" rotWithShape="0">
                    <a:srgbClr val="4472C4"/>
                  </a:outerShdw>
                </a:effectLst>
                <a:latin typeface="Snap ITC" panose="04040A07060A02020202" pitchFamily="82" charset="0"/>
              </a:rPr>
              <a:t>THE STRESS TEST</a:t>
            </a:r>
            <a:endParaRPr lang="en-US" sz="5400" b="1" dirty="0">
              <a:ln w="13462">
                <a:solidFill>
                  <a:srgbClr val="7030A0"/>
                </a:solidFill>
                <a:prstDash val="solid"/>
              </a:ln>
              <a:solidFill>
                <a:srgbClr val="FF0000"/>
              </a:solidFill>
              <a:effectLst>
                <a:outerShdw dist="38100" dir="2700000" algn="bl" rotWithShape="0">
                  <a:srgbClr val="4472C4"/>
                </a:outerShdw>
              </a:effectLst>
              <a:latin typeface="Snap ITC" panose="04040A07060A02020202" pitchFamily="82" charset="0"/>
            </a:endParaRPr>
          </a:p>
        </p:txBody>
      </p:sp>
      <p:sp>
        <p:nvSpPr>
          <p:cNvPr id="5" name="TextBox 4"/>
          <p:cNvSpPr txBox="1"/>
          <p:nvPr/>
        </p:nvSpPr>
        <p:spPr>
          <a:xfrm>
            <a:off x="295421" y="1603716"/>
            <a:ext cx="11718387" cy="5092505"/>
          </a:xfrm>
          <a:prstGeom prst="rect">
            <a:avLst/>
          </a:prstGeom>
          <a:solidFill>
            <a:schemeClr val="bg1"/>
          </a:solidFill>
        </p:spPr>
        <p:txBody>
          <a:bodyPr wrap="square" rtlCol="0">
            <a:spAutoFit/>
          </a:bodyPr>
          <a:lstStyle/>
          <a:p>
            <a:pPr defTabSz="914400"/>
            <a:endParaRPr lang="en-GB" dirty="0">
              <a:solidFill>
                <a:prstClr val="black"/>
              </a:solidFill>
            </a:endParaRPr>
          </a:p>
        </p:txBody>
      </p:sp>
      <p:sp>
        <p:nvSpPr>
          <p:cNvPr id="7" name="Rectangle 6"/>
          <p:cNvSpPr/>
          <p:nvPr/>
        </p:nvSpPr>
        <p:spPr>
          <a:xfrm>
            <a:off x="4568955" y="1996664"/>
            <a:ext cx="3171317"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Be honest.</a:t>
            </a:r>
            <a:endParaRPr lang="en-US" sz="5400" dirty="0">
              <a:ln w="0"/>
              <a:solidFill>
                <a:prstClr val="black"/>
              </a:solidFill>
              <a:effectLst>
                <a:outerShdw blurRad="38100" dist="19050" dir="2700000" algn="tl" rotWithShape="0">
                  <a:prstClr val="black">
                    <a:alpha val="40000"/>
                  </a:prstClr>
                </a:outerShdw>
              </a:effectLst>
            </a:endParaRPr>
          </a:p>
        </p:txBody>
      </p:sp>
      <p:sp>
        <p:nvSpPr>
          <p:cNvPr id="8" name="Rectangle 7"/>
          <p:cNvSpPr/>
          <p:nvPr/>
        </p:nvSpPr>
        <p:spPr>
          <a:xfrm>
            <a:off x="1017116" y="2967335"/>
            <a:ext cx="10157781" cy="1754326"/>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Think carefully about your answers.</a:t>
            </a:r>
          </a:p>
          <a:p>
            <a:pPr algn="ctr" defTabSz="914400"/>
            <a:r>
              <a:rPr lang="en-US" sz="5400" dirty="0" smtClean="0">
                <a:ln w="0"/>
                <a:solidFill>
                  <a:prstClr val="black"/>
                </a:solidFill>
                <a:effectLst>
                  <a:outerShdw blurRad="38100" dist="19050" dir="2700000" algn="tl" rotWithShape="0">
                    <a:prstClr val="black">
                      <a:alpha val="40000"/>
                    </a:prstClr>
                  </a:outerShdw>
                </a:effectLst>
              </a:rPr>
              <a:t>Don’t worry.</a:t>
            </a:r>
            <a:endParaRPr lang="en-US" sz="5400" dirty="0">
              <a:ln w="0"/>
              <a:solidFill>
                <a:prstClr val="black"/>
              </a:solidFill>
              <a:effectLst>
                <a:outerShdw blurRad="38100" dist="19050" dir="2700000" algn="tl" rotWithShape="0">
                  <a:prstClr val="black">
                    <a:alpha val="40000"/>
                  </a:prstClr>
                </a:outerShdw>
              </a:effectLst>
            </a:endParaRPr>
          </a:p>
        </p:txBody>
      </p:sp>
      <p:graphicFrame>
        <p:nvGraphicFramePr>
          <p:cNvPr id="6" name="Table 5"/>
          <p:cNvGraphicFramePr>
            <a:graphicFrameLocks noGrp="1"/>
          </p:cNvGraphicFramePr>
          <p:nvPr>
            <p:extLst/>
          </p:nvPr>
        </p:nvGraphicFramePr>
        <p:xfrm>
          <a:off x="295420" y="1603716"/>
          <a:ext cx="11718385" cy="4795526"/>
        </p:xfrm>
        <a:graphic>
          <a:graphicData uri="http://schemas.openxmlformats.org/drawingml/2006/table">
            <a:tbl>
              <a:tblPr firstRow="1" bandRow="1">
                <a:tableStyleId>{5C22544A-7EE6-4342-B048-85BDC9FD1C3A}</a:tableStyleId>
              </a:tblPr>
              <a:tblGrid>
                <a:gridCol w="4304713"/>
                <a:gridCol w="1927274"/>
                <a:gridCol w="1871003"/>
                <a:gridCol w="1754702"/>
                <a:gridCol w="1860693"/>
              </a:tblGrid>
              <a:tr h="675494">
                <a:tc>
                  <a:txBody>
                    <a:bodyPr/>
                    <a:lstStyle/>
                    <a:p>
                      <a:endParaRPr lang="en-GB" dirty="0"/>
                    </a:p>
                  </a:txBody>
                  <a:tcPr/>
                </a:tc>
                <a:tc>
                  <a:txBody>
                    <a:bodyPr/>
                    <a:lstStyle/>
                    <a:p>
                      <a:pPr algn="ctr"/>
                      <a:r>
                        <a:rPr lang="en-GB" dirty="0" smtClean="0"/>
                        <a:t>STRONGLY</a:t>
                      </a:r>
                      <a:r>
                        <a:rPr lang="en-GB" baseline="0" dirty="0" smtClean="0"/>
                        <a:t> </a:t>
                      </a:r>
                    </a:p>
                    <a:p>
                      <a:pPr algn="ctr"/>
                      <a:r>
                        <a:rPr lang="en-GB" baseline="0" dirty="0" smtClean="0"/>
                        <a:t>AGREE</a:t>
                      </a:r>
                      <a:endParaRPr lang="en-GB" dirty="0"/>
                    </a:p>
                  </a:txBody>
                  <a:tcPr/>
                </a:tc>
                <a:tc>
                  <a:txBody>
                    <a:bodyPr/>
                    <a:lstStyle/>
                    <a:p>
                      <a:pPr algn="ctr"/>
                      <a:r>
                        <a:rPr lang="en-GB" dirty="0" smtClean="0"/>
                        <a:t>AGREE</a:t>
                      </a:r>
                      <a:endParaRPr lang="en-GB" dirty="0"/>
                    </a:p>
                  </a:txBody>
                  <a:tcPr/>
                </a:tc>
                <a:tc>
                  <a:txBody>
                    <a:bodyPr/>
                    <a:lstStyle/>
                    <a:p>
                      <a:pPr algn="ctr"/>
                      <a:r>
                        <a:rPr lang="en-GB" dirty="0" smtClean="0"/>
                        <a:t>DISAGREE</a:t>
                      </a:r>
                      <a:endParaRPr lang="en-GB" dirty="0"/>
                    </a:p>
                  </a:txBody>
                  <a:tcPr/>
                </a:tc>
                <a:tc>
                  <a:txBody>
                    <a:bodyPr/>
                    <a:lstStyle/>
                    <a:p>
                      <a:pPr algn="ctr"/>
                      <a:r>
                        <a:rPr lang="en-GB" dirty="0" smtClean="0"/>
                        <a:t>STRONGLY DISAGREE</a:t>
                      </a:r>
                      <a:endParaRPr lang="en-GB" dirty="0"/>
                    </a:p>
                  </a:txBody>
                  <a:tcPr/>
                </a:tc>
              </a:tr>
              <a:tr h="888599">
                <a:tc>
                  <a:txBody>
                    <a:bodyPr/>
                    <a:lstStyle/>
                    <a:p>
                      <a:pPr algn="ctr"/>
                      <a:r>
                        <a:rPr lang="en-GB" dirty="0" smtClean="0"/>
                        <a:t>I know</a:t>
                      </a:r>
                      <a:r>
                        <a:rPr lang="en-GB" baseline="0" dirty="0" smtClean="0"/>
                        <a:t> when I am about to get stressed out before it happens.</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r>
              <a:tr h="722196">
                <a:tc>
                  <a:txBody>
                    <a:bodyPr/>
                    <a:lstStyle/>
                    <a:p>
                      <a:pPr algn="ctr"/>
                      <a:r>
                        <a:rPr lang="en-GB" dirty="0" smtClean="0"/>
                        <a:t>Being stressed</a:t>
                      </a:r>
                      <a:r>
                        <a:rPr lang="en-GB" baseline="0" dirty="0" smtClean="0"/>
                        <a:t> has a big effect on my work and behaviour</a:t>
                      </a:r>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r>
              <a:tr h="703332">
                <a:tc>
                  <a:txBody>
                    <a:bodyPr/>
                    <a:lstStyle/>
                    <a:p>
                      <a:pPr algn="ctr"/>
                      <a:r>
                        <a:rPr lang="en-GB" dirty="0" smtClean="0"/>
                        <a:t>When I am stressed I feel like I can’t cope.</a:t>
                      </a:r>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r>
              <a:tr h="489768">
                <a:tc>
                  <a:txBody>
                    <a:bodyPr/>
                    <a:lstStyle/>
                    <a:p>
                      <a:pPr algn="ctr"/>
                      <a:r>
                        <a:rPr lang="en-GB" dirty="0" smtClean="0"/>
                        <a:t>I worry</a:t>
                      </a:r>
                      <a:r>
                        <a:rPr lang="en-GB" baseline="0" dirty="0" smtClean="0"/>
                        <a:t> a lot.</a:t>
                      </a:r>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r>
              <a:tr h="826369">
                <a:tc>
                  <a:txBody>
                    <a:bodyPr/>
                    <a:lstStyle/>
                    <a:p>
                      <a:pPr algn="ctr"/>
                      <a:r>
                        <a:rPr lang="en-GB" dirty="0" smtClean="0"/>
                        <a:t>I</a:t>
                      </a:r>
                      <a:r>
                        <a:rPr lang="en-GB" baseline="0" dirty="0" smtClean="0"/>
                        <a:t> know some coping strategies that help when I am stressed.</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r>
              <a:tr h="489768">
                <a:tc>
                  <a:txBody>
                    <a:bodyPr/>
                    <a:lstStyle/>
                    <a:p>
                      <a:pPr algn="ctr"/>
                      <a:r>
                        <a:rPr lang="en-GB" dirty="0" smtClean="0"/>
                        <a:t>I</a:t>
                      </a:r>
                      <a:r>
                        <a:rPr lang="en-GB" baseline="0" dirty="0" smtClean="0"/>
                        <a:t> recover from stress quite quickly.</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r>
            </a:tbl>
          </a:graphicData>
        </a:graphic>
      </p:graphicFrame>
      <p:sp>
        <p:nvSpPr>
          <p:cNvPr id="2" name="Rectangle 1"/>
          <p:cNvSpPr/>
          <p:nvPr/>
        </p:nvSpPr>
        <p:spPr>
          <a:xfrm>
            <a:off x="10907035" y="2179544"/>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1</a:t>
            </a:r>
            <a:endParaRPr lang="en-US" sz="5400" dirty="0">
              <a:ln w="0"/>
              <a:solidFill>
                <a:prstClr val="black"/>
              </a:solidFill>
              <a:effectLst>
                <a:outerShdw blurRad="38100" dist="19050" dir="2700000" algn="tl" rotWithShape="0">
                  <a:prstClr val="black">
                    <a:alpha val="40000"/>
                  </a:prstClr>
                </a:outerShdw>
              </a:effectLst>
            </a:endParaRPr>
          </a:p>
        </p:txBody>
      </p:sp>
      <p:sp>
        <p:nvSpPr>
          <p:cNvPr id="9" name="Rectangle 8"/>
          <p:cNvSpPr/>
          <p:nvPr/>
        </p:nvSpPr>
        <p:spPr>
          <a:xfrm>
            <a:off x="5170386" y="2952441"/>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1</a:t>
            </a:r>
            <a:endParaRPr lang="en-US" sz="5400" dirty="0">
              <a:ln w="0"/>
              <a:solidFill>
                <a:prstClr val="black"/>
              </a:solidFill>
              <a:effectLst>
                <a:outerShdw blurRad="38100" dist="19050" dir="2700000" algn="tl" rotWithShape="0">
                  <a:prstClr val="black">
                    <a:alpha val="40000"/>
                  </a:prstClr>
                </a:outerShdw>
              </a:effectLst>
            </a:endParaRPr>
          </a:p>
        </p:txBody>
      </p:sp>
      <p:sp>
        <p:nvSpPr>
          <p:cNvPr id="10" name="Rectangle 9"/>
          <p:cNvSpPr/>
          <p:nvPr/>
        </p:nvSpPr>
        <p:spPr>
          <a:xfrm>
            <a:off x="5143735" y="3688303"/>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1</a:t>
            </a:r>
            <a:endParaRPr lang="en-US" sz="5400" dirty="0">
              <a:ln w="0"/>
              <a:solidFill>
                <a:prstClr val="black"/>
              </a:solidFill>
              <a:effectLst>
                <a:outerShdw blurRad="38100" dist="19050" dir="2700000" algn="tl" rotWithShape="0">
                  <a:prstClr val="black">
                    <a:alpha val="40000"/>
                  </a:prstClr>
                </a:outerShdw>
              </a:effectLst>
            </a:endParaRPr>
          </a:p>
        </p:txBody>
      </p:sp>
      <p:sp>
        <p:nvSpPr>
          <p:cNvPr id="11" name="Rectangle 10"/>
          <p:cNvSpPr/>
          <p:nvPr/>
        </p:nvSpPr>
        <p:spPr>
          <a:xfrm>
            <a:off x="5170386" y="4360888"/>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1</a:t>
            </a:r>
            <a:endParaRPr lang="en-US" sz="5400" dirty="0">
              <a:ln w="0"/>
              <a:solidFill>
                <a:prstClr val="black"/>
              </a:solidFill>
              <a:effectLst>
                <a:outerShdw blurRad="38100" dist="19050" dir="2700000" algn="tl" rotWithShape="0">
                  <a:prstClr val="black">
                    <a:alpha val="40000"/>
                  </a:prstClr>
                </a:outerShdw>
              </a:effectLst>
            </a:endParaRPr>
          </a:p>
        </p:txBody>
      </p:sp>
      <p:sp>
        <p:nvSpPr>
          <p:cNvPr id="12" name="Rectangle 11"/>
          <p:cNvSpPr/>
          <p:nvPr/>
        </p:nvSpPr>
        <p:spPr>
          <a:xfrm>
            <a:off x="10907031" y="5023074"/>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1</a:t>
            </a:r>
            <a:endParaRPr lang="en-US" sz="5400" dirty="0">
              <a:ln w="0"/>
              <a:solidFill>
                <a:prstClr val="black"/>
              </a:solidFill>
              <a:effectLst>
                <a:outerShdw blurRad="38100" dist="19050" dir="2700000" algn="tl" rotWithShape="0">
                  <a:prstClr val="black">
                    <a:alpha val="40000"/>
                  </a:prstClr>
                </a:outerShdw>
              </a:effectLst>
            </a:endParaRPr>
          </a:p>
        </p:txBody>
      </p:sp>
      <p:sp>
        <p:nvSpPr>
          <p:cNvPr id="13" name="Rectangle 12"/>
          <p:cNvSpPr/>
          <p:nvPr/>
        </p:nvSpPr>
        <p:spPr>
          <a:xfrm>
            <a:off x="10907034" y="5677695"/>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1</a:t>
            </a:r>
            <a:endParaRPr lang="en-US" sz="5400" dirty="0">
              <a:ln w="0"/>
              <a:solidFill>
                <a:prstClr val="black"/>
              </a:solidFill>
              <a:effectLst>
                <a:outerShdw blurRad="38100" dist="19050" dir="2700000" algn="tl" rotWithShape="0">
                  <a:prstClr val="black">
                    <a:alpha val="40000"/>
                  </a:prstClr>
                </a:outerShdw>
              </a:effectLst>
            </a:endParaRPr>
          </a:p>
        </p:txBody>
      </p:sp>
      <p:sp>
        <p:nvSpPr>
          <p:cNvPr id="3" name="Rectangle 2"/>
          <p:cNvSpPr/>
          <p:nvPr/>
        </p:nvSpPr>
        <p:spPr>
          <a:xfrm>
            <a:off x="9073454" y="2204257"/>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2</a:t>
            </a:r>
            <a:endParaRPr lang="en-US" sz="5400" dirty="0">
              <a:ln w="0"/>
              <a:solidFill>
                <a:prstClr val="black"/>
              </a:solidFill>
              <a:effectLst>
                <a:outerShdw blurRad="38100" dist="19050" dir="2700000" algn="tl" rotWithShape="0">
                  <a:prstClr val="black">
                    <a:alpha val="40000"/>
                  </a:prstClr>
                </a:outerShdw>
              </a:effectLst>
            </a:endParaRPr>
          </a:p>
        </p:txBody>
      </p:sp>
      <p:sp>
        <p:nvSpPr>
          <p:cNvPr id="14" name="Rectangle 13"/>
          <p:cNvSpPr/>
          <p:nvPr/>
        </p:nvSpPr>
        <p:spPr>
          <a:xfrm>
            <a:off x="7037118" y="2967335"/>
            <a:ext cx="535724" cy="923330"/>
          </a:xfrm>
          <a:prstGeom prst="rect">
            <a:avLst/>
          </a:prstGeom>
          <a:noFill/>
        </p:spPr>
        <p:txBody>
          <a:bodyPr wrap="none" lIns="91440" tIns="45720" rIns="91440" bIns="45720">
            <a:spAutoFit/>
          </a:bodyPr>
          <a:lstStyle/>
          <a:p>
            <a:pPr algn="ctr" defTabSz="914400"/>
            <a:r>
              <a:rPr lang="en-US" sz="5400" dirty="0">
                <a:ln w="0"/>
                <a:solidFill>
                  <a:prstClr val="black"/>
                </a:solidFill>
                <a:effectLst>
                  <a:outerShdw blurRad="38100" dist="19050" dir="2700000" algn="tl" rotWithShape="0">
                    <a:prstClr val="black">
                      <a:alpha val="40000"/>
                    </a:prstClr>
                  </a:outerShdw>
                </a:effectLst>
              </a:rPr>
              <a:t>2</a:t>
            </a:r>
          </a:p>
        </p:txBody>
      </p:sp>
      <p:sp>
        <p:nvSpPr>
          <p:cNvPr id="15" name="Rectangle 14"/>
          <p:cNvSpPr/>
          <p:nvPr/>
        </p:nvSpPr>
        <p:spPr>
          <a:xfrm>
            <a:off x="7001481" y="3763510"/>
            <a:ext cx="535724" cy="923330"/>
          </a:xfrm>
          <a:prstGeom prst="rect">
            <a:avLst/>
          </a:prstGeom>
          <a:noFill/>
        </p:spPr>
        <p:txBody>
          <a:bodyPr wrap="none" lIns="91440" tIns="45720" rIns="91440" bIns="45720">
            <a:spAutoFit/>
          </a:bodyPr>
          <a:lstStyle/>
          <a:p>
            <a:pPr algn="ctr" defTabSz="914400"/>
            <a:r>
              <a:rPr lang="en-US" sz="5400" dirty="0">
                <a:ln w="0"/>
                <a:solidFill>
                  <a:prstClr val="black"/>
                </a:solidFill>
                <a:effectLst>
                  <a:outerShdw blurRad="38100" dist="19050" dir="2700000" algn="tl" rotWithShape="0">
                    <a:prstClr val="black">
                      <a:alpha val="40000"/>
                    </a:prstClr>
                  </a:outerShdw>
                </a:effectLst>
              </a:rPr>
              <a:t>2</a:t>
            </a:r>
          </a:p>
        </p:txBody>
      </p:sp>
      <p:sp>
        <p:nvSpPr>
          <p:cNvPr id="16" name="Rectangle 15"/>
          <p:cNvSpPr/>
          <p:nvPr/>
        </p:nvSpPr>
        <p:spPr>
          <a:xfrm>
            <a:off x="7037112" y="4408486"/>
            <a:ext cx="535724" cy="923330"/>
          </a:xfrm>
          <a:prstGeom prst="rect">
            <a:avLst/>
          </a:prstGeom>
          <a:noFill/>
        </p:spPr>
        <p:txBody>
          <a:bodyPr wrap="none" lIns="91440" tIns="45720" rIns="91440" bIns="45720">
            <a:spAutoFit/>
          </a:bodyPr>
          <a:lstStyle/>
          <a:p>
            <a:pPr algn="ctr" defTabSz="914400"/>
            <a:r>
              <a:rPr lang="en-US" sz="5400" dirty="0">
                <a:ln w="0"/>
                <a:solidFill>
                  <a:prstClr val="black"/>
                </a:solidFill>
                <a:effectLst>
                  <a:outerShdw blurRad="38100" dist="19050" dir="2700000" algn="tl" rotWithShape="0">
                    <a:prstClr val="black">
                      <a:alpha val="40000"/>
                    </a:prstClr>
                  </a:outerShdw>
                </a:effectLst>
              </a:rPr>
              <a:t>2</a:t>
            </a:r>
          </a:p>
        </p:txBody>
      </p:sp>
      <p:sp>
        <p:nvSpPr>
          <p:cNvPr id="17" name="Rectangle 16"/>
          <p:cNvSpPr/>
          <p:nvPr/>
        </p:nvSpPr>
        <p:spPr>
          <a:xfrm>
            <a:off x="9145059" y="5015261"/>
            <a:ext cx="535724" cy="923330"/>
          </a:xfrm>
          <a:prstGeom prst="rect">
            <a:avLst/>
          </a:prstGeom>
          <a:noFill/>
        </p:spPr>
        <p:txBody>
          <a:bodyPr wrap="none" lIns="91440" tIns="45720" rIns="91440" bIns="45720">
            <a:spAutoFit/>
          </a:bodyPr>
          <a:lstStyle/>
          <a:p>
            <a:pPr algn="ctr" defTabSz="914400"/>
            <a:r>
              <a:rPr lang="en-US" sz="5400" dirty="0">
                <a:ln w="0"/>
                <a:solidFill>
                  <a:prstClr val="black"/>
                </a:solidFill>
                <a:effectLst>
                  <a:outerShdw blurRad="38100" dist="19050" dir="2700000" algn="tl" rotWithShape="0">
                    <a:prstClr val="black">
                      <a:alpha val="40000"/>
                    </a:prstClr>
                  </a:outerShdw>
                </a:effectLst>
              </a:rPr>
              <a:t>2</a:t>
            </a:r>
          </a:p>
        </p:txBody>
      </p:sp>
      <p:sp>
        <p:nvSpPr>
          <p:cNvPr id="18" name="Rectangle 17"/>
          <p:cNvSpPr/>
          <p:nvPr/>
        </p:nvSpPr>
        <p:spPr>
          <a:xfrm>
            <a:off x="9145056" y="5699439"/>
            <a:ext cx="535724" cy="923330"/>
          </a:xfrm>
          <a:prstGeom prst="rect">
            <a:avLst/>
          </a:prstGeom>
          <a:noFill/>
        </p:spPr>
        <p:txBody>
          <a:bodyPr wrap="none" lIns="91440" tIns="45720" rIns="91440" bIns="45720">
            <a:spAutoFit/>
          </a:bodyPr>
          <a:lstStyle/>
          <a:p>
            <a:pPr algn="ctr" defTabSz="914400"/>
            <a:r>
              <a:rPr lang="en-US" sz="5400" dirty="0">
                <a:ln w="0"/>
                <a:solidFill>
                  <a:prstClr val="black"/>
                </a:solidFill>
                <a:effectLst>
                  <a:outerShdw blurRad="38100" dist="19050" dir="2700000" algn="tl" rotWithShape="0">
                    <a:prstClr val="black">
                      <a:alpha val="40000"/>
                    </a:prstClr>
                  </a:outerShdw>
                </a:effectLst>
              </a:rPr>
              <a:t>2</a:t>
            </a:r>
          </a:p>
        </p:txBody>
      </p:sp>
      <p:sp>
        <p:nvSpPr>
          <p:cNvPr id="19" name="Rectangle 18"/>
          <p:cNvSpPr/>
          <p:nvPr/>
        </p:nvSpPr>
        <p:spPr>
          <a:xfrm>
            <a:off x="7222211" y="2165260"/>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3</a:t>
            </a:r>
            <a:endParaRPr lang="en-US" sz="5400" dirty="0">
              <a:ln w="0"/>
              <a:solidFill>
                <a:prstClr val="black"/>
              </a:solidFill>
              <a:effectLst>
                <a:outerShdw blurRad="38100" dist="19050" dir="2700000" algn="tl" rotWithShape="0">
                  <a:prstClr val="black">
                    <a:alpha val="40000"/>
                  </a:prstClr>
                </a:outerShdw>
              </a:effectLst>
            </a:endParaRPr>
          </a:p>
        </p:txBody>
      </p:sp>
      <p:sp>
        <p:nvSpPr>
          <p:cNvPr id="20" name="Rectangle 19"/>
          <p:cNvSpPr/>
          <p:nvPr/>
        </p:nvSpPr>
        <p:spPr>
          <a:xfrm>
            <a:off x="5304316" y="2179544"/>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4</a:t>
            </a:r>
            <a:endParaRPr lang="en-US" sz="5400" dirty="0">
              <a:ln w="0"/>
              <a:solidFill>
                <a:prstClr val="black"/>
              </a:solidFill>
              <a:effectLst>
                <a:outerShdw blurRad="38100" dist="19050" dir="2700000" algn="tl" rotWithShape="0">
                  <a:prstClr val="black">
                    <a:alpha val="40000"/>
                  </a:prstClr>
                </a:outerShdw>
              </a:effectLst>
            </a:endParaRPr>
          </a:p>
        </p:txBody>
      </p:sp>
      <p:sp>
        <p:nvSpPr>
          <p:cNvPr id="21" name="Rectangle 20"/>
          <p:cNvSpPr/>
          <p:nvPr/>
        </p:nvSpPr>
        <p:spPr>
          <a:xfrm>
            <a:off x="9106005" y="3051834"/>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3</a:t>
            </a:r>
            <a:endParaRPr lang="en-US" sz="5400" dirty="0">
              <a:ln w="0"/>
              <a:solidFill>
                <a:prstClr val="black"/>
              </a:solidFill>
              <a:effectLst>
                <a:outerShdw blurRad="38100" dist="19050" dir="2700000" algn="tl" rotWithShape="0">
                  <a:prstClr val="black">
                    <a:alpha val="40000"/>
                  </a:prstClr>
                </a:outerShdw>
              </a:effectLst>
            </a:endParaRPr>
          </a:p>
        </p:txBody>
      </p:sp>
      <p:sp>
        <p:nvSpPr>
          <p:cNvPr id="22" name="Rectangle 21"/>
          <p:cNvSpPr/>
          <p:nvPr/>
        </p:nvSpPr>
        <p:spPr>
          <a:xfrm>
            <a:off x="9145057" y="3791612"/>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3</a:t>
            </a:r>
            <a:endParaRPr lang="en-US" sz="5400" dirty="0">
              <a:ln w="0"/>
              <a:solidFill>
                <a:prstClr val="black"/>
              </a:solidFill>
              <a:effectLst>
                <a:outerShdw blurRad="38100" dist="19050" dir="2700000" algn="tl" rotWithShape="0">
                  <a:prstClr val="black">
                    <a:alpha val="40000"/>
                  </a:prstClr>
                </a:outerShdw>
              </a:effectLst>
            </a:endParaRPr>
          </a:p>
        </p:txBody>
      </p:sp>
      <p:sp>
        <p:nvSpPr>
          <p:cNvPr id="23" name="Rectangle 22"/>
          <p:cNvSpPr/>
          <p:nvPr/>
        </p:nvSpPr>
        <p:spPr>
          <a:xfrm>
            <a:off x="9162721" y="4408486"/>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3</a:t>
            </a:r>
            <a:endParaRPr lang="en-US" sz="5400" dirty="0">
              <a:ln w="0"/>
              <a:solidFill>
                <a:prstClr val="black"/>
              </a:solidFill>
              <a:effectLst>
                <a:outerShdw blurRad="38100" dist="19050" dir="2700000" algn="tl" rotWithShape="0">
                  <a:prstClr val="black">
                    <a:alpha val="40000"/>
                  </a:prstClr>
                </a:outerShdw>
              </a:effectLst>
            </a:endParaRPr>
          </a:p>
        </p:txBody>
      </p:sp>
      <p:sp>
        <p:nvSpPr>
          <p:cNvPr id="24" name="Rectangle 23"/>
          <p:cNvSpPr/>
          <p:nvPr/>
        </p:nvSpPr>
        <p:spPr>
          <a:xfrm>
            <a:off x="7053868" y="5033150"/>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3</a:t>
            </a:r>
            <a:endParaRPr lang="en-US" sz="5400" dirty="0">
              <a:ln w="0"/>
              <a:solidFill>
                <a:prstClr val="black"/>
              </a:solidFill>
              <a:effectLst>
                <a:outerShdw blurRad="38100" dist="19050" dir="2700000" algn="tl" rotWithShape="0">
                  <a:prstClr val="black">
                    <a:alpha val="40000"/>
                  </a:prstClr>
                </a:outerShdw>
              </a:effectLst>
            </a:endParaRPr>
          </a:p>
        </p:txBody>
      </p:sp>
      <p:sp>
        <p:nvSpPr>
          <p:cNvPr id="25" name="Rectangle 24"/>
          <p:cNvSpPr/>
          <p:nvPr/>
        </p:nvSpPr>
        <p:spPr>
          <a:xfrm>
            <a:off x="7070624" y="5734823"/>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3</a:t>
            </a:r>
            <a:endParaRPr lang="en-US" sz="5400" dirty="0">
              <a:ln w="0"/>
              <a:solidFill>
                <a:prstClr val="black"/>
              </a:solidFill>
              <a:effectLst>
                <a:outerShdw blurRad="38100" dist="19050" dir="2700000" algn="tl" rotWithShape="0">
                  <a:prstClr val="black">
                    <a:alpha val="40000"/>
                  </a:prstClr>
                </a:outerShdw>
              </a:effectLst>
            </a:endParaRPr>
          </a:p>
        </p:txBody>
      </p:sp>
      <p:sp>
        <p:nvSpPr>
          <p:cNvPr id="26" name="Rectangle 25"/>
          <p:cNvSpPr/>
          <p:nvPr/>
        </p:nvSpPr>
        <p:spPr>
          <a:xfrm>
            <a:off x="5230538" y="5019301"/>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4</a:t>
            </a:r>
            <a:endParaRPr lang="en-US" sz="5400" dirty="0">
              <a:ln w="0"/>
              <a:solidFill>
                <a:prstClr val="black"/>
              </a:solidFill>
              <a:effectLst>
                <a:outerShdw blurRad="38100" dist="19050" dir="2700000" algn="tl" rotWithShape="0">
                  <a:prstClr val="black">
                    <a:alpha val="40000"/>
                  </a:prstClr>
                </a:outerShdw>
              </a:effectLst>
            </a:endParaRPr>
          </a:p>
        </p:txBody>
      </p:sp>
      <p:sp>
        <p:nvSpPr>
          <p:cNvPr id="27" name="Rectangle 26"/>
          <p:cNvSpPr/>
          <p:nvPr/>
        </p:nvSpPr>
        <p:spPr>
          <a:xfrm>
            <a:off x="5264053" y="5677695"/>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4</a:t>
            </a:r>
            <a:endParaRPr lang="en-US" sz="5400" dirty="0">
              <a:ln w="0"/>
              <a:solidFill>
                <a:prstClr val="black"/>
              </a:solidFill>
              <a:effectLst>
                <a:outerShdw blurRad="38100" dist="19050" dir="2700000" algn="tl" rotWithShape="0">
                  <a:prstClr val="black">
                    <a:alpha val="40000"/>
                  </a:prstClr>
                </a:outerShdw>
              </a:effectLst>
            </a:endParaRPr>
          </a:p>
        </p:txBody>
      </p:sp>
      <p:sp>
        <p:nvSpPr>
          <p:cNvPr id="28" name="Rectangle 27"/>
          <p:cNvSpPr/>
          <p:nvPr/>
        </p:nvSpPr>
        <p:spPr>
          <a:xfrm>
            <a:off x="10915868" y="3051834"/>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4</a:t>
            </a:r>
            <a:endParaRPr lang="en-US" sz="5400" dirty="0">
              <a:ln w="0"/>
              <a:solidFill>
                <a:prstClr val="black"/>
              </a:solidFill>
              <a:effectLst>
                <a:outerShdw blurRad="38100" dist="19050" dir="2700000" algn="tl" rotWithShape="0">
                  <a:prstClr val="black">
                    <a:alpha val="40000"/>
                  </a:prstClr>
                </a:outerShdw>
              </a:effectLst>
            </a:endParaRPr>
          </a:p>
        </p:txBody>
      </p:sp>
      <p:sp>
        <p:nvSpPr>
          <p:cNvPr id="29" name="Rectangle 28"/>
          <p:cNvSpPr/>
          <p:nvPr/>
        </p:nvSpPr>
        <p:spPr>
          <a:xfrm>
            <a:off x="10896893" y="3734314"/>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4</a:t>
            </a:r>
            <a:endParaRPr lang="en-US" sz="5400" dirty="0">
              <a:ln w="0"/>
              <a:solidFill>
                <a:prstClr val="black"/>
              </a:solidFill>
              <a:effectLst>
                <a:outerShdw blurRad="38100" dist="19050" dir="2700000" algn="tl" rotWithShape="0">
                  <a:prstClr val="black">
                    <a:alpha val="40000"/>
                  </a:prstClr>
                </a:outerShdw>
              </a:effectLst>
            </a:endParaRPr>
          </a:p>
        </p:txBody>
      </p:sp>
      <p:sp>
        <p:nvSpPr>
          <p:cNvPr id="30" name="Rectangle 29"/>
          <p:cNvSpPr/>
          <p:nvPr/>
        </p:nvSpPr>
        <p:spPr>
          <a:xfrm>
            <a:off x="10915413" y="4368453"/>
            <a:ext cx="535723"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4</a:t>
            </a:r>
            <a:endParaRPr lang="en-US" sz="54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41388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0000"/>
            </a:gs>
            <a:gs pos="83000">
              <a:srgbClr val="FFFF00"/>
            </a:gs>
            <a:gs pos="100000">
              <a:schemeClr val="accent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2059981" y="294474"/>
            <a:ext cx="7987636" cy="923330"/>
          </a:xfrm>
          <a:prstGeom prst="rect">
            <a:avLst/>
          </a:prstGeom>
          <a:solidFill>
            <a:schemeClr val="bg1"/>
          </a:solidFill>
        </p:spPr>
        <p:txBody>
          <a:bodyPr wrap="none" lIns="91440" tIns="45720" rIns="91440" bIns="45720">
            <a:spAutoFit/>
          </a:bodyPr>
          <a:lstStyle/>
          <a:p>
            <a:pPr algn="ctr" defTabSz="914400"/>
            <a:r>
              <a:rPr lang="en-US" sz="5400" b="1" dirty="0">
                <a:ln w="13462">
                  <a:solidFill>
                    <a:srgbClr val="7030A0"/>
                  </a:solidFill>
                  <a:prstDash val="solid"/>
                </a:ln>
                <a:solidFill>
                  <a:srgbClr val="FF0000"/>
                </a:solidFill>
                <a:effectLst>
                  <a:outerShdw dist="38100" dir="2700000" algn="bl" rotWithShape="0">
                    <a:srgbClr val="4472C4"/>
                  </a:outerShdw>
                </a:effectLst>
                <a:latin typeface="Snap ITC" panose="04040A07060A02020202" pitchFamily="82" charset="0"/>
              </a:rPr>
              <a:t>THE STRESS TEST</a:t>
            </a:r>
          </a:p>
        </p:txBody>
      </p:sp>
      <p:sp>
        <p:nvSpPr>
          <p:cNvPr id="5" name="TextBox 4"/>
          <p:cNvSpPr txBox="1"/>
          <p:nvPr/>
        </p:nvSpPr>
        <p:spPr>
          <a:xfrm>
            <a:off x="295421" y="1603716"/>
            <a:ext cx="11718387" cy="5092505"/>
          </a:xfrm>
          <a:prstGeom prst="rect">
            <a:avLst/>
          </a:prstGeom>
          <a:solidFill>
            <a:schemeClr val="bg1"/>
          </a:solidFill>
        </p:spPr>
        <p:txBody>
          <a:bodyPr wrap="square" rtlCol="0">
            <a:spAutoFit/>
          </a:bodyPr>
          <a:lstStyle/>
          <a:p>
            <a:pPr defTabSz="914400"/>
            <a:endParaRPr lang="en-GB" dirty="0">
              <a:solidFill>
                <a:prstClr val="black"/>
              </a:solidFill>
            </a:endParaRPr>
          </a:p>
        </p:txBody>
      </p:sp>
      <p:sp>
        <p:nvSpPr>
          <p:cNvPr id="7" name="Rectangle 6"/>
          <p:cNvSpPr/>
          <p:nvPr/>
        </p:nvSpPr>
        <p:spPr>
          <a:xfrm>
            <a:off x="711847" y="1996664"/>
            <a:ext cx="10885544" cy="2585323"/>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Now write your score in.</a:t>
            </a:r>
          </a:p>
          <a:p>
            <a:pPr algn="ctr" defTabSz="914400"/>
            <a:r>
              <a:rPr lang="en-US" sz="5400" dirty="0" smtClean="0">
                <a:ln w="0"/>
                <a:solidFill>
                  <a:prstClr val="black"/>
                </a:solidFill>
                <a:effectLst>
                  <a:outerShdw blurRad="38100" dist="19050" dir="2700000" algn="tl" rotWithShape="0">
                    <a:prstClr val="black">
                      <a:alpha val="40000"/>
                    </a:prstClr>
                  </a:outerShdw>
                </a:effectLst>
              </a:rPr>
              <a:t>Do you think it reflects the real you?</a:t>
            </a:r>
          </a:p>
          <a:p>
            <a:pPr algn="ctr" defTabSz="914400"/>
            <a:r>
              <a:rPr lang="en-US" sz="5400" dirty="0" smtClean="0">
                <a:ln w="0"/>
                <a:solidFill>
                  <a:prstClr val="black"/>
                </a:solidFill>
                <a:effectLst>
                  <a:outerShdw blurRad="38100" dist="19050" dir="2700000" algn="tl" rotWithShape="0">
                    <a:prstClr val="black">
                      <a:alpha val="40000"/>
                    </a:prstClr>
                  </a:outerShdw>
                </a:effectLst>
              </a:rPr>
              <a:t>Where do you think you can improve?</a:t>
            </a:r>
            <a:endParaRPr lang="en-US" sz="54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52513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5" name="TextBox 4"/>
          <p:cNvSpPr txBox="1"/>
          <p:nvPr/>
        </p:nvSpPr>
        <p:spPr>
          <a:xfrm>
            <a:off x="1667508" y="1017063"/>
            <a:ext cx="8856984" cy="1092607"/>
          </a:xfrm>
          <a:prstGeom prst="rect">
            <a:avLst/>
          </a:prstGeom>
          <a:noFill/>
        </p:spPr>
        <p:txBody>
          <a:bodyPr wrap="square" rtlCol="0">
            <a:spAutoFit/>
          </a:bodyPr>
          <a:lstStyle/>
          <a:p>
            <a:pPr algn="ctr" defTabSz="914400"/>
            <a:r>
              <a:rPr lang="en-GB" sz="6500" b="1" dirty="0">
                <a:solidFill>
                  <a:prstClr val="black"/>
                </a:solidFill>
              </a:rPr>
              <a:t>Protected Characteristics</a:t>
            </a:r>
          </a:p>
        </p:txBody>
      </p:sp>
      <p:pic>
        <p:nvPicPr>
          <p:cNvPr id="7" name="Picture 4" descr="https://lh3.ggpht.com/lSLM0xhCA1RZOwaQcjhlwmsvaIQYaP3c5qbDKCgLALhydrgExnaSKZdGa8S3YtRuVA=w300">
            <a:hlinkClick r:id="rId2"/>
          </p:cNvPr>
          <p:cNvPicPr>
            <a:picLocks noChangeAspect="1" noChangeArrowheads="1"/>
          </p:cNvPicPr>
          <p:nvPr/>
        </p:nvPicPr>
        <p:blipFill>
          <a:blip r:embed="rId3" cstate="print"/>
          <a:srcRect/>
          <a:stretch>
            <a:fillRect/>
          </a:stretch>
        </p:blipFill>
        <p:spPr bwMode="auto">
          <a:xfrm>
            <a:off x="4223793" y="5168625"/>
            <a:ext cx="1440161" cy="1440161"/>
          </a:xfrm>
          <a:prstGeom prst="rect">
            <a:avLst/>
          </a:prstGeom>
          <a:noFill/>
        </p:spPr>
      </p:pic>
      <p:pic>
        <p:nvPicPr>
          <p:cNvPr id="8" name="Picture 2" descr="http://www.educatecareers.com/uploads/3/1/0/1/31013649/8007134.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1" y="5231775"/>
            <a:ext cx="2153869" cy="13138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1205445">
            <a:off x="3231806" y="4696761"/>
            <a:ext cx="4205154" cy="523220"/>
          </a:xfrm>
          <a:prstGeom prst="rect">
            <a:avLst/>
          </a:prstGeom>
          <a:noFill/>
        </p:spPr>
        <p:txBody>
          <a:bodyPr wrap="square" rtlCol="0">
            <a:spAutoFit/>
          </a:bodyPr>
          <a:lstStyle/>
          <a:p>
            <a:pPr defTabSz="914400"/>
            <a:r>
              <a:rPr lang="en-GB" sz="2800" dirty="0">
                <a:solidFill>
                  <a:prstClr val="black"/>
                </a:solidFill>
                <a:latin typeface="Adobe Garamond Pro Bold" pitchFamily="18" charset="0"/>
              </a:rPr>
              <a:t>Click icons for links to…</a:t>
            </a:r>
          </a:p>
        </p:txBody>
      </p:sp>
      <p:sp>
        <p:nvSpPr>
          <p:cNvPr id="2" name="TextBox 1"/>
          <p:cNvSpPr txBox="1"/>
          <p:nvPr/>
        </p:nvSpPr>
        <p:spPr>
          <a:xfrm>
            <a:off x="1991544" y="2130066"/>
            <a:ext cx="8208912" cy="1938992"/>
          </a:xfrm>
          <a:prstGeom prst="rect">
            <a:avLst/>
          </a:prstGeom>
          <a:noFill/>
        </p:spPr>
        <p:txBody>
          <a:bodyPr wrap="square" rtlCol="0">
            <a:spAutoFit/>
          </a:bodyPr>
          <a:lstStyle/>
          <a:p>
            <a:pPr defTabSz="914400"/>
            <a:r>
              <a:rPr lang="en-GB" sz="2400" dirty="0">
                <a:solidFill>
                  <a:prstClr val="black"/>
                </a:solidFill>
              </a:rPr>
              <a:t>The Equality Act 2010 makes it unlawful to discriminate against people with a ‘protected characteristic’. When applying for a job an employer must not consider a protected characteristic when making a decision to employ or not employ someone. Can you spot which of the following 10 characteristics are protected?</a:t>
            </a:r>
          </a:p>
        </p:txBody>
      </p:sp>
    </p:spTree>
    <p:extLst>
      <p:ext uri="{BB962C8B-B14F-4D97-AF65-F5344CB8AC3E}">
        <p14:creationId xmlns:p14="http://schemas.microsoft.com/office/powerpoint/2010/main" val="135760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1</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2051"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322"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nykl01\AppData\Local\Microsoft\Windows\Temporary Internet Files\Content.IE5\1YTTDSDT\Red-Cro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284" y="3263051"/>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7733"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2" name="TextBox 11"/>
          <p:cNvSpPr txBox="1"/>
          <p:nvPr/>
        </p:nvSpPr>
        <p:spPr>
          <a:xfrm>
            <a:off x="7032105" y="3221472"/>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
        <p:nvSpPr>
          <p:cNvPr id="13" name="TextBox 12"/>
          <p:cNvSpPr txBox="1"/>
          <p:nvPr/>
        </p:nvSpPr>
        <p:spPr>
          <a:xfrm>
            <a:off x="2369439" y="968535"/>
            <a:ext cx="7453122" cy="1508105"/>
          </a:xfrm>
          <a:prstGeom prst="rect">
            <a:avLst/>
          </a:prstGeom>
          <a:noFill/>
        </p:spPr>
        <p:txBody>
          <a:bodyPr wrap="square" rtlCol="0">
            <a:spAutoFit/>
          </a:bodyPr>
          <a:lstStyle/>
          <a:p>
            <a:pPr algn="ctr" defTabSz="914400"/>
            <a:r>
              <a:rPr lang="en-GB" sz="3600" b="1" u="sng" dirty="0">
                <a:solidFill>
                  <a:prstClr val="black"/>
                </a:solidFill>
              </a:rPr>
              <a:t>Age is a protected characteristic</a:t>
            </a:r>
          </a:p>
          <a:p>
            <a:pPr algn="ctr" defTabSz="914400"/>
            <a:r>
              <a:rPr lang="en-GB" sz="2800" dirty="0">
                <a:solidFill>
                  <a:prstClr val="black"/>
                </a:solidFill>
              </a:rPr>
              <a:t>An employer can’t decide whether to give you a job or not based on your age</a:t>
            </a:r>
          </a:p>
        </p:txBody>
      </p:sp>
    </p:spTree>
    <p:extLst>
      <p:ext uri="{BB962C8B-B14F-4D97-AF65-F5344CB8AC3E}">
        <p14:creationId xmlns:p14="http://schemas.microsoft.com/office/powerpoint/2010/main" val="2830982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1</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2051"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3872" y="3009699"/>
            <a:ext cx="2023058" cy="2023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42805" y="3090204"/>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2" name="TextBox 1"/>
          <p:cNvSpPr txBox="1"/>
          <p:nvPr/>
        </p:nvSpPr>
        <p:spPr>
          <a:xfrm>
            <a:off x="1775520" y="5217423"/>
            <a:ext cx="8712968" cy="923330"/>
          </a:xfrm>
          <a:prstGeom prst="rect">
            <a:avLst/>
          </a:prstGeom>
          <a:noFill/>
        </p:spPr>
        <p:txBody>
          <a:bodyPr wrap="square" rtlCol="0">
            <a:spAutoFit/>
          </a:bodyPr>
          <a:lstStyle/>
          <a:p>
            <a:pPr defTabSz="914400"/>
            <a:r>
              <a:rPr lang="en-GB" dirty="0">
                <a:solidFill>
                  <a:prstClr val="black"/>
                </a:solidFill>
              </a:rPr>
              <a:t>It is against the law for an employer to make a decision based on a candidates age.  Certain careers are allowed to state an age requirement before anyone applies. An example of this is a soldier in the British Army must be between 18 and 28 when they apply.</a:t>
            </a:r>
          </a:p>
        </p:txBody>
      </p:sp>
      <p:sp>
        <p:nvSpPr>
          <p:cNvPr id="12" name="TextBox 11"/>
          <p:cNvSpPr txBox="1"/>
          <p:nvPr/>
        </p:nvSpPr>
        <p:spPr>
          <a:xfrm>
            <a:off x="2369439" y="968535"/>
            <a:ext cx="7453122" cy="1508105"/>
          </a:xfrm>
          <a:prstGeom prst="rect">
            <a:avLst/>
          </a:prstGeom>
          <a:noFill/>
        </p:spPr>
        <p:txBody>
          <a:bodyPr wrap="square" rtlCol="0">
            <a:spAutoFit/>
          </a:bodyPr>
          <a:lstStyle/>
          <a:p>
            <a:pPr algn="ctr" defTabSz="914400"/>
            <a:r>
              <a:rPr lang="en-GB" sz="3600" b="1" u="sng" dirty="0">
                <a:solidFill>
                  <a:prstClr val="black"/>
                </a:solidFill>
              </a:rPr>
              <a:t>Age is a protected characteristic</a:t>
            </a:r>
          </a:p>
          <a:p>
            <a:pPr algn="ctr" defTabSz="914400"/>
            <a:r>
              <a:rPr lang="en-GB" sz="2800" dirty="0">
                <a:solidFill>
                  <a:prstClr val="black"/>
                </a:solidFill>
              </a:rPr>
              <a:t>An employer can’t decide whether to give you a job or not based on your age</a:t>
            </a:r>
          </a:p>
        </p:txBody>
      </p:sp>
    </p:spTree>
    <p:extLst>
      <p:ext uri="{BB962C8B-B14F-4D97-AF65-F5344CB8AC3E}">
        <p14:creationId xmlns:p14="http://schemas.microsoft.com/office/powerpoint/2010/main" val="1957895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Stress!</a:t>
            </a:r>
            <a:endParaRPr lang="en-GB" dirty="0"/>
          </a:p>
        </p:txBody>
      </p:sp>
      <p:sp>
        <p:nvSpPr>
          <p:cNvPr id="5" name="Subtitle 4"/>
          <p:cNvSpPr>
            <a:spLocks noGrp="1"/>
          </p:cNvSpPr>
          <p:nvPr>
            <p:ph type="subTitle" idx="1"/>
          </p:nvPr>
        </p:nvSpPr>
        <p:spPr/>
        <p:txBody>
          <a:bodyPr/>
          <a:lstStyle/>
          <a:p>
            <a:pPr marL="457200" indent="-457200">
              <a:buFont typeface="+mj-lt"/>
              <a:buAutoNum type="arabicPeriod"/>
            </a:pPr>
            <a:r>
              <a:rPr lang="en-GB" dirty="0" smtClean="0"/>
              <a:t>To know what is meant by the term ‘stress’</a:t>
            </a:r>
          </a:p>
          <a:p>
            <a:pPr marL="457200" indent="-457200">
              <a:buFont typeface="+mj-lt"/>
              <a:buAutoNum type="arabicPeriod"/>
            </a:pPr>
            <a:r>
              <a:rPr lang="en-GB" dirty="0" smtClean="0"/>
              <a:t>To discuss the causes of stress</a:t>
            </a:r>
          </a:p>
          <a:p>
            <a:pPr marL="457200" indent="-457200">
              <a:buFont typeface="+mj-lt"/>
              <a:buAutoNum type="arabicPeriod"/>
            </a:pPr>
            <a:r>
              <a:rPr lang="en-GB" dirty="0" smtClean="0"/>
              <a:t>To identify the possible symptoms of stress</a:t>
            </a:r>
            <a:endParaRPr lang="en-GB" dirty="0"/>
          </a:p>
        </p:txBody>
      </p:sp>
    </p:spTree>
    <p:extLst>
      <p:ext uri="{BB962C8B-B14F-4D97-AF65-F5344CB8AC3E}">
        <p14:creationId xmlns:p14="http://schemas.microsoft.com/office/powerpoint/2010/main" val="22783984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2</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2051"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322"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nykl01\AppData\Local\Microsoft\Windows\Temporary Internet Files\Content.IE5\1YTTDSDT\Red-Cro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284" y="3263051"/>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7733"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2" name="TextBox 11"/>
          <p:cNvSpPr txBox="1"/>
          <p:nvPr/>
        </p:nvSpPr>
        <p:spPr>
          <a:xfrm>
            <a:off x="7032105" y="3221472"/>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
        <p:nvSpPr>
          <p:cNvPr id="13" name="TextBox 12"/>
          <p:cNvSpPr txBox="1"/>
          <p:nvPr/>
        </p:nvSpPr>
        <p:spPr>
          <a:xfrm>
            <a:off x="2371693" y="980729"/>
            <a:ext cx="7453122" cy="1508105"/>
          </a:xfrm>
          <a:prstGeom prst="rect">
            <a:avLst/>
          </a:prstGeom>
          <a:noFill/>
        </p:spPr>
        <p:txBody>
          <a:bodyPr wrap="square" rtlCol="0">
            <a:spAutoFit/>
          </a:bodyPr>
          <a:lstStyle/>
          <a:p>
            <a:pPr algn="ctr" defTabSz="914400"/>
            <a:r>
              <a:rPr lang="en-GB" sz="3600" b="1" u="sng" dirty="0">
                <a:solidFill>
                  <a:prstClr val="black"/>
                </a:solidFill>
              </a:rPr>
              <a:t>Disability is a protected characteristic</a:t>
            </a:r>
          </a:p>
          <a:p>
            <a:pPr algn="ctr" defTabSz="914400"/>
            <a:r>
              <a:rPr lang="en-GB" sz="2800" dirty="0">
                <a:solidFill>
                  <a:prstClr val="black"/>
                </a:solidFill>
              </a:rPr>
              <a:t>An employer can’t decide whether to give you a job or not based on a disability</a:t>
            </a:r>
          </a:p>
        </p:txBody>
      </p:sp>
    </p:spTree>
    <p:extLst>
      <p:ext uri="{BB962C8B-B14F-4D97-AF65-F5344CB8AC3E}">
        <p14:creationId xmlns:p14="http://schemas.microsoft.com/office/powerpoint/2010/main" val="1066557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2</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2051"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4471" y="3140967"/>
            <a:ext cx="2023058" cy="2023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42805"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1" name="TextBox 10"/>
          <p:cNvSpPr txBox="1"/>
          <p:nvPr/>
        </p:nvSpPr>
        <p:spPr>
          <a:xfrm>
            <a:off x="1775520" y="5217423"/>
            <a:ext cx="8712968" cy="1477328"/>
          </a:xfrm>
          <a:prstGeom prst="rect">
            <a:avLst/>
          </a:prstGeom>
          <a:noFill/>
        </p:spPr>
        <p:txBody>
          <a:bodyPr wrap="square" rtlCol="0">
            <a:spAutoFit/>
          </a:bodyPr>
          <a:lstStyle/>
          <a:p>
            <a:pPr defTabSz="914400"/>
            <a:r>
              <a:rPr lang="en-GB" dirty="0">
                <a:solidFill>
                  <a:prstClr val="black"/>
                </a:solidFill>
              </a:rPr>
              <a:t>A person with a disability must have an equal opportunity of getting a job to that of a person with no disability. There are around 7 million people in the UK with a disability or a health condition. In the past disabled people have been poorly represented in the workplace, this has prevented knowledgeable and skilled people from working due to a disability that can be accommodated for.</a:t>
            </a:r>
          </a:p>
        </p:txBody>
      </p:sp>
      <p:sp>
        <p:nvSpPr>
          <p:cNvPr id="12" name="TextBox 11"/>
          <p:cNvSpPr txBox="1"/>
          <p:nvPr/>
        </p:nvSpPr>
        <p:spPr>
          <a:xfrm>
            <a:off x="2371693" y="980729"/>
            <a:ext cx="7453122" cy="1508105"/>
          </a:xfrm>
          <a:prstGeom prst="rect">
            <a:avLst/>
          </a:prstGeom>
          <a:noFill/>
        </p:spPr>
        <p:txBody>
          <a:bodyPr wrap="square" rtlCol="0">
            <a:spAutoFit/>
          </a:bodyPr>
          <a:lstStyle/>
          <a:p>
            <a:pPr algn="ctr" defTabSz="914400"/>
            <a:r>
              <a:rPr lang="en-GB" sz="3600" b="1" u="sng" dirty="0">
                <a:solidFill>
                  <a:prstClr val="black"/>
                </a:solidFill>
              </a:rPr>
              <a:t>Disability is a protected characteristic</a:t>
            </a:r>
          </a:p>
          <a:p>
            <a:pPr algn="ctr" defTabSz="914400"/>
            <a:r>
              <a:rPr lang="en-GB" sz="2800" dirty="0">
                <a:solidFill>
                  <a:prstClr val="black"/>
                </a:solidFill>
              </a:rPr>
              <a:t>An employer can’t decide whether to give you a job or not based on a disability</a:t>
            </a:r>
          </a:p>
        </p:txBody>
      </p:sp>
    </p:spTree>
    <p:extLst>
      <p:ext uri="{BB962C8B-B14F-4D97-AF65-F5344CB8AC3E}">
        <p14:creationId xmlns:p14="http://schemas.microsoft.com/office/powerpoint/2010/main" val="21935403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3</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2051"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322"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nykl01\AppData\Local\Microsoft\Windows\Temporary Internet Files\Content.IE5\1YTTDSDT\Red-Cro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284" y="3263051"/>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7733"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2" name="TextBox 11"/>
          <p:cNvSpPr txBox="1"/>
          <p:nvPr/>
        </p:nvSpPr>
        <p:spPr>
          <a:xfrm>
            <a:off x="7032105" y="3221472"/>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
        <p:nvSpPr>
          <p:cNvPr id="11" name="TextBox 10"/>
          <p:cNvSpPr txBox="1"/>
          <p:nvPr/>
        </p:nvSpPr>
        <p:spPr>
          <a:xfrm>
            <a:off x="1739516" y="1124745"/>
            <a:ext cx="8712968" cy="1354217"/>
          </a:xfrm>
          <a:prstGeom prst="rect">
            <a:avLst/>
          </a:prstGeom>
          <a:noFill/>
        </p:spPr>
        <p:txBody>
          <a:bodyPr wrap="square" rtlCol="0">
            <a:spAutoFit/>
          </a:bodyPr>
          <a:lstStyle/>
          <a:p>
            <a:pPr algn="ctr" defTabSz="914400"/>
            <a:r>
              <a:rPr lang="en-GB" sz="2600" b="1" u="sng" dirty="0">
                <a:solidFill>
                  <a:prstClr val="black"/>
                </a:solidFill>
              </a:rPr>
              <a:t>Marriage and Civil Partnership is a protected characteristic</a:t>
            </a:r>
          </a:p>
          <a:p>
            <a:pPr algn="ctr" defTabSz="914400"/>
            <a:r>
              <a:rPr lang="en-GB" sz="2800" dirty="0">
                <a:solidFill>
                  <a:prstClr val="black"/>
                </a:solidFill>
              </a:rPr>
              <a:t>An employer can’t decide whether to give you a job or not based on being married, unmarried or in a civil partnership</a:t>
            </a:r>
          </a:p>
        </p:txBody>
      </p:sp>
    </p:spTree>
    <p:extLst>
      <p:ext uri="{BB962C8B-B14F-4D97-AF65-F5344CB8AC3E}">
        <p14:creationId xmlns:p14="http://schemas.microsoft.com/office/powerpoint/2010/main" val="38584977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3</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2051"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4471"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60136"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1" name="TextBox 10"/>
          <p:cNvSpPr txBox="1"/>
          <p:nvPr/>
        </p:nvSpPr>
        <p:spPr>
          <a:xfrm>
            <a:off x="1775520" y="5373217"/>
            <a:ext cx="8712968" cy="646331"/>
          </a:xfrm>
          <a:prstGeom prst="rect">
            <a:avLst/>
          </a:prstGeom>
          <a:noFill/>
        </p:spPr>
        <p:txBody>
          <a:bodyPr wrap="square" rtlCol="0">
            <a:spAutoFit/>
          </a:bodyPr>
          <a:lstStyle/>
          <a:p>
            <a:pPr defTabSz="914400"/>
            <a:r>
              <a:rPr lang="en-GB" dirty="0">
                <a:solidFill>
                  <a:prstClr val="black"/>
                </a:solidFill>
              </a:rPr>
              <a:t>Being married, unmarried or in a civil partnership is a private matter than cannot be used when deciding who to offer a job to. </a:t>
            </a:r>
          </a:p>
        </p:txBody>
      </p:sp>
      <p:sp>
        <p:nvSpPr>
          <p:cNvPr id="12" name="TextBox 11"/>
          <p:cNvSpPr txBox="1"/>
          <p:nvPr/>
        </p:nvSpPr>
        <p:spPr>
          <a:xfrm>
            <a:off x="1739516" y="1124745"/>
            <a:ext cx="8712968" cy="1354217"/>
          </a:xfrm>
          <a:prstGeom prst="rect">
            <a:avLst/>
          </a:prstGeom>
          <a:noFill/>
        </p:spPr>
        <p:txBody>
          <a:bodyPr wrap="square" rtlCol="0">
            <a:spAutoFit/>
          </a:bodyPr>
          <a:lstStyle/>
          <a:p>
            <a:pPr algn="ctr" defTabSz="914400"/>
            <a:r>
              <a:rPr lang="en-GB" sz="2600" b="1" u="sng" dirty="0">
                <a:solidFill>
                  <a:prstClr val="black"/>
                </a:solidFill>
              </a:rPr>
              <a:t>Marriage and Civil Partnership is a protected characteristic</a:t>
            </a:r>
          </a:p>
          <a:p>
            <a:pPr algn="ctr" defTabSz="914400"/>
            <a:r>
              <a:rPr lang="en-GB" sz="2800" dirty="0">
                <a:solidFill>
                  <a:prstClr val="black"/>
                </a:solidFill>
              </a:rPr>
              <a:t>An employer can’t decide whether to give you a job or not based on being married, unmarried or in a civil partnership</a:t>
            </a:r>
          </a:p>
        </p:txBody>
      </p:sp>
    </p:spTree>
    <p:extLst>
      <p:ext uri="{BB962C8B-B14F-4D97-AF65-F5344CB8AC3E}">
        <p14:creationId xmlns:p14="http://schemas.microsoft.com/office/powerpoint/2010/main" val="14698733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4</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13" name="TextBox 12"/>
          <p:cNvSpPr txBox="1"/>
          <p:nvPr/>
        </p:nvSpPr>
        <p:spPr>
          <a:xfrm>
            <a:off x="2369439" y="1199947"/>
            <a:ext cx="7453122" cy="1446550"/>
          </a:xfrm>
          <a:prstGeom prst="rect">
            <a:avLst/>
          </a:prstGeom>
          <a:noFill/>
        </p:spPr>
        <p:txBody>
          <a:bodyPr wrap="square" rtlCol="0">
            <a:spAutoFit/>
          </a:bodyPr>
          <a:lstStyle/>
          <a:p>
            <a:pPr algn="ctr" defTabSz="914400"/>
            <a:r>
              <a:rPr lang="en-GB" sz="3200" b="1" u="sng" dirty="0">
                <a:solidFill>
                  <a:prstClr val="black"/>
                </a:solidFill>
              </a:rPr>
              <a:t>References are a protected characteristic</a:t>
            </a:r>
          </a:p>
          <a:p>
            <a:pPr algn="ctr" defTabSz="914400"/>
            <a:r>
              <a:rPr lang="en-GB" sz="2800" dirty="0">
                <a:solidFill>
                  <a:prstClr val="black"/>
                </a:solidFill>
              </a:rPr>
              <a:t>An employer can’t decide whether to give you a job or not based on your references</a:t>
            </a:r>
          </a:p>
        </p:txBody>
      </p:sp>
      <p:pic>
        <p:nvPicPr>
          <p:cNvPr id="16"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322"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nykl01\AppData\Local\Microsoft\Windows\Temporary Internet Files\Content.IE5\1YTTDSDT\Red-Cro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284" y="3263051"/>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87733"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5" name="TextBox 14"/>
          <p:cNvSpPr txBox="1"/>
          <p:nvPr/>
        </p:nvSpPr>
        <p:spPr>
          <a:xfrm>
            <a:off x="7032105" y="3221472"/>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Tree>
    <p:extLst>
      <p:ext uri="{BB962C8B-B14F-4D97-AF65-F5344CB8AC3E}">
        <p14:creationId xmlns:p14="http://schemas.microsoft.com/office/powerpoint/2010/main" val="19186231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4</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2052" name="Picture 4" descr="C:\Users\nykl01\AppData\Local\Microsoft\Windows\Temporary Internet Files\Content.IE5\1YTTDSDT\Red-Cros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8312" y="3304628"/>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16409" y="3263050"/>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
        <p:nvSpPr>
          <p:cNvPr id="11" name="TextBox 10"/>
          <p:cNvSpPr txBox="1"/>
          <p:nvPr/>
        </p:nvSpPr>
        <p:spPr>
          <a:xfrm>
            <a:off x="1775520" y="5373217"/>
            <a:ext cx="8712968" cy="1200329"/>
          </a:xfrm>
          <a:prstGeom prst="rect">
            <a:avLst/>
          </a:prstGeom>
          <a:noFill/>
        </p:spPr>
        <p:txBody>
          <a:bodyPr wrap="square" rtlCol="0">
            <a:spAutoFit/>
          </a:bodyPr>
          <a:lstStyle/>
          <a:p>
            <a:pPr defTabSz="914400"/>
            <a:r>
              <a:rPr lang="en-GB" dirty="0">
                <a:solidFill>
                  <a:prstClr val="black"/>
                </a:solidFill>
              </a:rPr>
              <a:t>When applying for a job you would usually be expected to give the contact details of two referees. An employer will consider what the referees say about you when appointing someone to a job. Many people believe a reference must say positive things. Legally, a reference can say negative things provided the referee is being honest.</a:t>
            </a:r>
          </a:p>
        </p:txBody>
      </p:sp>
      <p:sp>
        <p:nvSpPr>
          <p:cNvPr id="14" name="TextBox 13"/>
          <p:cNvSpPr txBox="1"/>
          <p:nvPr/>
        </p:nvSpPr>
        <p:spPr>
          <a:xfrm>
            <a:off x="2369439" y="1199947"/>
            <a:ext cx="7453122" cy="1446550"/>
          </a:xfrm>
          <a:prstGeom prst="rect">
            <a:avLst/>
          </a:prstGeom>
          <a:noFill/>
        </p:spPr>
        <p:txBody>
          <a:bodyPr wrap="square" rtlCol="0">
            <a:spAutoFit/>
          </a:bodyPr>
          <a:lstStyle/>
          <a:p>
            <a:pPr algn="ctr" defTabSz="914400"/>
            <a:r>
              <a:rPr lang="en-GB" sz="3200" b="1" u="sng" dirty="0">
                <a:solidFill>
                  <a:prstClr val="black"/>
                </a:solidFill>
              </a:rPr>
              <a:t>References are a protected characteristic</a:t>
            </a:r>
          </a:p>
          <a:p>
            <a:pPr algn="ctr" defTabSz="914400"/>
            <a:r>
              <a:rPr lang="en-GB" sz="2800" dirty="0">
                <a:solidFill>
                  <a:prstClr val="black"/>
                </a:solidFill>
              </a:rPr>
              <a:t>An employer can’t decide whether to give you a job or not based on your references</a:t>
            </a:r>
          </a:p>
        </p:txBody>
      </p:sp>
    </p:spTree>
    <p:extLst>
      <p:ext uri="{BB962C8B-B14F-4D97-AF65-F5344CB8AC3E}">
        <p14:creationId xmlns:p14="http://schemas.microsoft.com/office/powerpoint/2010/main" val="1669183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5</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13" name="TextBox 12"/>
          <p:cNvSpPr txBox="1"/>
          <p:nvPr/>
        </p:nvSpPr>
        <p:spPr>
          <a:xfrm>
            <a:off x="2396349" y="980728"/>
            <a:ext cx="7453122" cy="1446550"/>
          </a:xfrm>
          <a:prstGeom prst="rect">
            <a:avLst/>
          </a:prstGeom>
          <a:noFill/>
        </p:spPr>
        <p:txBody>
          <a:bodyPr wrap="square" rtlCol="0">
            <a:spAutoFit/>
          </a:bodyPr>
          <a:lstStyle/>
          <a:p>
            <a:pPr algn="ctr" defTabSz="914400"/>
            <a:r>
              <a:rPr lang="en-GB" sz="3200" b="1" u="sng" dirty="0">
                <a:solidFill>
                  <a:prstClr val="black"/>
                </a:solidFill>
              </a:rPr>
              <a:t>Pregnancy is a protected characteristic</a:t>
            </a:r>
          </a:p>
          <a:p>
            <a:pPr algn="ctr" defTabSz="914400"/>
            <a:r>
              <a:rPr lang="en-GB" sz="2800" dirty="0">
                <a:solidFill>
                  <a:prstClr val="black"/>
                </a:solidFill>
              </a:rPr>
              <a:t>An employer can’t decide whether to give you a job or not based on pregnancy</a:t>
            </a:r>
          </a:p>
        </p:txBody>
      </p:sp>
      <p:pic>
        <p:nvPicPr>
          <p:cNvPr id="16"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322"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nykl01\AppData\Local\Microsoft\Windows\Temporary Internet Files\Content.IE5\1YTTDSDT\Red-Cro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284" y="3263051"/>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87733"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5" name="TextBox 14"/>
          <p:cNvSpPr txBox="1"/>
          <p:nvPr/>
        </p:nvSpPr>
        <p:spPr>
          <a:xfrm>
            <a:off x="7032105" y="3221472"/>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Tree>
    <p:extLst>
      <p:ext uri="{BB962C8B-B14F-4D97-AF65-F5344CB8AC3E}">
        <p14:creationId xmlns:p14="http://schemas.microsoft.com/office/powerpoint/2010/main" val="4204678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5</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16"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4471"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542805" y="3221473"/>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1" name="TextBox 10"/>
          <p:cNvSpPr txBox="1"/>
          <p:nvPr/>
        </p:nvSpPr>
        <p:spPr>
          <a:xfrm>
            <a:off x="1775520" y="5373216"/>
            <a:ext cx="8712968" cy="923330"/>
          </a:xfrm>
          <a:prstGeom prst="rect">
            <a:avLst/>
          </a:prstGeom>
          <a:noFill/>
        </p:spPr>
        <p:txBody>
          <a:bodyPr wrap="square" rtlCol="0">
            <a:spAutoFit/>
          </a:bodyPr>
          <a:lstStyle/>
          <a:p>
            <a:pPr defTabSz="914400"/>
            <a:r>
              <a:rPr lang="en-GB" dirty="0">
                <a:solidFill>
                  <a:prstClr val="black"/>
                </a:solidFill>
              </a:rPr>
              <a:t>Having a child can mean an employee may be off work for maternity or paternity leave. This cannot be considered when making a decision on who to employ. An employer also can’t base the decision on whether the employee may decide to have children in the future.</a:t>
            </a:r>
          </a:p>
        </p:txBody>
      </p:sp>
      <p:sp>
        <p:nvSpPr>
          <p:cNvPr id="12" name="TextBox 11"/>
          <p:cNvSpPr txBox="1"/>
          <p:nvPr/>
        </p:nvSpPr>
        <p:spPr>
          <a:xfrm>
            <a:off x="2396349" y="980728"/>
            <a:ext cx="7453122" cy="1446550"/>
          </a:xfrm>
          <a:prstGeom prst="rect">
            <a:avLst/>
          </a:prstGeom>
          <a:noFill/>
        </p:spPr>
        <p:txBody>
          <a:bodyPr wrap="square" rtlCol="0">
            <a:spAutoFit/>
          </a:bodyPr>
          <a:lstStyle/>
          <a:p>
            <a:pPr algn="ctr" defTabSz="914400"/>
            <a:r>
              <a:rPr lang="en-GB" sz="3200" b="1" u="sng" dirty="0">
                <a:solidFill>
                  <a:prstClr val="black"/>
                </a:solidFill>
              </a:rPr>
              <a:t>Pregnancy is a protected characteristic</a:t>
            </a:r>
          </a:p>
          <a:p>
            <a:pPr algn="ctr" defTabSz="914400"/>
            <a:r>
              <a:rPr lang="en-GB" sz="2800" dirty="0">
                <a:solidFill>
                  <a:prstClr val="black"/>
                </a:solidFill>
              </a:rPr>
              <a:t>An employer can’t decide whether to give you a job or not based on pregnancy</a:t>
            </a:r>
          </a:p>
        </p:txBody>
      </p:sp>
    </p:spTree>
    <p:extLst>
      <p:ext uri="{BB962C8B-B14F-4D97-AF65-F5344CB8AC3E}">
        <p14:creationId xmlns:p14="http://schemas.microsoft.com/office/powerpoint/2010/main" val="261410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6</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13" name="TextBox 12"/>
          <p:cNvSpPr txBox="1"/>
          <p:nvPr/>
        </p:nvSpPr>
        <p:spPr>
          <a:xfrm>
            <a:off x="2369439" y="937206"/>
            <a:ext cx="7453122" cy="1569660"/>
          </a:xfrm>
          <a:prstGeom prst="rect">
            <a:avLst/>
          </a:prstGeom>
          <a:noFill/>
        </p:spPr>
        <p:txBody>
          <a:bodyPr wrap="square" rtlCol="0">
            <a:spAutoFit/>
          </a:bodyPr>
          <a:lstStyle/>
          <a:p>
            <a:pPr algn="ctr" defTabSz="914400"/>
            <a:r>
              <a:rPr lang="en-GB" sz="4000" b="1" u="sng" dirty="0">
                <a:solidFill>
                  <a:prstClr val="black"/>
                </a:solidFill>
              </a:rPr>
              <a:t>Race is a protected characteristic</a:t>
            </a:r>
          </a:p>
          <a:p>
            <a:pPr algn="ctr" defTabSz="914400"/>
            <a:r>
              <a:rPr lang="en-GB" sz="2800" dirty="0">
                <a:solidFill>
                  <a:prstClr val="black"/>
                </a:solidFill>
              </a:rPr>
              <a:t>An employer can’t decide whether to give you a job or not based on race</a:t>
            </a:r>
          </a:p>
        </p:txBody>
      </p:sp>
      <p:pic>
        <p:nvPicPr>
          <p:cNvPr id="16"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322"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nykl01\AppData\Local\Microsoft\Windows\Temporary Internet Files\Content.IE5\1YTTDSDT\Red-Cro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284" y="3263051"/>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87733"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5" name="TextBox 14"/>
          <p:cNvSpPr txBox="1"/>
          <p:nvPr/>
        </p:nvSpPr>
        <p:spPr>
          <a:xfrm>
            <a:off x="7032105" y="3221472"/>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Tree>
    <p:extLst>
      <p:ext uri="{BB962C8B-B14F-4D97-AF65-F5344CB8AC3E}">
        <p14:creationId xmlns:p14="http://schemas.microsoft.com/office/powerpoint/2010/main" val="225875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6</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16"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4471"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542805" y="3221473"/>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1" name="TextBox 10"/>
          <p:cNvSpPr txBox="1"/>
          <p:nvPr/>
        </p:nvSpPr>
        <p:spPr>
          <a:xfrm>
            <a:off x="1739516" y="5195985"/>
            <a:ext cx="8712968" cy="1477328"/>
          </a:xfrm>
          <a:prstGeom prst="rect">
            <a:avLst/>
          </a:prstGeom>
          <a:noFill/>
        </p:spPr>
        <p:txBody>
          <a:bodyPr wrap="square" rtlCol="0">
            <a:spAutoFit/>
          </a:bodyPr>
          <a:lstStyle/>
          <a:p>
            <a:pPr defTabSz="914400"/>
            <a:r>
              <a:rPr lang="en-GB" dirty="0">
                <a:solidFill>
                  <a:prstClr val="black"/>
                </a:solidFill>
              </a:rPr>
              <a:t>Although race is not considered when appointing someone to the vast majority of jobs there are times when it can happen. When employing people to work in a particular themed restaurant (such as a Chinese restaurant) or employing someone to be an actor in a particular type of TV series (such as Downton Abbey) employers can specify race as it is directly related to the role. </a:t>
            </a:r>
          </a:p>
        </p:txBody>
      </p:sp>
      <p:sp>
        <p:nvSpPr>
          <p:cNvPr id="12" name="TextBox 11"/>
          <p:cNvSpPr txBox="1"/>
          <p:nvPr/>
        </p:nvSpPr>
        <p:spPr>
          <a:xfrm>
            <a:off x="2369439" y="937206"/>
            <a:ext cx="7453122" cy="1569660"/>
          </a:xfrm>
          <a:prstGeom prst="rect">
            <a:avLst/>
          </a:prstGeom>
          <a:noFill/>
        </p:spPr>
        <p:txBody>
          <a:bodyPr wrap="square" rtlCol="0">
            <a:spAutoFit/>
          </a:bodyPr>
          <a:lstStyle/>
          <a:p>
            <a:pPr algn="ctr" defTabSz="914400"/>
            <a:r>
              <a:rPr lang="en-GB" sz="4000" b="1" u="sng" dirty="0">
                <a:solidFill>
                  <a:prstClr val="black"/>
                </a:solidFill>
              </a:rPr>
              <a:t>Race is a protected characteristic</a:t>
            </a:r>
          </a:p>
          <a:p>
            <a:pPr algn="ctr" defTabSz="914400"/>
            <a:r>
              <a:rPr lang="en-GB" sz="2800" dirty="0">
                <a:solidFill>
                  <a:prstClr val="black"/>
                </a:solidFill>
              </a:rPr>
              <a:t>An employer can’t decide whether to give you a job or not based on race</a:t>
            </a:r>
          </a:p>
        </p:txBody>
      </p:sp>
    </p:spTree>
    <p:extLst>
      <p:ext uri="{BB962C8B-B14F-4D97-AF65-F5344CB8AC3E}">
        <p14:creationId xmlns:p14="http://schemas.microsoft.com/office/powerpoint/2010/main" val="1153134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stress?</a:t>
            </a:r>
            <a:endParaRPr lang="en-GB" dirty="0"/>
          </a:p>
        </p:txBody>
      </p:sp>
      <p:sp>
        <p:nvSpPr>
          <p:cNvPr id="4" name="TextBox 3"/>
          <p:cNvSpPr txBox="1"/>
          <p:nvPr/>
        </p:nvSpPr>
        <p:spPr>
          <a:xfrm>
            <a:off x="3254100" y="4969827"/>
            <a:ext cx="1919529" cy="461665"/>
          </a:xfrm>
          <a:prstGeom prst="rect">
            <a:avLst/>
          </a:prstGeom>
          <a:noFill/>
        </p:spPr>
        <p:txBody>
          <a:bodyPr wrap="square" rtlCol="0">
            <a:spAutoFit/>
          </a:bodyPr>
          <a:lstStyle/>
          <a:p>
            <a:r>
              <a:rPr lang="en-GB" sz="2400" dirty="0" smtClean="0">
                <a:solidFill>
                  <a:srgbClr val="FF0000"/>
                </a:solidFill>
                <a:latin typeface="Comic Sans MS" panose="030F0702030302020204" pitchFamily="66" charset="0"/>
              </a:rPr>
              <a:t>mental</a:t>
            </a:r>
            <a:endParaRPr lang="en-GB" sz="2400" dirty="0">
              <a:solidFill>
                <a:srgbClr val="FF0000"/>
              </a:solidFill>
              <a:latin typeface="Comic Sans MS" panose="030F0702030302020204" pitchFamily="66" charset="0"/>
            </a:endParaRPr>
          </a:p>
        </p:txBody>
      </p:sp>
      <p:sp>
        <p:nvSpPr>
          <p:cNvPr id="5" name="TextBox 4"/>
          <p:cNvSpPr txBox="1"/>
          <p:nvPr/>
        </p:nvSpPr>
        <p:spPr>
          <a:xfrm>
            <a:off x="7373257" y="3675465"/>
            <a:ext cx="1935009" cy="461665"/>
          </a:xfrm>
          <a:prstGeom prst="rect">
            <a:avLst/>
          </a:prstGeom>
          <a:noFill/>
        </p:spPr>
        <p:txBody>
          <a:bodyPr wrap="square" rtlCol="0">
            <a:spAutoFit/>
          </a:bodyPr>
          <a:lstStyle/>
          <a:p>
            <a:r>
              <a:rPr lang="en-GB" sz="2400" dirty="0" smtClean="0">
                <a:solidFill>
                  <a:srgbClr val="FF0000"/>
                </a:solidFill>
                <a:latin typeface="Comic Sans MS" panose="030F0702030302020204" pitchFamily="66" charset="0"/>
              </a:rPr>
              <a:t>emotional</a:t>
            </a:r>
            <a:endParaRPr lang="en-GB" sz="2400" dirty="0">
              <a:solidFill>
                <a:srgbClr val="FF0000"/>
              </a:solidFill>
              <a:latin typeface="Comic Sans MS" panose="030F0702030302020204" pitchFamily="66" charset="0"/>
            </a:endParaRPr>
          </a:p>
        </p:txBody>
      </p:sp>
      <p:sp>
        <p:nvSpPr>
          <p:cNvPr id="6" name="TextBox 5"/>
          <p:cNvSpPr txBox="1"/>
          <p:nvPr/>
        </p:nvSpPr>
        <p:spPr>
          <a:xfrm>
            <a:off x="6936602" y="4975768"/>
            <a:ext cx="1935009" cy="461665"/>
          </a:xfrm>
          <a:prstGeom prst="rect">
            <a:avLst/>
          </a:prstGeom>
          <a:noFill/>
        </p:spPr>
        <p:txBody>
          <a:bodyPr wrap="square" rtlCol="0">
            <a:spAutoFit/>
          </a:bodyPr>
          <a:lstStyle/>
          <a:p>
            <a:r>
              <a:rPr lang="en-GB" sz="2400" dirty="0" smtClean="0">
                <a:solidFill>
                  <a:srgbClr val="FF0000"/>
                </a:solidFill>
                <a:latin typeface="Comic Sans MS" panose="030F0702030302020204" pitchFamily="66" charset="0"/>
              </a:rPr>
              <a:t>strain</a:t>
            </a:r>
            <a:endParaRPr lang="en-GB" sz="2400" dirty="0">
              <a:solidFill>
                <a:srgbClr val="FF0000"/>
              </a:solidFill>
              <a:latin typeface="Comic Sans MS" panose="030F0702030302020204" pitchFamily="66" charset="0"/>
            </a:endParaRPr>
          </a:p>
        </p:txBody>
      </p:sp>
      <p:sp>
        <p:nvSpPr>
          <p:cNvPr id="7" name="TextBox 6"/>
          <p:cNvSpPr txBox="1"/>
          <p:nvPr/>
        </p:nvSpPr>
        <p:spPr>
          <a:xfrm>
            <a:off x="5065998" y="3060849"/>
            <a:ext cx="2414890" cy="461665"/>
          </a:xfrm>
          <a:prstGeom prst="rect">
            <a:avLst/>
          </a:prstGeom>
          <a:noFill/>
        </p:spPr>
        <p:txBody>
          <a:bodyPr wrap="square" rtlCol="0">
            <a:spAutoFit/>
          </a:bodyPr>
          <a:lstStyle/>
          <a:p>
            <a:r>
              <a:rPr lang="en-GB" sz="2400" dirty="0" smtClean="0">
                <a:solidFill>
                  <a:srgbClr val="FF0000"/>
                </a:solidFill>
                <a:latin typeface="Comic Sans MS" panose="030F0702030302020204" pitchFamily="66" charset="0"/>
              </a:rPr>
              <a:t>circumstances</a:t>
            </a:r>
            <a:endParaRPr lang="en-GB" sz="2400" dirty="0">
              <a:solidFill>
                <a:srgbClr val="FF0000"/>
              </a:solidFill>
              <a:latin typeface="Comic Sans MS" panose="030F0702030302020204" pitchFamily="66" charset="0"/>
            </a:endParaRPr>
          </a:p>
        </p:txBody>
      </p:sp>
      <p:sp>
        <p:nvSpPr>
          <p:cNvPr id="8" name="TextBox 7"/>
          <p:cNvSpPr txBox="1"/>
          <p:nvPr/>
        </p:nvSpPr>
        <p:spPr>
          <a:xfrm>
            <a:off x="2758739" y="3444632"/>
            <a:ext cx="2414890" cy="461665"/>
          </a:xfrm>
          <a:prstGeom prst="rect">
            <a:avLst/>
          </a:prstGeom>
          <a:noFill/>
        </p:spPr>
        <p:txBody>
          <a:bodyPr wrap="square" rtlCol="0">
            <a:spAutoFit/>
          </a:bodyPr>
          <a:lstStyle/>
          <a:p>
            <a:r>
              <a:rPr lang="en-GB" sz="2400" dirty="0" smtClean="0">
                <a:solidFill>
                  <a:srgbClr val="FF0000"/>
                </a:solidFill>
                <a:latin typeface="Comic Sans MS" panose="030F0702030302020204" pitchFamily="66" charset="0"/>
              </a:rPr>
              <a:t>demanding</a:t>
            </a:r>
            <a:endParaRPr lang="en-GB" sz="2400" dirty="0">
              <a:solidFill>
                <a:srgbClr val="FF0000"/>
              </a:solidFill>
              <a:latin typeface="Comic Sans MS" panose="030F0702030302020204" pitchFamily="66" charset="0"/>
            </a:endParaRPr>
          </a:p>
        </p:txBody>
      </p:sp>
      <p:sp>
        <p:nvSpPr>
          <p:cNvPr id="10" name="TextBox 9"/>
          <p:cNvSpPr txBox="1"/>
          <p:nvPr/>
        </p:nvSpPr>
        <p:spPr>
          <a:xfrm>
            <a:off x="2745249" y="2067419"/>
            <a:ext cx="2414890" cy="461665"/>
          </a:xfrm>
          <a:prstGeom prst="rect">
            <a:avLst/>
          </a:prstGeom>
          <a:noFill/>
        </p:spPr>
        <p:txBody>
          <a:bodyPr wrap="square" rtlCol="0">
            <a:spAutoFit/>
          </a:bodyPr>
          <a:lstStyle/>
          <a:p>
            <a:r>
              <a:rPr lang="en-GB" sz="2400" dirty="0" smtClean="0">
                <a:solidFill>
                  <a:srgbClr val="FF0000"/>
                </a:solidFill>
                <a:latin typeface="Comic Sans MS" panose="030F0702030302020204" pitchFamily="66" charset="0"/>
              </a:rPr>
              <a:t>Stress is …</a:t>
            </a:r>
            <a:endParaRPr lang="en-GB"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7621884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7</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13" name="TextBox 12"/>
          <p:cNvSpPr txBox="1"/>
          <p:nvPr/>
        </p:nvSpPr>
        <p:spPr>
          <a:xfrm>
            <a:off x="2369439" y="1007457"/>
            <a:ext cx="7453122" cy="1446550"/>
          </a:xfrm>
          <a:prstGeom prst="rect">
            <a:avLst/>
          </a:prstGeom>
          <a:noFill/>
        </p:spPr>
        <p:txBody>
          <a:bodyPr wrap="square" rtlCol="0">
            <a:spAutoFit/>
          </a:bodyPr>
          <a:lstStyle/>
          <a:p>
            <a:pPr algn="ctr" defTabSz="914400"/>
            <a:r>
              <a:rPr lang="en-GB" sz="3200" b="1" u="sng" dirty="0">
                <a:solidFill>
                  <a:prstClr val="black"/>
                </a:solidFill>
              </a:rPr>
              <a:t>Experience is a protected characteristic</a:t>
            </a:r>
          </a:p>
          <a:p>
            <a:pPr algn="ctr" defTabSz="914400"/>
            <a:r>
              <a:rPr lang="en-GB" sz="2800" dirty="0">
                <a:solidFill>
                  <a:prstClr val="black"/>
                </a:solidFill>
              </a:rPr>
              <a:t>An employer can’t decide whether to give you a job or not based on your experience</a:t>
            </a:r>
          </a:p>
        </p:txBody>
      </p:sp>
      <p:pic>
        <p:nvPicPr>
          <p:cNvPr id="16"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322"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nykl01\AppData\Local\Microsoft\Windows\Temporary Internet Files\Content.IE5\1YTTDSDT\Red-Cro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284" y="3263051"/>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87733"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5" name="TextBox 14"/>
          <p:cNvSpPr txBox="1"/>
          <p:nvPr/>
        </p:nvSpPr>
        <p:spPr>
          <a:xfrm>
            <a:off x="7032105" y="3221472"/>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Tree>
    <p:extLst>
      <p:ext uri="{BB962C8B-B14F-4D97-AF65-F5344CB8AC3E}">
        <p14:creationId xmlns:p14="http://schemas.microsoft.com/office/powerpoint/2010/main" val="23838857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7</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17" name="Picture 4" descr="C:\Users\nykl01\AppData\Local\Microsoft\Windows\Temporary Internet Files\Content.IE5\1YTTDSDT\Red-Cros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8311" y="3263051"/>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94630" y="3221472"/>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
        <p:nvSpPr>
          <p:cNvPr id="11" name="TextBox 10"/>
          <p:cNvSpPr txBox="1"/>
          <p:nvPr/>
        </p:nvSpPr>
        <p:spPr>
          <a:xfrm>
            <a:off x="1739516" y="5195985"/>
            <a:ext cx="8712968" cy="923330"/>
          </a:xfrm>
          <a:prstGeom prst="rect">
            <a:avLst/>
          </a:prstGeom>
          <a:noFill/>
        </p:spPr>
        <p:txBody>
          <a:bodyPr wrap="square" rtlCol="0">
            <a:spAutoFit/>
          </a:bodyPr>
          <a:lstStyle/>
          <a:p>
            <a:pPr defTabSz="914400"/>
            <a:r>
              <a:rPr lang="en-GB" dirty="0">
                <a:solidFill>
                  <a:prstClr val="black"/>
                </a:solidFill>
              </a:rPr>
              <a:t>This is often one of the most important aspects when applying for a job. Employers will want to know if you have any experience. Your ability to answer the questions related to experience will have a baring on whether nor not you are offered a job.</a:t>
            </a:r>
          </a:p>
        </p:txBody>
      </p:sp>
      <p:sp>
        <p:nvSpPr>
          <p:cNvPr id="14" name="TextBox 13"/>
          <p:cNvSpPr txBox="1"/>
          <p:nvPr/>
        </p:nvSpPr>
        <p:spPr>
          <a:xfrm>
            <a:off x="2369439" y="1007457"/>
            <a:ext cx="7453122" cy="1446550"/>
          </a:xfrm>
          <a:prstGeom prst="rect">
            <a:avLst/>
          </a:prstGeom>
          <a:noFill/>
        </p:spPr>
        <p:txBody>
          <a:bodyPr wrap="square" rtlCol="0">
            <a:spAutoFit/>
          </a:bodyPr>
          <a:lstStyle/>
          <a:p>
            <a:pPr algn="ctr" defTabSz="914400"/>
            <a:r>
              <a:rPr lang="en-GB" sz="3200" b="1" u="sng" dirty="0">
                <a:solidFill>
                  <a:prstClr val="black"/>
                </a:solidFill>
              </a:rPr>
              <a:t>Experience is a protected characteristic</a:t>
            </a:r>
          </a:p>
          <a:p>
            <a:pPr algn="ctr" defTabSz="914400"/>
            <a:r>
              <a:rPr lang="en-GB" sz="2800" dirty="0">
                <a:solidFill>
                  <a:prstClr val="black"/>
                </a:solidFill>
              </a:rPr>
              <a:t>An employer can’t decide whether to give you a job or not based on your experience</a:t>
            </a:r>
          </a:p>
        </p:txBody>
      </p:sp>
    </p:spTree>
    <p:extLst>
      <p:ext uri="{BB962C8B-B14F-4D97-AF65-F5344CB8AC3E}">
        <p14:creationId xmlns:p14="http://schemas.microsoft.com/office/powerpoint/2010/main" val="4796184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8</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13" name="TextBox 12"/>
          <p:cNvSpPr txBox="1"/>
          <p:nvPr/>
        </p:nvSpPr>
        <p:spPr>
          <a:xfrm>
            <a:off x="2135560" y="968534"/>
            <a:ext cx="8208912" cy="1446550"/>
          </a:xfrm>
          <a:prstGeom prst="rect">
            <a:avLst/>
          </a:prstGeom>
          <a:noFill/>
        </p:spPr>
        <p:txBody>
          <a:bodyPr wrap="square" rtlCol="0">
            <a:spAutoFit/>
          </a:bodyPr>
          <a:lstStyle/>
          <a:p>
            <a:pPr algn="ctr" defTabSz="914400"/>
            <a:r>
              <a:rPr lang="en-GB" sz="3200" b="1" u="sng" dirty="0">
                <a:solidFill>
                  <a:prstClr val="black"/>
                </a:solidFill>
              </a:rPr>
              <a:t>Religion or belief are protected characteristics</a:t>
            </a:r>
          </a:p>
          <a:p>
            <a:pPr algn="ctr" defTabSz="914400"/>
            <a:r>
              <a:rPr lang="en-GB" sz="2800" dirty="0">
                <a:solidFill>
                  <a:prstClr val="black"/>
                </a:solidFill>
              </a:rPr>
              <a:t>An employer can’t decide whether to give you a job or not based on your religion or beliefs</a:t>
            </a:r>
          </a:p>
        </p:txBody>
      </p:sp>
      <p:pic>
        <p:nvPicPr>
          <p:cNvPr id="16"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322"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nykl01\AppData\Local\Microsoft\Windows\Temporary Internet Files\Content.IE5\1YTTDSDT\Red-Cro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284" y="3263051"/>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87733"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5" name="TextBox 14"/>
          <p:cNvSpPr txBox="1"/>
          <p:nvPr/>
        </p:nvSpPr>
        <p:spPr>
          <a:xfrm>
            <a:off x="7032105" y="3221472"/>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Tree>
    <p:extLst>
      <p:ext uri="{BB962C8B-B14F-4D97-AF65-F5344CB8AC3E}">
        <p14:creationId xmlns:p14="http://schemas.microsoft.com/office/powerpoint/2010/main" val="25254526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8</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16"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4471"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86821"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1" name="TextBox 10"/>
          <p:cNvSpPr txBox="1"/>
          <p:nvPr/>
        </p:nvSpPr>
        <p:spPr>
          <a:xfrm>
            <a:off x="1739516" y="5195985"/>
            <a:ext cx="8712968" cy="923330"/>
          </a:xfrm>
          <a:prstGeom prst="rect">
            <a:avLst/>
          </a:prstGeom>
          <a:noFill/>
        </p:spPr>
        <p:txBody>
          <a:bodyPr wrap="square" rtlCol="0">
            <a:spAutoFit/>
          </a:bodyPr>
          <a:lstStyle/>
          <a:p>
            <a:pPr defTabSz="914400"/>
            <a:r>
              <a:rPr lang="en-GB" dirty="0">
                <a:solidFill>
                  <a:prstClr val="black"/>
                </a:solidFill>
              </a:rPr>
              <a:t>This is a private matter and won’t have any impact on an job offer. There are a few exceptions however, an example being if applying for a role as a chaplain you would be expected to hold a particular belief. </a:t>
            </a:r>
          </a:p>
        </p:txBody>
      </p:sp>
      <p:sp>
        <p:nvSpPr>
          <p:cNvPr id="12" name="TextBox 11"/>
          <p:cNvSpPr txBox="1"/>
          <p:nvPr/>
        </p:nvSpPr>
        <p:spPr>
          <a:xfrm>
            <a:off x="2135560" y="968534"/>
            <a:ext cx="8208912" cy="1446550"/>
          </a:xfrm>
          <a:prstGeom prst="rect">
            <a:avLst/>
          </a:prstGeom>
          <a:noFill/>
        </p:spPr>
        <p:txBody>
          <a:bodyPr wrap="square" rtlCol="0">
            <a:spAutoFit/>
          </a:bodyPr>
          <a:lstStyle/>
          <a:p>
            <a:pPr algn="ctr" defTabSz="914400"/>
            <a:r>
              <a:rPr lang="en-GB" sz="3200" b="1" u="sng" dirty="0">
                <a:solidFill>
                  <a:prstClr val="black"/>
                </a:solidFill>
              </a:rPr>
              <a:t>Religion or belief are protected characteristics</a:t>
            </a:r>
          </a:p>
          <a:p>
            <a:pPr algn="ctr" defTabSz="914400"/>
            <a:r>
              <a:rPr lang="en-GB" sz="2800" dirty="0">
                <a:solidFill>
                  <a:prstClr val="black"/>
                </a:solidFill>
              </a:rPr>
              <a:t>An employer can’t decide whether to give you a job or not based on your religion or beliefs</a:t>
            </a:r>
          </a:p>
        </p:txBody>
      </p:sp>
    </p:spTree>
    <p:extLst>
      <p:ext uri="{BB962C8B-B14F-4D97-AF65-F5344CB8AC3E}">
        <p14:creationId xmlns:p14="http://schemas.microsoft.com/office/powerpoint/2010/main" val="1269379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9</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13" name="TextBox 12"/>
          <p:cNvSpPr txBox="1"/>
          <p:nvPr/>
        </p:nvSpPr>
        <p:spPr>
          <a:xfrm>
            <a:off x="2369439" y="1021971"/>
            <a:ext cx="7453122" cy="1446550"/>
          </a:xfrm>
          <a:prstGeom prst="rect">
            <a:avLst/>
          </a:prstGeom>
          <a:noFill/>
        </p:spPr>
        <p:txBody>
          <a:bodyPr wrap="square" rtlCol="0">
            <a:spAutoFit/>
          </a:bodyPr>
          <a:lstStyle/>
          <a:p>
            <a:pPr algn="ctr" defTabSz="914400"/>
            <a:r>
              <a:rPr lang="en-GB" sz="3200" b="1" u="sng" dirty="0">
                <a:solidFill>
                  <a:prstClr val="black"/>
                </a:solidFill>
              </a:rPr>
              <a:t>Appearance is a protected characteristic</a:t>
            </a:r>
          </a:p>
          <a:p>
            <a:pPr algn="ctr" defTabSz="914400"/>
            <a:r>
              <a:rPr lang="en-GB" sz="2800" dirty="0">
                <a:solidFill>
                  <a:prstClr val="black"/>
                </a:solidFill>
              </a:rPr>
              <a:t>An employer can’t decide whether to give you a job or not based on your appearance.</a:t>
            </a:r>
          </a:p>
        </p:txBody>
      </p:sp>
      <p:pic>
        <p:nvPicPr>
          <p:cNvPr id="16"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322"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nykl01\AppData\Local\Microsoft\Windows\Temporary Internet Files\Content.IE5\1YTTDSDT\Red-Cro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284" y="3263051"/>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87733"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5" name="TextBox 14"/>
          <p:cNvSpPr txBox="1"/>
          <p:nvPr/>
        </p:nvSpPr>
        <p:spPr>
          <a:xfrm>
            <a:off x="7032105" y="3221472"/>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Tree>
    <p:extLst>
      <p:ext uri="{BB962C8B-B14F-4D97-AF65-F5344CB8AC3E}">
        <p14:creationId xmlns:p14="http://schemas.microsoft.com/office/powerpoint/2010/main" val="24104191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9</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17" name="Picture 4" descr="C:\Users\nykl01\AppData\Local\Microsoft\Windows\Temporary Internet Files\Content.IE5\1YTTDSDT\Red-Cros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8312" y="3263051"/>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94630" y="3233322"/>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
        <p:nvSpPr>
          <p:cNvPr id="11" name="TextBox 10"/>
          <p:cNvSpPr txBox="1"/>
          <p:nvPr/>
        </p:nvSpPr>
        <p:spPr>
          <a:xfrm>
            <a:off x="1739516" y="5195986"/>
            <a:ext cx="8712968" cy="646331"/>
          </a:xfrm>
          <a:prstGeom prst="rect">
            <a:avLst/>
          </a:prstGeom>
          <a:noFill/>
        </p:spPr>
        <p:txBody>
          <a:bodyPr wrap="square" rtlCol="0">
            <a:spAutoFit/>
          </a:bodyPr>
          <a:lstStyle/>
          <a:p>
            <a:pPr defTabSz="914400"/>
            <a:r>
              <a:rPr lang="en-GB" dirty="0">
                <a:solidFill>
                  <a:prstClr val="black"/>
                </a:solidFill>
              </a:rPr>
              <a:t>Employers can make a decision based on how you have dressed. Some employers would not consider employing someone who didn’t dress smart for their interview.</a:t>
            </a:r>
          </a:p>
        </p:txBody>
      </p:sp>
      <p:sp>
        <p:nvSpPr>
          <p:cNvPr id="12" name="TextBox 11"/>
          <p:cNvSpPr txBox="1"/>
          <p:nvPr/>
        </p:nvSpPr>
        <p:spPr>
          <a:xfrm>
            <a:off x="2369439" y="1021971"/>
            <a:ext cx="7453122" cy="1446550"/>
          </a:xfrm>
          <a:prstGeom prst="rect">
            <a:avLst/>
          </a:prstGeom>
          <a:noFill/>
        </p:spPr>
        <p:txBody>
          <a:bodyPr wrap="square" rtlCol="0">
            <a:spAutoFit/>
          </a:bodyPr>
          <a:lstStyle/>
          <a:p>
            <a:pPr algn="ctr" defTabSz="914400"/>
            <a:r>
              <a:rPr lang="en-GB" sz="3200" b="1" u="sng" dirty="0">
                <a:solidFill>
                  <a:prstClr val="black"/>
                </a:solidFill>
              </a:rPr>
              <a:t>Appearance is a protected characteristic</a:t>
            </a:r>
          </a:p>
          <a:p>
            <a:pPr algn="ctr" defTabSz="914400"/>
            <a:r>
              <a:rPr lang="en-GB" sz="2800" dirty="0">
                <a:solidFill>
                  <a:prstClr val="black"/>
                </a:solidFill>
              </a:rPr>
              <a:t>An employer can’t decide whether to give you a job or not based on </a:t>
            </a:r>
            <a:r>
              <a:rPr lang="en-GB" sz="2800">
                <a:solidFill>
                  <a:prstClr val="black"/>
                </a:solidFill>
              </a:rPr>
              <a:t>your appearance.</a:t>
            </a:r>
            <a:endParaRPr lang="en-GB" sz="2800" dirty="0">
              <a:solidFill>
                <a:prstClr val="black"/>
              </a:solidFill>
            </a:endParaRPr>
          </a:p>
        </p:txBody>
      </p:sp>
    </p:spTree>
    <p:extLst>
      <p:ext uri="{BB962C8B-B14F-4D97-AF65-F5344CB8AC3E}">
        <p14:creationId xmlns:p14="http://schemas.microsoft.com/office/powerpoint/2010/main" val="1440442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10</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13" name="TextBox 12"/>
          <p:cNvSpPr txBox="1"/>
          <p:nvPr/>
        </p:nvSpPr>
        <p:spPr>
          <a:xfrm>
            <a:off x="2369439" y="1021971"/>
            <a:ext cx="7453122" cy="1569660"/>
          </a:xfrm>
          <a:prstGeom prst="rect">
            <a:avLst/>
          </a:prstGeom>
          <a:noFill/>
        </p:spPr>
        <p:txBody>
          <a:bodyPr wrap="square" rtlCol="0">
            <a:spAutoFit/>
          </a:bodyPr>
          <a:lstStyle/>
          <a:p>
            <a:pPr algn="ctr" defTabSz="914400"/>
            <a:r>
              <a:rPr lang="en-GB" sz="4000" b="1" u="sng" dirty="0">
                <a:solidFill>
                  <a:prstClr val="black"/>
                </a:solidFill>
              </a:rPr>
              <a:t>Sex is a protected characteristic</a:t>
            </a:r>
          </a:p>
          <a:p>
            <a:pPr algn="ctr" defTabSz="914400"/>
            <a:r>
              <a:rPr lang="en-GB" sz="2800" dirty="0">
                <a:solidFill>
                  <a:prstClr val="black"/>
                </a:solidFill>
              </a:rPr>
              <a:t>An employer can’t decide whether to give you a job or not based on being a man or woman</a:t>
            </a:r>
          </a:p>
        </p:txBody>
      </p:sp>
      <p:pic>
        <p:nvPicPr>
          <p:cNvPr id="16"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322"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nykl01\AppData\Local\Microsoft\Windows\Temporary Internet Files\Content.IE5\1YTTDSDT\Red-Cro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9284" y="3263051"/>
            <a:ext cx="2075376" cy="17788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87733"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5" name="TextBox 14"/>
          <p:cNvSpPr txBox="1"/>
          <p:nvPr/>
        </p:nvSpPr>
        <p:spPr>
          <a:xfrm>
            <a:off x="7032105" y="3221472"/>
            <a:ext cx="3202741"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False</a:t>
            </a:r>
          </a:p>
        </p:txBody>
      </p:sp>
    </p:spTree>
    <p:extLst>
      <p:ext uri="{BB962C8B-B14F-4D97-AF65-F5344CB8AC3E}">
        <p14:creationId xmlns:p14="http://schemas.microsoft.com/office/powerpoint/2010/main" val="28491948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3" name="Oval 2"/>
          <p:cNvSpPr/>
          <p:nvPr/>
        </p:nvSpPr>
        <p:spPr>
          <a:xfrm>
            <a:off x="1919242" y="260648"/>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5" name="TextBox 4"/>
          <p:cNvSpPr txBox="1"/>
          <p:nvPr/>
        </p:nvSpPr>
        <p:spPr>
          <a:xfrm>
            <a:off x="1919242" y="260648"/>
            <a:ext cx="720080" cy="707886"/>
          </a:xfrm>
          <a:prstGeom prst="rect">
            <a:avLst/>
          </a:prstGeom>
          <a:noFill/>
        </p:spPr>
        <p:txBody>
          <a:bodyPr wrap="square" rtlCol="0">
            <a:spAutoFit/>
          </a:bodyPr>
          <a:lstStyle/>
          <a:p>
            <a:pPr algn="ctr" defTabSz="914400"/>
            <a:r>
              <a:rPr lang="en-GB" sz="4000" b="1" dirty="0">
                <a:solidFill>
                  <a:prstClr val="black"/>
                </a:solidFill>
              </a:rPr>
              <a:t>10</a:t>
            </a: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pic>
        <p:nvPicPr>
          <p:cNvPr id="16" name="Picture 3" descr="C:\Users\nykl01\AppData\Local\Microsoft\Windows\Temporary Internet Files\Content.IE5\1YTTDSDT\green-tick[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4471" y="3140968"/>
            <a:ext cx="2023058" cy="20230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542805" y="3221472"/>
            <a:ext cx="3106390" cy="1862048"/>
          </a:xfrm>
          <a:prstGeom prst="rect">
            <a:avLst/>
          </a:prstGeom>
          <a:noFill/>
          <a:ln>
            <a:solidFill>
              <a:schemeClr val="tx1"/>
            </a:solidFill>
          </a:ln>
        </p:spPr>
        <p:txBody>
          <a:bodyPr wrap="square" rtlCol="0">
            <a:spAutoFit/>
          </a:bodyPr>
          <a:lstStyle/>
          <a:p>
            <a:pPr algn="ctr" defTabSz="914400"/>
            <a:r>
              <a:rPr lang="en-GB" sz="11500" dirty="0">
                <a:solidFill>
                  <a:prstClr val="black"/>
                </a:solidFill>
              </a:rPr>
              <a:t>True</a:t>
            </a:r>
          </a:p>
        </p:txBody>
      </p:sp>
      <p:sp>
        <p:nvSpPr>
          <p:cNvPr id="11" name="TextBox 10"/>
          <p:cNvSpPr txBox="1"/>
          <p:nvPr/>
        </p:nvSpPr>
        <p:spPr>
          <a:xfrm>
            <a:off x="1739516" y="5195986"/>
            <a:ext cx="8712968" cy="1200329"/>
          </a:xfrm>
          <a:prstGeom prst="rect">
            <a:avLst/>
          </a:prstGeom>
          <a:noFill/>
        </p:spPr>
        <p:txBody>
          <a:bodyPr wrap="square" rtlCol="0">
            <a:spAutoFit/>
          </a:bodyPr>
          <a:lstStyle/>
          <a:p>
            <a:pPr defTabSz="914400"/>
            <a:r>
              <a:rPr lang="en-GB" dirty="0">
                <a:solidFill>
                  <a:prstClr val="black"/>
                </a:solidFill>
              </a:rPr>
              <a:t>There are a few exceptions. Some roles (such as some PE teachers) need to be the same gender as those they work with, so a job would specify gender in the application. The vast majority of employers should consider men and women equally when deciding who to appoint.</a:t>
            </a:r>
          </a:p>
        </p:txBody>
      </p:sp>
      <p:sp>
        <p:nvSpPr>
          <p:cNvPr id="12" name="TextBox 11"/>
          <p:cNvSpPr txBox="1"/>
          <p:nvPr/>
        </p:nvSpPr>
        <p:spPr>
          <a:xfrm>
            <a:off x="2369439" y="1021971"/>
            <a:ext cx="7453122" cy="1569660"/>
          </a:xfrm>
          <a:prstGeom prst="rect">
            <a:avLst/>
          </a:prstGeom>
          <a:noFill/>
        </p:spPr>
        <p:txBody>
          <a:bodyPr wrap="square" rtlCol="0">
            <a:spAutoFit/>
          </a:bodyPr>
          <a:lstStyle/>
          <a:p>
            <a:pPr algn="ctr" defTabSz="914400"/>
            <a:r>
              <a:rPr lang="en-GB" sz="4000" b="1" u="sng" dirty="0">
                <a:solidFill>
                  <a:prstClr val="black"/>
                </a:solidFill>
              </a:rPr>
              <a:t>Sex is a protected characteristic</a:t>
            </a:r>
          </a:p>
          <a:p>
            <a:pPr algn="ctr" defTabSz="914400"/>
            <a:r>
              <a:rPr lang="en-GB" sz="2800" dirty="0">
                <a:solidFill>
                  <a:prstClr val="black"/>
                </a:solidFill>
              </a:rPr>
              <a:t>An employer can’t decide whether to give you a job or not based on being a man or woman</a:t>
            </a:r>
          </a:p>
        </p:txBody>
      </p:sp>
    </p:spTree>
    <p:extLst>
      <p:ext uri="{BB962C8B-B14F-4D97-AF65-F5344CB8AC3E}">
        <p14:creationId xmlns:p14="http://schemas.microsoft.com/office/powerpoint/2010/main" val="4000311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tx2">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5" name="TextBox 4"/>
          <p:cNvSpPr txBox="1"/>
          <p:nvPr/>
        </p:nvSpPr>
        <p:spPr>
          <a:xfrm>
            <a:off x="1994925" y="332657"/>
            <a:ext cx="8208912" cy="1015663"/>
          </a:xfrm>
          <a:prstGeom prst="rect">
            <a:avLst/>
          </a:prstGeom>
          <a:noFill/>
        </p:spPr>
        <p:txBody>
          <a:bodyPr wrap="square" rtlCol="0">
            <a:spAutoFit/>
          </a:bodyPr>
          <a:lstStyle/>
          <a:p>
            <a:pPr algn="ctr" defTabSz="914400"/>
            <a:r>
              <a:rPr lang="en-GB" sz="6000" b="1" dirty="0">
                <a:solidFill>
                  <a:prstClr val="black"/>
                </a:solidFill>
              </a:rPr>
              <a:t>Protected Characteristics</a:t>
            </a:r>
          </a:p>
        </p:txBody>
      </p:sp>
      <p:sp>
        <p:nvSpPr>
          <p:cNvPr id="2" name="TextBox 1"/>
          <p:cNvSpPr txBox="1"/>
          <p:nvPr/>
        </p:nvSpPr>
        <p:spPr>
          <a:xfrm>
            <a:off x="1983227" y="1348320"/>
            <a:ext cx="8208912" cy="3816429"/>
          </a:xfrm>
          <a:prstGeom prst="rect">
            <a:avLst/>
          </a:prstGeom>
          <a:noFill/>
        </p:spPr>
        <p:txBody>
          <a:bodyPr wrap="square" rtlCol="0">
            <a:spAutoFit/>
          </a:bodyPr>
          <a:lstStyle/>
          <a:p>
            <a:pPr defTabSz="914400"/>
            <a:r>
              <a:rPr lang="en-GB" sz="2200" dirty="0">
                <a:solidFill>
                  <a:prstClr val="black"/>
                </a:solidFill>
              </a:rPr>
              <a:t>Employers must not make decisions about employment based on any of the following:</a:t>
            </a:r>
          </a:p>
          <a:p>
            <a:pPr marL="342900" indent="-342900" defTabSz="914400">
              <a:buFont typeface="Arial" panose="020B0604020202020204" pitchFamily="34" charset="0"/>
              <a:buChar char="•"/>
            </a:pPr>
            <a:r>
              <a:rPr lang="en-GB" sz="2200" dirty="0">
                <a:solidFill>
                  <a:prstClr val="black"/>
                </a:solidFill>
              </a:rPr>
              <a:t>age</a:t>
            </a:r>
          </a:p>
          <a:p>
            <a:pPr marL="342900" indent="-342900" defTabSz="914400">
              <a:buFont typeface="Arial" panose="020B0604020202020204" pitchFamily="34" charset="0"/>
              <a:buChar char="•"/>
            </a:pPr>
            <a:r>
              <a:rPr lang="en-GB" sz="2200" dirty="0">
                <a:solidFill>
                  <a:prstClr val="black"/>
                </a:solidFill>
              </a:rPr>
              <a:t>disability</a:t>
            </a:r>
          </a:p>
          <a:p>
            <a:pPr marL="342900" indent="-342900" defTabSz="914400">
              <a:buFont typeface="Arial" panose="020B0604020202020204" pitchFamily="34" charset="0"/>
              <a:buChar char="•"/>
            </a:pPr>
            <a:r>
              <a:rPr lang="en-GB" sz="2200" dirty="0">
                <a:solidFill>
                  <a:prstClr val="black"/>
                </a:solidFill>
              </a:rPr>
              <a:t>gender reassignment</a:t>
            </a:r>
          </a:p>
          <a:p>
            <a:pPr marL="342900" indent="-342900" defTabSz="914400">
              <a:buFont typeface="Arial" panose="020B0604020202020204" pitchFamily="34" charset="0"/>
              <a:buChar char="•"/>
            </a:pPr>
            <a:r>
              <a:rPr lang="en-GB" sz="2200" dirty="0">
                <a:solidFill>
                  <a:prstClr val="black"/>
                </a:solidFill>
              </a:rPr>
              <a:t>marriage and civil partnership</a:t>
            </a:r>
          </a:p>
          <a:p>
            <a:pPr marL="342900" indent="-342900" defTabSz="914400">
              <a:buFont typeface="Arial" panose="020B0604020202020204" pitchFamily="34" charset="0"/>
              <a:buChar char="•"/>
            </a:pPr>
            <a:r>
              <a:rPr lang="en-GB" sz="2200" dirty="0">
                <a:solidFill>
                  <a:prstClr val="black"/>
                </a:solidFill>
              </a:rPr>
              <a:t>pregnancy and maternity</a:t>
            </a:r>
          </a:p>
          <a:p>
            <a:pPr marL="342900" indent="-342900" defTabSz="914400">
              <a:buFont typeface="Arial" panose="020B0604020202020204" pitchFamily="34" charset="0"/>
              <a:buChar char="•"/>
            </a:pPr>
            <a:r>
              <a:rPr lang="en-GB" sz="2200" dirty="0">
                <a:solidFill>
                  <a:prstClr val="black"/>
                </a:solidFill>
              </a:rPr>
              <a:t>race</a:t>
            </a:r>
          </a:p>
          <a:p>
            <a:pPr marL="342900" indent="-342900" defTabSz="914400">
              <a:buFont typeface="Arial" panose="020B0604020202020204" pitchFamily="34" charset="0"/>
              <a:buChar char="•"/>
            </a:pPr>
            <a:r>
              <a:rPr lang="en-GB" sz="2200" dirty="0">
                <a:solidFill>
                  <a:prstClr val="black"/>
                </a:solidFill>
              </a:rPr>
              <a:t>religion or belief</a:t>
            </a:r>
          </a:p>
          <a:p>
            <a:pPr marL="342900" indent="-342900" defTabSz="914400">
              <a:buFont typeface="Arial" panose="020B0604020202020204" pitchFamily="34" charset="0"/>
              <a:buChar char="•"/>
            </a:pPr>
            <a:r>
              <a:rPr lang="en-GB" sz="2200" dirty="0">
                <a:solidFill>
                  <a:prstClr val="black"/>
                </a:solidFill>
              </a:rPr>
              <a:t>sex</a:t>
            </a:r>
          </a:p>
          <a:p>
            <a:pPr marL="342900" indent="-342900" defTabSz="914400">
              <a:buFont typeface="Arial" panose="020B0604020202020204" pitchFamily="34" charset="0"/>
              <a:buChar char="•"/>
            </a:pPr>
            <a:r>
              <a:rPr lang="en-GB" sz="2200" dirty="0">
                <a:solidFill>
                  <a:prstClr val="black"/>
                </a:solidFill>
              </a:rPr>
              <a:t>sexual orientation</a:t>
            </a:r>
          </a:p>
        </p:txBody>
      </p:sp>
      <p:sp>
        <p:nvSpPr>
          <p:cNvPr id="3" name="TextBox 2"/>
          <p:cNvSpPr txBox="1"/>
          <p:nvPr/>
        </p:nvSpPr>
        <p:spPr>
          <a:xfrm>
            <a:off x="1875215" y="5164748"/>
            <a:ext cx="8424936" cy="1477328"/>
          </a:xfrm>
          <a:prstGeom prst="rect">
            <a:avLst/>
          </a:prstGeom>
          <a:noFill/>
        </p:spPr>
        <p:txBody>
          <a:bodyPr wrap="square" rtlCol="0">
            <a:spAutoFit/>
          </a:bodyPr>
          <a:lstStyle/>
          <a:p>
            <a:pPr defTabSz="914400"/>
            <a:r>
              <a:rPr lang="en-GB" dirty="0">
                <a:solidFill>
                  <a:prstClr val="black"/>
                </a:solidFill>
              </a:rPr>
              <a:t>If an employer does make a judgement based on one of the protected characteristics they may be accused of discrimination and could be called to an employment tribunal.</a:t>
            </a:r>
          </a:p>
          <a:p>
            <a:pPr defTabSz="914400"/>
            <a:endParaRPr lang="en-GB" dirty="0">
              <a:solidFill>
                <a:prstClr val="black"/>
              </a:solidFill>
            </a:endParaRPr>
          </a:p>
          <a:p>
            <a:pPr defTabSz="914400"/>
            <a:r>
              <a:rPr lang="en-GB" dirty="0">
                <a:solidFill>
                  <a:prstClr val="black"/>
                </a:solidFill>
              </a:rPr>
              <a:t>There are a few situations when an employer can make a decision based on protected characteristics. This is called the </a:t>
            </a:r>
            <a:r>
              <a:rPr lang="en-GB" i="1" dirty="0">
                <a:solidFill>
                  <a:prstClr val="black"/>
                </a:solidFill>
              </a:rPr>
              <a:t>occupational requirement exception</a:t>
            </a:r>
            <a:r>
              <a:rPr lang="en-GB" dirty="0">
                <a:solidFill>
                  <a:prstClr val="black"/>
                </a:solidFill>
              </a:rPr>
              <a:t>.</a:t>
            </a:r>
          </a:p>
        </p:txBody>
      </p:sp>
    </p:spTree>
    <p:extLst>
      <p:ext uri="{BB962C8B-B14F-4D97-AF65-F5344CB8AC3E}">
        <p14:creationId xmlns:p14="http://schemas.microsoft.com/office/powerpoint/2010/main" val="13413011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en-GB" altLang="en-US" smtClean="0"/>
          </a:p>
        </p:txBody>
      </p:sp>
      <p:sp>
        <p:nvSpPr>
          <p:cNvPr id="5123" name="Rectangle 3"/>
          <p:cNvSpPr>
            <a:spLocks noGrp="1" noChangeArrowheads="1"/>
          </p:cNvSpPr>
          <p:nvPr>
            <p:ph type="body" idx="1"/>
          </p:nvPr>
        </p:nvSpPr>
        <p:spPr/>
        <p:txBody>
          <a:bodyPr/>
          <a:lstStyle/>
          <a:p>
            <a:pPr eaLnBrk="1" hangingPunct="1"/>
            <a:endParaRPr lang="en-GB" altLang="en-US" smtClean="0"/>
          </a:p>
        </p:txBody>
      </p:sp>
      <p:pic>
        <p:nvPicPr>
          <p:cNvPr id="5124" name="Picture 4" descr="desk_jobtask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57" y="0"/>
            <a:ext cx="11719774"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6240464" y="1268414"/>
            <a:ext cx="2879725" cy="5492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3000">
                <a:solidFill>
                  <a:schemeClr val="bg1"/>
                </a:solidFill>
                <a:latin typeface="Century Gothic" panose="020B0502020202020204" pitchFamily="34" charset="0"/>
              </a:rPr>
              <a:t>Objective</a:t>
            </a:r>
            <a:r>
              <a:rPr lang="en-GB" altLang="en-US" sz="3000">
                <a:solidFill>
                  <a:srgbClr val="FF0000"/>
                </a:solidFill>
                <a:latin typeface="Century Gothic" panose="020B0502020202020204" pitchFamily="34" charset="0"/>
              </a:rPr>
              <a:t>...</a:t>
            </a:r>
            <a:endParaRPr lang="en-US" altLang="en-US" sz="3000">
              <a:solidFill>
                <a:srgbClr val="FF0000"/>
              </a:solidFill>
              <a:latin typeface="Century Gothic" panose="020B0502020202020204" pitchFamily="34" charset="0"/>
            </a:endParaRPr>
          </a:p>
        </p:txBody>
      </p:sp>
      <p:sp>
        <p:nvSpPr>
          <p:cNvPr id="31751" name="Text Box 7"/>
          <p:cNvSpPr txBox="1">
            <a:spLocks noChangeArrowheads="1"/>
          </p:cNvSpPr>
          <p:nvPr/>
        </p:nvSpPr>
        <p:spPr bwMode="auto">
          <a:xfrm>
            <a:off x="6024563" y="2276475"/>
            <a:ext cx="338455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a:latin typeface="Century Gothic" panose="020B0502020202020204" pitchFamily="34" charset="0"/>
              </a:rPr>
              <a:t>To understand what skills are and how they are used in different job roles</a:t>
            </a:r>
            <a:r>
              <a:rPr lang="en-GB" altLang="en-US">
                <a:solidFill>
                  <a:srgbClr val="FF0000"/>
                </a:solidFill>
                <a:latin typeface="Century Gothic" panose="020B0502020202020204" pitchFamily="34" charset="0"/>
              </a:rPr>
              <a:t>...</a:t>
            </a:r>
            <a:endParaRPr lang="en-US" altLang="en-US">
              <a:solidFill>
                <a:srgbClr val="FF0000"/>
              </a:solidFill>
              <a:latin typeface="Century Gothic" panose="020B0502020202020204" pitchFamily="34" charset="0"/>
            </a:endParaRPr>
          </a:p>
        </p:txBody>
      </p:sp>
      <p:pic>
        <p:nvPicPr>
          <p:cNvPr id="31752" name="Picture 8" descr="MCj043379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9"/>
          <p:cNvSpPr txBox="1">
            <a:spLocks noChangeArrowheads="1"/>
          </p:cNvSpPr>
          <p:nvPr/>
        </p:nvSpPr>
        <p:spPr bwMode="auto">
          <a:xfrm>
            <a:off x="7608888" y="476250"/>
            <a:ext cx="3059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600">
                <a:latin typeface="Century Gothic" panose="020B0502020202020204" pitchFamily="34" charset="0"/>
              </a:rPr>
              <a:t> Lesson 1</a:t>
            </a:r>
            <a:r>
              <a:rPr lang="en-GB" altLang="en-US" sz="1600">
                <a:solidFill>
                  <a:srgbClr val="FF0000"/>
                </a:solidFill>
                <a:latin typeface="Century Gothic" panose="020B0502020202020204" pitchFamily="34" charset="0"/>
              </a:rPr>
              <a:t>…</a:t>
            </a:r>
            <a:r>
              <a:rPr lang="en-GB" altLang="en-US" sz="1600">
                <a:latin typeface="Century Gothic" panose="020B0502020202020204" pitchFamily="34" charset="0"/>
              </a:rPr>
              <a:t>  Personal Skills</a:t>
            </a:r>
            <a:r>
              <a:rPr lang="en-GB" altLang="en-US" sz="1600">
                <a:solidFill>
                  <a:srgbClr val="FF0000"/>
                </a:solidFill>
                <a:latin typeface="Century Gothic" panose="020B0502020202020204" pitchFamily="34" charset="0"/>
              </a:rPr>
              <a:t>…</a:t>
            </a:r>
            <a:endParaRPr lang="en-US" altLang="en-US" sz="160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145826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fade">
                                      <p:cBhvr>
                                        <p:cTn id="7" dur="500"/>
                                        <p:tgtEl>
                                          <p:spTgt spid="3175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1751">
                                            <p:txEl>
                                              <p:pRg st="0" end="0"/>
                                            </p:txEl>
                                          </p:spTgt>
                                        </p:tgtEl>
                                        <p:attrNameLst>
                                          <p:attrName>style.visibility</p:attrName>
                                        </p:attrNameLst>
                                      </p:cBhvr>
                                      <p:to>
                                        <p:strVal val="visible"/>
                                      </p:to>
                                    </p:set>
                                    <p:animEffect transition="in" filter="fade">
                                      <p:cBhvr>
                                        <p:cTn id="11" dur="500"/>
                                        <p:tgtEl>
                                          <p:spTgt spid="3175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1752"/>
                                        </p:tgtEl>
                                        <p:attrNameLst>
                                          <p:attrName>style.visibility</p:attrName>
                                        </p:attrNameLst>
                                      </p:cBhvr>
                                      <p:to>
                                        <p:strVal val="visible"/>
                                      </p:to>
                                    </p:set>
                                    <p:animEffect transition="in" filter="dissolve">
                                      <p:cBhvr>
                                        <p:cTn id="16"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5161" y="708338"/>
            <a:ext cx="2987898" cy="9659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w="0"/>
                <a:solidFill>
                  <a:schemeClr val="tx1"/>
                </a:solidFill>
                <a:effectLst>
                  <a:outerShdw blurRad="38100" dist="19050" dir="2700000" algn="tl" rotWithShape="0">
                    <a:schemeClr val="dk1">
                      <a:alpha val="40000"/>
                    </a:schemeClr>
                  </a:outerShdw>
                </a:effectLst>
              </a:rPr>
              <a:t>All of us will crack under pressure but we have different points</a:t>
            </a:r>
            <a:endParaRPr lang="en-GB" dirty="0">
              <a:ln w="0"/>
              <a:solidFill>
                <a:schemeClr val="tx1"/>
              </a:solidFill>
              <a:effectLst>
                <a:outerShdw blurRad="38100" dist="19050" dir="2700000" algn="tl" rotWithShape="0">
                  <a:schemeClr val="dk1">
                    <a:alpha val="40000"/>
                  </a:schemeClr>
                </a:outerShdw>
              </a:effectLst>
            </a:endParaRPr>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320" y="2809433"/>
            <a:ext cx="3201630" cy="3508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Explosion 2 4"/>
          <p:cNvSpPr/>
          <p:nvPr/>
        </p:nvSpPr>
        <p:spPr>
          <a:xfrm>
            <a:off x="4541950" y="911537"/>
            <a:ext cx="4538550" cy="1767267"/>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ln w="0"/>
                <a:solidFill>
                  <a:schemeClr val="tx1"/>
                </a:solidFill>
                <a:effectLst>
                  <a:outerShdw blurRad="38100" dist="19050" dir="2700000" algn="tl" rotWithShape="0">
                    <a:schemeClr val="dk1">
                      <a:alpha val="40000"/>
                    </a:schemeClr>
                  </a:outerShdw>
                </a:effectLst>
              </a:rPr>
              <a:t>Warning </a:t>
            </a:r>
            <a:r>
              <a:rPr lang="en-GB" dirty="0" smtClean="0">
                <a:ln w="0"/>
                <a:solidFill>
                  <a:schemeClr val="tx1"/>
                </a:solidFill>
                <a:effectLst>
                  <a:outerShdw blurRad="38100" dist="19050" dir="2700000" algn="tl" rotWithShape="0">
                    <a:schemeClr val="dk1">
                      <a:alpha val="40000"/>
                    </a:schemeClr>
                  </a:outerShdw>
                </a:effectLst>
              </a:rPr>
              <a:t>distressing images!</a:t>
            </a:r>
            <a:endParaRPr lang="en-GB" dirty="0">
              <a:ln w="0"/>
              <a:solidFill>
                <a:schemeClr val="tx1"/>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rotWithShape="1">
          <a:blip r:embed="rId4"/>
          <a:srcRect l="6130" t="3312" r="13441" b="6181"/>
          <a:stretch/>
        </p:blipFill>
        <p:spPr>
          <a:xfrm>
            <a:off x="7556500" y="2977030"/>
            <a:ext cx="3048000" cy="3341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23710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sk_pl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sean_teenag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183" y="0"/>
            <a:ext cx="11462197"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6959600" y="3357563"/>
            <a:ext cx="273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GB" altLang="en-US" sz="1800"/>
          </a:p>
        </p:txBody>
      </p:sp>
      <p:sp>
        <p:nvSpPr>
          <p:cNvPr id="32773" name="Text Box 5"/>
          <p:cNvSpPr txBox="1">
            <a:spLocks noChangeArrowheads="1"/>
          </p:cNvSpPr>
          <p:nvPr/>
        </p:nvSpPr>
        <p:spPr bwMode="auto">
          <a:xfrm>
            <a:off x="1524001" y="188913"/>
            <a:ext cx="4932363" cy="406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000">
                <a:solidFill>
                  <a:schemeClr val="bg1"/>
                </a:solidFill>
                <a:latin typeface="Century Gothic" panose="020B0502020202020204" pitchFamily="34" charset="0"/>
              </a:rPr>
              <a:t>                      Your Lesson Objectives</a:t>
            </a:r>
            <a:r>
              <a:rPr lang="en-GB" altLang="en-US" sz="2000">
                <a:solidFill>
                  <a:srgbClr val="FF0000"/>
                </a:solidFill>
                <a:latin typeface="Century Gothic" panose="020B0502020202020204" pitchFamily="34" charset="0"/>
              </a:rPr>
              <a:t>…</a:t>
            </a:r>
            <a:endParaRPr lang="en-US" altLang="en-US" sz="2000">
              <a:solidFill>
                <a:srgbClr val="FF0000"/>
              </a:solidFill>
              <a:latin typeface="Century Gothic" panose="020B0502020202020204" pitchFamily="34" charset="0"/>
            </a:endParaRPr>
          </a:p>
        </p:txBody>
      </p:sp>
      <p:sp>
        <p:nvSpPr>
          <p:cNvPr id="32774" name="Text Box 6"/>
          <p:cNvSpPr txBox="1">
            <a:spLocks noChangeArrowheads="1"/>
          </p:cNvSpPr>
          <p:nvPr/>
        </p:nvSpPr>
        <p:spPr bwMode="auto">
          <a:xfrm>
            <a:off x="3792538" y="5661026"/>
            <a:ext cx="6875462" cy="4365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200">
                <a:solidFill>
                  <a:srgbClr val="FF0000"/>
                </a:solidFill>
                <a:latin typeface="Century Gothic" panose="020B0502020202020204" pitchFamily="34" charset="0"/>
              </a:rPr>
              <a:t>That different skills are used in different jobs…</a:t>
            </a:r>
            <a:endParaRPr lang="en-US" altLang="en-US" sz="2200">
              <a:solidFill>
                <a:srgbClr val="FF0000"/>
              </a:solidFill>
              <a:latin typeface="Century Gothic" panose="020B0502020202020204" pitchFamily="34" charset="0"/>
            </a:endParaRPr>
          </a:p>
        </p:txBody>
      </p:sp>
      <p:sp>
        <p:nvSpPr>
          <p:cNvPr id="32775" name="Text Box 7"/>
          <p:cNvSpPr txBox="1">
            <a:spLocks noChangeArrowheads="1"/>
          </p:cNvSpPr>
          <p:nvPr/>
        </p:nvSpPr>
        <p:spPr bwMode="auto">
          <a:xfrm>
            <a:off x="1524000" y="5661026"/>
            <a:ext cx="226853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solidFill>
                  <a:schemeClr val="bg1"/>
                </a:solidFill>
                <a:latin typeface="Century Gothic" panose="020B0502020202020204" pitchFamily="34" charset="0"/>
              </a:rPr>
              <a:t>Understand</a:t>
            </a:r>
            <a:r>
              <a:rPr lang="en-GB" altLang="en-US" sz="2400">
                <a:solidFill>
                  <a:srgbClr val="FF0000"/>
                </a:solidFill>
                <a:latin typeface="Century Gothic" panose="020B0502020202020204" pitchFamily="34" charset="0"/>
              </a:rPr>
              <a:t>...</a:t>
            </a:r>
            <a:endParaRPr lang="en-US" altLang="en-US" sz="2400">
              <a:solidFill>
                <a:schemeClr val="bg1"/>
              </a:solidFill>
              <a:latin typeface="Century Gothic" panose="020B0502020202020204" pitchFamily="34" charset="0"/>
            </a:endParaRPr>
          </a:p>
        </p:txBody>
      </p:sp>
      <p:sp>
        <p:nvSpPr>
          <p:cNvPr id="32776" name="Text Box 8"/>
          <p:cNvSpPr txBox="1">
            <a:spLocks noChangeArrowheads="1"/>
          </p:cNvSpPr>
          <p:nvPr/>
        </p:nvSpPr>
        <p:spPr bwMode="auto">
          <a:xfrm>
            <a:off x="3792538" y="5084764"/>
            <a:ext cx="6875462" cy="4222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100">
                <a:solidFill>
                  <a:srgbClr val="FF0000"/>
                </a:solidFill>
                <a:latin typeface="Century Gothic" panose="020B0502020202020204" pitchFamily="34" charset="0"/>
              </a:rPr>
              <a:t>What a skill is…</a:t>
            </a:r>
            <a:endParaRPr lang="en-US" altLang="en-US" sz="2100">
              <a:solidFill>
                <a:srgbClr val="FF0000"/>
              </a:solidFill>
              <a:latin typeface="Century Gothic" panose="020B0502020202020204" pitchFamily="34" charset="0"/>
            </a:endParaRPr>
          </a:p>
        </p:txBody>
      </p:sp>
      <p:sp>
        <p:nvSpPr>
          <p:cNvPr id="32777" name="Text Box 9"/>
          <p:cNvSpPr txBox="1">
            <a:spLocks noChangeArrowheads="1"/>
          </p:cNvSpPr>
          <p:nvPr/>
        </p:nvSpPr>
        <p:spPr bwMode="auto">
          <a:xfrm>
            <a:off x="3648076" y="6237289"/>
            <a:ext cx="701992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800">
                <a:solidFill>
                  <a:srgbClr val="FF0000"/>
                </a:solidFill>
                <a:latin typeface="Century Gothic" panose="020B0502020202020204" pitchFamily="34" charset="0"/>
              </a:rPr>
              <a:t>   Look at which skills we use in different areas of our lives…</a:t>
            </a:r>
            <a:endParaRPr lang="en-US" altLang="en-US" sz="1800">
              <a:solidFill>
                <a:srgbClr val="FF0000"/>
              </a:solidFill>
              <a:latin typeface="Century Gothic" panose="020B0502020202020204" pitchFamily="34" charset="0"/>
            </a:endParaRPr>
          </a:p>
        </p:txBody>
      </p:sp>
      <p:pic>
        <p:nvPicPr>
          <p:cNvPr id="32778" name="Picture 10" descr="MCj0433796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Text Box 11"/>
          <p:cNvSpPr txBox="1">
            <a:spLocks noChangeArrowheads="1"/>
          </p:cNvSpPr>
          <p:nvPr/>
        </p:nvSpPr>
        <p:spPr bwMode="auto">
          <a:xfrm>
            <a:off x="1524001" y="4437064"/>
            <a:ext cx="2124075"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400">
                <a:solidFill>
                  <a:schemeClr val="bg1"/>
                </a:solidFill>
                <a:latin typeface="Century Gothic" panose="020B0502020202020204" pitchFamily="34" charset="0"/>
              </a:rPr>
              <a:t>You Will</a:t>
            </a:r>
            <a:r>
              <a:rPr lang="en-GB" altLang="en-US" sz="2400">
                <a:solidFill>
                  <a:srgbClr val="FF0000"/>
                </a:solidFill>
                <a:latin typeface="Century Gothic" panose="020B0502020202020204" pitchFamily="34" charset="0"/>
              </a:rPr>
              <a:t>…</a:t>
            </a:r>
            <a:endParaRPr lang="en-US" altLang="en-US" sz="2400">
              <a:solidFill>
                <a:srgbClr val="FF0000"/>
              </a:solidFill>
              <a:latin typeface="Century Gothic" panose="020B0502020202020204" pitchFamily="34" charset="0"/>
            </a:endParaRPr>
          </a:p>
        </p:txBody>
      </p:sp>
      <p:sp>
        <p:nvSpPr>
          <p:cNvPr id="32780" name="Text Box 12"/>
          <p:cNvSpPr txBox="1">
            <a:spLocks noChangeArrowheads="1"/>
          </p:cNvSpPr>
          <p:nvPr/>
        </p:nvSpPr>
        <p:spPr bwMode="auto">
          <a:xfrm>
            <a:off x="1524000" y="5084764"/>
            <a:ext cx="226853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solidFill>
                  <a:schemeClr val="bg1"/>
                </a:solidFill>
                <a:latin typeface="Century Gothic" panose="020B0502020202020204" pitchFamily="34" charset="0"/>
              </a:rPr>
              <a:t>Know</a:t>
            </a:r>
            <a:r>
              <a:rPr lang="en-GB" altLang="en-US" sz="2400">
                <a:solidFill>
                  <a:srgbClr val="FF0000"/>
                </a:solidFill>
                <a:latin typeface="Century Gothic" panose="020B0502020202020204" pitchFamily="34" charset="0"/>
              </a:rPr>
              <a:t>…</a:t>
            </a:r>
            <a:endParaRPr lang="en-US" altLang="en-US" sz="2400">
              <a:solidFill>
                <a:srgbClr val="FF0000"/>
              </a:solidFill>
              <a:latin typeface="Century Gothic" panose="020B0502020202020204" pitchFamily="34" charset="0"/>
            </a:endParaRPr>
          </a:p>
        </p:txBody>
      </p:sp>
      <p:sp>
        <p:nvSpPr>
          <p:cNvPr id="32781" name="Text Box 13"/>
          <p:cNvSpPr txBox="1">
            <a:spLocks noChangeArrowheads="1"/>
          </p:cNvSpPr>
          <p:nvPr/>
        </p:nvSpPr>
        <p:spPr bwMode="auto">
          <a:xfrm>
            <a:off x="1524000" y="6237289"/>
            <a:ext cx="226853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solidFill>
                  <a:schemeClr val="bg1"/>
                </a:solidFill>
                <a:latin typeface="Century Gothic" panose="020B0502020202020204" pitchFamily="34" charset="0"/>
              </a:rPr>
              <a:t>Be Able to</a:t>
            </a:r>
            <a:r>
              <a:rPr lang="en-GB" altLang="en-US" sz="2400">
                <a:solidFill>
                  <a:srgbClr val="FF0000"/>
                </a:solidFill>
                <a:latin typeface="Century Gothic" panose="020B0502020202020204" pitchFamily="34" charset="0"/>
              </a:rPr>
              <a:t>…</a:t>
            </a:r>
            <a:endParaRPr lang="en-US" altLang="en-US" sz="2400">
              <a:solidFill>
                <a:schemeClr val="bg1"/>
              </a:solidFill>
              <a:latin typeface="Century Gothic" panose="020B0502020202020204" pitchFamily="34" charset="0"/>
            </a:endParaRPr>
          </a:p>
        </p:txBody>
      </p:sp>
      <p:pic>
        <p:nvPicPr>
          <p:cNvPr id="32783" name="Picture 15" descr="gold subw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6" y="53976"/>
            <a:ext cx="936625" cy="638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74775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2783"/>
                                        </p:tgtEl>
                                        <p:attrNameLst>
                                          <p:attrName>style.visibility</p:attrName>
                                        </p:attrNameLst>
                                      </p:cBhvr>
                                      <p:to>
                                        <p:strVal val="visible"/>
                                      </p:to>
                                    </p:set>
                                    <p:animEffect transition="in" filter="wipe(left)">
                                      <p:cBhvr>
                                        <p:cTn id="7" dur="500"/>
                                        <p:tgtEl>
                                          <p:spTgt spid="3278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773"/>
                                        </p:tgtEl>
                                        <p:attrNameLst>
                                          <p:attrName>style.visibility</p:attrName>
                                        </p:attrNameLst>
                                      </p:cBhvr>
                                      <p:to>
                                        <p:strVal val="visible"/>
                                      </p:to>
                                    </p:set>
                                    <p:animEffect transition="in" filter="wipe(left)">
                                      <p:cBhvr>
                                        <p:cTn id="10" dur="500"/>
                                        <p:tgtEl>
                                          <p:spTgt spid="327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779"/>
                                        </p:tgtEl>
                                        <p:attrNameLst>
                                          <p:attrName>style.visibility</p:attrName>
                                        </p:attrNameLst>
                                      </p:cBhvr>
                                      <p:to>
                                        <p:strVal val="visible"/>
                                      </p:to>
                                    </p:set>
                                    <p:animEffect transition="in" filter="fade">
                                      <p:cBhvr>
                                        <p:cTn id="15" dur="500"/>
                                        <p:tgtEl>
                                          <p:spTgt spid="32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780"/>
                                        </p:tgtEl>
                                        <p:attrNameLst>
                                          <p:attrName>style.visibility</p:attrName>
                                        </p:attrNameLst>
                                      </p:cBhvr>
                                      <p:to>
                                        <p:strVal val="visible"/>
                                      </p:to>
                                    </p:set>
                                    <p:animEffect transition="in" filter="fade">
                                      <p:cBhvr>
                                        <p:cTn id="20" dur="500"/>
                                        <p:tgtEl>
                                          <p:spTgt spid="32780"/>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2776"/>
                                        </p:tgtEl>
                                        <p:attrNameLst>
                                          <p:attrName>style.visibility</p:attrName>
                                        </p:attrNameLst>
                                      </p:cBhvr>
                                      <p:to>
                                        <p:strVal val="visible"/>
                                      </p:to>
                                    </p:set>
                                    <p:animEffect transition="in" filter="fade">
                                      <p:cBhvr>
                                        <p:cTn id="24" dur="500"/>
                                        <p:tgtEl>
                                          <p:spTgt spid="3277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775"/>
                                        </p:tgtEl>
                                        <p:attrNameLst>
                                          <p:attrName>style.visibility</p:attrName>
                                        </p:attrNameLst>
                                      </p:cBhvr>
                                      <p:to>
                                        <p:strVal val="visible"/>
                                      </p:to>
                                    </p:set>
                                    <p:animEffect transition="in" filter="fade">
                                      <p:cBhvr>
                                        <p:cTn id="29" dur="500"/>
                                        <p:tgtEl>
                                          <p:spTgt spid="32775"/>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2774"/>
                                        </p:tgtEl>
                                        <p:attrNameLst>
                                          <p:attrName>style.visibility</p:attrName>
                                        </p:attrNameLst>
                                      </p:cBhvr>
                                      <p:to>
                                        <p:strVal val="visible"/>
                                      </p:to>
                                    </p:set>
                                    <p:animEffect transition="in" filter="fade">
                                      <p:cBhvr>
                                        <p:cTn id="33" dur="500"/>
                                        <p:tgtEl>
                                          <p:spTgt spid="3277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781"/>
                                        </p:tgtEl>
                                        <p:attrNameLst>
                                          <p:attrName>style.visibility</p:attrName>
                                        </p:attrNameLst>
                                      </p:cBhvr>
                                      <p:to>
                                        <p:strVal val="visible"/>
                                      </p:to>
                                    </p:set>
                                    <p:animEffect transition="in" filter="fade">
                                      <p:cBhvr>
                                        <p:cTn id="38" dur="500"/>
                                        <p:tgtEl>
                                          <p:spTgt spid="32781"/>
                                        </p:tgtEl>
                                      </p:cBhvr>
                                    </p:animEffect>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2777"/>
                                        </p:tgtEl>
                                        <p:attrNameLst>
                                          <p:attrName>style.visibility</p:attrName>
                                        </p:attrNameLst>
                                      </p:cBhvr>
                                      <p:to>
                                        <p:strVal val="visible"/>
                                      </p:to>
                                    </p:set>
                                    <p:animEffect transition="in" filter="fade">
                                      <p:cBhvr>
                                        <p:cTn id="42" dur="500"/>
                                        <p:tgtEl>
                                          <p:spTgt spid="3277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32778"/>
                                        </p:tgtEl>
                                        <p:attrNameLst>
                                          <p:attrName>style.visibility</p:attrName>
                                        </p:attrNameLst>
                                      </p:cBhvr>
                                      <p:to>
                                        <p:strVal val="visible"/>
                                      </p:to>
                                    </p:set>
                                    <p:animEffect transition="in" filter="dissolve">
                                      <p:cBhvr>
                                        <p:cTn id="47" dur="5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P spid="32774" grpId="0" animBg="1"/>
      <p:bldP spid="32775" grpId="0" animBg="1"/>
      <p:bldP spid="32776" grpId="0" animBg="1"/>
      <p:bldP spid="32777" grpId="0" animBg="1"/>
      <p:bldP spid="32779" grpId="0" animBg="1"/>
      <p:bldP spid="32780" grpId="0" animBg="1"/>
      <p:bldP spid="3278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23" y="0"/>
            <a:ext cx="109212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9"/>
          <p:cNvSpPr txBox="1">
            <a:spLocks noChangeArrowheads="1"/>
          </p:cNvSpPr>
          <p:nvPr/>
        </p:nvSpPr>
        <p:spPr bwMode="auto">
          <a:xfrm>
            <a:off x="7608889" y="476250"/>
            <a:ext cx="3563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600">
                <a:latin typeface="Century Gothic" panose="020B0502020202020204" pitchFamily="34" charset="0"/>
              </a:rPr>
              <a:t> Lesson 1</a:t>
            </a:r>
            <a:r>
              <a:rPr lang="en-GB" altLang="en-US" sz="1600">
                <a:solidFill>
                  <a:srgbClr val="FF0000"/>
                </a:solidFill>
                <a:latin typeface="Century Gothic" panose="020B0502020202020204" pitchFamily="34" charset="0"/>
              </a:rPr>
              <a:t>…</a:t>
            </a:r>
            <a:r>
              <a:rPr lang="en-GB" altLang="en-US" sz="1600">
                <a:latin typeface="Century Gothic" panose="020B0502020202020204" pitchFamily="34" charset="0"/>
              </a:rPr>
              <a:t>  Personal Skills</a:t>
            </a:r>
            <a:r>
              <a:rPr lang="en-GB" altLang="en-US" sz="1600">
                <a:solidFill>
                  <a:srgbClr val="FF0000"/>
                </a:solidFill>
                <a:latin typeface="Century Gothic" panose="020B0502020202020204" pitchFamily="34" charset="0"/>
              </a:rPr>
              <a:t>…</a:t>
            </a:r>
            <a:endParaRPr lang="en-US" altLang="en-US" sz="1600">
              <a:solidFill>
                <a:srgbClr val="FF0000"/>
              </a:solidFill>
              <a:latin typeface="Century Gothic" panose="020B0502020202020204" pitchFamily="34" charset="0"/>
            </a:endParaRPr>
          </a:p>
        </p:txBody>
      </p:sp>
      <p:sp>
        <p:nvSpPr>
          <p:cNvPr id="33802" name="Text Box 10"/>
          <p:cNvSpPr txBox="1">
            <a:spLocks noChangeArrowheads="1"/>
          </p:cNvSpPr>
          <p:nvPr/>
        </p:nvSpPr>
        <p:spPr bwMode="auto">
          <a:xfrm>
            <a:off x="1774825" y="333376"/>
            <a:ext cx="280828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solidFill>
                  <a:schemeClr val="bg1"/>
                </a:solidFill>
                <a:latin typeface="Century Gothic" panose="020B0502020202020204" pitchFamily="34" charset="0"/>
              </a:rPr>
              <a:t>             Intro</a:t>
            </a:r>
            <a:r>
              <a:rPr lang="en-GB" altLang="en-US" sz="2400">
                <a:solidFill>
                  <a:srgbClr val="FF0000"/>
                </a:solidFill>
                <a:latin typeface="Century Gothic" panose="020B0502020202020204" pitchFamily="34" charset="0"/>
              </a:rPr>
              <a:t>…  </a:t>
            </a:r>
            <a:endParaRPr lang="en-US" altLang="en-US" sz="2400">
              <a:solidFill>
                <a:srgbClr val="FF0000"/>
              </a:solidFill>
              <a:latin typeface="Century Gothic" panose="020B0502020202020204" pitchFamily="34" charset="0"/>
            </a:endParaRPr>
          </a:p>
        </p:txBody>
      </p:sp>
      <p:pic>
        <p:nvPicPr>
          <p:cNvPr id="33803" name="Picture 11" descr="MCj024117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88914"/>
            <a:ext cx="717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p:cNvSpPr>
            <a:spLocks noChangeArrowheads="1"/>
          </p:cNvSpPr>
          <p:nvPr/>
        </p:nvSpPr>
        <p:spPr bwMode="auto">
          <a:xfrm>
            <a:off x="5735638" y="981076"/>
            <a:ext cx="4608512" cy="2447925"/>
          </a:xfrm>
          <a:prstGeom prst="cloudCallout">
            <a:avLst>
              <a:gd name="adj1" fmla="val -48449"/>
              <a:gd name="adj2" fmla="val 52139"/>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4800">
                <a:latin typeface="Comic Sans MS" panose="030F0702030302020204" pitchFamily="66" charset="0"/>
              </a:rPr>
              <a:t>What is a skill</a:t>
            </a:r>
            <a:r>
              <a:rPr lang="en-GB" altLang="en-US" sz="4800">
                <a:solidFill>
                  <a:srgbClr val="FF0000"/>
                </a:solidFill>
                <a:latin typeface="Comic Sans MS" panose="030F0702030302020204" pitchFamily="66" charset="0"/>
              </a:rPr>
              <a:t>…?</a:t>
            </a:r>
          </a:p>
        </p:txBody>
      </p:sp>
      <p:sp>
        <p:nvSpPr>
          <p:cNvPr id="33805" name="AutoShape 13"/>
          <p:cNvSpPr>
            <a:spLocks noChangeArrowheads="1"/>
          </p:cNvSpPr>
          <p:nvPr/>
        </p:nvSpPr>
        <p:spPr bwMode="auto">
          <a:xfrm>
            <a:off x="6780214" y="3068638"/>
            <a:ext cx="3887787" cy="3529012"/>
          </a:xfrm>
          <a:prstGeom prst="irregularSeal1">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Something we have </a:t>
            </a:r>
          </a:p>
          <a:p>
            <a:pPr algn="ctr" eaLnBrk="1" hangingPunct="1">
              <a:spcBef>
                <a:spcPct val="0"/>
              </a:spcBef>
              <a:buFontTx/>
              <a:buNone/>
            </a:pPr>
            <a:r>
              <a:rPr lang="en-GB" altLang="en-US" sz="2400">
                <a:latin typeface="Comic Sans MS" panose="030F0702030302020204" pitchFamily="66" charset="0"/>
              </a:rPr>
              <a:t>practised</a:t>
            </a:r>
            <a:r>
              <a:rPr lang="en-GB" altLang="en-US" sz="2400">
                <a:solidFill>
                  <a:srgbClr val="FF0000"/>
                </a:solidFill>
                <a:latin typeface="Comic Sans MS" panose="030F0702030302020204" pitchFamily="66" charset="0"/>
              </a:rPr>
              <a:t>…</a:t>
            </a:r>
          </a:p>
        </p:txBody>
      </p:sp>
      <p:sp>
        <p:nvSpPr>
          <p:cNvPr id="33806" name="AutoShape 14"/>
          <p:cNvSpPr>
            <a:spLocks noChangeArrowheads="1"/>
          </p:cNvSpPr>
          <p:nvPr/>
        </p:nvSpPr>
        <p:spPr bwMode="auto">
          <a:xfrm>
            <a:off x="1774825" y="620713"/>
            <a:ext cx="3887788" cy="3529012"/>
          </a:xfrm>
          <a:prstGeom prst="irregularSeal1">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Something we have </a:t>
            </a:r>
          </a:p>
          <a:p>
            <a:pPr algn="ctr" eaLnBrk="1" hangingPunct="1">
              <a:spcBef>
                <a:spcPct val="0"/>
              </a:spcBef>
              <a:buFontTx/>
              <a:buNone/>
            </a:pPr>
            <a:r>
              <a:rPr lang="en-GB" altLang="en-US" sz="2400">
                <a:latin typeface="Comic Sans MS" panose="030F0702030302020204" pitchFamily="66" charset="0"/>
              </a:rPr>
              <a:t>learned</a:t>
            </a:r>
            <a:r>
              <a:rPr lang="en-GB" altLang="en-US" sz="2400">
                <a:solidFill>
                  <a:srgbClr val="FF0000"/>
                </a:solidFill>
                <a:latin typeface="Comic Sans MS" panose="030F0702030302020204" pitchFamily="66" charset="0"/>
              </a:rPr>
              <a:t>…</a:t>
            </a:r>
          </a:p>
        </p:txBody>
      </p:sp>
      <p:sp>
        <p:nvSpPr>
          <p:cNvPr id="33807" name="AutoShape 15"/>
          <p:cNvSpPr>
            <a:spLocks noChangeArrowheads="1"/>
          </p:cNvSpPr>
          <p:nvPr/>
        </p:nvSpPr>
        <p:spPr bwMode="auto">
          <a:xfrm>
            <a:off x="3000375" y="3328988"/>
            <a:ext cx="3887788" cy="3529012"/>
          </a:xfrm>
          <a:prstGeom prst="irregularSeal1">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Something we can </a:t>
            </a:r>
          </a:p>
          <a:p>
            <a:pPr algn="ctr" eaLnBrk="1" hangingPunct="1">
              <a:spcBef>
                <a:spcPct val="0"/>
              </a:spcBef>
              <a:buFontTx/>
              <a:buNone/>
            </a:pPr>
            <a:r>
              <a:rPr lang="en-GB" altLang="en-US" sz="2400">
                <a:latin typeface="Comic Sans MS" panose="030F0702030302020204" pitchFamily="66" charset="0"/>
              </a:rPr>
              <a:t>do well</a:t>
            </a:r>
            <a:r>
              <a:rPr lang="en-GB" altLang="en-US" sz="2400">
                <a:solidFill>
                  <a:srgbClr val="FF0000"/>
                </a:solidFill>
                <a:latin typeface="Comic Sans MS" panose="030F0702030302020204" pitchFamily="66" charset="0"/>
              </a:rPr>
              <a:t>…</a:t>
            </a:r>
          </a:p>
        </p:txBody>
      </p:sp>
    </p:spTree>
    <p:extLst>
      <p:ext uri="{BB962C8B-B14F-4D97-AF65-F5344CB8AC3E}">
        <p14:creationId xmlns:p14="http://schemas.microsoft.com/office/powerpoint/2010/main" val="43715871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3803"/>
                                        </p:tgtEl>
                                        <p:attrNameLst>
                                          <p:attrName>style.visibility</p:attrName>
                                        </p:attrNameLst>
                                      </p:cBhvr>
                                      <p:to>
                                        <p:strVal val="visible"/>
                                      </p:to>
                                    </p:set>
                                    <p:anim calcmode="lin" valueType="num">
                                      <p:cBhvr additive="base">
                                        <p:cTn id="7" dur="500" fill="hold"/>
                                        <p:tgtEl>
                                          <p:spTgt spid="33803"/>
                                        </p:tgtEl>
                                        <p:attrNameLst>
                                          <p:attrName>ppt_x</p:attrName>
                                        </p:attrNameLst>
                                      </p:cBhvr>
                                      <p:tavLst>
                                        <p:tav tm="0">
                                          <p:val>
                                            <p:strVal val="0-#ppt_w/2"/>
                                          </p:val>
                                        </p:tav>
                                        <p:tav tm="100000">
                                          <p:val>
                                            <p:strVal val="#ppt_x"/>
                                          </p:val>
                                        </p:tav>
                                      </p:tavLst>
                                    </p:anim>
                                    <p:anim calcmode="lin" valueType="num">
                                      <p:cBhvr additive="base">
                                        <p:cTn id="8" dur="500" fill="hold"/>
                                        <p:tgtEl>
                                          <p:spTgt spid="3380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3802"/>
                                        </p:tgtEl>
                                        <p:attrNameLst>
                                          <p:attrName>style.visibility</p:attrName>
                                        </p:attrNameLst>
                                      </p:cBhvr>
                                      <p:to>
                                        <p:strVal val="visible"/>
                                      </p:to>
                                    </p:set>
                                    <p:anim calcmode="lin" valueType="num">
                                      <p:cBhvr additive="base">
                                        <p:cTn id="11" dur="500" fill="hold"/>
                                        <p:tgtEl>
                                          <p:spTgt spid="33802"/>
                                        </p:tgtEl>
                                        <p:attrNameLst>
                                          <p:attrName>ppt_x</p:attrName>
                                        </p:attrNameLst>
                                      </p:cBhvr>
                                      <p:tavLst>
                                        <p:tav tm="0">
                                          <p:val>
                                            <p:strVal val="0-#ppt_w/2"/>
                                          </p:val>
                                        </p:tav>
                                        <p:tav tm="100000">
                                          <p:val>
                                            <p:strVal val="#ppt_x"/>
                                          </p:val>
                                        </p:tav>
                                      </p:tavLst>
                                    </p:anim>
                                    <p:anim calcmode="lin" valueType="num">
                                      <p:cBhvr additive="base">
                                        <p:cTn id="12" dur="500" fill="hold"/>
                                        <p:tgtEl>
                                          <p:spTgt spid="3380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804"/>
                                        </p:tgtEl>
                                        <p:attrNameLst>
                                          <p:attrName>style.visibility</p:attrName>
                                        </p:attrNameLst>
                                      </p:cBhvr>
                                      <p:to>
                                        <p:strVal val="visible"/>
                                      </p:to>
                                    </p:set>
                                    <p:animEffect transition="in" filter="dissolve">
                                      <p:cBhvr>
                                        <p:cTn id="17" dur="500"/>
                                        <p:tgtEl>
                                          <p:spTgt spid="3380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806"/>
                                        </p:tgtEl>
                                        <p:attrNameLst>
                                          <p:attrName>style.visibility</p:attrName>
                                        </p:attrNameLst>
                                      </p:cBhvr>
                                      <p:to>
                                        <p:strVal val="visible"/>
                                      </p:to>
                                    </p:set>
                                    <p:animEffect transition="in" filter="dissolve">
                                      <p:cBhvr>
                                        <p:cTn id="22" dur="500"/>
                                        <p:tgtEl>
                                          <p:spTgt spid="3380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805"/>
                                        </p:tgtEl>
                                        <p:attrNameLst>
                                          <p:attrName>style.visibility</p:attrName>
                                        </p:attrNameLst>
                                      </p:cBhvr>
                                      <p:to>
                                        <p:strVal val="visible"/>
                                      </p:to>
                                    </p:set>
                                    <p:animEffect transition="in" filter="dissolve">
                                      <p:cBhvr>
                                        <p:cTn id="27" dur="500"/>
                                        <p:tgtEl>
                                          <p:spTgt spid="3380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807"/>
                                        </p:tgtEl>
                                        <p:attrNameLst>
                                          <p:attrName>style.visibility</p:attrName>
                                        </p:attrNameLst>
                                      </p:cBhvr>
                                      <p:to>
                                        <p:strVal val="visible"/>
                                      </p:to>
                                    </p:set>
                                    <p:animEffect transition="in" filter="dissolve">
                                      <p:cBhvr>
                                        <p:cTn id="32" dur="500"/>
                                        <p:tgtEl>
                                          <p:spTgt spid="33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2" grpId="0" animBg="1"/>
      <p:bldP spid="33804" grpId="0" animBg="1"/>
      <p:bldP spid="33805" grpId="0" animBg="1"/>
      <p:bldP spid="33806" grpId="0" animBg="1"/>
      <p:bldP spid="3380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3"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1774826" y="836613"/>
            <a:ext cx="26654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Problem Solving </a:t>
            </a:r>
            <a:endParaRPr lang="en-US" altLang="en-US" sz="2000">
              <a:latin typeface="Comic Sans MS" panose="030F0702030302020204" pitchFamily="66" charset="0"/>
            </a:endParaRPr>
          </a:p>
        </p:txBody>
      </p:sp>
      <p:sp>
        <p:nvSpPr>
          <p:cNvPr id="11270" name="Text Box 6"/>
          <p:cNvSpPr txBox="1">
            <a:spLocks noChangeArrowheads="1"/>
          </p:cNvSpPr>
          <p:nvPr/>
        </p:nvSpPr>
        <p:spPr bwMode="auto">
          <a:xfrm>
            <a:off x="1774826" y="1484313"/>
            <a:ext cx="26654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Investigating </a:t>
            </a:r>
            <a:endParaRPr lang="en-US" altLang="en-US" sz="2000">
              <a:latin typeface="Comic Sans MS" panose="030F0702030302020204" pitchFamily="66" charset="0"/>
            </a:endParaRPr>
          </a:p>
        </p:txBody>
      </p:sp>
      <p:sp>
        <p:nvSpPr>
          <p:cNvPr id="11271" name="Text Box 7"/>
          <p:cNvSpPr txBox="1">
            <a:spLocks noChangeArrowheads="1"/>
          </p:cNvSpPr>
          <p:nvPr/>
        </p:nvSpPr>
        <p:spPr bwMode="auto">
          <a:xfrm>
            <a:off x="1774826" y="2133600"/>
            <a:ext cx="26654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Team Working </a:t>
            </a:r>
            <a:endParaRPr lang="en-US" altLang="en-US" sz="2000">
              <a:latin typeface="Comic Sans MS" panose="030F0702030302020204" pitchFamily="66" charset="0"/>
            </a:endParaRPr>
          </a:p>
        </p:txBody>
      </p:sp>
      <p:sp>
        <p:nvSpPr>
          <p:cNvPr id="11272" name="Text Box 8"/>
          <p:cNvSpPr txBox="1">
            <a:spLocks noChangeArrowheads="1"/>
          </p:cNvSpPr>
          <p:nvPr/>
        </p:nvSpPr>
        <p:spPr bwMode="auto">
          <a:xfrm>
            <a:off x="1774826" y="2636838"/>
            <a:ext cx="26654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Communication</a:t>
            </a:r>
            <a:endParaRPr lang="en-US" altLang="en-US" sz="2000">
              <a:latin typeface="Comic Sans MS" panose="030F0702030302020204" pitchFamily="66" charset="0"/>
            </a:endParaRPr>
          </a:p>
        </p:txBody>
      </p:sp>
      <p:sp>
        <p:nvSpPr>
          <p:cNvPr id="11273" name="Text Box 9"/>
          <p:cNvSpPr txBox="1">
            <a:spLocks noChangeArrowheads="1"/>
          </p:cNvSpPr>
          <p:nvPr/>
        </p:nvSpPr>
        <p:spPr bwMode="auto">
          <a:xfrm>
            <a:off x="1774826" y="4076700"/>
            <a:ext cx="26654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Reflecting</a:t>
            </a:r>
            <a:endParaRPr lang="en-US" altLang="en-US" sz="2000">
              <a:latin typeface="Comic Sans MS" panose="030F0702030302020204" pitchFamily="66" charset="0"/>
            </a:endParaRPr>
          </a:p>
        </p:txBody>
      </p:sp>
      <p:sp>
        <p:nvSpPr>
          <p:cNvPr id="11274" name="Text Box 10"/>
          <p:cNvSpPr txBox="1">
            <a:spLocks noChangeArrowheads="1"/>
          </p:cNvSpPr>
          <p:nvPr/>
        </p:nvSpPr>
        <p:spPr bwMode="auto">
          <a:xfrm>
            <a:off x="1774826" y="3284538"/>
            <a:ext cx="26654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Initiative</a:t>
            </a:r>
            <a:endParaRPr lang="en-US" altLang="en-US" sz="2000">
              <a:latin typeface="Comic Sans MS" panose="030F0702030302020204" pitchFamily="66" charset="0"/>
            </a:endParaRPr>
          </a:p>
        </p:txBody>
      </p:sp>
      <p:sp>
        <p:nvSpPr>
          <p:cNvPr id="11275" name="Text Box 11"/>
          <p:cNvSpPr txBox="1">
            <a:spLocks noChangeArrowheads="1"/>
          </p:cNvSpPr>
          <p:nvPr/>
        </p:nvSpPr>
        <p:spPr bwMode="auto">
          <a:xfrm>
            <a:off x="1774826" y="4724400"/>
            <a:ext cx="26654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Creative Thinking </a:t>
            </a:r>
            <a:endParaRPr lang="en-US" altLang="en-US" sz="2000">
              <a:latin typeface="Comic Sans MS" panose="030F0702030302020204" pitchFamily="66" charset="0"/>
            </a:endParaRPr>
          </a:p>
        </p:txBody>
      </p:sp>
      <p:sp>
        <p:nvSpPr>
          <p:cNvPr id="11276" name="Text Box 12"/>
          <p:cNvSpPr txBox="1">
            <a:spLocks noChangeArrowheads="1"/>
          </p:cNvSpPr>
          <p:nvPr/>
        </p:nvSpPr>
        <p:spPr bwMode="auto">
          <a:xfrm>
            <a:off x="1774826" y="5516563"/>
            <a:ext cx="26654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Organisation </a:t>
            </a:r>
            <a:endParaRPr lang="en-US" altLang="en-US" sz="2000">
              <a:latin typeface="Comic Sans MS" panose="030F0702030302020204" pitchFamily="66" charset="0"/>
            </a:endParaRPr>
          </a:p>
        </p:txBody>
      </p:sp>
      <p:sp>
        <p:nvSpPr>
          <p:cNvPr id="11277" name="Text Box 13"/>
          <p:cNvSpPr txBox="1">
            <a:spLocks noChangeArrowheads="1"/>
          </p:cNvSpPr>
          <p:nvPr/>
        </p:nvSpPr>
        <p:spPr bwMode="auto">
          <a:xfrm>
            <a:off x="1774826" y="6165850"/>
            <a:ext cx="266541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Participating</a:t>
            </a:r>
            <a:endParaRPr lang="en-US" altLang="en-US" sz="2000">
              <a:latin typeface="Comic Sans MS" panose="030F0702030302020204" pitchFamily="66" charset="0"/>
            </a:endParaRPr>
          </a:p>
        </p:txBody>
      </p:sp>
      <p:sp>
        <p:nvSpPr>
          <p:cNvPr id="11279" name="Text Box 15"/>
          <p:cNvSpPr txBox="1">
            <a:spLocks noChangeArrowheads="1"/>
          </p:cNvSpPr>
          <p:nvPr/>
        </p:nvSpPr>
        <p:spPr bwMode="auto">
          <a:xfrm>
            <a:off x="5016501" y="3068638"/>
            <a:ext cx="5472113" cy="7112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Thinking of solutions and ways to solve issues</a:t>
            </a:r>
            <a:endParaRPr lang="en-US" altLang="en-US" sz="2000">
              <a:latin typeface="Comic Sans MS" panose="030F0702030302020204" pitchFamily="66" charset="0"/>
            </a:endParaRPr>
          </a:p>
        </p:txBody>
      </p:sp>
      <p:sp>
        <p:nvSpPr>
          <p:cNvPr id="11280" name="Text Box 16"/>
          <p:cNvSpPr txBox="1">
            <a:spLocks noChangeArrowheads="1"/>
          </p:cNvSpPr>
          <p:nvPr/>
        </p:nvSpPr>
        <p:spPr bwMode="auto">
          <a:xfrm>
            <a:off x="5016501" y="2565400"/>
            <a:ext cx="5472113" cy="4064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Working well with other people </a:t>
            </a:r>
            <a:endParaRPr lang="en-US" altLang="en-US" sz="2000">
              <a:latin typeface="Comic Sans MS" panose="030F0702030302020204" pitchFamily="66" charset="0"/>
            </a:endParaRPr>
          </a:p>
        </p:txBody>
      </p:sp>
      <p:sp>
        <p:nvSpPr>
          <p:cNvPr id="11281" name="Text Box 17"/>
          <p:cNvSpPr txBox="1">
            <a:spLocks noChangeArrowheads="1"/>
          </p:cNvSpPr>
          <p:nvPr/>
        </p:nvSpPr>
        <p:spPr bwMode="auto">
          <a:xfrm>
            <a:off x="5016501" y="2133600"/>
            <a:ext cx="5472113" cy="4064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Expressing yourself clearly </a:t>
            </a:r>
            <a:endParaRPr lang="en-US" altLang="en-US" sz="2000">
              <a:latin typeface="Comic Sans MS" panose="030F0702030302020204" pitchFamily="66" charset="0"/>
            </a:endParaRPr>
          </a:p>
        </p:txBody>
      </p:sp>
      <p:sp>
        <p:nvSpPr>
          <p:cNvPr id="11282" name="Text Box 18"/>
          <p:cNvSpPr txBox="1">
            <a:spLocks noChangeArrowheads="1"/>
          </p:cNvSpPr>
          <p:nvPr/>
        </p:nvSpPr>
        <p:spPr bwMode="auto">
          <a:xfrm>
            <a:off x="5016501" y="1341438"/>
            <a:ext cx="5472113" cy="7112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Thinking what needs to be done and doing it without being told</a:t>
            </a:r>
            <a:endParaRPr lang="en-US" altLang="en-US" sz="2000">
              <a:latin typeface="Comic Sans MS" panose="030F0702030302020204" pitchFamily="66" charset="0"/>
            </a:endParaRPr>
          </a:p>
        </p:txBody>
      </p:sp>
      <p:sp>
        <p:nvSpPr>
          <p:cNvPr id="11283" name="Text Box 19"/>
          <p:cNvSpPr txBox="1">
            <a:spLocks noChangeArrowheads="1"/>
          </p:cNvSpPr>
          <p:nvPr/>
        </p:nvSpPr>
        <p:spPr bwMode="auto">
          <a:xfrm>
            <a:off x="5016501" y="3933825"/>
            <a:ext cx="5472113" cy="7112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Monitoring your performance and recognising how you can improve</a:t>
            </a:r>
            <a:endParaRPr lang="en-US" altLang="en-US" sz="2000">
              <a:latin typeface="Comic Sans MS" panose="030F0702030302020204" pitchFamily="66" charset="0"/>
            </a:endParaRPr>
          </a:p>
        </p:txBody>
      </p:sp>
      <p:sp>
        <p:nvSpPr>
          <p:cNvPr id="11284" name="Text Box 20"/>
          <p:cNvSpPr txBox="1">
            <a:spLocks noChangeArrowheads="1"/>
          </p:cNvSpPr>
          <p:nvPr/>
        </p:nvSpPr>
        <p:spPr bwMode="auto">
          <a:xfrm>
            <a:off x="5016501" y="6165851"/>
            <a:ext cx="5472113" cy="466725"/>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Sorting out who will do what and when</a:t>
            </a:r>
            <a:r>
              <a:rPr lang="en-GB" altLang="en-US" sz="2400">
                <a:latin typeface="Comic Sans MS" panose="030F0702030302020204" pitchFamily="66" charset="0"/>
              </a:rPr>
              <a:t> </a:t>
            </a:r>
            <a:endParaRPr lang="en-US" altLang="en-US" sz="2400">
              <a:latin typeface="Comic Sans MS" panose="030F0702030302020204" pitchFamily="66" charset="0"/>
            </a:endParaRPr>
          </a:p>
        </p:txBody>
      </p:sp>
      <p:sp>
        <p:nvSpPr>
          <p:cNvPr id="11285" name="Text Box 21"/>
          <p:cNvSpPr txBox="1">
            <a:spLocks noChangeArrowheads="1"/>
          </p:cNvSpPr>
          <p:nvPr/>
        </p:nvSpPr>
        <p:spPr bwMode="auto">
          <a:xfrm>
            <a:off x="5016501" y="5300664"/>
            <a:ext cx="5472113" cy="771525"/>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Carrying out quality research </a:t>
            </a:r>
          </a:p>
          <a:p>
            <a:pPr algn="ctr" eaLnBrk="1" hangingPunct="1">
              <a:spcBef>
                <a:spcPct val="0"/>
              </a:spcBef>
              <a:buFontTx/>
              <a:buNone/>
            </a:pPr>
            <a:r>
              <a:rPr lang="en-GB" altLang="en-US" sz="2000">
                <a:latin typeface="Comic Sans MS" panose="030F0702030302020204" pitchFamily="66" charset="0"/>
              </a:rPr>
              <a:t>to help in your work</a:t>
            </a:r>
            <a:r>
              <a:rPr lang="en-GB" altLang="en-US" sz="2400">
                <a:latin typeface="Comic Sans MS" panose="030F0702030302020204" pitchFamily="66" charset="0"/>
              </a:rPr>
              <a:t> </a:t>
            </a:r>
            <a:endParaRPr lang="en-US" altLang="en-US" sz="2400">
              <a:latin typeface="Comic Sans MS" panose="030F0702030302020204" pitchFamily="66" charset="0"/>
            </a:endParaRPr>
          </a:p>
        </p:txBody>
      </p:sp>
      <p:sp>
        <p:nvSpPr>
          <p:cNvPr id="11286" name="Text Box 22"/>
          <p:cNvSpPr txBox="1">
            <a:spLocks noChangeArrowheads="1"/>
          </p:cNvSpPr>
          <p:nvPr/>
        </p:nvSpPr>
        <p:spPr bwMode="auto">
          <a:xfrm>
            <a:off x="5016501" y="4724400"/>
            <a:ext cx="5472113" cy="4064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Getting involved in tasks and activities</a:t>
            </a:r>
            <a:endParaRPr lang="en-US" altLang="en-US" sz="2000">
              <a:latin typeface="Comic Sans MS" panose="030F0702030302020204" pitchFamily="66" charset="0"/>
            </a:endParaRPr>
          </a:p>
        </p:txBody>
      </p:sp>
      <p:sp>
        <p:nvSpPr>
          <p:cNvPr id="11278" name="Text Box 14"/>
          <p:cNvSpPr txBox="1">
            <a:spLocks noChangeArrowheads="1"/>
          </p:cNvSpPr>
          <p:nvPr/>
        </p:nvSpPr>
        <p:spPr bwMode="auto">
          <a:xfrm>
            <a:off x="5016501" y="836613"/>
            <a:ext cx="5472113" cy="4064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latin typeface="Comic Sans MS" panose="030F0702030302020204" pitchFamily="66" charset="0"/>
              </a:rPr>
              <a:t>Using your imagination  </a:t>
            </a:r>
            <a:endParaRPr lang="en-US" altLang="en-US" sz="2000">
              <a:latin typeface="Comic Sans MS" panose="030F0702030302020204" pitchFamily="66" charset="0"/>
            </a:endParaRPr>
          </a:p>
        </p:txBody>
      </p:sp>
      <p:sp>
        <p:nvSpPr>
          <p:cNvPr id="8213" name="Text Box 29"/>
          <p:cNvSpPr txBox="1">
            <a:spLocks noChangeArrowheads="1"/>
          </p:cNvSpPr>
          <p:nvPr/>
        </p:nvSpPr>
        <p:spPr bwMode="auto">
          <a:xfrm>
            <a:off x="7608889" y="476250"/>
            <a:ext cx="3563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600">
                <a:latin typeface="Century Gothic" panose="020B0502020202020204" pitchFamily="34" charset="0"/>
              </a:rPr>
              <a:t> Lesson 1</a:t>
            </a:r>
            <a:r>
              <a:rPr lang="en-GB" altLang="en-US" sz="1600">
                <a:solidFill>
                  <a:srgbClr val="FF0000"/>
                </a:solidFill>
                <a:latin typeface="Century Gothic" panose="020B0502020202020204" pitchFamily="34" charset="0"/>
              </a:rPr>
              <a:t>…</a:t>
            </a:r>
            <a:r>
              <a:rPr lang="en-GB" altLang="en-US" sz="1600">
                <a:latin typeface="Century Gothic" panose="020B0502020202020204" pitchFamily="34" charset="0"/>
              </a:rPr>
              <a:t>  Personal Skills</a:t>
            </a:r>
            <a:r>
              <a:rPr lang="en-GB" altLang="en-US" sz="1600">
                <a:solidFill>
                  <a:srgbClr val="FF0000"/>
                </a:solidFill>
                <a:latin typeface="Century Gothic" panose="020B0502020202020204" pitchFamily="34" charset="0"/>
              </a:rPr>
              <a:t>…</a:t>
            </a:r>
            <a:endParaRPr lang="en-US" altLang="en-US" sz="1600">
              <a:solidFill>
                <a:srgbClr val="FF0000"/>
              </a:solidFill>
              <a:latin typeface="Century Gothic" panose="020B0502020202020204" pitchFamily="34" charset="0"/>
            </a:endParaRPr>
          </a:p>
        </p:txBody>
      </p:sp>
      <p:sp>
        <p:nvSpPr>
          <p:cNvPr id="11294" name="Text Box 30"/>
          <p:cNvSpPr txBox="1">
            <a:spLocks noChangeArrowheads="1"/>
          </p:cNvSpPr>
          <p:nvPr/>
        </p:nvSpPr>
        <p:spPr bwMode="auto">
          <a:xfrm>
            <a:off x="1774825" y="333376"/>
            <a:ext cx="280828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solidFill>
                  <a:schemeClr val="bg1"/>
                </a:solidFill>
                <a:latin typeface="Century Gothic" panose="020B0502020202020204" pitchFamily="34" charset="0"/>
              </a:rPr>
              <a:t>         Task One</a:t>
            </a:r>
            <a:r>
              <a:rPr lang="en-GB" altLang="en-US" sz="2400">
                <a:solidFill>
                  <a:srgbClr val="FF0000"/>
                </a:solidFill>
                <a:latin typeface="Century Gothic" panose="020B0502020202020204" pitchFamily="34" charset="0"/>
              </a:rPr>
              <a:t>…  </a:t>
            </a:r>
            <a:endParaRPr lang="en-US" altLang="en-US" sz="2400">
              <a:solidFill>
                <a:srgbClr val="FF0000"/>
              </a:solidFill>
              <a:latin typeface="Century Gothic" panose="020B0502020202020204" pitchFamily="34" charset="0"/>
            </a:endParaRPr>
          </a:p>
        </p:txBody>
      </p:sp>
      <p:pic>
        <p:nvPicPr>
          <p:cNvPr id="11295" name="Picture 31" descr="MCj024117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88914"/>
            <a:ext cx="717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4295776" y="0"/>
            <a:ext cx="4537075" cy="40011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a:latin typeface="Comic Sans MS" panose="030F0702030302020204" pitchFamily="66" charset="0"/>
              </a:rPr>
              <a:t>Match the skills to the definitions</a:t>
            </a:r>
            <a:r>
              <a:rPr lang="en-GB" altLang="en-US" sz="2000">
                <a:solidFill>
                  <a:srgbClr val="FF0000"/>
                </a:solidFill>
                <a:latin typeface="Comic Sans MS" panose="030F0702030302020204" pitchFamily="66" charset="0"/>
              </a:rPr>
              <a:t>…</a:t>
            </a:r>
            <a:endParaRPr lang="en-US" altLang="en-US" sz="2000">
              <a:solidFill>
                <a:srgbClr val="FF0000"/>
              </a:solidFill>
              <a:latin typeface="Comic Sans MS" panose="030F0702030302020204" pitchFamily="66" charset="0"/>
            </a:endParaRPr>
          </a:p>
        </p:txBody>
      </p:sp>
      <p:sp>
        <p:nvSpPr>
          <p:cNvPr id="11296" name="Line 32"/>
          <p:cNvSpPr>
            <a:spLocks noChangeShapeType="1"/>
          </p:cNvSpPr>
          <p:nvPr/>
        </p:nvSpPr>
        <p:spPr bwMode="auto">
          <a:xfrm flipV="1">
            <a:off x="4295776" y="4941889"/>
            <a:ext cx="792163" cy="1366837"/>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97" name="Line 33"/>
          <p:cNvSpPr>
            <a:spLocks noChangeShapeType="1"/>
          </p:cNvSpPr>
          <p:nvPr/>
        </p:nvSpPr>
        <p:spPr bwMode="auto">
          <a:xfrm>
            <a:off x="4367214" y="5659438"/>
            <a:ext cx="865187" cy="79375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98" name="Line 34"/>
          <p:cNvSpPr>
            <a:spLocks noChangeShapeType="1"/>
          </p:cNvSpPr>
          <p:nvPr/>
        </p:nvSpPr>
        <p:spPr bwMode="auto">
          <a:xfrm flipV="1">
            <a:off x="4224338" y="981076"/>
            <a:ext cx="863600" cy="3959225"/>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99" name="Line 35"/>
          <p:cNvSpPr>
            <a:spLocks noChangeShapeType="1"/>
          </p:cNvSpPr>
          <p:nvPr/>
        </p:nvSpPr>
        <p:spPr bwMode="auto">
          <a:xfrm>
            <a:off x="4295776" y="4291014"/>
            <a:ext cx="1152525" cy="1587"/>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00" name="Line 36"/>
          <p:cNvSpPr>
            <a:spLocks noChangeShapeType="1"/>
          </p:cNvSpPr>
          <p:nvPr/>
        </p:nvSpPr>
        <p:spPr bwMode="auto">
          <a:xfrm flipV="1">
            <a:off x="4295776" y="1628776"/>
            <a:ext cx="792163" cy="1871663"/>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01" name="Line 37"/>
          <p:cNvSpPr>
            <a:spLocks noChangeShapeType="1"/>
          </p:cNvSpPr>
          <p:nvPr/>
        </p:nvSpPr>
        <p:spPr bwMode="auto">
          <a:xfrm flipV="1">
            <a:off x="4295775" y="2276476"/>
            <a:ext cx="863600" cy="574675"/>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02" name="Line 38"/>
          <p:cNvSpPr>
            <a:spLocks noChangeShapeType="1"/>
          </p:cNvSpPr>
          <p:nvPr/>
        </p:nvSpPr>
        <p:spPr bwMode="auto">
          <a:xfrm>
            <a:off x="4295776" y="2419350"/>
            <a:ext cx="936625" cy="36195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03" name="Line 39"/>
          <p:cNvSpPr>
            <a:spLocks noChangeShapeType="1"/>
          </p:cNvSpPr>
          <p:nvPr/>
        </p:nvSpPr>
        <p:spPr bwMode="auto">
          <a:xfrm>
            <a:off x="4367214" y="1627188"/>
            <a:ext cx="865187" cy="396240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04" name="Line 40"/>
          <p:cNvSpPr>
            <a:spLocks noChangeShapeType="1"/>
          </p:cNvSpPr>
          <p:nvPr/>
        </p:nvSpPr>
        <p:spPr bwMode="auto">
          <a:xfrm>
            <a:off x="4151313" y="1195388"/>
            <a:ext cx="1223962" cy="230505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095292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294"/>
                                        </p:tgtEl>
                                        <p:attrNameLst>
                                          <p:attrName>style.visibility</p:attrName>
                                        </p:attrNameLst>
                                      </p:cBhvr>
                                      <p:to>
                                        <p:strVal val="visible"/>
                                      </p:to>
                                    </p:set>
                                    <p:anim calcmode="lin" valueType="num">
                                      <p:cBhvr additive="base">
                                        <p:cTn id="7" dur="500" fill="hold"/>
                                        <p:tgtEl>
                                          <p:spTgt spid="11294"/>
                                        </p:tgtEl>
                                        <p:attrNameLst>
                                          <p:attrName>ppt_x</p:attrName>
                                        </p:attrNameLst>
                                      </p:cBhvr>
                                      <p:tavLst>
                                        <p:tav tm="0">
                                          <p:val>
                                            <p:strVal val="0-#ppt_w/2"/>
                                          </p:val>
                                        </p:tav>
                                        <p:tav tm="100000">
                                          <p:val>
                                            <p:strVal val="#ppt_x"/>
                                          </p:val>
                                        </p:tav>
                                      </p:tavLst>
                                    </p:anim>
                                    <p:anim calcmode="lin" valueType="num">
                                      <p:cBhvr additive="base">
                                        <p:cTn id="8" dur="500" fill="hold"/>
                                        <p:tgtEl>
                                          <p:spTgt spid="112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1295"/>
                                        </p:tgtEl>
                                        <p:attrNameLst>
                                          <p:attrName>style.visibility</p:attrName>
                                        </p:attrNameLst>
                                      </p:cBhvr>
                                      <p:to>
                                        <p:strVal val="visible"/>
                                      </p:to>
                                    </p:set>
                                    <p:anim calcmode="lin" valueType="num">
                                      <p:cBhvr additive="base">
                                        <p:cTn id="12" dur="500" fill="hold"/>
                                        <p:tgtEl>
                                          <p:spTgt spid="11295"/>
                                        </p:tgtEl>
                                        <p:attrNameLst>
                                          <p:attrName>ppt_x</p:attrName>
                                        </p:attrNameLst>
                                      </p:cBhvr>
                                      <p:tavLst>
                                        <p:tav tm="0">
                                          <p:val>
                                            <p:strVal val="0-#ppt_w/2"/>
                                          </p:val>
                                        </p:tav>
                                        <p:tav tm="100000">
                                          <p:val>
                                            <p:strVal val="#ppt_x"/>
                                          </p:val>
                                        </p:tav>
                                      </p:tavLst>
                                    </p:anim>
                                    <p:anim calcmode="lin" valueType="num">
                                      <p:cBhvr additive="base">
                                        <p:cTn id="13" dur="500" fill="hold"/>
                                        <p:tgtEl>
                                          <p:spTgt spid="1129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268"/>
                                        </p:tgtEl>
                                        <p:attrNameLst>
                                          <p:attrName>style.visibility</p:attrName>
                                        </p:attrNameLst>
                                      </p:cBhvr>
                                      <p:to>
                                        <p:strVal val="visible"/>
                                      </p:to>
                                    </p:set>
                                    <p:animEffect transition="in" filter="dissolve">
                                      <p:cBhvr>
                                        <p:cTn id="18" dur="500"/>
                                        <p:tgtEl>
                                          <p:spTgt spid="112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11269"/>
                                        </p:tgtEl>
                                        <p:attrNameLst>
                                          <p:attrName>style.visibility</p:attrName>
                                        </p:attrNameLst>
                                      </p:cBhvr>
                                      <p:to>
                                        <p:strVal val="visible"/>
                                      </p:to>
                                    </p:set>
                                    <p:anim to="" calcmode="lin" valueType="num">
                                      <p:cBhvr>
                                        <p:cTn id="23" dur="1" fill="hold"/>
                                        <p:tgtEl>
                                          <p:spTgt spid="11269"/>
                                        </p:tgtEl>
                                        <p:attrNameLst>
                                          <p:attrName/>
                                        </p:attrNameLst>
                                      </p:cBhvr>
                                    </p:anim>
                                  </p:childTnLst>
                                </p:cTn>
                              </p:par>
                              <p:par>
                                <p:cTn id="24" presetID="24" presetClass="entr" presetSubtype="0" fill="hold" grpId="0" nodeType="withEffect">
                                  <p:stCondLst>
                                    <p:cond delay="0"/>
                                  </p:stCondLst>
                                  <p:childTnLst>
                                    <p:set>
                                      <p:cBhvr>
                                        <p:cTn id="25" dur="1" fill="hold">
                                          <p:stCondLst>
                                            <p:cond delay="0"/>
                                          </p:stCondLst>
                                        </p:cTn>
                                        <p:tgtEl>
                                          <p:spTgt spid="11270"/>
                                        </p:tgtEl>
                                        <p:attrNameLst>
                                          <p:attrName>style.visibility</p:attrName>
                                        </p:attrNameLst>
                                      </p:cBhvr>
                                      <p:to>
                                        <p:strVal val="visible"/>
                                      </p:to>
                                    </p:set>
                                    <p:anim to="" calcmode="lin" valueType="num">
                                      <p:cBhvr>
                                        <p:cTn id="26" dur="1" fill="hold"/>
                                        <p:tgtEl>
                                          <p:spTgt spid="11270"/>
                                        </p:tgtEl>
                                        <p:attrNameLst>
                                          <p:attrName/>
                                        </p:attrNameLst>
                                      </p:cBhvr>
                                    </p:anim>
                                  </p:childTnLst>
                                </p:cTn>
                              </p:par>
                              <p:par>
                                <p:cTn id="27" presetID="24" presetClass="entr" presetSubtype="0" fill="hold" grpId="0" nodeType="withEffect">
                                  <p:stCondLst>
                                    <p:cond delay="0"/>
                                  </p:stCondLst>
                                  <p:childTnLst>
                                    <p:set>
                                      <p:cBhvr>
                                        <p:cTn id="28" dur="1" fill="hold">
                                          <p:stCondLst>
                                            <p:cond delay="0"/>
                                          </p:stCondLst>
                                        </p:cTn>
                                        <p:tgtEl>
                                          <p:spTgt spid="11271"/>
                                        </p:tgtEl>
                                        <p:attrNameLst>
                                          <p:attrName>style.visibility</p:attrName>
                                        </p:attrNameLst>
                                      </p:cBhvr>
                                      <p:to>
                                        <p:strVal val="visible"/>
                                      </p:to>
                                    </p:set>
                                    <p:anim to="" calcmode="lin" valueType="num">
                                      <p:cBhvr>
                                        <p:cTn id="29" dur="1" fill="hold"/>
                                        <p:tgtEl>
                                          <p:spTgt spid="11271"/>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1272"/>
                                        </p:tgtEl>
                                        <p:attrNameLst>
                                          <p:attrName>style.visibility</p:attrName>
                                        </p:attrNameLst>
                                      </p:cBhvr>
                                      <p:to>
                                        <p:strVal val="visible"/>
                                      </p:to>
                                    </p:set>
                                    <p:anim to="" calcmode="lin" valueType="num">
                                      <p:cBhvr>
                                        <p:cTn id="32" dur="1" fill="hold"/>
                                        <p:tgtEl>
                                          <p:spTgt spid="11272"/>
                                        </p:tgtEl>
                                        <p:attrNameLst>
                                          <p:attrName/>
                                        </p:attrNameLst>
                                      </p:cBhvr>
                                    </p:anim>
                                  </p:childTnLst>
                                </p:cTn>
                              </p:par>
                              <p:par>
                                <p:cTn id="33" presetID="24" presetClass="entr" presetSubtype="0" fill="hold" grpId="0" nodeType="withEffect">
                                  <p:stCondLst>
                                    <p:cond delay="0"/>
                                  </p:stCondLst>
                                  <p:childTnLst>
                                    <p:set>
                                      <p:cBhvr>
                                        <p:cTn id="34" dur="1" fill="hold">
                                          <p:stCondLst>
                                            <p:cond delay="0"/>
                                          </p:stCondLst>
                                        </p:cTn>
                                        <p:tgtEl>
                                          <p:spTgt spid="11273"/>
                                        </p:tgtEl>
                                        <p:attrNameLst>
                                          <p:attrName>style.visibility</p:attrName>
                                        </p:attrNameLst>
                                      </p:cBhvr>
                                      <p:to>
                                        <p:strVal val="visible"/>
                                      </p:to>
                                    </p:set>
                                    <p:anim to="" calcmode="lin" valueType="num">
                                      <p:cBhvr>
                                        <p:cTn id="35" dur="1" fill="hold"/>
                                        <p:tgtEl>
                                          <p:spTgt spid="11273"/>
                                        </p:tgtEl>
                                        <p:attrNameLst>
                                          <p:attrName/>
                                        </p:attrNameLst>
                                      </p:cBhvr>
                                    </p:anim>
                                  </p:childTnLst>
                                </p:cTn>
                              </p:par>
                              <p:par>
                                <p:cTn id="36" presetID="24" presetClass="entr" presetSubtype="0" fill="hold" grpId="0" nodeType="withEffect">
                                  <p:stCondLst>
                                    <p:cond delay="0"/>
                                  </p:stCondLst>
                                  <p:childTnLst>
                                    <p:set>
                                      <p:cBhvr>
                                        <p:cTn id="37" dur="1" fill="hold">
                                          <p:stCondLst>
                                            <p:cond delay="0"/>
                                          </p:stCondLst>
                                        </p:cTn>
                                        <p:tgtEl>
                                          <p:spTgt spid="11274"/>
                                        </p:tgtEl>
                                        <p:attrNameLst>
                                          <p:attrName>style.visibility</p:attrName>
                                        </p:attrNameLst>
                                      </p:cBhvr>
                                      <p:to>
                                        <p:strVal val="visible"/>
                                      </p:to>
                                    </p:set>
                                    <p:anim to="" calcmode="lin" valueType="num">
                                      <p:cBhvr>
                                        <p:cTn id="38" dur="1" fill="hold"/>
                                        <p:tgtEl>
                                          <p:spTgt spid="11274"/>
                                        </p:tgtEl>
                                        <p:attrNameLst>
                                          <p:attrName/>
                                        </p:attrNameLst>
                                      </p:cBhvr>
                                    </p:anim>
                                  </p:childTnLst>
                                </p:cTn>
                              </p:par>
                              <p:par>
                                <p:cTn id="39" presetID="24" presetClass="entr" presetSubtype="0" fill="hold" grpId="0" nodeType="withEffect">
                                  <p:stCondLst>
                                    <p:cond delay="0"/>
                                  </p:stCondLst>
                                  <p:childTnLst>
                                    <p:set>
                                      <p:cBhvr>
                                        <p:cTn id="40" dur="1" fill="hold">
                                          <p:stCondLst>
                                            <p:cond delay="0"/>
                                          </p:stCondLst>
                                        </p:cTn>
                                        <p:tgtEl>
                                          <p:spTgt spid="11275"/>
                                        </p:tgtEl>
                                        <p:attrNameLst>
                                          <p:attrName>style.visibility</p:attrName>
                                        </p:attrNameLst>
                                      </p:cBhvr>
                                      <p:to>
                                        <p:strVal val="visible"/>
                                      </p:to>
                                    </p:set>
                                    <p:anim to="" calcmode="lin" valueType="num">
                                      <p:cBhvr>
                                        <p:cTn id="41" dur="1" fill="hold"/>
                                        <p:tgtEl>
                                          <p:spTgt spid="11275"/>
                                        </p:tgtEl>
                                        <p:attrNameLst>
                                          <p:attrName/>
                                        </p:attrNameLst>
                                      </p:cBhvr>
                                    </p:anim>
                                  </p:childTnLst>
                                </p:cTn>
                              </p:par>
                              <p:par>
                                <p:cTn id="42" presetID="24" presetClass="entr" presetSubtype="0" fill="hold" grpId="0" nodeType="withEffect">
                                  <p:stCondLst>
                                    <p:cond delay="0"/>
                                  </p:stCondLst>
                                  <p:childTnLst>
                                    <p:set>
                                      <p:cBhvr>
                                        <p:cTn id="43" dur="1" fill="hold">
                                          <p:stCondLst>
                                            <p:cond delay="0"/>
                                          </p:stCondLst>
                                        </p:cTn>
                                        <p:tgtEl>
                                          <p:spTgt spid="11276"/>
                                        </p:tgtEl>
                                        <p:attrNameLst>
                                          <p:attrName>style.visibility</p:attrName>
                                        </p:attrNameLst>
                                      </p:cBhvr>
                                      <p:to>
                                        <p:strVal val="visible"/>
                                      </p:to>
                                    </p:set>
                                    <p:anim to="" calcmode="lin" valueType="num">
                                      <p:cBhvr>
                                        <p:cTn id="44" dur="1" fill="hold"/>
                                        <p:tgtEl>
                                          <p:spTgt spid="11276"/>
                                        </p:tgtEl>
                                        <p:attrNameLst>
                                          <p:attrName/>
                                        </p:attrNameLst>
                                      </p:cBhvr>
                                    </p:anim>
                                  </p:childTnLst>
                                </p:cTn>
                              </p:par>
                              <p:par>
                                <p:cTn id="45" presetID="24" presetClass="entr" presetSubtype="0" fill="hold" grpId="0" nodeType="withEffect">
                                  <p:stCondLst>
                                    <p:cond delay="0"/>
                                  </p:stCondLst>
                                  <p:childTnLst>
                                    <p:set>
                                      <p:cBhvr>
                                        <p:cTn id="46" dur="1" fill="hold">
                                          <p:stCondLst>
                                            <p:cond delay="0"/>
                                          </p:stCondLst>
                                        </p:cTn>
                                        <p:tgtEl>
                                          <p:spTgt spid="11277"/>
                                        </p:tgtEl>
                                        <p:attrNameLst>
                                          <p:attrName>style.visibility</p:attrName>
                                        </p:attrNameLst>
                                      </p:cBhvr>
                                      <p:to>
                                        <p:strVal val="visible"/>
                                      </p:to>
                                    </p:set>
                                    <p:anim to="" calcmode="lin" valueType="num">
                                      <p:cBhvr>
                                        <p:cTn id="47" dur="1" fill="hold"/>
                                        <p:tgtEl>
                                          <p:spTgt spid="11277"/>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8" fill="hold" grpId="0" nodeType="clickEffect">
                                  <p:stCondLst>
                                    <p:cond delay="0"/>
                                  </p:stCondLst>
                                  <p:childTnLst>
                                    <p:set>
                                      <p:cBhvr>
                                        <p:cTn id="51" dur="1" fill="hold">
                                          <p:stCondLst>
                                            <p:cond delay="0"/>
                                          </p:stCondLst>
                                        </p:cTn>
                                        <p:tgtEl>
                                          <p:spTgt spid="11278"/>
                                        </p:tgtEl>
                                        <p:attrNameLst>
                                          <p:attrName>style.visibility</p:attrName>
                                        </p:attrNameLst>
                                      </p:cBhvr>
                                      <p:to>
                                        <p:strVal val="visible"/>
                                      </p:to>
                                    </p:set>
                                    <p:animEffect transition="in" filter="slide(fromLeft)">
                                      <p:cBhvr>
                                        <p:cTn id="52" dur="500"/>
                                        <p:tgtEl>
                                          <p:spTgt spid="11278"/>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11279"/>
                                        </p:tgtEl>
                                        <p:attrNameLst>
                                          <p:attrName>style.visibility</p:attrName>
                                        </p:attrNameLst>
                                      </p:cBhvr>
                                      <p:to>
                                        <p:strVal val="visible"/>
                                      </p:to>
                                    </p:set>
                                    <p:animEffect transition="in" filter="slide(fromLeft)">
                                      <p:cBhvr>
                                        <p:cTn id="55" dur="500"/>
                                        <p:tgtEl>
                                          <p:spTgt spid="11279"/>
                                        </p:tgtEl>
                                      </p:cBhvr>
                                    </p:animEffect>
                                  </p:childTnLst>
                                </p:cTn>
                              </p:par>
                              <p:par>
                                <p:cTn id="56" presetID="12" presetClass="entr" presetSubtype="8" fill="hold" grpId="0" nodeType="withEffect">
                                  <p:stCondLst>
                                    <p:cond delay="0"/>
                                  </p:stCondLst>
                                  <p:childTnLst>
                                    <p:set>
                                      <p:cBhvr>
                                        <p:cTn id="57" dur="1" fill="hold">
                                          <p:stCondLst>
                                            <p:cond delay="0"/>
                                          </p:stCondLst>
                                        </p:cTn>
                                        <p:tgtEl>
                                          <p:spTgt spid="11280"/>
                                        </p:tgtEl>
                                        <p:attrNameLst>
                                          <p:attrName>style.visibility</p:attrName>
                                        </p:attrNameLst>
                                      </p:cBhvr>
                                      <p:to>
                                        <p:strVal val="visible"/>
                                      </p:to>
                                    </p:set>
                                    <p:animEffect transition="in" filter="slide(fromLeft)">
                                      <p:cBhvr>
                                        <p:cTn id="58" dur="500"/>
                                        <p:tgtEl>
                                          <p:spTgt spid="11280"/>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11281"/>
                                        </p:tgtEl>
                                        <p:attrNameLst>
                                          <p:attrName>style.visibility</p:attrName>
                                        </p:attrNameLst>
                                      </p:cBhvr>
                                      <p:to>
                                        <p:strVal val="visible"/>
                                      </p:to>
                                    </p:set>
                                    <p:animEffect transition="in" filter="slide(fromLeft)">
                                      <p:cBhvr>
                                        <p:cTn id="61" dur="500"/>
                                        <p:tgtEl>
                                          <p:spTgt spid="11281"/>
                                        </p:tgtEl>
                                      </p:cBhvr>
                                    </p:animEffect>
                                  </p:childTnLst>
                                </p:cTn>
                              </p:par>
                              <p:par>
                                <p:cTn id="62" presetID="12" presetClass="entr" presetSubtype="8" fill="hold" grpId="0" nodeType="withEffect">
                                  <p:stCondLst>
                                    <p:cond delay="0"/>
                                  </p:stCondLst>
                                  <p:childTnLst>
                                    <p:set>
                                      <p:cBhvr>
                                        <p:cTn id="63" dur="1" fill="hold">
                                          <p:stCondLst>
                                            <p:cond delay="0"/>
                                          </p:stCondLst>
                                        </p:cTn>
                                        <p:tgtEl>
                                          <p:spTgt spid="11282"/>
                                        </p:tgtEl>
                                        <p:attrNameLst>
                                          <p:attrName>style.visibility</p:attrName>
                                        </p:attrNameLst>
                                      </p:cBhvr>
                                      <p:to>
                                        <p:strVal val="visible"/>
                                      </p:to>
                                    </p:set>
                                    <p:animEffect transition="in" filter="slide(fromLeft)">
                                      <p:cBhvr>
                                        <p:cTn id="64" dur="500"/>
                                        <p:tgtEl>
                                          <p:spTgt spid="11282"/>
                                        </p:tgtEl>
                                      </p:cBhvr>
                                    </p:animEffect>
                                  </p:childTnLst>
                                </p:cTn>
                              </p:par>
                              <p:par>
                                <p:cTn id="65" presetID="12" presetClass="entr" presetSubtype="8" fill="hold" grpId="0" nodeType="withEffect">
                                  <p:stCondLst>
                                    <p:cond delay="0"/>
                                  </p:stCondLst>
                                  <p:childTnLst>
                                    <p:set>
                                      <p:cBhvr>
                                        <p:cTn id="66" dur="1" fill="hold">
                                          <p:stCondLst>
                                            <p:cond delay="0"/>
                                          </p:stCondLst>
                                        </p:cTn>
                                        <p:tgtEl>
                                          <p:spTgt spid="11283"/>
                                        </p:tgtEl>
                                        <p:attrNameLst>
                                          <p:attrName>style.visibility</p:attrName>
                                        </p:attrNameLst>
                                      </p:cBhvr>
                                      <p:to>
                                        <p:strVal val="visible"/>
                                      </p:to>
                                    </p:set>
                                    <p:animEffect transition="in" filter="slide(fromLeft)">
                                      <p:cBhvr>
                                        <p:cTn id="67" dur="500"/>
                                        <p:tgtEl>
                                          <p:spTgt spid="11283"/>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11284"/>
                                        </p:tgtEl>
                                        <p:attrNameLst>
                                          <p:attrName>style.visibility</p:attrName>
                                        </p:attrNameLst>
                                      </p:cBhvr>
                                      <p:to>
                                        <p:strVal val="visible"/>
                                      </p:to>
                                    </p:set>
                                    <p:animEffect transition="in" filter="slide(fromLeft)">
                                      <p:cBhvr>
                                        <p:cTn id="70" dur="500"/>
                                        <p:tgtEl>
                                          <p:spTgt spid="11284"/>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11285"/>
                                        </p:tgtEl>
                                        <p:attrNameLst>
                                          <p:attrName>style.visibility</p:attrName>
                                        </p:attrNameLst>
                                      </p:cBhvr>
                                      <p:to>
                                        <p:strVal val="visible"/>
                                      </p:to>
                                    </p:set>
                                    <p:animEffect transition="in" filter="slide(fromLeft)">
                                      <p:cBhvr>
                                        <p:cTn id="73" dur="500"/>
                                        <p:tgtEl>
                                          <p:spTgt spid="11285"/>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1286"/>
                                        </p:tgtEl>
                                        <p:attrNameLst>
                                          <p:attrName>style.visibility</p:attrName>
                                        </p:attrNameLst>
                                      </p:cBhvr>
                                      <p:to>
                                        <p:strVal val="visible"/>
                                      </p:to>
                                    </p:set>
                                    <p:animEffect transition="in" filter="slide(fromLeft)">
                                      <p:cBhvr>
                                        <p:cTn id="76" dur="500"/>
                                        <p:tgtEl>
                                          <p:spTgt spid="11286"/>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1304"/>
                                        </p:tgtEl>
                                        <p:attrNameLst>
                                          <p:attrName>style.visibility</p:attrName>
                                        </p:attrNameLst>
                                      </p:cBhvr>
                                      <p:to>
                                        <p:strVal val="visible"/>
                                      </p:to>
                                    </p:set>
                                    <p:animEffect transition="in" filter="dissolve">
                                      <p:cBhvr>
                                        <p:cTn id="81" dur="500"/>
                                        <p:tgtEl>
                                          <p:spTgt spid="11304"/>
                                        </p:tgtEl>
                                      </p:cBhvr>
                                    </p:animEffect>
                                  </p:childTnLst>
                                  <p:subTnLst>
                                    <p:set>
                                      <p:cBhvr override="childStyle">
                                        <p:cTn dur="1" fill="hold" display="0" masterRel="nextClick" afterEffect="1"/>
                                        <p:tgtEl>
                                          <p:spTgt spid="11304"/>
                                        </p:tgtEl>
                                        <p:attrNameLst>
                                          <p:attrName>style.visibility</p:attrName>
                                        </p:attrNameLst>
                                      </p:cBhvr>
                                      <p:to>
                                        <p:strVal val="hidden"/>
                                      </p:to>
                                    </p:set>
                                  </p:sub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1303"/>
                                        </p:tgtEl>
                                        <p:attrNameLst>
                                          <p:attrName>style.visibility</p:attrName>
                                        </p:attrNameLst>
                                      </p:cBhvr>
                                      <p:to>
                                        <p:strVal val="visible"/>
                                      </p:to>
                                    </p:set>
                                    <p:animEffect transition="in" filter="dissolve">
                                      <p:cBhvr>
                                        <p:cTn id="86" dur="500"/>
                                        <p:tgtEl>
                                          <p:spTgt spid="11303"/>
                                        </p:tgtEl>
                                      </p:cBhvr>
                                    </p:animEffect>
                                  </p:childTnLst>
                                  <p:subTnLst>
                                    <p:set>
                                      <p:cBhvr override="childStyle">
                                        <p:cTn dur="1" fill="hold" display="0" masterRel="nextClick" afterEffect="1"/>
                                        <p:tgtEl>
                                          <p:spTgt spid="11303"/>
                                        </p:tgtEl>
                                        <p:attrNameLst>
                                          <p:attrName>style.visibility</p:attrName>
                                        </p:attrNameLst>
                                      </p:cBhvr>
                                      <p:to>
                                        <p:strVal val="hidden"/>
                                      </p:to>
                                    </p:set>
                                  </p:subTnLst>
                                </p:cTn>
                              </p:par>
                            </p:childTnLst>
                          </p:cTn>
                        </p:par>
                      </p:childTnLst>
                    </p:cTn>
                  </p:par>
                  <p:par>
                    <p:cTn id="87" fill="hold" nodeType="clickPar">
                      <p:stCondLst>
                        <p:cond delay="indefinite"/>
                      </p:stCondLst>
                      <p:childTnLst>
                        <p:par>
                          <p:cTn id="88" fill="hold" nodeType="withGroup">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11302"/>
                                        </p:tgtEl>
                                        <p:attrNameLst>
                                          <p:attrName>style.visibility</p:attrName>
                                        </p:attrNameLst>
                                      </p:cBhvr>
                                      <p:to>
                                        <p:strVal val="visible"/>
                                      </p:to>
                                    </p:set>
                                    <p:animEffect transition="in" filter="dissolve">
                                      <p:cBhvr>
                                        <p:cTn id="91" dur="500"/>
                                        <p:tgtEl>
                                          <p:spTgt spid="11302"/>
                                        </p:tgtEl>
                                      </p:cBhvr>
                                    </p:animEffect>
                                  </p:childTnLst>
                                  <p:subTnLst>
                                    <p:set>
                                      <p:cBhvr override="childStyle">
                                        <p:cTn dur="1" fill="hold" display="0" masterRel="nextClick" afterEffect="1"/>
                                        <p:tgtEl>
                                          <p:spTgt spid="11302"/>
                                        </p:tgtEl>
                                        <p:attrNameLst>
                                          <p:attrName>style.visibility</p:attrName>
                                        </p:attrNameLst>
                                      </p:cBhvr>
                                      <p:to>
                                        <p:strVal val="hidden"/>
                                      </p:to>
                                    </p:set>
                                  </p:sub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11301"/>
                                        </p:tgtEl>
                                        <p:attrNameLst>
                                          <p:attrName>style.visibility</p:attrName>
                                        </p:attrNameLst>
                                      </p:cBhvr>
                                      <p:to>
                                        <p:strVal val="visible"/>
                                      </p:to>
                                    </p:set>
                                    <p:animEffect transition="in" filter="dissolve">
                                      <p:cBhvr>
                                        <p:cTn id="96" dur="500"/>
                                        <p:tgtEl>
                                          <p:spTgt spid="11301"/>
                                        </p:tgtEl>
                                      </p:cBhvr>
                                    </p:animEffect>
                                  </p:childTnLst>
                                  <p:subTnLst>
                                    <p:set>
                                      <p:cBhvr override="childStyle">
                                        <p:cTn dur="1" fill="hold" display="0" masterRel="nextClick" afterEffect="1"/>
                                        <p:tgtEl>
                                          <p:spTgt spid="11301"/>
                                        </p:tgtEl>
                                        <p:attrNameLst>
                                          <p:attrName>style.visibility</p:attrName>
                                        </p:attrNameLst>
                                      </p:cBhvr>
                                      <p:to>
                                        <p:strVal val="hidden"/>
                                      </p:to>
                                    </p:set>
                                  </p:subTnLst>
                                </p:cTn>
                              </p:par>
                            </p:childTnLst>
                          </p:cTn>
                        </p:par>
                      </p:childTnLst>
                    </p:cTn>
                  </p:par>
                  <p:par>
                    <p:cTn id="97" fill="hold" nodeType="clickPar">
                      <p:stCondLst>
                        <p:cond delay="indefinite"/>
                      </p:stCondLst>
                      <p:childTnLst>
                        <p:par>
                          <p:cTn id="98" fill="hold" nodeType="withGroup">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11300"/>
                                        </p:tgtEl>
                                        <p:attrNameLst>
                                          <p:attrName>style.visibility</p:attrName>
                                        </p:attrNameLst>
                                      </p:cBhvr>
                                      <p:to>
                                        <p:strVal val="visible"/>
                                      </p:to>
                                    </p:set>
                                    <p:animEffect transition="in" filter="dissolve">
                                      <p:cBhvr>
                                        <p:cTn id="101" dur="500"/>
                                        <p:tgtEl>
                                          <p:spTgt spid="11300"/>
                                        </p:tgtEl>
                                      </p:cBhvr>
                                    </p:animEffect>
                                  </p:childTnLst>
                                  <p:subTnLst>
                                    <p:set>
                                      <p:cBhvr override="childStyle">
                                        <p:cTn dur="1" fill="hold" display="0" masterRel="nextClick" afterEffect="1"/>
                                        <p:tgtEl>
                                          <p:spTgt spid="11300"/>
                                        </p:tgtEl>
                                        <p:attrNameLst>
                                          <p:attrName>style.visibility</p:attrName>
                                        </p:attrNameLst>
                                      </p:cBhvr>
                                      <p:to>
                                        <p:strVal val="hidden"/>
                                      </p:to>
                                    </p:set>
                                  </p:subTnLst>
                                </p:cTn>
                              </p:par>
                            </p:childTnLst>
                          </p:cTn>
                        </p:par>
                      </p:childTnLst>
                    </p:cTn>
                  </p:par>
                  <p:par>
                    <p:cTn id="102" fill="hold" nodeType="clickPar">
                      <p:stCondLst>
                        <p:cond delay="indefinite"/>
                      </p:stCondLst>
                      <p:childTnLst>
                        <p:par>
                          <p:cTn id="103" fill="hold" nodeType="withGroup">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11299"/>
                                        </p:tgtEl>
                                        <p:attrNameLst>
                                          <p:attrName>style.visibility</p:attrName>
                                        </p:attrNameLst>
                                      </p:cBhvr>
                                      <p:to>
                                        <p:strVal val="visible"/>
                                      </p:to>
                                    </p:set>
                                    <p:animEffect transition="in" filter="dissolve">
                                      <p:cBhvr>
                                        <p:cTn id="106" dur="500"/>
                                        <p:tgtEl>
                                          <p:spTgt spid="11299"/>
                                        </p:tgtEl>
                                      </p:cBhvr>
                                    </p:animEffect>
                                  </p:childTnLst>
                                  <p:subTnLst>
                                    <p:set>
                                      <p:cBhvr override="childStyle">
                                        <p:cTn dur="1" fill="hold" display="0" masterRel="nextClick" afterEffect="1"/>
                                        <p:tgtEl>
                                          <p:spTgt spid="11299"/>
                                        </p:tgtEl>
                                        <p:attrNameLst>
                                          <p:attrName>style.visibility</p:attrName>
                                        </p:attrNameLst>
                                      </p:cBhvr>
                                      <p:to>
                                        <p:strVal val="hidden"/>
                                      </p:to>
                                    </p:set>
                                  </p:sub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11298"/>
                                        </p:tgtEl>
                                        <p:attrNameLst>
                                          <p:attrName>style.visibility</p:attrName>
                                        </p:attrNameLst>
                                      </p:cBhvr>
                                      <p:to>
                                        <p:strVal val="visible"/>
                                      </p:to>
                                    </p:set>
                                    <p:animEffect transition="in" filter="dissolve">
                                      <p:cBhvr>
                                        <p:cTn id="111" dur="500"/>
                                        <p:tgtEl>
                                          <p:spTgt spid="11298"/>
                                        </p:tgtEl>
                                      </p:cBhvr>
                                    </p:animEffect>
                                  </p:childTnLst>
                                  <p:subTnLst>
                                    <p:set>
                                      <p:cBhvr override="childStyle">
                                        <p:cTn dur="1" fill="hold" display="0" masterRel="nextClick" afterEffect="1"/>
                                        <p:tgtEl>
                                          <p:spTgt spid="11298"/>
                                        </p:tgtEl>
                                        <p:attrNameLst>
                                          <p:attrName>style.visibility</p:attrName>
                                        </p:attrNameLst>
                                      </p:cBhvr>
                                      <p:to>
                                        <p:strVal val="hidden"/>
                                      </p:to>
                                    </p:set>
                                  </p:subTnLst>
                                </p:cTn>
                              </p:par>
                            </p:childTnLst>
                          </p:cTn>
                        </p:par>
                      </p:childTnLst>
                    </p:cTn>
                  </p:par>
                  <p:par>
                    <p:cTn id="112" fill="hold" nodeType="clickPar">
                      <p:stCondLst>
                        <p:cond delay="indefinite"/>
                      </p:stCondLst>
                      <p:childTnLst>
                        <p:par>
                          <p:cTn id="113" fill="hold" nodeType="withGroup">
                            <p:stCondLst>
                              <p:cond delay="0"/>
                            </p:stCondLst>
                            <p:childTnLst>
                              <p:par>
                                <p:cTn id="114" presetID="9" presetClass="entr" presetSubtype="0" fill="hold" grpId="0" nodeType="clickEffect">
                                  <p:stCondLst>
                                    <p:cond delay="0"/>
                                  </p:stCondLst>
                                  <p:childTnLst>
                                    <p:set>
                                      <p:cBhvr>
                                        <p:cTn id="115" dur="1" fill="hold">
                                          <p:stCondLst>
                                            <p:cond delay="0"/>
                                          </p:stCondLst>
                                        </p:cTn>
                                        <p:tgtEl>
                                          <p:spTgt spid="11297"/>
                                        </p:tgtEl>
                                        <p:attrNameLst>
                                          <p:attrName>style.visibility</p:attrName>
                                        </p:attrNameLst>
                                      </p:cBhvr>
                                      <p:to>
                                        <p:strVal val="visible"/>
                                      </p:to>
                                    </p:set>
                                    <p:animEffect transition="in" filter="dissolve">
                                      <p:cBhvr>
                                        <p:cTn id="116" dur="500"/>
                                        <p:tgtEl>
                                          <p:spTgt spid="11297"/>
                                        </p:tgtEl>
                                      </p:cBhvr>
                                    </p:animEffect>
                                  </p:childTnLst>
                                  <p:subTnLst>
                                    <p:set>
                                      <p:cBhvr override="childStyle">
                                        <p:cTn dur="1" fill="hold" display="0" masterRel="nextClick" afterEffect="1"/>
                                        <p:tgtEl>
                                          <p:spTgt spid="11297"/>
                                        </p:tgtEl>
                                        <p:attrNameLst>
                                          <p:attrName>style.visibility</p:attrName>
                                        </p:attrNameLst>
                                      </p:cBhvr>
                                      <p:to>
                                        <p:strVal val="hidden"/>
                                      </p:to>
                                    </p:set>
                                  </p:subTnLst>
                                </p:cTn>
                              </p:par>
                            </p:childTnLst>
                          </p:cTn>
                        </p:par>
                      </p:childTnLst>
                    </p:cTn>
                  </p:par>
                  <p:par>
                    <p:cTn id="117" fill="hold" nodeType="clickPar">
                      <p:stCondLst>
                        <p:cond delay="indefinite"/>
                      </p:stCondLst>
                      <p:childTnLst>
                        <p:par>
                          <p:cTn id="118" fill="hold" nodeType="withGroup">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11296"/>
                                        </p:tgtEl>
                                        <p:attrNameLst>
                                          <p:attrName>style.visibility</p:attrName>
                                        </p:attrNameLst>
                                      </p:cBhvr>
                                      <p:to>
                                        <p:strVal val="visible"/>
                                      </p:to>
                                    </p:set>
                                    <p:animEffect transition="in" filter="dissolve">
                                      <p:cBhvr>
                                        <p:cTn id="121" dur="500"/>
                                        <p:tgtEl>
                                          <p:spTgt spid="11296"/>
                                        </p:tgtEl>
                                      </p:cBhvr>
                                    </p:animEffect>
                                  </p:childTnLst>
                                  <p:subTnLst>
                                    <p:set>
                                      <p:cBhvr override="childStyle">
                                        <p:cTn dur="1" fill="hold" display="0" masterRel="nextClick" afterEffect="1"/>
                                        <p:tgtEl>
                                          <p:spTgt spid="1129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P spid="11270" grpId="0" animBg="1"/>
      <p:bldP spid="11271" grpId="0" animBg="1"/>
      <p:bldP spid="11272" grpId="0" animBg="1"/>
      <p:bldP spid="11273" grpId="0" animBg="1"/>
      <p:bldP spid="11274" grpId="0" animBg="1"/>
      <p:bldP spid="11275" grpId="0" animBg="1"/>
      <p:bldP spid="11276" grpId="0" animBg="1"/>
      <p:bldP spid="11277" grpId="0" animBg="1"/>
      <p:bldP spid="11279" grpId="0" animBg="1"/>
      <p:bldP spid="11280" grpId="0" animBg="1"/>
      <p:bldP spid="11281" grpId="0" animBg="1"/>
      <p:bldP spid="11282" grpId="0" animBg="1"/>
      <p:bldP spid="11283" grpId="0" animBg="1"/>
      <p:bldP spid="11284" grpId="0" animBg="1"/>
      <p:bldP spid="11285" grpId="0" animBg="1"/>
      <p:bldP spid="11286" grpId="0" animBg="1"/>
      <p:bldP spid="11278" grpId="0" animBg="1"/>
      <p:bldP spid="11294" grpId="0" animBg="1"/>
      <p:bldP spid="11268" grpId="0" animBg="1"/>
      <p:bldP spid="11296" grpId="0" animBg="1"/>
      <p:bldP spid="11297" grpId="0" animBg="1"/>
      <p:bldP spid="11298" grpId="0" animBg="1"/>
      <p:bldP spid="11299" grpId="0" animBg="1"/>
      <p:bldP spid="11300" grpId="0" animBg="1"/>
      <p:bldP spid="11301" grpId="0" animBg="1"/>
      <p:bldP spid="11302" grpId="0" animBg="1"/>
      <p:bldP spid="11303" grpId="0" animBg="1"/>
      <p:bldP spid="1130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6"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nvGraphicFramePr>
        <p:xfrm>
          <a:off x="9264651" y="3933826"/>
          <a:ext cx="3719513" cy="2644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30" name="Text Box 45"/>
          <p:cNvSpPr txBox="1">
            <a:spLocks noChangeArrowheads="1"/>
          </p:cNvSpPr>
          <p:nvPr/>
        </p:nvSpPr>
        <p:spPr bwMode="auto">
          <a:xfrm>
            <a:off x="7535864" y="549275"/>
            <a:ext cx="3563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600">
                <a:latin typeface="Century Gothic" panose="020B0502020202020204" pitchFamily="34" charset="0"/>
              </a:rPr>
              <a:t> Lesson 1</a:t>
            </a:r>
            <a:r>
              <a:rPr lang="en-GB" altLang="en-US" sz="1600">
                <a:solidFill>
                  <a:srgbClr val="FF0000"/>
                </a:solidFill>
                <a:latin typeface="Century Gothic" panose="020B0502020202020204" pitchFamily="34" charset="0"/>
              </a:rPr>
              <a:t>…</a:t>
            </a:r>
            <a:r>
              <a:rPr lang="en-GB" altLang="en-US" sz="1600">
                <a:latin typeface="Century Gothic" panose="020B0502020202020204" pitchFamily="34" charset="0"/>
              </a:rPr>
              <a:t>  Personal Skills</a:t>
            </a:r>
            <a:r>
              <a:rPr lang="en-GB" altLang="en-US" sz="1600">
                <a:solidFill>
                  <a:srgbClr val="FF0000"/>
                </a:solidFill>
                <a:latin typeface="Century Gothic" panose="020B0502020202020204" pitchFamily="34" charset="0"/>
              </a:rPr>
              <a:t>…</a:t>
            </a:r>
            <a:endParaRPr lang="en-US" altLang="en-US" sz="1600">
              <a:solidFill>
                <a:srgbClr val="FF0000"/>
              </a:solidFill>
              <a:latin typeface="Century Gothic" panose="020B0502020202020204" pitchFamily="34" charset="0"/>
            </a:endParaRPr>
          </a:p>
        </p:txBody>
      </p:sp>
      <p:sp>
        <p:nvSpPr>
          <p:cNvPr id="16432" name="Text Box 48"/>
          <p:cNvSpPr txBox="1">
            <a:spLocks noChangeArrowheads="1"/>
          </p:cNvSpPr>
          <p:nvPr/>
        </p:nvSpPr>
        <p:spPr bwMode="auto">
          <a:xfrm>
            <a:off x="1774825" y="333376"/>
            <a:ext cx="280828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solidFill>
                  <a:schemeClr val="bg1"/>
                </a:solidFill>
                <a:latin typeface="Century Gothic" panose="020B0502020202020204" pitchFamily="34" charset="0"/>
              </a:rPr>
              <a:t>         Task Two</a:t>
            </a:r>
            <a:r>
              <a:rPr lang="en-GB" altLang="en-US" sz="2400">
                <a:solidFill>
                  <a:srgbClr val="FF0000"/>
                </a:solidFill>
                <a:latin typeface="Century Gothic" panose="020B0502020202020204" pitchFamily="34" charset="0"/>
              </a:rPr>
              <a:t>…  </a:t>
            </a:r>
            <a:endParaRPr lang="en-US" altLang="en-US" sz="2400">
              <a:solidFill>
                <a:srgbClr val="FF0000"/>
              </a:solidFill>
              <a:latin typeface="Century Gothic" panose="020B0502020202020204" pitchFamily="34" charset="0"/>
            </a:endParaRPr>
          </a:p>
        </p:txBody>
      </p:sp>
      <p:pic>
        <p:nvPicPr>
          <p:cNvPr id="16431" name="Picture 47" descr="MCj0241179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7850" y="188914"/>
            <a:ext cx="717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4" name="Rectangle 50"/>
          <p:cNvSpPr>
            <a:spLocks noChangeArrowheads="1"/>
          </p:cNvSpPr>
          <p:nvPr/>
        </p:nvSpPr>
        <p:spPr bwMode="auto">
          <a:xfrm>
            <a:off x="1774826" y="1052513"/>
            <a:ext cx="4752975" cy="707886"/>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a:latin typeface="Comic Sans MS" panose="030F0702030302020204" pitchFamily="66" charset="0"/>
              </a:rPr>
              <a:t>In your groups, number yourselves </a:t>
            </a:r>
          </a:p>
          <a:p>
            <a:pPr eaLnBrk="1" hangingPunct="1">
              <a:spcBef>
                <a:spcPct val="0"/>
              </a:spcBef>
              <a:buFontTx/>
              <a:buNone/>
            </a:pPr>
            <a:r>
              <a:rPr lang="en-GB" altLang="en-US" sz="2000">
                <a:latin typeface="Comic Sans MS" panose="030F0702030302020204" pitchFamily="66" charset="0"/>
              </a:rPr>
              <a:t>1 to 3</a:t>
            </a:r>
            <a:r>
              <a:rPr lang="en-GB" altLang="en-US" sz="2000">
                <a:solidFill>
                  <a:srgbClr val="FF0000"/>
                </a:solidFill>
                <a:latin typeface="Comic Sans MS" panose="030F0702030302020204" pitchFamily="66" charset="0"/>
              </a:rPr>
              <a:t>…</a:t>
            </a:r>
          </a:p>
        </p:txBody>
      </p:sp>
      <p:sp>
        <p:nvSpPr>
          <p:cNvPr id="16435" name="Rectangle 51"/>
          <p:cNvSpPr>
            <a:spLocks noChangeArrowheads="1"/>
          </p:cNvSpPr>
          <p:nvPr/>
        </p:nvSpPr>
        <p:spPr bwMode="auto">
          <a:xfrm>
            <a:off x="1774826" y="1916113"/>
            <a:ext cx="4752975" cy="707886"/>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a:latin typeface="Comic Sans MS" panose="030F0702030302020204" pitchFamily="66" charset="0"/>
              </a:rPr>
              <a:t>Number 1 will do ALL the writing and drawing. No one else</a:t>
            </a:r>
            <a:r>
              <a:rPr lang="en-GB" altLang="en-US" sz="2000">
                <a:solidFill>
                  <a:srgbClr val="FF0000"/>
                </a:solidFill>
                <a:latin typeface="Comic Sans MS" panose="030F0702030302020204" pitchFamily="66" charset="0"/>
              </a:rPr>
              <a:t>…!</a:t>
            </a:r>
          </a:p>
        </p:txBody>
      </p:sp>
      <p:sp>
        <p:nvSpPr>
          <p:cNvPr id="16436" name="Rectangle 52"/>
          <p:cNvSpPr>
            <a:spLocks noChangeArrowheads="1"/>
          </p:cNvSpPr>
          <p:nvPr/>
        </p:nvSpPr>
        <p:spPr bwMode="auto">
          <a:xfrm>
            <a:off x="1774826" y="2781301"/>
            <a:ext cx="4752975" cy="104457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a:latin typeface="Comic Sans MS" panose="030F0702030302020204" pitchFamily="66" charset="0"/>
              </a:rPr>
              <a:t>Number 2 and 3 take it in turns to go to the front and memorise a poster for 30 seconds </a:t>
            </a:r>
            <a:r>
              <a:rPr lang="en-GB" altLang="en-US" sz="2000">
                <a:solidFill>
                  <a:srgbClr val="FF0000"/>
                </a:solidFill>
                <a:latin typeface="Comic Sans MS" panose="030F0702030302020204" pitchFamily="66" charset="0"/>
              </a:rPr>
              <a:t>…</a:t>
            </a:r>
          </a:p>
        </p:txBody>
      </p:sp>
      <p:sp>
        <p:nvSpPr>
          <p:cNvPr id="16437" name="Rectangle 53"/>
          <p:cNvSpPr>
            <a:spLocks noChangeArrowheads="1"/>
          </p:cNvSpPr>
          <p:nvPr/>
        </p:nvSpPr>
        <p:spPr bwMode="auto">
          <a:xfrm>
            <a:off x="1774826" y="3933826"/>
            <a:ext cx="4752975" cy="128587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900">
                <a:latin typeface="Comic Sans MS" panose="030F0702030302020204" pitchFamily="66" charset="0"/>
              </a:rPr>
              <a:t>After 30 seconds, they will go back to their group and describe what they saw to their Number 1, who must write down and draw what they say</a:t>
            </a:r>
            <a:r>
              <a:rPr lang="en-GB" altLang="en-US" sz="1900">
                <a:solidFill>
                  <a:srgbClr val="FF0000"/>
                </a:solidFill>
                <a:latin typeface="Comic Sans MS" panose="030F0702030302020204" pitchFamily="66" charset="0"/>
              </a:rPr>
              <a:t>…</a:t>
            </a:r>
          </a:p>
        </p:txBody>
      </p:sp>
      <p:sp>
        <p:nvSpPr>
          <p:cNvPr id="16438" name="Rectangle 54"/>
          <p:cNvSpPr>
            <a:spLocks noChangeArrowheads="1"/>
          </p:cNvSpPr>
          <p:nvPr/>
        </p:nvSpPr>
        <p:spPr bwMode="auto">
          <a:xfrm>
            <a:off x="1774826" y="5373689"/>
            <a:ext cx="4752975" cy="1015663"/>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a:latin typeface="Comic Sans MS" panose="030F0702030302020204" pitchFamily="66" charset="0"/>
              </a:rPr>
              <a:t>Number 2 and number 3 will get two turns each to go to the front so must remember as much as possible</a:t>
            </a:r>
            <a:r>
              <a:rPr lang="en-GB" altLang="en-US" sz="2000">
                <a:solidFill>
                  <a:srgbClr val="FF0000"/>
                </a:solidFill>
                <a:latin typeface="Comic Sans MS" panose="030F0702030302020204" pitchFamily="66" charset="0"/>
              </a:rPr>
              <a:t>…!</a:t>
            </a:r>
          </a:p>
        </p:txBody>
      </p:sp>
      <p:sp>
        <p:nvSpPr>
          <p:cNvPr id="16439" name="Rectangle 55"/>
          <p:cNvSpPr>
            <a:spLocks noChangeArrowheads="1"/>
          </p:cNvSpPr>
          <p:nvPr/>
        </p:nvSpPr>
        <p:spPr bwMode="auto">
          <a:xfrm>
            <a:off x="6743701" y="1052514"/>
            <a:ext cx="3673475" cy="104457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a:latin typeface="Comic Sans MS" panose="030F0702030302020204" pitchFamily="66" charset="0"/>
              </a:rPr>
              <a:t>The team with the closest diagram to the original, wins</a:t>
            </a:r>
            <a:r>
              <a:rPr lang="en-GB" altLang="en-US" sz="2000">
                <a:solidFill>
                  <a:srgbClr val="FF0000"/>
                </a:solidFill>
                <a:latin typeface="Comic Sans MS" panose="030F0702030302020204" pitchFamily="66" charset="0"/>
              </a:rPr>
              <a:t>…!</a:t>
            </a:r>
          </a:p>
        </p:txBody>
      </p:sp>
      <p:pic>
        <p:nvPicPr>
          <p:cNvPr id="1039" name="Picture 56" descr="MCj0440428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3701" y="2349500"/>
            <a:ext cx="3624263" cy="4319588"/>
          </a:xfrm>
          <a:prstGeom prst="rect">
            <a:avLst/>
          </a:prstGeom>
          <a:solidFill>
            <a:schemeClr val="bg1"/>
          </a:solidFill>
          <a:ln w="38100">
            <a:solidFill>
              <a:schemeClr val="tx1"/>
            </a:solidFill>
            <a:miter lim="800000"/>
            <a:headEnd/>
            <a:tailEnd/>
          </a:ln>
        </p:spPr>
      </p:pic>
    </p:spTree>
    <p:extLst>
      <p:ext uri="{BB962C8B-B14F-4D97-AF65-F5344CB8AC3E}">
        <p14:creationId xmlns:p14="http://schemas.microsoft.com/office/powerpoint/2010/main" val="10516986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431"/>
                                        </p:tgtEl>
                                        <p:attrNameLst>
                                          <p:attrName>style.visibility</p:attrName>
                                        </p:attrNameLst>
                                      </p:cBhvr>
                                      <p:to>
                                        <p:strVal val="visible"/>
                                      </p:to>
                                    </p:set>
                                    <p:anim calcmode="lin" valueType="num">
                                      <p:cBhvr additive="base">
                                        <p:cTn id="7" dur="500" fill="hold"/>
                                        <p:tgtEl>
                                          <p:spTgt spid="16431"/>
                                        </p:tgtEl>
                                        <p:attrNameLst>
                                          <p:attrName>ppt_x</p:attrName>
                                        </p:attrNameLst>
                                      </p:cBhvr>
                                      <p:tavLst>
                                        <p:tav tm="0">
                                          <p:val>
                                            <p:strVal val="0-#ppt_w/2"/>
                                          </p:val>
                                        </p:tav>
                                        <p:tav tm="100000">
                                          <p:val>
                                            <p:strVal val="#ppt_x"/>
                                          </p:val>
                                        </p:tav>
                                      </p:tavLst>
                                    </p:anim>
                                    <p:anim calcmode="lin" valueType="num">
                                      <p:cBhvr additive="base">
                                        <p:cTn id="8" dur="500" fill="hold"/>
                                        <p:tgtEl>
                                          <p:spTgt spid="1643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432"/>
                                        </p:tgtEl>
                                        <p:attrNameLst>
                                          <p:attrName>style.visibility</p:attrName>
                                        </p:attrNameLst>
                                      </p:cBhvr>
                                      <p:to>
                                        <p:strVal val="visible"/>
                                      </p:to>
                                    </p:set>
                                    <p:anim calcmode="lin" valueType="num">
                                      <p:cBhvr additive="base">
                                        <p:cTn id="11" dur="500" fill="hold"/>
                                        <p:tgtEl>
                                          <p:spTgt spid="16432"/>
                                        </p:tgtEl>
                                        <p:attrNameLst>
                                          <p:attrName>ppt_x</p:attrName>
                                        </p:attrNameLst>
                                      </p:cBhvr>
                                      <p:tavLst>
                                        <p:tav tm="0">
                                          <p:val>
                                            <p:strVal val="0-#ppt_w/2"/>
                                          </p:val>
                                        </p:tav>
                                        <p:tav tm="100000">
                                          <p:val>
                                            <p:strVal val="#ppt_x"/>
                                          </p:val>
                                        </p:tav>
                                      </p:tavLst>
                                    </p:anim>
                                    <p:anim calcmode="lin" valueType="num">
                                      <p:cBhvr additive="base">
                                        <p:cTn id="12" dur="500" fill="hold"/>
                                        <p:tgtEl>
                                          <p:spTgt spid="1643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34"/>
                                        </p:tgtEl>
                                        <p:attrNameLst>
                                          <p:attrName>style.visibility</p:attrName>
                                        </p:attrNameLst>
                                      </p:cBhvr>
                                      <p:to>
                                        <p:strVal val="visible"/>
                                      </p:to>
                                    </p:set>
                                    <p:animEffect transition="in" filter="dissolve">
                                      <p:cBhvr>
                                        <p:cTn id="17" dur="500"/>
                                        <p:tgtEl>
                                          <p:spTgt spid="164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35"/>
                                        </p:tgtEl>
                                        <p:attrNameLst>
                                          <p:attrName>style.visibility</p:attrName>
                                        </p:attrNameLst>
                                      </p:cBhvr>
                                      <p:to>
                                        <p:strVal val="visible"/>
                                      </p:to>
                                    </p:set>
                                    <p:animEffect transition="in" filter="dissolve">
                                      <p:cBhvr>
                                        <p:cTn id="22" dur="500"/>
                                        <p:tgtEl>
                                          <p:spTgt spid="164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36"/>
                                        </p:tgtEl>
                                        <p:attrNameLst>
                                          <p:attrName>style.visibility</p:attrName>
                                        </p:attrNameLst>
                                      </p:cBhvr>
                                      <p:to>
                                        <p:strVal val="visible"/>
                                      </p:to>
                                    </p:set>
                                    <p:animEffect transition="in" filter="dissolve">
                                      <p:cBhvr>
                                        <p:cTn id="27" dur="500"/>
                                        <p:tgtEl>
                                          <p:spTgt spid="164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437"/>
                                        </p:tgtEl>
                                        <p:attrNameLst>
                                          <p:attrName>style.visibility</p:attrName>
                                        </p:attrNameLst>
                                      </p:cBhvr>
                                      <p:to>
                                        <p:strVal val="visible"/>
                                      </p:to>
                                    </p:set>
                                    <p:animEffect transition="in" filter="dissolve">
                                      <p:cBhvr>
                                        <p:cTn id="32" dur="500"/>
                                        <p:tgtEl>
                                          <p:spTgt spid="1643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6438"/>
                                        </p:tgtEl>
                                        <p:attrNameLst>
                                          <p:attrName>style.visibility</p:attrName>
                                        </p:attrNameLst>
                                      </p:cBhvr>
                                      <p:to>
                                        <p:strVal val="visible"/>
                                      </p:to>
                                    </p:set>
                                    <p:animEffect transition="in" filter="dissolve">
                                      <p:cBhvr>
                                        <p:cTn id="37" dur="500"/>
                                        <p:tgtEl>
                                          <p:spTgt spid="164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6439"/>
                                        </p:tgtEl>
                                        <p:attrNameLst>
                                          <p:attrName>style.visibility</p:attrName>
                                        </p:attrNameLst>
                                      </p:cBhvr>
                                      <p:to>
                                        <p:strVal val="visible"/>
                                      </p:to>
                                    </p:set>
                                    <p:animEffect transition="in" filter="dissolve">
                                      <p:cBhvr>
                                        <p:cTn id="42" dur="500"/>
                                        <p:tgtEl>
                                          <p:spTgt spid="16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2" grpId="0" animBg="1"/>
      <p:bldP spid="16434" grpId="0" animBg="1"/>
      <p:bldP spid="16435" grpId="0" animBg="1"/>
      <p:bldP spid="16436" grpId="0" animBg="1"/>
      <p:bldP spid="16437" grpId="0" animBg="1"/>
      <p:bldP spid="16438" grpId="0" animBg="1"/>
      <p:bldP spid="1643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4"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2" name="Text Box 32"/>
          <p:cNvSpPr txBox="1">
            <a:spLocks noChangeArrowheads="1"/>
          </p:cNvSpPr>
          <p:nvPr/>
        </p:nvSpPr>
        <p:spPr bwMode="auto">
          <a:xfrm>
            <a:off x="1847850" y="1052513"/>
            <a:ext cx="2952750" cy="15621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400">
                <a:latin typeface="Comic Sans MS" panose="030F0702030302020204" pitchFamily="66" charset="0"/>
              </a:rPr>
              <a:t>Join up with another team and compare both of your diagrams</a:t>
            </a:r>
            <a:r>
              <a:rPr lang="en-GB" altLang="en-US" sz="2400">
                <a:solidFill>
                  <a:srgbClr val="FF0000"/>
                </a:solidFill>
                <a:latin typeface="Comic Sans MS" panose="030F0702030302020204" pitchFamily="66" charset="0"/>
              </a:rPr>
              <a:t>…</a:t>
            </a:r>
            <a:endParaRPr lang="en-US" altLang="en-US" sz="2400">
              <a:solidFill>
                <a:srgbClr val="FF0000"/>
              </a:solidFill>
              <a:latin typeface="Comic Sans MS" panose="030F0702030302020204" pitchFamily="66" charset="0"/>
            </a:endParaRPr>
          </a:p>
        </p:txBody>
      </p:sp>
      <p:sp>
        <p:nvSpPr>
          <p:cNvPr id="9220" name="Text Box 46"/>
          <p:cNvSpPr txBox="1">
            <a:spLocks noChangeArrowheads="1"/>
          </p:cNvSpPr>
          <p:nvPr/>
        </p:nvSpPr>
        <p:spPr bwMode="auto">
          <a:xfrm>
            <a:off x="7896225" y="476250"/>
            <a:ext cx="3563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600">
                <a:latin typeface="Century Gothic" panose="020B0502020202020204" pitchFamily="34" charset="0"/>
              </a:rPr>
              <a:t> Lesson 1</a:t>
            </a:r>
            <a:r>
              <a:rPr lang="en-GB" altLang="en-US" sz="1600">
                <a:solidFill>
                  <a:srgbClr val="FF0000"/>
                </a:solidFill>
                <a:latin typeface="Century Gothic" panose="020B0502020202020204" pitchFamily="34" charset="0"/>
              </a:rPr>
              <a:t>…</a:t>
            </a:r>
            <a:r>
              <a:rPr lang="en-GB" altLang="en-US" sz="1600">
                <a:latin typeface="Century Gothic" panose="020B0502020202020204" pitchFamily="34" charset="0"/>
              </a:rPr>
              <a:t>  Personal Skills</a:t>
            </a:r>
            <a:r>
              <a:rPr lang="en-GB" altLang="en-US" sz="1600">
                <a:solidFill>
                  <a:srgbClr val="FF0000"/>
                </a:solidFill>
                <a:latin typeface="Century Gothic" panose="020B0502020202020204" pitchFamily="34" charset="0"/>
              </a:rPr>
              <a:t>…</a:t>
            </a:r>
            <a:endParaRPr lang="en-US" altLang="en-US" sz="1600">
              <a:solidFill>
                <a:srgbClr val="FF0000"/>
              </a:solidFill>
              <a:latin typeface="Century Gothic" panose="020B0502020202020204" pitchFamily="34" charset="0"/>
            </a:endParaRPr>
          </a:p>
        </p:txBody>
      </p:sp>
      <p:sp>
        <p:nvSpPr>
          <p:cNvPr id="10287" name="Text Box 47"/>
          <p:cNvSpPr txBox="1">
            <a:spLocks noChangeArrowheads="1"/>
          </p:cNvSpPr>
          <p:nvPr/>
        </p:nvSpPr>
        <p:spPr bwMode="auto">
          <a:xfrm>
            <a:off x="1774825" y="333376"/>
            <a:ext cx="280828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solidFill>
                  <a:schemeClr val="bg1"/>
                </a:solidFill>
                <a:latin typeface="Century Gothic" panose="020B0502020202020204" pitchFamily="34" charset="0"/>
              </a:rPr>
              <a:t>         Task Two</a:t>
            </a:r>
            <a:r>
              <a:rPr lang="en-GB" altLang="en-US" sz="2400">
                <a:solidFill>
                  <a:srgbClr val="FF0000"/>
                </a:solidFill>
                <a:latin typeface="Century Gothic" panose="020B0502020202020204" pitchFamily="34" charset="0"/>
              </a:rPr>
              <a:t>…  </a:t>
            </a:r>
            <a:endParaRPr lang="en-US" altLang="en-US" sz="2400">
              <a:solidFill>
                <a:srgbClr val="FF0000"/>
              </a:solidFill>
              <a:latin typeface="Century Gothic" panose="020B0502020202020204" pitchFamily="34" charset="0"/>
            </a:endParaRPr>
          </a:p>
        </p:txBody>
      </p:sp>
      <p:pic>
        <p:nvPicPr>
          <p:cNvPr id="10288" name="Picture 48" descr="MCj024117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88914"/>
            <a:ext cx="717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9"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1" y="1052514"/>
            <a:ext cx="5273675" cy="55959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90" name="Text Box 50"/>
          <p:cNvSpPr txBox="1">
            <a:spLocks noChangeArrowheads="1"/>
          </p:cNvSpPr>
          <p:nvPr/>
        </p:nvSpPr>
        <p:spPr bwMode="auto">
          <a:xfrm>
            <a:off x="1919288" y="3141663"/>
            <a:ext cx="2881312" cy="22923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400">
                <a:latin typeface="Comic Sans MS" panose="030F0702030302020204" pitchFamily="66" charset="0"/>
              </a:rPr>
              <a:t>How did you do</a:t>
            </a:r>
            <a:r>
              <a:rPr lang="en-GB" altLang="en-US" sz="2400">
                <a:solidFill>
                  <a:srgbClr val="FF0000"/>
                </a:solidFill>
                <a:latin typeface="Comic Sans MS" panose="030F0702030302020204" pitchFamily="66" charset="0"/>
              </a:rPr>
              <a:t>…? </a:t>
            </a:r>
            <a:r>
              <a:rPr lang="en-GB" altLang="en-US" sz="2400">
                <a:latin typeface="Comic Sans MS" panose="030F0702030302020204" pitchFamily="66" charset="0"/>
              </a:rPr>
              <a:t>Has the other team got something that you’ve forgotten</a:t>
            </a:r>
            <a:r>
              <a:rPr lang="en-GB" altLang="en-US" sz="2400">
                <a:solidFill>
                  <a:srgbClr val="FF0000"/>
                </a:solidFill>
                <a:latin typeface="Comic Sans MS" panose="030F0702030302020204" pitchFamily="66" charset="0"/>
              </a:rPr>
              <a:t>…?</a:t>
            </a:r>
            <a:endParaRPr lang="en-US" altLang="en-US" sz="240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088402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287"/>
                                        </p:tgtEl>
                                        <p:attrNameLst>
                                          <p:attrName>style.visibility</p:attrName>
                                        </p:attrNameLst>
                                      </p:cBhvr>
                                      <p:to>
                                        <p:strVal val="visible"/>
                                      </p:to>
                                    </p:set>
                                    <p:anim calcmode="lin" valueType="num">
                                      <p:cBhvr additive="base">
                                        <p:cTn id="7" dur="500" fill="hold"/>
                                        <p:tgtEl>
                                          <p:spTgt spid="10287"/>
                                        </p:tgtEl>
                                        <p:attrNameLst>
                                          <p:attrName>ppt_x</p:attrName>
                                        </p:attrNameLst>
                                      </p:cBhvr>
                                      <p:tavLst>
                                        <p:tav tm="0">
                                          <p:val>
                                            <p:strVal val="0-#ppt_w/2"/>
                                          </p:val>
                                        </p:tav>
                                        <p:tav tm="100000">
                                          <p:val>
                                            <p:strVal val="#ppt_x"/>
                                          </p:val>
                                        </p:tav>
                                      </p:tavLst>
                                    </p:anim>
                                    <p:anim calcmode="lin" valueType="num">
                                      <p:cBhvr additive="base">
                                        <p:cTn id="8" dur="500" fill="hold"/>
                                        <p:tgtEl>
                                          <p:spTgt spid="1028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88"/>
                                        </p:tgtEl>
                                        <p:attrNameLst>
                                          <p:attrName>style.visibility</p:attrName>
                                        </p:attrNameLst>
                                      </p:cBhvr>
                                      <p:to>
                                        <p:strVal val="visible"/>
                                      </p:to>
                                    </p:set>
                                    <p:anim calcmode="lin" valueType="num">
                                      <p:cBhvr additive="base">
                                        <p:cTn id="11" dur="500" fill="hold"/>
                                        <p:tgtEl>
                                          <p:spTgt spid="10288"/>
                                        </p:tgtEl>
                                        <p:attrNameLst>
                                          <p:attrName>ppt_x</p:attrName>
                                        </p:attrNameLst>
                                      </p:cBhvr>
                                      <p:tavLst>
                                        <p:tav tm="0">
                                          <p:val>
                                            <p:strVal val="0-#ppt_w/2"/>
                                          </p:val>
                                        </p:tav>
                                        <p:tav tm="100000">
                                          <p:val>
                                            <p:strVal val="#ppt_x"/>
                                          </p:val>
                                        </p:tav>
                                      </p:tavLst>
                                    </p:anim>
                                    <p:anim calcmode="lin" valueType="num">
                                      <p:cBhvr additive="base">
                                        <p:cTn id="12" dur="500" fill="hold"/>
                                        <p:tgtEl>
                                          <p:spTgt spid="1028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2"/>
                                        </p:tgtEl>
                                        <p:attrNameLst>
                                          <p:attrName>style.visibility</p:attrName>
                                        </p:attrNameLst>
                                      </p:cBhvr>
                                      <p:to>
                                        <p:strVal val="visible"/>
                                      </p:to>
                                    </p:set>
                                    <p:animEffect transition="in" filter="fade">
                                      <p:cBhvr>
                                        <p:cTn id="17" dur="2000"/>
                                        <p:tgtEl>
                                          <p:spTgt spid="102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0289"/>
                                        </p:tgtEl>
                                        <p:attrNameLst>
                                          <p:attrName>style.visibility</p:attrName>
                                        </p:attrNameLst>
                                      </p:cBhvr>
                                      <p:to>
                                        <p:strVal val="visible"/>
                                      </p:to>
                                    </p:set>
                                    <p:animEffect transition="in" filter="dissolve">
                                      <p:cBhvr>
                                        <p:cTn id="22" dur="500"/>
                                        <p:tgtEl>
                                          <p:spTgt spid="1028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290"/>
                                        </p:tgtEl>
                                        <p:attrNameLst>
                                          <p:attrName>style.visibility</p:attrName>
                                        </p:attrNameLst>
                                      </p:cBhvr>
                                      <p:to>
                                        <p:strVal val="visible"/>
                                      </p:to>
                                    </p:set>
                                    <p:animEffect transition="in" filter="fade">
                                      <p:cBhvr>
                                        <p:cTn id="25" dur="2000"/>
                                        <p:tgtEl>
                                          <p:spTgt spid="10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2" grpId="0" animBg="1"/>
      <p:bldP spid="10287" grpId="0" animBg="1"/>
      <p:bldP spid="1029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7"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4"/>
          <p:cNvSpPr txBox="1">
            <a:spLocks noChangeArrowheads="1"/>
          </p:cNvSpPr>
          <p:nvPr/>
        </p:nvSpPr>
        <p:spPr bwMode="auto">
          <a:xfrm>
            <a:off x="1703389" y="4805364"/>
            <a:ext cx="184731"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en-US" sz="2400">
              <a:latin typeface="Comic Sans MS" panose="030F0702030302020204" pitchFamily="66" charset="0"/>
            </a:endParaRPr>
          </a:p>
          <a:p>
            <a:pPr eaLnBrk="1" hangingPunct="1">
              <a:spcBef>
                <a:spcPct val="0"/>
              </a:spcBef>
              <a:buFontTx/>
              <a:buNone/>
            </a:pPr>
            <a:endParaRPr lang="en-GB" altLang="en-US" sz="2400">
              <a:latin typeface="Comic Sans MS" panose="030F0702030302020204" pitchFamily="66" charset="0"/>
            </a:endParaRPr>
          </a:p>
          <a:p>
            <a:pPr eaLnBrk="1" hangingPunct="1">
              <a:spcBef>
                <a:spcPct val="0"/>
              </a:spcBef>
              <a:buFontTx/>
              <a:buNone/>
            </a:pPr>
            <a:endParaRPr lang="en-US" altLang="en-US" sz="2400">
              <a:latin typeface="Comic Sans MS" panose="030F0702030302020204" pitchFamily="66" charset="0"/>
            </a:endParaRPr>
          </a:p>
        </p:txBody>
      </p:sp>
      <p:sp>
        <p:nvSpPr>
          <p:cNvPr id="9239" name="AutoShape 23"/>
          <p:cNvSpPr>
            <a:spLocks noChangeArrowheads="1"/>
          </p:cNvSpPr>
          <p:nvPr/>
        </p:nvSpPr>
        <p:spPr bwMode="auto">
          <a:xfrm>
            <a:off x="1524000" y="188913"/>
            <a:ext cx="3600450" cy="3529012"/>
          </a:xfrm>
          <a:prstGeom prst="star16">
            <a:avLst>
              <a:gd name="adj" fmla="val 37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GB" altLang="en-US" sz="1400">
              <a:latin typeface="Comic Sans MS" panose="030F0702030302020204" pitchFamily="66" charset="0"/>
            </a:endParaRPr>
          </a:p>
          <a:p>
            <a:pPr algn="ctr" eaLnBrk="1" hangingPunct="1">
              <a:spcBef>
                <a:spcPct val="0"/>
              </a:spcBef>
              <a:buFontTx/>
              <a:buNone/>
            </a:pPr>
            <a:r>
              <a:rPr lang="en-GB" altLang="en-US" sz="2400">
                <a:latin typeface="Comic Sans MS" panose="030F0702030302020204" pitchFamily="66" charset="0"/>
              </a:rPr>
              <a:t>Here are some</a:t>
            </a:r>
          </a:p>
          <a:p>
            <a:pPr algn="ctr" eaLnBrk="1" hangingPunct="1">
              <a:spcBef>
                <a:spcPct val="0"/>
              </a:spcBef>
              <a:buFontTx/>
              <a:buNone/>
            </a:pPr>
            <a:r>
              <a:rPr lang="en-GB" altLang="en-US" sz="2400">
                <a:latin typeface="Comic Sans MS" panose="030F0702030302020204" pitchFamily="66" charset="0"/>
              </a:rPr>
              <a:t>of the skills </a:t>
            </a:r>
          </a:p>
          <a:p>
            <a:pPr algn="ctr" eaLnBrk="1" hangingPunct="1">
              <a:spcBef>
                <a:spcPct val="0"/>
              </a:spcBef>
              <a:buFontTx/>
              <a:buNone/>
            </a:pPr>
            <a:r>
              <a:rPr lang="en-GB" altLang="en-US" sz="2400">
                <a:latin typeface="Comic Sans MS" panose="030F0702030302020204" pitchFamily="66" charset="0"/>
              </a:rPr>
              <a:t>you have used </a:t>
            </a:r>
          </a:p>
          <a:p>
            <a:pPr algn="ctr" eaLnBrk="1" hangingPunct="1">
              <a:spcBef>
                <a:spcPct val="0"/>
              </a:spcBef>
              <a:buFontTx/>
              <a:buNone/>
            </a:pPr>
            <a:r>
              <a:rPr lang="en-GB" altLang="en-US" sz="2400">
                <a:latin typeface="Comic Sans MS" panose="030F0702030302020204" pitchFamily="66" charset="0"/>
              </a:rPr>
              <a:t>in Task One</a:t>
            </a:r>
            <a:r>
              <a:rPr lang="en-GB" altLang="en-US" sz="2400">
                <a:solidFill>
                  <a:srgbClr val="FF0000"/>
                </a:solidFill>
                <a:latin typeface="Comic Sans MS" panose="030F0702030302020204" pitchFamily="66" charset="0"/>
              </a:rPr>
              <a:t>…?</a:t>
            </a:r>
            <a:endParaRPr lang="en-US" altLang="en-US" sz="2400">
              <a:solidFill>
                <a:srgbClr val="FF0000"/>
              </a:solidFill>
              <a:latin typeface="Comic Sans MS" panose="030F0702030302020204" pitchFamily="66" charset="0"/>
            </a:endParaRPr>
          </a:p>
          <a:p>
            <a:pPr algn="ctr" eaLnBrk="1" hangingPunct="1">
              <a:spcBef>
                <a:spcPct val="0"/>
              </a:spcBef>
              <a:buFontTx/>
              <a:buNone/>
            </a:pPr>
            <a:endParaRPr lang="en-US" altLang="en-US" sz="1800">
              <a:solidFill>
                <a:srgbClr val="FF0000"/>
              </a:solidFill>
              <a:latin typeface="Comic Sans MS" panose="030F0702030302020204" pitchFamily="66" charset="0"/>
            </a:endParaRPr>
          </a:p>
        </p:txBody>
      </p:sp>
      <p:sp>
        <p:nvSpPr>
          <p:cNvPr id="10245" name="Text Box 106"/>
          <p:cNvSpPr txBox="1">
            <a:spLocks noChangeArrowheads="1"/>
          </p:cNvSpPr>
          <p:nvPr/>
        </p:nvSpPr>
        <p:spPr bwMode="auto">
          <a:xfrm>
            <a:off x="7751764" y="476250"/>
            <a:ext cx="3563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600">
                <a:latin typeface="Century Gothic" panose="020B0502020202020204" pitchFamily="34" charset="0"/>
              </a:rPr>
              <a:t> Lesson 1</a:t>
            </a:r>
            <a:r>
              <a:rPr lang="en-GB" altLang="en-US" sz="1600">
                <a:solidFill>
                  <a:srgbClr val="FF0000"/>
                </a:solidFill>
                <a:latin typeface="Century Gothic" panose="020B0502020202020204" pitchFamily="34" charset="0"/>
              </a:rPr>
              <a:t>…</a:t>
            </a:r>
            <a:r>
              <a:rPr lang="en-GB" altLang="en-US" sz="1600">
                <a:latin typeface="Century Gothic" panose="020B0502020202020204" pitchFamily="34" charset="0"/>
              </a:rPr>
              <a:t>  Personal Skills</a:t>
            </a:r>
            <a:r>
              <a:rPr lang="en-GB" altLang="en-US" sz="1600">
                <a:solidFill>
                  <a:srgbClr val="FF0000"/>
                </a:solidFill>
                <a:latin typeface="Century Gothic" panose="020B0502020202020204" pitchFamily="34" charset="0"/>
              </a:rPr>
              <a:t>…</a:t>
            </a:r>
            <a:endParaRPr lang="en-US" altLang="en-US" sz="1600">
              <a:solidFill>
                <a:srgbClr val="FF0000"/>
              </a:solidFill>
              <a:latin typeface="Century Gothic" panose="020B0502020202020204" pitchFamily="34" charset="0"/>
            </a:endParaRPr>
          </a:p>
        </p:txBody>
      </p:sp>
      <p:sp>
        <p:nvSpPr>
          <p:cNvPr id="9324" name="AutoShape 108"/>
          <p:cNvSpPr>
            <a:spLocks noChangeArrowheads="1"/>
          </p:cNvSpPr>
          <p:nvPr/>
        </p:nvSpPr>
        <p:spPr bwMode="auto">
          <a:xfrm>
            <a:off x="5087938" y="260351"/>
            <a:ext cx="2305050" cy="2232025"/>
          </a:xfrm>
          <a:prstGeom prst="star8">
            <a:avLst>
              <a:gd name="adj" fmla="val 382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Teamwork</a:t>
            </a:r>
          </a:p>
        </p:txBody>
      </p:sp>
      <p:sp>
        <p:nvSpPr>
          <p:cNvPr id="9325" name="AutoShape 109"/>
          <p:cNvSpPr>
            <a:spLocks noChangeArrowheads="1"/>
          </p:cNvSpPr>
          <p:nvPr/>
        </p:nvSpPr>
        <p:spPr bwMode="auto">
          <a:xfrm>
            <a:off x="8362950" y="836614"/>
            <a:ext cx="2305050" cy="2232025"/>
          </a:xfrm>
          <a:prstGeom prst="star8">
            <a:avLst>
              <a:gd name="adj" fmla="val 382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Communication</a:t>
            </a:r>
          </a:p>
        </p:txBody>
      </p:sp>
      <p:sp>
        <p:nvSpPr>
          <p:cNvPr id="9326" name="AutoShape 110"/>
          <p:cNvSpPr>
            <a:spLocks noChangeArrowheads="1"/>
          </p:cNvSpPr>
          <p:nvPr/>
        </p:nvSpPr>
        <p:spPr bwMode="auto">
          <a:xfrm>
            <a:off x="6456363" y="2133601"/>
            <a:ext cx="2305050" cy="2232025"/>
          </a:xfrm>
          <a:prstGeom prst="star8">
            <a:avLst>
              <a:gd name="adj" fmla="val 382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Listening</a:t>
            </a:r>
          </a:p>
        </p:txBody>
      </p:sp>
      <p:sp>
        <p:nvSpPr>
          <p:cNvPr id="9327" name="AutoShape 111"/>
          <p:cNvSpPr>
            <a:spLocks noChangeArrowheads="1"/>
          </p:cNvSpPr>
          <p:nvPr/>
        </p:nvSpPr>
        <p:spPr bwMode="auto">
          <a:xfrm>
            <a:off x="7751763" y="4221164"/>
            <a:ext cx="2305050" cy="2232025"/>
          </a:xfrm>
          <a:prstGeom prst="star8">
            <a:avLst>
              <a:gd name="adj" fmla="val 382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Participating</a:t>
            </a:r>
          </a:p>
        </p:txBody>
      </p:sp>
      <p:sp>
        <p:nvSpPr>
          <p:cNvPr id="9328" name="AutoShape 112"/>
          <p:cNvSpPr>
            <a:spLocks noChangeArrowheads="1"/>
          </p:cNvSpPr>
          <p:nvPr/>
        </p:nvSpPr>
        <p:spPr bwMode="auto">
          <a:xfrm>
            <a:off x="4583113" y="3933825"/>
            <a:ext cx="2952750" cy="2808288"/>
          </a:xfrm>
          <a:prstGeom prst="star16">
            <a:avLst>
              <a:gd name="adj" fmla="val 37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GB" altLang="en-US" sz="1400">
              <a:latin typeface="Comic Sans MS" panose="030F0702030302020204" pitchFamily="66" charset="0"/>
            </a:endParaRPr>
          </a:p>
          <a:p>
            <a:pPr algn="ctr" eaLnBrk="1" hangingPunct="1">
              <a:spcBef>
                <a:spcPct val="0"/>
              </a:spcBef>
              <a:buFontTx/>
              <a:buNone/>
            </a:pPr>
            <a:r>
              <a:rPr lang="en-GB" altLang="en-US" sz="2400">
                <a:latin typeface="Comic Sans MS" panose="030F0702030302020204" pitchFamily="66" charset="0"/>
              </a:rPr>
              <a:t>Are there any</a:t>
            </a:r>
          </a:p>
          <a:p>
            <a:pPr algn="ctr" eaLnBrk="1" hangingPunct="1">
              <a:spcBef>
                <a:spcPct val="0"/>
              </a:spcBef>
              <a:buFontTx/>
              <a:buNone/>
            </a:pPr>
            <a:r>
              <a:rPr lang="en-GB" altLang="en-US" sz="2400">
                <a:latin typeface="Comic Sans MS" panose="030F0702030302020204" pitchFamily="66" charset="0"/>
              </a:rPr>
              <a:t>others you</a:t>
            </a:r>
          </a:p>
          <a:p>
            <a:pPr algn="ctr" eaLnBrk="1" hangingPunct="1">
              <a:spcBef>
                <a:spcPct val="0"/>
              </a:spcBef>
              <a:buFontTx/>
              <a:buNone/>
            </a:pPr>
            <a:r>
              <a:rPr lang="en-GB" altLang="en-US" sz="2400">
                <a:latin typeface="Comic Sans MS" panose="030F0702030302020204" pitchFamily="66" charset="0"/>
              </a:rPr>
              <a:t>have used</a:t>
            </a:r>
            <a:r>
              <a:rPr lang="en-GB" altLang="en-US" sz="2400">
                <a:solidFill>
                  <a:srgbClr val="FF0000"/>
                </a:solidFill>
                <a:latin typeface="Comic Sans MS" panose="030F0702030302020204" pitchFamily="66" charset="0"/>
              </a:rPr>
              <a:t>…?</a:t>
            </a:r>
            <a:endParaRPr lang="en-US" altLang="en-US" sz="2400">
              <a:solidFill>
                <a:srgbClr val="FF0000"/>
              </a:solidFill>
              <a:latin typeface="Comic Sans MS" panose="030F0702030302020204" pitchFamily="66" charset="0"/>
            </a:endParaRPr>
          </a:p>
          <a:p>
            <a:pPr algn="ctr" eaLnBrk="1" hangingPunct="1">
              <a:spcBef>
                <a:spcPct val="0"/>
              </a:spcBef>
              <a:buFontTx/>
              <a:buNone/>
            </a:pPr>
            <a:endParaRPr lang="en-US" altLang="en-US" sz="1800">
              <a:solidFill>
                <a:srgbClr val="FF0000"/>
              </a:solidFill>
              <a:latin typeface="Comic Sans MS" panose="030F0702030302020204" pitchFamily="66" charset="0"/>
            </a:endParaRPr>
          </a:p>
        </p:txBody>
      </p:sp>
      <p:sp>
        <p:nvSpPr>
          <p:cNvPr id="9329" name="AutoShape 113"/>
          <p:cNvSpPr>
            <a:spLocks noChangeArrowheads="1"/>
          </p:cNvSpPr>
          <p:nvPr/>
        </p:nvSpPr>
        <p:spPr bwMode="auto">
          <a:xfrm>
            <a:off x="1524000" y="3716339"/>
            <a:ext cx="2952750" cy="2808287"/>
          </a:xfrm>
          <a:prstGeom prst="star16">
            <a:avLst>
              <a:gd name="adj" fmla="val 37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GB" altLang="en-US" sz="1400">
              <a:latin typeface="Comic Sans MS" panose="030F0702030302020204" pitchFamily="66" charset="0"/>
            </a:endParaRPr>
          </a:p>
          <a:p>
            <a:pPr algn="ctr" eaLnBrk="1" hangingPunct="1">
              <a:spcBef>
                <a:spcPct val="0"/>
              </a:spcBef>
              <a:buFontTx/>
              <a:buNone/>
            </a:pPr>
            <a:r>
              <a:rPr lang="en-GB" altLang="en-US" sz="2400">
                <a:latin typeface="Comic Sans MS" panose="030F0702030302020204" pitchFamily="66" charset="0"/>
              </a:rPr>
              <a:t>How did you </a:t>
            </a:r>
          </a:p>
          <a:p>
            <a:pPr algn="ctr" eaLnBrk="1" hangingPunct="1">
              <a:spcBef>
                <a:spcPct val="0"/>
              </a:spcBef>
              <a:buFontTx/>
              <a:buNone/>
            </a:pPr>
            <a:r>
              <a:rPr lang="en-GB" altLang="en-US" sz="2400">
                <a:latin typeface="Comic Sans MS" panose="030F0702030302020204" pitchFamily="66" charset="0"/>
              </a:rPr>
              <a:t>use this skill</a:t>
            </a:r>
            <a:r>
              <a:rPr lang="en-GB" altLang="en-US" sz="2400">
                <a:solidFill>
                  <a:srgbClr val="FF0000"/>
                </a:solidFill>
                <a:latin typeface="Comic Sans MS" panose="030F0702030302020204" pitchFamily="66" charset="0"/>
              </a:rPr>
              <a:t>…?</a:t>
            </a:r>
            <a:endParaRPr lang="en-US" altLang="en-US" sz="2400">
              <a:solidFill>
                <a:srgbClr val="FF0000"/>
              </a:solidFill>
              <a:latin typeface="Comic Sans MS" panose="030F0702030302020204" pitchFamily="66" charset="0"/>
            </a:endParaRPr>
          </a:p>
          <a:p>
            <a:pPr algn="ctr" eaLnBrk="1" hangingPunct="1">
              <a:spcBef>
                <a:spcPct val="0"/>
              </a:spcBef>
              <a:buFontTx/>
              <a:buNone/>
            </a:pPr>
            <a:endParaRPr lang="en-US" altLang="en-US" sz="180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32187435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39"/>
                                        </p:tgtEl>
                                        <p:attrNameLst>
                                          <p:attrName>style.visibility</p:attrName>
                                        </p:attrNameLst>
                                      </p:cBhvr>
                                      <p:to>
                                        <p:strVal val="visible"/>
                                      </p:to>
                                    </p:set>
                                    <p:animEffect transition="in" filter="fade">
                                      <p:cBhvr>
                                        <p:cTn id="7" dur="500"/>
                                        <p:tgtEl>
                                          <p:spTgt spid="92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324"/>
                                        </p:tgtEl>
                                        <p:attrNameLst>
                                          <p:attrName>style.visibility</p:attrName>
                                        </p:attrNameLst>
                                      </p:cBhvr>
                                      <p:to>
                                        <p:strVal val="visible"/>
                                      </p:to>
                                    </p:set>
                                    <p:animEffect transition="in" filter="dissolve">
                                      <p:cBhvr>
                                        <p:cTn id="12" dur="500"/>
                                        <p:tgtEl>
                                          <p:spTgt spid="9324"/>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9325"/>
                                        </p:tgtEl>
                                        <p:attrNameLst>
                                          <p:attrName>style.visibility</p:attrName>
                                        </p:attrNameLst>
                                      </p:cBhvr>
                                      <p:to>
                                        <p:strVal val="visible"/>
                                      </p:to>
                                    </p:set>
                                    <p:animEffect transition="in" filter="dissolve">
                                      <p:cBhvr>
                                        <p:cTn id="16" dur="500"/>
                                        <p:tgtEl>
                                          <p:spTgt spid="9325"/>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9326"/>
                                        </p:tgtEl>
                                        <p:attrNameLst>
                                          <p:attrName>style.visibility</p:attrName>
                                        </p:attrNameLst>
                                      </p:cBhvr>
                                      <p:to>
                                        <p:strVal val="visible"/>
                                      </p:to>
                                    </p:set>
                                    <p:animEffect transition="in" filter="dissolve">
                                      <p:cBhvr>
                                        <p:cTn id="20" dur="500"/>
                                        <p:tgtEl>
                                          <p:spTgt spid="9326"/>
                                        </p:tgtEl>
                                      </p:cBhvr>
                                    </p:animEffect>
                                  </p:childTnLst>
                                </p:cTn>
                              </p:par>
                            </p:childTnLst>
                          </p:cTn>
                        </p:par>
                        <p:par>
                          <p:cTn id="21" fill="hold" nodeType="afterGroup">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9327"/>
                                        </p:tgtEl>
                                        <p:attrNameLst>
                                          <p:attrName>style.visibility</p:attrName>
                                        </p:attrNameLst>
                                      </p:cBhvr>
                                      <p:to>
                                        <p:strVal val="visible"/>
                                      </p:to>
                                    </p:set>
                                    <p:animEffect transition="in" filter="dissolve">
                                      <p:cBhvr>
                                        <p:cTn id="24" dur="500"/>
                                        <p:tgtEl>
                                          <p:spTgt spid="9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329"/>
                                        </p:tgtEl>
                                        <p:attrNameLst>
                                          <p:attrName>style.visibility</p:attrName>
                                        </p:attrNameLst>
                                      </p:cBhvr>
                                      <p:to>
                                        <p:strVal val="visible"/>
                                      </p:to>
                                    </p:set>
                                    <p:animEffect transition="in" filter="fade">
                                      <p:cBhvr>
                                        <p:cTn id="29" dur="500"/>
                                        <p:tgtEl>
                                          <p:spTgt spid="932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328"/>
                                        </p:tgtEl>
                                        <p:attrNameLst>
                                          <p:attrName>style.visibility</p:attrName>
                                        </p:attrNameLst>
                                      </p:cBhvr>
                                      <p:to>
                                        <p:strVal val="visible"/>
                                      </p:to>
                                    </p:set>
                                    <p:animEffect transition="in" filter="fade">
                                      <p:cBhvr>
                                        <p:cTn id="34" dur="500"/>
                                        <p:tgtEl>
                                          <p:spTgt spid="9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9" grpId="0" animBg="1"/>
      <p:bldP spid="9324" grpId="0" animBg="1"/>
      <p:bldP spid="9325" grpId="0" animBg="1"/>
      <p:bldP spid="9326" grpId="0" animBg="1"/>
      <p:bldP spid="9327" grpId="0" animBg="1"/>
      <p:bldP spid="9328" grpId="0" animBg="1"/>
      <p:bldP spid="93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7"/>
          <p:cNvSpPr txBox="1">
            <a:spLocks noChangeArrowheads="1"/>
          </p:cNvSpPr>
          <p:nvPr/>
        </p:nvSpPr>
        <p:spPr bwMode="auto">
          <a:xfrm>
            <a:off x="7104064" y="476250"/>
            <a:ext cx="3563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600">
                <a:latin typeface="Century Gothic" panose="020B0502020202020204" pitchFamily="34" charset="0"/>
              </a:rPr>
              <a:t> Lesson 1</a:t>
            </a:r>
            <a:r>
              <a:rPr lang="en-GB" altLang="en-US" sz="1600">
                <a:solidFill>
                  <a:srgbClr val="FF0000"/>
                </a:solidFill>
                <a:latin typeface="Century Gothic" panose="020B0502020202020204" pitchFamily="34" charset="0"/>
              </a:rPr>
              <a:t>…</a:t>
            </a:r>
            <a:r>
              <a:rPr lang="en-GB" altLang="en-US" sz="1600">
                <a:latin typeface="Century Gothic" panose="020B0502020202020204" pitchFamily="34" charset="0"/>
              </a:rPr>
              <a:t>  Personal Skills</a:t>
            </a:r>
            <a:r>
              <a:rPr lang="en-GB" altLang="en-US" sz="1600">
                <a:solidFill>
                  <a:srgbClr val="FF0000"/>
                </a:solidFill>
                <a:latin typeface="Century Gothic" panose="020B0502020202020204" pitchFamily="34" charset="0"/>
              </a:rPr>
              <a:t>…</a:t>
            </a:r>
            <a:endParaRPr lang="en-US" altLang="en-US" sz="1600">
              <a:solidFill>
                <a:srgbClr val="FF0000"/>
              </a:solidFill>
              <a:latin typeface="Century Gothic" panose="020B0502020202020204" pitchFamily="34" charset="0"/>
            </a:endParaRPr>
          </a:p>
        </p:txBody>
      </p:sp>
      <p:sp>
        <p:nvSpPr>
          <p:cNvPr id="37896" name="Text Box 8"/>
          <p:cNvSpPr txBox="1">
            <a:spLocks noChangeArrowheads="1"/>
          </p:cNvSpPr>
          <p:nvPr/>
        </p:nvSpPr>
        <p:spPr bwMode="auto">
          <a:xfrm>
            <a:off x="1774825" y="333376"/>
            <a:ext cx="280828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solidFill>
                  <a:schemeClr val="bg1"/>
                </a:solidFill>
                <a:latin typeface="Century Gothic" panose="020B0502020202020204" pitchFamily="34" charset="0"/>
              </a:rPr>
              <a:t>         Task Four</a:t>
            </a:r>
            <a:r>
              <a:rPr lang="en-GB" altLang="en-US" sz="2400">
                <a:solidFill>
                  <a:srgbClr val="FF0000"/>
                </a:solidFill>
                <a:latin typeface="Century Gothic" panose="020B0502020202020204" pitchFamily="34" charset="0"/>
              </a:rPr>
              <a:t>…  </a:t>
            </a:r>
            <a:endParaRPr lang="en-US" altLang="en-US" sz="2400">
              <a:solidFill>
                <a:srgbClr val="FF0000"/>
              </a:solidFill>
              <a:latin typeface="Century Gothic" panose="020B0502020202020204" pitchFamily="34" charset="0"/>
            </a:endParaRPr>
          </a:p>
        </p:txBody>
      </p:sp>
      <p:pic>
        <p:nvPicPr>
          <p:cNvPr id="37897" name="Picture 9" descr="MCj024117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88914"/>
            <a:ext cx="717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 Box 10"/>
          <p:cNvSpPr txBox="1">
            <a:spLocks noChangeArrowheads="1"/>
          </p:cNvSpPr>
          <p:nvPr/>
        </p:nvSpPr>
        <p:spPr bwMode="auto">
          <a:xfrm>
            <a:off x="5232401" y="5734051"/>
            <a:ext cx="5110163"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latin typeface="Comic Sans MS" panose="030F0702030302020204" pitchFamily="66" charset="0"/>
              </a:rPr>
              <a:t>All of these things use different skills</a:t>
            </a:r>
            <a:r>
              <a:rPr lang="en-GB" altLang="en-US" sz="2400">
                <a:solidFill>
                  <a:srgbClr val="FF0000"/>
                </a:solidFill>
                <a:latin typeface="Comic Sans MS" panose="030F0702030302020204" pitchFamily="66" charset="0"/>
              </a:rPr>
              <a:t>…</a:t>
            </a:r>
          </a:p>
        </p:txBody>
      </p:sp>
      <p:sp>
        <p:nvSpPr>
          <p:cNvPr id="37900" name="Oval 12"/>
          <p:cNvSpPr>
            <a:spLocks noChangeArrowheads="1"/>
          </p:cNvSpPr>
          <p:nvPr/>
        </p:nvSpPr>
        <p:spPr bwMode="auto">
          <a:xfrm>
            <a:off x="5016500" y="1989138"/>
            <a:ext cx="2808288" cy="15113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Shopping</a:t>
            </a:r>
          </a:p>
        </p:txBody>
      </p:sp>
      <p:sp>
        <p:nvSpPr>
          <p:cNvPr id="37901" name="Oval 13"/>
          <p:cNvSpPr>
            <a:spLocks noChangeArrowheads="1"/>
          </p:cNvSpPr>
          <p:nvPr/>
        </p:nvSpPr>
        <p:spPr bwMode="auto">
          <a:xfrm>
            <a:off x="7680325" y="2781300"/>
            <a:ext cx="2808288" cy="15113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Sport</a:t>
            </a:r>
          </a:p>
        </p:txBody>
      </p:sp>
      <p:sp>
        <p:nvSpPr>
          <p:cNvPr id="37902" name="Oval 14"/>
          <p:cNvSpPr>
            <a:spLocks noChangeArrowheads="1"/>
          </p:cNvSpPr>
          <p:nvPr/>
        </p:nvSpPr>
        <p:spPr bwMode="auto">
          <a:xfrm>
            <a:off x="6959600" y="4365625"/>
            <a:ext cx="2808288" cy="1511300"/>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Classwork</a:t>
            </a:r>
          </a:p>
        </p:txBody>
      </p:sp>
      <p:sp>
        <p:nvSpPr>
          <p:cNvPr id="37903" name="Oval 15"/>
          <p:cNvSpPr>
            <a:spLocks noChangeArrowheads="1"/>
          </p:cNvSpPr>
          <p:nvPr/>
        </p:nvSpPr>
        <p:spPr bwMode="auto">
          <a:xfrm>
            <a:off x="1919289" y="5084763"/>
            <a:ext cx="2808287" cy="151130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Watching TV</a:t>
            </a:r>
          </a:p>
        </p:txBody>
      </p:sp>
      <p:sp>
        <p:nvSpPr>
          <p:cNvPr id="37904" name="Oval 16"/>
          <p:cNvSpPr>
            <a:spLocks noChangeArrowheads="1"/>
          </p:cNvSpPr>
          <p:nvPr/>
        </p:nvSpPr>
        <p:spPr bwMode="auto">
          <a:xfrm>
            <a:off x="4151314" y="3716338"/>
            <a:ext cx="2808287" cy="15113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Homework</a:t>
            </a:r>
          </a:p>
        </p:txBody>
      </p:sp>
      <p:sp>
        <p:nvSpPr>
          <p:cNvPr id="37905" name="Oval 17"/>
          <p:cNvSpPr>
            <a:spLocks noChangeArrowheads="1"/>
          </p:cNvSpPr>
          <p:nvPr/>
        </p:nvSpPr>
        <p:spPr bwMode="auto">
          <a:xfrm>
            <a:off x="1774825" y="2565400"/>
            <a:ext cx="2808288" cy="15113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Housework</a:t>
            </a:r>
          </a:p>
        </p:txBody>
      </p:sp>
      <p:sp>
        <p:nvSpPr>
          <p:cNvPr id="37906" name="Oval 18"/>
          <p:cNvSpPr>
            <a:spLocks noChangeArrowheads="1"/>
          </p:cNvSpPr>
          <p:nvPr/>
        </p:nvSpPr>
        <p:spPr bwMode="auto">
          <a:xfrm>
            <a:off x="7464425" y="1052513"/>
            <a:ext cx="2808288" cy="15113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a:latin typeface="Comic Sans MS" panose="030F0702030302020204" pitchFamily="66" charset="0"/>
              </a:rPr>
              <a:t>Talking to friends</a:t>
            </a:r>
          </a:p>
        </p:txBody>
      </p:sp>
      <p:sp>
        <p:nvSpPr>
          <p:cNvPr id="37907" name="Text Box 19"/>
          <p:cNvSpPr txBox="1">
            <a:spLocks noChangeArrowheads="1"/>
          </p:cNvSpPr>
          <p:nvPr/>
        </p:nvSpPr>
        <p:spPr bwMode="auto">
          <a:xfrm>
            <a:off x="1919288" y="1196976"/>
            <a:ext cx="3167062"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latin typeface="Comic Sans MS" panose="030F0702030302020204" pitchFamily="66" charset="0"/>
              </a:rPr>
              <a:t>Think about all the things you do in your life</a:t>
            </a:r>
            <a:r>
              <a:rPr lang="en-GB" altLang="en-US" sz="2400">
                <a:solidFill>
                  <a:srgbClr val="FF0000"/>
                </a:solidFill>
                <a:latin typeface="Comic Sans MS" panose="030F0702030302020204" pitchFamily="66" charset="0"/>
              </a:rPr>
              <a:t>…</a:t>
            </a:r>
          </a:p>
        </p:txBody>
      </p:sp>
    </p:spTree>
    <p:extLst>
      <p:ext uri="{BB962C8B-B14F-4D97-AF65-F5344CB8AC3E}">
        <p14:creationId xmlns:p14="http://schemas.microsoft.com/office/powerpoint/2010/main" val="277663026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0-#ppt_w/2"/>
                                          </p:val>
                                        </p:tav>
                                        <p:tav tm="100000">
                                          <p:val>
                                            <p:strVal val="#ppt_x"/>
                                          </p:val>
                                        </p:tav>
                                      </p:tavLst>
                                    </p:anim>
                                    <p:anim calcmode="lin" valueType="num">
                                      <p:cBhvr additive="base">
                                        <p:cTn id="8" dur="500" fill="hold"/>
                                        <p:tgtEl>
                                          <p:spTgt spid="3789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7896"/>
                                        </p:tgtEl>
                                        <p:attrNameLst>
                                          <p:attrName>style.visibility</p:attrName>
                                        </p:attrNameLst>
                                      </p:cBhvr>
                                      <p:to>
                                        <p:strVal val="visible"/>
                                      </p:to>
                                    </p:set>
                                    <p:anim calcmode="lin" valueType="num">
                                      <p:cBhvr additive="base">
                                        <p:cTn id="11" dur="500" fill="hold"/>
                                        <p:tgtEl>
                                          <p:spTgt spid="37896"/>
                                        </p:tgtEl>
                                        <p:attrNameLst>
                                          <p:attrName>ppt_x</p:attrName>
                                        </p:attrNameLst>
                                      </p:cBhvr>
                                      <p:tavLst>
                                        <p:tav tm="0">
                                          <p:val>
                                            <p:strVal val="0-#ppt_w/2"/>
                                          </p:val>
                                        </p:tav>
                                        <p:tav tm="100000">
                                          <p:val>
                                            <p:strVal val="#ppt_x"/>
                                          </p:val>
                                        </p:tav>
                                      </p:tavLst>
                                    </p:anim>
                                    <p:anim calcmode="lin" valueType="num">
                                      <p:cBhvr additive="base">
                                        <p:cTn id="12" dur="500" fill="hold"/>
                                        <p:tgtEl>
                                          <p:spTgt spid="3789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907"/>
                                        </p:tgtEl>
                                        <p:attrNameLst>
                                          <p:attrName>style.visibility</p:attrName>
                                        </p:attrNameLst>
                                      </p:cBhvr>
                                      <p:to>
                                        <p:strVal val="visible"/>
                                      </p:to>
                                    </p:set>
                                    <p:animEffect transition="in" filter="dissolve">
                                      <p:cBhvr>
                                        <p:cTn id="17" dur="500"/>
                                        <p:tgtEl>
                                          <p:spTgt spid="379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906"/>
                                        </p:tgtEl>
                                        <p:attrNameLst>
                                          <p:attrName>style.visibility</p:attrName>
                                        </p:attrNameLst>
                                      </p:cBhvr>
                                      <p:to>
                                        <p:strVal val="visible"/>
                                      </p:to>
                                    </p:set>
                                    <p:animEffect transition="in" filter="dissolve">
                                      <p:cBhvr>
                                        <p:cTn id="22" dur="500"/>
                                        <p:tgtEl>
                                          <p:spTgt spid="3790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7901"/>
                                        </p:tgtEl>
                                        <p:attrNameLst>
                                          <p:attrName>style.visibility</p:attrName>
                                        </p:attrNameLst>
                                      </p:cBhvr>
                                      <p:to>
                                        <p:strVal val="visible"/>
                                      </p:to>
                                    </p:set>
                                    <p:animEffect transition="in" filter="dissolve">
                                      <p:cBhvr>
                                        <p:cTn id="25" dur="500"/>
                                        <p:tgtEl>
                                          <p:spTgt spid="3790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7900"/>
                                        </p:tgtEl>
                                        <p:attrNameLst>
                                          <p:attrName>style.visibility</p:attrName>
                                        </p:attrNameLst>
                                      </p:cBhvr>
                                      <p:to>
                                        <p:strVal val="visible"/>
                                      </p:to>
                                    </p:set>
                                    <p:animEffect transition="in" filter="dissolve">
                                      <p:cBhvr>
                                        <p:cTn id="28" dur="500"/>
                                        <p:tgtEl>
                                          <p:spTgt spid="3790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7902"/>
                                        </p:tgtEl>
                                        <p:attrNameLst>
                                          <p:attrName>style.visibility</p:attrName>
                                        </p:attrNameLst>
                                      </p:cBhvr>
                                      <p:to>
                                        <p:strVal val="visible"/>
                                      </p:to>
                                    </p:set>
                                    <p:animEffect transition="in" filter="dissolve">
                                      <p:cBhvr>
                                        <p:cTn id="31" dur="500"/>
                                        <p:tgtEl>
                                          <p:spTgt spid="3790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7904"/>
                                        </p:tgtEl>
                                        <p:attrNameLst>
                                          <p:attrName>style.visibility</p:attrName>
                                        </p:attrNameLst>
                                      </p:cBhvr>
                                      <p:to>
                                        <p:strVal val="visible"/>
                                      </p:to>
                                    </p:set>
                                    <p:animEffect transition="in" filter="dissolve">
                                      <p:cBhvr>
                                        <p:cTn id="34" dur="500"/>
                                        <p:tgtEl>
                                          <p:spTgt spid="3790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7905"/>
                                        </p:tgtEl>
                                        <p:attrNameLst>
                                          <p:attrName>style.visibility</p:attrName>
                                        </p:attrNameLst>
                                      </p:cBhvr>
                                      <p:to>
                                        <p:strVal val="visible"/>
                                      </p:to>
                                    </p:set>
                                    <p:animEffect transition="in" filter="dissolve">
                                      <p:cBhvr>
                                        <p:cTn id="37" dur="500"/>
                                        <p:tgtEl>
                                          <p:spTgt spid="3790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7903"/>
                                        </p:tgtEl>
                                        <p:attrNameLst>
                                          <p:attrName>style.visibility</p:attrName>
                                        </p:attrNameLst>
                                      </p:cBhvr>
                                      <p:to>
                                        <p:strVal val="visible"/>
                                      </p:to>
                                    </p:set>
                                    <p:animEffect transition="in" filter="dissolve">
                                      <p:cBhvr>
                                        <p:cTn id="40" dur="500"/>
                                        <p:tgtEl>
                                          <p:spTgt spid="3790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7898"/>
                                        </p:tgtEl>
                                        <p:attrNameLst>
                                          <p:attrName>style.visibility</p:attrName>
                                        </p:attrNameLst>
                                      </p:cBhvr>
                                      <p:to>
                                        <p:strVal val="visible"/>
                                      </p:to>
                                    </p:set>
                                    <p:animEffect transition="in" filter="dissolve">
                                      <p:cBhvr>
                                        <p:cTn id="45" dur="500"/>
                                        <p:tgtEl>
                                          <p:spTgt spid="37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6" grpId="0" animBg="1"/>
      <p:bldP spid="37898" grpId="0" animBg="1"/>
      <p:bldP spid="37900" grpId="0" animBg="1"/>
      <p:bldP spid="37901" grpId="0" animBg="1"/>
      <p:bldP spid="37902" grpId="0" animBg="1"/>
      <p:bldP spid="37903" grpId="0" animBg="1"/>
      <p:bldP spid="37904" grpId="0" animBg="1"/>
      <p:bldP spid="37905" grpId="0" animBg="1"/>
      <p:bldP spid="37906" grpId="0" animBg="1"/>
      <p:bldP spid="3790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nvGraphicFramePr>
        <p:xfrm>
          <a:off x="9264651" y="3933826"/>
          <a:ext cx="3719513" cy="2644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54" name="Text Box 7"/>
          <p:cNvSpPr txBox="1">
            <a:spLocks noChangeArrowheads="1"/>
          </p:cNvSpPr>
          <p:nvPr/>
        </p:nvSpPr>
        <p:spPr bwMode="auto">
          <a:xfrm>
            <a:off x="7104064" y="476250"/>
            <a:ext cx="3563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600">
                <a:latin typeface="Century Gothic" panose="020B0502020202020204" pitchFamily="34" charset="0"/>
              </a:rPr>
              <a:t> Lesson 1</a:t>
            </a:r>
            <a:r>
              <a:rPr lang="en-GB" altLang="en-US" sz="1600">
                <a:solidFill>
                  <a:srgbClr val="FF0000"/>
                </a:solidFill>
                <a:latin typeface="Century Gothic" panose="020B0502020202020204" pitchFamily="34" charset="0"/>
              </a:rPr>
              <a:t>…</a:t>
            </a:r>
            <a:r>
              <a:rPr lang="en-GB" altLang="en-US" sz="1600">
                <a:latin typeface="Century Gothic" panose="020B0502020202020204" pitchFamily="34" charset="0"/>
              </a:rPr>
              <a:t>  Personal Skills</a:t>
            </a:r>
            <a:r>
              <a:rPr lang="en-GB" altLang="en-US" sz="1600">
                <a:solidFill>
                  <a:srgbClr val="FF0000"/>
                </a:solidFill>
                <a:latin typeface="Century Gothic" panose="020B0502020202020204" pitchFamily="34" charset="0"/>
              </a:rPr>
              <a:t>…</a:t>
            </a:r>
            <a:endParaRPr lang="en-US" altLang="en-US" sz="1600">
              <a:solidFill>
                <a:srgbClr val="FF0000"/>
              </a:solidFill>
              <a:latin typeface="Century Gothic" panose="020B0502020202020204" pitchFamily="34" charset="0"/>
            </a:endParaRPr>
          </a:p>
        </p:txBody>
      </p:sp>
      <p:sp>
        <p:nvSpPr>
          <p:cNvPr id="36872" name="Text Box 8"/>
          <p:cNvSpPr txBox="1">
            <a:spLocks noChangeArrowheads="1"/>
          </p:cNvSpPr>
          <p:nvPr/>
        </p:nvSpPr>
        <p:spPr bwMode="auto">
          <a:xfrm>
            <a:off x="1774825" y="333376"/>
            <a:ext cx="280828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solidFill>
                  <a:schemeClr val="bg1"/>
                </a:solidFill>
                <a:latin typeface="Century Gothic" panose="020B0502020202020204" pitchFamily="34" charset="0"/>
              </a:rPr>
              <a:t>         Task Four</a:t>
            </a:r>
            <a:r>
              <a:rPr lang="en-GB" altLang="en-US" sz="2400">
                <a:solidFill>
                  <a:srgbClr val="FF0000"/>
                </a:solidFill>
                <a:latin typeface="Century Gothic" panose="020B0502020202020204" pitchFamily="34" charset="0"/>
              </a:rPr>
              <a:t>…  </a:t>
            </a:r>
            <a:endParaRPr lang="en-US" altLang="en-US" sz="2400">
              <a:solidFill>
                <a:srgbClr val="FF0000"/>
              </a:solidFill>
              <a:latin typeface="Century Gothic" panose="020B0502020202020204" pitchFamily="34" charset="0"/>
            </a:endParaRPr>
          </a:p>
        </p:txBody>
      </p:sp>
      <p:pic>
        <p:nvPicPr>
          <p:cNvPr id="36873" name="Picture 9" descr="MCj0241179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7850" y="188914"/>
            <a:ext cx="717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8213" y="2781301"/>
            <a:ext cx="7848600" cy="3609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79" name="Text Box 15"/>
          <p:cNvSpPr txBox="1">
            <a:spLocks noChangeArrowheads="1"/>
          </p:cNvSpPr>
          <p:nvPr/>
        </p:nvSpPr>
        <p:spPr bwMode="auto">
          <a:xfrm>
            <a:off x="2063750" y="1052514"/>
            <a:ext cx="3600450"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latin typeface="Comic Sans MS" panose="030F0702030302020204" pitchFamily="66" charset="0"/>
              </a:rPr>
              <a:t>Write down the skills you use for each activity</a:t>
            </a:r>
            <a:r>
              <a:rPr lang="en-GB" altLang="en-US" sz="2400">
                <a:solidFill>
                  <a:srgbClr val="FF0000"/>
                </a:solidFill>
                <a:latin typeface="Comic Sans MS" panose="030F0702030302020204" pitchFamily="66" charset="0"/>
              </a:rPr>
              <a:t>…</a:t>
            </a:r>
          </a:p>
        </p:txBody>
      </p:sp>
      <p:sp>
        <p:nvSpPr>
          <p:cNvPr id="36880" name="Text Box 16"/>
          <p:cNvSpPr txBox="1">
            <a:spLocks noChangeArrowheads="1"/>
          </p:cNvSpPr>
          <p:nvPr/>
        </p:nvSpPr>
        <p:spPr bwMode="auto">
          <a:xfrm>
            <a:off x="2063751" y="1052514"/>
            <a:ext cx="4246563"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latin typeface="Comic Sans MS" panose="030F0702030302020204" pitchFamily="66" charset="0"/>
              </a:rPr>
              <a:t>Think of some more things you do at home, school and with your friends</a:t>
            </a:r>
            <a:r>
              <a:rPr lang="en-GB" altLang="en-US" sz="2400">
                <a:solidFill>
                  <a:srgbClr val="FF0000"/>
                </a:solidFill>
                <a:latin typeface="Comic Sans MS" panose="030F0702030302020204" pitchFamily="66" charset="0"/>
              </a:rPr>
              <a:t>…</a:t>
            </a:r>
          </a:p>
        </p:txBody>
      </p:sp>
      <p:pic>
        <p:nvPicPr>
          <p:cNvPr id="36881"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8213" y="2781301"/>
            <a:ext cx="7866062" cy="3616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82" name="Text Box 18"/>
          <p:cNvSpPr txBox="1">
            <a:spLocks noChangeArrowheads="1"/>
          </p:cNvSpPr>
          <p:nvPr/>
        </p:nvSpPr>
        <p:spPr bwMode="auto">
          <a:xfrm>
            <a:off x="6240463" y="1052514"/>
            <a:ext cx="4246562"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latin typeface="Comic Sans MS" panose="030F0702030302020204" pitchFamily="66" charset="0"/>
              </a:rPr>
              <a:t>Which of these skills would be useful in the jobs you looked at</a:t>
            </a:r>
            <a:r>
              <a:rPr lang="en-GB" altLang="en-US" sz="2400">
                <a:solidFill>
                  <a:srgbClr val="FF0000"/>
                </a:solidFill>
                <a:latin typeface="Comic Sans MS" panose="030F0702030302020204" pitchFamily="66" charset="0"/>
              </a:rPr>
              <a:t>…?</a:t>
            </a:r>
          </a:p>
        </p:txBody>
      </p:sp>
    </p:spTree>
    <p:extLst>
      <p:ext uri="{BB962C8B-B14F-4D97-AF65-F5344CB8AC3E}">
        <p14:creationId xmlns:p14="http://schemas.microsoft.com/office/powerpoint/2010/main" val="237803280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6873"/>
                                        </p:tgtEl>
                                        <p:attrNameLst>
                                          <p:attrName>style.visibility</p:attrName>
                                        </p:attrNameLst>
                                      </p:cBhvr>
                                      <p:to>
                                        <p:strVal val="visible"/>
                                      </p:to>
                                    </p:set>
                                    <p:anim calcmode="lin" valueType="num">
                                      <p:cBhvr additive="base">
                                        <p:cTn id="7" dur="500" fill="hold"/>
                                        <p:tgtEl>
                                          <p:spTgt spid="36873"/>
                                        </p:tgtEl>
                                        <p:attrNameLst>
                                          <p:attrName>ppt_x</p:attrName>
                                        </p:attrNameLst>
                                      </p:cBhvr>
                                      <p:tavLst>
                                        <p:tav tm="0">
                                          <p:val>
                                            <p:strVal val="0-#ppt_w/2"/>
                                          </p:val>
                                        </p:tav>
                                        <p:tav tm="100000">
                                          <p:val>
                                            <p:strVal val="#ppt_x"/>
                                          </p:val>
                                        </p:tav>
                                      </p:tavLst>
                                    </p:anim>
                                    <p:anim calcmode="lin" valueType="num">
                                      <p:cBhvr additive="base">
                                        <p:cTn id="8" dur="500" fill="hold"/>
                                        <p:tgtEl>
                                          <p:spTgt spid="3687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6872"/>
                                        </p:tgtEl>
                                        <p:attrNameLst>
                                          <p:attrName>style.visibility</p:attrName>
                                        </p:attrNameLst>
                                      </p:cBhvr>
                                      <p:to>
                                        <p:strVal val="visible"/>
                                      </p:to>
                                    </p:set>
                                    <p:anim calcmode="lin" valueType="num">
                                      <p:cBhvr additive="base">
                                        <p:cTn id="11" dur="500" fill="hold"/>
                                        <p:tgtEl>
                                          <p:spTgt spid="36872"/>
                                        </p:tgtEl>
                                        <p:attrNameLst>
                                          <p:attrName>ppt_x</p:attrName>
                                        </p:attrNameLst>
                                      </p:cBhvr>
                                      <p:tavLst>
                                        <p:tav tm="0">
                                          <p:val>
                                            <p:strVal val="0-#ppt_w/2"/>
                                          </p:val>
                                        </p:tav>
                                        <p:tav tm="100000">
                                          <p:val>
                                            <p:strVal val="#ppt_x"/>
                                          </p:val>
                                        </p:tav>
                                      </p:tavLst>
                                    </p:anim>
                                    <p:anim calcmode="lin" valueType="num">
                                      <p:cBhvr additive="base">
                                        <p:cTn id="12"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79"/>
                                        </p:tgtEl>
                                        <p:attrNameLst>
                                          <p:attrName>style.visibility</p:attrName>
                                        </p:attrNameLst>
                                      </p:cBhvr>
                                      <p:to>
                                        <p:strVal val="visible"/>
                                      </p:to>
                                    </p:set>
                                    <p:animEffect transition="in" filter="dissolve">
                                      <p:cBhvr>
                                        <p:cTn id="17" dur="500"/>
                                        <p:tgtEl>
                                          <p:spTgt spid="36879"/>
                                        </p:tgtEl>
                                      </p:cBhvr>
                                    </p:animEffect>
                                  </p:childTnLst>
                                </p:cTn>
                              </p:par>
                              <p:par>
                                <p:cTn id="18" presetID="9" presetClass="entr" presetSubtype="0" fill="hold" nodeType="withEffect">
                                  <p:stCondLst>
                                    <p:cond delay="0"/>
                                  </p:stCondLst>
                                  <p:childTnLst>
                                    <p:set>
                                      <p:cBhvr>
                                        <p:cTn id="19" dur="1" fill="hold">
                                          <p:stCondLst>
                                            <p:cond delay="0"/>
                                          </p:stCondLst>
                                        </p:cTn>
                                        <p:tgtEl>
                                          <p:spTgt spid="36878"/>
                                        </p:tgtEl>
                                        <p:attrNameLst>
                                          <p:attrName>style.visibility</p:attrName>
                                        </p:attrNameLst>
                                      </p:cBhvr>
                                      <p:to>
                                        <p:strVal val="visible"/>
                                      </p:to>
                                    </p:set>
                                    <p:animEffect transition="in" filter="dissolve">
                                      <p:cBhvr>
                                        <p:cTn id="20" dur="500"/>
                                        <p:tgtEl>
                                          <p:spTgt spid="3687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6881"/>
                                        </p:tgtEl>
                                        <p:attrNameLst>
                                          <p:attrName>style.visibility</p:attrName>
                                        </p:attrNameLst>
                                      </p:cBhvr>
                                      <p:to>
                                        <p:strVal val="visible"/>
                                      </p:to>
                                    </p:set>
                                    <p:animEffect transition="in" filter="dissolve">
                                      <p:cBhvr>
                                        <p:cTn id="25" dur="500"/>
                                        <p:tgtEl>
                                          <p:spTgt spid="3688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6880"/>
                                        </p:tgtEl>
                                        <p:attrNameLst>
                                          <p:attrName>style.visibility</p:attrName>
                                        </p:attrNameLst>
                                      </p:cBhvr>
                                      <p:to>
                                        <p:strVal val="visible"/>
                                      </p:to>
                                    </p:set>
                                    <p:animEffect transition="in" filter="dissolve">
                                      <p:cBhvr>
                                        <p:cTn id="28" dur="500"/>
                                        <p:tgtEl>
                                          <p:spTgt spid="368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6882"/>
                                        </p:tgtEl>
                                        <p:attrNameLst>
                                          <p:attrName>style.visibility</p:attrName>
                                        </p:attrNameLst>
                                      </p:cBhvr>
                                      <p:to>
                                        <p:strVal val="visible"/>
                                      </p:to>
                                    </p:set>
                                    <p:animEffect transition="in" filter="dissolve">
                                      <p:cBhvr>
                                        <p:cTn id="33" dur="500"/>
                                        <p:tgtEl>
                                          <p:spTgt spid="36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9" grpId="0" animBg="1"/>
      <p:bldP spid="36880" grpId="0" animBg="1"/>
      <p:bldP spid="3688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9" name="AutoShape 31"/>
          <p:cNvSpPr>
            <a:spLocks noChangeArrowheads="1"/>
          </p:cNvSpPr>
          <p:nvPr/>
        </p:nvSpPr>
        <p:spPr bwMode="auto">
          <a:xfrm>
            <a:off x="1524001" y="981075"/>
            <a:ext cx="2555875" cy="19431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400">
                <a:latin typeface="Comic Sans MS" panose="030F0702030302020204" pitchFamily="66" charset="0"/>
              </a:rPr>
              <a:t>What skills have you </a:t>
            </a:r>
          </a:p>
          <a:p>
            <a:pPr algn="ctr" eaLnBrk="1" hangingPunct="1">
              <a:spcBef>
                <a:spcPct val="0"/>
              </a:spcBef>
              <a:buFontTx/>
              <a:buNone/>
            </a:pPr>
            <a:r>
              <a:rPr lang="en-GB" altLang="en-US" sz="1400">
                <a:latin typeface="Comic Sans MS" panose="030F0702030302020204" pitchFamily="66" charset="0"/>
              </a:rPr>
              <a:t>already used in </a:t>
            </a:r>
          </a:p>
          <a:p>
            <a:pPr algn="ctr" eaLnBrk="1" hangingPunct="1">
              <a:spcBef>
                <a:spcPct val="0"/>
              </a:spcBef>
              <a:buFontTx/>
              <a:buNone/>
            </a:pPr>
            <a:r>
              <a:rPr lang="en-GB" altLang="en-US" sz="1400">
                <a:latin typeface="Comic Sans MS" panose="030F0702030302020204" pitchFamily="66" charset="0"/>
              </a:rPr>
              <a:t>today’s lesson</a:t>
            </a:r>
            <a:r>
              <a:rPr lang="en-GB" altLang="en-US" sz="1400">
                <a:solidFill>
                  <a:srgbClr val="FF0000"/>
                </a:solidFill>
                <a:latin typeface="Comic Sans MS" panose="030F0702030302020204" pitchFamily="66" charset="0"/>
              </a:rPr>
              <a:t>…?</a:t>
            </a:r>
            <a:endParaRPr lang="en-US" altLang="en-US" sz="1400">
              <a:solidFill>
                <a:srgbClr val="FF0000"/>
              </a:solidFill>
              <a:latin typeface="Comic Sans MS" panose="030F0702030302020204" pitchFamily="66" charset="0"/>
            </a:endParaRPr>
          </a:p>
        </p:txBody>
      </p:sp>
      <p:sp>
        <p:nvSpPr>
          <p:cNvPr id="22560" name="AutoShape 32"/>
          <p:cNvSpPr>
            <a:spLocks noChangeArrowheads="1"/>
          </p:cNvSpPr>
          <p:nvPr/>
        </p:nvSpPr>
        <p:spPr bwMode="auto">
          <a:xfrm>
            <a:off x="6527801" y="765175"/>
            <a:ext cx="2447925" cy="2014538"/>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400">
                <a:latin typeface="Comic Sans MS" panose="030F0702030302020204" pitchFamily="66" charset="0"/>
              </a:rPr>
              <a:t>Fill in the Star </a:t>
            </a:r>
          </a:p>
          <a:p>
            <a:pPr algn="ctr" eaLnBrk="1" hangingPunct="1">
              <a:spcBef>
                <a:spcPct val="0"/>
              </a:spcBef>
              <a:buFontTx/>
              <a:buNone/>
            </a:pPr>
            <a:r>
              <a:rPr lang="en-GB" altLang="en-US" sz="1400">
                <a:latin typeface="Comic Sans MS" panose="030F0702030302020204" pitchFamily="66" charset="0"/>
              </a:rPr>
              <a:t>Skill ladder with</a:t>
            </a:r>
          </a:p>
          <a:p>
            <a:pPr algn="ctr" eaLnBrk="1" hangingPunct="1">
              <a:spcBef>
                <a:spcPct val="0"/>
              </a:spcBef>
              <a:buFontTx/>
              <a:buNone/>
            </a:pPr>
            <a:r>
              <a:rPr lang="en-GB" altLang="en-US" sz="1400">
                <a:latin typeface="Comic Sans MS" panose="030F0702030302020204" pitchFamily="66" charset="0"/>
              </a:rPr>
              <a:t>all of the skills </a:t>
            </a:r>
          </a:p>
          <a:p>
            <a:pPr algn="ctr" eaLnBrk="1" hangingPunct="1">
              <a:spcBef>
                <a:spcPct val="0"/>
              </a:spcBef>
              <a:buFontTx/>
              <a:buNone/>
            </a:pPr>
            <a:r>
              <a:rPr lang="en-GB" altLang="en-US" sz="1400">
                <a:latin typeface="Comic Sans MS" panose="030F0702030302020204" pitchFamily="66" charset="0"/>
              </a:rPr>
              <a:t>you have used</a:t>
            </a:r>
            <a:r>
              <a:rPr lang="en-GB" altLang="en-US" sz="1400">
                <a:solidFill>
                  <a:srgbClr val="FF0000"/>
                </a:solidFill>
                <a:latin typeface="Comic Sans MS" panose="030F0702030302020204" pitchFamily="66" charset="0"/>
              </a:rPr>
              <a:t>…</a:t>
            </a:r>
            <a:endParaRPr lang="en-US" altLang="en-US" sz="1400">
              <a:solidFill>
                <a:srgbClr val="FF0000"/>
              </a:solidFill>
              <a:latin typeface="Comic Sans MS" panose="030F0702030302020204" pitchFamily="66" charset="0"/>
            </a:endParaRPr>
          </a:p>
        </p:txBody>
      </p:sp>
      <p:grpSp>
        <p:nvGrpSpPr>
          <p:cNvPr id="22561" name="Group 33"/>
          <p:cNvGrpSpPr>
            <a:grpSpLocks/>
          </p:cNvGrpSpPr>
          <p:nvPr/>
        </p:nvGrpSpPr>
        <p:grpSpPr bwMode="auto">
          <a:xfrm rot="2044314">
            <a:off x="3359151" y="0"/>
            <a:ext cx="1655763" cy="7100888"/>
            <a:chOff x="3016" y="46"/>
            <a:chExt cx="771" cy="4246"/>
          </a:xfrm>
        </p:grpSpPr>
        <p:grpSp>
          <p:nvGrpSpPr>
            <p:cNvPr id="12300" name="Group 21"/>
            <p:cNvGrpSpPr>
              <a:grpSpLocks/>
            </p:cNvGrpSpPr>
            <p:nvPr/>
          </p:nvGrpSpPr>
          <p:grpSpPr bwMode="auto">
            <a:xfrm>
              <a:off x="3016" y="63"/>
              <a:ext cx="771" cy="4229"/>
              <a:chOff x="2200" y="300"/>
              <a:chExt cx="861" cy="3357"/>
            </a:xfrm>
          </p:grpSpPr>
          <p:sp>
            <p:nvSpPr>
              <p:cNvPr id="12310" name="Line 6"/>
              <p:cNvSpPr>
                <a:spLocks noChangeShapeType="1"/>
              </p:cNvSpPr>
              <p:nvPr/>
            </p:nvSpPr>
            <p:spPr bwMode="auto">
              <a:xfrm flipV="1">
                <a:off x="2200" y="300"/>
                <a:ext cx="0" cy="3357"/>
              </a:xfrm>
              <a:prstGeom prst="line">
                <a:avLst/>
              </a:prstGeom>
              <a:noFill/>
              <a:ln w="38100">
                <a:pattFill prst="pct80">
                  <a:fgClr>
                    <a:srgbClr val="6600CC"/>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11" name="Line 7"/>
              <p:cNvSpPr>
                <a:spLocks noChangeShapeType="1"/>
              </p:cNvSpPr>
              <p:nvPr/>
            </p:nvSpPr>
            <p:spPr bwMode="auto">
              <a:xfrm flipV="1">
                <a:off x="3061" y="300"/>
                <a:ext cx="0" cy="3357"/>
              </a:xfrm>
              <a:prstGeom prst="line">
                <a:avLst/>
              </a:prstGeom>
              <a:noFill/>
              <a:ln w="38100">
                <a:pattFill prst="pct80">
                  <a:fgClr>
                    <a:srgbClr val="6600CC"/>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12" name="Line 8"/>
              <p:cNvSpPr>
                <a:spLocks noChangeShapeType="1"/>
              </p:cNvSpPr>
              <p:nvPr/>
            </p:nvSpPr>
            <p:spPr bwMode="auto">
              <a:xfrm flipH="1" flipV="1">
                <a:off x="2200" y="3294"/>
                <a:ext cx="861" cy="0"/>
              </a:xfrm>
              <a:prstGeom prst="line">
                <a:avLst/>
              </a:prstGeom>
              <a:noFill/>
              <a:ln w="38100">
                <a:pattFill prst="pct80">
                  <a:fgClr>
                    <a:srgbClr val="6600CC"/>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13" name="Line 9"/>
              <p:cNvSpPr>
                <a:spLocks noChangeShapeType="1"/>
              </p:cNvSpPr>
              <p:nvPr/>
            </p:nvSpPr>
            <p:spPr bwMode="auto">
              <a:xfrm flipH="1" flipV="1">
                <a:off x="2200" y="1480"/>
                <a:ext cx="861" cy="0"/>
              </a:xfrm>
              <a:prstGeom prst="line">
                <a:avLst/>
              </a:prstGeom>
              <a:noFill/>
              <a:ln w="38100">
                <a:pattFill prst="pct80">
                  <a:fgClr>
                    <a:srgbClr val="6600CC"/>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14" name="Line 10"/>
              <p:cNvSpPr>
                <a:spLocks noChangeShapeType="1"/>
              </p:cNvSpPr>
              <p:nvPr/>
            </p:nvSpPr>
            <p:spPr bwMode="auto">
              <a:xfrm flipH="1" flipV="1">
                <a:off x="2200" y="1842"/>
                <a:ext cx="861" cy="0"/>
              </a:xfrm>
              <a:prstGeom prst="line">
                <a:avLst/>
              </a:prstGeom>
              <a:noFill/>
              <a:ln w="38100">
                <a:pattFill prst="pct80">
                  <a:fgClr>
                    <a:srgbClr val="6600CC"/>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15" name="Line 11"/>
              <p:cNvSpPr>
                <a:spLocks noChangeShapeType="1"/>
              </p:cNvSpPr>
              <p:nvPr/>
            </p:nvSpPr>
            <p:spPr bwMode="auto">
              <a:xfrm flipH="1" flipV="1">
                <a:off x="2200" y="2205"/>
                <a:ext cx="861" cy="0"/>
              </a:xfrm>
              <a:prstGeom prst="line">
                <a:avLst/>
              </a:prstGeom>
              <a:noFill/>
              <a:ln w="38100">
                <a:pattFill prst="pct80">
                  <a:fgClr>
                    <a:srgbClr val="6600CC"/>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16" name="Line 12"/>
              <p:cNvSpPr>
                <a:spLocks noChangeShapeType="1"/>
              </p:cNvSpPr>
              <p:nvPr/>
            </p:nvSpPr>
            <p:spPr bwMode="auto">
              <a:xfrm flipH="1" flipV="1">
                <a:off x="2200" y="2568"/>
                <a:ext cx="861" cy="0"/>
              </a:xfrm>
              <a:prstGeom prst="line">
                <a:avLst/>
              </a:prstGeom>
              <a:noFill/>
              <a:ln w="38100">
                <a:pattFill prst="pct80">
                  <a:fgClr>
                    <a:srgbClr val="6600CC"/>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17" name="Line 13"/>
              <p:cNvSpPr>
                <a:spLocks noChangeShapeType="1"/>
              </p:cNvSpPr>
              <p:nvPr/>
            </p:nvSpPr>
            <p:spPr bwMode="auto">
              <a:xfrm flipH="1" flipV="1">
                <a:off x="2200" y="2931"/>
                <a:ext cx="861" cy="0"/>
              </a:xfrm>
              <a:prstGeom prst="line">
                <a:avLst/>
              </a:prstGeom>
              <a:noFill/>
              <a:ln w="38100">
                <a:pattFill prst="pct80">
                  <a:fgClr>
                    <a:srgbClr val="6600CC"/>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18" name="Line 14"/>
              <p:cNvSpPr>
                <a:spLocks noChangeShapeType="1"/>
              </p:cNvSpPr>
              <p:nvPr/>
            </p:nvSpPr>
            <p:spPr bwMode="auto">
              <a:xfrm flipH="1" flipV="1">
                <a:off x="2200" y="527"/>
                <a:ext cx="861" cy="0"/>
              </a:xfrm>
              <a:prstGeom prst="line">
                <a:avLst/>
              </a:prstGeom>
              <a:noFill/>
              <a:ln w="38100">
                <a:pattFill prst="pct80">
                  <a:fgClr>
                    <a:srgbClr val="6600CC"/>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19" name="Line 15"/>
              <p:cNvSpPr>
                <a:spLocks noChangeShapeType="1"/>
              </p:cNvSpPr>
              <p:nvPr/>
            </p:nvSpPr>
            <p:spPr bwMode="auto">
              <a:xfrm flipH="1" flipV="1">
                <a:off x="2200" y="845"/>
                <a:ext cx="861" cy="0"/>
              </a:xfrm>
              <a:prstGeom prst="line">
                <a:avLst/>
              </a:prstGeom>
              <a:noFill/>
              <a:ln w="38100">
                <a:pattFill prst="pct80">
                  <a:fgClr>
                    <a:srgbClr val="6600CC"/>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20" name="Line 16"/>
              <p:cNvSpPr>
                <a:spLocks noChangeShapeType="1"/>
              </p:cNvSpPr>
              <p:nvPr/>
            </p:nvSpPr>
            <p:spPr bwMode="auto">
              <a:xfrm flipH="1" flipV="1">
                <a:off x="2200" y="1162"/>
                <a:ext cx="861" cy="0"/>
              </a:xfrm>
              <a:prstGeom prst="line">
                <a:avLst/>
              </a:prstGeom>
              <a:noFill/>
              <a:ln w="38100">
                <a:pattFill prst="pct80">
                  <a:fgClr>
                    <a:srgbClr val="6600CC"/>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2548" name="AutoShape 20"/>
            <p:cNvSpPr>
              <a:spLocks noChangeArrowheads="1"/>
            </p:cNvSpPr>
            <p:nvPr/>
          </p:nvSpPr>
          <p:spPr bwMode="auto">
            <a:xfrm>
              <a:off x="3061" y="3538"/>
              <a:ext cx="636" cy="454"/>
            </a:xfrm>
            <a:prstGeom prst="star5">
              <a:avLst/>
            </a:prstGeom>
            <a:solidFill>
              <a:srgbClr val="FFFF00"/>
            </a:solidFill>
            <a:ln w="38100">
              <a:pattFill prst="pct80">
                <a:fgClr>
                  <a:srgbClr val="6600CC"/>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GB" altLang="en-US"/>
            </a:p>
          </p:txBody>
        </p:sp>
        <p:sp>
          <p:nvSpPr>
            <p:cNvPr id="22550" name="AutoShape 22"/>
            <p:cNvSpPr>
              <a:spLocks noChangeArrowheads="1"/>
            </p:cNvSpPr>
            <p:nvPr/>
          </p:nvSpPr>
          <p:spPr bwMode="auto">
            <a:xfrm>
              <a:off x="3060" y="3083"/>
              <a:ext cx="636" cy="456"/>
            </a:xfrm>
            <a:prstGeom prst="star5">
              <a:avLst/>
            </a:prstGeom>
            <a:solidFill>
              <a:srgbClr val="FFFF00"/>
            </a:solidFill>
            <a:ln w="38100">
              <a:pattFill prst="pct80">
                <a:fgClr>
                  <a:srgbClr val="6600CC"/>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GB" altLang="en-US"/>
            </a:p>
          </p:txBody>
        </p:sp>
        <p:sp>
          <p:nvSpPr>
            <p:cNvPr id="22551" name="AutoShape 23"/>
            <p:cNvSpPr>
              <a:spLocks noChangeArrowheads="1"/>
            </p:cNvSpPr>
            <p:nvPr/>
          </p:nvSpPr>
          <p:spPr bwMode="auto">
            <a:xfrm>
              <a:off x="3061" y="2177"/>
              <a:ext cx="636" cy="454"/>
            </a:xfrm>
            <a:prstGeom prst="star5">
              <a:avLst/>
            </a:prstGeom>
            <a:solidFill>
              <a:srgbClr val="FFFF00"/>
            </a:solidFill>
            <a:ln w="38100">
              <a:pattFill prst="pct80">
                <a:fgClr>
                  <a:srgbClr val="6600CC"/>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GB" altLang="en-US"/>
            </a:p>
          </p:txBody>
        </p:sp>
        <p:sp>
          <p:nvSpPr>
            <p:cNvPr id="22552" name="AutoShape 24"/>
            <p:cNvSpPr>
              <a:spLocks noChangeArrowheads="1"/>
            </p:cNvSpPr>
            <p:nvPr/>
          </p:nvSpPr>
          <p:spPr bwMode="auto">
            <a:xfrm>
              <a:off x="3061" y="1724"/>
              <a:ext cx="636" cy="454"/>
            </a:xfrm>
            <a:prstGeom prst="star5">
              <a:avLst/>
            </a:prstGeom>
            <a:solidFill>
              <a:srgbClr val="FFFF00"/>
            </a:solidFill>
            <a:ln w="38100">
              <a:pattFill prst="pct80">
                <a:fgClr>
                  <a:srgbClr val="6600CC"/>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GB" altLang="en-US"/>
            </a:p>
          </p:txBody>
        </p:sp>
        <p:sp>
          <p:nvSpPr>
            <p:cNvPr id="22554" name="AutoShape 26"/>
            <p:cNvSpPr>
              <a:spLocks noChangeArrowheads="1"/>
            </p:cNvSpPr>
            <p:nvPr/>
          </p:nvSpPr>
          <p:spPr bwMode="auto">
            <a:xfrm>
              <a:off x="3061" y="2630"/>
              <a:ext cx="636" cy="454"/>
            </a:xfrm>
            <a:prstGeom prst="star5">
              <a:avLst/>
            </a:prstGeom>
            <a:solidFill>
              <a:srgbClr val="FFFF00"/>
            </a:solidFill>
            <a:ln w="38100">
              <a:pattFill prst="pct80">
                <a:fgClr>
                  <a:srgbClr val="6600CC"/>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GB" altLang="en-US"/>
            </a:p>
          </p:txBody>
        </p:sp>
        <p:sp>
          <p:nvSpPr>
            <p:cNvPr id="22555" name="AutoShape 27"/>
            <p:cNvSpPr>
              <a:spLocks noChangeArrowheads="1"/>
            </p:cNvSpPr>
            <p:nvPr/>
          </p:nvSpPr>
          <p:spPr bwMode="auto">
            <a:xfrm>
              <a:off x="3061" y="1270"/>
              <a:ext cx="636" cy="456"/>
            </a:xfrm>
            <a:prstGeom prst="star5">
              <a:avLst/>
            </a:prstGeom>
            <a:solidFill>
              <a:srgbClr val="FFFF00"/>
            </a:solidFill>
            <a:ln w="38100">
              <a:pattFill prst="pct80">
                <a:fgClr>
                  <a:srgbClr val="6600CC"/>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GB" altLang="en-US"/>
            </a:p>
          </p:txBody>
        </p:sp>
        <p:sp>
          <p:nvSpPr>
            <p:cNvPr id="22556" name="AutoShape 28"/>
            <p:cNvSpPr>
              <a:spLocks noChangeArrowheads="1"/>
            </p:cNvSpPr>
            <p:nvPr/>
          </p:nvSpPr>
          <p:spPr bwMode="auto">
            <a:xfrm>
              <a:off x="3062" y="862"/>
              <a:ext cx="636" cy="454"/>
            </a:xfrm>
            <a:prstGeom prst="star5">
              <a:avLst/>
            </a:prstGeom>
            <a:solidFill>
              <a:srgbClr val="FFFF00"/>
            </a:solidFill>
            <a:ln w="38100">
              <a:pattFill prst="pct80">
                <a:fgClr>
                  <a:srgbClr val="6600CC"/>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GB" altLang="en-US"/>
            </a:p>
          </p:txBody>
        </p:sp>
        <p:sp>
          <p:nvSpPr>
            <p:cNvPr id="22557" name="AutoShape 29"/>
            <p:cNvSpPr>
              <a:spLocks noChangeArrowheads="1"/>
            </p:cNvSpPr>
            <p:nvPr/>
          </p:nvSpPr>
          <p:spPr bwMode="auto">
            <a:xfrm>
              <a:off x="3060" y="454"/>
              <a:ext cx="636" cy="454"/>
            </a:xfrm>
            <a:prstGeom prst="star5">
              <a:avLst/>
            </a:prstGeom>
            <a:solidFill>
              <a:srgbClr val="FFFF00"/>
            </a:solidFill>
            <a:ln w="38100">
              <a:pattFill prst="pct80">
                <a:fgClr>
                  <a:srgbClr val="6600CC"/>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GB" altLang="en-US"/>
            </a:p>
          </p:txBody>
        </p:sp>
        <p:sp>
          <p:nvSpPr>
            <p:cNvPr id="22558" name="AutoShape 30"/>
            <p:cNvSpPr>
              <a:spLocks noChangeArrowheads="1"/>
            </p:cNvSpPr>
            <p:nvPr/>
          </p:nvSpPr>
          <p:spPr bwMode="auto">
            <a:xfrm>
              <a:off x="3061" y="46"/>
              <a:ext cx="636" cy="454"/>
            </a:xfrm>
            <a:prstGeom prst="star5">
              <a:avLst/>
            </a:prstGeom>
            <a:solidFill>
              <a:srgbClr val="FFFF00"/>
            </a:solidFill>
            <a:ln w="38100">
              <a:pattFill prst="pct80">
                <a:fgClr>
                  <a:srgbClr val="6600CC"/>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GB" altLang="en-US"/>
            </a:p>
          </p:txBody>
        </p:sp>
      </p:grpSp>
      <p:sp>
        <p:nvSpPr>
          <p:cNvPr id="12294" name="Text Box 45"/>
          <p:cNvSpPr txBox="1">
            <a:spLocks noChangeArrowheads="1"/>
          </p:cNvSpPr>
          <p:nvPr/>
        </p:nvSpPr>
        <p:spPr bwMode="auto">
          <a:xfrm>
            <a:off x="7608889" y="549275"/>
            <a:ext cx="3563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600">
                <a:latin typeface="Century Gothic" panose="020B0502020202020204" pitchFamily="34" charset="0"/>
              </a:rPr>
              <a:t> Lesson 1</a:t>
            </a:r>
            <a:r>
              <a:rPr lang="en-GB" altLang="en-US" sz="1600">
                <a:solidFill>
                  <a:srgbClr val="FF0000"/>
                </a:solidFill>
                <a:latin typeface="Century Gothic" panose="020B0502020202020204" pitchFamily="34" charset="0"/>
              </a:rPr>
              <a:t>…</a:t>
            </a:r>
            <a:r>
              <a:rPr lang="en-GB" altLang="en-US" sz="1600">
                <a:latin typeface="Century Gothic" panose="020B0502020202020204" pitchFamily="34" charset="0"/>
              </a:rPr>
              <a:t>  Personal Skills</a:t>
            </a:r>
            <a:r>
              <a:rPr lang="en-GB" altLang="en-US" sz="1600">
                <a:solidFill>
                  <a:srgbClr val="FF0000"/>
                </a:solidFill>
                <a:latin typeface="Century Gothic" panose="020B0502020202020204" pitchFamily="34" charset="0"/>
              </a:rPr>
              <a:t>…</a:t>
            </a:r>
            <a:endParaRPr lang="en-US" altLang="en-US" sz="1600">
              <a:solidFill>
                <a:srgbClr val="FF0000"/>
              </a:solidFill>
              <a:latin typeface="Century Gothic" panose="020B0502020202020204" pitchFamily="34" charset="0"/>
            </a:endParaRPr>
          </a:p>
        </p:txBody>
      </p:sp>
      <p:sp>
        <p:nvSpPr>
          <p:cNvPr id="22574" name="Text Box 46"/>
          <p:cNvSpPr txBox="1">
            <a:spLocks noChangeArrowheads="1"/>
          </p:cNvSpPr>
          <p:nvPr/>
        </p:nvSpPr>
        <p:spPr bwMode="auto">
          <a:xfrm>
            <a:off x="1774825" y="333376"/>
            <a:ext cx="280828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400">
                <a:solidFill>
                  <a:schemeClr val="bg1"/>
                </a:solidFill>
                <a:latin typeface="Century Gothic" panose="020B0502020202020204" pitchFamily="34" charset="0"/>
              </a:rPr>
              <a:t>         Task Six</a:t>
            </a:r>
            <a:r>
              <a:rPr lang="en-GB" altLang="en-US" sz="2400">
                <a:solidFill>
                  <a:srgbClr val="FF0000"/>
                </a:solidFill>
                <a:latin typeface="Century Gothic" panose="020B0502020202020204" pitchFamily="34" charset="0"/>
              </a:rPr>
              <a:t>…  </a:t>
            </a:r>
            <a:endParaRPr lang="en-US" altLang="en-US" sz="2400">
              <a:solidFill>
                <a:srgbClr val="FF0000"/>
              </a:solidFill>
              <a:latin typeface="Century Gothic" panose="020B0502020202020204" pitchFamily="34" charset="0"/>
            </a:endParaRPr>
          </a:p>
        </p:txBody>
      </p:sp>
      <p:pic>
        <p:nvPicPr>
          <p:cNvPr id="22575" name="Picture 47" descr="MCj024117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88914"/>
            <a:ext cx="717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76" name="Text Box 48"/>
          <p:cNvSpPr txBox="1">
            <a:spLocks noChangeArrowheads="1"/>
          </p:cNvSpPr>
          <p:nvPr/>
        </p:nvSpPr>
        <p:spPr bwMode="auto">
          <a:xfrm>
            <a:off x="5016501" y="5013325"/>
            <a:ext cx="5364163" cy="1581150"/>
          </a:xfrm>
          <a:prstGeom prst="rect">
            <a:avLst/>
          </a:prstGeom>
          <a:solidFill>
            <a:schemeClr val="bg1"/>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600">
                <a:latin typeface="Comic Sans MS" panose="030F0702030302020204" pitchFamily="66" charset="0"/>
              </a:rPr>
              <a:t>For Example</a:t>
            </a:r>
            <a:r>
              <a:rPr lang="en-GB" altLang="en-US" sz="1600">
                <a:solidFill>
                  <a:srgbClr val="FF0000"/>
                </a:solidFill>
                <a:latin typeface="Comic Sans MS" panose="030F0702030302020204" pitchFamily="66" charset="0"/>
              </a:rPr>
              <a:t>…</a:t>
            </a:r>
          </a:p>
          <a:p>
            <a:pPr eaLnBrk="1" hangingPunct="1">
              <a:spcBef>
                <a:spcPct val="0"/>
              </a:spcBef>
              <a:buFontTx/>
              <a:buNone/>
            </a:pPr>
            <a:endParaRPr lang="en-GB" altLang="en-US" sz="1600">
              <a:latin typeface="Comic Sans MS" panose="030F0702030302020204" pitchFamily="66" charset="0"/>
            </a:endParaRPr>
          </a:p>
          <a:p>
            <a:pPr eaLnBrk="1" hangingPunct="1">
              <a:spcBef>
                <a:spcPct val="0"/>
              </a:spcBef>
              <a:buFontTx/>
              <a:buNone/>
            </a:pPr>
            <a:r>
              <a:rPr lang="en-GB" altLang="en-US" sz="1600">
                <a:latin typeface="Comic Sans MS" panose="030F0702030302020204" pitchFamily="66" charset="0"/>
              </a:rPr>
              <a:t>Punctual – got to school on time</a:t>
            </a:r>
          </a:p>
          <a:p>
            <a:pPr eaLnBrk="1" hangingPunct="1">
              <a:spcBef>
                <a:spcPct val="0"/>
              </a:spcBef>
              <a:buFontTx/>
              <a:buNone/>
            </a:pPr>
            <a:r>
              <a:rPr lang="en-GB" altLang="en-US" sz="1600">
                <a:latin typeface="Comic Sans MS" panose="030F0702030302020204" pitchFamily="66" charset="0"/>
              </a:rPr>
              <a:t>Organised – Did my homework when it was set</a:t>
            </a:r>
          </a:p>
          <a:p>
            <a:pPr eaLnBrk="1" hangingPunct="1">
              <a:spcBef>
                <a:spcPct val="0"/>
              </a:spcBef>
              <a:buFontTx/>
              <a:buNone/>
            </a:pPr>
            <a:r>
              <a:rPr lang="en-GB" altLang="en-US" sz="1600">
                <a:latin typeface="Comic Sans MS" panose="030F0702030302020204" pitchFamily="66" charset="0"/>
              </a:rPr>
              <a:t>Literacy Skills – Read a magazine</a:t>
            </a:r>
          </a:p>
          <a:p>
            <a:pPr eaLnBrk="1" hangingPunct="1">
              <a:spcBef>
                <a:spcPct val="0"/>
              </a:spcBef>
              <a:buFontTx/>
              <a:buNone/>
            </a:pPr>
            <a:r>
              <a:rPr lang="en-GB" altLang="en-US" sz="1600">
                <a:latin typeface="Comic Sans MS" panose="030F0702030302020204" pitchFamily="66" charset="0"/>
              </a:rPr>
              <a:t>Teamwork – helped to clean up at home</a:t>
            </a:r>
            <a:endParaRPr lang="en-US" altLang="en-US" sz="1600">
              <a:latin typeface="Comic Sans MS" panose="030F0702030302020204" pitchFamily="66" charset="0"/>
            </a:endParaRPr>
          </a:p>
        </p:txBody>
      </p:sp>
      <p:sp>
        <p:nvSpPr>
          <p:cNvPr id="22578" name="AutoShape 50"/>
          <p:cNvSpPr>
            <a:spLocks noChangeArrowheads="1"/>
          </p:cNvSpPr>
          <p:nvPr/>
        </p:nvSpPr>
        <p:spPr bwMode="auto">
          <a:xfrm>
            <a:off x="5087938" y="2997200"/>
            <a:ext cx="2951162" cy="19431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400">
                <a:latin typeface="Comic Sans MS" panose="030F0702030302020204" pitchFamily="66" charset="0"/>
              </a:rPr>
              <a:t>Next, think of all the </a:t>
            </a:r>
          </a:p>
          <a:p>
            <a:pPr algn="ctr" eaLnBrk="1" hangingPunct="1">
              <a:spcBef>
                <a:spcPct val="0"/>
              </a:spcBef>
              <a:buFontTx/>
              <a:buNone/>
            </a:pPr>
            <a:r>
              <a:rPr lang="en-GB" altLang="en-US" sz="1400">
                <a:latin typeface="Comic Sans MS" panose="030F0702030302020204" pitchFamily="66" charset="0"/>
              </a:rPr>
              <a:t>other skills you have</a:t>
            </a:r>
          </a:p>
          <a:p>
            <a:pPr algn="ctr" eaLnBrk="1" hangingPunct="1">
              <a:spcBef>
                <a:spcPct val="0"/>
              </a:spcBef>
              <a:buFontTx/>
              <a:buNone/>
            </a:pPr>
            <a:r>
              <a:rPr lang="en-GB" altLang="en-US" sz="1400">
                <a:latin typeface="Comic Sans MS" panose="030F0702030302020204" pitchFamily="66" charset="0"/>
              </a:rPr>
              <a:t>used so far today and </a:t>
            </a:r>
          </a:p>
          <a:p>
            <a:pPr algn="ctr" eaLnBrk="1" hangingPunct="1">
              <a:spcBef>
                <a:spcPct val="0"/>
              </a:spcBef>
              <a:buFontTx/>
              <a:buNone/>
            </a:pPr>
            <a:r>
              <a:rPr lang="en-GB" altLang="en-US" sz="1400">
                <a:latin typeface="Comic Sans MS" panose="030F0702030302020204" pitchFamily="66" charset="0"/>
              </a:rPr>
              <a:t>write them in the </a:t>
            </a:r>
          </a:p>
          <a:p>
            <a:pPr algn="ctr" eaLnBrk="1" hangingPunct="1">
              <a:spcBef>
                <a:spcPct val="0"/>
              </a:spcBef>
              <a:buFontTx/>
              <a:buNone/>
            </a:pPr>
            <a:r>
              <a:rPr lang="en-GB" altLang="en-US" sz="1400">
                <a:latin typeface="Comic Sans MS" panose="030F0702030302020204" pitchFamily="66" charset="0"/>
              </a:rPr>
              <a:t>other skills ladder</a:t>
            </a:r>
            <a:r>
              <a:rPr lang="en-GB" altLang="en-US" sz="1400">
                <a:solidFill>
                  <a:srgbClr val="FF0000"/>
                </a:solidFill>
                <a:latin typeface="Comic Sans MS" panose="030F0702030302020204" pitchFamily="66" charset="0"/>
              </a:rPr>
              <a:t>…</a:t>
            </a:r>
            <a:endParaRPr lang="en-US" altLang="en-US" sz="1400">
              <a:solidFill>
                <a:srgbClr val="FF0000"/>
              </a:solidFill>
              <a:latin typeface="Comic Sans MS" panose="030F0702030302020204" pitchFamily="66" charset="0"/>
            </a:endParaRPr>
          </a:p>
        </p:txBody>
      </p:sp>
      <p:sp>
        <p:nvSpPr>
          <p:cNvPr id="22579" name="AutoShape 51"/>
          <p:cNvSpPr>
            <a:spLocks noChangeArrowheads="1"/>
          </p:cNvSpPr>
          <p:nvPr/>
        </p:nvSpPr>
        <p:spPr bwMode="auto">
          <a:xfrm>
            <a:off x="7824788" y="2276475"/>
            <a:ext cx="2843212" cy="2160588"/>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400">
                <a:latin typeface="Comic Sans MS" panose="030F0702030302020204" pitchFamily="66" charset="0"/>
              </a:rPr>
              <a:t>Is this one of </a:t>
            </a:r>
          </a:p>
          <a:p>
            <a:pPr algn="ctr" eaLnBrk="1" hangingPunct="1">
              <a:spcBef>
                <a:spcPct val="0"/>
              </a:spcBef>
              <a:buFontTx/>
              <a:buNone/>
            </a:pPr>
            <a:r>
              <a:rPr lang="en-GB" altLang="en-US" sz="1400">
                <a:latin typeface="Comic Sans MS" panose="030F0702030302020204" pitchFamily="66" charset="0"/>
              </a:rPr>
              <a:t>your strongest skills</a:t>
            </a:r>
            <a:r>
              <a:rPr lang="en-GB" altLang="en-US" sz="1400">
                <a:solidFill>
                  <a:srgbClr val="FF0000"/>
                </a:solidFill>
                <a:latin typeface="Comic Sans MS" panose="030F0702030302020204" pitchFamily="66" charset="0"/>
              </a:rPr>
              <a:t>…?</a:t>
            </a:r>
          </a:p>
          <a:p>
            <a:pPr algn="ctr" eaLnBrk="1" hangingPunct="1">
              <a:spcBef>
                <a:spcPct val="0"/>
              </a:spcBef>
              <a:buFontTx/>
              <a:buNone/>
            </a:pPr>
            <a:r>
              <a:rPr lang="en-GB" altLang="en-US" sz="1400">
                <a:latin typeface="Comic Sans MS" panose="030F0702030302020204" pitchFamily="66" charset="0"/>
              </a:rPr>
              <a:t>Shade in the stars </a:t>
            </a:r>
          </a:p>
          <a:p>
            <a:pPr algn="ctr" eaLnBrk="1" hangingPunct="1">
              <a:spcBef>
                <a:spcPct val="0"/>
              </a:spcBef>
              <a:buFontTx/>
              <a:buNone/>
            </a:pPr>
            <a:r>
              <a:rPr lang="en-GB" altLang="en-US" sz="1400">
                <a:latin typeface="Comic Sans MS" panose="030F0702030302020204" pitchFamily="66" charset="0"/>
              </a:rPr>
              <a:t>to give yourself a rating</a:t>
            </a:r>
          </a:p>
          <a:p>
            <a:pPr algn="ctr" eaLnBrk="1" hangingPunct="1">
              <a:spcBef>
                <a:spcPct val="0"/>
              </a:spcBef>
              <a:buFontTx/>
              <a:buNone/>
            </a:pPr>
            <a:r>
              <a:rPr lang="en-GB" altLang="en-US" sz="1400">
                <a:latin typeface="Comic Sans MS" panose="030F0702030302020204" pitchFamily="66" charset="0"/>
              </a:rPr>
              <a:t>out of 4</a:t>
            </a:r>
            <a:r>
              <a:rPr lang="en-GB" altLang="en-US" sz="1400">
                <a:solidFill>
                  <a:srgbClr val="FF0000"/>
                </a:solidFill>
                <a:latin typeface="Comic Sans MS" panose="030F0702030302020204" pitchFamily="66" charset="0"/>
              </a:rPr>
              <a:t>…</a:t>
            </a:r>
            <a:endParaRPr lang="en-US" altLang="en-US" sz="1400">
              <a:solidFill>
                <a:srgbClr val="FF0000"/>
              </a:solidFill>
              <a:latin typeface="Comic Sans MS" panose="030F0702030302020204" pitchFamily="66" charset="0"/>
            </a:endParaRPr>
          </a:p>
        </p:txBody>
      </p:sp>
    </p:spTree>
    <p:extLst>
      <p:ext uri="{BB962C8B-B14F-4D97-AF65-F5344CB8AC3E}">
        <p14:creationId xmlns:p14="http://schemas.microsoft.com/office/powerpoint/2010/main" val="621478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574"/>
                                        </p:tgtEl>
                                        <p:attrNameLst>
                                          <p:attrName>style.visibility</p:attrName>
                                        </p:attrNameLst>
                                      </p:cBhvr>
                                      <p:to>
                                        <p:strVal val="visible"/>
                                      </p:to>
                                    </p:set>
                                    <p:anim calcmode="lin" valueType="num">
                                      <p:cBhvr additive="base">
                                        <p:cTn id="7" dur="500" fill="hold"/>
                                        <p:tgtEl>
                                          <p:spTgt spid="22574"/>
                                        </p:tgtEl>
                                        <p:attrNameLst>
                                          <p:attrName>ppt_x</p:attrName>
                                        </p:attrNameLst>
                                      </p:cBhvr>
                                      <p:tavLst>
                                        <p:tav tm="0">
                                          <p:val>
                                            <p:strVal val="0-#ppt_w/2"/>
                                          </p:val>
                                        </p:tav>
                                        <p:tav tm="100000">
                                          <p:val>
                                            <p:strVal val="#ppt_x"/>
                                          </p:val>
                                        </p:tav>
                                      </p:tavLst>
                                    </p:anim>
                                    <p:anim calcmode="lin" valueType="num">
                                      <p:cBhvr additive="base">
                                        <p:cTn id="8" dur="500" fill="hold"/>
                                        <p:tgtEl>
                                          <p:spTgt spid="2257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575"/>
                                        </p:tgtEl>
                                        <p:attrNameLst>
                                          <p:attrName>style.visibility</p:attrName>
                                        </p:attrNameLst>
                                      </p:cBhvr>
                                      <p:to>
                                        <p:strVal val="visible"/>
                                      </p:to>
                                    </p:set>
                                    <p:anim calcmode="lin" valueType="num">
                                      <p:cBhvr additive="base">
                                        <p:cTn id="11" dur="500" fill="hold"/>
                                        <p:tgtEl>
                                          <p:spTgt spid="22575"/>
                                        </p:tgtEl>
                                        <p:attrNameLst>
                                          <p:attrName>ppt_x</p:attrName>
                                        </p:attrNameLst>
                                      </p:cBhvr>
                                      <p:tavLst>
                                        <p:tav tm="0">
                                          <p:val>
                                            <p:strVal val="0-#ppt_w/2"/>
                                          </p:val>
                                        </p:tav>
                                        <p:tav tm="100000">
                                          <p:val>
                                            <p:strVal val="#ppt_x"/>
                                          </p:val>
                                        </p:tav>
                                      </p:tavLst>
                                    </p:anim>
                                    <p:anim calcmode="lin" valueType="num">
                                      <p:cBhvr additive="base">
                                        <p:cTn id="12" dur="500" fill="hold"/>
                                        <p:tgtEl>
                                          <p:spTgt spid="2257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59"/>
                                        </p:tgtEl>
                                        <p:attrNameLst>
                                          <p:attrName>style.visibility</p:attrName>
                                        </p:attrNameLst>
                                      </p:cBhvr>
                                      <p:to>
                                        <p:strVal val="visible"/>
                                      </p:to>
                                    </p:set>
                                    <p:animEffect transition="in" filter="fade">
                                      <p:cBhvr>
                                        <p:cTn id="17" dur="500"/>
                                        <p:tgtEl>
                                          <p:spTgt spid="225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2561"/>
                                        </p:tgtEl>
                                        <p:attrNameLst>
                                          <p:attrName>style.visibility</p:attrName>
                                        </p:attrNameLst>
                                      </p:cBhvr>
                                      <p:to>
                                        <p:strVal val="visible"/>
                                      </p:to>
                                    </p:set>
                                    <p:animEffect transition="in" filter="dissolve">
                                      <p:cBhvr>
                                        <p:cTn id="22" dur="500"/>
                                        <p:tgtEl>
                                          <p:spTgt spid="225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560"/>
                                        </p:tgtEl>
                                        <p:attrNameLst>
                                          <p:attrName>style.visibility</p:attrName>
                                        </p:attrNameLst>
                                      </p:cBhvr>
                                      <p:to>
                                        <p:strVal val="visible"/>
                                      </p:to>
                                    </p:set>
                                    <p:animEffect transition="in" filter="fade">
                                      <p:cBhvr>
                                        <p:cTn id="27" dur="500"/>
                                        <p:tgtEl>
                                          <p:spTgt spid="225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578"/>
                                        </p:tgtEl>
                                        <p:attrNameLst>
                                          <p:attrName>style.visibility</p:attrName>
                                        </p:attrNameLst>
                                      </p:cBhvr>
                                      <p:to>
                                        <p:strVal val="visible"/>
                                      </p:to>
                                    </p:set>
                                    <p:animEffect transition="in" filter="fade">
                                      <p:cBhvr>
                                        <p:cTn id="32" dur="500"/>
                                        <p:tgtEl>
                                          <p:spTgt spid="225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576"/>
                                        </p:tgtEl>
                                        <p:attrNameLst>
                                          <p:attrName>style.visibility</p:attrName>
                                        </p:attrNameLst>
                                      </p:cBhvr>
                                      <p:to>
                                        <p:strVal val="visible"/>
                                      </p:to>
                                    </p:set>
                                    <p:animEffect transition="in" filter="fade">
                                      <p:cBhvr>
                                        <p:cTn id="37" dur="2000"/>
                                        <p:tgtEl>
                                          <p:spTgt spid="2257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579"/>
                                        </p:tgtEl>
                                        <p:attrNameLst>
                                          <p:attrName>style.visibility</p:attrName>
                                        </p:attrNameLst>
                                      </p:cBhvr>
                                      <p:to>
                                        <p:strVal val="visible"/>
                                      </p:to>
                                    </p:set>
                                    <p:animEffect transition="in" filter="fade">
                                      <p:cBhvr>
                                        <p:cTn id="42" dur="500"/>
                                        <p:tgtEl>
                                          <p:spTgt spid="2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9" grpId="0" animBg="1"/>
      <p:bldP spid="22560" grpId="0" animBg="1"/>
      <p:bldP spid="22574" grpId="0" animBg="1"/>
      <p:bldP spid="22576" grpId="0" animBg="1"/>
      <p:bldP spid="22578" grpId="0" animBg="1"/>
      <p:bldP spid="2257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5375276" y="1773238"/>
            <a:ext cx="48244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GB" altLang="en-US" sz="1800">
              <a:latin typeface="Teen Light" pitchFamily="2" charset="0"/>
            </a:endParaRPr>
          </a:p>
        </p:txBody>
      </p:sp>
      <p:sp>
        <p:nvSpPr>
          <p:cNvPr id="27652" name="Text Box 4"/>
          <p:cNvSpPr txBox="1">
            <a:spLocks noChangeArrowheads="1"/>
          </p:cNvSpPr>
          <p:nvPr/>
        </p:nvSpPr>
        <p:spPr bwMode="auto">
          <a:xfrm>
            <a:off x="5303839" y="1844676"/>
            <a:ext cx="5184775"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3600">
                <a:latin typeface="Century Gothic" panose="020B0502020202020204" pitchFamily="34" charset="0"/>
              </a:rPr>
              <a:t>CONGRATULATIONS !</a:t>
            </a:r>
          </a:p>
          <a:p>
            <a:pPr algn="ctr" eaLnBrk="1" hangingPunct="1">
              <a:spcBef>
                <a:spcPct val="50000"/>
              </a:spcBef>
              <a:buFontTx/>
              <a:buNone/>
            </a:pPr>
            <a:r>
              <a:rPr lang="en-GB" altLang="en-US" sz="3600">
                <a:latin typeface="Century Gothic" panose="020B0502020202020204" pitchFamily="34" charset="0"/>
              </a:rPr>
              <a:t>You now know what a skill is and you can identify when you are using them in lots of different situations</a:t>
            </a:r>
            <a:r>
              <a:rPr lang="en-GB" altLang="en-US" sz="3600">
                <a:solidFill>
                  <a:srgbClr val="FF0000"/>
                </a:solidFill>
                <a:latin typeface="Century Gothic" panose="020B0502020202020204" pitchFamily="34" charset="0"/>
              </a:rPr>
              <a:t>…</a:t>
            </a:r>
            <a:endParaRPr lang="en-US" altLang="en-US" sz="3600">
              <a:solidFill>
                <a:srgbClr val="FF0000"/>
              </a:solidFill>
              <a:latin typeface="Century Gothic" panose="020B0502020202020204" pitchFamily="34" charset="0"/>
            </a:endParaRPr>
          </a:p>
        </p:txBody>
      </p:sp>
      <p:pic>
        <p:nvPicPr>
          <p:cNvPr id="27653" name="Picture 5" descr="MCj043379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7" descr="sean_teenag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1773238"/>
            <a:ext cx="3671887"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11"/>
          <p:cNvSpPr txBox="1">
            <a:spLocks noChangeArrowheads="1"/>
          </p:cNvSpPr>
          <p:nvPr/>
        </p:nvSpPr>
        <p:spPr bwMode="auto">
          <a:xfrm>
            <a:off x="6600825" y="692150"/>
            <a:ext cx="3563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600">
                <a:latin typeface="Century Gothic" panose="020B0502020202020204" pitchFamily="34" charset="0"/>
              </a:rPr>
              <a:t> Lesson 1</a:t>
            </a:r>
            <a:r>
              <a:rPr lang="en-GB" altLang="en-US" sz="1600">
                <a:solidFill>
                  <a:srgbClr val="FF0000"/>
                </a:solidFill>
                <a:latin typeface="Century Gothic" panose="020B0502020202020204" pitchFamily="34" charset="0"/>
              </a:rPr>
              <a:t>…</a:t>
            </a:r>
            <a:r>
              <a:rPr lang="en-GB" altLang="en-US" sz="1600">
                <a:latin typeface="Century Gothic" panose="020B0502020202020204" pitchFamily="34" charset="0"/>
              </a:rPr>
              <a:t>  Personal Skills</a:t>
            </a:r>
            <a:r>
              <a:rPr lang="en-GB" altLang="en-US" sz="1600">
                <a:solidFill>
                  <a:srgbClr val="FF0000"/>
                </a:solidFill>
                <a:latin typeface="Century Gothic" panose="020B0502020202020204" pitchFamily="34" charset="0"/>
              </a:rPr>
              <a:t>…</a:t>
            </a:r>
            <a:endParaRPr lang="en-US" altLang="en-US" sz="160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970374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up)">
                                      <p:cBhvr>
                                        <p:cTn id="7" dur="20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7653"/>
                                        </p:tgtEl>
                                        <p:attrNameLst>
                                          <p:attrName>style.visibility</p:attrName>
                                        </p:attrNameLst>
                                      </p:cBhvr>
                                      <p:to>
                                        <p:strVal val="visible"/>
                                      </p:to>
                                    </p:set>
                                    <p:animEffect transition="in" filter="dissolve">
                                      <p:cBhvr>
                                        <p:cTn id="12"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0000"/>
            </a:gs>
            <a:gs pos="83000">
              <a:srgbClr val="FFFF00"/>
            </a:gs>
            <a:gs pos="100000">
              <a:schemeClr val="accent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2059981" y="294474"/>
            <a:ext cx="7987636" cy="923330"/>
          </a:xfrm>
          <a:prstGeom prst="rect">
            <a:avLst/>
          </a:prstGeom>
          <a:solidFill>
            <a:schemeClr val="bg1"/>
          </a:solidFill>
        </p:spPr>
        <p:txBody>
          <a:bodyPr wrap="none" lIns="91440" tIns="45720" rIns="91440" bIns="45720">
            <a:spAutoFit/>
          </a:bodyPr>
          <a:lstStyle/>
          <a:p>
            <a:pPr algn="ctr" defTabSz="914400"/>
            <a:r>
              <a:rPr lang="en-US" sz="5400" b="1" dirty="0" smtClean="0">
                <a:ln w="13462">
                  <a:solidFill>
                    <a:srgbClr val="7030A0"/>
                  </a:solidFill>
                  <a:prstDash val="solid"/>
                </a:ln>
                <a:solidFill>
                  <a:srgbClr val="FF0000"/>
                </a:solidFill>
                <a:effectLst>
                  <a:outerShdw dist="38100" dir="2700000" algn="bl" rotWithShape="0">
                    <a:srgbClr val="4472C4"/>
                  </a:outerShdw>
                </a:effectLst>
                <a:latin typeface="Snap ITC" panose="04040A07060A02020202" pitchFamily="82" charset="0"/>
              </a:rPr>
              <a:t>THE STRESS TEST</a:t>
            </a:r>
            <a:endParaRPr lang="en-US" sz="5400" b="1" dirty="0">
              <a:ln w="13462">
                <a:solidFill>
                  <a:srgbClr val="7030A0"/>
                </a:solidFill>
                <a:prstDash val="solid"/>
              </a:ln>
              <a:solidFill>
                <a:srgbClr val="FF0000"/>
              </a:solidFill>
              <a:effectLst>
                <a:outerShdw dist="38100" dir="2700000" algn="bl" rotWithShape="0">
                  <a:srgbClr val="4472C4"/>
                </a:outerShdw>
              </a:effectLst>
              <a:latin typeface="Snap ITC" panose="04040A07060A02020202" pitchFamily="82" charset="0"/>
            </a:endParaRPr>
          </a:p>
        </p:txBody>
      </p:sp>
      <p:sp>
        <p:nvSpPr>
          <p:cNvPr id="5" name="TextBox 4"/>
          <p:cNvSpPr txBox="1"/>
          <p:nvPr/>
        </p:nvSpPr>
        <p:spPr>
          <a:xfrm>
            <a:off x="295421" y="1603716"/>
            <a:ext cx="11718387" cy="5092505"/>
          </a:xfrm>
          <a:prstGeom prst="rect">
            <a:avLst/>
          </a:prstGeom>
          <a:solidFill>
            <a:schemeClr val="bg1"/>
          </a:solidFill>
        </p:spPr>
        <p:txBody>
          <a:bodyPr wrap="square" rtlCol="0">
            <a:spAutoFit/>
          </a:bodyPr>
          <a:lstStyle/>
          <a:p>
            <a:pPr defTabSz="914400"/>
            <a:endParaRPr lang="en-GB" dirty="0">
              <a:solidFill>
                <a:prstClr val="black"/>
              </a:solidFill>
            </a:endParaRPr>
          </a:p>
        </p:txBody>
      </p:sp>
      <p:sp>
        <p:nvSpPr>
          <p:cNvPr id="7" name="Rectangle 6"/>
          <p:cNvSpPr/>
          <p:nvPr/>
        </p:nvSpPr>
        <p:spPr>
          <a:xfrm>
            <a:off x="4568955" y="1996664"/>
            <a:ext cx="3171317" cy="923330"/>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Be honest.</a:t>
            </a:r>
            <a:endParaRPr lang="en-US" sz="5400" dirty="0">
              <a:ln w="0"/>
              <a:solidFill>
                <a:prstClr val="black"/>
              </a:solidFill>
              <a:effectLst>
                <a:outerShdw blurRad="38100" dist="19050" dir="2700000" algn="tl" rotWithShape="0">
                  <a:prstClr val="black">
                    <a:alpha val="40000"/>
                  </a:prstClr>
                </a:outerShdw>
              </a:effectLst>
            </a:endParaRPr>
          </a:p>
        </p:txBody>
      </p:sp>
      <p:sp>
        <p:nvSpPr>
          <p:cNvPr id="8" name="Rectangle 7"/>
          <p:cNvSpPr/>
          <p:nvPr/>
        </p:nvSpPr>
        <p:spPr>
          <a:xfrm>
            <a:off x="1017116" y="2967335"/>
            <a:ext cx="10157781" cy="1754326"/>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Think carefully about your answers.</a:t>
            </a:r>
          </a:p>
          <a:p>
            <a:pPr algn="ctr" defTabSz="914400"/>
            <a:r>
              <a:rPr lang="en-US" sz="5400" dirty="0" smtClean="0">
                <a:ln w="0"/>
                <a:solidFill>
                  <a:prstClr val="black"/>
                </a:solidFill>
                <a:effectLst>
                  <a:outerShdw blurRad="38100" dist="19050" dir="2700000" algn="tl" rotWithShape="0">
                    <a:prstClr val="black">
                      <a:alpha val="40000"/>
                    </a:prstClr>
                  </a:outerShdw>
                </a:effectLst>
              </a:rPr>
              <a:t>Don’t worry.</a:t>
            </a:r>
            <a:endParaRPr lang="en-US" sz="5400" dirty="0">
              <a:ln w="0"/>
              <a:solidFill>
                <a:prstClr val="black"/>
              </a:solidFill>
              <a:effectLst>
                <a:outerShdw blurRad="38100" dist="19050" dir="2700000" algn="tl" rotWithShape="0">
                  <a:prstClr val="black">
                    <a:alpha val="40000"/>
                  </a:prstClr>
                </a:outerShdw>
              </a:effectLst>
            </a:endParaRPr>
          </a:p>
        </p:txBody>
      </p:sp>
      <p:graphicFrame>
        <p:nvGraphicFramePr>
          <p:cNvPr id="6" name="Table 5"/>
          <p:cNvGraphicFramePr>
            <a:graphicFrameLocks noGrp="1"/>
          </p:cNvGraphicFramePr>
          <p:nvPr>
            <p:extLst/>
          </p:nvPr>
        </p:nvGraphicFramePr>
        <p:xfrm>
          <a:off x="295420" y="1603716"/>
          <a:ext cx="11718385" cy="4544110"/>
        </p:xfrm>
        <a:graphic>
          <a:graphicData uri="http://schemas.openxmlformats.org/drawingml/2006/table">
            <a:tbl>
              <a:tblPr firstRow="1" bandRow="1">
                <a:tableStyleId>{5C22544A-7EE6-4342-B048-85BDC9FD1C3A}</a:tableStyleId>
              </a:tblPr>
              <a:tblGrid>
                <a:gridCol w="4304713"/>
                <a:gridCol w="1927274"/>
                <a:gridCol w="1871003"/>
                <a:gridCol w="1754702"/>
                <a:gridCol w="1860693"/>
              </a:tblGrid>
              <a:tr h="464091">
                <a:tc>
                  <a:txBody>
                    <a:bodyPr/>
                    <a:lstStyle/>
                    <a:p>
                      <a:endParaRPr lang="en-GB" dirty="0"/>
                    </a:p>
                  </a:txBody>
                  <a:tcPr/>
                </a:tc>
                <a:tc>
                  <a:txBody>
                    <a:bodyPr/>
                    <a:lstStyle/>
                    <a:p>
                      <a:pPr algn="ctr"/>
                      <a:r>
                        <a:rPr lang="en-GB" dirty="0" smtClean="0"/>
                        <a:t>STRONGLY</a:t>
                      </a:r>
                      <a:r>
                        <a:rPr lang="en-GB" baseline="0" dirty="0" smtClean="0"/>
                        <a:t> </a:t>
                      </a:r>
                    </a:p>
                    <a:p>
                      <a:pPr algn="ctr"/>
                      <a:r>
                        <a:rPr lang="en-GB" baseline="0" dirty="0" smtClean="0"/>
                        <a:t>AGREE</a:t>
                      </a:r>
                      <a:endParaRPr lang="en-GB" dirty="0"/>
                    </a:p>
                  </a:txBody>
                  <a:tcPr/>
                </a:tc>
                <a:tc>
                  <a:txBody>
                    <a:bodyPr/>
                    <a:lstStyle/>
                    <a:p>
                      <a:pPr algn="ctr"/>
                      <a:r>
                        <a:rPr lang="en-GB" dirty="0" smtClean="0"/>
                        <a:t>AGREE</a:t>
                      </a:r>
                      <a:endParaRPr lang="en-GB" dirty="0"/>
                    </a:p>
                  </a:txBody>
                  <a:tcPr/>
                </a:tc>
                <a:tc>
                  <a:txBody>
                    <a:bodyPr/>
                    <a:lstStyle/>
                    <a:p>
                      <a:pPr algn="ctr"/>
                      <a:r>
                        <a:rPr lang="en-GB" dirty="0" smtClean="0"/>
                        <a:t>DISAGREE</a:t>
                      </a:r>
                      <a:endParaRPr lang="en-GB" dirty="0"/>
                    </a:p>
                  </a:txBody>
                  <a:tcPr/>
                </a:tc>
                <a:tc>
                  <a:txBody>
                    <a:bodyPr/>
                    <a:lstStyle/>
                    <a:p>
                      <a:pPr algn="ctr"/>
                      <a:r>
                        <a:rPr lang="en-GB" dirty="0" smtClean="0"/>
                        <a:t>STRONGLY DISAGREE</a:t>
                      </a:r>
                      <a:endParaRPr lang="en-GB" dirty="0"/>
                    </a:p>
                  </a:txBody>
                  <a:tcPr/>
                </a:tc>
              </a:tr>
              <a:tr h="842012">
                <a:tc>
                  <a:txBody>
                    <a:bodyPr/>
                    <a:lstStyle/>
                    <a:p>
                      <a:pPr algn="ctr"/>
                      <a:r>
                        <a:rPr lang="en-GB" dirty="0" smtClean="0"/>
                        <a:t>I know</a:t>
                      </a:r>
                      <a:r>
                        <a:rPr lang="en-GB" baseline="0" dirty="0" smtClean="0"/>
                        <a:t> when I am about to get stressed out before it happens.</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r>
              <a:tr h="684333">
                <a:tc>
                  <a:txBody>
                    <a:bodyPr/>
                    <a:lstStyle/>
                    <a:p>
                      <a:pPr algn="ctr"/>
                      <a:r>
                        <a:rPr lang="en-GB" dirty="0" smtClean="0"/>
                        <a:t>Being stressed</a:t>
                      </a:r>
                      <a:r>
                        <a:rPr lang="en-GB" baseline="0" dirty="0" smtClean="0"/>
                        <a:t> has a big effect on my work and behaviour</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r>
              <a:tr h="666458">
                <a:tc>
                  <a:txBody>
                    <a:bodyPr/>
                    <a:lstStyle/>
                    <a:p>
                      <a:pPr algn="ctr"/>
                      <a:r>
                        <a:rPr lang="en-GB" dirty="0" smtClean="0"/>
                        <a:t>When I am stressed I feel like I can’t cope.</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r>
              <a:tr h="464091">
                <a:tc>
                  <a:txBody>
                    <a:bodyPr/>
                    <a:lstStyle/>
                    <a:p>
                      <a:pPr algn="ctr"/>
                      <a:r>
                        <a:rPr lang="en-GB" dirty="0" smtClean="0"/>
                        <a:t>I worry</a:t>
                      </a:r>
                      <a:r>
                        <a:rPr lang="en-GB" baseline="0" dirty="0" smtClean="0"/>
                        <a:t> a lot.</a:t>
                      </a:r>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r h="783045">
                <a:tc>
                  <a:txBody>
                    <a:bodyPr/>
                    <a:lstStyle/>
                    <a:p>
                      <a:pPr algn="ctr"/>
                      <a:r>
                        <a:rPr lang="en-GB" dirty="0" smtClean="0"/>
                        <a:t>I</a:t>
                      </a:r>
                      <a:r>
                        <a:rPr lang="en-GB" baseline="0" dirty="0" smtClean="0"/>
                        <a:t> know some coping strategies that help when I am stressed.</a:t>
                      </a:r>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r h="464091">
                <a:tc>
                  <a:txBody>
                    <a:bodyPr/>
                    <a:lstStyle/>
                    <a:p>
                      <a:pPr algn="ctr"/>
                      <a:r>
                        <a:rPr lang="en-GB" dirty="0" smtClean="0"/>
                        <a:t>I</a:t>
                      </a:r>
                      <a:r>
                        <a:rPr lang="en-GB" baseline="0" dirty="0" smtClean="0"/>
                        <a:t> recover from stress quite quickly.</a:t>
                      </a:r>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r>
            </a:tbl>
          </a:graphicData>
        </a:graphic>
      </p:graphicFrame>
    </p:spTree>
    <p:extLst>
      <p:ext uri="{BB962C8B-B14F-4D97-AF65-F5344CB8AC3E}">
        <p14:creationId xmlns:p14="http://schemas.microsoft.com/office/powerpoint/2010/main" val="364765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ean_teenag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1703388" y="188913"/>
            <a:ext cx="3059112" cy="406400"/>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GB" altLang="en-US" sz="2000" b="1">
                <a:solidFill>
                  <a:srgbClr val="FFFFFF"/>
                </a:solidFill>
                <a:latin typeface="Century Gothic" panose="020B0502020202020204" pitchFamily="34" charset="0"/>
              </a:rPr>
              <a:t> KS 3 Careers</a:t>
            </a:r>
            <a:r>
              <a:rPr lang="en-GB" altLang="en-US" sz="2000" b="1">
                <a:solidFill>
                  <a:srgbClr val="FF0000"/>
                </a:solidFill>
                <a:latin typeface="Century Gothic" panose="020B0502020202020204" pitchFamily="34" charset="0"/>
              </a:rPr>
              <a:t>…</a:t>
            </a:r>
            <a:endParaRPr lang="en-US" altLang="en-US" sz="2000" b="1">
              <a:solidFill>
                <a:srgbClr val="FF0000"/>
              </a:solidFill>
              <a:latin typeface="Century Gothic" panose="020B0502020202020204" pitchFamily="34" charset="0"/>
            </a:endParaRPr>
          </a:p>
        </p:txBody>
      </p:sp>
      <p:pic>
        <p:nvPicPr>
          <p:cNvPr id="15364" name="Picture 6" descr="MCj043379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7"/>
          <p:cNvSpPr txBox="1">
            <a:spLocks noChangeArrowheads="1"/>
          </p:cNvSpPr>
          <p:nvPr/>
        </p:nvSpPr>
        <p:spPr bwMode="auto">
          <a:xfrm>
            <a:off x="7319964" y="476250"/>
            <a:ext cx="3348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600" b="1">
                <a:solidFill>
                  <a:srgbClr val="000000"/>
                </a:solidFill>
                <a:latin typeface="Century Gothic" panose="020B0502020202020204" pitchFamily="34" charset="0"/>
              </a:rPr>
              <a:t> Lesson 5</a:t>
            </a:r>
            <a:r>
              <a:rPr lang="en-GB" altLang="en-US" sz="1600" b="1">
                <a:solidFill>
                  <a:srgbClr val="FF0000"/>
                </a:solidFill>
                <a:latin typeface="Century Gothic" panose="020B0502020202020204" pitchFamily="34" charset="0"/>
              </a:rPr>
              <a:t>…</a:t>
            </a:r>
            <a:r>
              <a:rPr lang="en-GB" altLang="en-US" sz="1600" b="1">
                <a:solidFill>
                  <a:srgbClr val="000000"/>
                </a:solidFill>
                <a:latin typeface="Century Gothic" panose="020B0502020202020204" pitchFamily="34" charset="0"/>
              </a:rPr>
              <a:t>  Making Decisions</a:t>
            </a:r>
            <a:r>
              <a:rPr lang="en-GB" altLang="en-US" sz="1600" b="1">
                <a:solidFill>
                  <a:srgbClr val="FF0000"/>
                </a:solidFill>
                <a:latin typeface="Century Gothic" panose="020B0502020202020204" pitchFamily="34" charset="0"/>
              </a:rPr>
              <a:t>…</a:t>
            </a:r>
            <a:endParaRPr lang="en-US" altLang="en-US" sz="1600" b="1">
              <a:solidFill>
                <a:srgbClr val="FF0000"/>
              </a:solidFill>
              <a:latin typeface="Century Gothic" panose="020B0502020202020204" pitchFamily="34" charset="0"/>
            </a:endParaRPr>
          </a:p>
        </p:txBody>
      </p:sp>
    </p:spTree>
    <p:extLst>
      <p:ext uri="{BB962C8B-B14F-4D97-AF65-F5344CB8AC3E}">
        <p14:creationId xmlns:p14="http://schemas.microsoft.com/office/powerpoint/2010/main" val="1320714486"/>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GB" altLang="en-US" smtClean="0"/>
          </a:p>
        </p:txBody>
      </p:sp>
      <p:sp>
        <p:nvSpPr>
          <p:cNvPr id="16387" name="Rectangle 3"/>
          <p:cNvSpPr>
            <a:spLocks noGrp="1" noChangeArrowheads="1"/>
          </p:cNvSpPr>
          <p:nvPr>
            <p:ph type="body" idx="1"/>
          </p:nvPr>
        </p:nvSpPr>
        <p:spPr/>
        <p:txBody>
          <a:bodyPr/>
          <a:lstStyle/>
          <a:p>
            <a:pPr eaLnBrk="1" hangingPunct="1"/>
            <a:endParaRPr lang="en-GB" altLang="en-US" smtClean="0"/>
          </a:p>
        </p:txBody>
      </p:sp>
      <p:pic>
        <p:nvPicPr>
          <p:cNvPr id="16388" name="Picture 4" descr="desk_jobtask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6240464" y="1268414"/>
            <a:ext cx="2879725"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3000">
                <a:solidFill>
                  <a:srgbClr val="FFFFFF"/>
                </a:solidFill>
                <a:latin typeface="Stencil" panose="040409050D0802020404" pitchFamily="82" charset="0"/>
              </a:rPr>
              <a:t>Objective</a:t>
            </a:r>
            <a:r>
              <a:rPr lang="en-GB" altLang="en-US" sz="3000">
                <a:solidFill>
                  <a:srgbClr val="FF0000"/>
                </a:solidFill>
                <a:latin typeface="Stencil" panose="040409050D0802020404" pitchFamily="82" charset="0"/>
              </a:rPr>
              <a:t>...</a:t>
            </a:r>
            <a:endParaRPr lang="en-US" altLang="en-US" sz="3000">
              <a:solidFill>
                <a:srgbClr val="FF0000"/>
              </a:solidFill>
              <a:latin typeface="Stencil" panose="040409050D0802020404" pitchFamily="82" charset="0"/>
            </a:endParaRPr>
          </a:p>
        </p:txBody>
      </p:sp>
      <p:sp>
        <p:nvSpPr>
          <p:cNvPr id="23559" name="Text Box 7"/>
          <p:cNvSpPr txBox="1">
            <a:spLocks noChangeArrowheads="1"/>
          </p:cNvSpPr>
          <p:nvPr/>
        </p:nvSpPr>
        <p:spPr bwMode="auto">
          <a:xfrm>
            <a:off x="6024563" y="1989138"/>
            <a:ext cx="338455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GB" altLang="en-US" b="1">
                <a:solidFill>
                  <a:srgbClr val="000000"/>
                </a:solidFill>
                <a:latin typeface="Century Gothic" panose="020B0502020202020204" pitchFamily="34" charset="0"/>
              </a:rPr>
              <a:t>To be able to make an informed career decision and justify your choices</a:t>
            </a:r>
            <a:r>
              <a:rPr lang="en-GB" altLang="en-US" b="1">
                <a:solidFill>
                  <a:srgbClr val="FF0000"/>
                </a:solidFill>
                <a:latin typeface="Century Gothic" panose="020B0502020202020204" pitchFamily="34" charset="0"/>
              </a:rPr>
              <a:t>...</a:t>
            </a:r>
            <a:endParaRPr lang="en-US" altLang="en-US" b="1">
              <a:solidFill>
                <a:srgbClr val="FF0000"/>
              </a:solidFill>
              <a:latin typeface="Century Gothic" panose="020B0502020202020204" pitchFamily="34" charset="0"/>
            </a:endParaRPr>
          </a:p>
        </p:txBody>
      </p:sp>
      <p:pic>
        <p:nvPicPr>
          <p:cNvPr id="23560" name="Picture 8" descr="MCj043379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11"/>
          <p:cNvSpPr txBox="1">
            <a:spLocks noChangeArrowheads="1"/>
          </p:cNvSpPr>
          <p:nvPr/>
        </p:nvSpPr>
        <p:spPr bwMode="auto">
          <a:xfrm>
            <a:off x="7319964" y="620713"/>
            <a:ext cx="3348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600" b="1">
                <a:solidFill>
                  <a:srgbClr val="000000"/>
                </a:solidFill>
                <a:latin typeface="Century Gothic" panose="020B0502020202020204" pitchFamily="34" charset="0"/>
              </a:rPr>
              <a:t> Lesson 5</a:t>
            </a:r>
            <a:r>
              <a:rPr lang="en-GB" altLang="en-US" sz="1600" b="1">
                <a:solidFill>
                  <a:srgbClr val="FF0000"/>
                </a:solidFill>
                <a:latin typeface="Century Gothic" panose="020B0502020202020204" pitchFamily="34" charset="0"/>
              </a:rPr>
              <a:t>…</a:t>
            </a:r>
            <a:r>
              <a:rPr lang="en-GB" altLang="en-US" sz="1600" b="1">
                <a:solidFill>
                  <a:srgbClr val="000000"/>
                </a:solidFill>
                <a:latin typeface="Century Gothic" panose="020B0502020202020204" pitchFamily="34" charset="0"/>
              </a:rPr>
              <a:t>  Making Decisions</a:t>
            </a:r>
            <a:r>
              <a:rPr lang="en-GB" altLang="en-US" sz="1600" b="1">
                <a:solidFill>
                  <a:srgbClr val="FF0000"/>
                </a:solidFill>
                <a:latin typeface="Century Gothic" panose="020B0502020202020204" pitchFamily="34" charset="0"/>
              </a:rPr>
              <a:t>…</a:t>
            </a:r>
            <a:endParaRPr lang="en-US" altLang="en-US" sz="1600" b="1">
              <a:solidFill>
                <a:srgbClr val="FF0000"/>
              </a:solidFill>
              <a:latin typeface="Century Gothic" panose="020B0502020202020204" pitchFamily="34" charset="0"/>
            </a:endParaRPr>
          </a:p>
        </p:txBody>
      </p:sp>
    </p:spTree>
    <p:extLst>
      <p:ext uri="{BB962C8B-B14F-4D97-AF65-F5344CB8AC3E}">
        <p14:creationId xmlns:p14="http://schemas.microsoft.com/office/powerpoint/2010/main" val="7580451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500"/>
                                        <p:tgtEl>
                                          <p:spTgt spid="2355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3559">
                                            <p:txEl>
                                              <p:pRg st="0" end="0"/>
                                            </p:txEl>
                                          </p:spTgt>
                                        </p:tgtEl>
                                        <p:attrNameLst>
                                          <p:attrName>style.visibility</p:attrName>
                                        </p:attrNameLst>
                                      </p:cBhvr>
                                      <p:to>
                                        <p:strVal val="visible"/>
                                      </p:to>
                                    </p:set>
                                    <p:animEffect transition="in" filter="fade">
                                      <p:cBhvr>
                                        <p:cTn id="11" dur="500"/>
                                        <p:tgtEl>
                                          <p:spTgt spid="23559">
                                            <p:txEl>
                                              <p:pRg st="0" end="0"/>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3560"/>
                                        </p:tgtEl>
                                        <p:attrNameLst>
                                          <p:attrName>style.visibility</p:attrName>
                                        </p:attrNameLst>
                                      </p:cBhvr>
                                      <p:to>
                                        <p:strVal val="visible"/>
                                      </p:to>
                                    </p:set>
                                    <p:animEffect transition="in" filter="dissolve">
                                      <p:cBhvr>
                                        <p:cTn id="15" dur="5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3" descr="desk_pl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7" descr="sean_teenag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938"/>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p:cNvSpPr txBox="1">
            <a:spLocks noChangeArrowheads="1"/>
          </p:cNvSpPr>
          <p:nvPr/>
        </p:nvSpPr>
        <p:spPr bwMode="auto">
          <a:xfrm>
            <a:off x="6959600" y="3357563"/>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endParaRPr lang="en-GB" altLang="en-US" sz="1800">
              <a:solidFill>
                <a:srgbClr val="000000"/>
              </a:solidFill>
            </a:endParaRPr>
          </a:p>
        </p:txBody>
      </p:sp>
      <p:sp>
        <p:nvSpPr>
          <p:cNvPr id="17413" name="Text Box 19"/>
          <p:cNvSpPr txBox="1">
            <a:spLocks noChangeArrowheads="1"/>
          </p:cNvSpPr>
          <p:nvPr/>
        </p:nvSpPr>
        <p:spPr bwMode="auto">
          <a:xfrm>
            <a:off x="1524001" y="188913"/>
            <a:ext cx="4932363" cy="406400"/>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000" b="1">
                <a:solidFill>
                  <a:srgbClr val="FFFFFF"/>
                </a:solidFill>
                <a:latin typeface="Century Gothic" panose="020B0502020202020204" pitchFamily="34" charset="0"/>
              </a:rPr>
              <a:t>                      Your Lesson Objectives</a:t>
            </a:r>
            <a:r>
              <a:rPr lang="en-GB" altLang="en-US" sz="2000" b="1">
                <a:solidFill>
                  <a:srgbClr val="FF0000"/>
                </a:solidFill>
                <a:latin typeface="Century Gothic" panose="020B0502020202020204" pitchFamily="34" charset="0"/>
              </a:rPr>
              <a:t>…</a:t>
            </a:r>
            <a:endParaRPr lang="en-US" altLang="en-US" sz="2000" b="1">
              <a:solidFill>
                <a:srgbClr val="FF0000"/>
              </a:solidFill>
              <a:latin typeface="Century Gothic" panose="020B0502020202020204" pitchFamily="34" charset="0"/>
            </a:endParaRPr>
          </a:p>
        </p:txBody>
      </p:sp>
      <p:sp>
        <p:nvSpPr>
          <p:cNvPr id="26648" name="Text Box 24"/>
          <p:cNvSpPr txBox="1">
            <a:spLocks noChangeArrowheads="1"/>
          </p:cNvSpPr>
          <p:nvPr/>
        </p:nvSpPr>
        <p:spPr bwMode="auto">
          <a:xfrm>
            <a:off x="3792538" y="5661026"/>
            <a:ext cx="6875462" cy="436563"/>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GB" altLang="en-US" sz="2200" b="1">
                <a:solidFill>
                  <a:srgbClr val="FF0000"/>
                </a:solidFill>
                <a:latin typeface="Century Gothic" panose="020B0502020202020204" pitchFamily="34" charset="0"/>
              </a:rPr>
              <a:t>Who can offer help with decision making…</a:t>
            </a:r>
            <a:endParaRPr lang="en-US" altLang="en-US" sz="2200" b="1">
              <a:solidFill>
                <a:srgbClr val="FF0000"/>
              </a:solidFill>
              <a:latin typeface="Century Gothic" panose="020B0502020202020204" pitchFamily="34" charset="0"/>
            </a:endParaRPr>
          </a:p>
        </p:txBody>
      </p:sp>
      <p:sp>
        <p:nvSpPr>
          <p:cNvPr id="26649" name="Text Box 25"/>
          <p:cNvSpPr txBox="1">
            <a:spLocks noChangeArrowheads="1"/>
          </p:cNvSpPr>
          <p:nvPr/>
        </p:nvSpPr>
        <p:spPr bwMode="auto">
          <a:xfrm>
            <a:off x="1524000" y="5661026"/>
            <a:ext cx="2268538" cy="466725"/>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400" b="1">
                <a:solidFill>
                  <a:srgbClr val="FFFFFF"/>
                </a:solidFill>
                <a:latin typeface="Century Gothic" panose="020B0502020202020204" pitchFamily="34" charset="0"/>
              </a:rPr>
              <a:t>Understand</a:t>
            </a:r>
            <a:r>
              <a:rPr lang="en-GB" altLang="en-US" sz="2400" b="1">
                <a:solidFill>
                  <a:srgbClr val="FF0000"/>
                </a:solidFill>
                <a:latin typeface="Century Gothic" panose="020B0502020202020204" pitchFamily="34" charset="0"/>
              </a:rPr>
              <a:t>...</a:t>
            </a:r>
            <a:endParaRPr lang="en-US" altLang="en-US" sz="2400" b="1">
              <a:solidFill>
                <a:srgbClr val="FFFFFF"/>
              </a:solidFill>
              <a:latin typeface="Century Gothic" panose="020B0502020202020204" pitchFamily="34" charset="0"/>
            </a:endParaRPr>
          </a:p>
        </p:txBody>
      </p:sp>
      <p:sp>
        <p:nvSpPr>
          <p:cNvPr id="26651" name="Text Box 27"/>
          <p:cNvSpPr txBox="1">
            <a:spLocks noChangeArrowheads="1"/>
          </p:cNvSpPr>
          <p:nvPr/>
        </p:nvSpPr>
        <p:spPr bwMode="auto">
          <a:xfrm>
            <a:off x="3792538" y="5084764"/>
            <a:ext cx="6875462" cy="42227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GB" altLang="en-US" sz="2100" b="1">
                <a:solidFill>
                  <a:srgbClr val="FF0000"/>
                </a:solidFill>
                <a:latin typeface="Century Gothic" panose="020B0502020202020204" pitchFamily="34" charset="0"/>
              </a:rPr>
              <a:t>Different ways in which decisions are made…</a:t>
            </a:r>
            <a:endParaRPr lang="en-US" altLang="en-US" sz="2100" b="1">
              <a:solidFill>
                <a:srgbClr val="FF0000"/>
              </a:solidFill>
              <a:latin typeface="Century Gothic" panose="020B0502020202020204" pitchFamily="34" charset="0"/>
            </a:endParaRPr>
          </a:p>
        </p:txBody>
      </p:sp>
      <p:sp>
        <p:nvSpPr>
          <p:cNvPr id="26652" name="Text Box 28"/>
          <p:cNvSpPr txBox="1">
            <a:spLocks noChangeArrowheads="1"/>
          </p:cNvSpPr>
          <p:nvPr/>
        </p:nvSpPr>
        <p:spPr bwMode="auto">
          <a:xfrm>
            <a:off x="3648076" y="6237288"/>
            <a:ext cx="7019925" cy="40640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GB" altLang="en-US" sz="2000" b="1">
                <a:solidFill>
                  <a:srgbClr val="FF0000"/>
                </a:solidFill>
                <a:latin typeface="Century Gothic" panose="020B0502020202020204" pitchFamily="34" charset="0"/>
              </a:rPr>
              <a:t>   Give a reason for your career decisions…</a:t>
            </a:r>
            <a:endParaRPr lang="en-US" altLang="en-US" sz="2000" b="1">
              <a:solidFill>
                <a:srgbClr val="FF0000"/>
              </a:solidFill>
              <a:latin typeface="Century Gothic" panose="020B0502020202020204" pitchFamily="34" charset="0"/>
            </a:endParaRPr>
          </a:p>
        </p:txBody>
      </p:sp>
      <p:pic>
        <p:nvPicPr>
          <p:cNvPr id="26653" name="Picture 29" descr="MCj0433796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4" name="Text Box 30"/>
          <p:cNvSpPr txBox="1">
            <a:spLocks noChangeArrowheads="1"/>
          </p:cNvSpPr>
          <p:nvPr/>
        </p:nvSpPr>
        <p:spPr bwMode="auto">
          <a:xfrm>
            <a:off x="1524001" y="4437064"/>
            <a:ext cx="2124075" cy="466725"/>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GB" altLang="en-US" sz="2400" b="1">
                <a:solidFill>
                  <a:srgbClr val="FFFFFF"/>
                </a:solidFill>
                <a:latin typeface="Century Gothic" panose="020B0502020202020204" pitchFamily="34" charset="0"/>
              </a:rPr>
              <a:t>You Will</a:t>
            </a:r>
            <a:r>
              <a:rPr lang="en-GB" altLang="en-US" sz="2400" b="1">
                <a:solidFill>
                  <a:srgbClr val="FF0000"/>
                </a:solidFill>
                <a:latin typeface="Century Gothic" panose="020B0502020202020204" pitchFamily="34" charset="0"/>
              </a:rPr>
              <a:t>…</a:t>
            </a:r>
            <a:endParaRPr lang="en-US" altLang="en-US" sz="2400" b="1">
              <a:solidFill>
                <a:srgbClr val="FF0000"/>
              </a:solidFill>
              <a:latin typeface="Century Gothic" panose="020B0502020202020204" pitchFamily="34" charset="0"/>
            </a:endParaRPr>
          </a:p>
        </p:txBody>
      </p:sp>
      <p:sp>
        <p:nvSpPr>
          <p:cNvPr id="26656" name="Text Box 32"/>
          <p:cNvSpPr txBox="1">
            <a:spLocks noChangeArrowheads="1"/>
          </p:cNvSpPr>
          <p:nvPr/>
        </p:nvSpPr>
        <p:spPr bwMode="auto">
          <a:xfrm>
            <a:off x="1524000" y="5084764"/>
            <a:ext cx="2268538" cy="466725"/>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400" b="1">
                <a:solidFill>
                  <a:srgbClr val="FFFFFF"/>
                </a:solidFill>
                <a:latin typeface="Century Gothic" panose="020B0502020202020204" pitchFamily="34" charset="0"/>
              </a:rPr>
              <a:t>Know</a:t>
            </a:r>
            <a:r>
              <a:rPr lang="en-GB" altLang="en-US" sz="2400" b="1">
                <a:solidFill>
                  <a:srgbClr val="FF0000"/>
                </a:solidFill>
                <a:latin typeface="Century Gothic" panose="020B0502020202020204" pitchFamily="34" charset="0"/>
              </a:rPr>
              <a:t>…</a:t>
            </a:r>
            <a:endParaRPr lang="en-US" altLang="en-US" sz="2400" b="1">
              <a:solidFill>
                <a:srgbClr val="FF0000"/>
              </a:solidFill>
              <a:latin typeface="Century Gothic" panose="020B0502020202020204" pitchFamily="34" charset="0"/>
            </a:endParaRPr>
          </a:p>
        </p:txBody>
      </p:sp>
      <p:sp>
        <p:nvSpPr>
          <p:cNvPr id="26650" name="Text Box 26"/>
          <p:cNvSpPr txBox="1">
            <a:spLocks noChangeArrowheads="1"/>
          </p:cNvSpPr>
          <p:nvPr/>
        </p:nvSpPr>
        <p:spPr bwMode="auto">
          <a:xfrm>
            <a:off x="1524000" y="6237289"/>
            <a:ext cx="2268538" cy="466725"/>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400" b="1">
                <a:solidFill>
                  <a:srgbClr val="FFFFFF"/>
                </a:solidFill>
                <a:latin typeface="Century Gothic" panose="020B0502020202020204" pitchFamily="34" charset="0"/>
              </a:rPr>
              <a:t>Be Able to</a:t>
            </a:r>
            <a:r>
              <a:rPr lang="en-GB" altLang="en-US" sz="2400" b="1">
                <a:solidFill>
                  <a:srgbClr val="FF0000"/>
                </a:solidFill>
                <a:latin typeface="Century Gothic" panose="020B0502020202020204" pitchFamily="34" charset="0"/>
              </a:rPr>
              <a:t>…</a:t>
            </a:r>
            <a:endParaRPr lang="en-US" altLang="en-US" sz="2400" b="1">
              <a:solidFill>
                <a:srgbClr val="FFFFFF"/>
              </a:solidFill>
              <a:latin typeface="Century Gothic" panose="020B0502020202020204" pitchFamily="34" charset="0"/>
            </a:endParaRPr>
          </a:p>
        </p:txBody>
      </p:sp>
      <p:pic>
        <p:nvPicPr>
          <p:cNvPr id="17422" name="Picture 44" descr="gold subw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6" y="53976"/>
            <a:ext cx="936625" cy="638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23" name="Picture 48" descr="uexplore black logo(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4" y="115889"/>
            <a:ext cx="290988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49"/>
          <p:cNvSpPr txBox="1">
            <a:spLocks noChangeArrowheads="1"/>
          </p:cNvSpPr>
          <p:nvPr/>
        </p:nvSpPr>
        <p:spPr bwMode="auto">
          <a:xfrm>
            <a:off x="7319964" y="476250"/>
            <a:ext cx="3348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600" b="1">
                <a:solidFill>
                  <a:srgbClr val="000000"/>
                </a:solidFill>
                <a:latin typeface="Century Gothic" panose="020B0502020202020204" pitchFamily="34" charset="0"/>
              </a:rPr>
              <a:t> Lesson 5</a:t>
            </a:r>
            <a:r>
              <a:rPr lang="en-GB" altLang="en-US" sz="1600" b="1">
                <a:solidFill>
                  <a:srgbClr val="FF0000"/>
                </a:solidFill>
                <a:latin typeface="Century Gothic" panose="020B0502020202020204" pitchFamily="34" charset="0"/>
              </a:rPr>
              <a:t>…</a:t>
            </a:r>
            <a:r>
              <a:rPr lang="en-GB" altLang="en-US" sz="1600" b="1">
                <a:solidFill>
                  <a:srgbClr val="000000"/>
                </a:solidFill>
                <a:latin typeface="Century Gothic" panose="020B0502020202020204" pitchFamily="34" charset="0"/>
              </a:rPr>
              <a:t>  Making Decisions</a:t>
            </a:r>
            <a:r>
              <a:rPr lang="en-GB" altLang="en-US" sz="1600" b="1">
                <a:solidFill>
                  <a:srgbClr val="FF0000"/>
                </a:solidFill>
                <a:latin typeface="Century Gothic" panose="020B0502020202020204" pitchFamily="34" charset="0"/>
              </a:rPr>
              <a:t>…</a:t>
            </a:r>
            <a:endParaRPr lang="en-US" altLang="en-US" sz="1600" b="1">
              <a:solidFill>
                <a:srgbClr val="FF0000"/>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6362910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54"/>
                                        </p:tgtEl>
                                        <p:attrNameLst>
                                          <p:attrName>style.visibility</p:attrName>
                                        </p:attrNameLst>
                                      </p:cBhvr>
                                      <p:to>
                                        <p:strVal val="visible"/>
                                      </p:to>
                                    </p:set>
                                    <p:animEffect transition="in" filter="fade">
                                      <p:cBhvr>
                                        <p:cTn id="7" dur="500"/>
                                        <p:tgtEl>
                                          <p:spTgt spid="2665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656"/>
                                        </p:tgtEl>
                                        <p:attrNameLst>
                                          <p:attrName>style.visibility</p:attrName>
                                        </p:attrNameLst>
                                      </p:cBhvr>
                                      <p:to>
                                        <p:strVal val="visible"/>
                                      </p:to>
                                    </p:set>
                                    <p:animEffect transition="in" filter="fade">
                                      <p:cBhvr>
                                        <p:cTn id="11" dur="500"/>
                                        <p:tgtEl>
                                          <p:spTgt spid="26656"/>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651"/>
                                        </p:tgtEl>
                                        <p:attrNameLst>
                                          <p:attrName>style.visibility</p:attrName>
                                        </p:attrNameLst>
                                      </p:cBhvr>
                                      <p:to>
                                        <p:strVal val="visible"/>
                                      </p:to>
                                    </p:set>
                                    <p:animEffect transition="in" filter="fade">
                                      <p:cBhvr>
                                        <p:cTn id="15" dur="500"/>
                                        <p:tgtEl>
                                          <p:spTgt spid="2665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649"/>
                                        </p:tgtEl>
                                        <p:attrNameLst>
                                          <p:attrName>style.visibility</p:attrName>
                                        </p:attrNameLst>
                                      </p:cBhvr>
                                      <p:to>
                                        <p:strVal val="visible"/>
                                      </p:to>
                                    </p:set>
                                    <p:animEffect transition="in" filter="fade">
                                      <p:cBhvr>
                                        <p:cTn id="20" dur="500"/>
                                        <p:tgtEl>
                                          <p:spTgt spid="26649"/>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6648"/>
                                        </p:tgtEl>
                                        <p:attrNameLst>
                                          <p:attrName>style.visibility</p:attrName>
                                        </p:attrNameLst>
                                      </p:cBhvr>
                                      <p:to>
                                        <p:strVal val="visible"/>
                                      </p:to>
                                    </p:set>
                                    <p:animEffect transition="in" filter="fade">
                                      <p:cBhvr>
                                        <p:cTn id="24" dur="500"/>
                                        <p:tgtEl>
                                          <p:spTgt spid="2664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650"/>
                                        </p:tgtEl>
                                        <p:attrNameLst>
                                          <p:attrName>style.visibility</p:attrName>
                                        </p:attrNameLst>
                                      </p:cBhvr>
                                      <p:to>
                                        <p:strVal val="visible"/>
                                      </p:to>
                                    </p:set>
                                    <p:animEffect transition="in" filter="fade">
                                      <p:cBhvr>
                                        <p:cTn id="29" dur="500"/>
                                        <p:tgtEl>
                                          <p:spTgt spid="26650"/>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6652"/>
                                        </p:tgtEl>
                                        <p:attrNameLst>
                                          <p:attrName>style.visibility</p:attrName>
                                        </p:attrNameLst>
                                      </p:cBhvr>
                                      <p:to>
                                        <p:strVal val="visible"/>
                                      </p:to>
                                    </p:set>
                                    <p:animEffect transition="in" filter="fade">
                                      <p:cBhvr>
                                        <p:cTn id="33" dur="500"/>
                                        <p:tgtEl>
                                          <p:spTgt spid="26652"/>
                                        </p:tgtEl>
                                      </p:cBhvr>
                                    </p:animEffect>
                                  </p:childTnLst>
                                </p:cTn>
                              </p:par>
                            </p:childTnLst>
                          </p:cTn>
                        </p:par>
                        <p:par>
                          <p:cTn id="34" fill="hold" nodeType="afterGroup">
                            <p:stCondLst>
                              <p:cond delay="1000"/>
                            </p:stCondLst>
                            <p:childTnLst>
                              <p:par>
                                <p:cTn id="35" presetID="9" presetClass="entr" presetSubtype="0" fill="hold" nodeType="afterEffect">
                                  <p:stCondLst>
                                    <p:cond delay="0"/>
                                  </p:stCondLst>
                                  <p:childTnLst>
                                    <p:set>
                                      <p:cBhvr>
                                        <p:cTn id="36" dur="1" fill="hold">
                                          <p:stCondLst>
                                            <p:cond delay="0"/>
                                          </p:stCondLst>
                                        </p:cTn>
                                        <p:tgtEl>
                                          <p:spTgt spid="26653"/>
                                        </p:tgtEl>
                                        <p:attrNameLst>
                                          <p:attrName>style.visibility</p:attrName>
                                        </p:attrNameLst>
                                      </p:cBhvr>
                                      <p:to>
                                        <p:strVal val="visible"/>
                                      </p:to>
                                    </p:set>
                                    <p:animEffect transition="in" filter="dissolve">
                                      <p:cBhvr>
                                        <p:cTn id="37" dur="500"/>
                                        <p:tgtEl>
                                          <p:spTgt spid="26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8" grpId="0" animBg="1"/>
      <p:bldP spid="26649" grpId="0" animBg="1"/>
      <p:bldP spid="26651" grpId="0" animBg="1"/>
      <p:bldP spid="26652" grpId="0" animBg="1"/>
      <p:bldP spid="26654" grpId="0" animBg="1"/>
      <p:bldP spid="26656" grpId="0" animBg="1"/>
      <p:bldP spid="2665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AutoShape 3"/>
          <p:cNvSpPr>
            <a:spLocks noChangeArrowheads="1"/>
          </p:cNvSpPr>
          <p:nvPr/>
        </p:nvSpPr>
        <p:spPr bwMode="auto">
          <a:xfrm flipH="1">
            <a:off x="1774825" y="908050"/>
            <a:ext cx="8820150" cy="5761038"/>
          </a:xfrm>
          <a:prstGeom prst="foldedCorner">
            <a:avLst>
              <a:gd name="adj" fmla="val 12500"/>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endParaRPr lang="en-GB" altLang="en-US" sz="1800">
              <a:solidFill>
                <a:srgbClr val="000000"/>
              </a:solidFill>
            </a:endParaRPr>
          </a:p>
        </p:txBody>
      </p:sp>
      <p:sp>
        <p:nvSpPr>
          <p:cNvPr id="47108" name="Rectangle 4"/>
          <p:cNvSpPr>
            <a:spLocks noChangeArrowheads="1"/>
          </p:cNvSpPr>
          <p:nvPr/>
        </p:nvSpPr>
        <p:spPr bwMode="auto">
          <a:xfrm>
            <a:off x="1919289" y="908050"/>
            <a:ext cx="5553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400" b="1">
                <a:solidFill>
                  <a:srgbClr val="000000"/>
                </a:solidFill>
                <a:latin typeface="Century Gothic" panose="020B0502020202020204" pitchFamily="34" charset="0"/>
              </a:rPr>
              <a:t>How would you choose a career</a:t>
            </a:r>
            <a:r>
              <a:rPr lang="en-GB" altLang="en-US" sz="2400" b="1">
                <a:solidFill>
                  <a:srgbClr val="FF0000"/>
                </a:solidFill>
                <a:latin typeface="Century Gothic" panose="020B0502020202020204" pitchFamily="34" charset="0"/>
              </a:rPr>
              <a:t>…? </a:t>
            </a:r>
          </a:p>
        </p:txBody>
      </p:sp>
      <p:sp>
        <p:nvSpPr>
          <p:cNvPr id="47110" name="Text Box 6"/>
          <p:cNvSpPr txBox="1">
            <a:spLocks noChangeArrowheads="1"/>
          </p:cNvSpPr>
          <p:nvPr/>
        </p:nvSpPr>
        <p:spPr bwMode="auto">
          <a:xfrm>
            <a:off x="1992314" y="4221163"/>
            <a:ext cx="4103687"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G) Doing work experience to find out if you like the job</a:t>
            </a:r>
            <a:endParaRPr lang="en-US" altLang="en-US" sz="2000">
              <a:solidFill>
                <a:srgbClr val="FFFF00"/>
              </a:solidFill>
              <a:latin typeface="Comic Sans MS" panose="030F0702030302020204" pitchFamily="66" charset="0"/>
            </a:endParaRPr>
          </a:p>
        </p:txBody>
      </p:sp>
      <p:sp>
        <p:nvSpPr>
          <p:cNvPr id="47114" name="Text Box 10"/>
          <p:cNvSpPr txBox="1">
            <a:spLocks noChangeArrowheads="1"/>
          </p:cNvSpPr>
          <p:nvPr/>
        </p:nvSpPr>
        <p:spPr bwMode="auto">
          <a:xfrm>
            <a:off x="6240463" y="3068638"/>
            <a:ext cx="4176712" cy="10350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F) Conforming to expectations </a:t>
            </a:r>
          </a:p>
          <a:p>
            <a:pPr defTabSz="914400" fontAlgn="base">
              <a:spcBef>
                <a:spcPct val="0"/>
              </a:spcBef>
              <a:spcAft>
                <a:spcPct val="0"/>
              </a:spcAft>
              <a:buNone/>
            </a:pPr>
            <a:r>
              <a:rPr lang="en-GB" altLang="en-US" sz="2000">
                <a:solidFill>
                  <a:srgbClr val="FFFF00"/>
                </a:solidFill>
                <a:latin typeface="Comic Sans MS" panose="030F0702030302020204" pitchFamily="66" charset="0"/>
              </a:rPr>
              <a:t>(because your family or friends </a:t>
            </a:r>
          </a:p>
          <a:p>
            <a:pPr defTabSz="914400" fontAlgn="base">
              <a:spcBef>
                <a:spcPct val="0"/>
              </a:spcBef>
              <a:spcAft>
                <a:spcPct val="0"/>
              </a:spcAft>
              <a:buNone/>
            </a:pPr>
            <a:r>
              <a:rPr lang="en-GB" altLang="en-US" sz="2000">
                <a:solidFill>
                  <a:srgbClr val="FFFF00"/>
                </a:solidFill>
                <a:latin typeface="Comic Sans MS" panose="030F0702030302020204" pitchFamily="66" charset="0"/>
              </a:rPr>
              <a:t>think you should do a certain job) </a:t>
            </a:r>
            <a:endParaRPr lang="en-US" altLang="en-US" sz="2000">
              <a:solidFill>
                <a:srgbClr val="FFFF00"/>
              </a:solidFill>
              <a:latin typeface="Comic Sans MS" panose="030F0702030302020204" pitchFamily="66" charset="0"/>
            </a:endParaRPr>
          </a:p>
        </p:txBody>
      </p:sp>
      <p:sp>
        <p:nvSpPr>
          <p:cNvPr id="47115" name="Text Box 11"/>
          <p:cNvSpPr txBox="1">
            <a:spLocks noChangeArrowheads="1"/>
          </p:cNvSpPr>
          <p:nvPr/>
        </p:nvSpPr>
        <p:spPr bwMode="auto">
          <a:xfrm>
            <a:off x="6240463" y="4221163"/>
            <a:ext cx="4176712"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H) Accepting the first job you find</a:t>
            </a:r>
            <a:endParaRPr lang="en-US" altLang="en-US" sz="2000">
              <a:solidFill>
                <a:srgbClr val="FFFF00"/>
              </a:solidFill>
              <a:latin typeface="Comic Sans MS" panose="030F0702030302020204" pitchFamily="66" charset="0"/>
            </a:endParaRPr>
          </a:p>
        </p:txBody>
      </p:sp>
      <p:sp>
        <p:nvSpPr>
          <p:cNvPr id="47123" name="Text Box 19"/>
          <p:cNvSpPr txBox="1">
            <a:spLocks noChangeArrowheads="1"/>
          </p:cNvSpPr>
          <p:nvPr/>
        </p:nvSpPr>
        <p:spPr bwMode="auto">
          <a:xfrm>
            <a:off x="1992314" y="1412875"/>
            <a:ext cx="4103687"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A) Wanting to learn the skills required for a job</a:t>
            </a:r>
            <a:endParaRPr lang="en-US" altLang="en-US" sz="2000">
              <a:solidFill>
                <a:srgbClr val="FFFF00"/>
              </a:solidFill>
              <a:latin typeface="Comic Sans MS" panose="030F0702030302020204" pitchFamily="66" charset="0"/>
            </a:endParaRPr>
          </a:p>
        </p:txBody>
      </p:sp>
      <p:sp>
        <p:nvSpPr>
          <p:cNvPr id="47124" name="Text Box 20"/>
          <p:cNvSpPr txBox="1">
            <a:spLocks noChangeArrowheads="1"/>
          </p:cNvSpPr>
          <p:nvPr/>
        </p:nvSpPr>
        <p:spPr bwMode="auto">
          <a:xfrm>
            <a:off x="6240463" y="1412875"/>
            <a:ext cx="4176712"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B) Having an interest in a specific subject or course</a:t>
            </a:r>
            <a:endParaRPr lang="en-US" altLang="en-US" sz="2000">
              <a:solidFill>
                <a:srgbClr val="FFFF00"/>
              </a:solidFill>
              <a:latin typeface="Comic Sans MS" panose="030F0702030302020204" pitchFamily="66" charset="0"/>
            </a:endParaRPr>
          </a:p>
        </p:txBody>
      </p:sp>
      <p:sp>
        <p:nvSpPr>
          <p:cNvPr id="47132" name="Text Box 28"/>
          <p:cNvSpPr txBox="1">
            <a:spLocks noChangeArrowheads="1"/>
          </p:cNvSpPr>
          <p:nvPr/>
        </p:nvSpPr>
        <p:spPr bwMode="auto">
          <a:xfrm>
            <a:off x="1992314" y="2276475"/>
            <a:ext cx="4103687"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C) Matching your skills to skills required </a:t>
            </a:r>
            <a:endParaRPr lang="en-US" altLang="en-US" sz="2000">
              <a:solidFill>
                <a:srgbClr val="FFFF00"/>
              </a:solidFill>
              <a:latin typeface="Comic Sans MS" panose="030F0702030302020204" pitchFamily="66" charset="0"/>
            </a:endParaRPr>
          </a:p>
        </p:txBody>
      </p:sp>
      <p:sp>
        <p:nvSpPr>
          <p:cNvPr id="47136" name="Text Box 32"/>
          <p:cNvSpPr txBox="1">
            <a:spLocks noChangeArrowheads="1"/>
          </p:cNvSpPr>
          <p:nvPr/>
        </p:nvSpPr>
        <p:spPr bwMode="auto">
          <a:xfrm>
            <a:off x="1992313" y="5084763"/>
            <a:ext cx="8424862"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I) Thorough research and being logical / objective (weighing up pros and cons) </a:t>
            </a:r>
            <a:endParaRPr lang="en-US" altLang="en-US" sz="2000">
              <a:solidFill>
                <a:srgbClr val="FFFF00"/>
              </a:solidFill>
              <a:latin typeface="Comic Sans MS" panose="030F0702030302020204" pitchFamily="66" charset="0"/>
            </a:endParaRPr>
          </a:p>
        </p:txBody>
      </p:sp>
      <p:sp>
        <p:nvSpPr>
          <p:cNvPr id="47137" name="Text Box 33"/>
          <p:cNvSpPr txBox="1">
            <a:spLocks noChangeArrowheads="1"/>
          </p:cNvSpPr>
          <p:nvPr/>
        </p:nvSpPr>
        <p:spPr bwMode="auto">
          <a:xfrm>
            <a:off x="1992314" y="3068638"/>
            <a:ext cx="4105275" cy="10350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E) Making sure you will earn enough money to live your chosen lifestyle</a:t>
            </a:r>
            <a:endParaRPr lang="en-US" altLang="en-US" sz="2000">
              <a:solidFill>
                <a:srgbClr val="FFFF00"/>
              </a:solidFill>
              <a:latin typeface="Comic Sans MS" panose="030F0702030302020204" pitchFamily="66" charset="0"/>
            </a:endParaRPr>
          </a:p>
        </p:txBody>
      </p:sp>
      <p:sp>
        <p:nvSpPr>
          <p:cNvPr id="18445" name="Text Box 37"/>
          <p:cNvSpPr txBox="1">
            <a:spLocks noChangeArrowheads="1"/>
          </p:cNvSpPr>
          <p:nvPr/>
        </p:nvSpPr>
        <p:spPr bwMode="auto">
          <a:xfrm>
            <a:off x="1524001" y="260350"/>
            <a:ext cx="3203575" cy="528638"/>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defTabSz="914400" fontAlgn="base">
              <a:spcBef>
                <a:spcPct val="50000"/>
              </a:spcBef>
              <a:spcAft>
                <a:spcPct val="0"/>
              </a:spcAft>
              <a:buNone/>
            </a:pPr>
            <a:r>
              <a:rPr lang="en-GB" altLang="en-US" sz="1800">
                <a:solidFill>
                  <a:srgbClr val="FFFFFF"/>
                </a:solidFill>
                <a:latin typeface="Century Gothic" panose="020B0502020202020204" pitchFamily="34" charset="0"/>
              </a:rPr>
              <a:t> </a:t>
            </a:r>
            <a:r>
              <a:rPr lang="en-GB" altLang="en-US" sz="2800" b="1">
                <a:solidFill>
                  <a:srgbClr val="FFFFFF"/>
                </a:solidFill>
                <a:latin typeface="Century Gothic" panose="020B0502020202020204" pitchFamily="34" charset="0"/>
              </a:rPr>
              <a:t>Task One</a:t>
            </a:r>
            <a:r>
              <a:rPr lang="en-GB" altLang="en-US" sz="2800" b="1">
                <a:solidFill>
                  <a:srgbClr val="FF0000"/>
                </a:solidFill>
                <a:latin typeface="Century Gothic" panose="020B0502020202020204" pitchFamily="34" charset="0"/>
              </a:rPr>
              <a:t>…</a:t>
            </a:r>
            <a:endParaRPr lang="en-US" altLang="en-US" sz="2800" b="1">
              <a:solidFill>
                <a:srgbClr val="FF0000"/>
              </a:solidFill>
              <a:latin typeface="Century Gothic" panose="020B0502020202020204" pitchFamily="34" charset="0"/>
            </a:endParaRPr>
          </a:p>
        </p:txBody>
      </p:sp>
      <p:pic>
        <p:nvPicPr>
          <p:cNvPr id="18446" name="Picture 38" descr="MCj024117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88914"/>
            <a:ext cx="717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 Box 40"/>
          <p:cNvSpPr txBox="1">
            <a:spLocks noChangeArrowheads="1"/>
          </p:cNvSpPr>
          <p:nvPr/>
        </p:nvSpPr>
        <p:spPr bwMode="auto">
          <a:xfrm>
            <a:off x="7319964" y="620713"/>
            <a:ext cx="3348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600" b="1">
                <a:solidFill>
                  <a:srgbClr val="000000"/>
                </a:solidFill>
                <a:latin typeface="Century Gothic" panose="020B0502020202020204" pitchFamily="34" charset="0"/>
              </a:rPr>
              <a:t> Lesson 5</a:t>
            </a:r>
            <a:r>
              <a:rPr lang="en-GB" altLang="en-US" sz="1600" b="1">
                <a:solidFill>
                  <a:srgbClr val="FF0000"/>
                </a:solidFill>
                <a:latin typeface="Century Gothic" panose="020B0502020202020204" pitchFamily="34" charset="0"/>
              </a:rPr>
              <a:t>…</a:t>
            </a:r>
            <a:r>
              <a:rPr lang="en-GB" altLang="en-US" sz="1600" b="1">
                <a:solidFill>
                  <a:srgbClr val="000000"/>
                </a:solidFill>
                <a:latin typeface="Century Gothic" panose="020B0502020202020204" pitchFamily="34" charset="0"/>
              </a:rPr>
              <a:t>  Making Decisions</a:t>
            </a:r>
            <a:r>
              <a:rPr lang="en-GB" altLang="en-US" sz="1600" b="1">
                <a:solidFill>
                  <a:srgbClr val="FF0000"/>
                </a:solidFill>
                <a:latin typeface="Century Gothic" panose="020B0502020202020204" pitchFamily="34" charset="0"/>
              </a:rPr>
              <a:t>…</a:t>
            </a:r>
            <a:endParaRPr lang="en-US" altLang="en-US" sz="1600" b="1">
              <a:solidFill>
                <a:srgbClr val="FF0000"/>
              </a:solidFill>
              <a:latin typeface="Century Gothic" panose="020B0502020202020204" pitchFamily="34" charset="0"/>
            </a:endParaRPr>
          </a:p>
        </p:txBody>
      </p:sp>
      <p:sp>
        <p:nvSpPr>
          <p:cNvPr id="47145" name="Text Box 41"/>
          <p:cNvSpPr txBox="1">
            <a:spLocks noChangeArrowheads="1"/>
          </p:cNvSpPr>
          <p:nvPr/>
        </p:nvSpPr>
        <p:spPr bwMode="auto">
          <a:xfrm>
            <a:off x="6240463" y="2276475"/>
            <a:ext cx="4176712"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D) Asking for advice from professionals</a:t>
            </a:r>
            <a:endParaRPr lang="en-US" altLang="en-US" sz="2000">
              <a:solidFill>
                <a:srgbClr val="FFFF00"/>
              </a:solidFill>
              <a:latin typeface="Comic Sans MS" panose="030F0702030302020204" pitchFamily="66" charset="0"/>
            </a:endParaRPr>
          </a:p>
        </p:txBody>
      </p:sp>
      <p:sp>
        <p:nvSpPr>
          <p:cNvPr id="47146" name="Text Box 42"/>
          <p:cNvSpPr txBox="1">
            <a:spLocks noChangeArrowheads="1"/>
          </p:cNvSpPr>
          <p:nvPr/>
        </p:nvSpPr>
        <p:spPr bwMode="auto">
          <a:xfrm>
            <a:off x="2927351" y="5949950"/>
            <a:ext cx="7489825" cy="40011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J) Getting a job through a friend or relative</a:t>
            </a:r>
            <a:endParaRPr lang="en-US" altLang="en-US" sz="2000">
              <a:solidFill>
                <a:srgbClr val="FFFF00"/>
              </a:solidFill>
              <a:latin typeface="Comic Sans MS" panose="030F0702030302020204" pitchFamily="66" charset="0"/>
            </a:endParaRPr>
          </a:p>
        </p:txBody>
      </p:sp>
    </p:spTree>
    <p:extLst>
      <p:ext uri="{BB962C8B-B14F-4D97-AF65-F5344CB8AC3E}">
        <p14:creationId xmlns:p14="http://schemas.microsoft.com/office/powerpoint/2010/main" val="29599509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7108"/>
                                        </p:tgtEl>
                                        <p:attrNameLst>
                                          <p:attrName>style.visibility</p:attrName>
                                        </p:attrNameLst>
                                      </p:cBhvr>
                                      <p:to>
                                        <p:strVal val="visible"/>
                                      </p:to>
                                    </p:set>
                                    <p:animEffect transition="in" filter="dissolve">
                                      <p:cBhvr>
                                        <p:cTn id="10" dur="500"/>
                                        <p:tgtEl>
                                          <p:spTgt spid="4710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7123"/>
                                        </p:tgtEl>
                                        <p:attrNameLst>
                                          <p:attrName>style.visibility</p:attrName>
                                        </p:attrNameLst>
                                      </p:cBhvr>
                                      <p:to>
                                        <p:strVal val="visible"/>
                                      </p:to>
                                    </p:set>
                                    <p:animEffect transition="in" filter="dissolve">
                                      <p:cBhvr>
                                        <p:cTn id="15" dur="500"/>
                                        <p:tgtEl>
                                          <p:spTgt spid="4712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7124"/>
                                        </p:tgtEl>
                                        <p:attrNameLst>
                                          <p:attrName>style.visibility</p:attrName>
                                        </p:attrNameLst>
                                      </p:cBhvr>
                                      <p:to>
                                        <p:strVal val="visible"/>
                                      </p:to>
                                    </p:set>
                                    <p:animEffect transition="in" filter="dissolve">
                                      <p:cBhvr>
                                        <p:cTn id="20" dur="500"/>
                                        <p:tgtEl>
                                          <p:spTgt spid="471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7132"/>
                                        </p:tgtEl>
                                        <p:attrNameLst>
                                          <p:attrName>style.visibility</p:attrName>
                                        </p:attrNameLst>
                                      </p:cBhvr>
                                      <p:to>
                                        <p:strVal val="visible"/>
                                      </p:to>
                                    </p:set>
                                    <p:animEffect transition="in" filter="dissolve">
                                      <p:cBhvr>
                                        <p:cTn id="25" dur="500"/>
                                        <p:tgtEl>
                                          <p:spTgt spid="4713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7145"/>
                                        </p:tgtEl>
                                        <p:attrNameLst>
                                          <p:attrName>style.visibility</p:attrName>
                                        </p:attrNameLst>
                                      </p:cBhvr>
                                      <p:to>
                                        <p:strVal val="visible"/>
                                      </p:to>
                                    </p:set>
                                    <p:animEffect transition="in" filter="dissolve">
                                      <p:cBhvr>
                                        <p:cTn id="30" dur="500"/>
                                        <p:tgtEl>
                                          <p:spTgt spid="4714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7137"/>
                                        </p:tgtEl>
                                        <p:attrNameLst>
                                          <p:attrName>style.visibility</p:attrName>
                                        </p:attrNameLst>
                                      </p:cBhvr>
                                      <p:to>
                                        <p:strVal val="visible"/>
                                      </p:to>
                                    </p:set>
                                    <p:animEffect transition="in" filter="dissolve">
                                      <p:cBhvr>
                                        <p:cTn id="35" dur="500"/>
                                        <p:tgtEl>
                                          <p:spTgt spid="4713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7114"/>
                                        </p:tgtEl>
                                        <p:attrNameLst>
                                          <p:attrName>style.visibility</p:attrName>
                                        </p:attrNameLst>
                                      </p:cBhvr>
                                      <p:to>
                                        <p:strVal val="visible"/>
                                      </p:to>
                                    </p:set>
                                    <p:animEffect transition="in" filter="dissolve">
                                      <p:cBhvr>
                                        <p:cTn id="40" dur="500"/>
                                        <p:tgtEl>
                                          <p:spTgt spid="471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7110"/>
                                        </p:tgtEl>
                                        <p:attrNameLst>
                                          <p:attrName>style.visibility</p:attrName>
                                        </p:attrNameLst>
                                      </p:cBhvr>
                                      <p:to>
                                        <p:strVal val="visible"/>
                                      </p:to>
                                    </p:set>
                                    <p:animEffect transition="in" filter="dissolve">
                                      <p:cBhvr>
                                        <p:cTn id="45" dur="500"/>
                                        <p:tgtEl>
                                          <p:spTgt spid="4711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7115"/>
                                        </p:tgtEl>
                                        <p:attrNameLst>
                                          <p:attrName>style.visibility</p:attrName>
                                        </p:attrNameLst>
                                      </p:cBhvr>
                                      <p:to>
                                        <p:strVal val="visible"/>
                                      </p:to>
                                    </p:set>
                                    <p:animEffect transition="in" filter="dissolve">
                                      <p:cBhvr>
                                        <p:cTn id="50" dur="500"/>
                                        <p:tgtEl>
                                          <p:spTgt spid="4711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47136"/>
                                        </p:tgtEl>
                                        <p:attrNameLst>
                                          <p:attrName>style.visibility</p:attrName>
                                        </p:attrNameLst>
                                      </p:cBhvr>
                                      <p:to>
                                        <p:strVal val="visible"/>
                                      </p:to>
                                    </p:set>
                                    <p:animEffect transition="in" filter="dissolve">
                                      <p:cBhvr>
                                        <p:cTn id="55" dur="500"/>
                                        <p:tgtEl>
                                          <p:spTgt spid="4713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47146"/>
                                        </p:tgtEl>
                                        <p:attrNameLst>
                                          <p:attrName>style.visibility</p:attrName>
                                        </p:attrNameLst>
                                      </p:cBhvr>
                                      <p:to>
                                        <p:strVal val="visible"/>
                                      </p:to>
                                    </p:set>
                                    <p:animEffect transition="in" filter="dissolve">
                                      <p:cBhvr>
                                        <p:cTn id="60" dur="500"/>
                                        <p:tgtEl>
                                          <p:spTgt spid="47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47108" grpId="0"/>
      <p:bldP spid="47110" grpId="0" animBg="1"/>
      <p:bldP spid="47114" grpId="0" animBg="1"/>
      <p:bldP spid="47115" grpId="0" animBg="1"/>
      <p:bldP spid="47123" grpId="0" animBg="1"/>
      <p:bldP spid="47124" grpId="0" animBg="1"/>
      <p:bldP spid="47132" grpId="0" animBg="1"/>
      <p:bldP spid="47136" grpId="0" animBg="1"/>
      <p:bldP spid="47137" grpId="0" animBg="1"/>
      <p:bldP spid="47145" grpId="0" animBg="1"/>
      <p:bldP spid="4714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5" descr="MCj043379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17"/>
          <p:cNvSpPr txBox="1">
            <a:spLocks noChangeArrowheads="1"/>
          </p:cNvSpPr>
          <p:nvPr/>
        </p:nvSpPr>
        <p:spPr bwMode="auto">
          <a:xfrm>
            <a:off x="1524001" y="115889"/>
            <a:ext cx="3203575" cy="528637"/>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defTabSz="914400" fontAlgn="base">
              <a:spcBef>
                <a:spcPct val="50000"/>
              </a:spcBef>
              <a:spcAft>
                <a:spcPct val="0"/>
              </a:spcAft>
              <a:buNone/>
            </a:pPr>
            <a:r>
              <a:rPr lang="en-GB" altLang="en-US" sz="1800">
                <a:solidFill>
                  <a:srgbClr val="FFFFFF"/>
                </a:solidFill>
                <a:latin typeface="Century Gothic" panose="020B0502020202020204" pitchFamily="34" charset="0"/>
              </a:rPr>
              <a:t> </a:t>
            </a:r>
            <a:r>
              <a:rPr lang="en-GB" altLang="en-US" sz="2800" b="1">
                <a:solidFill>
                  <a:srgbClr val="FFFFFF"/>
                </a:solidFill>
                <a:latin typeface="Century Gothic" panose="020B0502020202020204" pitchFamily="34" charset="0"/>
              </a:rPr>
              <a:t>Task Two</a:t>
            </a:r>
            <a:r>
              <a:rPr lang="en-GB" altLang="en-US" sz="2800" b="1">
                <a:solidFill>
                  <a:srgbClr val="FF0000"/>
                </a:solidFill>
                <a:latin typeface="Century Gothic" panose="020B0502020202020204" pitchFamily="34" charset="0"/>
              </a:rPr>
              <a:t>…</a:t>
            </a:r>
            <a:endParaRPr lang="en-US" altLang="en-US" sz="2800" b="1">
              <a:solidFill>
                <a:srgbClr val="FF0000"/>
              </a:solidFill>
              <a:latin typeface="Century Gothic" panose="020B0502020202020204" pitchFamily="34" charset="0"/>
            </a:endParaRPr>
          </a:p>
        </p:txBody>
      </p:sp>
      <p:pic>
        <p:nvPicPr>
          <p:cNvPr id="19461" name="Picture 18" descr="MCj0241179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0"/>
            <a:ext cx="7175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21"/>
          <p:cNvSpPr txBox="1">
            <a:spLocks noChangeArrowheads="1"/>
          </p:cNvSpPr>
          <p:nvPr/>
        </p:nvSpPr>
        <p:spPr bwMode="auto">
          <a:xfrm>
            <a:off x="7319964" y="549275"/>
            <a:ext cx="3348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600" b="1">
                <a:solidFill>
                  <a:srgbClr val="000000"/>
                </a:solidFill>
                <a:latin typeface="Century Gothic" panose="020B0502020202020204" pitchFamily="34" charset="0"/>
              </a:rPr>
              <a:t> Lesson 5</a:t>
            </a:r>
            <a:r>
              <a:rPr lang="en-GB" altLang="en-US" sz="1600" b="1">
                <a:solidFill>
                  <a:srgbClr val="FF0000"/>
                </a:solidFill>
                <a:latin typeface="Century Gothic" panose="020B0502020202020204" pitchFamily="34" charset="0"/>
              </a:rPr>
              <a:t>…</a:t>
            </a:r>
            <a:r>
              <a:rPr lang="en-GB" altLang="en-US" sz="1600" b="1">
                <a:solidFill>
                  <a:srgbClr val="000000"/>
                </a:solidFill>
                <a:latin typeface="Century Gothic" panose="020B0502020202020204" pitchFamily="34" charset="0"/>
              </a:rPr>
              <a:t>  Making Decisions</a:t>
            </a:r>
            <a:r>
              <a:rPr lang="en-GB" altLang="en-US" sz="1600" b="1">
                <a:solidFill>
                  <a:srgbClr val="FF0000"/>
                </a:solidFill>
                <a:latin typeface="Century Gothic" panose="020B0502020202020204" pitchFamily="34" charset="0"/>
              </a:rPr>
              <a:t>…</a:t>
            </a:r>
            <a:endParaRPr lang="en-US" altLang="en-US" sz="1600" b="1">
              <a:solidFill>
                <a:srgbClr val="FF0000"/>
              </a:solidFill>
              <a:latin typeface="Century Gothic" panose="020B0502020202020204" pitchFamily="34" charset="0"/>
            </a:endParaRPr>
          </a:p>
        </p:txBody>
      </p:sp>
      <p:sp>
        <p:nvSpPr>
          <p:cNvPr id="36886" name="Text Box 22"/>
          <p:cNvSpPr txBox="1">
            <a:spLocks noChangeArrowheads="1"/>
          </p:cNvSpPr>
          <p:nvPr/>
        </p:nvSpPr>
        <p:spPr bwMode="auto">
          <a:xfrm>
            <a:off x="2063751" y="836614"/>
            <a:ext cx="7993063"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400" b="1">
                <a:solidFill>
                  <a:srgbClr val="000000"/>
                </a:solidFill>
              </a:rPr>
              <a:t>Now arrange these reasons for choosing a career into ‘Good Reasons’ and ‘Bad Reasons’</a:t>
            </a:r>
            <a:r>
              <a:rPr lang="en-GB" altLang="en-US" sz="2400" b="1">
                <a:solidFill>
                  <a:srgbClr val="FF0000"/>
                </a:solidFill>
              </a:rPr>
              <a:t>…</a:t>
            </a:r>
          </a:p>
        </p:txBody>
      </p:sp>
      <p:grpSp>
        <p:nvGrpSpPr>
          <p:cNvPr id="2" name="Group 23"/>
          <p:cNvGrpSpPr>
            <a:grpSpLocks/>
          </p:cNvGrpSpPr>
          <p:nvPr/>
        </p:nvGrpSpPr>
        <p:grpSpPr bwMode="auto">
          <a:xfrm>
            <a:off x="1847851" y="1773238"/>
            <a:ext cx="8424863" cy="1268412"/>
            <a:chOff x="113" y="3448"/>
            <a:chExt cx="5556" cy="799"/>
          </a:xfrm>
        </p:grpSpPr>
        <p:sp>
          <p:nvSpPr>
            <p:cNvPr id="19476" name="AutoShape 24"/>
            <p:cNvSpPr>
              <a:spLocks noChangeArrowheads="1"/>
            </p:cNvSpPr>
            <p:nvPr/>
          </p:nvSpPr>
          <p:spPr bwMode="auto">
            <a:xfrm>
              <a:off x="113" y="3448"/>
              <a:ext cx="5556" cy="799"/>
            </a:xfrm>
            <a:prstGeom prst="flowChartDocumen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endParaRPr lang="en-GB" altLang="en-US" sz="1800">
                <a:solidFill>
                  <a:srgbClr val="000000"/>
                </a:solidFill>
                <a:latin typeface="Comic Sans MS" panose="030F0702030302020204" pitchFamily="66" charset="0"/>
              </a:endParaRPr>
            </a:p>
            <a:p>
              <a:pPr algn="ctr" defTabSz="914400" fontAlgn="base">
                <a:spcBef>
                  <a:spcPct val="0"/>
                </a:spcBef>
                <a:spcAft>
                  <a:spcPct val="0"/>
                </a:spcAft>
                <a:buNone/>
              </a:pPr>
              <a:r>
                <a:rPr lang="en-GB" altLang="en-US" sz="1800">
                  <a:solidFill>
                    <a:srgbClr val="000000"/>
                  </a:solidFill>
                  <a:latin typeface="Comic Sans MS" panose="030F0702030302020204" pitchFamily="66" charset="0"/>
                </a:rPr>
                <a:t>    Good Decision Making Method 		 Bad Decision Making Method</a:t>
              </a:r>
              <a:endParaRPr lang="en-US" altLang="en-US" sz="1800">
                <a:solidFill>
                  <a:srgbClr val="000000"/>
                </a:solidFill>
                <a:latin typeface="Comic Sans MS" panose="030F0702030302020204" pitchFamily="66" charset="0"/>
              </a:endParaRPr>
            </a:p>
            <a:p>
              <a:pPr algn="ctr" defTabSz="914400" fontAlgn="base">
                <a:spcBef>
                  <a:spcPct val="0"/>
                </a:spcBef>
                <a:spcAft>
                  <a:spcPct val="0"/>
                </a:spcAft>
                <a:buNone/>
              </a:pPr>
              <a:endParaRPr lang="en-US" altLang="en-US" sz="1800">
                <a:solidFill>
                  <a:srgbClr val="000000"/>
                </a:solidFill>
                <a:latin typeface="Comic Sans MS" panose="030F0702030302020204" pitchFamily="66" charset="0"/>
              </a:endParaRPr>
            </a:p>
          </p:txBody>
        </p:sp>
        <p:sp>
          <p:nvSpPr>
            <p:cNvPr id="19477" name="Line 25"/>
            <p:cNvSpPr>
              <a:spLocks noChangeShapeType="1"/>
            </p:cNvSpPr>
            <p:nvPr/>
          </p:nvSpPr>
          <p:spPr bwMode="auto">
            <a:xfrm>
              <a:off x="2835" y="3702"/>
              <a:ext cx="0" cy="4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GB">
                <a:solidFill>
                  <a:srgbClr val="000000"/>
                </a:solidFill>
              </a:endParaRPr>
            </a:p>
          </p:txBody>
        </p:sp>
        <p:sp>
          <p:nvSpPr>
            <p:cNvPr id="19478" name="Line 26"/>
            <p:cNvSpPr>
              <a:spLocks noChangeShapeType="1"/>
            </p:cNvSpPr>
            <p:nvPr/>
          </p:nvSpPr>
          <p:spPr bwMode="auto">
            <a:xfrm>
              <a:off x="158" y="3884"/>
              <a:ext cx="54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GB">
                <a:solidFill>
                  <a:srgbClr val="000000"/>
                </a:solidFill>
              </a:endParaRPr>
            </a:p>
          </p:txBody>
        </p:sp>
      </p:grpSp>
      <p:sp>
        <p:nvSpPr>
          <p:cNvPr id="36891" name="Text Box 27"/>
          <p:cNvSpPr txBox="1">
            <a:spLocks noChangeArrowheads="1"/>
          </p:cNvSpPr>
          <p:nvPr/>
        </p:nvSpPr>
        <p:spPr bwMode="auto">
          <a:xfrm>
            <a:off x="1847850" y="2492375"/>
            <a:ext cx="4103688"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A) Wanting to learn the skills required for a job</a:t>
            </a:r>
            <a:endParaRPr lang="en-US" altLang="en-US" sz="2000">
              <a:solidFill>
                <a:srgbClr val="FFFF00"/>
              </a:solidFill>
              <a:latin typeface="Comic Sans MS" panose="030F0702030302020204" pitchFamily="66" charset="0"/>
            </a:endParaRPr>
          </a:p>
        </p:txBody>
      </p:sp>
      <p:sp>
        <p:nvSpPr>
          <p:cNvPr id="36892" name="Text Box 28"/>
          <p:cNvSpPr txBox="1">
            <a:spLocks noChangeArrowheads="1"/>
          </p:cNvSpPr>
          <p:nvPr/>
        </p:nvSpPr>
        <p:spPr bwMode="auto">
          <a:xfrm>
            <a:off x="1847850" y="3213100"/>
            <a:ext cx="4103688"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B) Having an interest in a specific subject or course</a:t>
            </a:r>
            <a:endParaRPr lang="en-US" altLang="en-US" sz="2000">
              <a:solidFill>
                <a:srgbClr val="FFFF00"/>
              </a:solidFill>
              <a:latin typeface="Comic Sans MS" panose="030F0702030302020204" pitchFamily="66" charset="0"/>
            </a:endParaRPr>
          </a:p>
        </p:txBody>
      </p:sp>
      <p:sp>
        <p:nvSpPr>
          <p:cNvPr id="36893" name="Text Box 29"/>
          <p:cNvSpPr txBox="1">
            <a:spLocks noChangeArrowheads="1"/>
          </p:cNvSpPr>
          <p:nvPr/>
        </p:nvSpPr>
        <p:spPr bwMode="auto">
          <a:xfrm>
            <a:off x="1847850" y="3933825"/>
            <a:ext cx="4103688"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C) Matching your skills to skills required </a:t>
            </a:r>
            <a:endParaRPr lang="en-US" altLang="en-US" sz="2000">
              <a:solidFill>
                <a:srgbClr val="FFFF00"/>
              </a:solidFill>
              <a:latin typeface="Comic Sans MS" panose="030F0702030302020204" pitchFamily="66" charset="0"/>
            </a:endParaRPr>
          </a:p>
        </p:txBody>
      </p:sp>
      <p:sp>
        <p:nvSpPr>
          <p:cNvPr id="36894" name="Text Box 30"/>
          <p:cNvSpPr txBox="1">
            <a:spLocks noChangeArrowheads="1"/>
          </p:cNvSpPr>
          <p:nvPr/>
        </p:nvSpPr>
        <p:spPr bwMode="auto">
          <a:xfrm>
            <a:off x="1847850" y="4652963"/>
            <a:ext cx="4103688"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D) Asking for advice from professionals</a:t>
            </a:r>
            <a:endParaRPr lang="en-US" altLang="en-US" sz="2000">
              <a:solidFill>
                <a:srgbClr val="FFFF00"/>
              </a:solidFill>
              <a:latin typeface="Comic Sans MS" panose="030F0702030302020204" pitchFamily="66" charset="0"/>
            </a:endParaRPr>
          </a:p>
        </p:txBody>
      </p:sp>
      <p:sp>
        <p:nvSpPr>
          <p:cNvPr id="36895" name="Text Box 31"/>
          <p:cNvSpPr txBox="1">
            <a:spLocks noChangeArrowheads="1"/>
          </p:cNvSpPr>
          <p:nvPr/>
        </p:nvSpPr>
        <p:spPr bwMode="auto">
          <a:xfrm>
            <a:off x="6024564" y="2420938"/>
            <a:ext cx="4105275" cy="10350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E) Making sure you will earn enough money to live your chosen lifestyle</a:t>
            </a:r>
            <a:endParaRPr lang="en-US" altLang="en-US" sz="2000">
              <a:solidFill>
                <a:srgbClr val="FFFF00"/>
              </a:solidFill>
              <a:latin typeface="Comic Sans MS" panose="030F0702030302020204" pitchFamily="66" charset="0"/>
            </a:endParaRPr>
          </a:p>
        </p:txBody>
      </p:sp>
      <p:sp>
        <p:nvSpPr>
          <p:cNvPr id="36896" name="Text Box 32"/>
          <p:cNvSpPr txBox="1">
            <a:spLocks noChangeArrowheads="1"/>
          </p:cNvSpPr>
          <p:nvPr/>
        </p:nvSpPr>
        <p:spPr bwMode="auto">
          <a:xfrm>
            <a:off x="6024563" y="3429000"/>
            <a:ext cx="4176712" cy="10350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F) Conforming to expectations </a:t>
            </a:r>
          </a:p>
          <a:p>
            <a:pPr defTabSz="914400" fontAlgn="base">
              <a:spcBef>
                <a:spcPct val="0"/>
              </a:spcBef>
              <a:spcAft>
                <a:spcPct val="0"/>
              </a:spcAft>
              <a:buNone/>
            </a:pPr>
            <a:r>
              <a:rPr lang="en-GB" altLang="en-US" sz="2000">
                <a:solidFill>
                  <a:srgbClr val="FFFF00"/>
                </a:solidFill>
                <a:latin typeface="Comic Sans MS" panose="030F0702030302020204" pitchFamily="66" charset="0"/>
              </a:rPr>
              <a:t>(because your family or friends </a:t>
            </a:r>
          </a:p>
          <a:p>
            <a:pPr defTabSz="914400" fontAlgn="base">
              <a:spcBef>
                <a:spcPct val="0"/>
              </a:spcBef>
              <a:spcAft>
                <a:spcPct val="0"/>
              </a:spcAft>
              <a:buNone/>
            </a:pPr>
            <a:r>
              <a:rPr lang="en-GB" altLang="en-US" sz="2000">
                <a:solidFill>
                  <a:srgbClr val="FFFF00"/>
                </a:solidFill>
                <a:latin typeface="Comic Sans MS" panose="030F0702030302020204" pitchFamily="66" charset="0"/>
              </a:rPr>
              <a:t>think you should do a certain job) </a:t>
            </a:r>
            <a:endParaRPr lang="en-US" altLang="en-US" sz="2000">
              <a:solidFill>
                <a:srgbClr val="FFFF00"/>
              </a:solidFill>
              <a:latin typeface="Comic Sans MS" panose="030F0702030302020204" pitchFamily="66" charset="0"/>
            </a:endParaRPr>
          </a:p>
        </p:txBody>
      </p:sp>
      <p:sp>
        <p:nvSpPr>
          <p:cNvPr id="36897" name="Text Box 33"/>
          <p:cNvSpPr txBox="1">
            <a:spLocks noChangeArrowheads="1"/>
          </p:cNvSpPr>
          <p:nvPr/>
        </p:nvSpPr>
        <p:spPr bwMode="auto">
          <a:xfrm>
            <a:off x="1847850" y="5300663"/>
            <a:ext cx="4103688"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G) Doing work experience to find out if you like the job</a:t>
            </a:r>
            <a:endParaRPr lang="en-US" altLang="en-US" sz="2000">
              <a:solidFill>
                <a:srgbClr val="FFFF00"/>
              </a:solidFill>
              <a:latin typeface="Comic Sans MS" panose="030F0702030302020204" pitchFamily="66" charset="0"/>
            </a:endParaRPr>
          </a:p>
        </p:txBody>
      </p:sp>
      <p:sp>
        <p:nvSpPr>
          <p:cNvPr id="36898" name="Text Box 34"/>
          <p:cNvSpPr txBox="1">
            <a:spLocks noChangeArrowheads="1"/>
          </p:cNvSpPr>
          <p:nvPr/>
        </p:nvSpPr>
        <p:spPr bwMode="auto">
          <a:xfrm>
            <a:off x="6024563" y="4437063"/>
            <a:ext cx="4176712"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H) Accepting the first job you find</a:t>
            </a:r>
            <a:endParaRPr lang="en-US" altLang="en-US" sz="2000">
              <a:solidFill>
                <a:srgbClr val="FFFF00"/>
              </a:solidFill>
              <a:latin typeface="Comic Sans MS" panose="030F0702030302020204" pitchFamily="66" charset="0"/>
            </a:endParaRPr>
          </a:p>
        </p:txBody>
      </p:sp>
      <p:sp>
        <p:nvSpPr>
          <p:cNvPr id="36899" name="Text Box 35"/>
          <p:cNvSpPr txBox="1">
            <a:spLocks noChangeArrowheads="1"/>
          </p:cNvSpPr>
          <p:nvPr/>
        </p:nvSpPr>
        <p:spPr bwMode="auto">
          <a:xfrm>
            <a:off x="1847850" y="5949950"/>
            <a:ext cx="4103688" cy="10350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I) Thorough research and being logical / objective (weighing up pros and cons) </a:t>
            </a:r>
            <a:endParaRPr lang="en-US" altLang="en-US" sz="2000">
              <a:solidFill>
                <a:srgbClr val="FFFF00"/>
              </a:solidFill>
              <a:latin typeface="Comic Sans MS" panose="030F0702030302020204" pitchFamily="66" charset="0"/>
            </a:endParaRPr>
          </a:p>
        </p:txBody>
      </p:sp>
      <p:sp>
        <p:nvSpPr>
          <p:cNvPr id="36900" name="Text Box 36"/>
          <p:cNvSpPr txBox="1">
            <a:spLocks noChangeArrowheads="1"/>
          </p:cNvSpPr>
          <p:nvPr/>
        </p:nvSpPr>
        <p:spPr bwMode="auto">
          <a:xfrm>
            <a:off x="6024564" y="5084763"/>
            <a:ext cx="4175125" cy="730250"/>
          </a:xfrm>
          <a:prstGeom prst="rect">
            <a:avLst/>
          </a:prstGeom>
          <a:solidFill>
            <a:schemeClr val="accent2"/>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a:solidFill>
                  <a:srgbClr val="FFFF00"/>
                </a:solidFill>
                <a:latin typeface="Comic Sans MS" panose="030F0702030302020204" pitchFamily="66" charset="0"/>
              </a:rPr>
              <a:t>J) Getting a job through a friend or relative</a:t>
            </a:r>
            <a:endParaRPr lang="en-US" altLang="en-US" sz="2000">
              <a:solidFill>
                <a:srgbClr val="FFFF00"/>
              </a:solidFill>
              <a:latin typeface="Comic Sans MS" panose="030F0702030302020204" pitchFamily="66" charset="0"/>
            </a:endParaRPr>
          </a:p>
        </p:txBody>
      </p:sp>
      <p:sp>
        <p:nvSpPr>
          <p:cNvPr id="36901" name="AutoShape 37"/>
          <p:cNvSpPr>
            <a:spLocks noChangeArrowheads="1"/>
          </p:cNvSpPr>
          <p:nvPr/>
        </p:nvSpPr>
        <p:spPr bwMode="auto">
          <a:xfrm>
            <a:off x="5951539" y="5373688"/>
            <a:ext cx="4537075" cy="1484312"/>
          </a:xfrm>
          <a:prstGeom prst="irregularSeal1">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GB" altLang="en-US" sz="1800" b="1">
                <a:solidFill>
                  <a:srgbClr val="000000"/>
                </a:solidFill>
              </a:rPr>
              <a:t>Are there any answers </a:t>
            </a:r>
          </a:p>
          <a:p>
            <a:pPr algn="ctr" defTabSz="914400" fontAlgn="base">
              <a:spcBef>
                <a:spcPct val="0"/>
              </a:spcBef>
              <a:spcAft>
                <a:spcPct val="0"/>
              </a:spcAft>
              <a:buNone/>
            </a:pPr>
            <a:r>
              <a:rPr lang="en-GB" altLang="en-US" sz="1800" b="1">
                <a:solidFill>
                  <a:srgbClr val="000000"/>
                </a:solidFill>
              </a:rPr>
              <a:t>you don’t agree with</a:t>
            </a:r>
            <a:r>
              <a:rPr lang="en-GB" altLang="en-US" sz="1800" b="1">
                <a:solidFill>
                  <a:srgbClr val="FF0000"/>
                </a:solidFill>
              </a:rPr>
              <a:t>…?</a:t>
            </a:r>
          </a:p>
        </p:txBody>
      </p:sp>
    </p:spTree>
    <p:extLst>
      <p:ext uri="{BB962C8B-B14F-4D97-AF65-F5344CB8AC3E}">
        <p14:creationId xmlns:p14="http://schemas.microsoft.com/office/powerpoint/2010/main" val="3309400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86"/>
                                        </p:tgtEl>
                                        <p:attrNameLst>
                                          <p:attrName>style.visibility</p:attrName>
                                        </p:attrNameLst>
                                      </p:cBhvr>
                                      <p:to>
                                        <p:strVal val="visible"/>
                                      </p:to>
                                    </p:set>
                                    <p:animEffect transition="in" filter="dissolve">
                                      <p:cBhvr>
                                        <p:cTn id="7" dur="500"/>
                                        <p:tgtEl>
                                          <p:spTgt spid="368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91"/>
                                        </p:tgtEl>
                                        <p:attrNameLst>
                                          <p:attrName>style.visibility</p:attrName>
                                        </p:attrNameLst>
                                      </p:cBhvr>
                                      <p:to>
                                        <p:strVal val="visible"/>
                                      </p:to>
                                    </p:set>
                                    <p:animEffect transition="in" filter="dissolve">
                                      <p:cBhvr>
                                        <p:cTn id="17" dur="500"/>
                                        <p:tgtEl>
                                          <p:spTgt spid="368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92"/>
                                        </p:tgtEl>
                                        <p:attrNameLst>
                                          <p:attrName>style.visibility</p:attrName>
                                        </p:attrNameLst>
                                      </p:cBhvr>
                                      <p:to>
                                        <p:strVal val="visible"/>
                                      </p:to>
                                    </p:set>
                                    <p:animEffect transition="in" filter="dissolve">
                                      <p:cBhvr>
                                        <p:cTn id="22" dur="500"/>
                                        <p:tgtEl>
                                          <p:spTgt spid="368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6893"/>
                                        </p:tgtEl>
                                        <p:attrNameLst>
                                          <p:attrName>style.visibility</p:attrName>
                                        </p:attrNameLst>
                                      </p:cBhvr>
                                      <p:to>
                                        <p:strVal val="visible"/>
                                      </p:to>
                                    </p:set>
                                    <p:animEffect transition="in" filter="dissolve">
                                      <p:cBhvr>
                                        <p:cTn id="27" dur="500"/>
                                        <p:tgtEl>
                                          <p:spTgt spid="368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6894"/>
                                        </p:tgtEl>
                                        <p:attrNameLst>
                                          <p:attrName>style.visibility</p:attrName>
                                        </p:attrNameLst>
                                      </p:cBhvr>
                                      <p:to>
                                        <p:strVal val="visible"/>
                                      </p:to>
                                    </p:set>
                                    <p:animEffect transition="in" filter="dissolve">
                                      <p:cBhvr>
                                        <p:cTn id="32" dur="500"/>
                                        <p:tgtEl>
                                          <p:spTgt spid="3689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6895"/>
                                        </p:tgtEl>
                                        <p:attrNameLst>
                                          <p:attrName>style.visibility</p:attrName>
                                        </p:attrNameLst>
                                      </p:cBhvr>
                                      <p:to>
                                        <p:strVal val="visible"/>
                                      </p:to>
                                    </p:set>
                                    <p:animEffect transition="in" filter="dissolve">
                                      <p:cBhvr>
                                        <p:cTn id="37" dur="500"/>
                                        <p:tgtEl>
                                          <p:spTgt spid="3689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6896"/>
                                        </p:tgtEl>
                                        <p:attrNameLst>
                                          <p:attrName>style.visibility</p:attrName>
                                        </p:attrNameLst>
                                      </p:cBhvr>
                                      <p:to>
                                        <p:strVal val="visible"/>
                                      </p:to>
                                    </p:set>
                                    <p:animEffect transition="in" filter="dissolve">
                                      <p:cBhvr>
                                        <p:cTn id="42" dur="500"/>
                                        <p:tgtEl>
                                          <p:spTgt spid="368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6897"/>
                                        </p:tgtEl>
                                        <p:attrNameLst>
                                          <p:attrName>style.visibility</p:attrName>
                                        </p:attrNameLst>
                                      </p:cBhvr>
                                      <p:to>
                                        <p:strVal val="visible"/>
                                      </p:to>
                                    </p:set>
                                    <p:animEffect transition="in" filter="dissolve">
                                      <p:cBhvr>
                                        <p:cTn id="47" dur="500"/>
                                        <p:tgtEl>
                                          <p:spTgt spid="3689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6898"/>
                                        </p:tgtEl>
                                        <p:attrNameLst>
                                          <p:attrName>style.visibility</p:attrName>
                                        </p:attrNameLst>
                                      </p:cBhvr>
                                      <p:to>
                                        <p:strVal val="visible"/>
                                      </p:to>
                                    </p:set>
                                    <p:animEffect transition="in" filter="dissolve">
                                      <p:cBhvr>
                                        <p:cTn id="52" dur="500"/>
                                        <p:tgtEl>
                                          <p:spTgt spid="3689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6899"/>
                                        </p:tgtEl>
                                        <p:attrNameLst>
                                          <p:attrName>style.visibility</p:attrName>
                                        </p:attrNameLst>
                                      </p:cBhvr>
                                      <p:to>
                                        <p:strVal val="visible"/>
                                      </p:to>
                                    </p:set>
                                    <p:animEffect transition="in" filter="dissolve">
                                      <p:cBhvr>
                                        <p:cTn id="57" dur="500"/>
                                        <p:tgtEl>
                                          <p:spTgt spid="3689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6900"/>
                                        </p:tgtEl>
                                        <p:attrNameLst>
                                          <p:attrName>style.visibility</p:attrName>
                                        </p:attrNameLst>
                                      </p:cBhvr>
                                      <p:to>
                                        <p:strVal val="visible"/>
                                      </p:to>
                                    </p:set>
                                    <p:animEffect transition="in" filter="dissolve">
                                      <p:cBhvr>
                                        <p:cTn id="62" dur="500"/>
                                        <p:tgtEl>
                                          <p:spTgt spid="3690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6901"/>
                                        </p:tgtEl>
                                        <p:attrNameLst>
                                          <p:attrName>style.visibility</p:attrName>
                                        </p:attrNameLst>
                                      </p:cBhvr>
                                      <p:to>
                                        <p:strVal val="visible"/>
                                      </p:to>
                                    </p:set>
                                    <p:animEffect transition="in" filter="dissolve">
                                      <p:cBhvr>
                                        <p:cTn id="67" dur="500"/>
                                        <p:tgtEl>
                                          <p:spTgt spid="3690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nodeType="clickEffect">
                                  <p:stCondLst>
                                    <p:cond delay="0"/>
                                  </p:stCondLst>
                                  <p:childTnLst>
                                    <p:set>
                                      <p:cBhvr>
                                        <p:cTn id="71" dur="1" fill="hold">
                                          <p:stCondLst>
                                            <p:cond delay="0"/>
                                          </p:stCondLst>
                                        </p:cTn>
                                        <p:tgtEl>
                                          <p:spTgt spid="36879"/>
                                        </p:tgtEl>
                                        <p:attrNameLst>
                                          <p:attrName>style.visibility</p:attrName>
                                        </p:attrNameLst>
                                      </p:cBhvr>
                                      <p:to>
                                        <p:strVal val="visible"/>
                                      </p:to>
                                    </p:set>
                                    <p:animEffect transition="in" filter="dissolve">
                                      <p:cBhvr>
                                        <p:cTn id="72" dur="500"/>
                                        <p:tgtEl>
                                          <p:spTgt spid="36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6" grpId="0" animBg="1"/>
      <p:bldP spid="36891" grpId="0" animBg="1"/>
      <p:bldP spid="36892" grpId="0" animBg="1"/>
      <p:bldP spid="36893" grpId="0" animBg="1"/>
      <p:bldP spid="36894" grpId="0" animBg="1"/>
      <p:bldP spid="36895" grpId="0" animBg="1"/>
      <p:bldP spid="36896" grpId="0" animBg="1"/>
      <p:bldP spid="36897" grpId="0" animBg="1"/>
      <p:bldP spid="36898" grpId="0" animBg="1"/>
      <p:bldP spid="36899" grpId="0" animBg="1"/>
      <p:bldP spid="36900" grpId="0" animBg="1"/>
      <p:bldP spid="3690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MCj043379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1524000" y="260350"/>
            <a:ext cx="3492500" cy="528638"/>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defTabSz="914400" fontAlgn="base">
              <a:spcBef>
                <a:spcPct val="50000"/>
              </a:spcBef>
              <a:spcAft>
                <a:spcPct val="0"/>
              </a:spcAft>
              <a:buNone/>
            </a:pPr>
            <a:r>
              <a:rPr lang="en-GB" altLang="en-US" sz="1800">
                <a:solidFill>
                  <a:srgbClr val="FFFFFF"/>
                </a:solidFill>
                <a:latin typeface="Century Gothic" panose="020B0502020202020204" pitchFamily="34" charset="0"/>
              </a:rPr>
              <a:t>        </a:t>
            </a:r>
            <a:r>
              <a:rPr lang="en-GB" altLang="en-US" sz="2800" b="1">
                <a:solidFill>
                  <a:srgbClr val="FFFFFF"/>
                </a:solidFill>
                <a:latin typeface="Century Gothic" panose="020B0502020202020204" pitchFamily="34" charset="0"/>
              </a:rPr>
              <a:t>Task Three</a:t>
            </a:r>
            <a:r>
              <a:rPr lang="en-GB" altLang="en-US" sz="2800" b="1">
                <a:solidFill>
                  <a:srgbClr val="FF0000"/>
                </a:solidFill>
                <a:latin typeface="Century Gothic" panose="020B0502020202020204" pitchFamily="34" charset="0"/>
              </a:rPr>
              <a:t>…</a:t>
            </a:r>
            <a:endParaRPr lang="en-US" altLang="en-US" sz="2800" b="1">
              <a:solidFill>
                <a:srgbClr val="FF0000"/>
              </a:solidFill>
              <a:latin typeface="Century Gothic" panose="020B0502020202020204" pitchFamily="34" charset="0"/>
            </a:endParaRPr>
          </a:p>
        </p:txBody>
      </p:sp>
      <p:pic>
        <p:nvPicPr>
          <p:cNvPr id="20485" name="Picture 5" descr="MCj0241179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188914"/>
            <a:ext cx="717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7"/>
          <p:cNvSpPr txBox="1">
            <a:spLocks noChangeArrowheads="1"/>
          </p:cNvSpPr>
          <p:nvPr/>
        </p:nvSpPr>
        <p:spPr bwMode="auto">
          <a:xfrm>
            <a:off x="7319964" y="620713"/>
            <a:ext cx="3348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600" b="1">
                <a:solidFill>
                  <a:srgbClr val="000000"/>
                </a:solidFill>
                <a:latin typeface="Century Gothic" panose="020B0502020202020204" pitchFamily="34" charset="0"/>
              </a:rPr>
              <a:t> Lesson 5</a:t>
            </a:r>
            <a:r>
              <a:rPr lang="en-GB" altLang="en-US" sz="1600" b="1">
                <a:solidFill>
                  <a:srgbClr val="FF0000"/>
                </a:solidFill>
                <a:latin typeface="Century Gothic" panose="020B0502020202020204" pitchFamily="34" charset="0"/>
              </a:rPr>
              <a:t>…</a:t>
            </a:r>
            <a:r>
              <a:rPr lang="en-GB" altLang="en-US" sz="1600" b="1">
                <a:solidFill>
                  <a:srgbClr val="000000"/>
                </a:solidFill>
                <a:latin typeface="Century Gothic" panose="020B0502020202020204" pitchFamily="34" charset="0"/>
              </a:rPr>
              <a:t>  Making Decisions</a:t>
            </a:r>
            <a:r>
              <a:rPr lang="en-GB" altLang="en-US" sz="1600" b="1">
                <a:solidFill>
                  <a:srgbClr val="FF0000"/>
                </a:solidFill>
                <a:latin typeface="Century Gothic" panose="020B0502020202020204" pitchFamily="34" charset="0"/>
              </a:rPr>
              <a:t>…</a:t>
            </a:r>
            <a:endParaRPr lang="en-US" altLang="en-US" sz="1600" b="1">
              <a:solidFill>
                <a:srgbClr val="FF0000"/>
              </a:solidFill>
              <a:latin typeface="Century Gothic" panose="020B0502020202020204" pitchFamily="34" charset="0"/>
            </a:endParaRPr>
          </a:p>
        </p:txBody>
      </p:sp>
      <p:sp>
        <p:nvSpPr>
          <p:cNvPr id="46088" name="Text Box 8"/>
          <p:cNvSpPr txBox="1">
            <a:spLocks noChangeArrowheads="1"/>
          </p:cNvSpPr>
          <p:nvPr/>
        </p:nvSpPr>
        <p:spPr bwMode="auto">
          <a:xfrm>
            <a:off x="1992313" y="981076"/>
            <a:ext cx="82804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400" b="1">
                <a:solidFill>
                  <a:srgbClr val="000000"/>
                </a:solidFill>
              </a:rPr>
              <a:t>Choosing a career is a </a:t>
            </a:r>
            <a:r>
              <a:rPr lang="en-GB" altLang="en-US" sz="2400" b="1">
                <a:solidFill>
                  <a:srgbClr val="FF0000"/>
                </a:solidFill>
              </a:rPr>
              <a:t>VERY</a:t>
            </a:r>
            <a:r>
              <a:rPr lang="en-GB" altLang="en-US" sz="2400" b="1">
                <a:solidFill>
                  <a:srgbClr val="000000"/>
                </a:solidFill>
              </a:rPr>
              <a:t> important decision that will affect your life for a long time</a:t>
            </a:r>
            <a:r>
              <a:rPr lang="en-GB" altLang="en-US" sz="2400" b="1">
                <a:solidFill>
                  <a:srgbClr val="FF0000"/>
                </a:solidFill>
              </a:rPr>
              <a:t>…!</a:t>
            </a:r>
          </a:p>
        </p:txBody>
      </p:sp>
      <p:sp>
        <p:nvSpPr>
          <p:cNvPr id="46089" name="Text Box 9"/>
          <p:cNvSpPr txBox="1">
            <a:spLocks noChangeArrowheads="1"/>
          </p:cNvSpPr>
          <p:nvPr/>
        </p:nvSpPr>
        <p:spPr bwMode="auto">
          <a:xfrm>
            <a:off x="1992313" y="1989139"/>
            <a:ext cx="82804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400" b="1">
                <a:solidFill>
                  <a:srgbClr val="000000"/>
                </a:solidFill>
              </a:rPr>
              <a:t>You need to think carefully about how you will choose what you want to do</a:t>
            </a:r>
            <a:r>
              <a:rPr lang="en-GB" altLang="en-US" sz="2400" b="1">
                <a:solidFill>
                  <a:srgbClr val="FF0000"/>
                </a:solidFill>
              </a:rPr>
              <a:t>…</a:t>
            </a:r>
          </a:p>
        </p:txBody>
      </p:sp>
      <p:pic>
        <p:nvPicPr>
          <p:cNvPr id="46090" name="Picture 10" descr="MCj0434403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9" y="2852738"/>
            <a:ext cx="331152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Text Box 11"/>
          <p:cNvSpPr txBox="1">
            <a:spLocks noChangeArrowheads="1"/>
          </p:cNvSpPr>
          <p:nvPr/>
        </p:nvSpPr>
        <p:spPr bwMode="auto">
          <a:xfrm>
            <a:off x="4727575" y="2997201"/>
            <a:ext cx="5545138"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400" b="1">
                <a:solidFill>
                  <a:srgbClr val="000000"/>
                </a:solidFill>
              </a:rPr>
              <a:t>Are there any job roles which help people to make this decision</a:t>
            </a:r>
            <a:r>
              <a:rPr lang="en-GB" altLang="en-US" sz="2400" b="1">
                <a:solidFill>
                  <a:srgbClr val="FF0000"/>
                </a:solidFill>
              </a:rPr>
              <a:t>…?</a:t>
            </a:r>
          </a:p>
        </p:txBody>
      </p:sp>
      <p:sp>
        <p:nvSpPr>
          <p:cNvPr id="46092" name="AutoShape 12"/>
          <p:cNvSpPr>
            <a:spLocks noChangeArrowheads="1"/>
          </p:cNvSpPr>
          <p:nvPr/>
        </p:nvSpPr>
        <p:spPr bwMode="auto">
          <a:xfrm>
            <a:off x="5087938" y="4365626"/>
            <a:ext cx="2520950" cy="1008063"/>
          </a:xfrm>
          <a:prstGeom prst="wave">
            <a:avLst>
              <a:gd name="adj1" fmla="val 13005"/>
              <a:gd name="adj2" fmla="val 0"/>
            </a:avLst>
          </a:prstGeom>
          <a:solidFill>
            <a:srgbClr val="00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GB" altLang="en-US" sz="1800">
                <a:solidFill>
                  <a:srgbClr val="000000"/>
                </a:solidFill>
              </a:rPr>
              <a:t>Connexions Personal</a:t>
            </a:r>
          </a:p>
          <a:p>
            <a:pPr algn="ctr" defTabSz="914400" fontAlgn="base">
              <a:spcBef>
                <a:spcPct val="0"/>
              </a:spcBef>
              <a:spcAft>
                <a:spcPct val="0"/>
              </a:spcAft>
              <a:buNone/>
            </a:pPr>
            <a:r>
              <a:rPr lang="en-GB" altLang="en-US" sz="1800">
                <a:solidFill>
                  <a:srgbClr val="000000"/>
                </a:solidFill>
              </a:rPr>
              <a:t>Adviser</a:t>
            </a:r>
          </a:p>
        </p:txBody>
      </p:sp>
      <p:sp>
        <p:nvSpPr>
          <p:cNvPr id="46093" name="AutoShape 13"/>
          <p:cNvSpPr>
            <a:spLocks noChangeArrowheads="1"/>
          </p:cNvSpPr>
          <p:nvPr/>
        </p:nvSpPr>
        <p:spPr bwMode="auto">
          <a:xfrm>
            <a:off x="6456363" y="5516563"/>
            <a:ext cx="2520950" cy="1008062"/>
          </a:xfrm>
          <a:prstGeom prst="wave">
            <a:avLst>
              <a:gd name="adj1" fmla="val 13005"/>
              <a:gd name="adj2" fmla="val 0"/>
            </a:avLst>
          </a:prstGeom>
          <a:solidFill>
            <a:srgbClr val="00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GB" altLang="en-US" sz="1800">
                <a:solidFill>
                  <a:srgbClr val="000000"/>
                </a:solidFill>
              </a:rPr>
              <a:t>Recruitment Consultant</a:t>
            </a:r>
          </a:p>
        </p:txBody>
      </p:sp>
      <p:sp>
        <p:nvSpPr>
          <p:cNvPr id="46094" name="AutoShape 14"/>
          <p:cNvSpPr>
            <a:spLocks noChangeArrowheads="1"/>
          </p:cNvSpPr>
          <p:nvPr/>
        </p:nvSpPr>
        <p:spPr bwMode="auto">
          <a:xfrm>
            <a:off x="7824788" y="4365626"/>
            <a:ext cx="2520950" cy="1008063"/>
          </a:xfrm>
          <a:prstGeom prst="wave">
            <a:avLst>
              <a:gd name="adj1" fmla="val 13005"/>
              <a:gd name="adj2" fmla="val 0"/>
            </a:avLst>
          </a:prstGeom>
          <a:solidFill>
            <a:srgbClr val="00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GB" altLang="en-US" sz="1800">
                <a:solidFill>
                  <a:srgbClr val="000000"/>
                </a:solidFill>
              </a:rPr>
              <a:t>Careers Adviser</a:t>
            </a:r>
          </a:p>
        </p:txBody>
      </p:sp>
    </p:spTree>
    <p:extLst>
      <p:ext uri="{BB962C8B-B14F-4D97-AF65-F5344CB8AC3E}">
        <p14:creationId xmlns:p14="http://schemas.microsoft.com/office/powerpoint/2010/main" val="1977287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088"/>
                                        </p:tgtEl>
                                        <p:attrNameLst>
                                          <p:attrName>style.visibility</p:attrName>
                                        </p:attrNameLst>
                                      </p:cBhvr>
                                      <p:to>
                                        <p:strVal val="visible"/>
                                      </p:to>
                                    </p:set>
                                    <p:animEffect transition="in" filter="dissolve">
                                      <p:cBhvr>
                                        <p:cTn id="7" dur="500"/>
                                        <p:tgtEl>
                                          <p:spTgt spid="460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089"/>
                                        </p:tgtEl>
                                        <p:attrNameLst>
                                          <p:attrName>style.visibility</p:attrName>
                                        </p:attrNameLst>
                                      </p:cBhvr>
                                      <p:to>
                                        <p:strVal val="visible"/>
                                      </p:to>
                                    </p:set>
                                    <p:animEffect transition="in" filter="dissolve">
                                      <p:cBhvr>
                                        <p:cTn id="12" dur="500"/>
                                        <p:tgtEl>
                                          <p:spTgt spid="460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091"/>
                                        </p:tgtEl>
                                        <p:attrNameLst>
                                          <p:attrName>style.visibility</p:attrName>
                                        </p:attrNameLst>
                                      </p:cBhvr>
                                      <p:to>
                                        <p:strVal val="visible"/>
                                      </p:to>
                                    </p:set>
                                    <p:animEffect transition="in" filter="dissolve">
                                      <p:cBhvr>
                                        <p:cTn id="17" dur="500"/>
                                        <p:tgtEl>
                                          <p:spTgt spid="46091"/>
                                        </p:tgtEl>
                                      </p:cBhvr>
                                    </p:animEffect>
                                  </p:childTnLst>
                                </p:cTn>
                              </p:par>
                              <p:par>
                                <p:cTn id="18" presetID="9" presetClass="entr" presetSubtype="0" fill="hold" nodeType="withEffect">
                                  <p:stCondLst>
                                    <p:cond delay="0"/>
                                  </p:stCondLst>
                                  <p:childTnLst>
                                    <p:set>
                                      <p:cBhvr>
                                        <p:cTn id="19" dur="1" fill="hold">
                                          <p:stCondLst>
                                            <p:cond delay="0"/>
                                          </p:stCondLst>
                                        </p:cTn>
                                        <p:tgtEl>
                                          <p:spTgt spid="46090"/>
                                        </p:tgtEl>
                                        <p:attrNameLst>
                                          <p:attrName>style.visibility</p:attrName>
                                        </p:attrNameLst>
                                      </p:cBhvr>
                                      <p:to>
                                        <p:strVal val="visible"/>
                                      </p:to>
                                    </p:set>
                                    <p:animEffect transition="in" filter="dissolve">
                                      <p:cBhvr>
                                        <p:cTn id="20" dur="500"/>
                                        <p:tgtEl>
                                          <p:spTgt spid="4609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6092"/>
                                        </p:tgtEl>
                                        <p:attrNameLst>
                                          <p:attrName>style.visibility</p:attrName>
                                        </p:attrNameLst>
                                      </p:cBhvr>
                                      <p:to>
                                        <p:strVal val="visible"/>
                                      </p:to>
                                    </p:set>
                                    <p:animEffect transition="in" filter="dissolve">
                                      <p:cBhvr>
                                        <p:cTn id="25" dur="500"/>
                                        <p:tgtEl>
                                          <p:spTgt spid="4609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6094"/>
                                        </p:tgtEl>
                                        <p:attrNameLst>
                                          <p:attrName>style.visibility</p:attrName>
                                        </p:attrNameLst>
                                      </p:cBhvr>
                                      <p:to>
                                        <p:strVal val="visible"/>
                                      </p:to>
                                    </p:set>
                                    <p:animEffect transition="in" filter="dissolve">
                                      <p:cBhvr>
                                        <p:cTn id="30" dur="500"/>
                                        <p:tgtEl>
                                          <p:spTgt spid="4609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6093"/>
                                        </p:tgtEl>
                                        <p:attrNameLst>
                                          <p:attrName>style.visibility</p:attrName>
                                        </p:attrNameLst>
                                      </p:cBhvr>
                                      <p:to>
                                        <p:strVal val="visible"/>
                                      </p:to>
                                    </p:set>
                                    <p:animEffect transition="in" filter="dissolve">
                                      <p:cBhvr>
                                        <p:cTn id="35" dur="500"/>
                                        <p:tgtEl>
                                          <p:spTgt spid="4609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46083"/>
                                        </p:tgtEl>
                                        <p:attrNameLst>
                                          <p:attrName>style.visibility</p:attrName>
                                        </p:attrNameLst>
                                      </p:cBhvr>
                                      <p:to>
                                        <p:strVal val="visible"/>
                                      </p:to>
                                    </p:set>
                                    <p:animEffect transition="in" filter="dissolve">
                                      <p:cBhvr>
                                        <p:cTn id="40"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8" grpId="0" animBg="1"/>
      <p:bldP spid="46089" grpId="0" animBg="1"/>
      <p:bldP spid="46091" grpId="0" animBg="1"/>
      <p:bldP spid="46092" grpId="0" animBg="1"/>
      <p:bldP spid="46093" grpId="0" animBg="1"/>
      <p:bldP spid="4609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http://www.bbc.co.uk/blogs/fivelivebreakfast/primary_school_children_540x299.jpg"/>
          <p:cNvPicPr>
            <a:picLocks noChangeAspect="1" noChangeArrowheads="1"/>
          </p:cNvPicPr>
          <p:nvPr/>
        </p:nvPicPr>
        <p:blipFill>
          <a:blip r:embed="rId8" cstate="print"/>
          <a:srcRect/>
          <a:stretch>
            <a:fillRect/>
          </a:stretch>
        </p:blipFill>
        <p:spPr bwMode="auto">
          <a:xfrm>
            <a:off x="2666976" y="1857364"/>
            <a:ext cx="6858048" cy="35623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50473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650" name="Picture 2" descr="http://www.heystudents.com/images/could-miss-out.jpg"/>
          <p:cNvPicPr>
            <a:picLocks noChangeAspect="1" noChangeArrowheads="1"/>
          </p:cNvPicPr>
          <p:nvPr/>
        </p:nvPicPr>
        <p:blipFill>
          <a:blip r:embed="rId8" cstate="print"/>
          <a:srcRect/>
          <a:stretch>
            <a:fillRect/>
          </a:stretch>
        </p:blipFill>
        <p:spPr bwMode="auto">
          <a:xfrm>
            <a:off x="2091572" y="1785926"/>
            <a:ext cx="7576328" cy="4071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 name="Straight Arrow Connector 6"/>
          <p:cNvCxnSpPr/>
          <p:nvPr/>
        </p:nvCxnSpPr>
        <p:spPr>
          <a:xfrm rot="10800000" flipV="1">
            <a:off x="4524376" y="1071564"/>
            <a:ext cx="3643313" cy="10001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0201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9698" name="Picture 2" descr="http://www.lux-limo.co.uk/limo-articles/ktr-graduation.jpg"/>
          <p:cNvPicPr>
            <a:picLocks noChangeAspect="1" noChangeArrowheads="1"/>
          </p:cNvPicPr>
          <p:nvPr/>
        </p:nvPicPr>
        <p:blipFill>
          <a:blip r:embed="rId8" cstate="print"/>
          <a:srcRect/>
          <a:stretch>
            <a:fillRect/>
          </a:stretch>
        </p:blipFill>
        <p:spPr bwMode="auto">
          <a:xfrm>
            <a:off x="3238481" y="1714488"/>
            <a:ext cx="5286375"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03796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aphicFrame>
        <p:nvGraphicFramePr>
          <p:cNvPr id="4" name="Diagram 3"/>
          <p:cNvGraphicFramePr/>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27712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9981" y="294474"/>
            <a:ext cx="7987636" cy="923330"/>
          </a:xfrm>
          <a:prstGeom prst="rect">
            <a:avLst/>
          </a:prstGeom>
          <a:solidFill>
            <a:schemeClr val="bg1"/>
          </a:solidFill>
        </p:spPr>
        <p:txBody>
          <a:bodyPr wrap="none" lIns="91440" tIns="45720" rIns="91440" bIns="45720">
            <a:spAutoFit/>
          </a:bodyPr>
          <a:lstStyle/>
          <a:p>
            <a:pPr algn="ctr"/>
            <a:r>
              <a:rPr lang="en-US" sz="5400" b="1" cap="none" spc="0" dirty="0" smtClean="0">
                <a:ln w="13462">
                  <a:solidFill>
                    <a:srgbClr val="7030A0"/>
                  </a:solidFill>
                  <a:prstDash val="solid"/>
                </a:ln>
                <a:solidFill>
                  <a:srgbClr val="FF0000"/>
                </a:solidFill>
                <a:effectLst>
                  <a:outerShdw dist="38100" dir="2700000" algn="bl" rotWithShape="0">
                    <a:schemeClr val="accent5"/>
                  </a:outerShdw>
                </a:effectLst>
                <a:latin typeface="Snap ITC" panose="04040A07060A02020202" pitchFamily="82" charset="0"/>
              </a:rPr>
              <a:t>THE STRESS TEST</a:t>
            </a:r>
            <a:endParaRPr lang="en-US" sz="5400" b="1" cap="none" spc="0" dirty="0">
              <a:ln w="13462">
                <a:solidFill>
                  <a:srgbClr val="7030A0"/>
                </a:solidFill>
                <a:prstDash val="solid"/>
              </a:ln>
              <a:solidFill>
                <a:srgbClr val="FF0000"/>
              </a:solidFill>
              <a:effectLst>
                <a:outerShdw dist="38100" dir="2700000" algn="bl" rotWithShape="0">
                  <a:schemeClr val="accent5"/>
                </a:outerShdw>
              </a:effectLst>
              <a:latin typeface="Snap ITC" panose="04040A07060A02020202" pitchFamily="82" charset="0"/>
            </a:endParaRPr>
          </a:p>
        </p:txBody>
      </p:sp>
      <p:sp>
        <p:nvSpPr>
          <p:cNvPr id="5" name="TextBox 4"/>
          <p:cNvSpPr txBox="1"/>
          <p:nvPr/>
        </p:nvSpPr>
        <p:spPr>
          <a:xfrm>
            <a:off x="295421" y="1603716"/>
            <a:ext cx="11718387" cy="5092505"/>
          </a:xfrm>
          <a:prstGeom prst="rect">
            <a:avLst/>
          </a:prstGeom>
          <a:solidFill>
            <a:schemeClr val="bg1"/>
          </a:solidFill>
        </p:spPr>
        <p:txBody>
          <a:bodyPr wrap="square" rtlCol="0">
            <a:spAutoFit/>
          </a:bodyPr>
          <a:lstStyle/>
          <a:p>
            <a:endParaRPr lang="en-GB" dirty="0"/>
          </a:p>
        </p:txBody>
      </p:sp>
      <p:sp>
        <p:nvSpPr>
          <p:cNvPr id="7" name="Rectangle 6"/>
          <p:cNvSpPr/>
          <p:nvPr/>
        </p:nvSpPr>
        <p:spPr>
          <a:xfrm>
            <a:off x="4568955" y="1996664"/>
            <a:ext cx="3171317"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Be honest.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1017116" y="2967335"/>
            <a:ext cx="10157781" cy="1754326"/>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Think carefully about your answers.</a:t>
            </a:r>
          </a:p>
          <a:p>
            <a:pPr algn="ctr"/>
            <a:r>
              <a:rPr lang="en-US" sz="5400" dirty="0" smtClean="0">
                <a:ln w="0"/>
                <a:effectLst>
                  <a:outerShdw blurRad="38100" dist="19050" dir="2700000" algn="tl" rotWithShape="0">
                    <a:schemeClr val="dk1">
                      <a:alpha val="40000"/>
                    </a:schemeClr>
                  </a:outerShdw>
                </a:effectLst>
              </a:rPr>
              <a:t>Don’t worry.</a:t>
            </a:r>
            <a:endParaRPr lang="en-US" sz="54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6" name="Table 5"/>
          <p:cNvGraphicFramePr>
            <a:graphicFrameLocks noGrp="1"/>
          </p:cNvGraphicFramePr>
          <p:nvPr>
            <p:extLst/>
          </p:nvPr>
        </p:nvGraphicFramePr>
        <p:xfrm>
          <a:off x="295420" y="1603716"/>
          <a:ext cx="11718385" cy="4795526"/>
        </p:xfrm>
        <a:graphic>
          <a:graphicData uri="http://schemas.openxmlformats.org/drawingml/2006/table">
            <a:tbl>
              <a:tblPr firstRow="1" bandRow="1">
                <a:tableStyleId>{5C22544A-7EE6-4342-B048-85BDC9FD1C3A}</a:tableStyleId>
              </a:tblPr>
              <a:tblGrid>
                <a:gridCol w="4304713"/>
                <a:gridCol w="1927274"/>
                <a:gridCol w="1871003"/>
                <a:gridCol w="1754702"/>
                <a:gridCol w="1860693"/>
              </a:tblGrid>
              <a:tr h="675494">
                <a:tc>
                  <a:txBody>
                    <a:bodyPr/>
                    <a:lstStyle/>
                    <a:p>
                      <a:endParaRPr lang="en-GB" dirty="0"/>
                    </a:p>
                  </a:txBody>
                  <a:tcPr/>
                </a:tc>
                <a:tc>
                  <a:txBody>
                    <a:bodyPr/>
                    <a:lstStyle/>
                    <a:p>
                      <a:pPr algn="ctr"/>
                      <a:r>
                        <a:rPr lang="en-GB" dirty="0" smtClean="0"/>
                        <a:t>STRONGLY</a:t>
                      </a:r>
                      <a:r>
                        <a:rPr lang="en-GB" baseline="0" dirty="0" smtClean="0"/>
                        <a:t> </a:t>
                      </a:r>
                    </a:p>
                    <a:p>
                      <a:pPr algn="ctr"/>
                      <a:r>
                        <a:rPr lang="en-GB" baseline="0" dirty="0" smtClean="0"/>
                        <a:t>AGREE</a:t>
                      </a:r>
                      <a:endParaRPr lang="en-GB" dirty="0"/>
                    </a:p>
                  </a:txBody>
                  <a:tcPr/>
                </a:tc>
                <a:tc>
                  <a:txBody>
                    <a:bodyPr/>
                    <a:lstStyle/>
                    <a:p>
                      <a:pPr algn="ctr"/>
                      <a:r>
                        <a:rPr lang="en-GB" dirty="0" smtClean="0"/>
                        <a:t>AGREE</a:t>
                      </a:r>
                      <a:endParaRPr lang="en-GB" dirty="0"/>
                    </a:p>
                  </a:txBody>
                  <a:tcPr/>
                </a:tc>
                <a:tc>
                  <a:txBody>
                    <a:bodyPr/>
                    <a:lstStyle/>
                    <a:p>
                      <a:pPr algn="ctr"/>
                      <a:r>
                        <a:rPr lang="en-GB" dirty="0" smtClean="0"/>
                        <a:t>DISAGREE</a:t>
                      </a:r>
                      <a:endParaRPr lang="en-GB" dirty="0"/>
                    </a:p>
                  </a:txBody>
                  <a:tcPr/>
                </a:tc>
                <a:tc>
                  <a:txBody>
                    <a:bodyPr/>
                    <a:lstStyle/>
                    <a:p>
                      <a:pPr algn="ctr"/>
                      <a:r>
                        <a:rPr lang="en-GB" dirty="0" smtClean="0"/>
                        <a:t>STRONGLY DISAGREE</a:t>
                      </a:r>
                      <a:endParaRPr lang="en-GB" dirty="0"/>
                    </a:p>
                  </a:txBody>
                  <a:tcPr/>
                </a:tc>
              </a:tr>
              <a:tr h="888599">
                <a:tc>
                  <a:txBody>
                    <a:bodyPr/>
                    <a:lstStyle/>
                    <a:p>
                      <a:pPr algn="ctr"/>
                      <a:r>
                        <a:rPr lang="en-GB" dirty="0" smtClean="0"/>
                        <a:t>I know</a:t>
                      </a:r>
                      <a:r>
                        <a:rPr lang="en-GB" baseline="0" dirty="0" smtClean="0"/>
                        <a:t> when I am about to get stressed out before it happens.</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r>
              <a:tr h="722196">
                <a:tc>
                  <a:txBody>
                    <a:bodyPr/>
                    <a:lstStyle/>
                    <a:p>
                      <a:pPr algn="ctr"/>
                      <a:r>
                        <a:rPr lang="en-GB" dirty="0" smtClean="0"/>
                        <a:t>Being stressed</a:t>
                      </a:r>
                      <a:r>
                        <a:rPr lang="en-GB" baseline="0" dirty="0" smtClean="0"/>
                        <a:t> has a big effect on my work and behaviour</a:t>
                      </a:r>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r>
              <a:tr h="703332">
                <a:tc>
                  <a:txBody>
                    <a:bodyPr/>
                    <a:lstStyle/>
                    <a:p>
                      <a:pPr algn="ctr"/>
                      <a:r>
                        <a:rPr lang="en-GB" dirty="0" smtClean="0"/>
                        <a:t>When I am stressed I feel like I can’t cope.</a:t>
                      </a:r>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r>
              <a:tr h="489768">
                <a:tc>
                  <a:txBody>
                    <a:bodyPr/>
                    <a:lstStyle/>
                    <a:p>
                      <a:pPr algn="ctr"/>
                      <a:r>
                        <a:rPr lang="en-GB" dirty="0" smtClean="0"/>
                        <a:t>I worry</a:t>
                      </a:r>
                      <a:r>
                        <a:rPr lang="en-GB" baseline="0" dirty="0" smtClean="0"/>
                        <a:t> a lot.</a:t>
                      </a:r>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r>
              <a:tr h="826369">
                <a:tc>
                  <a:txBody>
                    <a:bodyPr/>
                    <a:lstStyle/>
                    <a:p>
                      <a:pPr algn="ctr"/>
                      <a:r>
                        <a:rPr lang="en-GB" dirty="0" smtClean="0"/>
                        <a:t>I</a:t>
                      </a:r>
                      <a:r>
                        <a:rPr lang="en-GB" baseline="0" dirty="0" smtClean="0"/>
                        <a:t> know some coping strategies that help when I am stressed.</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r>
              <a:tr h="489768">
                <a:tc>
                  <a:txBody>
                    <a:bodyPr/>
                    <a:lstStyle/>
                    <a:p>
                      <a:pPr algn="ctr"/>
                      <a:r>
                        <a:rPr lang="en-GB" dirty="0" smtClean="0"/>
                        <a:t>I</a:t>
                      </a:r>
                      <a:r>
                        <a:rPr lang="en-GB" baseline="0" dirty="0" smtClean="0"/>
                        <a:t> recover from stress quite quickly.</a:t>
                      </a:r>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r>
            </a:tbl>
          </a:graphicData>
        </a:graphic>
      </p:graphicFrame>
      <p:sp>
        <p:nvSpPr>
          <p:cNvPr id="2" name="Rectangle 1"/>
          <p:cNvSpPr/>
          <p:nvPr/>
        </p:nvSpPr>
        <p:spPr>
          <a:xfrm>
            <a:off x="10907035" y="2179544"/>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5170386" y="2952441"/>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p:cNvSpPr/>
          <p:nvPr/>
        </p:nvSpPr>
        <p:spPr>
          <a:xfrm>
            <a:off x="5143735" y="3688303"/>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5170386" y="4360888"/>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10907031" y="5023074"/>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10907034" y="5677695"/>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9073454" y="2204257"/>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p:cNvSpPr/>
          <p:nvPr/>
        </p:nvSpPr>
        <p:spPr>
          <a:xfrm>
            <a:off x="7037118" y="2967335"/>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p:cNvSpPr/>
          <p:nvPr/>
        </p:nvSpPr>
        <p:spPr>
          <a:xfrm>
            <a:off x="7001481" y="3763510"/>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p:cNvSpPr/>
          <p:nvPr/>
        </p:nvSpPr>
        <p:spPr>
          <a:xfrm>
            <a:off x="7037112" y="4408486"/>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p:cNvSpPr/>
          <p:nvPr/>
        </p:nvSpPr>
        <p:spPr>
          <a:xfrm>
            <a:off x="9145059" y="5015261"/>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p:cNvSpPr/>
          <p:nvPr/>
        </p:nvSpPr>
        <p:spPr>
          <a:xfrm>
            <a:off x="9145056" y="5699439"/>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p:cNvSpPr/>
          <p:nvPr/>
        </p:nvSpPr>
        <p:spPr>
          <a:xfrm>
            <a:off x="7222211" y="2165260"/>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p:cNvSpPr/>
          <p:nvPr/>
        </p:nvSpPr>
        <p:spPr>
          <a:xfrm>
            <a:off x="5304316" y="2179544"/>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p:cNvSpPr/>
          <p:nvPr/>
        </p:nvSpPr>
        <p:spPr>
          <a:xfrm>
            <a:off x="9106005" y="3051834"/>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9145057" y="3791612"/>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3" name="Rectangle 22"/>
          <p:cNvSpPr/>
          <p:nvPr/>
        </p:nvSpPr>
        <p:spPr>
          <a:xfrm>
            <a:off x="9162721" y="4408486"/>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4" name="Rectangle 23"/>
          <p:cNvSpPr/>
          <p:nvPr/>
        </p:nvSpPr>
        <p:spPr>
          <a:xfrm>
            <a:off x="7053868" y="5033150"/>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5" name="Rectangle 24"/>
          <p:cNvSpPr/>
          <p:nvPr/>
        </p:nvSpPr>
        <p:spPr>
          <a:xfrm>
            <a:off x="7070624" y="5734823"/>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6" name="Rectangle 25"/>
          <p:cNvSpPr/>
          <p:nvPr/>
        </p:nvSpPr>
        <p:spPr>
          <a:xfrm>
            <a:off x="5230538" y="5019301"/>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7" name="Rectangle 26"/>
          <p:cNvSpPr/>
          <p:nvPr/>
        </p:nvSpPr>
        <p:spPr>
          <a:xfrm>
            <a:off x="5264053" y="5677695"/>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8" name="Rectangle 27"/>
          <p:cNvSpPr/>
          <p:nvPr/>
        </p:nvSpPr>
        <p:spPr>
          <a:xfrm>
            <a:off x="10915868" y="3051834"/>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9" name="Rectangle 28"/>
          <p:cNvSpPr/>
          <p:nvPr/>
        </p:nvSpPr>
        <p:spPr>
          <a:xfrm>
            <a:off x="10896893" y="3734314"/>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0" name="Rectangle 29"/>
          <p:cNvSpPr/>
          <p:nvPr/>
        </p:nvSpPr>
        <p:spPr>
          <a:xfrm>
            <a:off x="10915413" y="4368453"/>
            <a:ext cx="53572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9925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16200000"/>
        </a:gradFill>
        <a:effectLst/>
      </p:bgPr>
    </p:bg>
    <p:spTree>
      <p:nvGrpSpPr>
        <p:cNvPr id="1" name=""/>
        <p:cNvGrpSpPr/>
        <p:nvPr/>
      </p:nvGrpSpPr>
      <p:grpSpPr>
        <a:xfrm>
          <a:off x="0" y="0"/>
          <a:ext cx="0" cy="0"/>
          <a:chOff x="0" y="0"/>
          <a:chExt cx="0" cy="0"/>
        </a:xfrm>
      </p:grpSpPr>
      <p:sp>
        <p:nvSpPr>
          <p:cNvPr id="29698" name="Title 3"/>
          <p:cNvSpPr>
            <a:spLocks noGrp="1"/>
          </p:cNvSpPr>
          <p:nvPr>
            <p:ph type="title"/>
          </p:nvPr>
        </p:nvSpPr>
        <p:spPr/>
        <p:txBody>
          <a:bodyPr/>
          <a:lstStyle/>
          <a:p>
            <a:pPr eaLnBrk="1" hangingPunct="1"/>
            <a:endParaRPr lang="en-US" altLang="en-US" smtClean="0"/>
          </a:p>
        </p:txBody>
      </p:sp>
      <p:graphicFrame>
        <p:nvGraphicFramePr>
          <p:cNvPr id="7" name="Content Placeholder 6"/>
          <p:cNvGraphicFramePr>
            <a:graphicFrameLocks noGrp="1"/>
          </p:cNvGraphicFramePr>
          <p:nvPr>
            <p:ph sz="half" idx="1"/>
          </p:nvPr>
        </p:nvGraphicFramePr>
        <p:xfrm>
          <a:off x="1981200" y="1071547"/>
          <a:ext cx="4038600" cy="5054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noGrp="1"/>
          </p:cNvGraphicFramePr>
          <p:nvPr>
            <p:ph sz="half" idx="2"/>
          </p:nvPr>
        </p:nvGraphicFramePr>
        <p:xfrm>
          <a:off x="6172200" y="1214423"/>
          <a:ext cx="4038600" cy="49117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684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12DCE014-3BCF-4276-BDD7-EE670B97110C}"/>
                                            </p:graphicEl>
                                          </p:spTgt>
                                        </p:tgtEl>
                                        <p:attrNameLst>
                                          <p:attrName>style.visibility</p:attrName>
                                        </p:attrNameLst>
                                      </p:cBhvr>
                                      <p:to>
                                        <p:strVal val="visible"/>
                                      </p:to>
                                    </p:set>
                                    <p:anim calcmode="lin" valueType="num">
                                      <p:cBhvr additive="base">
                                        <p:cTn id="7" dur="500" fill="hold"/>
                                        <p:tgtEl>
                                          <p:spTgt spid="7">
                                            <p:graphicEl>
                                              <a:dgm id="{12DCE014-3BCF-4276-BDD7-EE670B97110C}"/>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12DCE014-3BCF-4276-BDD7-EE670B97110C}"/>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C9773CEE-FA52-4483-BD0B-3FD2B5415CD8}"/>
                                            </p:graphicEl>
                                          </p:spTgt>
                                        </p:tgtEl>
                                        <p:attrNameLst>
                                          <p:attrName>style.visibility</p:attrName>
                                        </p:attrNameLst>
                                      </p:cBhvr>
                                      <p:to>
                                        <p:strVal val="visible"/>
                                      </p:to>
                                    </p:set>
                                    <p:anim calcmode="lin" valueType="num">
                                      <p:cBhvr additive="base">
                                        <p:cTn id="13" dur="500" fill="hold"/>
                                        <p:tgtEl>
                                          <p:spTgt spid="7">
                                            <p:graphicEl>
                                              <a:dgm id="{C9773CEE-FA52-4483-BD0B-3FD2B5415CD8}"/>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graphicEl>
                                              <a:dgm id="{C9773CEE-FA52-4483-BD0B-3FD2B5415CD8}"/>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graphicEl>
                                              <a:dgm id="{E55C64A1-DFEA-4ADB-B2C9-C5DD7BB143FE}"/>
                                            </p:graphicEl>
                                          </p:spTgt>
                                        </p:tgtEl>
                                        <p:attrNameLst>
                                          <p:attrName>style.visibility</p:attrName>
                                        </p:attrNameLst>
                                      </p:cBhvr>
                                      <p:to>
                                        <p:strVal val="visible"/>
                                      </p:to>
                                    </p:set>
                                    <p:anim calcmode="lin" valueType="num">
                                      <p:cBhvr additive="base">
                                        <p:cTn id="19" dur="500" fill="hold"/>
                                        <p:tgtEl>
                                          <p:spTgt spid="7">
                                            <p:graphicEl>
                                              <a:dgm id="{E55C64A1-DFEA-4ADB-B2C9-C5DD7BB143FE}"/>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graphicEl>
                                              <a:dgm id="{E55C64A1-DFEA-4ADB-B2C9-C5DD7BB143FE}"/>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graphicEl>
                                              <a:dgm id="{C66641B1-B361-4921-A264-369F04D7ED3A}"/>
                                            </p:graphicEl>
                                          </p:spTgt>
                                        </p:tgtEl>
                                        <p:attrNameLst>
                                          <p:attrName>style.visibility</p:attrName>
                                        </p:attrNameLst>
                                      </p:cBhvr>
                                      <p:to>
                                        <p:strVal val="visible"/>
                                      </p:to>
                                    </p:set>
                                    <p:anim calcmode="lin" valueType="num">
                                      <p:cBhvr additive="base">
                                        <p:cTn id="25" dur="500" fill="hold"/>
                                        <p:tgtEl>
                                          <p:spTgt spid="7">
                                            <p:graphicEl>
                                              <a:dgm id="{C66641B1-B361-4921-A264-369F04D7ED3A}"/>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graphicEl>
                                              <a:dgm id="{C66641B1-B361-4921-A264-369F04D7ED3A}"/>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graphicEl>
                                              <a:dgm id="{BAEE3B75-C33E-487B-A793-2DD87468A2D1}"/>
                                            </p:graphicEl>
                                          </p:spTgt>
                                        </p:tgtEl>
                                        <p:attrNameLst>
                                          <p:attrName>style.visibility</p:attrName>
                                        </p:attrNameLst>
                                      </p:cBhvr>
                                      <p:to>
                                        <p:strVal val="visible"/>
                                      </p:to>
                                    </p:set>
                                    <p:anim calcmode="lin" valueType="num">
                                      <p:cBhvr additive="base">
                                        <p:cTn id="31" dur="500" fill="hold"/>
                                        <p:tgtEl>
                                          <p:spTgt spid="7">
                                            <p:graphicEl>
                                              <a:dgm id="{BAEE3B75-C33E-487B-A793-2DD87468A2D1}"/>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graphicEl>
                                              <a:dgm id="{BAEE3B75-C33E-487B-A793-2DD87468A2D1}"/>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graphicEl>
                                              <a:dgm id="{C7C83967-5580-4C59-976D-D30CD58BE367}"/>
                                            </p:graphicEl>
                                          </p:spTgt>
                                        </p:tgtEl>
                                        <p:attrNameLst>
                                          <p:attrName>style.visibility</p:attrName>
                                        </p:attrNameLst>
                                      </p:cBhvr>
                                      <p:to>
                                        <p:strVal val="visible"/>
                                      </p:to>
                                    </p:set>
                                    <p:anim calcmode="lin" valueType="num">
                                      <p:cBhvr additive="base">
                                        <p:cTn id="37" dur="500" fill="hold"/>
                                        <p:tgtEl>
                                          <p:spTgt spid="7">
                                            <p:graphicEl>
                                              <a:dgm id="{C7C83967-5580-4C59-976D-D30CD58BE367}"/>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graphicEl>
                                              <a:dgm id="{C7C83967-5580-4C59-976D-D30CD58BE367}"/>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graphicEl>
                                              <a:dgm id="{E9819912-2E74-4A02-9D9A-2A4E543B22EF}"/>
                                            </p:graphicEl>
                                          </p:spTgt>
                                        </p:tgtEl>
                                        <p:attrNameLst>
                                          <p:attrName>style.visibility</p:attrName>
                                        </p:attrNameLst>
                                      </p:cBhvr>
                                      <p:to>
                                        <p:strVal val="visible"/>
                                      </p:to>
                                    </p:set>
                                    <p:anim calcmode="lin" valueType="num">
                                      <p:cBhvr additive="base">
                                        <p:cTn id="43" dur="500" fill="hold"/>
                                        <p:tgtEl>
                                          <p:spTgt spid="7">
                                            <p:graphicEl>
                                              <a:dgm id="{E9819912-2E74-4A02-9D9A-2A4E543B22EF}"/>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graphicEl>
                                              <a:dgm id="{E9819912-2E74-4A02-9D9A-2A4E543B22EF}"/>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graphicEl>
                                              <a:dgm id="{DD416871-6789-4417-AEF3-6DCAAA332446}"/>
                                            </p:graphicEl>
                                          </p:spTgt>
                                        </p:tgtEl>
                                        <p:attrNameLst>
                                          <p:attrName>style.visibility</p:attrName>
                                        </p:attrNameLst>
                                      </p:cBhvr>
                                      <p:to>
                                        <p:strVal val="visible"/>
                                      </p:to>
                                    </p:set>
                                    <p:anim calcmode="lin" valueType="num">
                                      <p:cBhvr additive="base">
                                        <p:cTn id="49" dur="500" fill="hold"/>
                                        <p:tgtEl>
                                          <p:spTgt spid="7">
                                            <p:graphicEl>
                                              <a:dgm id="{DD416871-6789-4417-AEF3-6DCAAA332446}"/>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graphicEl>
                                              <a:dgm id="{DD416871-6789-4417-AEF3-6DCAAA332446}"/>
                                            </p:graphic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graphicEl>
                                              <a:dgm id="{B0878474-FC6C-447E-848E-85B8ED838110}"/>
                                            </p:graphicEl>
                                          </p:spTgt>
                                        </p:tgtEl>
                                        <p:attrNameLst>
                                          <p:attrName>style.visibility</p:attrName>
                                        </p:attrNameLst>
                                      </p:cBhvr>
                                      <p:to>
                                        <p:strVal val="visible"/>
                                      </p:to>
                                    </p:set>
                                    <p:anim calcmode="lin" valueType="num">
                                      <p:cBhvr additive="base">
                                        <p:cTn id="55" dur="500" fill="hold"/>
                                        <p:tgtEl>
                                          <p:spTgt spid="7">
                                            <p:graphicEl>
                                              <a:dgm id="{B0878474-FC6C-447E-848E-85B8ED838110}"/>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graphicEl>
                                              <a:dgm id="{B0878474-FC6C-447E-848E-85B8ED838110}"/>
                                            </p:graphic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graphicEl>
                                              <a:dgm id="{857BBCF0-9F14-42A4-AE5C-C190EE71D2DC}"/>
                                            </p:graphicEl>
                                          </p:spTgt>
                                        </p:tgtEl>
                                        <p:attrNameLst>
                                          <p:attrName>style.visibility</p:attrName>
                                        </p:attrNameLst>
                                      </p:cBhvr>
                                      <p:to>
                                        <p:strVal val="visible"/>
                                      </p:to>
                                    </p:set>
                                    <p:anim calcmode="lin" valueType="num">
                                      <p:cBhvr additive="base">
                                        <p:cTn id="61" dur="500" fill="hold"/>
                                        <p:tgtEl>
                                          <p:spTgt spid="8">
                                            <p:graphicEl>
                                              <a:dgm id="{857BBCF0-9F14-42A4-AE5C-C190EE71D2DC}"/>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graphicEl>
                                              <a:dgm id="{857BBCF0-9F14-42A4-AE5C-C190EE71D2DC}"/>
                                            </p:graphic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
                                            <p:graphicEl>
                                              <a:dgm id="{AA77E399-BB72-4FE2-9740-1F36454B6D94}"/>
                                            </p:graphicEl>
                                          </p:spTgt>
                                        </p:tgtEl>
                                        <p:attrNameLst>
                                          <p:attrName>style.visibility</p:attrName>
                                        </p:attrNameLst>
                                      </p:cBhvr>
                                      <p:to>
                                        <p:strVal val="visible"/>
                                      </p:to>
                                    </p:set>
                                    <p:anim calcmode="lin" valueType="num">
                                      <p:cBhvr additive="base">
                                        <p:cTn id="67" dur="500" fill="hold"/>
                                        <p:tgtEl>
                                          <p:spTgt spid="8">
                                            <p:graphicEl>
                                              <a:dgm id="{AA77E399-BB72-4FE2-9740-1F36454B6D94}"/>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graphicEl>
                                              <a:dgm id="{AA77E399-BB72-4FE2-9740-1F36454B6D94}"/>
                                            </p:graphic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
                                            <p:graphicEl>
                                              <a:dgm id="{FF0CA481-5928-40A2-B74D-DA8A027FD820}"/>
                                            </p:graphicEl>
                                          </p:spTgt>
                                        </p:tgtEl>
                                        <p:attrNameLst>
                                          <p:attrName>style.visibility</p:attrName>
                                        </p:attrNameLst>
                                      </p:cBhvr>
                                      <p:to>
                                        <p:strVal val="visible"/>
                                      </p:to>
                                    </p:set>
                                    <p:anim calcmode="lin" valueType="num">
                                      <p:cBhvr additive="base">
                                        <p:cTn id="73" dur="500" fill="hold"/>
                                        <p:tgtEl>
                                          <p:spTgt spid="8">
                                            <p:graphicEl>
                                              <a:dgm id="{FF0CA481-5928-40A2-B74D-DA8A027FD820}"/>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graphicEl>
                                              <a:dgm id="{FF0CA481-5928-40A2-B74D-DA8A027FD820}"/>
                                            </p:graphic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graphicEl>
                                              <a:dgm id="{8CBF889E-65A4-41A8-A380-02BDBB10A4DE}"/>
                                            </p:graphicEl>
                                          </p:spTgt>
                                        </p:tgtEl>
                                        <p:attrNameLst>
                                          <p:attrName>style.visibility</p:attrName>
                                        </p:attrNameLst>
                                      </p:cBhvr>
                                      <p:to>
                                        <p:strVal val="visible"/>
                                      </p:to>
                                    </p:set>
                                    <p:anim calcmode="lin" valueType="num">
                                      <p:cBhvr additive="base">
                                        <p:cTn id="79" dur="500" fill="hold"/>
                                        <p:tgtEl>
                                          <p:spTgt spid="8">
                                            <p:graphicEl>
                                              <a:dgm id="{8CBF889E-65A4-41A8-A380-02BDBB10A4DE}"/>
                                            </p:graphicEl>
                                          </p:spTgt>
                                        </p:tgtEl>
                                        <p:attrNameLst>
                                          <p:attrName>ppt_x</p:attrName>
                                        </p:attrNameLst>
                                      </p:cBhvr>
                                      <p:tavLst>
                                        <p:tav tm="0">
                                          <p:val>
                                            <p:strVal val="#ppt_x"/>
                                          </p:val>
                                        </p:tav>
                                        <p:tav tm="100000">
                                          <p:val>
                                            <p:strVal val="#ppt_x"/>
                                          </p:val>
                                        </p:tav>
                                      </p:tavLst>
                                    </p:anim>
                                    <p:anim calcmode="lin" valueType="num">
                                      <p:cBhvr additive="base">
                                        <p:cTn id="80" dur="500" fill="hold"/>
                                        <p:tgtEl>
                                          <p:spTgt spid="8">
                                            <p:graphicEl>
                                              <a:dgm id="{8CBF889E-65A4-41A8-A380-02BDBB10A4DE}"/>
                                            </p:graphic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
                                            <p:graphicEl>
                                              <a:dgm id="{04FDE0AA-B5DD-4611-A972-685DB7F2F20A}"/>
                                            </p:graphicEl>
                                          </p:spTgt>
                                        </p:tgtEl>
                                        <p:attrNameLst>
                                          <p:attrName>style.visibility</p:attrName>
                                        </p:attrNameLst>
                                      </p:cBhvr>
                                      <p:to>
                                        <p:strVal val="visible"/>
                                      </p:to>
                                    </p:set>
                                    <p:anim calcmode="lin" valueType="num">
                                      <p:cBhvr additive="base">
                                        <p:cTn id="85" dur="500" fill="hold"/>
                                        <p:tgtEl>
                                          <p:spTgt spid="8">
                                            <p:graphicEl>
                                              <a:dgm id="{04FDE0AA-B5DD-4611-A972-685DB7F2F20A}"/>
                                            </p:graphicEl>
                                          </p:spTgt>
                                        </p:tgtEl>
                                        <p:attrNameLst>
                                          <p:attrName>ppt_x</p:attrName>
                                        </p:attrNameLst>
                                      </p:cBhvr>
                                      <p:tavLst>
                                        <p:tav tm="0">
                                          <p:val>
                                            <p:strVal val="#ppt_x"/>
                                          </p:val>
                                        </p:tav>
                                        <p:tav tm="100000">
                                          <p:val>
                                            <p:strVal val="#ppt_x"/>
                                          </p:val>
                                        </p:tav>
                                      </p:tavLst>
                                    </p:anim>
                                    <p:anim calcmode="lin" valueType="num">
                                      <p:cBhvr additive="base">
                                        <p:cTn id="86" dur="500" fill="hold"/>
                                        <p:tgtEl>
                                          <p:spTgt spid="8">
                                            <p:graphicEl>
                                              <a:dgm id="{04FDE0AA-B5DD-4611-A972-685DB7F2F20A}"/>
                                            </p:graphic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8">
                                            <p:graphicEl>
                                              <a:dgm id="{3ED9C5D5-B0C0-4FB5-9C0A-C5C727F1AADC}"/>
                                            </p:graphicEl>
                                          </p:spTgt>
                                        </p:tgtEl>
                                        <p:attrNameLst>
                                          <p:attrName>style.visibility</p:attrName>
                                        </p:attrNameLst>
                                      </p:cBhvr>
                                      <p:to>
                                        <p:strVal val="visible"/>
                                      </p:to>
                                    </p:set>
                                    <p:anim calcmode="lin" valueType="num">
                                      <p:cBhvr additive="base">
                                        <p:cTn id="91" dur="500" fill="hold"/>
                                        <p:tgtEl>
                                          <p:spTgt spid="8">
                                            <p:graphicEl>
                                              <a:dgm id="{3ED9C5D5-B0C0-4FB5-9C0A-C5C727F1AADC}"/>
                                            </p:graphicEl>
                                          </p:spTgt>
                                        </p:tgtEl>
                                        <p:attrNameLst>
                                          <p:attrName>ppt_x</p:attrName>
                                        </p:attrNameLst>
                                      </p:cBhvr>
                                      <p:tavLst>
                                        <p:tav tm="0">
                                          <p:val>
                                            <p:strVal val="#ppt_x"/>
                                          </p:val>
                                        </p:tav>
                                        <p:tav tm="100000">
                                          <p:val>
                                            <p:strVal val="#ppt_x"/>
                                          </p:val>
                                        </p:tav>
                                      </p:tavLst>
                                    </p:anim>
                                    <p:anim calcmode="lin" valueType="num">
                                      <p:cBhvr additive="base">
                                        <p:cTn id="92" dur="500" fill="hold"/>
                                        <p:tgtEl>
                                          <p:spTgt spid="8">
                                            <p:graphicEl>
                                              <a:dgm id="{3ED9C5D5-B0C0-4FB5-9C0A-C5C727F1AADC}"/>
                                            </p:graphic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8">
                                            <p:graphicEl>
                                              <a:dgm id="{308494BC-B8EF-4B94-9671-2699F906D4AF}"/>
                                            </p:graphicEl>
                                          </p:spTgt>
                                        </p:tgtEl>
                                        <p:attrNameLst>
                                          <p:attrName>style.visibility</p:attrName>
                                        </p:attrNameLst>
                                      </p:cBhvr>
                                      <p:to>
                                        <p:strVal val="visible"/>
                                      </p:to>
                                    </p:set>
                                    <p:anim calcmode="lin" valueType="num">
                                      <p:cBhvr additive="base">
                                        <p:cTn id="97" dur="500" fill="hold"/>
                                        <p:tgtEl>
                                          <p:spTgt spid="8">
                                            <p:graphicEl>
                                              <a:dgm id="{308494BC-B8EF-4B94-9671-2699F906D4AF}"/>
                                            </p:graphicEl>
                                          </p:spTgt>
                                        </p:tgtEl>
                                        <p:attrNameLst>
                                          <p:attrName>ppt_x</p:attrName>
                                        </p:attrNameLst>
                                      </p:cBhvr>
                                      <p:tavLst>
                                        <p:tav tm="0">
                                          <p:val>
                                            <p:strVal val="#ppt_x"/>
                                          </p:val>
                                        </p:tav>
                                        <p:tav tm="100000">
                                          <p:val>
                                            <p:strVal val="#ppt_x"/>
                                          </p:val>
                                        </p:tav>
                                      </p:tavLst>
                                    </p:anim>
                                    <p:anim calcmode="lin" valueType="num">
                                      <p:cBhvr additive="base">
                                        <p:cTn id="98" dur="500" fill="hold"/>
                                        <p:tgtEl>
                                          <p:spTgt spid="8">
                                            <p:graphicEl>
                                              <a:dgm id="{308494BC-B8EF-4B94-9671-2699F906D4A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Graphic spid="8" grpId="0">
        <p:bldSub>
          <a:bldDgm bld="lvl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Diagram 6"/>
          <p:cNvGraphicFramePr/>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Content Placeholder 10"/>
          <p:cNvGraphicFramePr>
            <a:graphicFrameLocks noGrp="1"/>
          </p:cNvGraphicFramePr>
          <p:nvPr>
            <p:ph sz="half" idx="4294967295"/>
          </p:nvPr>
        </p:nvGraphicFramePr>
        <p:xfrm>
          <a:off x="1524000" y="1428751"/>
          <a:ext cx="4038600" cy="50006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Content Placeholder 11"/>
          <p:cNvGraphicFramePr>
            <a:graphicFrameLocks noGrp="1"/>
          </p:cNvGraphicFramePr>
          <p:nvPr>
            <p:ph sz="half" idx="4294967295"/>
          </p:nvPr>
        </p:nvGraphicFramePr>
        <p:xfrm>
          <a:off x="6629400" y="1600200"/>
          <a:ext cx="4038600" cy="475773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9298407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p:cNvGraphicFramePr>
            <a:graphicFrameLocks noGrp="1"/>
          </p:cNvGraphicFramePr>
          <p:nvPr>
            <p:ph sz="half" idx="1"/>
          </p:nvPr>
        </p:nvGraphicFramePr>
        <p:xfrm>
          <a:off x="1981200" y="1600201"/>
          <a:ext cx="4038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3796" name="Picture 2" descr="http://1.bp.blogspot.com/_h-y9hATK9Xo/S9YmgRAbDzI/AAAAAAAABjQ/xoOwzcAkYxg/s1600/letter-writing.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81750" y="1714500"/>
            <a:ext cx="3810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188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p:txBody>
          <a:bodyPr/>
          <a:lstStyle/>
          <a:p>
            <a:pPr eaLnBrk="1" hangingPunct="1"/>
            <a:endParaRPr lang="en-US" altLang="en-US" smtClean="0"/>
          </a:p>
        </p:txBody>
      </p:sp>
      <p:graphicFrame>
        <p:nvGraphicFramePr>
          <p:cNvPr id="7" name="Content Placeholder 6"/>
          <p:cNvGraphicFramePr>
            <a:graphicFrameLocks noGrp="1"/>
          </p:cNvGraphicFramePr>
          <p:nvPr>
            <p:ph sz="half" idx="1"/>
          </p:nvPr>
        </p:nvGraphicFramePr>
        <p:xfrm>
          <a:off x="1981200" y="1600201"/>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844" name="Picture 4" descr="http://2.bp.blogspot.com/_xoWI-H6yB3M/TTfnzI_k2nI/AAAAAAAAAP8/_CbRHEBrHB8/s1600/Sharing%2BKnowledg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0" y="1714501"/>
            <a:ext cx="329565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9218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891" name="Title 4"/>
          <p:cNvSpPr>
            <a:spLocks noGrp="1"/>
          </p:cNvSpPr>
          <p:nvPr>
            <p:ph type="title"/>
          </p:nvPr>
        </p:nvSpPr>
        <p:spPr/>
        <p:txBody>
          <a:bodyPr/>
          <a:lstStyle/>
          <a:p>
            <a:pPr eaLnBrk="1" hangingPunct="1"/>
            <a:endParaRPr lang="en-US" altLang="en-US" smtClean="0"/>
          </a:p>
        </p:txBody>
      </p:sp>
      <p:graphicFrame>
        <p:nvGraphicFramePr>
          <p:cNvPr id="8" name="Content Placeholder 7"/>
          <p:cNvGraphicFramePr>
            <a:graphicFrameLocks noGrp="1"/>
          </p:cNvGraphicFramePr>
          <p:nvPr>
            <p:ph sz="half" idx="1"/>
          </p:nvPr>
        </p:nvGraphicFramePr>
        <p:xfrm>
          <a:off x="1981200" y="1600201"/>
          <a:ext cx="4038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7893" name="Picture 2" descr="http://www.stevensterrett.com/images/Looking%20to%20the%20futur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7588" y="1857375"/>
            <a:ext cx="3998912"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9375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p:txBody>
          <a:bodyPr/>
          <a:lstStyle/>
          <a:p>
            <a:pPr eaLnBrk="1" hangingPunct="1"/>
            <a:endParaRPr lang="en-US" altLang="en-US" smtClean="0"/>
          </a:p>
        </p:txBody>
      </p:sp>
      <p:graphicFrame>
        <p:nvGraphicFramePr>
          <p:cNvPr id="7" name="Content Placeholder 6"/>
          <p:cNvGraphicFramePr>
            <a:graphicFrameLocks noGrp="1"/>
          </p:cNvGraphicFramePr>
          <p:nvPr>
            <p:ph sz="half" idx="1"/>
          </p:nvPr>
        </p:nvGraphicFramePr>
        <p:xfrm>
          <a:off x="1981200" y="1600201"/>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9940" name="Picture 4" descr="http://2.bp.blogspot.com/_xoWI-H6yB3M/TTfnzI_k2nI/AAAAAAAAAP8/_CbRHEBrHB8/s1600/Sharing%2BKnowledg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0" y="1714501"/>
            <a:ext cx="329565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3690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987" name="Content Placeholder 2"/>
          <p:cNvSpPr>
            <a:spLocks noGrp="1"/>
          </p:cNvSpPr>
          <p:nvPr>
            <p:ph idx="1"/>
          </p:nvPr>
        </p:nvSpPr>
        <p:spPr/>
        <p:txBody>
          <a:bodyPr/>
          <a:lstStyle/>
          <a:p>
            <a:pPr eaLnBrk="1" hangingPunct="1"/>
            <a:r>
              <a:rPr lang="en-GB" altLang="en-US" smtClean="0">
                <a:hlinkClick r:id="rId8"/>
              </a:rPr>
              <a:t>http://www.youtube.com/watch?v=wr0RAkQ7Tuw</a:t>
            </a:r>
            <a:endParaRPr lang="en-US" altLang="en-US" smtClean="0"/>
          </a:p>
        </p:txBody>
      </p:sp>
    </p:spTree>
    <p:extLst>
      <p:ext uri="{BB962C8B-B14F-4D97-AF65-F5344CB8AC3E}">
        <p14:creationId xmlns:p14="http://schemas.microsoft.com/office/powerpoint/2010/main" val="7133422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n_teenag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7751763" y="549276"/>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endParaRPr lang="en-GB" altLang="en-US" sz="2000" b="1">
              <a:solidFill>
                <a:srgbClr val="000000"/>
              </a:solidFill>
              <a:latin typeface="Comic Sans MS" panose="030F0702030302020204" pitchFamily="66" charset="0"/>
            </a:endParaRPr>
          </a:p>
        </p:txBody>
      </p:sp>
      <p:sp>
        <p:nvSpPr>
          <p:cNvPr id="2052" name="Text Box 5"/>
          <p:cNvSpPr txBox="1">
            <a:spLocks noChangeArrowheads="1"/>
          </p:cNvSpPr>
          <p:nvPr/>
        </p:nvSpPr>
        <p:spPr bwMode="auto">
          <a:xfrm>
            <a:off x="1703388" y="188913"/>
            <a:ext cx="3059112" cy="406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GB" altLang="en-US" sz="2000" b="1">
                <a:solidFill>
                  <a:srgbClr val="FFFFFF"/>
                </a:solidFill>
                <a:latin typeface="Century Gothic" panose="020B0502020202020204" pitchFamily="34" charset="0"/>
              </a:rPr>
              <a:t> KS 3 Careers</a:t>
            </a:r>
            <a:r>
              <a:rPr lang="en-GB" altLang="en-US" sz="2000" b="1">
                <a:solidFill>
                  <a:srgbClr val="FF0000"/>
                </a:solidFill>
                <a:latin typeface="Century Gothic" panose="020B0502020202020204" pitchFamily="34" charset="0"/>
              </a:rPr>
              <a:t>…</a:t>
            </a:r>
            <a:endParaRPr lang="en-US" altLang="en-US" sz="2000" b="1">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21881999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sk_jobtask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11"/>
          <p:cNvSpPr txBox="1">
            <a:spLocks noChangeArrowheads="1"/>
          </p:cNvSpPr>
          <p:nvPr/>
        </p:nvSpPr>
        <p:spPr bwMode="auto">
          <a:xfrm>
            <a:off x="7608888" y="476250"/>
            <a:ext cx="3059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600" b="1">
                <a:solidFill>
                  <a:srgbClr val="000000"/>
                </a:solidFill>
                <a:latin typeface="Century Gothic" panose="020B0502020202020204" pitchFamily="34" charset="0"/>
              </a:rPr>
              <a:t> Lesson 6</a:t>
            </a:r>
            <a:r>
              <a:rPr lang="en-GB" altLang="en-US" sz="1600" b="1">
                <a:solidFill>
                  <a:srgbClr val="FF0000"/>
                </a:solidFill>
                <a:latin typeface="Century Gothic" panose="020B0502020202020204" pitchFamily="34" charset="0"/>
              </a:rPr>
              <a:t>…</a:t>
            </a:r>
            <a:r>
              <a:rPr lang="en-GB" altLang="en-US" sz="1600" b="1">
                <a:solidFill>
                  <a:srgbClr val="000000"/>
                </a:solidFill>
                <a:latin typeface="Century Gothic" panose="020B0502020202020204" pitchFamily="34" charset="0"/>
              </a:rPr>
              <a:t>  Job Suitability</a:t>
            </a:r>
            <a:r>
              <a:rPr lang="en-GB" altLang="en-US" sz="1600" b="1">
                <a:solidFill>
                  <a:srgbClr val="FF0000"/>
                </a:solidFill>
                <a:latin typeface="Century Gothic" panose="020B0502020202020204" pitchFamily="34" charset="0"/>
              </a:rPr>
              <a:t>…</a:t>
            </a:r>
            <a:endParaRPr lang="en-US" altLang="en-US" sz="1600" b="1">
              <a:solidFill>
                <a:srgbClr val="FF0000"/>
              </a:solidFill>
              <a:latin typeface="Century Gothic" panose="020B0502020202020204" pitchFamily="34" charset="0"/>
            </a:endParaRPr>
          </a:p>
        </p:txBody>
      </p:sp>
      <p:sp>
        <p:nvSpPr>
          <p:cNvPr id="3076" name="Text Box 13"/>
          <p:cNvSpPr txBox="1">
            <a:spLocks noChangeArrowheads="1"/>
          </p:cNvSpPr>
          <p:nvPr/>
        </p:nvSpPr>
        <p:spPr bwMode="auto">
          <a:xfrm>
            <a:off x="6240464" y="1268414"/>
            <a:ext cx="2879725" cy="5492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3000" b="1">
                <a:solidFill>
                  <a:srgbClr val="FFFFFF"/>
                </a:solidFill>
                <a:latin typeface="Century Gothic" panose="020B0502020202020204" pitchFamily="34" charset="0"/>
              </a:rPr>
              <a:t>Objectives</a:t>
            </a:r>
            <a:r>
              <a:rPr lang="en-GB" altLang="en-US" sz="3000" b="1">
                <a:solidFill>
                  <a:srgbClr val="FF0000"/>
                </a:solidFill>
                <a:latin typeface="Century Gothic" panose="020B0502020202020204" pitchFamily="34" charset="0"/>
              </a:rPr>
              <a:t>...</a:t>
            </a:r>
            <a:endParaRPr lang="en-US" altLang="en-US" sz="3000" b="1">
              <a:solidFill>
                <a:srgbClr val="FF0000"/>
              </a:solidFill>
              <a:latin typeface="Century Gothic" panose="020B0502020202020204" pitchFamily="34" charset="0"/>
            </a:endParaRPr>
          </a:p>
        </p:txBody>
      </p:sp>
      <p:sp>
        <p:nvSpPr>
          <p:cNvPr id="3077" name="Text Box 14"/>
          <p:cNvSpPr txBox="1">
            <a:spLocks noChangeArrowheads="1"/>
          </p:cNvSpPr>
          <p:nvPr/>
        </p:nvSpPr>
        <p:spPr bwMode="auto">
          <a:xfrm>
            <a:off x="6024564" y="2133600"/>
            <a:ext cx="3311525"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800" b="1">
                <a:solidFill>
                  <a:srgbClr val="000000"/>
                </a:solidFill>
                <a:latin typeface="Century Gothic" panose="020B0502020202020204" pitchFamily="34" charset="0"/>
              </a:rPr>
              <a:t>To put together a presentation explaining your ideal career choice and a plan of action to achieve this</a:t>
            </a:r>
            <a:r>
              <a:rPr lang="en-GB" altLang="en-US" sz="2800" b="1">
                <a:solidFill>
                  <a:srgbClr val="FF0000"/>
                </a:solidFill>
                <a:latin typeface="Century Gothic" panose="020B0502020202020204" pitchFamily="34" charset="0"/>
              </a:rPr>
              <a:t>…</a:t>
            </a:r>
          </a:p>
        </p:txBody>
      </p:sp>
    </p:spTree>
    <p:extLst>
      <p:ext uri="{BB962C8B-B14F-4D97-AF65-F5344CB8AC3E}">
        <p14:creationId xmlns:p14="http://schemas.microsoft.com/office/powerpoint/2010/main" val="296075049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sk_pl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sean_teenag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938"/>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6959600" y="3357563"/>
            <a:ext cx="273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endParaRPr lang="en-GB" altLang="en-US" sz="1800">
              <a:solidFill>
                <a:srgbClr val="000000"/>
              </a:solidFill>
            </a:endParaRPr>
          </a:p>
        </p:txBody>
      </p:sp>
      <p:sp>
        <p:nvSpPr>
          <p:cNvPr id="15365" name="Text Box 5"/>
          <p:cNvSpPr txBox="1">
            <a:spLocks noChangeArrowheads="1"/>
          </p:cNvSpPr>
          <p:nvPr/>
        </p:nvSpPr>
        <p:spPr bwMode="auto">
          <a:xfrm>
            <a:off x="1524001" y="188913"/>
            <a:ext cx="4932363" cy="406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000" b="1">
                <a:solidFill>
                  <a:srgbClr val="FFFFFF"/>
                </a:solidFill>
                <a:latin typeface="Century Gothic" panose="020B0502020202020204" pitchFamily="34" charset="0"/>
              </a:rPr>
              <a:t>                      Your Lesson Objectives</a:t>
            </a:r>
            <a:r>
              <a:rPr lang="en-GB" altLang="en-US" sz="2000" b="1">
                <a:solidFill>
                  <a:srgbClr val="FF0000"/>
                </a:solidFill>
                <a:latin typeface="Century Gothic" panose="020B0502020202020204" pitchFamily="34" charset="0"/>
              </a:rPr>
              <a:t>…</a:t>
            </a:r>
            <a:endParaRPr lang="en-US" altLang="en-US" sz="2000" b="1">
              <a:solidFill>
                <a:srgbClr val="FF0000"/>
              </a:solidFill>
              <a:latin typeface="Century Gothic" panose="020B0502020202020204" pitchFamily="34" charset="0"/>
            </a:endParaRPr>
          </a:p>
        </p:txBody>
      </p:sp>
      <p:sp>
        <p:nvSpPr>
          <p:cNvPr id="15366" name="Text Box 6"/>
          <p:cNvSpPr txBox="1">
            <a:spLocks noChangeArrowheads="1"/>
          </p:cNvSpPr>
          <p:nvPr/>
        </p:nvSpPr>
        <p:spPr bwMode="auto">
          <a:xfrm>
            <a:off x="3792538" y="5661026"/>
            <a:ext cx="6875462" cy="4365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GB" altLang="en-US" sz="2200" b="1">
                <a:solidFill>
                  <a:srgbClr val="FF0000"/>
                </a:solidFill>
                <a:latin typeface="Century Gothic" panose="020B0502020202020204" pitchFamily="34" charset="0"/>
              </a:rPr>
              <a:t>How to choose your ideal job…</a:t>
            </a:r>
            <a:endParaRPr lang="en-US" altLang="en-US" sz="2200" b="1">
              <a:solidFill>
                <a:srgbClr val="FF0000"/>
              </a:solidFill>
              <a:latin typeface="Century Gothic" panose="020B0502020202020204" pitchFamily="34" charset="0"/>
            </a:endParaRPr>
          </a:p>
        </p:txBody>
      </p:sp>
      <p:sp>
        <p:nvSpPr>
          <p:cNvPr id="15367" name="Text Box 7"/>
          <p:cNvSpPr txBox="1">
            <a:spLocks noChangeArrowheads="1"/>
          </p:cNvSpPr>
          <p:nvPr/>
        </p:nvSpPr>
        <p:spPr bwMode="auto">
          <a:xfrm>
            <a:off x="1524000" y="5661026"/>
            <a:ext cx="226853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400" b="1">
                <a:solidFill>
                  <a:srgbClr val="FFFFFF"/>
                </a:solidFill>
                <a:latin typeface="Century Gothic" panose="020B0502020202020204" pitchFamily="34" charset="0"/>
              </a:rPr>
              <a:t>Understand</a:t>
            </a:r>
            <a:r>
              <a:rPr lang="en-GB" altLang="en-US" sz="2400" b="1">
                <a:solidFill>
                  <a:srgbClr val="FF0000"/>
                </a:solidFill>
                <a:latin typeface="Century Gothic" panose="020B0502020202020204" pitchFamily="34" charset="0"/>
              </a:rPr>
              <a:t>...</a:t>
            </a:r>
            <a:endParaRPr lang="en-US" altLang="en-US" sz="2400" b="1">
              <a:solidFill>
                <a:srgbClr val="FFFFFF"/>
              </a:solidFill>
              <a:latin typeface="Century Gothic" panose="020B0502020202020204" pitchFamily="34" charset="0"/>
            </a:endParaRPr>
          </a:p>
        </p:txBody>
      </p:sp>
      <p:sp>
        <p:nvSpPr>
          <p:cNvPr id="15368" name="Text Box 8"/>
          <p:cNvSpPr txBox="1">
            <a:spLocks noChangeArrowheads="1"/>
          </p:cNvSpPr>
          <p:nvPr/>
        </p:nvSpPr>
        <p:spPr bwMode="auto">
          <a:xfrm>
            <a:off x="3792538" y="5084764"/>
            <a:ext cx="6875462" cy="4222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GB" altLang="en-US" sz="2100" b="1">
                <a:solidFill>
                  <a:srgbClr val="FF0000"/>
                </a:solidFill>
                <a:latin typeface="Century Gothic" panose="020B0502020202020204" pitchFamily="34" charset="0"/>
              </a:rPr>
              <a:t>What your skills are…</a:t>
            </a:r>
            <a:endParaRPr lang="en-US" altLang="en-US" sz="2100" b="1">
              <a:solidFill>
                <a:srgbClr val="FF0000"/>
              </a:solidFill>
              <a:latin typeface="Century Gothic" panose="020B0502020202020204" pitchFamily="34" charset="0"/>
            </a:endParaRPr>
          </a:p>
        </p:txBody>
      </p:sp>
      <p:sp>
        <p:nvSpPr>
          <p:cNvPr id="15369" name="Text Box 9"/>
          <p:cNvSpPr txBox="1">
            <a:spLocks noChangeArrowheads="1"/>
          </p:cNvSpPr>
          <p:nvPr/>
        </p:nvSpPr>
        <p:spPr bwMode="auto">
          <a:xfrm>
            <a:off x="3648076" y="6237288"/>
            <a:ext cx="7019925"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GB" altLang="en-US" sz="2000" b="1">
                <a:solidFill>
                  <a:srgbClr val="FF0000"/>
                </a:solidFill>
                <a:latin typeface="Century Gothic" panose="020B0502020202020204" pitchFamily="34" charset="0"/>
              </a:rPr>
              <a:t>  Present an action plan to your classmates…</a:t>
            </a:r>
            <a:endParaRPr lang="en-US" altLang="en-US" sz="2000" b="1">
              <a:solidFill>
                <a:srgbClr val="FF0000"/>
              </a:solidFill>
              <a:latin typeface="Century Gothic" panose="020B0502020202020204" pitchFamily="34" charset="0"/>
            </a:endParaRPr>
          </a:p>
        </p:txBody>
      </p:sp>
      <p:pic>
        <p:nvPicPr>
          <p:cNvPr id="15370" name="Picture 10" descr="MCj0433796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 Box 11"/>
          <p:cNvSpPr txBox="1">
            <a:spLocks noChangeArrowheads="1"/>
          </p:cNvSpPr>
          <p:nvPr/>
        </p:nvSpPr>
        <p:spPr bwMode="auto">
          <a:xfrm>
            <a:off x="1524001" y="4437064"/>
            <a:ext cx="2124075"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GB" altLang="en-US" sz="2400" b="1">
                <a:solidFill>
                  <a:srgbClr val="FFFFFF"/>
                </a:solidFill>
                <a:latin typeface="Century Gothic" panose="020B0502020202020204" pitchFamily="34" charset="0"/>
              </a:rPr>
              <a:t>You Will</a:t>
            </a:r>
            <a:r>
              <a:rPr lang="en-GB" altLang="en-US" sz="2400" b="1">
                <a:solidFill>
                  <a:srgbClr val="FF0000"/>
                </a:solidFill>
                <a:latin typeface="Century Gothic" panose="020B0502020202020204" pitchFamily="34" charset="0"/>
              </a:rPr>
              <a:t>…</a:t>
            </a:r>
            <a:endParaRPr lang="en-US" altLang="en-US" sz="2400" b="1">
              <a:solidFill>
                <a:srgbClr val="FF0000"/>
              </a:solidFill>
              <a:latin typeface="Century Gothic" panose="020B0502020202020204" pitchFamily="34" charset="0"/>
            </a:endParaRPr>
          </a:p>
        </p:txBody>
      </p:sp>
      <p:sp>
        <p:nvSpPr>
          <p:cNvPr id="15372" name="Text Box 12"/>
          <p:cNvSpPr txBox="1">
            <a:spLocks noChangeArrowheads="1"/>
          </p:cNvSpPr>
          <p:nvPr/>
        </p:nvSpPr>
        <p:spPr bwMode="auto">
          <a:xfrm>
            <a:off x="1524000" y="5084764"/>
            <a:ext cx="226853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400" b="1">
                <a:solidFill>
                  <a:srgbClr val="FFFFFF"/>
                </a:solidFill>
                <a:latin typeface="Century Gothic" panose="020B0502020202020204" pitchFamily="34" charset="0"/>
              </a:rPr>
              <a:t>Know</a:t>
            </a:r>
            <a:r>
              <a:rPr lang="en-GB" altLang="en-US" sz="2400" b="1">
                <a:solidFill>
                  <a:srgbClr val="FF0000"/>
                </a:solidFill>
                <a:latin typeface="Century Gothic" panose="020B0502020202020204" pitchFamily="34" charset="0"/>
              </a:rPr>
              <a:t>…</a:t>
            </a:r>
            <a:endParaRPr lang="en-US" altLang="en-US" sz="2400" b="1">
              <a:solidFill>
                <a:srgbClr val="FF0000"/>
              </a:solidFill>
              <a:latin typeface="Century Gothic" panose="020B0502020202020204" pitchFamily="34" charset="0"/>
            </a:endParaRPr>
          </a:p>
        </p:txBody>
      </p:sp>
      <p:sp>
        <p:nvSpPr>
          <p:cNvPr id="15373" name="Text Box 13"/>
          <p:cNvSpPr txBox="1">
            <a:spLocks noChangeArrowheads="1"/>
          </p:cNvSpPr>
          <p:nvPr/>
        </p:nvSpPr>
        <p:spPr bwMode="auto">
          <a:xfrm>
            <a:off x="1524000" y="6237289"/>
            <a:ext cx="226853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400" b="1">
                <a:solidFill>
                  <a:srgbClr val="FFFFFF"/>
                </a:solidFill>
                <a:latin typeface="Century Gothic" panose="020B0502020202020204" pitchFamily="34" charset="0"/>
              </a:rPr>
              <a:t>Be Able to</a:t>
            </a:r>
            <a:r>
              <a:rPr lang="en-GB" altLang="en-US" sz="2400" b="1">
                <a:solidFill>
                  <a:srgbClr val="FF0000"/>
                </a:solidFill>
                <a:latin typeface="Century Gothic" panose="020B0502020202020204" pitchFamily="34" charset="0"/>
              </a:rPr>
              <a:t>…</a:t>
            </a:r>
            <a:endParaRPr lang="en-US" altLang="en-US" sz="2400" b="1">
              <a:solidFill>
                <a:srgbClr val="FFFFFF"/>
              </a:solidFill>
              <a:latin typeface="Century Gothic" panose="020B0502020202020204" pitchFamily="34" charset="0"/>
            </a:endParaRPr>
          </a:p>
        </p:txBody>
      </p:sp>
      <p:pic>
        <p:nvPicPr>
          <p:cNvPr id="15374" name="Picture 14" descr="gold subw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6" y="53976"/>
            <a:ext cx="936625" cy="638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58198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374"/>
                                        </p:tgtEl>
                                        <p:attrNameLst>
                                          <p:attrName>style.visibility</p:attrName>
                                        </p:attrNameLst>
                                      </p:cBhvr>
                                      <p:to>
                                        <p:strVal val="visible"/>
                                      </p:to>
                                    </p:set>
                                    <p:animEffect transition="in" filter="wipe(left)">
                                      <p:cBhvr>
                                        <p:cTn id="7" dur="500"/>
                                        <p:tgtEl>
                                          <p:spTgt spid="153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365"/>
                                        </p:tgtEl>
                                        <p:attrNameLst>
                                          <p:attrName>style.visibility</p:attrName>
                                        </p:attrNameLst>
                                      </p:cBhvr>
                                      <p:to>
                                        <p:strVal val="visible"/>
                                      </p:to>
                                    </p:set>
                                    <p:animEffect transition="in" filter="wipe(left)">
                                      <p:cBhvr>
                                        <p:cTn id="10" dur="500"/>
                                        <p:tgtEl>
                                          <p:spTgt spid="153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371"/>
                                        </p:tgtEl>
                                        <p:attrNameLst>
                                          <p:attrName>style.visibility</p:attrName>
                                        </p:attrNameLst>
                                      </p:cBhvr>
                                      <p:to>
                                        <p:strVal val="visible"/>
                                      </p:to>
                                    </p:set>
                                    <p:animEffect transition="in" filter="fade">
                                      <p:cBhvr>
                                        <p:cTn id="15" dur="500"/>
                                        <p:tgtEl>
                                          <p:spTgt spid="153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372"/>
                                        </p:tgtEl>
                                        <p:attrNameLst>
                                          <p:attrName>style.visibility</p:attrName>
                                        </p:attrNameLst>
                                      </p:cBhvr>
                                      <p:to>
                                        <p:strVal val="visible"/>
                                      </p:to>
                                    </p:set>
                                    <p:animEffect transition="in" filter="fade">
                                      <p:cBhvr>
                                        <p:cTn id="20" dur="500"/>
                                        <p:tgtEl>
                                          <p:spTgt spid="15372"/>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5368"/>
                                        </p:tgtEl>
                                        <p:attrNameLst>
                                          <p:attrName>style.visibility</p:attrName>
                                        </p:attrNameLst>
                                      </p:cBhvr>
                                      <p:to>
                                        <p:strVal val="visible"/>
                                      </p:to>
                                    </p:set>
                                    <p:animEffect transition="in" filter="fade">
                                      <p:cBhvr>
                                        <p:cTn id="24" dur="500"/>
                                        <p:tgtEl>
                                          <p:spTgt spid="1536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367"/>
                                        </p:tgtEl>
                                        <p:attrNameLst>
                                          <p:attrName>style.visibility</p:attrName>
                                        </p:attrNameLst>
                                      </p:cBhvr>
                                      <p:to>
                                        <p:strVal val="visible"/>
                                      </p:to>
                                    </p:set>
                                    <p:animEffect transition="in" filter="fade">
                                      <p:cBhvr>
                                        <p:cTn id="29" dur="500"/>
                                        <p:tgtEl>
                                          <p:spTgt spid="15367"/>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5366"/>
                                        </p:tgtEl>
                                        <p:attrNameLst>
                                          <p:attrName>style.visibility</p:attrName>
                                        </p:attrNameLst>
                                      </p:cBhvr>
                                      <p:to>
                                        <p:strVal val="visible"/>
                                      </p:to>
                                    </p:set>
                                    <p:animEffect transition="in" filter="fade">
                                      <p:cBhvr>
                                        <p:cTn id="33" dur="500"/>
                                        <p:tgtEl>
                                          <p:spTgt spid="1536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373"/>
                                        </p:tgtEl>
                                        <p:attrNameLst>
                                          <p:attrName>style.visibility</p:attrName>
                                        </p:attrNameLst>
                                      </p:cBhvr>
                                      <p:to>
                                        <p:strVal val="visible"/>
                                      </p:to>
                                    </p:set>
                                    <p:animEffect transition="in" filter="fade">
                                      <p:cBhvr>
                                        <p:cTn id="38" dur="500"/>
                                        <p:tgtEl>
                                          <p:spTgt spid="15373"/>
                                        </p:tgtEl>
                                      </p:cBhvr>
                                    </p:animEffect>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5369"/>
                                        </p:tgtEl>
                                        <p:attrNameLst>
                                          <p:attrName>style.visibility</p:attrName>
                                        </p:attrNameLst>
                                      </p:cBhvr>
                                      <p:to>
                                        <p:strVal val="visible"/>
                                      </p:to>
                                    </p:set>
                                    <p:animEffect transition="in" filter="fade">
                                      <p:cBhvr>
                                        <p:cTn id="42" dur="500"/>
                                        <p:tgtEl>
                                          <p:spTgt spid="1536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5370"/>
                                        </p:tgtEl>
                                        <p:attrNameLst>
                                          <p:attrName>style.visibility</p:attrName>
                                        </p:attrNameLst>
                                      </p:cBhvr>
                                      <p:to>
                                        <p:strVal val="visible"/>
                                      </p:to>
                                    </p:set>
                                    <p:animEffect transition="in" filter="dissolve">
                                      <p:cBhvr>
                                        <p:cTn id="47" dur="5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15366" grpId="0" animBg="1"/>
      <p:bldP spid="15367" grpId="0" animBg="1"/>
      <p:bldP spid="15368" grpId="0" animBg="1"/>
      <p:bldP spid="15369" grpId="0" animBg="1"/>
      <p:bldP spid="15371" grpId="0" animBg="1"/>
      <p:bldP spid="15372" grpId="0" animBg="1"/>
      <p:bldP spid="153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0000"/>
            </a:gs>
            <a:gs pos="83000">
              <a:srgbClr val="FFFF00"/>
            </a:gs>
            <a:gs pos="100000">
              <a:schemeClr val="accent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2059981" y="294474"/>
            <a:ext cx="7987636" cy="923330"/>
          </a:xfrm>
          <a:prstGeom prst="rect">
            <a:avLst/>
          </a:prstGeom>
          <a:solidFill>
            <a:schemeClr val="bg1"/>
          </a:solidFill>
        </p:spPr>
        <p:txBody>
          <a:bodyPr wrap="none" lIns="91440" tIns="45720" rIns="91440" bIns="45720">
            <a:spAutoFit/>
          </a:bodyPr>
          <a:lstStyle/>
          <a:p>
            <a:pPr algn="ctr" defTabSz="914400"/>
            <a:r>
              <a:rPr lang="en-US" sz="5400" b="1" dirty="0">
                <a:ln w="13462">
                  <a:solidFill>
                    <a:srgbClr val="7030A0"/>
                  </a:solidFill>
                  <a:prstDash val="solid"/>
                </a:ln>
                <a:solidFill>
                  <a:srgbClr val="FF0000"/>
                </a:solidFill>
                <a:effectLst>
                  <a:outerShdw dist="38100" dir="2700000" algn="bl" rotWithShape="0">
                    <a:srgbClr val="4472C4"/>
                  </a:outerShdw>
                </a:effectLst>
                <a:latin typeface="Snap ITC" panose="04040A07060A02020202" pitchFamily="82" charset="0"/>
              </a:rPr>
              <a:t>THE STRESS TEST</a:t>
            </a:r>
          </a:p>
        </p:txBody>
      </p:sp>
      <p:sp>
        <p:nvSpPr>
          <p:cNvPr id="5" name="TextBox 4"/>
          <p:cNvSpPr txBox="1"/>
          <p:nvPr/>
        </p:nvSpPr>
        <p:spPr>
          <a:xfrm>
            <a:off x="295421" y="1603716"/>
            <a:ext cx="11718387" cy="5092505"/>
          </a:xfrm>
          <a:prstGeom prst="rect">
            <a:avLst/>
          </a:prstGeom>
          <a:solidFill>
            <a:schemeClr val="bg1"/>
          </a:solidFill>
        </p:spPr>
        <p:txBody>
          <a:bodyPr wrap="square" rtlCol="0">
            <a:spAutoFit/>
          </a:bodyPr>
          <a:lstStyle/>
          <a:p>
            <a:pPr defTabSz="914400"/>
            <a:endParaRPr lang="en-GB" dirty="0">
              <a:solidFill>
                <a:prstClr val="black"/>
              </a:solidFill>
            </a:endParaRPr>
          </a:p>
        </p:txBody>
      </p:sp>
      <p:sp>
        <p:nvSpPr>
          <p:cNvPr id="7" name="Rectangle 6"/>
          <p:cNvSpPr/>
          <p:nvPr/>
        </p:nvSpPr>
        <p:spPr>
          <a:xfrm>
            <a:off x="711847" y="1996664"/>
            <a:ext cx="10885544" cy="2585323"/>
          </a:xfrm>
          <a:prstGeom prst="rect">
            <a:avLst/>
          </a:prstGeom>
          <a:noFill/>
        </p:spPr>
        <p:txBody>
          <a:bodyPr wrap="none" lIns="91440" tIns="45720" rIns="91440" bIns="45720">
            <a:spAutoFit/>
          </a:bodyPr>
          <a:lstStyle/>
          <a:p>
            <a:pPr algn="ctr" defTabSz="914400"/>
            <a:r>
              <a:rPr lang="en-US" sz="5400" dirty="0" smtClean="0">
                <a:ln w="0"/>
                <a:solidFill>
                  <a:prstClr val="black"/>
                </a:solidFill>
                <a:effectLst>
                  <a:outerShdw blurRad="38100" dist="19050" dir="2700000" algn="tl" rotWithShape="0">
                    <a:prstClr val="black">
                      <a:alpha val="40000"/>
                    </a:prstClr>
                  </a:outerShdw>
                </a:effectLst>
              </a:rPr>
              <a:t>Now write your score in.</a:t>
            </a:r>
          </a:p>
          <a:p>
            <a:pPr algn="ctr" defTabSz="914400"/>
            <a:r>
              <a:rPr lang="en-US" sz="5400" dirty="0" smtClean="0">
                <a:ln w="0"/>
                <a:solidFill>
                  <a:prstClr val="black"/>
                </a:solidFill>
                <a:effectLst>
                  <a:outerShdw blurRad="38100" dist="19050" dir="2700000" algn="tl" rotWithShape="0">
                    <a:prstClr val="black">
                      <a:alpha val="40000"/>
                    </a:prstClr>
                  </a:outerShdw>
                </a:effectLst>
              </a:rPr>
              <a:t>Do you think it reflects the real you?</a:t>
            </a:r>
          </a:p>
          <a:p>
            <a:pPr algn="ctr" defTabSz="914400"/>
            <a:r>
              <a:rPr lang="en-US" sz="5400" dirty="0" smtClean="0">
                <a:ln w="0"/>
                <a:solidFill>
                  <a:prstClr val="black"/>
                </a:solidFill>
                <a:effectLst>
                  <a:outerShdw blurRad="38100" dist="19050" dir="2700000" algn="tl" rotWithShape="0">
                    <a:prstClr val="black">
                      <a:alpha val="40000"/>
                    </a:prstClr>
                  </a:outerShdw>
                </a:effectLst>
              </a:rPr>
              <a:t>Where do you think you can improve?</a:t>
            </a:r>
            <a:endParaRPr lang="en-US" sz="54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7461248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703389" y="3716338"/>
            <a:ext cx="3887787" cy="1016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b="1">
                <a:solidFill>
                  <a:srgbClr val="FFFFFF"/>
                </a:solidFill>
                <a:latin typeface="Century Gothic" panose="020B0502020202020204" pitchFamily="34" charset="0"/>
              </a:rPr>
              <a:t>Now you need to plan your presentation thinking back over the last lessons</a:t>
            </a:r>
            <a:r>
              <a:rPr lang="en-GB" altLang="en-US" sz="2000" b="1">
                <a:solidFill>
                  <a:srgbClr val="FF0000"/>
                </a:solidFill>
                <a:latin typeface="Century Gothic" panose="020B0502020202020204" pitchFamily="34" charset="0"/>
              </a:rPr>
              <a:t>…</a:t>
            </a:r>
            <a:r>
              <a:rPr lang="en-GB" altLang="en-US" sz="2000">
                <a:solidFill>
                  <a:srgbClr val="FF0000"/>
                </a:solidFill>
                <a:latin typeface="Comic Sans MS" panose="030F0702030302020204" pitchFamily="66" charset="0"/>
              </a:rPr>
              <a:t> </a:t>
            </a:r>
            <a:endParaRPr lang="en-US" altLang="en-US" sz="2000">
              <a:solidFill>
                <a:srgbClr val="FF0000"/>
              </a:solidFill>
              <a:latin typeface="Comic Sans MS" panose="030F0702030302020204" pitchFamily="66" charset="0"/>
            </a:endParaRPr>
          </a:p>
        </p:txBody>
      </p:sp>
      <p:sp>
        <p:nvSpPr>
          <p:cNvPr id="3082" name="Text Box 10"/>
          <p:cNvSpPr txBox="1">
            <a:spLocks noChangeArrowheads="1"/>
          </p:cNvSpPr>
          <p:nvPr/>
        </p:nvSpPr>
        <p:spPr bwMode="auto">
          <a:xfrm>
            <a:off x="1524000" y="188914"/>
            <a:ext cx="2916238" cy="376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800" b="1">
                <a:solidFill>
                  <a:srgbClr val="FFFFFF"/>
                </a:solidFill>
                <a:latin typeface="Century Gothic" panose="020B0502020202020204" pitchFamily="34" charset="0"/>
              </a:rPr>
              <a:t>                    Task  Two</a:t>
            </a:r>
            <a:r>
              <a:rPr lang="en-GB" altLang="en-US" sz="1800" b="1">
                <a:solidFill>
                  <a:srgbClr val="FF0000"/>
                </a:solidFill>
                <a:latin typeface="Century Gothic" panose="020B0502020202020204" pitchFamily="34" charset="0"/>
              </a:rPr>
              <a:t>…</a:t>
            </a:r>
            <a:endParaRPr lang="en-US" altLang="en-US" sz="1800" b="1">
              <a:solidFill>
                <a:srgbClr val="FF0000"/>
              </a:solidFill>
              <a:latin typeface="Century Gothic" panose="020B0502020202020204" pitchFamily="34" charset="0"/>
            </a:endParaRPr>
          </a:p>
        </p:txBody>
      </p:sp>
      <p:pic>
        <p:nvPicPr>
          <p:cNvPr id="3083" name="Picture 11" descr="aw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88900"/>
            <a:ext cx="865188" cy="598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84" name="Text Box 12"/>
          <p:cNvSpPr txBox="1">
            <a:spLocks noChangeArrowheads="1"/>
          </p:cNvSpPr>
          <p:nvPr/>
        </p:nvSpPr>
        <p:spPr bwMode="auto">
          <a:xfrm>
            <a:off x="1682750" y="4813300"/>
            <a:ext cx="4408488" cy="1938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b="1">
                <a:solidFill>
                  <a:srgbClr val="000000"/>
                </a:solidFill>
                <a:latin typeface="Century Gothic" panose="020B0502020202020204" pitchFamily="34" charset="0"/>
              </a:rPr>
              <a:t>Fill out each area of the </a:t>
            </a:r>
          </a:p>
          <a:p>
            <a:pPr defTabSz="914400" fontAlgn="base">
              <a:spcBef>
                <a:spcPct val="0"/>
              </a:spcBef>
              <a:spcAft>
                <a:spcPct val="0"/>
              </a:spcAft>
              <a:buNone/>
            </a:pPr>
            <a:r>
              <a:rPr lang="en-GB" altLang="en-US" sz="2000" b="1">
                <a:solidFill>
                  <a:srgbClr val="000000"/>
                </a:solidFill>
                <a:latin typeface="Century Gothic" panose="020B0502020202020204" pitchFamily="34" charset="0"/>
              </a:rPr>
              <a:t>diagram and your own creative </a:t>
            </a:r>
          </a:p>
          <a:p>
            <a:pPr defTabSz="914400" fontAlgn="base">
              <a:spcBef>
                <a:spcPct val="0"/>
              </a:spcBef>
              <a:spcAft>
                <a:spcPct val="0"/>
              </a:spcAft>
              <a:buNone/>
            </a:pPr>
            <a:r>
              <a:rPr lang="en-GB" altLang="en-US" sz="2000" b="1">
                <a:solidFill>
                  <a:srgbClr val="000000"/>
                </a:solidFill>
                <a:latin typeface="Century Gothic" panose="020B0502020202020204" pitchFamily="34" charset="0"/>
              </a:rPr>
              <a:t>ideas for how you would like your </a:t>
            </a:r>
          </a:p>
          <a:p>
            <a:pPr defTabSz="914400" fontAlgn="base">
              <a:spcBef>
                <a:spcPct val="0"/>
              </a:spcBef>
              <a:spcAft>
                <a:spcPct val="0"/>
              </a:spcAft>
              <a:buNone/>
            </a:pPr>
            <a:r>
              <a:rPr lang="en-GB" altLang="en-US" sz="2000" b="1">
                <a:solidFill>
                  <a:srgbClr val="000000"/>
                </a:solidFill>
                <a:latin typeface="Century Gothic" panose="020B0502020202020204" pitchFamily="34" charset="0"/>
              </a:rPr>
              <a:t>presentation to look</a:t>
            </a:r>
            <a:r>
              <a:rPr lang="en-GB" altLang="en-US" sz="2000" b="1">
                <a:solidFill>
                  <a:srgbClr val="FF0000"/>
                </a:solidFill>
                <a:latin typeface="Century Gothic" panose="020B0502020202020204" pitchFamily="34" charset="0"/>
              </a:rPr>
              <a:t>…</a:t>
            </a:r>
          </a:p>
          <a:p>
            <a:pPr defTabSz="914400" fontAlgn="base">
              <a:spcBef>
                <a:spcPct val="0"/>
              </a:spcBef>
              <a:spcAft>
                <a:spcPct val="0"/>
              </a:spcAft>
              <a:buNone/>
            </a:pPr>
            <a:endParaRPr lang="en-GB" altLang="en-US" sz="2000" b="1">
              <a:solidFill>
                <a:srgbClr val="FF0000"/>
              </a:solidFill>
              <a:latin typeface="Century Gothic" panose="020B0502020202020204" pitchFamily="34" charset="0"/>
            </a:endParaRPr>
          </a:p>
          <a:p>
            <a:pPr defTabSz="914400" fontAlgn="base">
              <a:spcBef>
                <a:spcPct val="0"/>
              </a:spcBef>
              <a:spcAft>
                <a:spcPct val="0"/>
              </a:spcAft>
              <a:buNone/>
            </a:pPr>
            <a:endParaRPr lang="en-US" altLang="en-US" sz="2000" b="1">
              <a:solidFill>
                <a:srgbClr val="FF0000"/>
              </a:solidFill>
              <a:latin typeface="Century Gothic" panose="020B0502020202020204" pitchFamily="34" charset="0"/>
            </a:endParaRPr>
          </a:p>
        </p:txBody>
      </p:sp>
      <p:sp>
        <p:nvSpPr>
          <p:cNvPr id="3086" name="Line 14"/>
          <p:cNvSpPr>
            <a:spLocks noChangeShapeType="1"/>
          </p:cNvSpPr>
          <p:nvPr/>
        </p:nvSpPr>
        <p:spPr bwMode="auto">
          <a:xfrm flipV="1">
            <a:off x="5438775" y="2997200"/>
            <a:ext cx="1657350" cy="19621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GB" sz="2000">
              <a:solidFill>
                <a:srgbClr val="000000"/>
              </a:solidFill>
              <a:latin typeface="Comic Sans MS" panose="030F0702030302020204" pitchFamily="66" charset="0"/>
            </a:endParaRPr>
          </a:p>
        </p:txBody>
      </p:sp>
      <p:sp>
        <p:nvSpPr>
          <p:cNvPr id="3087" name="Line 15"/>
          <p:cNvSpPr>
            <a:spLocks noChangeShapeType="1"/>
          </p:cNvSpPr>
          <p:nvPr/>
        </p:nvSpPr>
        <p:spPr bwMode="auto">
          <a:xfrm flipV="1">
            <a:off x="5770563" y="4132263"/>
            <a:ext cx="1744662" cy="965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GB" sz="2000">
              <a:solidFill>
                <a:srgbClr val="000000"/>
              </a:solidFill>
              <a:latin typeface="Comic Sans MS" panose="030F0702030302020204" pitchFamily="66" charset="0"/>
            </a:endParaRPr>
          </a:p>
        </p:txBody>
      </p:sp>
      <p:sp>
        <p:nvSpPr>
          <p:cNvPr id="3088" name="Line 16"/>
          <p:cNvSpPr>
            <a:spLocks noChangeShapeType="1"/>
          </p:cNvSpPr>
          <p:nvPr/>
        </p:nvSpPr>
        <p:spPr bwMode="auto">
          <a:xfrm flipV="1">
            <a:off x="5878513" y="5614988"/>
            <a:ext cx="1636712" cy="279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GB" sz="2000">
              <a:solidFill>
                <a:srgbClr val="000000"/>
              </a:solidFill>
              <a:latin typeface="Comic Sans MS" panose="030F0702030302020204" pitchFamily="66" charset="0"/>
            </a:endParaRPr>
          </a:p>
        </p:txBody>
      </p:sp>
      <p:sp>
        <p:nvSpPr>
          <p:cNvPr id="3089" name="Line 17"/>
          <p:cNvSpPr>
            <a:spLocks noChangeShapeType="1"/>
          </p:cNvSpPr>
          <p:nvPr/>
        </p:nvSpPr>
        <p:spPr bwMode="auto">
          <a:xfrm flipV="1">
            <a:off x="5591175" y="6524626"/>
            <a:ext cx="1009650" cy="730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GB" sz="2000">
              <a:solidFill>
                <a:srgbClr val="000000"/>
              </a:solidFill>
              <a:latin typeface="Comic Sans MS" panose="030F0702030302020204" pitchFamily="66" charset="0"/>
            </a:endParaRPr>
          </a:p>
        </p:txBody>
      </p:sp>
      <p:sp>
        <p:nvSpPr>
          <p:cNvPr id="3091" name="Text Box 19"/>
          <p:cNvSpPr txBox="1">
            <a:spLocks noChangeArrowheads="1"/>
          </p:cNvSpPr>
          <p:nvPr/>
        </p:nvSpPr>
        <p:spPr bwMode="auto">
          <a:xfrm>
            <a:off x="1703389" y="836613"/>
            <a:ext cx="4105275" cy="28384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1800" b="1">
                <a:solidFill>
                  <a:srgbClr val="000000"/>
                </a:solidFill>
                <a:latin typeface="Century Gothic" panose="020B0502020202020204" pitchFamily="34" charset="0"/>
              </a:rPr>
              <a:t>In this task, you are going to </a:t>
            </a:r>
          </a:p>
          <a:p>
            <a:pPr defTabSz="914400" fontAlgn="base">
              <a:spcBef>
                <a:spcPct val="0"/>
              </a:spcBef>
              <a:spcAft>
                <a:spcPct val="0"/>
              </a:spcAft>
              <a:buNone/>
            </a:pPr>
            <a:r>
              <a:rPr lang="en-GB" altLang="en-US" sz="1800" b="1">
                <a:solidFill>
                  <a:srgbClr val="000000"/>
                </a:solidFill>
                <a:latin typeface="Century Gothic" panose="020B0502020202020204" pitchFamily="34" charset="0"/>
              </a:rPr>
              <a:t>design and deliver a presentation</a:t>
            </a:r>
            <a:r>
              <a:rPr lang="en-GB" altLang="en-US" sz="1800" b="1">
                <a:solidFill>
                  <a:srgbClr val="FF0000"/>
                </a:solidFill>
                <a:latin typeface="Century Gothic" panose="020B0502020202020204" pitchFamily="34" charset="0"/>
              </a:rPr>
              <a:t>…</a:t>
            </a:r>
            <a:r>
              <a:rPr lang="en-GB" altLang="en-US" sz="1800" b="1">
                <a:solidFill>
                  <a:srgbClr val="000000"/>
                </a:solidFill>
                <a:latin typeface="Century Gothic" panose="020B0502020202020204" pitchFamily="34" charset="0"/>
              </a:rPr>
              <a:t> </a:t>
            </a:r>
          </a:p>
          <a:p>
            <a:pPr defTabSz="914400" fontAlgn="base">
              <a:spcBef>
                <a:spcPct val="0"/>
              </a:spcBef>
              <a:spcAft>
                <a:spcPct val="0"/>
              </a:spcAft>
              <a:buNone/>
            </a:pPr>
            <a:r>
              <a:rPr lang="en-GB" altLang="en-US" sz="1800" b="1">
                <a:solidFill>
                  <a:srgbClr val="000000"/>
                </a:solidFill>
                <a:latin typeface="Century Gothic" panose="020B0502020202020204" pitchFamily="34" charset="0"/>
              </a:rPr>
              <a:t>Your presentation must</a:t>
            </a:r>
            <a:r>
              <a:rPr lang="en-GB" altLang="en-US" sz="1800" b="1">
                <a:solidFill>
                  <a:srgbClr val="FF0000"/>
                </a:solidFill>
                <a:latin typeface="Century Gothic" panose="020B0502020202020204" pitchFamily="34" charset="0"/>
              </a:rPr>
              <a:t>…</a:t>
            </a:r>
          </a:p>
          <a:p>
            <a:pPr defTabSz="914400" fontAlgn="base">
              <a:spcBef>
                <a:spcPct val="0"/>
              </a:spcBef>
              <a:spcAft>
                <a:spcPct val="0"/>
              </a:spcAft>
              <a:buNone/>
            </a:pPr>
            <a:r>
              <a:rPr lang="en-GB" altLang="en-US" sz="1800" b="1">
                <a:solidFill>
                  <a:srgbClr val="000000"/>
                </a:solidFill>
                <a:latin typeface="Century Gothic" panose="020B0502020202020204" pitchFamily="34" charset="0"/>
              </a:rPr>
              <a:t>- Explain your choice of career</a:t>
            </a:r>
          </a:p>
          <a:p>
            <a:pPr defTabSz="914400" fontAlgn="base">
              <a:spcBef>
                <a:spcPct val="0"/>
              </a:spcBef>
              <a:spcAft>
                <a:spcPct val="0"/>
              </a:spcAft>
              <a:buNone/>
            </a:pPr>
            <a:r>
              <a:rPr lang="en-GB" altLang="en-US" sz="1800" b="1">
                <a:solidFill>
                  <a:srgbClr val="000000"/>
                </a:solidFill>
                <a:latin typeface="Century Gothic" panose="020B0502020202020204" pitchFamily="34" charset="0"/>
              </a:rPr>
              <a:t>- Justify why you have chosen the industry / career </a:t>
            </a:r>
          </a:p>
          <a:p>
            <a:pPr defTabSz="914400" fontAlgn="base">
              <a:spcBef>
                <a:spcPct val="0"/>
              </a:spcBef>
              <a:spcAft>
                <a:spcPct val="0"/>
              </a:spcAft>
              <a:buNone/>
            </a:pPr>
            <a:r>
              <a:rPr lang="en-GB" altLang="en-US" sz="1800" b="1">
                <a:solidFill>
                  <a:srgbClr val="000000"/>
                </a:solidFill>
                <a:latin typeface="Century Gothic" panose="020B0502020202020204" pitchFamily="34" charset="0"/>
              </a:rPr>
              <a:t>- Describe your plan of action that will make sure you reach your goals</a:t>
            </a:r>
            <a:endParaRPr lang="en-US" altLang="en-US" sz="1800" b="1">
              <a:solidFill>
                <a:srgbClr val="FF0000"/>
              </a:solidFill>
              <a:latin typeface="Century Gothic" panose="020B0502020202020204" pitchFamily="34" charset="0"/>
            </a:endParaRPr>
          </a:p>
        </p:txBody>
      </p:sp>
      <p:sp>
        <p:nvSpPr>
          <p:cNvPr id="5132" name="Text Box 21"/>
          <p:cNvSpPr txBox="1">
            <a:spLocks noChangeArrowheads="1"/>
          </p:cNvSpPr>
          <p:nvPr/>
        </p:nvSpPr>
        <p:spPr bwMode="auto">
          <a:xfrm>
            <a:off x="7608888" y="476250"/>
            <a:ext cx="3059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600" b="1">
                <a:solidFill>
                  <a:srgbClr val="000000"/>
                </a:solidFill>
                <a:latin typeface="Century Gothic" panose="020B0502020202020204" pitchFamily="34" charset="0"/>
              </a:rPr>
              <a:t> Lesson 6</a:t>
            </a:r>
            <a:r>
              <a:rPr lang="en-GB" altLang="en-US" sz="1600" b="1">
                <a:solidFill>
                  <a:srgbClr val="FF0000"/>
                </a:solidFill>
                <a:latin typeface="Century Gothic" panose="020B0502020202020204" pitchFamily="34" charset="0"/>
              </a:rPr>
              <a:t>…</a:t>
            </a:r>
            <a:r>
              <a:rPr lang="en-GB" altLang="en-US" sz="1600" b="1">
                <a:solidFill>
                  <a:srgbClr val="000000"/>
                </a:solidFill>
                <a:latin typeface="Century Gothic" panose="020B0502020202020204" pitchFamily="34" charset="0"/>
              </a:rPr>
              <a:t>  Job Suitability</a:t>
            </a:r>
            <a:r>
              <a:rPr lang="en-GB" altLang="en-US" sz="1600" b="1">
                <a:solidFill>
                  <a:srgbClr val="FF0000"/>
                </a:solidFill>
                <a:latin typeface="Century Gothic" panose="020B0502020202020204" pitchFamily="34" charset="0"/>
              </a:rPr>
              <a:t>…</a:t>
            </a:r>
            <a:endParaRPr lang="en-US" altLang="en-US" sz="1600" b="1">
              <a:solidFill>
                <a:srgbClr val="FF0000"/>
              </a:solidFill>
              <a:latin typeface="Century Gothic" panose="020B0502020202020204" pitchFamily="34" charset="0"/>
            </a:endParaRPr>
          </a:p>
        </p:txBody>
      </p:sp>
      <p:sp>
        <p:nvSpPr>
          <p:cNvPr id="2" name="Rectangle 1"/>
          <p:cNvSpPr/>
          <p:nvPr/>
        </p:nvSpPr>
        <p:spPr>
          <a:xfrm>
            <a:off x="6383338" y="1376364"/>
            <a:ext cx="2952750" cy="1584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n-GB" sz="2000" dirty="0">
                <a:solidFill>
                  <a:srgbClr val="000000"/>
                </a:solidFill>
              </a:rPr>
              <a:t>Your skills, - the things you know you are good at (academically and non-academically).</a:t>
            </a:r>
          </a:p>
        </p:txBody>
      </p:sp>
      <p:sp>
        <p:nvSpPr>
          <p:cNvPr id="15" name="Rectangle 14"/>
          <p:cNvSpPr/>
          <p:nvPr/>
        </p:nvSpPr>
        <p:spPr>
          <a:xfrm>
            <a:off x="7515225" y="2978150"/>
            <a:ext cx="2952750" cy="1582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n-GB" sz="2000" dirty="0">
                <a:solidFill>
                  <a:srgbClr val="000000"/>
                </a:solidFill>
              </a:rPr>
              <a:t>Your values and beliefs- the things that are important to you.</a:t>
            </a:r>
          </a:p>
        </p:txBody>
      </p:sp>
      <p:sp>
        <p:nvSpPr>
          <p:cNvPr id="17" name="Rectangle 16"/>
          <p:cNvSpPr/>
          <p:nvPr/>
        </p:nvSpPr>
        <p:spPr>
          <a:xfrm>
            <a:off x="7515225" y="4608514"/>
            <a:ext cx="2952750" cy="1584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n-GB" sz="2000" dirty="0">
                <a:solidFill>
                  <a:srgbClr val="000000"/>
                </a:solidFill>
              </a:rPr>
              <a:t>The jobs and careers that interest you.</a:t>
            </a:r>
          </a:p>
        </p:txBody>
      </p:sp>
      <p:sp>
        <p:nvSpPr>
          <p:cNvPr id="18" name="Rectangle 17"/>
          <p:cNvSpPr/>
          <p:nvPr/>
        </p:nvSpPr>
        <p:spPr>
          <a:xfrm>
            <a:off x="6778625" y="6175376"/>
            <a:ext cx="2952750" cy="612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n-GB" sz="2000" dirty="0">
                <a:solidFill>
                  <a:srgbClr val="000000"/>
                </a:solidFill>
              </a:rPr>
              <a:t>Your ambitions for the future</a:t>
            </a:r>
          </a:p>
        </p:txBody>
      </p:sp>
    </p:spTree>
    <p:extLst>
      <p:ext uri="{BB962C8B-B14F-4D97-AF65-F5344CB8AC3E}">
        <p14:creationId xmlns:p14="http://schemas.microsoft.com/office/powerpoint/2010/main" val="1187951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083"/>
                                        </p:tgtEl>
                                        <p:attrNameLst>
                                          <p:attrName>style.visibility</p:attrName>
                                        </p:attrNameLst>
                                      </p:cBhvr>
                                      <p:to>
                                        <p:strVal val="visible"/>
                                      </p:to>
                                    </p:set>
                                    <p:anim calcmode="lin" valueType="num">
                                      <p:cBhvr additive="base">
                                        <p:cTn id="7" dur="500" fill="hold"/>
                                        <p:tgtEl>
                                          <p:spTgt spid="3083"/>
                                        </p:tgtEl>
                                        <p:attrNameLst>
                                          <p:attrName>ppt_x</p:attrName>
                                        </p:attrNameLst>
                                      </p:cBhvr>
                                      <p:tavLst>
                                        <p:tav tm="0">
                                          <p:val>
                                            <p:strVal val="0-#ppt_w/2"/>
                                          </p:val>
                                        </p:tav>
                                        <p:tav tm="100000">
                                          <p:val>
                                            <p:strVal val="#ppt_x"/>
                                          </p:val>
                                        </p:tav>
                                      </p:tavLst>
                                    </p:anim>
                                    <p:anim calcmode="lin" valueType="num">
                                      <p:cBhvr additive="base">
                                        <p:cTn id="8" dur="500" fill="hold"/>
                                        <p:tgtEl>
                                          <p:spTgt spid="308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82"/>
                                        </p:tgtEl>
                                        <p:attrNameLst>
                                          <p:attrName>style.visibility</p:attrName>
                                        </p:attrNameLst>
                                      </p:cBhvr>
                                      <p:to>
                                        <p:strVal val="visible"/>
                                      </p:to>
                                    </p:set>
                                    <p:anim calcmode="lin" valueType="num">
                                      <p:cBhvr additive="base">
                                        <p:cTn id="11" dur="500" fill="hold"/>
                                        <p:tgtEl>
                                          <p:spTgt spid="3082"/>
                                        </p:tgtEl>
                                        <p:attrNameLst>
                                          <p:attrName>ppt_x</p:attrName>
                                        </p:attrNameLst>
                                      </p:cBhvr>
                                      <p:tavLst>
                                        <p:tav tm="0">
                                          <p:val>
                                            <p:strVal val="0-#ppt_w/2"/>
                                          </p:val>
                                        </p:tav>
                                        <p:tav tm="100000">
                                          <p:val>
                                            <p:strVal val="#ppt_x"/>
                                          </p:val>
                                        </p:tav>
                                      </p:tavLst>
                                    </p:anim>
                                    <p:anim calcmode="lin" valueType="num">
                                      <p:cBhvr additive="base">
                                        <p:cTn id="12" dur="500" fill="hold"/>
                                        <p:tgtEl>
                                          <p:spTgt spid="308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91"/>
                                        </p:tgtEl>
                                        <p:attrNameLst>
                                          <p:attrName>style.visibility</p:attrName>
                                        </p:attrNameLst>
                                      </p:cBhvr>
                                      <p:to>
                                        <p:strVal val="visible"/>
                                      </p:to>
                                    </p:set>
                                    <p:animEffect transition="in" filter="fade">
                                      <p:cBhvr>
                                        <p:cTn id="17" dur="500"/>
                                        <p:tgtEl>
                                          <p:spTgt spid="30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fade">
                                      <p:cBhvr>
                                        <p:cTn id="22" dur="500"/>
                                        <p:tgtEl>
                                          <p:spTgt spid="3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84"/>
                                        </p:tgtEl>
                                        <p:attrNameLst>
                                          <p:attrName>style.visibility</p:attrName>
                                        </p:attrNameLst>
                                      </p:cBhvr>
                                      <p:to>
                                        <p:strVal val="visible"/>
                                      </p:to>
                                    </p:set>
                                    <p:animEffect transition="in" filter="fade">
                                      <p:cBhvr>
                                        <p:cTn id="27" dur="500"/>
                                        <p:tgtEl>
                                          <p:spTgt spid="308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86"/>
                                        </p:tgtEl>
                                        <p:attrNameLst>
                                          <p:attrName>style.visibility</p:attrName>
                                        </p:attrNameLst>
                                      </p:cBhvr>
                                      <p:to>
                                        <p:strVal val="visible"/>
                                      </p:to>
                                    </p:set>
                                    <p:animEffect transition="in" filter="fade">
                                      <p:cBhvr>
                                        <p:cTn id="30" dur="500"/>
                                        <p:tgtEl>
                                          <p:spTgt spid="308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87"/>
                                        </p:tgtEl>
                                        <p:attrNameLst>
                                          <p:attrName>style.visibility</p:attrName>
                                        </p:attrNameLst>
                                      </p:cBhvr>
                                      <p:to>
                                        <p:strVal val="visible"/>
                                      </p:to>
                                    </p:set>
                                    <p:animEffect transition="in" filter="fade">
                                      <p:cBhvr>
                                        <p:cTn id="33" dur="500"/>
                                        <p:tgtEl>
                                          <p:spTgt spid="308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88"/>
                                        </p:tgtEl>
                                        <p:attrNameLst>
                                          <p:attrName>style.visibility</p:attrName>
                                        </p:attrNameLst>
                                      </p:cBhvr>
                                      <p:to>
                                        <p:strVal val="visible"/>
                                      </p:to>
                                    </p:set>
                                    <p:animEffect transition="in" filter="fade">
                                      <p:cBhvr>
                                        <p:cTn id="36" dur="500"/>
                                        <p:tgtEl>
                                          <p:spTgt spid="308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89"/>
                                        </p:tgtEl>
                                        <p:attrNameLst>
                                          <p:attrName>style.visibility</p:attrName>
                                        </p:attrNameLst>
                                      </p:cBhvr>
                                      <p:to>
                                        <p:strVal val="visible"/>
                                      </p:to>
                                    </p:set>
                                    <p:animEffect transition="in" filter="fade">
                                      <p:cBhvr>
                                        <p:cTn id="39" dur="500"/>
                                        <p:tgtEl>
                                          <p:spTgt spid="308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P spid="3082" grpId="0" animBg="1"/>
      <p:bldP spid="3084" grpId="0" animBg="1"/>
      <p:bldP spid="3086" grpId="0" animBg="1"/>
      <p:bldP spid="3087" grpId="0" animBg="1"/>
      <p:bldP spid="3088" grpId="0" animBg="1"/>
      <p:bldP spid="3089" grpId="0" animBg="1"/>
      <p:bldP spid="3091" grpId="0" animBg="1"/>
      <p:bldP spid="2" grpId="0" animBg="1"/>
      <p:bldP spid="15" grpId="0" animBg="1"/>
      <p:bldP spid="17" grpId="0" animBg="1"/>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6"/>
          <p:cNvSpPr txBox="1">
            <a:spLocks noChangeArrowheads="1"/>
          </p:cNvSpPr>
          <p:nvPr/>
        </p:nvSpPr>
        <p:spPr bwMode="auto">
          <a:xfrm>
            <a:off x="1524001" y="188914"/>
            <a:ext cx="2987675" cy="376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800" b="1">
                <a:solidFill>
                  <a:srgbClr val="FFFFFF"/>
                </a:solidFill>
                <a:latin typeface="Century Gothic" panose="020B0502020202020204" pitchFamily="34" charset="0"/>
              </a:rPr>
              <a:t>                    Task  Two</a:t>
            </a:r>
            <a:r>
              <a:rPr lang="en-GB" altLang="en-US" sz="1800" b="1">
                <a:solidFill>
                  <a:srgbClr val="FF0000"/>
                </a:solidFill>
                <a:latin typeface="Century Gothic" panose="020B0502020202020204" pitchFamily="34" charset="0"/>
              </a:rPr>
              <a:t>…</a:t>
            </a:r>
            <a:endParaRPr lang="en-US" altLang="en-US" sz="1800" b="1">
              <a:solidFill>
                <a:srgbClr val="FF0000"/>
              </a:solidFill>
              <a:latin typeface="Century Gothic" panose="020B0502020202020204" pitchFamily="34" charset="0"/>
            </a:endParaRPr>
          </a:p>
        </p:txBody>
      </p:sp>
      <p:pic>
        <p:nvPicPr>
          <p:cNvPr id="5127" name="Picture 7" descr="aw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88900"/>
            <a:ext cx="865188" cy="598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160" name="Group 40"/>
          <p:cNvGrpSpPr>
            <a:grpSpLocks/>
          </p:cNvGrpSpPr>
          <p:nvPr/>
        </p:nvGrpSpPr>
        <p:grpSpPr bwMode="auto">
          <a:xfrm>
            <a:off x="1524000" y="692150"/>
            <a:ext cx="3240088" cy="3024188"/>
            <a:chOff x="23" y="74"/>
            <a:chExt cx="2041" cy="1905"/>
          </a:xfrm>
        </p:grpSpPr>
        <p:pic>
          <p:nvPicPr>
            <p:cNvPr id="6161" name="Picture 31" descr="MCj044135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 y="74"/>
              <a:ext cx="2041"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Rectangle 33"/>
            <p:cNvSpPr>
              <a:spLocks noChangeArrowheads="1"/>
            </p:cNvSpPr>
            <p:nvPr/>
          </p:nvSpPr>
          <p:spPr bwMode="auto">
            <a:xfrm>
              <a:off x="386" y="436"/>
              <a:ext cx="1349" cy="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GB" altLang="en-US" sz="1800" b="1">
                  <a:solidFill>
                    <a:srgbClr val="000000"/>
                  </a:solidFill>
                  <a:latin typeface="Century Gothic" panose="020B0502020202020204" pitchFamily="34" charset="0"/>
                </a:rPr>
                <a:t>Aim of the presentation: </a:t>
              </a:r>
            </a:p>
            <a:p>
              <a:pPr algn="ctr" defTabSz="914400" fontAlgn="base">
                <a:spcBef>
                  <a:spcPct val="0"/>
                </a:spcBef>
                <a:spcAft>
                  <a:spcPct val="0"/>
                </a:spcAft>
                <a:buNone/>
              </a:pPr>
              <a:r>
                <a:rPr lang="en-GB" altLang="en-US" sz="1800" b="1">
                  <a:solidFill>
                    <a:srgbClr val="000000"/>
                  </a:solidFill>
                  <a:latin typeface="Century Gothic" panose="020B0502020202020204" pitchFamily="34" charset="0"/>
                </a:rPr>
                <a:t>Clearly showcase all of your ideas over the careers lessons</a:t>
              </a:r>
              <a:r>
                <a:rPr lang="en-GB" altLang="en-US" sz="1800" b="1">
                  <a:solidFill>
                    <a:srgbClr val="FF0000"/>
                  </a:solidFill>
                  <a:latin typeface="Century Gothic" panose="020B0502020202020204" pitchFamily="34" charset="0"/>
                </a:rPr>
                <a:t>…</a:t>
              </a:r>
              <a:endParaRPr lang="en-US" altLang="en-US" sz="1800" b="1">
                <a:solidFill>
                  <a:srgbClr val="FF0000"/>
                </a:solidFill>
                <a:latin typeface="Century Gothic" panose="020B0502020202020204" pitchFamily="34" charset="0"/>
              </a:endParaRPr>
            </a:p>
          </p:txBody>
        </p:sp>
      </p:grpSp>
      <p:grpSp>
        <p:nvGrpSpPr>
          <p:cNvPr id="5161" name="Group 41"/>
          <p:cNvGrpSpPr>
            <a:grpSpLocks/>
          </p:cNvGrpSpPr>
          <p:nvPr/>
        </p:nvGrpSpPr>
        <p:grpSpPr bwMode="auto">
          <a:xfrm>
            <a:off x="7032626" y="836613"/>
            <a:ext cx="3635375" cy="2952750"/>
            <a:chOff x="3470" y="74"/>
            <a:chExt cx="2268" cy="2177"/>
          </a:xfrm>
        </p:grpSpPr>
        <p:pic>
          <p:nvPicPr>
            <p:cNvPr id="6159" name="Picture 32" descr="MCj044135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 y="74"/>
              <a:ext cx="2268" cy="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Rectangle 36"/>
            <p:cNvSpPr>
              <a:spLocks noChangeArrowheads="1"/>
            </p:cNvSpPr>
            <p:nvPr/>
          </p:nvSpPr>
          <p:spPr bwMode="auto">
            <a:xfrm>
              <a:off x="3697" y="573"/>
              <a:ext cx="1814" cy="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GB" altLang="en-US" sz="1700" b="1">
                  <a:solidFill>
                    <a:srgbClr val="000000"/>
                  </a:solidFill>
                  <a:latin typeface="Century Gothic" panose="020B0502020202020204" pitchFamily="34" charset="0"/>
                </a:rPr>
                <a:t>Think about your skills / career choices and the reasons why you made your choices. Share this with other students and explain how you made your decisions</a:t>
              </a:r>
              <a:r>
                <a:rPr lang="en-GB" altLang="en-US" sz="1700" b="1">
                  <a:solidFill>
                    <a:srgbClr val="FF0000"/>
                  </a:solidFill>
                  <a:latin typeface="Century Gothic" panose="020B0502020202020204" pitchFamily="34" charset="0"/>
                </a:rPr>
                <a:t>…</a:t>
              </a:r>
              <a:endParaRPr lang="en-US" altLang="en-US" sz="1700" b="1">
                <a:solidFill>
                  <a:srgbClr val="FF0000"/>
                </a:solidFill>
                <a:latin typeface="Century Gothic" panose="020B0502020202020204" pitchFamily="34" charset="0"/>
              </a:endParaRPr>
            </a:p>
          </p:txBody>
        </p:sp>
      </p:grpSp>
      <p:grpSp>
        <p:nvGrpSpPr>
          <p:cNvPr id="5163" name="Group 43"/>
          <p:cNvGrpSpPr>
            <a:grpSpLocks/>
          </p:cNvGrpSpPr>
          <p:nvPr/>
        </p:nvGrpSpPr>
        <p:grpSpPr bwMode="auto">
          <a:xfrm>
            <a:off x="1524001" y="3546476"/>
            <a:ext cx="3382963" cy="3311525"/>
            <a:chOff x="23" y="1979"/>
            <a:chExt cx="2131" cy="1957"/>
          </a:xfrm>
        </p:grpSpPr>
        <p:pic>
          <p:nvPicPr>
            <p:cNvPr id="6157" name="Picture 35" descr="MCj044135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 y="1979"/>
              <a:ext cx="2131" cy="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Rectangle 37"/>
            <p:cNvSpPr>
              <a:spLocks noChangeArrowheads="1"/>
            </p:cNvSpPr>
            <p:nvPr/>
          </p:nvSpPr>
          <p:spPr bwMode="auto">
            <a:xfrm>
              <a:off x="340" y="2432"/>
              <a:ext cx="1406" cy="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GB" altLang="en-US" sz="1800" b="1">
                  <a:solidFill>
                    <a:srgbClr val="000000"/>
                  </a:solidFill>
                  <a:latin typeface="Century Gothic" panose="020B0502020202020204" pitchFamily="34" charset="0"/>
                </a:rPr>
                <a:t>You need to make it as informative as possible and include the information from previous lessons</a:t>
              </a:r>
              <a:r>
                <a:rPr lang="en-GB" altLang="en-US" sz="1800" b="1">
                  <a:solidFill>
                    <a:srgbClr val="FF0000"/>
                  </a:solidFill>
                  <a:latin typeface="Century Gothic" panose="020B0502020202020204" pitchFamily="34" charset="0"/>
                </a:rPr>
                <a:t>…</a:t>
              </a:r>
              <a:endParaRPr lang="en-US" altLang="en-US" sz="1800" b="1">
                <a:solidFill>
                  <a:srgbClr val="FF0000"/>
                </a:solidFill>
                <a:latin typeface="Century Gothic" panose="020B0502020202020204" pitchFamily="34" charset="0"/>
              </a:endParaRPr>
            </a:p>
          </p:txBody>
        </p:sp>
      </p:grpSp>
      <p:grpSp>
        <p:nvGrpSpPr>
          <p:cNvPr id="5162" name="Group 42"/>
          <p:cNvGrpSpPr>
            <a:grpSpLocks/>
          </p:cNvGrpSpPr>
          <p:nvPr/>
        </p:nvGrpSpPr>
        <p:grpSpPr bwMode="auto">
          <a:xfrm>
            <a:off x="4656139" y="3041650"/>
            <a:ext cx="4752975" cy="3816350"/>
            <a:chOff x="2200" y="1888"/>
            <a:chExt cx="2994" cy="2404"/>
          </a:xfrm>
        </p:grpSpPr>
        <p:pic>
          <p:nvPicPr>
            <p:cNvPr id="6155" name="Picture 34" descr="MCj044135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 y="1888"/>
              <a:ext cx="2994" cy="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Rectangle 38"/>
            <p:cNvSpPr>
              <a:spLocks noChangeArrowheads="1"/>
            </p:cNvSpPr>
            <p:nvPr/>
          </p:nvSpPr>
          <p:spPr bwMode="auto">
            <a:xfrm>
              <a:off x="2517" y="2432"/>
              <a:ext cx="2313" cy="1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GB" altLang="en-US" sz="1800" b="1">
                  <a:solidFill>
                    <a:srgbClr val="000000"/>
                  </a:solidFill>
                  <a:latin typeface="Century Gothic" panose="020B0502020202020204" pitchFamily="34" charset="0"/>
                </a:rPr>
                <a:t>You need to make it full of colour and perhaps include images of your chosen career. You can make your presentation on A3 or </a:t>
              </a:r>
            </a:p>
            <a:p>
              <a:pPr algn="ctr" defTabSz="914400" fontAlgn="base">
                <a:spcBef>
                  <a:spcPct val="0"/>
                </a:spcBef>
                <a:spcAft>
                  <a:spcPct val="0"/>
                </a:spcAft>
                <a:buNone/>
              </a:pPr>
              <a:r>
                <a:rPr lang="en-GB" altLang="en-US" sz="1800" b="1">
                  <a:solidFill>
                    <a:srgbClr val="000000"/>
                  </a:solidFill>
                  <a:latin typeface="Century Gothic" panose="020B0502020202020204" pitchFamily="34" charset="0"/>
                </a:rPr>
                <a:t>on Power Point but make sure that it is interesting and informative</a:t>
              </a:r>
              <a:r>
                <a:rPr lang="en-GB" altLang="en-US" sz="1800" b="1">
                  <a:solidFill>
                    <a:srgbClr val="FF0000"/>
                  </a:solidFill>
                  <a:latin typeface="Century Gothic" panose="020B0502020202020204" pitchFamily="34" charset="0"/>
                </a:rPr>
                <a:t>…</a:t>
              </a:r>
              <a:endParaRPr lang="en-US" altLang="en-US" sz="1800" b="1">
                <a:solidFill>
                  <a:srgbClr val="FF0000"/>
                </a:solidFill>
                <a:latin typeface="Century Gothic" panose="020B0502020202020204" pitchFamily="34" charset="0"/>
              </a:endParaRPr>
            </a:p>
          </p:txBody>
        </p:sp>
      </p:grpSp>
      <p:pic>
        <p:nvPicPr>
          <p:cNvPr id="5159" name="Picture 39" descr="MCj0442020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938" y="1844676"/>
            <a:ext cx="2017712"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 Box 45"/>
          <p:cNvSpPr txBox="1">
            <a:spLocks noChangeArrowheads="1"/>
          </p:cNvSpPr>
          <p:nvPr/>
        </p:nvSpPr>
        <p:spPr bwMode="auto">
          <a:xfrm>
            <a:off x="7608888" y="476250"/>
            <a:ext cx="3059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600" b="1">
                <a:solidFill>
                  <a:srgbClr val="000000"/>
                </a:solidFill>
                <a:latin typeface="Century Gothic" panose="020B0502020202020204" pitchFamily="34" charset="0"/>
              </a:rPr>
              <a:t> Lesson 6</a:t>
            </a:r>
            <a:r>
              <a:rPr lang="en-GB" altLang="en-US" sz="1600" b="1">
                <a:solidFill>
                  <a:srgbClr val="FF0000"/>
                </a:solidFill>
                <a:latin typeface="Century Gothic" panose="020B0502020202020204" pitchFamily="34" charset="0"/>
              </a:rPr>
              <a:t>…</a:t>
            </a:r>
            <a:r>
              <a:rPr lang="en-GB" altLang="en-US" sz="1600" b="1">
                <a:solidFill>
                  <a:srgbClr val="000000"/>
                </a:solidFill>
                <a:latin typeface="Century Gothic" panose="020B0502020202020204" pitchFamily="34" charset="0"/>
              </a:rPr>
              <a:t>  Job Suitability</a:t>
            </a:r>
            <a:r>
              <a:rPr lang="en-GB" altLang="en-US" sz="1600" b="1">
                <a:solidFill>
                  <a:srgbClr val="FF0000"/>
                </a:solidFill>
                <a:latin typeface="Century Gothic" panose="020B0502020202020204" pitchFamily="34" charset="0"/>
              </a:rPr>
              <a:t>…</a:t>
            </a:r>
            <a:endParaRPr lang="en-US" altLang="en-US" sz="1600" b="1">
              <a:solidFill>
                <a:srgbClr val="FF0000"/>
              </a:solidFill>
              <a:latin typeface="Century Gothic" panose="020B0502020202020204" pitchFamily="34" charset="0"/>
            </a:endParaRPr>
          </a:p>
        </p:txBody>
      </p:sp>
    </p:spTree>
    <p:extLst>
      <p:ext uri="{BB962C8B-B14F-4D97-AF65-F5344CB8AC3E}">
        <p14:creationId xmlns:p14="http://schemas.microsoft.com/office/powerpoint/2010/main" val="503858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additive="base">
                                        <p:cTn id="7" dur="500" fill="hold"/>
                                        <p:tgtEl>
                                          <p:spTgt spid="5127"/>
                                        </p:tgtEl>
                                        <p:attrNameLst>
                                          <p:attrName>ppt_x</p:attrName>
                                        </p:attrNameLst>
                                      </p:cBhvr>
                                      <p:tavLst>
                                        <p:tav tm="0">
                                          <p:val>
                                            <p:strVal val="0-#ppt_w/2"/>
                                          </p:val>
                                        </p:tav>
                                        <p:tav tm="100000">
                                          <p:val>
                                            <p:strVal val="#ppt_x"/>
                                          </p:val>
                                        </p:tav>
                                      </p:tavLst>
                                    </p:anim>
                                    <p:anim calcmode="lin" valueType="num">
                                      <p:cBhvr additive="base">
                                        <p:cTn id="8" dur="500" fill="hold"/>
                                        <p:tgtEl>
                                          <p:spTgt spid="51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126"/>
                                        </p:tgtEl>
                                        <p:attrNameLst>
                                          <p:attrName>style.visibility</p:attrName>
                                        </p:attrNameLst>
                                      </p:cBhvr>
                                      <p:to>
                                        <p:strVal val="visible"/>
                                      </p:to>
                                    </p:set>
                                    <p:anim calcmode="lin" valueType="num">
                                      <p:cBhvr additive="base">
                                        <p:cTn id="11" dur="500" fill="hold"/>
                                        <p:tgtEl>
                                          <p:spTgt spid="5126"/>
                                        </p:tgtEl>
                                        <p:attrNameLst>
                                          <p:attrName>ppt_x</p:attrName>
                                        </p:attrNameLst>
                                      </p:cBhvr>
                                      <p:tavLst>
                                        <p:tav tm="0">
                                          <p:val>
                                            <p:strVal val="0-#ppt_w/2"/>
                                          </p:val>
                                        </p:tav>
                                        <p:tav tm="100000">
                                          <p:val>
                                            <p:strVal val="#ppt_x"/>
                                          </p:val>
                                        </p:tav>
                                      </p:tavLst>
                                    </p:anim>
                                    <p:anim calcmode="lin" valueType="num">
                                      <p:cBhvr additive="base">
                                        <p:cTn id="12"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160"/>
                                        </p:tgtEl>
                                        <p:attrNameLst>
                                          <p:attrName>style.visibility</p:attrName>
                                        </p:attrNameLst>
                                      </p:cBhvr>
                                      <p:to>
                                        <p:strVal val="visible"/>
                                      </p:to>
                                    </p:set>
                                    <p:animEffect transition="in" filter="fade">
                                      <p:cBhvr>
                                        <p:cTn id="17" dur="500"/>
                                        <p:tgtEl>
                                          <p:spTgt spid="5160"/>
                                        </p:tgtEl>
                                      </p:cBhvr>
                                    </p:animEffect>
                                  </p:childTnLst>
                                </p:cTn>
                              </p:par>
                              <p:par>
                                <p:cTn id="18" presetID="10" presetClass="entr" presetSubtype="0" fill="hold" nodeType="withEffect">
                                  <p:stCondLst>
                                    <p:cond delay="0"/>
                                  </p:stCondLst>
                                  <p:childTnLst>
                                    <p:set>
                                      <p:cBhvr>
                                        <p:cTn id="19" dur="1" fill="hold">
                                          <p:stCondLst>
                                            <p:cond delay="0"/>
                                          </p:stCondLst>
                                        </p:cTn>
                                        <p:tgtEl>
                                          <p:spTgt spid="5159"/>
                                        </p:tgtEl>
                                        <p:attrNameLst>
                                          <p:attrName>style.visibility</p:attrName>
                                        </p:attrNameLst>
                                      </p:cBhvr>
                                      <p:to>
                                        <p:strVal val="visible"/>
                                      </p:to>
                                    </p:set>
                                    <p:animEffect transition="in" filter="fade">
                                      <p:cBhvr>
                                        <p:cTn id="20" dur="500"/>
                                        <p:tgtEl>
                                          <p:spTgt spid="51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161"/>
                                        </p:tgtEl>
                                        <p:attrNameLst>
                                          <p:attrName>style.visibility</p:attrName>
                                        </p:attrNameLst>
                                      </p:cBhvr>
                                      <p:to>
                                        <p:strVal val="visible"/>
                                      </p:to>
                                    </p:set>
                                    <p:animEffect transition="in" filter="fade">
                                      <p:cBhvr>
                                        <p:cTn id="25" dur="500"/>
                                        <p:tgtEl>
                                          <p:spTgt spid="516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5163"/>
                                        </p:tgtEl>
                                        <p:attrNameLst>
                                          <p:attrName>style.visibility</p:attrName>
                                        </p:attrNameLst>
                                      </p:cBhvr>
                                      <p:to>
                                        <p:strVal val="visible"/>
                                      </p:to>
                                    </p:set>
                                    <p:animEffect transition="in" filter="fade">
                                      <p:cBhvr>
                                        <p:cTn id="30" dur="500"/>
                                        <p:tgtEl>
                                          <p:spTgt spid="516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5162"/>
                                        </p:tgtEl>
                                        <p:attrNameLst>
                                          <p:attrName>style.visibility</p:attrName>
                                        </p:attrNameLst>
                                      </p:cBhvr>
                                      <p:to>
                                        <p:strVal val="visible"/>
                                      </p:to>
                                    </p:set>
                                    <p:animEffect transition="in" filter="fade">
                                      <p:cBhvr>
                                        <p:cTn id="35" dur="500"/>
                                        <p:tgtEl>
                                          <p:spTgt spid="5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1524001" y="188914"/>
            <a:ext cx="3059113" cy="376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800" b="1">
                <a:solidFill>
                  <a:srgbClr val="FFFFFF"/>
                </a:solidFill>
                <a:latin typeface="Century Gothic" panose="020B0502020202020204" pitchFamily="34" charset="0"/>
              </a:rPr>
              <a:t>                   </a:t>
            </a:r>
            <a:r>
              <a:rPr lang="en-GB" altLang="en-US" sz="1800" b="1">
                <a:solidFill>
                  <a:srgbClr val="FF0000"/>
                </a:solidFill>
                <a:latin typeface="Century Gothic" panose="020B0502020202020204" pitchFamily="34" charset="0"/>
              </a:rPr>
              <a:t> </a:t>
            </a:r>
            <a:r>
              <a:rPr lang="en-GB" altLang="en-US" sz="1800" b="1">
                <a:solidFill>
                  <a:srgbClr val="FFFFFF"/>
                </a:solidFill>
                <a:latin typeface="Century Gothic" panose="020B0502020202020204" pitchFamily="34" charset="0"/>
              </a:rPr>
              <a:t>Task Three</a:t>
            </a:r>
            <a:r>
              <a:rPr lang="en-GB" altLang="en-US" sz="1800" b="1">
                <a:solidFill>
                  <a:srgbClr val="FF0000"/>
                </a:solidFill>
                <a:latin typeface="Century Gothic" panose="020B0502020202020204" pitchFamily="34" charset="0"/>
              </a:rPr>
              <a:t>…</a:t>
            </a:r>
            <a:endParaRPr lang="en-US" altLang="en-US" sz="1800" b="1">
              <a:solidFill>
                <a:srgbClr val="FF0000"/>
              </a:solidFill>
              <a:latin typeface="Century Gothic" panose="020B0502020202020204" pitchFamily="34" charset="0"/>
            </a:endParaRPr>
          </a:p>
        </p:txBody>
      </p:sp>
      <p:pic>
        <p:nvPicPr>
          <p:cNvPr id="8196" name="Picture 4" descr="aw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88900"/>
            <a:ext cx="865188" cy="598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3" name="Rectangle 7"/>
          <p:cNvSpPr>
            <a:spLocks noChangeArrowheads="1"/>
          </p:cNvSpPr>
          <p:nvPr/>
        </p:nvSpPr>
        <p:spPr bwMode="auto">
          <a:xfrm>
            <a:off x="1919289" y="1341439"/>
            <a:ext cx="4537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endParaRPr lang="en-GB" altLang="en-US" sz="2000">
              <a:solidFill>
                <a:srgbClr val="000000"/>
              </a:solidFill>
              <a:latin typeface="Comic Sans MS" panose="030F0702030302020204" pitchFamily="66" charset="0"/>
            </a:endParaRPr>
          </a:p>
          <a:p>
            <a:pPr defTabSz="914400" fontAlgn="base">
              <a:spcBef>
                <a:spcPct val="0"/>
              </a:spcBef>
              <a:spcAft>
                <a:spcPct val="0"/>
              </a:spcAft>
              <a:buNone/>
            </a:pPr>
            <a:endParaRPr lang="en-GB" altLang="en-US" sz="2000">
              <a:solidFill>
                <a:srgbClr val="000000"/>
              </a:solidFill>
              <a:latin typeface="Comic Sans MS" panose="030F0702030302020204" pitchFamily="66" charset="0"/>
            </a:endParaRPr>
          </a:p>
        </p:txBody>
      </p:sp>
      <p:sp>
        <p:nvSpPr>
          <p:cNvPr id="8200" name="Rectangle 8"/>
          <p:cNvSpPr>
            <a:spLocks noChangeArrowheads="1"/>
          </p:cNvSpPr>
          <p:nvPr/>
        </p:nvSpPr>
        <p:spPr bwMode="auto">
          <a:xfrm>
            <a:off x="4583114" y="5391151"/>
            <a:ext cx="3024187" cy="7016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GB" altLang="en-US" sz="2000" b="1">
                <a:solidFill>
                  <a:srgbClr val="000000"/>
                </a:solidFill>
                <a:latin typeface="Comic Sans MS" panose="030F0702030302020204" pitchFamily="66" charset="0"/>
              </a:rPr>
              <a:t>You can include skills like this in your CV</a:t>
            </a:r>
          </a:p>
        </p:txBody>
      </p:sp>
      <p:pic>
        <p:nvPicPr>
          <p:cNvPr id="8204" name="Picture 12" descr="MCj044191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26" y="5157789"/>
            <a:ext cx="22891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Rectangle 14"/>
          <p:cNvSpPr>
            <a:spLocks noChangeArrowheads="1"/>
          </p:cNvSpPr>
          <p:nvPr/>
        </p:nvSpPr>
        <p:spPr bwMode="auto">
          <a:xfrm>
            <a:off x="1703389" y="2282826"/>
            <a:ext cx="3203575" cy="2530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None/>
            </a:pPr>
            <a:r>
              <a:rPr lang="en-GB" altLang="en-US" sz="2000" b="1">
                <a:solidFill>
                  <a:srgbClr val="000000"/>
                </a:solidFill>
                <a:latin typeface="Century Gothic" panose="020B0502020202020204" pitchFamily="34" charset="0"/>
              </a:rPr>
              <a:t>Delivering a presentation like this is a good opportunity to build on your communication and creative thinking skills and to improve your confidence</a:t>
            </a:r>
            <a:r>
              <a:rPr lang="en-GB" altLang="en-US" sz="2000" b="1">
                <a:solidFill>
                  <a:srgbClr val="FF0000"/>
                </a:solidFill>
                <a:latin typeface="Century Gothic" panose="020B0502020202020204" pitchFamily="34" charset="0"/>
              </a:rPr>
              <a:t>…</a:t>
            </a:r>
            <a:r>
              <a:rPr lang="en-GB" altLang="en-US" sz="2000">
                <a:solidFill>
                  <a:srgbClr val="000000"/>
                </a:solidFill>
                <a:latin typeface="Comic Sans MS" panose="030F0702030302020204" pitchFamily="66" charset="0"/>
              </a:rPr>
              <a:t>  </a:t>
            </a:r>
          </a:p>
        </p:txBody>
      </p:sp>
      <p:pic>
        <p:nvPicPr>
          <p:cNvPr id="8207" name="Picture 15" descr="MCj0441908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03389" y="5229225"/>
            <a:ext cx="22320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1" name="Group 19"/>
          <p:cNvGrpSpPr>
            <a:grpSpLocks/>
          </p:cNvGrpSpPr>
          <p:nvPr/>
        </p:nvGrpSpPr>
        <p:grpSpPr bwMode="auto">
          <a:xfrm>
            <a:off x="5303839" y="1019175"/>
            <a:ext cx="5113337" cy="3778250"/>
            <a:chOff x="884" y="482"/>
            <a:chExt cx="3221" cy="2380"/>
          </a:xfrm>
        </p:grpSpPr>
        <p:pic>
          <p:nvPicPr>
            <p:cNvPr id="7181" name="Picture 16" descr="MPj0439257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 y="482"/>
              <a:ext cx="3221" cy="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Rectangle 18"/>
            <p:cNvSpPr>
              <a:spLocks noChangeArrowheads="1"/>
            </p:cNvSpPr>
            <p:nvPr/>
          </p:nvSpPr>
          <p:spPr bwMode="auto">
            <a:xfrm>
              <a:off x="1225" y="1494"/>
              <a:ext cx="288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r>
                <a:rPr lang="en-GB" altLang="en-US" sz="2000" b="1">
                  <a:solidFill>
                    <a:srgbClr val="000000"/>
                  </a:solidFill>
                  <a:latin typeface="Century Gothic" panose="020B0502020202020204" pitchFamily="34" charset="0"/>
                </a:rPr>
                <a:t>In groups of three, take it in turns to give your presentation to each other</a:t>
              </a:r>
            </a:p>
            <a:p>
              <a:pPr defTabSz="914400" fontAlgn="base">
                <a:spcBef>
                  <a:spcPct val="0"/>
                </a:spcBef>
                <a:spcAft>
                  <a:spcPct val="0"/>
                </a:spcAft>
              </a:pPr>
              <a:r>
                <a:rPr lang="en-GB" altLang="en-US" sz="2000" b="1">
                  <a:solidFill>
                    <a:srgbClr val="000000"/>
                  </a:solidFill>
                  <a:latin typeface="Century Gothic" panose="020B0502020202020204" pitchFamily="34" charset="0"/>
                </a:rPr>
                <a:t>Listen carefully to other students -  you might be able to help them</a:t>
              </a:r>
            </a:p>
            <a:p>
              <a:pPr defTabSz="914400" fontAlgn="base">
                <a:spcBef>
                  <a:spcPct val="0"/>
                </a:spcBef>
                <a:spcAft>
                  <a:spcPct val="0"/>
                </a:spcAft>
                <a:buNone/>
              </a:pPr>
              <a:r>
                <a:rPr lang="en-GB" altLang="en-US" sz="2000" b="1">
                  <a:solidFill>
                    <a:srgbClr val="000000"/>
                  </a:solidFill>
                  <a:latin typeface="Century Gothic" panose="020B0502020202020204" pitchFamily="34" charset="0"/>
                </a:rPr>
                <a:t>with their career choices</a:t>
              </a:r>
              <a:r>
                <a:rPr lang="en-GB" altLang="en-US" sz="2000" b="1">
                  <a:solidFill>
                    <a:srgbClr val="FF0000"/>
                  </a:solidFill>
                  <a:latin typeface="Century Gothic" panose="020B0502020202020204" pitchFamily="34" charset="0"/>
                </a:rPr>
                <a:t>…!</a:t>
              </a:r>
              <a:endParaRPr lang="en-US" altLang="en-US" sz="2000" b="1">
                <a:solidFill>
                  <a:srgbClr val="FF0000"/>
                </a:solidFill>
                <a:latin typeface="Century Gothic" panose="020B0502020202020204" pitchFamily="34" charset="0"/>
              </a:endParaRPr>
            </a:p>
          </p:txBody>
        </p:sp>
      </p:grpSp>
      <p:pic>
        <p:nvPicPr>
          <p:cNvPr id="8212" name="Picture 20" descr="MCj0442020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188" y="908051"/>
            <a:ext cx="18732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 Box 22"/>
          <p:cNvSpPr txBox="1">
            <a:spLocks noChangeArrowheads="1"/>
          </p:cNvSpPr>
          <p:nvPr/>
        </p:nvSpPr>
        <p:spPr bwMode="auto">
          <a:xfrm>
            <a:off x="7608888" y="476250"/>
            <a:ext cx="3059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600" b="1">
                <a:solidFill>
                  <a:srgbClr val="000000"/>
                </a:solidFill>
                <a:latin typeface="Century Gothic" panose="020B0502020202020204" pitchFamily="34" charset="0"/>
              </a:rPr>
              <a:t> Lesson 6</a:t>
            </a:r>
            <a:r>
              <a:rPr lang="en-GB" altLang="en-US" sz="1600" b="1">
                <a:solidFill>
                  <a:srgbClr val="FF0000"/>
                </a:solidFill>
                <a:latin typeface="Century Gothic" panose="020B0502020202020204" pitchFamily="34" charset="0"/>
              </a:rPr>
              <a:t>…</a:t>
            </a:r>
            <a:r>
              <a:rPr lang="en-GB" altLang="en-US" sz="1600" b="1">
                <a:solidFill>
                  <a:srgbClr val="000000"/>
                </a:solidFill>
                <a:latin typeface="Century Gothic" panose="020B0502020202020204" pitchFamily="34" charset="0"/>
              </a:rPr>
              <a:t>  Job Suitability</a:t>
            </a:r>
            <a:r>
              <a:rPr lang="en-GB" altLang="en-US" sz="1600" b="1">
                <a:solidFill>
                  <a:srgbClr val="FF0000"/>
                </a:solidFill>
                <a:latin typeface="Century Gothic" panose="020B0502020202020204" pitchFamily="34" charset="0"/>
              </a:rPr>
              <a:t>…</a:t>
            </a:r>
            <a:endParaRPr lang="en-US" altLang="en-US" sz="1600" b="1">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250544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0-#ppt_w/2"/>
                                          </p:val>
                                        </p:tav>
                                        <p:tav tm="100000">
                                          <p:val>
                                            <p:strVal val="#ppt_x"/>
                                          </p:val>
                                        </p:tav>
                                      </p:tavLst>
                                    </p:anim>
                                    <p:anim calcmode="lin" valueType="num">
                                      <p:cBhvr additive="base">
                                        <p:cTn id="8" dur="500" fill="hold"/>
                                        <p:tgtEl>
                                          <p:spTgt spid="819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95"/>
                                        </p:tgtEl>
                                        <p:attrNameLst>
                                          <p:attrName>style.visibility</p:attrName>
                                        </p:attrNameLst>
                                      </p:cBhvr>
                                      <p:to>
                                        <p:strVal val="visible"/>
                                      </p:to>
                                    </p:set>
                                    <p:anim calcmode="lin" valueType="num">
                                      <p:cBhvr additive="base">
                                        <p:cTn id="11" dur="500" fill="hold"/>
                                        <p:tgtEl>
                                          <p:spTgt spid="8195"/>
                                        </p:tgtEl>
                                        <p:attrNameLst>
                                          <p:attrName>ppt_x</p:attrName>
                                        </p:attrNameLst>
                                      </p:cBhvr>
                                      <p:tavLst>
                                        <p:tav tm="0">
                                          <p:val>
                                            <p:strVal val="0-#ppt_w/2"/>
                                          </p:val>
                                        </p:tav>
                                        <p:tav tm="100000">
                                          <p:val>
                                            <p:strVal val="#ppt_x"/>
                                          </p:val>
                                        </p:tav>
                                      </p:tavLst>
                                    </p:anim>
                                    <p:anim calcmode="lin" valueType="num">
                                      <p:cBhvr additive="base">
                                        <p:cTn id="12" dur="500" fill="hold"/>
                                        <p:tgtEl>
                                          <p:spTgt spid="819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212"/>
                                        </p:tgtEl>
                                        <p:attrNameLst>
                                          <p:attrName>style.visibility</p:attrName>
                                        </p:attrNameLst>
                                      </p:cBhvr>
                                      <p:to>
                                        <p:strVal val="visible"/>
                                      </p:to>
                                    </p:set>
                                    <p:animEffect transition="in" filter="fade">
                                      <p:cBhvr>
                                        <p:cTn id="17" dur="500"/>
                                        <p:tgtEl>
                                          <p:spTgt spid="8212"/>
                                        </p:tgtEl>
                                      </p:cBhvr>
                                    </p:animEffect>
                                  </p:childTnLst>
                                </p:cTn>
                              </p:par>
                              <p:par>
                                <p:cTn id="18" presetID="10" presetClass="entr" presetSubtype="0" fill="hold" nodeType="withEffect">
                                  <p:stCondLst>
                                    <p:cond delay="0"/>
                                  </p:stCondLst>
                                  <p:childTnLst>
                                    <p:set>
                                      <p:cBhvr>
                                        <p:cTn id="19" dur="1" fill="hold">
                                          <p:stCondLst>
                                            <p:cond delay="0"/>
                                          </p:stCondLst>
                                        </p:cTn>
                                        <p:tgtEl>
                                          <p:spTgt spid="8207"/>
                                        </p:tgtEl>
                                        <p:attrNameLst>
                                          <p:attrName>style.visibility</p:attrName>
                                        </p:attrNameLst>
                                      </p:cBhvr>
                                      <p:to>
                                        <p:strVal val="visible"/>
                                      </p:to>
                                    </p:set>
                                    <p:animEffect transition="in" filter="fade">
                                      <p:cBhvr>
                                        <p:cTn id="20" dur="500"/>
                                        <p:tgtEl>
                                          <p:spTgt spid="8207"/>
                                        </p:tgtEl>
                                      </p:cBhvr>
                                    </p:animEffect>
                                  </p:childTnLst>
                                </p:cTn>
                              </p:par>
                              <p:par>
                                <p:cTn id="21" presetID="10" presetClass="entr" presetSubtype="0" fill="hold" nodeType="withEffect">
                                  <p:stCondLst>
                                    <p:cond delay="0"/>
                                  </p:stCondLst>
                                  <p:childTnLst>
                                    <p:set>
                                      <p:cBhvr>
                                        <p:cTn id="22" dur="1" fill="hold">
                                          <p:stCondLst>
                                            <p:cond delay="0"/>
                                          </p:stCondLst>
                                        </p:cTn>
                                        <p:tgtEl>
                                          <p:spTgt spid="8204"/>
                                        </p:tgtEl>
                                        <p:attrNameLst>
                                          <p:attrName>style.visibility</p:attrName>
                                        </p:attrNameLst>
                                      </p:cBhvr>
                                      <p:to>
                                        <p:strVal val="visible"/>
                                      </p:to>
                                    </p:set>
                                    <p:animEffect transition="in" filter="fade">
                                      <p:cBhvr>
                                        <p:cTn id="23" dur="500"/>
                                        <p:tgtEl>
                                          <p:spTgt spid="820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206"/>
                                        </p:tgtEl>
                                        <p:attrNameLst>
                                          <p:attrName>style.visibility</p:attrName>
                                        </p:attrNameLst>
                                      </p:cBhvr>
                                      <p:to>
                                        <p:strVal val="visible"/>
                                      </p:to>
                                    </p:set>
                                    <p:animEffect transition="in" filter="fade">
                                      <p:cBhvr>
                                        <p:cTn id="28" dur="2000"/>
                                        <p:tgtEl>
                                          <p:spTgt spid="820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200"/>
                                        </p:tgtEl>
                                        <p:attrNameLst>
                                          <p:attrName>style.visibility</p:attrName>
                                        </p:attrNameLst>
                                      </p:cBhvr>
                                      <p:to>
                                        <p:strVal val="visible"/>
                                      </p:to>
                                    </p:set>
                                    <p:animEffect transition="in" filter="fade">
                                      <p:cBhvr>
                                        <p:cTn id="33" dur="500"/>
                                        <p:tgtEl>
                                          <p:spTgt spid="820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8211"/>
                                        </p:tgtEl>
                                        <p:attrNameLst>
                                          <p:attrName>style.visibility</p:attrName>
                                        </p:attrNameLst>
                                      </p:cBhvr>
                                      <p:to>
                                        <p:strVal val="visible"/>
                                      </p:to>
                                    </p:set>
                                    <p:animEffect transition="in" filter="fade">
                                      <p:cBhvr>
                                        <p:cTn id="38" dur="500"/>
                                        <p:tgtEl>
                                          <p:spTgt spid="8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8200" grpId="0" animBg="1"/>
      <p:bldP spid="820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5375276" y="1773238"/>
            <a:ext cx="48244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endParaRPr lang="en-GB" altLang="en-US" sz="1800">
              <a:solidFill>
                <a:srgbClr val="000000"/>
              </a:solidFill>
              <a:latin typeface="Teen Light" pitchFamily="2" charset="0"/>
            </a:endParaRPr>
          </a:p>
        </p:txBody>
      </p:sp>
      <p:sp>
        <p:nvSpPr>
          <p:cNvPr id="8196" name="Text Box 8"/>
          <p:cNvSpPr txBox="1">
            <a:spLocks noChangeArrowheads="1"/>
          </p:cNvSpPr>
          <p:nvPr/>
        </p:nvSpPr>
        <p:spPr bwMode="auto">
          <a:xfrm>
            <a:off x="6600825" y="692150"/>
            <a:ext cx="3563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600" b="1">
                <a:solidFill>
                  <a:srgbClr val="000000"/>
                </a:solidFill>
                <a:latin typeface="Century Gothic" panose="020B0502020202020204" pitchFamily="34" charset="0"/>
              </a:rPr>
              <a:t> Lesson 6</a:t>
            </a:r>
            <a:r>
              <a:rPr lang="en-GB" altLang="en-US" sz="1600" b="1">
                <a:solidFill>
                  <a:srgbClr val="FF0000"/>
                </a:solidFill>
                <a:latin typeface="Century Gothic" panose="020B0502020202020204" pitchFamily="34" charset="0"/>
              </a:rPr>
              <a:t>…</a:t>
            </a:r>
            <a:r>
              <a:rPr lang="en-GB" altLang="en-US" sz="1600" b="1">
                <a:solidFill>
                  <a:srgbClr val="000000"/>
                </a:solidFill>
                <a:latin typeface="Century Gothic" panose="020B0502020202020204" pitchFamily="34" charset="0"/>
              </a:rPr>
              <a:t> Job Suitability</a:t>
            </a:r>
            <a:r>
              <a:rPr lang="en-GB" altLang="en-US" sz="1600" b="1">
                <a:solidFill>
                  <a:srgbClr val="FF0000"/>
                </a:solidFill>
                <a:latin typeface="Century Gothic" panose="020B0502020202020204" pitchFamily="34" charset="0"/>
              </a:rPr>
              <a:t>…</a:t>
            </a:r>
            <a:endParaRPr lang="en-US" altLang="en-US" sz="1600" b="1">
              <a:solidFill>
                <a:srgbClr val="FF0000"/>
              </a:solidFill>
              <a:latin typeface="Century Gothic" panose="020B0502020202020204" pitchFamily="34" charset="0"/>
            </a:endParaRPr>
          </a:p>
        </p:txBody>
      </p:sp>
      <p:sp>
        <p:nvSpPr>
          <p:cNvPr id="17417" name="Text Box 9"/>
          <p:cNvSpPr txBox="1">
            <a:spLocks noChangeArrowheads="1"/>
          </p:cNvSpPr>
          <p:nvPr/>
        </p:nvSpPr>
        <p:spPr bwMode="auto">
          <a:xfrm>
            <a:off x="1524001" y="188914"/>
            <a:ext cx="3059113" cy="376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800" b="1">
                <a:solidFill>
                  <a:srgbClr val="FFFFFF"/>
                </a:solidFill>
                <a:latin typeface="Century Gothic" panose="020B0502020202020204" pitchFamily="34" charset="0"/>
              </a:rPr>
              <a:t>                   </a:t>
            </a:r>
            <a:r>
              <a:rPr lang="en-GB" altLang="en-US" sz="1800" b="1">
                <a:solidFill>
                  <a:srgbClr val="FF0000"/>
                </a:solidFill>
                <a:latin typeface="Century Gothic" panose="020B0502020202020204" pitchFamily="34" charset="0"/>
              </a:rPr>
              <a:t> </a:t>
            </a:r>
            <a:r>
              <a:rPr lang="en-GB" altLang="en-US" sz="1800" b="1">
                <a:solidFill>
                  <a:srgbClr val="FFFFFF"/>
                </a:solidFill>
                <a:latin typeface="Century Gothic" panose="020B0502020202020204" pitchFamily="34" charset="0"/>
              </a:rPr>
              <a:t>Task Four</a:t>
            </a:r>
            <a:r>
              <a:rPr lang="en-GB" altLang="en-US" sz="1800" b="1">
                <a:solidFill>
                  <a:srgbClr val="FF0000"/>
                </a:solidFill>
                <a:latin typeface="Century Gothic" panose="020B0502020202020204" pitchFamily="34" charset="0"/>
              </a:rPr>
              <a:t>…</a:t>
            </a:r>
            <a:endParaRPr lang="en-US" altLang="en-US" sz="1800" b="1">
              <a:solidFill>
                <a:srgbClr val="FF0000"/>
              </a:solidFill>
              <a:latin typeface="Century Gothic" panose="020B0502020202020204" pitchFamily="34" charset="0"/>
            </a:endParaRPr>
          </a:p>
        </p:txBody>
      </p:sp>
      <p:pic>
        <p:nvPicPr>
          <p:cNvPr id="17418" name="Picture 10" descr="aw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88900"/>
            <a:ext cx="865188" cy="598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9" name="Text Box 11"/>
          <p:cNvSpPr txBox="1">
            <a:spLocks noChangeArrowheads="1"/>
          </p:cNvSpPr>
          <p:nvPr/>
        </p:nvSpPr>
        <p:spPr bwMode="auto">
          <a:xfrm>
            <a:off x="1992314" y="1125538"/>
            <a:ext cx="8207375"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800" b="1">
                <a:solidFill>
                  <a:srgbClr val="000000"/>
                </a:solidFill>
                <a:latin typeface="Century Gothic" panose="020B0502020202020204" pitchFamily="34" charset="0"/>
              </a:rPr>
              <a:t>Now that you have finished your presentation, see what your group thought of it</a:t>
            </a:r>
            <a:r>
              <a:rPr lang="en-GB" altLang="en-US" sz="2800" b="1">
                <a:solidFill>
                  <a:srgbClr val="FF0000"/>
                </a:solidFill>
                <a:latin typeface="Century Gothic" panose="020B0502020202020204" pitchFamily="34" charset="0"/>
              </a:rPr>
              <a:t>…!</a:t>
            </a:r>
          </a:p>
        </p:txBody>
      </p:sp>
      <p:pic>
        <p:nvPicPr>
          <p:cNvPr id="17420" name="Picture 12" descr="MCj0441908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847851" y="2060575"/>
            <a:ext cx="26638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3" descr="MCj0441910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964" y="3644900"/>
            <a:ext cx="24336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AutoShape 14"/>
          <p:cNvSpPr>
            <a:spLocks noChangeArrowheads="1"/>
          </p:cNvSpPr>
          <p:nvPr/>
        </p:nvSpPr>
        <p:spPr bwMode="auto">
          <a:xfrm>
            <a:off x="1524000" y="3860800"/>
            <a:ext cx="4679950" cy="1441450"/>
          </a:xfrm>
          <a:prstGeom prst="cloudCallout">
            <a:avLst>
              <a:gd name="adj1" fmla="val 68625"/>
              <a:gd name="adj2" fmla="val -495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GB" altLang="en-US" sz="2400" b="1">
                <a:solidFill>
                  <a:srgbClr val="000000"/>
                </a:solidFill>
                <a:latin typeface="Century Gothic" panose="020B0502020202020204" pitchFamily="34" charset="0"/>
              </a:rPr>
              <a:t>What do they think could improve</a:t>
            </a:r>
            <a:r>
              <a:rPr lang="en-GB" altLang="en-US" sz="2400" b="1">
                <a:solidFill>
                  <a:srgbClr val="FF0000"/>
                </a:solidFill>
                <a:latin typeface="Century Gothic" panose="020B0502020202020204" pitchFamily="34" charset="0"/>
              </a:rPr>
              <a:t>…?</a:t>
            </a:r>
          </a:p>
        </p:txBody>
      </p:sp>
      <p:sp>
        <p:nvSpPr>
          <p:cNvPr id="17423" name="AutoShape 15"/>
          <p:cNvSpPr>
            <a:spLocks noChangeArrowheads="1"/>
          </p:cNvSpPr>
          <p:nvPr/>
        </p:nvSpPr>
        <p:spPr bwMode="auto">
          <a:xfrm>
            <a:off x="5232400" y="2133601"/>
            <a:ext cx="4679950" cy="1439863"/>
          </a:xfrm>
          <a:prstGeom prst="cloudCallout">
            <a:avLst>
              <a:gd name="adj1" fmla="val -68116"/>
              <a:gd name="adj2" fmla="val 4195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GB" altLang="en-US" sz="2400" b="1">
                <a:solidFill>
                  <a:srgbClr val="000000"/>
                </a:solidFill>
                <a:latin typeface="Century Gothic" panose="020B0502020202020204" pitchFamily="34" charset="0"/>
              </a:rPr>
              <a:t>What did they think was good about it</a:t>
            </a:r>
            <a:r>
              <a:rPr lang="en-GB" altLang="en-US" sz="2400" b="1">
                <a:solidFill>
                  <a:srgbClr val="FF0000"/>
                </a:solidFill>
                <a:latin typeface="Century Gothic" panose="020B0502020202020204" pitchFamily="34" charset="0"/>
              </a:rPr>
              <a:t>…?</a:t>
            </a:r>
          </a:p>
        </p:txBody>
      </p:sp>
      <p:sp>
        <p:nvSpPr>
          <p:cNvPr id="17426" name="Text Box 18"/>
          <p:cNvSpPr txBox="1">
            <a:spLocks noChangeArrowheads="1"/>
          </p:cNvSpPr>
          <p:nvPr/>
        </p:nvSpPr>
        <p:spPr bwMode="auto">
          <a:xfrm>
            <a:off x="1992313" y="5589588"/>
            <a:ext cx="8208962"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2800" b="1">
                <a:solidFill>
                  <a:srgbClr val="000000"/>
                </a:solidFill>
                <a:latin typeface="Century Gothic" panose="020B0502020202020204" pitchFamily="34" charset="0"/>
              </a:rPr>
              <a:t>What did they think of your career choice</a:t>
            </a:r>
            <a:r>
              <a:rPr lang="en-GB" altLang="en-US" sz="2800" b="1">
                <a:solidFill>
                  <a:srgbClr val="FF0000"/>
                </a:solidFill>
                <a:latin typeface="Century Gothic" panose="020B0502020202020204" pitchFamily="34" charset="0"/>
              </a:rPr>
              <a:t>…?</a:t>
            </a:r>
          </a:p>
        </p:txBody>
      </p:sp>
      <p:pic>
        <p:nvPicPr>
          <p:cNvPr id="17413" name="Picture 5" descr="MCj0433796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6881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417"/>
                                        </p:tgtEl>
                                        <p:attrNameLst>
                                          <p:attrName>style.visibility</p:attrName>
                                        </p:attrNameLst>
                                      </p:cBhvr>
                                      <p:to>
                                        <p:strVal val="visible"/>
                                      </p:to>
                                    </p:set>
                                    <p:anim calcmode="lin" valueType="num">
                                      <p:cBhvr additive="base">
                                        <p:cTn id="7" dur="500" fill="hold"/>
                                        <p:tgtEl>
                                          <p:spTgt spid="17417"/>
                                        </p:tgtEl>
                                        <p:attrNameLst>
                                          <p:attrName>ppt_x</p:attrName>
                                        </p:attrNameLst>
                                      </p:cBhvr>
                                      <p:tavLst>
                                        <p:tav tm="0">
                                          <p:val>
                                            <p:strVal val="0-#ppt_w/2"/>
                                          </p:val>
                                        </p:tav>
                                        <p:tav tm="100000">
                                          <p:val>
                                            <p:strVal val="#ppt_x"/>
                                          </p:val>
                                        </p:tav>
                                      </p:tavLst>
                                    </p:anim>
                                    <p:anim calcmode="lin" valueType="num">
                                      <p:cBhvr additive="base">
                                        <p:cTn id="8" dur="500" fill="hold"/>
                                        <p:tgtEl>
                                          <p:spTgt spid="174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418"/>
                                        </p:tgtEl>
                                        <p:attrNameLst>
                                          <p:attrName>style.visibility</p:attrName>
                                        </p:attrNameLst>
                                      </p:cBhvr>
                                      <p:to>
                                        <p:strVal val="visible"/>
                                      </p:to>
                                    </p:set>
                                    <p:anim calcmode="lin" valueType="num">
                                      <p:cBhvr additive="base">
                                        <p:cTn id="11" dur="500" fill="hold"/>
                                        <p:tgtEl>
                                          <p:spTgt spid="17418"/>
                                        </p:tgtEl>
                                        <p:attrNameLst>
                                          <p:attrName>ppt_x</p:attrName>
                                        </p:attrNameLst>
                                      </p:cBhvr>
                                      <p:tavLst>
                                        <p:tav tm="0">
                                          <p:val>
                                            <p:strVal val="0-#ppt_w/2"/>
                                          </p:val>
                                        </p:tav>
                                        <p:tav tm="100000">
                                          <p:val>
                                            <p:strVal val="#ppt_x"/>
                                          </p:val>
                                        </p:tav>
                                      </p:tavLst>
                                    </p:anim>
                                    <p:anim calcmode="lin" valueType="num">
                                      <p:cBhvr additive="base">
                                        <p:cTn id="12" dur="500" fill="hold"/>
                                        <p:tgtEl>
                                          <p:spTgt spid="1741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419"/>
                                        </p:tgtEl>
                                        <p:attrNameLst>
                                          <p:attrName>style.visibility</p:attrName>
                                        </p:attrNameLst>
                                      </p:cBhvr>
                                      <p:to>
                                        <p:strVal val="visible"/>
                                      </p:to>
                                    </p:set>
                                    <p:animEffect transition="in" filter="dissolve">
                                      <p:cBhvr>
                                        <p:cTn id="17" dur="500"/>
                                        <p:tgtEl>
                                          <p:spTgt spid="174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7420"/>
                                        </p:tgtEl>
                                        <p:attrNameLst>
                                          <p:attrName>style.visibility</p:attrName>
                                        </p:attrNameLst>
                                      </p:cBhvr>
                                      <p:to>
                                        <p:strVal val="visible"/>
                                      </p:to>
                                    </p:set>
                                    <p:animEffect transition="in" filter="fade">
                                      <p:cBhvr>
                                        <p:cTn id="22" dur="500"/>
                                        <p:tgtEl>
                                          <p:spTgt spid="1742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423"/>
                                        </p:tgtEl>
                                        <p:attrNameLst>
                                          <p:attrName>style.visibility</p:attrName>
                                        </p:attrNameLst>
                                      </p:cBhvr>
                                      <p:to>
                                        <p:strVal val="visible"/>
                                      </p:to>
                                    </p:set>
                                    <p:animEffect transition="in" filter="dissolve">
                                      <p:cBhvr>
                                        <p:cTn id="25" dur="500"/>
                                        <p:tgtEl>
                                          <p:spTgt spid="174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7421"/>
                                        </p:tgtEl>
                                        <p:attrNameLst>
                                          <p:attrName>style.visibility</p:attrName>
                                        </p:attrNameLst>
                                      </p:cBhvr>
                                      <p:to>
                                        <p:strVal val="visible"/>
                                      </p:to>
                                    </p:set>
                                    <p:animEffect transition="in" filter="fade">
                                      <p:cBhvr>
                                        <p:cTn id="30" dur="500"/>
                                        <p:tgtEl>
                                          <p:spTgt spid="1742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7422"/>
                                        </p:tgtEl>
                                        <p:attrNameLst>
                                          <p:attrName>style.visibility</p:attrName>
                                        </p:attrNameLst>
                                      </p:cBhvr>
                                      <p:to>
                                        <p:strVal val="visible"/>
                                      </p:to>
                                    </p:set>
                                    <p:animEffect transition="in" filter="dissolve">
                                      <p:cBhvr>
                                        <p:cTn id="33" dur="500"/>
                                        <p:tgtEl>
                                          <p:spTgt spid="1742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7426"/>
                                        </p:tgtEl>
                                        <p:attrNameLst>
                                          <p:attrName>style.visibility</p:attrName>
                                        </p:attrNameLst>
                                      </p:cBhvr>
                                      <p:to>
                                        <p:strVal val="visible"/>
                                      </p:to>
                                    </p:set>
                                    <p:animEffect transition="in" filter="dissolve">
                                      <p:cBhvr>
                                        <p:cTn id="38" dur="500"/>
                                        <p:tgtEl>
                                          <p:spTgt spid="17426"/>
                                        </p:tgtEl>
                                      </p:cBhvr>
                                    </p:animEffect>
                                  </p:childTnLst>
                                </p:cTn>
                              </p:par>
                            </p:childTnLst>
                          </p:cTn>
                        </p:par>
                        <p:par>
                          <p:cTn id="39" fill="hold" nodeType="afterGroup">
                            <p:stCondLst>
                              <p:cond delay="500"/>
                            </p:stCondLst>
                            <p:childTnLst>
                              <p:par>
                                <p:cTn id="40" presetID="9" presetClass="entr" presetSubtype="0" fill="hold" nodeType="afterEffect">
                                  <p:stCondLst>
                                    <p:cond delay="0"/>
                                  </p:stCondLst>
                                  <p:childTnLst>
                                    <p:set>
                                      <p:cBhvr>
                                        <p:cTn id="41" dur="1" fill="hold">
                                          <p:stCondLst>
                                            <p:cond delay="0"/>
                                          </p:stCondLst>
                                        </p:cTn>
                                        <p:tgtEl>
                                          <p:spTgt spid="17413"/>
                                        </p:tgtEl>
                                        <p:attrNameLst>
                                          <p:attrName>style.visibility</p:attrName>
                                        </p:attrNameLst>
                                      </p:cBhvr>
                                      <p:to>
                                        <p:strVal val="visible"/>
                                      </p:to>
                                    </p:set>
                                    <p:animEffect transition="in" filter="dissolve">
                                      <p:cBhvr>
                                        <p:cTn id="42"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animBg="1"/>
      <p:bldP spid="17419" grpId="0" animBg="1"/>
      <p:bldP spid="17422" grpId="0" animBg="1"/>
      <p:bldP spid="17423" grpId="0" animBg="1"/>
      <p:bldP spid="1742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esk_pl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5375276" y="1773238"/>
            <a:ext cx="48244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endParaRPr lang="en-GB" altLang="en-US" sz="1800">
              <a:solidFill>
                <a:srgbClr val="000000"/>
              </a:solidFill>
              <a:latin typeface="Teen Light" pitchFamily="2" charset="0"/>
            </a:endParaRPr>
          </a:p>
        </p:txBody>
      </p:sp>
      <p:sp>
        <p:nvSpPr>
          <p:cNvPr id="16388" name="Text Box 4"/>
          <p:cNvSpPr txBox="1">
            <a:spLocks noChangeArrowheads="1"/>
          </p:cNvSpPr>
          <p:nvPr/>
        </p:nvSpPr>
        <p:spPr bwMode="auto">
          <a:xfrm>
            <a:off x="5303839" y="1844676"/>
            <a:ext cx="5184775"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None/>
            </a:pPr>
            <a:r>
              <a:rPr lang="en-GB" altLang="en-US" sz="3600" b="1">
                <a:solidFill>
                  <a:srgbClr val="000000"/>
                </a:solidFill>
                <a:latin typeface="Century Gothic" panose="020B0502020202020204" pitchFamily="34" charset="0"/>
              </a:rPr>
              <a:t>CONGRATULATIONS !</a:t>
            </a:r>
          </a:p>
          <a:p>
            <a:pPr algn="ctr" defTabSz="914400" fontAlgn="base">
              <a:spcBef>
                <a:spcPct val="50000"/>
              </a:spcBef>
              <a:spcAft>
                <a:spcPct val="0"/>
              </a:spcAft>
              <a:buNone/>
            </a:pPr>
            <a:r>
              <a:rPr lang="en-GB" altLang="en-US" sz="3600" b="1">
                <a:solidFill>
                  <a:srgbClr val="000000"/>
                </a:solidFill>
                <a:latin typeface="Century Gothic" panose="020B0502020202020204" pitchFamily="34" charset="0"/>
              </a:rPr>
              <a:t>You now know how to analyse the skills you have and use them to inform your career decisions</a:t>
            </a:r>
            <a:r>
              <a:rPr lang="en-GB" altLang="en-US" sz="3600" b="1">
                <a:solidFill>
                  <a:srgbClr val="FF0000"/>
                </a:solidFill>
                <a:latin typeface="Century Gothic" panose="020B0502020202020204" pitchFamily="34" charset="0"/>
              </a:rPr>
              <a:t>…</a:t>
            </a:r>
            <a:endParaRPr lang="en-US" altLang="en-US" sz="3600" b="1">
              <a:solidFill>
                <a:srgbClr val="FF0000"/>
              </a:solidFill>
              <a:latin typeface="Century Gothic" panose="020B0502020202020204" pitchFamily="34" charset="0"/>
            </a:endParaRPr>
          </a:p>
        </p:txBody>
      </p:sp>
      <p:pic>
        <p:nvPicPr>
          <p:cNvPr id="16389" name="Picture 5" descr="MCj043379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7888" y="595788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sean_teenag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1773238"/>
            <a:ext cx="3671887"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8"/>
          <p:cNvSpPr txBox="1">
            <a:spLocks noChangeArrowheads="1"/>
          </p:cNvSpPr>
          <p:nvPr/>
        </p:nvSpPr>
        <p:spPr bwMode="auto">
          <a:xfrm>
            <a:off x="6600825" y="692150"/>
            <a:ext cx="3563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GB" altLang="en-US" sz="1600" b="1">
                <a:solidFill>
                  <a:srgbClr val="000000"/>
                </a:solidFill>
                <a:latin typeface="Century Gothic" panose="020B0502020202020204" pitchFamily="34" charset="0"/>
              </a:rPr>
              <a:t> Lesson 6</a:t>
            </a:r>
            <a:r>
              <a:rPr lang="en-GB" altLang="en-US" sz="1600" b="1">
                <a:solidFill>
                  <a:srgbClr val="FF0000"/>
                </a:solidFill>
                <a:latin typeface="Century Gothic" panose="020B0502020202020204" pitchFamily="34" charset="0"/>
              </a:rPr>
              <a:t>…</a:t>
            </a:r>
            <a:r>
              <a:rPr lang="en-GB" altLang="en-US" sz="1600" b="1">
                <a:solidFill>
                  <a:srgbClr val="000000"/>
                </a:solidFill>
                <a:latin typeface="Century Gothic" panose="020B0502020202020204" pitchFamily="34" charset="0"/>
              </a:rPr>
              <a:t> Job Suitability</a:t>
            </a:r>
            <a:r>
              <a:rPr lang="en-GB" altLang="en-US" sz="1600" b="1">
                <a:solidFill>
                  <a:srgbClr val="FF0000"/>
                </a:solidFill>
                <a:latin typeface="Century Gothic" panose="020B0502020202020204" pitchFamily="34" charset="0"/>
              </a:rPr>
              <a:t>…</a:t>
            </a:r>
            <a:endParaRPr lang="en-US" altLang="en-US" sz="1600" b="1">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4025118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wipe(up)">
                                      <p:cBhvr>
                                        <p:cTn id="7" dur="2000"/>
                                        <p:tgtEl>
                                          <p:spTgt spid="16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dissolve">
                                      <p:cBhvr>
                                        <p:cTn id="12"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5" name="TextBox 4"/>
          <p:cNvSpPr txBox="1"/>
          <p:nvPr/>
        </p:nvSpPr>
        <p:spPr>
          <a:xfrm>
            <a:off x="1991544" y="473011"/>
            <a:ext cx="8208912" cy="1754326"/>
          </a:xfrm>
          <a:prstGeom prst="rect">
            <a:avLst/>
          </a:prstGeom>
          <a:noFill/>
        </p:spPr>
        <p:txBody>
          <a:bodyPr wrap="square" rtlCol="0">
            <a:spAutoFit/>
          </a:bodyPr>
          <a:lstStyle/>
          <a:p>
            <a:pPr algn="ctr" defTabSz="914400"/>
            <a:r>
              <a:rPr lang="en-GB" sz="5400" b="1" dirty="0">
                <a:solidFill>
                  <a:prstClr val="black"/>
                </a:solidFill>
              </a:rPr>
              <a:t>Biggest UK </a:t>
            </a:r>
          </a:p>
          <a:p>
            <a:pPr algn="ctr" defTabSz="914400"/>
            <a:r>
              <a:rPr lang="en-GB" sz="5400" b="1" dirty="0">
                <a:solidFill>
                  <a:prstClr val="black"/>
                </a:solidFill>
              </a:rPr>
              <a:t>Public Sector Employers</a:t>
            </a:r>
            <a:endParaRPr lang="en-GB" sz="1600" dirty="0">
              <a:solidFill>
                <a:prstClr val="black"/>
              </a:solidFill>
            </a:endParaRPr>
          </a:p>
        </p:txBody>
      </p:sp>
      <p:pic>
        <p:nvPicPr>
          <p:cNvPr id="7" name="Picture 4" descr="https://lh3.ggpht.com/lSLM0xhCA1RZOwaQcjhlwmsvaIQYaP3c5qbDKCgLALhydrgExnaSKZdGa8S3YtRuVA=w300">
            <a:hlinkClick r:id="rId2"/>
          </p:cNvPr>
          <p:cNvPicPr>
            <a:picLocks noChangeAspect="1" noChangeArrowheads="1"/>
          </p:cNvPicPr>
          <p:nvPr/>
        </p:nvPicPr>
        <p:blipFill>
          <a:blip r:embed="rId3" cstate="print"/>
          <a:srcRect/>
          <a:stretch>
            <a:fillRect/>
          </a:stretch>
        </p:blipFill>
        <p:spPr bwMode="auto">
          <a:xfrm>
            <a:off x="4223793" y="5168625"/>
            <a:ext cx="1440161" cy="1440161"/>
          </a:xfrm>
          <a:prstGeom prst="rect">
            <a:avLst/>
          </a:prstGeom>
          <a:noFill/>
        </p:spPr>
      </p:pic>
      <p:pic>
        <p:nvPicPr>
          <p:cNvPr id="8" name="Picture 2" descr="http://www.educatecareers.com/uploads/3/1/0/1/31013649/8007134.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1" y="5231775"/>
            <a:ext cx="2153869" cy="13138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1205445">
            <a:off x="3231806" y="4696761"/>
            <a:ext cx="4205154" cy="523220"/>
          </a:xfrm>
          <a:prstGeom prst="rect">
            <a:avLst/>
          </a:prstGeom>
          <a:noFill/>
        </p:spPr>
        <p:txBody>
          <a:bodyPr wrap="square" rtlCol="0">
            <a:spAutoFit/>
          </a:bodyPr>
          <a:lstStyle/>
          <a:p>
            <a:pPr defTabSz="914400"/>
            <a:r>
              <a:rPr lang="en-GB" sz="2800" dirty="0">
                <a:solidFill>
                  <a:prstClr val="black"/>
                </a:solidFill>
                <a:latin typeface="Adobe Garamond Pro Bold" pitchFamily="18" charset="0"/>
              </a:rPr>
              <a:t>Click icons for links to…</a:t>
            </a:r>
          </a:p>
        </p:txBody>
      </p:sp>
      <p:sp>
        <p:nvSpPr>
          <p:cNvPr id="2" name="TextBox 1"/>
          <p:cNvSpPr txBox="1"/>
          <p:nvPr/>
        </p:nvSpPr>
        <p:spPr>
          <a:xfrm>
            <a:off x="2171564" y="2264539"/>
            <a:ext cx="7848872" cy="2308324"/>
          </a:xfrm>
          <a:prstGeom prst="rect">
            <a:avLst/>
          </a:prstGeom>
          <a:noFill/>
        </p:spPr>
        <p:txBody>
          <a:bodyPr wrap="square" rtlCol="0">
            <a:spAutoFit/>
          </a:bodyPr>
          <a:lstStyle/>
          <a:p>
            <a:pPr defTabSz="914400"/>
            <a:r>
              <a:rPr lang="en-GB" dirty="0">
                <a:solidFill>
                  <a:prstClr val="black"/>
                </a:solidFill>
              </a:rPr>
              <a:t>The public sector includes departments and organisations that are funded by the Government. The departments and organisations provide services for those in the UK and can include security and defence, healthcare, public transport, and Government officials. </a:t>
            </a:r>
          </a:p>
          <a:p>
            <a:pPr defTabSz="914400"/>
            <a:endParaRPr lang="en-GB" dirty="0">
              <a:solidFill>
                <a:prstClr val="black"/>
              </a:solidFill>
            </a:endParaRPr>
          </a:p>
          <a:p>
            <a:pPr defTabSz="914400"/>
            <a:r>
              <a:rPr lang="en-GB" dirty="0">
                <a:solidFill>
                  <a:prstClr val="black"/>
                </a:solidFill>
              </a:rPr>
              <a:t>You will be presented with the name of a public sector employer and the estimated number of employees it has. You must decide whether another public sector employer has a higher or lower number of employees.</a:t>
            </a:r>
          </a:p>
        </p:txBody>
      </p:sp>
    </p:spTree>
    <p:extLst>
      <p:ext uri="{BB962C8B-B14F-4D97-AF65-F5344CB8AC3E}">
        <p14:creationId xmlns:p14="http://schemas.microsoft.com/office/powerpoint/2010/main" val="9021873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1</a:t>
            </a:r>
          </a:p>
        </p:txBody>
      </p:sp>
      <p:sp>
        <p:nvSpPr>
          <p:cNvPr id="5" name="TextBox 4"/>
          <p:cNvSpPr txBox="1"/>
          <p:nvPr/>
        </p:nvSpPr>
        <p:spPr>
          <a:xfrm>
            <a:off x="2063552" y="1804678"/>
            <a:ext cx="3528392" cy="2677656"/>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Parliament of the UK </a:t>
            </a:r>
          </a:p>
          <a:p>
            <a:pPr algn="ctr" defTabSz="914400"/>
            <a:r>
              <a:rPr lang="en-GB" sz="8000" dirty="0">
                <a:solidFill>
                  <a:prstClr val="black"/>
                </a:solidFill>
              </a:rPr>
              <a:t>1,475</a:t>
            </a:r>
          </a:p>
          <a:p>
            <a:pPr algn="ctr" defTabSz="914400"/>
            <a:r>
              <a:rPr lang="en-GB" sz="1600" dirty="0">
                <a:solidFill>
                  <a:prstClr val="black"/>
                </a:solidFill>
              </a:rPr>
              <a:t>Employees</a:t>
            </a:r>
            <a:endParaRPr lang="en-GB" sz="1400" dirty="0">
              <a:solidFill>
                <a:prstClr val="black"/>
              </a:solidFill>
            </a:endParaRPr>
          </a:p>
        </p:txBody>
      </p:sp>
      <p:sp>
        <p:nvSpPr>
          <p:cNvPr id="11" name="TextBox 10"/>
          <p:cNvSpPr txBox="1"/>
          <p:nvPr/>
        </p:nvSpPr>
        <p:spPr>
          <a:xfrm>
            <a:off x="6600056" y="2304455"/>
            <a:ext cx="3528392" cy="138499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BBC</a:t>
            </a:r>
          </a:p>
          <a:p>
            <a:pPr algn="ctr" defTabSz="914400"/>
            <a:r>
              <a:rPr lang="en-GB" sz="2400" dirty="0">
                <a:solidFill>
                  <a:prstClr val="black"/>
                </a:solidFill>
              </a:rPr>
              <a:t>British Broadcasting Company formed in 1922</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Tree>
    <p:extLst>
      <p:ext uri="{BB962C8B-B14F-4D97-AF65-F5344CB8AC3E}">
        <p14:creationId xmlns:p14="http://schemas.microsoft.com/office/powerpoint/2010/main" val="31224716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4505609" y="4365105"/>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1</a:t>
            </a:r>
          </a:p>
        </p:txBody>
      </p:sp>
      <p:sp>
        <p:nvSpPr>
          <p:cNvPr id="11" name="TextBox 10"/>
          <p:cNvSpPr txBox="1"/>
          <p:nvPr/>
        </p:nvSpPr>
        <p:spPr>
          <a:xfrm>
            <a:off x="4325589" y="1737438"/>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BBC</a:t>
            </a:r>
          </a:p>
          <a:p>
            <a:pPr algn="ctr" defTabSz="914400"/>
            <a:r>
              <a:rPr lang="en-GB" sz="8000" dirty="0">
                <a:solidFill>
                  <a:prstClr val="black"/>
                </a:solidFill>
              </a:rPr>
              <a:t>23,000</a:t>
            </a:r>
          </a:p>
        </p:txBody>
      </p:sp>
    </p:spTree>
    <p:extLst>
      <p:ext uri="{BB962C8B-B14F-4D97-AF65-F5344CB8AC3E}">
        <p14:creationId xmlns:p14="http://schemas.microsoft.com/office/powerpoint/2010/main" val="32513898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2</a:t>
            </a:r>
          </a:p>
        </p:txBody>
      </p:sp>
      <p:sp>
        <p:nvSpPr>
          <p:cNvPr id="11" name="TextBox 10"/>
          <p:cNvSpPr txBox="1"/>
          <p:nvPr/>
        </p:nvSpPr>
        <p:spPr>
          <a:xfrm>
            <a:off x="6600056" y="2489121"/>
            <a:ext cx="3528392" cy="1015663"/>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British Army</a:t>
            </a:r>
          </a:p>
          <a:p>
            <a:pPr algn="ctr" defTabSz="914400"/>
            <a:r>
              <a:rPr lang="en-GB" sz="2400" dirty="0">
                <a:solidFill>
                  <a:prstClr val="black"/>
                </a:solidFill>
              </a:rPr>
              <a:t>Deals with ground warfare</a:t>
            </a: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2" name="TextBox 11"/>
          <p:cNvSpPr txBox="1"/>
          <p:nvPr/>
        </p:nvSpPr>
        <p:spPr>
          <a:xfrm>
            <a:off x="2063551" y="2081677"/>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BBC</a:t>
            </a:r>
          </a:p>
          <a:p>
            <a:pPr algn="ctr" defTabSz="914400"/>
            <a:r>
              <a:rPr lang="en-GB" sz="8000" dirty="0">
                <a:solidFill>
                  <a:prstClr val="black"/>
                </a:solidFill>
              </a:rPr>
              <a:t>23,000</a:t>
            </a:r>
          </a:p>
        </p:txBody>
      </p:sp>
    </p:spTree>
    <p:extLst>
      <p:ext uri="{BB962C8B-B14F-4D97-AF65-F5344CB8AC3E}">
        <p14:creationId xmlns:p14="http://schemas.microsoft.com/office/powerpoint/2010/main" val="25219655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4511824" y="4554520"/>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2</a:t>
            </a:r>
          </a:p>
        </p:txBody>
      </p:sp>
      <p:sp>
        <p:nvSpPr>
          <p:cNvPr id="11" name="TextBox 10"/>
          <p:cNvSpPr txBox="1"/>
          <p:nvPr/>
        </p:nvSpPr>
        <p:spPr>
          <a:xfrm>
            <a:off x="4331804" y="1700809"/>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British Army</a:t>
            </a:r>
          </a:p>
          <a:p>
            <a:pPr algn="ctr" defTabSz="914400"/>
            <a:r>
              <a:rPr lang="en-GB" sz="8000" dirty="0">
                <a:solidFill>
                  <a:prstClr val="black"/>
                </a:solidFill>
              </a:rPr>
              <a:t>160,000</a:t>
            </a:r>
          </a:p>
        </p:txBody>
      </p:sp>
    </p:spTree>
    <p:extLst>
      <p:ext uri="{BB962C8B-B14F-4D97-AF65-F5344CB8AC3E}">
        <p14:creationId xmlns:p14="http://schemas.microsoft.com/office/powerpoint/2010/main" val="676867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202" y="102069"/>
            <a:ext cx="10515600" cy="934680"/>
          </a:xfrm>
        </p:spPr>
        <p:txBody>
          <a:bodyPr>
            <a:normAutofit fontScale="90000"/>
          </a:bodyPr>
          <a:lstStyle/>
          <a:p>
            <a:r>
              <a:rPr lang="en-GB" sz="3600" dirty="0" smtClean="0"/>
              <a:t>In pairs discuss what it feels like when you are stressed...</a:t>
            </a:r>
            <a:endParaRPr lang="en-GB" sz="3600" dirty="0"/>
          </a:p>
        </p:txBody>
      </p:sp>
      <p:sp>
        <p:nvSpPr>
          <p:cNvPr id="5" name="Oval 4"/>
          <p:cNvSpPr/>
          <p:nvPr/>
        </p:nvSpPr>
        <p:spPr>
          <a:xfrm>
            <a:off x="7024353" y="919879"/>
            <a:ext cx="4520484" cy="4288665"/>
          </a:xfrm>
          <a:prstGeom prst="ellipse">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rgbClr val="FF0000"/>
                </a:solidFill>
                <a:latin typeface="Kristen ITC" panose="03050502040202030202" pitchFamily="66" charset="0"/>
              </a:rPr>
              <a:t>How you might be </a:t>
            </a:r>
            <a:r>
              <a:rPr lang="en-GB" smtClean="0">
                <a:solidFill>
                  <a:srgbClr val="FF0000"/>
                </a:solidFill>
                <a:latin typeface="Kristen ITC" panose="03050502040202030202" pitchFamily="66" charset="0"/>
              </a:rPr>
              <a:t>physically affected</a:t>
            </a:r>
            <a:endParaRPr lang="en-GB" dirty="0">
              <a:solidFill>
                <a:srgbClr val="FF0000"/>
              </a:solidFill>
              <a:latin typeface="Kristen ITC" panose="03050502040202030202" pitchFamily="66" charset="0"/>
            </a:endParaRPr>
          </a:p>
        </p:txBody>
      </p:sp>
      <p:sp>
        <p:nvSpPr>
          <p:cNvPr id="4" name="Oval 3"/>
          <p:cNvSpPr/>
          <p:nvPr/>
        </p:nvSpPr>
        <p:spPr>
          <a:xfrm>
            <a:off x="449688" y="919878"/>
            <a:ext cx="4520484" cy="4288665"/>
          </a:xfrm>
          <a:prstGeom prst="ellipse">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rgbClr val="FF0000"/>
                </a:solidFill>
                <a:latin typeface="Kristen ITC" panose="03050502040202030202" pitchFamily="66" charset="0"/>
              </a:rPr>
              <a:t>How you might feel</a:t>
            </a:r>
            <a:endParaRPr lang="en-GB" dirty="0">
              <a:solidFill>
                <a:srgbClr val="FF0000"/>
              </a:solidFill>
              <a:latin typeface="Kristen ITC" panose="03050502040202030202" pitchFamily="66" charset="0"/>
            </a:endParaRPr>
          </a:p>
        </p:txBody>
      </p:sp>
      <p:sp>
        <p:nvSpPr>
          <p:cNvPr id="8" name="Oval 7"/>
          <p:cNvSpPr/>
          <p:nvPr/>
        </p:nvSpPr>
        <p:spPr>
          <a:xfrm>
            <a:off x="3476760" y="2569335"/>
            <a:ext cx="4520484" cy="4288665"/>
          </a:xfrm>
          <a:prstGeom prst="ellipse">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rgbClr val="FF0000"/>
                </a:solidFill>
                <a:latin typeface="Kristen ITC" panose="03050502040202030202" pitchFamily="66" charset="0"/>
              </a:rPr>
              <a:t>How you might behave</a:t>
            </a:r>
            <a:endParaRPr lang="en-GB" dirty="0">
              <a:solidFill>
                <a:srgbClr val="FF0000"/>
              </a:solidFill>
              <a:latin typeface="Kristen ITC" panose="03050502040202030202" pitchFamily="66" charset="0"/>
            </a:endParaRPr>
          </a:p>
        </p:txBody>
      </p:sp>
      <p:pic>
        <p:nvPicPr>
          <p:cNvPr id="3" name="Picture 2"/>
          <p:cNvPicPr>
            <a:picLocks noChangeAspect="1"/>
          </p:cNvPicPr>
          <p:nvPr/>
        </p:nvPicPr>
        <p:blipFill rotWithShape="1">
          <a:blip r:embed="rId2"/>
          <a:srcRect l="2101" t="32591" r="69377" b="2920"/>
          <a:stretch/>
        </p:blipFill>
        <p:spPr>
          <a:xfrm>
            <a:off x="9836240" y="3675958"/>
            <a:ext cx="2034862" cy="3065172"/>
          </a:xfrm>
          <a:prstGeom prst="rect">
            <a:avLst/>
          </a:prstGeom>
          <a:ln>
            <a:noFill/>
          </a:ln>
          <a:effectLst>
            <a:softEdge rad="112500"/>
          </a:effectLst>
        </p:spPr>
      </p:pic>
    </p:spTree>
    <p:extLst>
      <p:ext uri="{BB962C8B-B14F-4D97-AF65-F5344CB8AC3E}">
        <p14:creationId xmlns:p14="http://schemas.microsoft.com/office/powerpoint/2010/main" val="33587404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3</a:t>
            </a:r>
          </a:p>
        </p:txBody>
      </p:sp>
      <p:sp>
        <p:nvSpPr>
          <p:cNvPr id="11" name="TextBox 10"/>
          <p:cNvSpPr txBox="1"/>
          <p:nvPr/>
        </p:nvSpPr>
        <p:spPr>
          <a:xfrm>
            <a:off x="6543176" y="2489119"/>
            <a:ext cx="3528392" cy="1015663"/>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Royal Air Force</a:t>
            </a:r>
          </a:p>
          <a:p>
            <a:pPr algn="ctr" defTabSz="914400"/>
            <a:r>
              <a:rPr lang="en-GB" sz="2400" dirty="0">
                <a:solidFill>
                  <a:prstClr val="black"/>
                </a:solidFill>
              </a:rPr>
              <a:t>Deals with aerial warfare.</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3" name="TextBox 12"/>
          <p:cNvSpPr txBox="1"/>
          <p:nvPr/>
        </p:nvSpPr>
        <p:spPr>
          <a:xfrm>
            <a:off x="2063551" y="2058233"/>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British Army</a:t>
            </a:r>
          </a:p>
          <a:p>
            <a:pPr algn="ctr" defTabSz="914400"/>
            <a:r>
              <a:rPr lang="en-GB" sz="8000" dirty="0">
                <a:solidFill>
                  <a:prstClr val="black"/>
                </a:solidFill>
              </a:rPr>
              <a:t>160,000</a:t>
            </a:r>
          </a:p>
        </p:txBody>
      </p:sp>
    </p:spTree>
    <p:extLst>
      <p:ext uri="{BB962C8B-B14F-4D97-AF65-F5344CB8AC3E}">
        <p14:creationId xmlns:p14="http://schemas.microsoft.com/office/powerpoint/2010/main" val="5298498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4511823" y="4797399"/>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3</a:t>
            </a:r>
          </a:p>
        </p:txBody>
      </p:sp>
      <p:sp>
        <p:nvSpPr>
          <p:cNvPr id="11" name="TextBox 10"/>
          <p:cNvSpPr txBox="1"/>
          <p:nvPr/>
        </p:nvSpPr>
        <p:spPr>
          <a:xfrm>
            <a:off x="4331803" y="1628801"/>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Royal Air Force</a:t>
            </a:r>
          </a:p>
          <a:p>
            <a:pPr algn="ctr" defTabSz="914400"/>
            <a:r>
              <a:rPr lang="en-GB" sz="8000" dirty="0">
                <a:solidFill>
                  <a:prstClr val="black"/>
                </a:solidFill>
              </a:rPr>
              <a:t>37,000</a:t>
            </a:r>
          </a:p>
        </p:txBody>
      </p:sp>
    </p:spTree>
    <p:extLst>
      <p:ext uri="{BB962C8B-B14F-4D97-AF65-F5344CB8AC3E}">
        <p14:creationId xmlns:p14="http://schemas.microsoft.com/office/powerpoint/2010/main" val="23101904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4</a:t>
            </a:r>
          </a:p>
        </p:txBody>
      </p:sp>
      <p:sp>
        <p:nvSpPr>
          <p:cNvPr id="11" name="TextBox 10"/>
          <p:cNvSpPr txBox="1"/>
          <p:nvPr/>
        </p:nvSpPr>
        <p:spPr>
          <a:xfrm>
            <a:off x="6528048" y="1842789"/>
            <a:ext cx="3528392" cy="2308324"/>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Metropolitan Police</a:t>
            </a:r>
          </a:p>
          <a:p>
            <a:pPr algn="ctr" defTabSz="914400"/>
            <a:r>
              <a:rPr lang="en-GB" sz="2400" dirty="0">
                <a:solidFill>
                  <a:prstClr val="black"/>
                </a:solidFill>
              </a:rPr>
              <a:t>Responsible for law enforcement in Greater London</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2" name="TextBox 11"/>
          <p:cNvSpPr txBox="1"/>
          <p:nvPr/>
        </p:nvSpPr>
        <p:spPr>
          <a:xfrm>
            <a:off x="2063551" y="2058234"/>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Royal Air Force</a:t>
            </a:r>
          </a:p>
          <a:p>
            <a:pPr algn="ctr" defTabSz="914400"/>
            <a:r>
              <a:rPr lang="en-GB" sz="8000" dirty="0">
                <a:solidFill>
                  <a:prstClr val="black"/>
                </a:solidFill>
              </a:rPr>
              <a:t>37,000</a:t>
            </a:r>
          </a:p>
        </p:txBody>
      </p:sp>
    </p:spTree>
    <p:extLst>
      <p:ext uri="{BB962C8B-B14F-4D97-AF65-F5344CB8AC3E}">
        <p14:creationId xmlns:p14="http://schemas.microsoft.com/office/powerpoint/2010/main" val="24166787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9" name="TextBox 8"/>
          <p:cNvSpPr txBox="1"/>
          <p:nvPr/>
        </p:nvSpPr>
        <p:spPr>
          <a:xfrm>
            <a:off x="4515427" y="4700420"/>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4</a:t>
            </a:r>
          </a:p>
        </p:txBody>
      </p:sp>
      <p:sp>
        <p:nvSpPr>
          <p:cNvPr id="11" name="TextBox 10"/>
          <p:cNvSpPr txBox="1"/>
          <p:nvPr/>
        </p:nvSpPr>
        <p:spPr>
          <a:xfrm>
            <a:off x="4331804" y="1988841"/>
            <a:ext cx="3528392" cy="243143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Metropolitan Police</a:t>
            </a:r>
          </a:p>
          <a:p>
            <a:pPr algn="ctr" defTabSz="914400"/>
            <a:r>
              <a:rPr lang="en-GB" sz="8000" dirty="0">
                <a:solidFill>
                  <a:prstClr val="black"/>
                </a:solidFill>
              </a:rPr>
              <a:t>50,000</a:t>
            </a:r>
          </a:p>
        </p:txBody>
      </p:sp>
    </p:spTree>
    <p:extLst>
      <p:ext uri="{BB962C8B-B14F-4D97-AF65-F5344CB8AC3E}">
        <p14:creationId xmlns:p14="http://schemas.microsoft.com/office/powerpoint/2010/main" val="26257530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5</a:t>
            </a:r>
          </a:p>
        </p:txBody>
      </p:sp>
      <p:sp>
        <p:nvSpPr>
          <p:cNvPr id="11" name="TextBox 10"/>
          <p:cNvSpPr txBox="1"/>
          <p:nvPr/>
        </p:nvSpPr>
        <p:spPr>
          <a:xfrm>
            <a:off x="6528048" y="2119788"/>
            <a:ext cx="3528392" cy="1754326"/>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Network Rail</a:t>
            </a:r>
          </a:p>
          <a:p>
            <a:pPr algn="ctr" defTabSz="914400"/>
            <a:r>
              <a:rPr lang="en-GB" sz="2400" dirty="0">
                <a:solidFill>
                  <a:prstClr val="black"/>
                </a:solidFill>
              </a:rPr>
              <a:t>Manages most of the rail network in England, Scotland and Wales</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3" name="TextBox 12"/>
          <p:cNvSpPr txBox="1"/>
          <p:nvPr/>
        </p:nvSpPr>
        <p:spPr>
          <a:xfrm>
            <a:off x="2063551" y="1781235"/>
            <a:ext cx="3528392" cy="243143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Metropolitan Police</a:t>
            </a:r>
          </a:p>
          <a:p>
            <a:pPr algn="ctr" defTabSz="914400"/>
            <a:r>
              <a:rPr lang="en-GB" sz="8000" dirty="0">
                <a:solidFill>
                  <a:prstClr val="black"/>
                </a:solidFill>
              </a:rPr>
              <a:t>50,000</a:t>
            </a:r>
          </a:p>
        </p:txBody>
      </p:sp>
    </p:spTree>
    <p:extLst>
      <p:ext uri="{BB962C8B-B14F-4D97-AF65-F5344CB8AC3E}">
        <p14:creationId xmlns:p14="http://schemas.microsoft.com/office/powerpoint/2010/main" val="28231809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4511824" y="4363283"/>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5</a:t>
            </a:r>
          </a:p>
        </p:txBody>
      </p:sp>
      <p:sp>
        <p:nvSpPr>
          <p:cNvPr id="11" name="TextBox 10"/>
          <p:cNvSpPr txBox="1"/>
          <p:nvPr/>
        </p:nvSpPr>
        <p:spPr>
          <a:xfrm>
            <a:off x="4331804" y="1916833"/>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Network Rail</a:t>
            </a:r>
          </a:p>
          <a:p>
            <a:pPr algn="ctr" defTabSz="914400"/>
            <a:r>
              <a:rPr lang="en-GB" sz="8000" dirty="0">
                <a:solidFill>
                  <a:prstClr val="black"/>
                </a:solidFill>
              </a:rPr>
              <a:t>34,000</a:t>
            </a:r>
          </a:p>
        </p:txBody>
      </p:sp>
    </p:spTree>
    <p:extLst>
      <p:ext uri="{BB962C8B-B14F-4D97-AF65-F5344CB8AC3E}">
        <p14:creationId xmlns:p14="http://schemas.microsoft.com/office/powerpoint/2010/main" val="6075881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6</a:t>
            </a:r>
          </a:p>
        </p:txBody>
      </p:sp>
      <p:sp>
        <p:nvSpPr>
          <p:cNvPr id="11" name="TextBox 10"/>
          <p:cNvSpPr txBox="1"/>
          <p:nvPr/>
        </p:nvSpPr>
        <p:spPr>
          <a:xfrm>
            <a:off x="6528048" y="1935122"/>
            <a:ext cx="3528392" cy="2123658"/>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Home Office</a:t>
            </a:r>
          </a:p>
          <a:p>
            <a:pPr algn="ctr" defTabSz="914400"/>
            <a:r>
              <a:rPr lang="en-GB" sz="2400" dirty="0">
                <a:solidFill>
                  <a:prstClr val="black"/>
                </a:solidFill>
              </a:rPr>
              <a:t>Ministerial department of the Government responsible for immigration and security</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2" name="TextBox 11"/>
          <p:cNvSpPr txBox="1"/>
          <p:nvPr/>
        </p:nvSpPr>
        <p:spPr>
          <a:xfrm>
            <a:off x="2063551" y="2058234"/>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Network Rail</a:t>
            </a:r>
          </a:p>
          <a:p>
            <a:pPr algn="ctr" defTabSz="914400"/>
            <a:r>
              <a:rPr lang="en-GB" sz="8000" dirty="0">
                <a:solidFill>
                  <a:prstClr val="black"/>
                </a:solidFill>
              </a:rPr>
              <a:t>34,000</a:t>
            </a:r>
          </a:p>
        </p:txBody>
      </p:sp>
    </p:spTree>
    <p:extLst>
      <p:ext uri="{BB962C8B-B14F-4D97-AF65-F5344CB8AC3E}">
        <p14:creationId xmlns:p14="http://schemas.microsoft.com/office/powerpoint/2010/main" val="27568631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9" name="TextBox 8"/>
          <p:cNvSpPr txBox="1"/>
          <p:nvPr/>
        </p:nvSpPr>
        <p:spPr>
          <a:xfrm>
            <a:off x="4515426" y="4651404"/>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6</a:t>
            </a:r>
          </a:p>
        </p:txBody>
      </p:sp>
      <p:sp>
        <p:nvSpPr>
          <p:cNvPr id="11" name="TextBox 10"/>
          <p:cNvSpPr txBox="1"/>
          <p:nvPr/>
        </p:nvSpPr>
        <p:spPr>
          <a:xfrm>
            <a:off x="4331802" y="1923725"/>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Home Office</a:t>
            </a:r>
          </a:p>
          <a:p>
            <a:pPr algn="ctr" defTabSz="914400"/>
            <a:r>
              <a:rPr lang="en-GB" sz="8000" dirty="0">
                <a:solidFill>
                  <a:prstClr val="black"/>
                </a:solidFill>
              </a:rPr>
              <a:t>26,000</a:t>
            </a:r>
          </a:p>
        </p:txBody>
      </p:sp>
    </p:spTree>
    <p:extLst>
      <p:ext uri="{BB962C8B-B14F-4D97-AF65-F5344CB8AC3E}">
        <p14:creationId xmlns:p14="http://schemas.microsoft.com/office/powerpoint/2010/main" val="12681652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7</a:t>
            </a:r>
          </a:p>
        </p:txBody>
      </p:sp>
      <p:sp>
        <p:nvSpPr>
          <p:cNvPr id="11" name="TextBox 10"/>
          <p:cNvSpPr txBox="1"/>
          <p:nvPr/>
        </p:nvSpPr>
        <p:spPr>
          <a:xfrm>
            <a:off x="6537052" y="2302912"/>
            <a:ext cx="3528392" cy="138499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NHS Scotland</a:t>
            </a:r>
          </a:p>
          <a:p>
            <a:pPr algn="ctr" defTabSz="914400"/>
            <a:r>
              <a:rPr lang="en-GB" sz="2400" dirty="0">
                <a:solidFill>
                  <a:prstClr val="black"/>
                </a:solidFill>
              </a:rPr>
              <a:t>Provides healthcare in Scotland</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3" name="TextBox 12"/>
          <p:cNvSpPr txBox="1"/>
          <p:nvPr/>
        </p:nvSpPr>
        <p:spPr>
          <a:xfrm>
            <a:off x="2063551" y="2056692"/>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Home Office</a:t>
            </a:r>
          </a:p>
          <a:p>
            <a:pPr algn="ctr" defTabSz="914400"/>
            <a:r>
              <a:rPr lang="en-GB" sz="8000" dirty="0">
                <a:solidFill>
                  <a:prstClr val="black"/>
                </a:solidFill>
              </a:rPr>
              <a:t>26,000</a:t>
            </a:r>
          </a:p>
        </p:txBody>
      </p:sp>
    </p:spTree>
    <p:extLst>
      <p:ext uri="{BB962C8B-B14F-4D97-AF65-F5344CB8AC3E}">
        <p14:creationId xmlns:p14="http://schemas.microsoft.com/office/powerpoint/2010/main" val="29275100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9" name="TextBox 8"/>
          <p:cNvSpPr txBox="1"/>
          <p:nvPr/>
        </p:nvSpPr>
        <p:spPr>
          <a:xfrm>
            <a:off x="4515427" y="4581129"/>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7</a:t>
            </a:r>
          </a:p>
        </p:txBody>
      </p:sp>
      <p:sp>
        <p:nvSpPr>
          <p:cNvPr id="11" name="TextBox 10"/>
          <p:cNvSpPr txBox="1"/>
          <p:nvPr/>
        </p:nvSpPr>
        <p:spPr>
          <a:xfrm>
            <a:off x="4331804" y="2060849"/>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NHS Scotland</a:t>
            </a:r>
          </a:p>
          <a:p>
            <a:pPr algn="ctr" defTabSz="914400"/>
            <a:r>
              <a:rPr lang="en-GB" sz="8000" dirty="0">
                <a:solidFill>
                  <a:prstClr val="black"/>
                </a:solidFill>
              </a:rPr>
              <a:t>160,000</a:t>
            </a:r>
          </a:p>
        </p:txBody>
      </p:sp>
    </p:spTree>
    <p:extLst>
      <p:ext uri="{BB962C8B-B14F-4D97-AF65-F5344CB8AC3E}">
        <p14:creationId xmlns:p14="http://schemas.microsoft.com/office/powerpoint/2010/main" val="2755984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Dealing with Stress</a:t>
            </a:r>
            <a:endParaRPr lang="en-GB" dirty="0"/>
          </a:p>
        </p:txBody>
      </p:sp>
      <p:sp>
        <p:nvSpPr>
          <p:cNvPr id="5" name="Content Placeholder 4"/>
          <p:cNvSpPr>
            <a:spLocks noGrp="1"/>
          </p:cNvSpPr>
          <p:nvPr>
            <p:ph idx="1"/>
          </p:nvPr>
        </p:nvSpPr>
        <p:spPr>
          <a:xfrm>
            <a:off x="838200" y="1825625"/>
            <a:ext cx="10515600" cy="1432730"/>
          </a:xfrm>
        </p:spPr>
        <p:txBody>
          <a:bodyPr>
            <a:normAutofit fontScale="92500"/>
          </a:bodyPr>
          <a:lstStyle/>
          <a:p>
            <a:pPr marL="514350" indent="-514350">
              <a:buFont typeface="+mj-lt"/>
              <a:buAutoNum type="arabicPeriod"/>
            </a:pPr>
            <a:r>
              <a:rPr lang="en-GB" dirty="0" smtClean="0"/>
              <a:t>To identify different ways of dealing with stress</a:t>
            </a:r>
          </a:p>
          <a:p>
            <a:pPr marL="514350" indent="-514350">
              <a:buFont typeface="+mj-lt"/>
              <a:buAutoNum type="arabicPeriod"/>
            </a:pPr>
            <a:r>
              <a:rPr lang="en-GB" dirty="0" smtClean="0"/>
              <a:t>To discuss positive and negative ways of dealing with stress</a:t>
            </a:r>
          </a:p>
          <a:p>
            <a:pPr marL="514350" indent="-514350">
              <a:buFont typeface="+mj-lt"/>
              <a:buAutoNum type="arabicPeriod"/>
            </a:pPr>
            <a:r>
              <a:rPr lang="en-GB" dirty="0" smtClean="0"/>
              <a:t>To create a plan to help deal with stress</a:t>
            </a:r>
            <a:endParaRPr lang="en-GB" dirty="0"/>
          </a:p>
        </p:txBody>
      </p:sp>
      <p:pic>
        <p:nvPicPr>
          <p:cNvPr id="6" name="Picture 5">
            <a:hlinkClick r:id="rId3"/>
          </p:cNvPr>
          <p:cNvPicPr>
            <a:picLocks noChangeAspect="1"/>
          </p:cNvPicPr>
          <p:nvPr/>
        </p:nvPicPr>
        <p:blipFill rotWithShape="1">
          <a:blip r:embed="rId4"/>
          <a:srcRect l="2950" t="22356" r="34986" b="15625"/>
          <a:stretch/>
        </p:blipFill>
        <p:spPr>
          <a:xfrm>
            <a:off x="7372007" y="4149969"/>
            <a:ext cx="4819993" cy="2708031"/>
          </a:xfrm>
          <a:prstGeom prst="rect">
            <a:avLst/>
          </a:prstGeom>
        </p:spPr>
      </p:pic>
    </p:spTree>
    <p:extLst>
      <p:ext uri="{BB962C8B-B14F-4D97-AF65-F5344CB8AC3E}">
        <p14:creationId xmlns:p14="http://schemas.microsoft.com/office/powerpoint/2010/main" val="31437249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8</a:t>
            </a:r>
          </a:p>
        </p:txBody>
      </p:sp>
      <p:sp>
        <p:nvSpPr>
          <p:cNvPr id="11" name="TextBox 10"/>
          <p:cNvSpPr txBox="1"/>
          <p:nvPr/>
        </p:nvSpPr>
        <p:spPr>
          <a:xfrm>
            <a:off x="6558829" y="2212122"/>
            <a:ext cx="3528392" cy="138499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NHS Wales</a:t>
            </a:r>
          </a:p>
          <a:p>
            <a:pPr algn="ctr" defTabSz="914400"/>
            <a:r>
              <a:rPr lang="en-GB" sz="2400" dirty="0">
                <a:solidFill>
                  <a:prstClr val="black"/>
                </a:solidFill>
              </a:rPr>
              <a:t>Provides healthcare in Wales</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2" name="TextBox 11"/>
          <p:cNvSpPr txBox="1"/>
          <p:nvPr/>
        </p:nvSpPr>
        <p:spPr>
          <a:xfrm>
            <a:off x="2063551" y="2058234"/>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NHS Scotland</a:t>
            </a:r>
          </a:p>
          <a:p>
            <a:pPr algn="ctr" defTabSz="914400"/>
            <a:r>
              <a:rPr lang="en-GB" sz="8000" dirty="0">
                <a:solidFill>
                  <a:prstClr val="black"/>
                </a:solidFill>
              </a:rPr>
              <a:t>160,000</a:t>
            </a:r>
          </a:p>
        </p:txBody>
      </p:sp>
    </p:spTree>
    <p:extLst>
      <p:ext uri="{BB962C8B-B14F-4D97-AF65-F5344CB8AC3E}">
        <p14:creationId xmlns:p14="http://schemas.microsoft.com/office/powerpoint/2010/main" val="10096374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4511824" y="4976883"/>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8</a:t>
            </a:r>
          </a:p>
        </p:txBody>
      </p:sp>
      <p:sp>
        <p:nvSpPr>
          <p:cNvPr id="11" name="TextBox 10"/>
          <p:cNvSpPr txBox="1"/>
          <p:nvPr/>
        </p:nvSpPr>
        <p:spPr>
          <a:xfrm>
            <a:off x="4331804" y="1556793"/>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NHS Wales</a:t>
            </a:r>
          </a:p>
          <a:p>
            <a:pPr algn="ctr" defTabSz="914400"/>
            <a:r>
              <a:rPr lang="en-GB" sz="8000" dirty="0">
                <a:solidFill>
                  <a:prstClr val="black"/>
                </a:solidFill>
              </a:rPr>
              <a:t>72,000</a:t>
            </a:r>
          </a:p>
        </p:txBody>
      </p:sp>
    </p:spTree>
    <p:extLst>
      <p:ext uri="{BB962C8B-B14F-4D97-AF65-F5344CB8AC3E}">
        <p14:creationId xmlns:p14="http://schemas.microsoft.com/office/powerpoint/2010/main" val="8994418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9</a:t>
            </a:r>
          </a:p>
        </p:txBody>
      </p:sp>
      <p:sp>
        <p:nvSpPr>
          <p:cNvPr id="11" name="TextBox 10"/>
          <p:cNvSpPr txBox="1"/>
          <p:nvPr/>
        </p:nvSpPr>
        <p:spPr>
          <a:xfrm>
            <a:off x="6558829" y="2212122"/>
            <a:ext cx="3528392" cy="138499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NHS England</a:t>
            </a:r>
          </a:p>
          <a:p>
            <a:pPr algn="ctr" defTabSz="914400"/>
            <a:r>
              <a:rPr lang="en-GB" sz="2400" dirty="0">
                <a:solidFill>
                  <a:prstClr val="black"/>
                </a:solidFill>
              </a:rPr>
              <a:t>Provides healthcare in England</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3" name="TextBox 12"/>
          <p:cNvSpPr txBox="1"/>
          <p:nvPr/>
        </p:nvSpPr>
        <p:spPr>
          <a:xfrm>
            <a:off x="2063551" y="2057684"/>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NHS Wales</a:t>
            </a:r>
          </a:p>
          <a:p>
            <a:pPr algn="ctr" defTabSz="914400"/>
            <a:r>
              <a:rPr lang="en-GB" sz="8000" dirty="0">
                <a:solidFill>
                  <a:prstClr val="black"/>
                </a:solidFill>
              </a:rPr>
              <a:t>72,000</a:t>
            </a:r>
          </a:p>
        </p:txBody>
      </p:sp>
    </p:spTree>
    <p:extLst>
      <p:ext uri="{BB962C8B-B14F-4D97-AF65-F5344CB8AC3E}">
        <p14:creationId xmlns:p14="http://schemas.microsoft.com/office/powerpoint/2010/main" val="161108915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9" name="TextBox 8"/>
          <p:cNvSpPr txBox="1"/>
          <p:nvPr/>
        </p:nvSpPr>
        <p:spPr>
          <a:xfrm>
            <a:off x="4515427" y="4869407"/>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9</a:t>
            </a:r>
          </a:p>
        </p:txBody>
      </p:sp>
      <p:sp>
        <p:nvSpPr>
          <p:cNvPr id="11" name="TextBox 10"/>
          <p:cNvSpPr txBox="1"/>
          <p:nvPr/>
        </p:nvSpPr>
        <p:spPr>
          <a:xfrm>
            <a:off x="4331803" y="1988840"/>
            <a:ext cx="3528392" cy="1569660"/>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NHS England</a:t>
            </a:r>
          </a:p>
          <a:p>
            <a:pPr algn="ctr" defTabSz="914400"/>
            <a:r>
              <a:rPr lang="en-GB" sz="6000" dirty="0">
                <a:solidFill>
                  <a:prstClr val="black"/>
                </a:solidFill>
              </a:rPr>
              <a:t>1,400,000</a:t>
            </a:r>
          </a:p>
        </p:txBody>
      </p:sp>
    </p:spTree>
    <p:extLst>
      <p:ext uri="{BB962C8B-B14F-4D97-AF65-F5344CB8AC3E}">
        <p14:creationId xmlns:p14="http://schemas.microsoft.com/office/powerpoint/2010/main" val="39281885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10</a:t>
            </a:r>
          </a:p>
        </p:txBody>
      </p:sp>
      <p:sp>
        <p:nvSpPr>
          <p:cNvPr id="11" name="TextBox 10"/>
          <p:cNvSpPr txBox="1"/>
          <p:nvPr/>
        </p:nvSpPr>
        <p:spPr>
          <a:xfrm>
            <a:off x="6600056" y="2027455"/>
            <a:ext cx="3528392" cy="1938992"/>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Ministry of Justice</a:t>
            </a:r>
          </a:p>
          <a:p>
            <a:pPr algn="ctr" defTabSz="914400"/>
            <a:r>
              <a:rPr lang="en-GB" sz="2400" dirty="0">
                <a:solidFill>
                  <a:prstClr val="black"/>
                </a:solidFill>
              </a:rPr>
              <a:t>The justice department of the UK Government</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
        <p:nvSpPr>
          <p:cNvPr id="12" name="TextBox 11"/>
          <p:cNvSpPr txBox="1"/>
          <p:nvPr/>
        </p:nvSpPr>
        <p:spPr>
          <a:xfrm>
            <a:off x="2063551" y="2212121"/>
            <a:ext cx="3528392" cy="1569660"/>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NHS England</a:t>
            </a:r>
          </a:p>
          <a:p>
            <a:pPr algn="ctr" defTabSz="914400"/>
            <a:r>
              <a:rPr lang="en-GB" sz="6000" dirty="0">
                <a:solidFill>
                  <a:prstClr val="black"/>
                </a:solidFill>
              </a:rPr>
              <a:t>1,400,000</a:t>
            </a:r>
          </a:p>
        </p:txBody>
      </p:sp>
    </p:spTree>
    <p:extLst>
      <p:ext uri="{BB962C8B-B14F-4D97-AF65-F5344CB8AC3E}">
        <p14:creationId xmlns:p14="http://schemas.microsoft.com/office/powerpoint/2010/main" val="16697424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4511824" y="4650863"/>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10</a:t>
            </a:r>
          </a:p>
        </p:txBody>
      </p:sp>
      <p:sp>
        <p:nvSpPr>
          <p:cNvPr id="11" name="TextBox 10"/>
          <p:cNvSpPr txBox="1"/>
          <p:nvPr/>
        </p:nvSpPr>
        <p:spPr>
          <a:xfrm>
            <a:off x="4331804" y="2048433"/>
            <a:ext cx="3528392" cy="243143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Ministry of Justice</a:t>
            </a:r>
          </a:p>
          <a:p>
            <a:pPr algn="ctr" defTabSz="914400"/>
            <a:r>
              <a:rPr lang="en-GB" sz="8000" dirty="0">
                <a:solidFill>
                  <a:prstClr val="black"/>
                </a:solidFill>
              </a:rPr>
              <a:t>68,000</a:t>
            </a:r>
          </a:p>
        </p:txBody>
      </p:sp>
    </p:spTree>
    <p:extLst>
      <p:ext uri="{BB962C8B-B14F-4D97-AF65-F5344CB8AC3E}">
        <p14:creationId xmlns:p14="http://schemas.microsoft.com/office/powerpoint/2010/main" val="90451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11" name="Title 1"/>
          <p:cNvSpPr txBox="1">
            <a:spLocks/>
          </p:cNvSpPr>
          <p:nvPr/>
        </p:nvSpPr>
        <p:spPr>
          <a:xfrm>
            <a:off x="1981200" y="54961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prstClr val="black"/>
                </a:solidFill>
              </a:rPr>
              <a:t>Top public sector employers in the UK</a:t>
            </a:r>
            <a:endParaRPr lang="en-GB" sz="1100" dirty="0">
              <a:solidFill>
                <a:prstClr val="black"/>
              </a:solidFill>
            </a:endParaRPr>
          </a:p>
        </p:txBody>
      </p:sp>
      <p:sp>
        <p:nvSpPr>
          <p:cNvPr id="6" name="Content Placeholder 2"/>
          <p:cNvSpPr txBox="1">
            <a:spLocks/>
          </p:cNvSpPr>
          <p:nvPr/>
        </p:nvSpPr>
        <p:spPr>
          <a:xfrm>
            <a:off x="1981200" y="1600201"/>
            <a:ext cx="8229600" cy="4525963"/>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dirty="0">
                <a:solidFill>
                  <a:prstClr val="black">
                    <a:tint val="75000"/>
                  </a:prstClr>
                </a:solidFill>
              </a:rPr>
              <a:t>NHS England- 1.4 million</a:t>
            </a:r>
          </a:p>
          <a:p>
            <a:r>
              <a:rPr lang="en-GB" dirty="0">
                <a:solidFill>
                  <a:prstClr val="black">
                    <a:tint val="75000"/>
                  </a:prstClr>
                </a:solidFill>
              </a:rPr>
              <a:t>NHS Scotland- 160,000</a:t>
            </a:r>
          </a:p>
          <a:p>
            <a:r>
              <a:rPr lang="en-GB" dirty="0">
                <a:solidFill>
                  <a:prstClr val="black">
                    <a:tint val="75000"/>
                  </a:prstClr>
                </a:solidFill>
              </a:rPr>
              <a:t>British Army- 160,000</a:t>
            </a:r>
          </a:p>
          <a:p>
            <a:r>
              <a:rPr lang="en-GB" dirty="0">
                <a:solidFill>
                  <a:prstClr val="black">
                    <a:tint val="75000"/>
                  </a:prstClr>
                </a:solidFill>
              </a:rPr>
              <a:t>NHS Wales- 72,000</a:t>
            </a:r>
          </a:p>
          <a:p>
            <a:r>
              <a:rPr lang="en-GB" dirty="0">
                <a:solidFill>
                  <a:prstClr val="black">
                    <a:tint val="75000"/>
                  </a:prstClr>
                </a:solidFill>
              </a:rPr>
              <a:t>Ministry of Justice- 68,000</a:t>
            </a:r>
          </a:p>
          <a:p>
            <a:r>
              <a:rPr lang="en-GB" dirty="0">
                <a:solidFill>
                  <a:prstClr val="black">
                    <a:tint val="75000"/>
                  </a:prstClr>
                </a:solidFill>
              </a:rPr>
              <a:t>Metropolitan police- 50,000</a:t>
            </a:r>
          </a:p>
          <a:p>
            <a:r>
              <a:rPr lang="en-GB" dirty="0">
                <a:solidFill>
                  <a:prstClr val="black">
                    <a:tint val="75000"/>
                  </a:prstClr>
                </a:solidFill>
              </a:rPr>
              <a:t>Royal Air Force- 37,000</a:t>
            </a:r>
          </a:p>
          <a:p>
            <a:r>
              <a:rPr lang="en-GB" dirty="0">
                <a:solidFill>
                  <a:prstClr val="black">
                    <a:tint val="75000"/>
                  </a:prstClr>
                </a:solidFill>
              </a:rPr>
              <a:t>Network Rail- 34,000</a:t>
            </a:r>
          </a:p>
          <a:p>
            <a:r>
              <a:rPr lang="en-GB" dirty="0">
                <a:solidFill>
                  <a:prstClr val="black">
                    <a:tint val="75000"/>
                  </a:prstClr>
                </a:solidFill>
              </a:rPr>
              <a:t>Home Office- 26,000</a:t>
            </a:r>
          </a:p>
          <a:p>
            <a:r>
              <a:rPr lang="en-GB" dirty="0">
                <a:solidFill>
                  <a:prstClr val="black">
                    <a:tint val="75000"/>
                  </a:prstClr>
                </a:solidFill>
              </a:rPr>
              <a:t>BBC- 23,000</a:t>
            </a:r>
          </a:p>
          <a:p>
            <a:r>
              <a:rPr lang="en-GB" dirty="0">
                <a:solidFill>
                  <a:prstClr val="black">
                    <a:tint val="75000"/>
                  </a:prstClr>
                </a:solidFill>
              </a:rPr>
              <a:t>Parliament of the United Kingdom- 1,475</a:t>
            </a:r>
          </a:p>
          <a:p>
            <a:endParaRPr lang="en-GB" dirty="0">
              <a:solidFill>
                <a:prstClr val="black">
                  <a:tint val="75000"/>
                </a:prstClr>
              </a:solidFill>
            </a:endParaRPr>
          </a:p>
          <a:p>
            <a:r>
              <a:rPr lang="en-GB" dirty="0">
                <a:solidFill>
                  <a:prstClr val="black">
                    <a:tint val="75000"/>
                  </a:prstClr>
                </a:solidFill>
              </a:rPr>
              <a:t>Other large employers include the Welsh Government, Scottish Government, Ministry of Defence, Department for Work and Pensions.</a:t>
            </a:r>
          </a:p>
        </p:txBody>
      </p:sp>
    </p:spTree>
    <p:extLst>
      <p:ext uri="{BB962C8B-B14F-4D97-AF65-F5344CB8AC3E}">
        <p14:creationId xmlns:p14="http://schemas.microsoft.com/office/powerpoint/2010/main" val="279685237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5" name="TextBox 4"/>
          <p:cNvSpPr txBox="1"/>
          <p:nvPr/>
        </p:nvSpPr>
        <p:spPr>
          <a:xfrm>
            <a:off x="1991544" y="473011"/>
            <a:ext cx="8208912" cy="1754326"/>
          </a:xfrm>
          <a:prstGeom prst="rect">
            <a:avLst/>
          </a:prstGeom>
          <a:noFill/>
        </p:spPr>
        <p:txBody>
          <a:bodyPr wrap="square" rtlCol="0">
            <a:spAutoFit/>
          </a:bodyPr>
          <a:lstStyle/>
          <a:p>
            <a:pPr algn="ctr" defTabSz="914400"/>
            <a:r>
              <a:rPr lang="en-GB" sz="5400" b="1" dirty="0">
                <a:solidFill>
                  <a:prstClr val="black"/>
                </a:solidFill>
              </a:rPr>
              <a:t>Top paying companies in the UK</a:t>
            </a:r>
            <a:endParaRPr lang="en-GB" sz="1600" dirty="0">
              <a:solidFill>
                <a:prstClr val="black"/>
              </a:solidFill>
            </a:endParaRPr>
          </a:p>
        </p:txBody>
      </p:sp>
      <p:pic>
        <p:nvPicPr>
          <p:cNvPr id="7" name="Picture 4" descr="https://lh3.ggpht.com/lSLM0xhCA1RZOwaQcjhlwmsvaIQYaP3c5qbDKCgLALhydrgExnaSKZdGa8S3YtRuVA=w300">
            <a:hlinkClick r:id="rId2"/>
          </p:cNvPr>
          <p:cNvPicPr>
            <a:picLocks noChangeAspect="1" noChangeArrowheads="1"/>
          </p:cNvPicPr>
          <p:nvPr/>
        </p:nvPicPr>
        <p:blipFill>
          <a:blip r:embed="rId3" cstate="print"/>
          <a:srcRect/>
          <a:stretch>
            <a:fillRect/>
          </a:stretch>
        </p:blipFill>
        <p:spPr bwMode="auto">
          <a:xfrm>
            <a:off x="4223793" y="5168625"/>
            <a:ext cx="1440161" cy="1440161"/>
          </a:xfrm>
          <a:prstGeom prst="rect">
            <a:avLst/>
          </a:prstGeom>
          <a:noFill/>
        </p:spPr>
      </p:pic>
      <p:pic>
        <p:nvPicPr>
          <p:cNvPr id="8" name="Picture 2" descr="http://www.educatecareers.com/uploads/3/1/0/1/31013649/8007134.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1" y="5231775"/>
            <a:ext cx="2153869" cy="13138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1205445">
            <a:off x="3231806" y="4696761"/>
            <a:ext cx="4205154" cy="523220"/>
          </a:xfrm>
          <a:prstGeom prst="rect">
            <a:avLst/>
          </a:prstGeom>
          <a:noFill/>
        </p:spPr>
        <p:txBody>
          <a:bodyPr wrap="square" rtlCol="0">
            <a:spAutoFit/>
          </a:bodyPr>
          <a:lstStyle/>
          <a:p>
            <a:pPr defTabSz="914400"/>
            <a:r>
              <a:rPr lang="en-GB" sz="2800" dirty="0">
                <a:solidFill>
                  <a:prstClr val="black"/>
                </a:solidFill>
                <a:latin typeface="Adobe Garamond Pro Bold" pitchFamily="18" charset="0"/>
              </a:rPr>
              <a:t>Click icons for links to…</a:t>
            </a:r>
          </a:p>
        </p:txBody>
      </p:sp>
      <p:sp>
        <p:nvSpPr>
          <p:cNvPr id="2" name="TextBox 1"/>
          <p:cNvSpPr txBox="1"/>
          <p:nvPr/>
        </p:nvSpPr>
        <p:spPr>
          <a:xfrm>
            <a:off x="2171564" y="2227337"/>
            <a:ext cx="7848872" cy="1477328"/>
          </a:xfrm>
          <a:prstGeom prst="rect">
            <a:avLst/>
          </a:prstGeom>
          <a:noFill/>
        </p:spPr>
        <p:txBody>
          <a:bodyPr wrap="square" rtlCol="0">
            <a:spAutoFit/>
          </a:bodyPr>
          <a:lstStyle/>
          <a:p>
            <a:pPr defTabSz="914400"/>
            <a:r>
              <a:rPr lang="en-GB" dirty="0">
                <a:solidFill>
                  <a:prstClr val="black"/>
                </a:solidFill>
              </a:rPr>
              <a:t>Ever wondered who the best paying companies are in the UK? Wonder no more!</a:t>
            </a:r>
          </a:p>
          <a:p>
            <a:pPr defTabSz="914400"/>
            <a:endParaRPr lang="en-GB" dirty="0">
              <a:solidFill>
                <a:prstClr val="black"/>
              </a:solidFill>
            </a:endParaRPr>
          </a:p>
          <a:p>
            <a:pPr defTabSz="914400"/>
            <a:r>
              <a:rPr lang="en-GB" dirty="0">
                <a:solidFill>
                  <a:prstClr val="black"/>
                </a:solidFill>
              </a:rPr>
              <a:t>The salaries shown are an average including bonuses and other benefits received by employees. Your job is to decide whether you think the next business pays a ‘higher’ or ‘lower’ average salary.</a:t>
            </a:r>
          </a:p>
        </p:txBody>
      </p:sp>
    </p:spTree>
    <p:extLst>
      <p:ext uri="{BB962C8B-B14F-4D97-AF65-F5344CB8AC3E}">
        <p14:creationId xmlns:p14="http://schemas.microsoft.com/office/powerpoint/2010/main" val="410031542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2778370" y="4990342"/>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9" name="TextBox 8"/>
          <p:cNvSpPr txBox="1"/>
          <p:nvPr/>
        </p:nvSpPr>
        <p:spPr>
          <a:xfrm>
            <a:off x="6273409" y="4990342"/>
            <a:ext cx="3161147" cy="1323439"/>
          </a:xfrm>
          <a:prstGeom prst="rect">
            <a:avLst/>
          </a:prstGeom>
          <a:solidFill>
            <a:schemeClr val="accent3"/>
          </a:solidFill>
        </p:spPr>
        <p:txBody>
          <a:bodyPr wrap="square" rtlCol="0">
            <a:spAutoFit/>
          </a:bodyPr>
          <a:lstStyle/>
          <a:p>
            <a:pPr algn="ctr" defTabSz="914400"/>
            <a:r>
              <a:rPr lang="en-GB" sz="8000" dirty="0">
                <a:solidFill>
                  <a:prstClr val="black"/>
                </a:solidFill>
              </a:rPr>
              <a:t>Lower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1</a:t>
            </a:r>
          </a:p>
        </p:txBody>
      </p:sp>
      <p:sp>
        <p:nvSpPr>
          <p:cNvPr id="5" name="TextBox 4"/>
          <p:cNvSpPr txBox="1"/>
          <p:nvPr/>
        </p:nvSpPr>
        <p:spPr>
          <a:xfrm>
            <a:off x="2063552" y="1804679"/>
            <a:ext cx="3528392" cy="2431435"/>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The average salary in the UK </a:t>
            </a:r>
            <a:r>
              <a:rPr lang="en-GB" sz="8000" dirty="0">
                <a:solidFill>
                  <a:prstClr val="black"/>
                </a:solidFill>
              </a:rPr>
              <a:t>£27,500</a:t>
            </a:r>
          </a:p>
        </p:txBody>
      </p:sp>
      <p:sp>
        <p:nvSpPr>
          <p:cNvPr id="11" name="TextBox 10"/>
          <p:cNvSpPr txBox="1"/>
          <p:nvPr/>
        </p:nvSpPr>
        <p:spPr>
          <a:xfrm>
            <a:off x="6672064" y="2143232"/>
            <a:ext cx="3528392" cy="1754326"/>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BNP Paribas</a:t>
            </a:r>
          </a:p>
          <a:p>
            <a:pPr algn="ctr" defTabSz="914400"/>
            <a:r>
              <a:rPr lang="en-GB" sz="2400" dirty="0">
                <a:solidFill>
                  <a:prstClr val="black"/>
                </a:solidFill>
              </a:rPr>
              <a:t>A French multinational bank and financial services company</a:t>
            </a:r>
            <a:endParaRPr lang="en-GB" sz="2800" dirty="0">
              <a:solidFill>
                <a:prstClr val="black"/>
              </a:solidFill>
            </a:endParaRPr>
          </a:p>
        </p:txBody>
      </p:sp>
      <p:sp>
        <p:nvSpPr>
          <p:cNvPr id="6" name="Right Arrow 5"/>
          <p:cNvSpPr/>
          <p:nvPr/>
        </p:nvSpPr>
        <p:spPr>
          <a:xfrm>
            <a:off x="5591944" y="2780928"/>
            <a:ext cx="936105" cy="432048"/>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8" name="TextBox 7"/>
          <p:cNvSpPr txBox="1"/>
          <p:nvPr/>
        </p:nvSpPr>
        <p:spPr>
          <a:xfrm rot="20580812">
            <a:off x="5841591" y="5292111"/>
            <a:ext cx="508819" cy="523220"/>
          </a:xfrm>
          <a:prstGeom prst="rect">
            <a:avLst/>
          </a:prstGeom>
          <a:noFill/>
        </p:spPr>
        <p:txBody>
          <a:bodyPr wrap="square" rtlCol="0">
            <a:spAutoFit/>
          </a:bodyPr>
          <a:lstStyle/>
          <a:p>
            <a:pPr defTabSz="914400"/>
            <a:r>
              <a:rPr lang="en-GB" sz="2800" dirty="0">
                <a:solidFill>
                  <a:prstClr val="black"/>
                </a:solidFill>
              </a:rPr>
              <a:t>or</a:t>
            </a:r>
            <a:endParaRPr lang="en-GB" dirty="0">
              <a:solidFill>
                <a:prstClr val="black"/>
              </a:solidFill>
            </a:endParaRPr>
          </a:p>
        </p:txBody>
      </p:sp>
    </p:spTree>
    <p:extLst>
      <p:ext uri="{BB962C8B-B14F-4D97-AF65-F5344CB8AC3E}">
        <p14:creationId xmlns:p14="http://schemas.microsoft.com/office/powerpoint/2010/main" val="13825924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accent3">
              <a:lumMod val="40000"/>
              <a:lumOff val="60000"/>
            </a:schemeClr>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0" name="TextBox 9"/>
          <p:cNvSpPr txBox="1"/>
          <p:nvPr/>
        </p:nvSpPr>
        <p:spPr>
          <a:xfrm>
            <a:off x="8147720" y="15008"/>
            <a:ext cx="2520280" cy="461665"/>
          </a:xfrm>
          <a:prstGeom prst="rect">
            <a:avLst/>
          </a:prstGeom>
          <a:noFill/>
        </p:spPr>
        <p:txBody>
          <a:bodyPr wrap="square" rtlCol="0">
            <a:spAutoFit/>
          </a:bodyPr>
          <a:lstStyle/>
          <a:p>
            <a:pPr defTabSz="914400"/>
            <a:r>
              <a:rPr lang="en-GB" sz="2400" dirty="0">
                <a:solidFill>
                  <a:srgbClr val="1F497D">
                    <a:lumMod val="60000"/>
                    <a:lumOff val="40000"/>
                  </a:srgbClr>
                </a:solidFill>
              </a:rPr>
              <a:t>@EducateCareers</a:t>
            </a:r>
          </a:p>
        </p:txBody>
      </p:sp>
      <p:sp>
        <p:nvSpPr>
          <p:cNvPr id="7" name="TextBox 6"/>
          <p:cNvSpPr txBox="1"/>
          <p:nvPr/>
        </p:nvSpPr>
        <p:spPr>
          <a:xfrm>
            <a:off x="4505609" y="4365105"/>
            <a:ext cx="3168352" cy="1323439"/>
          </a:xfrm>
          <a:prstGeom prst="rect">
            <a:avLst/>
          </a:prstGeom>
          <a:solidFill>
            <a:schemeClr val="accent3"/>
          </a:solidFill>
        </p:spPr>
        <p:txBody>
          <a:bodyPr wrap="square" rtlCol="0">
            <a:spAutoFit/>
          </a:bodyPr>
          <a:lstStyle/>
          <a:p>
            <a:pPr algn="ctr" defTabSz="914400"/>
            <a:r>
              <a:rPr lang="en-GB" sz="8000" dirty="0">
                <a:solidFill>
                  <a:prstClr val="black"/>
                </a:solidFill>
              </a:rPr>
              <a:t>Higher</a:t>
            </a:r>
          </a:p>
        </p:txBody>
      </p:sp>
      <p:sp>
        <p:nvSpPr>
          <p:cNvPr id="18" name="Arrow: Right 17"/>
          <p:cNvSpPr/>
          <p:nvPr/>
        </p:nvSpPr>
        <p:spPr>
          <a:xfrm>
            <a:off x="1632819" y="91511"/>
            <a:ext cx="2051720" cy="936104"/>
          </a:xfrm>
          <a:prstGeom prst="rightArrow">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19" name="TextBox 18"/>
          <p:cNvSpPr txBox="1"/>
          <p:nvPr/>
        </p:nvSpPr>
        <p:spPr>
          <a:xfrm>
            <a:off x="1722575" y="330952"/>
            <a:ext cx="1728192" cy="461665"/>
          </a:xfrm>
          <a:prstGeom prst="rect">
            <a:avLst/>
          </a:prstGeom>
          <a:noFill/>
        </p:spPr>
        <p:txBody>
          <a:bodyPr wrap="square" rtlCol="0">
            <a:spAutoFit/>
          </a:bodyPr>
          <a:lstStyle/>
          <a:p>
            <a:pPr defTabSz="914400"/>
            <a:r>
              <a:rPr lang="en-GB" sz="2400" dirty="0">
                <a:solidFill>
                  <a:prstClr val="black"/>
                </a:solidFill>
              </a:rPr>
              <a:t>Question 1</a:t>
            </a:r>
          </a:p>
        </p:txBody>
      </p:sp>
      <p:sp>
        <p:nvSpPr>
          <p:cNvPr id="11" name="TextBox 10"/>
          <p:cNvSpPr txBox="1"/>
          <p:nvPr/>
        </p:nvSpPr>
        <p:spPr>
          <a:xfrm>
            <a:off x="4325589" y="1737438"/>
            <a:ext cx="3528392" cy="1877437"/>
          </a:xfrm>
          <a:prstGeom prst="rect">
            <a:avLst/>
          </a:prstGeom>
          <a:noFill/>
          <a:ln w="38100">
            <a:solidFill>
              <a:schemeClr val="accent3">
                <a:lumMod val="75000"/>
              </a:schemeClr>
            </a:solidFill>
          </a:ln>
        </p:spPr>
        <p:txBody>
          <a:bodyPr wrap="square" rtlCol="0">
            <a:spAutoFit/>
          </a:bodyPr>
          <a:lstStyle/>
          <a:p>
            <a:pPr algn="ctr" defTabSz="914400"/>
            <a:r>
              <a:rPr lang="en-GB" sz="3600" u="sng" dirty="0">
                <a:solidFill>
                  <a:prstClr val="black"/>
                </a:solidFill>
              </a:rPr>
              <a:t>BNP Paribas</a:t>
            </a:r>
          </a:p>
          <a:p>
            <a:pPr algn="ctr" defTabSz="914400"/>
            <a:r>
              <a:rPr lang="en-GB" sz="8000" dirty="0">
                <a:solidFill>
                  <a:prstClr val="black"/>
                </a:solidFill>
              </a:rPr>
              <a:t>£73,000</a:t>
            </a:r>
          </a:p>
        </p:txBody>
      </p:sp>
      <p:pic>
        <p:nvPicPr>
          <p:cNvPr id="1026" name="Picture 2" descr="Image result for bnp parib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7721" y="5058498"/>
            <a:ext cx="2322949" cy="13937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np parib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0215" y="4914324"/>
            <a:ext cx="1888312" cy="153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3303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0.9|1.6|1|1.1|1|1.5|1.1|1.1|2.8"/>
</p:tagLst>
</file>

<file path=ppt/tags/tag2.xml><?xml version="1.0" encoding="utf-8"?>
<p:tagLst xmlns:a="http://schemas.openxmlformats.org/drawingml/2006/main" xmlns:r="http://schemas.openxmlformats.org/officeDocument/2006/relationships" xmlns:p="http://schemas.openxmlformats.org/presentationml/2006/main">
  <p:tag name="TIMING" val="|0.8|0.9|1.6|1|1.1|1|1.5|1.1|1.1|2.8"/>
</p:tagLst>
</file>

<file path=ppt/tags/tag3.xml><?xml version="1.0" encoding="utf-8"?>
<p:tagLst xmlns:a="http://schemas.openxmlformats.org/drawingml/2006/main" xmlns:r="http://schemas.openxmlformats.org/officeDocument/2006/relationships" xmlns:p="http://schemas.openxmlformats.org/presentationml/2006/main">
  <p:tag name="TIMING" val="|0.8|0.9|1.6|1|1.1|1|1.5|1.1|1.1|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207</TotalTime>
  <Words>4994</Words>
  <Application>Microsoft Office PowerPoint</Application>
  <PresentationFormat>Widescreen</PresentationFormat>
  <Paragraphs>960</Paragraphs>
  <Slides>122</Slides>
  <Notes>12</Notes>
  <HiddenSlides>0</HiddenSlides>
  <MMClips>0</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122</vt:i4>
      </vt:variant>
    </vt:vector>
  </HeadingPairs>
  <TitlesOfParts>
    <vt:vector size="145" baseType="lpstr">
      <vt:lpstr>Adobe Garamond Pro Bold</vt:lpstr>
      <vt:lpstr>Arial</vt:lpstr>
      <vt:lpstr>Calibri</vt:lpstr>
      <vt:lpstr>Calibri Light</vt:lpstr>
      <vt:lpstr>Century Gothic</vt:lpstr>
      <vt:lpstr>Comic Sans MS</vt:lpstr>
      <vt:lpstr>Kristen ITC</vt:lpstr>
      <vt:lpstr>Snap ITC</vt:lpstr>
      <vt:lpstr>Stencil</vt:lpstr>
      <vt:lpstr>Teen Light</vt:lpstr>
      <vt:lpstr>Office Theme</vt:lpstr>
      <vt:lpstr>1_Office Theme</vt:lpstr>
      <vt:lpstr>2_Office Theme</vt:lpstr>
      <vt:lpstr>3_Office Theme</vt:lpstr>
      <vt:lpstr>4_Office Theme</vt:lpstr>
      <vt:lpstr>5_Office Theme</vt:lpstr>
      <vt:lpstr>Default Design</vt:lpstr>
      <vt:lpstr>6_Office Theme</vt:lpstr>
      <vt:lpstr>1_Default Design</vt:lpstr>
      <vt:lpstr>7_Office Theme</vt:lpstr>
      <vt:lpstr>8_Office Theme</vt:lpstr>
      <vt:lpstr>9_Office Theme</vt:lpstr>
      <vt:lpstr>2_Default Design</vt:lpstr>
      <vt:lpstr>How many of these issues can you relate to?</vt:lpstr>
      <vt:lpstr>Stress!</vt:lpstr>
      <vt:lpstr>What is stress?</vt:lpstr>
      <vt:lpstr>PowerPoint Presentation</vt:lpstr>
      <vt:lpstr>PowerPoint Presentation</vt:lpstr>
      <vt:lpstr>PowerPoint Presentation</vt:lpstr>
      <vt:lpstr>PowerPoint Presentation</vt:lpstr>
      <vt:lpstr>In pairs discuss what it feels like when you are stressed...</vt:lpstr>
      <vt:lpstr>Dealing with Stress</vt:lpstr>
      <vt:lpstr>Group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https://nationalcareersservice.direct.gov.uk/ </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many of these issues can you relate to?</dc:title>
  <dc:creator>Laura Beeley (local)</dc:creator>
  <cp:lastModifiedBy>Matthew Macaulay</cp:lastModifiedBy>
  <cp:revision>12</cp:revision>
  <dcterms:created xsi:type="dcterms:W3CDTF">2017-08-29T08:54:54Z</dcterms:created>
  <dcterms:modified xsi:type="dcterms:W3CDTF">2020-06-30T14:04:06Z</dcterms:modified>
</cp:coreProperties>
</file>