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7" r:id="rId2"/>
    <p:sldId id="261" r:id="rId3"/>
    <p:sldId id="264" r:id="rId4"/>
    <p:sldId id="262" r:id="rId5"/>
    <p:sldId id="268" r:id="rId6"/>
    <p:sldId id="259" r:id="rId7"/>
    <p:sldId id="263" r:id="rId8"/>
    <p:sldId id="267" r:id="rId9"/>
    <p:sldId id="260" r:id="rId10"/>
    <p:sldId id="258"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43293510-B2DC-6A48-997F-3739D55A5D0E}">
          <p14:sldIdLst>
            <p14:sldId id="257"/>
          </p14:sldIdLst>
        </p14:section>
        <p14:section name="Introduction" id="{07ADAC4C-4551-8147-87C7-346E2876F60A}">
          <p14:sldIdLst>
            <p14:sldId id="261"/>
            <p14:sldId id="264"/>
            <p14:sldId id="262"/>
            <p14:sldId id="268"/>
          </p14:sldIdLst>
        </p14:section>
        <p14:section name="Hidden Figures" id="{E136721F-B63B-634B-83E0-703FB70E3205}">
          <p14:sldIdLst>
            <p14:sldId id="259"/>
            <p14:sldId id="263"/>
          </p14:sldIdLst>
        </p14:section>
        <p14:section name="Breaking barriers" id="{248B6BF7-818E-D34D-B366-4626DB27776D}">
          <p14:sldIdLst>
            <p14:sldId id="267"/>
            <p14:sldId id="260"/>
          </p14:sldIdLst>
        </p14:section>
        <p14:section name="Conclusion" id="{DF337B75-9CBB-9E47-A6CF-8B32785EBF23}">
          <p14:sldIdLst>
            <p14:sldId id="258"/>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woa Oforiwa" initials="AO"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92"/>
    <p:restoredTop sz="97039"/>
  </p:normalViewPr>
  <p:slideViewPr>
    <p:cSldViewPr snapToGrid="0" snapToObjects="1">
      <p:cViewPr varScale="1">
        <p:scale>
          <a:sx n="73" d="100"/>
          <a:sy n="73" d="100"/>
        </p:scale>
        <p:origin x="570"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A2C6B-BADF-2C46-BDE0-614509468ED6}" type="datetimeFigureOut">
              <a:rPr lang="en-GB" smtClean="0"/>
              <a:t>9/29/2021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03B39-AAC2-0142-8DC8-E45D395DC977}" type="slidenum">
              <a:rPr lang="en-GB" smtClean="0"/>
              <a:t>‹#›</a:t>
            </a:fld>
            <a:endParaRPr lang="en-GB"/>
          </a:p>
        </p:txBody>
      </p:sp>
    </p:spTree>
    <p:extLst>
      <p:ext uri="{BB962C8B-B14F-4D97-AF65-F5344CB8AC3E}">
        <p14:creationId xmlns:p14="http://schemas.microsoft.com/office/powerpoint/2010/main" val="28843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C5E0D-50BD-3848-BC21-6E7FBC1DAEB3}" type="slidenum">
              <a:rPr lang="en-US" smtClean="0"/>
              <a:t>1</a:t>
            </a:fld>
            <a:endParaRPr lang="en-US"/>
          </a:p>
        </p:txBody>
      </p:sp>
    </p:spTree>
    <p:extLst>
      <p:ext uri="{BB962C8B-B14F-4D97-AF65-F5344CB8AC3E}">
        <p14:creationId xmlns:p14="http://schemas.microsoft.com/office/powerpoint/2010/main" val="78611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Ask the young people to reflect on the barriers that they face in achieving their goals. What learning can they take from </a:t>
            </a:r>
            <a:r>
              <a:rPr lang="en-GB" sz="1200" i="1" kern="1200" dirty="0" smtClean="0">
                <a:solidFill>
                  <a:schemeClr val="tx1"/>
                </a:solidFill>
                <a:effectLst/>
                <a:latin typeface="+mn-lt"/>
                <a:ea typeface="+mn-ea"/>
                <a:cs typeface="+mn-cs"/>
              </a:rPr>
              <a:t>Hidden Figures </a:t>
            </a:r>
            <a:r>
              <a:rPr lang="en-GB" sz="1200" kern="1200" dirty="0" smtClean="0">
                <a:solidFill>
                  <a:schemeClr val="tx1"/>
                </a:solidFill>
                <a:effectLst/>
                <a:latin typeface="+mn-lt"/>
                <a:ea typeface="+mn-ea"/>
                <a:cs typeface="+mn-cs"/>
              </a:rPr>
              <a:t>to help them to achieve it?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Encourage students to consider how they will continue to aim high in life and in what ways they can be curious, determined, innovative and focused.</a:t>
            </a:r>
            <a:endParaRPr lang="en-US"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10</a:t>
            </a:fld>
            <a:endParaRPr lang="en-US" sz="1200"/>
          </a:p>
        </p:txBody>
      </p:sp>
    </p:spTree>
    <p:extLst>
      <p:ext uri="{BB962C8B-B14F-4D97-AF65-F5344CB8AC3E}">
        <p14:creationId xmlns:p14="http://schemas.microsoft.com/office/powerpoint/2010/main" val="105675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C5E0D-50BD-3848-BC21-6E7FBC1DAEB3}" type="slidenum">
              <a:rPr lang="en-US" smtClean="0"/>
              <a:t>11</a:t>
            </a:fld>
            <a:endParaRPr lang="en-US"/>
          </a:p>
        </p:txBody>
      </p:sp>
    </p:spTree>
    <p:extLst>
      <p:ext uri="{BB962C8B-B14F-4D97-AF65-F5344CB8AC3E}">
        <p14:creationId xmlns:p14="http://schemas.microsoft.com/office/powerpoint/2010/main" val="57861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2</a:t>
            </a:fld>
            <a:endParaRPr lang="en-US" sz="1200"/>
          </a:p>
        </p:txBody>
      </p:sp>
    </p:spTree>
    <p:extLst>
      <p:ext uri="{BB962C8B-B14F-4D97-AF65-F5344CB8AC3E}">
        <p14:creationId xmlns:p14="http://schemas.microsoft.com/office/powerpoint/2010/main" val="68815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adjectives shown are </a:t>
            </a:r>
            <a:r>
              <a:rPr lang="en-US" b="1" baseline="0" dirty="0" smtClean="0"/>
              <a:t>curious</a:t>
            </a:r>
            <a:r>
              <a:rPr lang="en-US" baseline="0" dirty="0" smtClean="0"/>
              <a:t>, </a:t>
            </a:r>
            <a:r>
              <a:rPr lang="en-US" b="1" baseline="0" dirty="0" smtClean="0"/>
              <a:t>determined</a:t>
            </a:r>
            <a:r>
              <a:rPr lang="en-US" baseline="0" dirty="0" smtClean="0"/>
              <a:t>, </a:t>
            </a:r>
            <a:r>
              <a:rPr lang="en-US" b="1" baseline="0" dirty="0" smtClean="0"/>
              <a:t>inventive</a:t>
            </a:r>
            <a:r>
              <a:rPr lang="en-US" baseline="0" dirty="0" smtClean="0"/>
              <a:t> and </a:t>
            </a:r>
            <a:r>
              <a:rPr lang="en-US" b="1" baseline="0" dirty="0" smtClean="0"/>
              <a:t>focused.</a:t>
            </a:r>
          </a:p>
          <a:p>
            <a:endParaRPr lang="en-US" dirty="0" smtClean="0"/>
          </a:p>
          <a:p>
            <a:r>
              <a:rPr lang="en-US" dirty="0" smtClean="0"/>
              <a:t>Pretty</a:t>
            </a:r>
            <a:r>
              <a:rPr lang="en-US" baseline="0" dirty="0" smtClean="0"/>
              <a:t> Curious is a </a:t>
            </a:r>
            <a:r>
              <a:rPr lang="en-US" baseline="0" dirty="0" err="1" smtClean="0"/>
              <a:t>programme</a:t>
            </a:r>
            <a:r>
              <a:rPr lang="en-US" baseline="0" dirty="0" smtClean="0"/>
              <a:t> by EDF Energy which aims to address this under-representation of women in STEM careers, both now and in the future. They want to help change the perception of STEM subjects amongst teenage girls and address the reasons they are being put off from further STEM-related studies and careers. For more information on the Pretty Curious </a:t>
            </a:r>
            <a:r>
              <a:rPr lang="en-US" baseline="0" dirty="0" err="1" smtClean="0"/>
              <a:t>programme</a:t>
            </a:r>
            <a:r>
              <a:rPr lang="en-US" baseline="0" dirty="0" smtClean="0"/>
              <a:t>, please visit </a:t>
            </a:r>
            <a:r>
              <a:rPr lang="en-GB" baseline="0" noProof="0" dirty="0" err="1" smtClean="0"/>
              <a:t>edfenergy.com</a:t>
            </a:r>
            <a:r>
              <a:rPr lang="en-GB" baseline="0" noProof="0" dirty="0" smtClean="0"/>
              <a:t>/</a:t>
            </a:r>
            <a:r>
              <a:rPr lang="en-GB" baseline="0" noProof="0" dirty="0" err="1" smtClean="0"/>
              <a:t>prettycurious</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413C5E0D-50BD-3848-BC21-6E7FBC1DAEB3}" type="slidenum">
              <a:rPr lang="en-US" smtClean="0"/>
              <a:t>3</a:t>
            </a:fld>
            <a:endParaRPr lang="en-US"/>
          </a:p>
        </p:txBody>
      </p:sp>
    </p:spTree>
    <p:extLst>
      <p:ext uri="{BB962C8B-B14F-4D97-AF65-F5344CB8AC3E}">
        <p14:creationId xmlns:p14="http://schemas.microsoft.com/office/powerpoint/2010/main" val="49658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GB" b="1" baseline="0" dirty="0" smtClean="0">
                <a:latin typeface="Calibri" charset="0"/>
              </a:rPr>
              <a:t>Further questions for discussion</a:t>
            </a:r>
          </a:p>
          <a:p>
            <a:pPr marL="0" marR="0" indent="0" algn="l" defTabSz="457200" rtl="0" eaLnBrk="1" fontAlgn="auto" latinLnBrk="0" hangingPunct="1">
              <a:lnSpc>
                <a:spcPct val="100000"/>
              </a:lnSpc>
              <a:spcBef>
                <a:spcPct val="0"/>
              </a:spcBef>
              <a:spcAft>
                <a:spcPts val="0"/>
              </a:spcAft>
              <a:buClrTx/>
              <a:buSzTx/>
              <a:buFontTx/>
              <a:buNone/>
              <a:tabLst/>
              <a:defRPr/>
            </a:pPr>
            <a:r>
              <a:rPr lang="en-GB" baseline="0" dirty="0" smtClean="0">
                <a:latin typeface="Calibri" charset="0"/>
              </a:rPr>
              <a:t>Why do you think that the true story of these women has been made into a film recently?</a:t>
            </a:r>
          </a:p>
          <a:p>
            <a:pPr marL="0" marR="0" indent="0" algn="l" defTabSz="457200" rtl="0" eaLnBrk="1" fontAlgn="auto" latinLnBrk="0" hangingPunct="1">
              <a:lnSpc>
                <a:spcPct val="100000"/>
              </a:lnSpc>
              <a:spcBef>
                <a:spcPct val="0"/>
              </a:spcBef>
              <a:spcAft>
                <a:spcPts val="0"/>
              </a:spcAft>
              <a:buClrTx/>
              <a:buSzTx/>
              <a:buFontTx/>
              <a:buNone/>
              <a:tabLst/>
              <a:defRPr/>
            </a:pPr>
            <a:endParaRPr lang="en-GB" b="1" baseline="0" dirty="0" smtClean="0">
              <a:latin typeface="Calibri" charset="0"/>
            </a:endParaRPr>
          </a:p>
          <a:p>
            <a:r>
              <a:rPr lang="en-GB" sz="1200" b="1" kern="1200" dirty="0" smtClean="0">
                <a:solidFill>
                  <a:schemeClr val="tx1"/>
                </a:solidFill>
                <a:effectLst/>
                <a:latin typeface="+mn-lt"/>
                <a:ea typeface="+mn-ea"/>
                <a:cs typeface="+mn-cs"/>
              </a:rPr>
              <a:t>Glossary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Computer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clerical worker whose role involved checking mathematical calculations before the technological development of what we now call computers.</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Jim Crow laws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segregation law was known as Jim Crow laws, which was a derogatory term for a black man. The laws prevented black and white people from mixing in society, enforced segregation and restricted the rights of black people.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NASA</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National Aeronautics and Space Administration is part of the United States government and responsible for aeronautics and aerospace research.</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Plessey vs Ferguson 1890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legal case in Louisiana which resulted in the law that separate but equal facilities must be available for Caucasian and African-Americans in the US. In reality, the facilities offered to African-Americans were often below par. In the trailer, we can see that the African-American female NASA workers had to use the segregated bathrooms far from their office.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Segregation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law in the US which meant that African-Americans were separated from other races in society. It was outlawed by the 1964 Civil Rights Act which activists such as Dr Martin Luther King protested for.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Space Race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competition between the USSR and the United States of America to see who could make the most progress with space flight, in order to assert their nation’s superiority into space and for national security.</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USSR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abbreviation for the Union of Soviet Socialist Republics or Soviet Union which became known as The Russian Federation in 1991.</a:t>
            </a:r>
            <a:endParaRPr lang="en-US"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4</a:t>
            </a:fld>
            <a:endParaRPr lang="en-US" sz="1200"/>
          </a:p>
        </p:txBody>
      </p:sp>
    </p:spTree>
    <p:extLst>
      <p:ext uri="{BB962C8B-B14F-4D97-AF65-F5344CB8AC3E}">
        <p14:creationId xmlns:p14="http://schemas.microsoft.com/office/powerpoint/2010/main" val="76123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GB" sz="1200" kern="1200" dirty="0" smtClean="0">
                <a:solidFill>
                  <a:schemeClr val="tx1"/>
                </a:solidFill>
                <a:effectLst/>
                <a:latin typeface="+mn-lt"/>
                <a:ea typeface="+mn-ea"/>
                <a:cs typeface="+mn-cs"/>
              </a:rPr>
              <a:t>If you are using this assembly for a tutor session or as part of a science, maths, PSHE, or citizenship lesson or extracurricular Into Film Club or STEM club, you can divide your learners into four groups with each group focusing on one of the areas, so that they can feed back their observations to the larger group.</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5</a:t>
            </a:fld>
            <a:endParaRPr lang="en-US" sz="1200"/>
          </a:p>
        </p:txBody>
      </p:sp>
    </p:spTree>
    <p:extLst>
      <p:ext uri="{BB962C8B-B14F-4D97-AF65-F5344CB8AC3E}">
        <p14:creationId xmlns:p14="http://schemas.microsoft.com/office/powerpoint/2010/main" val="18833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a:t>
            </a:r>
            <a:r>
              <a:rPr lang="en-US" baseline="0" dirty="0" smtClean="0"/>
              <a:t>trailer for </a:t>
            </a:r>
            <a:r>
              <a:rPr lang="en-US" i="1" baseline="0" dirty="0" smtClean="0"/>
              <a:t>Hidden Figures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13C5E0D-50BD-3848-BC21-6E7FBC1DAEB3}" type="slidenum">
              <a:rPr lang="en-US" smtClean="0"/>
              <a:t>6</a:t>
            </a:fld>
            <a:endParaRPr lang="en-US"/>
          </a:p>
        </p:txBody>
      </p:sp>
    </p:spTree>
    <p:extLst>
      <p:ext uri="{BB962C8B-B14F-4D97-AF65-F5344CB8AC3E}">
        <p14:creationId xmlns:p14="http://schemas.microsoft.com/office/powerpoint/2010/main" val="213912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smtClean="0">
                <a:solidFill>
                  <a:schemeClr val="tx1"/>
                </a:solidFill>
                <a:effectLst/>
                <a:latin typeface="+mn-lt"/>
                <a:ea typeface="+mn-ea"/>
                <a:cs typeface="+mn-cs"/>
              </a:rPr>
              <a:t>How does the trailer show that the women are a) Curious? b) Determined? c) Inventive? d) Focused?</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 Curious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Jackson (Janelle </a:t>
            </a:r>
            <a:r>
              <a:rPr lang="en-US" sz="1200" kern="1200" dirty="0" err="1" smtClean="0">
                <a:solidFill>
                  <a:schemeClr val="tx1"/>
                </a:solidFill>
                <a:effectLst/>
                <a:latin typeface="+mn-lt"/>
                <a:ea typeface="+mn-ea"/>
                <a:cs typeface="+mn-cs"/>
              </a:rPr>
              <a:t>Monáe</a:t>
            </a:r>
            <a:r>
              <a:rPr lang="en-US" sz="1200" kern="1200" dirty="0" smtClean="0">
                <a:solidFill>
                  <a:schemeClr val="tx1"/>
                </a:solidFill>
                <a:effectLst/>
                <a:latin typeface="+mn-lt"/>
                <a:ea typeface="+mn-ea"/>
                <a:cs typeface="+mn-cs"/>
              </a:rPr>
              <a:t>) considers becoming an engineer.</a:t>
            </a:r>
          </a:p>
          <a:p>
            <a:pPr marL="171450" lvl="0" indent="-171450">
              <a:buFont typeface="Arial" charset="0"/>
              <a:buChar char="•"/>
            </a:pPr>
            <a:r>
              <a:rPr lang="en-US" sz="1200" kern="1200" dirty="0" smtClean="0">
                <a:solidFill>
                  <a:schemeClr val="tx1"/>
                </a:solidFill>
                <a:effectLst/>
                <a:latin typeface="+mn-lt"/>
                <a:ea typeface="+mn-ea"/>
                <a:cs typeface="+mn-cs"/>
              </a:rPr>
              <a:t>Dorothy Vaughan (Octavia Spencer) learns how to operate an IBM computer.</a:t>
            </a:r>
          </a:p>
          <a:p>
            <a:pPr marL="171450" lvl="0" indent="-171450">
              <a:buFont typeface="Arial" charset="0"/>
              <a:buChar char="•"/>
            </a:pPr>
            <a:r>
              <a:rPr lang="en-US" sz="1200" kern="1200" dirty="0" smtClean="0">
                <a:solidFill>
                  <a:schemeClr val="tx1"/>
                </a:solidFill>
                <a:effectLst/>
                <a:latin typeface="+mn-lt"/>
                <a:ea typeface="+mn-ea"/>
                <a:cs typeface="+mn-cs"/>
              </a:rPr>
              <a:t>Mary Jackson finds the astronaut John Glenn attractive, despite the segregation laws in place in the US at the time.</a:t>
            </a:r>
          </a:p>
          <a:p>
            <a:pPr marL="171450" lvl="0" indent="-171450">
              <a:buFont typeface="Arial" charset="0"/>
              <a:buChar char="•"/>
            </a:pPr>
            <a:r>
              <a:rPr lang="en-US" sz="1200" kern="1200" dirty="0" smtClean="0">
                <a:solidFill>
                  <a:schemeClr val="tx1"/>
                </a:solidFill>
                <a:effectLst/>
                <a:latin typeface="+mn-lt"/>
                <a:ea typeface="+mn-ea"/>
                <a:cs typeface="+mn-cs"/>
              </a:rPr>
              <a:t>Katherine Jackson wants to attend the briefing before she is turned away on account of her gender.</a:t>
            </a:r>
          </a:p>
          <a:p>
            <a:r>
              <a:rPr lang="en-GB" sz="1200" b="1" kern="1200" dirty="0" smtClean="0">
                <a:solidFill>
                  <a:schemeClr val="tx1"/>
                </a:solidFill>
                <a:effectLst/>
                <a:latin typeface="+mn-lt"/>
                <a:ea typeface="+mn-ea"/>
                <a:cs typeface="+mn-cs"/>
              </a:rPr>
              <a:t>b) Determined</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Jackson learns how to operate the IBM computers in her free time using a library book.</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Katherine Johnson asks to attend the briefing.</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 Inventive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Katherine Johnson uses her skills to solve the mathematical problem on the blackboard in the meeting.</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 Focused</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Katherine is engrossed in solving calculations.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What advice would the characters in </a:t>
            </a:r>
            <a:r>
              <a:rPr lang="en-GB" sz="1200" b="1" i="1" kern="1200" dirty="0" smtClean="0">
                <a:solidFill>
                  <a:schemeClr val="tx1"/>
                </a:solidFill>
                <a:effectLst/>
                <a:latin typeface="+mn-lt"/>
                <a:ea typeface="+mn-ea"/>
                <a:cs typeface="+mn-cs"/>
              </a:rPr>
              <a:t>Hidden Figures </a:t>
            </a:r>
            <a:r>
              <a:rPr lang="en-GB" sz="1200" b="1" kern="1200" dirty="0" smtClean="0">
                <a:solidFill>
                  <a:schemeClr val="tx1"/>
                </a:solidFill>
                <a:effectLst/>
                <a:latin typeface="+mn-lt"/>
                <a:ea typeface="+mn-ea"/>
                <a:cs typeface="+mn-cs"/>
              </a:rPr>
              <a:t>give to the girls in the Pretty Curious advert about achieving their goals of working in STEM-related careers?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Young people may suggest that they would encourage them to work hard towards their dreams, despite any barriers that they may face.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Extension activities:</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Ask learners to reflect on how they embody these four qualities in their own lives. For example, they could be curious because they learn how to use technology to make films in their spare time. Young people can pair up with a buddy who can suggest other ways that they embody the qualities. Students can then use their experiences to create a poster or booklet about themselves that they can add to their Record of Achievement or planner as inspiration. Alternatively, this could be a filmed presentation.</a:t>
            </a:r>
          </a:p>
          <a:p>
            <a:pPr lvl="0"/>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 You could ask students to take on the role of one of the key women from </a:t>
            </a:r>
            <a:r>
              <a:rPr lang="en-GB" sz="1200" i="1" kern="1200" dirty="0" smtClean="0">
                <a:solidFill>
                  <a:schemeClr val="tx1"/>
                </a:solidFill>
                <a:effectLst/>
                <a:latin typeface="+mn-lt"/>
                <a:ea typeface="+mn-ea"/>
                <a:cs typeface="+mn-cs"/>
              </a:rPr>
              <a:t>Hidden Figures </a:t>
            </a:r>
            <a:r>
              <a:rPr lang="en-GB" sz="1200" kern="1200" dirty="0" smtClean="0">
                <a:solidFill>
                  <a:schemeClr val="tx1"/>
                </a:solidFill>
                <a:effectLst/>
                <a:latin typeface="+mn-lt"/>
                <a:ea typeface="+mn-ea"/>
                <a:cs typeface="+mn-cs"/>
              </a:rPr>
              <a:t>and send an email to one of the young girls in the Pretty Curious campaign trailer on slide 3 of the assembly presentation. In the email they could:</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Explain the difficulties that they overcame back in the 1960s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Explain how curiosity, determination, inventiveness and focus helped them to put the first American into space and in the rest of their careers (this would require research into the lives of the women)</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Explain the advantages that women have in the modern day compared to the 1960s and to also refer to the barriers that still exist</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Encourage the girl to aim for her goal of a STEM-related career.</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7</a:t>
            </a:fld>
            <a:endParaRPr lang="en-US" sz="1200"/>
          </a:p>
        </p:txBody>
      </p:sp>
    </p:spTree>
    <p:extLst>
      <p:ext uri="{BB962C8B-B14F-4D97-AF65-F5344CB8AC3E}">
        <p14:creationId xmlns:p14="http://schemas.microsoft.com/office/powerpoint/2010/main" val="154015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You may wish to replay the trailer on slide 6 again so that young people can focus on the barriers shown in the trailer.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Students can break down the barriers into racial, gender and societal barriers, as shown below. If you have more time you can split the group into three smaller groups to focus on each type of barrier before sharing their observations with the whole group. Alternatively, you could ask learners to create a Venn diagram to show the different types of barriers and how they overlap. You may wish to copy and paste the suggestions below to print for students to sort on their Venn diagrams.</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What barriers did the women face that hindered their STEM careers?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Racial:</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Questioned by the police on their way to work</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police man being shocked that the African-American women work at NASA</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Caucasian female boss calls Katherine ‘coloured’ and tells her not to be an embarrassment</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Katherine needs to use the segregated bathroom a mile away from the office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Jackson says that the finish lines are moved just when they are about to get ahead</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women are expected to put up with poor work conditions on account of their race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is stared at by students when she enters the college to study engineering</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African-American NASA workers stand in a separate line from their Caucasian colleagues to welcome the astronaut to their base.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Gender:</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Jackson is told that NASA doesn’t accept women in their engineering programme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women are called ’girls’ by the astronaut John Glenn</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When Katherine enters the control centre somebody presumes that she is the cleaner and not a colleague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Katherine is warned not to be an embarrassment in the control room as women have never worked in there before.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Societal:</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As a working mother, Katherine has to deal with the guilt of being away from her children while working long hours on the space programme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Mary censors her dreams by saying: “I’m a negro woman, I’m not going to entertain the impossible.”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women are expected to be happy to have a job at all despite the barriers and issues that they face.</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How are some of the barriers overcome?</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trailer shows that Katherine is exceptional at her job and is more reliable than the computer.</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John Glenn the astronaut has faith in Kathrine’s skills: “Glad to see NASA hasn’t given up on good old-fashioned brain power.”</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women are supportive of one another in the workplace and outside which helps them to achieve their goals.</a:t>
            </a: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ct val="0"/>
              </a:spcBef>
              <a:spcAft>
                <a:spcPts val="0"/>
              </a:spcAft>
              <a:buClrTx/>
              <a:buSzTx/>
              <a:buFont typeface="Arial" charset="0"/>
              <a:buChar char="•"/>
              <a:tabLst/>
              <a:defRPr/>
            </a:pPr>
            <a:endParaRPr lang="en-GB"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8</a:t>
            </a:fld>
            <a:endParaRPr lang="en-US" sz="1200"/>
          </a:p>
        </p:txBody>
      </p:sp>
    </p:spTree>
    <p:extLst>
      <p:ext uri="{BB962C8B-B14F-4D97-AF65-F5344CB8AC3E}">
        <p14:creationId xmlns:p14="http://schemas.microsoft.com/office/powerpoint/2010/main" val="34830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smtClean="0">
                <a:solidFill>
                  <a:schemeClr val="tx1"/>
                </a:solidFill>
                <a:effectLst/>
                <a:latin typeface="+mn-lt"/>
                <a:ea typeface="+mn-ea"/>
                <a:cs typeface="+mn-cs"/>
              </a:rPr>
              <a:t>Possible answers:</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Pretty Curious aims to inspire teenage girls to imagine a future where they use STEM – science, technology, engineering and maths – to help make a difference. Currently just one in five people working in core STEM areas today in the UK is a female *. This means there is a pool of undiscovered STEM talent. EDF Energy is hoping to increase the intake of female STEM graduates and apprentices to 30 per cent by 2018. This is an ambitious target, and one they're committed to dedicating resources and programmes, like Pretty Curious, to reach.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2. Students could suggest:</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The expectation that boys will go onto study STEM subjects and have related careers, whereas girls will arts-based careers and not into STEM careers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Lack of visible women role models in STEM careers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Unconscious stereotyping by teachers, guardians or friends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Less girls than boys taking STEM GCSEs and A-level subjects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Girls from ethnic groups could have additional barriers due to stereotyping.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3. What do you think could help break down these barriers in: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Schools?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More visible women role models in STEM careers visiting their local schools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delivering assemblies, mentoring etc.</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Challenge gender stereotypes </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Introduce girls to STEM careers and skills in specialist programmes and schemes before they select their GCSE options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Develop more interest in STEAM (Science, Technology, Engineering, Arts and Mathematics).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Workplaces?</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Mentoring for women to encourage their personal development within STEM roles, where women are traditionally under-represented.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Wider society?</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Remove prejudice against women entering STEM-related further study and employment</a:t>
            </a:r>
            <a:endParaRPr lang="en-US" sz="1200" kern="1200" dirty="0" smtClean="0">
              <a:solidFill>
                <a:schemeClr val="tx1"/>
              </a:solidFill>
              <a:effectLst/>
              <a:latin typeface="+mn-lt"/>
              <a:ea typeface="+mn-ea"/>
              <a:cs typeface="+mn-cs"/>
            </a:endParaRPr>
          </a:p>
          <a:p>
            <a:pPr marL="171450" lvl="0" indent="-171450">
              <a:buFont typeface="Arial" charset="0"/>
              <a:buChar char="•"/>
            </a:pPr>
            <a:r>
              <a:rPr lang="en-GB" sz="1200" kern="1200" dirty="0" smtClean="0">
                <a:solidFill>
                  <a:schemeClr val="tx1"/>
                </a:solidFill>
                <a:effectLst/>
                <a:latin typeface="+mn-lt"/>
                <a:ea typeface="+mn-ea"/>
                <a:cs typeface="+mn-cs"/>
              </a:rPr>
              <a:t>Encourage companies to champion gender equality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toy manufacturers.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GB"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GB" baseline="0" dirty="0" smtClean="0">
                <a:latin typeface="Calibri" charset="0"/>
              </a:rPr>
              <a:t>*</a:t>
            </a:r>
            <a:r>
              <a:rPr lang="en-GB" baseline="0" dirty="0" err="1" smtClean="0">
                <a:latin typeface="Calibri" charset="0"/>
              </a:rPr>
              <a:t>www.edfenergy</a:t>
            </a:r>
            <a:r>
              <a:rPr lang="en-GB" baseline="0" dirty="0" smtClean="0">
                <a:latin typeface="Calibri" charset="0"/>
              </a:rPr>
              <a:t>/</a:t>
            </a:r>
            <a:r>
              <a:rPr lang="en-GB" baseline="0" dirty="0" err="1" smtClean="0">
                <a:latin typeface="Calibri" charset="0"/>
              </a:rPr>
              <a:t>prettycurious</a:t>
            </a:r>
            <a:endParaRPr lang="en-GB" baseline="0" dirty="0" smtClean="0">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AE0C04-03E2-7940-8324-A35FFD09738B}" type="slidenum">
              <a:rPr lang="en-US" sz="1200"/>
              <a:pPr eaLnBrk="1" hangingPunct="1"/>
              <a:t>9</a:t>
            </a:fld>
            <a:endParaRPr lang="en-US" sz="1200"/>
          </a:p>
        </p:txBody>
      </p:sp>
    </p:spTree>
    <p:extLst>
      <p:ext uri="{BB962C8B-B14F-4D97-AF65-F5344CB8AC3E}">
        <p14:creationId xmlns:p14="http://schemas.microsoft.com/office/powerpoint/2010/main" val="1114986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789EB3-64E4-2C4C-9513-BCEDA710911B}" type="datetimeFigureOut">
              <a:rPr lang="en-GB" smtClean="0"/>
              <a:t>9/29/2021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89EB3-64E4-2C4C-9513-BCEDA710911B}" type="datetimeFigureOut">
              <a:rPr lang="en-GB" smtClean="0"/>
              <a:t>9/29/2021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89EB3-64E4-2C4C-9513-BCEDA710911B}" type="datetimeFigureOut">
              <a:rPr lang="en-GB" smtClean="0"/>
              <a:t>9/29/2021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89EB3-64E4-2C4C-9513-BCEDA710911B}" type="datetimeFigureOut">
              <a:rPr lang="en-GB" smtClean="0"/>
              <a:t>9/29/2021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89EB3-64E4-2C4C-9513-BCEDA710911B}" type="datetimeFigureOut">
              <a:rPr lang="en-GB" smtClean="0"/>
              <a:t>9/29/2021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789EB3-64E4-2C4C-9513-BCEDA710911B}" type="datetimeFigureOut">
              <a:rPr lang="en-GB" smtClean="0"/>
              <a:t>9/29/2021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789EB3-64E4-2C4C-9513-BCEDA710911B}" type="datetimeFigureOut">
              <a:rPr lang="en-GB" smtClean="0"/>
              <a:t>9/29/2021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789EB3-64E4-2C4C-9513-BCEDA710911B}" type="datetimeFigureOut">
              <a:rPr lang="en-GB" smtClean="0"/>
              <a:t>9/29/2021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89EB3-64E4-2C4C-9513-BCEDA710911B}" type="datetimeFigureOut">
              <a:rPr lang="en-GB" smtClean="0"/>
              <a:t>9/29/2021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89EB3-64E4-2C4C-9513-BCEDA710911B}" type="datetimeFigureOut">
              <a:rPr lang="en-GB" smtClean="0"/>
              <a:t>9/29/2021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89EB3-64E4-2C4C-9513-BCEDA710911B}" type="datetimeFigureOut">
              <a:rPr lang="en-GB" smtClean="0"/>
              <a:t>9/29/2021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067A36-0EF3-BB4A-A812-911C956EC8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89EB3-64E4-2C4C-9513-BCEDA710911B}" type="datetimeFigureOut">
              <a:rPr lang="en-GB" smtClean="0"/>
              <a:t>9/29/2021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67A36-0EF3-BB4A-A812-911C956EC834}" type="slidenum">
              <a:rPr lang="en-GB" smtClean="0"/>
              <a:t>‹#›</a:t>
            </a:fld>
            <a:endParaRPr lang="en-GB"/>
          </a:p>
        </p:txBody>
      </p:sp>
    </p:spTree>
    <p:extLst>
      <p:ext uri="{BB962C8B-B14F-4D97-AF65-F5344CB8AC3E}">
        <p14:creationId xmlns:p14="http://schemas.microsoft.com/office/powerpoint/2010/main" val="94279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79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9" y="1385047"/>
            <a:ext cx="10103304" cy="5029200"/>
          </a:xfrm>
          <a:prstGeom prst="rect">
            <a:avLst/>
          </a:prstGeom>
        </p:spPr>
      </p:pic>
      <p:sp>
        <p:nvSpPr>
          <p:cNvPr id="4" name="TextBox 3"/>
          <p:cNvSpPr txBox="1"/>
          <p:nvPr/>
        </p:nvSpPr>
        <p:spPr>
          <a:xfrm>
            <a:off x="5620870" y="2818849"/>
            <a:ext cx="3194169" cy="2862322"/>
          </a:xfrm>
          <a:prstGeom prst="rect">
            <a:avLst/>
          </a:prstGeom>
          <a:noFill/>
        </p:spPr>
        <p:txBody>
          <a:bodyPr wrap="square" rtlCol="0">
            <a:spAutoFit/>
          </a:bodyPr>
          <a:lstStyle/>
          <a:p>
            <a:pPr algn="ctr"/>
            <a:r>
              <a:rPr lang="en-GB" sz="2400" b="1" i="1" dirty="0" smtClean="0">
                <a:solidFill>
                  <a:srgbClr val="FFA900"/>
                </a:solidFill>
                <a:ea typeface="Verdana" charset="0"/>
                <a:cs typeface="Verdana" charset="0"/>
              </a:rPr>
              <a:t>“It doesn’t matter what your stars are, everybody should be aiming high.”</a:t>
            </a:r>
          </a:p>
          <a:p>
            <a:pPr algn="ctr"/>
            <a:endParaRPr lang="en-GB" sz="2400" dirty="0" smtClean="0">
              <a:solidFill>
                <a:srgbClr val="FFA900"/>
              </a:solidFill>
              <a:ea typeface="Verdana" charset="0"/>
              <a:cs typeface="Verdana" charset="0"/>
            </a:endParaRPr>
          </a:p>
          <a:p>
            <a:pPr algn="ctr"/>
            <a:r>
              <a:rPr lang="en-GB" dirty="0" smtClean="0">
                <a:solidFill>
                  <a:srgbClr val="FFA900"/>
                </a:solidFill>
                <a:ea typeface="Verdana" charset="0"/>
                <a:cs typeface="Verdana" charset="0"/>
              </a:rPr>
              <a:t>Dr Maggie </a:t>
            </a:r>
            <a:r>
              <a:rPr lang="en-GB" dirty="0" err="1" smtClean="0">
                <a:solidFill>
                  <a:srgbClr val="FFA900"/>
                </a:solidFill>
                <a:ea typeface="Verdana" charset="0"/>
                <a:cs typeface="Verdana" charset="0"/>
              </a:rPr>
              <a:t>Aderin</a:t>
            </a:r>
            <a:r>
              <a:rPr lang="en-GB" dirty="0" err="1">
                <a:solidFill>
                  <a:srgbClr val="FFA900"/>
                </a:solidFill>
                <a:ea typeface="Verdana" charset="0"/>
                <a:cs typeface="Verdana" charset="0"/>
              </a:rPr>
              <a:t>-</a:t>
            </a:r>
            <a:r>
              <a:rPr lang="en-GB" dirty="0" err="1" smtClean="0">
                <a:solidFill>
                  <a:srgbClr val="FFA900"/>
                </a:solidFill>
                <a:ea typeface="Verdana" charset="0"/>
                <a:cs typeface="Verdana" charset="0"/>
              </a:rPr>
              <a:t>Pocock</a:t>
            </a:r>
            <a:endParaRPr lang="en-GB" dirty="0" smtClean="0">
              <a:solidFill>
                <a:srgbClr val="FFA900"/>
              </a:solidFill>
              <a:ea typeface="Verdana" charset="0"/>
              <a:cs typeface="Verdana" charset="0"/>
            </a:endParaRPr>
          </a:p>
          <a:p>
            <a:pPr algn="ctr"/>
            <a:r>
              <a:rPr lang="en-GB" dirty="0" smtClean="0">
                <a:solidFill>
                  <a:srgbClr val="FFA900"/>
                </a:solidFill>
                <a:ea typeface="Verdana" charset="0"/>
                <a:cs typeface="Verdana" charset="0"/>
              </a:rPr>
              <a:t>Space scientist and </a:t>
            </a:r>
            <a:br>
              <a:rPr lang="en-GB" dirty="0" smtClean="0">
                <a:solidFill>
                  <a:srgbClr val="FFA900"/>
                </a:solidFill>
                <a:ea typeface="Verdana" charset="0"/>
                <a:cs typeface="Verdana" charset="0"/>
              </a:rPr>
            </a:br>
            <a:r>
              <a:rPr lang="en-GB" dirty="0" smtClean="0">
                <a:solidFill>
                  <a:srgbClr val="FFA900"/>
                </a:solidFill>
                <a:ea typeface="Verdana" charset="0"/>
                <a:cs typeface="Verdana" charset="0"/>
              </a:rPr>
              <a:t>science educator</a:t>
            </a:r>
            <a:endParaRPr lang="en-GB" dirty="0">
              <a:solidFill>
                <a:srgbClr val="FFA900"/>
              </a:solidFill>
              <a:ea typeface="Verdana" charset="0"/>
              <a:cs typeface="Verdana" charset="0"/>
            </a:endParaRPr>
          </a:p>
        </p:txBody>
      </p:sp>
      <p:sp>
        <p:nvSpPr>
          <p:cNvPr id="7" name="TextBox 6"/>
          <p:cNvSpPr txBox="1"/>
          <p:nvPr/>
        </p:nvSpPr>
        <p:spPr>
          <a:xfrm>
            <a:off x="6921993" y="5434950"/>
            <a:ext cx="2108200" cy="246221"/>
          </a:xfrm>
          <a:prstGeom prst="rect">
            <a:avLst/>
          </a:prstGeom>
          <a:noFill/>
        </p:spPr>
        <p:txBody>
          <a:bodyPr wrap="square" rtlCol="0">
            <a:spAutoFit/>
          </a:bodyPr>
          <a:lstStyle/>
          <a:p>
            <a:r>
              <a:rPr lang="en-GB" sz="1000" dirty="0" smtClean="0"/>
              <a:t>© Into Film 2017. All rights reserved.</a:t>
            </a:r>
            <a:endParaRPr lang="en-GB" sz="1000" dirty="0"/>
          </a:p>
        </p:txBody>
      </p:sp>
    </p:spTree>
    <p:extLst>
      <p:ext uri="{BB962C8B-B14F-4D97-AF65-F5344CB8AC3E}">
        <p14:creationId xmlns:p14="http://schemas.microsoft.com/office/powerpoint/2010/main" val="75277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1480384"/>
            <a:ext cx="9143999" cy="523220"/>
          </a:xfrm>
          <a:prstGeom prst="rect">
            <a:avLst/>
          </a:prstGeom>
          <a:noFill/>
        </p:spPr>
        <p:txBody>
          <a:bodyPr wrap="square" rtlCol="0">
            <a:spAutoFit/>
          </a:bodyPr>
          <a:lstStyle/>
          <a:p>
            <a:pPr algn="ctr"/>
            <a:r>
              <a:rPr lang="en-US" sz="2800" b="1" dirty="0" smtClean="0">
                <a:solidFill>
                  <a:srgbClr val="FFA900"/>
                </a:solidFill>
                <a:cs typeface="Verdana"/>
              </a:rPr>
              <a:t>‘Already be </a:t>
            </a:r>
            <a:r>
              <a:rPr lang="en-US" sz="2800" b="1" dirty="0">
                <a:solidFill>
                  <a:srgbClr val="FFA900"/>
                </a:solidFill>
                <a:cs typeface="Verdana"/>
              </a:rPr>
              <a:t>o</a:t>
            </a:r>
            <a:r>
              <a:rPr lang="en-US" sz="2800" b="1" dirty="0" smtClean="0">
                <a:solidFill>
                  <a:srgbClr val="FFA900"/>
                </a:solidFill>
                <a:cs typeface="Verdana"/>
              </a:rPr>
              <a:t>ne’</a:t>
            </a:r>
            <a:endParaRPr lang="en-US" sz="2800" b="1" dirty="0">
              <a:solidFill>
                <a:srgbClr val="FFA900"/>
              </a:solidFill>
              <a:cs typeface="Verdana"/>
            </a:endParaRPr>
          </a:p>
        </p:txBody>
      </p:sp>
      <p:pic>
        <p:nvPicPr>
          <p:cNvPr id="2" name="Hidden Figures |  Already Be One  | Official HD Clip 2017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0349" y="2084286"/>
            <a:ext cx="6040344" cy="3394547"/>
          </a:xfrm>
          <a:prstGeom prst="rect">
            <a:avLst/>
          </a:prstGeom>
        </p:spPr>
      </p:pic>
      <p:sp>
        <p:nvSpPr>
          <p:cNvPr id="7" name="TextBox 6"/>
          <p:cNvSpPr txBox="1"/>
          <p:nvPr/>
        </p:nvSpPr>
        <p:spPr>
          <a:xfrm>
            <a:off x="2916893" y="5546068"/>
            <a:ext cx="4761376" cy="215444"/>
          </a:xfrm>
          <a:prstGeom prst="rect">
            <a:avLst/>
          </a:prstGeom>
          <a:noFill/>
        </p:spPr>
        <p:txBody>
          <a:bodyPr wrap="square" rtlCol="0">
            <a:spAutoFit/>
          </a:bodyPr>
          <a:lstStyle/>
          <a:p>
            <a:pPr algn="r"/>
            <a:r>
              <a:rPr lang="en-GB" sz="800" dirty="0" smtClean="0">
                <a:solidFill>
                  <a:schemeClr val="bg1"/>
                </a:solidFill>
              </a:rPr>
              <a:t>© 2017 Twentieth Century Fox Home Entertainment LLC. All rights reserved.</a:t>
            </a:r>
            <a:endParaRPr lang="en-GB" sz="800" dirty="0">
              <a:solidFill>
                <a:schemeClr val="bg1"/>
              </a:solidFill>
            </a:endParaRPr>
          </a:p>
        </p:txBody>
      </p:sp>
    </p:spTree>
    <p:extLst>
      <p:ext uri="{BB962C8B-B14F-4D97-AF65-F5344CB8AC3E}">
        <p14:creationId xmlns:p14="http://schemas.microsoft.com/office/powerpoint/2010/main" val="1875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5711" y="2028861"/>
            <a:ext cx="5849889" cy="1938992"/>
          </a:xfrm>
          <a:prstGeom prst="rect">
            <a:avLst/>
          </a:prstGeom>
          <a:noFill/>
        </p:spPr>
        <p:txBody>
          <a:bodyPr wrap="square" rtlCol="0">
            <a:spAutoFit/>
          </a:bodyPr>
          <a:lstStyle/>
          <a:p>
            <a:r>
              <a:rPr lang="en-GB" sz="2400" dirty="0" smtClean="0">
                <a:solidFill>
                  <a:schemeClr val="tx1">
                    <a:lumMod val="75000"/>
                    <a:lumOff val="25000"/>
                  </a:schemeClr>
                </a:solidFill>
                <a:ea typeface="Verdana" charset="0"/>
                <a:cs typeface="Verdana" charset="0"/>
              </a:rPr>
              <a:t>You will watch the EDF Energy trailer for their Pretty Curious campaign. </a:t>
            </a:r>
          </a:p>
          <a:p>
            <a:endParaRPr lang="en-GB" sz="2400" dirty="0">
              <a:solidFill>
                <a:schemeClr val="tx1">
                  <a:lumMod val="75000"/>
                  <a:lumOff val="25000"/>
                </a:schemeClr>
              </a:solidFill>
              <a:ea typeface="Verdana" charset="0"/>
              <a:cs typeface="Verdana" charset="0"/>
            </a:endParaRPr>
          </a:p>
          <a:p>
            <a:r>
              <a:rPr lang="en-GB" sz="2400" dirty="0" smtClean="0">
                <a:solidFill>
                  <a:schemeClr val="tx1">
                    <a:lumMod val="75000"/>
                    <a:lumOff val="25000"/>
                  </a:schemeClr>
                </a:solidFill>
                <a:ea typeface="Verdana" charset="0"/>
                <a:cs typeface="Verdana" charset="0"/>
              </a:rPr>
              <a:t>As you watch it, take note of the adjectives that are shown after ‘I’m pretty…’</a:t>
            </a:r>
          </a:p>
        </p:txBody>
      </p:sp>
    </p:spTree>
    <p:extLst>
      <p:ext uri="{BB962C8B-B14F-4D97-AF65-F5344CB8AC3E}">
        <p14:creationId xmlns:p14="http://schemas.microsoft.com/office/powerpoint/2010/main" val="63111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1481818"/>
            <a:ext cx="9143999" cy="523220"/>
          </a:xfrm>
          <a:prstGeom prst="rect">
            <a:avLst/>
          </a:prstGeom>
          <a:noFill/>
        </p:spPr>
        <p:txBody>
          <a:bodyPr wrap="square" rtlCol="0">
            <a:spAutoFit/>
          </a:bodyPr>
          <a:lstStyle/>
          <a:p>
            <a:pPr algn="ctr"/>
            <a:r>
              <a:rPr lang="en-US" sz="2800" b="1" dirty="0" smtClean="0">
                <a:solidFill>
                  <a:srgbClr val="FFA900"/>
                </a:solidFill>
                <a:cs typeface="Verdana"/>
              </a:rPr>
              <a:t>Pretty Curious trailer</a:t>
            </a:r>
            <a:endParaRPr lang="en-US" sz="2800" b="1" dirty="0">
              <a:solidFill>
                <a:srgbClr val="FFA900"/>
              </a:solidFill>
              <a:cs typeface="Verdana"/>
            </a:endParaRPr>
          </a:p>
        </p:txBody>
      </p:sp>
      <p:pic>
        <p:nvPicPr>
          <p:cNvPr id="7" name="Pretty Curious trailer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0175" y="2069206"/>
            <a:ext cx="6361126" cy="3578133"/>
          </a:xfrm>
          <a:prstGeom prst="rect">
            <a:avLst/>
          </a:prstGeom>
        </p:spPr>
      </p:pic>
      <p:sp>
        <p:nvSpPr>
          <p:cNvPr id="8" name="TextBox 7"/>
          <p:cNvSpPr txBox="1"/>
          <p:nvPr/>
        </p:nvSpPr>
        <p:spPr>
          <a:xfrm>
            <a:off x="5150531" y="5633892"/>
            <a:ext cx="2678346" cy="215444"/>
          </a:xfrm>
          <a:prstGeom prst="rect">
            <a:avLst/>
          </a:prstGeom>
          <a:noFill/>
        </p:spPr>
        <p:txBody>
          <a:bodyPr wrap="square" rtlCol="0">
            <a:spAutoFit/>
          </a:bodyPr>
          <a:lstStyle/>
          <a:p>
            <a:pPr algn="r"/>
            <a:r>
              <a:rPr lang="en-GB" sz="800" dirty="0" smtClean="0">
                <a:solidFill>
                  <a:schemeClr val="bg1"/>
                </a:solidFill>
              </a:rPr>
              <a:t>© EDF Energy 2016. All rights reserved</a:t>
            </a:r>
            <a:endParaRPr lang="en-GB" sz="800" dirty="0">
              <a:solidFill>
                <a:schemeClr val="bg1"/>
              </a:solidFill>
            </a:endParaRPr>
          </a:p>
        </p:txBody>
      </p:sp>
    </p:spTree>
    <p:extLst>
      <p:ext uri="{BB962C8B-B14F-4D97-AF65-F5344CB8AC3E}">
        <p14:creationId xmlns:p14="http://schemas.microsoft.com/office/powerpoint/2010/main" val="18283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p:cNvSpPr txBox="1">
            <a:spLocks noChangeArrowheads="1"/>
          </p:cNvSpPr>
          <p:nvPr/>
        </p:nvSpPr>
        <p:spPr bwMode="auto">
          <a:xfrm>
            <a:off x="152404" y="1500600"/>
            <a:ext cx="8713788" cy="52322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A900"/>
                </a:solidFill>
                <a:latin typeface="+mn-lt"/>
                <a:cs typeface="Verdana"/>
              </a:rPr>
              <a:t>Background to </a:t>
            </a:r>
            <a:r>
              <a:rPr lang="en-US" sz="2800" b="1" i="1" dirty="0" smtClean="0">
                <a:solidFill>
                  <a:srgbClr val="FFA900"/>
                </a:solidFill>
                <a:latin typeface="+mn-lt"/>
                <a:cs typeface="Verdana"/>
              </a:rPr>
              <a:t>Hidden Figures</a:t>
            </a:r>
            <a:endParaRPr lang="en-US" sz="2800" b="1" i="1" dirty="0">
              <a:solidFill>
                <a:srgbClr val="FFA900"/>
              </a:solidFill>
              <a:latin typeface="+mn-lt"/>
              <a:cs typeface="Verdana"/>
            </a:endParaRPr>
          </a:p>
        </p:txBody>
      </p:sp>
      <p:sp>
        <p:nvSpPr>
          <p:cNvPr id="4" name="TextBox 3"/>
          <p:cNvSpPr txBox="1"/>
          <p:nvPr/>
        </p:nvSpPr>
        <p:spPr>
          <a:xfrm>
            <a:off x="579965" y="2198631"/>
            <a:ext cx="8286227" cy="3785652"/>
          </a:xfrm>
          <a:prstGeom prst="rect">
            <a:avLst/>
          </a:prstGeom>
          <a:noFill/>
        </p:spPr>
        <p:txBody>
          <a:bodyPr wrap="square" rtlCol="0">
            <a:spAutoFit/>
          </a:bodyPr>
          <a:lstStyle/>
          <a:p>
            <a:r>
              <a:rPr lang="en-GB" sz="2400" i="1" dirty="0" smtClean="0">
                <a:ea typeface="Verdana" charset="0"/>
                <a:cs typeface="Verdana" charset="0"/>
              </a:rPr>
              <a:t>Hidden Figures </a:t>
            </a:r>
            <a:r>
              <a:rPr lang="en-GB" sz="2400" dirty="0" smtClean="0">
                <a:ea typeface="Verdana" charset="0"/>
                <a:cs typeface="Verdana" charset="0"/>
              </a:rPr>
              <a:t>tells the true story of the African-American women ‘computers’ who </a:t>
            </a:r>
            <a:r>
              <a:rPr lang="en-GB" sz="2400" dirty="0">
                <a:ea typeface="Verdana" charset="0"/>
                <a:cs typeface="Verdana" charset="0"/>
              </a:rPr>
              <a:t>u</a:t>
            </a:r>
            <a:r>
              <a:rPr lang="en-GB" sz="2400" dirty="0" smtClean="0">
                <a:ea typeface="Verdana" charset="0"/>
                <a:cs typeface="Verdana" charset="0"/>
              </a:rPr>
              <a:t>sed their resourcefulness and ingenuity to help NASA to propel the first man into space.</a:t>
            </a:r>
          </a:p>
          <a:p>
            <a:endParaRPr lang="en-GB" sz="1200" dirty="0" smtClean="0">
              <a:ea typeface="Verdana" charset="0"/>
              <a:cs typeface="Verdana" charset="0"/>
            </a:endParaRPr>
          </a:p>
          <a:p>
            <a:r>
              <a:rPr lang="en-GB" sz="2400" dirty="0" smtClean="0">
                <a:ea typeface="Verdana" charset="0"/>
                <a:cs typeface="Verdana" charset="0"/>
              </a:rPr>
              <a:t>It is centred around the NASA base in Langley, Virginia in the south of the USA in 1961. At this time, American society was segregated, the US was involved in the space race with the USSR and the feminist movement was in its early days.</a:t>
            </a:r>
          </a:p>
          <a:p>
            <a:endParaRPr lang="en-GB" sz="1200" dirty="0">
              <a:ea typeface="Verdana" charset="0"/>
              <a:cs typeface="Verdana" charset="0"/>
            </a:endParaRPr>
          </a:p>
          <a:p>
            <a:r>
              <a:rPr lang="en-GB" sz="2400" dirty="0" smtClean="0">
                <a:ea typeface="Verdana" charset="0"/>
                <a:cs typeface="Verdana" charset="0"/>
              </a:rPr>
              <a:t>The film is based on the non-fiction book of the same name by Margot Lee </a:t>
            </a:r>
            <a:r>
              <a:rPr lang="en-GB" sz="2400" dirty="0" err="1" smtClean="0">
                <a:ea typeface="Verdana" charset="0"/>
                <a:cs typeface="Verdana" charset="0"/>
              </a:rPr>
              <a:t>Shetterly</a:t>
            </a:r>
            <a:r>
              <a:rPr lang="en-GB" sz="2400" dirty="0" smtClean="0">
                <a:ea typeface="Verdana" charset="0"/>
                <a:cs typeface="Verdana" charset="0"/>
              </a:rPr>
              <a:t>, published in 2016.</a:t>
            </a:r>
          </a:p>
        </p:txBody>
      </p:sp>
    </p:spTree>
    <p:extLst>
      <p:ext uri="{BB962C8B-B14F-4D97-AF65-F5344CB8AC3E}">
        <p14:creationId xmlns:p14="http://schemas.microsoft.com/office/powerpoint/2010/main" val="163579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p:cNvSpPr txBox="1">
            <a:spLocks noChangeArrowheads="1"/>
          </p:cNvSpPr>
          <p:nvPr/>
        </p:nvSpPr>
        <p:spPr bwMode="auto">
          <a:xfrm>
            <a:off x="155041" y="1545984"/>
            <a:ext cx="8713788" cy="52322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A900"/>
                </a:solidFill>
                <a:latin typeface="+mn-lt"/>
                <a:cs typeface="Verdana"/>
              </a:rPr>
              <a:t>Trailer task</a:t>
            </a:r>
            <a:endParaRPr lang="en-US" sz="2800" b="1" dirty="0">
              <a:solidFill>
                <a:srgbClr val="FFA900"/>
              </a:solidFill>
              <a:latin typeface="+mn-lt"/>
              <a:cs typeface="Verdana"/>
            </a:endParaRPr>
          </a:p>
        </p:txBody>
      </p:sp>
      <p:sp>
        <p:nvSpPr>
          <p:cNvPr id="3" name="TextBox 2"/>
          <p:cNvSpPr txBox="1"/>
          <p:nvPr/>
        </p:nvSpPr>
        <p:spPr>
          <a:xfrm>
            <a:off x="915894" y="2513331"/>
            <a:ext cx="7810500" cy="2677656"/>
          </a:xfrm>
          <a:prstGeom prst="rect">
            <a:avLst/>
          </a:prstGeom>
          <a:noFill/>
        </p:spPr>
        <p:txBody>
          <a:bodyPr wrap="square" rtlCol="0">
            <a:spAutoFit/>
          </a:bodyPr>
          <a:lstStyle/>
          <a:p>
            <a:r>
              <a:rPr lang="en-GB" sz="2400" dirty="0" smtClean="0">
                <a:ea typeface="Verdana" charset="0"/>
                <a:cs typeface="Verdana" charset="0"/>
              </a:rPr>
              <a:t>How does the trailer show that the women are: </a:t>
            </a:r>
          </a:p>
          <a:p>
            <a:pPr marL="457200" indent="-457200">
              <a:lnSpc>
                <a:spcPct val="150000"/>
              </a:lnSpc>
              <a:buFont typeface="+mj-lt"/>
              <a:buAutoNum type="alphaLcParenR"/>
            </a:pPr>
            <a:r>
              <a:rPr lang="en-GB" sz="2400" dirty="0" smtClean="0">
                <a:ea typeface="Verdana" charset="0"/>
                <a:cs typeface="Verdana" charset="0"/>
              </a:rPr>
              <a:t>Curious? </a:t>
            </a:r>
          </a:p>
          <a:p>
            <a:pPr marL="457200" indent="-457200">
              <a:lnSpc>
                <a:spcPct val="150000"/>
              </a:lnSpc>
              <a:buFont typeface="+mj-lt"/>
              <a:buAutoNum type="alphaLcParenR"/>
            </a:pPr>
            <a:r>
              <a:rPr lang="en-GB" sz="2400" dirty="0" smtClean="0">
                <a:ea typeface="Verdana" charset="0"/>
                <a:cs typeface="Verdana" charset="0"/>
              </a:rPr>
              <a:t>Determined?</a:t>
            </a:r>
          </a:p>
          <a:p>
            <a:pPr marL="457200" indent="-457200">
              <a:lnSpc>
                <a:spcPct val="150000"/>
              </a:lnSpc>
              <a:buFont typeface="+mj-lt"/>
              <a:buAutoNum type="alphaLcParenR"/>
            </a:pPr>
            <a:r>
              <a:rPr lang="en-GB" sz="2400" dirty="0" smtClean="0">
                <a:ea typeface="Verdana" charset="0"/>
                <a:cs typeface="Verdana" charset="0"/>
              </a:rPr>
              <a:t>Inventive? </a:t>
            </a:r>
          </a:p>
          <a:p>
            <a:pPr marL="457200" indent="-457200">
              <a:lnSpc>
                <a:spcPct val="150000"/>
              </a:lnSpc>
              <a:buFont typeface="+mj-lt"/>
              <a:buAutoNum type="alphaLcParenR"/>
            </a:pPr>
            <a:r>
              <a:rPr lang="en-GB" sz="2400" dirty="0">
                <a:ea typeface="Verdana" charset="0"/>
                <a:cs typeface="Verdana" charset="0"/>
              </a:rPr>
              <a:t>F</a:t>
            </a:r>
            <a:r>
              <a:rPr lang="en-GB" sz="2400" dirty="0" smtClean="0">
                <a:ea typeface="Verdana" charset="0"/>
                <a:cs typeface="Verdana" charset="0"/>
              </a:rPr>
              <a:t>ocused?</a:t>
            </a:r>
          </a:p>
        </p:txBody>
      </p:sp>
    </p:spTree>
    <p:extLst>
      <p:ext uri="{BB962C8B-B14F-4D97-AF65-F5344CB8AC3E}">
        <p14:creationId xmlns:p14="http://schemas.microsoft.com/office/powerpoint/2010/main" val="13836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67849" y="1484796"/>
            <a:ext cx="6622991" cy="461665"/>
          </a:xfrm>
          <a:prstGeom prst="rect">
            <a:avLst/>
          </a:prstGeom>
          <a:noFill/>
        </p:spPr>
        <p:txBody>
          <a:bodyPr wrap="square" rtlCol="0">
            <a:spAutoFit/>
          </a:bodyPr>
          <a:lstStyle/>
          <a:p>
            <a:pPr algn="ctr"/>
            <a:r>
              <a:rPr lang="en-US" sz="2400" b="1" i="1" dirty="0" smtClean="0">
                <a:solidFill>
                  <a:srgbClr val="FFA900"/>
                </a:solidFill>
                <a:cs typeface="Verdana"/>
              </a:rPr>
              <a:t>Hidden Figures </a:t>
            </a:r>
            <a:r>
              <a:rPr lang="en-US" sz="2400" b="1" dirty="0" smtClean="0">
                <a:solidFill>
                  <a:srgbClr val="FFA900"/>
                </a:solidFill>
                <a:cs typeface="Verdana"/>
              </a:rPr>
              <a:t>trailer</a:t>
            </a:r>
            <a:endParaRPr lang="en-US" sz="2400" b="1" dirty="0">
              <a:solidFill>
                <a:srgbClr val="FFA900"/>
              </a:solidFill>
              <a:cs typeface="Verdana"/>
            </a:endParaRPr>
          </a:p>
        </p:txBody>
      </p:sp>
      <p:pic>
        <p:nvPicPr>
          <p:cNvPr id="7" name="Trailer  Taraji P. Henson, Octavia Spencer, Janelle Monáe Star In Hidden Figures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16111" y="1946461"/>
            <a:ext cx="4836018" cy="3627014"/>
          </a:xfrm>
          <a:prstGeom prst="rect">
            <a:avLst/>
          </a:prstGeom>
        </p:spPr>
      </p:pic>
      <p:sp>
        <p:nvSpPr>
          <p:cNvPr id="8" name="TextBox 7"/>
          <p:cNvSpPr txBox="1"/>
          <p:nvPr/>
        </p:nvSpPr>
        <p:spPr>
          <a:xfrm>
            <a:off x="2278134" y="5586922"/>
            <a:ext cx="4761376" cy="215444"/>
          </a:xfrm>
          <a:prstGeom prst="rect">
            <a:avLst/>
          </a:prstGeom>
          <a:noFill/>
        </p:spPr>
        <p:txBody>
          <a:bodyPr wrap="square" rtlCol="0">
            <a:spAutoFit/>
          </a:bodyPr>
          <a:lstStyle/>
          <a:p>
            <a:pPr algn="r"/>
            <a:r>
              <a:rPr lang="en-GB" sz="800" dirty="0" smtClean="0">
                <a:solidFill>
                  <a:schemeClr val="bg1"/>
                </a:solidFill>
              </a:rPr>
              <a:t>© 2017 Twentieth Century Fox Home Entertainment LLC. All rights reserved.</a:t>
            </a:r>
            <a:endParaRPr lang="en-GB" sz="800" dirty="0">
              <a:solidFill>
                <a:schemeClr val="bg1"/>
              </a:solidFill>
            </a:endParaRPr>
          </a:p>
        </p:txBody>
      </p:sp>
    </p:spTree>
    <p:extLst>
      <p:ext uri="{BB962C8B-B14F-4D97-AF65-F5344CB8AC3E}">
        <p14:creationId xmlns:p14="http://schemas.microsoft.com/office/powerpoint/2010/main" val="121192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p:cNvSpPr txBox="1">
            <a:spLocks noChangeArrowheads="1"/>
          </p:cNvSpPr>
          <p:nvPr/>
        </p:nvSpPr>
        <p:spPr bwMode="auto">
          <a:xfrm>
            <a:off x="155041" y="1532537"/>
            <a:ext cx="8713788" cy="52322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A900"/>
                </a:solidFill>
                <a:latin typeface="+mn-lt"/>
                <a:cs typeface="Verdana"/>
              </a:rPr>
              <a:t>Reflecting on the trailer</a:t>
            </a:r>
            <a:endParaRPr lang="en-US" sz="2800" b="1" dirty="0">
              <a:solidFill>
                <a:srgbClr val="FFA900"/>
              </a:solidFill>
              <a:latin typeface="+mn-lt"/>
              <a:cs typeface="Verdana"/>
            </a:endParaRPr>
          </a:p>
        </p:txBody>
      </p:sp>
      <p:sp>
        <p:nvSpPr>
          <p:cNvPr id="3" name="TextBox 2"/>
          <p:cNvSpPr txBox="1"/>
          <p:nvPr/>
        </p:nvSpPr>
        <p:spPr>
          <a:xfrm>
            <a:off x="755131" y="2224888"/>
            <a:ext cx="7513608" cy="3416320"/>
          </a:xfrm>
          <a:prstGeom prst="rect">
            <a:avLst/>
          </a:prstGeom>
          <a:noFill/>
        </p:spPr>
        <p:txBody>
          <a:bodyPr wrap="square" rtlCol="0">
            <a:spAutoFit/>
          </a:bodyPr>
          <a:lstStyle/>
          <a:p>
            <a:r>
              <a:rPr lang="en-GB" sz="2400" dirty="0" smtClean="0">
                <a:solidFill>
                  <a:schemeClr val="tx1">
                    <a:lumMod val="75000"/>
                    <a:lumOff val="25000"/>
                  </a:schemeClr>
                </a:solidFill>
                <a:ea typeface="Verdana" charset="0"/>
                <a:cs typeface="Verdana" charset="0"/>
              </a:rPr>
              <a:t>How does the trailer show that the women are:</a:t>
            </a:r>
          </a:p>
          <a:p>
            <a:pPr marL="457200" indent="-457200">
              <a:buFont typeface="+mj-lt"/>
              <a:buAutoNum type="alphaLcParenR"/>
            </a:pPr>
            <a:r>
              <a:rPr lang="en-GB" sz="2400" dirty="0" smtClean="0">
                <a:solidFill>
                  <a:schemeClr val="tx1">
                    <a:lumMod val="75000"/>
                    <a:lumOff val="25000"/>
                  </a:schemeClr>
                </a:solidFill>
                <a:ea typeface="Verdana" charset="0"/>
                <a:cs typeface="Verdana" charset="0"/>
              </a:rPr>
              <a:t>Curious?</a:t>
            </a:r>
          </a:p>
          <a:p>
            <a:pPr marL="457200" indent="-457200">
              <a:buFont typeface="+mj-lt"/>
              <a:buAutoNum type="alphaLcParenR"/>
            </a:pPr>
            <a:r>
              <a:rPr lang="en-GB" sz="2400" dirty="0" smtClean="0">
                <a:solidFill>
                  <a:schemeClr val="tx1">
                    <a:lumMod val="75000"/>
                    <a:lumOff val="25000"/>
                  </a:schemeClr>
                </a:solidFill>
                <a:ea typeface="Verdana" charset="0"/>
                <a:cs typeface="Verdana" charset="0"/>
              </a:rPr>
              <a:t>Determined</a:t>
            </a:r>
            <a:r>
              <a:rPr lang="en-GB" sz="2400" dirty="0">
                <a:solidFill>
                  <a:schemeClr val="tx1">
                    <a:lumMod val="75000"/>
                    <a:lumOff val="25000"/>
                  </a:schemeClr>
                </a:solidFill>
                <a:ea typeface="Verdana" charset="0"/>
                <a:cs typeface="Verdana" charset="0"/>
              </a:rPr>
              <a:t>?</a:t>
            </a:r>
            <a:endParaRPr lang="en-GB" sz="2400" dirty="0" smtClean="0">
              <a:solidFill>
                <a:schemeClr val="tx1">
                  <a:lumMod val="75000"/>
                  <a:lumOff val="25000"/>
                </a:schemeClr>
              </a:solidFill>
              <a:ea typeface="Verdana" charset="0"/>
              <a:cs typeface="Verdana" charset="0"/>
            </a:endParaRPr>
          </a:p>
          <a:p>
            <a:pPr marL="457200" indent="-457200">
              <a:buFont typeface="+mj-lt"/>
              <a:buAutoNum type="alphaLcParenR"/>
            </a:pPr>
            <a:r>
              <a:rPr lang="en-GB" sz="2400" dirty="0" smtClean="0">
                <a:solidFill>
                  <a:schemeClr val="tx1">
                    <a:lumMod val="75000"/>
                    <a:lumOff val="25000"/>
                  </a:schemeClr>
                </a:solidFill>
                <a:ea typeface="Verdana" charset="0"/>
                <a:cs typeface="Verdana" charset="0"/>
              </a:rPr>
              <a:t>Inventive? </a:t>
            </a:r>
          </a:p>
          <a:p>
            <a:pPr marL="457200" indent="-457200">
              <a:buFont typeface="+mj-lt"/>
              <a:buAutoNum type="alphaLcParenR"/>
            </a:pPr>
            <a:r>
              <a:rPr lang="en-GB" sz="2400" dirty="0">
                <a:solidFill>
                  <a:schemeClr val="tx1">
                    <a:lumMod val="75000"/>
                    <a:lumOff val="25000"/>
                  </a:schemeClr>
                </a:solidFill>
                <a:ea typeface="Verdana" charset="0"/>
                <a:cs typeface="Verdana" charset="0"/>
              </a:rPr>
              <a:t>F</a:t>
            </a:r>
            <a:r>
              <a:rPr lang="en-GB" sz="2400" dirty="0" smtClean="0">
                <a:solidFill>
                  <a:schemeClr val="tx1">
                    <a:lumMod val="75000"/>
                    <a:lumOff val="25000"/>
                  </a:schemeClr>
                </a:solidFill>
                <a:ea typeface="Verdana" charset="0"/>
                <a:cs typeface="Verdana" charset="0"/>
              </a:rPr>
              <a:t>ocused?</a:t>
            </a:r>
          </a:p>
          <a:p>
            <a:pPr marL="457200" indent="-457200">
              <a:buFont typeface="+mj-lt"/>
              <a:buAutoNum type="arabicPeriod"/>
            </a:pPr>
            <a:endParaRPr lang="en-GB" sz="2400" dirty="0">
              <a:solidFill>
                <a:schemeClr val="tx1">
                  <a:lumMod val="75000"/>
                  <a:lumOff val="25000"/>
                </a:schemeClr>
              </a:solidFill>
              <a:ea typeface="Verdana" charset="0"/>
              <a:cs typeface="Verdana" charset="0"/>
            </a:endParaRPr>
          </a:p>
          <a:p>
            <a:r>
              <a:rPr lang="en-GB" sz="2400" dirty="0" smtClean="0">
                <a:solidFill>
                  <a:schemeClr val="tx1">
                    <a:lumMod val="75000"/>
                    <a:lumOff val="25000"/>
                  </a:schemeClr>
                </a:solidFill>
                <a:ea typeface="Verdana" charset="0"/>
                <a:cs typeface="Verdana" charset="0"/>
              </a:rPr>
              <a:t>What advice would the characters in </a:t>
            </a:r>
            <a:r>
              <a:rPr lang="en-GB" sz="2400" i="1" dirty="0" smtClean="0">
                <a:solidFill>
                  <a:schemeClr val="tx1">
                    <a:lumMod val="75000"/>
                    <a:lumOff val="25000"/>
                  </a:schemeClr>
                </a:solidFill>
                <a:ea typeface="Verdana" charset="0"/>
                <a:cs typeface="Verdana" charset="0"/>
              </a:rPr>
              <a:t>Hidden Figures </a:t>
            </a:r>
            <a:r>
              <a:rPr lang="en-GB" sz="2400" dirty="0" smtClean="0">
                <a:solidFill>
                  <a:schemeClr val="tx1">
                    <a:lumMod val="75000"/>
                    <a:lumOff val="25000"/>
                  </a:schemeClr>
                </a:solidFill>
                <a:ea typeface="Verdana" charset="0"/>
                <a:cs typeface="Verdana" charset="0"/>
              </a:rPr>
              <a:t>give to the girls in the Pretty Curious advert about achieving their goals of working in STEM-related careers?</a:t>
            </a:r>
          </a:p>
        </p:txBody>
      </p:sp>
    </p:spTree>
    <p:extLst>
      <p:ext uri="{BB962C8B-B14F-4D97-AF65-F5344CB8AC3E}">
        <p14:creationId xmlns:p14="http://schemas.microsoft.com/office/powerpoint/2010/main" val="153503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2459" y="2204047"/>
            <a:ext cx="7322671" cy="1569660"/>
          </a:xfrm>
          <a:prstGeom prst="rect">
            <a:avLst/>
          </a:prstGeom>
          <a:noFill/>
        </p:spPr>
        <p:txBody>
          <a:bodyPr wrap="square" rtlCol="0">
            <a:spAutoFit/>
          </a:bodyPr>
          <a:lstStyle/>
          <a:p>
            <a:r>
              <a:rPr lang="en-GB" sz="2400" dirty="0" smtClean="0">
                <a:solidFill>
                  <a:schemeClr val="tx1">
                    <a:lumMod val="75000"/>
                    <a:lumOff val="25000"/>
                  </a:schemeClr>
                </a:solidFill>
                <a:ea typeface="Verdana" charset="0"/>
                <a:cs typeface="Verdana" charset="0"/>
              </a:rPr>
              <a:t>Watch the trailer again and identify the barriers that the women faced that hindered their STEM careers?</a:t>
            </a:r>
          </a:p>
          <a:p>
            <a:endParaRPr lang="en-GB" sz="2400" dirty="0">
              <a:solidFill>
                <a:schemeClr val="tx1">
                  <a:lumMod val="75000"/>
                  <a:lumOff val="25000"/>
                </a:schemeClr>
              </a:solidFill>
              <a:ea typeface="Verdana" charset="0"/>
              <a:cs typeface="Verdana" charset="0"/>
            </a:endParaRPr>
          </a:p>
          <a:p>
            <a:r>
              <a:rPr lang="en-GB" sz="2400" dirty="0" smtClean="0">
                <a:solidFill>
                  <a:schemeClr val="tx1">
                    <a:lumMod val="75000"/>
                    <a:lumOff val="25000"/>
                  </a:schemeClr>
                </a:solidFill>
                <a:ea typeface="Verdana" charset="0"/>
                <a:cs typeface="Verdana" charset="0"/>
              </a:rPr>
              <a:t>How are some of them shown to be overcome?</a:t>
            </a:r>
            <a:endParaRPr lang="en-GB" sz="2400" dirty="0">
              <a:solidFill>
                <a:schemeClr val="tx1">
                  <a:lumMod val="75000"/>
                  <a:lumOff val="25000"/>
                </a:schemeClr>
              </a:solidFill>
              <a:ea typeface="Verdana" charset="0"/>
              <a:cs typeface="Verdana" charset="0"/>
            </a:endParaRPr>
          </a:p>
        </p:txBody>
      </p:sp>
      <p:sp>
        <p:nvSpPr>
          <p:cNvPr id="7" name="TextBox 5"/>
          <p:cNvSpPr txBox="1">
            <a:spLocks noChangeArrowheads="1"/>
          </p:cNvSpPr>
          <p:nvPr/>
        </p:nvSpPr>
        <p:spPr bwMode="auto">
          <a:xfrm>
            <a:off x="155041" y="1546798"/>
            <a:ext cx="8713788" cy="52322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A900"/>
                </a:solidFill>
                <a:latin typeface="+mn-lt"/>
                <a:cs typeface="Verdana"/>
              </a:rPr>
              <a:t>Breaking barriers</a:t>
            </a:r>
            <a:endParaRPr lang="en-US" sz="2800" b="1" dirty="0">
              <a:solidFill>
                <a:srgbClr val="FFA900"/>
              </a:solidFill>
              <a:latin typeface="+mn-lt"/>
              <a:cs typeface="Verdana"/>
            </a:endParaRPr>
          </a:p>
        </p:txBody>
      </p:sp>
    </p:spTree>
    <p:extLst>
      <p:ext uri="{BB962C8B-B14F-4D97-AF65-F5344CB8AC3E}">
        <p14:creationId xmlns:p14="http://schemas.microsoft.com/office/powerpoint/2010/main" val="3743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p:cNvSpPr txBox="1">
            <a:spLocks noChangeArrowheads="1"/>
          </p:cNvSpPr>
          <p:nvPr/>
        </p:nvSpPr>
        <p:spPr bwMode="auto">
          <a:xfrm>
            <a:off x="155041" y="1546798"/>
            <a:ext cx="8713788" cy="52322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A900"/>
                </a:solidFill>
                <a:latin typeface="+mn-lt"/>
                <a:cs typeface="Verdana"/>
              </a:rPr>
              <a:t>Breaking barriers</a:t>
            </a:r>
            <a:endParaRPr lang="en-US" sz="2800" b="1" dirty="0">
              <a:solidFill>
                <a:srgbClr val="FFA900"/>
              </a:solidFill>
              <a:latin typeface="+mn-lt"/>
              <a:cs typeface="Verdana"/>
            </a:endParaRPr>
          </a:p>
        </p:txBody>
      </p:sp>
      <p:sp>
        <p:nvSpPr>
          <p:cNvPr id="3" name="TextBox 2"/>
          <p:cNvSpPr txBox="1"/>
          <p:nvPr/>
        </p:nvSpPr>
        <p:spPr>
          <a:xfrm>
            <a:off x="437136" y="2137253"/>
            <a:ext cx="8706863" cy="4201150"/>
          </a:xfrm>
          <a:prstGeom prst="rect">
            <a:avLst/>
          </a:prstGeom>
          <a:noFill/>
        </p:spPr>
        <p:txBody>
          <a:bodyPr wrap="square" rtlCol="0">
            <a:spAutoFit/>
          </a:bodyPr>
          <a:lstStyle/>
          <a:p>
            <a:r>
              <a:rPr lang="en-GB" sz="2400" dirty="0" smtClean="0">
                <a:solidFill>
                  <a:schemeClr val="tx1">
                    <a:lumMod val="75000"/>
                    <a:lumOff val="25000"/>
                  </a:schemeClr>
                </a:solidFill>
                <a:ea typeface="Verdana" charset="0"/>
                <a:cs typeface="Verdana" charset="0"/>
              </a:rPr>
              <a:t>Reflecting on the </a:t>
            </a:r>
            <a:r>
              <a:rPr lang="en-GB" sz="2400" i="1" dirty="0" smtClean="0">
                <a:solidFill>
                  <a:schemeClr val="tx1">
                    <a:lumMod val="75000"/>
                    <a:lumOff val="25000"/>
                  </a:schemeClr>
                </a:solidFill>
                <a:ea typeface="Verdana" charset="0"/>
                <a:cs typeface="Verdana" charset="0"/>
              </a:rPr>
              <a:t>Hidden Figures </a:t>
            </a:r>
            <a:r>
              <a:rPr lang="en-GB" sz="2400" dirty="0" smtClean="0">
                <a:solidFill>
                  <a:schemeClr val="tx1">
                    <a:lumMod val="75000"/>
                    <a:lumOff val="25000"/>
                  </a:schemeClr>
                </a:solidFill>
                <a:ea typeface="Verdana" charset="0"/>
                <a:cs typeface="Verdana" charset="0"/>
              </a:rPr>
              <a:t>trailer and your experiences, </a:t>
            </a:r>
            <a:br>
              <a:rPr lang="en-GB" sz="2400" dirty="0" smtClean="0">
                <a:solidFill>
                  <a:schemeClr val="tx1">
                    <a:lumMod val="75000"/>
                    <a:lumOff val="25000"/>
                  </a:schemeClr>
                </a:solidFill>
                <a:ea typeface="Verdana" charset="0"/>
                <a:cs typeface="Verdana" charset="0"/>
              </a:rPr>
            </a:br>
            <a:r>
              <a:rPr lang="en-GB" sz="2400" dirty="0" smtClean="0">
                <a:solidFill>
                  <a:schemeClr val="tx1">
                    <a:lumMod val="75000"/>
                    <a:lumOff val="25000"/>
                  </a:schemeClr>
                </a:solidFill>
                <a:ea typeface="Verdana" charset="0"/>
                <a:cs typeface="Verdana" charset="0"/>
              </a:rPr>
              <a:t>think about:</a:t>
            </a:r>
          </a:p>
          <a:p>
            <a:endParaRPr lang="en-GB" sz="1200" dirty="0" smtClean="0">
              <a:solidFill>
                <a:schemeClr val="tx1">
                  <a:lumMod val="75000"/>
                  <a:lumOff val="25000"/>
                </a:schemeClr>
              </a:solidFill>
              <a:ea typeface="Verdana" charset="0"/>
              <a:cs typeface="Verdana" charset="0"/>
            </a:endParaRPr>
          </a:p>
          <a:p>
            <a:pPr marL="457200" indent="-457200">
              <a:spcBef>
                <a:spcPts val="600"/>
              </a:spcBef>
              <a:buFont typeface="+mj-lt"/>
              <a:buAutoNum type="arabicPeriod"/>
            </a:pPr>
            <a:r>
              <a:rPr lang="en-GB" sz="2400" dirty="0"/>
              <a:t>Why </a:t>
            </a:r>
            <a:r>
              <a:rPr lang="en-GB" sz="2400" dirty="0" smtClean="0"/>
              <a:t>do you think the </a:t>
            </a:r>
            <a:r>
              <a:rPr lang="en-GB" sz="2400" dirty="0"/>
              <a:t>Pretty Curious programme was created by EDF Energy</a:t>
            </a:r>
            <a:r>
              <a:rPr lang="en-GB" sz="2400" dirty="0" smtClean="0"/>
              <a:t>?</a:t>
            </a:r>
            <a:endParaRPr lang="en-GB" sz="1200" dirty="0" smtClean="0">
              <a:solidFill>
                <a:schemeClr val="tx1">
                  <a:lumMod val="75000"/>
                  <a:lumOff val="25000"/>
                </a:schemeClr>
              </a:solidFill>
              <a:ea typeface="Verdana" charset="0"/>
              <a:cs typeface="Verdana" charset="0"/>
            </a:endParaRPr>
          </a:p>
          <a:p>
            <a:pPr marL="457200" indent="-457200">
              <a:spcBef>
                <a:spcPts val="600"/>
              </a:spcBef>
              <a:buFont typeface="+mj-lt"/>
              <a:buAutoNum type="arabicPeriod"/>
            </a:pPr>
            <a:r>
              <a:rPr lang="en-GB" sz="2400" dirty="0" smtClean="0">
                <a:solidFill>
                  <a:schemeClr val="tx1">
                    <a:lumMod val="75000"/>
                    <a:lumOff val="25000"/>
                  </a:schemeClr>
                </a:solidFill>
                <a:ea typeface="Verdana" charset="0"/>
                <a:cs typeface="Verdana" charset="0"/>
              </a:rPr>
              <a:t>The barriers preventing girls and young women from having</a:t>
            </a:r>
            <a:br>
              <a:rPr lang="en-GB" sz="2400" dirty="0" smtClean="0">
                <a:solidFill>
                  <a:schemeClr val="tx1">
                    <a:lumMod val="75000"/>
                    <a:lumOff val="25000"/>
                  </a:schemeClr>
                </a:solidFill>
                <a:ea typeface="Verdana" charset="0"/>
                <a:cs typeface="Verdana" charset="0"/>
              </a:rPr>
            </a:br>
            <a:r>
              <a:rPr lang="en-GB" sz="2400" dirty="0" smtClean="0">
                <a:solidFill>
                  <a:schemeClr val="tx1">
                    <a:lumMod val="75000"/>
                    <a:lumOff val="25000"/>
                  </a:schemeClr>
                </a:solidFill>
                <a:ea typeface="Verdana" charset="0"/>
                <a:cs typeface="Verdana" charset="0"/>
              </a:rPr>
              <a:t>STEM careers today? </a:t>
            </a:r>
            <a:endParaRPr lang="en-GB" sz="1200" dirty="0" smtClean="0">
              <a:solidFill>
                <a:schemeClr val="tx1">
                  <a:lumMod val="75000"/>
                  <a:lumOff val="25000"/>
                </a:schemeClr>
              </a:solidFill>
              <a:ea typeface="Verdana" charset="0"/>
              <a:cs typeface="Verdana" charset="0"/>
            </a:endParaRPr>
          </a:p>
          <a:p>
            <a:pPr indent="-342900">
              <a:spcBef>
                <a:spcPts val="600"/>
              </a:spcBef>
              <a:buAutoNum type="arabicPeriod"/>
            </a:pPr>
            <a:r>
              <a:rPr lang="en-GB" sz="2400" dirty="0" smtClean="0">
                <a:solidFill>
                  <a:schemeClr val="tx1">
                    <a:lumMod val="75000"/>
                    <a:lumOff val="25000"/>
                  </a:schemeClr>
                </a:solidFill>
                <a:ea typeface="Verdana" charset="0"/>
                <a:cs typeface="Verdana" charset="0"/>
              </a:rPr>
              <a:t>What do you think could help break down these barriers in:</a:t>
            </a:r>
          </a:p>
          <a:p>
            <a:pPr marL="342900" indent="-342900">
              <a:buFont typeface="+mj-lt"/>
              <a:buAutoNum type="alphaLcParenR"/>
            </a:pPr>
            <a:r>
              <a:rPr lang="en-GB" sz="2400" dirty="0" smtClean="0">
                <a:solidFill>
                  <a:schemeClr val="tx1">
                    <a:lumMod val="75000"/>
                    <a:lumOff val="25000"/>
                  </a:schemeClr>
                </a:solidFill>
                <a:ea typeface="Verdana" charset="0"/>
                <a:cs typeface="Verdana" charset="0"/>
              </a:rPr>
              <a:t>Schools?</a:t>
            </a:r>
          </a:p>
          <a:p>
            <a:pPr marL="342900" indent="-342900">
              <a:buFont typeface="+mj-lt"/>
              <a:buAutoNum type="alphaLcParenR"/>
            </a:pPr>
            <a:r>
              <a:rPr lang="en-GB" sz="2400" dirty="0" smtClean="0">
                <a:solidFill>
                  <a:schemeClr val="tx1">
                    <a:lumMod val="75000"/>
                    <a:lumOff val="25000"/>
                  </a:schemeClr>
                </a:solidFill>
                <a:ea typeface="Verdana" charset="0"/>
                <a:cs typeface="Verdana" charset="0"/>
              </a:rPr>
              <a:t>Workplaces?</a:t>
            </a:r>
          </a:p>
          <a:p>
            <a:pPr marL="342900" indent="-342900">
              <a:buFont typeface="+mj-lt"/>
              <a:buAutoNum type="alphaLcParenR"/>
            </a:pPr>
            <a:r>
              <a:rPr lang="en-GB" sz="2400" dirty="0">
                <a:solidFill>
                  <a:schemeClr val="tx1">
                    <a:lumMod val="75000"/>
                    <a:lumOff val="25000"/>
                  </a:schemeClr>
                </a:solidFill>
                <a:ea typeface="Verdana" charset="0"/>
                <a:cs typeface="Verdana" charset="0"/>
              </a:rPr>
              <a:t>W</a:t>
            </a:r>
            <a:r>
              <a:rPr lang="en-GB" sz="2400" dirty="0" smtClean="0">
                <a:solidFill>
                  <a:schemeClr val="tx1">
                    <a:lumMod val="75000"/>
                    <a:lumOff val="25000"/>
                  </a:schemeClr>
                </a:solidFill>
                <a:ea typeface="Verdana" charset="0"/>
                <a:cs typeface="Verdana" charset="0"/>
              </a:rPr>
              <a:t>ider society?</a:t>
            </a:r>
            <a:endParaRPr lang="en-GB" sz="2400" dirty="0">
              <a:solidFill>
                <a:schemeClr val="tx1">
                  <a:lumMod val="75000"/>
                  <a:lumOff val="25000"/>
                </a:schemeClr>
              </a:solidFill>
              <a:ea typeface="Verdana" charset="0"/>
              <a:cs typeface="Verdana" charset="0"/>
            </a:endParaRPr>
          </a:p>
        </p:txBody>
      </p:sp>
    </p:spTree>
    <p:extLst>
      <p:ext uri="{BB962C8B-B14F-4D97-AF65-F5344CB8AC3E}">
        <p14:creationId xmlns:p14="http://schemas.microsoft.com/office/powerpoint/2010/main" val="1679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TotalTime>
  <Words>2083</Words>
  <Application>Microsoft Office PowerPoint</Application>
  <PresentationFormat>On-screen Show (4:3)</PresentationFormat>
  <Paragraphs>174</Paragraphs>
  <Slides>11</Slides>
  <Notes>11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ＭＳ Ｐゴシック</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Into Film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Figures: Pretty Curious – Breaking Barriers Assembly</dc:title>
  <dc:subject>Hidden Figures: Pretty Curious</dc:subject>
  <dc:creator>Into Film</dc:creator>
  <cp:keywords>Into Film, Into Film Clubs, Twentieth Century Fox, EDF Energy, Pretty Curious, Hidden Figures, Taraji P. Henson, Octavia Spencer, Janelle Monáe, Kevin Costner, STEM, Science. Maths, Design and Technology, History, civil rights, PSHE education, Citizenship</cp:keywords>
  <dc:description>This resource has been developed by Into Film in partnership with SUPER., Twentieth Century Fox and EDF Energy. This lesson, assembly and active viewing guide will inspire young people aged 11-14 to consider a positive future though STEM by using the film Hidden Figures and activities to unlock their potential.
© 2017 Twentieth Century Fox Home Entertainment LLC. All Rights Reserved.
© 2017 Into Film &amp; Super Ideas Marketing Ltd.
Into Film is a trading name of Film Nation UK. Registered Charity number 1154030.</dc:description>
  <cp:lastModifiedBy>Danielle Acock</cp:lastModifiedBy>
  <cp:revision>56</cp:revision>
  <dcterms:created xsi:type="dcterms:W3CDTF">2017-05-25T09:11:22Z</dcterms:created>
  <dcterms:modified xsi:type="dcterms:W3CDTF">2021-09-29T07:23:30Z</dcterms:modified>
  <cp:category/>
</cp:coreProperties>
</file>