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0"/>
  </p:notesMasterIdLst>
  <p:sldIdLst>
    <p:sldId id="256" r:id="rId6"/>
    <p:sldId id="261" r:id="rId7"/>
    <p:sldId id="258" r:id="rId8"/>
    <p:sldId id="262" r:id="rId9"/>
    <p:sldId id="26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EF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83" d="100"/>
          <a:sy n="83" d="100"/>
        </p:scale>
        <p:origin x="4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B91BD-4CF4-4A9A-8494-B91D460FEE47}" type="datetimeFigureOut">
              <a:rPr lang="en-US" smtClean="0"/>
              <a:t>9/30/2021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E286-120F-4EC0-965E-DA780C637D1F}" type="slidenum">
              <a:rPr lang="en-US" smtClean="0"/>
              <a:t>‹#›</a:t>
            </a:fld>
            <a:endParaRPr lang="en-US"/>
          </a:p>
        </p:txBody>
      </p:sp>
    </p:spTree>
    <p:extLst>
      <p:ext uri="{BB962C8B-B14F-4D97-AF65-F5344CB8AC3E}">
        <p14:creationId xmlns:p14="http://schemas.microsoft.com/office/powerpoint/2010/main" val="329905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ng.com/videos/search?q=you+tube+sja&amp;docid=608049300616465457&amp;mid=F52A0F13A17FAA1C2B73F52A0F13A17FAA1C2B73&amp;view=detail&amp;FORM=VI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How to Treat an Asthma Attack - First Aid Training - St John Ambulance - Bing video</a:t>
            </a:r>
            <a:endParaRPr lang="en-US" dirty="0"/>
          </a:p>
        </p:txBody>
      </p:sp>
      <p:sp>
        <p:nvSpPr>
          <p:cNvPr id="4" name="Slide Number Placeholder 3"/>
          <p:cNvSpPr>
            <a:spLocks noGrp="1"/>
          </p:cNvSpPr>
          <p:nvPr>
            <p:ph type="sldNum" sz="quarter" idx="10"/>
          </p:nvPr>
        </p:nvSpPr>
        <p:spPr/>
        <p:txBody>
          <a:bodyPr/>
          <a:lstStyle/>
          <a:p>
            <a:fld id="{729AE286-120F-4EC0-965E-DA780C637D1F}" type="slidenum">
              <a:rPr lang="en-US" smtClean="0"/>
              <a:t>13</a:t>
            </a:fld>
            <a:endParaRPr lang="en-US"/>
          </a:p>
        </p:txBody>
      </p:sp>
    </p:spTree>
    <p:extLst>
      <p:ext uri="{BB962C8B-B14F-4D97-AF65-F5344CB8AC3E}">
        <p14:creationId xmlns:p14="http://schemas.microsoft.com/office/powerpoint/2010/main" val="417439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410320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17283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381997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52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3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17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09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78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8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39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589349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63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5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7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37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3497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980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221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442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338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386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1597330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6761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01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3253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8683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54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8597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043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6659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4501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78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949718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9357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7108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3294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2827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8519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16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5939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962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9597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53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2161890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723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739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4456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895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269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0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67374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381079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166869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D978B-12AE-4150-8EBE-617B62B6A1C3}" type="datetimeFigureOut">
              <a:rPr lang="en-GB" smtClean="0"/>
              <a:pPr/>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4958-2C4D-4F76-BE8D-5F59852D5133}" type="slidenum">
              <a:rPr lang="en-GB" smtClean="0"/>
              <a:pPr/>
              <a:t>‹#›</a:t>
            </a:fld>
            <a:endParaRPr lang="en-GB"/>
          </a:p>
        </p:txBody>
      </p:sp>
    </p:spTree>
    <p:extLst>
      <p:ext uri="{BB962C8B-B14F-4D97-AF65-F5344CB8AC3E}">
        <p14:creationId xmlns:p14="http://schemas.microsoft.com/office/powerpoint/2010/main" val="92241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5000" r="-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E2FEF9"/>
          </a:solidFill>
          <a:ln>
            <a:solidFill>
              <a:schemeClr val="bg1"/>
            </a:solidFill>
          </a:ln>
          <a:effectLst>
            <a:softEdge rad="63500"/>
          </a:effectLst>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a:solidFill>
            <a:srgbClr val="E2FEF9"/>
          </a:solidFill>
          <a:ln>
            <a:solidFill>
              <a:schemeClr val="bg1"/>
            </a:solidFill>
          </a:ln>
          <a:effectLst>
            <a:softEdge rad="63500"/>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D978B-12AE-4150-8EBE-617B62B6A1C3}" type="datetimeFigureOut">
              <a:rPr lang="en-GB" smtClean="0"/>
              <a:pPr/>
              <a:t>30/09/2021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C4958-2C4D-4F76-BE8D-5F59852D5133}" type="slidenum">
              <a:rPr lang="en-GB" smtClean="0"/>
              <a:pPr/>
              <a:t>‹#›</a:t>
            </a:fld>
            <a:endParaRPr lang="en-GB"/>
          </a:p>
        </p:txBody>
      </p:sp>
    </p:spTree>
    <p:extLst>
      <p:ext uri="{BB962C8B-B14F-4D97-AF65-F5344CB8AC3E}">
        <p14:creationId xmlns:p14="http://schemas.microsoft.com/office/powerpoint/2010/main" val="59708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E8FEEF"/>
          </a:solidFill>
          <a:scene3d>
            <a:camera prst="orthographicFront"/>
            <a:lightRig rig="chilly" dir="t"/>
          </a:scene3d>
          <a:sp3d prstMaterial="metal">
            <a:bevelT/>
          </a:sp3d>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rgbClr val="E8FEEF"/>
          </a:solidFill>
          <a:scene3d>
            <a:camera prst="orthographicFront"/>
            <a:lightRig rig="chilly" dir="t"/>
          </a:scene3d>
          <a:sp3d prstMaterial="metal">
            <a:bevelT/>
          </a:sp3d>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E5983-016B-4AB5-A601-CE4063D60FA3}" type="datetimeFigureOut">
              <a:rPr lang="en-US" smtClean="0">
                <a:solidFill>
                  <a:prstClr val="black">
                    <a:tint val="75000"/>
                  </a:prstClr>
                </a:solidFill>
              </a:rPr>
              <a:pPr/>
              <a:t>9/30/2021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786EB-CCBD-4B71-A293-106AB3F48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52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5000" b="-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2E163C-B690-4109-883C-5A74504AB97C}"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EA33DC-5325-4535-A051-6F3D91E04D08}"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628650" y="365125"/>
            <a:ext cx="7886700" cy="5811838"/>
          </a:xfrm>
          <a:prstGeom prst="rect">
            <a:avLst/>
          </a:prstGeom>
          <a:solidFill>
            <a:srgbClr val="FFF3FC">
              <a:alpha val="94902"/>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2379280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rgbClr val="FFCCCC"/>
          </a:solidFill>
          <a:ln>
            <a:solidFill>
              <a:srgbClr val="FF0000"/>
            </a:solidFill>
          </a:ln>
          <a:scene3d>
            <a:camera prst="orthographicFront"/>
            <a:lightRig rig="threePt" dir="t"/>
          </a:scene3d>
          <a:sp3d>
            <a:bevelT/>
          </a:sp3d>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a:solidFill>
            <a:srgbClr val="FFCCCC"/>
          </a:solidFill>
          <a:ln>
            <a:solidFill>
              <a:srgbClr val="FF0000"/>
            </a:solidFill>
          </a:ln>
          <a:scene3d>
            <a:camera prst="orthographicFront"/>
            <a:lightRig rig="threePt" dir="t"/>
          </a:scene3d>
          <a:sp3d>
            <a:bevelT/>
          </a:sp3d>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0B3996-5909-4931-9817-9C1D8FED1A5F}"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2EEB0A-3DC6-47ED-97C8-1071572104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18630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21F2D-6293-42AD-87FE-FD788A9FD00B}"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80071-FCCD-4D77-A1DB-596C5790F0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8924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29.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image" Target="../media/image6.png"/><Relationship Id="rId4" Type="http://schemas.openxmlformats.org/officeDocument/2006/relationships/slide" Target="slide15.xml"/><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hyperlink" Target="http://www.sja.org.uk/sja/first-aid-advice/illnesses-and-conditions/asthma-attack.aspx"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slide" Target="slide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hyperlink" Target="http://www.sja.org.uk/sja/first-aid-advice/first-aid-techniques/how-to-use-your-first-aid-ki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slide" Target="slide12.xml"/><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witter.com/educatecareers" TargetMode="External"/><Relationship Id="rId1" Type="http://schemas.openxmlformats.org/officeDocument/2006/relationships/slideLayout" Target="../slideLayouts/slideLayout45.xml"/><Relationship Id="rId5" Type="http://schemas.openxmlformats.org/officeDocument/2006/relationships/image" Target="../media/image20.jpeg"/><Relationship Id="rId4" Type="http://schemas.openxmlformats.org/officeDocument/2006/relationships/hyperlink" Target="https://www.tes.com/member/educatecare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hyperlink" Target="http://www.twitter.com/educatecareers" TargetMode="External"/><Relationship Id="rId2" Type="http://schemas.openxmlformats.org/officeDocument/2006/relationships/hyperlink" Target="https://www.ons.gov.uk/" TargetMode="External"/><Relationship Id="rId1" Type="http://schemas.openxmlformats.org/officeDocument/2006/relationships/slideLayout" Target="../slideLayouts/slideLayout45.xml"/><Relationship Id="rId6" Type="http://schemas.openxmlformats.org/officeDocument/2006/relationships/image" Target="../media/image20.jpeg"/><Relationship Id="rId5" Type="http://schemas.openxmlformats.org/officeDocument/2006/relationships/hyperlink" Target="https://www.tes.com/member/educatecareers"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14290"/>
            <a:ext cx="7772400" cy="1470025"/>
          </a:xfrm>
        </p:spPr>
        <p:txBody>
          <a:bodyPr/>
          <a:lstStyle/>
          <a:p>
            <a:r>
              <a:rPr lang="en-GB" dirty="0" smtClean="0"/>
              <a:t>Challenges</a:t>
            </a:r>
            <a:endParaRPr lang="en-GB" dirty="0"/>
          </a:p>
        </p:txBody>
      </p:sp>
      <p:sp>
        <p:nvSpPr>
          <p:cNvPr id="5" name="Content Placeholder 2"/>
          <p:cNvSpPr txBox="1">
            <a:spLocks/>
          </p:cNvSpPr>
          <p:nvPr/>
        </p:nvSpPr>
        <p:spPr>
          <a:xfrm>
            <a:off x="357158" y="1928802"/>
            <a:ext cx="8229600" cy="4525963"/>
          </a:xfrm>
          <a:prstGeom prst="rect">
            <a:avLst/>
          </a:prstGeom>
          <a:solidFill>
            <a:srgbClr val="E2FEF9"/>
          </a:solidFill>
          <a:ln>
            <a:solidFill>
              <a:schemeClr val="bg1"/>
            </a:solidFill>
          </a:ln>
          <a:effectLst>
            <a:softEdge rad="63500"/>
          </a:effectLst>
        </p:spPr>
        <p:txBody>
          <a:bodyPr vert="horz" lIns="91440" tIns="45720" rIns="91440" bIns="45720" rtlCol="0">
            <a:normAutofit/>
          </a:bodyPr>
          <a:lstStyle/>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 I will remember the rules for PSHE</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I will remember what happened at </a:t>
            </a:r>
            <a:r>
              <a:rPr kumimoji="0" lang="en-US" sz="2800" b="1" i="0" u="none" strike="noStrike" kern="1200" cap="none" spc="0" normalizeH="0" baseline="0" noProof="0" dirty="0" err="1" smtClean="0">
                <a:ln>
                  <a:noFill/>
                </a:ln>
                <a:effectLst/>
                <a:uLnTx/>
                <a:uFillTx/>
                <a:latin typeface="+mn-lt"/>
                <a:ea typeface="+mn-ea"/>
                <a:cs typeface="+mn-cs"/>
              </a:rPr>
              <a:t>Whitemoor</a:t>
            </a:r>
            <a:r>
              <a:rPr kumimoji="0" lang="en-US" sz="2800" b="1" i="0" u="none" strike="noStrike" kern="1200" cap="none" spc="0" normalizeH="0" baseline="0" noProof="0" dirty="0" smtClean="0">
                <a:ln>
                  <a:noFill/>
                </a:ln>
                <a:effectLst/>
                <a:uLnTx/>
                <a:uFillTx/>
                <a:latin typeface="+mn-lt"/>
                <a:ea typeface="+mn-ea"/>
                <a:cs typeface="+mn-cs"/>
              </a:rPr>
              <a:t> Lakes.</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 I will </a:t>
            </a:r>
            <a:r>
              <a:rPr kumimoji="0" lang="en-US" sz="2800" b="1" i="0" u="none" strike="noStrike" kern="1200" cap="none" spc="0" normalizeH="0" baseline="0" noProof="0" smtClean="0">
                <a:ln>
                  <a:noFill/>
                </a:ln>
                <a:effectLst/>
                <a:uLnTx/>
                <a:uFillTx/>
                <a:latin typeface="+mn-lt"/>
                <a:ea typeface="+mn-ea"/>
                <a:cs typeface="+mn-cs"/>
              </a:rPr>
              <a:t>think about the </a:t>
            </a:r>
            <a:r>
              <a:rPr kumimoji="0" lang="en-US" sz="2800" b="1" i="0" u="none" strike="noStrike" kern="1200" cap="none" spc="0" normalizeH="0" baseline="0" noProof="0" dirty="0" smtClean="0">
                <a:ln>
                  <a:noFill/>
                </a:ln>
                <a:effectLst/>
                <a:uLnTx/>
                <a:uFillTx/>
                <a:latin typeface="+mn-lt"/>
                <a:ea typeface="+mn-ea"/>
                <a:cs typeface="+mn-cs"/>
              </a:rPr>
              <a:t>challenges </a:t>
            </a:r>
            <a:r>
              <a:rPr kumimoji="0" lang="en-US" sz="2800" b="1" i="0" u="none" strike="noStrike" kern="1200" cap="none" spc="0" normalizeH="0" baseline="0" noProof="0" smtClean="0">
                <a:ln>
                  <a:noFill/>
                </a:ln>
                <a:effectLst/>
                <a:uLnTx/>
                <a:uFillTx/>
                <a:latin typeface="+mn-lt"/>
                <a:ea typeface="+mn-ea"/>
                <a:cs typeface="+mn-cs"/>
              </a:rPr>
              <a:t>I faced </a:t>
            </a:r>
            <a:r>
              <a:rPr kumimoji="0" lang="en-US" sz="2800" b="1" i="0" u="none" strike="noStrike" kern="1200" cap="none" spc="0" normalizeH="0" baseline="0" noProof="0" dirty="0" smtClean="0">
                <a:ln>
                  <a:noFill/>
                </a:ln>
                <a:effectLst/>
                <a:uLnTx/>
                <a:uFillTx/>
                <a:latin typeface="+mn-lt"/>
                <a:ea typeface="+mn-ea"/>
                <a:cs typeface="+mn-cs"/>
              </a:rPr>
              <a:t>in Year 7.</a:t>
            </a:r>
            <a:endParaRPr kumimoji="0" lang="en-GB" sz="28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26878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Work</a:t>
            </a:r>
            <a:endParaRPr lang="en-US" dirty="0"/>
          </a:p>
        </p:txBody>
      </p:sp>
      <p:sp>
        <p:nvSpPr>
          <p:cNvPr id="3" name="Content Placeholder 2"/>
          <p:cNvSpPr>
            <a:spLocks noGrp="1"/>
          </p:cNvSpPr>
          <p:nvPr>
            <p:ph idx="1"/>
          </p:nvPr>
        </p:nvSpPr>
        <p:spPr/>
        <p:txBody>
          <a:bodyPr>
            <a:normAutofit/>
          </a:bodyPr>
          <a:lstStyle/>
          <a:p>
            <a:r>
              <a:rPr lang="en-US" dirty="0" smtClean="0"/>
              <a:t>In your books, </a:t>
            </a:r>
            <a:r>
              <a:rPr lang="en-US" dirty="0"/>
              <a:t>draw </a:t>
            </a:r>
            <a:r>
              <a:rPr lang="en-US" dirty="0">
                <a:solidFill>
                  <a:srgbClr val="FF0000"/>
                </a:solidFill>
              </a:rPr>
              <a:t>two</a:t>
            </a:r>
            <a:r>
              <a:rPr lang="en-US" dirty="0"/>
              <a:t> pictures of yourself. </a:t>
            </a:r>
            <a:endParaRPr lang="en-US" dirty="0" smtClean="0"/>
          </a:p>
          <a:p>
            <a:r>
              <a:rPr lang="en-US" dirty="0" smtClean="0"/>
              <a:t>The </a:t>
            </a:r>
            <a:r>
              <a:rPr lang="en-US" dirty="0"/>
              <a:t>first should be </a:t>
            </a:r>
            <a:r>
              <a:rPr lang="en-US" dirty="0">
                <a:solidFill>
                  <a:srgbClr val="FF0000"/>
                </a:solidFill>
              </a:rPr>
              <a:t>you at the end of the year if all the terrible things happen to you and you fail to cope</a:t>
            </a:r>
            <a:r>
              <a:rPr lang="en-US" dirty="0"/>
              <a:t>. </a:t>
            </a:r>
            <a:endParaRPr lang="en-US" dirty="0" smtClean="0"/>
          </a:p>
          <a:p>
            <a:r>
              <a:rPr lang="en-US" dirty="0" smtClean="0"/>
              <a:t>The </a:t>
            </a:r>
            <a:r>
              <a:rPr lang="en-US" dirty="0"/>
              <a:t>second should be a version of you </a:t>
            </a:r>
            <a:r>
              <a:rPr lang="en-US" dirty="0">
                <a:solidFill>
                  <a:srgbClr val="FF0000"/>
                </a:solidFill>
              </a:rPr>
              <a:t>that has coped with all the problems</a:t>
            </a:r>
            <a:r>
              <a:rPr lang="en-US" dirty="0"/>
              <a:t> of year eight</a:t>
            </a:r>
            <a:r>
              <a:rPr lang="en-US" dirty="0" smtClean="0"/>
              <a:t>.</a:t>
            </a:r>
          </a:p>
          <a:p>
            <a:endParaRPr lang="en-US" dirty="0"/>
          </a:p>
          <a:p>
            <a:endParaRPr lang="en-US" dirty="0"/>
          </a:p>
        </p:txBody>
      </p:sp>
      <p:sp>
        <p:nvSpPr>
          <p:cNvPr id="4" name="Rectangle 3"/>
          <p:cNvSpPr/>
          <p:nvPr/>
        </p:nvSpPr>
        <p:spPr>
          <a:xfrm>
            <a:off x="2928894" y="3357538"/>
            <a:ext cx="6215106" cy="3500462"/>
          </a:xfrm>
          <a:prstGeom prst="rect">
            <a:avLst/>
          </a:prstGeom>
          <a:solidFill>
            <a:srgbClr val="FFEFF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prstClr val="black"/>
                </a:solidFill>
              </a:rPr>
              <a:t>Explain in a paragraph:</a:t>
            </a:r>
          </a:p>
          <a:p>
            <a:pPr lvl="1"/>
            <a:r>
              <a:rPr lang="en-US" sz="3200" dirty="0" smtClean="0">
                <a:solidFill>
                  <a:prstClr val="black"/>
                </a:solidFill>
              </a:rPr>
              <a:t>Which image would you want to be?</a:t>
            </a:r>
          </a:p>
          <a:p>
            <a:pPr lvl="1"/>
            <a:r>
              <a:rPr lang="en-US" sz="3200" dirty="0" smtClean="0">
                <a:solidFill>
                  <a:prstClr val="black"/>
                </a:solidFill>
              </a:rPr>
              <a:t>Why?</a:t>
            </a:r>
          </a:p>
          <a:p>
            <a:pPr lvl="1"/>
            <a:r>
              <a:rPr lang="en-US" sz="3200" dirty="0" smtClean="0">
                <a:solidFill>
                  <a:prstClr val="black"/>
                </a:solidFill>
              </a:rPr>
              <a:t>How are you going to make sure?</a:t>
            </a:r>
            <a:endParaRPr lang="en-US" sz="3200" dirty="0">
              <a:solidFill>
                <a:prstClr val="black"/>
              </a:solidFill>
            </a:endParaRPr>
          </a:p>
        </p:txBody>
      </p:sp>
    </p:spTree>
    <p:extLst>
      <p:ext uri="{BB962C8B-B14F-4D97-AF65-F5344CB8AC3E}">
        <p14:creationId xmlns:p14="http://schemas.microsoft.com/office/powerpoint/2010/main" val="2683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1" end="1"/>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3">
                                            <p:bg/>
                                          </p:spTgt>
                                        </p:tgtEl>
                                        <p:attrNameLst>
                                          <p:attrName>ppt_x</p:attrName>
                                        </p:attrNameLst>
                                      </p:cBhvr>
                                      <p:tavLst>
                                        <p:tav tm="0">
                                          <p:val>
                                            <p:strVal val="ppt_x"/>
                                          </p:val>
                                        </p:tav>
                                        <p:tav tm="100000">
                                          <p:val>
                                            <p:strVal val="ppt_x"/>
                                          </p:val>
                                        </p:tav>
                                      </p:tavLst>
                                    </p:anim>
                                    <p:anim calcmode="lin" valueType="num">
                                      <p:cBhvr additive="base">
                                        <p:cTn id="23" dur="500"/>
                                        <p:tgtEl>
                                          <p:spTgt spid="3">
                                            <p:bg/>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bg/>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latin typeface="Comic Sans MS" panose="030F0702030302020204" pitchFamily="66" charset="0"/>
              </a:rPr>
              <a:t>First Aid</a:t>
            </a:r>
            <a:endParaRPr lang="en-GB" u="sng" dirty="0">
              <a:latin typeface="Comic Sans MS" panose="030F0702030302020204" pitchFamily="66" charset="0"/>
            </a:endParaRPr>
          </a:p>
        </p:txBody>
      </p:sp>
      <p:sp>
        <p:nvSpPr>
          <p:cNvPr id="5" name="Content Placeholder 4"/>
          <p:cNvSpPr>
            <a:spLocks noGrp="1"/>
          </p:cNvSpPr>
          <p:nvPr>
            <p:ph idx="1"/>
          </p:nvPr>
        </p:nvSpPr>
        <p:spPr>
          <a:xfrm>
            <a:off x="628650" y="2226469"/>
            <a:ext cx="7886700" cy="2027508"/>
          </a:xfrm>
        </p:spPr>
        <p:txBody>
          <a:bodyPr/>
          <a:lstStyle/>
          <a:p>
            <a:pPr marL="385763" indent="-385763">
              <a:buFont typeface="+mj-lt"/>
              <a:buAutoNum type="arabicPeriod"/>
            </a:pPr>
            <a:r>
              <a:rPr lang="en-US" dirty="0" smtClean="0">
                <a:latin typeface="Comic Sans MS" panose="030F0702030302020204" pitchFamily="66" charset="0"/>
              </a:rPr>
              <a:t>I will understand the basics with </a:t>
            </a:r>
            <a:r>
              <a:rPr lang="en-US" dirty="0">
                <a:latin typeface="Comic Sans MS" panose="030F0702030302020204" pitchFamily="66" charset="0"/>
              </a:rPr>
              <a:t>F</a:t>
            </a:r>
            <a:r>
              <a:rPr lang="en-US" dirty="0" smtClean="0">
                <a:latin typeface="Comic Sans MS" panose="030F0702030302020204" pitchFamily="66" charset="0"/>
              </a:rPr>
              <a:t>irst Aid</a:t>
            </a:r>
          </a:p>
          <a:p>
            <a:pPr marL="385763" indent="-385763">
              <a:buFont typeface="+mj-lt"/>
              <a:buAutoNum type="arabicPeriod"/>
            </a:pPr>
            <a:endParaRPr lang="en-US" dirty="0">
              <a:latin typeface="Comic Sans MS" panose="030F0702030302020204" pitchFamily="66" charset="0"/>
            </a:endParaRPr>
          </a:p>
          <a:p>
            <a:pPr marL="385763" indent="-385763">
              <a:buFont typeface="+mj-lt"/>
              <a:buAutoNum type="arabicPeriod"/>
            </a:pPr>
            <a:r>
              <a:rPr lang="en-US" dirty="0" smtClean="0">
                <a:latin typeface="Comic Sans MS" panose="030F0702030302020204" pitchFamily="66" charset="0"/>
              </a:rPr>
              <a:t>I will know how to cope in an emergency</a:t>
            </a:r>
          </a:p>
          <a:p>
            <a:pPr marL="385763" indent="-385763">
              <a:buFont typeface="+mj-lt"/>
              <a:buAutoNum type="arabicPeriod"/>
            </a:pPr>
            <a:endParaRPr lang="en-US" dirty="0">
              <a:latin typeface="Comic Sans MS" panose="030F0702030302020204" pitchFamily="66" charset="0"/>
            </a:endParaRPr>
          </a:p>
          <a:p>
            <a:pPr marL="385763" indent="-385763">
              <a:buFont typeface="+mj-lt"/>
              <a:buAutoNum type="arabicPeriod"/>
            </a:pPr>
            <a:r>
              <a:rPr lang="en-US" dirty="0" smtClean="0">
                <a:latin typeface="Comic Sans MS" panose="030F0702030302020204" pitchFamily="66" charset="0"/>
              </a:rPr>
              <a:t>I will know where to find more information on First Aid</a:t>
            </a:r>
          </a:p>
        </p:txBody>
      </p:sp>
      <p:sp>
        <p:nvSpPr>
          <p:cNvPr id="6" name="Oval Callout 5"/>
          <p:cNvSpPr/>
          <p:nvPr/>
        </p:nvSpPr>
        <p:spPr>
          <a:xfrm>
            <a:off x="306594" y="4189432"/>
            <a:ext cx="2275243" cy="1363532"/>
          </a:xfrm>
          <a:prstGeom prst="wedgeEllipseCallout">
            <a:avLst>
              <a:gd name="adj1" fmla="val 45124"/>
              <a:gd name="adj2" fmla="val 62500"/>
            </a:avLst>
          </a:prstGeom>
          <a:solidFill>
            <a:srgbClr val="BBFDD1"/>
          </a:solidFill>
          <a:ln w="28575">
            <a:solidFill>
              <a:srgbClr val="21BD5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omic Sans MS" panose="030F0702030302020204" pitchFamily="66" charset="0"/>
              </a:rPr>
              <a:t>Have you had any First Aid training before?</a:t>
            </a:r>
            <a:endParaRPr lang="en-GB" sz="1500" dirty="0">
              <a:solidFill>
                <a:prstClr val="black"/>
              </a:solidFill>
              <a:latin typeface="Comic Sans MS" panose="030F0702030302020204" pitchFamily="66" charset="0"/>
            </a:endParaRPr>
          </a:p>
        </p:txBody>
      </p:sp>
      <p:sp>
        <p:nvSpPr>
          <p:cNvPr id="7" name="Oval Callout 6"/>
          <p:cNvSpPr/>
          <p:nvPr/>
        </p:nvSpPr>
        <p:spPr>
          <a:xfrm>
            <a:off x="2903893" y="4118162"/>
            <a:ext cx="2275243" cy="1363532"/>
          </a:xfrm>
          <a:prstGeom prst="wedgeEllipseCallout">
            <a:avLst>
              <a:gd name="adj1" fmla="val -8422"/>
              <a:gd name="adj2" fmla="val 76109"/>
            </a:avLst>
          </a:prstGeom>
          <a:solidFill>
            <a:srgbClr val="FEBAFF"/>
          </a:solidFill>
          <a:ln w="28575">
            <a:solidFill>
              <a:srgbClr val="DB03C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omic Sans MS" panose="030F0702030302020204" pitchFamily="66" charset="0"/>
              </a:rPr>
              <a:t>Who is responsible for First Aid in the school?</a:t>
            </a:r>
            <a:endParaRPr lang="en-GB" sz="1500" dirty="0">
              <a:solidFill>
                <a:prstClr val="black"/>
              </a:solidFill>
              <a:latin typeface="Comic Sans MS" panose="030F0702030302020204" pitchFamily="66" charset="0"/>
            </a:endParaRPr>
          </a:p>
        </p:txBody>
      </p:sp>
      <p:sp>
        <p:nvSpPr>
          <p:cNvPr id="8" name="Oval Callout 7"/>
          <p:cNvSpPr/>
          <p:nvPr/>
        </p:nvSpPr>
        <p:spPr>
          <a:xfrm>
            <a:off x="5709621" y="4185397"/>
            <a:ext cx="2275243" cy="1363532"/>
          </a:xfrm>
          <a:prstGeom prst="wedgeEllipseCallout">
            <a:avLst>
              <a:gd name="adj1" fmla="val -56649"/>
              <a:gd name="adj2" fmla="val 64867"/>
            </a:avLst>
          </a:prstGeom>
          <a:solidFill>
            <a:srgbClr val="85DFFF"/>
          </a:solidFill>
          <a:ln w="28575">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Comic Sans MS" panose="030F0702030302020204" pitchFamily="66" charset="0"/>
              </a:rPr>
              <a:t>Have you given First Aid before?</a:t>
            </a:r>
            <a:endParaRPr lang="en-GB" sz="15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4251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935916" y="1518846"/>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black"/>
                </a:solidFill>
                <a:latin typeface="Kristen ITC" panose="03050502040202030202" pitchFamily="66" charset="0"/>
              </a:rPr>
              <a:t>Asthma</a:t>
            </a:r>
            <a:endParaRPr lang="en-GB" sz="2100" dirty="0">
              <a:solidFill>
                <a:prstClr val="black"/>
              </a:solidFill>
              <a:latin typeface="Kristen ITC" panose="03050502040202030202" pitchFamily="66" charset="0"/>
            </a:endParaRPr>
          </a:p>
        </p:txBody>
      </p:sp>
      <p:sp>
        <p:nvSpPr>
          <p:cNvPr id="3" name="Rounded Rectangle 2">
            <a:hlinkClick r:id="rId3" action="ppaction://hlinksldjump"/>
          </p:cNvPr>
          <p:cNvSpPr/>
          <p:nvPr/>
        </p:nvSpPr>
        <p:spPr>
          <a:xfrm>
            <a:off x="2775471" y="1518846"/>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black"/>
                </a:solidFill>
                <a:latin typeface="Kristen ITC" panose="03050502040202030202" pitchFamily="66" charset="0"/>
              </a:rPr>
              <a:t>Minor Bleeding</a:t>
            </a:r>
            <a:endParaRPr lang="en-GB" sz="2100" dirty="0">
              <a:solidFill>
                <a:prstClr val="black"/>
              </a:solidFill>
              <a:latin typeface="Kristen ITC" panose="03050502040202030202" pitchFamily="66" charset="0"/>
            </a:endParaRPr>
          </a:p>
        </p:txBody>
      </p:sp>
      <p:sp>
        <p:nvSpPr>
          <p:cNvPr id="4" name="Rounded Rectangle 3">
            <a:hlinkClick r:id="rId4" action="ppaction://hlinksldjump"/>
          </p:cNvPr>
          <p:cNvSpPr/>
          <p:nvPr/>
        </p:nvSpPr>
        <p:spPr>
          <a:xfrm>
            <a:off x="4703781" y="1518846"/>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Kristen ITC" panose="03050502040202030202" pitchFamily="66" charset="0"/>
              </a:rPr>
              <a:t>Communication and Casualty Care</a:t>
            </a:r>
            <a:endParaRPr lang="en-GB" sz="1200" dirty="0">
              <a:solidFill>
                <a:prstClr val="black"/>
              </a:solidFill>
              <a:latin typeface="Kristen ITC" panose="03050502040202030202" pitchFamily="66" charset="0"/>
            </a:endParaRPr>
          </a:p>
        </p:txBody>
      </p:sp>
      <p:sp>
        <p:nvSpPr>
          <p:cNvPr id="5" name="Rounded Rectangle 4">
            <a:hlinkClick r:id="rId5" action="ppaction://hlinksldjump"/>
          </p:cNvPr>
          <p:cNvSpPr/>
          <p:nvPr/>
        </p:nvSpPr>
        <p:spPr>
          <a:xfrm>
            <a:off x="6676464" y="1518846"/>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Kristen ITC" panose="03050502040202030202" pitchFamily="66" charset="0"/>
              </a:rPr>
              <a:t>Coping in an Emergency</a:t>
            </a:r>
            <a:endParaRPr lang="en-GB" sz="1500" dirty="0">
              <a:solidFill>
                <a:prstClr val="black"/>
              </a:solidFill>
              <a:latin typeface="Kristen ITC" panose="03050502040202030202" pitchFamily="66" charset="0"/>
            </a:endParaRPr>
          </a:p>
        </p:txBody>
      </p:sp>
      <p:sp>
        <p:nvSpPr>
          <p:cNvPr id="6" name="Rounded Rectangle 5">
            <a:hlinkClick r:id="rId6" action="ppaction://hlinksldjump"/>
          </p:cNvPr>
          <p:cNvSpPr/>
          <p:nvPr/>
        </p:nvSpPr>
        <p:spPr>
          <a:xfrm>
            <a:off x="952051" y="3584312"/>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black"/>
                </a:solidFill>
                <a:latin typeface="Kristen ITC" panose="03050502040202030202" pitchFamily="66" charset="0"/>
              </a:rPr>
              <a:t>Fainting</a:t>
            </a:r>
            <a:endParaRPr lang="en-GB" sz="2100" dirty="0">
              <a:solidFill>
                <a:prstClr val="black"/>
              </a:solidFill>
              <a:latin typeface="Kristen ITC" panose="03050502040202030202" pitchFamily="66" charset="0"/>
            </a:endParaRPr>
          </a:p>
        </p:txBody>
      </p:sp>
      <p:sp>
        <p:nvSpPr>
          <p:cNvPr id="7" name="Rounded Rectangle 6">
            <a:hlinkClick r:id="rId7" action="ppaction://hlinksldjump"/>
          </p:cNvPr>
          <p:cNvSpPr/>
          <p:nvPr/>
        </p:nvSpPr>
        <p:spPr>
          <a:xfrm>
            <a:off x="2791606" y="3584312"/>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black"/>
                </a:solidFill>
                <a:latin typeface="Kristen ITC" panose="03050502040202030202" pitchFamily="66" charset="0"/>
              </a:rPr>
              <a:t>First Aid Kit</a:t>
            </a:r>
            <a:endParaRPr lang="en-GB" sz="2100" dirty="0">
              <a:solidFill>
                <a:prstClr val="black"/>
              </a:solidFill>
              <a:latin typeface="Kristen ITC" panose="03050502040202030202" pitchFamily="66" charset="0"/>
            </a:endParaRPr>
          </a:p>
        </p:txBody>
      </p:sp>
      <p:sp>
        <p:nvSpPr>
          <p:cNvPr id="8" name="Rounded Rectangle 7">
            <a:hlinkClick r:id="rId8" action="ppaction://hlinksldjump"/>
          </p:cNvPr>
          <p:cNvSpPr/>
          <p:nvPr/>
        </p:nvSpPr>
        <p:spPr>
          <a:xfrm>
            <a:off x="4719916" y="3584312"/>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Kristen ITC" panose="03050502040202030202" pitchFamily="66" charset="0"/>
              </a:rPr>
              <a:t>Primary Survey</a:t>
            </a:r>
            <a:endParaRPr lang="en-GB" sz="2400" dirty="0">
              <a:solidFill>
                <a:prstClr val="black"/>
              </a:solidFill>
              <a:latin typeface="Kristen ITC" panose="03050502040202030202" pitchFamily="66" charset="0"/>
            </a:endParaRPr>
          </a:p>
        </p:txBody>
      </p:sp>
      <p:sp>
        <p:nvSpPr>
          <p:cNvPr id="9" name="Rounded Rectangle 8">
            <a:hlinkClick r:id="rId9" action="ppaction://hlinksldjump"/>
          </p:cNvPr>
          <p:cNvSpPr/>
          <p:nvPr/>
        </p:nvSpPr>
        <p:spPr>
          <a:xfrm>
            <a:off x="6692599" y="3584312"/>
            <a:ext cx="1476488" cy="1557170"/>
          </a:xfrm>
          <a:prstGeom prst="roundRect">
            <a:avLst/>
          </a:prstGeom>
          <a:solidFill>
            <a:srgbClr val="FE8F8C"/>
          </a:solid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Kristen ITC" panose="03050502040202030202" pitchFamily="66" charset="0"/>
              </a:rPr>
              <a:t>Recovery Position</a:t>
            </a:r>
            <a:endParaRPr lang="en-GB" dirty="0">
              <a:solidFill>
                <a:prstClr val="black"/>
              </a:solidFill>
              <a:latin typeface="Kristen ITC" panose="03050502040202030202" pitchFamily="66" charset="0"/>
            </a:endParaRPr>
          </a:p>
        </p:txBody>
      </p:sp>
      <p:pic>
        <p:nvPicPr>
          <p:cNvPr id="11" name="Picture 10"/>
          <p:cNvPicPr>
            <a:picLocks noChangeAspect="1"/>
          </p:cNvPicPr>
          <p:nvPr/>
        </p:nvPicPr>
        <p:blipFill>
          <a:blip r:embed="rId10"/>
          <a:stretch>
            <a:fillRect/>
          </a:stretch>
        </p:blipFill>
        <p:spPr>
          <a:xfrm>
            <a:off x="1764027" y="2616162"/>
            <a:ext cx="559622" cy="373082"/>
          </a:xfrm>
          <a:prstGeom prst="rect">
            <a:avLst/>
          </a:prstGeom>
        </p:spPr>
      </p:pic>
      <p:pic>
        <p:nvPicPr>
          <p:cNvPr id="12" name="Picture 11"/>
          <p:cNvPicPr>
            <a:picLocks noChangeAspect="1"/>
          </p:cNvPicPr>
          <p:nvPr/>
        </p:nvPicPr>
        <p:blipFill>
          <a:blip r:embed="rId10"/>
          <a:stretch>
            <a:fillRect/>
          </a:stretch>
        </p:blipFill>
        <p:spPr>
          <a:xfrm>
            <a:off x="3692337" y="2616162"/>
            <a:ext cx="559622" cy="373082"/>
          </a:xfrm>
          <a:prstGeom prst="rect">
            <a:avLst/>
          </a:prstGeom>
        </p:spPr>
      </p:pic>
      <p:pic>
        <p:nvPicPr>
          <p:cNvPr id="13" name="Picture 12"/>
          <p:cNvPicPr>
            <a:picLocks noChangeAspect="1"/>
          </p:cNvPicPr>
          <p:nvPr/>
        </p:nvPicPr>
        <p:blipFill>
          <a:blip r:embed="rId10"/>
          <a:stretch>
            <a:fillRect/>
          </a:stretch>
        </p:blipFill>
        <p:spPr>
          <a:xfrm>
            <a:off x="5636782" y="2628154"/>
            <a:ext cx="559622" cy="373082"/>
          </a:xfrm>
          <a:prstGeom prst="rect">
            <a:avLst/>
          </a:prstGeom>
        </p:spPr>
      </p:pic>
      <p:pic>
        <p:nvPicPr>
          <p:cNvPr id="14" name="Picture 13"/>
          <p:cNvPicPr>
            <a:picLocks noChangeAspect="1"/>
          </p:cNvPicPr>
          <p:nvPr/>
        </p:nvPicPr>
        <p:blipFill>
          <a:blip r:embed="rId10"/>
          <a:stretch>
            <a:fillRect/>
          </a:stretch>
        </p:blipFill>
        <p:spPr>
          <a:xfrm>
            <a:off x="7609465" y="2628154"/>
            <a:ext cx="559622" cy="373082"/>
          </a:xfrm>
          <a:prstGeom prst="rect">
            <a:avLst/>
          </a:prstGeom>
        </p:spPr>
      </p:pic>
      <p:pic>
        <p:nvPicPr>
          <p:cNvPr id="15" name="Picture 14"/>
          <p:cNvPicPr>
            <a:picLocks noChangeAspect="1"/>
          </p:cNvPicPr>
          <p:nvPr/>
        </p:nvPicPr>
        <p:blipFill>
          <a:blip r:embed="rId10"/>
          <a:stretch>
            <a:fillRect/>
          </a:stretch>
        </p:blipFill>
        <p:spPr>
          <a:xfrm>
            <a:off x="7632893" y="4669030"/>
            <a:ext cx="559622" cy="373082"/>
          </a:xfrm>
          <a:prstGeom prst="rect">
            <a:avLst/>
          </a:prstGeom>
        </p:spPr>
      </p:pic>
      <p:pic>
        <p:nvPicPr>
          <p:cNvPr id="16" name="Picture 15"/>
          <p:cNvPicPr>
            <a:picLocks noChangeAspect="1"/>
          </p:cNvPicPr>
          <p:nvPr/>
        </p:nvPicPr>
        <p:blipFill>
          <a:blip r:embed="rId10"/>
          <a:stretch>
            <a:fillRect/>
          </a:stretch>
        </p:blipFill>
        <p:spPr>
          <a:xfrm>
            <a:off x="1880631" y="4669030"/>
            <a:ext cx="559622" cy="373082"/>
          </a:xfrm>
          <a:prstGeom prst="rect">
            <a:avLst/>
          </a:prstGeom>
        </p:spPr>
      </p:pic>
      <p:pic>
        <p:nvPicPr>
          <p:cNvPr id="17" name="Picture 16"/>
          <p:cNvPicPr>
            <a:picLocks noChangeAspect="1"/>
          </p:cNvPicPr>
          <p:nvPr/>
        </p:nvPicPr>
        <p:blipFill>
          <a:blip r:embed="rId10"/>
          <a:stretch>
            <a:fillRect/>
          </a:stretch>
        </p:blipFill>
        <p:spPr>
          <a:xfrm>
            <a:off x="3720186" y="4659964"/>
            <a:ext cx="559622" cy="373082"/>
          </a:xfrm>
          <a:prstGeom prst="rect">
            <a:avLst/>
          </a:prstGeom>
        </p:spPr>
      </p:pic>
      <p:pic>
        <p:nvPicPr>
          <p:cNvPr id="18" name="Picture 17"/>
          <p:cNvPicPr>
            <a:picLocks noChangeAspect="1"/>
          </p:cNvPicPr>
          <p:nvPr/>
        </p:nvPicPr>
        <p:blipFill>
          <a:blip r:embed="rId10"/>
          <a:stretch>
            <a:fillRect/>
          </a:stretch>
        </p:blipFill>
        <p:spPr>
          <a:xfrm>
            <a:off x="5662831" y="4669030"/>
            <a:ext cx="559622" cy="373082"/>
          </a:xfrm>
          <a:prstGeom prst="rect">
            <a:avLst/>
          </a:prstGeom>
        </p:spPr>
      </p:pic>
    </p:spTree>
    <p:extLst>
      <p:ext uri="{BB962C8B-B14F-4D97-AF65-F5344CB8AC3E}">
        <p14:creationId xmlns:p14="http://schemas.microsoft.com/office/powerpoint/2010/main" val="305108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rotWithShape="1">
          <a:blip r:embed="rId4"/>
          <a:srcRect l="30585" t="35263" r="10935" b="19263"/>
          <a:stretch/>
        </p:blipFill>
        <p:spPr>
          <a:xfrm>
            <a:off x="106327" y="2185664"/>
            <a:ext cx="2791326" cy="1356585"/>
          </a:xfrm>
          <a:prstGeom prst="rect">
            <a:avLst/>
          </a:prstGeom>
        </p:spPr>
      </p:pic>
      <p:sp>
        <p:nvSpPr>
          <p:cNvPr id="2" name="Title 1"/>
          <p:cNvSpPr>
            <a:spLocks noGrp="1"/>
          </p:cNvSpPr>
          <p:nvPr>
            <p:ph type="title"/>
          </p:nvPr>
        </p:nvSpPr>
        <p:spPr/>
        <p:txBody>
          <a:bodyPr/>
          <a:lstStyle/>
          <a:p>
            <a:r>
              <a:rPr lang="en-US" dirty="0" smtClean="0">
                <a:latin typeface="Kristen ITC" panose="03050502040202030202" pitchFamily="66" charset="0"/>
              </a:rPr>
              <a:t>Asthma</a:t>
            </a:r>
            <a:endParaRPr lang="en-GB" dirty="0">
              <a:latin typeface="Kristen ITC" panose="03050502040202030202" pitchFamily="66" charset="0"/>
            </a:endParaRPr>
          </a:p>
        </p:txBody>
      </p:sp>
      <p:pic>
        <p:nvPicPr>
          <p:cNvPr id="4" name="Picture 3">
            <a:hlinkClick r:id="rId5" action="ppaction://hlinksldjump"/>
          </p:cNvPr>
          <p:cNvPicPr>
            <a:picLocks noChangeAspect="1"/>
          </p:cNvPicPr>
          <p:nvPr/>
        </p:nvPicPr>
        <p:blipFill>
          <a:blip r:embed="rId6"/>
          <a:stretch>
            <a:fillRect/>
          </a:stretch>
        </p:blipFill>
        <p:spPr>
          <a:xfrm>
            <a:off x="7143699" y="1191578"/>
            <a:ext cx="1482509" cy="984290"/>
          </a:xfrm>
          <a:prstGeom prst="rect">
            <a:avLst/>
          </a:prstGeom>
        </p:spPr>
      </p:pic>
      <p:sp>
        <p:nvSpPr>
          <p:cNvPr id="5" name="Rounded Rectangle 4"/>
          <p:cNvSpPr/>
          <p:nvPr/>
        </p:nvSpPr>
        <p:spPr>
          <a:xfrm>
            <a:off x="2538481" y="989598"/>
            <a:ext cx="4740443" cy="1828800"/>
          </a:xfrm>
          <a:prstGeom prst="roundRect">
            <a:avLst/>
          </a:prstGeom>
          <a:solidFill>
            <a:srgbClr val="BBFDD1"/>
          </a:solidFill>
          <a:ln>
            <a:solidFill>
              <a:srgbClr val="21BD5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a:lnSpc>
                <a:spcPct val="150000"/>
              </a:lnSpc>
              <a:buFontTx/>
              <a:buAutoNum type="arabicPeriod"/>
            </a:pPr>
            <a:r>
              <a:rPr lang="en-US" sz="1350" dirty="0">
                <a:solidFill>
                  <a:prstClr val="black"/>
                </a:solidFill>
                <a:latin typeface="Kristen ITC" panose="03050502040202030202" pitchFamily="66" charset="0"/>
              </a:rPr>
              <a:t>Difficulty breathing or speaking</a:t>
            </a:r>
          </a:p>
          <a:p>
            <a:pPr>
              <a:lnSpc>
                <a:spcPct val="150000"/>
              </a:lnSpc>
            </a:pPr>
            <a:r>
              <a:rPr lang="en-US" sz="1350" dirty="0">
                <a:solidFill>
                  <a:prstClr val="black"/>
                </a:solidFill>
                <a:latin typeface="Kristen ITC" panose="03050502040202030202" pitchFamily="66" charset="0"/>
              </a:rPr>
              <a:t>2. Wheezing</a:t>
            </a:r>
          </a:p>
          <a:p>
            <a:pPr>
              <a:lnSpc>
                <a:spcPct val="150000"/>
              </a:lnSpc>
            </a:pPr>
            <a:r>
              <a:rPr lang="en-US" sz="1350" dirty="0">
                <a:solidFill>
                  <a:prstClr val="black"/>
                </a:solidFill>
                <a:latin typeface="Kristen ITC" panose="03050502040202030202" pitchFamily="66" charset="0"/>
              </a:rPr>
              <a:t>3. Coughing</a:t>
            </a:r>
          </a:p>
          <a:p>
            <a:pPr>
              <a:lnSpc>
                <a:spcPct val="150000"/>
              </a:lnSpc>
            </a:pPr>
            <a:r>
              <a:rPr lang="en-US" sz="1350" dirty="0">
                <a:solidFill>
                  <a:prstClr val="black"/>
                </a:solidFill>
                <a:latin typeface="Kristen ITC" panose="03050502040202030202" pitchFamily="66" charset="0"/>
              </a:rPr>
              <a:t>4. Distress</a:t>
            </a:r>
          </a:p>
          <a:p>
            <a:pPr>
              <a:lnSpc>
                <a:spcPct val="150000"/>
              </a:lnSpc>
            </a:pPr>
            <a:r>
              <a:rPr lang="en-US" sz="1350" dirty="0">
                <a:solidFill>
                  <a:prstClr val="black"/>
                </a:solidFill>
                <a:latin typeface="Kristen ITC" panose="03050502040202030202" pitchFamily="66" charset="0"/>
              </a:rPr>
              <a:t>5. Grey-blue tinge to the lips, earlobes and nailbeds</a:t>
            </a:r>
          </a:p>
        </p:txBody>
      </p:sp>
      <p:sp>
        <p:nvSpPr>
          <p:cNvPr id="6" name="Rounded Rectangle 5"/>
          <p:cNvSpPr/>
          <p:nvPr/>
        </p:nvSpPr>
        <p:spPr>
          <a:xfrm>
            <a:off x="408892" y="4002067"/>
            <a:ext cx="8602761" cy="3997367"/>
          </a:xfrm>
          <a:prstGeom prst="roundRect">
            <a:avLst/>
          </a:prstGeom>
          <a:solidFill>
            <a:srgbClr val="FE8F8C"/>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a:lnSpc>
                <a:spcPct val="150000"/>
              </a:lnSpc>
              <a:buFontTx/>
              <a:buAutoNum type="arabicPeriod"/>
            </a:pPr>
            <a:r>
              <a:rPr lang="en-US" sz="1350" dirty="0">
                <a:solidFill>
                  <a:prstClr val="black"/>
                </a:solidFill>
                <a:latin typeface="Kristen ITC" panose="03050502040202030202" pitchFamily="66" charset="0"/>
              </a:rPr>
              <a:t>• First, reassure them and ask them to breathe slowly and deeply which will help them control their breathing.</a:t>
            </a:r>
          </a:p>
          <a:p>
            <a:pPr marL="257175" indent="-257175">
              <a:lnSpc>
                <a:spcPct val="150000"/>
              </a:lnSpc>
              <a:buFontTx/>
              <a:buAutoNum type="arabicPeriod"/>
            </a:pPr>
            <a:r>
              <a:rPr lang="en-US" sz="1350" dirty="0">
                <a:solidFill>
                  <a:prstClr val="black"/>
                </a:solidFill>
                <a:latin typeface="Kristen ITC" panose="03050502040202030202" pitchFamily="66" charset="0"/>
              </a:rPr>
              <a:t>• Then help them use their reliever inhaler straight away. This should relieve the attack.</a:t>
            </a:r>
          </a:p>
          <a:p>
            <a:pPr marL="257175" indent="-257175">
              <a:lnSpc>
                <a:spcPct val="150000"/>
              </a:lnSpc>
              <a:buFontTx/>
              <a:buAutoNum type="arabicPeriod"/>
            </a:pPr>
            <a:r>
              <a:rPr lang="en-US" sz="1350" dirty="0">
                <a:solidFill>
                  <a:prstClr val="black"/>
                </a:solidFill>
                <a:latin typeface="Kristen ITC" panose="03050502040202030202" pitchFamily="66" charset="0"/>
              </a:rPr>
              <a:t>• Next, sit them down in a comfortable position.</a:t>
            </a:r>
          </a:p>
          <a:p>
            <a:pPr marL="257175" indent="-257175">
              <a:lnSpc>
                <a:spcPct val="150000"/>
              </a:lnSpc>
              <a:buFontTx/>
              <a:buAutoNum type="arabicPeriod"/>
            </a:pPr>
            <a:r>
              <a:rPr lang="en-US" sz="1350" dirty="0">
                <a:solidFill>
                  <a:prstClr val="black"/>
                </a:solidFill>
                <a:latin typeface="Kristen ITC" panose="03050502040202030202" pitchFamily="66" charset="0"/>
              </a:rPr>
              <a:t>• If it doesn’t get better within a few minutes, it may be a severe attack. Get them to take one or two puffs of their inhaler every two minutes, until they’ve had 10 puffs.</a:t>
            </a:r>
          </a:p>
          <a:p>
            <a:pPr marL="257175" indent="-257175">
              <a:lnSpc>
                <a:spcPct val="150000"/>
              </a:lnSpc>
              <a:buFontTx/>
              <a:buAutoNum type="arabicPeriod"/>
            </a:pPr>
            <a:r>
              <a:rPr lang="en-US" sz="1350" dirty="0">
                <a:solidFill>
                  <a:prstClr val="black"/>
                </a:solidFill>
                <a:latin typeface="Kristen ITC" panose="03050502040202030202" pitchFamily="66" charset="0"/>
              </a:rPr>
              <a:t>• If the attack is severe and they are getting worse or becoming exhausted, or if this is their first attack, then call 999/112 for an ambulance.</a:t>
            </a:r>
          </a:p>
          <a:p>
            <a:pPr marL="257175" indent="-257175">
              <a:lnSpc>
                <a:spcPct val="150000"/>
              </a:lnSpc>
              <a:buFontTx/>
              <a:buAutoNum type="arabicPeriod"/>
            </a:pPr>
            <a:r>
              <a:rPr lang="en-US" sz="1350" dirty="0">
                <a:solidFill>
                  <a:prstClr val="black"/>
                </a:solidFill>
                <a:latin typeface="Kristen ITC" panose="03050502040202030202" pitchFamily="66" charset="0"/>
              </a:rPr>
              <a:t>• Help them to keep using their inhaler if they need to. Keep checking their breathing, pulse and level of response.</a:t>
            </a:r>
          </a:p>
          <a:p>
            <a:pPr marL="257175" indent="-257175">
              <a:lnSpc>
                <a:spcPct val="150000"/>
              </a:lnSpc>
              <a:buFontTx/>
              <a:buAutoNum type="arabicPeriod"/>
            </a:pPr>
            <a:r>
              <a:rPr lang="en-US" sz="1350" dirty="0">
                <a:solidFill>
                  <a:prstClr val="black"/>
                </a:solidFill>
                <a:latin typeface="Kristen ITC" panose="03050502040202030202" pitchFamily="66" charset="0"/>
              </a:rPr>
              <a:t>• If they lose responsiveness at any point, open their airway, check their breathing and prepare to treat someone who’s become unresponsive.</a:t>
            </a:r>
          </a:p>
        </p:txBody>
      </p:sp>
    </p:spTree>
    <p:extLst>
      <p:ext uri="{BB962C8B-B14F-4D97-AF65-F5344CB8AC3E}">
        <p14:creationId xmlns:p14="http://schemas.microsoft.com/office/powerpoint/2010/main" val="321673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4" presetClass="path" presetSubtype="0" accel="50000" decel="50000" fill="hold" grpId="0" nodeType="withEffect">
                                  <p:stCondLst>
                                    <p:cond delay="0"/>
                                  </p:stCondLst>
                                  <p:childTnLst>
                                    <p:animMotion origin="layout" path="M 0.00326 0.00741 L 0.00066 -0.40208 " pathEditMode="relative" rAng="0" ptsTypes="AA">
                                      <p:cBhvr>
                                        <p:cTn id="8" dur="2000" fill="hold"/>
                                        <p:tgtEl>
                                          <p:spTgt spid="6"/>
                                        </p:tgtEl>
                                        <p:attrNameLst>
                                          <p:attrName>ppt_x</p:attrName>
                                          <p:attrName>ppt_y</p:attrName>
                                        </p:attrNameLst>
                                      </p:cBhvr>
                                      <p:rCtr x="-130" y="-2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Minor Bleeding</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endParaRPr lang="en-GB" dirty="0"/>
          </a:p>
        </p:txBody>
      </p:sp>
      <p:pic>
        <p:nvPicPr>
          <p:cNvPr id="4" name="Picture 3">
            <a:hlinkClick r:id="rId2" action="ppaction://hlinksldjump"/>
          </p:cNvPr>
          <p:cNvPicPr>
            <a:picLocks noChangeAspect="1"/>
          </p:cNvPicPr>
          <p:nvPr/>
        </p:nvPicPr>
        <p:blipFill>
          <a:blip r:embed="rId3"/>
          <a:stretch>
            <a:fillRect/>
          </a:stretch>
        </p:blipFill>
        <p:spPr>
          <a:xfrm>
            <a:off x="7143699" y="1191578"/>
            <a:ext cx="1482509" cy="984290"/>
          </a:xfrm>
          <a:prstGeom prst="rect">
            <a:avLst/>
          </a:prstGeom>
        </p:spPr>
      </p:pic>
      <p:sp>
        <p:nvSpPr>
          <p:cNvPr id="5" name="Rounded Rectangle 4"/>
          <p:cNvSpPr/>
          <p:nvPr/>
        </p:nvSpPr>
        <p:spPr>
          <a:xfrm>
            <a:off x="713734" y="2007650"/>
            <a:ext cx="4740443" cy="1211801"/>
          </a:xfrm>
          <a:prstGeom prst="roundRect">
            <a:avLst/>
          </a:prstGeom>
          <a:solidFill>
            <a:srgbClr val="BBFDD1"/>
          </a:solidFill>
          <a:ln>
            <a:solidFill>
              <a:srgbClr val="21BD5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a:lnSpc>
                <a:spcPct val="150000"/>
              </a:lnSpc>
              <a:buFontTx/>
              <a:buAutoNum type="arabicPeriod"/>
            </a:pPr>
            <a:r>
              <a:rPr lang="en-US" sz="1350" dirty="0">
                <a:solidFill>
                  <a:prstClr val="black"/>
                </a:solidFill>
                <a:latin typeface="Kristen ITC" panose="03050502040202030202" pitchFamily="66" charset="0"/>
              </a:rPr>
              <a:t>Blood oozing from the wound or dripping from the nose</a:t>
            </a:r>
          </a:p>
          <a:p>
            <a:pPr marL="257175" indent="-257175">
              <a:lnSpc>
                <a:spcPct val="150000"/>
              </a:lnSpc>
              <a:buFontTx/>
              <a:buAutoNum type="arabicPeriod"/>
            </a:pPr>
            <a:r>
              <a:rPr lang="en-US" sz="1350" dirty="0">
                <a:solidFill>
                  <a:prstClr val="black"/>
                </a:solidFill>
                <a:latin typeface="Kristen ITC" panose="03050502040202030202" pitchFamily="66" charset="0"/>
              </a:rPr>
              <a:t>Signs of shock</a:t>
            </a:r>
          </a:p>
        </p:txBody>
      </p:sp>
      <p:sp>
        <p:nvSpPr>
          <p:cNvPr id="6" name="Rounded Rectangle 5"/>
          <p:cNvSpPr/>
          <p:nvPr/>
        </p:nvSpPr>
        <p:spPr>
          <a:xfrm>
            <a:off x="1203592" y="3477834"/>
            <a:ext cx="6721208" cy="1775526"/>
          </a:xfrm>
          <a:prstGeom prst="roundRect">
            <a:avLst/>
          </a:prstGeom>
          <a:solidFill>
            <a:srgbClr val="FE8F8C"/>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0075" lvl="1" indent="-257175">
              <a:lnSpc>
                <a:spcPct val="150000"/>
              </a:lnSpc>
              <a:buFont typeface="+mj-lt"/>
              <a:buAutoNum type="arabicPeriod"/>
            </a:pPr>
            <a:r>
              <a:rPr lang="en-GB" altLang="en-US" sz="1350" dirty="0">
                <a:solidFill>
                  <a:prstClr val="black"/>
                </a:solidFill>
                <a:latin typeface="Kristen ITC" panose="03050502040202030202" pitchFamily="66" charset="0"/>
              </a:rPr>
              <a:t>Put on disposable gloves, if available</a:t>
            </a:r>
          </a:p>
          <a:p>
            <a:pPr marL="600075" lvl="1" indent="-257175">
              <a:lnSpc>
                <a:spcPct val="150000"/>
              </a:lnSpc>
              <a:buFont typeface="+mj-lt"/>
              <a:buAutoNum type="arabicPeriod"/>
            </a:pPr>
            <a:r>
              <a:rPr lang="en-GB" altLang="en-US" sz="1350" dirty="0">
                <a:solidFill>
                  <a:prstClr val="black"/>
                </a:solidFill>
                <a:latin typeface="Kristen ITC" panose="03050502040202030202" pitchFamily="66" charset="0"/>
              </a:rPr>
              <a:t>Clean by rinsing it under running water and pat dry the wound</a:t>
            </a:r>
          </a:p>
          <a:p>
            <a:pPr marL="600075" lvl="1" indent="-257175">
              <a:lnSpc>
                <a:spcPct val="150000"/>
              </a:lnSpc>
              <a:buFont typeface="+mj-lt"/>
              <a:buAutoNum type="arabicPeriod"/>
            </a:pPr>
            <a:r>
              <a:rPr lang="en-GB" altLang="en-US" sz="1350" dirty="0">
                <a:solidFill>
                  <a:prstClr val="black"/>
                </a:solidFill>
                <a:latin typeface="Kristen ITC" panose="03050502040202030202" pitchFamily="66" charset="0"/>
              </a:rPr>
              <a:t>Raise and support the injured part</a:t>
            </a:r>
          </a:p>
          <a:p>
            <a:pPr marL="600075" lvl="1" indent="-257175">
              <a:lnSpc>
                <a:spcPct val="150000"/>
              </a:lnSpc>
              <a:buFont typeface="+mj-lt"/>
              <a:buAutoNum type="arabicPeriod"/>
            </a:pPr>
            <a:r>
              <a:rPr lang="en-GB" altLang="en-US" sz="1350" dirty="0">
                <a:solidFill>
                  <a:prstClr val="black"/>
                </a:solidFill>
                <a:latin typeface="Kristen ITC" panose="03050502040202030202" pitchFamily="66" charset="0"/>
              </a:rPr>
              <a:t>Clean and dry the area around the wound </a:t>
            </a:r>
          </a:p>
          <a:p>
            <a:pPr marL="600075" lvl="1" indent="-257175">
              <a:lnSpc>
                <a:spcPct val="150000"/>
              </a:lnSpc>
              <a:buFont typeface="+mj-lt"/>
              <a:buAutoNum type="arabicPeriod"/>
            </a:pPr>
            <a:r>
              <a:rPr lang="en-GB" altLang="en-US" sz="1350" dirty="0">
                <a:solidFill>
                  <a:prstClr val="black"/>
                </a:solidFill>
                <a:latin typeface="Kristen ITC" panose="03050502040202030202" pitchFamily="66" charset="0"/>
              </a:rPr>
              <a:t>Cover with an adhesive dressing.</a:t>
            </a:r>
          </a:p>
        </p:txBody>
      </p:sp>
    </p:spTree>
    <p:extLst>
      <p:ext uri="{BB962C8B-B14F-4D97-AF65-F5344CB8AC3E}">
        <p14:creationId xmlns:p14="http://schemas.microsoft.com/office/powerpoint/2010/main" val="80492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Communication and Casualty Care </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pPr marL="0" indent="0">
              <a:buNone/>
            </a:pPr>
            <a:endParaRPr lang="en-GB" dirty="0"/>
          </a:p>
        </p:txBody>
      </p:sp>
      <p:pic>
        <p:nvPicPr>
          <p:cNvPr id="4" name="Picture 3">
            <a:hlinkClick r:id="rId2" action="ppaction://hlinksldjump"/>
          </p:cNvPr>
          <p:cNvPicPr>
            <a:picLocks noChangeAspect="1"/>
          </p:cNvPicPr>
          <p:nvPr/>
        </p:nvPicPr>
        <p:blipFill>
          <a:blip r:embed="rId3"/>
          <a:stretch>
            <a:fillRect/>
          </a:stretch>
        </p:blipFill>
        <p:spPr>
          <a:xfrm>
            <a:off x="7661491" y="1242179"/>
            <a:ext cx="1482509" cy="984290"/>
          </a:xfrm>
          <a:prstGeom prst="rect">
            <a:avLst/>
          </a:prstGeom>
        </p:spPr>
      </p:pic>
      <p:sp>
        <p:nvSpPr>
          <p:cNvPr id="7" name="Rectangle 3"/>
          <p:cNvSpPr txBox="1">
            <a:spLocks noChangeArrowheads="1"/>
          </p:cNvSpPr>
          <p:nvPr/>
        </p:nvSpPr>
        <p:spPr bwMode="auto">
          <a:xfrm>
            <a:off x="1464130" y="2271074"/>
            <a:ext cx="3032522" cy="32646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950" b="1" dirty="0">
                <a:solidFill>
                  <a:srgbClr val="FF0000"/>
                </a:solidFill>
                <a:latin typeface="Comic Sans MS" panose="030F0702030302020204" pitchFamily="66" charset="0"/>
              </a:rPr>
              <a:t>Listen</a:t>
            </a:r>
          </a:p>
          <a:p>
            <a:r>
              <a:rPr lang="en-GB" altLang="en-US" sz="1950" b="1" dirty="0">
                <a:solidFill>
                  <a:srgbClr val="00B050"/>
                </a:solidFill>
                <a:latin typeface="Comic Sans MS" panose="030F0702030302020204" pitchFamily="66" charset="0"/>
              </a:rPr>
              <a:t>Reassure</a:t>
            </a:r>
          </a:p>
          <a:p>
            <a:r>
              <a:rPr lang="en-GB" altLang="en-US" sz="1950" b="1" dirty="0">
                <a:solidFill>
                  <a:srgbClr val="00B0F0"/>
                </a:solidFill>
                <a:latin typeface="Comic Sans MS" panose="030F0702030302020204" pitchFamily="66" charset="0"/>
              </a:rPr>
              <a:t>Avoid cross-infection</a:t>
            </a:r>
          </a:p>
          <a:p>
            <a:r>
              <a:rPr lang="en-GB" altLang="en-US" sz="1950" b="1" dirty="0">
                <a:solidFill>
                  <a:srgbClr val="7030A0"/>
                </a:solidFill>
                <a:latin typeface="Comic Sans MS" panose="030F0702030302020204" pitchFamily="66" charset="0"/>
              </a:rPr>
              <a:t>Dispose of waste properly</a:t>
            </a:r>
          </a:p>
          <a:p>
            <a:endParaRPr lang="en-GB" altLang="en-US" sz="1950" b="1" dirty="0">
              <a:solidFill>
                <a:prstClr val="black"/>
              </a:solidFill>
              <a:latin typeface="Comic Sans MS" panose="030F0702030302020204" pitchFamily="66" charset="0"/>
            </a:endParaRPr>
          </a:p>
        </p:txBody>
      </p:sp>
      <p:sp>
        <p:nvSpPr>
          <p:cNvPr id="8" name="Rectangle 4"/>
          <p:cNvSpPr>
            <a:spLocks noChangeArrowheads="1"/>
          </p:cNvSpPr>
          <p:nvPr/>
        </p:nvSpPr>
        <p:spPr bwMode="auto">
          <a:xfrm>
            <a:off x="4627960" y="2283619"/>
            <a:ext cx="2790825"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prstClr val="black"/>
              </a:buClr>
              <a:buFontTx/>
              <a:buChar char="•"/>
            </a:pPr>
            <a:r>
              <a:rPr lang="en-GB" altLang="en-US" sz="1800" b="1" dirty="0">
                <a:solidFill>
                  <a:prstClr val="black"/>
                </a:solidFill>
                <a:latin typeface="Kristen ITC" panose="03050502040202030202" pitchFamily="66" charset="0"/>
              </a:rPr>
              <a:t>Always communicate with the casualty if possible</a:t>
            </a:r>
          </a:p>
          <a:p>
            <a:pPr eaLnBrk="1" hangingPunct="1">
              <a:spcBef>
                <a:spcPct val="50000"/>
              </a:spcBef>
              <a:buClr>
                <a:prstClr val="black"/>
              </a:buClr>
              <a:buFontTx/>
              <a:buChar char="•"/>
            </a:pPr>
            <a:r>
              <a:rPr lang="en-GB" altLang="en-US" sz="1800" b="1" dirty="0">
                <a:solidFill>
                  <a:prstClr val="black"/>
                </a:solidFill>
                <a:latin typeface="Kristen ITC" panose="03050502040202030202" pitchFamily="66" charset="0"/>
              </a:rPr>
              <a:t>Listen carefully to what your casualty tells you</a:t>
            </a:r>
          </a:p>
          <a:p>
            <a:pPr eaLnBrk="1" hangingPunct="1">
              <a:spcBef>
                <a:spcPct val="50000"/>
              </a:spcBef>
              <a:buClr>
                <a:prstClr val="black"/>
              </a:buClr>
              <a:buFontTx/>
              <a:buChar char="•"/>
            </a:pPr>
            <a:r>
              <a:rPr lang="en-GB" altLang="en-US" sz="1800" b="1" dirty="0">
                <a:solidFill>
                  <a:prstClr val="black"/>
                </a:solidFill>
                <a:latin typeface="Kristen ITC" panose="03050502040202030202" pitchFamily="66" charset="0"/>
              </a:rPr>
              <a:t>Always make sure you have the correct information before dialling 999 or 112.</a:t>
            </a: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17267" t="11708" b="8626"/>
          <a:stretch>
            <a:fillRect/>
          </a:stretch>
        </p:blipFill>
        <p:spPr bwMode="auto">
          <a:xfrm>
            <a:off x="1464130" y="4054969"/>
            <a:ext cx="2603897" cy="166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391943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Coping in an Emergency</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pPr marL="0" indent="0">
              <a:defRPr/>
            </a:pPr>
            <a:r>
              <a:rPr lang="en-GB" dirty="0">
                <a:latin typeface="Kristen ITC" panose="03050502040202030202" pitchFamily="66" charset="0"/>
              </a:rPr>
              <a:t>Key points</a:t>
            </a:r>
            <a:r>
              <a:rPr lang="en-GB" dirty="0" smtClean="0">
                <a:latin typeface="Kristen ITC" panose="03050502040202030202" pitchFamily="66" charset="0"/>
              </a:rPr>
              <a:t>:</a:t>
            </a:r>
          </a:p>
          <a:p>
            <a:pPr marL="0" indent="0">
              <a:defRPr/>
            </a:pPr>
            <a:endParaRPr lang="en-GB" dirty="0">
              <a:latin typeface="Kristen ITC" panose="03050502040202030202" pitchFamily="66" charset="0"/>
            </a:endParaRPr>
          </a:p>
          <a:p>
            <a:pPr lvl="1">
              <a:defRPr/>
            </a:pPr>
            <a:r>
              <a:rPr lang="en-GB" dirty="0">
                <a:latin typeface="Kristen ITC" panose="03050502040202030202" pitchFamily="66" charset="0"/>
              </a:rPr>
              <a:t>Assess the </a:t>
            </a:r>
            <a:r>
              <a:rPr lang="en-GB" dirty="0" smtClean="0">
                <a:latin typeface="Kristen ITC" panose="03050502040202030202" pitchFamily="66" charset="0"/>
              </a:rPr>
              <a:t>situation</a:t>
            </a:r>
          </a:p>
          <a:p>
            <a:pPr lvl="1">
              <a:defRPr/>
            </a:pPr>
            <a:endParaRPr lang="en-GB" dirty="0">
              <a:latin typeface="Kristen ITC" panose="03050502040202030202" pitchFamily="66" charset="0"/>
            </a:endParaRPr>
          </a:p>
          <a:p>
            <a:pPr lvl="1">
              <a:defRPr/>
            </a:pPr>
            <a:r>
              <a:rPr lang="en-GB" dirty="0">
                <a:latin typeface="Kristen ITC" panose="03050502040202030202" pitchFamily="66" charset="0"/>
              </a:rPr>
              <a:t>Make the area </a:t>
            </a:r>
            <a:r>
              <a:rPr lang="en-GB" dirty="0" smtClean="0">
                <a:latin typeface="Kristen ITC" panose="03050502040202030202" pitchFamily="66" charset="0"/>
              </a:rPr>
              <a:t>safe</a:t>
            </a:r>
          </a:p>
          <a:p>
            <a:pPr lvl="1">
              <a:defRPr/>
            </a:pPr>
            <a:endParaRPr lang="en-GB" dirty="0">
              <a:latin typeface="Kristen ITC" panose="03050502040202030202" pitchFamily="66" charset="0"/>
            </a:endParaRPr>
          </a:p>
          <a:p>
            <a:pPr lvl="1">
              <a:defRPr/>
            </a:pPr>
            <a:r>
              <a:rPr lang="en-GB" dirty="0">
                <a:latin typeface="Kristen ITC" panose="03050502040202030202" pitchFamily="66" charset="0"/>
              </a:rPr>
              <a:t>Give emergency </a:t>
            </a:r>
            <a:r>
              <a:rPr lang="en-GB" dirty="0" smtClean="0">
                <a:latin typeface="Kristen ITC" panose="03050502040202030202" pitchFamily="66" charset="0"/>
              </a:rPr>
              <a:t>aid</a:t>
            </a:r>
          </a:p>
          <a:p>
            <a:pPr lvl="1">
              <a:defRPr/>
            </a:pPr>
            <a:endParaRPr lang="en-GB" dirty="0">
              <a:latin typeface="Kristen ITC" panose="03050502040202030202" pitchFamily="66" charset="0"/>
            </a:endParaRPr>
          </a:p>
          <a:p>
            <a:pPr lvl="1">
              <a:defRPr/>
            </a:pPr>
            <a:r>
              <a:rPr lang="en-GB" dirty="0">
                <a:latin typeface="Kristen ITC" panose="03050502040202030202" pitchFamily="66" charset="0"/>
              </a:rPr>
              <a:t>Get help</a:t>
            </a:r>
          </a:p>
          <a:p>
            <a:endParaRPr lang="en-GB" dirty="0"/>
          </a:p>
        </p:txBody>
      </p:sp>
      <p:pic>
        <p:nvPicPr>
          <p:cNvPr id="4" name="Picture 3">
            <a:hlinkClick r:id="rId2" action="ppaction://hlinksldjump"/>
          </p:cNvPr>
          <p:cNvPicPr>
            <a:picLocks noChangeAspect="1"/>
          </p:cNvPicPr>
          <p:nvPr/>
        </p:nvPicPr>
        <p:blipFill>
          <a:blip r:embed="rId3"/>
          <a:stretch>
            <a:fillRect/>
          </a:stretch>
        </p:blipFill>
        <p:spPr>
          <a:xfrm>
            <a:off x="7143699" y="1191578"/>
            <a:ext cx="1482509" cy="984290"/>
          </a:xfrm>
          <a:prstGeom prst="rect">
            <a:avLst/>
          </a:prstGeom>
        </p:spPr>
      </p:pic>
    </p:spTree>
    <p:extLst>
      <p:ext uri="{BB962C8B-B14F-4D97-AF65-F5344CB8AC3E}">
        <p14:creationId xmlns:p14="http://schemas.microsoft.com/office/powerpoint/2010/main" val="937814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9262" y="1683724"/>
            <a:ext cx="2869066" cy="16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Kristen ITC" panose="03050502040202030202" pitchFamily="66" charset="0"/>
              </a:rPr>
              <a:t>Fainting</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endParaRPr lang="en-GB"/>
          </a:p>
        </p:txBody>
      </p:sp>
      <p:pic>
        <p:nvPicPr>
          <p:cNvPr id="4" name="Picture 3">
            <a:hlinkClick r:id="rId3" action="ppaction://hlinksldjump"/>
          </p:cNvPr>
          <p:cNvPicPr>
            <a:picLocks noChangeAspect="1"/>
          </p:cNvPicPr>
          <p:nvPr/>
        </p:nvPicPr>
        <p:blipFill>
          <a:blip r:embed="rId4"/>
          <a:stretch>
            <a:fillRect/>
          </a:stretch>
        </p:blipFill>
        <p:spPr>
          <a:xfrm>
            <a:off x="7143699" y="1191578"/>
            <a:ext cx="1482509" cy="984290"/>
          </a:xfrm>
          <a:prstGeom prst="rect">
            <a:avLst/>
          </a:prstGeom>
        </p:spPr>
      </p:pic>
      <p:sp>
        <p:nvSpPr>
          <p:cNvPr id="5" name="Rounded Rectangle 4"/>
          <p:cNvSpPr/>
          <p:nvPr/>
        </p:nvSpPr>
        <p:spPr>
          <a:xfrm>
            <a:off x="713734" y="1931451"/>
            <a:ext cx="4740443" cy="1368982"/>
          </a:xfrm>
          <a:prstGeom prst="roundRect">
            <a:avLst/>
          </a:prstGeom>
          <a:solidFill>
            <a:srgbClr val="BBFDD1"/>
          </a:solidFill>
          <a:ln>
            <a:solidFill>
              <a:srgbClr val="21BD5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a:lnSpc>
                <a:spcPct val="150000"/>
              </a:lnSpc>
              <a:buFontTx/>
              <a:buAutoNum type="arabicPeriod"/>
            </a:pPr>
            <a:r>
              <a:rPr lang="en-US" sz="1350" dirty="0">
                <a:solidFill>
                  <a:prstClr val="black"/>
                </a:solidFill>
                <a:latin typeface="Kristen ITC" panose="03050502040202030202" pitchFamily="66" charset="0"/>
              </a:rPr>
              <a:t>A brief loss of responsiveness that causes the casualty to fall to the floor</a:t>
            </a:r>
          </a:p>
          <a:p>
            <a:pPr marL="257175" indent="-257175">
              <a:lnSpc>
                <a:spcPct val="150000"/>
              </a:lnSpc>
              <a:buFontTx/>
              <a:buAutoNum type="arabicPeriod"/>
            </a:pPr>
            <a:r>
              <a:rPr lang="en-US" sz="1350" dirty="0">
                <a:solidFill>
                  <a:prstClr val="black"/>
                </a:solidFill>
                <a:latin typeface="Kristen ITC" panose="03050502040202030202" pitchFamily="66" charset="0"/>
              </a:rPr>
              <a:t>Pale, cold skin</a:t>
            </a:r>
          </a:p>
          <a:p>
            <a:pPr marL="257175" indent="-257175">
              <a:lnSpc>
                <a:spcPct val="150000"/>
              </a:lnSpc>
              <a:buFontTx/>
              <a:buAutoNum type="arabicPeriod"/>
            </a:pPr>
            <a:r>
              <a:rPr lang="en-US" sz="1350" dirty="0">
                <a:solidFill>
                  <a:prstClr val="black"/>
                </a:solidFill>
                <a:latin typeface="Kristen ITC" panose="03050502040202030202" pitchFamily="66" charset="0"/>
              </a:rPr>
              <a:t>Sweating.</a:t>
            </a:r>
          </a:p>
        </p:txBody>
      </p:sp>
      <p:sp>
        <p:nvSpPr>
          <p:cNvPr id="6" name="Rounded Rectangle 5"/>
          <p:cNvSpPr/>
          <p:nvPr/>
        </p:nvSpPr>
        <p:spPr>
          <a:xfrm>
            <a:off x="1203592" y="3477834"/>
            <a:ext cx="6721208" cy="1775526"/>
          </a:xfrm>
          <a:prstGeom prst="roundRect">
            <a:avLst/>
          </a:prstGeom>
          <a:solidFill>
            <a:srgbClr val="FE8F8C"/>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0075" lvl="1" indent="-257175">
              <a:lnSpc>
                <a:spcPct val="150000"/>
              </a:lnSpc>
              <a:buFont typeface="+mj-lt"/>
              <a:buAutoNum type="arabicPeriod"/>
            </a:pPr>
            <a:r>
              <a:rPr lang="en-US" sz="1350" dirty="0">
                <a:solidFill>
                  <a:prstClr val="black"/>
                </a:solidFill>
                <a:latin typeface="Kristen ITC" panose="03050502040202030202" pitchFamily="66" charset="0"/>
              </a:rPr>
              <a:t>If the casualty feels faint, help them to lie down</a:t>
            </a:r>
          </a:p>
          <a:p>
            <a:pPr marL="600075" lvl="1" indent="-257175">
              <a:lnSpc>
                <a:spcPct val="150000"/>
              </a:lnSpc>
              <a:buFont typeface="+mj-lt"/>
              <a:buAutoNum type="arabicPeriod"/>
            </a:pPr>
            <a:r>
              <a:rPr lang="en-US" sz="1350" dirty="0">
                <a:solidFill>
                  <a:prstClr val="black"/>
                </a:solidFill>
                <a:latin typeface="Kristen ITC" panose="03050502040202030202" pitchFamily="66" charset="0"/>
              </a:rPr>
              <a:t>Raise the casualty’s legs and support their ankles on your one shoulder, if possible</a:t>
            </a:r>
          </a:p>
          <a:p>
            <a:pPr marL="600075" lvl="1" indent="-257175">
              <a:lnSpc>
                <a:spcPct val="150000"/>
              </a:lnSpc>
              <a:buFont typeface="+mj-lt"/>
              <a:buAutoNum type="arabicPeriod"/>
            </a:pPr>
            <a:r>
              <a:rPr lang="en-US" sz="1350" dirty="0">
                <a:solidFill>
                  <a:prstClr val="black"/>
                </a:solidFill>
                <a:latin typeface="Kristen ITC" panose="03050502040202030202" pitchFamily="66" charset="0"/>
              </a:rPr>
              <a:t>If inside, open the windows to ensure the casualty has plenty of fresh air</a:t>
            </a:r>
            <a:endParaRPr lang="en-GB" altLang="en-US" sz="1350" dirty="0">
              <a:solidFill>
                <a:prstClr val="black"/>
              </a:solidFill>
              <a:latin typeface="Kristen ITC" panose="03050502040202030202" pitchFamily="66" charset="0"/>
            </a:endParaRPr>
          </a:p>
        </p:txBody>
      </p:sp>
    </p:spTree>
    <p:extLst>
      <p:ext uri="{BB962C8B-B14F-4D97-AF65-F5344CB8AC3E}">
        <p14:creationId xmlns:p14="http://schemas.microsoft.com/office/powerpoint/2010/main" val="107219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First Aid Kit</a:t>
            </a:r>
            <a:endParaRPr lang="en-GB" dirty="0">
              <a:latin typeface="Kristen ITC" panose="03050502040202030202" pitchFamily="66" charset="0"/>
            </a:endParaRPr>
          </a:p>
        </p:txBody>
      </p:sp>
      <p:pic>
        <p:nvPicPr>
          <p:cNvPr id="4" name="Picture 3">
            <a:hlinkClick r:id="rId2" action="ppaction://hlinksldjump"/>
          </p:cNvPr>
          <p:cNvPicPr>
            <a:picLocks noChangeAspect="1"/>
          </p:cNvPicPr>
          <p:nvPr/>
        </p:nvPicPr>
        <p:blipFill>
          <a:blip r:embed="rId3"/>
          <a:stretch>
            <a:fillRect/>
          </a:stretch>
        </p:blipFill>
        <p:spPr>
          <a:xfrm>
            <a:off x="7143699" y="1191578"/>
            <a:ext cx="1482509" cy="984290"/>
          </a:xfrm>
          <a:prstGeom prst="rect">
            <a:avLst/>
          </a:prstGeom>
        </p:spPr>
      </p:pic>
      <p:sp>
        <p:nvSpPr>
          <p:cNvPr id="5" name="Rounded Rectangle 4"/>
          <p:cNvSpPr/>
          <p:nvPr/>
        </p:nvSpPr>
        <p:spPr>
          <a:xfrm>
            <a:off x="250373" y="1931452"/>
            <a:ext cx="3646713" cy="3857027"/>
          </a:xfrm>
          <a:prstGeom prst="roundRect">
            <a:avLst/>
          </a:prstGeom>
          <a:solidFill>
            <a:srgbClr val="85DFFF"/>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500" dirty="0">
                <a:solidFill>
                  <a:srgbClr val="FF0000"/>
                </a:solidFill>
                <a:latin typeface="Kristen ITC" panose="03050502040202030202" pitchFamily="66" charset="0"/>
              </a:rPr>
              <a:t>Suggested contents:</a:t>
            </a:r>
          </a:p>
          <a:p>
            <a:pPr marL="533400" indent="-257175">
              <a:lnSpc>
                <a:spcPct val="150000"/>
              </a:lnSpc>
              <a:buFontTx/>
              <a:buAutoNum type="arabicPeriod"/>
            </a:pPr>
            <a:r>
              <a:rPr lang="en-US" sz="1500" dirty="0">
                <a:solidFill>
                  <a:prstClr val="black"/>
                </a:solidFill>
                <a:latin typeface="Kristen ITC" panose="03050502040202030202" pitchFamily="66" charset="0"/>
              </a:rPr>
              <a:t>Plasters of assorted sizes</a:t>
            </a:r>
          </a:p>
          <a:p>
            <a:pPr marL="533400" indent="-257175">
              <a:lnSpc>
                <a:spcPct val="150000"/>
              </a:lnSpc>
              <a:buFontTx/>
              <a:buAutoNum type="arabicPeriod"/>
            </a:pPr>
            <a:r>
              <a:rPr lang="en-US" sz="1500" dirty="0">
                <a:solidFill>
                  <a:prstClr val="black"/>
                </a:solidFill>
                <a:latin typeface="Kristen ITC" panose="03050502040202030202" pitchFamily="66" charset="0"/>
              </a:rPr>
              <a:t>Medium sterile dressings</a:t>
            </a:r>
          </a:p>
          <a:p>
            <a:pPr marL="533400" indent="-257175">
              <a:lnSpc>
                <a:spcPct val="150000"/>
              </a:lnSpc>
              <a:buFontTx/>
              <a:buAutoNum type="arabicPeriod"/>
            </a:pPr>
            <a:r>
              <a:rPr lang="en-US" sz="1500" dirty="0">
                <a:solidFill>
                  <a:prstClr val="black"/>
                </a:solidFill>
                <a:latin typeface="Kristen ITC" panose="03050502040202030202" pitchFamily="66" charset="0"/>
              </a:rPr>
              <a:t>Large sterile dressing</a:t>
            </a:r>
          </a:p>
          <a:p>
            <a:pPr marL="533400" indent="-257175">
              <a:lnSpc>
                <a:spcPct val="150000"/>
              </a:lnSpc>
              <a:buFontTx/>
              <a:buAutoNum type="arabicPeriod"/>
            </a:pPr>
            <a:r>
              <a:rPr lang="en-US" sz="1500" dirty="0">
                <a:solidFill>
                  <a:prstClr val="black"/>
                </a:solidFill>
                <a:latin typeface="Kristen ITC" panose="03050502040202030202" pitchFamily="66" charset="0"/>
              </a:rPr>
              <a:t>Sterile eye pad</a:t>
            </a:r>
          </a:p>
          <a:p>
            <a:pPr marL="533400" indent="-257175">
              <a:lnSpc>
                <a:spcPct val="150000"/>
              </a:lnSpc>
              <a:buFontTx/>
              <a:buAutoNum type="arabicPeriod"/>
            </a:pPr>
            <a:r>
              <a:rPr lang="en-US" sz="1500" dirty="0">
                <a:solidFill>
                  <a:prstClr val="black"/>
                </a:solidFill>
                <a:latin typeface="Kristen ITC" panose="03050502040202030202" pitchFamily="66" charset="0"/>
              </a:rPr>
              <a:t>Triangular bandages</a:t>
            </a:r>
          </a:p>
          <a:p>
            <a:pPr marL="533400" indent="-257175">
              <a:lnSpc>
                <a:spcPct val="150000"/>
              </a:lnSpc>
              <a:buFontTx/>
              <a:buAutoNum type="arabicPeriod"/>
            </a:pPr>
            <a:r>
              <a:rPr lang="en-US" sz="1500" dirty="0">
                <a:solidFill>
                  <a:prstClr val="black"/>
                </a:solidFill>
                <a:latin typeface="Kristen ITC" panose="03050502040202030202" pitchFamily="66" charset="0"/>
              </a:rPr>
              <a:t>Safety pins</a:t>
            </a:r>
          </a:p>
          <a:p>
            <a:pPr marL="533400" indent="-257175">
              <a:lnSpc>
                <a:spcPct val="150000"/>
              </a:lnSpc>
              <a:buFontTx/>
              <a:buAutoNum type="arabicPeriod"/>
            </a:pPr>
            <a:r>
              <a:rPr lang="en-US" sz="1500" dirty="0">
                <a:solidFill>
                  <a:prstClr val="black"/>
                </a:solidFill>
                <a:latin typeface="Kristen ITC" panose="03050502040202030202" pitchFamily="66" charset="0"/>
              </a:rPr>
              <a:t>Disposable non-latex gloves</a:t>
            </a:r>
          </a:p>
          <a:p>
            <a:pPr marL="533400" indent="-257175">
              <a:lnSpc>
                <a:spcPct val="150000"/>
              </a:lnSpc>
              <a:buFontTx/>
              <a:buAutoNum type="arabicPeriod"/>
            </a:pPr>
            <a:r>
              <a:rPr lang="en-US" sz="1500" dirty="0">
                <a:solidFill>
                  <a:prstClr val="black"/>
                </a:solidFill>
                <a:latin typeface="Kristen ITC" panose="03050502040202030202" pitchFamily="66" charset="0"/>
              </a:rPr>
              <a:t>Guidance card.</a:t>
            </a:r>
          </a:p>
          <a:p>
            <a:pPr>
              <a:lnSpc>
                <a:spcPct val="150000"/>
              </a:lnSpc>
            </a:pPr>
            <a:endParaRPr lang="en-US" sz="1500" dirty="0">
              <a:solidFill>
                <a:prstClr val="black"/>
              </a:solidFill>
              <a:latin typeface="Kristen ITC" panose="03050502040202030202" pitchFamily="66" charset="0"/>
            </a:endParaRPr>
          </a:p>
        </p:txBody>
      </p:sp>
      <p:sp>
        <p:nvSpPr>
          <p:cNvPr id="6" name="Content Placeholder 5"/>
          <p:cNvSpPr>
            <a:spLocks noGrp="1"/>
          </p:cNvSpPr>
          <p:nvPr>
            <p:ph idx="1"/>
          </p:nvPr>
        </p:nvSpPr>
        <p:spPr>
          <a:xfrm>
            <a:off x="4155622" y="1894455"/>
            <a:ext cx="3736523" cy="3904910"/>
          </a:xfrm>
          <a:prstGeom prst="roundRect">
            <a:avLst/>
          </a:prstGeom>
          <a:solidFill>
            <a:srgbClr val="85DFFF"/>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nSpc>
                <a:spcPct val="150000"/>
              </a:lnSpc>
              <a:buNone/>
            </a:pPr>
            <a:r>
              <a:rPr lang="en-US" sz="1500" dirty="0">
                <a:solidFill>
                  <a:srgbClr val="FF0000"/>
                </a:solidFill>
                <a:latin typeface="Kristen ITC" panose="03050502040202030202" pitchFamily="66" charset="0"/>
              </a:rPr>
              <a:t>Additional items may include:</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scissors</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sterile water or saline solution</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soil blankets</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aprons</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sterile disposable tweezers</a:t>
            </a:r>
          </a:p>
          <a:p>
            <a:pPr marL="342900" indent="-342900">
              <a:lnSpc>
                <a:spcPct val="150000"/>
              </a:lnSpc>
              <a:buFont typeface="+mj-lt"/>
              <a:buAutoNum type="arabicPeriod"/>
            </a:pPr>
            <a:r>
              <a:rPr lang="en-US" sz="1500" dirty="0">
                <a:solidFill>
                  <a:schemeClr val="tx1"/>
                </a:solidFill>
                <a:latin typeface="Kristen ITC" panose="03050502040202030202" pitchFamily="66" charset="0"/>
              </a:rPr>
              <a:t>moist cleansing wipes.</a:t>
            </a:r>
          </a:p>
          <a:p>
            <a:pPr>
              <a:lnSpc>
                <a:spcPct val="150000"/>
              </a:lnSpc>
            </a:pPr>
            <a:endParaRPr lang="en-US" sz="1500" dirty="0">
              <a:solidFill>
                <a:srgbClr val="FF0000"/>
              </a:solidFill>
              <a:latin typeface="Kristen ITC" panose="03050502040202030202" pitchFamily="66" charset="0"/>
            </a:endParaRPr>
          </a:p>
          <a:p>
            <a:pPr>
              <a:lnSpc>
                <a:spcPct val="150000"/>
              </a:lnSpc>
            </a:pPr>
            <a:endParaRPr lang="en-US" sz="1500" dirty="0">
              <a:solidFill>
                <a:schemeClr val="tx1"/>
              </a:solidFill>
              <a:latin typeface="Kristen ITC" panose="03050502040202030202" pitchFamily="66" charset="0"/>
            </a:endParaRPr>
          </a:p>
        </p:txBody>
      </p:sp>
      <p:pic>
        <p:nvPicPr>
          <p:cNvPr id="7" name="Picture 6">
            <a:hlinkClick r:id="rId4"/>
          </p:cNvPr>
          <p:cNvPicPr>
            <a:picLocks noChangeAspect="1"/>
          </p:cNvPicPr>
          <p:nvPr/>
        </p:nvPicPr>
        <p:blipFill rotWithShape="1">
          <a:blip r:embed="rId5"/>
          <a:srcRect l="30318" t="24731" r="11481" b="30740"/>
          <a:stretch/>
        </p:blipFill>
        <p:spPr>
          <a:xfrm>
            <a:off x="2950029" y="5070022"/>
            <a:ext cx="1730126" cy="827315"/>
          </a:xfrm>
          <a:prstGeom prst="rect">
            <a:avLst/>
          </a:prstGeom>
        </p:spPr>
      </p:pic>
    </p:spTree>
    <p:extLst>
      <p:ext uri="{BB962C8B-B14F-4D97-AF65-F5344CB8AC3E}">
        <p14:creationId xmlns:p14="http://schemas.microsoft.com/office/powerpoint/2010/main" val="1668597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Primary Survey</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endParaRPr lang="en-GB" dirty="0"/>
          </a:p>
        </p:txBody>
      </p:sp>
      <p:pic>
        <p:nvPicPr>
          <p:cNvPr id="4" name="Picture 3">
            <a:hlinkClick r:id="rId2" action="ppaction://hlinksldjump"/>
          </p:cNvPr>
          <p:cNvPicPr>
            <a:picLocks noChangeAspect="1"/>
          </p:cNvPicPr>
          <p:nvPr/>
        </p:nvPicPr>
        <p:blipFill>
          <a:blip r:embed="rId3"/>
          <a:stretch>
            <a:fillRect/>
          </a:stretch>
        </p:blipFill>
        <p:spPr>
          <a:xfrm>
            <a:off x="7143699" y="1191578"/>
            <a:ext cx="1482509" cy="984290"/>
          </a:xfrm>
          <a:prstGeom prst="rect">
            <a:avLst/>
          </a:prstGeom>
        </p:spPr>
      </p:pic>
      <p:sp>
        <p:nvSpPr>
          <p:cNvPr id="5" name="Rounded Rectangle 4"/>
          <p:cNvSpPr/>
          <p:nvPr/>
        </p:nvSpPr>
        <p:spPr>
          <a:xfrm>
            <a:off x="152404" y="1931452"/>
            <a:ext cx="3646713" cy="3857027"/>
          </a:xfrm>
          <a:prstGeom prst="roundRect">
            <a:avLst/>
          </a:prstGeom>
          <a:solidFill>
            <a:srgbClr val="E8BCFC"/>
          </a:solidFill>
          <a:ln>
            <a:solidFill>
              <a:srgbClr val="DB03C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500" dirty="0">
                <a:solidFill>
                  <a:srgbClr val="FF0000"/>
                </a:solidFill>
                <a:latin typeface="Kristen ITC" panose="03050502040202030202" pitchFamily="66" charset="0"/>
              </a:rPr>
              <a:t>Before attempting first aid you should always:</a:t>
            </a:r>
          </a:p>
          <a:p>
            <a:pPr marL="342900" indent="-342900">
              <a:lnSpc>
                <a:spcPct val="150000"/>
              </a:lnSpc>
              <a:buFont typeface="+mj-lt"/>
              <a:buAutoNum type="arabicPeriod"/>
            </a:pPr>
            <a:r>
              <a:rPr lang="en-US" sz="1500" dirty="0">
                <a:solidFill>
                  <a:prstClr val="black"/>
                </a:solidFill>
                <a:latin typeface="Kristen ITC" panose="03050502040202030202" pitchFamily="66" charset="0"/>
              </a:rPr>
              <a:t>check that you are safe</a:t>
            </a:r>
          </a:p>
          <a:p>
            <a:pPr marL="342900" indent="-342900">
              <a:lnSpc>
                <a:spcPct val="150000"/>
              </a:lnSpc>
              <a:buFont typeface="+mj-lt"/>
              <a:buAutoNum type="arabicPeriod"/>
            </a:pPr>
            <a:r>
              <a:rPr lang="en-US" sz="1500" dirty="0">
                <a:solidFill>
                  <a:prstClr val="black"/>
                </a:solidFill>
                <a:latin typeface="Kristen ITC" panose="03050502040202030202" pitchFamily="66" charset="0"/>
              </a:rPr>
              <a:t>check for a response</a:t>
            </a:r>
          </a:p>
          <a:p>
            <a:pPr marL="342900" indent="-342900">
              <a:lnSpc>
                <a:spcPct val="150000"/>
              </a:lnSpc>
              <a:buFont typeface="+mj-lt"/>
              <a:buAutoNum type="arabicPeriod"/>
            </a:pPr>
            <a:r>
              <a:rPr lang="en-US" sz="1500" dirty="0">
                <a:solidFill>
                  <a:prstClr val="black"/>
                </a:solidFill>
                <a:latin typeface="Kristen ITC" panose="03050502040202030202" pitchFamily="66" charset="0"/>
              </a:rPr>
              <a:t>open the casualty’s airway if necessary</a:t>
            </a:r>
          </a:p>
          <a:p>
            <a:pPr marL="342900" indent="-342900">
              <a:lnSpc>
                <a:spcPct val="150000"/>
              </a:lnSpc>
              <a:buFont typeface="+mj-lt"/>
              <a:buAutoNum type="arabicPeriod"/>
            </a:pPr>
            <a:r>
              <a:rPr lang="en-US" sz="1500" dirty="0">
                <a:solidFill>
                  <a:prstClr val="black"/>
                </a:solidFill>
                <a:latin typeface="Kristen ITC" panose="03050502040202030202" pitchFamily="66" charset="0"/>
              </a:rPr>
              <a:t>check to see if the casualty is breathing</a:t>
            </a:r>
          </a:p>
          <a:p>
            <a:pPr marL="342900" indent="-342900">
              <a:lnSpc>
                <a:spcPct val="150000"/>
              </a:lnSpc>
              <a:buFont typeface="+mj-lt"/>
              <a:buAutoNum type="arabicPeriod"/>
            </a:pPr>
            <a:r>
              <a:rPr lang="en-US" sz="1500" dirty="0">
                <a:solidFill>
                  <a:prstClr val="black"/>
                </a:solidFill>
                <a:latin typeface="Kristen ITC" panose="03050502040202030202" pitchFamily="66" charset="0"/>
              </a:rPr>
              <a:t>if breathing, check to see if the casualty is bleeding</a:t>
            </a:r>
          </a:p>
        </p:txBody>
      </p:sp>
      <p:sp>
        <p:nvSpPr>
          <p:cNvPr id="6" name="Content Placeholder 5"/>
          <p:cNvSpPr txBox="1">
            <a:spLocks/>
          </p:cNvSpPr>
          <p:nvPr/>
        </p:nvSpPr>
        <p:spPr>
          <a:xfrm>
            <a:off x="3952488" y="1905766"/>
            <a:ext cx="2078198" cy="3904910"/>
          </a:xfrm>
          <a:prstGeom prst="roundRect">
            <a:avLst/>
          </a:prstGeom>
          <a:solidFill>
            <a:srgbClr val="E8BCFC"/>
          </a:solidFill>
          <a:ln w="12700" cap="flat" cmpd="sng" algn="ctr">
            <a:solidFill>
              <a:srgbClr val="DB03C1"/>
            </a:solidFill>
            <a:prstDash val="solid"/>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spcBef>
                <a:spcPts val="900"/>
              </a:spcBef>
              <a:buClr>
                <a:srgbClr val="008CAC"/>
              </a:buClr>
              <a:buNone/>
            </a:pPr>
            <a:r>
              <a:rPr lang="en-GB" altLang="en-US" sz="2400" b="1" dirty="0">
                <a:solidFill>
                  <a:srgbClr val="FF0000"/>
                </a:solidFill>
                <a:latin typeface="Comic Sans MS" panose="030F0702030302020204" pitchFamily="66" charset="0"/>
              </a:rPr>
              <a:t>DRABC</a:t>
            </a:r>
          </a:p>
          <a:p>
            <a:pPr>
              <a:spcBef>
                <a:spcPts val="900"/>
              </a:spcBef>
              <a:buClr>
                <a:srgbClr val="008CAC"/>
              </a:buClr>
            </a:pPr>
            <a:r>
              <a:rPr lang="en-GB" altLang="en-US" sz="2400" b="1" dirty="0">
                <a:solidFill>
                  <a:prstClr val="black"/>
                </a:solidFill>
                <a:latin typeface="Comic Sans MS" panose="030F0702030302020204" pitchFamily="66" charset="0"/>
              </a:rPr>
              <a:t>D</a:t>
            </a:r>
            <a:r>
              <a:rPr lang="en-GB" altLang="en-US" sz="2400" dirty="0">
                <a:solidFill>
                  <a:prstClr val="black"/>
                </a:solidFill>
                <a:latin typeface="Comic Sans MS" panose="030F0702030302020204" pitchFamily="66" charset="0"/>
              </a:rPr>
              <a:t>anger</a:t>
            </a:r>
            <a:endParaRPr lang="en-GB" altLang="en-US" sz="1050" dirty="0">
              <a:solidFill>
                <a:prstClr val="black"/>
              </a:solidFill>
              <a:latin typeface="Comic Sans MS" panose="030F0702030302020204" pitchFamily="66" charset="0"/>
            </a:endParaRPr>
          </a:p>
          <a:p>
            <a:pPr>
              <a:spcBef>
                <a:spcPts val="900"/>
              </a:spcBef>
              <a:buClr>
                <a:srgbClr val="008CAC"/>
              </a:buClr>
            </a:pPr>
            <a:r>
              <a:rPr lang="en-GB" altLang="en-US" sz="2400" b="1" dirty="0">
                <a:solidFill>
                  <a:prstClr val="black"/>
                </a:solidFill>
                <a:latin typeface="Comic Sans MS" panose="030F0702030302020204" pitchFamily="66" charset="0"/>
              </a:rPr>
              <a:t>R</a:t>
            </a:r>
            <a:r>
              <a:rPr lang="en-GB" altLang="en-US" sz="2400" dirty="0">
                <a:solidFill>
                  <a:prstClr val="black"/>
                </a:solidFill>
                <a:latin typeface="Comic Sans MS" panose="030F0702030302020204" pitchFamily="66" charset="0"/>
              </a:rPr>
              <a:t>esponse</a:t>
            </a:r>
            <a:endParaRPr lang="en-GB" altLang="en-US" sz="1050" dirty="0">
              <a:solidFill>
                <a:prstClr val="black"/>
              </a:solidFill>
              <a:latin typeface="Comic Sans MS" panose="030F0702030302020204" pitchFamily="66" charset="0"/>
            </a:endParaRPr>
          </a:p>
          <a:p>
            <a:pPr>
              <a:spcBef>
                <a:spcPts val="900"/>
              </a:spcBef>
              <a:buClr>
                <a:srgbClr val="008CAC"/>
              </a:buClr>
            </a:pPr>
            <a:r>
              <a:rPr lang="en-GB" altLang="en-US" sz="2400" b="1" dirty="0">
                <a:solidFill>
                  <a:prstClr val="black"/>
                </a:solidFill>
                <a:latin typeface="Comic Sans MS" panose="030F0702030302020204" pitchFamily="66" charset="0"/>
              </a:rPr>
              <a:t>A</a:t>
            </a:r>
            <a:r>
              <a:rPr lang="en-GB" altLang="en-US" sz="2400" dirty="0">
                <a:solidFill>
                  <a:prstClr val="black"/>
                </a:solidFill>
                <a:latin typeface="Comic Sans MS" panose="030F0702030302020204" pitchFamily="66" charset="0"/>
              </a:rPr>
              <a:t>irway</a:t>
            </a:r>
            <a:endParaRPr lang="en-GB" altLang="en-US" sz="1050" dirty="0">
              <a:solidFill>
                <a:prstClr val="black"/>
              </a:solidFill>
              <a:latin typeface="Comic Sans MS" panose="030F0702030302020204" pitchFamily="66" charset="0"/>
            </a:endParaRPr>
          </a:p>
          <a:p>
            <a:pPr>
              <a:spcBef>
                <a:spcPts val="900"/>
              </a:spcBef>
              <a:buClr>
                <a:srgbClr val="008CAC"/>
              </a:buClr>
            </a:pPr>
            <a:r>
              <a:rPr lang="en-GB" altLang="en-US" sz="2400" b="1" dirty="0">
                <a:solidFill>
                  <a:prstClr val="black"/>
                </a:solidFill>
                <a:latin typeface="Comic Sans MS" panose="030F0702030302020204" pitchFamily="66" charset="0"/>
              </a:rPr>
              <a:t>B</a:t>
            </a:r>
            <a:r>
              <a:rPr lang="en-GB" altLang="en-US" sz="2400" dirty="0">
                <a:solidFill>
                  <a:prstClr val="black"/>
                </a:solidFill>
                <a:latin typeface="Comic Sans MS" panose="030F0702030302020204" pitchFamily="66" charset="0"/>
              </a:rPr>
              <a:t>reathing</a:t>
            </a:r>
          </a:p>
          <a:p>
            <a:pPr>
              <a:spcBef>
                <a:spcPts val="900"/>
              </a:spcBef>
              <a:buClr>
                <a:srgbClr val="008CAC"/>
              </a:buClr>
            </a:pPr>
            <a:r>
              <a:rPr lang="en-GB" altLang="en-US" sz="2400" b="1" dirty="0">
                <a:solidFill>
                  <a:prstClr val="black"/>
                </a:solidFill>
                <a:latin typeface="Comic Sans MS" panose="030F0702030302020204" pitchFamily="66" charset="0"/>
              </a:rPr>
              <a:t>C</a:t>
            </a:r>
            <a:r>
              <a:rPr lang="en-GB" altLang="en-US" sz="2400" dirty="0">
                <a:solidFill>
                  <a:prstClr val="black"/>
                </a:solidFill>
                <a:latin typeface="Comic Sans MS" panose="030F0702030302020204" pitchFamily="66" charset="0"/>
              </a:rPr>
              <a:t>heck for severe bleeding</a:t>
            </a:r>
            <a:endParaRPr lang="en-US" sz="2400" dirty="0">
              <a:solidFill>
                <a:prstClr val="black"/>
              </a:solidFill>
              <a:latin typeface="Comic Sans MS" panose="030F0702030302020204" pitchFamily="66" charset="0"/>
            </a:endParaRPr>
          </a:p>
          <a:p>
            <a:pPr>
              <a:lnSpc>
                <a:spcPct val="150000"/>
              </a:lnSpc>
            </a:pPr>
            <a:endParaRPr lang="en-US" sz="1500" dirty="0">
              <a:solidFill>
                <a:prstClr val="black"/>
              </a:solidFill>
              <a:latin typeface="Kristen ITC" panose="03050502040202030202" pitchFamily="66" charset="0"/>
            </a:endParaRPr>
          </a:p>
        </p:txBody>
      </p:sp>
      <p:pic>
        <p:nvPicPr>
          <p:cNvPr id="7" name="Picture 6" descr="Respon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0365" y="2329104"/>
            <a:ext cx="1367149" cy="77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irw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5486" y="3346536"/>
            <a:ext cx="1342028" cy="80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reath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043" y="4399137"/>
            <a:ext cx="1417949"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93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1331640" y="7057"/>
            <a:ext cx="6408712" cy="1412776"/>
          </a:xfrm>
          <a:prstGeom prst="rect">
            <a:avLst/>
          </a:prstGeom>
          <a:solidFill>
            <a:schemeClr val="bg1">
              <a:lumMod val="95000"/>
            </a:scheme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4000" b="1" dirty="0">
                <a:ln w="6731" cap="flat" cmpd="sng" algn="ctr">
                  <a:solidFill>
                    <a:srgbClr val="FFFFFF"/>
                  </a:solidFill>
                  <a:prstDash val="solid"/>
                  <a:round/>
                </a:ln>
                <a:solidFill>
                  <a:srgbClr val="262626"/>
                </a:solidFill>
                <a:effectLst>
                  <a:outerShdw dist="38100" dir="2700000" algn="bl">
                    <a:schemeClr val="accent5"/>
                  </a:outerShdw>
                </a:effectLst>
                <a:latin typeface="Curlz MT" panose="04040404050702020202" pitchFamily="82" charset="0"/>
                <a:ea typeface="Calibri" panose="020F0502020204030204" pitchFamily="34" charset="0"/>
                <a:cs typeface="Times New Roman" panose="02020603050405020304" pitchFamily="18" charset="0"/>
              </a:rPr>
              <a:t>Rules And Expectations For The PSHEE Classroom</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p:cNvSpPr txBox="1"/>
          <p:nvPr/>
        </p:nvSpPr>
        <p:spPr>
          <a:xfrm>
            <a:off x="431540" y="1268760"/>
            <a:ext cx="8208912" cy="5355312"/>
          </a:xfrm>
          <a:prstGeom prst="rect">
            <a:avLst/>
          </a:prstGeom>
          <a:solidFill>
            <a:schemeClr val="bg2"/>
          </a:solidFill>
        </p:spPr>
        <p:txBody>
          <a:bodyPr wrap="square" rtlCol="0">
            <a:spAutoFit/>
          </a:bodyPr>
          <a:lstStyle/>
          <a:p>
            <a:r>
              <a:rPr lang="en-GB" dirty="0" smtClean="0"/>
              <a:t>1)</a:t>
            </a:r>
          </a:p>
          <a:p>
            <a:endParaRPr lang="en-GB" dirty="0" smtClean="0"/>
          </a:p>
          <a:p>
            <a:r>
              <a:rPr lang="en-GB" dirty="0" smtClean="0"/>
              <a:t>2)</a:t>
            </a:r>
          </a:p>
          <a:p>
            <a:endParaRPr lang="en-GB" dirty="0" smtClean="0"/>
          </a:p>
          <a:p>
            <a:r>
              <a:rPr lang="en-GB" dirty="0" smtClean="0"/>
              <a:t>3)</a:t>
            </a:r>
          </a:p>
          <a:p>
            <a:endParaRPr lang="en-GB" dirty="0" smtClean="0"/>
          </a:p>
          <a:p>
            <a:r>
              <a:rPr lang="en-GB" dirty="0" smtClean="0"/>
              <a:t>4)</a:t>
            </a:r>
          </a:p>
          <a:p>
            <a:endParaRPr lang="en-GB" dirty="0" smtClean="0"/>
          </a:p>
          <a:p>
            <a:r>
              <a:rPr lang="en-GB" dirty="0" smtClean="0"/>
              <a:t>5)</a:t>
            </a:r>
          </a:p>
          <a:p>
            <a:endParaRPr lang="en-GB" dirty="0" smtClean="0"/>
          </a:p>
          <a:p>
            <a:r>
              <a:rPr lang="en-GB" dirty="0" smtClean="0"/>
              <a:t>6)</a:t>
            </a:r>
          </a:p>
          <a:p>
            <a:endParaRPr lang="en-GB" dirty="0" smtClean="0"/>
          </a:p>
          <a:p>
            <a:r>
              <a:rPr lang="en-GB" dirty="0" smtClean="0"/>
              <a:t>7)</a:t>
            </a:r>
          </a:p>
          <a:p>
            <a:endParaRPr lang="en-GB" dirty="0" smtClean="0"/>
          </a:p>
          <a:p>
            <a:r>
              <a:rPr lang="en-GB" dirty="0" smtClean="0"/>
              <a:t>8)</a:t>
            </a:r>
          </a:p>
          <a:p>
            <a:endParaRPr lang="en-GB" dirty="0" smtClean="0"/>
          </a:p>
          <a:p>
            <a:r>
              <a:rPr lang="en-GB" dirty="0" smtClean="0"/>
              <a:t>9)</a:t>
            </a:r>
          </a:p>
          <a:p>
            <a:endParaRPr lang="en-GB" dirty="0" smtClean="0"/>
          </a:p>
          <a:p>
            <a:r>
              <a:rPr lang="en-GB" dirty="0" smtClean="0"/>
              <a:t>10)</a:t>
            </a:r>
            <a:endParaRPr lang="en-GB" dirty="0"/>
          </a:p>
        </p:txBody>
      </p:sp>
      <p:sp>
        <p:nvSpPr>
          <p:cNvPr id="6" name="TextBox 5"/>
          <p:cNvSpPr txBox="1"/>
          <p:nvPr/>
        </p:nvSpPr>
        <p:spPr>
          <a:xfrm>
            <a:off x="2843808" y="2924944"/>
            <a:ext cx="3528392" cy="1200329"/>
          </a:xfrm>
          <a:prstGeom prst="rect">
            <a:avLst/>
          </a:prstGeom>
          <a:noFill/>
        </p:spPr>
        <p:txBody>
          <a:bodyPr wrap="square" rtlCol="0">
            <a:spAutoFit/>
          </a:bodyPr>
          <a:lstStyle/>
          <a:p>
            <a:r>
              <a:rPr lang="en-GB" dirty="0" smtClean="0"/>
              <a:t>What ten rules can we think of that will help to make PSHEE successful?</a:t>
            </a:r>
          </a:p>
          <a:p>
            <a:r>
              <a:rPr lang="en-GB" dirty="0" smtClean="0"/>
              <a:t>Copy them into your booklets.</a:t>
            </a:r>
            <a:endParaRPr lang="en-GB" dirty="0"/>
          </a:p>
        </p:txBody>
      </p:sp>
    </p:spTree>
    <p:extLst>
      <p:ext uri="{BB962C8B-B14F-4D97-AF65-F5344CB8AC3E}">
        <p14:creationId xmlns:p14="http://schemas.microsoft.com/office/powerpoint/2010/main" val="44801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Recovery Position</a:t>
            </a:r>
            <a:endParaRPr lang="en-GB" dirty="0">
              <a:latin typeface="Kristen ITC" panose="03050502040202030202" pitchFamily="66" charset="0"/>
            </a:endParaRPr>
          </a:p>
        </p:txBody>
      </p:sp>
      <p:sp>
        <p:nvSpPr>
          <p:cNvPr id="3" name="Content Placeholder 2"/>
          <p:cNvSpPr>
            <a:spLocks noGrp="1"/>
          </p:cNvSpPr>
          <p:nvPr>
            <p:ph idx="1"/>
          </p:nvPr>
        </p:nvSpPr>
        <p:spPr/>
        <p:txBody>
          <a:bodyPr/>
          <a:lstStyle/>
          <a:p>
            <a:endParaRPr lang="en-GB" dirty="0"/>
          </a:p>
        </p:txBody>
      </p:sp>
      <p:pic>
        <p:nvPicPr>
          <p:cNvPr id="4" name="Picture 3">
            <a:hlinkClick r:id="rId2" action="ppaction://hlinksldjump"/>
          </p:cNvPr>
          <p:cNvPicPr>
            <a:picLocks noChangeAspect="1"/>
          </p:cNvPicPr>
          <p:nvPr/>
        </p:nvPicPr>
        <p:blipFill>
          <a:blip r:embed="rId3"/>
          <a:stretch>
            <a:fillRect/>
          </a:stretch>
        </p:blipFill>
        <p:spPr>
          <a:xfrm>
            <a:off x="7143699" y="1191578"/>
            <a:ext cx="1482509" cy="984290"/>
          </a:xfrm>
          <a:prstGeom prst="rect">
            <a:avLst/>
          </a:prstGeom>
        </p:spPr>
      </p:pic>
      <p:sp>
        <p:nvSpPr>
          <p:cNvPr id="5" name="Rounded Rectangle 4"/>
          <p:cNvSpPr>
            <a:spLocks noGrp="1" noChangeArrowheads="1"/>
          </p:cNvSpPr>
          <p:nvPr/>
        </p:nvSpPr>
        <p:spPr bwMode="auto">
          <a:xfrm>
            <a:off x="628650" y="2125266"/>
            <a:ext cx="6101953" cy="3511153"/>
          </a:xfrm>
          <a:prstGeom prst="roundRect">
            <a:avLst/>
          </a:prstGeom>
          <a:solidFill>
            <a:srgbClr val="E8BCFC"/>
          </a:solidFill>
          <a:ln>
            <a:solidFill>
              <a:srgbClr val="DB03C1"/>
            </a:solidFill>
          </a:ln>
          <a:scene3d>
            <a:camera prst="orthographicFront"/>
            <a:lightRig rig="threePt" dir="t"/>
          </a:scene3d>
          <a:sp3d>
            <a:bevelT/>
          </a:sp3d>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20000"/>
              </a:spcAft>
              <a:defRPr sz="2800" b="1" kern="1200">
                <a:solidFill>
                  <a:srgbClr val="000000"/>
                </a:solidFill>
                <a:latin typeface="+mn-lt"/>
                <a:ea typeface="MS PGothic" panose="020B0600070205080204" pitchFamily="34" charset="-128"/>
                <a:cs typeface="+mn-cs"/>
              </a:defRPr>
            </a:lvl1pPr>
            <a:lvl2pPr marL="450850" indent="-271463" algn="l" rtl="0" eaLnBrk="0" fontAlgn="base" hangingPunct="0">
              <a:spcBef>
                <a:spcPct val="20000"/>
              </a:spcBef>
              <a:spcAft>
                <a:spcPct val="0"/>
              </a:spcAft>
              <a:buChar char="•"/>
              <a:defRPr sz="2800" kern="1200">
                <a:solidFill>
                  <a:srgbClr val="000000"/>
                </a:solidFill>
                <a:latin typeface="+mn-lt"/>
                <a:ea typeface="MS PGothic" panose="020B0600070205080204" pitchFamily="34" charset="-128"/>
                <a:cs typeface="+mn-cs"/>
              </a:defRPr>
            </a:lvl2pPr>
            <a:lvl3pPr marL="1895475" indent="-457200" algn="l" rtl="0" eaLnBrk="0" fontAlgn="base" hangingPunct="0">
              <a:spcBef>
                <a:spcPct val="20000"/>
              </a:spcBef>
              <a:spcAft>
                <a:spcPct val="0"/>
              </a:spcAft>
              <a:buChar char="•"/>
              <a:defRPr sz="2400" kern="1200">
                <a:solidFill>
                  <a:srgbClr val="000000"/>
                </a:solidFill>
                <a:latin typeface="+mn-lt"/>
                <a:ea typeface="MS PGothic" panose="020B0600070205080204" pitchFamily="34" charset="-128"/>
                <a:cs typeface="+mn-cs"/>
              </a:defRPr>
            </a:lvl3pPr>
            <a:lvl4pPr marL="2455863" indent="-381000" algn="l" rtl="0" eaLnBrk="0" fontAlgn="base" hangingPunct="0">
              <a:spcBef>
                <a:spcPct val="20000"/>
              </a:spcBef>
              <a:spcAft>
                <a:spcPct val="0"/>
              </a:spcAft>
              <a:buChar char="–"/>
              <a:defRPr sz="2000" kern="1200">
                <a:solidFill>
                  <a:srgbClr val="000000"/>
                </a:solidFill>
                <a:latin typeface="+mn-lt"/>
                <a:ea typeface="MS PGothic" panose="020B0600070205080204" pitchFamily="34" charset="-128"/>
                <a:cs typeface="+mn-cs"/>
              </a:defRPr>
            </a:lvl4pPr>
            <a:lvl5pPr marL="3016250" indent="-381000" algn="l" rtl="0" eaLnBrk="0" fontAlgn="base" hangingPunct="0">
              <a:spcBef>
                <a:spcPct val="20000"/>
              </a:spcBef>
              <a:spcAft>
                <a:spcPct val="0"/>
              </a:spcAft>
              <a:buChar char="»"/>
              <a:defRPr sz="2000" kern="1200">
                <a:solidFill>
                  <a:srgbClr val="000000"/>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r>
              <a:rPr lang="en-GB" altLang="en-US" sz="2100" dirty="0">
                <a:latin typeface="Kristen ITC" panose="03050502040202030202" pitchFamily="66" charset="0"/>
              </a:rPr>
              <a:t>The position is used for unresponsive, breathing casualties.</a:t>
            </a:r>
          </a:p>
          <a:p>
            <a:pPr marL="0" indent="0" eaLnBrk="1" hangingPunct="1"/>
            <a:r>
              <a:rPr lang="en-GB" altLang="en-US" sz="2100" dirty="0">
                <a:latin typeface="Kristen ITC" panose="03050502040202030202" pitchFamily="66" charset="0"/>
              </a:rPr>
              <a:t>It maintains an open airway so the casualty can breathe.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520" y="3722489"/>
            <a:ext cx="3673079" cy="1964531"/>
          </a:xfrm>
          <a:prstGeom prst="roundRect">
            <a:avLst>
              <a:gd name="adj" fmla="val 8594"/>
            </a:avLst>
          </a:prstGeom>
          <a:solidFill>
            <a:srgbClr val="FFFFFF">
              <a:shade val="85000"/>
            </a:srgbClr>
          </a:solidFill>
          <a:ln>
            <a:noFill/>
          </a:ln>
          <a:effectLst>
            <a:innerShdw blurRad="114300">
              <a:prstClr val="black"/>
            </a:innerShdw>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63540" y="1201860"/>
            <a:ext cx="8567057" cy="4641888"/>
            <a:chOff x="218053" y="459480"/>
            <a:chExt cx="11422743" cy="6189184"/>
          </a:xfrm>
        </p:grpSpPr>
        <p:sp>
          <p:nvSpPr>
            <p:cNvPr id="9" name="Rounded Rectangle 8"/>
            <p:cNvSpPr/>
            <p:nvPr/>
          </p:nvSpPr>
          <p:spPr>
            <a:xfrm>
              <a:off x="218053" y="459480"/>
              <a:ext cx="11422743" cy="6189184"/>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57213" indent="-557213" defTabSz="454819">
                <a:buFontTx/>
                <a:buAutoNum type="arabicPeriod"/>
                <a:tabLst>
                  <a:tab pos="6661547" algn="l"/>
                </a:tabLst>
              </a:pPr>
              <a:endParaRPr lang="en-GB" altLang="en-US" sz="2700" dirty="0">
                <a:solidFill>
                  <a:srgbClr val="FF0000"/>
                </a:solidFill>
                <a:latin typeface="Kristen ITC" panose="03050502040202030202" pitchFamily="66" charset="0"/>
              </a:endParaRPr>
            </a:p>
            <a:p>
              <a:pPr defTabSz="454819">
                <a:tabLst>
                  <a:tab pos="6661547" algn="l"/>
                </a:tabLst>
              </a:pPr>
              <a:r>
                <a:rPr lang="en-GB" altLang="en-US" sz="2700" dirty="0">
                  <a:solidFill>
                    <a:srgbClr val="FF0000"/>
                  </a:solidFill>
                  <a:latin typeface="Kristen ITC" panose="03050502040202030202" pitchFamily="66" charset="0"/>
                </a:rPr>
                <a:t>   1. Place the arm nearest to you at</a:t>
              </a:r>
            </a:p>
            <a:p>
              <a:pPr defTabSz="454819">
                <a:tabLst>
                  <a:tab pos="6661547" algn="l"/>
                </a:tabLst>
              </a:pPr>
              <a:r>
                <a:rPr lang="en-GB" altLang="en-US" sz="2700" dirty="0">
                  <a:solidFill>
                    <a:srgbClr val="FF0000"/>
                  </a:solidFill>
                  <a:latin typeface="Kristen ITC" panose="03050502040202030202" pitchFamily="66" charset="0"/>
                </a:rPr>
                <a:t>   right angles to the casualty’s body.</a:t>
              </a:r>
              <a:endParaRPr lang="en-US" altLang="en-US" sz="2700" dirty="0">
                <a:solidFill>
                  <a:srgbClr val="FF0000"/>
                </a:solidFill>
                <a:latin typeface="Kristen ITC" panose="03050502040202030202" pitchFamily="66" charset="0"/>
              </a:endParaRPr>
            </a:p>
            <a:p>
              <a:endParaRPr lang="en-GB" sz="2700" dirty="0">
                <a:solidFill>
                  <a:srgbClr val="FF0000"/>
                </a:solidFill>
                <a:latin typeface="Kristen ITC" panose="03050502040202030202" pitchFamily="66"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341" y="2492928"/>
              <a:ext cx="4790030" cy="374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ounded Rectangle 8"/>
          <p:cNvSpPr/>
          <p:nvPr/>
        </p:nvSpPr>
        <p:spPr>
          <a:xfrm>
            <a:off x="146958" y="1212851"/>
            <a:ext cx="8567057" cy="4641888"/>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7213" indent="-557213" defTabSz="454819">
              <a:buFontTx/>
              <a:buAutoNum type="arabicPeriod"/>
              <a:tabLst>
                <a:tab pos="6661547" algn="l"/>
              </a:tabLst>
            </a:pPr>
            <a:endParaRPr lang="en-GB" altLang="en-US" sz="2700" dirty="0">
              <a:solidFill>
                <a:srgbClr val="FF0000"/>
              </a:solidFill>
              <a:latin typeface="Kristen ITC" panose="03050502040202030202" pitchFamily="66" charset="0"/>
            </a:endParaRPr>
          </a:p>
          <a:p>
            <a:pPr defTabSz="454819">
              <a:tabLst>
                <a:tab pos="6661547" algn="l"/>
              </a:tabLst>
            </a:pPr>
            <a:r>
              <a:rPr lang="en-GB" altLang="en-US" sz="2700" dirty="0">
                <a:solidFill>
                  <a:srgbClr val="FF0000"/>
                </a:solidFill>
                <a:latin typeface="Kristen ITC" panose="03050502040202030202" pitchFamily="66" charset="0"/>
              </a:rPr>
              <a:t>   </a:t>
            </a:r>
            <a:r>
              <a:rPr lang="en-US" altLang="en-US" sz="2700" dirty="0">
                <a:solidFill>
                  <a:srgbClr val="FF0000"/>
                </a:solidFill>
                <a:latin typeface="Kristen ITC" panose="03050502040202030202" pitchFamily="66" charset="0"/>
              </a:rPr>
              <a:t>2. Bring the other arm across the casualty’s chest and hold the back of their hand against the cheek closest to you. Keep holding their hand there.</a:t>
            </a:r>
          </a:p>
          <a:p>
            <a:pPr defTabSz="454819">
              <a:tabLst>
                <a:tab pos="6661547" algn="l"/>
              </a:tabLst>
            </a:pPr>
            <a:endParaRPr lang="en-US" altLang="en-US" sz="2700" dirty="0">
              <a:solidFill>
                <a:srgbClr val="FF0000"/>
              </a:solidFill>
              <a:latin typeface="Kristen ITC" panose="03050502040202030202" pitchFamily="66" charset="0"/>
            </a:endParaRPr>
          </a:p>
          <a:p>
            <a:endParaRPr lang="en-GB" sz="2700" dirty="0">
              <a:solidFill>
                <a:srgbClr val="FF0000"/>
              </a:solidFill>
              <a:latin typeface="Kristen ITC" panose="03050502040202030202" pitchFamily="66" charset="0"/>
            </a:endParaRPr>
          </a:p>
        </p:txBody>
      </p:sp>
      <p:sp>
        <p:nvSpPr>
          <p:cNvPr id="15" name="Rectangle 14"/>
          <p:cNvSpPr>
            <a:spLocks noGrp="1" noChangeArrowheads="1"/>
          </p:cNvSpPr>
          <p:nvPr/>
        </p:nvSpPr>
        <p:spPr bwMode="auto">
          <a:xfrm>
            <a:off x="1521024" y="1459112"/>
            <a:ext cx="6101953" cy="351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20000"/>
              </a:spcAft>
              <a:defRPr sz="2800" b="1" kern="1200">
                <a:solidFill>
                  <a:srgbClr val="000000"/>
                </a:solidFill>
                <a:latin typeface="+mn-lt"/>
                <a:ea typeface="MS PGothic" panose="020B0600070205080204" pitchFamily="34" charset="-128"/>
                <a:cs typeface="+mn-cs"/>
              </a:defRPr>
            </a:lvl1pPr>
            <a:lvl2pPr marL="450850" indent="-271463" algn="l" rtl="0" eaLnBrk="0" fontAlgn="base" hangingPunct="0">
              <a:spcBef>
                <a:spcPct val="20000"/>
              </a:spcBef>
              <a:spcAft>
                <a:spcPct val="0"/>
              </a:spcAft>
              <a:buChar char="•"/>
              <a:defRPr sz="2800" kern="1200">
                <a:solidFill>
                  <a:srgbClr val="000000"/>
                </a:solidFill>
                <a:latin typeface="+mn-lt"/>
                <a:ea typeface="MS PGothic" panose="020B0600070205080204" pitchFamily="34" charset="-128"/>
                <a:cs typeface="+mn-cs"/>
              </a:defRPr>
            </a:lvl2pPr>
            <a:lvl3pPr marL="1895475" indent="-457200" algn="l" rtl="0" eaLnBrk="0" fontAlgn="base" hangingPunct="0">
              <a:spcBef>
                <a:spcPct val="20000"/>
              </a:spcBef>
              <a:spcAft>
                <a:spcPct val="0"/>
              </a:spcAft>
              <a:buChar char="•"/>
              <a:defRPr sz="2400" kern="1200">
                <a:solidFill>
                  <a:srgbClr val="000000"/>
                </a:solidFill>
                <a:latin typeface="+mn-lt"/>
                <a:ea typeface="MS PGothic" panose="020B0600070205080204" pitchFamily="34" charset="-128"/>
                <a:cs typeface="+mn-cs"/>
              </a:defRPr>
            </a:lvl3pPr>
            <a:lvl4pPr marL="2455863" indent="-381000" algn="l" rtl="0" eaLnBrk="0" fontAlgn="base" hangingPunct="0">
              <a:spcBef>
                <a:spcPct val="20000"/>
              </a:spcBef>
              <a:spcAft>
                <a:spcPct val="0"/>
              </a:spcAft>
              <a:buChar char="–"/>
              <a:defRPr sz="2000" kern="1200">
                <a:solidFill>
                  <a:srgbClr val="000000"/>
                </a:solidFill>
                <a:latin typeface="+mn-lt"/>
                <a:ea typeface="MS PGothic" panose="020B0600070205080204" pitchFamily="34" charset="-128"/>
                <a:cs typeface="+mn-cs"/>
              </a:defRPr>
            </a:lvl4pPr>
            <a:lvl5pPr marL="3016250" indent="-381000" algn="l" rtl="0" eaLnBrk="0" fontAlgn="base" hangingPunct="0">
              <a:spcBef>
                <a:spcPct val="20000"/>
              </a:spcBef>
              <a:spcAft>
                <a:spcPct val="0"/>
              </a:spcAft>
              <a:buChar char="»"/>
              <a:defRPr sz="2000" kern="1200">
                <a:solidFill>
                  <a:srgbClr val="000000"/>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endParaRPr lang="en-US" altLang="en-US" sz="2100" dirty="0"/>
          </a:p>
        </p:txBody>
      </p:sp>
      <p:grpSp>
        <p:nvGrpSpPr>
          <p:cNvPr id="17" name="Group 16"/>
          <p:cNvGrpSpPr/>
          <p:nvPr/>
        </p:nvGrpSpPr>
        <p:grpSpPr>
          <a:xfrm>
            <a:off x="175378" y="1229084"/>
            <a:ext cx="8567057" cy="4641888"/>
            <a:chOff x="-351914" y="681563"/>
            <a:chExt cx="11422743" cy="6189184"/>
          </a:xfrm>
        </p:grpSpPr>
        <p:sp>
          <p:nvSpPr>
            <p:cNvPr id="14" name="Rounded Rectangle 8"/>
            <p:cNvSpPr/>
            <p:nvPr/>
          </p:nvSpPr>
          <p:spPr>
            <a:xfrm>
              <a:off x="-351914" y="681563"/>
              <a:ext cx="11422743" cy="6189184"/>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4819">
                <a:tabLst>
                  <a:tab pos="6661547" algn="l"/>
                </a:tabLst>
              </a:pPr>
              <a:endParaRPr lang="en-US" altLang="en-US" sz="2700" dirty="0">
                <a:solidFill>
                  <a:srgbClr val="FF0000"/>
                </a:solidFill>
                <a:latin typeface="Kristen ITC" panose="03050502040202030202" pitchFamily="66" charset="0"/>
              </a:endParaRPr>
            </a:p>
            <a:p>
              <a:pPr defTabSz="454819">
                <a:tabLst>
                  <a:tab pos="6661547" algn="l"/>
                </a:tabLst>
              </a:pPr>
              <a:r>
                <a:rPr lang="en-US" altLang="en-US" sz="2700" dirty="0">
                  <a:solidFill>
                    <a:srgbClr val="FF0000"/>
                  </a:solidFill>
                  <a:latin typeface="Kristen ITC" panose="03050502040202030202" pitchFamily="66" charset="0"/>
                </a:rPr>
                <a:t> 3. Lift the leg furthest away from</a:t>
              </a:r>
            </a:p>
            <a:p>
              <a:pPr defTabSz="454819">
                <a:tabLst>
                  <a:tab pos="6661547" algn="l"/>
                </a:tabLst>
              </a:pPr>
              <a:r>
                <a:rPr lang="en-US" altLang="en-US" sz="2700" dirty="0">
                  <a:solidFill>
                    <a:srgbClr val="FF0000"/>
                  </a:solidFill>
                  <a:latin typeface="Kristen ITC" panose="03050502040202030202" pitchFamily="66" charset="0"/>
                </a:rPr>
                <a:t> you until the foot is flat on the floor.</a:t>
              </a:r>
            </a:p>
            <a:p>
              <a:pPr defTabSz="454819">
                <a:tabLst>
                  <a:tab pos="6661547" algn="l"/>
                </a:tabLst>
              </a:pPr>
              <a:r>
                <a:rPr lang="en-US" altLang="en-US" sz="2700" dirty="0">
                  <a:solidFill>
                    <a:srgbClr val="FF0000"/>
                  </a:solidFill>
                  <a:latin typeface="Kristen ITC" panose="03050502040202030202" pitchFamily="66" charset="0"/>
                </a:rPr>
                <a:t> Keep your hand on top of their knee.</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5779" y="2712981"/>
              <a:ext cx="4967288"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7889" y="2686608"/>
              <a:ext cx="4967288"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ounded Rectangle 8"/>
          <p:cNvSpPr/>
          <p:nvPr/>
        </p:nvSpPr>
        <p:spPr>
          <a:xfrm>
            <a:off x="146958" y="1179849"/>
            <a:ext cx="8567057" cy="4609421"/>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4819">
              <a:tabLst>
                <a:tab pos="6661547" algn="l"/>
              </a:tabLst>
            </a:pPr>
            <a:endParaRPr lang="en-US" altLang="en-US" sz="2700" dirty="0">
              <a:solidFill>
                <a:srgbClr val="FF0000"/>
              </a:solidFill>
              <a:latin typeface="Kristen ITC" panose="03050502040202030202" pitchFamily="66" charset="0"/>
            </a:endParaRPr>
          </a:p>
          <a:p>
            <a:pPr defTabSz="454819">
              <a:tabLst>
                <a:tab pos="6661547" algn="l"/>
              </a:tabLst>
            </a:pPr>
            <a:r>
              <a:rPr lang="en-US" altLang="en-US" sz="2700" dirty="0">
                <a:solidFill>
                  <a:srgbClr val="FF0000"/>
                </a:solidFill>
                <a:latin typeface="Kristen ITC" panose="03050502040202030202" pitchFamily="66" charset="0"/>
              </a:rPr>
              <a:t>4. Pull on their knee and roll the casualty towards you into the recovery position.</a:t>
            </a:r>
          </a:p>
        </p:txBody>
      </p:sp>
      <p:sp>
        <p:nvSpPr>
          <p:cNvPr id="25" name="Rounded Rectangle 8"/>
          <p:cNvSpPr/>
          <p:nvPr/>
        </p:nvSpPr>
        <p:spPr>
          <a:xfrm>
            <a:off x="152876" y="1212142"/>
            <a:ext cx="8567057" cy="4641888"/>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4819">
              <a:tabLst>
                <a:tab pos="6661547" algn="l"/>
              </a:tabLst>
            </a:pPr>
            <a:endParaRPr lang="en-US" altLang="en-US" sz="2700" dirty="0">
              <a:solidFill>
                <a:srgbClr val="FF0000"/>
              </a:solidFill>
              <a:latin typeface="Kristen ITC" panose="03050502040202030202" pitchFamily="66" charset="0"/>
            </a:endParaRPr>
          </a:p>
          <a:p>
            <a:r>
              <a:rPr lang="en-GB" altLang="en-US" sz="2700" dirty="0">
                <a:solidFill>
                  <a:srgbClr val="FF0000"/>
                </a:solidFill>
                <a:latin typeface="Kristen ITC" panose="03050502040202030202" pitchFamily="66" charset="0"/>
              </a:rPr>
              <a:t>5. Position the upper leg to stop the casualty from rolling on their front. Reopen the airway.</a:t>
            </a:r>
            <a:endParaRPr lang="en-US" altLang="en-US" sz="2700" dirty="0">
              <a:solidFill>
                <a:srgbClr val="FF0000"/>
              </a:solidFill>
              <a:latin typeface="Kristen ITC" panose="03050502040202030202" pitchFamily="66" charset="0"/>
            </a:endParaRPr>
          </a:p>
        </p:txBody>
      </p:sp>
      <p:sp>
        <p:nvSpPr>
          <p:cNvPr id="26" name="Rounded Rectangle 8"/>
          <p:cNvSpPr/>
          <p:nvPr/>
        </p:nvSpPr>
        <p:spPr>
          <a:xfrm>
            <a:off x="118538" y="1201860"/>
            <a:ext cx="8567057" cy="4641888"/>
          </a:xfrm>
          <a:custGeom>
            <a:avLst/>
            <a:gdLst>
              <a:gd name="connsiteX0" fmla="*/ 0 w 9376229"/>
              <a:gd name="connsiteY0" fmla="*/ 1031551 h 6189184"/>
              <a:gd name="connsiteX1" fmla="*/ 1031551 w 9376229"/>
              <a:gd name="connsiteY1" fmla="*/ 0 h 6189184"/>
              <a:gd name="connsiteX2" fmla="*/ 8344678 w 9376229"/>
              <a:gd name="connsiteY2" fmla="*/ 0 h 6189184"/>
              <a:gd name="connsiteX3" fmla="*/ 9376229 w 9376229"/>
              <a:gd name="connsiteY3" fmla="*/ 1031551 h 6189184"/>
              <a:gd name="connsiteX4" fmla="*/ 9376229 w 9376229"/>
              <a:gd name="connsiteY4" fmla="*/ 5157633 h 6189184"/>
              <a:gd name="connsiteX5" fmla="*/ 8344678 w 9376229"/>
              <a:gd name="connsiteY5" fmla="*/ 6189184 h 6189184"/>
              <a:gd name="connsiteX6" fmla="*/ 1031551 w 9376229"/>
              <a:gd name="connsiteY6" fmla="*/ 6189184 h 6189184"/>
              <a:gd name="connsiteX7" fmla="*/ 0 w 9376229"/>
              <a:gd name="connsiteY7" fmla="*/ 5157633 h 6189184"/>
              <a:gd name="connsiteX8" fmla="*/ 0 w 9376229"/>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376229 w 11422743"/>
              <a:gd name="connsiteY3" fmla="*/ 1031551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11408229 w 11422743"/>
              <a:gd name="connsiteY3" fmla="*/ 1684693 h 6189184"/>
              <a:gd name="connsiteX4" fmla="*/ 11422743 w 11422743"/>
              <a:gd name="connsiteY4" fmla="*/ 5535004 h 6189184"/>
              <a:gd name="connsiteX5" fmla="*/ 8344678 w 11422743"/>
              <a:gd name="connsiteY5" fmla="*/ 6189184 h 6189184"/>
              <a:gd name="connsiteX6" fmla="*/ 1031551 w 11422743"/>
              <a:gd name="connsiteY6" fmla="*/ 6189184 h 6189184"/>
              <a:gd name="connsiteX7" fmla="*/ 0 w 11422743"/>
              <a:gd name="connsiteY7" fmla="*/ 5157633 h 6189184"/>
              <a:gd name="connsiteX8" fmla="*/ 0 w 11422743"/>
              <a:gd name="connsiteY8"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08229 w 11422743"/>
              <a:gd name="connsiteY4" fmla="*/ 1684693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 name="connsiteX0" fmla="*/ 0 w 11422743"/>
              <a:gd name="connsiteY0" fmla="*/ 1031551 h 6189184"/>
              <a:gd name="connsiteX1" fmla="*/ 1031551 w 11422743"/>
              <a:gd name="connsiteY1" fmla="*/ 0 h 6189184"/>
              <a:gd name="connsiteX2" fmla="*/ 8344678 w 11422743"/>
              <a:gd name="connsiteY2" fmla="*/ 0 h 6189184"/>
              <a:gd name="connsiteX3" fmla="*/ 9521033 w 11422743"/>
              <a:gd name="connsiteY3" fmla="*/ 1151606 h 6189184"/>
              <a:gd name="connsiteX4" fmla="*/ 11422743 w 11422743"/>
              <a:gd name="connsiteY4" fmla="*/ 1931435 h 6189184"/>
              <a:gd name="connsiteX5" fmla="*/ 11422743 w 11422743"/>
              <a:gd name="connsiteY5" fmla="*/ 5535004 h 6189184"/>
              <a:gd name="connsiteX6" fmla="*/ 8344678 w 11422743"/>
              <a:gd name="connsiteY6" fmla="*/ 6189184 h 6189184"/>
              <a:gd name="connsiteX7" fmla="*/ 1031551 w 11422743"/>
              <a:gd name="connsiteY7" fmla="*/ 6189184 h 6189184"/>
              <a:gd name="connsiteX8" fmla="*/ 0 w 11422743"/>
              <a:gd name="connsiteY8" fmla="*/ 5157633 h 6189184"/>
              <a:gd name="connsiteX9" fmla="*/ 0 w 11422743"/>
              <a:gd name="connsiteY9" fmla="*/ 1031551 h 618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2743" h="6189184">
                <a:moveTo>
                  <a:pt x="0" y="1031551"/>
                </a:moveTo>
                <a:cubicBezTo>
                  <a:pt x="0" y="461841"/>
                  <a:pt x="461841" y="0"/>
                  <a:pt x="1031551" y="0"/>
                </a:cubicBezTo>
                <a:lnTo>
                  <a:pt x="8344678" y="0"/>
                </a:lnTo>
                <a:cubicBezTo>
                  <a:pt x="9856353" y="107268"/>
                  <a:pt x="9010441" y="870824"/>
                  <a:pt x="9521033" y="1151606"/>
                </a:cubicBezTo>
                <a:cubicBezTo>
                  <a:pt x="10031625" y="1432388"/>
                  <a:pt x="11202553" y="1116202"/>
                  <a:pt x="11422743" y="1931435"/>
                </a:cubicBezTo>
                <a:lnTo>
                  <a:pt x="11422743" y="5535004"/>
                </a:lnTo>
                <a:cubicBezTo>
                  <a:pt x="11422743" y="6104714"/>
                  <a:pt x="8914388" y="6189184"/>
                  <a:pt x="8344678" y="6189184"/>
                </a:cubicBezTo>
                <a:lnTo>
                  <a:pt x="1031551" y="6189184"/>
                </a:lnTo>
                <a:cubicBezTo>
                  <a:pt x="461841" y="6189184"/>
                  <a:pt x="0" y="5727343"/>
                  <a:pt x="0" y="5157633"/>
                </a:cubicBezTo>
                <a:lnTo>
                  <a:pt x="0" y="1031551"/>
                </a:lnTo>
                <a:close/>
              </a:path>
            </a:pathLst>
          </a:custGeom>
          <a:solidFill>
            <a:schemeClr val="bg1"/>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4819">
              <a:tabLst>
                <a:tab pos="6661547" algn="l"/>
              </a:tabLst>
            </a:pPr>
            <a:endParaRPr lang="en-US" altLang="en-US" sz="2700" dirty="0">
              <a:solidFill>
                <a:srgbClr val="FF0000"/>
              </a:solidFill>
              <a:latin typeface="Kristen ITC" panose="03050502040202030202" pitchFamily="66" charset="0"/>
            </a:endParaRPr>
          </a:p>
        </p:txBody>
      </p:sp>
      <p:sp>
        <p:nvSpPr>
          <p:cNvPr id="27" name="Rectangle 26"/>
          <p:cNvSpPr>
            <a:spLocks noGrp="1" noChangeArrowheads="1"/>
          </p:cNvSpPr>
          <p:nvPr/>
        </p:nvSpPr>
        <p:spPr bwMode="auto">
          <a:xfrm>
            <a:off x="1316440" y="1396891"/>
            <a:ext cx="6156722"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kern="1200">
                <a:solidFill>
                  <a:srgbClr val="009F4D"/>
                </a:solidFill>
                <a:latin typeface="+mj-lt"/>
                <a:ea typeface="MS PGothic" panose="020B0600070205080204" pitchFamily="34" charset="-128"/>
                <a:cs typeface="+mj-cs"/>
              </a:defRPr>
            </a:lvl1pPr>
            <a:lvl2pPr algn="l" rtl="0" eaLnBrk="0" fontAlgn="base" hangingPunct="0">
              <a:spcBef>
                <a:spcPct val="0"/>
              </a:spcBef>
              <a:spcAft>
                <a:spcPct val="0"/>
              </a:spcAft>
              <a:defRPr sz="3600" b="1">
                <a:solidFill>
                  <a:srgbClr val="009F4D"/>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3600" b="1">
                <a:solidFill>
                  <a:srgbClr val="009F4D"/>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3600" b="1">
                <a:solidFill>
                  <a:srgbClr val="009F4D"/>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3600" b="1">
                <a:solidFill>
                  <a:srgbClr val="009F4D"/>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3600" b="1">
                <a:solidFill>
                  <a:srgbClr val="009F4D"/>
                </a:solidFill>
                <a:latin typeface="Arial" panose="020B0604020202020204" pitchFamily="34" charset="0"/>
              </a:defRPr>
            </a:lvl6pPr>
            <a:lvl7pPr marL="914400" algn="l" rtl="0" fontAlgn="base">
              <a:spcBef>
                <a:spcPct val="0"/>
              </a:spcBef>
              <a:spcAft>
                <a:spcPct val="0"/>
              </a:spcAft>
              <a:defRPr sz="3600" b="1">
                <a:solidFill>
                  <a:srgbClr val="009F4D"/>
                </a:solidFill>
                <a:latin typeface="Arial" panose="020B0604020202020204" pitchFamily="34" charset="0"/>
              </a:defRPr>
            </a:lvl7pPr>
            <a:lvl8pPr marL="1371600" algn="l" rtl="0" fontAlgn="base">
              <a:spcBef>
                <a:spcPct val="0"/>
              </a:spcBef>
              <a:spcAft>
                <a:spcPct val="0"/>
              </a:spcAft>
              <a:defRPr sz="3600" b="1">
                <a:solidFill>
                  <a:srgbClr val="009F4D"/>
                </a:solidFill>
                <a:latin typeface="Arial" panose="020B0604020202020204" pitchFamily="34" charset="0"/>
              </a:defRPr>
            </a:lvl8pPr>
            <a:lvl9pPr marL="1828800" algn="l" rtl="0" fontAlgn="base">
              <a:spcBef>
                <a:spcPct val="0"/>
              </a:spcBef>
              <a:spcAft>
                <a:spcPct val="0"/>
              </a:spcAft>
              <a:defRPr sz="3600" b="1">
                <a:solidFill>
                  <a:srgbClr val="009F4D"/>
                </a:solidFill>
                <a:latin typeface="Arial" panose="020B0604020202020204" pitchFamily="34" charset="0"/>
              </a:defRPr>
            </a:lvl9pPr>
          </a:lstStyle>
          <a:p>
            <a:pPr eaLnBrk="1" hangingPunct="1"/>
            <a:r>
              <a:rPr lang="en-GB" altLang="en-US" sz="2400" dirty="0">
                <a:solidFill>
                  <a:srgbClr val="FF0000"/>
                </a:solidFill>
                <a:latin typeface="Kristen ITC" panose="03050502040202030202" pitchFamily="66" charset="0"/>
              </a:rPr>
              <a:t>Recovery position for babies</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1586" y="1995704"/>
            <a:ext cx="262056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54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5" grpId="0" animBg="1"/>
      <p:bldP spid="26"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do - Recovery position</a:t>
            </a:r>
            <a:br>
              <a:rPr lang="en-GB" dirty="0"/>
            </a:br>
            <a:endParaRPr lang="en-GB" dirty="0"/>
          </a:p>
        </p:txBody>
      </p:sp>
      <p:sp>
        <p:nvSpPr>
          <p:cNvPr id="3" name="Content Placeholder 2"/>
          <p:cNvSpPr>
            <a:spLocks noGrp="1"/>
          </p:cNvSpPr>
          <p:nvPr>
            <p:ph idx="1"/>
          </p:nvPr>
        </p:nvSpPr>
        <p:spPr>
          <a:xfrm>
            <a:off x="628650" y="1567764"/>
            <a:ext cx="7886700" cy="3922209"/>
          </a:xfrm>
        </p:spPr>
        <p:txBody>
          <a:bodyPr>
            <a:normAutofit fontScale="62500" lnSpcReduction="20000"/>
          </a:bodyPr>
          <a:lstStyle/>
          <a:p>
            <a:pPr marL="0" indent="0">
              <a:buNone/>
            </a:pPr>
            <a:endParaRPr lang="en-GB" dirty="0"/>
          </a:p>
          <a:p>
            <a:r>
              <a:rPr lang="en-GB" dirty="0"/>
              <a:t>Kneel down next to them on the floor</a:t>
            </a:r>
            <a:r>
              <a:rPr lang="en-GB" dirty="0" smtClean="0"/>
              <a:t>.</a:t>
            </a:r>
            <a:endParaRPr lang="en-GB" dirty="0"/>
          </a:p>
          <a:p>
            <a:pPr lvl="1"/>
            <a:r>
              <a:rPr lang="en-GB" sz="2550" dirty="0"/>
              <a:t>1. Place their arm nearest you at a right angle to their body, with their palm facing upwards.</a:t>
            </a:r>
          </a:p>
          <a:p>
            <a:pPr lvl="1"/>
            <a:r>
              <a:rPr lang="en-GB" sz="2550" dirty="0"/>
              <a:t>2. Take their other arm and place it across their chest so the back of their hand is against their cheek nearest you, and hold it there</a:t>
            </a:r>
          </a:p>
          <a:p>
            <a:pPr lvl="1"/>
            <a:r>
              <a:rPr lang="en-GB" sz="2550" dirty="0"/>
              <a:t>3. With your other hand, lift their far knee and pull it up until their foot is flat on the floor. Carefully pull on their bent knee and roll them towards you. Once you’ve done this, the top arm should be supporting the head and the bent leg should be on the floor to stop them from rolling over too far.</a:t>
            </a:r>
          </a:p>
          <a:p>
            <a:r>
              <a:rPr lang="en-GB" dirty="0"/>
              <a:t>C</a:t>
            </a:r>
            <a:r>
              <a:rPr lang="en-GB" dirty="0" smtClean="0"/>
              <a:t>heck </a:t>
            </a:r>
            <a:r>
              <a:rPr lang="en-GB" dirty="0"/>
              <a:t>that their airway is open, so they can breathe and any blood or vomit from their mouth can drain away. To do this, tilt their head back, gently tilt their chin forward and make sure that their airway will stay open and clear</a:t>
            </a:r>
            <a:r>
              <a:rPr lang="en-GB" dirty="0" smtClean="0"/>
              <a:t>.</a:t>
            </a:r>
            <a:endParaRPr lang="en-GB" dirty="0"/>
          </a:p>
          <a:p>
            <a:r>
              <a:rPr lang="en-GB" dirty="0" smtClean="0"/>
              <a:t> </a:t>
            </a:r>
            <a:r>
              <a:rPr lang="en-GB" dirty="0"/>
              <a:t>If you think they could have a spinal injury, you must try to keep their neck as still as </a:t>
            </a:r>
            <a:r>
              <a:rPr lang="en-GB" dirty="0" smtClean="0"/>
              <a:t>possible: </a:t>
            </a:r>
            <a:r>
              <a:rPr lang="en-GB" dirty="0"/>
              <a:t>Place your hands on either side of their face and with your fingertips gently lift the jaw to open the airway, avoiding any movement of their neck</a:t>
            </a:r>
            <a:r>
              <a:rPr lang="en-GB" dirty="0" smtClean="0"/>
              <a:t>.</a:t>
            </a:r>
            <a:endParaRPr lang="en-GB" dirty="0"/>
          </a:p>
          <a:p>
            <a:r>
              <a:rPr lang="en-GB" dirty="0" smtClean="0"/>
              <a:t> </a:t>
            </a:r>
            <a:r>
              <a:rPr lang="en-GB" dirty="0"/>
              <a:t>Once you’ve put them safely into the recovery position, call 999/112 for an ambulance</a:t>
            </a:r>
            <a:r>
              <a:rPr lang="en-GB" dirty="0" smtClean="0"/>
              <a:t>.</a:t>
            </a:r>
            <a:endParaRPr lang="en-GB" dirty="0"/>
          </a:p>
          <a:p>
            <a:r>
              <a:rPr lang="en-GB" dirty="0" smtClean="0"/>
              <a:t>Remember </a:t>
            </a:r>
            <a:r>
              <a:rPr lang="en-GB" dirty="0"/>
              <a:t>that until help arrives you must keep checking that they’re breathing</a:t>
            </a:r>
            <a:r>
              <a:rPr lang="en-GB" dirty="0" smtClean="0"/>
              <a:t>.</a:t>
            </a:r>
            <a:endParaRPr lang="en-GB" dirty="0"/>
          </a:p>
          <a:p>
            <a:r>
              <a:rPr lang="en-GB" dirty="0"/>
              <a:t>C</a:t>
            </a:r>
            <a:r>
              <a:rPr lang="en-GB" dirty="0" smtClean="0"/>
              <a:t>all </a:t>
            </a:r>
            <a:r>
              <a:rPr lang="en-GB" dirty="0"/>
              <a:t>999/112 straight away and get ready to give them CPR (cardiopulmonary resuscitation). </a:t>
            </a:r>
          </a:p>
        </p:txBody>
      </p:sp>
    </p:spTree>
    <p:extLst>
      <p:ext uri="{BB962C8B-B14F-4D97-AF65-F5344CB8AC3E}">
        <p14:creationId xmlns:p14="http://schemas.microsoft.com/office/powerpoint/2010/main" val="230539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Group Work</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sz="3000" dirty="0">
                <a:latin typeface="Kristen ITC" panose="03050502040202030202" pitchFamily="66" charset="0"/>
              </a:rPr>
              <a:t>In your groups you must respond to the following scenarios by acting them out.</a:t>
            </a:r>
          </a:p>
        </p:txBody>
      </p:sp>
    </p:spTree>
    <p:extLst>
      <p:ext uri="{BB962C8B-B14F-4D97-AF65-F5344CB8AC3E}">
        <p14:creationId xmlns:p14="http://schemas.microsoft.com/office/powerpoint/2010/main" val="1807598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898"/>
            <a:ext cx="7886700" cy="4370075"/>
          </a:xfrm>
        </p:spPr>
        <p:txBody>
          <a:bodyPr anchor="ctr">
            <a:normAutofit/>
          </a:bodyPr>
          <a:lstStyle/>
          <a:p>
            <a:pPr marL="0" indent="0" algn="ctr">
              <a:buNone/>
            </a:pPr>
            <a:r>
              <a:rPr lang="en-GB" sz="3300" dirty="0">
                <a:latin typeface="Kristen ITC" panose="03050502040202030202" pitchFamily="66" charset="0"/>
              </a:rPr>
              <a:t>You are at the skate park. Someone falls doing a trick and cuts their knee.</a:t>
            </a:r>
          </a:p>
        </p:txBody>
      </p:sp>
    </p:spTree>
    <p:extLst>
      <p:ext uri="{BB962C8B-B14F-4D97-AF65-F5344CB8AC3E}">
        <p14:creationId xmlns:p14="http://schemas.microsoft.com/office/powerpoint/2010/main" val="3156508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898"/>
            <a:ext cx="7886700" cy="4370075"/>
          </a:xfrm>
        </p:spPr>
        <p:txBody>
          <a:bodyPr anchor="ctr">
            <a:normAutofit/>
          </a:bodyPr>
          <a:lstStyle/>
          <a:p>
            <a:pPr marL="0" indent="0" algn="ctr">
              <a:buNone/>
            </a:pPr>
            <a:r>
              <a:rPr lang="en-GB" sz="3300" dirty="0">
                <a:latin typeface="Kristen ITC" panose="03050502040202030202" pitchFamily="66" charset="0"/>
              </a:rPr>
              <a:t>You are at a party. Someone falls unwell and you find them lying on the floor. They have their eyes shut and they are not responding.</a:t>
            </a:r>
          </a:p>
        </p:txBody>
      </p:sp>
    </p:spTree>
    <p:extLst>
      <p:ext uri="{BB962C8B-B14F-4D97-AF65-F5344CB8AC3E}">
        <p14:creationId xmlns:p14="http://schemas.microsoft.com/office/powerpoint/2010/main" val="1501745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898"/>
            <a:ext cx="7886700" cy="4370075"/>
          </a:xfrm>
        </p:spPr>
        <p:txBody>
          <a:bodyPr anchor="ctr">
            <a:normAutofit/>
          </a:bodyPr>
          <a:lstStyle/>
          <a:p>
            <a:pPr marL="0" indent="0" algn="ctr">
              <a:buNone/>
            </a:pPr>
            <a:r>
              <a:rPr lang="en-GB" sz="3300" dirty="0">
                <a:latin typeface="Kristen ITC" panose="03050502040202030202" pitchFamily="66" charset="0"/>
              </a:rPr>
              <a:t>You have been watching a gory horror film. Your friend gets up and leaves the room. You then see them fall to the floor. They are pale with cold skin but still sweating. </a:t>
            </a:r>
          </a:p>
        </p:txBody>
      </p:sp>
    </p:spTree>
    <p:extLst>
      <p:ext uri="{BB962C8B-B14F-4D97-AF65-F5344CB8AC3E}">
        <p14:creationId xmlns:p14="http://schemas.microsoft.com/office/powerpoint/2010/main" val="112292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898"/>
            <a:ext cx="7886700" cy="4370075"/>
          </a:xfrm>
        </p:spPr>
        <p:txBody>
          <a:bodyPr anchor="ctr">
            <a:normAutofit/>
          </a:bodyPr>
          <a:lstStyle/>
          <a:p>
            <a:pPr marL="0" indent="0" algn="ctr">
              <a:buNone/>
            </a:pPr>
            <a:r>
              <a:rPr lang="en-GB" sz="3300" dirty="0">
                <a:latin typeface="Kristen ITC" panose="03050502040202030202" pitchFamily="66" charset="0"/>
              </a:rPr>
              <a:t>You are out on a long run with your friend. You are quite a long way from home. Your friend starts to have difficulty breathing and starts to wheeze. The have got a blueish tinge to their lips. You know that they are asthmatic. </a:t>
            </a:r>
          </a:p>
        </p:txBody>
      </p:sp>
    </p:spTree>
    <p:extLst>
      <p:ext uri="{BB962C8B-B14F-4D97-AF65-F5344CB8AC3E}">
        <p14:creationId xmlns:p14="http://schemas.microsoft.com/office/powerpoint/2010/main" val="122646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898"/>
            <a:ext cx="7886700" cy="4370075"/>
          </a:xfrm>
        </p:spPr>
        <p:txBody>
          <a:bodyPr anchor="ctr">
            <a:normAutofit/>
          </a:bodyPr>
          <a:lstStyle/>
          <a:p>
            <a:pPr marL="0" indent="0" algn="ctr">
              <a:buNone/>
            </a:pPr>
            <a:r>
              <a:rPr lang="en-GB" sz="3300" dirty="0">
                <a:latin typeface="Kristen ITC" panose="03050502040202030202" pitchFamily="66" charset="0"/>
              </a:rPr>
              <a:t>You are walking home from school and you see that an elderly man has fallen and hit his head on curb. He is crying out in pain and there is a lot of blood.</a:t>
            </a:r>
          </a:p>
        </p:txBody>
      </p:sp>
    </p:spTree>
    <p:extLst>
      <p:ext uri="{BB962C8B-B14F-4D97-AF65-F5344CB8AC3E}">
        <p14:creationId xmlns:p14="http://schemas.microsoft.com/office/powerpoint/2010/main" val="1538756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143000" y="1763768"/>
            <a:ext cx="6858000" cy="1790700"/>
          </a:xfrm>
        </p:spPr>
        <p:txBody>
          <a:bodyPr/>
          <a:lstStyle/>
          <a:p>
            <a:r>
              <a:rPr lang="en-GB" dirty="0" smtClean="0"/>
              <a:t>Emotional First Aid</a:t>
            </a:r>
            <a:endParaRPr lang="en-GB" dirty="0"/>
          </a:p>
        </p:txBody>
      </p:sp>
      <p:sp>
        <p:nvSpPr>
          <p:cNvPr id="9" name="Subtitle 8"/>
          <p:cNvSpPr>
            <a:spLocks noGrp="1"/>
          </p:cNvSpPr>
          <p:nvPr>
            <p:ph type="subTitle" idx="1"/>
          </p:nvPr>
        </p:nvSpPr>
        <p:spPr/>
        <p:txBody>
          <a:bodyPr>
            <a:normAutofit/>
          </a:bodyPr>
          <a:lstStyle/>
          <a:p>
            <a:pPr marL="342900" indent="-342900" algn="l">
              <a:buFont typeface="+mj-lt"/>
              <a:buAutoNum type="arabicPeriod"/>
            </a:pPr>
            <a:r>
              <a:rPr lang="en-GB" dirty="0" smtClean="0"/>
              <a:t>To know what is meant by Mental and Emotional Health</a:t>
            </a:r>
          </a:p>
          <a:p>
            <a:pPr marL="342900" indent="-342900" algn="l">
              <a:buFont typeface="+mj-lt"/>
              <a:buAutoNum type="arabicPeriod"/>
            </a:pPr>
            <a:r>
              <a:rPr lang="en-GB" dirty="0" smtClean="0"/>
              <a:t>To reflect on my own Mental and Emotional Health</a:t>
            </a:r>
          </a:p>
          <a:p>
            <a:pPr marL="342900" indent="-342900" algn="l">
              <a:buFont typeface="+mj-lt"/>
              <a:buAutoNum type="arabicPeriod"/>
            </a:pPr>
            <a:r>
              <a:rPr lang="en-GB" dirty="0" smtClean="0"/>
              <a:t>To know some strategies for coping when things go wrong</a:t>
            </a:r>
            <a:endParaRPr lang="en-GB" dirty="0"/>
          </a:p>
        </p:txBody>
      </p:sp>
    </p:spTree>
    <p:extLst>
      <p:ext uri="{BB962C8B-B14F-4D97-AF65-F5344CB8AC3E}">
        <p14:creationId xmlns:p14="http://schemas.microsoft.com/office/powerpoint/2010/main" val="3276565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Answers</a:t>
            </a:r>
            <a:endParaRPr lang="en-GB" dirty="0"/>
          </a:p>
        </p:txBody>
      </p:sp>
      <p:sp>
        <p:nvSpPr>
          <p:cNvPr id="5" name="Rectangle 4"/>
          <p:cNvSpPr/>
          <p:nvPr/>
        </p:nvSpPr>
        <p:spPr>
          <a:xfrm>
            <a:off x="628650" y="2276147"/>
            <a:ext cx="7886700" cy="1087821"/>
          </a:xfrm>
          <a:prstGeom prst="rect">
            <a:avLst/>
          </a:prstGeom>
          <a:solidFill>
            <a:srgbClr val="DE7BFD"/>
          </a:solidFill>
          <a:ln>
            <a:solidFill>
              <a:srgbClr val="DE7BF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dirty="0">
                <a:solidFill>
                  <a:prstClr val="black"/>
                </a:solidFill>
              </a:rPr>
              <a:t>If you answered “almost never” to most of the questions on this quiz for self esteem, you are in good shape. Everyone has their feelings hurt sometimes. Everyone gets angry at themselves sometimes. Everyone has the experience of looking in the mirror and not liking what they see at some point. As long as these things don’t happen very often, though, they are not cause for concern.</a:t>
            </a:r>
            <a:endParaRPr lang="en-GB" sz="1350" dirty="0">
              <a:solidFill>
                <a:prstClr val="black"/>
              </a:solidFill>
            </a:endParaRPr>
          </a:p>
        </p:txBody>
      </p:sp>
      <p:sp>
        <p:nvSpPr>
          <p:cNvPr id="6" name="Rectangle 5"/>
          <p:cNvSpPr/>
          <p:nvPr/>
        </p:nvSpPr>
        <p:spPr>
          <a:xfrm>
            <a:off x="628650" y="3514848"/>
            <a:ext cx="7886700" cy="1087821"/>
          </a:xfrm>
          <a:prstGeom prst="rect">
            <a:avLst/>
          </a:prstGeom>
          <a:solidFill>
            <a:srgbClr val="ECB4FE"/>
          </a:solidFill>
          <a:ln>
            <a:solidFill>
              <a:srgbClr val="DE7BF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dirty="0">
                <a:solidFill>
                  <a:prstClr val="black"/>
                </a:solidFill>
              </a:rPr>
              <a:t>If you answered “some of the time” to many of these questions, you have reason to be concerned about your self esteem. It doesn’t necessarily mean you are depressed or have other psychological problems, but it probably means you have an unrealistic and pessimistic view of yourself and that can create problems for you in life</a:t>
            </a:r>
            <a:endParaRPr lang="en-GB" sz="1350" dirty="0">
              <a:solidFill>
                <a:prstClr val="black"/>
              </a:solidFill>
            </a:endParaRPr>
          </a:p>
        </p:txBody>
      </p:sp>
      <p:sp>
        <p:nvSpPr>
          <p:cNvPr id="7" name="Rectangle 6"/>
          <p:cNvSpPr/>
          <p:nvPr/>
        </p:nvSpPr>
        <p:spPr>
          <a:xfrm>
            <a:off x="628650" y="4753550"/>
            <a:ext cx="7886700" cy="1087821"/>
          </a:xfrm>
          <a:prstGeom prst="rect">
            <a:avLst/>
          </a:prstGeom>
          <a:solidFill>
            <a:srgbClr val="F9E5FF"/>
          </a:solidFill>
          <a:ln>
            <a:solidFill>
              <a:srgbClr val="DE7BF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dirty="0">
                <a:solidFill>
                  <a:prstClr val="black"/>
                </a:solidFill>
              </a:rPr>
              <a:t>If you answered “most of the time” to many of these questions, your self esteem is in poor shape. It is likely that you are often affected by your own sense of self worth. It might be a good idea to speak to someone to see if there what support you can get. Sometimes sharing your problem can make it a lot easier to deal with.</a:t>
            </a:r>
            <a:endParaRPr lang="en-GB" sz="1350" dirty="0">
              <a:solidFill>
                <a:prstClr val="black"/>
              </a:solidFill>
            </a:endParaRPr>
          </a:p>
        </p:txBody>
      </p:sp>
    </p:spTree>
    <p:extLst>
      <p:ext uri="{BB962C8B-B14F-4D97-AF65-F5344CB8AC3E}">
        <p14:creationId xmlns:p14="http://schemas.microsoft.com/office/powerpoint/2010/main" val="6679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a:xfrm>
            <a:off x="457200" y="1600201"/>
            <a:ext cx="8229600" cy="1108720"/>
          </a:xfrm>
        </p:spPr>
        <p:txBody>
          <a:bodyPr/>
          <a:lstStyle/>
          <a:p>
            <a:r>
              <a:rPr lang="en-GB" dirty="0" smtClean="0"/>
              <a:t>Write down 5 things that you remember about  Mill </a:t>
            </a:r>
            <a:r>
              <a:rPr lang="en-GB" dirty="0" err="1" smtClean="0"/>
              <a:t>Rythe</a:t>
            </a:r>
            <a:r>
              <a:rPr lang="en-GB" dirty="0" smtClean="0"/>
              <a:t>.</a:t>
            </a:r>
            <a:endParaRPr lang="en-GB" dirty="0"/>
          </a:p>
        </p:txBody>
      </p:sp>
      <p:sp>
        <p:nvSpPr>
          <p:cNvPr id="4" name="Rectangle 3"/>
          <p:cNvSpPr/>
          <p:nvPr/>
        </p:nvSpPr>
        <p:spPr>
          <a:xfrm>
            <a:off x="179512" y="188640"/>
            <a:ext cx="8820472" cy="6453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latin typeface="Comic Sans MS" pitchFamily="66" charset="0"/>
            </a:endParaRPr>
          </a:p>
          <a:p>
            <a:endParaRPr lang="en-GB" dirty="0">
              <a:solidFill>
                <a:schemeClr val="tx1"/>
              </a:solidFill>
              <a:latin typeface="Comic Sans MS" pitchFamily="66" charset="0"/>
            </a:endParaRPr>
          </a:p>
          <a:p>
            <a:endParaRPr lang="en-GB" sz="2400" dirty="0">
              <a:solidFill>
                <a:schemeClr val="tx1"/>
              </a:solidFill>
              <a:latin typeface="Comic Sans MS" pitchFamily="66" charset="0"/>
            </a:endParaRPr>
          </a:p>
        </p:txBody>
      </p:sp>
      <p:cxnSp>
        <p:nvCxnSpPr>
          <p:cNvPr id="6" name="Straight Connector 5"/>
          <p:cNvCxnSpPr/>
          <p:nvPr/>
        </p:nvCxnSpPr>
        <p:spPr>
          <a:xfrm>
            <a:off x="2339752" y="188640"/>
            <a:ext cx="0" cy="6453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76256" y="188640"/>
            <a:ext cx="0" cy="6453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89748" y="188640"/>
            <a:ext cx="0" cy="6453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9512" y="836712"/>
            <a:ext cx="882047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536" y="332656"/>
            <a:ext cx="1656184" cy="369332"/>
          </a:xfrm>
          <a:prstGeom prst="rect">
            <a:avLst/>
          </a:prstGeom>
          <a:noFill/>
        </p:spPr>
        <p:txBody>
          <a:bodyPr wrap="square" rtlCol="0">
            <a:spAutoFit/>
          </a:bodyPr>
          <a:lstStyle/>
          <a:p>
            <a:pPr algn="ctr"/>
            <a:r>
              <a:rPr lang="en-GB" dirty="0" smtClean="0">
                <a:latin typeface="Comic Sans MS" pitchFamily="66" charset="0"/>
              </a:rPr>
              <a:t>Physical</a:t>
            </a:r>
            <a:endParaRPr lang="en-GB" dirty="0">
              <a:latin typeface="Comic Sans MS" pitchFamily="66" charset="0"/>
            </a:endParaRPr>
          </a:p>
        </p:txBody>
      </p:sp>
      <p:sp>
        <p:nvSpPr>
          <p:cNvPr id="12" name="TextBox 11"/>
          <p:cNvSpPr txBox="1"/>
          <p:nvPr/>
        </p:nvSpPr>
        <p:spPr>
          <a:xfrm>
            <a:off x="2627784" y="345764"/>
            <a:ext cx="1656184" cy="369332"/>
          </a:xfrm>
          <a:prstGeom prst="rect">
            <a:avLst/>
          </a:prstGeom>
          <a:noFill/>
        </p:spPr>
        <p:txBody>
          <a:bodyPr wrap="square" rtlCol="0">
            <a:spAutoFit/>
          </a:bodyPr>
          <a:lstStyle/>
          <a:p>
            <a:pPr algn="ctr"/>
            <a:r>
              <a:rPr lang="en-GB" dirty="0" smtClean="0">
                <a:latin typeface="Comic Sans MS" pitchFamily="66" charset="0"/>
              </a:rPr>
              <a:t>Social</a:t>
            </a:r>
            <a:endParaRPr lang="en-GB" dirty="0">
              <a:latin typeface="Comic Sans MS" pitchFamily="66" charset="0"/>
            </a:endParaRPr>
          </a:p>
        </p:txBody>
      </p:sp>
      <p:sp>
        <p:nvSpPr>
          <p:cNvPr id="13" name="TextBox 12"/>
          <p:cNvSpPr txBox="1"/>
          <p:nvPr/>
        </p:nvSpPr>
        <p:spPr>
          <a:xfrm>
            <a:off x="4932040" y="332656"/>
            <a:ext cx="1656184" cy="369332"/>
          </a:xfrm>
          <a:prstGeom prst="rect">
            <a:avLst/>
          </a:prstGeom>
          <a:noFill/>
        </p:spPr>
        <p:txBody>
          <a:bodyPr wrap="square" rtlCol="0">
            <a:spAutoFit/>
          </a:bodyPr>
          <a:lstStyle/>
          <a:p>
            <a:pPr algn="ctr"/>
            <a:r>
              <a:rPr lang="en-GB" dirty="0" smtClean="0">
                <a:latin typeface="Comic Sans MS" pitchFamily="66" charset="0"/>
              </a:rPr>
              <a:t>Intellectual</a:t>
            </a:r>
            <a:endParaRPr lang="en-GB" dirty="0">
              <a:latin typeface="Comic Sans MS" pitchFamily="66" charset="0"/>
            </a:endParaRPr>
          </a:p>
        </p:txBody>
      </p:sp>
      <p:sp>
        <p:nvSpPr>
          <p:cNvPr id="14" name="TextBox 13"/>
          <p:cNvSpPr txBox="1"/>
          <p:nvPr/>
        </p:nvSpPr>
        <p:spPr>
          <a:xfrm>
            <a:off x="7092280" y="345764"/>
            <a:ext cx="1656184" cy="369332"/>
          </a:xfrm>
          <a:prstGeom prst="rect">
            <a:avLst/>
          </a:prstGeom>
          <a:noFill/>
        </p:spPr>
        <p:txBody>
          <a:bodyPr wrap="square" rtlCol="0">
            <a:spAutoFit/>
          </a:bodyPr>
          <a:lstStyle/>
          <a:p>
            <a:pPr algn="ctr"/>
            <a:r>
              <a:rPr lang="en-GB" dirty="0" smtClean="0">
                <a:latin typeface="Comic Sans MS" pitchFamily="66" charset="0"/>
              </a:rPr>
              <a:t>Other</a:t>
            </a:r>
            <a:endParaRPr lang="en-GB" dirty="0">
              <a:latin typeface="Comic Sans MS" pitchFamily="66" charset="0"/>
            </a:endParaRPr>
          </a:p>
        </p:txBody>
      </p:sp>
    </p:spTree>
    <p:extLst>
      <p:ext uri="{BB962C8B-B14F-4D97-AF65-F5344CB8AC3E}">
        <p14:creationId xmlns:p14="http://schemas.microsoft.com/office/powerpoint/2010/main" val="2166242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18241" y="857250"/>
            <a:ext cx="8383314" cy="5025259"/>
          </a:xfrm>
          <a:prstGeom prst="cloud">
            <a:avLst/>
          </a:prstGeom>
          <a:solidFill>
            <a:srgbClr val="ECB4F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 name="TextBox 2"/>
          <p:cNvSpPr txBox="1"/>
          <p:nvPr/>
        </p:nvSpPr>
        <p:spPr>
          <a:xfrm>
            <a:off x="1738149" y="1933248"/>
            <a:ext cx="1206062" cy="461665"/>
          </a:xfrm>
          <a:prstGeom prst="rect">
            <a:avLst/>
          </a:prstGeom>
          <a:noFill/>
        </p:spPr>
        <p:txBody>
          <a:bodyPr wrap="square" rtlCol="0">
            <a:spAutoFit/>
          </a:bodyPr>
          <a:lstStyle/>
          <a:p>
            <a:r>
              <a:rPr lang="en-GB" sz="2400" dirty="0">
                <a:solidFill>
                  <a:srgbClr val="00B050"/>
                </a:solidFill>
              </a:rPr>
              <a:t>Stress</a:t>
            </a:r>
          </a:p>
        </p:txBody>
      </p:sp>
      <p:sp>
        <p:nvSpPr>
          <p:cNvPr id="4" name="TextBox 3"/>
          <p:cNvSpPr txBox="1"/>
          <p:nvPr/>
        </p:nvSpPr>
        <p:spPr>
          <a:xfrm>
            <a:off x="571500" y="2826002"/>
            <a:ext cx="1891862" cy="461665"/>
          </a:xfrm>
          <a:prstGeom prst="rect">
            <a:avLst/>
          </a:prstGeom>
          <a:noFill/>
        </p:spPr>
        <p:txBody>
          <a:bodyPr wrap="square" rtlCol="0">
            <a:spAutoFit/>
          </a:bodyPr>
          <a:lstStyle/>
          <a:p>
            <a:r>
              <a:rPr lang="en-GB" sz="2400" dirty="0">
                <a:solidFill>
                  <a:srgbClr val="00B050"/>
                </a:solidFill>
              </a:rPr>
              <a:t>Depression</a:t>
            </a:r>
          </a:p>
        </p:txBody>
      </p:sp>
      <p:sp>
        <p:nvSpPr>
          <p:cNvPr id="5" name="TextBox 4"/>
          <p:cNvSpPr txBox="1"/>
          <p:nvPr/>
        </p:nvSpPr>
        <p:spPr>
          <a:xfrm>
            <a:off x="3661542" y="1590349"/>
            <a:ext cx="1891862" cy="830997"/>
          </a:xfrm>
          <a:prstGeom prst="rect">
            <a:avLst/>
          </a:prstGeom>
          <a:noFill/>
        </p:spPr>
        <p:txBody>
          <a:bodyPr wrap="square" rtlCol="0">
            <a:spAutoFit/>
          </a:bodyPr>
          <a:lstStyle/>
          <a:p>
            <a:r>
              <a:rPr lang="en-GB" sz="2400" dirty="0">
                <a:solidFill>
                  <a:srgbClr val="00B050"/>
                </a:solidFill>
              </a:rPr>
              <a:t>Eating Disorders</a:t>
            </a:r>
          </a:p>
        </p:txBody>
      </p:sp>
      <p:sp>
        <p:nvSpPr>
          <p:cNvPr id="6" name="TextBox 5"/>
          <p:cNvSpPr txBox="1"/>
          <p:nvPr/>
        </p:nvSpPr>
        <p:spPr>
          <a:xfrm>
            <a:off x="5837183" y="1590349"/>
            <a:ext cx="1891862" cy="461665"/>
          </a:xfrm>
          <a:prstGeom prst="rect">
            <a:avLst/>
          </a:prstGeom>
          <a:noFill/>
        </p:spPr>
        <p:txBody>
          <a:bodyPr wrap="square" rtlCol="0">
            <a:spAutoFit/>
          </a:bodyPr>
          <a:lstStyle/>
          <a:p>
            <a:r>
              <a:rPr lang="en-GB" sz="2400" dirty="0">
                <a:solidFill>
                  <a:srgbClr val="00B050"/>
                </a:solidFill>
              </a:rPr>
              <a:t>Anxiety</a:t>
            </a:r>
          </a:p>
        </p:txBody>
      </p:sp>
      <p:sp>
        <p:nvSpPr>
          <p:cNvPr id="7" name="TextBox 6"/>
          <p:cNvSpPr txBox="1"/>
          <p:nvPr/>
        </p:nvSpPr>
        <p:spPr>
          <a:xfrm>
            <a:off x="6058887" y="2826000"/>
            <a:ext cx="1891862" cy="461665"/>
          </a:xfrm>
          <a:prstGeom prst="rect">
            <a:avLst/>
          </a:prstGeom>
          <a:noFill/>
        </p:spPr>
        <p:txBody>
          <a:bodyPr wrap="square" rtlCol="0">
            <a:spAutoFit/>
          </a:bodyPr>
          <a:lstStyle/>
          <a:p>
            <a:r>
              <a:rPr lang="en-GB" sz="2400" dirty="0">
                <a:solidFill>
                  <a:srgbClr val="00B050"/>
                </a:solidFill>
              </a:rPr>
              <a:t>Guilt</a:t>
            </a:r>
          </a:p>
        </p:txBody>
      </p:sp>
      <p:sp>
        <p:nvSpPr>
          <p:cNvPr id="8" name="TextBox 7"/>
          <p:cNvSpPr txBox="1"/>
          <p:nvPr/>
        </p:nvSpPr>
        <p:spPr>
          <a:xfrm>
            <a:off x="1225769" y="4226586"/>
            <a:ext cx="2569780" cy="830997"/>
          </a:xfrm>
          <a:prstGeom prst="rect">
            <a:avLst/>
          </a:prstGeom>
          <a:noFill/>
        </p:spPr>
        <p:txBody>
          <a:bodyPr wrap="square" rtlCol="0">
            <a:spAutoFit/>
          </a:bodyPr>
          <a:lstStyle/>
          <a:p>
            <a:r>
              <a:rPr lang="en-GB" sz="2400" dirty="0">
                <a:solidFill>
                  <a:srgbClr val="00B050"/>
                </a:solidFill>
              </a:rPr>
              <a:t>Low sense of self worth</a:t>
            </a:r>
          </a:p>
        </p:txBody>
      </p:sp>
      <p:sp>
        <p:nvSpPr>
          <p:cNvPr id="9" name="TextBox 8"/>
          <p:cNvSpPr txBox="1"/>
          <p:nvPr/>
        </p:nvSpPr>
        <p:spPr>
          <a:xfrm>
            <a:off x="5281448" y="4263684"/>
            <a:ext cx="1891862" cy="830997"/>
          </a:xfrm>
          <a:prstGeom prst="rect">
            <a:avLst/>
          </a:prstGeom>
          <a:noFill/>
        </p:spPr>
        <p:txBody>
          <a:bodyPr wrap="square" rtlCol="0">
            <a:spAutoFit/>
          </a:bodyPr>
          <a:lstStyle/>
          <a:p>
            <a:r>
              <a:rPr lang="en-GB" sz="2400" dirty="0">
                <a:solidFill>
                  <a:srgbClr val="00B050"/>
                </a:solidFill>
              </a:rPr>
              <a:t>Giving up easily</a:t>
            </a:r>
          </a:p>
        </p:txBody>
      </p:sp>
      <p:sp>
        <p:nvSpPr>
          <p:cNvPr id="10" name="TextBox 9"/>
          <p:cNvSpPr txBox="1"/>
          <p:nvPr/>
        </p:nvSpPr>
        <p:spPr>
          <a:xfrm>
            <a:off x="3726574" y="2826001"/>
            <a:ext cx="1891862" cy="461665"/>
          </a:xfrm>
          <a:prstGeom prst="rect">
            <a:avLst/>
          </a:prstGeom>
          <a:noFill/>
        </p:spPr>
        <p:txBody>
          <a:bodyPr wrap="square" rtlCol="0">
            <a:spAutoFit/>
          </a:bodyPr>
          <a:lstStyle/>
          <a:p>
            <a:r>
              <a:rPr lang="en-GB" sz="2400" dirty="0">
                <a:solidFill>
                  <a:srgbClr val="00B050"/>
                </a:solidFill>
              </a:rPr>
              <a:t>Anger</a:t>
            </a:r>
          </a:p>
        </p:txBody>
      </p:sp>
      <p:sp>
        <p:nvSpPr>
          <p:cNvPr id="11" name="TextBox 10"/>
          <p:cNvSpPr txBox="1"/>
          <p:nvPr/>
        </p:nvSpPr>
        <p:spPr>
          <a:xfrm>
            <a:off x="1292771" y="3560016"/>
            <a:ext cx="2368770" cy="461665"/>
          </a:xfrm>
          <a:prstGeom prst="rect">
            <a:avLst/>
          </a:prstGeom>
          <a:noFill/>
        </p:spPr>
        <p:txBody>
          <a:bodyPr wrap="square" rtlCol="0">
            <a:spAutoFit/>
          </a:bodyPr>
          <a:lstStyle/>
          <a:p>
            <a:r>
              <a:rPr lang="en-GB" sz="2400" dirty="0">
                <a:solidFill>
                  <a:srgbClr val="00B050"/>
                </a:solidFill>
              </a:rPr>
              <a:t>Schizophrenia </a:t>
            </a:r>
          </a:p>
        </p:txBody>
      </p:sp>
      <p:sp>
        <p:nvSpPr>
          <p:cNvPr id="12" name="TextBox 11"/>
          <p:cNvSpPr txBox="1"/>
          <p:nvPr/>
        </p:nvSpPr>
        <p:spPr>
          <a:xfrm>
            <a:off x="3976851" y="3431990"/>
            <a:ext cx="1891862" cy="1200329"/>
          </a:xfrm>
          <a:prstGeom prst="rect">
            <a:avLst/>
          </a:prstGeom>
          <a:noFill/>
        </p:spPr>
        <p:txBody>
          <a:bodyPr wrap="square" rtlCol="0">
            <a:spAutoFit/>
          </a:bodyPr>
          <a:lstStyle/>
          <a:p>
            <a:r>
              <a:rPr lang="en-GB" sz="2400" dirty="0">
                <a:solidFill>
                  <a:srgbClr val="00B050"/>
                </a:solidFill>
              </a:rPr>
              <a:t>Body Dysmorphia</a:t>
            </a:r>
          </a:p>
        </p:txBody>
      </p:sp>
      <p:sp>
        <p:nvSpPr>
          <p:cNvPr id="13" name="TextBox 12"/>
          <p:cNvSpPr txBox="1"/>
          <p:nvPr/>
        </p:nvSpPr>
        <p:spPr>
          <a:xfrm>
            <a:off x="3247696" y="4852307"/>
            <a:ext cx="1891862" cy="461665"/>
          </a:xfrm>
          <a:prstGeom prst="rect">
            <a:avLst/>
          </a:prstGeom>
          <a:noFill/>
        </p:spPr>
        <p:txBody>
          <a:bodyPr wrap="square" rtlCol="0">
            <a:spAutoFit/>
          </a:bodyPr>
          <a:lstStyle/>
          <a:p>
            <a:r>
              <a:rPr lang="en-GB" sz="2400" dirty="0">
                <a:solidFill>
                  <a:srgbClr val="00B050"/>
                </a:solidFill>
              </a:rPr>
              <a:t>Grief</a:t>
            </a:r>
          </a:p>
        </p:txBody>
      </p:sp>
      <p:grpSp>
        <p:nvGrpSpPr>
          <p:cNvPr id="17" name="Group 16"/>
          <p:cNvGrpSpPr/>
          <p:nvPr/>
        </p:nvGrpSpPr>
        <p:grpSpPr>
          <a:xfrm>
            <a:off x="-125952" y="857250"/>
            <a:ext cx="8383314" cy="5506261"/>
            <a:chOff x="761999" y="-4716681"/>
            <a:chExt cx="11177752" cy="7341681"/>
          </a:xfrm>
        </p:grpSpPr>
        <p:sp>
          <p:nvSpPr>
            <p:cNvPr id="14" name="Cloud 13"/>
            <p:cNvSpPr/>
            <p:nvPr/>
          </p:nvSpPr>
          <p:spPr>
            <a:xfrm>
              <a:off x="761999" y="-4716681"/>
              <a:ext cx="11177752" cy="6700345"/>
            </a:xfrm>
            <a:prstGeom prst="cloud">
              <a:avLst/>
            </a:prstGeom>
            <a:solidFill>
              <a:srgbClr val="B3FFE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950" dirty="0">
                  <a:solidFill>
                    <a:srgbClr val="DE7BFD"/>
                  </a:solidFill>
                </a:rPr>
                <a:t>Mental Health</a:t>
              </a:r>
            </a:p>
          </p:txBody>
        </p:sp>
        <p:sp>
          <p:nvSpPr>
            <p:cNvPr id="16" name="Heart 15"/>
            <p:cNvSpPr/>
            <p:nvPr/>
          </p:nvSpPr>
          <p:spPr>
            <a:xfrm>
              <a:off x="7782910" y="977465"/>
              <a:ext cx="2023242" cy="1647535"/>
            </a:xfrm>
            <a:prstGeom prst="heart">
              <a:avLst/>
            </a:prstGeom>
            <a:solidFill>
              <a:srgbClr val="FF0000"/>
            </a:solidFill>
            <a:ln>
              <a:solidFill>
                <a:srgbClr val="FF0000"/>
              </a:solidFill>
            </a:ln>
            <a:effectLst>
              <a:glow rad="127000">
                <a:srgbClr val="FF0505"/>
              </a:glow>
            </a:effectLst>
            <a:scene3d>
              <a:camera prst="orthographicFront"/>
              <a:lightRig rig="threePt" dir="t"/>
            </a:scene3d>
            <a:sp3d>
              <a:bevelT w="120650" h="127000"/>
              <a:bevelB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Tree>
    <p:extLst>
      <p:ext uri="{BB962C8B-B14F-4D97-AF65-F5344CB8AC3E}">
        <p14:creationId xmlns:p14="http://schemas.microsoft.com/office/powerpoint/2010/main" val="26506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iterate type="lt">
                                    <p:tmPct val="0"/>
                                  </p:iterate>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par>
                                <p:cTn id="16" presetID="32" presetClass="emph" presetSubtype="0" fill="hold" grpId="0" nodeType="withEffect">
                                  <p:stCondLst>
                                    <p:cond delay="0"/>
                                  </p:stCondLst>
                                  <p:iterate type="lt">
                                    <p:tmPct val="0"/>
                                  </p:iterate>
                                  <p:childTnLst>
                                    <p:animRot by="120000">
                                      <p:cBhvr>
                                        <p:cTn id="17" dur="100" fill="hold">
                                          <p:stCondLst>
                                            <p:cond delay="0"/>
                                          </p:stCondLst>
                                        </p:cTn>
                                        <p:tgtEl>
                                          <p:spTgt spid="9"/>
                                        </p:tgtEl>
                                        <p:attrNameLst>
                                          <p:attrName>r</p:attrName>
                                        </p:attrNameLst>
                                      </p:cBhvr>
                                    </p:animRot>
                                    <p:animRot by="-240000">
                                      <p:cBhvr>
                                        <p:cTn id="18" dur="200" fill="hold">
                                          <p:stCondLst>
                                            <p:cond delay="200"/>
                                          </p:stCondLst>
                                        </p:cTn>
                                        <p:tgtEl>
                                          <p:spTgt spid="9"/>
                                        </p:tgtEl>
                                        <p:attrNameLst>
                                          <p:attrName>r</p:attrName>
                                        </p:attrNameLst>
                                      </p:cBhvr>
                                    </p:animRot>
                                    <p:animRot by="240000">
                                      <p:cBhvr>
                                        <p:cTn id="19" dur="200" fill="hold">
                                          <p:stCondLst>
                                            <p:cond delay="400"/>
                                          </p:stCondLst>
                                        </p:cTn>
                                        <p:tgtEl>
                                          <p:spTgt spid="9"/>
                                        </p:tgtEl>
                                        <p:attrNameLst>
                                          <p:attrName>r</p:attrName>
                                        </p:attrNameLst>
                                      </p:cBhvr>
                                    </p:animRot>
                                    <p:animRot by="-240000">
                                      <p:cBhvr>
                                        <p:cTn id="20" dur="200" fill="hold">
                                          <p:stCondLst>
                                            <p:cond delay="600"/>
                                          </p:stCondLst>
                                        </p:cTn>
                                        <p:tgtEl>
                                          <p:spTgt spid="9"/>
                                        </p:tgtEl>
                                        <p:attrNameLst>
                                          <p:attrName>r</p:attrName>
                                        </p:attrNameLst>
                                      </p:cBhvr>
                                    </p:animRot>
                                    <p:animRot by="120000">
                                      <p:cBhvr>
                                        <p:cTn id="21" dur="200" fill="hold">
                                          <p:stCondLst>
                                            <p:cond delay="800"/>
                                          </p:stCondLst>
                                        </p:cTn>
                                        <p:tgtEl>
                                          <p:spTgt spid="9"/>
                                        </p:tgtEl>
                                        <p:attrNameLst>
                                          <p:attrName>r</p:attrName>
                                        </p:attrNameLst>
                                      </p:cBhvr>
                                    </p:animRot>
                                  </p:childTnLst>
                                </p:cTn>
                              </p:par>
                              <p:par>
                                <p:cTn id="22" presetID="32" presetClass="emph" presetSubtype="0" fill="hold" grpId="0" nodeType="withEffect">
                                  <p:stCondLst>
                                    <p:cond delay="0"/>
                                  </p:stCondLst>
                                  <p:iterate type="lt">
                                    <p:tmPct val="0"/>
                                  </p:iterate>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grpId="0" nodeType="withEffect">
                                  <p:stCondLst>
                                    <p:cond delay="0"/>
                                  </p:stCondLst>
                                  <p:iterate type="lt">
                                    <p:tmPct val="0"/>
                                  </p:iterate>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iterate type="lt">
                                    <p:tmPct val="0"/>
                                  </p:iterate>
                                  <p:childTnLst>
                                    <p:animClr clrSpc="rgb" dir="cw">
                                      <p:cBhvr override="childStyle">
                                        <p:cTn id="37" dur="2000" fill="hold"/>
                                        <p:tgtEl>
                                          <p:spTgt spid="7"/>
                                        </p:tgtEl>
                                        <p:attrNameLst>
                                          <p:attrName>style.color</p:attrName>
                                        </p:attrNameLst>
                                      </p:cBhvr>
                                      <p:to>
                                        <a:srgbClr val="233DFB"/>
                                      </p:to>
                                    </p:animClr>
                                  </p:childTnLst>
                                  <p:subTnLst>
                                    <p:audio>
                                      <p:cMediaNode>
                                        <p:cTn display="0" masterRel="sameClick">
                                          <p:stCondLst>
                                            <p:cond evt="begin" delay="0">
                                              <p:tn val="36"/>
                                            </p:cond>
                                          </p:stCondLst>
                                          <p:endCondLst>
                                            <p:cond evt="onStopAudio" delay="0">
                                              <p:tgtEl>
                                                <p:sldTgt/>
                                              </p:tgtEl>
                                            </p:cond>
                                          </p:endCondLst>
                                        </p:cTn>
                                        <p:tgtEl>
                                          <p:sndTgt r:embed="rId2" name="breeze.wav"/>
                                        </p:tgtEl>
                                      </p:cMediaNode>
                                    </p:audio>
                                  </p:subTnLst>
                                </p:cTn>
                              </p:par>
                              <p:par>
                                <p:cTn id="38" presetID="3" presetClass="emph" presetSubtype="2" fill="hold" nodeType="withEffect">
                                  <p:stCondLst>
                                    <p:cond delay="0"/>
                                  </p:stCondLst>
                                  <p:iterate type="lt">
                                    <p:tmPct val="0"/>
                                  </p:iterate>
                                  <p:childTnLst>
                                    <p:animClr clrSpc="rgb" dir="cw">
                                      <p:cBhvr override="childStyle">
                                        <p:cTn id="39" dur="2000" fill="hold"/>
                                        <p:tgtEl>
                                          <p:spTgt spid="9"/>
                                        </p:tgtEl>
                                        <p:attrNameLst>
                                          <p:attrName>style.color</p:attrName>
                                        </p:attrNameLst>
                                      </p:cBhvr>
                                      <p:to>
                                        <a:schemeClr val="accent2"/>
                                      </p:to>
                                    </p:animClr>
                                  </p:childTnLst>
                                </p:cTn>
                              </p:par>
                              <p:par>
                                <p:cTn id="40" presetID="3" presetClass="emph" presetSubtype="2" fill="hold" nodeType="withEffect">
                                  <p:stCondLst>
                                    <p:cond delay="0"/>
                                  </p:stCondLst>
                                  <p:iterate type="lt">
                                    <p:tmPct val="0"/>
                                  </p:iterate>
                                  <p:childTnLst>
                                    <p:animClr clrSpc="rgb" dir="cw">
                                      <p:cBhvr override="childStyle">
                                        <p:cTn id="41" dur="2000" fill="hold"/>
                                        <p:tgtEl>
                                          <p:spTgt spid="8"/>
                                        </p:tgtEl>
                                        <p:attrNameLst>
                                          <p:attrName>style.color</p:attrName>
                                        </p:attrNameLst>
                                      </p:cBhvr>
                                      <p:to>
                                        <a:schemeClr val="accent2"/>
                                      </p:to>
                                    </p:animClr>
                                  </p:childTnLst>
                                </p:cTn>
                              </p:par>
                              <p:par>
                                <p:cTn id="42" presetID="3" presetClass="emph" presetSubtype="2" fill="hold" nodeType="withEffect">
                                  <p:stCondLst>
                                    <p:cond delay="0"/>
                                  </p:stCondLst>
                                  <p:iterate type="lt">
                                    <p:tmPct val="0"/>
                                  </p:iterate>
                                  <p:childTnLst>
                                    <p:animClr clrSpc="rgb" dir="cw">
                                      <p:cBhvr override="childStyle">
                                        <p:cTn id="43"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3781"/>
            <a:ext cx="7886700" cy="4066192"/>
          </a:xfrm>
        </p:spPr>
        <p:txBody>
          <a:bodyPr numCol="2"/>
          <a:lstStyle/>
          <a:p>
            <a:pPr marL="0" indent="0">
              <a:buNone/>
            </a:pPr>
            <a:r>
              <a:rPr lang="en-GB" u="sng" dirty="0" smtClean="0"/>
              <a:t>Things I’m good at</a:t>
            </a:r>
          </a:p>
          <a:p>
            <a:pPr marL="0" indent="0">
              <a:buNone/>
            </a:pPr>
            <a:endParaRPr lang="en-GB" u="sng" dirty="0"/>
          </a:p>
          <a:p>
            <a:r>
              <a:rPr lang="en-GB" dirty="0" smtClean="0"/>
              <a:t>Not getting hung up on my appearance</a:t>
            </a:r>
          </a:p>
          <a:p>
            <a:r>
              <a:rPr lang="en-GB" dirty="0" smtClean="0"/>
              <a:t>Saying sorry and meaning it</a:t>
            </a:r>
          </a:p>
          <a:p>
            <a:r>
              <a:rPr lang="en-GB" dirty="0" smtClean="0"/>
              <a:t>Getting angry but getting over it fairly quickly</a:t>
            </a:r>
          </a:p>
          <a:p>
            <a:endParaRPr lang="en-GB" dirty="0"/>
          </a:p>
          <a:p>
            <a:endParaRPr lang="en-GB" dirty="0" smtClean="0"/>
          </a:p>
          <a:p>
            <a:endParaRPr lang="en-GB" dirty="0"/>
          </a:p>
          <a:p>
            <a:endParaRPr lang="en-GB" dirty="0" smtClean="0"/>
          </a:p>
          <a:p>
            <a:pPr marL="0" indent="0">
              <a:buNone/>
            </a:pPr>
            <a:r>
              <a:rPr lang="en-GB" u="sng" dirty="0" smtClean="0"/>
              <a:t>Things I’m not good at</a:t>
            </a:r>
          </a:p>
          <a:p>
            <a:pPr marL="0" indent="0">
              <a:buNone/>
            </a:pPr>
            <a:endParaRPr lang="en-GB" u="sng" dirty="0"/>
          </a:p>
          <a:p>
            <a:r>
              <a:rPr lang="en-GB" dirty="0" smtClean="0"/>
              <a:t>Feeling overly guilty</a:t>
            </a:r>
          </a:p>
          <a:p>
            <a:r>
              <a:rPr lang="en-GB" dirty="0" smtClean="0"/>
              <a:t>Dwelling on negative aspects for too long</a:t>
            </a:r>
          </a:p>
          <a:p>
            <a:r>
              <a:rPr lang="en-GB" dirty="0" smtClean="0"/>
              <a:t>Not giving my self time to recognise that I might </a:t>
            </a:r>
            <a:r>
              <a:rPr lang="en-GB" smtClean="0"/>
              <a:t>be sad </a:t>
            </a:r>
            <a:endParaRPr lang="en-GB" dirty="0"/>
          </a:p>
        </p:txBody>
      </p:sp>
    </p:spTree>
    <p:extLst>
      <p:ext uri="{BB962C8B-B14F-4D97-AF65-F5344CB8AC3E}">
        <p14:creationId xmlns:p14="http://schemas.microsoft.com/office/powerpoint/2010/main" val="3458671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5" name="TextBox 4"/>
          <p:cNvSpPr txBox="1"/>
          <p:nvPr/>
        </p:nvSpPr>
        <p:spPr>
          <a:xfrm>
            <a:off x="467544" y="473011"/>
            <a:ext cx="8208912" cy="1754326"/>
          </a:xfrm>
          <a:prstGeom prst="rect">
            <a:avLst/>
          </a:prstGeom>
          <a:noFill/>
        </p:spPr>
        <p:txBody>
          <a:bodyPr wrap="square" rtlCol="0">
            <a:spAutoFit/>
          </a:bodyPr>
          <a:lstStyle/>
          <a:p>
            <a:pPr algn="ctr"/>
            <a:r>
              <a:rPr lang="en-GB" sz="5400" b="1" dirty="0" smtClean="0">
                <a:solidFill>
                  <a:prstClr val="black"/>
                </a:solidFill>
              </a:rPr>
              <a:t>Biggest UK </a:t>
            </a:r>
          </a:p>
          <a:p>
            <a:pPr algn="ctr"/>
            <a:r>
              <a:rPr lang="en-GB" sz="5400" b="1" dirty="0" smtClean="0">
                <a:solidFill>
                  <a:prstClr val="black"/>
                </a:solidFill>
              </a:rPr>
              <a:t>Public Sector Employers</a:t>
            </a:r>
            <a:endParaRPr lang="en-GB" sz="1600" dirty="0">
              <a:solidFill>
                <a:prstClr val="black"/>
              </a:solidFill>
            </a:endParaRPr>
          </a:p>
        </p:txBody>
      </p:sp>
      <p:pic>
        <p:nvPicPr>
          <p:cNvPr id="7" name="Picture 4" descr="https://lh3.ggpht.com/lSLM0xhCA1RZOwaQcjhlwmsvaIQYaP3c5qbDKCgLALhydrgExnaSKZdGa8S3YtRuVA=w300">
            <a:hlinkClick r:id="rId2"/>
          </p:cNvPr>
          <p:cNvPicPr>
            <a:picLocks noChangeAspect="1" noChangeArrowheads="1"/>
          </p:cNvPicPr>
          <p:nvPr/>
        </p:nvPicPr>
        <p:blipFill>
          <a:blip r:embed="rId3" cstate="print"/>
          <a:srcRect/>
          <a:stretch>
            <a:fillRect/>
          </a:stretch>
        </p:blipFill>
        <p:spPr bwMode="auto">
          <a:xfrm>
            <a:off x="2699792" y="5168624"/>
            <a:ext cx="1440161" cy="1440161"/>
          </a:xfrm>
          <a:prstGeom prst="rect">
            <a:avLst/>
          </a:prstGeom>
          <a:noFill/>
        </p:spPr>
      </p:pic>
      <p:pic>
        <p:nvPicPr>
          <p:cNvPr id="8" name="Picture 2" descr="http://www.educatecareers.com/uploads/3/1/0/1/31013649/800713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231775"/>
            <a:ext cx="2153869" cy="1313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205445">
            <a:off x="1707806" y="4696761"/>
            <a:ext cx="4205154" cy="523220"/>
          </a:xfrm>
          <a:prstGeom prst="rect">
            <a:avLst/>
          </a:prstGeom>
          <a:noFill/>
        </p:spPr>
        <p:txBody>
          <a:bodyPr wrap="square" rtlCol="0">
            <a:spAutoFit/>
          </a:bodyPr>
          <a:lstStyle/>
          <a:p>
            <a:r>
              <a:rPr lang="en-GB" sz="2800" dirty="0">
                <a:solidFill>
                  <a:prstClr val="black"/>
                </a:solidFill>
                <a:latin typeface="Adobe Garamond Pro Bold" pitchFamily="18" charset="0"/>
              </a:rPr>
              <a:t>Click icons for links to…</a:t>
            </a:r>
          </a:p>
        </p:txBody>
      </p:sp>
      <p:sp>
        <p:nvSpPr>
          <p:cNvPr id="2" name="TextBox 1"/>
          <p:cNvSpPr txBox="1"/>
          <p:nvPr/>
        </p:nvSpPr>
        <p:spPr>
          <a:xfrm>
            <a:off x="647564" y="2264539"/>
            <a:ext cx="7848872" cy="2308324"/>
          </a:xfrm>
          <a:prstGeom prst="rect">
            <a:avLst/>
          </a:prstGeom>
          <a:noFill/>
        </p:spPr>
        <p:txBody>
          <a:bodyPr wrap="square" rtlCol="0">
            <a:spAutoFit/>
          </a:bodyPr>
          <a:lstStyle/>
          <a:p>
            <a:r>
              <a:rPr lang="en-GB" dirty="0" smtClean="0">
                <a:solidFill>
                  <a:prstClr val="black"/>
                </a:solidFill>
              </a:rPr>
              <a:t>The public sector includes departments and organisations that are funded by the Government. The departments and organisations provide services for those in the UK and can include security and defence, healthcare, public transport, and Government officials. </a:t>
            </a:r>
          </a:p>
          <a:p>
            <a:endParaRPr lang="en-GB" dirty="0">
              <a:solidFill>
                <a:prstClr val="black"/>
              </a:solidFill>
            </a:endParaRPr>
          </a:p>
          <a:p>
            <a:r>
              <a:rPr lang="en-GB" dirty="0" smtClean="0">
                <a:solidFill>
                  <a:prstClr val="black"/>
                </a:solidFill>
              </a:rPr>
              <a:t>You will be presented with the name of a public sector employer and the estimated number of employees it has. You must decide whether another public sector employer has a higher or lower number of employees.</a:t>
            </a:r>
            <a:endParaRPr lang="en-GB" dirty="0">
              <a:solidFill>
                <a:prstClr val="black"/>
              </a:solidFill>
            </a:endParaRPr>
          </a:p>
        </p:txBody>
      </p:sp>
    </p:spTree>
    <p:extLst>
      <p:ext uri="{BB962C8B-B14F-4D97-AF65-F5344CB8AC3E}">
        <p14:creationId xmlns:p14="http://schemas.microsoft.com/office/powerpoint/2010/main" val="1943541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1</a:t>
            </a:r>
            <a:endParaRPr lang="en-GB" sz="2400" dirty="0">
              <a:solidFill>
                <a:prstClr val="black"/>
              </a:solidFill>
            </a:endParaRPr>
          </a:p>
        </p:txBody>
      </p:sp>
      <p:sp>
        <p:nvSpPr>
          <p:cNvPr id="5" name="TextBox 4"/>
          <p:cNvSpPr txBox="1"/>
          <p:nvPr/>
        </p:nvSpPr>
        <p:spPr>
          <a:xfrm>
            <a:off x="539552" y="1804678"/>
            <a:ext cx="3528392" cy="2677656"/>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Parliament of the UK </a:t>
            </a:r>
          </a:p>
          <a:p>
            <a:pPr algn="ctr"/>
            <a:r>
              <a:rPr lang="en-GB" sz="8000" dirty="0" smtClean="0">
                <a:solidFill>
                  <a:prstClr val="black"/>
                </a:solidFill>
              </a:rPr>
              <a:t>1,475</a:t>
            </a:r>
          </a:p>
          <a:p>
            <a:pPr algn="ctr"/>
            <a:r>
              <a:rPr lang="en-GB" sz="1600" dirty="0" smtClean="0">
                <a:solidFill>
                  <a:prstClr val="black"/>
                </a:solidFill>
              </a:rPr>
              <a:t>Employees</a:t>
            </a:r>
            <a:endParaRPr lang="en-GB" sz="1400" dirty="0">
              <a:solidFill>
                <a:prstClr val="black"/>
              </a:solidFill>
            </a:endParaRPr>
          </a:p>
        </p:txBody>
      </p:sp>
      <p:sp>
        <p:nvSpPr>
          <p:cNvPr id="11" name="TextBox 10"/>
          <p:cNvSpPr txBox="1"/>
          <p:nvPr/>
        </p:nvSpPr>
        <p:spPr>
          <a:xfrm>
            <a:off x="5076056" y="2304454"/>
            <a:ext cx="3528392" cy="138499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BBC</a:t>
            </a:r>
          </a:p>
          <a:p>
            <a:pPr algn="ctr"/>
            <a:r>
              <a:rPr lang="en-GB" sz="2400" dirty="0" smtClean="0">
                <a:solidFill>
                  <a:prstClr val="black"/>
                </a:solidFill>
              </a:rPr>
              <a:t>British Broadcasting Company formed in 1922</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Tree>
    <p:extLst>
      <p:ext uri="{BB962C8B-B14F-4D97-AF65-F5344CB8AC3E}">
        <p14:creationId xmlns:p14="http://schemas.microsoft.com/office/powerpoint/2010/main" val="203651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1609" y="4365104"/>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1</a:t>
            </a:r>
            <a:endParaRPr lang="en-GB" sz="2400" dirty="0">
              <a:solidFill>
                <a:prstClr val="black"/>
              </a:solidFill>
            </a:endParaRPr>
          </a:p>
        </p:txBody>
      </p:sp>
      <p:sp>
        <p:nvSpPr>
          <p:cNvPr id="11" name="TextBox 10"/>
          <p:cNvSpPr txBox="1"/>
          <p:nvPr/>
        </p:nvSpPr>
        <p:spPr>
          <a:xfrm>
            <a:off x="2801589" y="1737437"/>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BBC</a:t>
            </a:r>
          </a:p>
          <a:p>
            <a:pPr algn="ctr"/>
            <a:r>
              <a:rPr lang="en-GB" sz="8000" dirty="0" smtClean="0">
                <a:solidFill>
                  <a:prstClr val="black"/>
                </a:solidFill>
              </a:rPr>
              <a:t>23,000</a:t>
            </a:r>
            <a:endParaRPr lang="en-GB" sz="8000" dirty="0">
              <a:solidFill>
                <a:prstClr val="black"/>
              </a:solidFill>
            </a:endParaRPr>
          </a:p>
        </p:txBody>
      </p:sp>
    </p:spTree>
    <p:extLst>
      <p:ext uri="{BB962C8B-B14F-4D97-AF65-F5344CB8AC3E}">
        <p14:creationId xmlns:p14="http://schemas.microsoft.com/office/powerpoint/2010/main" val="923993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2</a:t>
            </a:r>
            <a:endParaRPr lang="en-GB" sz="2400" dirty="0">
              <a:solidFill>
                <a:prstClr val="black"/>
              </a:solidFill>
            </a:endParaRPr>
          </a:p>
        </p:txBody>
      </p:sp>
      <p:sp>
        <p:nvSpPr>
          <p:cNvPr id="11" name="TextBox 10"/>
          <p:cNvSpPr txBox="1"/>
          <p:nvPr/>
        </p:nvSpPr>
        <p:spPr>
          <a:xfrm>
            <a:off x="5076056" y="2489120"/>
            <a:ext cx="3528392" cy="1015663"/>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British Army</a:t>
            </a:r>
          </a:p>
          <a:p>
            <a:pPr algn="ctr"/>
            <a:r>
              <a:rPr lang="en-GB" sz="2400" dirty="0" smtClean="0">
                <a:solidFill>
                  <a:prstClr val="black"/>
                </a:solidFill>
              </a:rPr>
              <a:t>Deals with ground warfare</a:t>
            </a: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2" name="TextBox 11"/>
          <p:cNvSpPr txBox="1"/>
          <p:nvPr/>
        </p:nvSpPr>
        <p:spPr>
          <a:xfrm>
            <a:off x="539551" y="2081676"/>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BBC</a:t>
            </a:r>
          </a:p>
          <a:p>
            <a:pPr algn="ctr"/>
            <a:r>
              <a:rPr lang="en-GB" sz="8000" dirty="0">
                <a:solidFill>
                  <a:prstClr val="black"/>
                </a:solidFill>
              </a:rPr>
              <a:t>2</a:t>
            </a:r>
            <a:r>
              <a:rPr lang="en-GB" sz="8000" dirty="0" smtClean="0">
                <a:solidFill>
                  <a:prstClr val="black"/>
                </a:solidFill>
              </a:rPr>
              <a:t>3,000</a:t>
            </a:r>
            <a:endParaRPr lang="en-GB" sz="8000" dirty="0">
              <a:solidFill>
                <a:prstClr val="black"/>
              </a:solidFill>
            </a:endParaRPr>
          </a:p>
        </p:txBody>
      </p:sp>
    </p:spTree>
    <p:extLst>
      <p:ext uri="{BB962C8B-B14F-4D97-AF65-F5344CB8AC3E}">
        <p14:creationId xmlns:p14="http://schemas.microsoft.com/office/powerpoint/2010/main" val="3785292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7824" y="4554519"/>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2</a:t>
            </a:r>
            <a:endParaRPr lang="en-GB" sz="2400" dirty="0">
              <a:solidFill>
                <a:prstClr val="black"/>
              </a:solidFill>
            </a:endParaRPr>
          </a:p>
        </p:txBody>
      </p:sp>
      <p:sp>
        <p:nvSpPr>
          <p:cNvPr id="11" name="TextBox 10"/>
          <p:cNvSpPr txBox="1"/>
          <p:nvPr/>
        </p:nvSpPr>
        <p:spPr>
          <a:xfrm>
            <a:off x="2807804" y="1700808"/>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British Army</a:t>
            </a:r>
          </a:p>
          <a:p>
            <a:pPr algn="ctr"/>
            <a:r>
              <a:rPr lang="en-GB" sz="8000" dirty="0" smtClean="0">
                <a:solidFill>
                  <a:prstClr val="black"/>
                </a:solidFill>
              </a:rPr>
              <a:t>160,000</a:t>
            </a:r>
            <a:endParaRPr lang="en-GB" sz="8000" dirty="0">
              <a:solidFill>
                <a:prstClr val="black"/>
              </a:solidFill>
            </a:endParaRPr>
          </a:p>
        </p:txBody>
      </p:sp>
    </p:spTree>
    <p:extLst>
      <p:ext uri="{BB962C8B-B14F-4D97-AF65-F5344CB8AC3E}">
        <p14:creationId xmlns:p14="http://schemas.microsoft.com/office/powerpoint/2010/main" val="2729355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3</a:t>
            </a:r>
            <a:endParaRPr lang="en-GB" sz="2400" dirty="0">
              <a:solidFill>
                <a:prstClr val="black"/>
              </a:solidFill>
            </a:endParaRPr>
          </a:p>
        </p:txBody>
      </p:sp>
      <p:sp>
        <p:nvSpPr>
          <p:cNvPr id="11" name="TextBox 10"/>
          <p:cNvSpPr txBox="1"/>
          <p:nvPr/>
        </p:nvSpPr>
        <p:spPr>
          <a:xfrm>
            <a:off x="5019176" y="2489118"/>
            <a:ext cx="3528392" cy="1015663"/>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Royal Air Force</a:t>
            </a:r>
          </a:p>
          <a:p>
            <a:pPr algn="ctr"/>
            <a:r>
              <a:rPr lang="en-GB" sz="2400" dirty="0" smtClean="0">
                <a:solidFill>
                  <a:prstClr val="black"/>
                </a:solidFill>
              </a:rPr>
              <a:t>Deals with aerial warfare.</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3" name="TextBox 12"/>
          <p:cNvSpPr txBox="1"/>
          <p:nvPr/>
        </p:nvSpPr>
        <p:spPr>
          <a:xfrm>
            <a:off x="539551" y="2058232"/>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British Army</a:t>
            </a:r>
          </a:p>
          <a:p>
            <a:pPr algn="ctr"/>
            <a:r>
              <a:rPr lang="en-GB" sz="8000" dirty="0" smtClean="0">
                <a:solidFill>
                  <a:prstClr val="black"/>
                </a:solidFill>
              </a:rPr>
              <a:t>160,000</a:t>
            </a:r>
            <a:endParaRPr lang="en-GB" sz="8000" dirty="0">
              <a:solidFill>
                <a:prstClr val="black"/>
              </a:solidFill>
            </a:endParaRPr>
          </a:p>
        </p:txBody>
      </p:sp>
    </p:spTree>
    <p:extLst>
      <p:ext uri="{BB962C8B-B14F-4D97-AF65-F5344CB8AC3E}">
        <p14:creationId xmlns:p14="http://schemas.microsoft.com/office/powerpoint/2010/main" val="1394054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7823" y="4797398"/>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3</a:t>
            </a:r>
            <a:endParaRPr lang="en-GB" sz="2400" dirty="0">
              <a:solidFill>
                <a:prstClr val="black"/>
              </a:solidFill>
            </a:endParaRPr>
          </a:p>
        </p:txBody>
      </p:sp>
      <p:sp>
        <p:nvSpPr>
          <p:cNvPr id="11" name="TextBox 10"/>
          <p:cNvSpPr txBox="1"/>
          <p:nvPr/>
        </p:nvSpPr>
        <p:spPr>
          <a:xfrm>
            <a:off x="2807803" y="1628800"/>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Royal Air Force</a:t>
            </a:r>
          </a:p>
          <a:p>
            <a:pPr algn="ctr"/>
            <a:r>
              <a:rPr lang="en-GB" sz="8000" dirty="0" smtClean="0">
                <a:solidFill>
                  <a:prstClr val="black"/>
                </a:solidFill>
              </a:rPr>
              <a:t>37,000</a:t>
            </a:r>
            <a:endParaRPr lang="en-GB" sz="8000" dirty="0">
              <a:solidFill>
                <a:prstClr val="black"/>
              </a:solidFill>
            </a:endParaRPr>
          </a:p>
        </p:txBody>
      </p:sp>
    </p:spTree>
    <p:extLst>
      <p:ext uri="{BB962C8B-B14F-4D97-AF65-F5344CB8AC3E}">
        <p14:creationId xmlns:p14="http://schemas.microsoft.com/office/powerpoint/2010/main" val="543618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4</a:t>
            </a:r>
            <a:endParaRPr lang="en-GB" sz="2400" dirty="0">
              <a:solidFill>
                <a:prstClr val="black"/>
              </a:solidFill>
            </a:endParaRPr>
          </a:p>
        </p:txBody>
      </p:sp>
      <p:sp>
        <p:nvSpPr>
          <p:cNvPr id="11" name="TextBox 10"/>
          <p:cNvSpPr txBox="1"/>
          <p:nvPr/>
        </p:nvSpPr>
        <p:spPr>
          <a:xfrm>
            <a:off x="5004048" y="1842789"/>
            <a:ext cx="3528392" cy="2308324"/>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Metropolitan Police</a:t>
            </a:r>
          </a:p>
          <a:p>
            <a:pPr algn="ctr"/>
            <a:r>
              <a:rPr lang="en-GB" sz="2400" dirty="0" smtClean="0">
                <a:solidFill>
                  <a:prstClr val="black"/>
                </a:solidFill>
              </a:rPr>
              <a:t>Responsible for law enforcement in Greater London</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2" name="TextBox 11"/>
          <p:cNvSpPr txBox="1"/>
          <p:nvPr/>
        </p:nvSpPr>
        <p:spPr>
          <a:xfrm>
            <a:off x="539551" y="2058233"/>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Royal Air Force</a:t>
            </a:r>
          </a:p>
          <a:p>
            <a:pPr algn="ctr"/>
            <a:r>
              <a:rPr lang="en-GB" sz="8000" dirty="0" smtClean="0">
                <a:solidFill>
                  <a:prstClr val="black"/>
                </a:solidFill>
              </a:rPr>
              <a:t>37,000</a:t>
            </a:r>
            <a:endParaRPr lang="en-GB" sz="8000" dirty="0">
              <a:solidFill>
                <a:prstClr val="black"/>
              </a:solidFill>
            </a:endParaRPr>
          </a:p>
        </p:txBody>
      </p:sp>
    </p:spTree>
    <p:extLst>
      <p:ext uri="{BB962C8B-B14F-4D97-AF65-F5344CB8AC3E}">
        <p14:creationId xmlns:p14="http://schemas.microsoft.com/office/powerpoint/2010/main" val="2093694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3"/>
            <a:ext cx="9144000" cy="6858000"/>
          </a:xfrm>
          <a:prstGeom prst="rect">
            <a:avLst/>
          </a:prstGeom>
        </p:spPr>
      </p:pic>
      <p:sp>
        <p:nvSpPr>
          <p:cNvPr id="5" name="Rectangle 4"/>
          <p:cNvSpPr/>
          <p:nvPr/>
        </p:nvSpPr>
        <p:spPr>
          <a:xfrm>
            <a:off x="102695" y="476672"/>
            <a:ext cx="1999265" cy="1569660"/>
          </a:xfrm>
          <a:prstGeom prst="rect">
            <a:avLst/>
          </a:prstGeom>
          <a:noFill/>
        </p:spPr>
        <p:txBody>
          <a:bodyPr wrap="none" lIns="91440" tIns="45720" rIns="91440" bIns="45720">
            <a:spAutoFit/>
          </a:bodyPr>
          <a:lstStyle/>
          <a:p>
            <a:pPr algn="ctr"/>
            <a:r>
              <a:rPr lang="en-US" sz="9600" b="1" cap="none" spc="0" dirty="0" smtClean="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rPr>
              <a:t>HOW</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endParaRPr>
          </a:p>
        </p:txBody>
      </p:sp>
      <p:sp>
        <p:nvSpPr>
          <p:cNvPr id="6" name="Rectangle 5"/>
          <p:cNvSpPr/>
          <p:nvPr/>
        </p:nvSpPr>
        <p:spPr>
          <a:xfrm>
            <a:off x="7057395" y="1628800"/>
            <a:ext cx="1636988" cy="1569660"/>
          </a:xfrm>
          <a:prstGeom prst="rect">
            <a:avLst/>
          </a:prstGeom>
          <a:noFill/>
        </p:spPr>
        <p:txBody>
          <a:bodyPr wrap="none" lIns="91440" tIns="45720" rIns="91440" bIns="45720">
            <a:spAutoFit/>
          </a:bodyPr>
          <a:lstStyle/>
          <a:p>
            <a:pPr algn="ctr"/>
            <a:r>
              <a:rPr lang="en-US" sz="9600" b="1" dirty="0" smtClean="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rPr>
              <a:t>DID</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endParaRPr>
          </a:p>
        </p:txBody>
      </p:sp>
      <p:sp>
        <p:nvSpPr>
          <p:cNvPr id="7" name="Rectangle 6"/>
          <p:cNvSpPr/>
          <p:nvPr/>
        </p:nvSpPr>
        <p:spPr>
          <a:xfrm>
            <a:off x="213301" y="3068960"/>
            <a:ext cx="1778051" cy="1569660"/>
          </a:xfrm>
          <a:prstGeom prst="rect">
            <a:avLst/>
          </a:prstGeom>
          <a:noFill/>
        </p:spPr>
        <p:txBody>
          <a:bodyPr wrap="none" lIns="91440" tIns="45720" rIns="91440" bIns="45720">
            <a:spAutoFit/>
          </a:bodyPr>
          <a:lstStyle/>
          <a:p>
            <a:pPr algn="ctr"/>
            <a:r>
              <a:rPr lang="en-US" sz="9600" b="1" dirty="0" smtClean="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rPr>
              <a:t>YOU</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endParaRPr>
          </a:p>
        </p:txBody>
      </p:sp>
      <p:sp>
        <p:nvSpPr>
          <p:cNvPr id="8" name="Rectangle 7"/>
          <p:cNvSpPr/>
          <p:nvPr/>
        </p:nvSpPr>
        <p:spPr>
          <a:xfrm>
            <a:off x="6233808" y="4273348"/>
            <a:ext cx="2858475" cy="1569660"/>
          </a:xfrm>
          <a:prstGeom prst="rect">
            <a:avLst/>
          </a:prstGeom>
          <a:noFill/>
        </p:spPr>
        <p:txBody>
          <a:bodyPr wrap="none" lIns="91440" tIns="45720" rIns="91440" bIns="45720">
            <a:spAutoFit/>
          </a:bodyPr>
          <a:lstStyle/>
          <a:p>
            <a:pPr algn="ctr"/>
            <a:r>
              <a:rPr lang="en-US" sz="9600" b="1" dirty="0" smtClean="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rPr>
              <a:t>COPE?</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Chiller" panose="04020404031007020602" pitchFamily="82" charset="0"/>
            </a:endParaRPr>
          </a:p>
        </p:txBody>
      </p:sp>
    </p:spTree>
    <p:extLst>
      <p:ext uri="{BB962C8B-B14F-4D97-AF65-F5344CB8AC3E}">
        <p14:creationId xmlns:p14="http://schemas.microsoft.com/office/powerpoint/2010/main" val="13476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9" name="TextBox 8"/>
          <p:cNvSpPr txBox="1"/>
          <p:nvPr/>
        </p:nvSpPr>
        <p:spPr>
          <a:xfrm>
            <a:off x="2991426" y="4700419"/>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4</a:t>
            </a:r>
            <a:endParaRPr lang="en-GB" sz="2400" dirty="0">
              <a:solidFill>
                <a:prstClr val="black"/>
              </a:solidFill>
            </a:endParaRPr>
          </a:p>
        </p:txBody>
      </p:sp>
      <p:sp>
        <p:nvSpPr>
          <p:cNvPr id="11" name="TextBox 10"/>
          <p:cNvSpPr txBox="1"/>
          <p:nvPr/>
        </p:nvSpPr>
        <p:spPr>
          <a:xfrm>
            <a:off x="2807804" y="1988840"/>
            <a:ext cx="3528392" cy="243143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Metropolitan Police</a:t>
            </a:r>
          </a:p>
          <a:p>
            <a:pPr algn="ctr"/>
            <a:r>
              <a:rPr lang="en-GB" sz="8000" dirty="0" smtClean="0">
                <a:solidFill>
                  <a:prstClr val="black"/>
                </a:solidFill>
              </a:rPr>
              <a:t>50,000</a:t>
            </a:r>
            <a:endParaRPr lang="en-GB" sz="8000" dirty="0">
              <a:solidFill>
                <a:prstClr val="black"/>
              </a:solidFill>
            </a:endParaRPr>
          </a:p>
        </p:txBody>
      </p:sp>
    </p:spTree>
    <p:extLst>
      <p:ext uri="{BB962C8B-B14F-4D97-AF65-F5344CB8AC3E}">
        <p14:creationId xmlns:p14="http://schemas.microsoft.com/office/powerpoint/2010/main" val="2763462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5</a:t>
            </a:r>
            <a:endParaRPr lang="en-GB" sz="2400" dirty="0">
              <a:solidFill>
                <a:prstClr val="black"/>
              </a:solidFill>
            </a:endParaRPr>
          </a:p>
        </p:txBody>
      </p:sp>
      <p:sp>
        <p:nvSpPr>
          <p:cNvPr id="11" name="TextBox 10"/>
          <p:cNvSpPr txBox="1"/>
          <p:nvPr/>
        </p:nvSpPr>
        <p:spPr>
          <a:xfrm>
            <a:off x="5004048" y="2119788"/>
            <a:ext cx="3528392" cy="1754326"/>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Network Rail</a:t>
            </a:r>
          </a:p>
          <a:p>
            <a:pPr algn="ctr"/>
            <a:r>
              <a:rPr lang="en-GB" sz="2400" dirty="0" smtClean="0">
                <a:solidFill>
                  <a:prstClr val="black"/>
                </a:solidFill>
              </a:rPr>
              <a:t>Manages most of the rail network in England, Scotland and Wales</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3" name="TextBox 12"/>
          <p:cNvSpPr txBox="1"/>
          <p:nvPr/>
        </p:nvSpPr>
        <p:spPr>
          <a:xfrm>
            <a:off x="539551" y="1781234"/>
            <a:ext cx="3528392" cy="243143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Metropolitan Police</a:t>
            </a:r>
          </a:p>
          <a:p>
            <a:pPr algn="ctr"/>
            <a:r>
              <a:rPr lang="en-GB" sz="8000" dirty="0" smtClean="0">
                <a:solidFill>
                  <a:prstClr val="black"/>
                </a:solidFill>
              </a:rPr>
              <a:t>50,000</a:t>
            </a:r>
            <a:endParaRPr lang="en-GB" sz="8000" dirty="0">
              <a:solidFill>
                <a:prstClr val="black"/>
              </a:solidFill>
            </a:endParaRPr>
          </a:p>
        </p:txBody>
      </p:sp>
    </p:spTree>
    <p:extLst>
      <p:ext uri="{BB962C8B-B14F-4D97-AF65-F5344CB8AC3E}">
        <p14:creationId xmlns:p14="http://schemas.microsoft.com/office/powerpoint/2010/main" val="4029519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7824" y="4363282"/>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5</a:t>
            </a:r>
            <a:endParaRPr lang="en-GB" sz="2400" dirty="0">
              <a:solidFill>
                <a:prstClr val="black"/>
              </a:solidFill>
            </a:endParaRPr>
          </a:p>
        </p:txBody>
      </p:sp>
      <p:sp>
        <p:nvSpPr>
          <p:cNvPr id="11" name="TextBox 10"/>
          <p:cNvSpPr txBox="1"/>
          <p:nvPr/>
        </p:nvSpPr>
        <p:spPr>
          <a:xfrm>
            <a:off x="2807804" y="1916832"/>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Network Rail</a:t>
            </a:r>
          </a:p>
          <a:p>
            <a:pPr algn="ctr"/>
            <a:r>
              <a:rPr lang="en-GB" sz="8000" dirty="0" smtClean="0">
                <a:solidFill>
                  <a:prstClr val="black"/>
                </a:solidFill>
              </a:rPr>
              <a:t>34,000</a:t>
            </a:r>
            <a:endParaRPr lang="en-GB" sz="8000" dirty="0">
              <a:solidFill>
                <a:prstClr val="black"/>
              </a:solidFill>
            </a:endParaRPr>
          </a:p>
        </p:txBody>
      </p:sp>
    </p:spTree>
    <p:extLst>
      <p:ext uri="{BB962C8B-B14F-4D97-AF65-F5344CB8AC3E}">
        <p14:creationId xmlns:p14="http://schemas.microsoft.com/office/powerpoint/2010/main" val="1610178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6</a:t>
            </a:r>
            <a:endParaRPr lang="en-GB" sz="2400" dirty="0">
              <a:solidFill>
                <a:prstClr val="black"/>
              </a:solidFill>
            </a:endParaRPr>
          </a:p>
        </p:txBody>
      </p:sp>
      <p:sp>
        <p:nvSpPr>
          <p:cNvPr id="11" name="TextBox 10"/>
          <p:cNvSpPr txBox="1"/>
          <p:nvPr/>
        </p:nvSpPr>
        <p:spPr>
          <a:xfrm>
            <a:off x="5004048" y="1935122"/>
            <a:ext cx="3528392" cy="2123658"/>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Home Office</a:t>
            </a:r>
          </a:p>
          <a:p>
            <a:pPr algn="ctr"/>
            <a:r>
              <a:rPr lang="en-GB" sz="2400" dirty="0" smtClean="0">
                <a:solidFill>
                  <a:prstClr val="black"/>
                </a:solidFill>
              </a:rPr>
              <a:t>Ministerial department of the Government responsible for immigration and security</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2" name="TextBox 11"/>
          <p:cNvSpPr txBox="1"/>
          <p:nvPr/>
        </p:nvSpPr>
        <p:spPr>
          <a:xfrm>
            <a:off x="539551" y="2058233"/>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Network Rail</a:t>
            </a:r>
          </a:p>
          <a:p>
            <a:pPr algn="ctr"/>
            <a:r>
              <a:rPr lang="en-GB" sz="8000" dirty="0" smtClean="0">
                <a:solidFill>
                  <a:prstClr val="black"/>
                </a:solidFill>
              </a:rPr>
              <a:t>34,000</a:t>
            </a:r>
            <a:endParaRPr lang="en-GB" sz="8000" dirty="0">
              <a:solidFill>
                <a:prstClr val="black"/>
              </a:solidFill>
            </a:endParaRPr>
          </a:p>
        </p:txBody>
      </p:sp>
    </p:spTree>
    <p:extLst>
      <p:ext uri="{BB962C8B-B14F-4D97-AF65-F5344CB8AC3E}">
        <p14:creationId xmlns:p14="http://schemas.microsoft.com/office/powerpoint/2010/main" val="3310425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9" name="TextBox 8"/>
          <p:cNvSpPr txBox="1"/>
          <p:nvPr/>
        </p:nvSpPr>
        <p:spPr>
          <a:xfrm>
            <a:off x="2991425" y="4651403"/>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6</a:t>
            </a:r>
            <a:endParaRPr lang="en-GB" sz="2400" dirty="0">
              <a:solidFill>
                <a:prstClr val="black"/>
              </a:solidFill>
            </a:endParaRPr>
          </a:p>
        </p:txBody>
      </p:sp>
      <p:sp>
        <p:nvSpPr>
          <p:cNvPr id="11" name="TextBox 10"/>
          <p:cNvSpPr txBox="1"/>
          <p:nvPr/>
        </p:nvSpPr>
        <p:spPr>
          <a:xfrm>
            <a:off x="2807802" y="1923724"/>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Home Office</a:t>
            </a:r>
          </a:p>
          <a:p>
            <a:pPr algn="ctr"/>
            <a:r>
              <a:rPr lang="en-GB" sz="8000" dirty="0" smtClean="0">
                <a:solidFill>
                  <a:prstClr val="black"/>
                </a:solidFill>
              </a:rPr>
              <a:t>26,000</a:t>
            </a:r>
            <a:endParaRPr lang="en-GB" sz="8000" dirty="0">
              <a:solidFill>
                <a:prstClr val="black"/>
              </a:solidFill>
            </a:endParaRPr>
          </a:p>
        </p:txBody>
      </p:sp>
    </p:spTree>
    <p:extLst>
      <p:ext uri="{BB962C8B-B14F-4D97-AF65-F5344CB8AC3E}">
        <p14:creationId xmlns:p14="http://schemas.microsoft.com/office/powerpoint/2010/main" val="3402341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7</a:t>
            </a:r>
            <a:endParaRPr lang="en-GB" sz="2400" dirty="0">
              <a:solidFill>
                <a:prstClr val="black"/>
              </a:solidFill>
            </a:endParaRPr>
          </a:p>
        </p:txBody>
      </p:sp>
      <p:sp>
        <p:nvSpPr>
          <p:cNvPr id="11" name="TextBox 10"/>
          <p:cNvSpPr txBox="1"/>
          <p:nvPr/>
        </p:nvSpPr>
        <p:spPr>
          <a:xfrm>
            <a:off x="5013052" y="2302911"/>
            <a:ext cx="3528392" cy="138499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Scotland</a:t>
            </a:r>
          </a:p>
          <a:p>
            <a:pPr algn="ctr"/>
            <a:r>
              <a:rPr lang="en-GB" sz="2400" dirty="0" smtClean="0">
                <a:solidFill>
                  <a:prstClr val="black"/>
                </a:solidFill>
              </a:rPr>
              <a:t>Provides healthcare in Scotland</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3" name="TextBox 12"/>
          <p:cNvSpPr txBox="1"/>
          <p:nvPr/>
        </p:nvSpPr>
        <p:spPr>
          <a:xfrm>
            <a:off x="539551" y="2056691"/>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Home Office</a:t>
            </a:r>
          </a:p>
          <a:p>
            <a:pPr algn="ctr"/>
            <a:r>
              <a:rPr lang="en-GB" sz="8000" dirty="0" smtClean="0">
                <a:solidFill>
                  <a:prstClr val="black"/>
                </a:solidFill>
              </a:rPr>
              <a:t>26,000</a:t>
            </a:r>
            <a:endParaRPr lang="en-GB" sz="8000" dirty="0">
              <a:solidFill>
                <a:prstClr val="black"/>
              </a:solidFill>
            </a:endParaRPr>
          </a:p>
        </p:txBody>
      </p:sp>
    </p:spTree>
    <p:extLst>
      <p:ext uri="{BB962C8B-B14F-4D97-AF65-F5344CB8AC3E}">
        <p14:creationId xmlns:p14="http://schemas.microsoft.com/office/powerpoint/2010/main" val="3887961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9" name="TextBox 8"/>
          <p:cNvSpPr txBox="1"/>
          <p:nvPr/>
        </p:nvSpPr>
        <p:spPr>
          <a:xfrm>
            <a:off x="2991426" y="4581128"/>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7</a:t>
            </a:r>
            <a:endParaRPr lang="en-GB" sz="2400" dirty="0">
              <a:solidFill>
                <a:prstClr val="black"/>
              </a:solidFill>
            </a:endParaRPr>
          </a:p>
        </p:txBody>
      </p:sp>
      <p:sp>
        <p:nvSpPr>
          <p:cNvPr id="11" name="TextBox 10"/>
          <p:cNvSpPr txBox="1"/>
          <p:nvPr/>
        </p:nvSpPr>
        <p:spPr>
          <a:xfrm>
            <a:off x="2807804" y="2060848"/>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Scotland</a:t>
            </a:r>
          </a:p>
          <a:p>
            <a:pPr algn="ctr"/>
            <a:r>
              <a:rPr lang="en-GB" sz="8000" dirty="0" smtClean="0">
                <a:solidFill>
                  <a:prstClr val="black"/>
                </a:solidFill>
              </a:rPr>
              <a:t>160,000</a:t>
            </a:r>
            <a:endParaRPr lang="en-GB" sz="8000" dirty="0">
              <a:solidFill>
                <a:prstClr val="black"/>
              </a:solidFill>
            </a:endParaRPr>
          </a:p>
        </p:txBody>
      </p:sp>
    </p:spTree>
    <p:extLst>
      <p:ext uri="{BB962C8B-B14F-4D97-AF65-F5344CB8AC3E}">
        <p14:creationId xmlns:p14="http://schemas.microsoft.com/office/powerpoint/2010/main" val="3876431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8</a:t>
            </a:r>
            <a:endParaRPr lang="en-GB" sz="2400" dirty="0">
              <a:solidFill>
                <a:prstClr val="black"/>
              </a:solidFill>
            </a:endParaRPr>
          </a:p>
        </p:txBody>
      </p:sp>
      <p:sp>
        <p:nvSpPr>
          <p:cNvPr id="11" name="TextBox 10"/>
          <p:cNvSpPr txBox="1"/>
          <p:nvPr/>
        </p:nvSpPr>
        <p:spPr>
          <a:xfrm>
            <a:off x="5034829" y="2212121"/>
            <a:ext cx="3528392" cy="138499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Wales</a:t>
            </a:r>
          </a:p>
          <a:p>
            <a:pPr algn="ctr"/>
            <a:r>
              <a:rPr lang="en-GB" sz="2400" dirty="0" smtClean="0">
                <a:solidFill>
                  <a:prstClr val="black"/>
                </a:solidFill>
              </a:rPr>
              <a:t>Provides healthcare in Wales</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2" name="TextBox 11"/>
          <p:cNvSpPr txBox="1"/>
          <p:nvPr/>
        </p:nvSpPr>
        <p:spPr>
          <a:xfrm>
            <a:off x="539551" y="2058233"/>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Scotland</a:t>
            </a:r>
          </a:p>
          <a:p>
            <a:pPr algn="ctr"/>
            <a:r>
              <a:rPr lang="en-GB" sz="8000" dirty="0" smtClean="0">
                <a:solidFill>
                  <a:prstClr val="black"/>
                </a:solidFill>
              </a:rPr>
              <a:t>160,000</a:t>
            </a:r>
            <a:endParaRPr lang="en-GB" sz="8000" dirty="0">
              <a:solidFill>
                <a:prstClr val="black"/>
              </a:solidFill>
            </a:endParaRPr>
          </a:p>
        </p:txBody>
      </p:sp>
    </p:spTree>
    <p:extLst>
      <p:ext uri="{BB962C8B-B14F-4D97-AF65-F5344CB8AC3E}">
        <p14:creationId xmlns:p14="http://schemas.microsoft.com/office/powerpoint/2010/main" val="408013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7824" y="4976882"/>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8</a:t>
            </a:r>
            <a:endParaRPr lang="en-GB" sz="2400" dirty="0">
              <a:solidFill>
                <a:prstClr val="black"/>
              </a:solidFill>
            </a:endParaRPr>
          </a:p>
        </p:txBody>
      </p:sp>
      <p:sp>
        <p:nvSpPr>
          <p:cNvPr id="11" name="TextBox 10"/>
          <p:cNvSpPr txBox="1"/>
          <p:nvPr/>
        </p:nvSpPr>
        <p:spPr>
          <a:xfrm>
            <a:off x="2807804" y="1556792"/>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Wales</a:t>
            </a:r>
          </a:p>
          <a:p>
            <a:pPr algn="ctr"/>
            <a:r>
              <a:rPr lang="en-GB" sz="8000" dirty="0" smtClean="0">
                <a:solidFill>
                  <a:prstClr val="black"/>
                </a:solidFill>
              </a:rPr>
              <a:t>72,000</a:t>
            </a:r>
            <a:endParaRPr lang="en-GB" sz="8000" dirty="0">
              <a:solidFill>
                <a:prstClr val="black"/>
              </a:solidFill>
            </a:endParaRPr>
          </a:p>
        </p:txBody>
      </p:sp>
    </p:spTree>
    <p:extLst>
      <p:ext uri="{BB962C8B-B14F-4D97-AF65-F5344CB8AC3E}">
        <p14:creationId xmlns:p14="http://schemas.microsoft.com/office/powerpoint/2010/main" val="4168578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9</a:t>
            </a:r>
            <a:endParaRPr lang="en-GB" sz="2400" dirty="0">
              <a:solidFill>
                <a:prstClr val="black"/>
              </a:solidFill>
            </a:endParaRPr>
          </a:p>
        </p:txBody>
      </p:sp>
      <p:sp>
        <p:nvSpPr>
          <p:cNvPr id="11" name="TextBox 10"/>
          <p:cNvSpPr txBox="1"/>
          <p:nvPr/>
        </p:nvSpPr>
        <p:spPr>
          <a:xfrm>
            <a:off x="5034829" y="2212121"/>
            <a:ext cx="3528392" cy="138499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England</a:t>
            </a:r>
          </a:p>
          <a:p>
            <a:pPr algn="ctr"/>
            <a:r>
              <a:rPr lang="en-GB" sz="2400" dirty="0" smtClean="0">
                <a:solidFill>
                  <a:prstClr val="black"/>
                </a:solidFill>
              </a:rPr>
              <a:t>Provides healthcare in England</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3" name="TextBox 12"/>
          <p:cNvSpPr txBox="1"/>
          <p:nvPr/>
        </p:nvSpPr>
        <p:spPr>
          <a:xfrm>
            <a:off x="539551" y="2057683"/>
            <a:ext cx="3528392" cy="1877437"/>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Wales</a:t>
            </a:r>
          </a:p>
          <a:p>
            <a:pPr algn="ctr"/>
            <a:r>
              <a:rPr lang="en-GB" sz="8000" dirty="0" smtClean="0">
                <a:solidFill>
                  <a:prstClr val="black"/>
                </a:solidFill>
              </a:rPr>
              <a:t>72,000</a:t>
            </a:r>
            <a:endParaRPr lang="en-GB" sz="8000" dirty="0">
              <a:solidFill>
                <a:prstClr val="black"/>
              </a:solidFill>
            </a:endParaRPr>
          </a:p>
        </p:txBody>
      </p:sp>
    </p:spTree>
    <p:extLst>
      <p:ext uri="{BB962C8B-B14F-4D97-AF65-F5344CB8AC3E}">
        <p14:creationId xmlns:p14="http://schemas.microsoft.com/office/powerpoint/2010/main" val="314113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Advice for </a:t>
            </a:r>
            <a:r>
              <a:rPr lang="en-US" dirty="0" smtClean="0"/>
              <a:t>new Year 7 Students</a:t>
            </a:r>
            <a:endParaRPr lang="en-GB" dirty="0"/>
          </a:p>
        </p:txBody>
      </p:sp>
      <p:sp>
        <p:nvSpPr>
          <p:cNvPr id="3" name="Content Placeholder 2"/>
          <p:cNvSpPr>
            <a:spLocks noGrp="1"/>
          </p:cNvSpPr>
          <p:nvPr>
            <p:ph idx="1"/>
          </p:nvPr>
        </p:nvSpPr>
        <p:spPr/>
        <p:txBody>
          <a:bodyPr/>
          <a:lstStyle/>
          <a:p>
            <a:r>
              <a:rPr lang="en-US" dirty="0" smtClean="0"/>
              <a:t>Write </a:t>
            </a:r>
            <a:r>
              <a:rPr lang="en-US" dirty="0"/>
              <a:t>a list of the things that you would tell this years Y7 students in order to prepare them for their </a:t>
            </a:r>
            <a:r>
              <a:rPr lang="en-US" dirty="0" smtClean="0"/>
              <a:t>new life in </a:t>
            </a:r>
            <a:r>
              <a:rPr lang="en-US" dirty="0" err="1" smtClean="0"/>
              <a:t>Kingshill</a:t>
            </a:r>
            <a:r>
              <a:rPr lang="en-US" dirty="0" smtClean="0"/>
              <a:t>. Turn the list into a nice letter of encouragement and advice.</a:t>
            </a:r>
            <a:endParaRPr lang="en-GB" dirty="0"/>
          </a:p>
        </p:txBody>
      </p:sp>
    </p:spTree>
    <p:extLst>
      <p:ext uri="{BB962C8B-B14F-4D97-AF65-F5344CB8AC3E}">
        <p14:creationId xmlns:p14="http://schemas.microsoft.com/office/powerpoint/2010/main" val="4217610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9" name="TextBox 8"/>
          <p:cNvSpPr txBox="1"/>
          <p:nvPr/>
        </p:nvSpPr>
        <p:spPr>
          <a:xfrm>
            <a:off x="2991426" y="4869406"/>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9</a:t>
            </a:r>
            <a:endParaRPr lang="en-GB" sz="2400" dirty="0">
              <a:solidFill>
                <a:prstClr val="black"/>
              </a:solidFill>
            </a:endParaRPr>
          </a:p>
        </p:txBody>
      </p:sp>
      <p:sp>
        <p:nvSpPr>
          <p:cNvPr id="11" name="TextBox 10"/>
          <p:cNvSpPr txBox="1"/>
          <p:nvPr/>
        </p:nvSpPr>
        <p:spPr>
          <a:xfrm>
            <a:off x="2807803" y="1988840"/>
            <a:ext cx="3528392" cy="1569660"/>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England</a:t>
            </a:r>
          </a:p>
          <a:p>
            <a:pPr algn="ctr"/>
            <a:r>
              <a:rPr lang="en-GB" sz="6000" dirty="0" smtClean="0">
                <a:solidFill>
                  <a:prstClr val="black"/>
                </a:solidFill>
              </a:rPr>
              <a:t>1,400,000</a:t>
            </a:r>
            <a:endParaRPr lang="en-GB" sz="6000" dirty="0">
              <a:solidFill>
                <a:prstClr val="black"/>
              </a:solidFill>
            </a:endParaRPr>
          </a:p>
        </p:txBody>
      </p:sp>
    </p:spTree>
    <p:extLst>
      <p:ext uri="{BB962C8B-B14F-4D97-AF65-F5344CB8AC3E}">
        <p14:creationId xmlns:p14="http://schemas.microsoft.com/office/powerpoint/2010/main" val="332654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1254370" y="4990341"/>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Higher</a:t>
            </a:r>
            <a:endParaRPr lang="en-GB" sz="8000" dirty="0">
              <a:solidFill>
                <a:prstClr val="black"/>
              </a:solidFill>
            </a:endParaRPr>
          </a:p>
        </p:txBody>
      </p:sp>
      <p:sp>
        <p:nvSpPr>
          <p:cNvPr id="9" name="TextBox 8"/>
          <p:cNvSpPr txBox="1"/>
          <p:nvPr/>
        </p:nvSpPr>
        <p:spPr>
          <a:xfrm>
            <a:off x="4749408" y="4990341"/>
            <a:ext cx="3161147"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10</a:t>
            </a:r>
            <a:endParaRPr lang="en-GB" sz="2400" dirty="0">
              <a:solidFill>
                <a:prstClr val="black"/>
              </a:solidFill>
            </a:endParaRPr>
          </a:p>
        </p:txBody>
      </p:sp>
      <p:sp>
        <p:nvSpPr>
          <p:cNvPr id="11" name="TextBox 10"/>
          <p:cNvSpPr txBox="1"/>
          <p:nvPr/>
        </p:nvSpPr>
        <p:spPr>
          <a:xfrm>
            <a:off x="5076056" y="2027455"/>
            <a:ext cx="3528392" cy="1938992"/>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Ministry of Justice</a:t>
            </a:r>
          </a:p>
          <a:p>
            <a:pPr algn="ctr"/>
            <a:r>
              <a:rPr lang="en-GB" sz="2400" dirty="0" smtClean="0">
                <a:solidFill>
                  <a:prstClr val="black"/>
                </a:solidFill>
              </a:rPr>
              <a:t>The justice department of the UK Government</a:t>
            </a:r>
            <a:endParaRPr lang="en-GB" sz="2800" dirty="0">
              <a:solidFill>
                <a:prstClr val="black"/>
              </a:solidFill>
            </a:endParaRPr>
          </a:p>
        </p:txBody>
      </p:sp>
      <p:sp>
        <p:nvSpPr>
          <p:cNvPr id="6" name="Right Arrow 5"/>
          <p:cNvSpPr/>
          <p:nvPr/>
        </p:nvSpPr>
        <p:spPr>
          <a:xfrm>
            <a:off x="4067943" y="2780928"/>
            <a:ext cx="936105" cy="432048"/>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20580812">
            <a:off x="4317590" y="5292111"/>
            <a:ext cx="508819" cy="523220"/>
          </a:xfrm>
          <a:prstGeom prst="rect">
            <a:avLst/>
          </a:prstGeom>
          <a:noFill/>
        </p:spPr>
        <p:txBody>
          <a:bodyPr wrap="square" rtlCol="0">
            <a:spAutoFit/>
          </a:bodyPr>
          <a:lstStyle/>
          <a:p>
            <a:r>
              <a:rPr lang="en-GB" sz="2800" dirty="0" smtClean="0">
                <a:solidFill>
                  <a:prstClr val="black"/>
                </a:solidFill>
              </a:rPr>
              <a:t>or</a:t>
            </a:r>
            <a:endParaRPr lang="en-GB" dirty="0">
              <a:solidFill>
                <a:prstClr val="black"/>
              </a:solidFill>
            </a:endParaRPr>
          </a:p>
        </p:txBody>
      </p:sp>
      <p:sp>
        <p:nvSpPr>
          <p:cNvPr id="12" name="TextBox 11"/>
          <p:cNvSpPr txBox="1"/>
          <p:nvPr/>
        </p:nvSpPr>
        <p:spPr>
          <a:xfrm>
            <a:off x="539551" y="2212121"/>
            <a:ext cx="3528392" cy="1569660"/>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NHS England</a:t>
            </a:r>
          </a:p>
          <a:p>
            <a:pPr algn="ctr"/>
            <a:r>
              <a:rPr lang="en-GB" sz="6000" dirty="0" smtClean="0">
                <a:solidFill>
                  <a:prstClr val="black"/>
                </a:solidFill>
              </a:rPr>
              <a:t>1,400,000</a:t>
            </a:r>
            <a:endParaRPr lang="en-GB" sz="6000" dirty="0">
              <a:solidFill>
                <a:prstClr val="black"/>
              </a:solidFill>
            </a:endParaRPr>
          </a:p>
        </p:txBody>
      </p:sp>
    </p:spTree>
    <p:extLst>
      <p:ext uri="{BB962C8B-B14F-4D97-AF65-F5344CB8AC3E}">
        <p14:creationId xmlns:p14="http://schemas.microsoft.com/office/powerpoint/2010/main" val="250042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7" name="TextBox 6"/>
          <p:cNvSpPr txBox="1"/>
          <p:nvPr/>
        </p:nvSpPr>
        <p:spPr>
          <a:xfrm>
            <a:off x="2987824" y="4650862"/>
            <a:ext cx="3168352" cy="1323439"/>
          </a:xfrm>
          <a:prstGeom prst="rect">
            <a:avLst/>
          </a:prstGeom>
          <a:solidFill>
            <a:schemeClr val="accent3"/>
          </a:solidFill>
        </p:spPr>
        <p:txBody>
          <a:bodyPr wrap="square" rtlCol="0">
            <a:spAutoFit/>
          </a:bodyPr>
          <a:lstStyle/>
          <a:p>
            <a:pPr algn="ctr"/>
            <a:r>
              <a:rPr lang="en-GB" sz="8000" dirty="0" smtClean="0">
                <a:solidFill>
                  <a:prstClr val="black"/>
                </a:solidFill>
              </a:rPr>
              <a:t>Lower</a:t>
            </a:r>
            <a:endParaRPr lang="en-GB" sz="8000" dirty="0">
              <a:solidFill>
                <a:prstClr val="black"/>
              </a:solidFill>
            </a:endParaRPr>
          </a:p>
        </p:txBody>
      </p:sp>
      <p:sp>
        <p:nvSpPr>
          <p:cNvPr id="18" name="Arrow: Right 17"/>
          <p:cNvSpPr/>
          <p:nvPr/>
        </p:nvSpPr>
        <p:spPr>
          <a:xfrm>
            <a:off x="108819" y="91511"/>
            <a:ext cx="2051720" cy="936104"/>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198575" y="330951"/>
            <a:ext cx="1728192" cy="461665"/>
          </a:xfrm>
          <a:prstGeom prst="rect">
            <a:avLst/>
          </a:prstGeom>
          <a:noFill/>
        </p:spPr>
        <p:txBody>
          <a:bodyPr wrap="square" rtlCol="0">
            <a:spAutoFit/>
          </a:bodyPr>
          <a:lstStyle/>
          <a:p>
            <a:r>
              <a:rPr lang="en-GB" sz="2400" dirty="0">
                <a:solidFill>
                  <a:prstClr val="black"/>
                </a:solidFill>
              </a:rPr>
              <a:t>Question </a:t>
            </a:r>
            <a:r>
              <a:rPr lang="en-GB" sz="2400" dirty="0" smtClean="0">
                <a:solidFill>
                  <a:prstClr val="black"/>
                </a:solidFill>
              </a:rPr>
              <a:t>10</a:t>
            </a:r>
            <a:endParaRPr lang="en-GB" sz="2400" dirty="0">
              <a:solidFill>
                <a:prstClr val="black"/>
              </a:solidFill>
            </a:endParaRPr>
          </a:p>
        </p:txBody>
      </p:sp>
      <p:sp>
        <p:nvSpPr>
          <p:cNvPr id="11" name="TextBox 10"/>
          <p:cNvSpPr txBox="1"/>
          <p:nvPr/>
        </p:nvSpPr>
        <p:spPr>
          <a:xfrm>
            <a:off x="2807804" y="2048432"/>
            <a:ext cx="3528392" cy="2431435"/>
          </a:xfrm>
          <a:prstGeom prst="rect">
            <a:avLst/>
          </a:prstGeom>
          <a:noFill/>
          <a:ln w="38100">
            <a:solidFill>
              <a:schemeClr val="accent3">
                <a:lumMod val="75000"/>
              </a:schemeClr>
            </a:solidFill>
          </a:ln>
        </p:spPr>
        <p:txBody>
          <a:bodyPr wrap="square" rtlCol="0">
            <a:spAutoFit/>
          </a:bodyPr>
          <a:lstStyle/>
          <a:p>
            <a:pPr algn="ctr"/>
            <a:r>
              <a:rPr lang="en-GB" sz="3600" u="sng" dirty="0" smtClean="0">
                <a:solidFill>
                  <a:prstClr val="black"/>
                </a:solidFill>
              </a:rPr>
              <a:t>Ministry of Justice</a:t>
            </a:r>
          </a:p>
          <a:p>
            <a:pPr algn="ctr"/>
            <a:r>
              <a:rPr lang="en-GB" sz="8000" dirty="0" smtClean="0">
                <a:solidFill>
                  <a:prstClr val="black"/>
                </a:solidFill>
              </a:rPr>
              <a:t>68,000</a:t>
            </a:r>
            <a:endParaRPr lang="en-GB" sz="8000" dirty="0">
              <a:solidFill>
                <a:prstClr val="black"/>
              </a:solidFill>
            </a:endParaRPr>
          </a:p>
        </p:txBody>
      </p:sp>
    </p:spTree>
    <p:extLst>
      <p:ext uri="{BB962C8B-B14F-4D97-AF65-F5344CB8AC3E}">
        <p14:creationId xmlns:p14="http://schemas.microsoft.com/office/powerpoint/2010/main" val="1079989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11" name="Title 1"/>
          <p:cNvSpPr txBox="1">
            <a:spLocks/>
          </p:cNvSpPr>
          <p:nvPr/>
        </p:nvSpPr>
        <p:spPr>
          <a:xfrm>
            <a:off x="457200" y="5496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prstClr val="black"/>
                </a:solidFill>
              </a:rPr>
              <a:t>Top public sector employers in the UK</a:t>
            </a:r>
            <a:endParaRPr lang="en-GB" sz="1100" dirty="0">
              <a:solidFill>
                <a:prstClr val="black"/>
              </a:solidFill>
            </a:endParaRP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solidFill>
                  <a:prstClr val="black">
                    <a:tint val="75000"/>
                  </a:prstClr>
                </a:solidFill>
              </a:rPr>
              <a:t>NHS England- 1.4 million</a:t>
            </a:r>
          </a:p>
          <a:p>
            <a:r>
              <a:rPr lang="en-GB" dirty="0" smtClean="0">
                <a:solidFill>
                  <a:prstClr val="black">
                    <a:tint val="75000"/>
                  </a:prstClr>
                </a:solidFill>
              </a:rPr>
              <a:t>NHS Scotland- 160,000</a:t>
            </a:r>
          </a:p>
          <a:p>
            <a:r>
              <a:rPr lang="en-GB" dirty="0" smtClean="0">
                <a:solidFill>
                  <a:prstClr val="black">
                    <a:tint val="75000"/>
                  </a:prstClr>
                </a:solidFill>
              </a:rPr>
              <a:t>British Army- 160,000</a:t>
            </a:r>
          </a:p>
          <a:p>
            <a:r>
              <a:rPr lang="en-GB" dirty="0" smtClean="0">
                <a:solidFill>
                  <a:prstClr val="black">
                    <a:tint val="75000"/>
                  </a:prstClr>
                </a:solidFill>
              </a:rPr>
              <a:t>NHS Wales- 72,000</a:t>
            </a:r>
          </a:p>
          <a:p>
            <a:r>
              <a:rPr lang="en-GB" dirty="0" smtClean="0">
                <a:solidFill>
                  <a:prstClr val="black">
                    <a:tint val="75000"/>
                  </a:prstClr>
                </a:solidFill>
              </a:rPr>
              <a:t>Ministry of Justice- 68,000</a:t>
            </a:r>
          </a:p>
          <a:p>
            <a:r>
              <a:rPr lang="en-GB" dirty="0" smtClean="0">
                <a:solidFill>
                  <a:prstClr val="black">
                    <a:tint val="75000"/>
                  </a:prstClr>
                </a:solidFill>
              </a:rPr>
              <a:t>Metropolitan police- 50,000</a:t>
            </a:r>
          </a:p>
          <a:p>
            <a:r>
              <a:rPr lang="en-GB" dirty="0" smtClean="0">
                <a:solidFill>
                  <a:prstClr val="black">
                    <a:tint val="75000"/>
                  </a:prstClr>
                </a:solidFill>
              </a:rPr>
              <a:t>Royal Air Force- 37,000</a:t>
            </a:r>
          </a:p>
          <a:p>
            <a:r>
              <a:rPr lang="en-GB" dirty="0" smtClean="0">
                <a:solidFill>
                  <a:prstClr val="black">
                    <a:tint val="75000"/>
                  </a:prstClr>
                </a:solidFill>
              </a:rPr>
              <a:t>Network Rail- 34,000</a:t>
            </a:r>
          </a:p>
          <a:p>
            <a:r>
              <a:rPr lang="en-GB" dirty="0" smtClean="0">
                <a:solidFill>
                  <a:prstClr val="black">
                    <a:tint val="75000"/>
                  </a:prstClr>
                </a:solidFill>
              </a:rPr>
              <a:t>Home Office- 26,000</a:t>
            </a:r>
          </a:p>
          <a:p>
            <a:r>
              <a:rPr lang="en-GB" dirty="0" smtClean="0">
                <a:solidFill>
                  <a:prstClr val="black">
                    <a:tint val="75000"/>
                  </a:prstClr>
                </a:solidFill>
              </a:rPr>
              <a:t>BBC- 23,000</a:t>
            </a:r>
          </a:p>
          <a:p>
            <a:r>
              <a:rPr lang="en-GB" dirty="0" smtClean="0">
                <a:solidFill>
                  <a:prstClr val="black">
                    <a:tint val="75000"/>
                  </a:prstClr>
                </a:solidFill>
              </a:rPr>
              <a:t>Parliament of the United Kingdom- 1,475</a:t>
            </a:r>
          </a:p>
          <a:p>
            <a:endParaRPr lang="en-GB" dirty="0">
              <a:solidFill>
                <a:prstClr val="black">
                  <a:tint val="75000"/>
                </a:prstClr>
              </a:solidFill>
            </a:endParaRPr>
          </a:p>
          <a:p>
            <a:r>
              <a:rPr lang="en-GB" dirty="0" smtClean="0">
                <a:solidFill>
                  <a:prstClr val="black">
                    <a:tint val="75000"/>
                  </a:prstClr>
                </a:solidFill>
              </a:rPr>
              <a:t>Other large employers include the Welsh Government, Scottish Government, Ministry of Defence, Department for Work and Pensions.</a:t>
            </a:r>
            <a:endParaRPr lang="en-GB" dirty="0">
              <a:solidFill>
                <a:prstClr val="black">
                  <a:tint val="75000"/>
                </a:prstClr>
              </a:solidFill>
            </a:endParaRPr>
          </a:p>
        </p:txBody>
      </p:sp>
    </p:spTree>
    <p:extLst>
      <p:ext uri="{BB962C8B-B14F-4D97-AF65-F5344CB8AC3E}">
        <p14:creationId xmlns:p14="http://schemas.microsoft.com/office/powerpoint/2010/main" val="2245598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a:ln w="1270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623720" y="15007"/>
            <a:ext cx="2520280" cy="461665"/>
          </a:xfrm>
          <a:prstGeom prst="rect">
            <a:avLst/>
          </a:prstGeom>
          <a:noFill/>
        </p:spPr>
        <p:txBody>
          <a:bodyPr wrap="square" rtlCol="0">
            <a:spAutoFit/>
          </a:bodyPr>
          <a:lstStyle/>
          <a:p>
            <a:r>
              <a:rPr lang="en-GB" sz="2400" dirty="0">
                <a:solidFill>
                  <a:srgbClr val="1F497D">
                    <a:lumMod val="60000"/>
                    <a:lumOff val="40000"/>
                  </a:srgbClr>
                </a:solidFill>
              </a:rPr>
              <a:t>@EducateCareers</a:t>
            </a:r>
          </a:p>
        </p:txBody>
      </p:sp>
      <p:sp>
        <p:nvSpPr>
          <p:cNvPr id="5" name="TextBox 4"/>
          <p:cNvSpPr txBox="1"/>
          <p:nvPr/>
        </p:nvSpPr>
        <p:spPr>
          <a:xfrm>
            <a:off x="467544" y="1844824"/>
            <a:ext cx="8208912" cy="892552"/>
          </a:xfrm>
          <a:prstGeom prst="rect">
            <a:avLst/>
          </a:prstGeom>
          <a:noFill/>
        </p:spPr>
        <p:txBody>
          <a:bodyPr wrap="square" rtlCol="0">
            <a:spAutoFit/>
          </a:bodyPr>
          <a:lstStyle/>
          <a:p>
            <a:pPr algn="ctr"/>
            <a:r>
              <a:rPr lang="en-GB" sz="3200" b="1" dirty="0" smtClean="0">
                <a:solidFill>
                  <a:prstClr val="black"/>
                </a:solidFill>
              </a:rPr>
              <a:t>For more information:</a:t>
            </a:r>
          </a:p>
          <a:p>
            <a:pPr algn="ctr"/>
            <a:r>
              <a:rPr lang="en-GB" sz="2000" dirty="0">
                <a:solidFill>
                  <a:prstClr val="black"/>
                </a:solidFill>
                <a:hlinkClick r:id="rId2"/>
              </a:rPr>
              <a:t>https://www.ons.gov.uk</a:t>
            </a:r>
            <a:r>
              <a:rPr lang="en-GB" sz="2000" dirty="0" smtClean="0">
                <a:solidFill>
                  <a:prstClr val="black"/>
                </a:solidFill>
                <a:hlinkClick r:id="rId2"/>
              </a:rPr>
              <a:t>/</a:t>
            </a:r>
            <a:r>
              <a:rPr lang="en-GB" sz="2000" dirty="0" smtClean="0">
                <a:solidFill>
                  <a:prstClr val="black"/>
                </a:solidFill>
              </a:rPr>
              <a:t> </a:t>
            </a:r>
          </a:p>
        </p:txBody>
      </p:sp>
      <p:pic>
        <p:nvPicPr>
          <p:cNvPr id="7" name="Picture 4" descr="https://lh3.ggpht.com/lSLM0xhCA1RZOwaQcjhlwmsvaIQYaP3c5qbDKCgLALhydrgExnaSKZdGa8S3YtRuVA=w300">
            <a:hlinkClick r:id="rId3"/>
          </p:cNvPr>
          <p:cNvPicPr>
            <a:picLocks noChangeAspect="1" noChangeArrowheads="1"/>
          </p:cNvPicPr>
          <p:nvPr/>
        </p:nvPicPr>
        <p:blipFill>
          <a:blip r:embed="rId4" cstate="print"/>
          <a:srcRect/>
          <a:stretch>
            <a:fillRect/>
          </a:stretch>
        </p:blipFill>
        <p:spPr bwMode="auto">
          <a:xfrm>
            <a:off x="2699792" y="5168624"/>
            <a:ext cx="1440161" cy="1440161"/>
          </a:xfrm>
          <a:prstGeom prst="rect">
            <a:avLst/>
          </a:prstGeom>
          <a:noFill/>
        </p:spPr>
      </p:pic>
      <p:pic>
        <p:nvPicPr>
          <p:cNvPr id="8" name="Picture 2" descr="http://www.educatecareers.com/uploads/3/1/0/1/31013649/8007134.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231775"/>
            <a:ext cx="2153869" cy="1313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205445">
            <a:off x="1707806" y="4696761"/>
            <a:ext cx="4205154" cy="523220"/>
          </a:xfrm>
          <a:prstGeom prst="rect">
            <a:avLst/>
          </a:prstGeom>
          <a:noFill/>
        </p:spPr>
        <p:txBody>
          <a:bodyPr wrap="square" rtlCol="0">
            <a:spAutoFit/>
          </a:bodyPr>
          <a:lstStyle/>
          <a:p>
            <a:r>
              <a:rPr lang="en-GB" sz="2800" dirty="0">
                <a:solidFill>
                  <a:prstClr val="black"/>
                </a:solidFill>
                <a:latin typeface="Adobe Garamond Pro Bold" pitchFamily="18" charset="0"/>
              </a:rPr>
              <a:t>Click icons for links to…</a:t>
            </a:r>
          </a:p>
        </p:txBody>
      </p:sp>
    </p:spTree>
    <p:extLst>
      <p:ext uri="{BB962C8B-B14F-4D97-AF65-F5344CB8AC3E}">
        <p14:creationId xmlns:p14="http://schemas.microsoft.com/office/powerpoint/2010/main" val="338767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Challenges Ahead</a:t>
            </a:r>
            <a:endParaRPr lang="en-US" dirty="0"/>
          </a:p>
        </p:txBody>
      </p:sp>
      <p:sp>
        <p:nvSpPr>
          <p:cNvPr id="5" name="Content Placeholder 4"/>
          <p:cNvSpPr>
            <a:spLocks noGrp="1"/>
          </p:cNvSpPr>
          <p:nvPr>
            <p:ph idx="1"/>
          </p:nvPr>
        </p:nvSpPr>
        <p:spPr/>
        <p:txBody>
          <a:bodyPr/>
          <a:lstStyle/>
          <a:p>
            <a:pPr marL="971550" lvl="1" indent="-514350">
              <a:buFont typeface="+mj-lt"/>
              <a:buAutoNum type="arabicPeriod"/>
            </a:pPr>
            <a:r>
              <a:rPr lang="en-US" dirty="0" smtClean="0"/>
              <a:t>I will think about the sort of things that </a:t>
            </a:r>
            <a:r>
              <a:rPr lang="en-US" dirty="0"/>
              <a:t>I</a:t>
            </a:r>
            <a:r>
              <a:rPr lang="en-US" dirty="0" smtClean="0"/>
              <a:t> might find difficult this year.</a:t>
            </a:r>
          </a:p>
          <a:p>
            <a:pPr marL="971550" lvl="1" indent="-514350">
              <a:buFont typeface="+mj-lt"/>
              <a:buAutoNum type="arabicPeriod"/>
            </a:pPr>
            <a:endParaRPr lang="en-US" dirty="0" smtClean="0"/>
          </a:p>
          <a:p>
            <a:pPr marL="971550" lvl="1" indent="-514350">
              <a:buFont typeface="+mj-lt"/>
              <a:buAutoNum type="arabicPeriod"/>
            </a:pPr>
            <a:r>
              <a:rPr lang="en-US" dirty="0" smtClean="0"/>
              <a:t>I will identify the things that worry me most.</a:t>
            </a:r>
          </a:p>
          <a:p>
            <a:pPr marL="971550" lvl="1" indent="-514350">
              <a:buFont typeface="+mj-lt"/>
              <a:buAutoNum type="arabicPeriod"/>
            </a:pPr>
            <a:endParaRPr lang="en-US" dirty="0" smtClean="0"/>
          </a:p>
          <a:p>
            <a:pPr marL="971550" lvl="1" indent="-514350">
              <a:buFont typeface="+mj-lt"/>
              <a:buAutoNum type="arabicPeriod"/>
            </a:pPr>
            <a:r>
              <a:rPr lang="en-US" dirty="0" smtClean="0"/>
              <a:t>I will think about how </a:t>
            </a:r>
            <a:r>
              <a:rPr lang="en-US" dirty="0"/>
              <a:t>I</a:t>
            </a:r>
            <a:r>
              <a:rPr lang="en-US" dirty="0" smtClean="0"/>
              <a:t> am going to get through the year!</a:t>
            </a:r>
          </a:p>
          <a:p>
            <a:endParaRPr lang="en-US" dirty="0"/>
          </a:p>
        </p:txBody>
      </p:sp>
    </p:spTree>
    <p:extLst>
      <p:ext uri="{BB962C8B-B14F-4D97-AF65-F5344CB8AC3E}">
        <p14:creationId xmlns:p14="http://schemas.microsoft.com/office/powerpoint/2010/main" val="330815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Activity</a:t>
            </a:r>
            <a:endParaRPr lang="en-US" dirty="0"/>
          </a:p>
        </p:txBody>
      </p:sp>
      <p:sp>
        <p:nvSpPr>
          <p:cNvPr id="3" name="Content Placeholder 2"/>
          <p:cNvSpPr>
            <a:spLocks noGrp="1"/>
          </p:cNvSpPr>
          <p:nvPr>
            <p:ph idx="1"/>
          </p:nvPr>
        </p:nvSpPr>
        <p:spPr>
          <a:xfrm>
            <a:off x="457200" y="1600201"/>
            <a:ext cx="8229600" cy="2043114"/>
          </a:xfrm>
        </p:spPr>
        <p:txBody>
          <a:bodyPr/>
          <a:lstStyle/>
          <a:p>
            <a:pPr>
              <a:buNone/>
            </a:pPr>
            <a:r>
              <a:rPr lang="en-GB" dirty="0" smtClean="0"/>
              <a:t>Read the poem about school.</a:t>
            </a:r>
          </a:p>
          <a:p>
            <a:pPr>
              <a:buNone/>
            </a:pPr>
            <a:endParaRPr lang="en-GB" dirty="0"/>
          </a:p>
          <a:p>
            <a:pPr>
              <a:buNone/>
            </a:pPr>
            <a:r>
              <a:rPr lang="en-GB" dirty="0" smtClean="0"/>
              <a:t>How do you feel about Year 8?</a:t>
            </a:r>
            <a:endParaRPr lang="en-US" dirty="0"/>
          </a:p>
        </p:txBody>
      </p:sp>
    </p:spTree>
    <p:extLst>
      <p:ext uri="{BB962C8B-B14F-4D97-AF65-F5344CB8AC3E}">
        <p14:creationId xmlns:p14="http://schemas.microsoft.com/office/powerpoint/2010/main" val="13919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 DISCUSSION </a:t>
            </a:r>
          </a:p>
        </p:txBody>
      </p:sp>
      <p:sp>
        <p:nvSpPr>
          <p:cNvPr id="3" name="Content Placeholder 2"/>
          <p:cNvSpPr>
            <a:spLocks noGrp="1"/>
          </p:cNvSpPr>
          <p:nvPr>
            <p:ph idx="1"/>
          </p:nvPr>
        </p:nvSpPr>
        <p:spPr>
          <a:xfrm>
            <a:off x="457200" y="1600201"/>
            <a:ext cx="8229600" cy="1900237"/>
          </a:xfrm>
        </p:spPr>
        <p:txBody>
          <a:bodyPr>
            <a:normAutofit/>
          </a:bodyPr>
          <a:lstStyle/>
          <a:p>
            <a:r>
              <a:rPr lang="en-US" dirty="0" smtClean="0"/>
              <a:t>Make </a:t>
            </a:r>
            <a:r>
              <a:rPr lang="en-US" dirty="0"/>
              <a:t>a list of the top ten most frightening things about the forthcoming year.</a:t>
            </a:r>
          </a:p>
          <a:p>
            <a:endParaRPr lang="en-US" dirty="0"/>
          </a:p>
        </p:txBody>
      </p:sp>
      <p:sp>
        <p:nvSpPr>
          <p:cNvPr id="5" name="Content Placeholder 2"/>
          <p:cNvSpPr txBox="1">
            <a:spLocks/>
          </p:cNvSpPr>
          <p:nvPr/>
        </p:nvSpPr>
        <p:spPr>
          <a:xfrm>
            <a:off x="500034" y="3929067"/>
            <a:ext cx="8229600" cy="1143008"/>
          </a:xfrm>
          <a:prstGeom prst="rect">
            <a:avLst/>
          </a:prstGeom>
          <a:solidFill>
            <a:srgbClr val="E8FEEF"/>
          </a:solidFill>
          <a:scene3d>
            <a:camera prst="orthographicFront"/>
            <a:lightRig rig="chilly" dir="t"/>
          </a:scene3d>
          <a:sp3d prstMaterial="metal">
            <a:bevelT/>
          </a:sp3d>
        </p:spPr>
        <p:txBody>
          <a:bodyPr vert="horz" lIns="91440" tIns="45720" rIns="91440" bIns="45720" rtlCol="0">
            <a:normAutofit/>
          </a:bodyPr>
          <a:lstStyle/>
          <a:p>
            <a:pPr marL="342900" indent="-342900">
              <a:spcBef>
                <a:spcPct val="20000"/>
              </a:spcBef>
              <a:buFont typeface="Arial" pitchFamily="34" charset="0"/>
              <a:buChar char="•"/>
            </a:pPr>
            <a:r>
              <a:rPr lang="en-US" sz="3200" dirty="0" smtClean="0">
                <a:solidFill>
                  <a:prstClr val="black"/>
                </a:solidFill>
              </a:rPr>
              <a:t>Copy </a:t>
            </a:r>
            <a:r>
              <a:rPr lang="en-US" sz="3200" dirty="0">
                <a:solidFill>
                  <a:prstClr val="black"/>
                </a:solidFill>
              </a:rPr>
              <a:t>down list and add three more ideas of their own.</a:t>
            </a:r>
            <a:endParaRPr lang="en-US" sz="3200" dirty="0" smtClean="0">
              <a:solidFill>
                <a:prstClr val="black"/>
              </a:solidFill>
            </a:endParaRPr>
          </a:p>
        </p:txBody>
      </p:sp>
    </p:spTree>
    <p:extLst>
      <p:ext uri="{BB962C8B-B14F-4D97-AF65-F5344CB8AC3E}">
        <p14:creationId xmlns:p14="http://schemas.microsoft.com/office/powerpoint/2010/main" val="35350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 Work</a:t>
            </a:r>
            <a:endParaRPr lang="en-US" dirty="0"/>
          </a:p>
        </p:txBody>
      </p:sp>
      <p:sp>
        <p:nvSpPr>
          <p:cNvPr id="3" name="Content Placeholder 2"/>
          <p:cNvSpPr>
            <a:spLocks noGrp="1"/>
          </p:cNvSpPr>
          <p:nvPr>
            <p:ph idx="1"/>
          </p:nvPr>
        </p:nvSpPr>
        <p:spPr>
          <a:xfrm>
            <a:off x="457200" y="1600200"/>
            <a:ext cx="8229600" cy="3556991"/>
          </a:xfrm>
        </p:spPr>
        <p:txBody>
          <a:bodyPr>
            <a:normAutofit/>
          </a:bodyPr>
          <a:lstStyle/>
          <a:p>
            <a:r>
              <a:rPr lang="en-GB" dirty="0" smtClean="0"/>
              <a:t>Think of three nightmare scenarios you could face in Year 8.</a:t>
            </a:r>
          </a:p>
          <a:p>
            <a:r>
              <a:rPr lang="en-GB" dirty="0" smtClean="0"/>
              <a:t>Write down what they could be.</a:t>
            </a:r>
          </a:p>
          <a:p>
            <a:r>
              <a:rPr lang="en-GB" dirty="0" smtClean="0"/>
              <a:t>How might you avoid them?</a:t>
            </a:r>
          </a:p>
          <a:p>
            <a:r>
              <a:rPr lang="en-GB" dirty="0" smtClean="0"/>
              <a:t>What do you need to do if they happen?</a:t>
            </a:r>
            <a:endParaRPr lang="en-US" dirty="0"/>
          </a:p>
        </p:txBody>
      </p:sp>
    </p:spTree>
    <p:extLst>
      <p:ext uri="{BB962C8B-B14F-4D97-AF65-F5344CB8AC3E}">
        <p14:creationId xmlns:p14="http://schemas.microsoft.com/office/powerpoint/2010/main" val="359454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Kristen ITC"/>
        <a:ea typeface=""/>
        <a:cs typeface=""/>
      </a:majorFont>
      <a:minorFont>
        <a:latin typeface="Kristen IT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2114</Words>
  <Application>Microsoft Office PowerPoint</Application>
  <PresentationFormat>On-screen Show (4:3)</PresentationFormat>
  <Paragraphs>399</Paragraphs>
  <Slides>54</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54</vt:i4>
      </vt:variant>
    </vt:vector>
  </HeadingPairs>
  <TitlesOfParts>
    <vt:vector size="69" baseType="lpstr">
      <vt:lpstr>MS PGothic</vt:lpstr>
      <vt:lpstr>Adobe Garamond Pro Bold</vt:lpstr>
      <vt:lpstr>Arial</vt:lpstr>
      <vt:lpstr>Calibri</vt:lpstr>
      <vt:lpstr>Calibri Light</vt:lpstr>
      <vt:lpstr>Chiller</vt:lpstr>
      <vt:lpstr>Comic Sans MS</vt:lpstr>
      <vt:lpstr>Curlz MT</vt:lpstr>
      <vt:lpstr>Kristen ITC</vt:lpstr>
      <vt:lpstr>Times New Roman</vt:lpstr>
      <vt:lpstr>Office Theme</vt:lpstr>
      <vt:lpstr>1_Office Theme</vt:lpstr>
      <vt:lpstr>2_Office Theme</vt:lpstr>
      <vt:lpstr>3_Office Theme</vt:lpstr>
      <vt:lpstr>4_Office Theme</vt:lpstr>
      <vt:lpstr>Challenges</vt:lpstr>
      <vt:lpstr>PowerPoint Presentation</vt:lpstr>
      <vt:lpstr>Starter</vt:lpstr>
      <vt:lpstr>PowerPoint Presentation</vt:lpstr>
      <vt:lpstr>Advice for new Year 7 Students</vt:lpstr>
      <vt:lpstr>Challenges Ahead</vt:lpstr>
      <vt:lpstr>Starter Activity</vt:lpstr>
      <vt:lpstr>CLASS DISCUSSION </vt:lpstr>
      <vt:lpstr>Pair Work</vt:lpstr>
      <vt:lpstr>Individual Work</vt:lpstr>
      <vt:lpstr>First Aid</vt:lpstr>
      <vt:lpstr>PowerPoint Presentation</vt:lpstr>
      <vt:lpstr>Asthma</vt:lpstr>
      <vt:lpstr>Minor Bleeding</vt:lpstr>
      <vt:lpstr>Communication and Casualty Care </vt:lpstr>
      <vt:lpstr>Coping in an Emergency</vt:lpstr>
      <vt:lpstr>Fainting</vt:lpstr>
      <vt:lpstr>First Aid Kit</vt:lpstr>
      <vt:lpstr>Primary Survey</vt:lpstr>
      <vt:lpstr>Recovery Position</vt:lpstr>
      <vt:lpstr>What you need to do - Recovery position </vt:lpstr>
      <vt:lpstr>Group Work</vt:lpstr>
      <vt:lpstr>PowerPoint Presentation</vt:lpstr>
      <vt:lpstr>PowerPoint Presentation</vt:lpstr>
      <vt:lpstr>PowerPoint Presentation</vt:lpstr>
      <vt:lpstr>PowerPoint Presentation</vt:lpstr>
      <vt:lpstr>PowerPoint Presentation</vt:lpstr>
      <vt:lpstr>Emotional First Aid</vt:lpstr>
      <vt:lpstr>Quiz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dc:title>
  <dc:creator>Hannah</dc:creator>
  <cp:lastModifiedBy>Tiffany Weighell</cp:lastModifiedBy>
  <cp:revision>27</cp:revision>
  <dcterms:created xsi:type="dcterms:W3CDTF">2011-09-06T19:44:29Z</dcterms:created>
  <dcterms:modified xsi:type="dcterms:W3CDTF">2021-09-30T08:59:39Z</dcterms:modified>
</cp:coreProperties>
</file>