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44"/>
  </p:notesMasterIdLst>
  <p:sldIdLst>
    <p:sldId id="257" r:id="rId8"/>
    <p:sldId id="258" r:id="rId9"/>
    <p:sldId id="259" r:id="rId10"/>
    <p:sldId id="261" r:id="rId11"/>
    <p:sldId id="260" r:id="rId12"/>
    <p:sldId id="262" r:id="rId13"/>
    <p:sldId id="263" r:id="rId14"/>
    <p:sldId id="264" r:id="rId15"/>
    <p:sldId id="266" r:id="rId16"/>
    <p:sldId id="265"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5" r:id="rId31"/>
    <p:sldId id="286" r:id="rId32"/>
    <p:sldId id="287" r:id="rId33"/>
    <p:sldId id="288" r:id="rId34"/>
    <p:sldId id="289" r:id="rId35"/>
    <p:sldId id="290" r:id="rId36"/>
    <p:sldId id="291" r:id="rId37"/>
    <p:sldId id="292" r:id="rId38"/>
    <p:sldId id="280" r:id="rId39"/>
    <p:sldId id="281" r:id="rId40"/>
    <p:sldId id="282" r:id="rId41"/>
    <p:sldId id="283" r:id="rId42"/>
    <p:sldId id="28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D82D2-7303-401C-BA39-E417BDF7D870}" type="datetimeFigureOut">
              <a:rPr lang="en-GB" smtClean="0"/>
              <a:t>9/9/2021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44164D-C2FC-4DBB-A8D2-08F1A8D93A0F}" type="slidenum">
              <a:rPr lang="en-GB" smtClean="0"/>
              <a:t>‹#›</a:t>
            </a:fld>
            <a:endParaRPr lang="en-GB"/>
          </a:p>
        </p:txBody>
      </p:sp>
    </p:spTree>
    <p:extLst>
      <p:ext uri="{BB962C8B-B14F-4D97-AF65-F5344CB8AC3E}">
        <p14:creationId xmlns:p14="http://schemas.microsoft.com/office/powerpoint/2010/main" val="1262673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989048-C6FE-4040-A1A4-EDDAB6E7E9BE}"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428376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989048-C6FE-4040-A1A4-EDDAB6E7E9BE}"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79393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9CFC323-D945-4540-9320-E8802632D366}"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5977D1-25DC-4FBF-B023-E19B57CC6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9060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CFC323-D945-4540-9320-E8802632D366}"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5977D1-25DC-4FBF-B023-E19B57CC6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6835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CFC323-D945-4540-9320-E8802632D366}"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5977D1-25DC-4FBF-B023-E19B57CC6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328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95029D5D-F7D6-4137-9746-F14935AB94E6}" type="datetimeFigureOut">
              <a:rPr lang="en-GB">
                <a:solidFill>
                  <a:prstClr val="black">
                    <a:tint val="75000"/>
                  </a:prstClr>
                </a:solidFill>
              </a:rPr>
              <a:pPr>
                <a:def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642631-F85D-4BFB-82CD-3FDB38976D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45868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8B89AE3-586F-4420-82D7-97BB68874FB4}" type="datetimeFigureOut">
              <a:rPr lang="en-GB">
                <a:solidFill>
                  <a:prstClr val="black">
                    <a:tint val="75000"/>
                  </a:prstClr>
                </a:solidFill>
              </a:rPr>
              <a:pPr>
                <a:def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E63C4B-435A-4AEC-8060-E63B49A43F0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27468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DFB7E89-21E9-467A-965E-2866EADDA417}" type="datetimeFigureOut">
              <a:rPr lang="en-GB">
                <a:solidFill>
                  <a:prstClr val="black">
                    <a:tint val="75000"/>
                  </a:prstClr>
                </a:solidFill>
              </a:rPr>
              <a:pPr>
                <a:def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7D303AA-244A-4FCB-84CF-06F951B1898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8945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A6704BCC-89F5-40FB-9FD2-5A6AEBCF9880}" type="datetimeFigureOut">
              <a:rPr lang="en-GB">
                <a:solidFill>
                  <a:prstClr val="black">
                    <a:tint val="75000"/>
                  </a:prstClr>
                </a:solidFill>
              </a:rPr>
              <a:pPr>
                <a:defRPr/>
              </a:pPr>
              <a:t>9/9/2021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5A96A8-0AAA-46C7-9FAD-AE1B80374E2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65222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04AF4244-3AB1-4BBB-975A-09868D4A6DE6}" type="datetimeFigureOut">
              <a:rPr lang="en-GB">
                <a:solidFill>
                  <a:prstClr val="black">
                    <a:tint val="75000"/>
                  </a:prstClr>
                </a:solidFill>
              </a:rPr>
              <a:pPr>
                <a:defRPr/>
              </a:pPr>
              <a:t>9/9/2021</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C802972-A630-40C1-A669-B5555BE1425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20564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4B443F9-2E90-480E-B1C4-EEE2675A403D}" type="datetimeFigureOut">
              <a:rPr lang="en-GB">
                <a:solidFill>
                  <a:prstClr val="black">
                    <a:tint val="75000"/>
                  </a:prstClr>
                </a:solidFill>
              </a:rPr>
              <a:pPr>
                <a:defRPr/>
              </a:pPr>
              <a:t>9/9/2021</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711B62B-D5BD-40B2-9970-77B27F581C4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82897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3E1012-9AB1-4CDB-A702-5B39A65ADEAA}" type="datetimeFigureOut">
              <a:rPr lang="en-GB">
                <a:solidFill>
                  <a:prstClr val="black">
                    <a:tint val="75000"/>
                  </a:prstClr>
                </a:solidFill>
              </a:rPr>
              <a:pPr>
                <a:defRPr/>
              </a:pPr>
              <a:t>9/9/2021</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B6C3D40-82B1-4537-B52F-396429D1843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08513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FDAAC7-2B2B-4787-B6B9-72631EF730ED}" type="datetimeFigureOut">
              <a:rPr lang="en-GB">
                <a:solidFill>
                  <a:prstClr val="black">
                    <a:tint val="75000"/>
                  </a:prstClr>
                </a:solidFill>
              </a:rPr>
              <a:pPr>
                <a:defRPr/>
              </a:pPr>
              <a:t>9/9/2021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F3BD24-DB28-488C-9DA0-7DE4CED285A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31149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CFC323-D945-4540-9320-E8802632D366}"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5977D1-25DC-4FBF-B023-E19B57CC6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292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881C93-96EE-408B-8E75-A657C98688E1}" type="datetimeFigureOut">
              <a:rPr lang="en-GB">
                <a:solidFill>
                  <a:prstClr val="black">
                    <a:tint val="75000"/>
                  </a:prstClr>
                </a:solidFill>
              </a:rPr>
              <a:pPr>
                <a:defRPr/>
              </a:pPr>
              <a:t>9/9/2021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5F5C63-EC93-4D4F-BBBA-157BB168910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17634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B8A4713-568B-4C0E-BD85-3A0DAFBB83C4}" type="datetimeFigureOut">
              <a:rPr lang="en-GB">
                <a:solidFill>
                  <a:prstClr val="black">
                    <a:tint val="75000"/>
                  </a:prstClr>
                </a:solidFill>
              </a:rPr>
              <a:pPr>
                <a:def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2C5633-3FDD-4E4C-9CD2-6889C266607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68924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9238EA7-27ED-4B3B-AEDE-FA40C7F60E1B}" type="datetimeFigureOut">
              <a:rPr lang="en-GB">
                <a:solidFill>
                  <a:prstClr val="black">
                    <a:tint val="75000"/>
                  </a:prstClr>
                </a:solidFill>
              </a:rPr>
              <a:pPr>
                <a:def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9E6BF3-8E4B-4507-8363-4EB11C2AEC1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70280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10733828" y="1110597"/>
            <a:ext cx="2286000" cy="508000"/>
          </a:xfrm>
        </p:spPr>
        <p:txBody>
          <a:bodyPr/>
          <a:lstStyle/>
          <a:p>
            <a:fld id="{B07AA889-C966-4DC1-B97C-7E2D14EFFCC6}" type="datetimeFigureOut">
              <a:rPr lang="en-GB" smtClean="0">
                <a:solidFill>
                  <a:srgbClr val="1F497D"/>
                </a:solidFill>
              </a:rPr>
              <a:pPr/>
              <a:t>9/9/2021</a:t>
            </a:fld>
            <a:endParaRPr lang="en-GB" dirty="0">
              <a:solidFill>
                <a:srgbClr val="1F497D"/>
              </a:solidFill>
            </a:endParaRPr>
          </a:p>
        </p:txBody>
      </p:sp>
      <p:sp>
        <p:nvSpPr>
          <p:cNvPr id="17" name="Footer Placeholder 16"/>
          <p:cNvSpPr>
            <a:spLocks noGrp="1"/>
          </p:cNvSpPr>
          <p:nvPr>
            <p:ph type="ftr" sz="quarter" idx="11"/>
          </p:nvPr>
        </p:nvSpPr>
        <p:spPr bwMode="auto">
          <a:xfrm rot="5400000">
            <a:off x="10045959" y="4117661"/>
            <a:ext cx="3657600" cy="512064"/>
          </a:xfrm>
        </p:spPr>
        <p:txBody>
          <a:bodyPr/>
          <a:lstStyle/>
          <a:p>
            <a:endParaRPr lang="en-GB" dirty="0">
              <a:solidFill>
                <a:srgbClr val="1F497D"/>
              </a:solidFill>
            </a:endParaRPr>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9" name="Slide Number Placeholder 28"/>
          <p:cNvSpPr>
            <a:spLocks noGrp="1"/>
          </p:cNvSpPr>
          <p:nvPr>
            <p:ph type="sldNum" sz="quarter" idx="12"/>
          </p:nvPr>
        </p:nvSpPr>
        <p:spPr bwMode="auto">
          <a:xfrm>
            <a:off x="1767392" y="4928702"/>
            <a:ext cx="812800" cy="517524"/>
          </a:xfrm>
        </p:spPr>
        <p:txBody>
          <a:bodyPr/>
          <a:lstStyle/>
          <a:p>
            <a:fld id="{D1FEDE79-527C-4EB5-A666-37C5656D4BAA}" type="slidenum">
              <a:rPr lang="en-GB" smtClean="0"/>
              <a:pPr/>
              <a:t>‹#›</a:t>
            </a:fld>
            <a:endParaRPr lang="en-GB" dirty="0"/>
          </a:p>
        </p:txBody>
      </p:sp>
    </p:spTree>
    <p:extLst>
      <p:ext uri="{BB962C8B-B14F-4D97-AF65-F5344CB8AC3E}">
        <p14:creationId xmlns:p14="http://schemas.microsoft.com/office/powerpoint/2010/main" val="384607752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B07AA889-C966-4DC1-B97C-7E2D14EFFCC6}" type="datetimeFigureOut">
              <a:rPr lang="en-GB" smtClean="0">
                <a:solidFill>
                  <a:srgbClr val="1F497D"/>
                </a:solidFill>
              </a:rPr>
              <a:pPr/>
              <a:t>9/9/2021</a:t>
            </a:fld>
            <a:endParaRPr lang="en-GB" dirty="0">
              <a:solidFill>
                <a:srgbClr val="1F497D"/>
              </a:solidFill>
            </a:endParaRPr>
          </a:p>
        </p:txBody>
      </p:sp>
      <p:sp>
        <p:nvSpPr>
          <p:cNvPr id="9" name="Slide Number Placeholder 8"/>
          <p:cNvSpPr>
            <a:spLocks noGrp="1"/>
          </p:cNvSpPr>
          <p:nvPr>
            <p:ph type="sldNum" sz="quarter" idx="15"/>
          </p:nvPr>
        </p:nvSpPr>
        <p:spPr/>
        <p:txBody>
          <a:bodyPr rtlCol="0"/>
          <a:lstStyle/>
          <a:p>
            <a:fld id="{D1FEDE79-527C-4EB5-A666-37C5656D4BAA}" type="slidenum">
              <a:rPr lang="en-GB" smtClean="0"/>
              <a:pPr/>
              <a:t>‹#›</a:t>
            </a:fld>
            <a:endParaRPr lang="en-GB" dirty="0"/>
          </a:p>
        </p:txBody>
      </p:sp>
      <p:sp>
        <p:nvSpPr>
          <p:cNvPr id="10" name="Footer Placeholder 9"/>
          <p:cNvSpPr>
            <a:spLocks noGrp="1"/>
          </p:cNvSpPr>
          <p:nvPr>
            <p:ph type="ftr" sz="quarter" idx="16"/>
          </p:nvPr>
        </p:nvSpPr>
        <p:spPr/>
        <p:txBody>
          <a:bodyPr rtlCol="0"/>
          <a:lstStyle/>
          <a:p>
            <a:endParaRPr lang="en-GB" dirty="0">
              <a:solidFill>
                <a:srgbClr val="1F497D"/>
              </a:solidFill>
            </a:endParaRPr>
          </a:p>
        </p:txBody>
      </p:sp>
    </p:spTree>
    <p:extLst>
      <p:ext uri="{BB962C8B-B14F-4D97-AF65-F5344CB8AC3E}">
        <p14:creationId xmlns:p14="http://schemas.microsoft.com/office/powerpoint/2010/main" val="241737999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B07AA889-C966-4DC1-B97C-7E2D14EFFCC6}" type="datetimeFigureOut">
              <a:rPr lang="en-GB" smtClean="0">
                <a:solidFill>
                  <a:srgbClr val="EEECE1"/>
                </a:solidFill>
              </a:rPr>
              <a:pPr/>
              <a:t>9/9/2021</a:t>
            </a:fld>
            <a:endParaRPr lang="en-GB" dirty="0">
              <a:solidFill>
                <a:srgbClr val="EEECE1"/>
              </a:solidFill>
            </a:endParaRPr>
          </a:p>
        </p:txBody>
      </p:sp>
      <p:sp>
        <p:nvSpPr>
          <p:cNvPr id="5" name="Footer Placeholder 4"/>
          <p:cNvSpPr>
            <a:spLocks noGrp="1"/>
          </p:cNvSpPr>
          <p:nvPr>
            <p:ph type="ftr" sz="quarter" idx="11"/>
          </p:nvPr>
        </p:nvSpPr>
        <p:spPr bwMode="auto">
          <a:xfrm rot="5400000">
            <a:off x="10046208" y="4114800"/>
            <a:ext cx="3657600" cy="512064"/>
          </a:xfrm>
        </p:spPr>
        <p:txBody>
          <a:bodyPr/>
          <a:lstStyle/>
          <a:p>
            <a:endParaRPr lang="en-GB" dirty="0">
              <a:solidFill>
                <a:srgbClr val="EEECE1"/>
              </a:solidFill>
            </a:endParaRPr>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6" name="Slide Number Placeholder 5"/>
          <p:cNvSpPr>
            <a:spLocks noGrp="1"/>
          </p:cNvSpPr>
          <p:nvPr>
            <p:ph type="sldNum" sz="quarter" idx="12"/>
          </p:nvPr>
        </p:nvSpPr>
        <p:spPr bwMode="auto">
          <a:xfrm>
            <a:off x="1787488" y="4928702"/>
            <a:ext cx="812800" cy="517524"/>
          </a:xfrm>
        </p:spPr>
        <p:txBody>
          <a:bodyPr/>
          <a:lstStyle/>
          <a:p>
            <a:fld id="{D1FEDE79-527C-4EB5-A666-37C5656D4BAA}" type="slidenum">
              <a:rPr lang="en-GB" smtClean="0"/>
              <a:pPr/>
              <a:t>‹#›</a:t>
            </a:fld>
            <a:endParaRPr lang="en-GB" dirty="0"/>
          </a:p>
        </p:txBody>
      </p:sp>
    </p:spTree>
    <p:extLst>
      <p:ext uri="{BB962C8B-B14F-4D97-AF65-F5344CB8AC3E}">
        <p14:creationId xmlns:p14="http://schemas.microsoft.com/office/powerpoint/2010/main" val="64445221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07AA889-C966-4DC1-B97C-7E2D14EFFCC6}" type="datetimeFigureOut">
              <a:rPr lang="en-GB" smtClean="0">
                <a:solidFill>
                  <a:srgbClr val="1F497D"/>
                </a:solidFill>
              </a:rPr>
              <a:pPr/>
              <a:t>9/9/2021</a:t>
            </a:fld>
            <a:endParaRPr lang="en-GB" dirty="0">
              <a:solidFill>
                <a:srgbClr val="1F497D"/>
              </a:solidFill>
            </a:endParaRPr>
          </a:p>
        </p:txBody>
      </p:sp>
      <p:sp>
        <p:nvSpPr>
          <p:cNvPr id="6" name="Footer Placeholder 5"/>
          <p:cNvSpPr>
            <a:spLocks noGrp="1"/>
          </p:cNvSpPr>
          <p:nvPr>
            <p:ph type="ftr" sz="quarter" idx="11"/>
          </p:nvPr>
        </p:nvSpPr>
        <p:spPr/>
        <p:txBody>
          <a:bodyPr/>
          <a:lstStyle/>
          <a:p>
            <a:endParaRPr lang="en-GB" dirty="0">
              <a:solidFill>
                <a:srgbClr val="1F497D"/>
              </a:solidFill>
            </a:endParaRPr>
          </a:p>
        </p:txBody>
      </p:sp>
      <p:sp>
        <p:nvSpPr>
          <p:cNvPr id="7" name="Slide Number Placeholder 6"/>
          <p:cNvSpPr>
            <a:spLocks noGrp="1"/>
          </p:cNvSpPr>
          <p:nvPr>
            <p:ph type="sldNum" sz="quarter" idx="12"/>
          </p:nvPr>
        </p:nvSpPr>
        <p:spPr/>
        <p:txBody>
          <a:bodyPr/>
          <a:lstStyle/>
          <a:p>
            <a:fld id="{D1FEDE79-527C-4EB5-A666-37C5656D4BAA}" type="slidenum">
              <a:rPr lang="en-GB" smtClean="0"/>
              <a:pPr/>
              <a:t>‹#›</a:t>
            </a:fld>
            <a:endParaRPr lang="en-GB" dirty="0"/>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451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B07AA889-C966-4DC1-B97C-7E2D14EFFCC6}" type="datetimeFigureOut">
              <a:rPr lang="en-GB" smtClean="0">
                <a:solidFill>
                  <a:srgbClr val="1F497D"/>
                </a:solidFill>
              </a:rPr>
              <a:pPr/>
              <a:t>9/9/2021</a:t>
            </a:fld>
            <a:endParaRPr lang="en-GB" dirty="0">
              <a:solidFill>
                <a:srgbClr val="1F497D"/>
              </a:solidFill>
            </a:endParaRPr>
          </a:p>
        </p:txBody>
      </p:sp>
      <p:sp>
        <p:nvSpPr>
          <p:cNvPr id="8" name="Footer Placeholder 7"/>
          <p:cNvSpPr>
            <a:spLocks noGrp="1"/>
          </p:cNvSpPr>
          <p:nvPr>
            <p:ph type="ftr" sz="quarter" idx="11"/>
          </p:nvPr>
        </p:nvSpPr>
        <p:spPr/>
        <p:txBody>
          <a:bodyPr/>
          <a:lstStyle/>
          <a:p>
            <a:endParaRPr lang="en-GB" dirty="0">
              <a:solidFill>
                <a:srgbClr val="1F497D"/>
              </a:solidFill>
            </a:endParaRPr>
          </a:p>
        </p:txBody>
      </p:sp>
      <p:sp>
        <p:nvSpPr>
          <p:cNvPr id="9" name="Slide Number Placeholder 8"/>
          <p:cNvSpPr>
            <a:spLocks noGrp="1"/>
          </p:cNvSpPr>
          <p:nvPr>
            <p:ph type="sldNum" sz="quarter" idx="12"/>
          </p:nvPr>
        </p:nvSpPr>
        <p:spPr/>
        <p:txBody>
          <a:bodyPr/>
          <a:lstStyle/>
          <a:p>
            <a:fld id="{D1FEDE79-527C-4EB5-A666-37C5656D4BAA}" type="slidenum">
              <a:rPr lang="en-GB" smtClean="0"/>
              <a:pPr/>
              <a:t>‹#›</a:t>
            </a:fld>
            <a:endParaRPr lang="en-GB" dirty="0"/>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790391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B07AA889-C966-4DC1-B97C-7E2D14EFFCC6}" type="datetimeFigureOut">
              <a:rPr lang="en-GB" smtClean="0">
                <a:solidFill>
                  <a:srgbClr val="1F497D"/>
                </a:solidFill>
              </a:rPr>
              <a:pPr/>
              <a:t>9/9/2021</a:t>
            </a:fld>
            <a:endParaRPr lang="en-GB" dirty="0">
              <a:solidFill>
                <a:srgbClr val="1F497D"/>
              </a:solidFill>
            </a:endParaRPr>
          </a:p>
        </p:txBody>
      </p:sp>
      <p:sp>
        <p:nvSpPr>
          <p:cNvPr id="7" name="Slide Number Placeholder 6"/>
          <p:cNvSpPr>
            <a:spLocks noGrp="1"/>
          </p:cNvSpPr>
          <p:nvPr>
            <p:ph type="sldNum" sz="quarter" idx="11"/>
          </p:nvPr>
        </p:nvSpPr>
        <p:spPr/>
        <p:txBody>
          <a:bodyPr rtlCol="0"/>
          <a:lstStyle/>
          <a:p>
            <a:fld id="{D1FEDE79-527C-4EB5-A666-37C5656D4BAA}" type="slidenum">
              <a:rPr lang="en-GB" smtClean="0"/>
              <a:pPr/>
              <a:t>‹#›</a:t>
            </a:fld>
            <a:endParaRPr lang="en-GB" dirty="0"/>
          </a:p>
        </p:txBody>
      </p:sp>
      <p:sp>
        <p:nvSpPr>
          <p:cNvPr id="8" name="Footer Placeholder 7"/>
          <p:cNvSpPr>
            <a:spLocks noGrp="1"/>
          </p:cNvSpPr>
          <p:nvPr>
            <p:ph type="ftr" sz="quarter" idx="12"/>
          </p:nvPr>
        </p:nvSpPr>
        <p:spPr/>
        <p:txBody>
          <a:bodyPr rtlCol="0"/>
          <a:lstStyle/>
          <a:p>
            <a:endParaRPr lang="en-GB" dirty="0">
              <a:solidFill>
                <a:srgbClr val="1F497D"/>
              </a:solidFill>
            </a:endParaRPr>
          </a:p>
        </p:txBody>
      </p:sp>
    </p:spTree>
    <p:extLst>
      <p:ext uri="{BB962C8B-B14F-4D97-AF65-F5344CB8AC3E}">
        <p14:creationId xmlns:p14="http://schemas.microsoft.com/office/powerpoint/2010/main" val="1658897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7AA889-C966-4DC1-B97C-7E2D14EFFCC6}" type="datetimeFigureOut">
              <a:rPr lang="en-GB" smtClean="0">
                <a:solidFill>
                  <a:srgbClr val="1F497D"/>
                </a:solidFill>
              </a:rPr>
              <a:pPr/>
              <a:t>9/9/2021</a:t>
            </a:fld>
            <a:endParaRPr lang="en-GB" dirty="0">
              <a:solidFill>
                <a:srgbClr val="1F497D"/>
              </a:solidFill>
            </a:endParaRPr>
          </a:p>
        </p:txBody>
      </p:sp>
      <p:sp>
        <p:nvSpPr>
          <p:cNvPr id="3" name="Footer Placeholder 2"/>
          <p:cNvSpPr>
            <a:spLocks noGrp="1"/>
          </p:cNvSpPr>
          <p:nvPr>
            <p:ph type="ftr" sz="quarter" idx="11"/>
          </p:nvPr>
        </p:nvSpPr>
        <p:spPr/>
        <p:txBody>
          <a:bodyPr/>
          <a:lstStyle/>
          <a:p>
            <a:endParaRPr lang="en-GB" dirty="0">
              <a:solidFill>
                <a:srgbClr val="1F497D"/>
              </a:solidFill>
            </a:endParaRPr>
          </a:p>
        </p:txBody>
      </p:sp>
      <p:sp>
        <p:nvSpPr>
          <p:cNvPr id="4" name="Slide Number Placeholder 3"/>
          <p:cNvSpPr>
            <a:spLocks noGrp="1"/>
          </p:cNvSpPr>
          <p:nvPr>
            <p:ph type="sldNum" sz="quarter" idx="12"/>
          </p:nvPr>
        </p:nvSpPr>
        <p:spPr/>
        <p:txBody>
          <a:bodyPr/>
          <a:lstStyle/>
          <a:p>
            <a:fld id="{D1FEDE79-527C-4EB5-A666-37C5656D4BAA}" type="slidenum">
              <a:rPr lang="en-GB" smtClean="0"/>
              <a:pPr/>
              <a:t>‹#›</a:t>
            </a:fld>
            <a:endParaRPr lang="en-GB" dirty="0"/>
          </a:p>
        </p:txBody>
      </p:sp>
    </p:spTree>
    <p:extLst>
      <p:ext uri="{BB962C8B-B14F-4D97-AF65-F5344CB8AC3E}">
        <p14:creationId xmlns:p14="http://schemas.microsoft.com/office/powerpoint/2010/main" val="2306316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CFC323-D945-4540-9320-E8802632D366}"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5977D1-25DC-4FBF-B023-E19B57CC6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4780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B07AA889-C966-4DC1-B97C-7E2D14EFFCC6}" type="datetimeFigureOut">
              <a:rPr lang="en-GB" smtClean="0">
                <a:solidFill>
                  <a:srgbClr val="1F497D"/>
                </a:solidFill>
              </a:rPr>
              <a:pPr/>
              <a:t>9/9/2021</a:t>
            </a:fld>
            <a:endParaRPr lang="en-GB" dirty="0">
              <a:solidFill>
                <a:srgbClr val="1F497D"/>
              </a:solidFill>
            </a:endParaRPr>
          </a:p>
        </p:txBody>
      </p:sp>
      <p:sp>
        <p:nvSpPr>
          <p:cNvPr id="22" name="Slide Number Placeholder 21"/>
          <p:cNvSpPr>
            <a:spLocks noGrp="1"/>
          </p:cNvSpPr>
          <p:nvPr>
            <p:ph type="sldNum" sz="quarter" idx="15"/>
          </p:nvPr>
        </p:nvSpPr>
        <p:spPr/>
        <p:txBody>
          <a:bodyPr rtlCol="0"/>
          <a:lstStyle/>
          <a:p>
            <a:fld id="{D1FEDE79-527C-4EB5-A666-37C5656D4BAA}" type="slidenum">
              <a:rPr lang="en-GB" smtClean="0"/>
              <a:pPr/>
              <a:t>‹#›</a:t>
            </a:fld>
            <a:endParaRPr lang="en-GB" dirty="0"/>
          </a:p>
        </p:txBody>
      </p:sp>
      <p:sp>
        <p:nvSpPr>
          <p:cNvPr id="23" name="Footer Placeholder 22"/>
          <p:cNvSpPr>
            <a:spLocks noGrp="1"/>
          </p:cNvSpPr>
          <p:nvPr>
            <p:ph type="ftr" sz="quarter" idx="16"/>
          </p:nvPr>
        </p:nvSpPr>
        <p:spPr/>
        <p:txBody>
          <a:bodyPr rtlCol="0"/>
          <a:lstStyle/>
          <a:p>
            <a:endParaRPr lang="en-GB" dirty="0">
              <a:solidFill>
                <a:srgbClr val="1F497D"/>
              </a:solidFill>
            </a:endParaRPr>
          </a:p>
        </p:txBody>
      </p:sp>
    </p:spTree>
    <p:extLst>
      <p:ext uri="{BB962C8B-B14F-4D97-AF65-F5344CB8AC3E}">
        <p14:creationId xmlns:p14="http://schemas.microsoft.com/office/powerpoint/2010/main" val="254158047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dirty="0" smtClean="0"/>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7" name="Date Placeholder 16"/>
          <p:cNvSpPr>
            <a:spLocks noGrp="1"/>
          </p:cNvSpPr>
          <p:nvPr>
            <p:ph type="dt" sz="half" idx="10"/>
          </p:nvPr>
        </p:nvSpPr>
        <p:spPr/>
        <p:txBody>
          <a:bodyPr rtlCol="0"/>
          <a:lstStyle/>
          <a:p>
            <a:fld id="{B07AA889-C966-4DC1-B97C-7E2D14EFFCC6}" type="datetimeFigureOut">
              <a:rPr lang="en-GB" smtClean="0">
                <a:solidFill>
                  <a:srgbClr val="1F497D"/>
                </a:solidFill>
              </a:rPr>
              <a:pPr/>
              <a:t>9/9/2021</a:t>
            </a:fld>
            <a:endParaRPr lang="en-GB" dirty="0">
              <a:solidFill>
                <a:srgbClr val="1F497D"/>
              </a:solidFill>
            </a:endParaRPr>
          </a:p>
        </p:txBody>
      </p:sp>
      <p:sp>
        <p:nvSpPr>
          <p:cNvPr id="18" name="Slide Number Placeholder 17"/>
          <p:cNvSpPr>
            <a:spLocks noGrp="1"/>
          </p:cNvSpPr>
          <p:nvPr>
            <p:ph type="sldNum" sz="quarter" idx="11"/>
          </p:nvPr>
        </p:nvSpPr>
        <p:spPr/>
        <p:txBody>
          <a:bodyPr rtlCol="0"/>
          <a:lstStyle/>
          <a:p>
            <a:fld id="{D1FEDE79-527C-4EB5-A666-37C5656D4BAA}" type="slidenum">
              <a:rPr lang="en-GB" smtClean="0"/>
              <a:pPr/>
              <a:t>‹#›</a:t>
            </a:fld>
            <a:endParaRPr lang="en-GB" dirty="0"/>
          </a:p>
        </p:txBody>
      </p:sp>
      <p:sp>
        <p:nvSpPr>
          <p:cNvPr id="21" name="Footer Placeholder 20"/>
          <p:cNvSpPr>
            <a:spLocks noGrp="1"/>
          </p:cNvSpPr>
          <p:nvPr>
            <p:ph type="ftr" sz="quarter" idx="12"/>
          </p:nvPr>
        </p:nvSpPr>
        <p:spPr/>
        <p:txBody>
          <a:bodyPr rtlCol="0"/>
          <a:lstStyle/>
          <a:p>
            <a:endParaRPr lang="en-GB" dirty="0">
              <a:solidFill>
                <a:srgbClr val="1F497D"/>
              </a:solidFill>
            </a:endParaRPr>
          </a:p>
        </p:txBody>
      </p:sp>
    </p:spTree>
    <p:extLst>
      <p:ext uri="{BB962C8B-B14F-4D97-AF65-F5344CB8AC3E}">
        <p14:creationId xmlns:p14="http://schemas.microsoft.com/office/powerpoint/2010/main" val="1711699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07AA889-C966-4DC1-B97C-7E2D14EFFCC6}" type="datetimeFigureOut">
              <a:rPr lang="en-GB" smtClean="0">
                <a:solidFill>
                  <a:srgbClr val="1F497D"/>
                </a:solidFill>
              </a:rPr>
              <a:pPr/>
              <a:t>9/9/2021</a:t>
            </a:fld>
            <a:endParaRPr lang="en-GB" dirty="0">
              <a:solidFill>
                <a:srgbClr val="1F497D"/>
              </a:solidFill>
            </a:endParaRPr>
          </a:p>
        </p:txBody>
      </p:sp>
      <p:sp>
        <p:nvSpPr>
          <p:cNvPr id="5" name="Footer Placeholder 4"/>
          <p:cNvSpPr>
            <a:spLocks noGrp="1"/>
          </p:cNvSpPr>
          <p:nvPr>
            <p:ph type="ftr" sz="quarter" idx="11"/>
          </p:nvPr>
        </p:nvSpPr>
        <p:spPr/>
        <p:txBody>
          <a:bodyPr/>
          <a:lstStyle/>
          <a:p>
            <a:endParaRPr lang="en-GB" dirty="0">
              <a:solidFill>
                <a:srgbClr val="1F497D"/>
              </a:solidFill>
            </a:endParaRPr>
          </a:p>
        </p:txBody>
      </p:sp>
      <p:sp>
        <p:nvSpPr>
          <p:cNvPr id="6" name="Slide Number Placeholder 5"/>
          <p:cNvSpPr>
            <a:spLocks noGrp="1"/>
          </p:cNvSpPr>
          <p:nvPr>
            <p:ph type="sldNum" sz="quarter" idx="12"/>
          </p:nvPr>
        </p:nvSpPr>
        <p:spPr/>
        <p:txBody>
          <a:bodyPr/>
          <a:lstStyle/>
          <a:p>
            <a:fld id="{D1FEDE79-527C-4EB5-A666-37C5656D4BAA}" type="slidenum">
              <a:rPr lang="en-GB" smtClean="0"/>
              <a:pPr/>
              <a:t>‹#›</a:t>
            </a:fld>
            <a:endParaRPr lang="en-GB" dirty="0"/>
          </a:p>
        </p:txBody>
      </p:sp>
    </p:spTree>
    <p:extLst>
      <p:ext uri="{BB962C8B-B14F-4D97-AF65-F5344CB8AC3E}">
        <p14:creationId xmlns:p14="http://schemas.microsoft.com/office/powerpoint/2010/main" val="3088672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07AA889-C966-4DC1-B97C-7E2D14EFFCC6}" type="datetimeFigureOut">
              <a:rPr lang="en-GB" smtClean="0">
                <a:solidFill>
                  <a:srgbClr val="1F497D"/>
                </a:solidFill>
              </a:rPr>
              <a:pPr/>
              <a:t>9/9/2021</a:t>
            </a:fld>
            <a:endParaRPr lang="en-GB" dirty="0">
              <a:solidFill>
                <a:srgbClr val="1F497D"/>
              </a:solidFill>
            </a:endParaRPr>
          </a:p>
        </p:txBody>
      </p:sp>
      <p:sp>
        <p:nvSpPr>
          <p:cNvPr id="5" name="Footer Placeholder 4"/>
          <p:cNvSpPr>
            <a:spLocks noGrp="1"/>
          </p:cNvSpPr>
          <p:nvPr>
            <p:ph type="ftr" sz="quarter" idx="11"/>
          </p:nvPr>
        </p:nvSpPr>
        <p:spPr/>
        <p:txBody>
          <a:bodyPr/>
          <a:lstStyle/>
          <a:p>
            <a:endParaRPr lang="en-GB" dirty="0">
              <a:solidFill>
                <a:srgbClr val="1F497D"/>
              </a:solidFill>
            </a:endParaRPr>
          </a:p>
        </p:txBody>
      </p:sp>
      <p:sp>
        <p:nvSpPr>
          <p:cNvPr id="6" name="Slide Number Placeholder 5"/>
          <p:cNvSpPr>
            <a:spLocks noGrp="1"/>
          </p:cNvSpPr>
          <p:nvPr>
            <p:ph type="sldNum" sz="quarter" idx="12"/>
          </p:nvPr>
        </p:nvSpPr>
        <p:spPr/>
        <p:txBody>
          <a:bodyPr/>
          <a:lstStyle/>
          <a:p>
            <a:fld id="{D1FEDE79-527C-4EB5-A666-37C5656D4BAA}" type="slidenum">
              <a:rPr lang="en-GB" smtClean="0"/>
              <a:pPr/>
              <a:t>‹#›</a:t>
            </a:fld>
            <a:endParaRPr lang="en-GB" dirty="0"/>
          </a:p>
        </p:txBody>
      </p:sp>
    </p:spTree>
    <p:extLst>
      <p:ext uri="{BB962C8B-B14F-4D97-AF65-F5344CB8AC3E}">
        <p14:creationId xmlns:p14="http://schemas.microsoft.com/office/powerpoint/2010/main" val="1316962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2661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0495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4172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5794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86643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7386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9CFC323-D945-4540-9320-E8802632D366}"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5977D1-25DC-4FBF-B023-E19B57CC6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68515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99430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5237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0080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8104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3884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7466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28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62927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96061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4894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9CFC323-D945-4540-9320-E8802632D366}" type="datetimeFigureOut">
              <a:rPr lang="en-GB" smtClean="0">
                <a:solidFill>
                  <a:prstClr val="black">
                    <a:tint val="75000"/>
                  </a:prstClr>
                </a:solidFill>
              </a:rPr>
              <a:pPr/>
              <a:t>9/9/2021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45977D1-25DC-4FBF-B023-E19B57CC6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18640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94775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24967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7742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52514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1009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00441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054FD83-F337-4743-82CB-824DE29B7F0A}"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57E6B8-7607-4A36-8F93-04148911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3828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054FD83-F337-4743-82CB-824DE29B7F0A}"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57E6B8-7607-4A36-8F93-04148911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17500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54FD83-F337-4743-82CB-824DE29B7F0A}"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57E6B8-7607-4A36-8F93-04148911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45426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054FD83-F337-4743-82CB-824DE29B7F0A}"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A57E6B8-7607-4A36-8F93-04148911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02898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9CFC323-D945-4540-9320-E8802632D366}" type="datetimeFigureOut">
              <a:rPr lang="en-GB" smtClean="0">
                <a:solidFill>
                  <a:prstClr val="black">
                    <a:tint val="75000"/>
                  </a:prstClr>
                </a:solidFill>
              </a:rPr>
              <a:pPr/>
              <a:t>9/9/2021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45977D1-25DC-4FBF-B023-E19B57CC6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7826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054FD83-F337-4743-82CB-824DE29B7F0A}" type="datetimeFigureOut">
              <a:rPr lang="en-GB" smtClean="0">
                <a:solidFill>
                  <a:prstClr val="black">
                    <a:tint val="75000"/>
                  </a:prstClr>
                </a:solidFill>
              </a:rPr>
              <a:pPr/>
              <a:t>9/9/2021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A57E6B8-7607-4A36-8F93-04148911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81028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054FD83-F337-4743-82CB-824DE29B7F0A}" type="datetimeFigureOut">
              <a:rPr lang="en-GB" smtClean="0">
                <a:solidFill>
                  <a:prstClr val="black">
                    <a:tint val="75000"/>
                  </a:prstClr>
                </a:solidFill>
              </a:rPr>
              <a:pPr/>
              <a:t>9/9/2021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A57E6B8-7607-4A36-8F93-04148911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2545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54FD83-F337-4743-82CB-824DE29B7F0A}" type="datetimeFigureOut">
              <a:rPr lang="en-GB" smtClean="0">
                <a:solidFill>
                  <a:prstClr val="black">
                    <a:tint val="75000"/>
                  </a:prstClr>
                </a:solidFill>
              </a:rPr>
              <a:pPr/>
              <a:t>9/9/2021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A57E6B8-7607-4A36-8F93-04148911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00340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54FD83-F337-4743-82CB-824DE29B7F0A}"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A57E6B8-7607-4A36-8F93-04148911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61978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54FD83-F337-4743-82CB-824DE29B7F0A}"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A57E6B8-7607-4A36-8F93-04148911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2915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054FD83-F337-4743-82CB-824DE29B7F0A}"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57E6B8-7607-4A36-8F93-04148911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41951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054FD83-F337-4743-82CB-824DE29B7F0A}"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57E6B8-7607-4A36-8F93-04148911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38089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F7C7F2D-2FE4-4138-AC32-9FB9123D0C6B}"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ADE8BF7-48A1-466A-80C7-086AD8EFAE5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32479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F7C7F2D-2FE4-4138-AC32-9FB9123D0C6B}"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ADE8BF7-48A1-466A-80C7-086AD8EFAE5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90130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7C7F2D-2FE4-4138-AC32-9FB9123D0C6B}"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ADE8BF7-48A1-466A-80C7-086AD8EFAE5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357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FC323-D945-4540-9320-E8802632D366}" type="datetimeFigureOut">
              <a:rPr lang="en-GB" smtClean="0">
                <a:solidFill>
                  <a:prstClr val="black">
                    <a:tint val="75000"/>
                  </a:prstClr>
                </a:solidFill>
              </a:rPr>
              <a:pPr/>
              <a:t>9/9/2021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45977D1-25DC-4FBF-B023-E19B57CC6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9783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F7C7F2D-2FE4-4138-AC32-9FB9123D0C6B}"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ADE8BF7-48A1-466A-80C7-086AD8EFAE5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33807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F7C7F2D-2FE4-4138-AC32-9FB9123D0C6B}" type="datetimeFigureOut">
              <a:rPr lang="en-GB" smtClean="0">
                <a:solidFill>
                  <a:prstClr val="black">
                    <a:tint val="75000"/>
                  </a:prstClr>
                </a:solidFill>
              </a:rPr>
              <a:pPr/>
              <a:t>9/9/2021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ADE8BF7-48A1-466A-80C7-086AD8EFAE5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70763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F7C7F2D-2FE4-4138-AC32-9FB9123D0C6B}" type="datetimeFigureOut">
              <a:rPr lang="en-GB" smtClean="0">
                <a:solidFill>
                  <a:prstClr val="black">
                    <a:tint val="75000"/>
                  </a:prstClr>
                </a:solidFill>
              </a:rPr>
              <a:pPr/>
              <a:t>9/9/2021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ADE8BF7-48A1-466A-80C7-086AD8EFAE5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9064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7C7F2D-2FE4-4138-AC32-9FB9123D0C6B}" type="datetimeFigureOut">
              <a:rPr lang="en-GB" smtClean="0">
                <a:solidFill>
                  <a:prstClr val="black">
                    <a:tint val="75000"/>
                  </a:prstClr>
                </a:solidFill>
              </a:rPr>
              <a:pPr/>
              <a:t>9/9/2021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ADE8BF7-48A1-466A-80C7-086AD8EFAE5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44292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7C7F2D-2FE4-4138-AC32-9FB9123D0C6B}"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ADE8BF7-48A1-466A-80C7-086AD8EFAE5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1187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7C7F2D-2FE4-4138-AC32-9FB9123D0C6B}"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ADE8BF7-48A1-466A-80C7-086AD8EFAE5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34868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F7C7F2D-2FE4-4138-AC32-9FB9123D0C6B}"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ADE8BF7-48A1-466A-80C7-086AD8EFAE5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017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F7C7F2D-2FE4-4138-AC32-9FB9123D0C6B}"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ADE8BF7-48A1-466A-80C7-086AD8EFAE5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722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CFC323-D945-4540-9320-E8802632D366}"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5977D1-25DC-4FBF-B023-E19B57CC6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308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CFC323-D945-4540-9320-E8802632D366}" type="datetimeFigureOut">
              <a:rPr lang="en-GB" smtClean="0">
                <a:solidFill>
                  <a:prstClr val="black">
                    <a:tint val="75000"/>
                  </a:prstClr>
                </a:solidFill>
              </a:rPr>
              <a:pPr/>
              <a:t>9/9/2021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5977D1-25DC-4FBF-B023-E19B57CC6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003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a:solidFill>
            <a:schemeClr val="accent5">
              <a:lumMod val="20000"/>
              <a:lumOff val="80000"/>
            </a:schemeClr>
          </a:solidFill>
          <a:ln>
            <a:solidFill>
              <a:srgbClr val="0070C0"/>
            </a:solidFill>
          </a:ln>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a:solidFill>
            <a:schemeClr val="accent5">
              <a:lumMod val="20000"/>
              <a:lumOff val="80000"/>
            </a:schemeClr>
          </a:solidFill>
          <a:ln>
            <a:solidFill>
              <a:srgbClr val="0070C0"/>
            </a:solidFill>
          </a:ln>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FC323-D945-4540-9320-E8802632D366}"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977D1-25DC-4FBF-B023-E19B57CC6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9765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5654557-1BE0-462A-802E-22FB8758C153}" type="datetimeFigureOut">
              <a:rPr lang="en-GB">
                <a:solidFill>
                  <a:prstClr val="black">
                    <a:tint val="75000"/>
                  </a:prstClr>
                </a:solidFill>
              </a:rPr>
              <a:pPr>
                <a:defRPr/>
              </a:pPr>
              <a:t>9/9/2021</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E42E121-EC13-436E-9EA7-0DD7C1BBAD2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524288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B07AA889-C966-4DC1-B97C-7E2D14EFFCC6}" type="datetimeFigureOut">
              <a:rPr lang="en-GB" smtClean="0">
                <a:solidFill>
                  <a:srgbClr val="1F497D"/>
                </a:solidFill>
              </a:rPr>
              <a:pPr/>
              <a:t>9/9/2021</a:t>
            </a:fld>
            <a:endParaRPr lang="en-GB" dirty="0">
              <a:solidFill>
                <a:srgbClr val="1F497D"/>
              </a:solidFill>
            </a:endParaRPr>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GB" dirty="0">
              <a:solidFill>
                <a:srgbClr val="1F497D"/>
              </a:solidFill>
            </a:endParaRPr>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D1FEDE79-527C-4EB5-A666-37C5656D4BAA}" type="slidenum">
              <a:rPr lang="en-GB" smtClean="0"/>
              <a:pPr/>
              <a:t>‹#›</a:t>
            </a:fld>
            <a:endParaRPr lang="en-GB" dirty="0"/>
          </a:p>
        </p:txBody>
      </p:sp>
    </p:spTree>
    <p:extLst>
      <p:ext uri="{BB962C8B-B14F-4D97-AF65-F5344CB8AC3E}">
        <p14:creationId xmlns:p14="http://schemas.microsoft.com/office/powerpoint/2010/main" val="20778840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rtl="0" eaLnBrk="1" latinLnBrk="0" hangingPunct="1">
        <a:spcBef>
          <a:spcPct val="0"/>
        </a:spcBef>
        <a:buNone/>
        <a:defRPr kumimoji="0" sz="36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3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8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6600CC"/>
            </a:gs>
            <a:gs pos="1000">
              <a:schemeClr val="bg1"/>
            </a:gs>
            <a:gs pos="5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73842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6600CC"/>
            </a:gs>
            <a:gs pos="1000">
              <a:schemeClr val="bg1"/>
            </a:gs>
            <a:gs pos="5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85FD6-30B2-40D6-8EC4-AED946F9F2A1}"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6FFD5-38E5-4419-9514-5A4656EC92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48838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4FD83-F337-4743-82CB-824DE29B7F0A}"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57E6B8-7607-4A36-8F93-04148911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1984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C7F2D-2FE4-4138-AC32-9FB9123D0C6B}" type="datetimeFigureOut">
              <a:rPr lang="en-GB" smtClean="0">
                <a:solidFill>
                  <a:prstClr val="black">
                    <a:tint val="75000"/>
                  </a:prstClr>
                </a:solidFill>
              </a:rPr>
              <a:pPr/>
              <a:t>9/9/2021</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E8BF7-48A1-466A-80C7-086AD8EFAE5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4068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gJLIiF15wjQ&amp;safe=true" TargetMode="External"/><Relationship Id="rId2" Type="http://schemas.openxmlformats.org/officeDocument/2006/relationships/hyperlink" Target="https://www.youtube.com/watch?v=AKs43dHBSWA&amp;safe=true" TargetMode="Externa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bing.com/videos/search?q=puberty+videos+uk&amp;adlt=strict&amp;view=detail&amp;mid=756FE205B3582A20C00A756FE205B3582A20C00A&amp;FORM=VRDGAR" TargetMode="Externa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5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hyperlink" Target="http://www.bbc.co.uk/programmes/articles/bnb45CxxpnMb8x90Tmrv19/puberty-females" TargetMode="Externa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11724" y="188641"/>
            <a:ext cx="6840760" cy="1470025"/>
          </a:xfrm>
        </p:spPr>
        <p:txBody>
          <a:bodyPr/>
          <a:lstStyle/>
          <a:p>
            <a:r>
              <a:rPr lang="en-GB" dirty="0" smtClean="0"/>
              <a:t>Welcome to PSHEE at </a:t>
            </a:r>
            <a:r>
              <a:rPr lang="en-GB" dirty="0" err="1" smtClean="0"/>
              <a:t>Kingshill</a:t>
            </a:r>
            <a:r>
              <a:rPr lang="en-GB" dirty="0" smtClean="0"/>
              <a:t> School</a:t>
            </a:r>
            <a:endParaRPr lang="en-GB"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89" r="13673"/>
          <a:stretch/>
        </p:blipFill>
        <p:spPr bwMode="auto">
          <a:xfrm>
            <a:off x="1703513" y="4221088"/>
            <a:ext cx="2625213" cy="24776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loud Callout 3"/>
          <p:cNvSpPr/>
          <p:nvPr/>
        </p:nvSpPr>
        <p:spPr>
          <a:xfrm>
            <a:off x="3719736" y="2132856"/>
            <a:ext cx="3312368" cy="2304256"/>
          </a:xfrm>
          <a:prstGeom prst="cloudCallout">
            <a:avLst>
              <a:gd name="adj1" fmla="val -58234"/>
              <a:gd name="adj2" fmla="val 67890"/>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black"/>
                </a:solidFill>
              </a:rPr>
              <a:t>What does PSHEE mean?</a:t>
            </a:r>
          </a:p>
        </p:txBody>
      </p:sp>
      <p:sp>
        <p:nvSpPr>
          <p:cNvPr id="5" name="Rounded Rectangle 4"/>
          <p:cNvSpPr/>
          <p:nvPr/>
        </p:nvSpPr>
        <p:spPr>
          <a:xfrm>
            <a:off x="7680176" y="2636912"/>
            <a:ext cx="2520280" cy="3744416"/>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u="sng" dirty="0">
                <a:solidFill>
                  <a:prstClr val="black"/>
                </a:solidFill>
              </a:rPr>
              <a:t>Starter</a:t>
            </a:r>
          </a:p>
          <a:p>
            <a:endParaRPr lang="en-GB" sz="2400" dirty="0">
              <a:solidFill>
                <a:prstClr val="black"/>
              </a:solidFill>
            </a:endParaRPr>
          </a:p>
          <a:p>
            <a:r>
              <a:rPr lang="en-GB" sz="2400" dirty="0">
                <a:solidFill>
                  <a:prstClr val="black"/>
                </a:solidFill>
              </a:rPr>
              <a:t>Quietly think about what the letters PSHEE might stand for.</a:t>
            </a:r>
          </a:p>
        </p:txBody>
      </p:sp>
    </p:spTree>
    <p:extLst>
      <p:ext uri="{BB962C8B-B14F-4D97-AF65-F5344CB8AC3E}">
        <p14:creationId xmlns:p14="http://schemas.microsoft.com/office/powerpoint/2010/main" val="266976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GB" sz="6600" dirty="0"/>
              <a:t>Prospectus</a:t>
            </a:r>
            <a:endParaRPr lang="en-US" sz="6600" dirty="0"/>
          </a:p>
        </p:txBody>
      </p:sp>
    </p:spTree>
    <p:extLst>
      <p:ext uri="{BB962C8B-B14F-4D97-AF65-F5344CB8AC3E}">
        <p14:creationId xmlns:p14="http://schemas.microsoft.com/office/powerpoint/2010/main" val="38364505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targets today are to…</a:t>
            </a:r>
            <a:endParaRPr lang="en-GB" dirty="0"/>
          </a:p>
        </p:txBody>
      </p:sp>
      <p:sp>
        <p:nvSpPr>
          <p:cNvPr id="3" name="Content Placeholder 2"/>
          <p:cNvSpPr>
            <a:spLocks noGrp="1"/>
          </p:cNvSpPr>
          <p:nvPr>
            <p:ph sz="quarter" idx="1"/>
          </p:nvPr>
        </p:nvSpPr>
        <p:spPr/>
        <p:txBody>
          <a:bodyPr/>
          <a:lstStyle/>
          <a:p>
            <a:pPr marL="0" indent="0">
              <a:buNone/>
            </a:pPr>
            <a:r>
              <a:rPr lang="en-GB" dirty="0" smtClean="0"/>
              <a:t>… know some facts about other members of the group.</a:t>
            </a:r>
          </a:p>
          <a:p>
            <a:pPr marL="0" indent="0">
              <a:buNone/>
            </a:pPr>
            <a:endParaRPr lang="en-GB" dirty="0"/>
          </a:p>
          <a:p>
            <a:pPr marL="0" indent="0">
              <a:buNone/>
            </a:pPr>
            <a:r>
              <a:rPr lang="en-GB" dirty="0" smtClean="0"/>
              <a:t>… find out some new information about Kingshill School.</a:t>
            </a:r>
          </a:p>
          <a:p>
            <a:pPr marL="0" indent="0">
              <a:buNone/>
            </a:pPr>
            <a:endParaRPr lang="en-GB" dirty="0"/>
          </a:p>
          <a:p>
            <a:pPr marL="0" indent="0">
              <a:buNone/>
            </a:pPr>
            <a:r>
              <a:rPr lang="en-GB" dirty="0" smtClean="0"/>
              <a:t>… to work as a member of a group.</a:t>
            </a:r>
          </a:p>
        </p:txBody>
      </p:sp>
    </p:spTree>
    <p:extLst>
      <p:ext uri="{BB962C8B-B14F-4D97-AF65-F5344CB8AC3E}">
        <p14:creationId xmlns:p14="http://schemas.microsoft.com/office/powerpoint/2010/main" val="42348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Kingshill\PSHEE and Citizenship\SCHEMES OF WORK &amp; RESOURCES\YEAR 7\Block 1 - Personal Identity\prospectus pack\pictures of school\school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528" y="620688"/>
            <a:ext cx="7982944" cy="598720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a:xfrm>
            <a:off x="4295800" y="1772816"/>
            <a:ext cx="3466728" cy="2232248"/>
          </a:xfrm>
          <a:solidFill>
            <a:schemeClr val="bg1"/>
          </a:solidFill>
          <a:ln w="76200">
            <a:solidFill>
              <a:schemeClr val="accent1"/>
            </a:solidFill>
          </a:ln>
        </p:spPr>
        <p:txBody>
          <a:bodyPr/>
          <a:lstStyle/>
          <a:p>
            <a:endParaRPr lang="en-US" dirty="0" smtClean="0"/>
          </a:p>
          <a:p>
            <a:pPr marL="880110" lvl="1" indent="-514350">
              <a:buFont typeface="+mj-lt"/>
              <a:buAutoNum type="arabicPeriod"/>
            </a:pPr>
            <a:r>
              <a:rPr lang="en-US" dirty="0" smtClean="0"/>
              <a:t>LIKES</a:t>
            </a:r>
            <a:endParaRPr lang="en-GB" dirty="0"/>
          </a:p>
          <a:p>
            <a:pPr marL="880110" lvl="1" indent="-514350">
              <a:buFont typeface="+mj-lt"/>
              <a:buAutoNum type="arabicPeriod"/>
            </a:pPr>
            <a:r>
              <a:rPr lang="en-US" dirty="0" smtClean="0"/>
              <a:t>DISLIKES</a:t>
            </a:r>
            <a:endParaRPr lang="en-GB" dirty="0"/>
          </a:p>
          <a:p>
            <a:pPr marL="880110" lvl="1" indent="-514350">
              <a:buFont typeface="+mj-lt"/>
              <a:buAutoNum type="arabicPeriod"/>
            </a:pPr>
            <a:r>
              <a:rPr lang="en-US" dirty="0" smtClean="0"/>
              <a:t>HOBBIES</a:t>
            </a:r>
            <a:endParaRPr lang="en-GB" dirty="0"/>
          </a:p>
          <a:p>
            <a:endParaRPr lang="en-GB" dirty="0"/>
          </a:p>
        </p:txBody>
      </p:sp>
      <p:sp>
        <p:nvSpPr>
          <p:cNvPr id="2" name="TextBox 1"/>
          <p:cNvSpPr txBox="1"/>
          <p:nvPr/>
        </p:nvSpPr>
        <p:spPr>
          <a:xfrm>
            <a:off x="3503712" y="764704"/>
            <a:ext cx="4752528" cy="923330"/>
          </a:xfrm>
          <a:prstGeom prst="rect">
            <a:avLst/>
          </a:prstGeom>
          <a:solidFill>
            <a:schemeClr val="accent1">
              <a:lumMod val="40000"/>
              <a:lumOff val="60000"/>
            </a:schemeClr>
          </a:solidFill>
        </p:spPr>
        <p:txBody>
          <a:bodyPr wrap="square" rtlCol="0">
            <a:spAutoFit/>
          </a:bodyPr>
          <a:lstStyle/>
          <a:p>
            <a:r>
              <a:rPr lang="en-GB" dirty="0">
                <a:solidFill>
                  <a:prstClr val="black"/>
                </a:solidFill>
              </a:rPr>
              <a:t>Find out the following information from three different members of your tutor group.</a:t>
            </a:r>
          </a:p>
        </p:txBody>
      </p:sp>
    </p:spTree>
    <p:extLst>
      <p:ext uri="{BB962C8B-B14F-4D97-AF65-F5344CB8AC3E}">
        <p14:creationId xmlns:p14="http://schemas.microsoft.com/office/powerpoint/2010/main" val="358918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Task</a:t>
            </a:r>
            <a:endParaRPr lang="en-GB" dirty="0"/>
          </a:p>
        </p:txBody>
      </p:sp>
      <p:sp>
        <p:nvSpPr>
          <p:cNvPr id="3" name="Content Placeholder 2"/>
          <p:cNvSpPr>
            <a:spLocks noGrp="1"/>
          </p:cNvSpPr>
          <p:nvPr>
            <p:ph sz="quarter" idx="1"/>
          </p:nvPr>
        </p:nvSpPr>
        <p:spPr/>
        <p:txBody>
          <a:bodyPr>
            <a:normAutofit/>
          </a:bodyPr>
          <a:lstStyle/>
          <a:p>
            <a:r>
              <a:rPr lang="en-GB" dirty="0" smtClean="0"/>
              <a:t>In groups you need to produce your own Kingshill school prospectus.</a:t>
            </a:r>
          </a:p>
          <a:p>
            <a:pPr marL="0" indent="0">
              <a:buNone/>
            </a:pPr>
            <a:endParaRPr lang="en-GB" dirty="0"/>
          </a:p>
          <a:p>
            <a:r>
              <a:rPr lang="en-GB" dirty="0" smtClean="0"/>
              <a:t>Each group will have a special theme.</a:t>
            </a:r>
          </a:p>
          <a:p>
            <a:pPr lvl="1"/>
            <a:r>
              <a:rPr lang="en-US" dirty="0" smtClean="0"/>
              <a:t>Academic </a:t>
            </a:r>
            <a:r>
              <a:rPr lang="en-US" dirty="0"/>
              <a:t>Work.</a:t>
            </a:r>
            <a:endParaRPr lang="en-GB" dirty="0"/>
          </a:p>
          <a:p>
            <a:pPr lvl="1"/>
            <a:r>
              <a:rPr lang="en-US" dirty="0"/>
              <a:t>Extra-curricular Activities</a:t>
            </a:r>
            <a:endParaRPr lang="en-GB" dirty="0"/>
          </a:p>
          <a:p>
            <a:pPr lvl="1"/>
            <a:r>
              <a:rPr lang="en-US" dirty="0"/>
              <a:t>Inclusion</a:t>
            </a:r>
            <a:endParaRPr lang="en-GB" dirty="0"/>
          </a:p>
          <a:p>
            <a:pPr lvl="1"/>
            <a:r>
              <a:rPr lang="en-US" dirty="0"/>
              <a:t>School Rules and Routines</a:t>
            </a:r>
            <a:endParaRPr lang="en-GB" dirty="0"/>
          </a:p>
          <a:p>
            <a:endParaRPr lang="en-GB" dirty="0"/>
          </a:p>
        </p:txBody>
      </p:sp>
    </p:spTree>
    <p:extLst>
      <p:ext uri="{BB962C8B-B14F-4D97-AF65-F5344CB8AC3E}">
        <p14:creationId xmlns:p14="http://schemas.microsoft.com/office/powerpoint/2010/main" val="3309212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919536" y="1700809"/>
          <a:ext cx="7417628" cy="3630077"/>
        </p:xfrm>
        <a:graphic>
          <a:graphicData uri="http://schemas.openxmlformats.org/drawingml/2006/table">
            <a:tbl>
              <a:tblPr firstRow="1" firstCol="1" lastRow="1" lastCol="1" bandRow="1" bandCol="1">
                <a:tableStyleId>{5C22544A-7EE6-4342-B048-85BDC9FD1C3A}</a:tableStyleId>
              </a:tblPr>
              <a:tblGrid>
                <a:gridCol w="1473431">
                  <a:extLst>
                    <a:ext uri="{9D8B030D-6E8A-4147-A177-3AD203B41FA5}">
                      <a16:colId xmlns:a16="http://schemas.microsoft.com/office/drawing/2014/main" val="20000"/>
                    </a:ext>
                  </a:extLst>
                </a:gridCol>
                <a:gridCol w="5321913">
                  <a:extLst>
                    <a:ext uri="{9D8B030D-6E8A-4147-A177-3AD203B41FA5}">
                      <a16:colId xmlns:a16="http://schemas.microsoft.com/office/drawing/2014/main" val="20001"/>
                    </a:ext>
                  </a:extLst>
                </a:gridCol>
                <a:gridCol w="622284">
                  <a:extLst>
                    <a:ext uri="{9D8B030D-6E8A-4147-A177-3AD203B41FA5}">
                      <a16:colId xmlns:a16="http://schemas.microsoft.com/office/drawing/2014/main" val="20002"/>
                    </a:ext>
                  </a:extLst>
                </a:gridCol>
              </a:tblGrid>
              <a:tr h="660014">
                <a:tc>
                  <a:txBody>
                    <a:bodyPr/>
                    <a:lstStyle/>
                    <a:p>
                      <a:pPr algn="ctr">
                        <a:spcAft>
                          <a:spcPts val="0"/>
                        </a:spcAft>
                      </a:pPr>
                      <a:r>
                        <a:rPr lang="en-GB" sz="1600" dirty="0">
                          <a:effectLst/>
                        </a:rPr>
                        <a:t> </a:t>
                      </a:r>
                      <a:endParaRPr lang="en-GB" sz="1600" dirty="0">
                        <a:effectLst/>
                        <a:latin typeface="Times New Roman"/>
                        <a:ea typeface="Times New Roman"/>
                      </a:endParaRPr>
                    </a:p>
                  </a:txBody>
                  <a:tcPr marL="68580" marR="68580" marT="0" marB="0"/>
                </a:tc>
                <a:tc>
                  <a:txBody>
                    <a:bodyPr/>
                    <a:lstStyle/>
                    <a:p>
                      <a:pPr algn="ctr">
                        <a:spcAft>
                          <a:spcPts val="0"/>
                        </a:spcAft>
                      </a:pPr>
                      <a:r>
                        <a:rPr lang="en-GB" sz="4000" dirty="0" smtClean="0">
                          <a:solidFill>
                            <a:schemeClr val="bg1"/>
                          </a:solidFill>
                          <a:effectLst/>
                        </a:rPr>
                        <a:t>Group Work</a:t>
                      </a:r>
                      <a:r>
                        <a:rPr lang="en-GB" sz="4000" dirty="0">
                          <a:effectLst/>
                        </a:rPr>
                        <a:t> </a:t>
                      </a:r>
                      <a:endParaRPr lang="en-GB" sz="4000" dirty="0">
                        <a:effectLst/>
                        <a:latin typeface="Times New Roman"/>
                        <a:ea typeface="Times New Roman"/>
                      </a:endParaRPr>
                    </a:p>
                  </a:txBody>
                  <a:tcPr marL="68580" marR="68580" marT="0" marB="0"/>
                </a:tc>
                <a:tc>
                  <a:txBody>
                    <a:bodyPr/>
                    <a:lstStyle/>
                    <a:p>
                      <a:pPr algn="ctr">
                        <a:spcAft>
                          <a:spcPts val="0"/>
                        </a:spcAft>
                      </a:pPr>
                      <a:r>
                        <a:rPr lang="en-GB" sz="1600" dirty="0">
                          <a:effectLst/>
                        </a:rPr>
                        <a:t>SCORE</a:t>
                      </a:r>
                      <a:endParaRPr lang="en-GB" sz="16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990021">
                <a:tc>
                  <a:txBody>
                    <a:bodyPr/>
                    <a:lstStyle/>
                    <a:p>
                      <a:pPr algn="ctr">
                        <a:spcAft>
                          <a:spcPts val="0"/>
                        </a:spcAft>
                      </a:pPr>
                      <a:r>
                        <a:rPr lang="en-GB" sz="1600" dirty="0">
                          <a:effectLst/>
                        </a:rPr>
                        <a:t>EXCELLENT WORK</a:t>
                      </a:r>
                      <a:endParaRPr lang="en-GB" sz="1600" dirty="0">
                        <a:effectLst/>
                        <a:latin typeface="Times New Roman"/>
                        <a:ea typeface="Times New Roman"/>
                      </a:endParaRPr>
                    </a:p>
                  </a:txBody>
                  <a:tcPr marL="68580" marR="68580" marT="0" marB="0"/>
                </a:tc>
                <a:tc>
                  <a:txBody>
                    <a:bodyPr/>
                    <a:lstStyle/>
                    <a:p>
                      <a:pPr>
                        <a:spcAft>
                          <a:spcPts val="0"/>
                        </a:spcAft>
                      </a:pPr>
                      <a:r>
                        <a:rPr lang="en-GB" sz="1600" dirty="0">
                          <a:effectLst/>
                        </a:rPr>
                        <a:t>The group has worked extremely well together. Everybody has made a fair contribution and a record has been made of who did what. </a:t>
                      </a:r>
                      <a:endParaRPr lang="en-GB" sz="1600" dirty="0">
                        <a:effectLst/>
                        <a:latin typeface="Times New Roman"/>
                        <a:ea typeface="Times New Roman"/>
                      </a:endParaRPr>
                    </a:p>
                  </a:txBody>
                  <a:tcPr marL="68580" marR="68580" marT="0" marB="0"/>
                </a:tc>
                <a:tc>
                  <a:txBody>
                    <a:bodyPr/>
                    <a:lstStyle/>
                    <a:p>
                      <a:pPr algn="ctr">
                        <a:spcAft>
                          <a:spcPts val="0"/>
                        </a:spcAft>
                      </a:pPr>
                      <a:r>
                        <a:rPr lang="en-GB" sz="1600">
                          <a:effectLst/>
                        </a:rPr>
                        <a:t>4- 5 OUT OF 5</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990021">
                <a:tc>
                  <a:txBody>
                    <a:bodyPr/>
                    <a:lstStyle/>
                    <a:p>
                      <a:pPr algn="ctr">
                        <a:spcAft>
                          <a:spcPts val="0"/>
                        </a:spcAft>
                      </a:pPr>
                      <a:r>
                        <a:rPr lang="en-GB" sz="1600">
                          <a:effectLst/>
                        </a:rPr>
                        <a:t>ADEQUATE WORK</a:t>
                      </a:r>
                      <a:endParaRPr lang="en-GB" sz="1600">
                        <a:effectLst/>
                        <a:latin typeface="Times New Roman"/>
                        <a:ea typeface="Times New Roman"/>
                      </a:endParaRPr>
                    </a:p>
                  </a:txBody>
                  <a:tcPr marL="68580" marR="68580" marT="0" marB="0"/>
                </a:tc>
                <a:tc>
                  <a:txBody>
                    <a:bodyPr/>
                    <a:lstStyle/>
                    <a:p>
                      <a:pPr>
                        <a:spcAft>
                          <a:spcPts val="0"/>
                        </a:spcAft>
                      </a:pPr>
                      <a:r>
                        <a:rPr lang="en-GB" sz="1600">
                          <a:effectLst/>
                        </a:rPr>
                        <a:t>The group has completed the work adequately and every member did something, although not everybody contributed a fair amount. </a:t>
                      </a:r>
                      <a:endParaRPr lang="en-GB" sz="1600">
                        <a:effectLst/>
                        <a:latin typeface="Times New Roman"/>
                        <a:ea typeface="Times New Roman"/>
                      </a:endParaRPr>
                    </a:p>
                  </a:txBody>
                  <a:tcPr marL="68580" marR="68580" marT="0" marB="0"/>
                </a:tc>
                <a:tc>
                  <a:txBody>
                    <a:bodyPr/>
                    <a:lstStyle/>
                    <a:p>
                      <a:pPr algn="ctr">
                        <a:spcAft>
                          <a:spcPts val="0"/>
                        </a:spcAft>
                      </a:pPr>
                      <a:r>
                        <a:rPr lang="en-GB" sz="1600">
                          <a:effectLst/>
                        </a:rPr>
                        <a:t>2-3</a:t>
                      </a:r>
                    </a:p>
                    <a:p>
                      <a:pPr algn="ctr">
                        <a:spcAft>
                          <a:spcPts val="0"/>
                        </a:spcAft>
                      </a:pPr>
                      <a:r>
                        <a:rPr lang="en-GB" sz="1600">
                          <a:effectLst/>
                        </a:rPr>
                        <a:t>OUT OF 5</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990021">
                <a:tc>
                  <a:txBody>
                    <a:bodyPr/>
                    <a:lstStyle/>
                    <a:p>
                      <a:pPr algn="ctr">
                        <a:spcAft>
                          <a:spcPts val="0"/>
                        </a:spcAft>
                      </a:pPr>
                      <a:r>
                        <a:rPr lang="en-GB" sz="1600" dirty="0">
                          <a:effectLst/>
                        </a:rPr>
                        <a:t>LESS THAN ADEQUATE WORK</a:t>
                      </a:r>
                      <a:endParaRPr lang="en-GB" sz="1600" dirty="0">
                        <a:effectLst/>
                        <a:latin typeface="Times New Roman"/>
                        <a:ea typeface="Times New Roman"/>
                      </a:endParaRPr>
                    </a:p>
                  </a:txBody>
                  <a:tcPr marL="68580" marR="68580" marT="0" marB="0"/>
                </a:tc>
                <a:tc>
                  <a:txBody>
                    <a:bodyPr/>
                    <a:lstStyle/>
                    <a:p>
                      <a:pPr>
                        <a:spcAft>
                          <a:spcPts val="0"/>
                        </a:spcAft>
                      </a:pPr>
                      <a:r>
                        <a:rPr lang="en-GB" sz="1600">
                          <a:effectLst/>
                        </a:rPr>
                        <a:t>The group has been unable to work together effectively. Some members have been excluded, or have not produced work. Some members do not really know what they should have done.</a:t>
                      </a:r>
                      <a:endParaRPr lang="en-GB" sz="1600">
                        <a:effectLst/>
                        <a:latin typeface="Times New Roman"/>
                        <a:ea typeface="Times New Roman"/>
                      </a:endParaRPr>
                    </a:p>
                  </a:txBody>
                  <a:tcPr marL="68580" marR="68580" marT="0" marB="0"/>
                </a:tc>
                <a:tc>
                  <a:txBody>
                    <a:bodyPr/>
                    <a:lstStyle/>
                    <a:p>
                      <a:pPr algn="ctr">
                        <a:spcAft>
                          <a:spcPts val="0"/>
                        </a:spcAft>
                      </a:pPr>
                      <a:r>
                        <a:rPr lang="en-GB" sz="1600" dirty="0">
                          <a:effectLst/>
                        </a:rPr>
                        <a:t>0-1 OUT OF 5</a:t>
                      </a:r>
                      <a:endParaRPr lang="en-GB" sz="16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GB" dirty="0" smtClean="0"/>
              <a:t>Success Criteria </a:t>
            </a:r>
            <a:endParaRPr lang="en-GB" dirty="0"/>
          </a:p>
        </p:txBody>
      </p:sp>
      <p:graphicFrame>
        <p:nvGraphicFramePr>
          <p:cNvPr id="4" name="Content Placeholder 3"/>
          <p:cNvGraphicFramePr>
            <a:graphicFrameLocks noGrp="1"/>
          </p:cNvGraphicFramePr>
          <p:nvPr>
            <p:ph sz="quarter" idx="1"/>
            <p:extLst/>
          </p:nvPr>
        </p:nvGraphicFramePr>
        <p:xfrm>
          <a:off x="1919536" y="1772816"/>
          <a:ext cx="7272808" cy="3413760"/>
        </p:xfrm>
        <a:graphic>
          <a:graphicData uri="http://schemas.openxmlformats.org/drawingml/2006/table">
            <a:tbl>
              <a:tblPr firstRow="1" firstCol="1" lastRow="1" lastCol="1" bandRow="1" bandCol="1">
                <a:tableStyleId>{5C22544A-7EE6-4342-B048-85BDC9FD1C3A}</a:tableStyleId>
              </a:tblPr>
              <a:tblGrid>
                <a:gridCol w="1444664">
                  <a:extLst>
                    <a:ext uri="{9D8B030D-6E8A-4147-A177-3AD203B41FA5}">
                      <a16:colId xmlns:a16="http://schemas.microsoft.com/office/drawing/2014/main" val="20000"/>
                    </a:ext>
                  </a:extLst>
                </a:gridCol>
                <a:gridCol w="5218009">
                  <a:extLst>
                    <a:ext uri="{9D8B030D-6E8A-4147-A177-3AD203B41FA5}">
                      <a16:colId xmlns:a16="http://schemas.microsoft.com/office/drawing/2014/main" val="20001"/>
                    </a:ext>
                  </a:extLst>
                </a:gridCol>
                <a:gridCol w="610135">
                  <a:extLst>
                    <a:ext uri="{9D8B030D-6E8A-4147-A177-3AD203B41FA5}">
                      <a16:colId xmlns:a16="http://schemas.microsoft.com/office/drawing/2014/main" val="20002"/>
                    </a:ext>
                  </a:extLst>
                </a:gridCol>
              </a:tblGrid>
              <a:tr h="396044">
                <a:tc>
                  <a:txBody>
                    <a:bodyPr/>
                    <a:lstStyle/>
                    <a:p>
                      <a:pPr algn="ctr">
                        <a:spcAft>
                          <a:spcPts val="0"/>
                        </a:spcAft>
                      </a:pPr>
                      <a:r>
                        <a:rPr lang="en-GB" sz="1600" dirty="0">
                          <a:effectLst/>
                        </a:rPr>
                        <a:t> </a:t>
                      </a:r>
                      <a:endParaRPr lang="en-GB" sz="1600" dirty="0">
                        <a:effectLst/>
                        <a:latin typeface="Times New Roman"/>
                        <a:ea typeface="Times New Roman"/>
                      </a:endParaRPr>
                    </a:p>
                  </a:txBody>
                  <a:tcPr marL="68580" marR="68580" marT="0" marB="0"/>
                </a:tc>
                <a:tc>
                  <a:txBody>
                    <a:bodyPr/>
                    <a:lstStyle/>
                    <a:p>
                      <a:pPr algn="ctr">
                        <a:spcAft>
                          <a:spcPts val="0"/>
                        </a:spcAft>
                      </a:pPr>
                      <a:r>
                        <a:rPr lang="en-GB" sz="3200" dirty="0" smtClean="0">
                          <a:solidFill>
                            <a:schemeClr val="bg1"/>
                          </a:solidFill>
                          <a:effectLst/>
                        </a:rPr>
                        <a:t>Presentation</a:t>
                      </a:r>
                      <a:r>
                        <a:rPr lang="en-GB" sz="3200" baseline="0" dirty="0" smtClean="0">
                          <a:solidFill>
                            <a:schemeClr val="bg1"/>
                          </a:solidFill>
                          <a:effectLst/>
                        </a:rPr>
                        <a:t> </a:t>
                      </a:r>
                      <a:r>
                        <a:rPr lang="en-GB" sz="1600" dirty="0">
                          <a:effectLst/>
                        </a:rPr>
                        <a:t> </a:t>
                      </a:r>
                      <a:endParaRPr lang="en-GB" sz="1600" dirty="0">
                        <a:effectLst/>
                        <a:latin typeface="Times New Roman"/>
                        <a:ea typeface="Times New Roman"/>
                      </a:endParaRPr>
                    </a:p>
                  </a:txBody>
                  <a:tcPr marL="68580" marR="68580" marT="0" marB="0"/>
                </a:tc>
                <a:tc>
                  <a:txBody>
                    <a:bodyPr/>
                    <a:lstStyle/>
                    <a:p>
                      <a:pPr algn="ctr">
                        <a:spcAft>
                          <a:spcPts val="0"/>
                        </a:spcAft>
                      </a:pPr>
                      <a:r>
                        <a:rPr lang="en-GB" sz="1600">
                          <a:effectLst/>
                        </a:rPr>
                        <a:t>SCORE</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594066">
                <a:tc>
                  <a:txBody>
                    <a:bodyPr/>
                    <a:lstStyle/>
                    <a:p>
                      <a:pPr algn="ctr">
                        <a:spcAft>
                          <a:spcPts val="0"/>
                        </a:spcAft>
                      </a:pPr>
                      <a:r>
                        <a:rPr lang="en-GB" sz="1600">
                          <a:effectLst/>
                        </a:rPr>
                        <a:t>EXCELLENT WORK</a:t>
                      </a:r>
                      <a:endParaRPr lang="en-GB" sz="1600">
                        <a:effectLst/>
                        <a:latin typeface="Times New Roman"/>
                        <a:ea typeface="Times New Roman"/>
                      </a:endParaRPr>
                    </a:p>
                  </a:txBody>
                  <a:tcPr marL="68580" marR="68580" marT="0" marB="0"/>
                </a:tc>
                <a:tc>
                  <a:txBody>
                    <a:bodyPr/>
                    <a:lstStyle/>
                    <a:p>
                      <a:pPr>
                        <a:spcAft>
                          <a:spcPts val="0"/>
                        </a:spcAft>
                      </a:pPr>
                      <a:r>
                        <a:rPr lang="en-GB" sz="1600" dirty="0">
                          <a:effectLst/>
                        </a:rPr>
                        <a:t>The instructions have been followed. The work is extremely well put together and looks like it has been produced by a professional company. It is colourful and glossy.</a:t>
                      </a:r>
                      <a:endParaRPr lang="en-GB" sz="1600" dirty="0">
                        <a:effectLst/>
                        <a:latin typeface="Times New Roman"/>
                        <a:ea typeface="Times New Roman"/>
                      </a:endParaRPr>
                    </a:p>
                  </a:txBody>
                  <a:tcPr marL="68580" marR="68580" marT="0" marB="0"/>
                </a:tc>
                <a:tc>
                  <a:txBody>
                    <a:bodyPr/>
                    <a:lstStyle/>
                    <a:p>
                      <a:pPr algn="ctr">
                        <a:spcAft>
                          <a:spcPts val="0"/>
                        </a:spcAft>
                      </a:pPr>
                      <a:r>
                        <a:rPr lang="en-GB" sz="1600">
                          <a:effectLst/>
                        </a:rPr>
                        <a:t>4- 5 OUT OF 5</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792088">
                <a:tc>
                  <a:txBody>
                    <a:bodyPr/>
                    <a:lstStyle/>
                    <a:p>
                      <a:pPr algn="ctr">
                        <a:spcAft>
                          <a:spcPts val="0"/>
                        </a:spcAft>
                      </a:pPr>
                      <a:r>
                        <a:rPr lang="en-GB" sz="1600">
                          <a:effectLst/>
                        </a:rPr>
                        <a:t>ADEQUATE WORK</a:t>
                      </a:r>
                      <a:endParaRPr lang="en-GB" sz="1600">
                        <a:effectLst/>
                        <a:latin typeface="Times New Roman"/>
                        <a:ea typeface="Times New Roman"/>
                      </a:endParaRPr>
                    </a:p>
                  </a:txBody>
                  <a:tcPr marL="68580" marR="68580" marT="0" marB="0"/>
                </a:tc>
                <a:tc>
                  <a:txBody>
                    <a:bodyPr/>
                    <a:lstStyle/>
                    <a:p>
                      <a:pPr>
                        <a:spcAft>
                          <a:spcPts val="0"/>
                        </a:spcAft>
                      </a:pPr>
                      <a:r>
                        <a:rPr lang="en-GB" sz="1600">
                          <a:effectLst/>
                        </a:rPr>
                        <a:t>The instructions have been followed. The finished prospectus is not completely word-processed, or some bits are untidy. Large areas of black and white as opposed to colour. Some spelling errors.</a:t>
                      </a:r>
                      <a:endParaRPr lang="en-GB" sz="1600">
                        <a:effectLst/>
                        <a:latin typeface="Times New Roman"/>
                        <a:ea typeface="Times New Roman"/>
                      </a:endParaRPr>
                    </a:p>
                  </a:txBody>
                  <a:tcPr marL="68580" marR="68580" marT="0" marB="0"/>
                </a:tc>
                <a:tc>
                  <a:txBody>
                    <a:bodyPr/>
                    <a:lstStyle/>
                    <a:p>
                      <a:pPr algn="ctr">
                        <a:spcAft>
                          <a:spcPts val="0"/>
                        </a:spcAft>
                      </a:pPr>
                      <a:r>
                        <a:rPr lang="en-GB" sz="1600">
                          <a:effectLst/>
                        </a:rPr>
                        <a:t>2-3</a:t>
                      </a:r>
                    </a:p>
                    <a:p>
                      <a:pPr algn="ctr">
                        <a:spcAft>
                          <a:spcPts val="0"/>
                        </a:spcAft>
                      </a:pPr>
                      <a:r>
                        <a:rPr lang="en-GB" sz="1600">
                          <a:effectLst/>
                        </a:rPr>
                        <a:t>OUT OF 5</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594066">
                <a:tc>
                  <a:txBody>
                    <a:bodyPr/>
                    <a:lstStyle/>
                    <a:p>
                      <a:pPr algn="ctr">
                        <a:spcAft>
                          <a:spcPts val="0"/>
                        </a:spcAft>
                      </a:pPr>
                      <a:r>
                        <a:rPr lang="en-GB" sz="1600">
                          <a:effectLst/>
                        </a:rPr>
                        <a:t>LESS THAN ADEQUATE WORK</a:t>
                      </a:r>
                      <a:endParaRPr lang="en-GB" sz="1600">
                        <a:effectLst/>
                        <a:latin typeface="Times New Roman"/>
                        <a:ea typeface="Times New Roman"/>
                      </a:endParaRPr>
                    </a:p>
                  </a:txBody>
                  <a:tcPr marL="68580" marR="68580" marT="0" marB="0"/>
                </a:tc>
                <a:tc>
                  <a:txBody>
                    <a:bodyPr/>
                    <a:lstStyle/>
                    <a:p>
                      <a:pPr>
                        <a:spcAft>
                          <a:spcPts val="0"/>
                        </a:spcAft>
                      </a:pPr>
                      <a:r>
                        <a:rPr lang="en-GB" sz="1600">
                          <a:effectLst/>
                        </a:rPr>
                        <a:t>Untidy work. It is unfinished or thin. The instructions have not been followed completely (eg only three pages, or no pictures). Too many mistakes. It looks rushed.</a:t>
                      </a:r>
                      <a:endParaRPr lang="en-GB" sz="1600">
                        <a:effectLst/>
                        <a:latin typeface="Times New Roman"/>
                        <a:ea typeface="Times New Roman"/>
                      </a:endParaRPr>
                    </a:p>
                  </a:txBody>
                  <a:tcPr marL="68580" marR="68580" marT="0" marB="0"/>
                </a:tc>
                <a:tc>
                  <a:txBody>
                    <a:bodyPr/>
                    <a:lstStyle/>
                    <a:p>
                      <a:pPr algn="ctr">
                        <a:spcAft>
                          <a:spcPts val="0"/>
                        </a:spcAft>
                      </a:pPr>
                      <a:r>
                        <a:rPr lang="en-GB" sz="1600" dirty="0">
                          <a:effectLst/>
                        </a:rPr>
                        <a:t>0-1 OUT OF 5</a:t>
                      </a:r>
                      <a:endParaRPr lang="en-GB" sz="16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nvPr>
        </p:nvGraphicFramePr>
        <p:xfrm>
          <a:off x="1919536" y="1745432"/>
          <a:ext cx="7488832" cy="3528392"/>
        </p:xfrm>
        <a:graphic>
          <a:graphicData uri="http://schemas.openxmlformats.org/drawingml/2006/table">
            <a:tbl>
              <a:tblPr firstRow="1" firstCol="1" lastRow="1" lastCol="1" bandRow="1" bandCol="1">
                <a:tableStyleId>{5C22544A-7EE6-4342-B048-85BDC9FD1C3A}</a:tableStyleId>
              </a:tblPr>
              <a:tblGrid>
                <a:gridCol w="1487575">
                  <a:extLst>
                    <a:ext uri="{9D8B030D-6E8A-4147-A177-3AD203B41FA5}">
                      <a16:colId xmlns:a16="http://schemas.microsoft.com/office/drawing/2014/main" val="20000"/>
                    </a:ext>
                  </a:extLst>
                </a:gridCol>
                <a:gridCol w="5372999">
                  <a:extLst>
                    <a:ext uri="{9D8B030D-6E8A-4147-A177-3AD203B41FA5}">
                      <a16:colId xmlns:a16="http://schemas.microsoft.com/office/drawing/2014/main" val="20001"/>
                    </a:ext>
                  </a:extLst>
                </a:gridCol>
                <a:gridCol w="628258">
                  <a:extLst>
                    <a:ext uri="{9D8B030D-6E8A-4147-A177-3AD203B41FA5}">
                      <a16:colId xmlns:a16="http://schemas.microsoft.com/office/drawing/2014/main" val="20002"/>
                    </a:ext>
                  </a:extLst>
                </a:gridCol>
              </a:tblGrid>
              <a:tr h="0">
                <a:tc>
                  <a:txBody>
                    <a:bodyPr/>
                    <a:lstStyle/>
                    <a:p>
                      <a:pPr algn="ctr">
                        <a:spcAft>
                          <a:spcPts val="0"/>
                        </a:spcAft>
                      </a:pPr>
                      <a:r>
                        <a:rPr lang="en-GB" sz="1600" dirty="0">
                          <a:effectLst/>
                        </a:rPr>
                        <a:t> </a:t>
                      </a:r>
                      <a:endParaRPr lang="en-GB" sz="1600" dirty="0">
                        <a:effectLst/>
                        <a:latin typeface="Times New Roman"/>
                        <a:ea typeface="Times New Roman"/>
                      </a:endParaRPr>
                    </a:p>
                  </a:txBody>
                  <a:tcPr marL="68580" marR="68580" marT="0" marB="0"/>
                </a:tc>
                <a:tc>
                  <a:txBody>
                    <a:bodyPr/>
                    <a:lstStyle/>
                    <a:p>
                      <a:pPr algn="ctr">
                        <a:spcAft>
                          <a:spcPts val="0"/>
                        </a:spcAft>
                      </a:pPr>
                      <a:r>
                        <a:rPr lang="en-GB" sz="3200" dirty="0" smtClean="0">
                          <a:solidFill>
                            <a:schemeClr val="bg1"/>
                          </a:solidFill>
                          <a:effectLst/>
                        </a:rPr>
                        <a:t>Information and Accuracy</a:t>
                      </a:r>
                      <a:r>
                        <a:rPr lang="en-GB" sz="1600" dirty="0">
                          <a:effectLst/>
                        </a:rPr>
                        <a:t> </a:t>
                      </a:r>
                      <a:endParaRPr lang="en-GB" sz="1600" dirty="0">
                        <a:effectLst/>
                        <a:latin typeface="Times New Roman"/>
                        <a:ea typeface="Times New Roman"/>
                      </a:endParaRPr>
                    </a:p>
                  </a:txBody>
                  <a:tcPr marL="68580" marR="68580" marT="0" marB="0"/>
                </a:tc>
                <a:tc>
                  <a:txBody>
                    <a:bodyPr/>
                    <a:lstStyle/>
                    <a:p>
                      <a:pPr algn="ctr">
                        <a:spcAft>
                          <a:spcPts val="0"/>
                        </a:spcAft>
                      </a:pPr>
                      <a:r>
                        <a:rPr lang="en-GB" sz="1600">
                          <a:effectLst/>
                        </a:rPr>
                        <a:t>SCORE</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algn="ctr">
                        <a:spcAft>
                          <a:spcPts val="0"/>
                        </a:spcAft>
                      </a:pPr>
                      <a:r>
                        <a:rPr lang="en-GB" sz="1600" dirty="0">
                          <a:effectLst/>
                        </a:rPr>
                        <a:t>EXCELLENT WORK</a:t>
                      </a:r>
                      <a:endParaRPr lang="en-GB" sz="1600" dirty="0">
                        <a:effectLst/>
                        <a:latin typeface="Times New Roman"/>
                        <a:ea typeface="Times New Roman"/>
                      </a:endParaRPr>
                    </a:p>
                  </a:txBody>
                  <a:tcPr marL="68580" marR="68580" marT="0" marB="0"/>
                </a:tc>
                <a:tc>
                  <a:txBody>
                    <a:bodyPr/>
                    <a:lstStyle/>
                    <a:p>
                      <a:pPr>
                        <a:spcAft>
                          <a:spcPts val="0"/>
                        </a:spcAft>
                      </a:pPr>
                      <a:r>
                        <a:rPr lang="en-GB" sz="1600" dirty="0">
                          <a:effectLst/>
                        </a:rPr>
                        <a:t>The instructions have been followed. The work is accurate and correct. It is positive and provides reasons why what we do at Kingshill is helpful. It tells you more than you need to know.</a:t>
                      </a:r>
                      <a:endParaRPr lang="en-GB" sz="1600" dirty="0">
                        <a:effectLst/>
                        <a:latin typeface="Times New Roman"/>
                        <a:ea typeface="Times New Roman"/>
                      </a:endParaRPr>
                    </a:p>
                  </a:txBody>
                  <a:tcPr marL="68580" marR="68580" marT="0" marB="0"/>
                </a:tc>
                <a:tc>
                  <a:txBody>
                    <a:bodyPr/>
                    <a:lstStyle/>
                    <a:p>
                      <a:pPr algn="ctr">
                        <a:spcAft>
                          <a:spcPts val="0"/>
                        </a:spcAft>
                      </a:pPr>
                      <a:r>
                        <a:rPr lang="en-GB" sz="1600">
                          <a:effectLst/>
                        </a:rPr>
                        <a:t>4- 5 OUT OF 5</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0">
                <a:tc>
                  <a:txBody>
                    <a:bodyPr/>
                    <a:lstStyle/>
                    <a:p>
                      <a:pPr algn="ctr">
                        <a:spcAft>
                          <a:spcPts val="0"/>
                        </a:spcAft>
                      </a:pPr>
                      <a:r>
                        <a:rPr lang="en-GB" sz="1600">
                          <a:effectLst/>
                        </a:rPr>
                        <a:t>ADEQUATE WORK</a:t>
                      </a:r>
                      <a:endParaRPr lang="en-GB" sz="1600">
                        <a:effectLst/>
                        <a:latin typeface="Times New Roman"/>
                        <a:ea typeface="Times New Roman"/>
                      </a:endParaRPr>
                    </a:p>
                  </a:txBody>
                  <a:tcPr marL="68580" marR="68580" marT="0" marB="0"/>
                </a:tc>
                <a:tc>
                  <a:txBody>
                    <a:bodyPr/>
                    <a:lstStyle/>
                    <a:p>
                      <a:pPr>
                        <a:spcAft>
                          <a:spcPts val="0"/>
                        </a:spcAft>
                      </a:pPr>
                      <a:r>
                        <a:rPr lang="en-GB" sz="1600">
                          <a:effectLst/>
                        </a:rPr>
                        <a:t>The instructions have been followed.  It tells you everything you need to know. Reasons why the things we do at Kingshill are helpful are not always given.</a:t>
                      </a:r>
                      <a:endParaRPr lang="en-GB" sz="1600">
                        <a:effectLst/>
                        <a:latin typeface="Times New Roman"/>
                        <a:ea typeface="Times New Roman"/>
                      </a:endParaRPr>
                    </a:p>
                  </a:txBody>
                  <a:tcPr marL="68580" marR="68580" marT="0" marB="0"/>
                </a:tc>
                <a:tc>
                  <a:txBody>
                    <a:bodyPr/>
                    <a:lstStyle/>
                    <a:p>
                      <a:pPr algn="ctr">
                        <a:spcAft>
                          <a:spcPts val="0"/>
                        </a:spcAft>
                      </a:pPr>
                      <a:r>
                        <a:rPr lang="en-GB" sz="1600">
                          <a:effectLst/>
                        </a:rPr>
                        <a:t>2-3</a:t>
                      </a:r>
                    </a:p>
                    <a:p>
                      <a:pPr algn="ctr">
                        <a:spcAft>
                          <a:spcPts val="0"/>
                        </a:spcAft>
                      </a:pPr>
                      <a:r>
                        <a:rPr lang="en-GB" sz="1600">
                          <a:effectLst/>
                        </a:rPr>
                        <a:t>OUT OF 5</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1089992">
                <a:tc>
                  <a:txBody>
                    <a:bodyPr/>
                    <a:lstStyle/>
                    <a:p>
                      <a:pPr algn="ctr">
                        <a:spcAft>
                          <a:spcPts val="0"/>
                        </a:spcAft>
                      </a:pPr>
                      <a:r>
                        <a:rPr lang="en-GB" sz="1600">
                          <a:effectLst/>
                        </a:rPr>
                        <a:t>LESS THAN ADEQUATE WORK</a:t>
                      </a:r>
                      <a:endParaRPr lang="en-GB" sz="1600">
                        <a:effectLst/>
                        <a:latin typeface="Times New Roman"/>
                        <a:ea typeface="Times New Roman"/>
                      </a:endParaRPr>
                    </a:p>
                  </a:txBody>
                  <a:tcPr marL="68580" marR="68580" marT="0" marB="0"/>
                </a:tc>
                <a:tc>
                  <a:txBody>
                    <a:bodyPr/>
                    <a:lstStyle/>
                    <a:p>
                      <a:pPr>
                        <a:spcAft>
                          <a:spcPts val="0"/>
                        </a:spcAft>
                      </a:pPr>
                      <a:r>
                        <a:rPr lang="en-GB" sz="1600" dirty="0">
                          <a:effectLst/>
                        </a:rPr>
                        <a:t>It is unfinished or thin. The instructions have not been followed completely. It doesn’t really tell you a great deal about the things that happen at the school and why we do them.</a:t>
                      </a:r>
                      <a:endParaRPr lang="en-GB" sz="1600" dirty="0">
                        <a:effectLst/>
                        <a:latin typeface="Times New Roman"/>
                        <a:ea typeface="Times New Roman"/>
                      </a:endParaRPr>
                    </a:p>
                  </a:txBody>
                  <a:tcPr marL="68580" marR="68580" marT="0" marB="0"/>
                </a:tc>
                <a:tc>
                  <a:txBody>
                    <a:bodyPr/>
                    <a:lstStyle/>
                    <a:p>
                      <a:pPr algn="ctr">
                        <a:spcAft>
                          <a:spcPts val="0"/>
                        </a:spcAft>
                      </a:pPr>
                      <a:r>
                        <a:rPr lang="en-GB" sz="1600" dirty="0">
                          <a:effectLst/>
                        </a:rPr>
                        <a:t>0-1 OUT OF 5</a:t>
                      </a:r>
                      <a:endParaRPr lang="en-GB" sz="16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8" name="Rounded Rectangular Callout 7"/>
          <p:cNvSpPr/>
          <p:nvPr/>
        </p:nvSpPr>
        <p:spPr>
          <a:xfrm>
            <a:off x="6168008" y="646684"/>
            <a:ext cx="4276328" cy="853108"/>
          </a:xfrm>
          <a:prstGeom prst="wedgeRoundRectCallout">
            <a:avLst>
              <a:gd name="adj1" fmla="val 46613"/>
              <a:gd name="adj2" fmla="val 136312"/>
              <a:gd name="adj3" fmla="val 16667"/>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prstClr val="black"/>
                </a:solidFill>
              </a:rPr>
              <a:t>Your finished Prospectus will be scored on the following three areas.</a:t>
            </a:r>
          </a:p>
        </p:txBody>
      </p:sp>
    </p:spTree>
    <p:extLst>
      <p:ext uri="{BB962C8B-B14F-4D97-AF65-F5344CB8AC3E}">
        <p14:creationId xmlns:p14="http://schemas.microsoft.com/office/powerpoint/2010/main" val="44626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Roles</a:t>
            </a:r>
            <a:endParaRPr lang="en-GB" dirty="0"/>
          </a:p>
        </p:txBody>
      </p:sp>
      <p:sp>
        <p:nvSpPr>
          <p:cNvPr id="3" name="Content Placeholder 2"/>
          <p:cNvSpPr>
            <a:spLocks noGrp="1"/>
          </p:cNvSpPr>
          <p:nvPr>
            <p:ph sz="quarter" idx="1"/>
          </p:nvPr>
        </p:nvSpPr>
        <p:spPr/>
        <p:txBody>
          <a:bodyPr/>
          <a:lstStyle/>
          <a:p>
            <a:pPr marL="0" indent="0">
              <a:buNone/>
            </a:pPr>
            <a:r>
              <a:rPr lang="en-GB" dirty="0"/>
              <a:t>1</a:t>
            </a:r>
            <a:r>
              <a:rPr lang="en-GB" dirty="0" smtClean="0"/>
              <a:t>. People design a rough plan of what sections you need- including a contents page.</a:t>
            </a:r>
          </a:p>
          <a:p>
            <a:pPr marL="0" indent="0">
              <a:buNone/>
            </a:pPr>
            <a:endParaRPr lang="en-GB" dirty="0"/>
          </a:p>
          <a:p>
            <a:pPr marL="0" indent="0">
              <a:buNone/>
            </a:pPr>
            <a:r>
              <a:rPr lang="en-GB" dirty="0" smtClean="0"/>
              <a:t>2. Split up topics </a:t>
            </a:r>
            <a:r>
              <a:rPr lang="en-GB" dirty="0" err="1" smtClean="0"/>
              <a:t>eg</a:t>
            </a:r>
            <a:r>
              <a:rPr lang="en-GB" dirty="0" smtClean="0"/>
              <a:t>: different subjects, rules, activities.- two people could work on each topic. One researching and one planning.</a:t>
            </a:r>
          </a:p>
          <a:p>
            <a:pPr marL="0" indent="0">
              <a:buNone/>
            </a:pPr>
            <a:endParaRPr lang="en-GB" dirty="0"/>
          </a:p>
          <a:p>
            <a:pPr marL="0" indent="0">
              <a:buNone/>
            </a:pPr>
            <a:endParaRPr lang="en-GB" dirty="0" smtClean="0"/>
          </a:p>
        </p:txBody>
      </p:sp>
      <p:sp>
        <p:nvSpPr>
          <p:cNvPr id="4" name="TextBox 3"/>
          <p:cNvSpPr txBox="1"/>
          <p:nvPr/>
        </p:nvSpPr>
        <p:spPr>
          <a:xfrm>
            <a:off x="1631504" y="6077893"/>
            <a:ext cx="7920880" cy="646331"/>
          </a:xfrm>
          <a:prstGeom prst="rect">
            <a:avLst/>
          </a:prstGeom>
          <a:solidFill>
            <a:schemeClr val="bg1"/>
          </a:solidFill>
          <a:ln>
            <a:solidFill>
              <a:schemeClr val="accent1"/>
            </a:solidFill>
          </a:ln>
        </p:spPr>
        <p:txBody>
          <a:bodyPr wrap="square" rtlCol="0">
            <a:spAutoFit/>
          </a:bodyPr>
          <a:lstStyle/>
          <a:p>
            <a:r>
              <a:rPr lang="en-GB" dirty="0">
                <a:solidFill>
                  <a:prstClr val="black"/>
                </a:solidFill>
              </a:rPr>
              <a:t>Top Tip: think about the lesson you had on PLTS- they are on the wall if you need them!</a:t>
            </a:r>
          </a:p>
        </p:txBody>
      </p:sp>
    </p:spTree>
    <p:extLst>
      <p:ext uri="{BB962C8B-B14F-4D97-AF65-F5344CB8AC3E}">
        <p14:creationId xmlns:p14="http://schemas.microsoft.com/office/powerpoint/2010/main" val="24020411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1544" y="1196752"/>
            <a:ext cx="8424936" cy="475252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69875" indent="-269875">
              <a:buFont typeface="Arial" pitchFamily="34" charset="0"/>
              <a:buChar char="•"/>
            </a:pPr>
            <a:r>
              <a:rPr lang="en-GB" sz="2800" dirty="0">
                <a:solidFill>
                  <a:prstClr val="black"/>
                </a:solidFill>
              </a:rPr>
              <a:t>Watch the music videos carefully.</a:t>
            </a:r>
          </a:p>
          <a:p>
            <a:r>
              <a:rPr lang="en-GB" sz="2800" dirty="0">
                <a:solidFill>
                  <a:prstClr val="black"/>
                </a:solidFill>
                <a:hlinkClick r:id="rId2"/>
              </a:rPr>
              <a:t>https://www.youtube.com/watch?v=AKs43dHBSWA&amp;safe=true</a:t>
            </a:r>
            <a:endParaRPr lang="en-GB" sz="2800" dirty="0">
              <a:solidFill>
                <a:prstClr val="black"/>
              </a:solidFill>
            </a:endParaRPr>
          </a:p>
          <a:p>
            <a:pPr>
              <a:buFont typeface="Arial" pitchFamily="34" charset="0"/>
              <a:buChar char="•"/>
            </a:pPr>
            <a:endParaRPr lang="en-GB" sz="2800" dirty="0">
              <a:solidFill>
                <a:prstClr val="black"/>
              </a:solidFill>
            </a:endParaRPr>
          </a:p>
          <a:p>
            <a:r>
              <a:rPr lang="en-GB" sz="2800" dirty="0">
                <a:solidFill>
                  <a:prstClr val="black"/>
                </a:solidFill>
                <a:hlinkClick r:id="rId3"/>
              </a:rPr>
              <a:t>https://www.youtube.com/watch?v=gJLIiF15wjQ&amp;safe=true</a:t>
            </a:r>
            <a:endParaRPr lang="en-GB" sz="2800" dirty="0">
              <a:solidFill>
                <a:prstClr val="black"/>
              </a:solidFill>
            </a:endParaRPr>
          </a:p>
          <a:p>
            <a:pPr marL="360363" indent="-360363">
              <a:buFont typeface="Arial" pitchFamily="34" charset="0"/>
              <a:buChar char="•"/>
            </a:pPr>
            <a:r>
              <a:rPr lang="en-GB" sz="2800" dirty="0">
                <a:solidFill>
                  <a:prstClr val="black"/>
                </a:solidFill>
              </a:rPr>
              <a:t>Think about what image the songs and videos give the bands.</a:t>
            </a:r>
          </a:p>
          <a:p>
            <a:pPr marL="360363" indent="-360363">
              <a:buFont typeface="Arial" pitchFamily="34" charset="0"/>
              <a:buChar char="•"/>
            </a:pPr>
            <a:endParaRPr lang="en-GB" sz="2800" dirty="0">
              <a:solidFill>
                <a:prstClr val="black"/>
              </a:solidFill>
            </a:endParaRPr>
          </a:p>
          <a:p>
            <a:pPr marL="360363" indent="-360363">
              <a:buFont typeface="Arial" pitchFamily="34" charset="0"/>
              <a:buChar char="•"/>
            </a:pPr>
            <a:r>
              <a:rPr lang="en-GB" sz="2800" dirty="0">
                <a:solidFill>
                  <a:prstClr val="black"/>
                </a:solidFill>
              </a:rPr>
              <a:t>Write a few words down in the correct section of your books</a:t>
            </a:r>
          </a:p>
        </p:txBody>
      </p:sp>
    </p:spTree>
    <p:extLst>
      <p:ext uri="{BB962C8B-B14F-4D97-AF65-F5344CB8AC3E}">
        <p14:creationId xmlns:p14="http://schemas.microsoft.com/office/powerpoint/2010/main" val="2381759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76200">
            <a:noFill/>
          </a:ln>
        </p:spPr>
        <p:txBody>
          <a:bodyPr>
            <a:normAutofit/>
          </a:bodyPr>
          <a:lstStyle/>
          <a:p>
            <a:r>
              <a:rPr lang="en-GB"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Introducing the Band</a:t>
            </a:r>
            <a:endParaRPr lang="en-GB"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a:xfrm>
            <a:off x="2135560" y="1628801"/>
            <a:ext cx="8229600" cy="4525963"/>
          </a:xfrm>
          <a:solidFill>
            <a:schemeClr val="bg1"/>
          </a:solidFill>
        </p:spPr>
        <p:txBody>
          <a:bodyPr>
            <a:normAutofit lnSpcReduction="10000"/>
          </a:bodyPr>
          <a:lstStyle/>
          <a:p>
            <a:pPr>
              <a:buNone/>
            </a:pPr>
            <a:r>
              <a:rPr lang="en-GB" u="sng" dirty="0" smtClean="0"/>
              <a:t>Objectives</a:t>
            </a:r>
          </a:p>
          <a:p>
            <a:endParaRPr lang="en-GB" dirty="0" smtClean="0"/>
          </a:p>
          <a:p>
            <a:pPr marL="514350" indent="-514350">
              <a:buFont typeface="+mj-lt"/>
              <a:buAutoNum type="arabicPeriod"/>
            </a:pPr>
            <a:r>
              <a:rPr lang="en-GB" sz="3000" dirty="0"/>
              <a:t>I will think back on the way my group worked together.</a:t>
            </a:r>
          </a:p>
          <a:p>
            <a:pPr marL="514350" indent="-514350">
              <a:buFont typeface="+mj-lt"/>
              <a:buAutoNum type="arabicPeriod"/>
            </a:pPr>
            <a:endParaRPr lang="en-GB" sz="3000" dirty="0"/>
          </a:p>
          <a:p>
            <a:pPr marL="514350" indent="-514350">
              <a:buFont typeface="+mj-lt"/>
              <a:buAutoNum type="arabicPeriod"/>
            </a:pPr>
            <a:r>
              <a:rPr lang="en-GB" sz="3000" dirty="0"/>
              <a:t>I will consider the strengths of my group members.</a:t>
            </a:r>
          </a:p>
          <a:p>
            <a:pPr marL="514350" indent="-514350">
              <a:buFont typeface="+mj-lt"/>
              <a:buAutoNum type="arabicPeriod"/>
            </a:pPr>
            <a:endParaRPr lang="en-GB" sz="3000" dirty="0"/>
          </a:p>
          <a:p>
            <a:pPr marL="514350" indent="-514350">
              <a:buFont typeface="+mj-lt"/>
              <a:buAutoNum type="arabicPeriod"/>
            </a:pPr>
            <a:r>
              <a:rPr lang="en-US" sz="3000" dirty="0"/>
              <a:t>I will promote my group</a:t>
            </a:r>
            <a:r>
              <a:rPr lang="en-US" sz="2800" dirty="0"/>
              <a:t>.</a:t>
            </a:r>
            <a:endParaRPr lang="en-GB" sz="2800" dirty="0"/>
          </a:p>
          <a:p>
            <a:pPr marL="514350" lvl="1" indent="-514350">
              <a:buNone/>
            </a:pPr>
            <a:endParaRPr lang="en-GB" dirty="0" smtClean="0"/>
          </a:p>
          <a:p>
            <a:pPr marL="514350" indent="-514350">
              <a:buFont typeface="+mj-lt"/>
              <a:buAutoNum type="arabicPeriod"/>
            </a:pPr>
            <a:endParaRPr lang="en-GB" dirty="0" smtClean="0"/>
          </a:p>
        </p:txBody>
      </p:sp>
    </p:spTree>
    <p:extLst>
      <p:ext uri="{BB962C8B-B14F-4D97-AF65-F5344CB8AC3E}">
        <p14:creationId xmlns:p14="http://schemas.microsoft.com/office/powerpoint/2010/main" val="16930697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Your Task</a:t>
            </a:r>
            <a:endParaRPr lang="en-GB"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a:solidFill>
            <a:schemeClr val="bg1"/>
          </a:solidFill>
        </p:spPr>
        <p:txBody>
          <a:bodyPr/>
          <a:lstStyle/>
          <a:p>
            <a:r>
              <a:rPr lang="en-GB" dirty="0" smtClean="0"/>
              <a:t>Write you group’s own signature song.</a:t>
            </a:r>
          </a:p>
          <a:p>
            <a:endParaRPr lang="en-GB" dirty="0"/>
          </a:p>
          <a:p>
            <a:r>
              <a:rPr lang="en-GB" dirty="0" smtClean="0"/>
              <a:t>It must introduce each member of the group and explain what they did for the prospectus.</a:t>
            </a:r>
          </a:p>
          <a:p>
            <a:endParaRPr lang="en-GB" dirty="0"/>
          </a:p>
          <a:p>
            <a:endParaRPr lang="en-GB" dirty="0" smtClean="0"/>
          </a:p>
        </p:txBody>
      </p:sp>
      <p:sp>
        <p:nvSpPr>
          <p:cNvPr id="4" name="TextBox 3"/>
          <p:cNvSpPr txBox="1"/>
          <p:nvPr/>
        </p:nvSpPr>
        <p:spPr>
          <a:xfrm>
            <a:off x="2855640" y="4653136"/>
            <a:ext cx="5976664" cy="369332"/>
          </a:xfrm>
          <a:prstGeom prst="rect">
            <a:avLst/>
          </a:prstGeom>
          <a:noFill/>
        </p:spPr>
        <p:txBody>
          <a:bodyPr wrap="square" rtlCol="0">
            <a:spAutoFit/>
          </a:bodyPr>
          <a:lstStyle/>
          <a:p>
            <a:pPr algn="ctr"/>
            <a:r>
              <a:rPr lang="en-GB" dirty="0">
                <a:solidFill>
                  <a:prstClr val="black"/>
                </a:solidFill>
              </a:rPr>
              <a:t>Check out the past examples!!!!!</a:t>
            </a:r>
          </a:p>
        </p:txBody>
      </p:sp>
    </p:spTree>
    <p:extLst>
      <p:ext uri="{BB962C8B-B14F-4D97-AF65-F5344CB8AC3E}">
        <p14:creationId xmlns:p14="http://schemas.microsoft.com/office/powerpoint/2010/main" val="119996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Your Task</a:t>
            </a:r>
            <a:endParaRPr lang="en-GB"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a:solidFill>
            <a:schemeClr val="bg1"/>
          </a:solidFill>
        </p:spPr>
        <p:txBody>
          <a:bodyPr>
            <a:normAutofit/>
          </a:bodyPr>
          <a:lstStyle/>
          <a:p>
            <a:r>
              <a:rPr lang="en-GB" dirty="0" smtClean="0"/>
              <a:t>Write you group’s own signature song / poem / rhyme. Include up to 4 verses/ chorus.</a:t>
            </a:r>
            <a:endParaRPr lang="en-GB" dirty="0"/>
          </a:p>
          <a:p>
            <a:r>
              <a:rPr lang="en-GB" dirty="0" smtClean="0"/>
              <a:t>It must introduce each member of the group and explain what they did for the prospectus.</a:t>
            </a:r>
          </a:p>
          <a:p>
            <a:r>
              <a:rPr lang="en-GB" dirty="0" smtClean="0"/>
              <a:t>You may wish to include any information you found out or included.</a:t>
            </a:r>
          </a:p>
          <a:p>
            <a:r>
              <a:rPr lang="en-GB" dirty="0" smtClean="0"/>
              <a:t>You could tell a story through your song / poem / rhyme.</a:t>
            </a:r>
          </a:p>
          <a:p>
            <a:endParaRPr lang="en-GB" dirty="0"/>
          </a:p>
          <a:p>
            <a:endParaRPr lang="en-GB" dirty="0" smtClean="0"/>
          </a:p>
        </p:txBody>
      </p:sp>
    </p:spTree>
    <p:extLst>
      <p:ext uri="{BB962C8B-B14F-4D97-AF65-F5344CB8AC3E}">
        <p14:creationId xmlns:p14="http://schemas.microsoft.com/office/powerpoint/2010/main" val="3414055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By the end of this lesson you will…</a:t>
            </a:r>
            <a:endParaRPr lang="en-GB" dirty="0"/>
          </a:p>
        </p:txBody>
      </p:sp>
      <p:sp>
        <p:nvSpPr>
          <p:cNvPr id="3" name="Content Placeholder 2"/>
          <p:cNvSpPr>
            <a:spLocks noGrp="1"/>
          </p:cNvSpPr>
          <p:nvPr>
            <p:ph idx="1"/>
          </p:nvPr>
        </p:nvSpPr>
        <p:spPr/>
        <p:txBody>
          <a:bodyPr/>
          <a:lstStyle/>
          <a:p>
            <a:pPr marL="0" indent="0">
              <a:buNone/>
            </a:pPr>
            <a:r>
              <a:rPr lang="en-GB" dirty="0" smtClean="0"/>
              <a:t>… know the rules for PSHEE.</a:t>
            </a:r>
          </a:p>
          <a:p>
            <a:pPr marL="0" indent="0">
              <a:buNone/>
            </a:pPr>
            <a:endParaRPr lang="en-GB" dirty="0"/>
          </a:p>
          <a:p>
            <a:pPr marL="0" indent="0">
              <a:buNone/>
            </a:pPr>
            <a:r>
              <a:rPr lang="en-GB" dirty="0" smtClean="0"/>
              <a:t>… remember the PSHEE lessons I had at my school.</a:t>
            </a:r>
          </a:p>
          <a:p>
            <a:pPr marL="0" indent="0">
              <a:buNone/>
            </a:pPr>
            <a:endParaRPr lang="en-GB" dirty="0"/>
          </a:p>
          <a:p>
            <a:pPr marL="0" indent="0">
              <a:buNone/>
            </a:pPr>
            <a:r>
              <a:rPr lang="en-GB" dirty="0" smtClean="0"/>
              <a:t>… know what PSHEE will be all about at </a:t>
            </a:r>
            <a:r>
              <a:rPr lang="en-GB" dirty="0" err="1" smtClean="0"/>
              <a:t>Kingshill</a:t>
            </a:r>
            <a:r>
              <a:rPr lang="en-GB" dirty="0" smtClean="0"/>
              <a:t>.</a:t>
            </a:r>
            <a:endParaRPr lang="en-GB" dirty="0"/>
          </a:p>
        </p:txBody>
      </p:sp>
    </p:spTree>
    <p:extLst>
      <p:ext uri="{BB962C8B-B14F-4D97-AF65-F5344CB8AC3E}">
        <p14:creationId xmlns:p14="http://schemas.microsoft.com/office/powerpoint/2010/main" val="345091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t>
            </a:r>
            <a:r>
              <a:rPr lang="en-GB"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esson </a:t>
            </a:r>
            <a:r>
              <a:rPr lang="en-GB"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a:t>
            </a:r>
            <a:r>
              <a:rPr lang="en-GB"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bjectives</a:t>
            </a:r>
            <a:endParaRPr lang="en-GB"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Rounded Rectangle 2"/>
          <p:cNvSpPr/>
          <p:nvPr/>
        </p:nvSpPr>
        <p:spPr>
          <a:xfrm>
            <a:off x="1991544" y="1700808"/>
            <a:ext cx="8280920" cy="129614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r>
              <a:rPr lang="en-GB" sz="2800" b="1" dirty="0">
                <a:solidFill>
                  <a:srgbClr val="FF0000"/>
                </a:solidFill>
              </a:rPr>
              <a:t>I will consider the strengths of my group members.</a:t>
            </a:r>
          </a:p>
        </p:txBody>
      </p:sp>
      <p:sp>
        <p:nvSpPr>
          <p:cNvPr id="4" name="Rounded Rectangle 3"/>
          <p:cNvSpPr/>
          <p:nvPr/>
        </p:nvSpPr>
        <p:spPr>
          <a:xfrm>
            <a:off x="1991544" y="3284984"/>
            <a:ext cx="8280920" cy="129614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r>
              <a:rPr lang="en-GB" sz="2800" b="1" dirty="0">
                <a:solidFill>
                  <a:srgbClr val="FF0000"/>
                </a:solidFill>
              </a:rPr>
              <a:t>I will think back on the way my group worked together.</a:t>
            </a:r>
          </a:p>
        </p:txBody>
      </p:sp>
      <p:sp>
        <p:nvSpPr>
          <p:cNvPr id="5" name="Rounded Rectangle 4"/>
          <p:cNvSpPr/>
          <p:nvPr/>
        </p:nvSpPr>
        <p:spPr>
          <a:xfrm>
            <a:off x="1991544" y="5013176"/>
            <a:ext cx="8280920" cy="129614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r>
              <a:rPr lang="en-US" sz="2800" b="1" dirty="0">
                <a:solidFill>
                  <a:srgbClr val="FF0000"/>
                </a:solidFill>
              </a:rPr>
              <a:t>I will promote my group</a:t>
            </a:r>
            <a:r>
              <a:rPr lang="en-US" sz="2400" b="1" dirty="0">
                <a:solidFill>
                  <a:srgbClr val="FF0000"/>
                </a:solidFill>
              </a:rPr>
              <a:t>.</a:t>
            </a:r>
            <a:endParaRPr lang="en-GB" sz="2400" b="1" dirty="0">
              <a:solidFill>
                <a:srgbClr val="FF0000"/>
              </a:solidFill>
            </a:endParaRPr>
          </a:p>
        </p:txBody>
      </p:sp>
      <p:sp>
        <p:nvSpPr>
          <p:cNvPr id="6" name="Rounded Rectangle 5"/>
          <p:cNvSpPr/>
          <p:nvPr/>
        </p:nvSpPr>
        <p:spPr>
          <a:xfrm>
            <a:off x="1991544" y="1700808"/>
            <a:ext cx="8280920" cy="1296144"/>
          </a:xfrm>
          <a:prstGeom prst="roundRect">
            <a:avLst/>
          </a:prstGeom>
          <a:solidFill>
            <a:srgbClr val="0000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endParaRPr lang="en-GB" sz="2800" b="1" dirty="0">
              <a:solidFill>
                <a:srgbClr val="FF0000"/>
              </a:solidFill>
            </a:endParaRPr>
          </a:p>
        </p:txBody>
      </p:sp>
      <p:sp>
        <p:nvSpPr>
          <p:cNvPr id="7" name="Rounded Rectangle 6"/>
          <p:cNvSpPr/>
          <p:nvPr/>
        </p:nvSpPr>
        <p:spPr>
          <a:xfrm>
            <a:off x="1991544" y="3284984"/>
            <a:ext cx="8280920" cy="1296144"/>
          </a:xfrm>
          <a:prstGeom prst="roundRect">
            <a:avLst/>
          </a:prstGeom>
          <a:solidFill>
            <a:srgbClr val="00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endParaRPr lang="en-GB" sz="2800" b="1" dirty="0">
              <a:solidFill>
                <a:srgbClr val="FF0000"/>
              </a:solidFill>
            </a:endParaRPr>
          </a:p>
        </p:txBody>
      </p:sp>
      <p:sp>
        <p:nvSpPr>
          <p:cNvPr id="8" name="Rounded Rectangle 7"/>
          <p:cNvSpPr/>
          <p:nvPr/>
        </p:nvSpPr>
        <p:spPr>
          <a:xfrm>
            <a:off x="1991544" y="5013176"/>
            <a:ext cx="8280920" cy="1296144"/>
          </a:xfrm>
          <a:prstGeom prst="roundRect">
            <a:avLst/>
          </a:prstGeom>
          <a:solidFill>
            <a:srgbClr val="6600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endParaRPr lang="en-GB" sz="2800" b="1" dirty="0">
              <a:solidFill>
                <a:srgbClr val="FF0000"/>
              </a:solidFill>
            </a:endParaRPr>
          </a:p>
        </p:txBody>
      </p:sp>
    </p:spTree>
    <p:extLst>
      <p:ext uri="{BB962C8B-B14F-4D97-AF65-F5344CB8AC3E}">
        <p14:creationId xmlns:p14="http://schemas.microsoft.com/office/powerpoint/2010/main" val="986373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1" presetClass="exit" presetSubtype="4" fill="hold" grpId="0" nodeType="clickEffect">
                                  <p:stCondLst>
                                    <p:cond delay="0"/>
                                  </p:stCondLst>
                                  <p:childTnLst>
                                    <p:animEffect transition="out" filter="wheel(4)">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8" presetClass="exit" presetSubtype="16" fill="hold" grpId="0" nodeType="clickEffect">
                                  <p:stCondLst>
                                    <p:cond delay="0"/>
                                  </p:stCondLst>
                                  <p:childTnLst>
                                    <p:animEffect transition="out" filter="diamond(in)">
                                      <p:cBhvr>
                                        <p:cTn id="18" dur="1000"/>
                                        <p:tgtEl>
                                          <p:spTgt spid="7"/>
                                        </p:tgtEl>
                                      </p:cBhvr>
                                    </p:animEffect>
                                    <p:set>
                                      <p:cBhvr>
                                        <p:cTn id="1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3953" y="1268760"/>
            <a:ext cx="4840559" cy="435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4143" t="62572"/>
          <a:stretch>
            <a:fillRect/>
          </a:stretch>
        </p:blipFill>
        <p:spPr bwMode="auto">
          <a:xfrm>
            <a:off x="1524001" y="4005064"/>
            <a:ext cx="4155975" cy="163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4143" b="69002"/>
          <a:stretch>
            <a:fillRect/>
          </a:stretch>
        </p:blipFill>
        <p:spPr bwMode="auto">
          <a:xfrm>
            <a:off x="1524001" y="1268760"/>
            <a:ext cx="4155975" cy="135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00" y="2492896"/>
            <a:ext cx="6084168" cy="1446550"/>
          </a:xfrm>
          <a:prstGeom prst="rect">
            <a:avLst/>
          </a:prstGeom>
          <a:solidFill>
            <a:schemeClr val="accent1">
              <a:lumMod val="20000"/>
              <a:lumOff val="80000"/>
            </a:schemeClr>
          </a:solidFill>
          <a:effectLst>
            <a:softEdge rad="63500"/>
          </a:effectLst>
        </p:spPr>
        <p:txBody>
          <a:bodyPr wrap="square" rtlCol="0">
            <a:spAutoFit/>
          </a:bodyPr>
          <a:lstStyle/>
          <a:p>
            <a:r>
              <a:rPr lang="en-GB" sz="8800" dirty="0">
                <a:solidFill>
                  <a:prstClr val="black"/>
                </a:solidFill>
                <a:latin typeface="Brush Script MT" pitchFamily="66" charset="0"/>
              </a:rPr>
              <a:t> </a:t>
            </a:r>
            <a:r>
              <a:rPr lang="en-GB" sz="8800" dirty="0" err="1">
                <a:solidFill>
                  <a:prstClr val="black"/>
                </a:solidFill>
                <a:latin typeface="Brush Script MT" pitchFamily="66" charset="0"/>
              </a:rPr>
              <a:t>PSHEo</a:t>
            </a:r>
            <a:endParaRPr lang="en-GB" sz="8800" dirty="0">
              <a:solidFill>
                <a:prstClr val="black"/>
              </a:solidFill>
              <a:latin typeface="Brush Script MT" pitchFamily="66" charset="0"/>
            </a:endParaRPr>
          </a:p>
        </p:txBody>
      </p:sp>
      <p:sp>
        <p:nvSpPr>
          <p:cNvPr id="10" name="Rectangle 9"/>
          <p:cNvSpPr/>
          <p:nvPr/>
        </p:nvSpPr>
        <p:spPr>
          <a:xfrm>
            <a:off x="6384032" y="3717032"/>
            <a:ext cx="3240360" cy="432048"/>
          </a:xfrm>
          <a:prstGeom prst="rect">
            <a:avLst/>
          </a:prstGeom>
          <a:solidFill>
            <a:schemeClr val="bg1">
              <a:lumMod val="9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183" t="56800" r="18730" b="36109"/>
          <a:stretch/>
        </p:blipFill>
        <p:spPr bwMode="auto">
          <a:xfrm>
            <a:off x="3287688" y="3645024"/>
            <a:ext cx="5780508" cy="576064"/>
          </a:xfrm>
          <a:prstGeom prst="rect">
            <a:avLst/>
          </a:prstGeom>
          <a:noFill/>
          <a:ln>
            <a:noFill/>
          </a:ln>
          <a:effectLst>
            <a:outerShdw dist="35921" dir="2700000" algn="ctr" rotWithShape="0">
              <a:schemeClr val="bg2"/>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7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ppt_w</p:attrName>
                                        </p:attrNameLst>
                                      </p:cBhvr>
                                      <p:tavLst>
                                        <p:tav tm="0" fmla="#ppt_w*sin(2.5*pi*$)">
                                          <p:val>
                                            <p:fltVal val="0"/>
                                          </p:val>
                                        </p:tav>
                                        <p:tav tm="100000">
                                          <p:val>
                                            <p:fltVal val="1"/>
                                          </p:val>
                                        </p:tav>
                                      </p:tavLst>
                                    </p:anim>
                                    <p:anim calcmode="lin" valueType="num">
                                      <p:cBhvr>
                                        <p:cTn id="9" dur="2000" fill="hold"/>
                                        <p:tgtEl>
                                          <p:spTgt spid="307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ppt_w</p:attrName>
                                        </p:attrNameLst>
                                      </p:cBhvr>
                                      <p:tavLst>
                                        <p:tav tm="0" fmla="#ppt_w*sin(2.5*pi*$)">
                                          <p:val>
                                            <p:fltVal val="0"/>
                                          </p:val>
                                        </p:tav>
                                        <p:tav tm="100000">
                                          <p:val>
                                            <p:fltVal val="1"/>
                                          </p:val>
                                        </p:tav>
                                      </p:tavLst>
                                    </p:anim>
                                    <p:anim calcmode="lin" valueType="num">
                                      <p:cBhvr>
                                        <p:cTn id="2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rotWithShape="1">
          <a:blip r:embed="rId3"/>
          <a:srcRect l="4495" t="15333" r="40050" b="35212"/>
          <a:stretch/>
        </p:blipFill>
        <p:spPr>
          <a:xfrm>
            <a:off x="2057400" y="1371600"/>
            <a:ext cx="7606146" cy="42394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83817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Growing Up</a:t>
            </a:r>
            <a:endParaRPr lang="en-GB" dirty="0"/>
          </a:p>
        </p:txBody>
      </p:sp>
      <p:sp>
        <p:nvSpPr>
          <p:cNvPr id="5" name="Content Placeholder 4"/>
          <p:cNvSpPr>
            <a:spLocks noGrp="1"/>
          </p:cNvSpPr>
          <p:nvPr>
            <p:ph idx="1"/>
          </p:nvPr>
        </p:nvSpPr>
        <p:spPr>
          <a:xfrm>
            <a:off x="635000" y="1690688"/>
            <a:ext cx="6426200" cy="2454275"/>
          </a:xfrm>
        </p:spPr>
        <p:txBody>
          <a:bodyPr>
            <a:normAutofit/>
          </a:bodyPr>
          <a:lstStyle/>
          <a:p>
            <a:r>
              <a:rPr lang="en-GB" sz="2400" dirty="0" smtClean="0"/>
              <a:t>I will discuss what happens during puberty</a:t>
            </a:r>
          </a:p>
          <a:p>
            <a:r>
              <a:rPr lang="en-GB" sz="2400" dirty="0" smtClean="0"/>
              <a:t>I will understand what changes will happen to my body</a:t>
            </a:r>
          </a:p>
          <a:p>
            <a:r>
              <a:rPr lang="en-GB" sz="2400" dirty="0" smtClean="0"/>
              <a:t>I will be a good listener</a:t>
            </a:r>
            <a:endParaRPr lang="en-GB" sz="2400" dirty="0"/>
          </a:p>
        </p:txBody>
      </p:sp>
      <p:pic>
        <p:nvPicPr>
          <p:cNvPr id="6" name="Picture 5"/>
          <p:cNvPicPr>
            <a:picLocks noChangeAspect="1"/>
          </p:cNvPicPr>
          <p:nvPr/>
        </p:nvPicPr>
        <p:blipFill>
          <a:blip r:embed="rId2"/>
          <a:stretch>
            <a:fillRect/>
          </a:stretch>
        </p:blipFill>
        <p:spPr>
          <a:xfrm>
            <a:off x="3181339" y="5095649"/>
            <a:ext cx="6108721" cy="1798476"/>
          </a:xfrm>
          <a:prstGeom prst="rect">
            <a:avLst/>
          </a:prstGeom>
        </p:spPr>
      </p:pic>
      <p:sp>
        <p:nvSpPr>
          <p:cNvPr id="7" name="TextBox 6"/>
          <p:cNvSpPr txBox="1"/>
          <p:nvPr/>
        </p:nvSpPr>
        <p:spPr>
          <a:xfrm>
            <a:off x="663569" y="3812392"/>
            <a:ext cx="3009900" cy="646331"/>
          </a:xfrm>
          <a:prstGeom prst="rect">
            <a:avLst/>
          </a:prstGeom>
          <a:noFill/>
        </p:spPr>
        <p:txBody>
          <a:bodyPr wrap="square" rtlCol="0">
            <a:spAutoFit/>
          </a:bodyPr>
          <a:lstStyle/>
          <a:p>
            <a:r>
              <a:rPr lang="en-GB" dirty="0">
                <a:solidFill>
                  <a:prstClr val="black"/>
                </a:solidFill>
                <a:latin typeface="Kristen ITC" panose="03050502040202030202" pitchFamily="66" charset="0"/>
              </a:rPr>
              <a:t>Talking about puberty in SCIENCE</a:t>
            </a:r>
          </a:p>
        </p:txBody>
      </p:sp>
      <p:sp>
        <p:nvSpPr>
          <p:cNvPr id="8" name="TextBox 7"/>
          <p:cNvSpPr txBox="1"/>
          <p:nvPr/>
        </p:nvSpPr>
        <p:spPr>
          <a:xfrm>
            <a:off x="8523515" y="3821797"/>
            <a:ext cx="3009900" cy="646331"/>
          </a:xfrm>
          <a:prstGeom prst="rect">
            <a:avLst/>
          </a:prstGeom>
          <a:noFill/>
        </p:spPr>
        <p:txBody>
          <a:bodyPr wrap="square" rtlCol="0">
            <a:spAutoFit/>
          </a:bodyPr>
          <a:lstStyle/>
          <a:p>
            <a:r>
              <a:rPr lang="en-GB" dirty="0">
                <a:solidFill>
                  <a:prstClr val="black"/>
                </a:solidFill>
                <a:latin typeface="Kristen ITC" panose="03050502040202030202" pitchFamily="66" charset="0"/>
              </a:rPr>
              <a:t>Talking about puberty in PSHE</a:t>
            </a:r>
          </a:p>
        </p:txBody>
      </p:sp>
      <p:cxnSp>
        <p:nvCxnSpPr>
          <p:cNvPr id="10" name="Straight Arrow Connector 9"/>
          <p:cNvCxnSpPr/>
          <p:nvPr/>
        </p:nvCxnSpPr>
        <p:spPr>
          <a:xfrm>
            <a:off x="2425700" y="4368800"/>
            <a:ext cx="755639" cy="5842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a:off x="9474199" y="4368800"/>
            <a:ext cx="812800" cy="8345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Oval Callout 1"/>
          <p:cNvSpPr/>
          <p:nvPr/>
        </p:nvSpPr>
        <p:spPr>
          <a:xfrm>
            <a:off x="4956169" y="3543300"/>
            <a:ext cx="2743200" cy="2108200"/>
          </a:xfrm>
          <a:prstGeom prst="wedgeEllipseCallout">
            <a:avLst>
              <a:gd name="adj1" fmla="val 57871"/>
              <a:gd name="adj2" fmla="val 48645"/>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70C0"/>
                </a:solidFill>
                <a:latin typeface="Kristen ITC" panose="03050502040202030202" pitchFamily="66" charset="0"/>
              </a:rPr>
              <a:t>Any questions?</a:t>
            </a:r>
          </a:p>
        </p:txBody>
      </p:sp>
    </p:spTree>
    <p:extLst>
      <p:ext uri="{BB962C8B-B14F-4D97-AF65-F5344CB8AC3E}">
        <p14:creationId xmlns:p14="http://schemas.microsoft.com/office/powerpoint/2010/main" val="370563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FF00"/>
            </a:gs>
            <a:gs pos="83000">
              <a:schemeClr val="accent1">
                <a:lumMod val="45000"/>
                <a:lumOff val="55000"/>
              </a:schemeClr>
            </a:gs>
            <a:gs pos="100000">
              <a:srgbClr val="7030A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Rectangle 3"/>
          <p:cNvSpPr/>
          <p:nvPr/>
        </p:nvSpPr>
        <p:spPr>
          <a:xfrm>
            <a:off x="3989221" y="139729"/>
            <a:ext cx="4297971" cy="1569660"/>
          </a:xfrm>
          <a:prstGeom prst="rect">
            <a:avLst/>
          </a:prstGeom>
          <a:noFill/>
        </p:spPr>
        <p:txBody>
          <a:bodyPr wrap="none" lIns="91440" tIns="45720" rIns="91440" bIns="45720">
            <a:spAutoFit/>
          </a:bodyPr>
          <a:lstStyle/>
          <a:p>
            <a:pPr algn="ctr"/>
            <a:r>
              <a:rPr lang="en-US" sz="9600" b="1" dirty="0" smtClean="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rPr>
              <a:t>PUBERTY?</a:t>
            </a:r>
            <a:endParaRPr lang="en-US" sz="9600" b="1" dirty="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endParaRPr>
          </a:p>
        </p:txBody>
      </p:sp>
      <p:sp>
        <p:nvSpPr>
          <p:cNvPr id="2" name="TextBox 1"/>
          <p:cNvSpPr txBox="1"/>
          <p:nvPr/>
        </p:nvSpPr>
        <p:spPr>
          <a:xfrm>
            <a:off x="1026942" y="1969477"/>
            <a:ext cx="10396024" cy="2554545"/>
          </a:xfrm>
          <a:prstGeom prst="rect">
            <a:avLst/>
          </a:prstGeom>
          <a:solidFill>
            <a:schemeClr val="bg1"/>
          </a:solidFill>
        </p:spPr>
        <p:txBody>
          <a:bodyPr wrap="square" rtlCol="0">
            <a:spAutoFit/>
          </a:bodyPr>
          <a:lstStyle/>
          <a:p>
            <a:r>
              <a:rPr lang="en-GB" sz="3200" dirty="0" smtClean="0">
                <a:solidFill>
                  <a:prstClr val="black"/>
                </a:solidFill>
                <a:latin typeface="Arial Rounded MT Bold" panose="020F0704030504030204" pitchFamily="34" charset="0"/>
              </a:rPr>
              <a:t>HOW?       – Mainly “hormones”.</a:t>
            </a:r>
          </a:p>
          <a:p>
            <a:r>
              <a:rPr lang="en-GB" sz="3200" dirty="0" smtClean="0">
                <a:solidFill>
                  <a:prstClr val="black"/>
                </a:solidFill>
                <a:latin typeface="Arial Rounded MT Bold" panose="020F0704030504030204" pitchFamily="34" charset="0"/>
              </a:rPr>
              <a:t>WHY?        – Growing up, becoming an adult. </a:t>
            </a:r>
          </a:p>
          <a:p>
            <a:r>
              <a:rPr lang="en-GB" sz="3200" dirty="0" smtClean="0">
                <a:solidFill>
                  <a:prstClr val="black"/>
                </a:solidFill>
                <a:latin typeface="Arial Rounded MT Bold" panose="020F0704030504030204" pitchFamily="34" charset="0"/>
              </a:rPr>
              <a:t>WHEN?    – Any time, really, between 8 and 17.</a:t>
            </a:r>
          </a:p>
          <a:p>
            <a:r>
              <a:rPr lang="en-GB" sz="3200" dirty="0" smtClean="0">
                <a:solidFill>
                  <a:prstClr val="black"/>
                </a:solidFill>
                <a:latin typeface="Arial Rounded MT Bold" panose="020F0704030504030204" pitchFamily="34" charset="0"/>
              </a:rPr>
              <a:t>WHERE? – Throughout your whole body (its all got </a:t>
            </a:r>
          </a:p>
          <a:p>
            <a:r>
              <a:rPr lang="en-GB" sz="3200" dirty="0">
                <a:solidFill>
                  <a:prstClr val="black"/>
                </a:solidFill>
                <a:latin typeface="Arial Rounded MT Bold" panose="020F0704030504030204" pitchFamily="34" charset="0"/>
              </a:rPr>
              <a:t> </a:t>
            </a:r>
            <a:r>
              <a:rPr lang="en-GB" sz="3200" dirty="0" smtClean="0">
                <a:solidFill>
                  <a:prstClr val="black"/>
                </a:solidFill>
                <a:latin typeface="Arial Rounded MT Bold" panose="020F0704030504030204" pitchFamily="34" charset="0"/>
              </a:rPr>
              <a:t>                     to grow!).</a:t>
            </a:r>
            <a:endParaRPr lang="en-GB" sz="32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42938394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FF00"/>
            </a:gs>
            <a:gs pos="83000">
              <a:schemeClr val="accent1">
                <a:lumMod val="45000"/>
                <a:lumOff val="55000"/>
              </a:schemeClr>
            </a:gs>
            <a:gs pos="100000">
              <a:srgbClr val="7030A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Rectangle 3"/>
          <p:cNvSpPr/>
          <p:nvPr/>
        </p:nvSpPr>
        <p:spPr>
          <a:xfrm>
            <a:off x="3682244" y="139729"/>
            <a:ext cx="4911922" cy="1569660"/>
          </a:xfrm>
          <a:prstGeom prst="rect">
            <a:avLst/>
          </a:prstGeom>
          <a:noFill/>
        </p:spPr>
        <p:txBody>
          <a:bodyPr wrap="none" lIns="91440" tIns="45720" rIns="91440" bIns="45720">
            <a:spAutoFit/>
          </a:bodyPr>
          <a:lstStyle/>
          <a:p>
            <a:pPr algn="ctr"/>
            <a:r>
              <a:rPr lang="en-US" sz="9600" b="1" dirty="0" smtClean="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rPr>
              <a:t>HORMONES!</a:t>
            </a:r>
            <a:endParaRPr lang="en-US" sz="9600" b="1" dirty="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endParaRPr>
          </a:p>
        </p:txBody>
      </p:sp>
      <p:sp>
        <p:nvSpPr>
          <p:cNvPr id="5" name="16-Point Star 4"/>
          <p:cNvSpPr/>
          <p:nvPr/>
        </p:nvSpPr>
        <p:spPr>
          <a:xfrm rot="20280635">
            <a:off x="0" y="-123484"/>
            <a:ext cx="3334043" cy="2096086"/>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From the Greek word “hormone” – to set in motion.</a:t>
            </a:r>
            <a:endParaRPr lang="en-GB" dirty="0">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77938" y="914400"/>
            <a:ext cx="9343169" cy="660235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41" y="2100669"/>
            <a:ext cx="1194554" cy="1194554"/>
          </a:xfrm>
          <a:prstGeom prst="rect">
            <a:avLst/>
          </a:prstGeom>
        </p:spPr>
      </p:pic>
      <p:sp>
        <p:nvSpPr>
          <p:cNvPr id="8" name="TextBox 7"/>
          <p:cNvSpPr txBox="1"/>
          <p:nvPr/>
        </p:nvSpPr>
        <p:spPr>
          <a:xfrm>
            <a:off x="8997669" y="2523935"/>
            <a:ext cx="2761129" cy="3785652"/>
          </a:xfrm>
          <a:prstGeom prst="rect">
            <a:avLst/>
          </a:prstGeom>
          <a:noFill/>
        </p:spPr>
        <p:txBody>
          <a:bodyPr wrap="square" rtlCol="0">
            <a:spAutoFit/>
          </a:bodyPr>
          <a:lstStyle/>
          <a:p>
            <a:r>
              <a:rPr lang="en-GB" sz="2400" dirty="0" smtClean="0">
                <a:solidFill>
                  <a:prstClr val="black"/>
                </a:solidFill>
              </a:rPr>
              <a:t>The pituitary gland then starts making loads of chemicals that get pumped into your blood stream and are sent to glands in your sex organs, enabling them to start developing.</a:t>
            </a:r>
            <a:endParaRPr lang="en-GB" sz="2400" dirty="0">
              <a:solidFill>
                <a:prstClr val="black"/>
              </a:solidFill>
            </a:endParaRPr>
          </a:p>
        </p:txBody>
      </p:sp>
    </p:spTree>
    <p:extLst>
      <p:ext uri="{BB962C8B-B14F-4D97-AF65-F5344CB8AC3E}">
        <p14:creationId xmlns:p14="http://schemas.microsoft.com/office/powerpoint/2010/main" val="226627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4" presetClass="path" presetSubtype="0" accel="50000" decel="50000" fill="hold" nodeType="clickEffect">
                                  <p:stCondLst>
                                    <p:cond delay="0"/>
                                  </p:stCondLst>
                                  <p:childTnLst>
                                    <p:animMotion origin="layout" path="M -4.375E-6 2.96296E-6 C 0.00404 -0.0081 0.01797 -0.01598 0.02305 -0.01598 C 0.05404 -0.01598 0.08607 0.10902 0.08607 0.23402 C 0.08607 0.17106 0.10209 0.10902 0.11706 0.10902 C 0.13308 0.10902 0.14805 0.17199 0.14805 0.23402 C 0.14805 0.20301 0.15599 0.17106 0.16407 0.17106 C 0.17201 0.17106 0.18008 0.20208 0.18008 0.23402 C 0.18008 0.21805 0.18412 0.20301 0.18803 0.20301 C 0.19206 0.20301 0.19597 0.21898 0.19597 0.23402 C 0.19597 0.22592 0.19792 0.21805 0.2 0.21805 C 0.20105 0.21805 0.20404 0.22615 0.20404 0.23402 C 0.20404 0.23009 0.20508 0.22592 0.20599 0.22592 C 0.20599 0.22685 0.20795 0.22986 0.20795 0.23402 C 0.20795 0.23194 0.20795 0.23009 0.20899 0.23009 C 0.20899 0.23102 0.21003 0.23217 0.21003 0.23402 C 0.21003 0.2331 0.21003 0.23194 0.21003 0.23102 C 0.21107 0.23102 0.21107 0.23194 0.21107 0.2331 C 0.21211 0.2331 0.21211 0.23217 0.21211 0.23102 C 0.21316 0.23102 0.21316 0.23194 0.21316 0.2331 " pathEditMode="relative" rAng="0" ptsTypes="AAAAAAAAAAAAAAAAAAA">
                                      <p:cBhvr>
                                        <p:cTn id="18" dur="2000" fill="hold"/>
                                        <p:tgtEl>
                                          <p:spTgt spid="7"/>
                                        </p:tgtEl>
                                        <p:attrNameLst>
                                          <p:attrName>ppt_x</p:attrName>
                                          <p:attrName>ppt_y</p:attrName>
                                        </p:attrNameLst>
                                      </p:cBhvr>
                                      <p:rCtr x="10651" y="10903"/>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FF00"/>
            </a:gs>
            <a:gs pos="83000">
              <a:schemeClr val="accent1">
                <a:lumMod val="45000"/>
                <a:lumOff val="55000"/>
              </a:schemeClr>
            </a:gs>
            <a:gs pos="100000">
              <a:srgbClr val="7030A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Rectangle 3"/>
          <p:cNvSpPr/>
          <p:nvPr/>
        </p:nvSpPr>
        <p:spPr>
          <a:xfrm>
            <a:off x="3856253" y="-226031"/>
            <a:ext cx="4620176" cy="1569660"/>
          </a:xfrm>
          <a:prstGeom prst="rect">
            <a:avLst/>
          </a:prstGeom>
          <a:noFill/>
        </p:spPr>
        <p:txBody>
          <a:bodyPr wrap="none" lIns="91440" tIns="45720" rIns="91440" bIns="45720">
            <a:spAutoFit/>
          </a:bodyPr>
          <a:lstStyle/>
          <a:p>
            <a:pPr algn="ctr"/>
            <a:r>
              <a:rPr lang="en-US" sz="9600" b="1" dirty="0" smtClean="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rPr>
              <a:t>Changes…</a:t>
            </a:r>
            <a:endParaRPr lang="en-US" sz="9600" b="1" dirty="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endParaRPr>
          </a:p>
        </p:txBody>
      </p:sp>
      <p:sp>
        <p:nvSpPr>
          <p:cNvPr id="2" name="TextBox 1"/>
          <p:cNvSpPr txBox="1"/>
          <p:nvPr/>
        </p:nvSpPr>
        <p:spPr>
          <a:xfrm>
            <a:off x="351692" y="948690"/>
            <a:ext cx="5190978" cy="5909310"/>
          </a:xfrm>
          <a:prstGeom prst="rect">
            <a:avLst/>
          </a:prstGeom>
          <a:solidFill>
            <a:schemeClr val="accent1"/>
          </a:solidFill>
        </p:spPr>
        <p:txBody>
          <a:bodyPr wrap="square" rtlCol="0">
            <a:spAutoFit/>
          </a:bodyPr>
          <a:lstStyle/>
          <a:p>
            <a:pPr algn="ctr"/>
            <a:r>
              <a:rPr lang="en-GB" dirty="0" smtClean="0">
                <a:solidFill>
                  <a:prstClr val="black"/>
                </a:solidFill>
                <a:latin typeface="Arial Rounded MT Bold" panose="020F0704030504030204" pitchFamily="34" charset="0"/>
              </a:rPr>
              <a:t>BOYS</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Arms and legs get longer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Hands and feet get bigger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Height and weight increases</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Face lengthens, nose and jaw get bigger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Body sweats more</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Facial hair and body hair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Voice “breaks”, “Adam’s Apple” gets larger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Shoulders and chest get bigger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Pubic hair grows</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Penis gets larger and longer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Scrotum gets bigger, baggier and turns darker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Testicles get larger and fuller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Testicles produce sperm</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Penis ejaculates sperm, sometimes during “wet dreams”.</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Hair and skin can become oily and spotty.</a:t>
            </a:r>
          </a:p>
          <a:p>
            <a:pPr marL="285750" indent="-285750">
              <a:buFont typeface="Arial" panose="020B0604020202020204" pitchFamily="34" charset="0"/>
              <a:buChar char="•"/>
            </a:pPr>
            <a:endParaRPr lang="en-GB" dirty="0" smtClean="0">
              <a:solidFill>
                <a:prstClr val="black"/>
              </a:solidFill>
            </a:endParaRPr>
          </a:p>
          <a:p>
            <a:pPr marL="285750" indent="-285750">
              <a:buFont typeface="Arial" panose="020B0604020202020204" pitchFamily="34" charset="0"/>
              <a:buChar char="•"/>
            </a:pPr>
            <a:endParaRPr lang="en-GB" dirty="0" smtClean="0">
              <a:solidFill>
                <a:prstClr val="black"/>
              </a:solidFill>
            </a:endParaRPr>
          </a:p>
        </p:txBody>
      </p:sp>
      <p:sp>
        <p:nvSpPr>
          <p:cNvPr id="9" name="TextBox 8"/>
          <p:cNvSpPr txBox="1"/>
          <p:nvPr/>
        </p:nvSpPr>
        <p:spPr>
          <a:xfrm>
            <a:off x="7001022" y="983502"/>
            <a:ext cx="5190978" cy="6186309"/>
          </a:xfrm>
          <a:prstGeom prst="rect">
            <a:avLst/>
          </a:prstGeom>
          <a:solidFill>
            <a:schemeClr val="accent1"/>
          </a:solidFill>
        </p:spPr>
        <p:txBody>
          <a:bodyPr wrap="square" rtlCol="0">
            <a:spAutoFit/>
          </a:bodyPr>
          <a:lstStyle/>
          <a:p>
            <a:pPr algn="ctr"/>
            <a:r>
              <a:rPr lang="en-GB" dirty="0" smtClean="0">
                <a:solidFill>
                  <a:prstClr val="black"/>
                </a:solidFill>
                <a:latin typeface="Arial Rounded MT Bold" panose="020F0704030504030204" pitchFamily="34" charset="0"/>
              </a:rPr>
              <a:t>GIRLS</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Arms and legs get longer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Hands and feet get bigger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Height and weight increases</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Face widens and lengthens a bit</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Body sweats more</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Hair on arms and legs becomes more visible</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Voice deepens a little</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Shoulders and chest get bigger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Pubic hair grows</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Hips get wider and more curvy</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Breasts and nipples get larger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Nipples may darken in colour</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Internal and external sex organs become larger and more developed</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Vagina produces a sticky, whitish liquid</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Ovaries begin releasing eggs</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Periods start</a:t>
            </a:r>
          </a:p>
          <a:p>
            <a:pPr marL="285750" indent="-285750">
              <a:buFont typeface="Arial" panose="020B0604020202020204" pitchFamily="34" charset="0"/>
              <a:buChar char="•"/>
            </a:pPr>
            <a:r>
              <a:rPr lang="en-GB" dirty="0" smtClean="0">
                <a:solidFill>
                  <a:prstClr val="black"/>
                </a:solidFill>
                <a:latin typeface="Arial Rounded MT Bold" panose="020F0704030504030204" pitchFamily="34" charset="0"/>
              </a:rPr>
              <a:t>Hair and skin can become oily and spotty.</a:t>
            </a:r>
          </a:p>
          <a:p>
            <a:pPr marL="285750" indent="-285750">
              <a:buFont typeface="Arial" panose="020B0604020202020204" pitchFamily="34" charset="0"/>
              <a:buChar char="•"/>
            </a:pPr>
            <a:endParaRPr lang="en-GB" dirty="0" smtClean="0">
              <a:solidFill>
                <a:prstClr val="black"/>
              </a:solidFill>
            </a:endParaRPr>
          </a:p>
          <a:p>
            <a:pPr marL="285750" indent="-285750">
              <a:buFont typeface="Arial" panose="020B0604020202020204" pitchFamily="34" charset="0"/>
              <a:buChar char="•"/>
            </a:pPr>
            <a:endParaRPr lang="en-GB" dirty="0" smtClean="0">
              <a:solidFill>
                <a:prstClr val="black"/>
              </a:solidFill>
            </a:endParaRPr>
          </a:p>
        </p:txBody>
      </p:sp>
    </p:spTree>
    <p:extLst>
      <p:ext uri="{BB962C8B-B14F-4D97-AF65-F5344CB8AC3E}">
        <p14:creationId xmlns:p14="http://schemas.microsoft.com/office/powerpoint/2010/main" val="371069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FF00"/>
            </a:gs>
            <a:gs pos="83000">
              <a:schemeClr val="accent1">
                <a:lumMod val="45000"/>
                <a:lumOff val="55000"/>
              </a:schemeClr>
            </a:gs>
            <a:gs pos="100000">
              <a:srgbClr val="7030A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Rectangle 3"/>
          <p:cNvSpPr/>
          <p:nvPr/>
        </p:nvSpPr>
        <p:spPr>
          <a:xfrm>
            <a:off x="4995494" y="-157050"/>
            <a:ext cx="2738250" cy="1569660"/>
          </a:xfrm>
          <a:prstGeom prst="rect">
            <a:avLst/>
          </a:prstGeom>
          <a:noFill/>
        </p:spPr>
        <p:txBody>
          <a:bodyPr wrap="none" lIns="91440" tIns="45720" rIns="91440" bIns="45720">
            <a:spAutoFit/>
          </a:bodyPr>
          <a:lstStyle/>
          <a:p>
            <a:pPr algn="ctr"/>
            <a:r>
              <a:rPr lang="en-US" sz="9600" b="1" dirty="0" smtClean="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rPr>
              <a:t>Periods</a:t>
            </a:r>
            <a:endParaRPr lang="en-US" sz="9600" b="1" dirty="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endParaRPr>
          </a:p>
        </p:txBody>
      </p:sp>
      <p:sp>
        <p:nvSpPr>
          <p:cNvPr id="3" name="Rectangle 2"/>
          <p:cNvSpPr/>
          <p:nvPr/>
        </p:nvSpPr>
        <p:spPr>
          <a:xfrm>
            <a:off x="0" y="1115152"/>
            <a:ext cx="6136168" cy="523220"/>
          </a:xfrm>
          <a:prstGeom prst="rect">
            <a:avLst/>
          </a:prstGeom>
          <a:noFill/>
        </p:spPr>
        <p:txBody>
          <a:bodyPr wrap="none" lIns="91440" tIns="45720" rIns="91440" bIns="45720">
            <a:spAutoFit/>
          </a:bodyPr>
          <a:lstStyle/>
          <a:p>
            <a:pPr algn="ctr"/>
            <a:r>
              <a:rPr lang="en-US" sz="2800" dirty="0" smtClean="0">
                <a:ln w="0"/>
                <a:solidFill>
                  <a:prstClr val="black"/>
                </a:solidFill>
                <a:effectLst>
                  <a:outerShdw blurRad="38100" dist="19050" dir="2700000" algn="tl" rotWithShape="0">
                    <a:prstClr val="black">
                      <a:alpha val="40000"/>
                    </a:prstClr>
                  </a:outerShdw>
                </a:effectLst>
              </a:rPr>
              <a:t>Every girl is born with thousands of eggs.</a:t>
            </a:r>
            <a:endParaRPr lang="en-US" sz="2800" dirty="0">
              <a:ln w="0"/>
              <a:solidFill>
                <a:prstClr val="black"/>
              </a:solidFill>
              <a:effectLst>
                <a:outerShdw blurRad="38100" dist="19050" dir="2700000" algn="tl" rotWithShape="0">
                  <a:prstClr val="black">
                    <a:alpha val="40000"/>
                  </a:prstClr>
                </a:outerShdw>
              </a:effectLst>
            </a:endParaRPr>
          </a:p>
        </p:txBody>
      </p:sp>
      <p:sp>
        <p:nvSpPr>
          <p:cNvPr id="6" name="Rectangle 5"/>
          <p:cNvSpPr/>
          <p:nvPr/>
        </p:nvSpPr>
        <p:spPr>
          <a:xfrm>
            <a:off x="3625369" y="1751253"/>
            <a:ext cx="8749511" cy="523220"/>
          </a:xfrm>
          <a:prstGeom prst="rect">
            <a:avLst/>
          </a:prstGeom>
          <a:noFill/>
        </p:spPr>
        <p:txBody>
          <a:bodyPr wrap="none" lIns="91440" tIns="45720" rIns="91440" bIns="45720">
            <a:spAutoFit/>
          </a:bodyPr>
          <a:lstStyle/>
          <a:p>
            <a:pPr algn="ctr"/>
            <a:r>
              <a:rPr lang="en-US" sz="2800" dirty="0" smtClean="0">
                <a:ln w="0"/>
                <a:solidFill>
                  <a:prstClr val="black"/>
                </a:solidFill>
                <a:effectLst>
                  <a:outerShdw blurRad="38100" dist="19050" dir="2700000" algn="tl" rotWithShape="0">
                    <a:prstClr val="black">
                      <a:alpha val="40000"/>
                    </a:prstClr>
                  </a:outerShdw>
                </a:effectLst>
              </a:rPr>
              <a:t>During puberty hormones help the eggs develop and grow.</a:t>
            </a:r>
            <a:endParaRPr lang="en-US" sz="2800" dirty="0">
              <a:ln w="0"/>
              <a:solidFill>
                <a:prstClr val="black"/>
              </a:solidFill>
              <a:effectLst>
                <a:outerShdw blurRad="38100" dist="19050" dir="2700000" algn="tl" rotWithShape="0">
                  <a:prstClr val="black">
                    <a:alpha val="40000"/>
                  </a:prstClr>
                </a:outerShdw>
              </a:effectLst>
            </a:endParaRPr>
          </a:p>
        </p:txBody>
      </p:sp>
      <p:sp>
        <p:nvSpPr>
          <p:cNvPr id="7" name="Rectangle 6"/>
          <p:cNvSpPr/>
          <p:nvPr/>
        </p:nvSpPr>
        <p:spPr>
          <a:xfrm>
            <a:off x="0" y="2423202"/>
            <a:ext cx="10989291" cy="523220"/>
          </a:xfrm>
          <a:prstGeom prst="rect">
            <a:avLst/>
          </a:prstGeom>
          <a:noFill/>
        </p:spPr>
        <p:txBody>
          <a:bodyPr wrap="none" lIns="91440" tIns="45720" rIns="91440" bIns="45720">
            <a:spAutoFit/>
          </a:bodyPr>
          <a:lstStyle/>
          <a:p>
            <a:pPr algn="ctr"/>
            <a:r>
              <a:rPr lang="en-US" sz="2800" dirty="0" smtClean="0">
                <a:ln w="0"/>
                <a:solidFill>
                  <a:prstClr val="black"/>
                </a:solidFill>
                <a:effectLst>
                  <a:outerShdw blurRad="38100" dist="19050" dir="2700000" algn="tl" rotWithShape="0">
                    <a:prstClr val="black">
                      <a:alpha val="40000"/>
                    </a:prstClr>
                  </a:outerShdw>
                </a:effectLst>
              </a:rPr>
              <a:t>When an egg is ready, it heads down a fallopian tube to the uterus/womb.</a:t>
            </a:r>
            <a:endParaRPr lang="en-US" sz="2800" dirty="0">
              <a:ln w="0"/>
              <a:solidFill>
                <a:prstClr val="black"/>
              </a:solidFill>
              <a:effectLst>
                <a:outerShdw blurRad="38100" dist="19050" dir="2700000" algn="tl" rotWithShape="0">
                  <a:prstClr val="black">
                    <a:alpha val="40000"/>
                  </a:prstClr>
                </a:outerShdw>
              </a:effectLst>
            </a:endParaRPr>
          </a:p>
        </p:txBody>
      </p:sp>
      <p:sp>
        <p:nvSpPr>
          <p:cNvPr id="8" name="Rectangle 7"/>
          <p:cNvSpPr/>
          <p:nvPr/>
        </p:nvSpPr>
        <p:spPr>
          <a:xfrm>
            <a:off x="3568816" y="3254198"/>
            <a:ext cx="8806064" cy="954107"/>
          </a:xfrm>
          <a:prstGeom prst="rect">
            <a:avLst/>
          </a:prstGeom>
          <a:noFill/>
        </p:spPr>
        <p:txBody>
          <a:bodyPr wrap="none" lIns="91440" tIns="45720" rIns="91440" bIns="45720">
            <a:spAutoFit/>
          </a:bodyPr>
          <a:lstStyle/>
          <a:p>
            <a:pPr algn="ctr"/>
            <a:r>
              <a:rPr lang="en-US" sz="2800" dirty="0" smtClean="0">
                <a:ln w="0"/>
                <a:solidFill>
                  <a:prstClr val="black"/>
                </a:solidFill>
                <a:effectLst>
                  <a:outerShdw blurRad="38100" dist="19050" dir="2700000" algn="tl" rotWithShape="0">
                    <a:prstClr val="black">
                      <a:alpha val="40000"/>
                    </a:prstClr>
                  </a:outerShdw>
                </a:effectLst>
              </a:rPr>
              <a:t>The womb develops a lining, like a blanket of blood cells to </a:t>
            </a:r>
          </a:p>
          <a:p>
            <a:pPr algn="ctr"/>
            <a:r>
              <a:rPr lang="en-US" sz="2800" dirty="0" smtClean="0">
                <a:ln w="0"/>
                <a:solidFill>
                  <a:prstClr val="black"/>
                </a:solidFill>
                <a:effectLst>
                  <a:outerShdw blurRad="38100" dist="19050" dir="2700000" algn="tl" rotWithShape="0">
                    <a:prstClr val="black">
                      <a:alpha val="40000"/>
                    </a:prstClr>
                  </a:outerShdw>
                </a:effectLst>
              </a:rPr>
              <a:t>look after the egg during its stay there.</a:t>
            </a:r>
            <a:endParaRPr lang="en-US" sz="2800" dirty="0">
              <a:ln w="0"/>
              <a:solidFill>
                <a:prstClr val="black"/>
              </a:solidFill>
              <a:effectLst>
                <a:outerShdw blurRad="38100" dist="19050" dir="2700000" algn="tl" rotWithShape="0">
                  <a:prstClr val="black">
                    <a:alpha val="40000"/>
                  </a:prstClr>
                </a:outerShdw>
              </a:effectLst>
            </a:endParaRPr>
          </a:p>
        </p:txBody>
      </p:sp>
      <p:sp>
        <p:nvSpPr>
          <p:cNvPr id="10" name="Rectangle 9"/>
          <p:cNvSpPr/>
          <p:nvPr/>
        </p:nvSpPr>
        <p:spPr>
          <a:xfrm>
            <a:off x="0" y="4417607"/>
            <a:ext cx="9049786" cy="523220"/>
          </a:xfrm>
          <a:prstGeom prst="rect">
            <a:avLst/>
          </a:prstGeom>
          <a:noFill/>
        </p:spPr>
        <p:txBody>
          <a:bodyPr wrap="none" lIns="91440" tIns="45720" rIns="91440" bIns="45720">
            <a:spAutoFit/>
          </a:bodyPr>
          <a:lstStyle/>
          <a:p>
            <a:pPr algn="ctr"/>
            <a:r>
              <a:rPr lang="en-US" sz="2800" dirty="0" smtClean="0">
                <a:ln w="0"/>
                <a:solidFill>
                  <a:prstClr val="black"/>
                </a:solidFill>
                <a:effectLst>
                  <a:outerShdw blurRad="38100" dist="19050" dir="2700000" algn="tl" rotWithShape="0">
                    <a:prstClr val="black">
                      <a:alpha val="40000"/>
                    </a:prstClr>
                  </a:outerShdw>
                </a:effectLst>
              </a:rPr>
              <a:t>If the egg doesn’t get fertilized, it breaks down and dissolves.</a:t>
            </a:r>
            <a:endParaRPr lang="en-US" sz="2800" dirty="0">
              <a:ln w="0"/>
              <a:solidFill>
                <a:prstClr val="black"/>
              </a:solidFill>
              <a:effectLst>
                <a:outerShdw blurRad="38100" dist="19050" dir="2700000" algn="tl" rotWithShape="0">
                  <a:prstClr val="black">
                    <a:alpha val="40000"/>
                  </a:prstClr>
                </a:outerShdw>
              </a:effectLst>
            </a:endParaRPr>
          </a:p>
        </p:txBody>
      </p:sp>
      <p:sp>
        <p:nvSpPr>
          <p:cNvPr id="11" name="Rectangle 10"/>
          <p:cNvSpPr/>
          <p:nvPr/>
        </p:nvSpPr>
        <p:spPr>
          <a:xfrm>
            <a:off x="6290614" y="4958454"/>
            <a:ext cx="5666616" cy="523220"/>
          </a:xfrm>
          <a:prstGeom prst="rect">
            <a:avLst/>
          </a:prstGeom>
          <a:noFill/>
        </p:spPr>
        <p:txBody>
          <a:bodyPr wrap="none" lIns="91440" tIns="45720" rIns="91440" bIns="45720">
            <a:spAutoFit/>
          </a:bodyPr>
          <a:lstStyle/>
          <a:p>
            <a:pPr algn="ctr"/>
            <a:r>
              <a:rPr lang="en-US" sz="2800" dirty="0" smtClean="0">
                <a:ln w="0"/>
                <a:solidFill>
                  <a:prstClr val="black"/>
                </a:solidFill>
                <a:effectLst>
                  <a:outerShdw blurRad="38100" dist="19050" dir="2700000" algn="tl" rotWithShape="0">
                    <a:prstClr val="black">
                      <a:alpha val="40000"/>
                    </a:prstClr>
                  </a:outerShdw>
                </a:effectLst>
              </a:rPr>
              <a:t>The same thing happens to the lining.</a:t>
            </a:r>
            <a:endParaRPr lang="en-US" sz="2800" dirty="0">
              <a:ln w="0"/>
              <a:solidFill>
                <a:prstClr val="black"/>
              </a:solidFill>
              <a:effectLst>
                <a:outerShdw blurRad="38100" dist="19050" dir="2700000" algn="tl" rotWithShape="0">
                  <a:prstClr val="black">
                    <a:alpha val="40000"/>
                  </a:prstClr>
                </a:outerShdw>
              </a:effectLst>
            </a:endParaRPr>
          </a:p>
        </p:txBody>
      </p:sp>
      <p:sp>
        <p:nvSpPr>
          <p:cNvPr id="12" name="Rectangle 11"/>
          <p:cNvSpPr/>
          <p:nvPr/>
        </p:nvSpPr>
        <p:spPr>
          <a:xfrm>
            <a:off x="-45685" y="5508643"/>
            <a:ext cx="8143191" cy="523220"/>
          </a:xfrm>
          <a:prstGeom prst="rect">
            <a:avLst/>
          </a:prstGeom>
          <a:noFill/>
        </p:spPr>
        <p:txBody>
          <a:bodyPr wrap="none" lIns="91440" tIns="45720" rIns="91440" bIns="45720">
            <a:spAutoFit/>
          </a:bodyPr>
          <a:lstStyle/>
          <a:p>
            <a:pPr algn="ctr"/>
            <a:r>
              <a:rPr lang="en-US" sz="2800" dirty="0" smtClean="0">
                <a:ln w="0"/>
                <a:solidFill>
                  <a:prstClr val="black"/>
                </a:solidFill>
                <a:effectLst>
                  <a:outerShdw blurRad="38100" dist="19050" dir="2700000" algn="tl" rotWithShape="0">
                    <a:prstClr val="black">
                      <a:alpha val="40000"/>
                    </a:prstClr>
                  </a:outerShdw>
                </a:effectLst>
              </a:rPr>
              <a:t>They then leave the body through the vaginal opening.</a:t>
            </a:r>
            <a:endParaRPr lang="en-US" sz="2800" dirty="0">
              <a:ln w="0"/>
              <a:solidFill>
                <a:prstClr val="black"/>
              </a:solidFill>
              <a:effectLst>
                <a:outerShdw blurRad="38100" dist="19050" dir="2700000" algn="tl" rotWithShape="0">
                  <a:prstClr val="black">
                    <a:alpha val="40000"/>
                  </a:prstClr>
                </a:outerShdw>
              </a:effectLst>
            </a:endParaRPr>
          </a:p>
        </p:txBody>
      </p:sp>
      <p:sp>
        <p:nvSpPr>
          <p:cNvPr id="13" name="Rectangle 12"/>
          <p:cNvSpPr/>
          <p:nvPr/>
        </p:nvSpPr>
        <p:spPr>
          <a:xfrm>
            <a:off x="2316826" y="6199344"/>
            <a:ext cx="9926756" cy="523220"/>
          </a:xfrm>
          <a:prstGeom prst="rect">
            <a:avLst/>
          </a:prstGeom>
          <a:noFill/>
        </p:spPr>
        <p:txBody>
          <a:bodyPr wrap="none" lIns="91440" tIns="45720" rIns="91440" bIns="45720">
            <a:spAutoFit/>
          </a:bodyPr>
          <a:lstStyle/>
          <a:p>
            <a:pPr algn="ctr"/>
            <a:r>
              <a:rPr lang="en-US" sz="2800" dirty="0" smtClean="0">
                <a:ln w="0"/>
                <a:solidFill>
                  <a:prstClr val="black"/>
                </a:solidFill>
                <a:effectLst>
                  <a:outerShdw blurRad="38100" dist="19050" dir="2700000" algn="tl" rotWithShape="0">
                    <a:prstClr val="black">
                      <a:alpha val="40000"/>
                    </a:prstClr>
                  </a:outerShdw>
                </a:effectLst>
              </a:rPr>
              <a:t>This happens roughly every 28 days and is called “having a period”.</a:t>
            </a:r>
            <a:endParaRPr lang="en-US" sz="28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289474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FF00"/>
            </a:gs>
            <a:gs pos="83000">
              <a:schemeClr val="accent1">
                <a:lumMod val="45000"/>
                <a:lumOff val="55000"/>
              </a:schemeClr>
            </a:gs>
            <a:gs pos="100000">
              <a:srgbClr val="7030A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Rectangle 3"/>
          <p:cNvSpPr/>
          <p:nvPr/>
        </p:nvSpPr>
        <p:spPr>
          <a:xfrm>
            <a:off x="4995494" y="-157050"/>
            <a:ext cx="2738250" cy="1569660"/>
          </a:xfrm>
          <a:prstGeom prst="rect">
            <a:avLst/>
          </a:prstGeom>
          <a:noFill/>
        </p:spPr>
        <p:txBody>
          <a:bodyPr wrap="none" lIns="91440" tIns="45720" rIns="91440" bIns="45720">
            <a:spAutoFit/>
          </a:bodyPr>
          <a:lstStyle/>
          <a:p>
            <a:pPr algn="ctr"/>
            <a:r>
              <a:rPr lang="en-US" sz="9600" b="1" dirty="0" smtClean="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rPr>
              <a:t>Periods</a:t>
            </a:r>
            <a:endParaRPr lang="en-US" sz="9600" b="1" dirty="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endParaRPr>
          </a:p>
        </p:txBody>
      </p:sp>
      <p:sp>
        <p:nvSpPr>
          <p:cNvPr id="2" name="Rectangle 1"/>
          <p:cNvSpPr/>
          <p:nvPr/>
        </p:nvSpPr>
        <p:spPr>
          <a:xfrm>
            <a:off x="129274" y="2151409"/>
            <a:ext cx="12062726" cy="1569660"/>
          </a:xfrm>
          <a:prstGeom prst="rect">
            <a:avLst/>
          </a:prstGeom>
          <a:noFill/>
        </p:spPr>
        <p:txBody>
          <a:bodyPr wrap="none" lIns="91440" tIns="45720" rIns="91440" bIns="45720">
            <a:spAutoFit/>
          </a:bodyPr>
          <a:lstStyle/>
          <a:p>
            <a:pPr algn="ctr"/>
            <a:r>
              <a:rPr lang="en-US" sz="3200" dirty="0" smtClean="0">
                <a:ln w="0"/>
                <a:solidFill>
                  <a:prstClr val="black"/>
                </a:solidFill>
                <a:effectLst>
                  <a:outerShdw blurRad="38100" dist="19050" dir="2700000" algn="tl" rotWithShape="0">
                    <a:prstClr val="black">
                      <a:alpha val="40000"/>
                    </a:prstClr>
                  </a:outerShdw>
                </a:effectLst>
              </a:rPr>
              <a:t>It can be a bit frightening at first, but its perfectly normal – just part of</a:t>
            </a:r>
          </a:p>
          <a:p>
            <a:pPr algn="ctr"/>
            <a:r>
              <a:rPr lang="en-US" sz="3200" dirty="0">
                <a:ln w="0"/>
                <a:solidFill>
                  <a:prstClr val="black"/>
                </a:solidFill>
                <a:effectLst>
                  <a:outerShdw blurRad="38100" dist="19050" dir="2700000" algn="tl" rotWithShape="0">
                    <a:prstClr val="black">
                      <a:alpha val="40000"/>
                    </a:prstClr>
                  </a:outerShdw>
                </a:effectLst>
              </a:rPr>
              <a:t>g</a:t>
            </a:r>
            <a:r>
              <a:rPr lang="en-US" sz="3200" dirty="0" smtClean="0">
                <a:ln w="0"/>
                <a:solidFill>
                  <a:prstClr val="black"/>
                </a:solidFill>
                <a:effectLst>
                  <a:outerShdw blurRad="38100" dist="19050" dir="2700000" algn="tl" rotWithShape="0">
                    <a:prstClr val="black">
                      <a:alpha val="40000"/>
                    </a:prstClr>
                  </a:outerShdw>
                </a:effectLst>
              </a:rPr>
              <a:t>rowing up. They tend to last between 3 – 8 days. Flows can vary from</a:t>
            </a:r>
          </a:p>
          <a:p>
            <a:r>
              <a:rPr lang="en-US" sz="3200" dirty="0">
                <a:ln w="0"/>
                <a:solidFill>
                  <a:prstClr val="black"/>
                </a:solidFill>
                <a:effectLst>
                  <a:outerShdw blurRad="38100" dist="19050" dir="2700000" algn="tl" rotWithShape="0">
                    <a:prstClr val="black">
                      <a:alpha val="40000"/>
                    </a:prstClr>
                  </a:outerShdw>
                </a:effectLst>
              </a:rPr>
              <a:t>p</a:t>
            </a:r>
            <a:r>
              <a:rPr lang="en-US" sz="3200" dirty="0" smtClean="0">
                <a:ln w="0"/>
                <a:solidFill>
                  <a:prstClr val="black"/>
                </a:solidFill>
                <a:effectLst>
                  <a:outerShdw blurRad="38100" dist="19050" dir="2700000" algn="tl" rotWithShape="0">
                    <a:prstClr val="black">
                      <a:alpha val="40000"/>
                    </a:prstClr>
                  </a:outerShdw>
                </a:effectLst>
              </a:rPr>
              <a:t>erson to person, and even from month to month.</a:t>
            </a:r>
            <a:endParaRPr lang="en-US" sz="32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8958805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FF00"/>
            </a:gs>
            <a:gs pos="83000">
              <a:schemeClr val="accent1">
                <a:lumMod val="45000"/>
                <a:lumOff val="55000"/>
              </a:schemeClr>
            </a:gs>
            <a:gs pos="100000">
              <a:srgbClr val="7030A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Rectangle 3"/>
          <p:cNvSpPr/>
          <p:nvPr/>
        </p:nvSpPr>
        <p:spPr>
          <a:xfrm>
            <a:off x="4995494" y="-157050"/>
            <a:ext cx="2738250" cy="1569660"/>
          </a:xfrm>
          <a:prstGeom prst="rect">
            <a:avLst/>
          </a:prstGeom>
          <a:noFill/>
        </p:spPr>
        <p:txBody>
          <a:bodyPr wrap="none" lIns="91440" tIns="45720" rIns="91440" bIns="45720">
            <a:spAutoFit/>
          </a:bodyPr>
          <a:lstStyle/>
          <a:p>
            <a:pPr algn="ctr"/>
            <a:r>
              <a:rPr lang="en-US" sz="9600" b="1" dirty="0" smtClean="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rPr>
              <a:t>Periods</a:t>
            </a:r>
            <a:endParaRPr lang="en-US" sz="9600" b="1" dirty="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endParaRPr>
          </a:p>
        </p:txBody>
      </p:sp>
      <p:sp>
        <p:nvSpPr>
          <p:cNvPr id="2" name="Rectangle 1"/>
          <p:cNvSpPr/>
          <p:nvPr/>
        </p:nvSpPr>
        <p:spPr>
          <a:xfrm>
            <a:off x="58885" y="2151409"/>
            <a:ext cx="12203534" cy="3046988"/>
          </a:xfrm>
          <a:prstGeom prst="rect">
            <a:avLst/>
          </a:prstGeom>
          <a:noFill/>
        </p:spPr>
        <p:txBody>
          <a:bodyPr wrap="none" lIns="91440" tIns="45720" rIns="91440" bIns="45720">
            <a:spAutoFit/>
          </a:bodyPr>
          <a:lstStyle/>
          <a:p>
            <a:pPr algn="ctr"/>
            <a:r>
              <a:rPr lang="en-US" sz="3200" dirty="0" smtClean="0">
                <a:ln w="0"/>
                <a:solidFill>
                  <a:prstClr val="black"/>
                </a:solidFill>
                <a:effectLst>
                  <a:outerShdw blurRad="38100" dist="19050" dir="2700000" algn="tl" rotWithShape="0">
                    <a:prstClr val="black">
                      <a:alpha val="40000"/>
                    </a:prstClr>
                  </a:outerShdw>
                </a:effectLst>
              </a:rPr>
              <a:t>The bad news…</a:t>
            </a:r>
          </a:p>
          <a:p>
            <a:pPr algn="ctr"/>
            <a:r>
              <a:rPr lang="en-US" sz="3200" dirty="0" smtClean="0">
                <a:ln w="0"/>
                <a:solidFill>
                  <a:prstClr val="black"/>
                </a:solidFill>
                <a:effectLst>
                  <a:outerShdw blurRad="38100" dist="19050" dir="2700000" algn="tl" rotWithShape="0">
                    <a:prstClr val="black">
                      <a:alpha val="40000"/>
                    </a:prstClr>
                  </a:outerShdw>
                </a:effectLst>
              </a:rPr>
              <a:t>Most girls, at some time or another get tummy cramps during their</a:t>
            </a:r>
          </a:p>
          <a:p>
            <a:pPr algn="ctr"/>
            <a:r>
              <a:rPr lang="en-US" sz="3200" dirty="0" smtClean="0">
                <a:ln w="0"/>
                <a:solidFill>
                  <a:prstClr val="black"/>
                </a:solidFill>
                <a:effectLst>
                  <a:outerShdw blurRad="38100" dist="19050" dir="2700000" algn="tl" rotWithShape="0">
                    <a:prstClr val="black">
                      <a:alpha val="40000"/>
                    </a:prstClr>
                  </a:outerShdw>
                </a:effectLst>
              </a:rPr>
              <a:t>periods. Also, your breasts can feel sore, your body can feel a bit</a:t>
            </a:r>
          </a:p>
          <a:p>
            <a:pPr algn="ctr"/>
            <a:r>
              <a:rPr lang="en-US" sz="3200" dirty="0">
                <a:ln w="0"/>
                <a:solidFill>
                  <a:prstClr val="black"/>
                </a:solidFill>
                <a:effectLst>
                  <a:outerShdw blurRad="38100" dist="19050" dir="2700000" algn="tl" rotWithShape="0">
                    <a:prstClr val="black">
                      <a:alpha val="40000"/>
                    </a:prstClr>
                  </a:outerShdw>
                </a:effectLst>
              </a:rPr>
              <a:t>b</a:t>
            </a:r>
            <a:r>
              <a:rPr lang="en-US" sz="3200" dirty="0" smtClean="0">
                <a:ln w="0"/>
                <a:solidFill>
                  <a:prstClr val="black"/>
                </a:solidFill>
                <a:effectLst>
                  <a:outerShdw blurRad="38100" dist="19050" dir="2700000" algn="tl" rotWithShape="0">
                    <a:prstClr val="black">
                      <a:alpha val="40000"/>
                    </a:prstClr>
                  </a:outerShdw>
                </a:effectLst>
              </a:rPr>
              <a:t>loated and you can feel tired, grumpy, sad and even deeply miserable.</a:t>
            </a:r>
          </a:p>
          <a:p>
            <a:pPr algn="ctr"/>
            <a:r>
              <a:rPr lang="en-US" sz="3200" dirty="0" smtClean="0">
                <a:ln w="0"/>
                <a:solidFill>
                  <a:prstClr val="black"/>
                </a:solidFill>
                <a:effectLst>
                  <a:outerShdw blurRad="38100" dist="19050" dir="2700000" algn="tl" rotWithShape="0">
                    <a:prstClr val="black">
                      <a:alpha val="40000"/>
                    </a:prstClr>
                  </a:outerShdw>
                </a:effectLst>
              </a:rPr>
              <a:t>One minute you want to sit in a corner and cry and the next you want to</a:t>
            </a:r>
          </a:p>
          <a:p>
            <a:r>
              <a:rPr lang="en-US" sz="3200" dirty="0" smtClean="0">
                <a:ln w="0"/>
                <a:solidFill>
                  <a:prstClr val="black"/>
                </a:solidFill>
                <a:effectLst>
                  <a:outerShdw blurRad="38100" dist="19050" dir="2700000" algn="tl" rotWithShape="0">
                    <a:prstClr val="black">
                      <a:alpha val="40000"/>
                    </a:prstClr>
                  </a:outerShdw>
                </a:effectLst>
              </a:rPr>
              <a:t>Kick someone – and you don’t even know why!</a:t>
            </a:r>
            <a:endParaRPr lang="en-US" sz="32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23824377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2999656" y="836712"/>
            <a:ext cx="2664296" cy="1800200"/>
          </a:xfrm>
          <a:prstGeom prst="wedgeRoundRectCallout">
            <a:avLst>
              <a:gd name="adj1" fmla="val -81171"/>
              <a:gd name="adj2" fmla="val 66273"/>
              <a:gd name="adj3" fmla="val 16667"/>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dirty="0">
                <a:solidFill>
                  <a:prstClr val="black"/>
                </a:solidFill>
              </a:rPr>
              <a:t>What school did you go to?</a:t>
            </a:r>
          </a:p>
        </p:txBody>
      </p:sp>
      <p:sp>
        <p:nvSpPr>
          <p:cNvPr id="5" name="Rounded Rectangular Callout 4"/>
          <p:cNvSpPr/>
          <p:nvPr/>
        </p:nvSpPr>
        <p:spPr>
          <a:xfrm flipH="1">
            <a:off x="6672064" y="4221088"/>
            <a:ext cx="2664296" cy="1800200"/>
          </a:xfrm>
          <a:prstGeom prst="wedgeRoundRectCallout">
            <a:avLst>
              <a:gd name="adj1" fmla="val -81171"/>
              <a:gd name="adj2" fmla="val 66273"/>
              <a:gd name="adj3" fmla="val 16667"/>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dirty="0">
                <a:solidFill>
                  <a:prstClr val="black"/>
                </a:solidFill>
              </a:rPr>
              <a:t>What PSHEE did you do there?</a:t>
            </a:r>
          </a:p>
        </p:txBody>
      </p:sp>
      <p:sp>
        <p:nvSpPr>
          <p:cNvPr id="6" name="Rounded Rectangle 5"/>
          <p:cNvSpPr/>
          <p:nvPr/>
        </p:nvSpPr>
        <p:spPr>
          <a:xfrm>
            <a:off x="2387588" y="2276872"/>
            <a:ext cx="7560840" cy="1440160"/>
          </a:xfrm>
          <a:prstGeom prst="roundRect">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rPr>
              <a:t>What is PSHEE all about?</a:t>
            </a:r>
          </a:p>
        </p:txBody>
      </p:sp>
    </p:spTree>
    <p:extLst>
      <p:ext uri="{BB962C8B-B14F-4D97-AF65-F5344CB8AC3E}">
        <p14:creationId xmlns:p14="http://schemas.microsoft.com/office/powerpoint/2010/main" val="192005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FF00"/>
            </a:gs>
            <a:gs pos="83000">
              <a:schemeClr val="accent1">
                <a:lumMod val="45000"/>
                <a:lumOff val="55000"/>
              </a:schemeClr>
            </a:gs>
            <a:gs pos="100000">
              <a:srgbClr val="7030A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Rectangle 3"/>
          <p:cNvSpPr/>
          <p:nvPr/>
        </p:nvSpPr>
        <p:spPr>
          <a:xfrm>
            <a:off x="4995494" y="-157050"/>
            <a:ext cx="2738250" cy="1569660"/>
          </a:xfrm>
          <a:prstGeom prst="rect">
            <a:avLst/>
          </a:prstGeom>
          <a:noFill/>
        </p:spPr>
        <p:txBody>
          <a:bodyPr wrap="none" lIns="91440" tIns="45720" rIns="91440" bIns="45720">
            <a:spAutoFit/>
          </a:bodyPr>
          <a:lstStyle/>
          <a:p>
            <a:pPr algn="ctr"/>
            <a:r>
              <a:rPr lang="en-US" sz="9600" b="1" dirty="0" smtClean="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rPr>
              <a:t>Periods</a:t>
            </a:r>
            <a:endParaRPr lang="en-US" sz="9600" b="1" dirty="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endParaRPr>
          </a:p>
        </p:txBody>
      </p:sp>
      <p:sp>
        <p:nvSpPr>
          <p:cNvPr id="2" name="Rectangle 1"/>
          <p:cNvSpPr/>
          <p:nvPr/>
        </p:nvSpPr>
        <p:spPr>
          <a:xfrm>
            <a:off x="1276310" y="1729378"/>
            <a:ext cx="9656170" cy="4031873"/>
          </a:xfrm>
          <a:prstGeom prst="rect">
            <a:avLst/>
          </a:prstGeom>
          <a:noFill/>
        </p:spPr>
        <p:txBody>
          <a:bodyPr wrap="none" lIns="91440" tIns="45720" rIns="91440" bIns="45720">
            <a:spAutoFit/>
          </a:bodyPr>
          <a:lstStyle/>
          <a:p>
            <a:pPr algn="ctr"/>
            <a:r>
              <a:rPr lang="en-US" sz="3200" dirty="0" smtClean="0">
                <a:ln w="0"/>
                <a:solidFill>
                  <a:prstClr val="black"/>
                </a:solidFill>
                <a:effectLst>
                  <a:outerShdw blurRad="38100" dist="19050" dir="2700000" algn="tl" rotWithShape="0">
                    <a:prstClr val="black">
                      <a:alpha val="40000"/>
                    </a:prstClr>
                  </a:outerShdw>
                </a:effectLst>
              </a:rPr>
              <a:t>Tips</a:t>
            </a:r>
          </a:p>
          <a:p>
            <a:pPr marL="457200" indent="-457200" algn="ctr">
              <a:buFont typeface="Arial" panose="020B0604020202020204" pitchFamily="34" charset="0"/>
              <a:buChar char="•"/>
            </a:pPr>
            <a:r>
              <a:rPr lang="en-US" sz="3200" dirty="0" smtClean="0">
                <a:ln w="0"/>
                <a:solidFill>
                  <a:prstClr val="black"/>
                </a:solidFill>
                <a:effectLst>
                  <a:outerShdw blurRad="38100" dist="19050" dir="2700000" algn="tl" rotWithShape="0">
                    <a:prstClr val="black">
                      <a:alpha val="40000"/>
                    </a:prstClr>
                  </a:outerShdw>
                </a:effectLst>
              </a:rPr>
              <a:t>If the pain isn’t too bad, a bit of light exercise can help</a:t>
            </a:r>
          </a:p>
          <a:p>
            <a:pPr marL="457200" indent="-457200" algn="ctr">
              <a:buFont typeface="Arial" panose="020B0604020202020204" pitchFamily="34" charset="0"/>
              <a:buChar char="•"/>
            </a:pPr>
            <a:r>
              <a:rPr lang="en-US" sz="3200" dirty="0" smtClean="0">
                <a:ln w="0"/>
                <a:solidFill>
                  <a:prstClr val="black"/>
                </a:solidFill>
                <a:effectLst>
                  <a:outerShdw blurRad="38100" dist="19050" dir="2700000" algn="tl" rotWithShape="0">
                    <a:prstClr val="black">
                      <a:alpha val="40000"/>
                    </a:prstClr>
                  </a:outerShdw>
                </a:effectLst>
              </a:rPr>
              <a:t>If the pain gets strong, take a painkiller</a:t>
            </a:r>
          </a:p>
          <a:p>
            <a:pPr marL="457200" indent="-457200" algn="ctr">
              <a:buFont typeface="Arial" panose="020B0604020202020204" pitchFamily="34" charset="0"/>
              <a:buChar char="•"/>
            </a:pPr>
            <a:r>
              <a:rPr lang="en-US" sz="3200" dirty="0" smtClean="0">
                <a:ln w="0"/>
                <a:solidFill>
                  <a:prstClr val="black"/>
                </a:solidFill>
                <a:effectLst>
                  <a:outerShdw blurRad="38100" dist="19050" dir="2700000" algn="tl" rotWithShape="0">
                    <a:prstClr val="black">
                      <a:alpha val="40000"/>
                    </a:prstClr>
                  </a:outerShdw>
                </a:effectLst>
              </a:rPr>
              <a:t>Lie down with a hot water bottle on your tummy</a:t>
            </a:r>
          </a:p>
          <a:p>
            <a:pPr marL="457200" indent="-457200" algn="ctr">
              <a:buFont typeface="Arial" panose="020B0604020202020204" pitchFamily="34" charset="0"/>
              <a:buChar char="•"/>
            </a:pPr>
            <a:r>
              <a:rPr lang="en-US" sz="3200" dirty="0" smtClean="0">
                <a:ln w="0"/>
                <a:solidFill>
                  <a:prstClr val="black"/>
                </a:solidFill>
                <a:effectLst>
                  <a:outerShdw blurRad="38100" dist="19050" dir="2700000" algn="tl" rotWithShape="0">
                    <a:prstClr val="black">
                      <a:alpha val="40000"/>
                    </a:prstClr>
                  </a:outerShdw>
                </a:effectLst>
              </a:rPr>
              <a:t>Try relaxing in a hot bath</a:t>
            </a:r>
          </a:p>
          <a:p>
            <a:pPr marL="457200" indent="-457200" algn="ctr">
              <a:buFont typeface="Arial" panose="020B0604020202020204" pitchFamily="34" charset="0"/>
              <a:buChar char="•"/>
            </a:pPr>
            <a:r>
              <a:rPr lang="en-US" sz="3200" dirty="0" smtClean="0">
                <a:ln w="0"/>
                <a:solidFill>
                  <a:prstClr val="black"/>
                </a:solidFill>
                <a:effectLst>
                  <a:outerShdw blurRad="38100" dist="19050" dir="2700000" algn="tl" rotWithShape="0">
                    <a:prstClr val="black">
                      <a:alpha val="40000"/>
                    </a:prstClr>
                  </a:outerShdw>
                </a:effectLst>
              </a:rPr>
              <a:t>Don’t be afraid to go and see the doctor or the nurse </a:t>
            </a:r>
          </a:p>
          <a:p>
            <a:pPr algn="ctr"/>
            <a:r>
              <a:rPr lang="en-US" sz="3200" dirty="0">
                <a:ln w="0"/>
                <a:solidFill>
                  <a:prstClr val="black"/>
                </a:solidFill>
                <a:effectLst>
                  <a:outerShdw blurRad="38100" dist="19050" dir="2700000" algn="tl" rotWithShape="0">
                    <a:prstClr val="black">
                      <a:alpha val="40000"/>
                    </a:prstClr>
                  </a:outerShdw>
                </a:effectLst>
              </a:rPr>
              <a:t>i</a:t>
            </a:r>
            <a:r>
              <a:rPr lang="en-US" sz="3200" dirty="0" smtClean="0">
                <a:ln w="0"/>
                <a:solidFill>
                  <a:prstClr val="black"/>
                </a:solidFill>
                <a:effectLst>
                  <a:outerShdw blurRad="38100" dist="19050" dir="2700000" algn="tl" rotWithShape="0">
                    <a:prstClr val="black">
                      <a:alpha val="40000"/>
                    </a:prstClr>
                  </a:outerShdw>
                </a:effectLst>
              </a:rPr>
              <a:t>f the pain gets very bad. Don’t suffer in silence – talk to</a:t>
            </a:r>
          </a:p>
          <a:p>
            <a:pPr algn="ctr"/>
            <a:r>
              <a:rPr lang="en-US" sz="3200" dirty="0">
                <a:ln w="0"/>
                <a:solidFill>
                  <a:prstClr val="black"/>
                </a:solidFill>
                <a:effectLst>
                  <a:outerShdw blurRad="38100" dist="19050" dir="2700000" algn="tl" rotWithShape="0">
                    <a:prstClr val="black">
                      <a:alpha val="40000"/>
                    </a:prstClr>
                  </a:outerShdw>
                </a:effectLst>
              </a:rPr>
              <a:t>a</a:t>
            </a:r>
            <a:r>
              <a:rPr lang="en-US" sz="3200" dirty="0" smtClean="0">
                <a:ln w="0"/>
                <a:solidFill>
                  <a:prstClr val="black"/>
                </a:solidFill>
                <a:effectLst>
                  <a:outerShdw blurRad="38100" dist="19050" dir="2700000" algn="tl" rotWithShape="0">
                    <a:prstClr val="black">
                      <a:alpha val="40000"/>
                    </a:prstClr>
                  </a:outerShdw>
                </a:effectLst>
              </a:rPr>
              <a:t>n adult.</a:t>
            </a:r>
            <a:endParaRPr lang="en-US" sz="32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8428847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FF00"/>
            </a:gs>
            <a:gs pos="83000">
              <a:schemeClr val="accent1">
                <a:lumMod val="45000"/>
                <a:lumOff val="55000"/>
              </a:schemeClr>
            </a:gs>
            <a:gs pos="100000">
              <a:srgbClr val="7030A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Rectangle 3"/>
          <p:cNvSpPr/>
          <p:nvPr/>
        </p:nvSpPr>
        <p:spPr>
          <a:xfrm>
            <a:off x="1363096" y="-157050"/>
            <a:ext cx="10003059" cy="1569660"/>
          </a:xfrm>
          <a:prstGeom prst="rect">
            <a:avLst/>
          </a:prstGeom>
          <a:noFill/>
        </p:spPr>
        <p:txBody>
          <a:bodyPr wrap="none" lIns="91440" tIns="45720" rIns="91440" bIns="45720">
            <a:spAutoFit/>
          </a:bodyPr>
          <a:lstStyle/>
          <a:p>
            <a:pPr algn="ctr"/>
            <a:r>
              <a:rPr lang="en-US" sz="9600" b="1" dirty="0" smtClean="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rPr>
              <a:t>Sanitary Towels &amp; Tampons</a:t>
            </a:r>
            <a:endParaRPr lang="en-US" sz="9600" b="1" dirty="0">
              <a:ln w="6600">
                <a:solidFill>
                  <a:srgbClr val="ED7D31"/>
                </a:solidFill>
                <a:prstDash val="solid"/>
              </a:ln>
              <a:solidFill>
                <a:srgbClr val="7030A0"/>
              </a:solidFill>
              <a:effectLst>
                <a:outerShdw dist="38100" dir="2700000" algn="tl" rotWithShape="0">
                  <a:srgbClr val="ED7D31"/>
                </a:outerShdw>
              </a:effectLst>
              <a:latin typeface="Chiller" panose="04020404031007020602" pitchFamily="82" charset="0"/>
            </a:endParaRPr>
          </a:p>
        </p:txBody>
      </p:sp>
      <p:sp>
        <p:nvSpPr>
          <p:cNvPr id="2" name="Rectangle 1"/>
          <p:cNvSpPr/>
          <p:nvPr/>
        </p:nvSpPr>
        <p:spPr>
          <a:xfrm>
            <a:off x="729143" y="1412610"/>
            <a:ext cx="3941331" cy="3139321"/>
          </a:xfrm>
          <a:prstGeom prst="rect">
            <a:avLst/>
          </a:prstGeom>
          <a:solidFill>
            <a:schemeClr val="bg1"/>
          </a:solidFill>
        </p:spPr>
        <p:txBody>
          <a:bodyPr wrap="square" lIns="91440" tIns="45720" rIns="91440" bIns="45720">
            <a:spAutoFit/>
          </a:bodyPr>
          <a:lstStyle/>
          <a:p>
            <a:pPr algn="ctr"/>
            <a:r>
              <a:rPr lang="en-US" dirty="0" smtClean="0">
                <a:ln w="0"/>
                <a:solidFill>
                  <a:prstClr val="black"/>
                </a:solidFill>
                <a:effectLst>
                  <a:outerShdw blurRad="38100" dist="19050" dir="2700000" algn="tl" rotWithShape="0">
                    <a:prstClr val="black">
                      <a:alpha val="40000"/>
                    </a:prstClr>
                  </a:outerShdw>
                </a:effectLst>
              </a:rPr>
              <a:t>Sanitary towels are strips of padded material that fit inside your knickers. You buy them in different thicknesses depending on how heavy or light your period is.</a:t>
            </a:r>
          </a:p>
          <a:p>
            <a:pPr algn="ctr"/>
            <a:r>
              <a:rPr lang="en-US" dirty="0" smtClean="0">
                <a:ln w="0"/>
                <a:solidFill>
                  <a:prstClr val="black"/>
                </a:solidFill>
                <a:effectLst>
                  <a:outerShdw blurRad="38100" dist="19050" dir="2700000" algn="tl" rotWithShape="0">
                    <a:prstClr val="black">
                      <a:alpha val="40000"/>
                    </a:prstClr>
                  </a:outerShdw>
                </a:effectLst>
              </a:rPr>
              <a:t>Most have a strip of sticky tape down one side to hold the towel in place on your knickers.</a:t>
            </a:r>
          </a:p>
          <a:p>
            <a:pPr algn="ctr"/>
            <a:r>
              <a:rPr lang="en-US" dirty="0" smtClean="0">
                <a:ln w="0"/>
                <a:solidFill>
                  <a:prstClr val="black"/>
                </a:solidFill>
                <a:effectLst>
                  <a:outerShdw blurRad="38100" dist="19050" dir="2700000" algn="tl" rotWithShape="0">
                    <a:prstClr val="black">
                      <a:alpha val="40000"/>
                    </a:prstClr>
                  </a:outerShdw>
                </a:effectLst>
              </a:rPr>
              <a:t>Some have flaps called “wings” that fold under your knickers for extra grip.</a:t>
            </a:r>
          </a:p>
          <a:p>
            <a:pPr algn="ctr"/>
            <a:r>
              <a:rPr lang="en-US" dirty="0" smtClean="0">
                <a:ln w="0"/>
                <a:solidFill>
                  <a:prstClr val="black"/>
                </a:solidFill>
                <a:effectLst>
                  <a:outerShdw blurRad="38100" dist="19050" dir="2700000" algn="tl" rotWithShape="0">
                    <a:prstClr val="black">
                      <a:alpha val="40000"/>
                    </a:prstClr>
                  </a:outerShdw>
                </a:effectLst>
              </a:rPr>
              <a:t>They are quick and easy to use.</a:t>
            </a:r>
            <a:endParaRPr lang="en-US" dirty="0">
              <a:ln w="0"/>
              <a:solidFill>
                <a:prstClr val="black"/>
              </a:solidFill>
              <a:effectLst>
                <a:outerShdw blurRad="38100" dist="19050" dir="2700000" algn="tl" rotWithShape="0">
                  <a:prstClr val="black">
                    <a:alpha val="40000"/>
                  </a:prstClr>
                </a:outerShdw>
              </a:effectLst>
            </a:endParaRPr>
          </a:p>
        </p:txBody>
      </p:sp>
      <p:sp>
        <p:nvSpPr>
          <p:cNvPr id="5" name="Rectangle 4"/>
          <p:cNvSpPr/>
          <p:nvPr/>
        </p:nvSpPr>
        <p:spPr>
          <a:xfrm>
            <a:off x="729142" y="4772444"/>
            <a:ext cx="3941331" cy="1754326"/>
          </a:xfrm>
          <a:prstGeom prst="rect">
            <a:avLst/>
          </a:prstGeom>
          <a:solidFill>
            <a:schemeClr val="bg1"/>
          </a:solidFill>
        </p:spPr>
        <p:txBody>
          <a:bodyPr wrap="square" lIns="91440" tIns="45720" rIns="91440" bIns="45720">
            <a:spAutoFit/>
          </a:bodyPr>
          <a:lstStyle/>
          <a:p>
            <a:pPr algn="ctr"/>
            <a:r>
              <a:rPr lang="en-US" dirty="0" smtClean="0">
                <a:ln w="0"/>
                <a:solidFill>
                  <a:prstClr val="black"/>
                </a:solidFill>
                <a:effectLst>
                  <a:outerShdw blurRad="38100" dist="19050" dir="2700000" algn="tl" rotWithShape="0">
                    <a:prstClr val="black">
                      <a:alpha val="40000"/>
                    </a:prstClr>
                  </a:outerShdw>
                </a:effectLst>
              </a:rPr>
              <a:t>Tampons are about the same size as your thumb and have a piece of string attached to the end of them. They are made of the same material as sanitary towels, but it is compressed so they can be pushed up inside the vagina.</a:t>
            </a:r>
            <a:endParaRPr lang="en-US" dirty="0">
              <a:ln w="0"/>
              <a:solidFill>
                <a:prstClr val="black"/>
              </a:solidFill>
              <a:effectLst>
                <a:outerShdw blurRad="38100" dist="19050" dir="2700000" algn="tl" rotWithShape="0">
                  <a:prstClr val="black">
                    <a:alpha val="40000"/>
                  </a:prst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992" y="1466379"/>
            <a:ext cx="4574906" cy="3031783"/>
          </a:xfrm>
          <a:prstGeom prst="rect">
            <a:avLst/>
          </a:prstGeom>
        </p:spPr>
      </p:pic>
      <p:sp>
        <p:nvSpPr>
          <p:cNvPr id="6" name="Rectangle 5"/>
          <p:cNvSpPr/>
          <p:nvPr/>
        </p:nvSpPr>
        <p:spPr>
          <a:xfrm>
            <a:off x="6578957" y="4772444"/>
            <a:ext cx="3941331" cy="1754326"/>
          </a:xfrm>
          <a:prstGeom prst="rect">
            <a:avLst/>
          </a:prstGeom>
          <a:solidFill>
            <a:schemeClr val="bg1"/>
          </a:solidFill>
        </p:spPr>
        <p:txBody>
          <a:bodyPr wrap="square" lIns="91440" tIns="45720" rIns="91440" bIns="45720">
            <a:spAutoFit/>
          </a:bodyPr>
          <a:lstStyle/>
          <a:p>
            <a:pPr algn="ctr"/>
            <a:r>
              <a:rPr lang="en-US" dirty="0" smtClean="0">
                <a:ln w="0"/>
                <a:solidFill>
                  <a:prstClr val="black"/>
                </a:solidFill>
                <a:effectLst>
                  <a:outerShdw blurRad="38100" dist="19050" dir="2700000" algn="tl" rotWithShape="0">
                    <a:prstClr val="black">
                      <a:alpha val="40000"/>
                    </a:prstClr>
                  </a:outerShdw>
                </a:effectLst>
              </a:rPr>
              <a:t>Don’t forget to change your tampons and towels regularly – at least every three or four hours during the day, as well as last thing at night and first thing in the morning, no matter how light your period is.</a:t>
            </a:r>
            <a:endParaRPr lang="en-US"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2141725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58747"/>
            <a:ext cx="10515600" cy="1325563"/>
          </a:xfrm>
        </p:spPr>
        <p:txBody>
          <a:bodyPr/>
          <a:lstStyle/>
          <a:p>
            <a:r>
              <a:rPr lang="en-GB" dirty="0" smtClean="0"/>
              <a:t>Changes…</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4155" y="3463973"/>
            <a:ext cx="2209800" cy="2971229"/>
          </a:xfrm>
          <a:prstGeom prst="ellipse">
            <a:avLst/>
          </a:prstGeom>
          <a:ln>
            <a:noFill/>
          </a:ln>
          <a:effectLst>
            <a:softEdge rad="112500"/>
          </a:effectLst>
        </p:spPr>
      </p:pic>
      <p:pic>
        <p:nvPicPr>
          <p:cNvPr id="8" name="Picture 7"/>
          <p:cNvPicPr>
            <a:picLocks noChangeAspect="1"/>
          </p:cNvPicPr>
          <p:nvPr/>
        </p:nvPicPr>
        <p:blipFill rotWithShape="1">
          <a:blip r:embed="rId3"/>
          <a:srcRect l="38021" r="30729"/>
          <a:stretch/>
        </p:blipFill>
        <p:spPr>
          <a:xfrm>
            <a:off x="7574085" y="2937966"/>
            <a:ext cx="1663700" cy="3497236"/>
          </a:xfrm>
          <a:prstGeom prst="ellipse">
            <a:avLst/>
          </a:prstGeom>
          <a:ln>
            <a:noFill/>
          </a:ln>
          <a:effectLst>
            <a:softEdge rad="112500"/>
          </a:effectLst>
        </p:spPr>
      </p:pic>
      <p:sp>
        <p:nvSpPr>
          <p:cNvPr id="4" name="Oval 3"/>
          <p:cNvSpPr/>
          <p:nvPr/>
        </p:nvSpPr>
        <p:spPr>
          <a:xfrm>
            <a:off x="673100" y="721530"/>
            <a:ext cx="6210300" cy="5831669"/>
          </a:xfrm>
          <a:prstGeom prst="ellipse">
            <a:avLst/>
          </a:prstGeom>
          <a:noFill/>
          <a:ln w="28575">
            <a:solidFill>
              <a:srgbClr val="B40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4888035" y="721529"/>
            <a:ext cx="6210300" cy="5831669"/>
          </a:xfrm>
          <a:prstGeom prst="ellipse">
            <a:avLst/>
          </a:prstGeom>
          <a:noFill/>
          <a:ln w="28575">
            <a:solidFill>
              <a:srgbClr val="B40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11646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Periods</a:t>
            </a:r>
            <a:endParaRPr lang="en-GB" dirty="0"/>
          </a:p>
        </p:txBody>
      </p:sp>
      <p:sp>
        <p:nvSpPr>
          <p:cNvPr id="10" name="Content Placeholder 9"/>
          <p:cNvSpPr>
            <a:spLocks noGrp="1"/>
          </p:cNvSpPr>
          <p:nvPr>
            <p:ph idx="1"/>
          </p:nvPr>
        </p:nvSpPr>
        <p:spPr/>
        <p:txBody>
          <a:bodyPr>
            <a:normAutofit/>
          </a:bodyPr>
          <a:lstStyle/>
          <a:p>
            <a:pPr marL="0" indent="0">
              <a:buNone/>
            </a:pPr>
            <a:r>
              <a:rPr lang="en-GB" dirty="0" smtClean="0"/>
              <a:t>When do you start your period?</a:t>
            </a:r>
          </a:p>
          <a:p>
            <a:pPr marL="0" indent="0">
              <a:buNone/>
            </a:pPr>
            <a:endParaRPr lang="en-GB" dirty="0"/>
          </a:p>
          <a:p>
            <a:pPr marL="0" indent="0">
              <a:buNone/>
            </a:pPr>
            <a:r>
              <a:rPr lang="en-GB" dirty="0" smtClean="0"/>
              <a:t>What actually happens?</a:t>
            </a:r>
          </a:p>
          <a:p>
            <a:pPr marL="0" indent="0">
              <a:buNone/>
            </a:pPr>
            <a:endParaRPr lang="en-GB" dirty="0"/>
          </a:p>
          <a:p>
            <a:pPr marL="0" indent="0">
              <a:buNone/>
            </a:pPr>
            <a:r>
              <a:rPr lang="en-GB" dirty="0" smtClean="0"/>
              <a:t>What products can you use? When? How?!!</a:t>
            </a:r>
          </a:p>
          <a:p>
            <a:pPr marL="0" indent="0">
              <a:buNone/>
            </a:pPr>
            <a:endParaRPr lang="en-GB" dirty="0"/>
          </a:p>
          <a:p>
            <a:pPr marL="0" indent="0">
              <a:buNone/>
            </a:pPr>
            <a:r>
              <a:rPr lang="en-GB" dirty="0" smtClean="0"/>
              <a:t>What can you do if it hurts?</a:t>
            </a:r>
          </a:p>
          <a:p>
            <a:pPr marL="0" indent="0">
              <a:buNone/>
            </a:pPr>
            <a:endParaRPr lang="en-GB" dirty="0" smtClean="0"/>
          </a:p>
          <a:p>
            <a:pPr marL="0" indent="0">
              <a:buNone/>
            </a:pPr>
            <a:endParaRPr lang="en-GB" dirty="0"/>
          </a:p>
        </p:txBody>
      </p:sp>
      <p:pic>
        <p:nvPicPr>
          <p:cNvPr id="6" name="Picture 5"/>
          <p:cNvPicPr>
            <a:picLocks noChangeAspect="1"/>
          </p:cNvPicPr>
          <p:nvPr/>
        </p:nvPicPr>
        <p:blipFill rotWithShape="1">
          <a:blip r:embed="rId2"/>
          <a:srcRect l="30643" t="32024" r="45244" b="42544"/>
          <a:stretch/>
        </p:blipFill>
        <p:spPr>
          <a:xfrm>
            <a:off x="10101943" y="5388429"/>
            <a:ext cx="2090057" cy="1322615"/>
          </a:xfrm>
          <a:prstGeom prst="rect">
            <a:avLst/>
          </a:prstGeom>
        </p:spPr>
      </p:pic>
      <p:pic>
        <p:nvPicPr>
          <p:cNvPr id="7" name="Picture 6"/>
          <p:cNvPicPr>
            <a:picLocks noChangeAspect="1"/>
          </p:cNvPicPr>
          <p:nvPr/>
        </p:nvPicPr>
        <p:blipFill rotWithShape="1">
          <a:blip r:embed="rId2"/>
          <a:srcRect l="42230" t="55514" r="29449" b="17752"/>
          <a:stretch/>
        </p:blipFill>
        <p:spPr>
          <a:xfrm>
            <a:off x="0" y="5789385"/>
            <a:ext cx="1845130" cy="1045030"/>
          </a:xfrm>
          <a:prstGeom prst="rect">
            <a:avLst/>
          </a:prstGeom>
        </p:spPr>
      </p:pic>
    </p:spTree>
    <p:extLst>
      <p:ext uri="{BB962C8B-B14F-4D97-AF65-F5344CB8AC3E}">
        <p14:creationId xmlns:p14="http://schemas.microsoft.com/office/powerpoint/2010/main" val="6768922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mtClean="0"/>
              <a:t>Products</a:t>
            </a:r>
            <a:endParaRPr lang="en-GB" dirty="0"/>
          </a:p>
        </p:txBody>
      </p:sp>
      <p:pic>
        <p:nvPicPr>
          <p:cNvPr id="6" name="Picture 5"/>
          <p:cNvPicPr>
            <a:picLocks noChangeAspect="1"/>
          </p:cNvPicPr>
          <p:nvPr/>
        </p:nvPicPr>
        <p:blipFill rotWithShape="1">
          <a:blip r:embed="rId2"/>
          <a:srcRect l="30643" t="32024" r="45244" b="42544"/>
          <a:stretch/>
        </p:blipFill>
        <p:spPr>
          <a:xfrm>
            <a:off x="10101943" y="5388429"/>
            <a:ext cx="2090057" cy="1322615"/>
          </a:xfrm>
          <a:prstGeom prst="rect">
            <a:avLst/>
          </a:prstGeom>
        </p:spPr>
      </p:pic>
      <p:pic>
        <p:nvPicPr>
          <p:cNvPr id="7" name="Picture 6"/>
          <p:cNvPicPr>
            <a:picLocks noChangeAspect="1"/>
          </p:cNvPicPr>
          <p:nvPr/>
        </p:nvPicPr>
        <p:blipFill rotWithShape="1">
          <a:blip r:embed="rId2"/>
          <a:srcRect l="42230" t="55514" r="29449" b="17752"/>
          <a:stretch/>
        </p:blipFill>
        <p:spPr>
          <a:xfrm>
            <a:off x="0" y="5789385"/>
            <a:ext cx="1845130" cy="1045030"/>
          </a:xfrm>
          <a:prstGeom prst="rect">
            <a:avLst/>
          </a:prstGeom>
        </p:spPr>
      </p:pic>
      <p:pic>
        <p:nvPicPr>
          <p:cNvPr id="11" name="Picture 10"/>
          <p:cNvPicPr>
            <a:picLocks noChangeAspect="1"/>
          </p:cNvPicPr>
          <p:nvPr/>
        </p:nvPicPr>
        <p:blipFill>
          <a:blip r:embed="rId3"/>
          <a:stretch>
            <a:fillRect/>
          </a:stretch>
        </p:blipFill>
        <p:spPr>
          <a:xfrm>
            <a:off x="6291605" y="2445664"/>
            <a:ext cx="3654197" cy="3654197"/>
          </a:xfrm>
          <a:prstGeom prst="rect">
            <a:avLst/>
          </a:prstGeom>
        </p:spPr>
      </p:pic>
      <p:pic>
        <p:nvPicPr>
          <p:cNvPr id="12" name="Picture 11"/>
          <p:cNvPicPr>
            <a:picLocks noChangeAspect="1"/>
          </p:cNvPicPr>
          <p:nvPr/>
        </p:nvPicPr>
        <p:blipFill>
          <a:blip r:embed="rId4"/>
          <a:stretch>
            <a:fillRect/>
          </a:stretch>
        </p:blipFill>
        <p:spPr>
          <a:xfrm>
            <a:off x="6879773" y="594635"/>
            <a:ext cx="2959554" cy="1973036"/>
          </a:xfrm>
          <a:prstGeom prst="rect">
            <a:avLst/>
          </a:prstGeom>
        </p:spPr>
      </p:pic>
      <p:pic>
        <p:nvPicPr>
          <p:cNvPr id="13" name="Picture 12"/>
          <p:cNvPicPr>
            <a:picLocks noChangeAspect="1"/>
          </p:cNvPicPr>
          <p:nvPr/>
        </p:nvPicPr>
        <p:blipFill>
          <a:blip r:embed="rId5"/>
          <a:stretch>
            <a:fillRect/>
          </a:stretch>
        </p:blipFill>
        <p:spPr>
          <a:xfrm>
            <a:off x="-87988" y="2068176"/>
            <a:ext cx="3866236" cy="3866236"/>
          </a:xfrm>
          <a:prstGeom prst="rect">
            <a:avLst/>
          </a:prstGeom>
        </p:spPr>
      </p:pic>
      <p:pic>
        <p:nvPicPr>
          <p:cNvPr id="14" name="Picture 13"/>
          <p:cNvPicPr>
            <a:picLocks noChangeAspect="1"/>
          </p:cNvPicPr>
          <p:nvPr/>
        </p:nvPicPr>
        <p:blipFill>
          <a:blip r:embed="rId6"/>
          <a:stretch>
            <a:fillRect/>
          </a:stretch>
        </p:blipFill>
        <p:spPr>
          <a:xfrm>
            <a:off x="9176657" y="616297"/>
            <a:ext cx="3282043" cy="3282043"/>
          </a:xfrm>
          <a:prstGeom prst="rect">
            <a:avLst/>
          </a:prstGeom>
        </p:spPr>
      </p:pic>
      <p:pic>
        <p:nvPicPr>
          <p:cNvPr id="15" name="Picture 14"/>
          <p:cNvPicPr>
            <a:picLocks noChangeAspect="1"/>
          </p:cNvPicPr>
          <p:nvPr/>
        </p:nvPicPr>
        <p:blipFill>
          <a:blip r:embed="rId7"/>
          <a:stretch>
            <a:fillRect/>
          </a:stretch>
        </p:blipFill>
        <p:spPr>
          <a:xfrm>
            <a:off x="2936423" y="976763"/>
            <a:ext cx="3524250" cy="3524250"/>
          </a:xfrm>
          <a:prstGeom prst="rect">
            <a:avLst/>
          </a:prstGeom>
        </p:spPr>
      </p:pic>
      <p:sp>
        <p:nvSpPr>
          <p:cNvPr id="2" name="Content Placeholder 1"/>
          <p:cNvSpPr>
            <a:spLocks noGrp="1"/>
          </p:cNvSpPr>
          <p:nvPr>
            <p:ph idx="1"/>
          </p:nvPr>
        </p:nvSpPr>
        <p:spPr/>
        <p:txBody>
          <a:bodyPr/>
          <a:lstStyle/>
          <a:p>
            <a:endParaRPr lang="en-GB"/>
          </a:p>
        </p:txBody>
      </p:sp>
    </p:spTree>
    <p:extLst>
      <p:ext uri="{BB962C8B-B14F-4D97-AF65-F5344CB8AC3E}">
        <p14:creationId xmlns:p14="http://schemas.microsoft.com/office/powerpoint/2010/main" val="72307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r>
              <a:rPr lang="en-GB" dirty="0" smtClean="0"/>
              <a:t>Want more advice?</a:t>
            </a:r>
            <a:endParaRPr lang="en-GB" dirty="0"/>
          </a:p>
        </p:txBody>
      </p:sp>
      <p:sp>
        <p:nvSpPr>
          <p:cNvPr id="3" name="Content Placeholder 2"/>
          <p:cNvSpPr>
            <a:spLocks noGrp="1"/>
          </p:cNvSpPr>
          <p:nvPr>
            <p:ph idx="1"/>
          </p:nvPr>
        </p:nvSpPr>
        <p:spPr/>
        <p:txBody>
          <a:bodyPr/>
          <a:lstStyle/>
          <a:p>
            <a:r>
              <a:rPr lang="en-GB" sz="3600" dirty="0" smtClean="0"/>
              <a:t>Visit the NHS website and search for ‘puberty’</a:t>
            </a:r>
          </a:p>
          <a:p>
            <a:r>
              <a:rPr lang="en-GB" sz="3600" dirty="0" smtClean="0"/>
              <a:t>Speak to someone at school (Tutor/ school nurse…)</a:t>
            </a:r>
          </a:p>
          <a:p>
            <a:r>
              <a:rPr lang="en-GB" sz="3600" dirty="0" smtClean="0"/>
              <a:t>The Radio </a:t>
            </a:r>
            <a:r>
              <a:rPr lang="en-GB" sz="3600" dirty="0"/>
              <a:t>1 website (really good) </a:t>
            </a:r>
            <a:r>
              <a:rPr lang="en-GB" sz="3600" dirty="0">
                <a:hlinkClick r:id="rId2"/>
              </a:rPr>
              <a:t>http://</a:t>
            </a:r>
            <a:r>
              <a:rPr lang="en-GB" sz="3600" dirty="0" smtClean="0">
                <a:hlinkClick r:id="rId2"/>
              </a:rPr>
              <a:t>www.bbc.co.uk/programmes/articles/bnb45CxxpnMb8x90Tmrv19/puberty-females</a:t>
            </a:r>
            <a:r>
              <a:rPr lang="en-GB" sz="3600" dirty="0" smtClean="0"/>
              <a:t> </a:t>
            </a:r>
          </a:p>
          <a:p>
            <a:r>
              <a:rPr lang="en-GB" sz="3600" dirty="0" smtClean="0"/>
              <a:t>Talk to your friends- everyone goes through it!</a:t>
            </a:r>
            <a:endParaRPr lang="en-GB" sz="3600" dirty="0"/>
          </a:p>
          <a:p>
            <a:pPr lvl="1"/>
            <a:endParaRPr lang="en-GB" dirty="0"/>
          </a:p>
        </p:txBody>
      </p:sp>
    </p:spTree>
    <p:extLst>
      <p:ext uri="{BB962C8B-B14F-4D97-AF65-F5344CB8AC3E}">
        <p14:creationId xmlns:p14="http://schemas.microsoft.com/office/powerpoint/2010/main" val="8330566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Finished</a:t>
            </a:r>
            <a:endParaRPr lang="en-GB" dirty="0"/>
          </a:p>
        </p:txBody>
      </p:sp>
      <p:sp>
        <p:nvSpPr>
          <p:cNvPr id="3" name="Content Placeholder 2"/>
          <p:cNvSpPr>
            <a:spLocks noGrp="1"/>
          </p:cNvSpPr>
          <p:nvPr>
            <p:ph idx="1"/>
          </p:nvPr>
        </p:nvSpPr>
        <p:spPr/>
        <p:txBody>
          <a:bodyPr/>
          <a:lstStyle/>
          <a:p>
            <a:r>
              <a:rPr lang="en-GB" dirty="0" smtClean="0"/>
              <a:t>Create your own advice sheet!</a:t>
            </a:r>
          </a:p>
          <a:p>
            <a:endParaRPr lang="en-GB" dirty="0"/>
          </a:p>
          <a:p>
            <a:r>
              <a:rPr lang="en-GB" dirty="0" smtClean="0"/>
              <a:t>What happens in puberty?</a:t>
            </a:r>
          </a:p>
          <a:p>
            <a:r>
              <a:rPr lang="en-GB" dirty="0" smtClean="0"/>
              <a:t>What products might you need?</a:t>
            </a:r>
          </a:p>
          <a:p>
            <a:r>
              <a:rPr lang="en-GB" dirty="0" smtClean="0"/>
              <a:t>How might you feel?</a:t>
            </a:r>
          </a:p>
          <a:p>
            <a:r>
              <a:rPr lang="en-GB" dirty="0" smtClean="0"/>
              <a:t>Who should you go to for help?</a:t>
            </a:r>
            <a:endParaRPr lang="en-GB" dirty="0"/>
          </a:p>
        </p:txBody>
      </p:sp>
    </p:spTree>
    <p:extLst>
      <p:ext uri="{BB962C8B-B14F-4D97-AF65-F5344CB8AC3E}">
        <p14:creationId xmlns:p14="http://schemas.microsoft.com/office/powerpoint/2010/main" val="3748404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711624" y="332657"/>
            <a:ext cx="6750496" cy="1541319"/>
          </a:xfrm>
          <a:prstGeom prst="rect">
            <a:avLst/>
          </a:prstGeom>
          <a:solidFill>
            <a:schemeClr val="bg1"/>
          </a:solidFill>
        </p:spPr>
        <p:txBody>
          <a:bodyPr wrap="square">
            <a:spAutoFit/>
          </a:bodyPr>
          <a:lstStyle/>
          <a:p>
            <a:pPr algn="ctr">
              <a:lnSpc>
                <a:spcPct val="107000"/>
              </a:lnSpc>
              <a:spcAft>
                <a:spcPts val="800"/>
              </a:spcAft>
            </a:pPr>
            <a:r>
              <a:rPr lang="en-GB" sz="4400" b="1" dirty="0">
                <a:ln w="6731" cap="flat" cmpd="sng" algn="ctr">
                  <a:solidFill>
                    <a:srgbClr val="FFFFFF"/>
                  </a:solidFill>
                  <a:prstDash val="solid"/>
                  <a:round/>
                </a:ln>
                <a:solidFill>
                  <a:srgbClr val="262626"/>
                </a:solidFill>
                <a:effectLst>
                  <a:outerShdw dist="38100" dir="2700000" algn="bl">
                    <a:srgbClr val="4BACC6"/>
                  </a:outerShdw>
                </a:effectLst>
                <a:latin typeface="Curlz MT" panose="04040404050702020202" pitchFamily="82" charset="0"/>
                <a:ea typeface="Calibri" panose="020F0502020204030204" pitchFamily="34" charset="0"/>
                <a:cs typeface="Times New Roman" panose="02020603050405020304" pitchFamily="18" charset="0"/>
              </a:rPr>
              <a:t>Rules And Expectations For The PSHEE Classroom</a:t>
            </a:r>
            <a:endParaRPr lang="en-GB" sz="4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nvPr>
        </p:nvGraphicFramePr>
        <p:xfrm>
          <a:off x="2295243" y="2276873"/>
          <a:ext cx="7200800" cy="4150897"/>
        </p:xfrm>
        <a:graphic>
          <a:graphicData uri="http://schemas.openxmlformats.org/drawingml/2006/table">
            <a:tbl>
              <a:tblPr firstRow="1" firstCol="1" bandRow="1">
                <a:tableStyleId>{5C22544A-7EE6-4342-B048-85BDC9FD1C3A}</a:tableStyleId>
              </a:tblPr>
              <a:tblGrid>
                <a:gridCol w="464867">
                  <a:extLst>
                    <a:ext uri="{9D8B030D-6E8A-4147-A177-3AD203B41FA5}">
                      <a16:colId xmlns:a16="http://schemas.microsoft.com/office/drawing/2014/main" val="20000"/>
                    </a:ext>
                  </a:extLst>
                </a:gridCol>
                <a:gridCol w="6735933">
                  <a:extLst>
                    <a:ext uri="{9D8B030D-6E8A-4147-A177-3AD203B41FA5}">
                      <a16:colId xmlns:a16="http://schemas.microsoft.com/office/drawing/2014/main" val="20001"/>
                    </a:ext>
                  </a:extLst>
                </a:gridCol>
              </a:tblGrid>
              <a:tr h="411451">
                <a:tc>
                  <a:txBody>
                    <a:bodyPr/>
                    <a:lstStyle/>
                    <a:p>
                      <a:pPr algn="ctr">
                        <a:lnSpc>
                          <a:spcPct val="107000"/>
                        </a:lnSpc>
                        <a:spcAft>
                          <a:spcPts val="0"/>
                        </a:spcAft>
                      </a:pPr>
                      <a:r>
                        <a:rPr lang="en-GB" sz="2500">
                          <a:effectLst/>
                        </a:rPr>
                        <a:t>1</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tc>
                  <a:txBody>
                    <a:bodyPr/>
                    <a:lstStyle/>
                    <a:p>
                      <a:pPr algn="ctr">
                        <a:lnSpc>
                          <a:spcPct val="107000"/>
                        </a:lnSpc>
                        <a:spcAft>
                          <a:spcPts val="0"/>
                        </a:spcAft>
                      </a:pPr>
                      <a:r>
                        <a:rPr lang="en-GB" sz="600">
                          <a:effectLst/>
                        </a:rPr>
                        <a:t>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extLst>
                  <a:ext uri="{0D108BD9-81ED-4DB2-BD59-A6C34878D82A}">
                    <a16:rowId xmlns:a16="http://schemas.microsoft.com/office/drawing/2014/main" val="10000"/>
                  </a:ext>
                </a:extLst>
              </a:tr>
              <a:tr h="411451">
                <a:tc>
                  <a:txBody>
                    <a:bodyPr/>
                    <a:lstStyle/>
                    <a:p>
                      <a:pPr algn="ctr">
                        <a:lnSpc>
                          <a:spcPct val="107000"/>
                        </a:lnSpc>
                        <a:spcAft>
                          <a:spcPts val="0"/>
                        </a:spcAft>
                      </a:pPr>
                      <a:r>
                        <a:rPr lang="en-GB" sz="2500">
                          <a:effectLst/>
                        </a:rPr>
                        <a:t>2</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tc>
                  <a:txBody>
                    <a:bodyPr/>
                    <a:lstStyle/>
                    <a:p>
                      <a:pPr algn="ctr">
                        <a:lnSpc>
                          <a:spcPct val="107000"/>
                        </a:lnSpc>
                        <a:spcAft>
                          <a:spcPts val="0"/>
                        </a:spcAft>
                      </a:pPr>
                      <a:r>
                        <a:rPr lang="en-GB" sz="600">
                          <a:effectLst/>
                        </a:rPr>
                        <a:t>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extLst>
                  <a:ext uri="{0D108BD9-81ED-4DB2-BD59-A6C34878D82A}">
                    <a16:rowId xmlns:a16="http://schemas.microsoft.com/office/drawing/2014/main" val="10001"/>
                  </a:ext>
                </a:extLst>
              </a:tr>
              <a:tr h="411451">
                <a:tc>
                  <a:txBody>
                    <a:bodyPr/>
                    <a:lstStyle/>
                    <a:p>
                      <a:pPr algn="ctr">
                        <a:lnSpc>
                          <a:spcPct val="107000"/>
                        </a:lnSpc>
                        <a:spcAft>
                          <a:spcPts val="0"/>
                        </a:spcAft>
                      </a:pPr>
                      <a:r>
                        <a:rPr lang="en-GB" sz="2500">
                          <a:effectLst/>
                        </a:rPr>
                        <a:t>3</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tc>
                  <a:txBody>
                    <a:bodyPr/>
                    <a:lstStyle/>
                    <a:p>
                      <a:pPr algn="ctr">
                        <a:lnSpc>
                          <a:spcPct val="107000"/>
                        </a:lnSpc>
                        <a:spcAft>
                          <a:spcPts val="0"/>
                        </a:spcAft>
                      </a:pPr>
                      <a:r>
                        <a:rPr lang="en-GB" sz="600">
                          <a:effectLst/>
                        </a:rPr>
                        <a:t>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extLst>
                  <a:ext uri="{0D108BD9-81ED-4DB2-BD59-A6C34878D82A}">
                    <a16:rowId xmlns:a16="http://schemas.microsoft.com/office/drawing/2014/main" val="10002"/>
                  </a:ext>
                </a:extLst>
              </a:tr>
              <a:tr h="411451">
                <a:tc>
                  <a:txBody>
                    <a:bodyPr/>
                    <a:lstStyle/>
                    <a:p>
                      <a:pPr algn="ctr">
                        <a:lnSpc>
                          <a:spcPct val="107000"/>
                        </a:lnSpc>
                        <a:spcAft>
                          <a:spcPts val="0"/>
                        </a:spcAft>
                      </a:pPr>
                      <a:r>
                        <a:rPr lang="en-GB" sz="2500">
                          <a:effectLst/>
                        </a:rPr>
                        <a:t>4</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tc>
                  <a:txBody>
                    <a:bodyPr/>
                    <a:lstStyle/>
                    <a:p>
                      <a:pPr algn="ctr">
                        <a:lnSpc>
                          <a:spcPct val="107000"/>
                        </a:lnSpc>
                        <a:spcAft>
                          <a:spcPts val="0"/>
                        </a:spcAft>
                      </a:pPr>
                      <a:r>
                        <a:rPr lang="en-GB" sz="600">
                          <a:effectLst/>
                        </a:rPr>
                        <a:t>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extLst>
                  <a:ext uri="{0D108BD9-81ED-4DB2-BD59-A6C34878D82A}">
                    <a16:rowId xmlns:a16="http://schemas.microsoft.com/office/drawing/2014/main" val="10003"/>
                  </a:ext>
                </a:extLst>
              </a:tr>
              <a:tr h="411451">
                <a:tc>
                  <a:txBody>
                    <a:bodyPr/>
                    <a:lstStyle/>
                    <a:p>
                      <a:pPr algn="ctr">
                        <a:lnSpc>
                          <a:spcPct val="107000"/>
                        </a:lnSpc>
                        <a:spcAft>
                          <a:spcPts val="0"/>
                        </a:spcAft>
                      </a:pPr>
                      <a:r>
                        <a:rPr lang="en-GB" sz="2500">
                          <a:effectLst/>
                        </a:rPr>
                        <a:t>5</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tc>
                  <a:txBody>
                    <a:bodyPr/>
                    <a:lstStyle/>
                    <a:p>
                      <a:pPr algn="ctr">
                        <a:lnSpc>
                          <a:spcPct val="107000"/>
                        </a:lnSpc>
                        <a:spcAft>
                          <a:spcPts val="0"/>
                        </a:spcAft>
                      </a:pPr>
                      <a:r>
                        <a:rPr lang="en-GB" sz="600">
                          <a:effectLst/>
                        </a:rPr>
                        <a:t>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extLst>
                  <a:ext uri="{0D108BD9-81ED-4DB2-BD59-A6C34878D82A}">
                    <a16:rowId xmlns:a16="http://schemas.microsoft.com/office/drawing/2014/main" val="10004"/>
                  </a:ext>
                </a:extLst>
              </a:tr>
              <a:tr h="411451">
                <a:tc>
                  <a:txBody>
                    <a:bodyPr/>
                    <a:lstStyle/>
                    <a:p>
                      <a:pPr algn="ctr">
                        <a:lnSpc>
                          <a:spcPct val="107000"/>
                        </a:lnSpc>
                        <a:spcAft>
                          <a:spcPts val="0"/>
                        </a:spcAft>
                      </a:pPr>
                      <a:r>
                        <a:rPr lang="en-GB" sz="2500">
                          <a:effectLst/>
                        </a:rPr>
                        <a:t>6</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tc>
                  <a:txBody>
                    <a:bodyPr/>
                    <a:lstStyle/>
                    <a:p>
                      <a:pPr algn="ctr">
                        <a:lnSpc>
                          <a:spcPct val="107000"/>
                        </a:lnSpc>
                        <a:spcAft>
                          <a:spcPts val="0"/>
                        </a:spcAft>
                      </a:pPr>
                      <a:r>
                        <a:rPr lang="en-GB" sz="600">
                          <a:effectLst/>
                        </a:rPr>
                        <a:t>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extLst>
                  <a:ext uri="{0D108BD9-81ED-4DB2-BD59-A6C34878D82A}">
                    <a16:rowId xmlns:a16="http://schemas.microsoft.com/office/drawing/2014/main" val="10005"/>
                  </a:ext>
                </a:extLst>
              </a:tr>
              <a:tr h="411451">
                <a:tc>
                  <a:txBody>
                    <a:bodyPr/>
                    <a:lstStyle/>
                    <a:p>
                      <a:pPr algn="ctr">
                        <a:lnSpc>
                          <a:spcPct val="107000"/>
                        </a:lnSpc>
                        <a:spcAft>
                          <a:spcPts val="0"/>
                        </a:spcAft>
                      </a:pPr>
                      <a:r>
                        <a:rPr lang="en-GB" sz="2500">
                          <a:effectLst/>
                        </a:rPr>
                        <a:t>7</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tc>
                  <a:txBody>
                    <a:bodyPr/>
                    <a:lstStyle/>
                    <a:p>
                      <a:pPr algn="ctr">
                        <a:lnSpc>
                          <a:spcPct val="107000"/>
                        </a:lnSpc>
                        <a:spcAft>
                          <a:spcPts val="0"/>
                        </a:spcAft>
                      </a:pPr>
                      <a:r>
                        <a:rPr lang="en-GB" sz="600">
                          <a:effectLst/>
                        </a:rPr>
                        <a:t>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extLst>
                  <a:ext uri="{0D108BD9-81ED-4DB2-BD59-A6C34878D82A}">
                    <a16:rowId xmlns:a16="http://schemas.microsoft.com/office/drawing/2014/main" val="10006"/>
                  </a:ext>
                </a:extLst>
              </a:tr>
              <a:tr h="411451">
                <a:tc>
                  <a:txBody>
                    <a:bodyPr/>
                    <a:lstStyle/>
                    <a:p>
                      <a:pPr algn="ctr">
                        <a:lnSpc>
                          <a:spcPct val="107000"/>
                        </a:lnSpc>
                        <a:spcAft>
                          <a:spcPts val="0"/>
                        </a:spcAft>
                      </a:pPr>
                      <a:r>
                        <a:rPr lang="en-GB" sz="2500">
                          <a:effectLst/>
                        </a:rPr>
                        <a:t>8</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tc>
                  <a:txBody>
                    <a:bodyPr/>
                    <a:lstStyle/>
                    <a:p>
                      <a:pPr algn="ctr">
                        <a:lnSpc>
                          <a:spcPct val="107000"/>
                        </a:lnSpc>
                        <a:spcAft>
                          <a:spcPts val="0"/>
                        </a:spcAft>
                      </a:pPr>
                      <a:r>
                        <a:rPr lang="en-GB" sz="600">
                          <a:effectLst/>
                        </a:rPr>
                        <a:t>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extLst>
                  <a:ext uri="{0D108BD9-81ED-4DB2-BD59-A6C34878D82A}">
                    <a16:rowId xmlns:a16="http://schemas.microsoft.com/office/drawing/2014/main" val="10007"/>
                  </a:ext>
                </a:extLst>
              </a:tr>
              <a:tr h="411451">
                <a:tc>
                  <a:txBody>
                    <a:bodyPr/>
                    <a:lstStyle/>
                    <a:p>
                      <a:pPr algn="ctr">
                        <a:lnSpc>
                          <a:spcPct val="107000"/>
                        </a:lnSpc>
                        <a:spcAft>
                          <a:spcPts val="0"/>
                        </a:spcAft>
                      </a:pPr>
                      <a:r>
                        <a:rPr lang="en-GB" sz="2500">
                          <a:effectLst/>
                        </a:rPr>
                        <a:t>9</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tc>
                  <a:txBody>
                    <a:bodyPr/>
                    <a:lstStyle/>
                    <a:p>
                      <a:pPr algn="ctr">
                        <a:lnSpc>
                          <a:spcPct val="107000"/>
                        </a:lnSpc>
                        <a:spcAft>
                          <a:spcPts val="0"/>
                        </a:spcAft>
                      </a:pPr>
                      <a:r>
                        <a:rPr lang="en-GB" sz="600">
                          <a:effectLst/>
                        </a:rPr>
                        <a:t>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extLst>
                  <a:ext uri="{0D108BD9-81ED-4DB2-BD59-A6C34878D82A}">
                    <a16:rowId xmlns:a16="http://schemas.microsoft.com/office/drawing/2014/main" val="10008"/>
                  </a:ext>
                </a:extLst>
              </a:tr>
              <a:tr h="447838">
                <a:tc>
                  <a:txBody>
                    <a:bodyPr/>
                    <a:lstStyle/>
                    <a:p>
                      <a:pPr algn="ctr">
                        <a:lnSpc>
                          <a:spcPct val="107000"/>
                        </a:lnSpc>
                        <a:spcAft>
                          <a:spcPts val="0"/>
                        </a:spcAft>
                      </a:pPr>
                      <a:r>
                        <a:rPr lang="en-GB" sz="2500">
                          <a:effectLst/>
                        </a:rPr>
                        <a:t>10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tc>
                  <a:txBody>
                    <a:bodyPr/>
                    <a:lstStyle/>
                    <a:p>
                      <a:pPr algn="ctr">
                        <a:lnSpc>
                          <a:spcPct val="107000"/>
                        </a:lnSpc>
                        <a:spcAft>
                          <a:spcPts val="0"/>
                        </a:spcAft>
                      </a:pPr>
                      <a:r>
                        <a:rPr lang="en-GB" sz="600" dirty="0">
                          <a:effectLst/>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051" marR="36051" marT="0" marB="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575026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2326485" y="620688"/>
            <a:ext cx="7343677" cy="923330"/>
          </a:xfrm>
          <a:prstGeom prst="rect">
            <a:avLst/>
          </a:prstGeom>
          <a:noFill/>
        </p:spPr>
        <p:txBody>
          <a:bodyPr wrap="none">
            <a:spAutoFit/>
          </a:bodyPr>
          <a:lstStyle/>
          <a:p>
            <a:pPr algn="ctr">
              <a:defRPr/>
            </a:pP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What is PSHEE all about?</a:t>
            </a:r>
          </a:p>
        </p:txBody>
      </p:sp>
      <p:sp>
        <p:nvSpPr>
          <p:cNvPr id="2" name="TextBox 1"/>
          <p:cNvSpPr txBox="1"/>
          <p:nvPr/>
        </p:nvSpPr>
        <p:spPr>
          <a:xfrm>
            <a:off x="2495601" y="2060849"/>
            <a:ext cx="2007281" cy="4524315"/>
          </a:xfrm>
          <a:prstGeom prst="rect">
            <a:avLst/>
          </a:prstGeom>
          <a:noFill/>
        </p:spPr>
        <p:txBody>
          <a:bodyPr wrap="none" rtlCol="0">
            <a:spAutoFit/>
          </a:bodyPr>
          <a:lstStyle/>
          <a:p>
            <a:pPr fontAlgn="base">
              <a:spcBef>
                <a:spcPct val="0"/>
              </a:spcBef>
              <a:spcAft>
                <a:spcPct val="0"/>
              </a:spcAft>
            </a:pPr>
            <a:r>
              <a:rPr lang="en-US" sz="3200" dirty="0">
                <a:solidFill>
                  <a:srgbClr val="FF0000"/>
                </a:solidFill>
                <a:latin typeface="Arial" charset="0"/>
              </a:rPr>
              <a:t>P</a:t>
            </a:r>
          </a:p>
          <a:p>
            <a:pPr fontAlgn="base">
              <a:spcBef>
                <a:spcPct val="0"/>
              </a:spcBef>
              <a:spcAft>
                <a:spcPct val="0"/>
              </a:spcAft>
            </a:pPr>
            <a:endParaRPr lang="en-US" sz="3200" dirty="0">
              <a:solidFill>
                <a:srgbClr val="FF0000"/>
              </a:solidFill>
              <a:latin typeface="Arial" charset="0"/>
            </a:endParaRPr>
          </a:p>
          <a:p>
            <a:pPr fontAlgn="base">
              <a:spcBef>
                <a:spcPct val="0"/>
              </a:spcBef>
              <a:spcAft>
                <a:spcPct val="0"/>
              </a:spcAft>
            </a:pPr>
            <a:r>
              <a:rPr lang="en-US" sz="3200" dirty="0">
                <a:solidFill>
                  <a:srgbClr val="FF0000"/>
                </a:solidFill>
                <a:latin typeface="Arial" charset="0"/>
              </a:rPr>
              <a:t>S</a:t>
            </a:r>
          </a:p>
          <a:p>
            <a:pPr fontAlgn="base">
              <a:spcBef>
                <a:spcPct val="0"/>
              </a:spcBef>
              <a:spcAft>
                <a:spcPct val="0"/>
              </a:spcAft>
            </a:pPr>
            <a:endParaRPr lang="en-US" sz="3200" dirty="0">
              <a:solidFill>
                <a:srgbClr val="FF0000"/>
              </a:solidFill>
              <a:latin typeface="Arial" charset="0"/>
            </a:endParaRPr>
          </a:p>
          <a:p>
            <a:pPr fontAlgn="base">
              <a:spcBef>
                <a:spcPct val="0"/>
              </a:spcBef>
              <a:spcAft>
                <a:spcPct val="0"/>
              </a:spcAft>
            </a:pPr>
            <a:r>
              <a:rPr lang="en-US" sz="3200" dirty="0">
                <a:solidFill>
                  <a:srgbClr val="FF0000"/>
                </a:solidFill>
                <a:latin typeface="Arial" charset="0"/>
              </a:rPr>
              <a:t>H</a:t>
            </a:r>
          </a:p>
          <a:p>
            <a:pPr fontAlgn="base">
              <a:spcBef>
                <a:spcPct val="0"/>
              </a:spcBef>
              <a:spcAft>
                <a:spcPct val="0"/>
              </a:spcAft>
            </a:pPr>
            <a:endParaRPr lang="en-US" sz="3200" dirty="0">
              <a:solidFill>
                <a:srgbClr val="FF0000"/>
              </a:solidFill>
              <a:latin typeface="Arial" charset="0"/>
            </a:endParaRPr>
          </a:p>
          <a:p>
            <a:pPr fontAlgn="base">
              <a:spcBef>
                <a:spcPct val="0"/>
              </a:spcBef>
              <a:spcAft>
                <a:spcPct val="0"/>
              </a:spcAft>
            </a:pPr>
            <a:r>
              <a:rPr lang="en-US" sz="3200" dirty="0">
                <a:solidFill>
                  <a:srgbClr val="FF0000"/>
                </a:solidFill>
                <a:latin typeface="Arial" charset="0"/>
              </a:rPr>
              <a:t>E</a:t>
            </a:r>
          </a:p>
          <a:p>
            <a:pPr fontAlgn="base">
              <a:spcBef>
                <a:spcPct val="0"/>
              </a:spcBef>
              <a:spcAft>
                <a:spcPct val="0"/>
              </a:spcAft>
            </a:pPr>
            <a:endParaRPr lang="en-US" sz="3200" dirty="0">
              <a:solidFill>
                <a:srgbClr val="FF0000"/>
              </a:solidFill>
              <a:latin typeface="Arial" charset="0"/>
            </a:endParaRPr>
          </a:p>
          <a:p>
            <a:pPr fontAlgn="base">
              <a:spcBef>
                <a:spcPct val="0"/>
              </a:spcBef>
              <a:spcAft>
                <a:spcPct val="0"/>
              </a:spcAft>
            </a:pPr>
            <a:r>
              <a:rPr lang="en-US" sz="3200" dirty="0">
                <a:solidFill>
                  <a:srgbClr val="FF0000"/>
                </a:solidFill>
                <a:latin typeface="Arial" charset="0"/>
              </a:rPr>
              <a:t>Education</a:t>
            </a:r>
            <a:endParaRPr lang="en-GB" sz="3200" dirty="0">
              <a:solidFill>
                <a:srgbClr val="FF0000"/>
              </a:solidFill>
              <a:latin typeface="Arial" charset="0"/>
            </a:endParaRPr>
          </a:p>
        </p:txBody>
      </p:sp>
      <p:sp>
        <p:nvSpPr>
          <p:cNvPr id="4" name="TextBox 3"/>
          <p:cNvSpPr txBox="1"/>
          <p:nvPr/>
        </p:nvSpPr>
        <p:spPr>
          <a:xfrm>
            <a:off x="2855640" y="2060848"/>
            <a:ext cx="4559338" cy="3539430"/>
          </a:xfrm>
          <a:prstGeom prst="rect">
            <a:avLst/>
          </a:prstGeom>
          <a:noFill/>
        </p:spPr>
        <p:txBody>
          <a:bodyPr wrap="square" rtlCol="0">
            <a:spAutoFit/>
          </a:bodyPr>
          <a:lstStyle/>
          <a:p>
            <a:pPr fontAlgn="base">
              <a:spcBef>
                <a:spcPct val="0"/>
              </a:spcBef>
              <a:spcAft>
                <a:spcPct val="0"/>
              </a:spcAft>
            </a:pPr>
            <a:r>
              <a:rPr lang="en-US" sz="3200" dirty="0" err="1">
                <a:solidFill>
                  <a:prstClr val="black"/>
                </a:solidFill>
                <a:latin typeface="Arial" charset="0"/>
              </a:rPr>
              <a:t>ersonal</a:t>
            </a:r>
            <a:endParaRPr lang="en-US" sz="3200" dirty="0">
              <a:solidFill>
                <a:prstClr val="black"/>
              </a:solidFill>
              <a:latin typeface="Arial" charset="0"/>
            </a:endParaRPr>
          </a:p>
          <a:p>
            <a:pPr fontAlgn="base">
              <a:spcBef>
                <a:spcPct val="0"/>
              </a:spcBef>
              <a:spcAft>
                <a:spcPct val="0"/>
              </a:spcAft>
            </a:pPr>
            <a:endParaRPr lang="en-US" sz="3200" dirty="0">
              <a:solidFill>
                <a:prstClr val="black"/>
              </a:solidFill>
              <a:latin typeface="Arial" charset="0"/>
            </a:endParaRPr>
          </a:p>
          <a:p>
            <a:pPr fontAlgn="base">
              <a:spcBef>
                <a:spcPct val="0"/>
              </a:spcBef>
              <a:spcAft>
                <a:spcPct val="0"/>
              </a:spcAft>
            </a:pPr>
            <a:r>
              <a:rPr lang="en-US" sz="3200" dirty="0" err="1">
                <a:solidFill>
                  <a:prstClr val="black"/>
                </a:solidFill>
                <a:latin typeface="Arial" charset="0"/>
              </a:rPr>
              <a:t>ocial</a:t>
            </a:r>
            <a:endParaRPr lang="en-US" sz="3200" dirty="0">
              <a:solidFill>
                <a:prstClr val="black"/>
              </a:solidFill>
              <a:latin typeface="Arial" charset="0"/>
            </a:endParaRPr>
          </a:p>
          <a:p>
            <a:pPr fontAlgn="base">
              <a:spcBef>
                <a:spcPct val="0"/>
              </a:spcBef>
              <a:spcAft>
                <a:spcPct val="0"/>
              </a:spcAft>
            </a:pPr>
            <a:endParaRPr lang="en-US" sz="3200" dirty="0">
              <a:solidFill>
                <a:prstClr val="black"/>
              </a:solidFill>
              <a:latin typeface="Arial" charset="0"/>
            </a:endParaRPr>
          </a:p>
          <a:p>
            <a:pPr fontAlgn="base">
              <a:spcBef>
                <a:spcPct val="0"/>
              </a:spcBef>
              <a:spcAft>
                <a:spcPct val="0"/>
              </a:spcAft>
            </a:pPr>
            <a:r>
              <a:rPr lang="en-US" sz="3200" dirty="0" err="1">
                <a:solidFill>
                  <a:prstClr val="black"/>
                </a:solidFill>
                <a:latin typeface="Arial" charset="0"/>
              </a:rPr>
              <a:t>ealth</a:t>
            </a:r>
            <a:endParaRPr lang="en-US" sz="3200" dirty="0">
              <a:solidFill>
                <a:prstClr val="black"/>
              </a:solidFill>
              <a:latin typeface="Arial" charset="0"/>
            </a:endParaRPr>
          </a:p>
          <a:p>
            <a:pPr fontAlgn="base">
              <a:spcBef>
                <a:spcPct val="0"/>
              </a:spcBef>
              <a:spcAft>
                <a:spcPct val="0"/>
              </a:spcAft>
            </a:pPr>
            <a:endParaRPr lang="en-US" sz="3200" dirty="0">
              <a:solidFill>
                <a:prstClr val="black"/>
              </a:solidFill>
              <a:latin typeface="Arial" charset="0"/>
            </a:endParaRPr>
          </a:p>
          <a:p>
            <a:pPr fontAlgn="base">
              <a:spcBef>
                <a:spcPct val="0"/>
              </a:spcBef>
              <a:spcAft>
                <a:spcPct val="0"/>
              </a:spcAft>
            </a:pPr>
            <a:r>
              <a:rPr lang="en-US" sz="3200" dirty="0" err="1">
                <a:solidFill>
                  <a:prstClr val="black"/>
                </a:solidFill>
                <a:latin typeface="Arial" charset="0"/>
              </a:rPr>
              <a:t>conomic</a:t>
            </a:r>
            <a:endParaRPr lang="en-GB" sz="3200" dirty="0">
              <a:solidFill>
                <a:prstClr val="black"/>
              </a:solidFill>
              <a:latin typeface="Arial" charset="0"/>
            </a:endParaRPr>
          </a:p>
        </p:txBody>
      </p:sp>
      <p:sp>
        <p:nvSpPr>
          <p:cNvPr id="5" name="Oval 4"/>
          <p:cNvSpPr/>
          <p:nvPr/>
        </p:nvSpPr>
        <p:spPr>
          <a:xfrm>
            <a:off x="6366615" y="3140968"/>
            <a:ext cx="3168352"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rPr>
              <a:t>PSHE</a:t>
            </a:r>
            <a:endParaRPr lang="en-GB" dirty="0">
              <a:solidFill>
                <a:prstClr val="white"/>
              </a:solidFill>
            </a:endParaRPr>
          </a:p>
        </p:txBody>
      </p:sp>
    </p:spTree>
    <p:extLst>
      <p:ext uri="{BB962C8B-B14F-4D97-AF65-F5344CB8AC3E}">
        <p14:creationId xmlns:p14="http://schemas.microsoft.com/office/powerpoint/2010/main" val="312546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1"/>
            <a:ext cx="8352928" cy="6186309"/>
          </a:xfrm>
          <a:prstGeom prst="rect">
            <a:avLst/>
          </a:prstGeom>
        </p:spPr>
        <p:txBody>
          <a:bodyPr wrap="square">
            <a:spAutoFit/>
          </a:bodyPr>
          <a:lstStyle/>
          <a:p>
            <a:r>
              <a:rPr lang="en-GB" sz="2200" b="1" u="sng" dirty="0">
                <a:solidFill>
                  <a:prstClr val="black"/>
                </a:solidFill>
              </a:rPr>
              <a:t>YEAR SEVEN QUIZ</a:t>
            </a:r>
          </a:p>
          <a:p>
            <a:r>
              <a:rPr lang="en-GB" sz="2200" b="1" u="sng" dirty="0">
                <a:solidFill>
                  <a:prstClr val="black"/>
                </a:solidFill>
              </a:rPr>
              <a:t>WELCOME TO KINGSHILL</a:t>
            </a:r>
          </a:p>
          <a:p>
            <a:r>
              <a:rPr lang="en-GB" sz="2200" dirty="0">
                <a:solidFill>
                  <a:prstClr val="black"/>
                </a:solidFill>
              </a:rPr>
              <a:t> </a:t>
            </a:r>
          </a:p>
          <a:p>
            <a:r>
              <a:rPr lang="en-GB" sz="2200" dirty="0">
                <a:solidFill>
                  <a:prstClr val="black"/>
                </a:solidFill>
              </a:rPr>
              <a:t>1) What is the name of your form tutor?</a:t>
            </a:r>
          </a:p>
          <a:p>
            <a:r>
              <a:rPr lang="en-GB" sz="2200" dirty="0">
                <a:solidFill>
                  <a:prstClr val="black"/>
                </a:solidFill>
              </a:rPr>
              <a:t>2) What is the name of your head of year?</a:t>
            </a:r>
          </a:p>
          <a:p>
            <a:r>
              <a:rPr lang="en-GB" sz="2200" dirty="0">
                <a:solidFill>
                  <a:prstClr val="black"/>
                </a:solidFill>
              </a:rPr>
              <a:t>3) What is the name of the head of key stage three?</a:t>
            </a:r>
          </a:p>
          <a:p>
            <a:r>
              <a:rPr lang="en-GB" sz="2200" dirty="0">
                <a:solidFill>
                  <a:prstClr val="black"/>
                </a:solidFill>
              </a:rPr>
              <a:t>4) List the different subjects you will be taking this year.</a:t>
            </a:r>
          </a:p>
          <a:p>
            <a:r>
              <a:rPr lang="en-GB" sz="2200" dirty="0">
                <a:solidFill>
                  <a:prstClr val="black"/>
                </a:solidFill>
              </a:rPr>
              <a:t>5) Name three members of staff who you could talk to if you felt there was a problem.</a:t>
            </a:r>
          </a:p>
          <a:p>
            <a:r>
              <a:rPr lang="en-GB" sz="2200" dirty="0">
                <a:solidFill>
                  <a:prstClr val="black"/>
                </a:solidFill>
              </a:rPr>
              <a:t>6) How many times a week will you get homework from the following subjects?</a:t>
            </a:r>
          </a:p>
          <a:p>
            <a:r>
              <a:rPr lang="en-GB" sz="2200" dirty="0">
                <a:solidFill>
                  <a:prstClr val="black"/>
                </a:solidFill>
              </a:rPr>
              <a:t>Maths</a:t>
            </a:r>
          </a:p>
          <a:p>
            <a:r>
              <a:rPr lang="en-GB" sz="2200" dirty="0">
                <a:solidFill>
                  <a:prstClr val="black"/>
                </a:solidFill>
              </a:rPr>
              <a:t>English</a:t>
            </a:r>
          </a:p>
          <a:p>
            <a:r>
              <a:rPr lang="en-GB" sz="2200" dirty="0">
                <a:solidFill>
                  <a:prstClr val="black"/>
                </a:solidFill>
              </a:rPr>
              <a:t>RE</a:t>
            </a:r>
          </a:p>
          <a:p>
            <a:r>
              <a:rPr lang="en-GB" sz="2200" dirty="0">
                <a:solidFill>
                  <a:prstClr val="black"/>
                </a:solidFill>
              </a:rPr>
              <a:t>7) What time does the school day start?</a:t>
            </a:r>
          </a:p>
          <a:p>
            <a:r>
              <a:rPr lang="en-GB" sz="2200" dirty="0">
                <a:solidFill>
                  <a:prstClr val="black"/>
                </a:solidFill>
              </a:rPr>
              <a:t>8) What time is your lunch?</a:t>
            </a:r>
          </a:p>
          <a:p>
            <a:r>
              <a:rPr lang="en-GB" sz="2200" dirty="0">
                <a:solidFill>
                  <a:prstClr val="black"/>
                </a:solidFill>
              </a:rPr>
              <a:t>9) Which days do you have assemblies?</a:t>
            </a:r>
          </a:p>
          <a:p>
            <a:r>
              <a:rPr lang="en-GB" sz="2200" dirty="0">
                <a:solidFill>
                  <a:prstClr val="black"/>
                </a:solidFill>
              </a:rPr>
              <a:t>10) What time does the school day finish?</a:t>
            </a:r>
          </a:p>
        </p:txBody>
      </p:sp>
    </p:spTree>
    <p:extLst>
      <p:ext uri="{BB962C8B-B14F-4D97-AF65-F5344CB8AC3E}">
        <p14:creationId xmlns:p14="http://schemas.microsoft.com/office/powerpoint/2010/main" val="1446402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alpha val="29000"/>
            </a:schemeClr>
          </a:solidFill>
          <a:ln w="76200"/>
        </p:spPr>
        <p:txBody>
          <a:bodyPr/>
          <a:lstStyle/>
          <a:p>
            <a:r>
              <a:rPr lang="en-GB" dirty="0" smtClean="0"/>
              <a:t>Can you tell me…</a:t>
            </a:r>
            <a:endParaRPr lang="en-GB" dirty="0"/>
          </a:p>
        </p:txBody>
      </p:sp>
      <p:sp>
        <p:nvSpPr>
          <p:cNvPr id="3" name="Content Placeholder 2"/>
          <p:cNvSpPr>
            <a:spLocks noGrp="1"/>
          </p:cNvSpPr>
          <p:nvPr>
            <p:ph idx="1"/>
          </p:nvPr>
        </p:nvSpPr>
        <p:spPr>
          <a:solidFill>
            <a:schemeClr val="bg1">
              <a:alpha val="29000"/>
            </a:schemeClr>
          </a:solidFill>
          <a:ln w="76200"/>
        </p:spPr>
        <p:txBody>
          <a:bodyPr>
            <a:normAutofit fontScale="92500" lnSpcReduction="10000"/>
          </a:bodyPr>
          <a:lstStyle/>
          <a:p>
            <a:pPr marL="0" indent="0">
              <a:buNone/>
            </a:pPr>
            <a:r>
              <a:rPr lang="en-GB" sz="9600" dirty="0">
                <a:effectLst>
                  <a:glow rad="228600">
                    <a:schemeClr val="accent2">
                      <a:satMod val="175000"/>
                      <a:alpha val="40000"/>
                    </a:schemeClr>
                  </a:glow>
                </a:effectLst>
              </a:rPr>
              <a:t>3</a:t>
            </a:r>
            <a:r>
              <a:rPr lang="en-GB" sz="9600" dirty="0"/>
              <a:t> </a:t>
            </a:r>
            <a:r>
              <a:rPr lang="en-GB" dirty="0" smtClean="0"/>
              <a:t>rules for PSHEE</a:t>
            </a:r>
          </a:p>
          <a:p>
            <a:pPr marL="0" indent="0">
              <a:buNone/>
            </a:pPr>
            <a:r>
              <a:rPr lang="en-GB" sz="9600" dirty="0">
                <a:effectLst>
                  <a:glow rad="228600">
                    <a:schemeClr val="accent2">
                      <a:satMod val="175000"/>
                      <a:alpha val="40000"/>
                    </a:schemeClr>
                  </a:glow>
                </a:effectLst>
              </a:rPr>
              <a:t>2</a:t>
            </a:r>
            <a:r>
              <a:rPr lang="en-GB" dirty="0" smtClean="0">
                <a:effectLst>
                  <a:glow rad="228600">
                    <a:schemeClr val="accent2">
                      <a:satMod val="175000"/>
                      <a:alpha val="40000"/>
                    </a:schemeClr>
                  </a:glow>
                </a:effectLst>
              </a:rPr>
              <a:t> </a:t>
            </a:r>
            <a:r>
              <a:rPr lang="en-GB" dirty="0" smtClean="0"/>
              <a:t>words describing what PSHEE will be about at </a:t>
            </a:r>
            <a:r>
              <a:rPr lang="en-GB" dirty="0" err="1" smtClean="0"/>
              <a:t>Kingshill</a:t>
            </a:r>
            <a:endParaRPr lang="en-GB" dirty="0" smtClean="0"/>
          </a:p>
          <a:p>
            <a:pPr marL="0" indent="0">
              <a:buNone/>
            </a:pPr>
            <a:r>
              <a:rPr lang="en-GB" sz="9600" dirty="0">
                <a:effectLst>
                  <a:glow rad="228600">
                    <a:schemeClr val="accent2">
                      <a:satMod val="175000"/>
                      <a:alpha val="40000"/>
                    </a:schemeClr>
                  </a:glow>
                </a:effectLst>
              </a:rPr>
              <a:t>1</a:t>
            </a:r>
            <a:r>
              <a:rPr lang="en-GB" sz="9600" dirty="0"/>
              <a:t> </a:t>
            </a:r>
            <a:r>
              <a:rPr lang="en-GB" dirty="0" smtClean="0"/>
              <a:t>new thing you have learnt about PSHEE</a:t>
            </a:r>
            <a:endParaRPr lang="en-GB" sz="9600" dirty="0"/>
          </a:p>
        </p:txBody>
      </p:sp>
    </p:spTree>
    <p:extLst>
      <p:ext uri="{BB962C8B-B14F-4D97-AF65-F5344CB8AC3E}">
        <p14:creationId xmlns:p14="http://schemas.microsoft.com/office/powerpoint/2010/main" val="218241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nodeType="clickEffect">
                                  <p:stCondLst>
                                    <p:cond delay="0"/>
                                  </p:stCondLst>
                                  <p:iterate type="lt">
                                    <p:tmPct val="50000"/>
                                  </p:iterate>
                                  <p:childTnLst>
                                    <p:set>
                                      <p:cBhvr>
                                        <p:cTn id="15" dur="1" fill="hold">
                                          <p:stCondLst>
                                            <p:cond delay="0"/>
                                          </p:stCondLst>
                                        </p:cTn>
                                        <p:tgtEl>
                                          <p:spTgt spid="3">
                                            <p:txEl>
                                              <p:pRg st="1" end="1"/>
                                            </p:txEl>
                                          </p:spTgt>
                                        </p:tgtEl>
                                        <p:attrNameLst>
                                          <p:attrName>style.visibility</p:attrName>
                                        </p:attrNameLst>
                                      </p:cBhvr>
                                      <p:to>
                                        <p:strVal val="visible"/>
                                      </p:to>
                                    </p:set>
                                    <p:set>
                                      <p:cBhvr>
                                        <p:cTn id="16" dur="227" fill="hold">
                                          <p:stCondLst>
                                            <p:cond delay="0"/>
                                          </p:stCondLst>
                                        </p:cTn>
                                        <p:tgtEl>
                                          <p:spTgt spid="3">
                                            <p:txEl>
                                              <p:pRg st="1" end="1"/>
                                            </p:txEl>
                                          </p:spTgt>
                                        </p:tgtEl>
                                        <p:attrNameLst>
                                          <p:attrName>style.rotation</p:attrName>
                                        </p:attrNameLst>
                                      </p:cBhvr>
                                      <p:to>
                                        <p:strVal val="-45.0"/>
                                      </p:to>
                                    </p:set>
                                    <p:anim calcmode="lin" valueType="num">
                                      <p:cBhvr>
                                        <p:cTn id="17" dur="227" fill="hold">
                                          <p:stCondLst>
                                            <p:cond delay="227"/>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8" presetClass="entr" presetSubtype="0" accel="50000" fill="hold" nodeType="clickEffect">
                                  <p:stCondLst>
                                    <p:cond delay="0"/>
                                  </p:stCondLst>
                                  <p:iterate type="lt">
                                    <p:tmPct val="50000"/>
                                  </p:iterate>
                                  <p:childTnLst>
                                    <p:set>
                                      <p:cBhvr>
                                        <p:cTn id="24" dur="1" fill="hold">
                                          <p:stCondLst>
                                            <p:cond delay="0"/>
                                          </p:stCondLst>
                                        </p:cTn>
                                        <p:tgtEl>
                                          <p:spTgt spid="3">
                                            <p:txEl>
                                              <p:pRg st="2" end="2"/>
                                            </p:txEl>
                                          </p:spTgt>
                                        </p:tgtEl>
                                        <p:attrNameLst>
                                          <p:attrName>style.visibility</p:attrName>
                                        </p:attrNameLst>
                                      </p:cBhvr>
                                      <p:to>
                                        <p:strVal val="visible"/>
                                      </p:to>
                                    </p:set>
                                    <p:set>
                                      <p:cBhvr>
                                        <p:cTn id="25" dur="227" fill="hold">
                                          <p:stCondLst>
                                            <p:cond delay="0"/>
                                          </p:stCondLst>
                                        </p:cTn>
                                        <p:tgtEl>
                                          <p:spTgt spid="3">
                                            <p:txEl>
                                              <p:pRg st="2" end="2"/>
                                            </p:txEl>
                                          </p:spTgt>
                                        </p:tgtEl>
                                        <p:attrNameLst>
                                          <p:attrName>style.rotation</p:attrName>
                                        </p:attrNameLst>
                                      </p:cBhvr>
                                      <p:to>
                                        <p:strVal val="-45.0"/>
                                      </p:to>
                                    </p:set>
                                    <p:anim calcmode="lin" valueType="num">
                                      <p:cBhvr>
                                        <p:cTn id="26" dur="227" fill="hold">
                                          <p:stCondLst>
                                            <p:cond delay="227"/>
                                          </p:stCondLst>
                                        </p:cTn>
                                        <p:tgtEl>
                                          <p:spTgt spid="3">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27" dur="227" fill="hold">
                                          <p:stCondLst>
                                            <p:cond delay="0"/>
                                          </p:stCondLst>
                                        </p:cTn>
                                        <p:tgtEl>
                                          <p:spTgt spid="3">
                                            <p:txEl>
                                              <p:pRg st="2" end="2"/>
                                            </p:txEl>
                                          </p:spTgt>
                                        </p:tgtEl>
                                        <p:attrNameLst>
                                          <p:attrName>ppt_y</p:attrName>
                                        </p:attrNameLst>
                                      </p:cBhvr>
                                      <p:tavLst>
                                        <p:tav tm="0">
                                          <p:val>
                                            <p:strVal val="#ppt_y-1"/>
                                          </p:val>
                                        </p:tav>
                                        <p:tav tm="100000">
                                          <p:val>
                                            <p:strVal val="#ppt_y-(0.354*#ppt_w-0.172*#ppt_h)"/>
                                          </p:val>
                                        </p:tav>
                                      </p:tavLst>
                                    </p:anim>
                                    <p:anim calcmode="lin" valueType="num">
                                      <p:cBhvr>
                                        <p:cTn id="28" dur="78" decel="50000" autoRev="1" fill="hold">
                                          <p:stCondLst>
                                            <p:cond delay="227"/>
                                          </p:stCondLst>
                                        </p:cTn>
                                        <p:tgtEl>
                                          <p:spTgt spid="3">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29" dur="68" fill="hold">
                                          <p:stCondLst>
                                            <p:cond delay="432"/>
                                          </p:stCondLst>
                                        </p:cTn>
                                        <p:tgtEl>
                                          <p:spTgt spid="3">
                                            <p:txEl>
                                              <p:pRg st="2" end="2"/>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2420888"/>
            <a:ext cx="6172200" cy="1894362"/>
          </a:xfrm>
        </p:spPr>
        <p:txBody>
          <a:bodyPr>
            <a:noAutofit/>
          </a:bodyPr>
          <a:lstStyle/>
          <a:p>
            <a:r>
              <a:rPr lang="en-GB" sz="6000" dirty="0">
                <a:solidFill>
                  <a:schemeClr val="tx2">
                    <a:lumMod val="50000"/>
                  </a:schemeClr>
                </a:solidFill>
              </a:rPr>
              <a:t>Welcome to Kingshill!</a:t>
            </a:r>
          </a:p>
        </p:txBody>
      </p:sp>
      <p:sp>
        <p:nvSpPr>
          <p:cNvPr id="5" name="Subtitle 4"/>
          <p:cNvSpPr>
            <a:spLocks noGrp="1"/>
          </p:cNvSpPr>
          <p:nvPr>
            <p:ph type="subTitle" idx="1"/>
          </p:nvPr>
        </p:nvSpPr>
        <p:spPr/>
        <p:txBody>
          <a:bodyPr>
            <a:normAutofit/>
          </a:bodyPr>
          <a:lstStyle/>
          <a:p>
            <a:r>
              <a:rPr lang="en-GB" sz="2400" dirty="0" smtClean="0"/>
              <a:t>Look </a:t>
            </a:r>
            <a:r>
              <a:rPr lang="en-GB" sz="2400" dirty="0"/>
              <a:t>at the following photos and think where they are around the school</a:t>
            </a:r>
          </a:p>
        </p:txBody>
      </p:sp>
    </p:spTree>
    <p:extLst>
      <p:ext uri="{BB962C8B-B14F-4D97-AF65-F5344CB8AC3E}">
        <p14:creationId xmlns:p14="http://schemas.microsoft.com/office/powerpoint/2010/main" val="10731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Kingshill\PSHEE and Citizenship\SCHEMES OF WORK &amp; RESOURCES\YEAR 7\Block 1 - Personal Identity\prospectus pack\pictures of school\school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0584" y="241920"/>
            <a:ext cx="7772400" cy="5829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F:\Kingshill\PSHEE and Citizenship\SCHEMES OF WORK &amp; RESOURCES\YEAR 7\Block 1 - Personal Identity\prospectus pack\pictures of school\sch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0779" y="548680"/>
            <a:ext cx="8792005" cy="65940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F:\Kingshill\PSHEE and Citizenship\SCHEMES OF WORK &amp; RESOURCES\YEAR 7\Block 1 - Personal Identity\prospectus pack\pictures of school\school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8628" y="144900"/>
            <a:ext cx="8231764" cy="6173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3" name="Picture 9" descr="F:\Kingshill\PSHEE and Citizenship\SCHEMES OF WORK &amp; RESOURCES\YEAR 7\Block 1 - Personal Identity\prospectus pack\pictures of school\school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4465" y="150331"/>
            <a:ext cx="8684635" cy="6513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F:\Kingshill\PSHEE and Citizenship\SCHEMES OF WORK &amp; RESOURCES\YEAR 7\Block 1 - Personal Identity\prospectus pack\pictures of school\school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2823" y="-503312"/>
            <a:ext cx="9848123" cy="738609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Kingshill\PSHEE and Citizenship\SCHEMES OF WORK &amp; RESOURCES\YEAR 7\Block 1 - Personal Identity\prospectus pack\pictures of school\school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380247"/>
            <a:ext cx="9392072" cy="7044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F:\Kingshill\PSHEE and Citizenship\SCHEMES OF WORK &amp; RESOURCES\YEAR 7\Block 1 - Personal Identity\prospectus pack\pictures of school\school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2822" y="56021"/>
            <a:ext cx="9165178" cy="6873883"/>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F:\Kingshill\PSHEE and Citizenship\SCHEMES OF WORK &amp; RESOURCES\YEAR 7\Block 1 - Personal Identity\prospectus pack\pictures of school\school2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44464" y="-931298"/>
            <a:ext cx="9666692" cy="725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35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3"/>
                                        </p:tgtEl>
                                        <p:attrNameLst>
                                          <p:attrName>style.visibility</p:attrName>
                                        </p:attrNameLst>
                                      </p:cBhvr>
                                      <p:to>
                                        <p:strVal val="visible"/>
                                      </p:to>
                                    </p:set>
                                    <p:animEffect transition="in" filter="fade">
                                      <p:cBhvr>
                                        <p:cTn id="22" dur="500"/>
                                        <p:tgtEl>
                                          <p:spTgt spid="10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fade">
                                      <p:cBhvr>
                                        <p:cTn id="27" dur="500"/>
                                        <p:tgtEl>
                                          <p:spTgt spid="10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6"/>
                                        </p:tgtEl>
                                        <p:attrNameLst>
                                          <p:attrName>style.visibility</p:attrName>
                                        </p:attrNameLst>
                                      </p:cBhvr>
                                      <p:to>
                                        <p:strVal val="visible"/>
                                      </p:to>
                                    </p:set>
                                    <p:animEffect transition="in" filter="fade">
                                      <p:cBhvr>
                                        <p:cTn id="32" dur="500"/>
                                        <p:tgtEl>
                                          <p:spTgt spid="10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9"/>
                                        </p:tgtEl>
                                        <p:attrNameLst>
                                          <p:attrName>style.visibility</p:attrName>
                                        </p:attrNameLst>
                                      </p:cBhvr>
                                      <p:to>
                                        <p:strVal val="visible"/>
                                      </p:to>
                                    </p:set>
                                    <p:animEffect transition="in" filter="fade">
                                      <p:cBhvr>
                                        <p:cTn id="37" dur="500"/>
                                        <p:tgtEl>
                                          <p:spTgt spid="103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mic sans all">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mic sans all">
      <a:majorFont>
        <a:latin typeface="Comic Sans MS"/>
        <a:ea typeface=""/>
        <a:cs typeface=""/>
      </a:majorFont>
      <a:minorFont>
        <a:latin typeface="Comic Sans MS"/>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1915</Words>
  <Application>Microsoft Office PowerPoint</Application>
  <PresentationFormat>Widescreen</PresentationFormat>
  <Paragraphs>283</Paragraphs>
  <Slides>36</Slides>
  <Notes>2</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36</vt:i4>
      </vt:variant>
    </vt:vector>
  </HeadingPairs>
  <TitlesOfParts>
    <vt:vector size="55" baseType="lpstr">
      <vt:lpstr>Arial</vt:lpstr>
      <vt:lpstr>Arial Rounded MT Bold</vt:lpstr>
      <vt:lpstr>Brush Script MT</vt:lpstr>
      <vt:lpstr>Calibri</vt:lpstr>
      <vt:lpstr>Calibri Light</vt:lpstr>
      <vt:lpstr>Chiller</vt:lpstr>
      <vt:lpstr>Comic Sans MS</vt:lpstr>
      <vt:lpstr>Curlz MT</vt:lpstr>
      <vt:lpstr>Kristen ITC</vt:lpstr>
      <vt:lpstr>Times New Roman</vt:lpstr>
      <vt:lpstr>Wingdings</vt:lpstr>
      <vt:lpstr>Wingdings 2</vt:lpstr>
      <vt:lpstr>1_Office Theme</vt:lpstr>
      <vt:lpstr>2_Office Theme</vt:lpstr>
      <vt:lpstr>Oriel</vt:lpstr>
      <vt:lpstr>Office Theme</vt:lpstr>
      <vt:lpstr>3_Office Theme</vt:lpstr>
      <vt:lpstr>4_Office Theme</vt:lpstr>
      <vt:lpstr>5_Office Theme</vt:lpstr>
      <vt:lpstr>Welcome to PSHEE at Kingshill School</vt:lpstr>
      <vt:lpstr>By the end of this lesson you will…</vt:lpstr>
      <vt:lpstr>PowerPoint Presentation</vt:lpstr>
      <vt:lpstr>PowerPoint Presentation</vt:lpstr>
      <vt:lpstr>PowerPoint Presentation</vt:lpstr>
      <vt:lpstr>PowerPoint Presentation</vt:lpstr>
      <vt:lpstr>Can you tell me…</vt:lpstr>
      <vt:lpstr>Welcome to Kingshill!</vt:lpstr>
      <vt:lpstr>PowerPoint Presentation</vt:lpstr>
      <vt:lpstr>PowerPoint Presentation</vt:lpstr>
      <vt:lpstr>Your targets today are to…</vt:lpstr>
      <vt:lpstr>PowerPoint Presentation</vt:lpstr>
      <vt:lpstr>Your Task</vt:lpstr>
      <vt:lpstr>Success Criteria </vt:lpstr>
      <vt:lpstr>Roles</vt:lpstr>
      <vt:lpstr>PowerPoint Presentation</vt:lpstr>
      <vt:lpstr>Introducing the Band</vt:lpstr>
      <vt:lpstr>Your Task</vt:lpstr>
      <vt:lpstr>Your Task</vt:lpstr>
      <vt:lpstr>Lesson Objectives</vt:lpstr>
      <vt:lpstr>PowerPoint Presentation</vt:lpstr>
      <vt:lpstr>PowerPoint Presentation</vt:lpstr>
      <vt:lpstr>Growing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Changes…</vt:lpstr>
      <vt:lpstr>Periods</vt:lpstr>
      <vt:lpstr>Products</vt:lpstr>
      <vt:lpstr>Want more advice?</vt:lpstr>
      <vt:lpstr>Finished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PSHEE at Kingshill School</dc:title>
  <dc:creator>Matthew Macaulay</dc:creator>
  <cp:lastModifiedBy>Rosie Whitehouse</cp:lastModifiedBy>
  <cp:revision>6</cp:revision>
  <dcterms:created xsi:type="dcterms:W3CDTF">2020-06-25T09:10:30Z</dcterms:created>
  <dcterms:modified xsi:type="dcterms:W3CDTF">2021-09-09T07:33:09Z</dcterms:modified>
</cp:coreProperties>
</file>