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70FDF8-9E1E-4097-9B10-528B6D8834D8}" type="datetimeFigureOut">
              <a:rPr lang="en-GB" smtClean="0"/>
              <a:pPr/>
              <a:t>16/12/20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0FDF8-9E1E-4097-9B10-528B6D8834D8}" type="datetimeFigureOut">
              <a:rPr lang="en-GB" smtClean="0"/>
              <a:pPr/>
              <a:t>16/12/20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0FDF8-9E1E-4097-9B10-528B6D8834D8}" type="datetimeFigureOut">
              <a:rPr lang="en-GB" smtClean="0"/>
              <a:pPr/>
              <a:t>16/12/20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979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98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9570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6778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071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79638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5886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6160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70FDF8-9E1E-4097-9B10-528B6D8834D8}" type="datetimeFigureOut">
              <a:rPr lang="en-GB" smtClean="0"/>
              <a:pPr/>
              <a:t>16/12/20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0803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122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12452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953395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36847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1074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6131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56659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38032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8F55B-0DFA-4A91-A53E-D298A1916BA1}" type="slidenum">
              <a:rPr lang="en-US" altLang="en-US"/>
              <a:pPr>
                <a:defRPr/>
              </a:pPr>
              <a:t>‹#›</a:t>
            </a:fld>
            <a:endParaRPr lang="en-US" altLang="en-US"/>
          </a:p>
        </p:txBody>
      </p:sp>
    </p:spTree>
    <p:extLst>
      <p:ext uri="{BB962C8B-B14F-4D97-AF65-F5344CB8AC3E}">
        <p14:creationId xmlns:p14="http://schemas.microsoft.com/office/powerpoint/2010/main" val="191053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0FDF8-9E1E-4097-9B10-528B6D8834D8}" type="datetimeFigureOut">
              <a:rPr lang="en-GB" smtClean="0"/>
              <a:pPr/>
              <a:t>16/12/20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AEC86-4AC0-4BBD-9DF8-D54C29004D0D}" type="slidenum">
              <a:rPr lang="en-US" altLang="en-US"/>
              <a:pPr>
                <a:defRPr/>
              </a:pPr>
              <a:t>‹#›</a:t>
            </a:fld>
            <a:endParaRPr lang="en-US" altLang="en-US"/>
          </a:p>
        </p:txBody>
      </p:sp>
    </p:spTree>
    <p:extLst>
      <p:ext uri="{BB962C8B-B14F-4D97-AF65-F5344CB8AC3E}">
        <p14:creationId xmlns:p14="http://schemas.microsoft.com/office/powerpoint/2010/main" val="4143663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2373C-6CE1-4BFA-9A4C-A67DDA8A7BD2}" type="slidenum">
              <a:rPr lang="en-US" altLang="en-US"/>
              <a:pPr>
                <a:defRPr/>
              </a:pPr>
              <a:t>‹#›</a:t>
            </a:fld>
            <a:endParaRPr lang="en-US" altLang="en-US"/>
          </a:p>
        </p:txBody>
      </p:sp>
    </p:spTree>
    <p:extLst>
      <p:ext uri="{BB962C8B-B14F-4D97-AF65-F5344CB8AC3E}">
        <p14:creationId xmlns:p14="http://schemas.microsoft.com/office/powerpoint/2010/main" val="1935429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D5D4A-6A00-4121-8BBA-FE7053FBD3EB}" type="slidenum">
              <a:rPr lang="en-US" altLang="en-US"/>
              <a:pPr>
                <a:defRPr/>
              </a:pPr>
              <a:t>‹#›</a:t>
            </a:fld>
            <a:endParaRPr lang="en-US" altLang="en-US"/>
          </a:p>
        </p:txBody>
      </p:sp>
    </p:spTree>
    <p:extLst>
      <p:ext uri="{BB962C8B-B14F-4D97-AF65-F5344CB8AC3E}">
        <p14:creationId xmlns:p14="http://schemas.microsoft.com/office/powerpoint/2010/main" val="113034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555A10-1AB4-463D-A2D2-DC8FABE78A6A}" type="slidenum">
              <a:rPr lang="en-US" altLang="en-US"/>
              <a:pPr>
                <a:defRPr/>
              </a:pPr>
              <a:t>‹#›</a:t>
            </a:fld>
            <a:endParaRPr lang="en-US" altLang="en-US"/>
          </a:p>
        </p:txBody>
      </p:sp>
    </p:spTree>
    <p:extLst>
      <p:ext uri="{BB962C8B-B14F-4D97-AF65-F5344CB8AC3E}">
        <p14:creationId xmlns:p14="http://schemas.microsoft.com/office/powerpoint/2010/main" val="2745968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F4BC7A-BC43-4601-BBAF-4B87AFC7B85B}" type="slidenum">
              <a:rPr lang="en-US" altLang="en-US"/>
              <a:pPr>
                <a:defRPr/>
              </a:pPr>
              <a:t>‹#›</a:t>
            </a:fld>
            <a:endParaRPr lang="en-US" altLang="en-US"/>
          </a:p>
        </p:txBody>
      </p:sp>
    </p:spTree>
    <p:extLst>
      <p:ext uri="{BB962C8B-B14F-4D97-AF65-F5344CB8AC3E}">
        <p14:creationId xmlns:p14="http://schemas.microsoft.com/office/powerpoint/2010/main" val="3778438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E73852-2997-4AC9-B3C7-FEB5A7C5D9CD}" type="slidenum">
              <a:rPr lang="en-US" altLang="en-US"/>
              <a:pPr>
                <a:defRPr/>
              </a:pPr>
              <a:t>‹#›</a:t>
            </a:fld>
            <a:endParaRPr lang="en-US" altLang="en-US"/>
          </a:p>
        </p:txBody>
      </p:sp>
    </p:spTree>
    <p:extLst>
      <p:ext uri="{BB962C8B-B14F-4D97-AF65-F5344CB8AC3E}">
        <p14:creationId xmlns:p14="http://schemas.microsoft.com/office/powerpoint/2010/main" val="2072231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840C79-B2C0-4C7C-85F1-B744EB0203B8}" type="slidenum">
              <a:rPr lang="en-US" altLang="en-US"/>
              <a:pPr>
                <a:defRPr/>
              </a:pPr>
              <a:t>‹#›</a:t>
            </a:fld>
            <a:endParaRPr lang="en-US" altLang="en-US"/>
          </a:p>
        </p:txBody>
      </p:sp>
    </p:spTree>
    <p:extLst>
      <p:ext uri="{BB962C8B-B14F-4D97-AF65-F5344CB8AC3E}">
        <p14:creationId xmlns:p14="http://schemas.microsoft.com/office/powerpoint/2010/main" val="721508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32C6BB-8533-4C2D-B584-06EB8404432B}" type="slidenum">
              <a:rPr lang="en-US" altLang="en-US"/>
              <a:pPr>
                <a:defRPr/>
              </a:pPr>
              <a:t>‹#›</a:t>
            </a:fld>
            <a:endParaRPr lang="en-US" altLang="en-US"/>
          </a:p>
        </p:txBody>
      </p:sp>
    </p:spTree>
    <p:extLst>
      <p:ext uri="{BB962C8B-B14F-4D97-AF65-F5344CB8AC3E}">
        <p14:creationId xmlns:p14="http://schemas.microsoft.com/office/powerpoint/2010/main" val="3946064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75FD5A-F885-4BF3-BA43-52AA97D4AAC0}" type="slidenum">
              <a:rPr lang="en-US" altLang="en-US"/>
              <a:pPr>
                <a:defRPr/>
              </a:pPr>
              <a:t>‹#›</a:t>
            </a:fld>
            <a:endParaRPr lang="en-US" altLang="en-US"/>
          </a:p>
        </p:txBody>
      </p:sp>
    </p:spTree>
    <p:extLst>
      <p:ext uri="{BB962C8B-B14F-4D97-AF65-F5344CB8AC3E}">
        <p14:creationId xmlns:p14="http://schemas.microsoft.com/office/powerpoint/2010/main" val="3312915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47FCC-C6FF-46A8-A230-86610990408E}" type="slidenum">
              <a:rPr lang="en-US" altLang="en-US"/>
              <a:pPr>
                <a:defRPr/>
              </a:pPr>
              <a:t>‹#›</a:t>
            </a:fld>
            <a:endParaRPr lang="en-US" altLang="en-US"/>
          </a:p>
        </p:txBody>
      </p:sp>
    </p:spTree>
    <p:extLst>
      <p:ext uri="{BB962C8B-B14F-4D97-AF65-F5344CB8AC3E}">
        <p14:creationId xmlns:p14="http://schemas.microsoft.com/office/powerpoint/2010/main" val="1693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70FDF8-9E1E-4097-9B10-528B6D8834D8}" type="datetimeFigureOut">
              <a:rPr lang="en-GB" smtClean="0"/>
              <a:pPr/>
              <a:t>16/12/20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70FDF8-9E1E-4097-9B10-528B6D8834D8}" type="datetimeFigureOut">
              <a:rPr lang="en-GB" smtClean="0"/>
              <a:pPr/>
              <a:t>16/12/20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70FDF8-9E1E-4097-9B10-528B6D8834D8}" type="datetimeFigureOut">
              <a:rPr lang="en-GB" smtClean="0"/>
              <a:pPr/>
              <a:t>16/12/20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0FDF8-9E1E-4097-9B10-528B6D8834D8}" type="datetimeFigureOut">
              <a:rPr lang="en-GB" smtClean="0"/>
              <a:pPr/>
              <a:t>16/12/20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0FDF8-9E1E-4097-9B10-528B6D8834D8}" type="datetimeFigureOut">
              <a:rPr lang="en-GB" smtClean="0"/>
              <a:pPr/>
              <a:t>16/12/20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0FDF8-9E1E-4097-9B10-528B6D8834D8}" type="datetimeFigureOut">
              <a:rPr lang="en-GB" smtClean="0"/>
              <a:pPr/>
              <a:t>16/12/20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505D27-281A-4ADB-9671-D089A0C3EAC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solidFill>
            <a:schemeClr val="bg1"/>
          </a:solidFill>
          <a:ln w="76200">
            <a:solidFill>
              <a:srgbClr val="00B050"/>
            </a:solidFill>
          </a:ln>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oundRect">
            <a:avLst/>
          </a:prstGeom>
          <a:solidFill>
            <a:schemeClr val="bg1"/>
          </a:solidFill>
          <a:ln w="76200">
            <a:solidFill>
              <a:srgbClr val="00B050"/>
            </a:solid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0FDF8-9E1E-4097-9B10-528B6D8834D8}" type="datetimeFigureOut">
              <a:rPr lang="en-GB" smtClean="0"/>
              <a:pPr/>
              <a:t>16/12/20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05D27-281A-4ADB-9671-D089A0C3EAC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12/16/2020</a:t>
            </a:fld>
            <a:endParaRPr lang="en-US" dirty="0"/>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2052875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42F6D74C-13D9-4356-A98F-39C140525641}" type="slidenum">
              <a:rPr lang="en-US" altLang="en-US"/>
              <a:pPr>
                <a:defRPr/>
              </a:pPr>
              <a:t>‹#›</a:t>
            </a:fld>
            <a:endParaRPr lang="en-US" altLang="en-US"/>
          </a:p>
        </p:txBody>
      </p:sp>
    </p:spTree>
    <p:extLst>
      <p:ext uri="{BB962C8B-B14F-4D97-AF65-F5344CB8AC3E}">
        <p14:creationId xmlns:p14="http://schemas.microsoft.com/office/powerpoint/2010/main" val="33200243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online.clickview.co.uk/libraries/categories/22095370/videos/22101994/life-stuff-the-a-z-of-love-and-sex-k-q" TargetMode="External"/><Relationship Id="rId7" Type="http://schemas.openxmlformats.org/officeDocument/2006/relationships/hyperlink" Target="https://online.clickview.co.uk/libraries/categories/22095337/videos/22101740/sex-and-relationships-in-my-experience-pressue" TargetMode="External"/><Relationship Id="rId2" Type="http://schemas.openxmlformats.org/officeDocument/2006/relationships/hyperlink" Target="https://online.clickview.co.uk/libraries/categories/22095370/videos/22101998/life-stuff-the-a-z-of-love-and-sex-a-j" TargetMode="External"/><Relationship Id="rId1" Type="http://schemas.openxmlformats.org/officeDocument/2006/relationships/slideLayout" Target="../slideLayouts/slideLayout18.xml"/><Relationship Id="rId6" Type="http://schemas.openxmlformats.org/officeDocument/2006/relationships/hyperlink" Target="https://online.clickview.co.uk/libraries/categories/22095337/videos/22101742/sex-and-relationships-in-my-experience-dating" TargetMode="External"/><Relationship Id="rId5" Type="http://schemas.openxmlformats.org/officeDocument/2006/relationships/hyperlink" Target="https://online.clickview.co.uk/libraries/categories/22095337/videos/22101744/sex-and-relationships-in-my-experience-just-good-friends" TargetMode="External"/><Relationship Id="rId4" Type="http://schemas.openxmlformats.org/officeDocument/2006/relationships/hyperlink" Target="https://online.clickview.co.uk/libraries/categories/22095370/videos/22101996/life-stuff-the-a-z-of-love-and-sex-r-z"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3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Sexual Relationships</a:t>
            </a:r>
            <a:endParaRPr lang="en-GB" dirty="0"/>
          </a:p>
        </p:txBody>
      </p:sp>
      <p:sp>
        <p:nvSpPr>
          <p:cNvPr id="5" name="Content Placeholder 4"/>
          <p:cNvSpPr>
            <a:spLocks noGrp="1"/>
          </p:cNvSpPr>
          <p:nvPr>
            <p:ph idx="1"/>
          </p:nvPr>
        </p:nvSpPr>
        <p:spPr/>
        <p:txBody>
          <a:bodyPr/>
          <a:lstStyle/>
          <a:p>
            <a:pPr marL="971550" lvl="1" indent="-514350">
              <a:buFont typeface="+mj-lt"/>
              <a:buAutoNum type="arabicPeriod"/>
            </a:pPr>
            <a:r>
              <a:rPr lang="en-US" dirty="0" smtClean="0"/>
              <a:t>I will know what we will be covering in this topic.</a:t>
            </a:r>
          </a:p>
          <a:p>
            <a:pPr marL="971550" lvl="1" indent="-514350">
              <a:buFont typeface="+mj-lt"/>
              <a:buAutoNum type="arabicPeriod"/>
            </a:pPr>
            <a:endParaRPr lang="en-GB" dirty="0" smtClean="0"/>
          </a:p>
          <a:p>
            <a:pPr marL="971550" lvl="1" indent="-514350">
              <a:buFont typeface="+mj-lt"/>
              <a:buAutoNum type="arabicPeriod"/>
            </a:pPr>
            <a:r>
              <a:rPr lang="en-US" dirty="0" smtClean="0"/>
              <a:t>I will help to create the ground rules.</a:t>
            </a:r>
          </a:p>
          <a:p>
            <a:pPr marL="971550" lvl="1" indent="-514350">
              <a:buFont typeface="+mj-lt"/>
              <a:buAutoNum type="arabicPeriod"/>
            </a:pPr>
            <a:endParaRPr lang="en-GB" dirty="0" smtClean="0"/>
          </a:p>
          <a:p>
            <a:pPr marL="971550" lvl="1" indent="-514350">
              <a:buFont typeface="+mj-lt"/>
              <a:buAutoNum type="arabicPeriod"/>
            </a:pPr>
            <a:r>
              <a:rPr lang="en-US" dirty="0" smtClean="0"/>
              <a:t>I will understand why these rules will be important.</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Q4</a:t>
            </a:r>
          </a:p>
        </p:txBody>
      </p:sp>
      <p:sp>
        <p:nvSpPr>
          <p:cNvPr id="10243"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The age of consent for 2 men to have a sexual relationship is:</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21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Still illegal</a:t>
            </a:r>
          </a:p>
        </p:txBody>
      </p:sp>
      <p:pic>
        <p:nvPicPr>
          <p:cNvPr id="1024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024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4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81555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Q5</a:t>
            </a:r>
          </a:p>
        </p:txBody>
      </p:sp>
      <p:sp>
        <p:nvSpPr>
          <p:cNvPr id="11267"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To get contraceptive advice a person needs to be:</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21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1126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126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7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381081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Q6</a:t>
            </a:r>
          </a:p>
        </p:txBody>
      </p:sp>
      <p:sp>
        <p:nvSpPr>
          <p:cNvPr id="12291"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dirty="0">
                <a:latin typeface="Comic Sans MS" panose="030F0702030302020204" pitchFamily="66" charset="0"/>
              </a:rPr>
              <a:t>Two people can get married or enter a </a:t>
            </a:r>
            <a:r>
              <a:rPr lang="en-GB" altLang="en-US" sz="3200" dirty="0" smtClean="0">
                <a:latin typeface="Comic Sans MS" panose="030F0702030302020204" pitchFamily="66" charset="0"/>
              </a:rPr>
              <a:t>civil </a:t>
            </a:r>
            <a:r>
              <a:rPr lang="en-GB" altLang="en-US" sz="3200" dirty="0">
                <a:latin typeface="Comic Sans MS" panose="030F0702030302020204" pitchFamily="66" charset="0"/>
              </a:rPr>
              <a:t>partnership at 16 years of age if their parents/guardians agree.</a:t>
            </a:r>
          </a:p>
          <a:p>
            <a:pPr>
              <a:lnSpc>
                <a:spcPct val="90000"/>
              </a:lnSpc>
            </a:pPr>
            <a:endParaRPr lang="en-GB" altLang="en-US" sz="3200" dirty="0">
              <a:latin typeface="Comic Sans MS" panose="030F0702030302020204" pitchFamily="66" charset="0"/>
            </a:endParaRPr>
          </a:p>
          <a:p>
            <a:pPr>
              <a:lnSpc>
                <a:spcPct val="90000"/>
              </a:lnSpc>
            </a:pPr>
            <a:r>
              <a:rPr lang="en-GB" altLang="en-US" sz="3200" b="1" dirty="0">
                <a:latin typeface="Comic Sans MS" panose="030F0702030302020204" pitchFamily="66" charset="0"/>
              </a:rPr>
              <a:t>True </a:t>
            </a:r>
            <a:r>
              <a:rPr lang="en-GB" altLang="en-US" sz="3200" dirty="0">
                <a:latin typeface="Comic Sans MS" panose="030F0702030302020204" pitchFamily="66" charset="0"/>
              </a:rPr>
              <a:t>or </a:t>
            </a:r>
            <a:r>
              <a:rPr lang="en-GB" altLang="en-US" sz="3200" b="1" dirty="0">
                <a:latin typeface="Comic Sans MS" panose="030F0702030302020204" pitchFamily="66" charset="0"/>
              </a:rPr>
              <a:t>False</a:t>
            </a:r>
            <a:r>
              <a:rPr lang="en-GB" altLang="en-US" sz="3200" dirty="0">
                <a:latin typeface="Comic Sans MS" panose="030F0702030302020204" pitchFamily="66" charset="0"/>
              </a:rPr>
              <a:t>?</a:t>
            </a:r>
            <a:endParaRPr lang="en-GB" altLang="en-US" sz="3200" b="1" dirty="0">
              <a:latin typeface="Comic Sans MS" panose="030F0702030302020204" pitchFamily="66" charset="0"/>
            </a:endParaRPr>
          </a:p>
        </p:txBody>
      </p:sp>
      <p:pic>
        <p:nvPicPr>
          <p:cNvPr id="1229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229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229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70772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Q7</a:t>
            </a:r>
          </a:p>
        </p:txBody>
      </p:sp>
      <p:sp>
        <p:nvSpPr>
          <p:cNvPr id="13315"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dirty="0">
                <a:latin typeface="Comic Sans MS" panose="030F0702030302020204" pitchFamily="66" charset="0"/>
              </a:rPr>
              <a:t>In England and Wales two people can marry or enter a </a:t>
            </a:r>
            <a:r>
              <a:rPr lang="en-GB" altLang="en-US" dirty="0">
                <a:latin typeface="Comic Sans MS" panose="030F0702030302020204" pitchFamily="66" charset="0"/>
              </a:rPr>
              <a:t>c</a:t>
            </a:r>
            <a:r>
              <a:rPr lang="en-GB" altLang="en-US" sz="3200" dirty="0" smtClean="0">
                <a:latin typeface="Comic Sans MS" panose="030F0702030302020204" pitchFamily="66" charset="0"/>
              </a:rPr>
              <a:t>ivil </a:t>
            </a:r>
            <a:r>
              <a:rPr lang="en-GB" altLang="en-US" sz="3200" dirty="0">
                <a:latin typeface="Comic Sans MS" panose="030F0702030302020204" pitchFamily="66" charset="0"/>
              </a:rPr>
              <a:t>partnership even if their parents/guardians disagree at 17 years of age.</a:t>
            </a:r>
          </a:p>
          <a:p>
            <a:pPr>
              <a:lnSpc>
                <a:spcPct val="90000"/>
              </a:lnSpc>
            </a:pPr>
            <a:endParaRPr lang="en-GB" altLang="en-US" sz="3200" dirty="0">
              <a:latin typeface="Comic Sans MS" panose="030F0702030302020204" pitchFamily="66" charset="0"/>
            </a:endParaRPr>
          </a:p>
          <a:p>
            <a:pPr>
              <a:lnSpc>
                <a:spcPct val="90000"/>
              </a:lnSpc>
            </a:pPr>
            <a:r>
              <a:rPr lang="en-GB" altLang="en-US" sz="3200" b="1" dirty="0">
                <a:latin typeface="Comic Sans MS" panose="030F0702030302020204" pitchFamily="66" charset="0"/>
              </a:rPr>
              <a:t>True </a:t>
            </a:r>
            <a:r>
              <a:rPr lang="en-GB" altLang="en-US" sz="3200" dirty="0">
                <a:latin typeface="Comic Sans MS" panose="030F0702030302020204" pitchFamily="66" charset="0"/>
              </a:rPr>
              <a:t>or </a:t>
            </a:r>
            <a:r>
              <a:rPr lang="en-GB" altLang="en-US" sz="3200" b="1" dirty="0">
                <a:latin typeface="Comic Sans MS" panose="030F0702030302020204" pitchFamily="66" charset="0"/>
              </a:rPr>
              <a:t>False</a:t>
            </a:r>
            <a:r>
              <a:rPr lang="en-GB" altLang="en-US" sz="3200" dirty="0">
                <a:latin typeface="Comic Sans MS" panose="030F0702030302020204" pitchFamily="66" charset="0"/>
              </a:rPr>
              <a:t>?</a:t>
            </a:r>
            <a:endParaRPr lang="en-GB" altLang="en-US" sz="3200" b="1" dirty="0">
              <a:latin typeface="Comic Sans MS" panose="030F0702030302020204" pitchFamily="66" charset="0"/>
            </a:endParaRPr>
          </a:p>
        </p:txBody>
      </p:sp>
      <p:pic>
        <p:nvPicPr>
          <p:cNvPr id="1331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331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331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380574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Q8</a:t>
            </a:r>
          </a:p>
        </p:txBody>
      </p:sp>
      <p:sp>
        <p:nvSpPr>
          <p:cNvPr id="14339"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A woman will always get an abortion on request.</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1434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434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55275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Q9</a:t>
            </a:r>
          </a:p>
        </p:txBody>
      </p:sp>
      <p:sp>
        <p:nvSpPr>
          <p:cNvPr id="15363"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Abortion cannot take place after the 20</a:t>
            </a:r>
            <a:r>
              <a:rPr lang="en-GB" altLang="en-US" sz="3200" baseline="30000">
                <a:latin typeface="Comic Sans MS" panose="030F0702030302020204" pitchFamily="66" charset="0"/>
              </a:rPr>
              <a:t>th</a:t>
            </a:r>
            <a:r>
              <a:rPr lang="en-GB" altLang="en-US" sz="3200">
                <a:latin typeface="Comic Sans MS" panose="030F0702030302020204" pitchFamily="66" charset="0"/>
              </a:rPr>
              <a:t> week of pregnancy.</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1536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536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5382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Q10</a:t>
            </a:r>
          </a:p>
        </p:txBody>
      </p:sp>
      <p:sp>
        <p:nvSpPr>
          <p:cNvPr id="16387"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Prostitution is illegal.</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1638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638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68576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Q11</a:t>
            </a:r>
          </a:p>
        </p:txBody>
      </p:sp>
      <p:sp>
        <p:nvSpPr>
          <p:cNvPr id="17411"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At what age can a woman be prescribed the pill?</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14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1741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741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1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82983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Q12</a:t>
            </a:r>
          </a:p>
        </p:txBody>
      </p:sp>
      <p:sp>
        <p:nvSpPr>
          <p:cNvPr id="18435"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To buy condoms a person needs to be:</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12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1843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843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3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319000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Q13</a:t>
            </a:r>
          </a:p>
        </p:txBody>
      </p:sp>
      <p:sp>
        <p:nvSpPr>
          <p:cNvPr id="19459"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It is illegal for schools and youth projects to talk to young people about homosexuality.</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1946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1946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6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25146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4176464" cy="1736646"/>
          </a:xfrm>
          <a:prstGeom prst="roundRect">
            <a:avLst/>
          </a:prstGeom>
          <a:solidFill>
            <a:schemeClr val="bg1"/>
          </a:solidFill>
          <a:ln w="76200">
            <a:solidFill>
              <a:srgbClr val="00B050"/>
            </a:solidFill>
          </a:ln>
        </p:spPr>
        <p:txBody>
          <a:bodyPr wrap="square" rtlCol="0">
            <a:spAutoFit/>
          </a:bodyPr>
          <a:lstStyle/>
          <a:p>
            <a:pPr algn="ctr"/>
            <a:r>
              <a:rPr lang="en-GB" sz="4800" dirty="0" smtClean="0"/>
              <a:t>Sexual  Relationships</a:t>
            </a:r>
            <a:endParaRPr lang="en-GB" sz="4800" dirty="0"/>
          </a:p>
        </p:txBody>
      </p:sp>
      <p:pic>
        <p:nvPicPr>
          <p:cNvPr id="5122" name="Picture 2" descr="http://favim.com/orig/201107/09/black-and-white-couple-kiss-love-sex-skins-Favim.com-99779.jpg"/>
          <p:cNvPicPr>
            <a:picLocks noChangeAspect="1" noChangeArrowheads="1"/>
          </p:cNvPicPr>
          <p:nvPr/>
        </p:nvPicPr>
        <p:blipFill>
          <a:blip r:embed="rId2" cstate="print"/>
          <a:srcRect/>
          <a:stretch>
            <a:fillRect/>
          </a:stretch>
        </p:blipFill>
        <p:spPr bwMode="auto">
          <a:xfrm>
            <a:off x="4381500" y="4248149"/>
            <a:ext cx="4762500" cy="26098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http://topnews.in/health/files/condoms-Brit-pupils.jpg"/>
          <p:cNvPicPr>
            <a:picLocks noChangeAspect="1" noChangeArrowheads="1"/>
          </p:cNvPicPr>
          <p:nvPr/>
        </p:nvPicPr>
        <p:blipFill>
          <a:blip r:embed="rId3" cstate="print"/>
          <a:srcRect/>
          <a:stretch>
            <a:fillRect/>
          </a:stretch>
        </p:blipFill>
        <p:spPr bwMode="auto">
          <a:xfrm>
            <a:off x="251520" y="3068960"/>
            <a:ext cx="3964200" cy="2635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6" name="Picture 6" descr="http://prospect.rsc.org/blogs/cw/wp-content/uploads/2010/12/birth_control_pills.jpg"/>
          <p:cNvPicPr>
            <a:picLocks noChangeAspect="1" noChangeArrowheads="1"/>
          </p:cNvPicPr>
          <p:nvPr/>
        </p:nvPicPr>
        <p:blipFill>
          <a:blip r:embed="rId4" cstate="print"/>
          <a:srcRect/>
          <a:stretch>
            <a:fillRect/>
          </a:stretch>
        </p:blipFill>
        <p:spPr bwMode="auto">
          <a:xfrm>
            <a:off x="6372200" y="692696"/>
            <a:ext cx="2333625" cy="26479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Q14</a:t>
            </a:r>
          </a:p>
        </p:txBody>
      </p:sp>
      <p:sp>
        <p:nvSpPr>
          <p:cNvPr id="20483"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Male rape is legal.</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048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048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356577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Q15</a:t>
            </a:r>
          </a:p>
        </p:txBody>
      </p:sp>
      <p:sp>
        <p:nvSpPr>
          <p:cNvPr id="21507"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It is illegal for a man to rape his wife.</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150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150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36364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Q16</a:t>
            </a:r>
          </a:p>
        </p:txBody>
      </p:sp>
      <p:sp>
        <p:nvSpPr>
          <p:cNvPr id="22531"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If a young woman under the age of consent asks for contraceptive advice her parents/guardians will be told.</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253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253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400392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Q17</a:t>
            </a:r>
          </a:p>
        </p:txBody>
      </p:sp>
      <p:sp>
        <p:nvSpPr>
          <p:cNvPr id="23555"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Parents and guardians have a legal right to withdraw their children from sex and relationships education (SRE).</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355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355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5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4627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Q18</a:t>
            </a:r>
          </a:p>
        </p:txBody>
      </p:sp>
      <p:sp>
        <p:nvSpPr>
          <p:cNvPr id="24579"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It is illegal for a man to have sexual intercourse with a person they know is their sister, mother, daughter or grand-daughter.</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458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458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61690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The Answers</a:t>
            </a:r>
          </a:p>
        </p:txBody>
      </p:sp>
      <p:sp>
        <p:nvSpPr>
          <p:cNvPr id="25603" name="Rectangle 3"/>
          <p:cNvSpPr>
            <a:spLocks noGrp="1" noChangeArrowheads="1"/>
          </p:cNvSpPr>
          <p:nvPr>
            <p:ph type="subTitle" idx="1"/>
          </p:nvPr>
        </p:nvSpPr>
        <p:spPr>
          <a:xfrm>
            <a:off x="381000" y="2057400"/>
            <a:ext cx="8229600" cy="1752600"/>
          </a:xfrm>
        </p:spPr>
        <p:txBody>
          <a:bodyPr/>
          <a:lstStyle/>
          <a:p>
            <a:pPr>
              <a:lnSpc>
                <a:spcPct val="90000"/>
              </a:lnSpc>
            </a:pPr>
            <a:r>
              <a:rPr lang="en-GB" altLang="en-US" sz="3200">
                <a:latin typeface="Comic Sans MS" panose="030F0702030302020204" pitchFamily="66" charset="0"/>
              </a:rPr>
              <a:t>Find another coloured pen/pencil to mark your answers.</a:t>
            </a:r>
          </a:p>
        </p:txBody>
      </p:sp>
      <p:pic>
        <p:nvPicPr>
          <p:cNvPr id="2560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560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0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25607" name="Picture 7" descr="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863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quiz-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52950"/>
            <a:ext cx="1890713"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3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a:t>
            </a:r>
          </a:p>
        </p:txBody>
      </p:sp>
      <p:sp>
        <p:nvSpPr>
          <p:cNvPr id="26627" name="Rectangle 3"/>
          <p:cNvSpPr>
            <a:spLocks noGrp="1" noChangeArrowheads="1"/>
          </p:cNvSpPr>
          <p:nvPr>
            <p:ph type="subTitle" idx="1"/>
          </p:nvPr>
        </p:nvSpPr>
        <p:spPr>
          <a:xfrm>
            <a:off x="381000" y="2057400"/>
            <a:ext cx="8229600" cy="1752600"/>
          </a:xfrm>
        </p:spPr>
        <p:txBody>
          <a:bodyPr>
            <a:normAutofit fontScale="85000" lnSpcReduction="10000"/>
          </a:bodyPr>
          <a:lstStyle/>
          <a:p>
            <a:pPr>
              <a:lnSpc>
                <a:spcPct val="90000"/>
              </a:lnSpc>
            </a:pPr>
            <a:r>
              <a:rPr lang="en-GB" altLang="en-US" sz="3200">
                <a:latin typeface="Comic Sans MS" panose="030F0702030302020204" pitchFamily="66" charset="0"/>
              </a:rPr>
              <a:t>It is illegal for a man to have sexual intercourse with a young woman under 16 years old.</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662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662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6631" name="WordArt 7"/>
          <p:cNvSpPr>
            <a:spLocks noChangeArrowheads="1" noChangeShapeType="1" noTextEdit="1"/>
          </p:cNvSpPr>
          <p:nvPr/>
        </p:nvSpPr>
        <p:spPr bwMode="auto">
          <a:xfrm>
            <a:off x="2743200" y="3657600"/>
            <a:ext cx="33528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
        <p:nvSpPr>
          <p:cNvPr id="26632" name="Text Box 8"/>
          <p:cNvSpPr txBox="1">
            <a:spLocks noChangeArrowheads="1"/>
          </p:cNvSpPr>
          <p:nvPr/>
        </p:nvSpPr>
        <p:spPr bwMode="auto">
          <a:xfrm>
            <a:off x="3276600" y="5257800"/>
            <a:ext cx="25146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latin typeface="Comic Sans MS" panose="030F0702030302020204" pitchFamily="66" charset="0"/>
              </a:rPr>
              <a:t>It is lower however in some other European countries (e.g. Spain)</a:t>
            </a:r>
          </a:p>
        </p:txBody>
      </p:sp>
    </p:spTree>
    <p:extLst>
      <p:ext uri="{BB962C8B-B14F-4D97-AF65-F5344CB8AC3E}">
        <p14:creationId xmlns:p14="http://schemas.microsoft.com/office/powerpoint/2010/main" val="410677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ppt_x"/>
                                          </p:val>
                                        </p:tav>
                                        <p:tav tm="100000">
                                          <p:val>
                                            <p:strVal val="#ppt_x"/>
                                          </p:val>
                                        </p:tav>
                                      </p:tavLst>
                                    </p:anim>
                                    <p:anim calcmode="lin" valueType="num">
                                      <p:cBhvr additive="base">
                                        <p:cTn id="8"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2"/>
                                        </p:tgtEl>
                                        <p:attrNameLst>
                                          <p:attrName>style.visibility</p:attrName>
                                        </p:attrNameLst>
                                      </p:cBhvr>
                                      <p:to>
                                        <p:strVal val="visible"/>
                                      </p:to>
                                    </p:set>
                                    <p:anim calcmode="lin" valueType="num">
                                      <p:cBhvr additive="base">
                                        <p:cTn id="13" dur="500" fill="hold"/>
                                        <p:tgtEl>
                                          <p:spTgt spid="26632"/>
                                        </p:tgtEl>
                                        <p:attrNameLst>
                                          <p:attrName>ppt_x</p:attrName>
                                        </p:attrNameLst>
                                      </p:cBhvr>
                                      <p:tavLst>
                                        <p:tav tm="0">
                                          <p:val>
                                            <p:strVal val="#ppt_x"/>
                                          </p:val>
                                        </p:tav>
                                        <p:tav tm="100000">
                                          <p:val>
                                            <p:strVal val="#ppt_x"/>
                                          </p:val>
                                        </p:tav>
                                      </p:tavLst>
                                    </p:anim>
                                    <p:anim calcmode="lin" valueType="num">
                                      <p:cBhvr additive="base">
                                        <p:cTn id="14"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Q2</a:t>
            </a:r>
          </a:p>
        </p:txBody>
      </p:sp>
      <p:sp>
        <p:nvSpPr>
          <p:cNvPr id="27651" name="Rectangle 3"/>
          <p:cNvSpPr>
            <a:spLocks noGrp="1" noChangeArrowheads="1"/>
          </p:cNvSpPr>
          <p:nvPr>
            <p:ph type="subTitle" idx="1"/>
          </p:nvPr>
        </p:nvSpPr>
        <p:spPr>
          <a:xfrm>
            <a:off x="381000" y="2057400"/>
            <a:ext cx="8229600" cy="1752600"/>
          </a:xfrm>
        </p:spPr>
        <p:txBody>
          <a:bodyPr>
            <a:normAutofit fontScale="47500" lnSpcReduction="20000"/>
          </a:bodyPr>
          <a:lstStyle/>
          <a:p>
            <a:pPr marL="457200" indent="-457200">
              <a:lnSpc>
                <a:spcPct val="90000"/>
              </a:lnSpc>
            </a:pPr>
            <a:r>
              <a:rPr lang="en-GB" altLang="en-US" sz="3200">
                <a:latin typeface="Comic Sans MS" panose="030F0702030302020204" pitchFamily="66" charset="0"/>
              </a:rPr>
              <a:t>It is illegal for a woman to have sexual intercourse with a man under:</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13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No specific</a:t>
            </a:r>
          </a:p>
          <a:p>
            <a:pPr marL="457200" indent="-457200">
              <a:lnSpc>
                <a:spcPct val="90000"/>
              </a:lnSpc>
            </a:pPr>
            <a:r>
              <a:rPr lang="en-GB" altLang="en-US" sz="3200" b="1">
                <a:latin typeface="Comic Sans MS" panose="030F0702030302020204" pitchFamily="66" charset="0"/>
              </a:rPr>
              <a:t>age</a:t>
            </a:r>
          </a:p>
        </p:txBody>
      </p:sp>
      <p:pic>
        <p:nvPicPr>
          <p:cNvPr id="2765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765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5" name="WordArt 7"/>
          <p:cNvSpPr>
            <a:spLocks noChangeArrowheads="1" noChangeShapeType="1" noTextEdit="1"/>
          </p:cNvSpPr>
          <p:nvPr/>
        </p:nvSpPr>
        <p:spPr bwMode="auto">
          <a:xfrm>
            <a:off x="1066800" y="4038600"/>
            <a:ext cx="9906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a:t>
            </a:r>
          </a:p>
        </p:txBody>
      </p:sp>
    </p:spTree>
    <p:extLst>
      <p:ext uri="{BB962C8B-B14F-4D97-AF65-F5344CB8AC3E}">
        <p14:creationId xmlns:p14="http://schemas.microsoft.com/office/powerpoint/2010/main" val="3295083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ppt_x"/>
                                          </p:val>
                                        </p:tav>
                                        <p:tav tm="100000">
                                          <p:val>
                                            <p:strVal val="#ppt_x"/>
                                          </p:val>
                                        </p:tav>
                                      </p:tavLst>
                                    </p:anim>
                                    <p:anim calcmode="lin" valueType="num">
                                      <p:cBhvr additive="base">
                                        <p:cTn id="8"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Q3</a:t>
            </a:r>
          </a:p>
        </p:txBody>
      </p:sp>
      <p:sp>
        <p:nvSpPr>
          <p:cNvPr id="28675"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If two 15 year old girls have a sexual relationship they are breaking the law.</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2867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867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7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79" name="WordArt 7"/>
          <p:cNvSpPr>
            <a:spLocks noChangeArrowheads="1" noChangeShapeType="1" noTextEdit="1"/>
          </p:cNvSpPr>
          <p:nvPr/>
        </p:nvSpPr>
        <p:spPr bwMode="auto">
          <a:xfrm>
            <a:off x="2743200" y="32766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
        <p:nvSpPr>
          <p:cNvPr id="28680" name="Text Box 8"/>
          <p:cNvSpPr txBox="1">
            <a:spLocks noChangeArrowheads="1"/>
          </p:cNvSpPr>
          <p:nvPr/>
        </p:nvSpPr>
        <p:spPr bwMode="auto">
          <a:xfrm>
            <a:off x="3276600" y="5257800"/>
            <a:ext cx="25146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latin typeface="Comic Sans MS" panose="030F0702030302020204" pitchFamily="66" charset="0"/>
              </a:rPr>
              <a:t>Since 2003 the age has been 16.</a:t>
            </a:r>
          </a:p>
        </p:txBody>
      </p:sp>
    </p:spTree>
    <p:extLst>
      <p:ext uri="{BB962C8B-B14F-4D97-AF65-F5344CB8AC3E}">
        <p14:creationId xmlns:p14="http://schemas.microsoft.com/office/powerpoint/2010/main" val="21671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ppt_x"/>
                                          </p:val>
                                        </p:tav>
                                        <p:tav tm="100000">
                                          <p:val>
                                            <p:strVal val="#ppt_x"/>
                                          </p:val>
                                        </p:tav>
                                      </p:tavLst>
                                    </p:anim>
                                    <p:anim calcmode="lin" valueType="num">
                                      <p:cBhvr additive="base">
                                        <p:cTn id="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additive="base">
                                        <p:cTn id="13" dur="500" fill="hold"/>
                                        <p:tgtEl>
                                          <p:spTgt spid="28680"/>
                                        </p:tgtEl>
                                        <p:attrNameLst>
                                          <p:attrName>ppt_x</p:attrName>
                                        </p:attrNameLst>
                                      </p:cBhvr>
                                      <p:tavLst>
                                        <p:tav tm="0">
                                          <p:val>
                                            <p:strVal val="#ppt_x"/>
                                          </p:val>
                                        </p:tav>
                                        <p:tav tm="100000">
                                          <p:val>
                                            <p:strVal val="#ppt_x"/>
                                          </p:val>
                                        </p:tav>
                                      </p:tavLst>
                                    </p:anim>
                                    <p:anim calcmode="lin" valueType="num">
                                      <p:cBhvr additive="base">
                                        <p:cTn id="14"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Q4</a:t>
            </a:r>
          </a:p>
        </p:txBody>
      </p:sp>
      <p:sp>
        <p:nvSpPr>
          <p:cNvPr id="29699"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The age of consent for 2 men to have a sexual relationship is:</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21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Still illegal</a:t>
            </a:r>
          </a:p>
        </p:txBody>
      </p:sp>
      <p:pic>
        <p:nvPicPr>
          <p:cNvPr id="2970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2970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3" name="WordArt 7"/>
          <p:cNvSpPr>
            <a:spLocks noChangeArrowheads="1" noChangeShapeType="1" noTextEdit="1"/>
          </p:cNvSpPr>
          <p:nvPr/>
        </p:nvSpPr>
        <p:spPr bwMode="auto">
          <a:xfrm>
            <a:off x="1066800" y="4038600"/>
            <a:ext cx="9906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C</a:t>
            </a:r>
          </a:p>
        </p:txBody>
      </p:sp>
    </p:spTree>
    <p:extLst>
      <p:ext uri="{BB962C8B-B14F-4D97-AF65-F5344CB8AC3E}">
        <p14:creationId xmlns:p14="http://schemas.microsoft.com/office/powerpoint/2010/main" val="4137544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ppt_x"/>
                                          </p:val>
                                        </p:tav>
                                        <p:tav tm="100000">
                                          <p:val>
                                            <p:strVal val="#ppt_x"/>
                                          </p:val>
                                        </p:tav>
                                      </p:tavLst>
                                    </p:anim>
                                    <p:anim calcmode="lin" valueType="num">
                                      <p:cBhvr additive="base">
                                        <p:cTn id="8"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 Work</a:t>
            </a:r>
            <a:endParaRPr lang="en-GB" dirty="0"/>
          </a:p>
        </p:txBody>
      </p:sp>
      <p:sp>
        <p:nvSpPr>
          <p:cNvPr id="3" name="Content Placeholder 2"/>
          <p:cNvSpPr>
            <a:spLocks noGrp="1"/>
          </p:cNvSpPr>
          <p:nvPr>
            <p:ph idx="1"/>
          </p:nvPr>
        </p:nvSpPr>
        <p:spPr>
          <a:xfrm>
            <a:off x="457200" y="1600201"/>
            <a:ext cx="8229600" cy="1612776"/>
          </a:xfrm>
        </p:spPr>
        <p:txBody>
          <a:bodyPr/>
          <a:lstStyle/>
          <a:p>
            <a:pPr marL="514350" indent="-514350"/>
            <a:r>
              <a:rPr lang="en-GB" dirty="0" smtClean="0"/>
              <a:t>Discuss and write a list of possible difficulties when covering these topics</a:t>
            </a:r>
            <a:endParaRPr lang="en-GB" dirty="0"/>
          </a:p>
        </p:txBody>
      </p:sp>
      <p:pic>
        <p:nvPicPr>
          <p:cNvPr id="4100" name="Picture 4" descr="http://t1.gstatic.com/images?q=tbn:ANd9GcRDlvU4-XY1i0DnzRF1Nk0wZeN0rulOIHtNjPjaQQurNgO6fzjpZG-tKKV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933056"/>
            <a:ext cx="2719189" cy="27191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Q5</a:t>
            </a:r>
          </a:p>
        </p:txBody>
      </p:sp>
      <p:sp>
        <p:nvSpPr>
          <p:cNvPr id="30723"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To get contraceptive advice a person needs to be:</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21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3072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072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7" name="WordArt 7"/>
          <p:cNvSpPr>
            <a:spLocks noChangeArrowheads="1" noChangeShapeType="1" noTextEdit="1"/>
          </p:cNvSpPr>
          <p:nvPr/>
        </p:nvSpPr>
        <p:spPr bwMode="auto">
          <a:xfrm>
            <a:off x="1066800" y="4038600"/>
            <a:ext cx="9906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D</a:t>
            </a:r>
          </a:p>
        </p:txBody>
      </p:sp>
    </p:spTree>
    <p:extLst>
      <p:ext uri="{BB962C8B-B14F-4D97-AF65-F5344CB8AC3E}">
        <p14:creationId xmlns:p14="http://schemas.microsoft.com/office/powerpoint/2010/main" val="144172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ppt_x"/>
                                          </p:val>
                                        </p:tav>
                                        <p:tav tm="100000">
                                          <p:val>
                                            <p:strVal val="#ppt_x"/>
                                          </p:val>
                                        </p:tav>
                                      </p:tavLst>
                                    </p:anim>
                                    <p:anim calcmode="lin" valueType="num">
                                      <p:cBhvr additive="base">
                                        <p:cTn id="8"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Q6</a:t>
            </a:r>
          </a:p>
        </p:txBody>
      </p:sp>
      <p:sp>
        <p:nvSpPr>
          <p:cNvPr id="31747"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dirty="0">
                <a:latin typeface="Comic Sans MS" panose="030F0702030302020204" pitchFamily="66" charset="0"/>
              </a:rPr>
              <a:t>Two people can get married or enter a </a:t>
            </a:r>
            <a:r>
              <a:rPr lang="en-GB" altLang="en-US" sz="3200" dirty="0" smtClean="0">
                <a:latin typeface="Comic Sans MS" panose="030F0702030302020204" pitchFamily="66" charset="0"/>
              </a:rPr>
              <a:t>civil </a:t>
            </a:r>
            <a:r>
              <a:rPr lang="en-GB" altLang="en-US" sz="3200" dirty="0">
                <a:latin typeface="Comic Sans MS" panose="030F0702030302020204" pitchFamily="66" charset="0"/>
              </a:rPr>
              <a:t>partnership at 16 years of age if their parents/guardians agree.</a:t>
            </a:r>
          </a:p>
          <a:p>
            <a:pPr>
              <a:lnSpc>
                <a:spcPct val="90000"/>
              </a:lnSpc>
            </a:pPr>
            <a:endParaRPr lang="en-GB" altLang="en-US" sz="3200" dirty="0">
              <a:latin typeface="Comic Sans MS" panose="030F0702030302020204" pitchFamily="66" charset="0"/>
            </a:endParaRPr>
          </a:p>
          <a:p>
            <a:pPr>
              <a:lnSpc>
                <a:spcPct val="90000"/>
              </a:lnSpc>
            </a:pPr>
            <a:r>
              <a:rPr lang="en-GB" altLang="en-US" sz="3200" b="1" dirty="0">
                <a:latin typeface="Comic Sans MS" panose="030F0702030302020204" pitchFamily="66" charset="0"/>
              </a:rPr>
              <a:t>True </a:t>
            </a:r>
            <a:r>
              <a:rPr lang="en-GB" altLang="en-US" sz="3200" dirty="0">
                <a:latin typeface="Comic Sans MS" panose="030F0702030302020204" pitchFamily="66" charset="0"/>
              </a:rPr>
              <a:t>or </a:t>
            </a:r>
            <a:r>
              <a:rPr lang="en-GB" altLang="en-US" sz="3200" b="1" dirty="0">
                <a:latin typeface="Comic Sans MS" panose="030F0702030302020204" pitchFamily="66" charset="0"/>
              </a:rPr>
              <a:t>False</a:t>
            </a:r>
            <a:r>
              <a:rPr lang="en-GB" altLang="en-US" sz="3200" dirty="0">
                <a:latin typeface="Comic Sans MS" panose="030F0702030302020204" pitchFamily="66" charset="0"/>
              </a:rPr>
              <a:t>?</a:t>
            </a:r>
            <a:endParaRPr lang="en-GB" altLang="en-US" sz="3200" b="1" dirty="0">
              <a:latin typeface="Comic Sans MS" panose="030F0702030302020204" pitchFamily="66" charset="0"/>
            </a:endParaRPr>
          </a:p>
        </p:txBody>
      </p:sp>
      <p:pic>
        <p:nvPicPr>
          <p:cNvPr id="3174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174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5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51" name="WordArt 7"/>
          <p:cNvSpPr>
            <a:spLocks noChangeArrowheads="1" noChangeShapeType="1" noTextEdit="1"/>
          </p:cNvSpPr>
          <p:nvPr/>
        </p:nvSpPr>
        <p:spPr bwMode="auto">
          <a:xfrm>
            <a:off x="2743200" y="35814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Tree>
    <p:extLst>
      <p:ext uri="{BB962C8B-B14F-4D97-AF65-F5344CB8AC3E}">
        <p14:creationId xmlns:p14="http://schemas.microsoft.com/office/powerpoint/2010/main" val="1443298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Q7</a:t>
            </a:r>
          </a:p>
        </p:txBody>
      </p:sp>
      <p:sp>
        <p:nvSpPr>
          <p:cNvPr id="32771"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dirty="0">
                <a:latin typeface="Comic Sans MS" panose="030F0702030302020204" pitchFamily="66" charset="0"/>
              </a:rPr>
              <a:t>In England and Wales two people can marry or enter a </a:t>
            </a:r>
            <a:r>
              <a:rPr lang="en-GB" altLang="en-US" sz="3200" dirty="0" smtClean="0">
                <a:latin typeface="Comic Sans MS" panose="030F0702030302020204" pitchFamily="66" charset="0"/>
              </a:rPr>
              <a:t>civil </a:t>
            </a:r>
            <a:r>
              <a:rPr lang="en-GB" altLang="en-US" sz="3200" dirty="0">
                <a:latin typeface="Comic Sans MS" panose="030F0702030302020204" pitchFamily="66" charset="0"/>
              </a:rPr>
              <a:t>partnership even if their parents/guardians disagree at 17 years of age.</a:t>
            </a:r>
          </a:p>
          <a:p>
            <a:pPr>
              <a:lnSpc>
                <a:spcPct val="90000"/>
              </a:lnSpc>
            </a:pPr>
            <a:endParaRPr lang="en-GB" altLang="en-US" sz="3200" dirty="0">
              <a:latin typeface="Comic Sans MS" panose="030F0702030302020204" pitchFamily="66" charset="0"/>
            </a:endParaRPr>
          </a:p>
          <a:p>
            <a:pPr>
              <a:lnSpc>
                <a:spcPct val="90000"/>
              </a:lnSpc>
            </a:pPr>
            <a:r>
              <a:rPr lang="en-GB" altLang="en-US" sz="3200" b="1" dirty="0">
                <a:latin typeface="Comic Sans MS" panose="030F0702030302020204" pitchFamily="66" charset="0"/>
              </a:rPr>
              <a:t>True </a:t>
            </a:r>
            <a:r>
              <a:rPr lang="en-GB" altLang="en-US" sz="3200" dirty="0">
                <a:latin typeface="Comic Sans MS" panose="030F0702030302020204" pitchFamily="66" charset="0"/>
              </a:rPr>
              <a:t>or </a:t>
            </a:r>
            <a:r>
              <a:rPr lang="en-GB" altLang="en-US" sz="3200" b="1" dirty="0">
                <a:latin typeface="Comic Sans MS" panose="030F0702030302020204" pitchFamily="66" charset="0"/>
              </a:rPr>
              <a:t>False</a:t>
            </a:r>
            <a:r>
              <a:rPr lang="en-GB" altLang="en-US" sz="3200" dirty="0">
                <a:latin typeface="Comic Sans MS" panose="030F0702030302020204" pitchFamily="66" charset="0"/>
              </a:rPr>
              <a:t>?</a:t>
            </a:r>
            <a:endParaRPr lang="en-GB" altLang="en-US" sz="3200" b="1" dirty="0">
              <a:latin typeface="Comic Sans MS" panose="030F0702030302020204" pitchFamily="66" charset="0"/>
            </a:endParaRPr>
          </a:p>
        </p:txBody>
      </p:sp>
      <p:pic>
        <p:nvPicPr>
          <p:cNvPr id="3277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277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277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2775" name="WordArt 7"/>
          <p:cNvSpPr>
            <a:spLocks noChangeArrowheads="1" noChangeShapeType="1" noTextEdit="1"/>
          </p:cNvSpPr>
          <p:nvPr/>
        </p:nvSpPr>
        <p:spPr bwMode="auto">
          <a:xfrm>
            <a:off x="2362200" y="46482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
        <p:nvSpPr>
          <p:cNvPr id="32776" name="Text Box 8"/>
          <p:cNvSpPr txBox="1">
            <a:spLocks noChangeArrowheads="1"/>
          </p:cNvSpPr>
          <p:nvPr/>
        </p:nvSpPr>
        <p:spPr bwMode="auto">
          <a:xfrm>
            <a:off x="2514600" y="6019800"/>
            <a:ext cx="35814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latin typeface="Comic Sans MS" panose="030F0702030302020204" pitchFamily="66" charset="0"/>
              </a:rPr>
              <a:t>You need to be 18 to marry without consent.</a:t>
            </a:r>
          </a:p>
        </p:txBody>
      </p:sp>
    </p:spTree>
    <p:extLst>
      <p:ext uri="{BB962C8B-B14F-4D97-AF65-F5344CB8AC3E}">
        <p14:creationId xmlns:p14="http://schemas.microsoft.com/office/powerpoint/2010/main" val="499918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additive="base">
                                        <p:cTn id="13" dur="500" fill="hold"/>
                                        <p:tgtEl>
                                          <p:spTgt spid="32776"/>
                                        </p:tgtEl>
                                        <p:attrNameLst>
                                          <p:attrName>ppt_x</p:attrName>
                                        </p:attrNameLst>
                                      </p:cBhvr>
                                      <p:tavLst>
                                        <p:tav tm="0">
                                          <p:val>
                                            <p:strVal val="#ppt_x"/>
                                          </p:val>
                                        </p:tav>
                                        <p:tav tm="100000">
                                          <p:val>
                                            <p:strVal val="#ppt_x"/>
                                          </p:val>
                                        </p:tav>
                                      </p:tavLst>
                                    </p:anim>
                                    <p:anim calcmode="lin" valueType="num">
                                      <p:cBhvr additive="base">
                                        <p:cTn id="14"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Q8</a:t>
            </a:r>
          </a:p>
        </p:txBody>
      </p:sp>
      <p:sp>
        <p:nvSpPr>
          <p:cNvPr id="33795"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A woman will always get an abortion on request.</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3379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379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379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3799" name="WordArt 7"/>
          <p:cNvSpPr>
            <a:spLocks noChangeArrowheads="1" noChangeShapeType="1" noTextEdit="1"/>
          </p:cNvSpPr>
          <p:nvPr/>
        </p:nvSpPr>
        <p:spPr bwMode="auto">
          <a:xfrm>
            <a:off x="2743200" y="33528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
        <p:nvSpPr>
          <p:cNvPr id="33800" name="Text Box 8"/>
          <p:cNvSpPr txBox="1">
            <a:spLocks noChangeArrowheads="1"/>
          </p:cNvSpPr>
          <p:nvPr/>
        </p:nvSpPr>
        <p:spPr bwMode="auto">
          <a:xfrm>
            <a:off x="381000" y="5029200"/>
            <a:ext cx="5715000" cy="14747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The law states that two doctors must grant consent. They must agree that the continuation of the pregnancy will cause risk to the woman’s  physical or mental health or that the baby will be born with severe disabilities.</a:t>
            </a:r>
            <a:endParaRPr lang="en-GB" altLang="en-US">
              <a:latin typeface="Comic Sans MS" panose="030F0702030302020204" pitchFamily="66" charset="0"/>
            </a:endParaRPr>
          </a:p>
        </p:txBody>
      </p:sp>
    </p:spTree>
    <p:extLst>
      <p:ext uri="{BB962C8B-B14F-4D97-AF65-F5344CB8AC3E}">
        <p14:creationId xmlns:p14="http://schemas.microsoft.com/office/powerpoint/2010/main" val="2343529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ppt_x"/>
                                          </p:val>
                                        </p:tav>
                                        <p:tav tm="100000">
                                          <p:val>
                                            <p:strVal val="#ppt_x"/>
                                          </p:val>
                                        </p:tav>
                                      </p:tavLst>
                                    </p:anim>
                                    <p:anim calcmode="lin" valueType="num">
                                      <p:cBhvr additive="base">
                                        <p:cTn id="8"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00"/>
                                        </p:tgtEl>
                                        <p:attrNameLst>
                                          <p:attrName>style.visibility</p:attrName>
                                        </p:attrNameLst>
                                      </p:cBhvr>
                                      <p:to>
                                        <p:strVal val="visible"/>
                                      </p:to>
                                    </p:set>
                                    <p:anim calcmode="lin" valueType="num">
                                      <p:cBhvr additive="base">
                                        <p:cTn id="13" dur="500" fill="hold"/>
                                        <p:tgtEl>
                                          <p:spTgt spid="33800"/>
                                        </p:tgtEl>
                                        <p:attrNameLst>
                                          <p:attrName>ppt_x</p:attrName>
                                        </p:attrNameLst>
                                      </p:cBhvr>
                                      <p:tavLst>
                                        <p:tav tm="0">
                                          <p:val>
                                            <p:strVal val="#ppt_x"/>
                                          </p:val>
                                        </p:tav>
                                        <p:tav tm="100000">
                                          <p:val>
                                            <p:strVal val="#ppt_x"/>
                                          </p:val>
                                        </p:tav>
                                      </p:tavLst>
                                    </p:anim>
                                    <p:anim calcmode="lin" valueType="num">
                                      <p:cBhvr additive="base">
                                        <p:cTn id="14"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380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Q9</a:t>
            </a:r>
          </a:p>
        </p:txBody>
      </p:sp>
      <p:sp>
        <p:nvSpPr>
          <p:cNvPr id="34819"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Abortion cannot take place after the 20</a:t>
            </a:r>
            <a:r>
              <a:rPr lang="en-GB" altLang="en-US" sz="3200" baseline="30000">
                <a:latin typeface="Comic Sans MS" panose="030F0702030302020204" pitchFamily="66" charset="0"/>
              </a:rPr>
              <a:t>th</a:t>
            </a:r>
            <a:r>
              <a:rPr lang="en-GB" altLang="en-US" sz="3200">
                <a:latin typeface="Comic Sans MS" panose="030F0702030302020204" pitchFamily="66" charset="0"/>
              </a:rPr>
              <a:t> week of pregnancy.</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3482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482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2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23" name="WordArt 7"/>
          <p:cNvSpPr>
            <a:spLocks noChangeArrowheads="1" noChangeShapeType="1" noTextEdit="1"/>
          </p:cNvSpPr>
          <p:nvPr/>
        </p:nvSpPr>
        <p:spPr bwMode="auto">
          <a:xfrm>
            <a:off x="2743200" y="33528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
        <p:nvSpPr>
          <p:cNvPr id="34824" name="Text Box 8"/>
          <p:cNvSpPr txBox="1">
            <a:spLocks noChangeArrowheads="1"/>
          </p:cNvSpPr>
          <p:nvPr/>
        </p:nvSpPr>
        <p:spPr bwMode="auto">
          <a:xfrm>
            <a:off x="2133600" y="5029200"/>
            <a:ext cx="39624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The limit is 24 weeks. However in exceptional circumstances abortions can be carried out after then.</a:t>
            </a:r>
            <a:endParaRPr lang="en-GB" altLang="en-US">
              <a:latin typeface="Comic Sans MS" panose="030F0702030302020204" pitchFamily="66" charset="0"/>
            </a:endParaRPr>
          </a:p>
        </p:txBody>
      </p:sp>
    </p:spTree>
    <p:extLst>
      <p:ext uri="{BB962C8B-B14F-4D97-AF65-F5344CB8AC3E}">
        <p14:creationId xmlns:p14="http://schemas.microsoft.com/office/powerpoint/2010/main" val="1478003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500" fill="hold"/>
                                        <p:tgtEl>
                                          <p:spTgt spid="34823"/>
                                        </p:tgtEl>
                                        <p:attrNameLst>
                                          <p:attrName>ppt_x</p:attrName>
                                        </p:attrNameLst>
                                      </p:cBhvr>
                                      <p:tavLst>
                                        <p:tav tm="0">
                                          <p:val>
                                            <p:strVal val="#ppt_x"/>
                                          </p:val>
                                        </p:tav>
                                        <p:tav tm="100000">
                                          <p:val>
                                            <p:strVal val="#ppt_x"/>
                                          </p:val>
                                        </p:tav>
                                      </p:tavLst>
                                    </p:anim>
                                    <p:anim calcmode="lin" valueType="num">
                                      <p:cBhvr additive="base">
                                        <p:cTn id="8"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500" fill="hold"/>
                                        <p:tgtEl>
                                          <p:spTgt spid="34824"/>
                                        </p:tgtEl>
                                        <p:attrNameLst>
                                          <p:attrName>ppt_x</p:attrName>
                                        </p:attrNameLst>
                                      </p:cBhvr>
                                      <p:tavLst>
                                        <p:tav tm="0">
                                          <p:val>
                                            <p:strVal val="#ppt_x"/>
                                          </p:val>
                                        </p:tav>
                                        <p:tav tm="100000">
                                          <p:val>
                                            <p:strVal val="#ppt_x"/>
                                          </p:val>
                                        </p:tav>
                                      </p:tavLst>
                                    </p:anim>
                                    <p:anim calcmode="lin" valueType="num">
                                      <p:cBhvr additive="base">
                                        <p:cTn id="14"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Q10</a:t>
            </a:r>
          </a:p>
        </p:txBody>
      </p:sp>
      <p:sp>
        <p:nvSpPr>
          <p:cNvPr id="35843"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Prostitution is illegal.</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3584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584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4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47" name="WordArt 7"/>
          <p:cNvSpPr>
            <a:spLocks noChangeArrowheads="1" noChangeShapeType="1" noTextEdit="1"/>
          </p:cNvSpPr>
          <p:nvPr/>
        </p:nvSpPr>
        <p:spPr bwMode="auto">
          <a:xfrm>
            <a:off x="2743200" y="28956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
        <p:nvSpPr>
          <p:cNvPr id="35848" name="Text Box 8"/>
          <p:cNvSpPr txBox="1">
            <a:spLocks noChangeArrowheads="1"/>
          </p:cNvSpPr>
          <p:nvPr/>
        </p:nvSpPr>
        <p:spPr bwMode="auto">
          <a:xfrm>
            <a:off x="2133600" y="4800600"/>
            <a:ext cx="3962400" cy="14747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 However, soliciting (publicly advertising your availability for sexual services), keeping an immoral house and / or living off immoral earnings is illegal.</a:t>
            </a:r>
            <a:endParaRPr lang="en-GB" altLang="en-US">
              <a:latin typeface="Comic Sans MS" panose="030F0702030302020204" pitchFamily="66" charset="0"/>
            </a:endParaRPr>
          </a:p>
        </p:txBody>
      </p:sp>
    </p:spTree>
    <p:extLst>
      <p:ext uri="{BB962C8B-B14F-4D97-AF65-F5344CB8AC3E}">
        <p14:creationId xmlns:p14="http://schemas.microsoft.com/office/powerpoint/2010/main" val="183104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ppt_x"/>
                                          </p:val>
                                        </p:tav>
                                        <p:tav tm="100000">
                                          <p:val>
                                            <p:strVal val="#ppt_x"/>
                                          </p:val>
                                        </p:tav>
                                      </p:tavLst>
                                    </p:anim>
                                    <p:anim calcmode="lin" valueType="num">
                                      <p:cBhvr additive="base">
                                        <p:cTn id="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8"/>
                                        </p:tgtEl>
                                        <p:attrNameLst>
                                          <p:attrName>style.visibility</p:attrName>
                                        </p:attrNameLst>
                                      </p:cBhvr>
                                      <p:to>
                                        <p:strVal val="visible"/>
                                      </p:to>
                                    </p:set>
                                    <p:anim calcmode="lin" valueType="num">
                                      <p:cBhvr additive="base">
                                        <p:cTn id="13" dur="500" fill="hold"/>
                                        <p:tgtEl>
                                          <p:spTgt spid="35848"/>
                                        </p:tgtEl>
                                        <p:attrNameLst>
                                          <p:attrName>ppt_x</p:attrName>
                                        </p:attrNameLst>
                                      </p:cBhvr>
                                      <p:tavLst>
                                        <p:tav tm="0">
                                          <p:val>
                                            <p:strVal val="#ppt_x"/>
                                          </p:val>
                                        </p:tav>
                                        <p:tav tm="100000">
                                          <p:val>
                                            <p:strVal val="#ppt_x"/>
                                          </p:val>
                                        </p:tav>
                                      </p:tavLst>
                                    </p:anim>
                                    <p:anim calcmode="lin" valueType="num">
                                      <p:cBhvr additive="base">
                                        <p:cTn id="14"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Q11</a:t>
            </a:r>
          </a:p>
        </p:txBody>
      </p:sp>
      <p:sp>
        <p:nvSpPr>
          <p:cNvPr id="36867"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At what age can a woman be prescribed the pill?</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14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3686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686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1" name="WordArt 7"/>
          <p:cNvSpPr>
            <a:spLocks noChangeArrowheads="1" noChangeShapeType="1" noTextEdit="1"/>
          </p:cNvSpPr>
          <p:nvPr/>
        </p:nvSpPr>
        <p:spPr bwMode="auto">
          <a:xfrm>
            <a:off x="1066800" y="4038600"/>
            <a:ext cx="9906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D</a:t>
            </a:r>
          </a:p>
        </p:txBody>
      </p:sp>
    </p:spTree>
    <p:extLst>
      <p:ext uri="{BB962C8B-B14F-4D97-AF65-F5344CB8AC3E}">
        <p14:creationId xmlns:p14="http://schemas.microsoft.com/office/powerpoint/2010/main" val="204521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500" fill="hold"/>
                                        <p:tgtEl>
                                          <p:spTgt spid="36871"/>
                                        </p:tgtEl>
                                        <p:attrNameLst>
                                          <p:attrName>ppt_x</p:attrName>
                                        </p:attrNameLst>
                                      </p:cBhvr>
                                      <p:tavLst>
                                        <p:tav tm="0">
                                          <p:val>
                                            <p:strVal val="#ppt_x"/>
                                          </p:val>
                                        </p:tav>
                                        <p:tav tm="100000">
                                          <p:val>
                                            <p:strVal val="#ppt_x"/>
                                          </p:val>
                                        </p:tav>
                                      </p:tavLst>
                                    </p:anim>
                                    <p:anim calcmode="lin" valueType="num">
                                      <p:cBhvr additive="base">
                                        <p:cTn id="8"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Q12</a:t>
            </a:r>
          </a:p>
        </p:txBody>
      </p:sp>
      <p:sp>
        <p:nvSpPr>
          <p:cNvPr id="37891" name="Rectangle 3"/>
          <p:cNvSpPr>
            <a:spLocks noGrp="1" noChangeArrowheads="1"/>
          </p:cNvSpPr>
          <p:nvPr>
            <p:ph type="subTitle" idx="1"/>
          </p:nvPr>
        </p:nvSpPr>
        <p:spPr>
          <a:xfrm>
            <a:off x="381000" y="2057400"/>
            <a:ext cx="8229600" cy="1752600"/>
          </a:xfrm>
        </p:spPr>
        <p:txBody>
          <a:bodyPr>
            <a:normAutofit fontScale="55000" lnSpcReduction="20000"/>
          </a:bodyPr>
          <a:lstStyle/>
          <a:p>
            <a:pPr marL="457200" indent="-457200">
              <a:lnSpc>
                <a:spcPct val="90000"/>
              </a:lnSpc>
            </a:pPr>
            <a:r>
              <a:rPr lang="en-GB" altLang="en-US" sz="3200">
                <a:latin typeface="Comic Sans MS" panose="030F0702030302020204" pitchFamily="66" charset="0"/>
              </a:rPr>
              <a:t>To buy condoms a person needs to be:</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12 years old</a:t>
            </a:r>
          </a:p>
          <a:p>
            <a:pPr marL="457200" indent="-457200">
              <a:lnSpc>
                <a:spcPct val="90000"/>
              </a:lnSpc>
              <a:buFontTx/>
              <a:buAutoNum type="alphaLcParenR"/>
            </a:pPr>
            <a:r>
              <a:rPr lang="en-GB" altLang="en-US" sz="3200" b="1">
                <a:latin typeface="Comic Sans MS" panose="030F0702030302020204" pitchFamily="66" charset="0"/>
              </a:rPr>
              <a:t>Any age</a:t>
            </a:r>
          </a:p>
        </p:txBody>
      </p:sp>
      <p:pic>
        <p:nvPicPr>
          <p:cNvPr id="3789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789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5" name="WordArt 7"/>
          <p:cNvSpPr>
            <a:spLocks noChangeArrowheads="1" noChangeShapeType="1" noTextEdit="1"/>
          </p:cNvSpPr>
          <p:nvPr/>
        </p:nvSpPr>
        <p:spPr bwMode="auto">
          <a:xfrm>
            <a:off x="1143000" y="3505200"/>
            <a:ext cx="9906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D</a:t>
            </a:r>
          </a:p>
        </p:txBody>
      </p:sp>
    </p:spTree>
    <p:extLst>
      <p:ext uri="{BB962C8B-B14F-4D97-AF65-F5344CB8AC3E}">
        <p14:creationId xmlns:p14="http://schemas.microsoft.com/office/powerpoint/2010/main" val="1183419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additive="base">
                                        <p:cTn id="7" dur="500" fill="hold"/>
                                        <p:tgtEl>
                                          <p:spTgt spid="37895"/>
                                        </p:tgtEl>
                                        <p:attrNameLst>
                                          <p:attrName>ppt_x</p:attrName>
                                        </p:attrNameLst>
                                      </p:cBhvr>
                                      <p:tavLst>
                                        <p:tav tm="0">
                                          <p:val>
                                            <p:strVal val="#ppt_x"/>
                                          </p:val>
                                        </p:tav>
                                        <p:tav tm="100000">
                                          <p:val>
                                            <p:strVal val="#ppt_x"/>
                                          </p:val>
                                        </p:tav>
                                      </p:tavLst>
                                    </p:anim>
                                    <p:anim calcmode="lin" valueType="num">
                                      <p:cBhvr additive="base">
                                        <p:cTn id="8"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Q13</a:t>
            </a:r>
          </a:p>
        </p:txBody>
      </p:sp>
      <p:sp>
        <p:nvSpPr>
          <p:cNvPr id="38915"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It is illegal for schools and youth projects to talk to young people about homosexuality.</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3891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891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9" name="WordArt 7"/>
          <p:cNvSpPr>
            <a:spLocks noChangeArrowheads="1" noChangeShapeType="1" noTextEdit="1"/>
          </p:cNvSpPr>
          <p:nvPr/>
        </p:nvSpPr>
        <p:spPr bwMode="auto">
          <a:xfrm>
            <a:off x="2743200" y="35052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Tree>
    <p:extLst>
      <p:ext uri="{BB962C8B-B14F-4D97-AF65-F5344CB8AC3E}">
        <p14:creationId xmlns:p14="http://schemas.microsoft.com/office/powerpoint/2010/main" val="329413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Q14</a:t>
            </a:r>
          </a:p>
        </p:txBody>
      </p:sp>
      <p:sp>
        <p:nvSpPr>
          <p:cNvPr id="39939"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Male rape is legal.</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39940"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3994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4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43" name="WordArt 7"/>
          <p:cNvSpPr>
            <a:spLocks noChangeArrowheads="1" noChangeShapeType="1" noTextEdit="1"/>
          </p:cNvSpPr>
          <p:nvPr/>
        </p:nvSpPr>
        <p:spPr bwMode="auto">
          <a:xfrm>
            <a:off x="2743200" y="28956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
        <p:nvSpPr>
          <p:cNvPr id="39944" name="Text Box 8"/>
          <p:cNvSpPr txBox="1">
            <a:spLocks noChangeArrowheads="1"/>
          </p:cNvSpPr>
          <p:nvPr/>
        </p:nvSpPr>
        <p:spPr bwMode="auto">
          <a:xfrm>
            <a:off x="2133600" y="4800600"/>
            <a:ext cx="39624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Initially the law only recognised that rape could be committed by a man against a woman. This was changed in 1994.</a:t>
            </a:r>
            <a:endParaRPr lang="en-GB" altLang="en-US">
              <a:latin typeface="Comic Sans MS" panose="030F0702030302020204" pitchFamily="66" charset="0"/>
            </a:endParaRPr>
          </a:p>
        </p:txBody>
      </p:sp>
    </p:spTree>
    <p:extLst>
      <p:ext uri="{BB962C8B-B14F-4D97-AF65-F5344CB8AC3E}">
        <p14:creationId xmlns:p14="http://schemas.microsoft.com/office/powerpoint/2010/main" val="2808513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anim calcmode="lin" valueType="num">
                                      <p:cBhvr additive="base">
                                        <p:cTn id="13" dur="500" fill="hold"/>
                                        <p:tgtEl>
                                          <p:spTgt spid="39944"/>
                                        </p:tgtEl>
                                        <p:attrNameLst>
                                          <p:attrName>ppt_x</p:attrName>
                                        </p:attrNameLst>
                                      </p:cBhvr>
                                      <p:tavLst>
                                        <p:tav tm="0">
                                          <p:val>
                                            <p:strVal val="#ppt_x"/>
                                          </p:val>
                                        </p:tav>
                                        <p:tav tm="100000">
                                          <p:val>
                                            <p:strVal val="#ppt_x"/>
                                          </p:val>
                                        </p:tav>
                                      </p:tavLst>
                                    </p:anim>
                                    <p:anim calcmode="lin" valueType="num">
                                      <p:cBhvr additive="base">
                                        <p:cTn id="1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P spid="399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Atmosphere</a:t>
            </a:r>
            <a:endParaRPr lang="en-GB" dirty="0"/>
          </a:p>
        </p:txBody>
      </p:sp>
      <p:sp>
        <p:nvSpPr>
          <p:cNvPr id="3" name="Content Placeholder 2"/>
          <p:cNvSpPr>
            <a:spLocks noGrp="1"/>
          </p:cNvSpPr>
          <p:nvPr>
            <p:ph idx="1"/>
          </p:nvPr>
        </p:nvSpPr>
        <p:spPr>
          <a:xfrm>
            <a:off x="457200" y="1600200"/>
            <a:ext cx="8229600" cy="3614749"/>
          </a:xfrm>
        </p:spPr>
        <p:txBody>
          <a:bodyPr/>
          <a:lstStyle/>
          <a:p>
            <a:r>
              <a:rPr lang="en-US" dirty="0"/>
              <a:t>How should the teacher approach the subjects? </a:t>
            </a:r>
            <a:endParaRPr lang="en-US" dirty="0" smtClean="0"/>
          </a:p>
          <a:p>
            <a:r>
              <a:rPr lang="en-US" dirty="0" smtClean="0"/>
              <a:t>What </a:t>
            </a:r>
            <a:r>
              <a:rPr lang="en-US" dirty="0"/>
              <a:t>do the </a:t>
            </a:r>
            <a:r>
              <a:rPr lang="en-US" dirty="0" smtClean="0"/>
              <a:t>you </a:t>
            </a:r>
            <a:r>
              <a:rPr lang="en-US" dirty="0"/>
              <a:t>want from </a:t>
            </a:r>
            <a:r>
              <a:rPr lang="en-US" dirty="0" smtClean="0"/>
              <a:t>me as a teacher?</a:t>
            </a:r>
          </a:p>
          <a:p>
            <a:r>
              <a:rPr lang="en-US" dirty="0" smtClean="0"/>
              <a:t> </a:t>
            </a:r>
            <a:r>
              <a:rPr lang="en-US" dirty="0"/>
              <a:t>How should </a:t>
            </a:r>
            <a:r>
              <a:rPr lang="en-US" dirty="0" smtClean="0"/>
              <a:t>you approach </a:t>
            </a:r>
            <a:r>
              <a:rPr lang="en-US" dirty="0"/>
              <a:t>the subjects? </a:t>
            </a:r>
            <a:endParaRPr lang="en-US" dirty="0" smtClean="0"/>
          </a:p>
          <a:p>
            <a:pPr>
              <a:buNone/>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Q15</a:t>
            </a:r>
          </a:p>
        </p:txBody>
      </p:sp>
      <p:sp>
        <p:nvSpPr>
          <p:cNvPr id="40963" name="Rectangle 3"/>
          <p:cNvSpPr>
            <a:spLocks noGrp="1" noChangeArrowheads="1"/>
          </p:cNvSpPr>
          <p:nvPr>
            <p:ph type="subTitle" idx="1"/>
          </p:nvPr>
        </p:nvSpPr>
        <p:spPr>
          <a:xfrm>
            <a:off x="381000" y="2057400"/>
            <a:ext cx="8229600" cy="1752600"/>
          </a:xfrm>
        </p:spPr>
        <p:txBody>
          <a:bodyPr>
            <a:normAutofit lnSpcReduction="10000"/>
          </a:bodyPr>
          <a:lstStyle/>
          <a:p>
            <a:pPr>
              <a:lnSpc>
                <a:spcPct val="90000"/>
              </a:lnSpc>
            </a:pPr>
            <a:r>
              <a:rPr lang="en-GB" altLang="en-US" sz="3200">
                <a:latin typeface="Comic Sans MS" panose="030F0702030302020204" pitchFamily="66" charset="0"/>
              </a:rPr>
              <a:t>It is illegal for a man to rape his wife.</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4096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4096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7" name="WordArt 7"/>
          <p:cNvSpPr>
            <a:spLocks noChangeArrowheads="1" noChangeShapeType="1" noTextEdit="1"/>
          </p:cNvSpPr>
          <p:nvPr/>
        </p:nvSpPr>
        <p:spPr bwMode="auto">
          <a:xfrm>
            <a:off x="2743200" y="28956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
        <p:nvSpPr>
          <p:cNvPr id="40968" name="Text Box 8"/>
          <p:cNvSpPr txBox="1">
            <a:spLocks noChangeArrowheads="1"/>
          </p:cNvSpPr>
          <p:nvPr/>
        </p:nvSpPr>
        <p:spPr bwMode="auto">
          <a:xfrm>
            <a:off x="2133600" y="4800600"/>
            <a:ext cx="3962400"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However, the law only changed in 1992. Before then, a man could not</a:t>
            </a:r>
          </a:p>
          <a:p>
            <a:pPr algn="ctr"/>
            <a:r>
              <a:rPr lang="en-US" altLang="en-US">
                <a:latin typeface="Comic Sans MS" panose="030F0702030302020204" pitchFamily="66" charset="0"/>
              </a:rPr>
              <a:t>be prosecuted for the rape of his wife.</a:t>
            </a:r>
            <a:endParaRPr lang="en-GB" altLang="en-US">
              <a:latin typeface="Comic Sans MS" panose="030F0702030302020204" pitchFamily="66" charset="0"/>
            </a:endParaRPr>
          </a:p>
        </p:txBody>
      </p:sp>
    </p:spTree>
    <p:extLst>
      <p:ext uri="{BB962C8B-B14F-4D97-AF65-F5344CB8AC3E}">
        <p14:creationId xmlns:p14="http://schemas.microsoft.com/office/powerpoint/2010/main" val="286744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ppt_x"/>
                                          </p:val>
                                        </p:tav>
                                        <p:tav tm="100000">
                                          <p:val>
                                            <p:strVal val="#ppt_x"/>
                                          </p:val>
                                        </p:tav>
                                      </p:tavLst>
                                    </p:anim>
                                    <p:anim calcmode="lin" valueType="num">
                                      <p:cBhvr additive="base">
                                        <p:cTn id="8"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additive="base">
                                        <p:cTn id="13" dur="500" fill="hold"/>
                                        <p:tgtEl>
                                          <p:spTgt spid="40968"/>
                                        </p:tgtEl>
                                        <p:attrNameLst>
                                          <p:attrName>ppt_x</p:attrName>
                                        </p:attrNameLst>
                                      </p:cBhvr>
                                      <p:tavLst>
                                        <p:tav tm="0">
                                          <p:val>
                                            <p:strVal val="#ppt_x"/>
                                          </p:val>
                                        </p:tav>
                                        <p:tav tm="100000">
                                          <p:val>
                                            <p:strVal val="#ppt_x"/>
                                          </p:val>
                                        </p:tav>
                                      </p:tavLst>
                                    </p:anim>
                                    <p:anim calcmode="lin" valueType="num">
                                      <p:cBhvr additive="base">
                                        <p:cTn id="14"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Q16</a:t>
            </a:r>
          </a:p>
        </p:txBody>
      </p:sp>
      <p:sp>
        <p:nvSpPr>
          <p:cNvPr id="41987"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If a young woman under the age of consent asks for contraceptive advice her parents/guardians will be told.</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4198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4198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9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1991" name="WordArt 7"/>
          <p:cNvSpPr>
            <a:spLocks noChangeArrowheads="1" noChangeShapeType="1" noTextEdit="1"/>
          </p:cNvSpPr>
          <p:nvPr/>
        </p:nvSpPr>
        <p:spPr bwMode="auto">
          <a:xfrm>
            <a:off x="2667000" y="35814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False</a:t>
            </a:r>
          </a:p>
        </p:txBody>
      </p:sp>
    </p:spTree>
    <p:extLst>
      <p:ext uri="{BB962C8B-B14F-4D97-AF65-F5344CB8AC3E}">
        <p14:creationId xmlns:p14="http://schemas.microsoft.com/office/powerpoint/2010/main" val="409488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ppt_x"/>
                                          </p:val>
                                        </p:tav>
                                        <p:tav tm="100000">
                                          <p:val>
                                            <p:strVal val="#ppt_x"/>
                                          </p:val>
                                        </p:tav>
                                      </p:tavLst>
                                    </p:anim>
                                    <p:anim calcmode="lin" valueType="num">
                                      <p:cBhvr additive="base">
                                        <p:cTn id="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Q17</a:t>
            </a:r>
          </a:p>
        </p:txBody>
      </p:sp>
      <p:sp>
        <p:nvSpPr>
          <p:cNvPr id="43011"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Parents and guardians have a legal right to withdraw their children from sex and relationships education (SRE).</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4301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4301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301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3015" name="Text Box 7"/>
          <p:cNvSpPr txBox="1">
            <a:spLocks noChangeArrowheads="1"/>
          </p:cNvSpPr>
          <p:nvPr/>
        </p:nvSpPr>
        <p:spPr bwMode="auto">
          <a:xfrm>
            <a:off x="2133600" y="5181600"/>
            <a:ext cx="39624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But only from specific programmes, not the areas covered by the national curriculum.</a:t>
            </a:r>
            <a:endParaRPr lang="en-GB" altLang="en-US">
              <a:latin typeface="Comic Sans MS" panose="030F0702030302020204" pitchFamily="66" charset="0"/>
            </a:endParaRPr>
          </a:p>
        </p:txBody>
      </p:sp>
      <p:sp>
        <p:nvSpPr>
          <p:cNvPr id="43016" name="WordArt 8"/>
          <p:cNvSpPr>
            <a:spLocks noChangeArrowheads="1" noChangeShapeType="1" noTextEdit="1"/>
          </p:cNvSpPr>
          <p:nvPr/>
        </p:nvSpPr>
        <p:spPr bwMode="auto">
          <a:xfrm>
            <a:off x="2667000" y="35814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Tree>
    <p:extLst>
      <p:ext uri="{BB962C8B-B14F-4D97-AF65-F5344CB8AC3E}">
        <p14:creationId xmlns:p14="http://schemas.microsoft.com/office/powerpoint/2010/main" val="3658064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ppt_x"/>
                                          </p:val>
                                        </p:tav>
                                        <p:tav tm="100000">
                                          <p:val>
                                            <p:strVal val="#ppt_x"/>
                                          </p:val>
                                        </p:tav>
                                      </p:tavLst>
                                    </p:anim>
                                    <p:anim calcmode="lin" valueType="num">
                                      <p:cBhvr additive="base">
                                        <p:cTn id="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5"/>
                                        </p:tgtEl>
                                        <p:attrNameLst>
                                          <p:attrName>style.visibility</p:attrName>
                                        </p:attrNameLst>
                                      </p:cBhvr>
                                      <p:to>
                                        <p:strVal val="visible"/>
                                      </p:to>
                                    </p:set>
                                    <p:anim calcmode="lin" valueType="num">
                                      <p:cBhvr additive="base">
                                        <p:cTn id="13" dur="500" fill="hold"/>
                                        <p:tgtEl>
                                          <p:spTgt spid="43015"/>
                                        </p:tgtEl>
                                        <p:attrNameLst>
                                          <p:attrName>ppt_x</p:attrName>
                                        </p:attrNameLst>
                                      </p:cBhvr>
                                      <p:tavLst>
                                        <p:tav tm="0">
                                          <p:val>
                                            <p:strVal val="#ppt_x"/>
                                          </p:val>
                                        </p:tav>
                                        <p:tav tm="100000">
                                          <p:val>
                                            <p:strVal val="#ppt_x"/>
                                          </p:val>
                                        </p:tav>
                                      </p:tavLst>
                                    </p:anim>
                                    <p:anim calcmode="lin" valueType="num">
                                      <p:cBhvr additive="base">
                                        <p:cTn id="14"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Q18</a:t>
            </a:r>
          </a:p>
        </p:txBody>
      </p:sp>
      <p:sp>
        <p:nvSpPr>
          <p:cNvPr id="44035" name="Rectangle 3"/>
          <p:cNvSpPr>
            <a:spLocks noGrp="1" noChangeArrowheads="1"/>
          </p:cNvSpPr>
          <p:nvPr>
            <p:ph type="subTitle" idx="1"/>
          </p:nvPr>
        </p:nvSpPr>
        <p:spPr>
          <a:xfrm>
            <a:off x="381000" y="2057400"/>
            <a:ext cx="8229600" cy="1752600"/>
          </a:xfrm>
        </p:spPr>
        <p:txBody>
          <a:bodyPr>
            <a:normAutofit fontScale="77500" lnSpcReduction="20000"/>
          </a:bodyPr>
          <a:lstStyle/>
          <a:p>
            <a:pPr>
              <a:lnSpc>
                <a:spcPct val="90000"/>
              </a:lnSpc>
            </a:pPr>
            <a:r>
              <a:rPr lang="en-GB" altLang="en-US" sz="3200">
                <a:latin typeface="Comic Sans MS" panose="030F0702030302020204" pitchFamily="66" charset="0"/>
              </a:rPr>
              <a:t>It is illegal for a man to have sexual intercourse with a person they know is their sister, mother, daughter or grand-daughter.</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44036"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44037"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8"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39" name="WordArt 7"/>
          <p:cNvSpPr>
            <a:spLocks noChangeArrowheads="1" noChangeShapeType="1" noTextEdit="1"/>
          </p:cNvSpPr>
          <p:nvPr/>
        </p:nvSpPr>
        <p:spPr bwMode="auto">
          <a:xfrm>
            <a:off x="2590800" y="4191000"/>
            <a:ext cx="3581400" cy="12954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True</a:t>
            </a:r>
          </a:p>
        </p:txBody>
      </p:sp>
      <p:sp>
        <p:nvSpPr>
          <p:cNvPr id="44040" name="Text Box 8"/>
          <p:cNvSpPr txBox="1">
            <a:spLocks noChangeArrowheads="1"/>
          </p:cNvSpPr>
          <p:nvPr/>
        </p:nvSpPr>
        <p:spPr bwMode="auto">
          <a:xfrm>
            <a:off x="2057400" y="5867400"/>
            <a:ext cx="39624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Comic Sans MS" panose="030F0702030302020204" pitchFamily="66" charset="0"/>
              </a:rPr>
              <a:t>This is illegal even if the woman gives consent.</a:t>
            </a:r>
            <a:endParaRPr lang="en-GB" altLang="en-US">
              <a:latin typeface="Comic Sans MS" panose="030F0702030302020204" pitchFamily="66" charset="0"/>
            </a:endParaRPr>
          </a:p>
        </p:txBody>
      </p:sp>
    </p:spTree>
    <p:extLst>
      <p:ext uri="{BB962C8B-B14F-4D97-AF65-F5344CB8AC3E}">
        <p14:creationId xmlns:p14="http://schemas.microsoft.com/office/powerpoint/2010/main" val="3988614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ppt_x"/>
                                          </p:val>
                                        </p:tav>
                                        <p:tav tm="100000">
                                          <p:val>
                                            <p:strVal val="#ppt_x"/>
                                          </p:val>
                                        </p:tav>
                                      </p:tavLst>
                                    </p:anim>
                                    <p:anim calcmode="lin" valueType="num">
                                      <p:cBhvr additive="base">
                                        <p:cTn id="8"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40"/>
                                        </p:tgtEl>
                                        <p:attrNameLst>
                                          <p:attrName>style.visibility</p:attrName>
                                        </p:attrNameLst>
                                      </p:cBhvr>
                                      <p:to>
                                        <p:strVal val="visible"/>
                                      </p:to>
                                    </p:set>
                                    <p:anim calcmode="lin" valueType="num">
                                      <p:cBhvr additive="base">
                                        <p:cTn id="13" dur="500" fill="hold"/>
                                        <p:tgtEl>
                                          <p:spTgt spid="44040"/>
                                        </p:tgtEl>
                                        <p:attrNameLst>
                                          <p:attrName>ppt_x</p:attrName>
                                        </p:attrNameLst>
                                      </p:cBhvr>
                                      <p:tavLst>
                                        <p:tav tm="0">
                                          <p:val>
                                            <p:strVal val="#ppt_x"/>
                                          </p:val>
                                        </p:tav>
                                        <p:tav tm="100000">
                                          <p:val>
                                            <p:strVal val="#ppt_x"/>
                                          </p:val>
                                        </p:tav>
                                      </p:tavLst>
                                    </p:anim>
                                    <p:anim calcmode="lin" valueType="num">
                                      <p:cBhvr additive="base">
                                        <p:cTn id="14"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Sex and Relationships</a:t>
            </a:r>
          </a:p>
        </p:txBody>
      </p:sp>
      <p:sp>
        <p:nvSpPr>
          <p:cNvPr id="45059" name="Rectangle 3"/>
          <p:cNvSpPr>
            <a:spLocks noGrp="1" noChangeArrowheads="1"/>
          </p:cNvSpPr>
          <p:nvPr>
            <p:ph type="subTitle" idx="1"/>
          </p:nvPr>
        </p:nvSpPr>
        <p:spPr>
          <a:xfrm>
            <a:off x="381000" y="2514600"/>
            <a:ext cx="8229600" cy="2133600"/>
          </a:xfrm>
        </p:spPr>
        <p:txBody>
          <a:bodyPr>
            <a:normAutofit lnSpcReduction="10000"/>
          </a:bodyPr>
          <a:lstStyle/>
          <a:p>
            <a:pPr marL="457200" indent="-457200">
              <a:lnSpc>
                <a:spcPct val="90000"/>
              </a:lnSpc>
              <a:buFontTx/>
              <a:buAutoNum type="arabicPeriod"/>
            </a:pPr>
            <a:r>
              <a:rPr lang="en-GB" altLang="en-US" sz="3200">
                <a:latin typeface="Comic Sans MS" panose="030F0702030302020204" pitchFamily="66" charset="0"/>
              </a:rPr>
              <a:t>To be aware of the topic for the term.</a:t>
            </a:r>
          </a:p>
          <a:p>
            <a:pPr marL="457200" indent="-457200">
              <a:lnSpc>
                <a:spcPct val="90000"/>
              </a:lnSpc>
              <a:buFontTx/>
              <a:buAutoNum type="arabicPeriod"/>
            </a:pPr>
            <a:endParaRPr lang="en-GB" altLang="en-US" sz="3200">
              <a:latin typeface="Comic Sans MS" panose="030F0702030302020204" pitchFamily="66" charset="0"/>
            </a:endParaRPr>
          </a:p>
          <a:p>
            <a:pPr marL="457200" indent="-457200">
              <a:lnSpc>
                <a:spcPct val="90000"/>
              </a:lnSpc>
              <a:buFontTx/>
              <a:buAutoNum type="arabicPeriod"/>
            </a:pPr>
            <a:r>
              <a:rPr lang="en-GB" altLang="en-US" sz="3200">
                <a:latin typeface="Comic Sans MS" panose="030F0702030302020204" pitchFamily="66" charset="0"/>
              </a:rPr>
              <a:t>To consider the questions raised by this topic.</a:t>
            </a:r>
          </a:p>
        </p:txBody>
      </p:sp>
      <p:sp>
        <p:nvSpPr>
          <p:cNvPr id="45061"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62"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65" name="Rectangle 9"/>
          <p:cNvSpPr>
            <a:spLocks noChangeArrowheads="1"/>
          </p:cNvSpPr>
          <p:nvPr/>
        </p:nvSpPr>
        <p:spPr bwMode="auto">
          <a:xfrm>
            <a:off x="381000" y="1676400"/>
            <a:ext cx="83058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200" u="sng">
                <a:latin typeface="Comic Sans MS" panose="030F0702030302020204" pitchFamily="66" charset="0"/>
              </a:rPr>
              <a:t>Objectives</a:t>
            </a:r>
          </a:p>
        </p:txBody>
      </p:sp>
      <p:pic>
        <p:nvPicPr>
          <p:cNvPr id="45067" name="Picture 11" descr="relationshi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43400"/>
            <a:ext cx="2135188" cy="2147888"/>
          </a:xfrm>
          <a:prstGeom prst="rect">
            <a:avLst/>
          </a:prstGeom>
          <a:noFill/>
          <a:extLst>
            <a:ext uri="{909E8E84-426E-40DD-AFC4-6F175D3DCCD1}">
              <a14:hiddenFill xmlns:a14="http://schemas.microsoft.com/office/drawing/2010/main">
                <a:solidFill>
                  <a:srgbClr val="FFFFFF"/>
                </a:solidFill>
              </a14:hiddenFill>
            </a:ext>
          </a:extLst>
        </p:spPr>
      </p:pic>
      <p:pic>
        <p:nvPicPr>
          <p:cNvPr id="45069" name="Picture 13" descr="relation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43400"/>
            <a:ext cx="3033713"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74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260648"/>
            <a:ext cx="7992888" cy="6001643"/>
          </a:xfrm>
          <a:prstGeom prst="rect">
            <a:avLst/>
          </a:prstGeom>
          <a:solidFill>
            <a:schemeClr val="bg1"/>
          </a:solidFill>
        </p:spPr>
        <p:txBody>
          <a:bodyPr wrap="square" rtlCol="0">
            <a:spAutoFit/>
          </a:bodyPr>
          <a:lstStyle/>
          <a:p>
            <a:pPr algn="ctr"/>
            <a:endParaRPr lang="en-GB" sz="3200" dirty="0" smtClean="0"/>
          </a:p>
          <a:p>
            <a:pPr algn="ctr"/>
            <a:endParaRPr lang="en-GB" sz="3200" dirty="0"/>
          </a:p>
          <a:p>
            <a:pPr algn="ctr"/>
            <a:r>
              <a:rPr lang="en-GB" sz="3200" dirty="0" smtClean="0"/>
              <a:t>Write your questions on the slips of paper.</a:t>
            </a:r>
          </a:p>
          <a:p>
            <a:pPr algn="ctr"/>
            <a:r>
              <a:rPr lang="en-GB" sz="3200" dirty="0" smtClean="0"/>
              <a:t>Fold them up.</a:t>
            </a:r>
          </a:p>
          <a:p>
            <a:pPr algn="ctr"/>
            <a:r>
              <a:rPr lang="en-GB" sz="3200" dirty="0" smtClean="0"/>
              <a:t>Put them in the box.</a:t>
            </a:r>
          </a:p>
          <a:p>
            <a:endParaRPr lang="en-GB" sz="3200" dirty="0" smtClean="0"/>
          </a:p>
          <a:p>
            <a:endParaRPr lang="en-GB" sz="3200" dirty="0"/>
          </a:p>
          <a:p>
            <a:endParaRPr lang="en-GB" sz="3200" dirty="0" smtClean="0"/>
          </a:p>
          <a:p>
            <a:endParaRPr lang="en-GB" sz="3200" dirty="0"/>
          </a:p>
          <a:p>
            <a:endParaRPr lang="en-GB" sz="3200" dirty="0"/>
          </a:p>
          <a:p>
            <a:endParaRPr lang="en-GB" sz="3200" dirty="0"/>
          </a:p>
        </p:txBody>
      </p:sp>
    </p:spTree>
    <p:extLst>
      <p:ext uri="{BB962C8B-B14F-4D97-AF65-F5344CB8AC3E}">
        <p14:creationId xmlns:p14="http://schemas.microsoft.com/office/powerpoint/2010/main" val="3567634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561" y="1141261"/>
            <a:ext cx="6895157" cy="692497"/>
          </a:xfrm>
          <a:prstGeom prst="rect">
            <a:avLst/>
          </a:prstGeom>
          <a:noFill/>
        </p:spPr>
        <p:txBody>
          <a:bodyPr wrap="none" lIns="68580" tIns="34290" rIns="68580" bIns="34290">
            <a:spAutoFit/>
          </a:bodyPr>
          <a:lstStyle/>
          <a:p>
            <a:pPr algn="ctr" defTabSz="342900"/>
            <a:r>
              <a:rPr lang="en-US" sz="405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What is a sexual relationship?</a:t>
            </a:r>
            <a:endParaRPr lang="en-US" sz="405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endParaRPr>
          </a:p>
        </p:txBody>
      </p:sp>
      <p:sp>
        <p:nvSpPr>
          <p:cNvPr id="3" name="Rectangle 2"/>
          <p:cNvSpPr/>
          <p:nvPr/>
        </p:nvSpPr>
        <p:spPr>
          <a:xfrm>
            <a:off x="2642831" y="1953856"/>
            <a:ext cx="3201517" cy="784830"/>
          </a:xfrm>
          <a:prstGeom prst="rect">
            <a:avLst/>
          </a:prstGeom>
        </p:spPr>
        <p:txBody>
          <a:bodyPr wrap="none">
            <a:spAutoFit/>
          </a:bodyPr>
          <a:lstStyle/>
          <a:p>
            <a:pPr algn="ctr" defTabSz="342900"/>
            <a:r>
              <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What is </a:t>
            </a:r>
            <a:r>
              <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sex?</a:t>
            </a:r>
            <a:endPar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endParaRPr>
          </a:p>
        </p:txBody>
      </p:sp>
      <p:sp>
        <p:nvSpPr>
          <p:cNvPr id="4" name="Rectangle 3"/>
          <p:cNvSpPr/>
          <p:nvPr/>
        </p:nvSpPr>
        <p:spPr>
          <a:xfrm>
            <a:off x="1235523" y="2960512"/>
            <a:ext cx="6309099" cy="784830"/>
          </a:xfrm>
          <a:prstGeom prst="rect">
            <a:avLst/>
          </a:prstGeom>
        </p:spPr>
        <p:txBody>
          <a:bodyPr wrap="none">
            <a:spAutoFit/>
          </a:bodyPr>
          <a:lstStyle/>
          <a:p>
            <a:pPr algn="ctr" defTabSz="342900"/>
            <a:r>
              <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Why do people have sex?</a:t>
            </a:r>
            <a:endPar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endParaRPr>
          </a:p>
        </p:txBody>
      </p:sp>
      <p:sp>
        <p:nvSpPr>
          <p:cNvPr id="5" name="Rectangle 4"/>
          <p:cNvSpPr/>
          <p:nvPr/>
        </p:nvSpPr>
        <p:spPr>
          <a:xfrm>
            <a:off x="1235723" y="4121891"/>
            <a:ext cx="6167074" cy="1477328"/>
          </a:xfrm>
          <a:prstGeom prst="rect">
            <a:avLst/>
          </a:prstGeom>
        </p:spPr>
        <p:txBody>
          <a:bodyPr wrap="none">
            <a:spAutoFit/>
          </a:bodyPr>
          <a:lstStyle/>
          <a:p>
            <a:pPr algn="ctr" defTabSz="342900"/>
            <a:r>
              <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What are the different </a:t>
            </a:r>
          </a:p>
          <a:p>
            <a:pPr algn="ctr" defTabSz="342900"/>
            <a:r>
              <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rPr>
              <a:t>types of sexual activity?</a:t>
            </a:r>
            <a:endParaRPr lang="en-US" sz="4500" b="1" dirty="0">
              <a:ln w="6600">
                <a:solidFill>
                  <a:srgbClr val="EA6312"/>
                </a:solidFill>
                <a:prstDash val="solid"/>
              </a:ln>
              <a:solidFill>
                <a:srgbClr val="FFFFFF"/>
              </a:solidFill>
              <a:effectLst>
                <a:outerShdw dist="38100" dir="2700000" algn="tl" rotWithShape="0">
                  <a:srgbClr val="EA6312"/>
                </a:outerShdw>
              </a:effectLst>
              <a:latin typeface="Forte" panose="03060902040502070203" pitchFamily="66" charset="0"/>
            </a:endParaRPr>
          </a:p>
        </p:txBody>
      </p:sp>
    </p:spTree>
    <p:extLst>
      <p:ext uri="{BB962C8B-B14F-4D97-AF65-F5344CB8AC3E}">
        <p14:creationId xmlns:p14="http://schemas.microsoft.com/office/powerpoint/2010/main" val="16440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Consent</a:t>
            </a:r>
            <a:endParaRPr lang="en-GB" dirty="0"/>
          </a:p>
        </p:txBody>
      </p:sp>
      <p:sp>
        <p:nvSpPr>
          <p:cNvPr id="5" name="Content Placeholder 4"/>
          <p:cNvSpPr>
            <a:spLocks noGrp="1"/>
          </p:cNvSpPr>
          <p:nvPr>
            <p:ph idx="1"/>
          </p:nvPr>
        </p:nvSpPr>
        <p:spPr/>
        <p:txBody>
          <a:bodyPr/>
          <a:lstStyle/>
          <a:p>
            <a:pPr lvl="1"/>
            <a:r>
              <a:rPr lang="en-US" sz="2700" b="1" dirty="0"/>
              <a:t>I WILL REMEMBER THE GROUND RULES FROM LAST LESSON.</a:t>
            </a:r>
            <a:endParaRPr lang="en-GB" sz="2700" dirty="0"/>
          </a:p>
          <a:p>
            <a:pPr lvl="1"/>
            <a:r>
              <a:rPr lang="en-US" sz="2700" b="1" dirty="0"/>
              <a:t>I WILL KNOW WHAT A RELATIONSHIP IS.</a:t>
            </a:r>
            <a:endParaRPr lang="en-GB" sz="2700" dirty="0"/>
          </a:p>
          <a:p>
            <a:pPr lvl="1"/>
            <a:r>
              <a:rPr lang="en-US" sz="2700" b="1" dirty="0"/>
              <a:t>I WILL THINK ABOUT EXPECTATIONS IN DIFFERENT RELATIONSHIPS</a:t>
            </a:r>
            <a:r>
              <a:rPr lang="en-US" b="1" dirty="0"/>
              <a:t>.</a:t>
            </a:r>
            <a:endParaRPr lang="en-GB" dirty="0"/>
          </a:p>
          <a:p>
            <a:endParaRPr lang="en-GB" dirty="0"/>
          </a:p>
        </p:txBody>
      </p:sp>
    </p:spTree>
    <p:extLst>
      <p:ext uri="{BB962C8B-B14F-4D97-AF65-F5344CB8AC3E}">
        <p14:creationId xmlns:p14="http://schemas.microsoft.com/office/powerpoint/2010/main" val="2492501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Brainstorm:</a:t>
            </a:r>
            <a:endParaRPr lang="en-GB" dirty="0"/>
          </a:p>
        </p:txBody>
      </p:sp>
      <p:sp>
        <p:nvSpPr>
          <p:cNvPr id="3" name="Content Placeholder 2"/>
          <p:cNvSpPr>
            <a:spLocks noGrp="1"/>
          </p:cNvSpPr>
          <p:nvPr>
            <p:ph idx="1"/>
          </p:nvPr>
        </p:nvSpPr>
        <p:spPr/>
        <p:txBody>
          <a:bodyPr>
            <a:normAutofit/>
          </a:bodyPr>
          <a:lstStyle/>
          <a:p>
            <a:r>
              <a:rPr lang="en-GB" sz="4050" dirty="0"/>
              <a:t>What makes a good relationship?</a:t>
            </a:r>
            <a:endParaRPr lang="en-GB" sz="4050" dirty="0"/>
          </a:p>
        </p:txBody>
      </p:sp>
    </p:spTree>
    <p:extLst>
      <p:ext uri="{BB962C8B-B14F-4D97-AF65-F5344CB8AC3E}">
        <p14:creationId xmlns:p14="http://schemas.microsoft.com/office/powerpoint/2010/main" val="2025868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Definition of Rape</a:t>
            </a:r>
            <a:endParaRPr lang="en-GB" dirty="0"/>
          </a:p>
        </p:txBody>
      </p:sp>
      <p:sp>
        <p:nvSpPr>
          <p:cNvPr id="3" name="Content Placeholder 2"/>
          <p:cNvSpPr>
            <a:spLocks noGrp="1"/>
          </p:cNvSpPr>
          <p:nvPr>
            <p:ph idx="1"/>
          </p:nvPr>
        </p:nvSpPr>
        <p:spPr>
          <a:xfrm>
            <a:off x="827484" y="1992368"/>
            <a:ext cx="6709906" cy="3551182"/>
          </a:xfrm>
        </p:spPr>
        <p:txBody>
          <a:bodyPr>
            <a:normAutofit/>
          </a:bodyPr>
          <a:lstStyle/>
          <a:p>
            <a:r>
              <a:rPr lang="en-GB" dirty="0"/>
              <a:t>The legal definition of rape in England and Wales, as defined in the Sexual Offences Act 2003, 10 is as follows: </a:t>
            </a:r>
            <a:endParaRPr lang="en-GB" dirty="0" smtClean="0"/>
          </a:p>
          <a:p>
            <a:r>
              <a:rPr lang="en-GB" dirty="0" smtClean="0"/>
              <a:t>(</a:t>
            </a:r>
            <a:r>
              <a:rPr lang="en-GB" dirty="0"/>
              <a:t>1) A person (A) commits an offence if— (a) he intentionally penetrates the vagina, anus or mouth of another person (B) with his </a:t>
            </a:r>
            <a:r>
              <a:rPr lang="en-GB" dirty="0" smtClean="0"/>
              <a:t>penis</a:t>
            </a:r>
          </a:p>
          <a:p>
            <a:r>
              <a:rPr lang="en-GB" dirty="0" smtClean="0"/>
              <a:t> </a:t>
            </a:r>
            <a:r>
              <a:rPr lang="en-GB" dirty="0"/>
              <a:t>(b) B does not consent to the penetration, and (c) A does not reasonably believe that B consents. </a:t>
            </a:r>
            <a:endParaRPr lang="en-GB" dirty="0" smtClean="0"/>
          </a:p>
          <a:p>
            <a:r>
              <a:rPr lang="en-GB" dirty="0" smtClean="0"/>
              <a:t>(</a:t>
            </a:r>
            <a:r>
              <a:rPr lang="en-GB" dirty="0"/>
              <a:t>2) Whether a belief is reasonable is to be determined having regard to all the circumstances, including any steps A has taken to ascertain whether B consents</a:t>
            </a:r>
            <a:r>
              <a:rPr lang="en-GB" dirty="0" smtClean="0"/>
              <a:t>.</a:t>
            </a:r>
          </a:p>
          <a:p>
            <a:r>
              <a:rPr lang="en-GB" dirty="0" smtClean="0"/>
              <a:t> </a:t>
            </a:r>
            <a:r>
              <a:rPr lang="en-GB" dirty="0"/>
              <a:t>It is also important to note that a person guilty of an offence under this section is liable, on conviction on indictment, to imprisonment for life. </a:t>
            </a:r>
          </a:p>
        </p:txBody>
      </p:sp>
    </p:spTree>
    <p:extLst>
      <p:ext uri="{BB962C8B-B14F-4D97-AF65-F5344CB8AC3E}">
        <p14:creationId xmlns:p14="http://schemas.microsoft.com/office/powerpoint/2010/main" val="227013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lvl="1"/>
            <a:r>
              <a:rPr lang="en-US" dirty="0"/>
              <a:t>Respect the views of every individual.</a:t>
            </a:r>
            <a:endParaRPr lang="en-GB" sz="1200" dirty="0"/>
          </a:p>
          <a:p>
            <a:pPr lvl="1"/>
            <a:r>
              <a:rPr lang="en-US" dirty="0"/>
              <a:t>Treat the topic with maturity.</a:t>
            </a:r>
            <a:endParaRPr lang="en-GB" sz="1200" dirty="0"/>
          </a:p>
          <a:p>
            <a:pPr lvl="1"/>
            <a:r>
              <a:rPr lang="en-US" dirty="0"/>
              <a:t>Allow people the chance to talk and listen to what they have to say.</a:t>
            </a:r>
            <a:endParaRPr lang="en-GB" sz="1200" dirty="0"/>
          </a:p>
          <a:p>
            <a:pPr lvl="1"/>
            <a:r>
              <a:rPr lang="en-US" dirty="0"/>
              <a:t>No laughing at other people’s contributions.</a:t>
            </a:r>
            <a:endParaRPr lang="en-GB" sz="1200" dirty="0"/>
          </a:p>
          <a:p>
            <a:pPr lvl="1"/>
            <a:r>
              <a:rPr lang="en-US" dirty="0"/>
              <a:t>You do not have to contribute or join in if you don’t wish to.</a:t>
            </a:r>
            <a:endParaRPr lang="en-GB" sz="1200" dirty="0"/>
          </a:p>
          <a:p>
            <a:pPr lvl="1"/>
            <a:r>
              <a:rPr lang="en-US" dirty="0"/>
              <a:t>No names should ever be mentioned.</a:t>
            </a:r>
            <a:endParaRPr lang="en-GB" sz="1200" dirty="0"/>
          </a:p>
          <a:p>
            <a:pPr lvl="1"/>
            <a:r>
              <a:rPr lang="en-US" dirty="0"/>
              <a:t>Nobody has to give away personal information.</a:t>
            </a:r>
            <a:endParaRPr lang="en-GB" sz="1200" dirty="0"/>
          </a:p>
          <a:p>
            <a:pPr lvl="1"/>
            <a:r>
              <a:rPr lang="en-US" dirty="0"/>
              <a:t>Confidentiality must be respected – what is said in the room remains in the room</a:t>
            </a:r>
            <a:r>
              <a:rPr lang="en-US" dirty="0" smtClean="0"/>
              <a:t>.*</a:t>
            </a:r>
            <a:endParaRPr lang="en-GB"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Consent</a:t>
            </a:r>
            <a:endParaRPr lang="en-GB" dirty="0"/>
          </a:p>
        </p:txBody>
      </p:sp>
      <p:sp>
        <p:nvSpPr>
          <p:cNvPr id="3" name="Content Placeholder 2"/>
          <p:cNvSpPr>
            <a:spLocks noGrp="1"/>
          </p:cNvSpPr>
          <p:nvPr>
            <p:ph idx="1"/>
          </p:nvPr>
        </p:nvSpPr>
        <p:spPr/>
        <p:txBody>
          <a:bodyPr/>
          <a:lstStyle/>
          <a:p>
            <a:r>
              <a:rPr lang="en-GB" dirty="0"/>
              <a:t>“agreeing by choice and having the freedom and capacity to make that choice</a:t>
            </a:r>
            <a:r>
              <a:rPr lang="en-GB" dirty="0" smtClean="0"/>
              <a:t>”</a:t>
            </a:r>
          </a:p>
          <a:p>
            <a:endParaRPr lang="en-GB" dirty="0"/>
          </a:p>
          <a:p>
            <a:r>
              <a:rPr lang="en-GB" dirty="0" smtClean="0"/>
              <a:t>So, for consent to be real someone must</a:t>
            </a:r>
          </a:p>
          <a:p>
            <a:pPr marL="600075" lvl="1" indent="-257175">
              <a:buAutoNum type="alphaLcParenR"/>
            </a:pPr>
            <a:r>
              <a:rPr lang="en-GB" dirty="0" smtClean="0"/>
              <a:t>Have </a:t>
            </a:r>
            <a:r>
              <a:rPr lang="en-GB" dirty="0"/>
              <a:t>a choice </a:t>
            </a:r>
            <a:endParaRPr lang="en-GB" dirty="0" smtClean="0"/>
          </a:p>
          <a:p>
            <a:pPr marL="600075" lvl="1" indent="-257175">
              <a:buAutoNum type="alphaLcParenR"/>
            </a:pPr>
            <a:r>
              <a:rPr lang="en-GB" dirty="0" smtClean="0"/>
              <a:t>Agree </a:t>
            </a:r>
            <a:r>
              <a:rPr lang="en-GB" dirty="0"/>
              <a:t>to that choice because they want to (say yes) </a:t>
            </a:r>
            <a:endParaRPr lang="en-GB" dirty="0" smtClean="0"/>
          </a:p>
          <a:p>
            <a:pPr marL="600075" lvl="1" indent="-257175">
              <a:buAutoNum type="alphaLcParenR"/>
            </a:pPr>
            <a:r>
              <a:rPr lang="en-GB" dirty="0" smtClean="0"/>
              <a:t>Be </a:t>
            </a:r>
            <a:r>
              <a:rPr lang="en-GB" dirty="0"/>
              <a:t>free to make that choice </a:t>
            </a:r>
            <a:endParaRPr lang="en-GB" dirty="0" smtClean="0"/>
          </a:p>
          <a:p>
            <a:pPr marL="600075" lvl="1" indent="-257175">
              <a:buAutoNum type="alphaLcParenR"/>
            </a:pPr>
            <a:r>
              <a:rPr lang="en-GB" dirty="0" smtClean="0"/>
              <a:t>Have </a:t>
            </a:r>
            <a:r>
              <a:rPr lang="en-GB" dirty="0"/>
              <a:t>the capacity (be able) to make that choice </a:t>
            </a:r>
          </a:p>
        </p:txBody>
      </p:sp>
    </p:spTree>
    <p:extLst>
      <p:ext uri="{BB962C8B-B14F-4D97-AF65-F5344CB8AC3E}">
        <p14:creationId xmlns:p14="http://schemas.microsoft.com/office/powerpoint/2010/main" val="2130975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Kate</a:t>
            </a:r>
            <a:endParaRPr lang="en-GB" dirty="0"/>
          </a:p>
        </p:txBody>
      </p:sp>
      <p:sp>
        <p:nvSpPr>
          <p:cNvPr id="3" name="Content Placeholder 2"/>
          <p:cNvSpPr>
            <a:spLocks noGrp="1"/>
          </p:cNvSpPr>
          <p:nvPr>
            <p:ph idx="1"/>
          </p:nvPr>
        </p:nvSpPr>
        <p:spPr/>
        <p:txBody>
          <a:bodyPr>
            <a:normAutofit/>
          </a:bodyPr>
          <a:lstStyle/>
          <a:p>
            <a:r>
              <a:rPr lang="en-GB" dirty="0"/>
              <a:t>Synopsis: Kate, 14, has been ‘hanging out’ with Carl recently and really ‘fancied him’. He invited her to his house one night; she wore skinny jeans and 22 a stripy top that made her ‘boobs look good’. They chatted, just the two of them, but Carl was ‘acting weird’ and received lots of messages on his phone. Gavin and Shane, two of Carl’s friends, turned up and ‘annoyed’ Kate by ‘going on’ about how good her breasts look. Carl ‘plays up’ to them. She went to the kitchen to text her friend, but is followed by the boys. Shane snatched Kate’s mobile phone and although she tried to get it back, Carl told her she could only have it if she kissed them. Kate did this as she wanted her phone back; Carl said to her ‘Come on Kate, show some effort’. They all go to the living room, where things go ‘too far, just too much’ while Carl told all of them to ‘do stuff’. The three boys ‘took in turns to have sex’ with Kate and filmed it.</a:t>
            </a:r>
          </a:p>
        </p:txBody>
      </p:sp>
    </p:spTree>
    <p:extLst>
      <p:ext uri="{BB962C8B-B14F-4D97-AF65-F5344CB8AC3E}">
        <p14:creationId xmlns:p14="http://schemas.microsoft.com/office/powerpoint/2010/main" val="510370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Kate</a:t>
            </a:r>
            <a:endParaRPr lang="en-GB" dirty="0"/>
          </a:p>
        </p:txBody>
      </p:sp>
      <p:sp>
        <p:nvSpPr>
          <p:cNvPr id="3" name="Content Placeholder 2"/>
          <p:cNvSpPr>
            <a:spLocks noGrp="1"/>
          </p:cNvSpPr>
          <p:nvPr>
            <p:ph idx="1"/>
          </p:nvPr>
        </p:nvSpPr>
        <p:spPr/>
        <p:txBody>
          <a:bodyPr>
            <a:normAutofit/>
          </a:bodyPr>
          <a:lstStyle/>
          <a:p>
            <a:r>
              <a:rPr lang="en-GB" sz="2100" dirty="0"/>
              <a:t>Do you think the boys got consent from Kate?</a:t>
            </a:r>
          </a:p>
          <a:p>
            <a:r>
              <a:rPr lang="en-GB" sz="2100" dirty="0"/>
              <a:t>Do you think what Kate has described is rape?</a:t>
            </a:r>
          </a:p>
          <a:p>
            <a:r>
              <a:rPr lang="en-GB" sz="2100" dirty="0"/>
              <a:t>Did Kate have freedom to choose or give consent?</a:t>
            </a:r>
          </a:p>
          <a:p>
            <a:r>
              <a:rPr lang="en-GB" sz="2100" dirty="0"/>
              <a:t>How would Kate feel about what happened?</a:t>
            </a:r>
            <a:endParaRPr lang="en-GB" sz="2100" dirty="0"/>
          </a:p>
        </p:txBody>
      </p:sp>
    </p:spTree>
    <p:extLst>
      <p:ext uri="{BB962C8B-B14F-4D97-AF65-F5344CB8AC3E}">
        <p14:creationId xmlns:p14="http://schemas.microsoft.com/office/powerpoint/2010/main" val="646512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Gavin</a:t>
            </a:r>
            <a:endParaRPr lang="en-GB" dirty="0"/>
          </a:p>
        </p:txBody>
      </p:sp>
      <p:sp>
        <p:nvSpPr>
          <p:cNvPr id="3" name="Content Placeholder 2"/>
          <p:cNvSpPr>
            <a:spLocks noGrp="1"/>
          </p:cNvSpPr>
          <p:nvPr>
            <p:ph idx="1"/>
          </p:nvPr>
        </p:nvSpPr>
        <p:spPr/>
        <p:txBody>
          <a:bodyPr/>
          <a:lstStyle/>
          <a:p>
            <a:r>
              <a:rPr lang="en-GB" dirty="0"/>
              <a:t>. Gavin is 15 and was invited to Carl’s house with Shane. Kate was there and ‘looked fit’. He asks ‘You think I liked it? It got way out of hand.’ Gavin knew that Kate did not want to ‘do it’, but felt that the 23 boys would think he was a ‘pussy’, so he felt compelled to take part. He knows it was wrong, it felt wrong, and now he feels weird about what ‘he’s done’.</a:t>
            </a:r>
          </a:p>
        </p:txBody>
      </p:sp>
    </p:spTree>
    <p:extLst>
      <p:ext uri="{BB962C8B-B14F-4D97-AF65-F5344CB8AC3E}">
        <p14:creationId xmlns:p14="http://schemas.microsoft.com/office/powerpoint/2010/main" val="2246073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Gavin</a:t>
            </a:r>
            <a:endParaRPr lang="en-GB" dirty="0"/>
          </a:p>
        </p:txBody>
      </p:sp>
      <p:sp>
        <p:nvSpPr>
          <p:cNvPr id="3" name="Content Placeholder 2"/>
          <p:cNvSpPr>
            <a:spLocks noGrp="1"/>
          </p:cNvSpPr>
          <p:nvPr>
            <p:ph idx="1"/>
          </p:nvPr>
        </p:nvSpPr>
        <p:spPr/>
        <p:txBody>
          <a:bodyPr>
            <a:normAutofit/>
          </a:bodyPr>
          <a:lstStyle/>
          <a:p>
            <a:r>
              <a:rPr lang="en-GB" sz="2100" dirty="0"/>
              <a:t>What do you think Gavin has said?</a:t>
            </a:r>
          </a:p>
          <a:p>
            <a:r>
              <a:rPr lang="en-GB" sz="2100" dirty="0"/>
              <a:t>Do you think Gavin raped Kate?</a:t>
            </a:r>
          </a:p>
          <a:p>
            <a:r>
              <a:rPr lang="en-GB" sz="2100" dirty="0"/>
              <a:t>Did Gavin seek consent from Kate?</a:t>
            </a:r>
          </a:p>
          <a:p>
            <a:r>
              <a:rPr lang="en-GB" sz="2100" dirty="0"/>
              <a:t>What could Gavin have done differently?</a:t>
            </a:r>
          </a:p>
          <a:p>
            <a:endParaRPr lang="en-GB" sz="2100" dirty="0"/>
          </a:p>
        </p:txBody>
      </p:sp>
    </p:spTree>
    <p:extLst>
      <p:ext uri="{BB962C8B-B14F-4D97-AF65-F5344CB8AC3E}">
        <p14:creationId xmlns:p14="http://schemas.microsoft.com/office/powerpoint/2010/main" val="4361220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Sabrina</a:t>
            </a:r>
            <a:endParaRPr lang="en-GB" dirty="0"/>
          </a:p>
        </p:txBody>
      </p:sp>
      <p:sp>
        <p:nvSpPr>
          <p:cNvPr id="3" name="Content Placeholder 2"/>
          <p:cNvSpPr>
            <a:spLocks noGrp="1"/>
          </p:cNvSpPr>
          <p:nvPr>
            <p:ph idx="1"/>
          </p:nvPr>
        </p:nvSpPr>
        <p:spPr/>
        <p:txBody>
          <a:bodyPr>
            <a:normAutofit lnSpcReduction="10000"/>
          </a:bodyPr>
          <a:lstStyle/>
          <a:p>
            <a:r>
              <a:rPr lang="en-GB" dirty="0"/>
              <a:t>Sabrina is 13 years old and likes Amir, a boy in the year above her at school. They have been flirting recently and she has sent him a couple of photos. She thought he liked her too, so went to his house. Once there Amir showed her a pornographic video on his mobile phone, which Sabrina thought was ‘kind of nasty, but a bit funny’. She had never seen anything like that before. Afterwards they started kissing and Amir put his hand up Sabrina’s top, which she liked, but when he started to put his hand into her underwear she was unsure. Amir asked if Sabrina gave head – she says no and they both laughed. He told Sabrina he really liked her and that he thought she liked him too. When they kissed again Amir told Sabrina she made him ‘hard’ and that there was somewhere else he wanted her to kiss. As she did not want him to think she was frigid, Sabrina agreed, at which point Amir showed her his penis. She kissed his penis and Amir held her head down. She ‘didn’t know what to do’ as she had ‘never done anything like that before’. When he was finished Amir asked Sabrina if she liked it, and she said yes, but just wanted to ‘go home’. </a:t>
            </a:r>
          </a:p>
        </p:txBody>
      </p:sp>
    </p:spTree>
    <p:extLst>
      <p:ext uri="{BB962C8B-B14F-4D97-AF65-F5344CB8AC3E}">
        <p14:creationId xmlns:p14="http://schemas.microsoft.com/office/powerpoint/2010/main" val="3152151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Sabrina</a:t>
            </a:r>
            <a:endParaRPr lang="en-GB" dirty="0"/>
          </a:p>
        </p:txBody>
      </p:sp>
      <p:sp>
        <p:nvSpPr>
          <p:cNvPr id="3" name="Content Placeholder 2"/>
          <p:cNvSpPr>
            <a:spLocks noGrp="1"/>
          </p:cNvSpPr>
          <p:nvPr>
            <p:ph idx="1"/>
          </p:nvPr>
        </p:nvSpPr>
        <p:spPr/>
        <p:txBody>
          <a:bodyPr>
            <a:normAutofit/>
          </a:bodyPr>
          <a:lstStyle/>
          <a:p>
            <a:r>
              <a:rPr lang="en-GB" sz="2100" dirty="0"/>
              <a:t>What do you think Sabrina has said?</a:t>
            </a:r>
          </a:p>
          <a:p>
            <a:r>
              <a:rPr lang="en-GB" sz="2100" dirty="0"/>
              <a:t>Do you think Amir got consent from Sabrina?</a:t>
            </a:r>
          </a:p>
          <a:p>
            <a:r>
              <a:rPr lang="en-GB" sz="2100" dirty="0"/>
              <a:t>Do you think what Sabrina has described is rape?</a:t>
            </a:r>
          </a:p>
          <a:p>
            <a:r>
              <a:rPr lang="en-GB" sz="2100" dirty="0"/>
              <a:t>Did Sabrina have the freedom to choose or give consent?</a:t>
            </a:r>
            <a:endParaRPr lang="en-GB" sz="2100" dirty="0"/>
          </a:p>
        </p:txBody>
      </p:sp>
    </p:spTree>
    <p:extLst>
      <p:ext uri="{BB962C8B-B14F-4D97-AF65-F5344CB8AC3E}">
        <p14:creationId xmlns:p14="http://schemas.microsoft.com/office/powerpoint/2010/main" val="3400609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967335"/>
            <a:ext cx="8640960" cy="923330"/>
          </a:xfrm>
          <a:prstGeom prst="rect">
            <a:avLst/>
          </a:prstGeom>
        </p:spPr>
        <p:txBody>
          <a:bodyPr wrap="square">
            <a:spAutoFit/>
          </a:bodyPr>
          <a:lstStyle/>
          <a:p>
            <a:r>
              <a:rPr lang="en-GB" dirty="0">
                <a:hlinkClick r:id="rId2"/>
              </a:rPr>
              <a:t>https://</a:t>
            </a:r>
            <a:r>
              <a:rPr lang="en-GB" dirty="0" smtClean="0">
                <a:hlinkClick r:id="rId2"/>
              </a:rPr>
              <a:t>online.clickview.co.uk/libraries/categories/22095370/videos/22101998/life-stuff-the-a-z-of-love-and-sex-a-j</a:t>
            </a:r>
            <a:endParaRPr lang="en-GB" dirty="0" smtClean="0"/>
          </a:p>
          <a:p>
            <a:endParaRPr lang="en-GB" dirty="0"/>
          </a:p>
        </p:txBody>
      </p:sp>
      <p:sp>
        <p:nvSpPr>
          <p:cNvPr id="5" name="Rectangle 4"/>
          <p:cNvSpPr/>
          <p:nvPr/>
        </p:nvSpPr>
        <p:spPr>
          <a:xfrm>
            <a:off x="260438" y="3874348"/>
            <a:ext cx="8632041" cy="923330"/>
          </a:xfrm>
          <a:prstGeom prst="rect">
            <a:avLst/>
          </a:prstGeom>
        </p:spPr>
        <p:txBody>
          <a:bodyPr wrap="square">
            <a:spAutoFit/>
          </a:bodyPr>
          <a:lstStyle/>
          <a:p>
            <a:r>
              <a:rPr lang="en-GB" dirty="0">
                <a:hlinkClick r:id="rId3"/>
              </a:rPr>
              <a:t>https://</a:t>
            </a:r>
            <a:r>
              <a:rPr lang="en-GB" dirty="0" smtClean="0">
                <a:hlinkClick r:id="rId3"/>
              </a:rPr>
              <a:t>online.clickview.co.uk/libraries/categories/22095370/videos/22101994/life-stuff-the-a-z-of-love-and-sex-k-q</a:t>
            </a:r>
            <a:endParaRPr lang="en-GB" dirty="0" smtClean="0"/>
          </a:p>
          <a:p>
            <a:endParaRPr lang="en-GB" dirty="0"/>
          </a:p>
        </p:txBody>
      </p:sp>
      <p:sp>
        <p:nvSpPr>
          <p:cNvPr id="6" name="Rectangle 5"/>
          <p:cNvSpPr/>
          <p:nvPr/>
        </p:nvSpPr>
        <p:spPr>
          <a:xfrm>
            <a:off x="244027" y="5013176"/>
            <a:ext cx="8648452" cy="923330"/>
          </a:xfrm>
          <a:prstGeom prst="rect">
            <a:avLst/>
          </a:prstGeom>
        </p:spPr>
        <p:txBody>
          <a:bodyPr wrap="square">
            <a:spAutoFit/>
          </a:bodyPr>
          <a:lstStyle/>
          <a:p>
            <a:r>
              <a:rPr lang="en-GB" dirty="0">
                <a:hlinkClick r:id="rId4"/>
              </a:rPr>
              <a:t>https://</a:t>
            </a:r>
            <a:r>
              <a:rPr lang="en-GB" dirty="0" smtClean="0">
                <a:hlinkClick r:id="rId4"/>
              </a:rPr>
              <a:t>online.clickview.co.uk/libraries/categories/22095370/videos/22101996/life-stuff-the-a-z-of-love-and-sex-r-z</a:t>
            </a:r>
            <a:endParaRPr lang="en-GB" dirty="0" smtClean="0"/>
          </a:p>
          <a:p>
            <a:endParaRPr lang="en-GB" dirty="0"/>
          </a:p>
        </p:txBody>
      </p:sp>
      <p:sp>
        <p:nvSpPr>
          <p:cNvPr id="7" name="Rectangle 6"/>
          <p:cNvSpPr/>
          <p:nvPr/>
        </p:nvSpPr>
        <p:spPr>
          <a:xfrm>
            <a:off x="260438" y="260648"/>
            <a:ext cx="8416018" cy="923330"/>
          </a:xfrm>
          <a:prstGeom prst="rect">
            <a:avLst/>
          </a:prstGeom>
        </p:spPr>
        <p:txBody>
          <a:bodyPr wrap="square">
            <a:spAutoFit/>
          </a:bodyPr>
          <a:lstStyle/>
          <a:p>
            <a:r>
              <a:rPr lang="en-GB" dirty="0">
                <a:hlinkClick r:id="rId5"/>
              </a:rPr>
              <a:t>https://</a:t>
            </a:r>
            <a:r>
              <a:rPr lang="en-GB" dirty="0" smtClean="0">
                <a:hlinkClick r:id="rId5"/>
              </a:rPr>
              <a:t>online.clickview.co.uk/libraries/categories/22095337/videos/22101744/sex-and-relationships-in-my-experience-just-good-friends</a:t>
            </a:r>
            <a:endParaRPr lang="en-GB" dirty="0" smtClean="0"/>
          </a:p>
          <a:p>
            <a:endParaRPr lang="en-GB" dirty="0"/>
          </a:p>
        </p:txBody>
      </p:sp>
      <p:sp>
        <p:nvSpPr>
          <p:cNvPr id="8" name="Rectangle 7"/>
          <p:cNvSpPr/>
          <p:nvPr/>
        </p:nvSpPr>
        <p:spPr>
          <a:xfrm>
            <a:off x="260438" y="1076310"/>
            <a:ext cx="8432429" cy="923330"/>
          </a:xfrm>
          <a:prstGeom prst="rect">
            <a:avLst/>
          </a:prstGeom>
        </p:spPr>
        <p:txBody>
          <a:bodyPr wrap="square">
            <a:spAutoFit/>
          </a:bodyPr>
          <a:lstStyle/>
          <a:p>
            <a:r>
              <a:rPr lang="en-GB" dirty="0">
                <a:hlinkClick r:id="rId6"/>
              </a:rPr>
              <a:t>https://</a:t>
            </a:r>
            <a:r>
              <a:rPr lang="en-GB" dirty="0" smtClean="0">
                <a:hlinkClick r:id="rId6"/>
              </a:rPr>
              <a:t>online.clickview.co.uk/libraries/categories/22095337/videos/22101742/sex-and-relationships-in-my-experience-dating</a:t>
            </a:r>
            <a:endParaRPr lang="en-GB" dirty="0" smtClean="0"/>
          </a:p>
          <a:p>
            <a:endParaRPr lang="en-GB" dirty="0"/>
          </a:p>
        </p:txBody>
      </p:sp>
      <p:sp>
        <p:nvSpPr>
          <p:cNvPr id="9" name="Rectangle 8"/>
          <p:cNvSpPr/>
          <p:nvPr/>
        </p:nvSpPr>
        <p:spPr>
          <a:xfrm>
            <a:off x="231064" y="1983323"/>
            <a:ext cx="8432428" cy="923330"/>
          </a:xfrm>
          <a:prstGeom prst="rect">
            <a:avLst/>
          </a:prstGeom>
        </p:spPr>
        <p:txBody>
          <a:bodyPr wrap="square">
            <a:spAutoFit/>
          </a:bodyPr>
          <a:lstStyle/>
          <a:p>
            <a:r>
              <a:rPr lang="en-GB" dirty="0">
                <a:hlinkClick r:id="rId7"/>
              </a:rPr>
              <a:t>https://</a:t>
            </a:r>
            <a:r>
              <a:rPr lang="en-GB" dirty="0" smtClean="0">
                <a:hlinkClick r:id="rId7"/>
              </a:rPr>
              <a:t>online.clickview.co.uk/libraries/categories/22095337/videos/22101740/sex-and-relationships-in-my-experience-pressue</a:t>
            </a:r>
            <a:endParaRPr lang="en-GB" dirty="0" smtClean="0"/>
          </a:p>
          <a:p>
            <a:endParaRPr lang="en-GB" dirty="0"/>
          </a:p>
        </p:txBody>
      </p:sp>
    </p:spTree>
    <p:extLst>
      <p:ext uri="{BB962C8B-B14F-4D97-AF65-F5344CB8AC3E}">
        <p14:creationId xmlns:p14="http://schemas.microsoft.com/office/powerpoint/2010/main" val="2229796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1" name="Group 83"/>
          <p:cNvGraphicFramePr>
            <a:graphicFrameLocks noGrp="1"/>
          </p:cNvGraphicFramePr>
          <p:nvPr/>
        </p:nvGraphicFramePr>
        <p:xfrm>
          <a:off x="539750" y="1628775"/>
          <a:ext cx="8280400" cy="4699001"/>
        </p:xfrm>
        <a:graphic>
          <a:graphicData uri="http://schemas.openxmlformats.org/drawingml/2006/table">
            <a:tbl>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156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A</a:t>
                      </a: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B</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D</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a:t>
                      </a: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F</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G</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H</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I</a:t>
                      </a: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J</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K</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L</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72" name="Picture 71" descr="cond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500438"/>
            <a:ext cx="1849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72" descr="contraceptive_p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916113"/>
            <a:ext cx="18732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3" descr="diaphrag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9081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74" descr="spl_combined_pi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916113"/>
            <a:ext cx="18732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75" descr="implant_pal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916113"/>
            <a:ext cx="197961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76" descr="doctor_syri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500438"/>
            <a:ext cx="1871662"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77" descr="i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3500438"/>
            <a:ext cx="187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78" descr="femid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3500438"/>
            <a:ext cx="16208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79" descr="spl_morning_after_pil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5157788"/>
            <a:ext cx="18716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80" descr="CashMachinePA_468x3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1775" y="5084763"/>
            <a:ext cx="17272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81" descr="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7900" y="5084763"/>
            <a:ext cx="17907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82" descr="9630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950" y="5084763"/>
            <a:ext cx="143986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2" name="WordArt 84"/>
          <p:cNvSpPr>
            <a:spLocks noChangeArrowheads="1" noChangeShapeType="1" noTextEdit="1"/>
          </p:cNvSpPr>
          <p:nvPr/>
        </p:nvSpPr>
        <p:spPr bwMode="auto">
          <a:xfrm>
            <a:off x="827088" y="476250"/>
            <a:ext cx="72390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0" normalizeH="0" baseline="0" noProof="0" smtClean="0">
                <a:ln w="25400">
                  <a:solidFill>
                    <a:srgbClr val="FF0000"/>
                  </a:solidFill>
                  <a:round/>
                  <a:headEnd/>
                  <a:tailEnd/>
                </a:ln>
                <a:solidFill>
                  <a:srgbClr val="FFFFFF"/>
                </a:solidFill>
                <a:effectLst/>
                <a:uLnTx/>
                <a:uFillTx/>
                <a:latin typeface="Arial Black" panose="020B0A04020102020204" pitchFamily="34" charset="0"/>
                <a:ea typeface="+mn-ea"/>
                <a:cs typeface="+mn-cs"/>
              </a:rPr>
              <a:t>CONTRACEPTION</a:t>
            </a:r>
          </a:p>
        </p:txBody>
      </p:sp>
    </p:spTree>
    <p:extLst>
      <p:ext uri="{BB962C8B-B14F-4D97-AF65-F5344CB8AC3E}">
        <p14:creationId xmlns:p14="http://schemas.microsoft.com/office/powerpoint/2010/main" val="4067947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132"/>
                                        </p:tgtEl>
                                        <p:attrNameLst>
                                          <p:attrName>style.visibility</p:attrName>
                                        </p:attrNameLst>
                                      </p:cBhvr>
                                      <p:to>
                                        <p:strVal val="visible"/>
                                      </p:to>
                                    </p:set>
                                    <p:anim calcmode="lin" valueType="num">
                                      <p:cBhvr>
                                        <p:cTn id="7" dur="500" fill="hold"/>
                                        <p:tgtEl>
                                          <p:spTgt spid="213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3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3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08050"/>
            <a:ext cx="9144000" cy="452437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Evaluation of Contraceptives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What is the safest form of contraception? </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Which is the easiest to use?</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Which is the worst?</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Which is ideal for a married couple who are faithful and don’t want any more children?</a:t>
            </a: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Which ones work well together?</a:t>
            </a:r>
            <a:endParaRPr kumimoji="0" lang="en-US"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45243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Quick Topic Quiz!</a:t>
            </a:r>
          </a:p>
        </p:txBody>
      </p:sp>
      <p:sp>
        <p:nvSpPr>
          <p:cNvPr id="4099"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This quiz is individual and useful to identify how much you know about the next topic.</a:t>
            </a:r>
          </a:p>
          <a:p>
            <a:pPr>
              <a:lnSpc>
                <a:spcPct val="90000"/>
              </a:lnSpc>
            </a:pPr>
            <a:endParaRPr lang="en-GB" altLang="en-US" sz="3200">
              <a:latin typeface="Comic Sans MS" panose="030F0702030302020204" pitchFamily="66" charset="0"/>
            </a:endParaRPr>
          </a:p>
          <a:p>
            <a:pPr>
              <a:lnSpc>
                <a:spcPct val="90000"/>
              </a:lnSpc>
            </a:pPr>
            <a:r>
              <a:rPr lang="en-GB" altLang="en-US" sz="3200">
                <a:latin typeface="Comic Sans MS" panose="030F0702030302020204" pitchFamily="66" charset="0"/>
              </a:rPr>
              <a:t>Marks will be collected in at the end!</a:t>
            </a:r>
          </a:p>
        </p:txBody>
      </p:sp>
      <p:pic>
        <p:nvPicPr>
          <p:cNvPr id="4101" name="Picture 5"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4103" name="AutoShape 7"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5" name="AutoShape 9"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4107" name="Picture 11" descr="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863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quiz-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52950"/>
            <a:ext cx="1890713"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830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3492500" y="260350"/>
            <a:ext cx="260985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0" normalizeH="0" baseline="0" noProof="0" smtClean="0">
                <a:ln w="25400">
                  <a:solidFill>
                    <a:srgbClr val="FF0000"/>
                  </a:solidFill>
                  <a:round/>
                  <a:headEnd/>
                  <a:tailEnd/>
                </a:ln>
                <a:solidFill>
                  <a:srgbClr val="FFFFFF"/>
                </a:solidFill>
                <a:effectLst/>
                <a:uLnTx/>
                <a:uFillTx/>
                <a:latin typeface="Arial Black" panose="020B0A04020102020204" pitchFamily="34" charset="0"/>
                <a:ea typeface="+mn-ea"/>
                <a:cs typeface="+mn-cs"/>
              </a:rPr>
              <a:t>CONDOMS</a:t>
            </a:r>
          </a:p>
        </p:txBody>
      </p:sp>
      <p:sp>
        <p:nvSpPr>
          <p:cNvPr id="4099" name="Text Box 5"/>
          <p:cNvSpPr txBox="1">
            <a:spLocks noChangeArrowheads="1"/>
          </p:cNvSpPr>
          <p:nvPr/>
        </p:nvSpPr>
        <p:spPr bwMode="auto">
          <a:xfrm>
            <a:off x="323850" y="1484313"/>
            <a:ext cx="676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 will know what a condom is.</a:t>
            </a:r>
          </a:p>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 will know how to use a condom.</a:t>
            </a:r>
          </a:p>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 will understand why a condom should be used carefully.</a:t>
            </a:r>
          </a:p>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 will know what condoms are made of. </a:t>
            </a:r>
          </a:p>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r>
              <a:rPr kumimoji="0" lang="en-GB"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I will know how a condom can protect me.</a:t>
            </a:r>
          </a:p>
          <a:p>
            <a:pPr marL="342900" marR="0" lvl="0" indent="-342900" algn="l" defTabSz="914400" rtl="0" eaLnBrk="1" fontAlgn="base" latinLnBrk="0" hangingPunct="1">
              <a:lnSpc>
                <a:spcPct val="100000"/>
              </a:lnSpc>
              <a:spcBef>
                <a:spcPct val="50000"/>
              </a:spcBef>
              <a:spcAft>
                <a:spcPct val="0"/>
              </a:spcAft>
              <a:buClrTx/>
              <a:buSzTx/>
              <a:buFontTx/>
              <a:buAutoNum type="alphaLcParenR"/>
              <a:tabLst/>
              <a:defRPr/>
            </a:pPr>
            <a:endPar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00" name="Text Box 6"/>
          <p:cNvSpPr txBox="1">
            <a:spLocks noChangeArrowheads="1"/>
          </p:cNvSpPr>
          <p:nvPr/>
        </p:nvSpPr>
        <p:spPr bwMode="auto">
          <a:xfrm>
            <a:off x="0" y="4221163"/>
            <a:ext cx="93249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Which are the three most important lesson targets for you?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Why?</a:t>
            </a:r>
            <a:endParaRPr kumimoji="0" lang="en-US" altLang="en-US" sz="24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p:txBody>
      </p:sp>
      <p:pic>
        <p:nvPicPr>
          <p:cNvPr id="4101" name="Picture 7" descr="co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981075"/>
            <a:ext cx="27368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8586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11188" y="260350"/>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Stencil" panose="040409050D0802020404" pitchFamily="82" charset="0"/>
                <a:ea typeface="+mn-ea"/>
                <a:cs typeface="+mn-cs"/>
              </a:rPr>
              <a:t>You have thirty seconds to study the following picture…</a:t>
            </a:r>
            <a:endParaRPr kumimoji="0" lang="en-US" altLang="en-US" sz="2400" b="0" i="0" u="none" strike="noStrike" kern="1200" cap="none" spc="0" normalizeH="0" baseline="0" noProof="0" smtClean="0">
              <a:ln>
                <a:noFill/>
              </a:ln>
              <a:solidFill>
                <a:srgbClr val="000000"/>
              </a:solidFill>
              <a:effectLst/>
              <a:uLnTx/>
              <a:uFillTx/>
              <a:latin typeface="Stencil" panose="040409050D0802020404" pitchFamily="82" charset="0"/>
              <a:ea typeface="+mn-ea"/>
              <a:cs typeface="+mn-cs"/>
            </a:endParaRPr>
          </a:p>
        </p:txBody>
      </p:sp>
      <p:pic>
        <p:nvPicPr>
          <p:cNvPr id="4101" name="Picture 5" descr="condom-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052513"/>
            <a:ext cx="49926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53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anim calcmode="lin" valueType="num">
                                      <p:cBhvr>
                                        <p:cTn id="8" dur="2000" fill="hold"/>
                                        <p:tgtEl>
                                          <p:spTgt spid="4101"/>
                                        </p:tgtEl>
                                        <p:attrNameLst>
                                          <p:attrName>style.rotation</p:attrName>
                                        </p:attrNameLst>
                                      </p:cBhvr>
                                      <p:tavLst>
                                        <p:tav tm="0">
                                          <p:val>
                                            <p:fltVal val="720"/>
                                          </p:val>
                                        </p:tav>
                                        <p:tav tm="100000">
                                          <p:val>
                                            <p:fltVal val="0"/>
                                          </p:val>
                                        </p:tav>
                                      </p:tavLst>
                                    </p:anim>
                                    <p:anim calcmode="lin" valueType="num">
                                      <p:cBhvr>
                                        <p:cTn id="9" dur="2000" fill="hold"/>
                                        <p:tgtEl>
                                          <p:spTgt spid="4101"/>
                                        </p:tgtEl>
                                        <p:attrNameLst>
                                          <p:attrName>ppt_h</p:attrName>
                                        </p:attrNameLst>
                                      </p:cBhvr>
                                      <p:tavLst>
                                        <p:tav tm="0">
                                          <p:val>
                                            <p:fltVal val="0"/>
                                          </p:val>
                                        </p:tav>
                                        <p:tav tm="100000">
                                          <p:val>
                                            <p:strVal val="#ppt_h"/>
                                          </p:val>
                                        </p:tav>
                                      </p:tavLst>
                                    </p:anim>
                                    <p:anim calcmode="lin" valueType="num">
                                      <p:cBhvr>
                                        <p:cTn id="10" dur="2000" fill="hold"/>
                                        <p:tgtEl>
                                          <p:spTgt spid="410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27088" y="2349500"/>
            <a:ext cx="7632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4400" b="0" i="0" u="none" strike="noStrike" kern="1200" cap="none" spc="0" normalizeH="0" baseline="0" noProof="0" smtClean="0">
                <a:ln>
                  <a:noFill/>
                </a:ln>
                <a:solidFill>
                  <a:srgbClr val="000000"/>
                </a:solidFill>
                <a:effectLst/>
                <a:uLnTx/>
                <a:uFillTx/>
                <a:latin typeface="Stencil" panose="040409050D0802020404" pitchFamily="82" charset="0"/>
                <a:ea typeface="+mn-ea"/>
                <a:cs typeface="+mn-cs"/>
              </a:rPr>
              <a:t>Now tell me what to do!</a:t>
            </a:r>
            <a:endParaRPr kumimoji="0" lang="en-US" altLang="en-US" sz="4400" b="0" i="0" u="none" strike="noStrike" kern="1200" cap="none" spc="0" normalizeH="0" baseline="0" noProof="0" smtClean="0">
              <a:ln>
                <a:noFill/>
              </a:ln>
              <a:solidFill>
                <a:srgbClr val="000000"/>
              </a:solidFill>
              <a:effectLst/>
              <a:uLnTx/>
              <a:uFillTx/>
              <a:latin typeface="Stencil" panose="040409050D0802020404" pitchFamily="82" charset="0"/>
              <a:ea typeface="+mn-ea"/>
              <a:cs typeface="+mn-cs"/>
            </a:endParaRPr>
          </a:p>
        </p:txBody>
      </p:sp>
    </p:spTree>
    <p:extLst>
      <p:ext uri="{BB962C8B-B14F-4D97-AF65-F5344CB8AC3E}">
        <p14:creationId xmlns:p14="http://schemas.microsoft.com/office/powerpoint/2010/main" val="594977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27088" y="1844675"/>
            <a:ext cx="74898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What is the correct way to put a condom on?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Why must it be put on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What are the “dangers” involved in handling a condom?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What other bits of advice can you give me?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1"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p:txBody>
      </p:sp>
      <p:sp>
        <p:nvSpPr>
          <p:cNvPr id="7171" name="WordArt 5"/>
          <p:cNvSpPr>
            <a:spLocks noChangeArrowheads="1" noChangeShapeType="1" noTextEdit="1"/>
          </p:cNvSpPr>
          <p:nvPr/>
        </p:nvSpPr>
        <p:spPr bwMode="auto">
          <a:xfrm rot="-996312">
            <a:off x="533400" y="508000"/>
            <a:ext cx="3240088" cy="936625"/>
          </a:xfrm>
          <a:prstGeom prst="rect">
            <a:avLst/>
          </a:prstGeom>
        </p:spPr>
        <p:txBody>
          <a:bodyPr wrap="none" fromWordArt="1">
            <a:prstTxWarp prst="textCanDown">
              <a:avLst>
                <a:gd name="adj" fmla="val 2267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0" cap="none" spc="0" normalizeH="0" baseline="0" noProof="0" smtClean="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In your groups...</a:t>
            </a:r>
          </a:p>
        </p:txBody>
      </p:sp>
    </p:spTree>
    <p:extLst>
      <p:ext uri="{BB962C8B-B14F-4D97-AF65-F5344CB8AC3E}">
        <p14:creationId xmlns:p14="http://schemas.microsoft.com/office/powerpoint/2010/main" val="1923281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827088" y="908050"/>
            <a:ext cx="72009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WHAT WOULD YOU EXPECT TO SEE IN A GOOD DEMONSTRATION?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rPr>
              <a:t>WHAT WOULD YOU EXPECT TO HEAR IN A GOOD DEMONSTRATION?</a:t>
            </a:r>
            <a:endParaRPr kumimoji="0" lang="en-US" altLang="en-US" sz="24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3085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Q1</a:t>
            </a:r>
          </a:p>
        </p:txBody>
      </p:sp>
      <p:sp>
        <p:nvSpPr>
          <p:cNvPr id="5123" name="Rectangle 3"/>
          <p:cNvSpPr>
            <a:spLocks noGrp="1" noChangeArrowheads="1"/>
          </p:cNvSpPr>
          <p:nvPr>
            <p:ph type="subTitle" idx="1"/>
          </p:nvPr>
        </p:nvSpPr>
        <p:spPr>
          <a:xfrm>
            <a:off x="381000" y="2057400"/>
            <a:ext cx="8229600" cy="1752600"/>
          </a:xfrm>
        </p:spPr>
        <p:txBody>
          <a:bodyPr>
            <a:normAutofit fontScale="85000" lnSpcReduction="10000"/>
          </a:bodyPr>
          <a:lstStyle/>
          <a:p>
            <a:pPr>
              <a:lnSpc>
                <a:spcPct val="90000"/>
              </a:lnSpc>
            </a:pPr>
            <a:r>
              <a:rPr lang="en-GB" altLang="en-US" sz="3200">
                <a:latin typeface="Comic Sans MS" panose="030F0702030302020204" pitchFamily="66" charset="0"/>
              </a:rPr>
              <a:t>It is illegal for a man to have sexual intercourse with a young woman under 16 years old.</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5124"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5125"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5126"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211564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Q2</a:t>
            </a:r>
          </a:p>
        </p:txBody>
      </p:sp>
      <p:sp>
        <p:nvSpPr>
          <p:cNvPr id="6147" name="Rectangle 3"/>
          <p:cNvSpPr>
            <a:spLocks noGrp="1" noChangeArrowheads="1"/>
          </p:cNvSpPr>
          <p:nvPr>
            <p:ph type="subTitle" idx="1"/>
          </p:nvPr>
        </p:nvSpPr>
        <p:spPr>
          <a:xfrm>
            <a:off x="381000" y="2057400"/>
            <a:ext cx="8229600" cy="1752600"/>
          </a:xfrm>
        </p:spPr>
        <p:txBody>
          <a:bodyPr>
            <a:normAutofit fontScale="47500" lnSpcReduction="20000"/>
          </a:bodyPr>
          <a:lstStyle/>
          <a:p>
            <a:pPr marL="457200" indent="-457200">
              <a:lnSpc>
                <a:spcPct val="90000"/>
              </a:lnSpc>
            </a:pPr>
            <a:r>
              <a:rPr lang="en-GB" altLang="en-US" sz="3200">
                <a:latin typeface="Comic Sans MS" panose="030F0702030302020204" pitchFamily="66" charset="0"/>
              </a:rPr>
              <a:t>It is illegal for a woman to have sexual intercourse with a man under:</a:t>
            </a:r>
          </a:p>
          <a:p>
            <a:pPr marL="457200" indent="-457200">
              <a:lnSpc>
                <a:spcPct val="90000"/>
              </a:lnSpc>
            </a:pPr>
            <a:endParaRPr lang="en-GB" altLang="en-US" sz="3200" b="1">
              <a:latin typeface="Comic Sans MS" panose="030F0702030302020204" pitchFamily="66" charset="0"/>
            </a:endParaRPr>
          </a:p>
          <a:p>
            <a:pPr marL="457200" indent="-457200">
              <a:lnSpc>
                <a:spcPct val="90000"/>
              </a:lnSpc>
              <a:buFontTx/>
              <a:buAutoNum type="alphaLcParenR"/>
            </a:pPr>
            <a:r>
              <a:rPr lang="en-GB" altLang="en-US" sz="3200" b="1">
                <a:latin typeface="Comic Sans MS" panose="030F0702030302020204" pitchFamily="66" charset="0"/>
              </a:rPr>
              <a:t>13 years old</a:t>
            </a:r>
          </a:p>
          <a:p>
            <a:pPr marL="457200" indent="-457200">
              <a:lnSpc>
                <a:spcPct val="90000"/>
              </a:lnSpc>
              <a:buFontTx/>
              <a:buAutoNum type="alphaLcParenR"/>
            </a:pPr>
            <a:r>
              <a:rPr lang="en-GB" altLang="en-US" sz="3200" b="1">
                <a:latin typeface="Comic Sans MS" panose="030F0702030302020204" pitchFamily="66" charset="0"/>
              </a:rPr>
              <a:t>16 years old</a:t>
            </a:r>
          </a:p>
          <a:p>
            <a:pPr marL="457200" indent="-457200">
              <a:lnSpc>
                <a:spcPct val="90000"/>
              </a:lnSpc>
              <a:buFontTx/>
              <a:buAutoNum type="alphaLcParenR"/>
            </a:pPr>
            <a:r>
              <a:rPr lang="en-GB" altLang="en-US" sz="3200" b="1">
                <a:latin typeface="Comic Sans MS" panose="030F0702030302020204" pitchFamily="66" charset="0"/>
              </a:rPr>
              <a:t>18 years old</a:t>
            </a:r>
          </a:p>
          <a:p>
            <a:pPr marL="457200" indent="-457200">
              <a:lnSpc>
                <a:spcPct val="90000"/>
              </a:lnSpc>
              <a:buFontTx/>
              <a:buAutoNum type="alphaLcParenR"/>
            </a:pPr>
            <a:r>
              <a:rPr lang="en-GB" altLang="en-US" sz="3200" b="1">
                <a:latin typeface="Comic Sans MS" panose="030F0702030302020204" pitchFamily="66" charset="0"/>
              </a:rPr>
              <a:t>No specific</a:t>
            </a:r>
          </a:p>
          <a:p>
            <a:pPr marL="457200" indent="-457200">
              <a:lnSpc>
                <a:spcPct val="90000"/>
              </a:lnSpc>
            </a:pPr>
            <a:r>
              <a:rPr lang="en-GB" altLang="en-US" sz="3200" b="1">
                <a:latin typeface="Comic Sans MS" panose="030F0702030302020204" pitchFamily="66" charset="0"/>
              </a:rPr>
              <a:t>age</a:t>
            </a:r>
          </a:p>
        </p:txBody>
      </p:sp>
      <p:pic>
        <p:nvPicPr>
          <p:cNvPr id="6148"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6149"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6150"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20812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00" y="457200"/>
            <a:ext cx="8305800" cy="1066800"/>
          </a:xfrm>
          <a:solidFill>
            <a:schemeClr val="bg1"/>
          </a:solidFill>
          <a:ln>
            <a:solidFill>
              <a:schemeClr val="tx1"/>
            </a:solidFill>
            <a:miter lim="800000"/>
            <a:headEnd/>
            <a:tailEnd/>
          </a:ln>
        </p:spPr>
        <p:txBody>
          <a:bodyPr anchor="ctr"/>
          <a:lstStyle/>
          <a:p>
            <a:r>
              <a:rPr lang="en-GB" altLang="en-US" sz="4400" u="sng">
                <a:latin typeface="Comic Sans MS" panose="030F0702030302020204" pitchFamily="66" charset="0"/>
              </a:rPr>
              <a:t>Q3</a:t>
            </a:r>
          </a:p>
        </p:txBody>
      </p:sp>
      <p:sp>
        <p:nvSpPr>
          <p:cNvPr id="7171" name="Rectangle 3"/>
          <p:cNvSpPr>
            <a:spLocks noGrp="1" noChangeArrowheads="1"/>
          </p:cNvSpPr>
          <p:nvPr>
            <p:ph type="subTitle" idx="1"/>
          </p:nvPr>
        </p:nvSpPr>
        <p:spPr>
          <a:xfrm>
            <a:off x="381000" y="2057400"/>
            <a:ext cx="8229600" cy="1752600"/>
          </a:xfrm>
        </p:spPr>
        <p:txBody>
          <a:bodyPr>
            <a:normAutofit fontScale="92500" lnSpcReduction="20000"/>
          </a:bodyPr>
          <a:lstStyle/>
          <a:p>
            <a:pPr>
              <a:lnSpc>
                <a:spcPct val="90000"/>
              </a:lnSpc>
            </a:pPr>
            <a:r>
              <a:rPr lang="en-GB" altLang="en-US" sz="3200">
                <a:latin typeface="Comic Sans MS" panose="030F0702030302020204" pitchFamily="66" charset="0"/>
              </a:rPr>
              <a:t>If two 15 year old girls have a sexual relationship they are breaking the law.</a:t>
            </a:r>
          </a:p>
          <a:p>
            <a:pPr>
              <a:lnSpc>
                <a:spcPct val="90000"/>
              </a:lnSpc>
            </a:pPr>
            <a:endParaRPr lang="en-GB" altLang="en-US" sz="3200">
              <a:latin typeface="Comic Sans MS" panose="030F0702030302020204" pitchFamily="66" charset="0"/>
            </a:endParaRPr>
          </a:p>
          <a:p>
            <a:pPr>
              <a:lnSpc>
                <a:spcPct val="90000"/>
              </a:lnSpc>
            </a:pPr>
            <a:r>
              <a:rPr lang="en-GB" altLang="en-US" sz="3200" b="1">
                <a:latin typeface="Comic Sans MS" panose="030F0702030302020204" pitchFamily="66" charset="0"/>
              </a:rPr>
              <a:t>True </a:t>
            </a:r>
            <a:r>
              <a:rPr lang="en-GB" altLang="en-US" sz="3200">
                <a:latin typeface="Comic Sans MS" panose="030F0702030302020204" pitchFamily="66" charset="0"/>
              </a:rPr>
              <a:t>or </a:t>
            </a:r>
            <a:r>
              <a:rPr lang="en-GB" altLang="en-US" sz="3200" b="1">
                <a:latin typeface="Comic Sans MS" panose="030F0702030302020204" pitchFamily="66" charset="0"/>
              </a:rPr>
              <a:t>False</a:t>
            </a:r>
            <a:r>
              <a:rPr lang="en-GB" altLang="en-US" sz="3200">
                <a:latin typeface="Comic Sans MS" panose="030F0702030302020204" pitchFamily="66" charset="0"/>
              </a:rPr>
              <a:t>?</a:t>
            </a:r>
            <a:endParaRPr lang="en-GB" altLang="en-US" sz="3200" b="1">
              <a:latin typeface="Comic Sans MS" panose="030F0702030302020204" pitchFamily="66" charset="0"/>
            </a:endParaRPr>
          </a:p>
        </p:txBody>
      </p:sp>
      <p:pic>
        <p:nvPicPr>
          <p:cNvPr id="7172" name="Picture 4" descr="quiz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918075"/>
            <a:ext cx="2771775" cy="1939925"/>
          </a:xfrm>
          <a:prstGeom prst="rect">
            <a:avLst/>
          </a:prstGeom>
          <a:noFill/>
          <a:extLst>
            <a:ext uri="{909E8E84-426E-40DD-AFC4-6F175D3DCCD1}">
              <a14:hiddenFill xmlns:a14="http://schemas.microsoft.com/office/drawing/2010/main">
                <a:solidFill>
                  <a:srgbClr val="FFFFFF"/>
                </a:solidFill>
              </a14:hiddenFill>
            </a:ext>
          </a:extLst>
        </p:spPr>
      </p:pic>
      <p:sp>
        <p:nvSpPr>
          <p:cNvPr id="7173" name="AutoShape 5"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7174" name="AutoShape 6" descr="Z"/>
          <p:cNvSpPr>
            <a:spLocks noChangeAspect="1" noChangeArrowheads="1"/>
          </p:cNvSpPr>
          <p:nvPr/>
        </p:nvSpPr>
        <p:spPr bwMode="auto">
          <a:xfrm>
            <a:off x="3705225" y="2776538"/>
            <a:ext cx="1733550" cy="1304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9655451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168</TotalTime>
  <Words>2384</Words>
  <Application>Microsoft Office PowerPoint</Application>
  <PresentationFormat>On-screen Show (4:3)</PresentationFormat>
  <Paragraphs>346</Paragraphs>
  <Slides>64</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64</vt:i4>
      </vt:variant>
    </vt:vector>
  </HeadingPairs>
  <TitlesOfParts>
    <vt:vector size="77" baseType="lpstr">
      <vt:lpstr>Arial</vt:lpstr>
      <vt:lpstr>Arial Black</vt:lpstr>
      <vt:lpstr>Calibri</vt:lpstr>
      <vt:lpstr>Century Gothic</vt:lpstr>
      <vt:lpstr>Comic Sans MS</vt:lpstr>
      <vt:lpstr>Forte</vt:lpstr>
      <vt:lpstr>Impact</vt:lpstr>
      <vt:lpstr>Stencil</vt:lpstr>
      <vt:lpstr>Times New Roman</vt:lpstr>
      <vt:lpstr>Wingdings 3</vt:lpstr>
      <vt:lpstr>Office Theme</vt:lpstr>
      <vt:lpstr>Ion</vt:lpstr>
      <vt:lpstr>Default Design</vt:lpstr>
      <vt:lpstr>Sexual Relationships</vt:lpstr>
      <vt:lpstr>PowerPoint Presentation</vt:lpstr>
      <vt:lpstr>Pair Work</vt:lpstr>
      <vt:lpstr>Atmosphere</vt:lpstr>
      <vt:lpstr>Rules</vt:lpstr>
      <vt:lpstr>Quick Topic Quiz!</vt:lpstr>
      <vt:lpstr>Q1</vt:lpstr>
      <vt:lpstr>Q2</vt:lpstr>
      <vt:lpstr>Q3</vt:lpstr>
      <vt:lpstr>Q4</vt:lpstr>
      <vt:lpstr>Q5</vt:lpstr>
      <vt:lpstr>Q6</vt:lpstr>
      <vt:lpstr>Q7</vt:lpstr>
      <vt:lpstr>Q8</vt:lpstr>
      <vt:lpstr>Q9</vt:lpstr>
      <vt:lpstr>Q10</vt:lpstr>
      <vt:lpstr>Q11</vt:lpstr>
      <vt:lpstr>Q12</vt:lpstr>
      <vt:lpstr>Q13</vt:lpstr>
      <vt:lpstr>Q14</vt:lpstr>
      <vt:lpstr>Q15</vt:lpstr>
      <vt:lpstr>Q16</vt:lpstr>
      <vt:lpstr>Q17</vt:lpstr>
      <vt:lpstr>Q18</vt:lpstr>
      <vt:lpstr>The Answers</vt:lpstr>
      <vt:lpstr>Q1</vt:lpstr>
      <vt:lpstr>Q2</vt:lpstr>
      <vt:lpstr>Q3</vt:lpstr>
      <vt:lpstr>Q4</vt:lpstr>
      <vt:lpstr>Q5</vt:lpstr>
      <vt:lpstr>Q6</vt:lpstr>
      <vt:lpstr>Q7</vt:lpstr>
      <vt:lpstr>Q8</vt:lpstr>
      <vt:lpstr>Q9</vt:lpstr>
      <vt:lpstr>Q10</vt:lpstr>
      <vt:lpstr>Q11</vt:lpstr>
      <vt:lpstr>Q12</vt:lpstr>
      <vt:lpstr>Q13</vt:lpstr>
      <vt:lpstr>Q14</vt:lpstr>
      <vt:lpstr>Q15</vt:lpstr>
      <vt:lpstr>Q16</vt:lpstr>
      <vt:lpstr>Q17</vt:lpstr>
      <vt:lpstr>Q18</vt:lpstr>
      <vt:lpstr>Sex and Relationships</vt:lpstr>
      <vt:lpstr>PowerPoint Presentation</vt:lpstr>
      <vt:lpstr>PowerPoint Presentation</vt:lpstr>
      <vt:lpstr>Consent</vt:lpstr>
      <vt:lpstr>Brainstorm:</vt:lpstr>
      <vt:lpstr>Legal Definition of Rape</vt:lpstr>
      <vt:lpstr>Definition of Consent</vt:lpstr>
      <vt:lpstr>Kate</vt:lpstr>
      <vt:lpstr>Kate</vt:lpstr>
      <vt:lpstr>Gavin</vt:lpstr>
      <vt:lpstr>Gavin</vt:lpstr>
      <vt:lpstr>Sabrina</vt:lpstr>
      <vt:lpstr>Sabrina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Relationships</dc:title>
  <dc:creator>lbeeley</dc:creator>
  <cp:lastModifiedBy>Matthew Macaulay</cp:lastModifiedBy>
  <cp:revision>19</cp:revision>
  <dcterms:created xsi:type="dcterms:W3CDTF">2012-01-08T19:29:43Z</dcterms:created>
  <dcterms:modified xsi:type="dcterms:W3CDTF">2020-12-16T09:54:02Z</dcterms:modified>
</cp:coreProperties>
</file>