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61" r:id="rId3"/>
    <p:sldId id="262" r:id="rId4"/>
    <p:sldId id="316" r:id="rId5"/>
    <p:sldId id="317" r:id="rId6"/>
    <p:sldId id="318" r:id="rId7"/>
    <p:sldId id="319" r:id="rId8"/>
    <p:sldId id="320" r:id="rId9"/>
    <p:sldId id="322" r:id="rId10"/>
    <p:sldId id="263" r:id="rId11"/>
    <p:sldId id="291" r:id="rId12"/>
    <p:sldId id="300" r:id="rId13"/>
    <p:sldId id="301" r:id="rId14"/>
    <p:sldId id="258" r:id="rId15"/>
    <p:sldId id="257" r:id="rId16"/>
    <p:sldId id="265" r:id="rId17"/>
    <p:sldId id="294" r:id="rId18"/>
    <p:sldId id="303" r:id="rId19"/>
    <p:sldId id="304" r:id="rId20"/>
    <p:sldId id="305" r:id="rId21"/>
    <p:sldId id="302" r:id="rId22"/>
    <p:sldId id="306" r:id="rId23"/>
    <p:sldId id="298" r:id="rId24"/>
    <p:sldId id="264" r:id="rId25"/>
    <p:sldId id="307" r:id="rId26"/>
    <p:sldId id="308" r:id="rId27"/>
    <p:sldId id="313" r:id="rId28"/>
    <p:sldId id="309" r:id="rId29"/>
    <p:sldId id="266" r:id="rId30"/>
    <p:sldId id="310" r:id="rId31"/>
    <p:sldId id="277" r:id="rId32"/>
    <p:sldId id="312" r:id="rId33"/>
    <p:sldId id="279" r:id="rId34"/>
    <p:sldId id="267" r:id="rId35"/>
    <p:sldId id="311" r:id="rId36"/>
    <p:sldId id="282" r:id="rId37"/>
    <p:sldId id="314" r:id="rId38"/>
    <p:sldId id="315" r:id="rId39"/>
    <p:sldId id="290" r:id="rId40"/>
    <p:sldId id="268" r:id="rId41"/>
    <p:sldId id="295" r:id="rId42"/>
    <p:sldId id="296"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474" autoAdjust="0"/>
    <p:restoredTop sz="94660"/>
  </p:normalViewPr>
  <p:slideViewPr>
    <p:cSldViewPr snapToGrid="0">
      <p:cViewPr varScale="1">
        <p:scale>
          <a:sx n="91" d="100"/>
          <a:sy n="91" d="100"/>
        </p:scale>
        <p:origin x="84"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4C2F8-3902-47FF-86C7-E16BF742DCA0}" type="datetimeFigureOut">
              <a:rPr lang="en-GB" smtClean="0"/>
              <a:t>18/06/2022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0BA03-6FF6-4540-B853-AE8F45297244}" type="slidenum">
              <a:rPr lang="en-GB" smtClean="0"/>
              <a:t>‹#›</a:t>
            </a:fld>
            <a:endParaRPr lang="en-GB"/>
          </a:p>
        </p:txBody>
      </p:sp>
    </p:spTree>
    <p:extLst>
      <p:ext uri="{BB962C8B-B14F-4D97-AF65-F5344CB8AC3E}">
        <p14:creationId xmlns:p14="http://schemas.microsoft.com/office/powerpoint/2010/main" val="2423464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A477D1-C46C-419C-8C8E-CC4B19E1203E}" type="slidenum">
              <a:rPr lang="en-GB" smtClean="0"/>
              <a:pPr/>
              <a:t>11</a:t>
            </a:fld>
            <a:endParaRPr lang="en-GB"/>
          </a:p>
        </p:txBody>
      </p:sp>
    </p:spTree>
    <p:extLst>
      <p:ext uri="{BB962C8B-B14F-4D97-AF65-F5344CB8AC3E}">
        <p14:creationId xmlns:p14="http://schemas.microsoft.com/office/powerpoint/2010/main" val="165473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A477D1-C46C-419C-8C8E-CC4B19E1203E}" type="slidenum">
              <a:rPr lang="en-GB" smtClean="0"/>
              <a:pPr/>
              <a:t>30</a:t>
            </a:fld>
            <a:endParaRPr lang="en-GB"/>
          </a:p>
        </p:txBody>
      </p:sp>
    </p:spTree>
    <p:extLst>
      <p:ext uri="{BB962C8B-B14F-4D97-AF65-F5344CB8AC3E}">
        <p14:creationId xmlns:p14="http://schemas.microsoft.com/office/powerpoint/2010/main" val="3682439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18/06/2022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18/06/2022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18/06/2022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18/06/2022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18/06/2022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18/06/2022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18/06/2022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p3"/><Relationship Id="rId11" Type="http://schemas.microsoft.com/office/2007/relationships/hdphoto" Target="../media/hdphoto1.wdp"/><Relationship Id="rId5" Type="http://schemas.microsoft.com/office/2007/relationships/media" Target="../media/media3.mp3"/><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gif"/></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9 Spanish TERM 1</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Viva 2</a:t>
            </a:r>
            <a:r>
              <a:rPr lang="en-GB" sz="2400" b="1" dirty="0">
                <a:latin typeface="Calibri" panose="020F0502020204030204" pitchFamily="34" charset="0"/>
                <a:cs typeface="Times New Roman" panose="02020603050405020304" pitchFamily="18" charset="0"/>
              </a:rPr>
              <a:t> textbook, chapter 2</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150971" y="3652298"/>
            <a:ext cx="1420298" cy="859997"/>
          </a:xfrm>
          <a:prstGeom prst="rect">
            <a:avLst/>
          </a:prstGeom>
        </p:spPr>
      </p:pic>
      <p:pic>
        <p:nvPicPr>
          <p:cNvPr id="5" name="Picture 4">
            <a:extLst>
              <a:ext uri="{FF2B5EF4-FFF2-40B4-BE49-F238E27FC236}">
                <a16:creationId xmlns:a16="http://schemas.microsoft.com/office/drawing/2014/main" id="{C85A7945-54D3-4993-A9D3-5812DA226058}"/>
              </a:ext>
            </a:extLst>
          </p:cNvPr>
          <p:cNvPicPr/>
          <p:nvPr/>
        </p:nvPicPr>
        <p:blipFill>
          <a:blip r:embed="rId4">
            <a:extLst>
              <a:ext uri="{28A0092B-C50C-407E-A947-70E740481C1C}">
                <a14:useLocalDpi xmlns:a14="http://schemas.microsoft.com/office/drawing/2010/main" val="0"/>
              </a:ext>
            </a:extLst>
          </a:blip>
          <a:stretch>
            <a:fillRect/>
          </a:stretch>
        </p:blipFill>
        <p:spPr>
          <a:xfrm>
            <a:off x="10891041" y="76913"/>
            <a:ext cx="1176655" cy="997585"/>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49C048-C0E0-4F2C-A461-ECEED7F059D8}"/>
              </a:ext>
            </a:extLst>
          </p:cNvPr>
          <p:cNvSpPr txBox="1"/>
          <p:nvPr/>
        </p:nvSpPr>
        <p:spPr>
          <a:xfrm>
            <a:off x="142612" y="453006"/>
            <a:ext cx="3967993" cy="461665"/>
          </a:xfrm>
          <a:prstGeom prst="rect">
            <a:avLst/>
          </a:prstGeom>
          <a:noFill/>
        </p:spPr>
        <p:txBody>
          <a:bodyPr wrap="square" rtlCol="0">
            <a:spAutoFit/>
          </a:bodyPr>
          <a:lstStyle/>
          <a:p>
            <a:r>
              <a:rPr lang="en-US" sz="2400" b="1" dirty="0"/>
              <a:t>Week 2 – w/c 12</a:t>
            </a:r>
            <a:r>
              <a:rPr lang="en-US" sz="2400" b="1" baseline="30000" dirty="0"/>
              <a:t>th</a:t>
            </a:r>
            <a:r>
              <a:rPr lang="en-US" sz="2400" b="1" dirty="0"/>
              <a:t> September</a:t>
            </a:r>
            <a:endParaRPr lang="en-GB" sz="2400" b="1" dirty="0"/>
          </a:p>
        </p:txBody>
      </p:sp>
      <p:sp>
        <p:nvSpPr>
          <p:cNvPr id="6" name="TextBox 5">
            <a:extLst>
              <a:ext uri="{FF2B5EF4-FFF2-40B4-BE49-F238E27FC236}">
                <a16:creationId xmlns:a16="http://schemas.microsoft.com/office/drawing/2014/main" id="{1AE7FC41-8496-4EB0-B45E-17A276FA692E}"/>
              </a:ext>
            </a:extLst>
          </p:cNvPr>
          <p:cNvSpPr txBox="1"/>
          <p:nvPr/>
        </p:nvSpPr>
        <p:spPr>
          <a:xfrm>
            <a:off x="6698875" y="111972"/>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7" name="Picture 6">
            <a:extLst>
              <a:ext uri="{FF2B5EF4-FFF2-40B4-BE49-F238E27FC236}">
                <a16:creationId xmlns:a16="http://schemas.microsoft.com/office/drawing/2014/main" id="{8712D5A3-0D5E-48EF-81E9-A9CB2306088A}"/>
              </a:ext>
            </a:extLst>
          </p:cNvPr>
          <p:cNvPicPr>
            <a:picLocks noChangeAspect="1"/>
          </p:cNvPicPr>
          <p:nvPr/>
        </p:nvPicPr>
        <p:blipFill>
          <a:blip r:embed="rId2"/>
          <a:stretch>
            <a:fillRect/>
          </a:stretch>
        </p:blipFill>
        <p:spPr>
          <a:xfrm>
            <a:off x="351846" y="1851989"/>
            <a:ext cx="11249025" cy="4162425"/>
          </a:xfrm>
          <a:prstGeom prst="rect">
            <a:avLst/>
          </a:prstGeom>
        </p:spPr>
      </p:pic>
    </p:spTree>
    <p:extLst>
      <p:ext uri="{BB962C8B-B14F-4D97-AF65-F5344CB8AC3E}">
        <p14:creationId xmlns:p14="http://schemas.microsoft.com/office/powerpoint/2010/main" val="2050595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2" name="Content Placeholder 11"/>
          <p:cNvSpPr>
            <a:spLocks noGrp="1"/>
          </p:cNvSpPr>
          <p:nvPr>
            <p:ph idx="1"/>
          </p:nvPr>
        </p:nvSpPr>
        <p:spPr>
          <a:xfrm>
            <a:off x="219826" y="742485"/>
            <a:ext cx="11621500" cy="531734"/>
          </a:xfrm>
        </p:spPr>
        <p:txBody>
          <a:bodyPr>
            <a:normAutofit/>
          </a:bodyPr>
          <a:lstStyle/>
          <a:p>
            <a:pPr>
              <a:buNone/>
            </a:pPr>
            <a:r>
              <a:rPr lang="en-GB" sz="2800" dirty="0"/>
              <a:t>To use the present tense to say what I use my phone for.</a:t>
            </a:r>
            <a:endParaRPr lang="en-GB" sz="2000" b="1" dirty="0">
              <a:solidFill>
                <a:srgbClr val="002060"/>
              </a:solidFill>
              <a:latin typeface="Century Gothic" panose="020B0502020202020204" pitchFamily="34" charset="0"/>
            </a:endParaRPr>
          </a:p>
        </p:txBody>
      </p:sp>
      <p:sp>
        <p:nvSpPr>
          <p:cNvPr id="3" name="Rectangle 2"/>
          <p:cNvSpPr/>
          <p:nvPr/>
        </p:nvSpPr>
        <p:spPr>
          <a:xfrm>
            <a:off x="219826" y="123832"/>
            <a:ext cx="4752528" cy="646331"/>
          </a:xfrm>
          <a:prstGeom prst="rect">
            <a:avLst/>
          </a:prstGeom>
        </p:spPr>
        <p:txBody>
          <a:bodyPr wrap="square">
            <a:spAutoFit/>
          </a:bodyPr>
          <a:lstStyle/>
          <a:p>
            <a:r>
              <a:rPr lang="es-ES" sz="3600" b="1" u="sng" dirty="0">
                <a:solidFill>
                  <a:srgbClr val="002060"/>
                </a:solidFill>
                <a:latin typeface="Century Gothic" panose="020B0502020202020204" pitchFamily="34" charset="0"/>
              </a:rPr>
              <a:t>Mi vida, mi móvil</a:t>
            </a:r>
            <a:endParaRPr lang="es-ES" sz="3600" b="1" dirty="0">
              <a:solidFill>
                <a:srgbClr val="002060"/>
              </a:solidFill>
              <a:latin typeface="Century Gothic" panose="020B0502020202020204" pitchFamily="34" charset="0"/>
            </a:endParaRPr>
          </a:p>
        </p:txBody>
      </p:sp>
      <p:sp>
        <p:nvSpPr>
          <p:cNvPr id="26" name="Content Placeholder 11"/>
          <p:cNvSpPr txBox="1">
            <a:spLocks/>
          </p:cNvSpPr>
          <p:nvPr/>
        </p:nvSpPr>
        <p:spPr>
          <a:xfrm>
            <a:off x="219826" y="1274219"/>
            <a:ext cx="11674573" cy="53173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GB" sz="2400" dirty="0">
                <a:solidFill>
                  <a:srgbClr val="002060"/>
                </a:solidFill>
                <a:latin typeface="Century Gothic" panose="020B0502020202020204" pitchFamily="34" charset="0"/>
              </a:rPr>
              <a:t>Match the phrases to the English.</a:t>
            </a:r>
            <a:endParaRPr lang="en-GB" sz="2400" b="1" dirty="0">
              <a:solidFill>
                <a:srgbClr val="002060"/>
              </a:solidFill>
              <a:latin typeface="Century Gothic" panose="020B0502020202020204" pitchFamily="34" charset="0"/>
            </a:endParaRPr>
          </a:p>
        </p:txBody>
      </p:sp>
      <p:sp>
        <p:nvSpPr>
          <p:cNvPr id="19" name="Content Placeholder 11">
            <a:extLst>
              <a:ext uri="{FF2B5EF4-FFF2-40B4-BE49-F238E27FC236}">
                <a16:creationId xmlns:a16="http://schemas.microsoft.com/office/drawing/2014/main" id="{6300F0D5-20D5-436A-9EA7-C301AF85D26E}"/>
              </a:ext>
            </a:extLst>
          </p:cNvPr>
          <p:cNvSpPr txBox="1">
            <a:spLocks/>
          </p:cNvSpPr>
          <p:nvPr/>
        </p:nvSpPr>
        <p:spPr>
          <a:xfrm>
            <a:off x="6240016" y="1988840"/>
            <a:ext cx="5654383" cy="4608512"/>
          </a:xfrm>
          <a:prstGeom prst="rect">
            <a:avLst/>
          </a:prstGeom>
          <a:solidFill>
            <a:schemeClr val="lt1">
              <a:alpha val="7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lnSpc>
                <a:spcPct val="110000"/>
              </a:lnSpc>
              <a:buFont typeface="+mj-lt"/>
              <a:buAutoNum type="alphaLcParenR"/>
            </a:pPr>
            <a:r>
              <a:rPr lang="en-GB" sz="2400" dirty="0">
                <a:solidFill>
                  <a:srgbClr val="002060"/>
                </a:solidFill>
                <a:latin typeface="Century Gothic" panose="020B0502020202020204" pitchFamily="34" charset="0"/>
              </a:rPr>
              <a:t>I read my texts</a:t>
            </a:r>
          </a:p>
          <a:p>
            <a:pPr marL="457200" indent="-457200">
              <a:lnSpc>
                <a:spcPct val="110000"/>
              </a:lnSpc>
              <a:buFont typeface="+mj-lt"/>
              <a:buAutoNum type="alphaLcParenR"/>
            </a:pPr>
            <a:r>
              <a:rPr lang="en-GB" sz="2400" dirty="0">
                <a:solidFill>
                  <a:srgbClr val="002060"/>
                </a:solidFill>
                <a:latin typeface="Century Gothic" panose="020B0502020202020204" pitchFamily="34" charset="0"/>
              </a:rPr>
              <a:t>I watch videos or films</a:t>
            </a:r>
          </a:p>
          <a:p>
            <a:pPr marL="457200" indent="-457200">
              <a:lnSpc>
                <a:spcPct val="110000"/>
              </a:lnSpc>
              <a:buFont typeface="+mj-lt"/>
              <a:buAutoNum type="alphaLcParenR"/>
            </a:pPr>
            <a:r>
              <a:rPr lang="en-GB" sz="2400" dirty="0">
                <a:solidFill>
                  <a:srgbClr val="002060"/>
                </a:solidFill>
                <a:latin typeface="Century Gothic" panose="020B0502020202020204" pitchFamily="34" charset="0"/>
              </a:rPr>
              <a:t>I share my favourite videos</a:t>
            </a:r>
          </a:p>
          <a:p>
            <a:pPr marL="457200" indent="-457200">
              <a:lnSpc>
                <a:spcPct val="110000"/>
              </a:lnSpc>
              <a:buFont typeface="+mj-lt"/>
              <a:buAutoNum type="alphaLcParenR"/>
            </a:pPr>
            <a:r>
              <a:rPr lang="en-GB" sz="2400" dirty="0">
                <a:solidFill>
                  <a:srgbClr val="002060"/>
                </a:solidFill>
                <a:latin typeface="Century Gothic" panose="020B0502020202020204" pitchFamily="34" charset="0"/>
              </a:rPr>
              <a:t>I play</a:t>
            </a:r>
          </a:p>
          <a:p>
            <a:pPr marL="457200" indent="-457200">
              <a:lnSpc>
                <a:spcPct val="110000"/>
              </a:lnSpc>
              <a:buFont typeface="+mj-lt"/>
              <a:buAutoNum type="alphaLcParenR"/>
            </a:pPr>
            <a:r>
              <a:rPr lang="en-GB" sz="2400" dirty="0">
                <a:solidFill>
                  <a:srgbClr val="002060"/>
                </a:solidFill>
                <a:latin typeface="Century Gothic" panose="020B0502020202020204" pitchFamily="34" charset="0"/>
              </a:rPr>
              <a:t>I take photos</a:t>
            </a:r>
          </a:p>
          <a:p>
            <a:pPr marL="457200" indent="-457200">
              <a:lnSpc>
                <a:spcPct val="110000"/>
              </a:lnSpc>
              <a:buFont typeface="+mj-lt"/>
              <a:buAutoNum type="alphaLcParenR"/>
            </a:pPr>
            <a:r>
              <a:rPr lang="en-GB" sz="2400" dirty="0">
                <a:solidFill>
                  <a:srgbClr val="002060"/>
                </a:solidFill>
                <a:latin typeface="Century Gothic" panose="020B0502020202020204" pitchFamily="34" charset="0"/>
              </a:rPr>
              <a:t>I download ringtones or apps</a:t>
            </a:r>
          </a:p>
          <a:p>
            <a:pPr marL="457200" indent="-457200">
              <a:lnSpc>
                <a:spcPct val="110000"/>
              </a:lnSpc>
              <a:buFont typeface="+mj-lt"/>
              <a:buAutoNum type="alphaLcParenR"/>
            </a:pPr>
            <a:r>
              <a:rPr lang="en-GB" sz="2400" dirty="0">
                <a:solidFill>
                  <a:srgbClr val="002060"/>
                </a:solidFill>
                <a:latin typeface="Century Gothic" panose="020B0502020202020204" pitchFamily="34" charset="0"/>
              </a:rPr>
              <a:t>I send texts</a:t>
            </a:r>
          </a:p>
          <a:p>
            <a:pPr marL="457200" indent="-457200">
              <a:lnSpc>
                <a:spcPct val="110000"/>
              </a:lnSpc>
              <a:buFont typeface="+mj-lt"/>
              <a:buAutoNum type="alphaLcParenR"/>
            </a:pPr>
            <a:r>
              <a:rPr lang="en-GB" sz="2400" dirty="0">
                <a:solidFill>
                  <a:srgbClr val="002060"/>
                </a:solidFill>
                <a:latin typeface="Century Gothic" panose="020B0502020202020204" pitchFamily="34" charset="0"/>
              </a:rPr>
              <a:t>I chat with my friends</a:t>
            </a:r>
          </a:p>
          <a:p>
            <a:pPr marL="457200" indent="-457200">
              <a:lnSpc>
                <a:spcPct val="110000"/>
              </a:lnSpc>
              <a:buFont typeface="+mj-lt"/>
              <a:buAutoNum type="alphaLcParenR"/>
            </a:pPr>
            <a:r>
              <a:rPr lang="en-GB" sz="2400" dirty="0">
                <a:solidFill>
                  <a:srgbClr val="002060"/>
                </a:solidFill>
                <a:latin typeface="Century Gothic" panose="020B0502020202020204" pitchFamily="34" charset="0"/>
              </a:rPr>
              <a:t>I talk on Skype</a:t>
            </a:r>
          </a:p>
        </p:txBody>
      </p:sp>
      <p:sp>
        <p:nvSpPr>
          <p:cNvPr id="18" name="Content Placeholder 11">
            <a:extLst>
              <a:ext uri="{FF2B5EF4-FFF2-40B4-BE49-F238E27FC236}">
                <a16:creationId xmlns:a16="http://schemas.microsoft.com/office/drawing/2014/main" id="{98D34B19-097B-4120-ACC4-E4F08B115F82}"/>
              </a:ext>
            </a:extLst>
          </p:cNvPr>
          <p:cNvSpPr txBox="1">
            <a:spLocks/>
          </p:cNvSpPr>
          <p:nvPr/>
        </p:nvSpPr>
        <p:spPr>
          <a:xfrm>
            <a:off x="213809" y="1989449"/>
            <a:ext cx="5810183" cy="4608512"/>
          </a:xfrm>
          <a:prstGeom prst="rect">
            <a:avLst/>
          </a:prstGeom>
          <a:solidFill>
            <a:schemeClr val="lt1">
              <a:alpha val="7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lnSpc>
                <a:spcPct val="110000"/>
              </a:lnSpc>
              <a:buFont typeface="+mj-lt"/>
              <a:buAutoNum type="arabicParenR"/>
            </a:pPr>
            <a:r>
              <a:rPr lang="en-GB" sz="2400" b="1" dirty="0">
                <a:solidFill>
                  <a:srgbClr val="002060"/>
                </a:solidFill>
                <a:latin typeface="Century Gothic" panose="020B0502020202020204" pitchFamily="34" charset="0"/>
              </a:rPr>
              <a:t>Saco </a:t>
            </a:r>
            <a:r>
              <a:rPr lang="en-GB" sz="2400" b="1" dirty="0" err="1">
                <a:solidFill>
                  <a:srgbClr val="002060"/>
                </a:solidFill>
                <a:latin typeface="Century Gothic" panose="020B0502020202020204" pitchFamily="34" charset="0"/>
              </a:rPr>
              <a:t>fotos</a:t>
            </a:r>
            <a:endParaRPr lang="en-GB" sz="2400" b="1" dirty="0">
              <a:solidFill>
                <a:srgbClr val="002060"/>
              </a:solidFill>
              <a:latin typeface="Century Gothic" panose="020B0502020202020204" pitchFamily="34" charset="0"/>
            </a:endParaRPr>
          </a:p>
          <a:p>
            <a:pPr marL="457200" indent="-457200">
              <a:lnSpc>
                <a:spcPct val="110000"/>
              </a:lnSpc>
              <a:buFont typeface="+mj-lt"/>
              <a:buAutoNum type="arabicParenR"/>
            </a:pPr>
            <a:r>
              <a:rPr lang="en-GB" sz="2400" b="1" dirty="0" err="1">
                <a:solidFill>
                  <a:srgbClr val="002060"/>
                </a:solidFill>
                <a:latin typeface="Century Gothic" panose="020B0502020202020204" pitchFamily="34" charset="0"/>
              </a:rPr>
              <a:t>Hablo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por</a:t>
            </a:r>
            <a:r>
              <a:rPr lang="en-GB" sz="2400" b="1" dirty="0">
                <a:solidFill>
                  <a:srgbClr val="002060"/>
                </a:solidFill>
                <a:latin typeface="Century Gothic" panose="020B0502020202020204" pitchFamily="34" charset="0"/>
              </a:rPr>
              <a:t> Skype</a:t>
            </a:r>
          </a:p>
          <a:p>
            <a:pPr marL="457200" indent="-457200">
              <a:lnSpc>
                <a:spcPct val="110000"/>
              </a:lnSpc>
              <a:buFont typeface="+mj-lt"/>
              <a:buAutoNum type="arabicParenR"/>
            </a:pPr>
            <a:r>
              <a:rPr lang="en-GB" sz="2400" b="1" dirty="0">
                <a:solidFill>
                  <a:srgbClr val="002060"/>
                </a:solidFill>
                <a:latin typeface="Century Gothic" panose="020B0502020202020204" pitchFamily="34" charset="0"/>
              </a:rPr>
              <a:t>Mando SMS</a:t>
            </a:r>
          </a:p>
          <a:p>
            <a:pPr marL="457200" indent="-457200">
              <a:lnSpc>
                <a:spcPct val="110000"/>
              </a:lnSpc>
              <a:buFont typeface="+mj-lt"/>
              <a:buAutoNum type="arabicParenR"/>
            </a:pPr>
            <a:r>
              <a:rPr lang="en-GB" sz="2400" b="1" dirty="0" err="1">
                <a:solidFill>
                  <a:srgbClr val="002060"/>
                </a:solidFill>
                <a:latin typeface="Century Gothic" panose="020B0502020202020204" pitchFamily="34" charset="0"/>
              </a:rPr>
              <a:t>Juego</a:t>
            </a:r>
            <a:endParaRPr lang="en-GB" sz="2400" b="1" dirty="0">
              <a:solidFill>
                <a:srgbClr val="002060"/>
              </a:solidFill>
              <a:latin typeface="Century Gothic" panose="020B0502020202020204" pitchFamily="34" charset="0"/>
            </a:endParaRPr>
          </a:p>
          <a:p>
            <a:pPr marL="457200" indent="-457200">
              <a:lnSpc>
                <a:spcPct val="110000"/>
              </a:lnSpc>
              <a:buFont typeface="+mj-lt"/>
              <a:buAutoNum type="arabicParenR"/>
            </a:pPr>
            <a:r>
              <a:rPr lang="en-GB" sz="2400" b="1" dirty="0">
                <a:solidFill>
                  <a:srgbClr val="002060"/>
                </a:solidFill>
                <a:latin typeface="Century Gothic" panose="020B0502020202020204" pitchFamily="34" charset="0"/>
              </a:rPr>
              <a:t>Leo </a:t>
            </a:r>
            <a:r>
              <a:rPr lang="en-GB" sz="2400" b="1" dirty="0" err="1">
                <a:solidFill>
                  <a:srgbClr val="002060"/>
                </a:solidFill>
                <a:latin typeface="Century Gothic" panose="020B0502020202020204" pitchFamily="34" charset="0"/>
              </a:rPr>
              <a:t>mis</a:t>
            </a:r>
            <a:r>
              <a:rPr lang="en-GB" sz="2400" b="1" dirty="0">
                <a:solidFill>
                  <a:srgbClr val="002060"/>
                </a:solidFill>
                <a:latin typeface="Century Gothic" panose="020B0502020202020204" pitchFamily="34" charset="0"/>
              </a:rPr>
              <a:t> SMS</a:t>
            </a:r>
          </a:p>
          <a:p>
            <a:pPr marL="457200" indent="-457200">
              <a:lnSpc>
                <a:spcPct val="110000"/>
              </a:lnSpc>
              <a:buFont typeface="+mj-lt"/>
              <a:buAutoNum type="arabicParenR"/>
            </a:pPr>
            <a:r>
              <a:rPr lang="en-GB" sz="2400" b="1" dirty="0" err="1">
                <a:solidFill>
                  <a:srgbClr val="002060"/>
                </a:solidFill>
                <a:latin typeface="Century Gothic" panose="020B0502020202020204" pitchFamily="34" charset="0"/>
              </a:rPr>
              <a:t>Descargo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melodías</a:t>
            </a:r>
            <a:r>
              <a:rPr lang="en-GB" sz="2400" b="1" dirty="0">
                <a:solidFill>
                  <a:srgbClr val="002060"/>
                </a:solidFill>
                <a:latin typeface="Century Gothic" panose="020B0502020202020204" pitchFamily="34" charset="0"/>
              </a:rPr>
              <a:t> o </a:t>
            </a:r>
            <a:r>
              <a:rPr lang="en-GB" sz="2400" b="1" dirty="0" err="1">
                <a:solidFill>
                  <a:srgbClr val="002060"/>
                </a:solidFill>
                <a:latin typeface="Century Gothic" panose="020B0502020202020204" pitchFamily="34" charset="0"/>
              </a:rPr>
              <a:t>aplicaciones</a:t>
            </a:r>
            <a:endParaRPr lang="en-GB" sz="2400" b="1" dirty="0">
              <a:solidFill>
                <a:srgbClr val="002060"/>
              </a:solidFill>
              <a:latin typeface="Century Gothic" panose="020B0502020202020204" pitchFamily="34" charset="0"/>
            </a:endParaRPr>
          </a:p>
          <a:p>
            <a:pPr marL="457200" indent="-457200">
              <a:lnSpc>
                <a:spcPct val="110000"/>
              </a:lnSpc>
              <a:buFont typeface="+mj-lt"/>
              <a:buAutoNum type="arabicParenR"/>
            </a:pPr>
            <a:r>
              <a:rPr lang="en-GB" sz="2400" b="1" dirty="0" err="1">
                <a:solidFill>
                  <a:srgbClr val="002060"/>
                </a:solidFill>
                <a:latin typeface="Century Gothic" panose="020B0502020202020204" pitchFamily="34" charset="0"/>
              </a:rPr>
              <a:t>Chateo</a:t>
            </a:r>
            <a:r>
              <a:rPr lang="en-GB" sz="2400" b="1" dirty="0">
                <a:solidFill>
                  <a:srgbClr val="002060"/>
                </a:solidFill>
                <a:latin typeface="Century Gothic" panose="020B0502020202020204" pitchFamily="34" charset="0"/>
              </a:rPr>
              <a:t> con </a:t>
            </a:r>
            <a:r>
              <a:rPr lang="en-GB" sz="2400" b="1" dirty="0" err="1">
                <a:solidFill>
                  <a:srgbClr val="002060"/>
                </a:solidFill>
                <a:latin typeface="Century Gothic" panose="020B0502020202020204" pitchFamily="34" charset="0"/>
              </a:rPr>
              <a:t>mis</a:t>
            </a:r>
            <a:r>
              <a:rPr lang="en-GB" sz="2400" b="1" dirty="0">
                <a:solidFill>
                  <a:srgbClr val="002060"/>
                </a:solidFill>
                <a:latin typeface="Century Gothic" panose="020B0502020202020204" pitchFamily="34" charset="0"/>
              </a:rPr>
              <a:t> amigos</a:t>
            </a:r>
          </a:p>
          <a:p>
            <a:pPr marL="457200" indent="-457200">
              <a:lnSpc>
                <a:spcPct val="110000"/>
              </a:lnSpc>
              <a:buFont typeface="+mj-lt"/>
              <a:buAutoNum type="arabicParenR"/>
            </a:pPr>
            <a:r>
              <a:rPr lang="en-GB" sz="2400" b="1" dirty="0" err="1">
                <a:solidFill>
                  <a:srgbClr val="002060"/>
                </a:solidFill>
                <a:latin typeface="Century Gothic" panose="020B0502020202020204" pitchFamily="34" charset="0"/>
              </a:rPr>
              <a:t>Comparto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mis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vídeos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favoritos</a:t>
            </a:r>
            <a:endParaRPr lang="en-GB" sz="2400" b="1" dirty="0">
              <a:solidFill>
                <a:srgbClr val="002060"/>
              </a:solidFill>
              <a:latin typeface="Century Gothic" panose="020B0502020202020204" pitchFamily="34" charset="0"/>
            </a:endParaRPr>
          </a:p>
          <a:p>
            <a:pPr marL="457200" indent="-457200">
              <a:lnSpc>
                <a:spcPct val="110000"/>
              </a:lnSpc>
              <a:buFont typeface="+mj-lt"/>
              <a:buAutoNum type="arabicParenR"/>
            </a:pPr>
            <a:r>
              <a:rPr lang="en-GB" sz="2400" b="1" dirty="0" err="1">
                <a:solidFill>
                  <a:srgbClr val="002060"/>
                </a:solidFill>
                <a:latin typeface="Century Gothic" panose="020B0502020202020204" pitchFamily="34" charset="0"/>
              </a:rPr>
              <a:t>Veo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vídeos</a:t>
            </a:r>
            <a:r>
              <a:rPr lang="en-GB" sz="2400" b="1" dirty="0">
                <a:solidFill>
                  <a:srgbClr val="002060"/>
                </a:solidFill>
                <a:latin typeface="Century Gothic" panose="020B0502020202020204" pitchFamily="34" charset="0"/>
              </a:rPr>
              <a:t> o </a:t>
            </a:r>
            <a:r>
              <a:rPr lang="en-GB" sz="2400" b="1" dirty="0" err="1">
                <a:solidFill>
                  <a:srgbClr val="002060"/>
                </a:solidFill>
                <a:latin typeface="Century Gothic" panose="020B0502020202020204" pitchFamily="34" charset="0"/>
              </a:rPr>
              <a:t>películas</a:t>
            </a:r>
            <a:endParaRPr lang="en-GB" sz="2400" b="1" dirty="0">
              <a:solidFill>
                <a:srgbClr val="002060"/>
              </a:solidFill>
              <a:latin typeface="Century Gothic" panose="020B0502020202020204" pitchFamily="34" charset="0"/>
            </a:endParaRPr>
          </a:p>
        </p:txBody>
      </p:sp>
      <p:pic>
        <p:nvPicPr>
          <p:cNvPr id="2050" name="Picture 2" descr="Image result for mobile phone">
            <a:extLst>
              <a:ext uri="{FF2B5EF4-FFF2-40B4-BE49-F238E27FC236}">
                <a16:creationId xmlns:a16="http://schemas.microsoft.com/office/drawing/2014/main" id="{F8EA50AC-1A35-4106-93AB-40199044BF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2336" y="590069"/>
            <a:ext cx="2708866" cy="19000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938F6B5-0ECB-4471-8979-1D91C995BC15}"/>
              </a:ext>
            </a:extLst>
          </p:cNvPr>
          <p:cNvSpPr/>
          <p:nvPr/>
        </p:nvSpPr>
        <p:spPr>
          <a:xfrm>
            <a:off x="5986494" y="153375"/>
            <a:ext cx="5703806" cy="646331"/>
          </a:xfrm>
          <a:prstGeom prst="rect">
            <a:avLst/>
          </a:prstGeom>
        </p:spPr>
        <p:txBody>
          <a:bodyPr wrap="none">
            <a:spAutoFit/>
          </a:bodyPr>
          <a:lstStyle/>
          <a:p>
            <a:r>
              <a:rPr lang="en-GB" b="1" dirty="0"/>
              <a:t>EXT: How would you say these in the third person?</a:t>
            </a:r>
          </a:p>
          <a:p>
            <a:r>
              <a:rPr lang="en-GB" b="1" dirty="0"/>
              <a:t>Mando </a:t>
            </a:r>
            <a:r>
              <a:rPr lang="en-GB" b="1" dirty="0">
                <a:sym typeface="Wingdings" panose="05000000000000000000" pitchFamily="2" charset="2"/>
              </a:rPr>
              <a:t> </a:t>
            </a:r>
            <a:r>
              <a:rPr lang="en-GB" b="1" dirty="0" err="1">
                <a:solidFill>
                  <a:srgbClr val="FF0000"/>
                </a:solidFill>
                <a:sym typeface="Wingdings" panose="05000000000000000000" pitchFamily="2" charset="2"/>
              </a:rPr>
              <a:t>manda</a:t>
            </a:r>
            <a:endParaRPr lang="en-GB" dirty="0">
              <a:solidFill>
                <a:srgbClr val="FF0000"/>
              </a:solidFill>
            </a:endParaRPr>
          </a:p>
        </p:txBody>
      </p:sp>
    </p:spTree>
    <p:extLst>
      <p:ext uri="{BB962C8B-B14F-4D97-AF65-F5344CB8AC3E}">
        <p14:creationId xmlns:p14="http://schemas.microsoft.com/office/powerpoint/2010/main" val="2997633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u="sng" dirty="0">
                <a:latin typeface="Comic Sans MS" panose="030F0702030302020204" pitchFamily="66" charset="0"/>
              </a:rPr>
              <a:t>The present tense: something you are doing NOW. </a:t>
            </a:r>
            <a:br>
              <a:rPr lang="en-GB" sz="3000" u="sng" dirty="0">
                <a:latin typeface="Comic Sans MS" panose="030F0702030302020204" pitchFamily="66" charset="0"/>
              </a:rPr>
            </a:br>
            <a:r>
              <a:rPr lang="en-GB" sz="3000" u="sng" dirty="0">
                <a:latin typeface="Comic Sans MS" panose="030F0702030302020204" pitchFamily="66" charset="0"/>
              </a:rPr>
              <a:t>Copy these notes.</a:t>
            </a:r>
          </a:p>
        </p:txBody>
      </p:sp>
      <p:sp>
        <p:nvSpPr>
          <p:cNvPr id="3" name="Content Placeholder 2"/>
          <p:cNvSpPr>
            <a:spLocks noGrp="1"/>
          </p:cNvSpPr>
          <p:nvPr>
            <p:ph idx="1"/>
          </p:nvPr>
        </p:nvSpPr>
        <p:spPr>
          <a:xfrm>
            <a:off x="223345" y="1935983"/>
            <a:ext cx="11774214" cy="4351338"/>
          </a:xfrm>
        </p:spPr>
        <p:txBody>
          <a:bodyPr>
            <a:normAutofit lnSpcReduction="10000"/>
          </a:bodyPr>
          <a:lstStyle/>
          <a:p>
            <a:pPr marL="0" indent="0">
              <a:lnSpc>
                <a:spcPct val="150000"/>
              </a:lnSpc>
              <a:buNone/>
            </a:pPr>
            <a:r>
              <a:rPr lang="en-GB" dirty="0" err="1">
                <a:solidFill>
                  <a:srgbClr val="7030A0"/>
                </a:solidFill>
                <a:latin typeface="Comic Sans MS" panose="030F0702030302020204" pitchFamily="66" charset="0"/>
              </a:rPr>
              <a:t>Hablar</a:t>
            </a:r>
            <a:r>
              <a:rPr lang="en-GB" dirty="0">
                <a:solidFill>
                  <a:srgbClr val="7030A0"/>
                </a:solidFill>
                <a:latin typeface="Comic Sans MS" panose="030F0702030302020204" pitchFamily="66" charset="0"/>
              </a:rPr>
              <a:t> </a:t>
            </a:r>
            <a:r>
              <a:rPr lang="en-GB" dirty="0">
                <a:latin typeface="Comic Sans MS" panose="030F0702030302020204" pitchFamily="66" charset="0"/>
              </a:rPr>
              <a:t>= to speak </a:t>
            </a:r>
            <a:r>
              <a:rPr lang="en-GB" dirty="0">
                <a:solidFill>
                  <a:srgbClr val="FF0000"/>
                </a:solidFill>
                <a:latin typeface="Comic Sans MS" panose="030F0702030302020204" pitchFamily="66" charset="0"/>
                <a:sym typeface="Wingdings" panose="05000000000000000000" pitchFamily="2" charset="2"/>
              </a:rPr>
              <a:t></a:t>
            </a:r>
            <a:r>
              <a:rPr lang="en-GB" dirty="0">
                <a:latin typeface="Comic Sans MS" panose="030F0702030302020204" pitchFamily="66" charset="0"/>
                <a:sym typeface="Wingdings" panose="05000000000000000000" pitchFamily="2" charset="2"/>
              </a:rPr>
              <a:t> remove the –</a:t>
            </a:r>
            <a:r>
              <a:rPr lang="en-GB" dirty="0" err="1">
                <a:latin typeface="Comic Sans MS" panose="030F0702030302020204" pitchFamily="66" charset="0"/>
                <a:sym typeface="Wingdings" panose="05000000000000000000" pitchFamily="2" charset="2"/>
              </a:rPr>
              <a:t>ar</a:t>
            </a:r>
            <a:r>
              <a:rPr lang="en-GB" dirty="0">
                <a:latin typeface="Comic Sans MS" panose="030F0702030302020204" pitchFamily="66" charset="0"/>
                <a:sym typeface="Wingdings" panose="05000000000000000000" pitchFamily="2" charset="2"/>
              </a:rPr>
              <a:t> </a:t>
            </a:r>
            <a:r>
              <a:rPr lang="en-GB" dirty="0">
                <a:solidFill>
                  <a:srgbClr val="FF0000"/>
                </a:solidFill>
                <a:latin typeface="Comic Sans MS" panose="030F0702030302020204" pitchFamily="66" charset="0"/>
                <a:sym typeface="Wingdings" panose="05000000000000000000" pitchFamily="2" charset="2"/>
              </a:rPr>
              <a:t></a:t>
            </a:r>
            <a:r>
              <a:rPr lang="en-GB" dirty="0">
                <a:latin typeface="Comic Sans MS" panose="030F0702030302020204" pitchFamily="66" charset="0"/>
                <a:sym typeface="Wingdings" panose="05000000000000000000" pitchFamily="2" charset="2"/>
              </a:rPr>
              <a:t> </a:t>
            </a:r>
            <a:r>
              <a:rPr lang="en-GB" dirty="0" err="1">
                <a:latin typeface="Comic Sans MS" panose="030F0702030302020204" pitchFamily="66" charset="0"/>
                <a:sym typeface="Wingdings" panose="05000000000000000000" pitchFamily="2" charset="2"/>
              </a:rPr>
              <a:t>Habl</a:t>
            </a:r>
            <a:r>
              <a:rPr lang="en-GB" dirty="0">
                <a:latin typeface="Comic Sans MS" panose="030F0702030302020204" pitchFamily="66" charset="0"/>
                <a:sym typeface="Wingdings" panose="05000000000000000000" pitchFamily="2" charset="2"/>
              </a:rPr>
              <a:t> </a:t>
            </a:r>
            <a:r>
              <a:rPr lang="en-GB" dirty="0">
                <a:solidFill>
                  <a:srgbClr val="FF0000"/>
                </a:solidFill>
                <a:latin typeface="Comic Sans MS" panose="030F0702030302020204" pitchFamily="66" charset="0"/>
                <a:sym typeface="Wingdings" panose="05000000000000000000" pitchFamily="2" charset="2"/>
              </a:rPr>
              <a:t></a:t>
            </a:r>
            <a:r>
              <a:rPr lang="en-GB" dirty="0">
                <a:latin typeface="Comic Sans MS" panose="030F0702030302020204" pitchFamily="66" charset="0"/>
                <a:sym typeface="Wingdings" panose="05000000000000000000" pitchFamily="2" charset="2"/>
              </a:rPr>
              <a:t> add the present tense endings for AR verbs</a:t>
            </a:r>
          </a:p>
          <a:p>
            <a:pPr marL="0" indent="0">
              <a:lnSpc>
                <a:spcPct val="100000"/>
              </a:lnSpc>
              <a:buNone/>
            </a:pPr>
            <a:endParaRPr lang="en-GB" sz="2000" dirty="0">
              <a:latin typeface="Comic Sans MS" panose="030F0702030302020204" pitchFamily="66" charset="0"/>
              <a:sym typeface="Wingdings" panose="05000000000000000000" pitchFamily="2" charset="2"/>
            </a:endParaRPr>
          </a:p>
          <a:p>
            <a:pPr marL="0" indent="0">
              <a:lnSpc>
                <a:spcPct val="100000"/>
              </a:lnSpc>
              <a:buNone/>
            </a:pPr>
            <a:r>
              <a:rPr lang="en-GB" sz="2200" dirty="0">
                <a:latin typeface="Comic Sans MS" panose="030F0702030302020204" pitchFamily="66" charset="0"/>
                <a:sym typeface="Wingdings" panose="05000000000000000000" pitchFamily="2" charset="2"/>
              </a:rPr>
              <a:t>I speak = </a:t>
            </a:r>
            <a:r>
              <a:rPr lang="en-GB" sz="2200" dirty="0" err="1">
                <a:latin typeface="Comic Sans MS" panose="030F0702030302020204" pitchFamily="66" charset="0"/>
                <a:sym typeface="Wingdings" panose="05000000000000000000" pitchFamily="2" charset="2"/>
              </a:rPr>
              <a:t>habl</a:t>
            </a:r>
            <a:r>
              <a:rPr lang="en-GB" sz="2200" dirty="0" err="1">
                <a:solidFill>
                  <a:srgbClr val="FF0000"/>
                </a:solidFill>
                <a:latin typeface="Comic Sans MS" panose="030F0702030302020204" pitchFamily="66" charset="0"/>
                <a:sym typeface="Wingdings" panose="05000000000000000000" pitchFamily="2" charset="2"/>
              </a:rPr>
              <a:t>o</a:t>
            </a:r>
            <a:endParaRPr lang="en-GB" sz="2200" dirty="0">
              <a:solidFill>
                <a:srgbClr val="FF0000"/>
              </a:solidFill>
              <a:latin typeface="Comic Sans MS" panose="030F0702030302020204" pitchFamily="66" charset="0"/>
              <a:sym typeface="Wingdings" panose="05000000000000000000" pitchFamily="2" charset="2"/>
            </a:endParaRPr>
          </a:p>
          <a:p>
            <a:pPr marL="0" indent="0">
              <a:lnSpc>
                <a:spcPct val="100000"/>
              </a:lnSpc>
              <a:buNone/>
            </a:pPr>
            <a:r>
              <a:rPr lang="en-GB" sz="2200" dirty="0">
                <a:latin typeface="Comic Sans MS" panose="030F0702030302020204" pitchFamily="66" charset="0"/>
                <a:sym typeface="Wingdings" panose="05000000000000000000" pitchFamily="2" charset="2"/>
              </a:rPr>
              <a:t>You speak (sing.) = </a:t>
            </a:r>
            <a:r>
              <a:rPr lang="en-GB" sz="2200" dirty="0" err="1">
                <a:latin typeface="Comic Sans MS" panose="030F0702030302020204" pitchFamily="66" charset="0"/>
                <a:sym typeface="Wingdings" panose="05000000000000000000" pitchFamily="2" charset="2"/>
              </a:rPr>
              <a:t>habl</a:t>
            </a:r>
            <a:r>
              <a:rPr lang="en-GB" sz="2200" dirty="0" err="1">
                <a:solidFill>
                  <a:srgbClr val="FF0000"/>
                </a:solidFill>
                <a:latin typeface="Comic Sans MS" panose="030F0702030302020204" pitchFamily="66" charset="0"/>
                <a:sym typeface="Wingdings" panose="05000000000000000000" pitchFamily="2" charset="2"/>
              </a:rPr>
              <a:t>as</a:t>
            </a:r>
            <a:endParaRPr lang="en-GB" sz="2200" dirty="0">
              <a:solidFill>
                <a:srgbClr val="FF0000"/>
              </a:solidFill>
              <a:latin typeface="Comic Sans MS" panose="030F0702030302020204" pitchFamily="66" charset="0"/>
              <a:sym typeface="Wingdings" panose="05000000000000000000" pitchFamily="2" charset="2"/>
            </a:endParaRPr>
          </a:p>
          <a:p>
            <a:pPr marL="0" indent="0">
              <a:lnSpc>
                <a:spcPct val="100000"/>
              </a:lnSpc>
              <a:buNone/>
            </a:pPr>
            <a:r>
              <a:rPr lang="en-GB" sz="2200" dirty="0">
                <a:latin typeface="Comic Sans MS" panose="030F0702030302020204" pitchFamily="66" charset="0"/>
                <a:sym typeface="Wingdings" panose="05000000000000000000" pitchFamily="2" charset="2"/>
              </a:rPr>
              <a:t>He/she speaks = </a:t>
            </a:r>
            <a:r>
              <a:rPr lang="en-GB" sz="2200" dirty="0" err="1">
                <a:latin typeface="Comic Sans MS" panose="030F0702030302020204" pitchFamily="66" charset="0"/>
                <a:sym typeface="Wingdings" panose="05000000000000000000" pitchFamily="2" charset="2"/>
              </a:rPr>
              <a:t>habl</a:t>
            </a:r>
            <a:r>
              <a:rPr lang="en-GB" sz="2200" dirty="0" err="1">
                <a:solidFill>
                  <a:srgbClr val="FF0000"/>
                </a:solidFill>
                <a:latin typeface="Comic Sans MS" panose="030F0702030302020204" pitchFamily="66" charset="0"/>
                <a:sym typeface="Wingdings" panose="05000000000000000000" pitchFamily="2" charset="2"/>
              </a:rPr>
              <a:t>a</a:t>
            </a:r>
            <a:endParaRPr lang="en-GB" sz="2200" dirty="0">
              <a:solidFill>
                <a:srgbClr val="FF0000"/>
              </a:solidFill>
              <a:latin typeface="Comic Sans MS" panose="030F0702030302020204" pitchFamily="66" charset="0"/>
              <a:sym typeface="Wingdings" panose="05000000000000000000" pitchFamily="2" charset="2"/>
            </a:endParaRPr>
          </a:p>
          <a:p>
            <a:pPr marL="0" indent="0">
              <a:lnSpc>
                <a:spcPct val="100000"/>
              </a:lnSpc>
              <a:buNone/>
            </a:pPr>
            <a:r>
              <a:rPr lang="en-GB" sz="2200" dirty="0">
                <a:latin typeface="Comic Sans MS" panose="030F0702030302020204" pitchFamily="66" charset="0"/>
                <a:sym typeface="Wingdings" panose="05000000000000000000" pitchFamily="2" charset="2"/>
              </a:rPr>
              <a:t>We speak = </a:t>
            </a:r>
            <a:r>
              <a:rPr lang="en-GB" sz="2200" dirty="0" err="1">
                <a:latin typeface="Comic Sans MS" panose="030F0702030302020204" pitchFamily="66" charset="0"/>
                <a:sym typeface="Wingdings" panose="05000000000000000000" pitchFamily="2" charset="2"/>
              </a:rPr>
              <a:t>habl</a:t>
            </a:r>
            <a:r>
              <a:rPr lang="en-GB" sz="2200" dirty="0" err="1">
                <a:solidFill>
                  <a:srgbClr val="FF0000"/>
                </a:solidFill>
                <a:latin typeface="Comic Sans MS" panose="030F0702030302020204" pitchFamily="66" charset="0"/>
                <a:sym typeface="Wingdings" panose="05000000000000000000" pitchFamily="2" charset="2"/>
              </a:rPr>
              <a:t>amos</a:t>
            </a:r>
            <a:endParaRPr lang="en-GB" sz="2200" dirty="0">
              <a:solidFill>
                <a:srgbClr val="FF0000"/>
              </a:solidFill>
              <a:latin typeface="Comic Sans MS" panose="030F0702030302020204" pitchFamily="66" charset="0"/>
              <a:sym typeface="Wingdings" panose="05000000000000000000" pitchFamily="2" charset="2"/>
            </a:endParaRPr>
          </a:p>
          <a:p>
            <a:pPr marL="0" indent="0">
              <a:lnSpc>
                <a:spcPct val="100000"/>
              </a:lnSpc>
              <a:buNone/>
            </a:pPr>
            <a:r>
              <a:rPr lang="en-GB" sz="2200" dirty="0">
                <a:latin typeface="Comic Sans MS" panose="030F0702030302020204" pitchFamily="66" charset="0"/>
                <a:sym typeface="Wingdings" panose="05000000000000000000" pitchFamily="2" charset="2"/>
              </a:rPr>
              <a:t>You speak (plural) = </a:t>
            </a:r>
            <a:r>
              <a:rPr lang="en-GB" sz="2200" dirty="0" err="1">
                <a:latin typeface="Comic Sans MS" panose="030F0702030302020204" pitchFamily="66" charset="0"/>
                <a:sym typeface="Wingdings" panose="05000000000000000000" pitchFamily="2" charset="2"/>
              </a:rPr>
              <a:t>habl</a:t>
            </a:r>
            <a:r>
              <a:rPr lang="en-GB" sz="2200" dirty="0" err="1">
                <a:solidFill>
                  <a:srgbClr val="FF0000"/>
                </a:solidFill>
                <a:latin typeface="Comic Sans MS" panose="030F0702030302020204" pitchFamily="66" charset="0"/>
                <a:sym typeface="Wingdings" panose="05000000000000000000" pitchFamily="2" charset="2"/>
              </a:rPr>
              <a:t>áis</a:t>
            </a:r>
            <a:endParaRPr lang="en-GB" sz="2200" dirty="0">
              <a:solidFill>
                <a:srgbClr val="FF0000"/>
              </a:solidFill>
              <a:latin typeface="Comic Sans MS" panose="030F0702030302020204" pitchFamily="66" charset="0"/>
              <a:sym typeface="Wingdings" panose="05000000000000000000" pitchFamily="2" charset="2"/>
            </a:endParaRPr>
          </a:p>
          <a:p>
            <a:pPr marL="0" indent="0">
              <a:lnSpc>
                <a:spcPct val="100000"/>
              </a:lnSpc>
              <a:buNone/>
            </a:pPr>
            <a:r>
              <a:rPr lang="en-GB" sz="2200" dirty="0">
                <a:latin typeface="Comic Sans MS" panose="030F0702030302020204" pitchFamily="66" charset="0"/>
                <a:sym typeface="Wingdings" panose="05000000000000000000" pitchFamily="2" charset="2"/>
              </a:rPr>
              <a:t>They speak = </a:t>
            </a:r>
            <a:r>
              <a:rPr lang="en-GB" sz="2200" dirty="0" err="1">
                <a:latin typeface="Comic Sans MS" panose="030F0702030302020204" pitchFamily="66" charset="0"/>
                <a:sym typeface="Wingdings" panose="05000000000000000000" pitchFamily="2" charset="2"/>
              </a:rPr>
              <a:t>habl</a:t>
            </a:r>
            <a:r>
              <a:rPr lang="en-GB" sz="2200" dirty="0" err="1">
                <a:solidFill>
                  <a:srgbClr val="FF0000"/>
                </a:solidFill>
                <a:latin typeface="Comic Sans MS" panose="030F0702030302020204" pitchFamily="66" charset="0"/>
                <a:sym typeface="Wingdings" panose="05000000000000000000" pitchFamily="2" charset="2"/>
              </a:rPr>
              <a:t>an</a:t>
            </a:r>
            <a:endParaRPr lang="en-GB" sz="2200" dirty="0">
              <a:solidFill>
                <a:srgbClr val="FF0000"/>
              </a:solidFill>
              <a:latin typeface="Comic Sans MS" panose="030F0702030302020204" pitchFamily="66" charset="0"/>
            </a:endParaRPr>
          </a:p>
        </p:txBody>
      </p:sp>
      <p:sp>
        <p:nvSpPr>
          <p:cNvPr id="4" name="TextBox 3"/>
          <p:cNvSpPr txBox="1"/>
          <p:nvPr/>
        </p:nvSpPr>
        <p:spPr>
          <a:xfrm>
            <a:off x="4918842" y="2840223"/>
            <a:ext cx="6700344" cy="3447098"/>
          </a:xfrm>
          <a:prstGeom prst="rect">
            <a:avLst/>
          </a:prstGeom>
          <a:noFill/>
        </p:spPr>
        <p:txBody>
          <a:bodyPr wrap="square" rtlCol="0">
            <a:spAutoFit/>
          </a:bodyPr>
          <a:lstStyle/>
          <a:p>
            <a:r>
              <a:rPr lang="en-GB" sz="2000" dirty="0">
                <a:latin typeface="Comic Sans MS" panose="030F0702030302020204" pitchFamily="66" charset="0"/>
              </a:rPr>
              <a:t>Now do the same for the verb </a:t>
            </a:r>
            <a:r>
              <a:rPr lang="en-GB" sz="2000" dirty="0" err="1">
                <a:latin typeface="Comic Sans MS" panose="030F0702030302020204" pitchFamily="66" charset="0"/>
              </a:rPr>
              <a:t>cantar</a:t>
            </a:r>
            <a:r>
              <a:rPr lang="en-GB" sz="2000" dirty="0">
                <a:latin typeface="Comic Sans MS" panose="030F0702030302020204" pitchFamily="66" charset="0"/>
              </a:rPr>
              <a:t> (to sing)</a:t>
            </a:r>
          </a:p>
          <a:p>
            <a:pPr marL="342900" indent="-342900">
              <a:buAutoNum type="arabicPeriod"/>
            </a:pPr>
            <a:r>
              <a:rPr lang="en-GB" sz="2000" dirty="0">
                <a:latin typeface="Comic Sans MS" panose="030F0702030302020204" pitchFamily="66" charset="0"/>
              </a:rPr>
              <a:t>Remove the –AR </a:t>
            </a:r>
            <a:r>
              <a:rPr lang="en-GB" sz="2000" dirty="0">
                <a:latin typeface="Comic Sans MS" panose="030F0702030302020204" pitchFamily="66" charset="0"/>
                <a:sym typeface="Wingdings" panose="05000000000000000000" pitchFamily="2" charset="2"/>
              </a:rPr>
              <a:t> cant</a:t>
            </a:r>
          </a:p>
          <a:p>
            <a:pPr marL="342900" indent="-342900">
              <a:buAutoNum type="arabicPeriod"/>
            </a:pPr>
            <a:r>
              <a:rPr lang="en-GB" sz="2000" dirty="0">
                <a:latin typeface="Comic Sans MS" panose="030F0702030302020204" pitchFamily="66" charset="0"/>
                <a:sym typeface="Wingdings" panose="05000000000000000000" pitchFamily="2" charset="2"/>
              </a:rPr>
              <a:t>Add the present tense endings</a:t>
            </a:r>
            <a:endParaRPr lang="en-GB" sz="2000" dirty="0">
              <a:latin typeface="Comic Sans MS" panose="030F0702030302020204" pitchFamily="66" charset="0"/>
            </a:endParaRPr>
          </a:p>
          <a:p>
            <a:endParaRPr lang="en-GB" sz="2000" dirty="0">
              <a:latin typeface="Comic Sans MS" panose="030F0702030302020204" pitchFamily="66" charset="0"/>
            </a:endParaRPr>
          </a:p>
          <a:p>
            <a:r>
              <a:rPr lang="en-GB" sz="2000" dirty="0">
                <a:latin typeface="Comic Sans MS" panose="030F0702030302020204" pitchFamily="66" charset="0"/>
              </a:rPr>
              <a:t>I sing = cant</a:t>
            </a:r>
            <a:r>
              <a:rPr lang="en-GB" sz="2000" dirty="0">
                <a:solidFill>
                  <a:srgbClr val="FF0000"/>
                </a:solidFill>
                <a:latin typeface="Comic Sans MS" panose="030F0702030302020204" pitchFamily="66" charset="0"/>
              </a:rPr>
              <a:t>o</a:t>
            </a:r>
          </a:p>
          <a:p>
            <a:r>
              <a:rPr lang="en-GB" sz="2000" dirty="0">
                <a:latin typeface="Comic Sans MS" panose="030F0702030302020204" pitchFamily="66" charset="0"/>
              </a:rPr>
              <a:t>you (sing) sing = </a:t>
            </a:r>
          </a:p>
          <a:p>
            <a:r>
              <a:rPr lang="en-GB" sz="2000" dirty="0">
                <a:latin typeface="Comic Sans MS" panose="030F0702030302020204" pitchFamily="66" charset="0"/>
              </a:rPr>
              <a:t>He/she sings = </a:t>
            </a:r>
          </a:p>
          <a:p>
            <a:r>
              <a:rPr lang="en-GB" sz="2000" dirty="0">
                <a:latin typeface="Comic Sans MS" panose="030F0702030302020204" pitchFamily="66" charset="0"/>
              </a:rPr>
              <a:t>We sing = </a:t>
            </a:r>
          </a:p>
          <a:p>
            <a:r>
              <a:rPr lang="en-GB" sz="2000" dirty="0">
                <a:latin typeface="Comic Sans MS" panose="030F0702030302020204" pitchFamily="66" charset="0"/>
              </a:rPr>
              <a:t>You (plural) sing =</a:t>
            </a:r>
          </a:p>
          <a:p>
            <a:r>
              <a:rPr lang="en-GB" sz="2000" dirty="0">
                <a:latin typeface="Comic Sans MS" panose="030F0702030302020204" pitchFamily="66" charset="0"/>
              </a:rPr>
              <a:t>They sing = </a:t>
            </a:r>
          </a:p>
          <a:p>
            <a:endParaRPr lang="en-GB" dirty="0">
              <a:solidFill>
                <a:srgbClr val="FF0000"/>
              </a:solidFill>
            </a:endParaRPr>
          </a:p>
        </p:txBody>
      </p:sp>
    </p:spTree>
    <p:extLst>
      <p:ext uri="{BB962C8B-B14F-4D97-AF65-F5344CB8AC3E}">
        <p14:creationId xmlns:p14="http://schemas.microsoft.com/office/powerpoint/2010/main" val="116025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722" y="1584940"/>
            <a:ext cx="11190892" cy="2577155"/>
          </a:xfrm>
          <a:prstGeom prst="rect">
            <a:avLst/>
          </a:prstGeom>
        </p:spPr>
      </p:pic>
      <p:sp>
        <p:nvSpPr>
          <p:cNvPr id="5" name="Rectangle 4"/>
          <p:cNvSpPr/>
          <p:nvPr/>
        </p:nvSpPr>
        <p:spPr>
          <a:xfrm>
            <a:off x="8198069" y="1844566"/>
            <a:ext cx="630621" cy="39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day</a:t>
            </a:r>
          </a:p>
        </p:txBody>
      </p:sp>
      <p:sp>
        <p:nvSpPr>
          <p:cNvPr id="6" name="Rectangle 5"/>
          <p:cNvSpPr/>
          <p:nvPr/>
        </p:nvSpPr>
        <p:spPr>
          <a:xfrm>
            <a:off x="7170682" y="2285494"/>
            <a:ext cx="2054773" cy="425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2 or 3 </a:t>
            </a:r>
          </a:p>
        </p:txBody>
      </p:sp>
      <p:sp>
        <p:nvSpPr>
          <p:cNvPr id="7" name="Rectangle 6"/>
          <p:cNvSpPr/>
          <p:nvPr/>
        </p:nvSpPr>
        <p:spPr>
          <a:xfrm>
            <a:off x="8198069" y="1844565"/>
            <a:ext cx="630621" cy="39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Rectangle 7"/>
          <p:cNvSpPr/>
          <p:nvPr/>
        </p:nvSpPr>
        <p:spPr>
          <a:xfrm>
            <a:off x="7170681" y="2285493"/>
            <a:ext cx="2054773" cy="425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9" name="Rectangle 8"/>
          <p:cNvSpPr/>
          <p:nvPr/>
        </p:nvSpPr>
        <p:spPr>
          <a:xfrm>
            <a:off x="7170682" y="3523592"/>
            <a:ext cx="1405760" cy="449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never</a:t>
            </a:r>
          </a:p>
        </p:txBody>
      </p:sp>
      <p:sp>
        <p:nvSpPr>
          <p:cNvPr id="10" name="Rectangle 9"/>
          <p:cNvSpPr/>
          <p:nvPr/>
        </p:nvSpPr>
        <p:spPr>
          <a:xfrm>
            <a:off x="7170681" y="3546987"/>
            <a:ext cx="1405762" cy="425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1" name="Rectangle 10"/>
          <p:cNvSpPr/>
          <p:nvPr/>
        </p:nvSpPr>
        <p:spPr>
          <a:xfrm>
            <a:off x="354722" y="416267"/>
            <a:ext cx="9129423" cy="923330"/>
          </a:xfrm>
          <a:prstGeom prst="rect">
            <a:avLst/>
          </a:prstGeom>
          <a:noFill/>
        </p:spPr>
        <p:txBody>
          <a:bodyPr wrap="none" lIns="91440" tIns="45720" rIns="91440" bIns="45720">
            <a:spAutoFit/>
          </a:bodyPr>
          <a:lstStyle/>
          <a:p>
            <a:pPr algn="ctr"/>
            <a:r>
              <a:rPr lang="en-US" sz="5400" b="0" u="sng"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Copy out and fill in the gaps</a:t>
            </a:r>
          </a:p>
        </p:txBody>
      </p:sp>
    </p:spTree>
    <p:extLst>
      <p:ext uri="{BB962C8B-B14F-4D97-AF65-F5344CB8AC3E}">
        <p14:creationId xmlns:p14="http://schemas.microsoft.com/office/powerpoint/2010/main" val="18878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5" presetClass="exit" presetSubtype="0" fill="hold" grpId="0" nodeType="clickEffect">
                                  <p:stCondLst>
                                    <p:cond delay="0"/>
                                  </p:stCondLst>
                                  <p:childTnLst>
                                    <p:animEffect transition="out" filter="fade">
                                      <p:cBhvr>
                                        <p:cTn id="11" dur="2000"/>
                                        <p:tgtEl>
                                          <p:spTgt spid="8"/>
                                        </p:tgtEl>
                                      </p:cBhvr>
                                    </p:animEffect>
                                    <p:anim calcmode="lin" valueType="num">
                                      <p:cBhvr>
                                        <p:cTn id="12"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8"/>
                                        </p:tgtEl>
                                        <p:attrNameLst>
                                          <p:attrName>ppt_h</p:attrName>
                                        </p:attrNameLst>
                                      </p:cBhvr>
                                      <p:tavLst>
                                        <p:tav tm="0">
                                          <p:val>
                                            <p:strVal val="ppt_h"/>
                                          </p:val>
                                        </p:tav>
                                        <p:tav tm="100000">
                                          <p:val>
                                            <p:strVal val="ppt_h"/>
                                          </p:val>
                                        </p:tav>
                                      </p:tavLst>
                                    </p:anim>
                                    <p:set>
                                      <p:cBhvr>
                                        <p:cTn id="14" dur="1" fill="hold">
                                          <p:stCondLst>
                                            <p:cond delay="19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2000"/>
                                        <p:tgtEl>
                                          <p:spTgt spid="10"/>
                                        </p:tgtEl>
                                      </p:cBhvr>
                                    </p:animEffect>
                                    <p:anim calcmode="lin" valueType="num">
                                      <p:cBhvr>
                                        <p:cTn id="19"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2000"/>
                                        <p:tgtEl>
                                          <p:spTgt spid="10"/>
                                        </p:tgtEl>
                                        <p:attrNameLst>
                                          <p:attrName>ppt_h</p:attrName>
                                        </p:attrNameLst>
                                      </p:cBhvr>
                                      <p:tavLst>
                                        <p:tav tm="0">
                                          <p:val>
                                            <p:strVal val="ppt_h"/>
                                          </p:val>
                                        </p:tav>
                                        <p:tav tm="100000">
                                          <p:val>
                                            <p:strVal val="ppt_h"/>
                                          </p:val>
                                        </p:tav>
                                      </p:tavLst>
                                    </p:anim>
                                    <p:set>
                                      <p:cBhvr>
                                        <p:cTn id="21"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7909" y="488731"/>
            <a:ext cx="11184221" cy="5801710"/>
          </a:xfrm>
          <a:prstGeom prst="rect">
            <a:avLst/>
          </a:prstGeom>
        </p:spPr>
      </p:pic>
    </p:spTree>
    <p:extLst>
      <p:ext uri="{BB962C8B-B14F-4D97-AF65-F5344CB8AC3E}">
        <p14:creationId xmlns:p14="http://schemas.microsoft.com/office/powerpoint/2010/main" val="4237219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4916" y="583324"/>
            <a:ext cx="11099863" cy="5439103"/>
          </a:xfrm>
          <a:prstGeom prst="rect">
            <a:avLst/>
          </a:prstGeom>
        </p:spPr>
      </p:pic>
      <p:sp>
        <p:nvSpPr>
          <p:cNvPr id="5" name="Rectangle 4"/>
          <p:cNvSpPr/>
          <p:nvPr/>
        </p:nvSpPr>
        <p:spPr>
          <a:xfrm>
            <a:off x="2506717" y="2159876"/>
            <a:ext cx="4729655" cy="5202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latin typeface="Comic Sans MS" panose="030F0702030302020204" pitchFamily="66" charset="0"/>
              </a:rPr>
              <a:t>(I take photos)</a:t>
            </a:r>
          </a:p>
        </p:txBody>
      </p:sp>
      <p:sp>
        <p:nvSpPr>
          <p:cNvPr id="6" name="Rectangle 5"/>
          <p:cNvSpPr/>
          <p:nvPr/>
        </p:nvSpPr>
        <p:spPr>
          <a:xfrm>
            <a:off x="2506717" y="3996559"/>
            <a:ext cx="4729655" cy="5202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latin typeface="Comic Sans MS" panose="030F0702030302020204" pitchFamily="66" charset="0"/>
              </a:rPr>
              <a:t>(I </a:t>
            </a:r>
            <a:r>
              <a:rPr lang="en-GB" sz="2200" dirty="0">
                <a:solidFill>
                  <a:schemeClr val="tx1"/>
                </a:solidFill>
                <a:latin typeface="Comic Sans MS" panose="030F0702030302020204" pitchFamily="66" charset="0"/>
              </a:rPr>
              <a:t>download</a:t>
            </a:r>
            <a:r>
              <a:rPr lang="en-GB" sz="2500" dirty="0">
                <a:solidFill>
                  <a:schemeClr val="tx1"/>
                </a:solidFill>
                <a:latin typeface="Comic Sans MS" panose="030F0702030302020204" pitchFamily="66" charset="0"/>
              </a:rPr>
              <a:t> ringtones and apps)</a:t>
            </a:r>
          </a:p>
        </p:txBody>
      </p:sp>
      <p:sp>
        <p:nvSpPr>
          <p:cNvPr id="7" name="Rectangle 6"/>
          <p:cNvSpPr/>
          <p:nvPr/>
        </p:nvSpPr>
        <p:spPr>
          <a:xfrm>
            <a:off x="2506716" y="3078217"/>
            <a:ext cx="4729655" cy="5202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latin typeface="Comic Sans MS" panose="030F0702030302020204" pitchFamily="66" charset="0"/>
              </a:rPr>
              <a:t>(I send texts)</a:t>
            </a:r>
          </a:p>
        </p:txBody>
      </p:sp>
      <p:sp>
        <p:nvSpPr>
          <p:cNvPr id="8" name="Rectangle 7"/>
          <p:cNvSpPr/>
          <p:nvPr/>
        </p:nvSpPr>
        <p:spPr>
          <a:xfrm>
            <a:off x="2506716" y="5009493"/>
            <a:ext cx="4729655" cy="5202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latin typeface="Comic Sans MS" panose="030F0702030302020204" pitchFamily="66" charset="0"/>
              </a:rPr>
              <a:t>(I read my texts)</a:t>
            </a:r>
          </a:p>
        </p:txBody>
      </p:sp>
      <p:sp>
        <p:nvSpPr>
          <p:cNvPr id="2" name="TextBox 1">
            <a:extLst>
              <a:ext uri="{FF2B5EF4-FFF2-40B4-BE49-F238E27FC236}">
                <a16:creationId xmlns:a16="http://schemas.microsoft.com/office/drawing/2014/main" id="{1D61A396-61E1-4153-B48B-D2DD5C4E4BB9}"/>
              </a:ext>
            </a:extLst>
          </p:cNvPr>
          <p:cNvSpPr txBox="1"/>
          <p:nvPr/>
        </p:nvSpPr>
        <p:spPr>
          <a:xfrm>
            <a:off x="6180083" y="1002268"/>
            <a:ext cx="2848304" cy="430887"/>
          </a:xfrm>
          <a:prstGeom prst="rect">
            <a:avLst/>
          </a:prstGeom>
          <a:noFill/>
        </p:spPr>
        <p:txBody>
          <a:bodyPr wrap="square" rtlCol="0">
            <a:spAutoFit/>
          </a:bodyPr>
          <a:lstStyle/>
          <a:p>
            <a:r>
              <a:rPr lang="en-US" sz="2200" b="1" dirty="0"/>
              <a:t>In Spanish of course!</a:t>
            </a:r>
            <a:endParaRPr lang="en-GB" sz="2200" b="1" dirty="0"/>
          </a:p>
        </p:txBody>
      </p:sp>
    </p:spTree>
    <p:extLst>
      <p:ext uri="{BB962C8B-B14F-4D97-AF65-F5344CB8AC3E}">
        <p14:creationId xmlns:p14="http://schemas.microsoft.com/office/powerpoint/2010/main" val="549635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F5AD9E-2D4E-40D1-826A-98E76152C042}"/>
              </a:ext>
            </a:extLst>
          </p:cNvPr>
          <p:cNvSpPr txBox="1"/>
          <p:nvPr/>
        </p:nvSpPr>
        <p:spPr>
          <a:xfrm>
            <a:off x="142612" y="453006"/>
            <a:ext cx="3967993" cy="461665"/>
          </a:xfrm>
          <a:prstGeom prst="rect">
            <a:avLst/>
          </a:prstGeom>
          <a:noFill/>
        </p:spPr>
        <p:txBody>
          <a:bodyPr wrap="square" rtlCol="0">
            <a:spAutoFit/>
          </a:bodyPr>
          <a:lstStyle/>
          <a:p>
            <a:r>
              <a:rPr lang="en-US" sz="2400" b="1" dirty="0"/>
              <a:t>Week 3 – w/c 19</a:t>
            </a:r>
            <a:r>
              <a:rPr lang="en-US" sz="2400" b="1" baseline="30000" dirty="0"/>
              <a:t>th</a:t>
            </a:r>
            <a:r>
              <a:rPr lang="en-US" sz="2400" b="1" dirty="0"/>
              <a:t> September</a:t>
            </a:r>
            <a:endParaRPr lang="en-GB" sz="2400" b="1" dirty="0"/>
          </a:p>
        </p:txBody>
      </p:sp>
      <p:sp>
        <p:nvSpPr>
          <p:cNvPr id="4" name="TextBox 3">
            <a:extLst>
              <a:ext uri="{FF2B5EF4-FFF2-40B4-BE49-F238E27FC236}">
                <a16:creationId xmlns:a16="http://schemas.microsoft.com/office/drawing/2014/main" id="{4B023004-16C9-419D-893F-CA96D2E04C17}"/>
              </a:ext>
            </a:extLst>
          </p:cNvPr>
          <p:cNvSpPr txBox="1"/>
          <p:nvPr/>
        </p:nvSpPr>
        <p:spPr>
          <a:xfrm>
            <a:off x="6320345" y="111972"/>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5" name="Picture 4">
            <a:extLst>
              <a:ext uri="{FF2B5EF4-FFF2-40B4-BE49-F238E27FC236}">
                <a16:creationId xmlns:a16="http://schemas.microsoft.com/office/drawing/2014/main" id="{1D5F20F5-8504-454D-81F4-6986DBBD71D5}"/>
              </a:ext>
            </a:extLst>
          </p:cNvPr>
          <p:cNvPicPr>
            <a:picLocks noChangeAspect="1"/>
          </p:cNvPicPr>
          <p:nvPr/>
        </p:nvPicPr>
        <p:blipFill>
          <a:blip r:embed="rId2"/>
          <a:stretch>
            <a:fillRect/>
          </a:stretch>
        </p:blipFill>
        <p:spPr>
          <a:xfrm>
            <a:off x="347712" y="3940833"/>
            <a:ext cx="11240386" cy="2917167"/>
          </a:xfrm>
          <a:prstGeom prst="rect">
            <a:avLst/>
          </a:prstGeom>
        </p:spPr>
      </p:pic>
      <p:pic>
        <p:nvPicPr>
          <p:cNvPr id="6" name="Picture 5">
            <a:extLst>
              <a:ext uri="{FF2B5EF4-FFF2-40B4-BE49-F238E27FC236}">
                <a16:creationId xmlns:a16="http://schemas.microsoft.com/office/drawing/2014/main" id="{1BE5D340-A691-4091-9421-DEC35B5FE408}"/>
              </a:ext>
            </a:extLst>
          </p:cNvPr>
          <p:cNvPicPr>
            <a:picLocks noChangeAspect="1"/>
          </p:cNvPicPr>
          <p:nvPr/>
        </p:nvPicPr>
        <p:blipFill>
          <a:blip r:embed="rId3"/>
          <a:stretch>
            <a:fillRect/>
          </a:stretch>
        </p:blipFill>
        <p:spPr>
          <a:xfrm>
            <a:off x="142612" y="1558522"/>
            <a:ext cx="11334750" cy="2286000"/>
          </a:xfrm>
          <a:prstGeom prst="rect">
            <a:avLst/>
          </a:prstGeom>
        </p:spPr>
      </p:pic>
    </p:spTree>
    <p:extLst>
      <p:ext uri="{BB962C8B-B14F-4D97-AF65-F5344CB8AC3E}">
        <p14:creationId xmlns:p14="http://schemas.microsoft.com/office/powerpoint/2010/main" val="2262611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433A-9071-4455-936E-FAF48DA3BEE1}"/>
              </a:ext>
            </a:extLst>
          </p:cNvPr>
          <p:cNvSpPr>
            <a:spLocks noGrp="1"/>
          </p:cNvSpPr>
          <p:nvPr>
            <p:ph type="title"/>
          </p:nvPr>
        </p:nvSpPr>
        <p:spPr>
          <a:xfrm>
            <a:off x="609600" y="274638"/>
            <a:ext cx="10972800" cy="1143000"/>
          </a:xfrm>
          <a:solidFill>
            <a:schemeClr val="bg1"/>
          </a:solidFill>
          <a:ln w="38100">
            <a:solidFill>
              <a:schemeClr val="tx1"/>
            </a:solidFill>
          </a:ln>
        </p:spPr>
        <p:txBody>
          <a:bodyPr>
            <a:normAutofit/>
          </a:bodyPr>
          <a:lstStyle/>
          <a:p>
            <a:r>
              <a:rPr lang="en-GB" sz="6600" b="1"/>
              <a:t>La cultura</a:t>
            </a:r>
            <a:endParaRPr lang="en-GB" sz="6600" b="1" dirty="0"/>
          </a:p>
        </p:txBody>
      </p:sp>
      <p:sp>
        <p:nvSpPr>
          <p:cNvPr id="3" name="Content Placeholder 2">
            <a:extLst>
              <a:ext uri="{FF2B5EF4-FFF2-40B4-BE49-F238E27FC236}">
                <a16:creationId xmlns:a16="http://schemas.microsoft.com/office/drawing/2014/main" id="{2A7826FF-8105-4358-BA22-FB1E198D5F77}"/>
              </a:ext>
            </a:extLst>
          </p:cNvPr>
          <p:cNvSpPr>
            <a:spLocks noGrp="1"/>
          </p:cNvSpPr>
          <p:nvPr>
            <p:ph idx="1"/>
          </p:nvPr>
        </p:nvSpPr>
        <p:spPr>
          <a:xfrm>
            <a:off x="609600" y="1600202"/>
            <a:ext cx="10972800" cy="2660092"/>
          </a:xfrm>
        </p:spPr>
        <p:txBody>
          <a:bodyPr/>
          <a:lstStyle/>
          <a:p>
            <a:pPr marL="0" indent="0" algn="just">
              <a:spcBef>
                <a:spcPts val="0"/>
              </a:spcBef>
              <a:buNone/>
            </a:pPr>
            <a:r>
              <a:rPr lang="en-GB" b="1" dirty="0" err="1"/>
              <a:t>Reggaeton</a:t>
            </a:r>
            <a:r>
              <a:rPr lang="en-GB" dirty="0"/>
              <a:t> is a musical genre which originated in Puerto Rico during the late 1990s. It is influenced by hip hop and Latin American and Caribbean music. Vocals include rapping and singing, typically in Spanish.</a:t>
            </a:r>
          </a:p>
        </p:txBody>
      </p:sp>
      <p:pic>
        <p:nvPicPr>
          <p:cNvPr id="2050" name="Picture 2" descr="Image result for culture no background">
            <a:extLst>
              <a:ext uri="{FF2B5EF4-FFF2-40B4-BE49-F238E27FC236}">
                <a16:creationId xmlns:a16="http://schemas.microsoft.com/office/drawing/2014/main" id="{CA41042D-DAF6-4BE7-BE42-1BC48BB310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2442" y="3717032"/>
            <a:ext cx="3109558" cy="314096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6E478D0E-5FD7-4D13-A356-A585A674063D}"/>
              </a:ext>
            </a:extLst>
          </p:cNvPr>
          <p:cNvSpPr/>
          <p:nvPr/>
        </p:nvSpPr>
        <p:spPr>
          <a:xfrm>
            <a:off x="6600056" y="5376695"/>
            <a:ext cx="2232248" cy="1296144"/>
          </a:xfrm>
          <a:prstGeom prst="wedgeRoundRectCallout">
            <a:avLst>
              <a:gd name="adj1" fmla="val 95473"/>
              <a:gd name="adj2" fmla="val -14347"/>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a:t>
            </a:r>
            <a:r>
              <a:rPr lang="en-GB" sz="3200" b="1" dirty="0" err="1">
                <a:solidFill>
                  <a:schemeClr val="tx1"/>
                </a:solidFill>
                <a:latin typeface="Century Gothic" panose="020B0502020202020204" pitchFamily="34" charset="0"/>
              </a:rPr>
              <a:t>Qué</a:t>
            </a:r>
            <a:r>
              <a:rPr lang="en-GB" sz="3200" b="1" dirty="0">
                <a:solidFill>
                  <a:schemeClr val="tx1"/>
                </a:solidFill>
                <a:latin typeface="Century Gothic" panose="020B0502020202020204" pitchFamily="34" charset="0"/>
              </a:rPr>
              <a:t> </a:t>
            </a:r>
            <a:r>
              <a:rPr lang="en-GB" sz="3200" b="1" dirty="0" err="1">
                <a:solidFill>
                  <a:schemeClr val="tx1"/>
                </a:solidFill>
                <a:latin typeface="Century Gothic" panose="020B0502020202020204" pitchFamily="34" charset="0"/>
              </a:rPr>
              <a:t>piensas</a:t>
            </a:r>
            <a:r>
              <a:rPr lang="en-GB" sz="3200" b="1" dirty="0">
                <a:solidFill>
                  <a:schemeClr val="tx1"/>
                </a:solidFill>
                <a:latin typeface="Century Gothic" panose="020B0502020202020204" pitchFamily="34" charset="0"/>
              </a:rPr>
              <a:t>?</a:t>
            </a:r>
            <a:endParaRPr lang="en-GB" sz="3200" b="1" dirty="0">
              <a:solidFill>
                <a:schemeClr val="tx1"/>
              </a:solidFill>
            </a:endParaRPr>
          </a:p>
        </p:txBody>
      </p:sp>
      <p:pic>
        <p:nvPicPr>
          <p:cNvPr id="2052" name="Picture 4" descr="Image result for music notes no background">
            <a:extLst>
              <a:ext uri="{FF2B5EF4-FFF2-40B4-BE49-F238E27FC236}">
                <a16:creationId xmlns:a16="http://schemas.microsoft.com/office/drawing/2014/main" id="{26A3C1AC-38C5-4584-A449-402C2A0FF39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527117">
            <a:off x="6913713" y="3090196"/>
            <a:ext cx="5129179" cy="1910085"/>
          </a:xfrm>
          <a:prstGeom prst="rect">
            <a:avLst/>
          </a:prstGeom>
          <a:noFill/>
          <a:extLst>
            <a:ext uri="{909E8E84-426E-40DD-AFC4-6F175D3DCCD1}">
              <a14:hiddenFill xmlns:a14="http://schemas.microsoft.com/office/drawing/2010/main">
                <a:solidFill>
                  <a:srgbClr val="FFFFFF"/>
                </a:solidFill>
              </a14:hiddenFill>
            </a:ext>
          </a:extLst>
        </p:spPr>
      </p:pic>
      <p:pic>
        <p:nvPicPr>
          <p:cNvPr id="4" name="Chantaje - Shakira Ft Maluma (LetraLyrics)">
            <a:hlinkClick r:id="" action="ppaction://media"/>
            <a:extLst>
              <a:ext uri="{FF2B5EF4-FFF2-40B4-BE49-F238E27FC236}">
                <a16:creationId xmlns:a16="http://schemas.microsoft.com/office/drawing/2014/main" id="{46078156-45ED-49CC-8954-25A8A23F4337}"/>
              </a:ext>
            </a:extLst>
          </p:cNvPr>
          <p:cNvPicPr>
            <a:picLocks noChangeAspect="1"/>
          </p:cNvPicPr>
          <p:nvPr>
            <a:audioFile r:link="rId2"/>
            <p:extLst>
              <p:ext uri="{DAA4B4D4-6D71-4841-9C94-3DE7FCFB9230}">
                <p14:media xmlns:p14="http://schemas.microsoft.com/office/powerpoint/2010/main" r:embed="rId1"/>
              </p:ext>
            </p:extLst>
          </p:nvPr>
        </p:nvPicPr>
        <p:blipFill>
          <a:blip r:embed="rId10">
            <a:biLevel thresh="75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911424" y="4509120"/>
            <a:ext cx="1440000" cy="1440000"/>
          </a:xfrm>
          <a:prstGeom prst="rect">
            <a:avLst/>
          </a:prstGeom>
        </p:spPr>
      </p:pic>
      <p:pic>
        <p:nvPicPr>
          <p:cNvPr id="6" name="Mi Gente Lyrics">
            <a:hlinkClick r:id="" action="ppaction://media"/>
            <a:extLst>
              <a:ext uri="{FF2B5EF4-FFF2-40B4-BE49-F238E27FC236}">
                <a16:creationId xmlns:a16="http://schemas.microsoft.com/office/drawing/2014/main" id="{6E020ECB-1DB3-40E4-8CCD-FECBA2E4FE08}"/>
              </a:ext>
            </a:extLst>
          </p:cNvPr>
          <p:cNvPicPr>
            <a:picLocks noChangeAspect="1"/>
          </p:cNvPicPr>
          <p:nvPr>
            <a:audioFile r:link="rId4"/>
            <p:extLst>
              <p:ext uri="{DAA4B4D4-6D71-4841-9C94-3DE7FCFB9230}">
                <p14:media xmlns:p14="http://schemas.microsoft.com/office/powerpoint/2010/main" r:embed="rId3"/>
              </p:ext>
            </p:extLst>
          </p:nvPr>
        </p:nvPicPr>
        <p:blipFill>
          <a:blip r:embed="rId10">
            <a:biLevel thresh="75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2812679" y="4567516"/>
            <a:ext cx="1440000" cy="1440000"/>
          </a:xfrm>
          <a:prstGeom prst="rect">
            <a:avLst/>
          </a:prstGeom>
        </p:spPr>
      </p:pic>
      <p:pic>
        <p:nvPicPr>
          <p:cNvPr id="7" name="Luis Fonsi - Despacito feat. Daddy Yankee (Audio Oficial)">
            <a:hlinkClick r:id="" action="ppaction://media"/>
            <a:extLst>
              <a:ext uri="{FF2B5EF4-FFF2-40B4-BE49-F238E27FC236}">
                <a16:creationId xmlns:a16="http://schemas.microsoft.com/office/drawing/2014/main" id="{79935BED-B182-4E41-A894-8874E9DD04E6}"/>
              </a:ext>
            </a:extLst>
          </p:cNvPr>
          <p:cNvPicPr>
            <a:picLocks noChangeAspect="1"/>
          </p:cNvPicPr>
          <p:nvPr>
            <a:audioFile r:link="rId6"/>
            <p:extLst>
              <p:ext uri="{DAA4B4D4-6D71-4841-9C94-3DE7FCFB9230}">
                <p14:media xmlns:p14="http://schemas.microsoft.com/office/powerpoint/2010/main" r:embed="rId5"/>
              </p:ext>
            </p:extLst>
          </p:nvPr>
        </p:nvPicPr>
        <p:blipFill>
          <a:blip r:embed="rId10">
            <a:biLevel thresh="75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4713934" y="4567516"/>
            <a:ext cx="1440000" cy="1440000"/>
          </a:xfrm>
          <a:prstGeom prst="rect">
            <a:avLst/>
          </a:prstGeom>
        </p:spPr>
      </p:pic>
    </p:spTree>
    <p:extLst>
      <p:ext uri="{BB962C8B-B14F-4D97-AF65-F5344CB8AC3E}">
        <p14:creationId xmlns:p14="http://schemas.microsoft.com/office/powerpoint/2010/main" val="3295170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665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9125"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A0ECF-7CF8-4405-8EB2-6D710CD0FD29}"/>
              </a:ext>
            </a:extLst>
          </p:cNvPr>
          <p:cNvSpPr>
            <a:spLocks noGrp="1"/>
          </p:cNvSpPr>
          <p:nvPr>
            <p:ph type="title"/>
          </p:nvPr>
        </p:nvSpPr>
        <p:spPr>
          <a:xfrm>
            <a:off x="335360" y="274638"/>
            <a:ext cx="11521280" cy="1143000"/>
          </a:xfrm>
          <a:solidFill>
            <a:schemeClr val="bg1"/>
          </a:solidFill>
          <a:ln w="57150">
            <a:solidFill>
              <a:schemeClr val="tx1"/>
            </a:solidFill>
          </a:ln>
        </p:spPr>
        <p:txBody>
          <a:bodyPr/>
          <a:lstStyle/>
          <a:p>
            <a:r>
              <a:rPr lang="en-GB" b="1" dirty="0" err="1"/>
              <a:t>Gramática</a:t>
            </a:r>
            <a:r>
              <a:rPr lang="en-GB" b="1" dirty="0"/>
              <a:t> – Copy these notes</a:t>
            </a:r>
          </a:p>
        </p:txBody>
      </p:sp>
      <p:sp>
        <p:nvSpPr>
          <p:cNvPr id="3" name="Content Placeholder 2">
            <a:extLst>
              <a:ext uri="{FF2B5EF4-FFF2-40B4-BE49-F238E27FC236}">
                <a16:creationId xmlns:a16="http://schemas.microsoft.com/office/drawing/2014/main" id="{FEA840BA-B068-422D-BB28-600035A0614A}"/>
              </a:ext>
            </a:extLst>
          </p:cNvPr>
          <p:cNvSpPr>
            <a:spLocks noGrp="1"/>
          </p:cNvSpPr>
          <p:nvPr>
            <p:ph idx="1"/>
          </p:nvPr>
        </p:nvSpPr>
        <p:spPr>
          <a:xfrm>
            <a:off x="335360" y="1600201"/>
            <a:ext cx="11521280" cy="4997151"/>
          </a:xfrm>
          <a:solidFill>
            <a:schemeClr val="bg1">
              <a:alpha val="70000"/>
            </a:schemeClr>
          </a:solidFill>
        </p:spPr>
        <p:txBody>
          <a:bodyPr anchor="ctr">
            <a:normAutofit/>
          </a:bodyPr>
          <a:lstStyle/>
          <a:p>
            <a:pPr marL="0" indent="0">
              <a:buNone/>
            </a:pPr>
            <a:r>
              <a:rPr lang="en-GB" dirty="0"/>
              <a:t>When you give opinions with </a:t>
            </a:r>
            <a:r>
              <a:rPr lang="en-GB" b="1" dirty="0"/>
              <a:t>me </a:t>
            </a:r>
            <a:r>
              <a:rPr lang="en-GB" b="1" dirty="0" err="1"/>
              <a:t>gusta</a:t>
            </a:r>
            <a:r>
              <a:rPr lang="en-GB" b="1" dirty="0"/>
              <a:t>, </a:t>
            </a:r>
            <a:r>
              <a:rPr lang="en-GB" dirty="0"/>
              <a:t>make sure you use </a:t>
            </a:r>
            <a:r>
              <a:rPr lang="en-GB" b="1" dirty="0"/>
              <a:t>el, la, </a:t>
            </a:r>
            <a:r>
              <a:rPr lang="en-GB" b="1" dirty="0" err="1"/>
              <a:t>los</a:t>
            </a:r>
            <a:r>
              <a:rPr lang="en-GB" b="1" dirty="0"/>
              <a:t> </a:t>
            </a:r>
            <a:r>
              <a:rPr lang="en-GB" dirty="0"/>
              <a:t>or </a:t>
            </a:r>
            <a:r>
              <a:rPr lang="en-GB" b="1" dirty="0"/>
              <a:t>las </a:t>
            </a:r>
            <a:r>
              <a:rPr lang="en-GB" dirty="0"/>
              <a:t>before the noun.</a:t>
            </a:r>
          </a:p>
          <a:p>
            <a:pPr marL="0" indent="0">
              <a:buNone/>
            </a:pPr>
            <a:r>
              <a:rPr lang="en-GB" dirty="0"/>
              <a:t>You may not use ‘the’ in English, but you </a:t>
            </a:r>
            <a:r>
              <a:rPr lang="en-GB" u="sng" dirty="0"/>
              <a:t>must</a:t>
            </a:r>
            <a:r>
              <a:rPr lang="en-GB" dirty="0"/>
              <a:t> use </a:t>
            </a:r>
            <a:r>
              <a:rPr lang="en-GB" b="1" dirty="0"/>
              <a:t>el, la, </a:t>
            </a:r>
            <a:r>
              <a:rPr lang="en-GB" b="1" dirty="0" err="1"/>
              <a:t>los</a:t>
            </a:r>
            <a:r>
              <a:rPr lang="en-GB" b="1" dirty="0"/>
              <a:t> </a:t>
            </a:r>
            <a:r>
              <a:rPr lang="en-GB" dirty="0"/>
              <a:t>or </a:t>
            </a:r>
            <a:r>
              <a:rPr lang="en-GB" b="1" dirty="0"/>
              <a:t>las </a:t>
            </a:r>
            <a:r>
              <a:rPr lang="en-GB" dirty="0"/>
              <a:t>in Spanish.</a:t>
            </a:r>
          </a:p>
          <a:p>
            <a:pPr marL="0" indent="0">
              <a:buNone/>
            </a:pPr>
            <a:r>
              <a:rPr lang="en-GB" dirty="0"/>
              <a:t>	</a:t>
            </a:r>
            <a:r>
              <a:rPr lang="en-GB" b="1" dirty="0">
                <a:solidFill>
                  <a:schemeClr val="accent6">
                    <a:lumMod val="75000"/>
                  </a:schemeClr>
                </a:solidFill>
              </a:rPr>
              <a:t>Me </a:t>
            </a:r>
            <a:r>
              <a:rPr lang="en-GB" b="1" dirty="0" err="1">
                <a:solidFill>
                  <a:schemeClr val="accent6">
                    <a:lumMod val="75000"/>
                  </a:schemeClr>
                </a:solidFill>
              </a:rPr>
              <a:t>gusta</a:t>
            </a:r>
            <a:r>
              <a:rPr lang="en-GB" b="1" dirty="0">
                <a:solidFill>
                  <a:schemeClr val="accent6">
                    <a:lumMod val="75000"/>
                  </a:schemeClr>
                </a:solidFill>
              </a:rPr>
              <a:t> el rap.</a:t>
            </a:r>
          </a:p>
          <a:p>
            <a:pPr marL="0" indent="0">
              <a:buNone/>
            </a:pPr>
            <a:r>
              <a:rPr lang="en-GB" b="1" dirty="0">
                <a:solidFill>
                  <a:schemeClr val="accent6">
                    <a:lumMod val="75000"/>
                  </a:schemeClr>
                </a:solidFill>
              </a:rPr>
              <a:t>	</a:t>
            </a:r>
            <a:r>
              <a:rPr lang="en-GB" b="1" dirty="0">
                <a:solidFill>
                  <a:srgbClr val="FF0000"/>
                </a:solidFill>
              </a:rPr>
              <a:t>I like rap.</a:t>
            </a:r>
          </a:p>
          <a:p>
            <a:pPr marL="0" indent="0">
              <a:buNone/>
            </a:pPr>
            <a:r>
              <a:rPr lang="en-GB" dirty="0"/>
              <a:t>However, you do not need </a:t>
            </a:r>
            <a:r>
              <a:rPr lang="en-GB" b="1" dirty="0"/>
              <a:t>el, la, </a:t>
            </a:r>
            <a:r>
              <a:rPr lang="en-GB" b="1" dirty="0" err="1"/>
              <a:t>los</a:t>
            </a:r>
            <a:r>
              <a:rPr lang="en-GB" b="1" dirty="0"/>
              <a:t> </a:t>
            </a:r>
            <a:r>
              <a:rPr lang="en-GB" dirty="0"/>
              <a:t>or </a:t>
            </a:r>
            <a:r>
              <a:rPr lang="en-GB" b="1" dirty="0"/>
              <a:t>las </a:t>
            </a:r>
            <a:r>
              <a:rPr lang="en-GB" dirty="0"/>
              <a:t>when you are talking about what music you listen to.</a:t>
            </a:r>
          </a:p>
          <a:p>
            <a:pPr marL="0" indent="0">
              <a:buNone/>
            </a:pPr>
            <a:r>
              <a:rPr lang="en-GB" dirty="0"/>
              <a:t>	</a:t>
            </a:r>
            <a:r>
              <a:rPr lang="en-GB" b="1" dirty="0" err="1">
                <a:solidFill>
                  <a:schemeClr val="accent6">
                    <a:lumMod val="75000"/>
                  </a:schemeClr>
                </a:solidFill>
              </a:rPr>
              <a:t>Escucho</a:t>
            </a:r>
            <a:r>
              <a:rPr lang="en-GB" b="1" dirty="0">
                <a:solidFill>
                  <a:schemeClr val="accent6">
                    <a:lumMod val="75000"/>
                  </a:schemeClr>
                </a:solidFill>
              </a:rPr>
              <a:t> rap.</a:t>
            </a:r>
          </a:p>
          <a:p>
            <a:pPr marL="0" indent="0">
              <a:buNone/>
            </a:pPr>
            <a:r>
              <a:rPr lang="en-GB" b="1" dirty="0">
                <a:solidFill>
                  <a:schemeClr val="accent6">
                    <a:lumMod val="75000"/>
                  </a:schemeClr>
                </a:solidFill>
              </a:rPr>
              <a:t>	</a:t>
            </a:r>
            <a:r>
              <a:rPr lang="en-GB" b="1" dirty="0">
                <a:solidFill>
                  <a:srgbClr val="FF0000"/>
                </a:solidFill>
              </a:rPr>
              <a:t>I listen to rap.</a:t>
            </a:r>
          </a:p>
        </p:txBody>
      </p:sp>
      <p:pic>
        <p:nvPicPr>
          <p:cNvPr id="4" name="Picture 2" descr="Image result for music no background">
            <a:extLst>
              <a:ext uri="{FF2B5EF4-FFF2-40B4-BE49-F238E27FC236}">
                <a16:creationId xmlns:a16="http://schemas.microsoft.com/office/drawing/2014/main" id="{D9F1E937-3099-4272-ABB6-6CB24BF9CB82}"/>
              </a:ext>
            </a:extLst>
          </p:cNvPr>
          <p:cNvPicPr>
            <a:picLocks noChangeAspect="1" noChangeArrowheads="1" noCrop="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rot="650960">
            <a:off x="10717734" y="3655339"/>
            <a:ext cx="1217420" cy="303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498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4AD6A7-759A-4DDA-8CCA-62B7FFE590DB}"/>
              </a:ext>
            </a:extLst>
          </p:cNvPr>
          <p:cNvSpPr txBox="1">
            <a:spLocks/>
          </p:cNvSpPr>
          <p:nvPr/>
        </p:nvSpPr>
        <p:spPr>
          <a:xfrm>
            <a:off x="335360" y="274638"/>
            <a:ext cx="11521280" cy="778098"/>
          </a:xfrm>
          <a:prstGeom prst="rect">
            <a:avLst/>
          </a:prstGeom>
          <a:solidFill>
            <a:schemeClr val="bg1"/>
          </a:solidFill>
          <a:ln w="57150">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t> Find the 6 phrases below in Spanish in the texts</a:t>
            </a:r>
          </a:p>
        </p:txBody>
      </p:sp>
      <p:sp>
        <p:nvSpPr>
          <p:cNvPr id="5" name="Rectangle 4">
            <a:extLst>
              <a:ext uri="{FF2B5EF4-FFF2-40B4-BE49-F238E27FC236}">
                <a16:creationId xmlns:a16="http://schemas.microsoft.com/office/drawing/2014/main" id="{C571B18D-FEF5-4046-A0DC-33D76A161386}"/>
              </a:ext>
            </a:extLst>
          </p:cNvPr>
          <p:cNvSpPr/>
          <p:nvPr/>
        </p:nvSpPr>
        <p:spPr>
          <a:xfrm>
            <a:off x="335360" y="1196752"/>
            <a:ext cx="2700000" cy="40324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900" b="1" dirty="0">
                <a:solidFill>
                  <a:schemeClr val="tx1"/>
                </a:solidFill>
              </a:rPr>
              <a:t>Me </a:t>
            </a:r>
            <a:r>
              <a:rPr lang="en-GB" sz="1900" b="1" dirty="0" err="1">
                <a:solidFill>
                  <a:schemeClr val="tx1"/>
                </a:solidFill>
              </a:rPr>
              <a:t>encanta</a:t>
            </a:r>
            <a:r>
              <a:rPr lang="en-GB" sz="1900" b="1" dirty="0">
                <a:solidFill>
                  <a:schemeClr val="tx1"/>
                </a:solidFill>
              </a:rPr>
              <a:t> la </a:t>
            </a:r>
            <a:r>
              <a:rPr lang="en-GB" sz="1900" b="1" dirty="0" err="1">
                <a:solidFill>
                  <a:schemeClr val="tx1"/>
                </a:solidFill>
              </a:rPr>
              <a:t>música</a:t>
            </a:r>
            <a:r>
              <a:rPr lang="en-GB" sz="1900" b="1" dirty="0">
                <a:solidFill>
                  <a:schemeClr val="tx1"/>
                </a:solidFill>
              </a:rPr>
              <a:t> de Bruno Mars. </a:t>
            </a:r>
            <a:r>
              <a:rPr lang="en-GB" sz="1900" b="1" dirty="0" err="1">
                <a:solidFill>
                  <a:schemeClr val="tx1"/>
                </a:solidFill>
              </a:rPr>
              <a:t>Es</a:t>
            </a:r>
            <a:r>
              <a:rPr lang="en-GB" sz="1900" b="1" dirty="0">
                <a:solidFill>
                  <a:schemeClr val="tx1"/>
                </a:solidFill>
              </a:rPr>
              <a:t> mi cantante </a:t>
            </a:r>
            <a:r>
              <a:rPr lang="en-GB" sz="1900" b="1" dirty="0" err="1">
                <a:solidFill>
                  <a:schemeClr val="tx1"/>
                </a:solidFill>
              </a:rPr>
              <a:t>favorito</a:t>
            </a:r>
            <a:r>
              <a:rPr lang="en-GB" sz="1900" b="1" dirty="0">
                <a:solidFill>
                  <a:schemeClr val="tx1"/>
                </a:solidFill>
              </a:rPr>
              <a:t>. </a:t>
            </a:r>
            <a:r>
              <a:rPr lang="en-GB" sz="1900" b="1" dirty="0" err="1">
                <a:solidFill>
                  <a:schemeClr val="tx1"/>
                </a:solidFill>
              </a:rPr>
              <a:t>Escucho</a:t>
            </a:r>
            <a:r>
              <a:rPr lang="en-GB" sz="1900" b="1" dirty="0">
                <a:solidFill>
                  <a:schemeClr val="tx1"/>
                </a:solidFill>
              </a:rPr>
              <a:t> R’n’B </a:t>
            </a:r>
            <a:r>
              <a:rPr lang="en-GB" sz="1900" b="1" dirty="0" err="1">
                <a:solidFill>
                  <a:schemeClr val="tx1"/>
                </a:solidFill>
              </a:rPr>
              <a:t>porque</a:t>
            </a:r>
            <a:r>
              <a:rPr lang="en-GB" sz="1900" b="1" dirty="0">
                <a:solidFill>
                  <a:schemeClr val="tx1"/>
                </a:solidFill>
              </a:rPr>
              <a:t> me </a:t>
            </a:r>
            <a:r>
              <a:rPr lang="en-GB" sz="1900" b="1" dirty="0" err="1">
                <a:solidFill>
                  <a:schemeClr val="tx1"/>
                </a:solidFill>
              </a:rPr>
              <a:t>gusta</a:t>
            </a:r>
            <a:r>
              <a:rPr lang="en-GB" sz="1900" b="1" dirty="0">
                <a:solidFill>
                  <a:schemeClr val="tx1"/>
                </a:solidFill>
              </a:rPr>
              <a:t> el </a:t>
            </a:r>
            <a:r>
              <a:rPr lang="en-GB" sz="1900" b="1" dirty="0" err="1">
                <a:solidFill>
                  <a:schemeClr val="tx1"/>
                </a:solidFill>
              </a:rPr>
              <a:t>ritmo</a:t>
            </a:r>
            <a:r>
              <a:rPr lang="en-GB" sz="1900" b="1" dirty="0">
                <a:solidFill>
                  <a:schemeClr val="tx1"/>
                </a:solidFill>
              </a:rPr>
              <a:t>. ¡</a:t>
            </a:r>
            <a:r>
              <a:rPr lang="en-GB" sz="1900" b="1" dirty="0" err="1">
                <a:solidFill>
                  <a:schemeClr val="tx1"/>
                </a:solidFill>
              </a:rPr>
              <a:t>Es</a:t>
            </a:r>
            <a:r>
              <a:rPr lang="en-GB" sz="1900" b="1" dirty="0">
                <a:solidFill>
                  <a:schemeClr val="tx1"/>
                </a:solidFill>
              </a:rPr>
              <a:t> </a:t>
            </a:r>
            <a:r>
              <a:rPr lang="en-GB" sz="1900" b="1" dirty="0" err="1">
                <a:solidFill>
                  <a:schemeClr val="tx1"/>
                </a:solidFill>
              </a:rPr>
              <a:t>guay</a:t>
            </a:r>
            <a:r>
              <a:rPr lang="en-GB" sz="1900" b="1" dirty="0">
                <a:solidFill>
                  <a:schemeClr val="tx1"/>
                </a:solidFill>
              </a:rPr>
              <a:t>!</a:t>
            </a:r>
          </a:p>
        </p:txBody>
      </p:sp>
      <p:sp>
        <p:nvSpPr>
          <p:cNvPr id="6" name="Rectangle 5">
            <a:extLst>
              <a:ext uri="{FF2B5EF4-FFF2-40B4-BE49-F238E27FC236}">
                <a16:creationId xmlns:a16="http://schemas.microsoft.com/office/drawing/2014/main" id="{A6D23A1B-014C-45EE-9B3A-282D71E0F766}"/>
              </a:ext>
            </a:extLst>
          </p:cNvPr>
          <p:cNvSpPr/>
          <p:nvPr/>
        </p:nvSpPr>
        <p:spPr>
          <a:xfrm>
            <a:off x="3222990" y="1196752"/>
            <a:ext cx="2989165" cy="4032448"/>
          </a:xfrm>
          <a:prstGeom prst="rect">
            <a:avLst/>
          </a:prstGeom>
          <a:solidFill>
            <a:srgbClr val="FFFF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2100" b="1" dirty="0">
                <a:solidFill>
                  <a:schemeClr val="tx1"/>
                </a:solidFill>
              </a:rPr>
              <a:t>Mi </a:t>
            </a:r>
            <a:r>
              <a:rPr lang="en-GB" sz="2100" b="1" dirty="0" err="1">
                <a:solidFill>
                  <a:schemeClr val="tx1"/>
                </a:solidFill>
              </a:rPr>
              <a:t>grupo</a:t>
            </a:r>
            <a:r>
              <a:rPr lang="en-GB" sz="2100" b="1" dirty="0">
                <a:solidFill>
                  <a:schemeClr val="tx1"/>
                </a:solidFill>
              </a:rPr>
              <a:t> </a:t>
            </a:r>
            <a:r>
              <a:rPr lang="en-GB" sz="2100" b="1" dirty="0" err="1">
                <a:solidFill>
                  <a:schemeClr val="tx1"/>
                </a:solidFill>
              </a:rPr>
              <a:t>favorito</a:t>
            </a:r>
            <a:r>
              <a:rPr lang="en-GB" sz="2100" b="1" dirty="0">
                <a:solidFill>
                  <a:schemeClr val="tx1"/>
                </a:solidFill>
              </a:rPr>
              <a:t> </a:t>
            </a:r>
            <a:r>
              <a:rPr lang="en-GB" sz="2100" b="1" dirty="0" err="1">
                <a:solidFill>
                  <a:schemeClr val="tx1"/>
                </a:solidFill>
              </a:rPr>
              <a:t>es</a:t>
            </a:r>
            <a:r>
              <a:rPr lang="en-GB" sz="2100" b="1" dirty="0">
                <a:solidFill>
                  <a:schemeClr val="tx1"/>
                </a:solidFill>
              </a:rPr>
              <a:t> One Direction </a:t>
            </a:r>
            <a:r>
              <a:rPr lang="en-GB" sz="2100" b="1" dirty="0" err="1">
                <a:solidFill>
                  <a:schemeClr val="tx1"/>
                </a:solidFill>
              </a:rPr>
              <a:t>porque</a:t>
            </a:r>
            <a:r>
              <a:rPr lang="en-GB" sz="2100" b="1" dirty="0">
                <a:solidFill>
                  <a:schemeClr val="tx1"/>
                </a:solidFill>
              </a:rPr>
              <a:t> </a:t>
            </a:r>
            <a:r>
              <a:rPr lang="en-GB" sz="2100" b="1" dirty="0" err="1">
                <a:solidFill>
                  <a:schemeClr val="tx1"/>
                </a:solidFill>
              </a:rPr>
              <a:t>los</a:t>
            </a:r>
            <a:r>
              <a:rPr lang="en-GB" sz="2100" b="1" dirty="0">
                <a:solidFill>
                  <a:schemeClr val="tx1"/>
                </a:solidFill>
              </a:rPr>
              <a:t> </a:t>
            </a:r>
            <a:r>
              <a:rPr lang="en-GB" sz="2100" b="1" dirty="0" err="1">
                <a:solidFill>
                  <a:schemeClr val="tx1"/>
                </a:solidFill>
              </a:rPr>
              <a:t>chicos</a:t>
            </a:r>
            <a:r>
              <a:rPr lang="en-GB" sz="2100" b="1" dirty="0">
                <a:solidFill>
                  <a:schemeClr val="tx1"/>
                </a:solidFill>
              </a:rPr>
              <a:t> son </a:t>
            </a:r>
            <a:r>
              <a:rPr lang="en-GB" sz="2100" b="1" dirty="0" err="1">
                <a:solidFill>
                  <a:schemeClr val="tx1"/>
                </a:solidFill>
              </a:rPr>
              <a:t>muy</a:t>
            </a:r>
            <a:r>
              <a:rPr lang="en-GB" sz="2100" b="1" dirty="0">
                <a:solidFill>
                  <a:schemeClr val="tx1"/>
                </a:solidFill>
              </a:rPr>
              <a:t> </a:t>
            </a:r>
            <a:r>
              <a:rPr lang="en-GB" sz="2100" b="1" dirty="0" err="1">
                <a:solidFill>
                  <a:schemeClr val="tx1"/>
                </a:solidFill>
              </a:rPr>
              <a:t>guapos</a:t>
            </a:r>
            <a:r>
              <a:rPr lang="en-GB" sz="2100" b="1" dirty="0">
                <a:solidFill>
                  <a:schemeClr val="tx1"/>
                </a:solidFill>
              </a:rPr>
              <a:t>. Mi </a:t>
            </a:r>
            <a:r>
              <a:rPr lang="en-GB" sz="2100" b="1" dirty="0" err="1">
                <a:solidFill>
                  <a:schemeClr val="tx1"/>
                </a:solidFill>
              </a:rPr>
              <a:t>canción</a:t>
            </a:r>
            <a:r>
              <a:rPr lang="en-GB" sz="2100" b="1" dirty="0">
                <a:solidFill>
                  <a:schemeClr val="tx1"/>
                </a:solidFill>
              </a:rPr>
              <a:t> </a:t>
            </a:r>
            <a:r>
              <a:rPr lang="en-GB" sz="2100" b="1" dirty="0" err="1">
                <a:solidFill>
                  <a:schemeClr val="tx1"/>
                </a:solidFill>
              </a:rPr>
              <a:t>favorita</a:t>
            </a:r>
            <a:r>
              <a:rPr lang="en-GB" sz="2100" b="1" dirty="0">
                <a:solidFill>
                  <a:schemeClr val="tx1"/>
                </a:solidFill>
              </a:rPr>
              <a:t> </a:t>
            </a:r>
            <a:r>
              <a:rPr lang="en-GB" sz="2100" b="1" dirty="0" err="1">
                <a:solidFill>
                  <a:schemeClr val="tx1"/>
                </a:solidFill>
              </a:rPr>
              <a:t>es</a:t>
            </a:r>
            <a:r>
              <a:rPr lang="en-GB" sz="2100" b="1" dirty="0">
                <a:solidFill>
                  <a:schemeClr val="tx1"/>
                </a:solidFill>
              </a:rPr>
              <a:t> ‘</a:t>
            </a:r>
            <a:r>
              <a:rPr lang="en-GB" sz="2100" b="1" dirty="0" err="1">
                <a:solidFill>
                  <a:schemeClr val="tx1"/>
                </a:solidFill>
              </a:rPr>
              <a:t>Gotta</a:t>
            </a:r>
            <a:r>
              <a:rPr lang="en-GB" sz="2100" b="1" dirty="0">
                <a:solidFill>
                  <a:schemeClr val="tx1"/>
                </a:solidFill>
              </a:rPr>
              <a:t> Be You’. </a:t>
            </a:r>
            <a:r>
              <a:rPr lang="en-GB" sz="2100" b="1" dirty="0" err="1">
                <a:solidFill>
                  <a:schemeClr val="tx1"/>
                </a:solidFill>
              </a:rPr>
              <a:t>Es</a:t>
            </a:r>
            <a:r>
              <a:rPr lang="en-GB" sz="2100" b="1" dirty="0">
                <a:solidFill>
                  <a:schemeClr val="tx1"/>
                </a:solidFill>
              </a:rPr>
              <a:t> </a:t>
            </a:r>
            <a:r>
              <a:rPr lang="en-GB" sz="2100" b="1" dirty="0" err="1">
                <a:solidFill>
                  <a:schemeClr val="tx1"/>
                </a:solidFill>
              </a:rPr>
              <a:t>muy</a:t>
            </a:r>
            <a:r>
              <a:rPr lang="en-GB" sz="2100" b="1" dirty="0">
                <a:solidFill>
                  <a:schemeClr val="tx1"/>
                </a:solidFill>
              </a:rPr>
              <a:t> triste.</a:t>
            </a:r>
          </a:p>
        </p:txBody>
      </p:sp>
      <p:sp>
        <p:nvSpPr>
          <p:cNvPr id="7" name="Rectangle 6">
            <a:extLst>
              <a:ext uri="{FF2B5EF4-FFF2-40B4-BE49-F238E27FC236}">
                <a16:creationId xmlns:a16="http://schemas.microsoft.com/office/drawing/2014/main" id="{6A680F66-BB71-41D6-925A-B838C42747E7}"/>
              </a:ext>
            </a:extLst>
          </p:cNvPr>
          <p:cNvSpPr/>
          <p:nvPr/>
        </p:nvSpPr>
        <p:spPr>
          <a:xfrm>
            <a:off x="6348328" y="1196752"/>
            <a:ext cx="2664000" cy="4032448"/>
          </a:xfrm>
          <a:prstGeom prst="rect">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900" b="1" dirty="0"/>
              <a:t>Me </a:t>
            </a:r>
            <a:r>
              <a:rPr lang="en-GB" sz="1900" b="1" dirty="0" err="1"/>
              <a:t>gusta</a:t>
            </a:r>
            <a:r>
              <a:rPr lang="en-GB" sz="1900" b="1" dirty="0"/>
              <a:t> </a:t>
            </a:r>
            <a:r>
              <a:rPr lang="en-GB" sz="1900" b="1" dirty="0" err="1"/>
              <a:t>mucho</a:t>
            </a:r>
            <a:r>
              <a:rPr lang="en-GB" sz="1900" b="1" dirty="0"/>
              <a:t> la </a:t>
            </a:r>
            <a:r>
              <a:rPr lang="en-GB" sz="1900" b="1" dirty="0" err="1"/>
              <a:t>música</a:t>
            </a:r>
            <a:r>
              <a:rPr lang="en-GB" sz="1900" b="1" dirty="0"/>
              <a:t> del cantante </a:t>
            </a:r>
            <a:r>
              <a:rPr lang="en-GB" sz="1900" b="1" dirty="0" err="1"/>
              <a:t>colombiano</a:t>
            </a:r>
            <a:r>
              <a:rPr lang="en-GB" sz="1900" b="1" dirty="0"/>
              <a:t> </a:t>
            </a:r>
            <a:r>
              <a:rPr lang="en-GB" sz="1900" b="1" dirty="0" err="1"/>
              <a:t>Juanes</a:t>
            </a:r>
            <a:r>
              <a:rPr lang="en-GB" sz="1900" b="1" dirty="0"/>
              <a:t>. Mi </a:t>
            </a:r>
            <a:r>
              <a:rPr lang="en-GB" sz="1900" b="1" dirty="0" err="1"/>
              <a:t>canción</a:t>
            </a:r>
            <a:r>
              <a:rPr lang="en-GB" sz="1900" b="1" dirty="0"/>
              <a:t> </a:t>
            </a:r>
            <a:r>
              <a:rPr lang="en-GB" sz="1900" b="1" dirty="0" err="1"/>
              <a:t>favorita</a:t>
            </a:r>
            <a:r>
              <a:rPr lang="en-GB" sz="1900" b="1" dirty="0"/>
              <a:t> </a:t>
            </a:r>
            <a:r>
              <a:rPr lang="en-GB" sz="1900" b="1" dirty="0" err="1"/>
              <a:t>es</a:t>
            </a:r>
            <a:r>
              <a:rPr lang="en-GB" sz="1900" b="1" dirty="0"/>
              <a:t> ‘Me </a:t>
            </a:r>
            <a:r>
              <a:rPr lang="en-GB" sz="1900" b="1" dirty="0" err="1"/>
              <a:t>Enamora</a:t>
            </a:r>
            <a:r>
              <a:rPr lang="en-GB" sz="1900" b="1" dirty="0"/>
              <a:t>’ </a:t>
            </a:r>
            <a:r>
              <a:rPr lang="en-GB" sz="1900" b="1" dirty="0" err="1"/>
              <a:t>porque</a:t>
            </a:r>
            <a:r>
              <a:rPr lang="en-GB" sz="1900" b="1" dirty="0"/>
              <a:t> me </a:t>
            </a:r>
            <a:r>
              <a:rPr lang="en-GB" sz="1900" b="1" dirty="0" err="1"/>
              <a:t>encanta</a:t>
            </a:r>
            <a:r>
              <a:rPr lang="en-GB" sz="1900" b="1" dirty="0"/>
              <a:t> la </a:t>
            </a:r>
            <a:r>
              <a:rPr lang="en-GB" sz="1900" b="1" dirty="0" err="1"/>
              <a:t>melodía</a:t>
            </a:r>
            <a:r>
              <a:rPr lang="en-GB" sz="1900" b="1" dirty="0"/>
              <a:t>.</a:t>
            </a:r>
          </a:p>
        </p:txBody>
      </p:sp>
      <p:sp>
        <p:nvSpPr>
          <p:cNvPr id="10" name="Rectangle 9">
            <a:extLst>
              <a:ext uri="{FF2B5EF4-FFF2-40B4-BE49-F238E27FC236}">
                <a16:creationId xmlns:a16="http://schemas.microsoft.com/office/drawing/2014/main" id="{D8420B79-CB45-4895-9420-56E213A6550D}"/>
              </a:ext>
            </a:extLst>
          </p:cNvPr>
          <p:cNvSpPr/>
          <p:nvPr/>
        </p:nvSpPr>
        <p:spPr>
          <a:xfrm>
            <a:off x="9156640" y="1203446"/>
            <a:ext cx="2700000" cy="4032448"/>
          </a:xfrm>
          <a:prstGeom prst="rect">
            <a:avLst/>
          </a:prstGeom>
          <a:solidFill>
            <a:srgbClr val="33CC33">
              <a:alpha val="5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2000" b="1" dirty="0">
                <a:solidFill>
                  <a:schemeClr val="tx1"/>
                </a:solidFill>
              </a:rPr>
              <a:t>Me </a:t>
            </a:r>
            <a:r>
              <a:rPr lang="en-GB" sz="2000" b="1" dirty="0" err="1">
                <a:solidFill>
                  <a:schemeClr val="tx1"/>
                </a:solidFill>
              </a:rPr>
              <a:t>encanta</a:t>
            </a:r>
            <a:r>
              <a:rPr lang="en-GB" sz="2000" b="1" dirty="0">
                <a:solidFill>
                  <a:schemeClr val="tx1"/>
                </a:solidFill>
              </a:rPr>
              <a:t> la </a:t>
            </a:r>
            <a:r>
              <a:rPr lang="en-GB" sz="2000" b="1" dirty="0" err="1">
                <a:solidFill>
                  <a:schemeClr val="tx1"/>
                </a:solidFill>
              </a:rPr>
              <a:t>música</a:t>
            </a:r>
            <a:r>
              <a:rPr lang="en-GB" sz="2000" b="1" dirty="0">
                <a:solidFill>
                  <a:schemeClr val="tx1"/>
                </a:solidFill>
              </a:rPr>
              <a:t> de Taylor Swift </a:t>
            </a:r>
            <a:r>
              <a:rPr lang="en-GB" sz="2000" b="1" dirty="0" err="1">
                <a:solidFill>
                  <a:schemeClr val="tx1"/>
                </a:solidFill>
              </a:rPr>
              <a:t>porque</a:t>
            </a:r>
            <a:r>
              <a:rPr lang="en-GB" sz="2000" b="1" dirty="0">
                <a:solidFill>
                  <a:schemeClr val="tx1"/>
                </a:solidFill>
              </a:rPr>
              <a:t> me </a:t>
            </a:r>
            <a:r>
              <a:rPr lang="en-GB" sz="2000" b="1" dirty="0" err="1">
                <a:solidFill>
                  <a:schemeClr val="tx1"/>
                </a:solidFill>
              </a:rPr>
              <a:t>encanta</a:t>
            </a:r>
            <a:r>
              <a:rPr lang="en-GB" sz="2000" b="1" dirty="0">
                <a:solidFill>
                  <a:schemeClr val="tx1"/>
                </a:solidFill>
              </a:rPr>
              <a:t> la </a:t>
            </a:r>
            <a:r>
              <a:rPr lang="en-GB" sz="2000" b="1" dirty="0" err="1">
                <a:solidFill>
                  <a:schemeClr val="tx1"/>
                </a:solidFill>
              </a:rPr>
              <a:t>letra</a:t>
            </a:r>
            <a:r>
              <a:rPr lang="en-GB" sz="2000" b="1" dirty="0">
                <a:solidFill>
                  <a:schemeClr val="tx1"/>
                </a:solidFill>
              </a:rPr>
              <a:t>. No me </a:t>
            </a:r>
            <a:r>
              <a:rPr lang="en-GB" sz="2000" b="1" dirty="0" err="1">
                <a:solidFill>
                  <a:schemeClr val="tx1"/>
                </a:solidFill>
              </a:rPr>
              <a:t>gusta</a:t>
            </a:r>
            <a:r>
              <a:rPr lang="en-GB" sz="2000" b="1" dirty="0">
                <a:solidFill>
                  <a:schemeClr val="tx1"/>
                </a:solidFill>
              </a:rPr>
              <a:t> nada la </a:t>
            </a:r>
            <a:r>
              <a:rPr lang="en-GB" sz="2000" b="1" dirty="0" err="1">
                <a:solidFill>
                  <a:schemeClr val="tx1"/>
                </a:solidFill>
              </a:rPr>
              <a:t>música</a:t>
            </a:r>
            <a:r>
              <a:rPr lang="en-GB" sz="2000" b="1" dirty="0">
                <a:solidFill>
                  <a:schemeClr val="tx1"/>
                </a:solidFill>
              </a:rPr>
              <a:t> de Katy Perry. </a:t>
            </a:r>
            <a:r>
              <a:rPr lang="en-GB" sz="2000" b="1" dirty="0" err="1">
                <a:solidFill>
                  <a:schemeClr val="tx1"/>
                </a:solidFill>
              </a:rPr>
              <a:t>En</a:t>
            </a:r>
            <a:r>
              <a:rPr lang="en-GB" sz="2000" b="1" dirty="0">
                <a:solidFill>
                  <a:schemeClr val="tx1"/>
                </a:solidFill>
              </a:rPr>
              <a:t> mi opinion, </a:t>
            </a:r>
            <a:r>
              <a:rPr lang="en-GB" sz="2000" b="1" dirty="0" err="1">
                <a:solidFill>
                  <a:schemeClr val="tx1"/>
                </a:solidFill>
              </a:rPr>
              <a:t>es</a:t>
            </a:r>
            <a:r>
              <a:rPr lang="en-GB" sz="2000" b="1" dirty="0">
                <a:solidFill>
                  <a:schemeClr val="tx1"/>
                </a:solidFill>
              </a:rPr>
              <a:t> horrible.</a:t>
            </a:r>
          </a:p>
        </p:txBody>
      </p:sp>
      <p:sp>
        <p:nvSpPr>
          <p:cNvPr id="11" name="Rectangle 10">
            <a:extLst>
              <a:ext uri="{FF2B5EF4-FFF2-40B4-BE49-F238E27FC236}">
                <a16:creationId xmlns:a16="http://schemas.microsoft.com/office/drawing/2014/main" id="{A327DA3A-8297-4244-9465-F403B10A2E41}"/>
              </a:ext>
            </a:extLst>
          </p:cNvPr>
          <p:cNvSpPr/>
          <p:nvPr/>
        </p:nvSpPr>
        <p:spPr>
          <a:xfrm>
            <a:off x="338504" y="5229200"/>
            <a:ext cx="5065810" cy="1384995"/>
          </a:xfrm>
          <a:prstGeom prst="rect">
            <a:avLst/>
          </a:prstGeom>
        </p:spPr>
        <p:txBody>
          <a:bodyPr wrap="none">
            <a:spAutoFit/>
          </a:bodyPr>
          <a:lstStyle/>
          <a:p>
            <a:pPr marL="457200" indent="-457200">
              <a:buFont typeface="+mj-lt"/>
              <a:buAutoNum type="arabicPeriod"/>
            </a:pPr>
            <a:r>
              <a:rPr lang="en-GB" sz="2800" dirty="0"/>
              <a:t>He’s my favourite singer.</a:t>
            </a:r>
          </a:p>
          <a:p>
            <a:pPr marL="457200" indent="-457200">
              <a:buFont typeface="+mj-lt"/>
              <a:buAutoNum type="arabicPeriod"/>
            </a:pPr>
            <a:r>
              <a:rPr lang="en-GB" sz="2800" dirty="0"/>
              <a:t>Because I like the rhythm.</a:t>
            </a:r>
          </a:p>
          <a:p>
            <a:pPr marL="457200" indent="-457200">
              <a:buFont typeface="+mj-lt"/>
              <a:buAutoNum type="arabicPeriod"/>
            </a:pPr>
            <a:r>
              <a:rPr lang="en-GB" sz="2800" dirty="0"/>
              <a:t>My favourite group is…</a:t>
            </a:r>
          </a:p>
        </p:txBody>
      </p:sp>
      <p:sp>
        <p:nvSpPr>
          <p:cNvPr id="12" name="Rectangle 11">
            <a:extLst>
              <a:ext uri="{FF2B5EF4-FFF2-40B4-BE49-F238E27FC236}">
                <a16:creationId xmlns:a16="http://schemas.microsoft.com/office/drawing/2014/main" id="{8C98A3AA-DB63-4D17-9A15-0C75A72A7110}"/>
              </a:ext>
            </a:extLst>
          </p:cNvPr>
          <p:cNvSpPr/>
          <p:nvPr/>
        </p:nvSpPr>
        <p:spPr>
          <a:xfrm>
            <a:off x="5591944" y="5229200"/>
            <a:ext cx="4477508" cy="1384995"/>
          </a:xfrm>
          <a:prstGeom prst="rect">
            <a:avLst/>
          </a:prstGeom>
        </p:spPr>
        <p:txBody>
          <a:bodyPr wrap="none">
            <a:spAutoFit/>
          </a:bodyPr>
          <a:lstStyle/>
          <a:p>
            <a:pPr marL="514350" indent="-514350">
              <a:buFont typeface="+mj-lt"/>
              <a:buAutoNum type="arabicPeriod" startAt="4"/>
            </a:pPr>
            <a:r>
              <a:rPr lang="en-GB" sz="2800" dirty="0"/>
              <a:t>My favourite song is…</a:t>
            </a:r>
          </a:p>
          <a:p>
            <a:pPr marL="514350" indent="-514350">
              <a:buFont typeface="+mj-lt"/>
              <a:buAutoNum type="arabicPeriod" startAt="4"/>
            </a:pPr>
            <a:r>
              <a:rPr lang="en-GB" sz="2800" dirty="0"/>
              <a:t>I love the tune.</a:t>
            </a:r>
          </a:p>
          <a:p>
            <a:pPr marL="514350" indent="-514350">
              <a:buFont typeface="+mj-lt"/>
              <a:buAutoNum type="arabicPeriod" startAt="4"/>
            </a:pPr>
            <a:r>
              <a:rPr lang="en-GB" sz="2800" dirty="0"/>
              <a:t>I love the lyrics.</a:t>
            </a:r>
          </a:p>
        </p:txBody>
      </p:sp>
      <p:pic>
        <p:nvPicPr>
          <p:cNvPr id="5122" name="Picture 2" descr="Image result for bruno mars">
            <a:extLst>
              <a:ext uri="{FF2B5EF4-FFF2-40B4-BE49-F238E27FC236}">
                <a16:creationId xmlns:a16="http://schemas.microsoft.com/office/drawing/2014/main" id="{4B71732C-8E18-487E-A9A8-58E1490EB01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7408" y="3347968"/>
            <a:ext cx="1809224" cy="18092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one direction">
            <a:extLst>
              <a:ext uri="{FF2B5EF4-FFF2-40B4-BE49-F238E27FC236}">
                <a16:creationId xmlns:a16="http://schemas.microsoft.com/office/drawing/2014/main" id="{16BCABD7-79FF-4850-973E-F6F3F206A9D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60176" y="3498471"/>
            <a:ext cx="2714792" cy="15082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juanes">
            <a:extLst>
              <a:ext uri="{FF2B5EF4-FFF2-40B4-BE49-F238E27FC236}">
                <a16:creationId xmlns:a16="http://schemas.microsoft.com/office/drawing/2014/main" id="{5873A23B-3BCA-4E86-B832-3F103021668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00056" y="3355369"/>
            <a:ext cx="2159372" cy="176997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taylor swift shake it off">
            <a:extLst>
              <a:ext uri="{FF2B5EF4-FFF2-40B4-BE49-F238E27FC236}">
                <a16:creationId xmlns:a16="http://schemas.microsoft.com/office/drawing/2014/main" id="{1BBCC0E4-DD4C-40CA-8AA4-3C330098E5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77106" y="3773665"/>
            <a:ext cx="2439857" cy="1351681"/>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EF132EF9-A6B7-4030-B432-8A581E814EAC}"/>
              </a:ext>
            </a:extLst>
          </p:cNvPr>
          <p:cNvSpPr/>
          <p:nvPr/>
        </p:nvSpPr>
        <p:spPr>
          <a:xfrm>
            <a:off x="7032104" y="75450"/>
            <a:ext cx="4968552" cy="398375"/>
          </a:xfrm>
          <a:prstGeom prst="flowChartAlternateProcess">
            <a:avLst/>
          </a:prstGeom>
          <a:solidFill>
            <a:srgbClr val="FFC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t"/>
          <a:lstStyle/>
          <a:p>
            <a:r>
              <a:rPr lang="en-GB" sz="2000" b="1" dirty="0">
                <a:solidFill>
                  <a:schemeClr val="bg2">
                    <a:lumMod val="10000"/>
                  </a:schemeClr>
                </a:solidFill>
                <a:latin typeface="+mj-lt"/>
              </a:rPr>
              <a:t>Genius Task: </a:t>
            </a:r>
            <a:r>
              <a:rPr lang="en-GB" sz="2000" dirty="0">
                <a:solidFill>
                  <a:schemeClr val="bg2">
                    <a:lumMod val="10000"/>
                  </a:schemeClr>
                </a:solidFill>
                <a:latin typeface="+mj-lt"/>
              </a:rPr>
              <a:t>Who do you agree with and why?</a:t>
            </a:r>
            <a:endParaRPr lang="en-GB" sz="2000" b="1" dirty="0">
              <a:solidFill>
                <a:schemeClr val="bg2">
                  <a:lumMod val="10000"/>
                </a:schemeClr>
              </a:solidFill>
              <a:latin typeface="+mj-lt"/>
            </a:endParaRPr>
          </a:p>
        </p:txBody>
      </p:sp>
    </p:spTree>
    <p:extLst>
      <p:ext uri="{BB962C8B-B14F-4D97-AF65-F5344CB8AC3E}">
        <p14:creationId xmlns:p14="http://schemas.microsoft.com/office/powerpoint/2010/main" val="248831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88F2CF-3236-494F-A995-43DC57A9E26B}"/>
              </a:ext>
            </a:extLst>
          </p:cNvPr>
          <p:cNvPicPr>
            <a:picLocks noChangeAspect="1"/>
          </p:cNvPicPr>
          <p:nvPr/>
        </p:nvPicPr>
        <p:blipFill>
          <a:blip r:embed="rId2"/>
          <a:stretch>
            <a:fillRect/>
          </a:stretch>
        </p:blipFill>
        <p:spPr>
          <a:xfrm>
            <a:off x="3261555" y="116731"/>
            <a:ext cx="4267289" cy="6741269"/>
          </a:xfrm>
          <a:prstGeom prst="rect">
            <a:avLst/>
          </a:prstGeom>
        </p:spPr>
      </p:pic>
    </p:spTree>
    <p:extLst>
      <p:ext uri="{BB962C8B-B14F-4D97-AF65-F5344CB8AC3E}">
        <p14:creationId xmlns:p14="http://schemas.microsoft.com/office/powerpoint/2010/main" val="597536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3EB527-9DC7-42CC-8284-D42CC392BFD8}"/>
              </a:ext>
            </a:extLst>
          </p:cNvPr>
          <p:cNvSpPr/>
          <p:nvPr/>
        </p:nvSpPr>
        <p:spPr>
          <a:xfrm>
            <a:off x="335360" y="253954"/>
            <a:ext cx="2700000" cy="40324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900" b="1" dirty="0">
                <a:solidFill>
                  <a:schemeClr val="tx1"/>
                </a:solidFill>
              </a:rPr>
              <a:t>Me </a:t>
            </a:r>
            <a:r>
              <a:rPr lang="en-GB" sz="1900" b="1" dirty="0" err="1">
                <a:solidFill>
                  <a:schemeClr val="tx1"/>
                </a:solidFill>
              </a:rPr>
              <a:t>encanta</a:t>
            </a:r>
            <a:r>
              <a:rPr lang="en-GB" sz="1900" b="1" dirty="0">
                <a:solidFill>
                  <a:schemeClr val="tx1"/>
                </a:solidFill>
              </a:rPr>
              <a:t> la </a:t>
            </a:r>
            <a:r>
              <a:rPr lang="en-GB" sz="1900" b="1" dirty="0" err="1">
                <a:solidFill>
                  <a:schemeClr val="tx1"/>
                </a:solidFill>
              </a:rPr>
              <a:t>música</a:t>
            </a:r>
            <a:r>
              <a:rPr lang="en-GB" sz="1900" b="1" dirty="0">
                <a:solidFill>
                  <a:schemeClr val="tx1"/>
                </a:solidFill>
              </a:rPr>
              <a:t> de Bruno Mars. </a:t>
            </a:r>
            <a:r>
              <a:rPr lang="en-GB" sz="1900" b="1" dirty="0" err="1">
                <a:solidFill>
                  <a:schemeClr val="tx1"/>
                </a:solidFill>
              </a:rPr>
              <a:t>Es</a:t>
            </a:r>
            <a:r>
              <a:rPr lang="en-GB" sz="1900" b="1" dirty="0">
                <a:solidFill>
                  <a:schemeClr val="tx1"/>
                </a:solidFill>
              </a:rPr>
              <a:t> mi cantante </a:t>
            </a:r>
            <a:r>
              <a:rPr lang="en-GB" sz="1900" b="1" dirty="0" err="1">
                <a:solidFill>
                  <a:schemeClr val="tx1"/>
                </a:solidFill>
              </a:rPr>
              <a:t>favorito</a:t>
            </a:r>
            <a:r>
              <a:rPr lang="en-GB" sz="1900" b="1" dirty="0">
                <a:solidFill>
                  <a:schemeClr val="tx1"/>
                </a:solidFill>
              </a:rPr>
              <a:t>. </a:t>
            </a:r>
            <a:r>
              <a:rPr lang="en-GB" sz="1900" b="1" dirty="0" err="1">
                <a:solidFill>
                  <a:schemeClr val="tx1"/>
                </a:solidFill>
              </a:rPr>
              <a:t>Escucho</a:t>
            </a:r>
            <a:r>
              <a:rPr lang="en-GB" sz="1900" b="1" dirty="0">
                <a:solidFill>
                  <a:schemeClr val="tx1"/>
                </a:solidFill>
              </a:rPr>
              <a:t> R’n’B </a:t>
            </a:r>
            <a:r>
              <a:rPr lang="en-GB" sz="1900" b="1" dirty="0" err="1">
                <a:solidFill>
                  <a:schemeClr val="tx1"/>
                </a:solidFill>
              </a:rPr>
              <a:t>porque</a:t>
            </a:r>
            <a:r>
              <a:rPr lang="en-GB" sz="1900" b="1" dirty="0">
                <a:solidFill>
                  <a:schemeClr val="tx1"/>
                </a:solidFill>
              </a:rPr>
              <a:t> me </a:t>
            </a:r>
            <a:r>
              <a:rPr lang="en-GB" sz="1900" b="1" dirty="0" err="1">
                <a:solidFill>
                  <a:schemeClr val="tx1"/>
                </a:solidFill>
              </a:rPr>
              <a:t>gusta</a:t>
            </a:r>
            <a:r>
              <a:rPr lang="en-GB" sz="1900" b="1" dirty="0">
                <a:solidFill>
                  <a:schemeClr val="tx1"/>
                </a:solidFill>
              </a:rPr>
              <a:t> el </a:t>
            </a:r>
            <a:r>
              <a:rPr lang="en-GB" sz="1900" b="1" dirty="0" err="1">
                <a:solidFill>
                  <a:schemeClr val="tx1"/>
                </a:solidFill>
              </a:rPr>
              <a:t>ritmo</a:t>
            </a:r>
            <a:r>
              <a:rPr lang="en-GB" sz="1900" b="1" dirty="0">
                <a:solidFill>
                  <a:schemeClr val="tx1"/>
                </a:solidFill>
              </a:rPr>
              <a:t>. ¡</a:t>
            </a:r>
            <a:r>
              <a:rPr lang="en-GB" sz="1900" b="1" dirty="0" err="1">
                <a:solidFill>
                  <a:schemeClr val="tx1"/>
                </a:solidFill>
              </a:rPr>
              <a:t>Es</a:t>
            </a:r>
            <a:r>
              <a:rPr lang="en-GB" sz="1900" b="1" dirty="0">
                <a:solidFill>
                  <a:schemeClr val="tx1"/>
                </a:solidFill>
              </a:rPr>
              <a:t> </a:t>
            </a:r>
            <a:r>
              <a:rPr lang="en-GB" sz="1900" b="1" dirty="0" err="1">
                <a:solidFill>
                  <a:schemeClr val="tx1"/>
                </a:solidFill>
              </a:rPr>
              <a:t>guay</a:t>
            </a:r>
            <a:r>
              <a:rPr lang="en-GB" sz="1900" b="1" dirty="0">
                <a:solidFill>
                  <a:schemeClr val="tx1"/>
                </a:solidFill>
              </a:rPr>
              <a:t>!</a:t>
            </a:r>
          </a:p>
        </p:txBody>
      </p:sp>
      <p:sp>
        <p:nvSpPr>
          <p:cNvPr id="5" name="Rectangle 4">
            <a:extLst>
              <a:ext uri="{FF2B5EF4-FFF2-40B4-BE49-F238E27FC236}">
                <a16:creationId xmlns:a16="http://schemas.microsoft.com/office/drawing/2014/main" id="{8F49175F-0FB8-43A4-9E12-4045F4F8C616}"/>
              </a:ext>
            </a:extLst>
          </p:cNvPr>
          <p:cNvSpPr/>
          <p:nvPr/>
        </p:nvSpPr>
        <p:spPr>
          <a:xfrm>
            <a:off x="3222990" y="253954"/>
            <a:ext cx="2989165" cy="4032448"/>
          </a:xfrm>
          <a:prstGeom prst="rect">
            <a:avLst/>
          </a:prstGeom>
          <a:solidFill>
            <a:srgbClr val="FFFF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2100" b="1" dirty="0">
                <a:solidFill>
                  <a:schemeClr val="tx1"/>
                </a:solidFill>
              </a:rPr>
              <a:t>Mi </a:t>
            </a:r>
            <a:r>
              <a:rPr lang="en-GB" sz="2100" b="1" dirty="0" err="1">
                <a:solidFill>
                  <a:schemeClr val="tx1"/>
                </a:solidFill>
              </a:rPr>
              <a:t>grupo</a:t>
            </a:r>
            <a:r>
              <a:rPr lang="en-GB" sz="2100" b="1" dirty="0">
                <a:solidFill>
                  <a:schemeClr val="tx1"/>
                </a:solidFill>
              </a:rPr>
              <a:t> </a:t>
            </a:r>
            <a:r>
              <a:rPr lang="en-GB" sz="2100" b="1" dirty="0" err="1">
                <a:solidFill>
                  <a:schemeClr val="tx1"/>
                </a:solidFill>
              </a:rPr>
              <a:t>favorito</a:t>
            </a:r>
            <a:r>
              <a:rPr lang="en-GB" sz="2100" b="1" dirty="0">
                <a:solidFill>
                  <a:schemeClr val="tx1"/>
                </a:solidFill>
              </a:rPr>
              <a:t> </a:t>
            </a:r>
            <a:r>
              <a:rPr lang="en-GB" sz="2100" b="1" dirty="0" err="1">
                <a:solidFill>
                  <a:schemeClr val="tx1"/>
                </a:solidFill>
              </a:rPr>
              <a:t>es</a:t>
            </a:r>
            <a:r>
              <a:rPr lang="en-GB" sz="2100" b="1" dirty="0">
                <a:solidFill>
                  <a:schemeClr val="tx1"/>
                </a:solidFill>
              </a:rPr>
              <a:t> One Direction </a:t>
            </a:r>
            <a:r>
              <a:rPr lang="en-GB" sz="2100" b="1" dirty="0" err="1">
                <a:solidFill>
                  <a:schemeClr val="tx1"/>
                </a:solidFill>
              </a:rPr>
              <a:t>porque</a:t>
            </a:r>
            <a:r>
              <a:rPr lang="en-GB" sz="2100" b="1" dirty="0">
                <a:solidFill>
                  <a:schemeClr val="tx1"/>
                </a:solidFill>
              </a:rPr>
              <a:t> </a:t>
            </a:r>
            <a:r>
              <a:rPr lang="en-GB" sz="2100" b="1" dirty="0" err="1">
                <a:solidFill>
                  <a:schemeClr val="tx1"/>
                </a:solidFill>
              </a:rPr>
              <a:t>los</a:t>
            </a:r>
            <a:r>
              <a:rPr lang="en-GB" sz="2100" b="1" dirty="0">
                <a:solidFill>
                  <a:schemeClr val="tx1"/>
                </a:solidFill>
              </a:rPr>
              <a:t> </a:t>
            </a:r>
            <a:r>
              <a:rPr lang="en-GB" sz="2100" b="1" dirty="0" err="1">
                <a:solidFill>
                  <a:schemeClr val="tx1"/>
                </a:solidFill>
              </a:rPr>
              <a:t>chicos</a:t>
            </a:r>
            <a:r>
              <a:rPr lang="en-GB" sz="2100" b="1" dirty="0">
                <a:solidFill>
                  <a:schemeClr val="tx1"/>
                </a:solidFill>
              </a:rPr>
              <a:t> son </a:t>
            </a:r>
            <a:r>
              <a:rPr lang="en-GB" sz="2100" b="1" dirty="0" err="1">
                <a:solidFill>
                  <a:schemeClr val="tx1"/>
                </a:solidFill>
              </a:rPr>
              <a:t>muy</a:t>
            </a:r>
            <a:r>
              <a:rPr lang="en-GB" sz="2100" b="1" dirty="0">
                <a:solidFill>
                  <a:schemeClr val="tx1"/>
                </a:solidFill>
              </a:rPr>
              <a:t> </a:t>
            </a:r>
            <a:r>
              <a:rPr lang="en-GB" sz="2100" b="1" dirty="0" err="1">
                <a:solidFill>
                  <a:schemeClr val="tx1"/>
                </a:solidFill>
              </a:rPr>
              <a:t>guapos</a:t>
            </a:r>
            <a:r>
              <a:rPr lang="en-GB" sz="2100" b="1" dirty="0">
                <a:solidFill>
                  <a:schemeClr val="tx1"/>
                </a:solidFill>
              </a:rPr>
              <a:t>. Mi </a:t>
            </a:r>
            <a:r>
              <a:rPr lang="en-GB" sz="2100" b="1" dirty="0" err="1">
                <a:solidFill>
                  <a:schemeClr val="tx1"/>
                </a:solidFill>
              </a:rPr>
              <a:t>canción</a:t>
            </a:r>
            <a:r>
              <a:rPr lang="en-GB" sz="2100" b="1" dirty="0">
                <a:solidFill>
                  <a:schemeClr val="tx1"/>
                </a:solidFill>
              </a:rPr>
              <a:t> </a:t>
            </a:r>
            <a:r>
              <a:rPr lang="en-GB" sz="2100" b="1" dirty="0" err="1">
                <a:solidFill>
                  <a:schemeClr val="tx1"/>
                </a:solidFill>
              </a:rPr>
              <a:t>favorita</a:t>
            </a:r>
            <a:r>
              <a:rPr lang="en-GB" sz="2100" b="1" dirty="0">
                <a:solidFill>
                  <a:schemeClr val="tx1"/>
                </a:solidFill>
              </a:rPr>
              <a:t> </a:t>
            </a:r>
            <a:r>
              <a:rPr lang="en-GB" sz="2100" b="1" dirty="0" err="1">
                <a:solidFill>
                  <a:schemeClr val="tx1"/>
                </a:solidFill>
              </a:rPr>
              <a:t>es</a:t>
            </a:r>
            <a:r>
              <a:rPr lang="en-GB" sz="2100" b="1" dirty="0">
                <a:solidFill>
                  <a:schemeClr val="tx1"/>
                </a:solidFill>
              </a:rPr>
              <a:t> ‘</a:t>
            </a:r>
            <a:r>
              <a:rPr lang="en-GB" sz="2100" b="1" dirty="0" err="1">
                <a:solidFill>
                  <a:schemeClr val="tx1"/>
                </a:solidFill>
              </a:rPr>
              <a:t>Gotta</a:t>
            </a:r>
            <a:r>
              <a:rPr lang="en-GB" sz="2100" b="1" dirty="0">
                <a:solidFill>
                  <a:schemeClr val="tx1"/>
                </a:solidFill>
              </a:rPr>
              <a:t> Be You’. </a:t>
            </a:r>
            <a:r>
              <a:rPr lang="en-GB" sz="2100" b="1" dirty="0" err="1">
                <a:solidFill>
                  <a:schemeClr val="tx1"/>
                </a:solidFill>
              </a:rPr>
              <a:t>Es</a:t>
            </a:r>
            <a:r>
              <a:rPr lang="en-GB" sz="2100" b="1" dirty="0">
                <a:solidFill>
                  <a:schemeClr val="tx1"/>
                </a:solidFill>
              </a:rPr>
              <a:t> </a:t>
            </a:r>
            <a:r>
              <a:rPr lang="en-GB" sz="2100" b="1" dirty="0" err="1">
                <a:solidFill>
                  <a:schemeClr val="tx1"/>
                </a:solidFill>
              </a:rPr>
              <a:t>muy</a:t>
            </a:r>
            <a:r>
              <a:rPr lang="en-GB" sz="2100" b="1" dirty="0">
                <a:solidFill>
                  <a:schemeClr val="tx1"/>
                </a:solidFill>
              </a:rPr>
              <a:t> triste.</a:t>
            </a:r>
          </a:p>
        </p:txBody>
      </p:sp>
      <p:sp>
        <p:nvSpPr>
          <p:cNvPr id="6" name="Rectangle 5">
            <a:extLst>
              <a:ext uri="{FF2B5EF4-FFF2-40B4-BE49-F238E27FC236}">
                <a16:creationId xmlns:a16="http://schemas.microsoft.com/office/drawing/2014/main" id="{9084F084-3D39-47F5-8E4C-A7350616D172}"/>
              </a:ext>
            </a:extLst>
          </p:cNvPr>
          <p:cNvSpPr/>
          <p:nvPr/>
        </p:nvSpPr>
        <p:spPr>
          <a:xfrm>
            <a:off x="6348328" y="253954"/>
            <a:ext cx="2664000" cy="4032448"/>
          </a:xfrm>
          <a:prstGeom prst="rect">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900" b="1" dirty="0"/>
              <a:t>Me </a:t>
            </a:r>
            <a:r>
              <a:rPr lang="en-GB" sz="1900" b="1" dirty="0" err="1"/>
              <a:t>gusta</a:t>
            </a:r>
            <a:r>
              <a:rPr lang="en-GB" sz="1900" b="1" dirty="0"/>
              <a:t> </a:t>
            </a:r>
            <a:r>
              <a:rPr lang="en-GB" sz="1900" b="1" dirty="0" err="1"/>
              <a:t>mucho</a:t>
            </a:r>
            <a:r>
              <a:rPr lang="en-GB" sz="1900" b="1" dirty="0"/>
              <a:t> la </a:t>
            </a:r>
            <a:r>
              <a:rPr lang="en-GB" sz="1900" b="1" dirty="0" err="1"/>
              <a:t>música</a:t>
            </a:r>
            <a:r>
              <a:rPr lang="en-GB" sz="1900" b="1" dirty="0"/>
              <a:t> del cantante </a:t>
            </a:r>
            <a:r>
              <a:rPr lang="en-GB" sz="1900" b="1" dirty="0" err="1"/>
              <a:t>colombiano</a:t>
            </a:r>
            <a:r>
              <a:rPr lang="en-GB" sz="1900" b="1" dirty="0"/>
              <a:t> </a:t>
            </a:r>
            <a:r>
              <a:rPr lang="en-GB" sz="1900" b="1" dirty="0" err="1"/>
              <a:t>Juanes</a:t>
            </a:r>
            <a:r>
              <a:rPr lang="en-GB" sz="1900" b="1" dirty="0"/>
              <a:t>. Mi </a:t>
            </a:r>
            <a:r>
              <a:rPr lang="en-GB" sz="1900" b="1" dirty="0" err="1"/>
              <a:t>canción</a:t>
            </a:r>
            <a:r>
              <a:rPr lang="en-GB" sz="1900" b="1" dirty="0"/>
              <a:t> </a:t>
            </a:r>
            <a:r>
              <a:rPr lang="en-GB" sz="1900" b="1" dirty="0" err="1"/>
              <a:t>favorita</a:t>
            </a:r>
            <a:r>
              <a:rPr lang="en-GB" sz="1900" b="1" dirty="0"/>
              <a:t> </a:t>
            </a:r>
            <a:r>
              <a:rPr lang="en-GB" sz="1900" b="1" dirty="0" err="1"/>
              <a:t>es</a:t>
            </a:r>
            <a:r>
              <a:rPr lang="en-GB" sz="1900" b="1" dirty="0"/>
              <a:t> ‘Me </a:t>
            </a:r>
            <a:r>
              <a:rPr lang="en-GB" sz="1900" b="1" dirty="0" err="1"/>
              <a:t>Enamora</a:t>
            </a:r>
            <a:r>
              <a:rPr lang="en-GB" sz="1900" b="1" dirty="0"/>
              <a:t>’ </a:t>
            </a:r>
            <a:r>
              <a:rPr lang="en-GB" sz="1900" b="1" dirty="0" err="1"/>
              <a:t>porque</a:t>
            </a:r>
            <a:r>
              <a:rPr lang="en-GB" sz="1900" b="1" dirty="0"/>
              <a:t> me </a:t>
            </a:r>
            <a:r>
              <a:rPr lang="en-GB" sz="1900" b="1" dirty="0" err="1"/>
              <a:t>encanta</a:t>
            </a:r>
            <a:r>
              <a:rPr lang="en-GB" sz="1900" b="1" dirty="0"/>
              <a:t> la </a:t>
            </a:r>
            <a:r>
              <a:rPr lang="en-GB" sz="1900" b="1" dirty="0" err="1"/>
              <a:t>melodía</a:t>
            </a:r>
            <a:r>
              <a:rPr lang="en-GB" sz="1900" b="1" dirty="0"/>
              <a:t>.</a:t>
            </a:r>
          </a:p>
        </p:txBody>
      </p:sp>
      <p:sp>
        <p:nvSpPr>
          <p:cNvPr id="7" name="Rectangle 6">
            <a:extLst>
              <a:ext uri="{FF2B5EF4-FFF2-40B4-BE49-F238E27FC236}">
                <a16:creationId xmlns:a16="http://schemas.microsoft.com/office/drawing/2014/main" id="{00772A42-59CD-4DA8-BB96-F2A472C1BFB9}"/>
              </a:ext>
            </a:extLst>
          </p:cNvPr>
          <p:cNvSpPr/>
          <p:nvPr/>
        </p:nvSpPr>
        <p:spPr>
          <a:xfrm>
            <a:off x="9156640" y="260648"/>
            <a:ext cx="2700000" cy="4032448"/>
          </a:xfrm>
          <a:prstGeom prst="rect">
            <a:avLst/>
          </a:prstGeom>
          <a:solidFill>
            <a:srgbClr val="33CC33">
              <a:alpha val="50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2000" b="1" dirty="0">
                <a:solidFill>
                  <a:schemeClr val="tx1"/>
                </a:solidFill>
              </a:rPr>
              <a:t>Me </a:t>
            </a:r>
            <a:r>
              <a:rPr lang="en-GB" sz="2000" b="1" dirty="0" err="1">
                <a:solidFill>
                  <a:schemeClr val="tx1"/>
                </a:solidFill>
              </a:rPr>
              <a:t>encanta</a:t>
            </a:r>
            <a:r>
              <a:rPr lang="en-GB" sz="2000" b="1" dirty="0">
                <a:solidFill>
                  <a:schemeClr val="tx1"/>
                </a:solidFill>
              </a:rPr>
              <a:t> la </a:t>
            </a:r>
            <a:r>
              <a:rPr lang="en-GB" sz="2000" b="1" dirty="0" err="1">
                <a:solidFill>
                  <a:schemeClr val="tx1"/>
                </a:solidFill>
              </a:rPr>
              <a:t>música</a:t>
            </a:r>
            <a:r>
              <a:rPr lang="en-GB" sz="2000" b="1" dirty="0">
                <a:solidFill>
                  <a:schemeClr val="tx1"/>
                </a:solidFill>
              </a:rPr>
              <a:t> de Taylor Swift </a:t>
            </a:r>
            <a:r>
              <a:rPr lang="en-GB" sz="2000" b="1" dirty="0" err="1">
                <a:solidFill>
                  <a:schemeClr val="tx1"/>
                </a:solidFill>
              </a:rPr>
              <a:t>porque</a:t>
            </a:r>
            <a:r>
              <a:rPr lang="en-GB" sz="2000" b="1" dirty="0">
                <a:solidFill>
                  <a:schemeClr val="tx1"/>
                </a:solidFill>
              </a:rPr>
              <a:t> me </a:t>
            </a:r>
            <a:r>
              <a:rPr lang="en-GB" sz="2000" b="1" dirty="0" err="1">
                <a:solidFill>
                  <a:schemeClr val="tx1"/>
                </a:solidFill>
              </a:rPr>
              <a:t>encanta</a:t>
            </a:r>
            <a:r>
              <a:rPr lang="en-GB" sz="2000" b="1" dirty="0">
                <a:solidFill>
                  <a:schemeClr val="tx1"/>
                </a:solidFill>
              </a:rPr>
              <a:t> la </a:t>
            </a:r>
            <a:r>
              <a:rPr lang="en-GB" sz="2000" b="1" dirty="0" err="1">
                <a:solidFill>
                  <a:schemeClr val="tx1"/>
                </a:solidFill>
              </a:rPr>
              <a:t>letra</a:t>
            </a:r>
            <a:r>
              <a:rPr lang="en-GB" sz="2000" b="1" dirty="0">
                <a:solidFill>
                  <a:schemeClr val="tx1"/>
                </a:solidFill>
              </a:rPr>
              <a:t>. No me </a:t>
            </a:r>
            <a:r>
              <a:rPr lang="en-GB" sz="2000" b="1" dirty="0" err="1">
                <a:solidFill>
                  <a:schemeClr val="tx1"/>
                </a:solidFill>
              </a:rPr>
              <a:t>gusta</a:t>
            </a:r>
            <a:r>
              <a:rPr lang="en-GB" sz="2000" b="1" dirty="0">
                <a:solidFill>
                  <a:schemeClr val="tx1"/>
                </a:solidFill>
              </a:rPr>
              <a:t> nada la </a:t>
            </a:r>
            <a:r>
              <a:rPr lang="en-GB" sz="2000" b="1" dirty="0" err="1">
                <a:solidFill>
                  <a:schemeClr val="tx1"/>
                </a:solidFill>
              </a:rPr>
              <a:t>música</a:t>
            </a:r>
            <a:r>
              <a:rPr lang="en-GB" sz="2000" b="1" dirty="0">
                <a:solidFill>
                  <a:schemeClr val="tx1"/>
                </a:solidFill>
              </a:rPr>
              <a:t> de Katy Perry. </a:t>
            </a:r>
            <a:r>
              <a:rPr lang="en-GB" sz="2000" b="1" dirty="0" err="1">
                <a:solidFill>
                  <a:schemeClr val="tx1"/>
                </a:solidFill>
              </a:rPr>
              <a:t>En</a:t>
            </a:r>
            <a:r>
              <a:rPr lang="en-GB" sz="2000" b="1" dirty="0">
                <a:solidFill>
                  <a:schemeClr val="tx1"/>
                </a:solidFill>
              </a:rPr>
              <a:t> mi opinion, </a:t>
            </a:r>
            <a:r>
              <a:rPr lang="en-GB" sz="2000" b="1" dirty="0" err="1">
                <a:solidFill>
                  <a:schemeClr val="tx1"/>
                </a:solidFill>
              </a:rPr>
              <a:t>es</a:t>
            </a:r>
            <a:r>
              <a:rPr lang="en-GB" sz="2000" b="1" dirty="0">
                <a:solidFill>
                  <a:schemeClr val="tx1"/>
                </a:solidFill>
              </a:rPr>
              <a:t> horrible.</a:t>
            </a:r>
          </a:p>
        </p:txBody>
      </p:sp>
      <p:pic>
        <p:nvPicPr>
          <p:cNvPr id="8" name="Picture 2" descr="Image result for bruno mars">
            <a:extLst>
              <a:ext uri="{FF2B5EF4-FFF2-40B4-BE49-F238E27FC236}">
                <a16:creationId xmlns:a16="http://schemas.microsoft.com/office/drawing/2014/main" id="{4C0ED486-6DDB-4AFB-A0D6-324A6DC5A05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7408" y="2405170"/>
            <a:ext cx="1809224" cy="1809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one direction">
            <a:extLst>
              <a:ext uri="{FF2B5EF4-FFF2-40B4-BE49-F238E27FC236}">
                <a16:creationId xmlns:a16="http://schemas.microsoft.com/office/drawing/2014/main" id="{B7F9FFC3-3C9D-4930-9F0E-DA83DE7817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60176" y="2555673"/>
            <a:ext cx="2714792" cy="15082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juanes">
            <a:extLst>
              <a:ext uri="{FF2B5EF4-FFF2-40B4-BE49-F238E27FC236}">
                <a16:creationId xmlns:a16="http://schemas.microsoft.com/office/drawing/2014/main" id="{8EAFC0A3-D94F-4274-8FFB-AF982E5567B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00056" y="2412571"/>
            <a:ext cx="2159372" cy="1769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taylor swift shake it off">
            <a:extLst>
              <a:ext uri="{FF2B5EF4-FFF2-40B4-BE49-F238E27FC236}">
                <a16:creationId xmlns:a16="http://schemas.microsoft.com/office/drawing/2014/main" id="{A42975A2-A502-48B1-AB3A-2AE6D8A9BDF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77106" y="2830867"/>
            <a:ext cx="2439857" cy="13516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177823D-6DEE-41E0-86AA-9A7A47123250}"/>
              </a:ext>
            </a:extLst>
          </p:cNvPr>
          <p:cNvSpPr/>
          <p:nvPr/>
        </p:nvSpPr>
        <p:spPr>
          <a:xfrm>
            <a:off x="338504" y="4437112"/>
            <a:ext cx="11518136" cy="2246769"/>
          </a:xfrm>
          <a:prstGeom prst="rect">
            <a:avLst/>
          </a:prstGeom>
        </p:spPr>
        <p:txBody>
          <a:bodyPr wrap="square">
            <a:spAutoFit/>
          </a:bodyPr>
          <a:lstStyle/>
          <a:p>
            <a:pPr marL="457200" indent="-457200">
              <a:buFont typeface="+mj-lt"/>
              <a:buAutoNum type="arabicPeriod"/>
            </a:pPr>
            <a:r>
              <a:rPr lang="en-GB" sz="2800" dirty="0"/>
              <a:t>Why does she listen to R’n’B?</a:t>
            </a:r>
          </a:p>
          <a:p>
            <a:pPr marL="457200" indent="-457200">
              <a:buFont typeface="+mj-lt"/>
              <a:buAutoNum type="arabicPeriod"/>
            </a:pPr>
            <a:r>
              <a:rPr lang="en-GB" sz="2800" dirty="0"/>
              <a:t>Why does she like One Direction?</a:t>
            </a:r>
          </a:p>
          <a:p>
            <a:pPr marL="457200" indent="-457200">
              <a:buFont typeface="+mj-lt"/>
              <a:buAutoNum type="arabicPeriod"/>
            </a:pPr>
            <a:r>
              <a:rPr lang="en-GB" sz="2800" dirty="0"/>
              <a:t>Why is ‘Me </a:t>
            </a:r>
            <a:r>
              <a:rPr lang="en-GB" sz="2800" dirty="0" err="1"/>
              <a:t>Enamora</a:t>
            </a:r>
            <a:r>
              <a:rPr lang="en-GB" sz="2800" dirty="0"/>
              <a:t>’ his favourite song?</a:t>
            </a:r>
          </a:p>
          <a:p>
            <a:pPr marL="457200" indent="-457200">
              <a:buFont typeface="+mj-lt"/>
              <a:buAutoNum type="arabicPeriod"/>
            </a:pPr>
            <a:r>
              <a:rPr lang="en-GB" sz="2800" dirty="0"/>
              <a:t>Why does she like Taylor Swift?</a:t>
            </a:r>
          </a:p>
          <a:p>
            <a:pPr marL="457200" indent="-457200">
              <a:buFont typeface="+mj-lt"/>
              <a:buAutoNum type="arabicPeriod"/>
            </a:pPr>
            <a:r>
              <a:rPr lang="en-GB" sz="2800" dirty="0"/>
              <a:t>Why does she not like Katy Perry?</a:t>
            </a:r>
          </a:p>
        </p:txBody>
      </p:sp>
      <p:sp>
        <p:nvSpPr>
          <p:cNvPr id="13" name="Flowchart: Alternate Process 12">
            <a:extLst>
              <a:ext uri="{FF2B5EF4-FFF2-40B4-BE49-F238E27FC236}">
                <a16:creationId xmlns:a16="http://schemas.microsoft.com/office/drawing/2014/main" id="{62B57936-9E90-4A42-83BE-E17D62C92130}"/>
              </a:ext>
            </a:extLst>
          </p:cNvPr>
          <p:cNvSpPr/>
          <p:nvPr/>
        </p:nvSpPr>
        <p:spPr>
          <a:xfrm>
            <a:off x="6960716" y="5877272"/>
            <a:ext cx="4968552" cy="771213"/>
          </a:xfrm>
          <a:prstGeom prst="flowChartAlternateProcess">
            <a:avLst/>
          </a:prstGeom>
          <a:solidFill>
            <a:srgbClr val="FFC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t"/>
          <a:lstStyle/>
          <a:p>
            <a:r>
              <a:rPr lang="en-GB" sz="2000" b="1" dirty="0">
                <a:solidFill>
                  <a:schemeClr val="bg2">
                    <a:lumMod val="10000"/>
                  </a:schemeClr>
                </a:solidFill>
                <a:latin typeface="+mj-lt"/>
              </a:rPr>
              <a:t>Genius Task: </a:t>
            </a:r>
            <a:r>
              <a:rPr lang="en-GB" sz="2000" dirty="0">
                <a:solidFill>
                  <a:schemeClr val="bg2">
                    <a:lumMod val="10000"/>
                  </a:schemeClr>
                </a:solidFill>
                <a:latin typeface="+mj-lt"/>
              </a:rPr>
              <a:t>A) Where is </a:t>
            </a:r>
            <a:r>
              <a:rPr lang="en-GB" sz="2000" dirty="0" err="1">
                <a:solidFill>
                  <a:schemeClr val="bg2">
                    <a:lumMod val="10000"/>
                  </a:schemeClr>
                </a:solidFill>
                <a:latin typeface="+mj-lt"/>
              </a:rPr>
              <a:t>Juanes</a:t>
            </a:r>
            <a:r>
              <a:rPr lang="en-GB" sz="2000" dirty="0">
                <a:solidFill>
                  <a:schemeClr val="bg2">
                    <a:lumMod val="10000"/>
                  </a:schemeClr>
                </a:solidFill>
                <a:latin typeface="+mj-lt"/>
              </a:rPr>
              <a:t> from?</a:t>
            </a:r>
          </a:p>
          <a:p>
            <a:r>
              <a:rPr lang="en-GB" sz="2000" dirty="0">
                <a:solidFill>
                  <a:schemeClr val="bg2">
                    <a:lumMod val="10000"/>
                  </a:schemeClr>
                </a:solidFill>
                <a:latin typeface="+mj-lt"/>
              </a:rPr>
              <a:t>B) Why does she like ‘</a:t>
            </a:r>
            <a:r>
              <a:rPr lang="en-GB" sz="2000" dirty="0" err="1">
                <a:solidFill>
                  <a:schemeClr val="bg2">
                    <a:lumMod val="10000"/>
                  </a:schemeClr>
                </a:solidFill>
                <a:latin typeface="+mj-lt"/>
              </a:rPr>
              <a:t>Gotta</a:t>
            </a:r>
            <a:r>
              <a:rPr lang="en-GB" sz="2000" dirty="0">
                <a:solidFill>
                  <a:schemeClr val="bg2">
                    <a:lumMod val="10000"/>
                  </a:schemeClr>
                </a:solidFill>
                <a:latin typeface="+mj-lt"/>
              </a:rPr>
              <a:t> Be You’?</a:t>
            </a:r>
          </a:p>
        </p:txBody>
      </p:sp>
    </p:spTree>
    <p:extLst>
      <p:ext uri="{BB962C8B-B14F-4D97-AF65-F5344CB8AC3E}">
        <p14:creationId xmlns:p14="http://schemas.microsoft.com/office/powerpoint/2010/main" val="618132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D57C8-608C-41A0-9FDB-BF0BF8F1C9F7}"/>
              </a:ext>
            </a:extLst>
          </p:cNvPr>
          <p:cNvSpPr/>
          <p:nvPr/>
        </p:nvSpPr>
        <p:spPr>
          <a:xfrm>
            <a:off x="3226676" y="1831539"/>
            <a:ext cx="6096000" cy="3693319"/>
          </a:xfrm>
          <a:prstGeom prst="rect">
            <a:avLst/>
          </a:prstGeom>
        </p:spPr>
        <p:txBody>
          <a:bodyPr>
            <a:spAutoFit/>
          </a:bodyPr>
          <a:lstStyle/>
          <a:p>
            <a:pPr marL="457200">
              <a:spcAft>
                <a:spcPts val="0"/>
              </a:spcAft>
            </a:pPr>
            <a:r>
              <a:rPr lang="en-GB" sz="2600" b="1" i="1" u="sng" dirty="0">
                <a:latin typeface="Times New Roman" panose="02020603050405020304" pitchFamily="18" charset="0"/>
                <a:ea typeface="Times New Roman" panose="02020603050405020304" pitchFamily="18" charset="0"/>
              </a:rPr>
              <a:t>Read the vocab. Try and learn it:</a:t>
            </a:r>
            <a:endParaRPr lang="en-GB" sz="2600" dirty="0">
              <a:latin typeface="Times New Roman" panose="02020603050405020304" pitchFamily="18" charset="0"/>
              <a:ea typeface="Times New Roman" panose="02020603050405020304" pitchFamily="18" charset="0"/>
            </a:endParaRPr>
          </a:p>
          <a:p>
            <a:pPr marL="457200">
              <a:spcAft>
                <a:spcPts val="0"/>
              </a:spcAft>
            </a:pPr>
            <a:r>
              <a:rPr lang="en-GB" sz="2600" b="1" dirty="0" err="1">
                <a:latin typeface="Times New Roman" panose="02020603050405020304" pitchFamily="18" charset="0"/>
                <a:ea typeface="Times New Roman" panose="02020603050405020304" pitchFamily="18" charset="0"/>
              </a:rPr>
              <a:t>Prefiero</a:t>
            </a:r>
            <a:r>
              <a:rPr lang="en-GB" sz="2600" b="1" dirty="0">
                <a:latin typeface="Times New Roman" panose="02020603050405020304" pitchFamily="18" charset="0"/>
                <a:ea typeface="Times New Roman" panose="02020603050405020304" pitchFamily="18" charset="0"/>
              </a:rPr>
              <a:t>    = I prefer</a:t>
            </a:r>
            <a:endParaRPr lang="en-GB" sz="2600" dirty="0">
              <a:latin typeface="Times New Roman" panose="02020603050405020304" pitchFamily="18" charset="0"/>
              <a:ea typeface="Times New Roman" panose="02020603050405020304" pitchFamily="18" charset="0"/>
            </a:endParaRPr>
          </a:p>
          <a:p>
            <a:pPr marL="457200">
              <a:spcAft>
                <a:spcPts val="0"/>
              </a:spcAft>
            </a:pPr>
            <a:r>
              <a:rPr lang="en-GB" sz="2600" b="1" dirty="0">
                <a:latin typeface="Times New Roman" panose="02020603050405020304" pitchFamily="18" charset="0"/>
                <a:ea typeface="Times New Roman" panose="02020603050405020304" pitchFamily="18" charset="0"/>
              </a:rPr>
              <a:t>me </a:t>
            </a:r>
            <a:r>
              <a:rPr lang="en-GB" sz="2600" b="1" dirty="0" err="1">
                <a:latin typeface="Times New Roman" panose="02020603050405020304" pitchFamily="18" charset="0"/>
                <a:ea typeface="Times New Roman" panose="02020603050405020304" pitchFamily="18" charset="0"/>
              </a:rPr>
              <a:t>chifla</a:t>
            </a:r>
            <a:r>
              <a:rPr lang="en-GB" sz="2600" b="1" dirty="0">
                <a:latin typeface="Times New Roman" panose="02020603050405020304" pitchFamily="18" charset="0"/>
                <a:ea typeface="Times New Roman" panose="02020603050405020304" pitchFamily="18" charset="0"/>
              </a:rPr>
              <a:t> =I’m crazy about</a:t>
            </a:r>
            <a:endParaRPr lang="en-GB" sz="2600" dirty="0">
              <a:latin typeface="Times New Roman" panose="02020603050405020304" pitchFamily="18" charset="0"/>
              <a:ea typeface="Times New Roman" panose="02020603050405020304" pitchFamily="18" charset="0"/>
            </a:endParaRPr>
          </a:p>
          <a:p>
            <a:pPr marL="457200">
              <a:spcAft>
                <a:spcPts val="0"/>
              </a:spcAft>
            </a:pPr>
            <a:r>
              <a:rPr lang="en-GB" sz="2600" b="1" dirty="0">
                <a:latin typeface="Times New Roman" panose="02020603050405020304" pitchFamily="18" charset="0"/>
                <a:ea typeface="Times New Roman" panose="02020603050405020304" pitchFamily="18" charset="0"/>
              </a:rPr>
              <a:t>me </a:t>
            </a:r>
            <a:r>
              <a:rPr lang="en-GB" sz="2600" b="1" dirty="0" err="1">
                <a:latin typeface="Times New Roman" panose="02020603050405020304" pitchFamily="18" charset="0"/>
                <a:ea typeface="Times New Roman" panose="02020603050405020304" pitchFamily="18" charset="0"/>
              </a:rPr>
              <a:t>encanta</a:t>
            </a:r>
            <a:r>
              <a:rPr lang="en-GB" sz="2600" b="1" dirty="0">
                <a:latin typeface="Times New Roman" panose="02020603050405020304" pitchFamily="18" charset="0"/>
                <a:ea typeface="Times New Roman" panose="02020603050405020304" pitchFamily="18" charset="0"/>
              </a:rPr>
              <a:t> </a:t>
            </a:r>
            <a:r>
              <a:rPr lang="en-GB" sz="2600" b="1" baseline="-25000" dirty="0">
                <a:latin typeface="Times New Roman" panose="02020603050405020304" pitchFamily="18" charset="0"/>
                <a:ea typeface="Times New Roman" panose="02020603050405020304" pitchFamily="18" charset="0"/>
              </a:rPr>
              <a:t>= </a:t>
            </a:r>
            <a:r>
              <a:rPr lang="en-GB" sz="2600" b="1" dirty="0">
                <a:latin typeface="Times New Roman" panose="02020603050405020304" pitchFamily="18" charset="0"/>
                <a:ea typeface="Times New Roman" panose="02020603050405020304" pitchFamily="18" charset="0"/>
              </a:rPr>
              <a:t>I love</a:t>
            </a:r>
            <a:endParaRPr lang="en-GB" sz="2600" dirty="0">
              <a:latin typeface="Times New Roman" panose="02020603050405020304" pitchFamily="18" charset="0"/>
              <a:ea typeface="Times New Roman" panose="02020603050405020304" pitchFamily="18" charset="0"/>
            </a:endParaRPr>
          </a:p>
          <a:p>
            <a:pPr marL="457200">
              <a:spcAft>
                <a:spcPts val="0"/>
              </a:spcAft>
            </a:pPr>
            <a:r>
              <a:rPr lang="en-GB" sz="2600" b="1" dirty="0">
                <a:latin typeface="Times New Roman" panose="02020603050405020304" pitchFamily="18" charset="0"/>
                <a:ea typeface="Times New Roman" panose="02020603050405020304" pitchFamily="18" charset="0"/>
              </a:rPr>
              <a:t>me </a:t>
            </a:r>
            <a:r>
              <a:rPr lang="en-GB" sz="2600" b="1" dirty="0" err="1">
                <a:latin typeface="Times New Roman" panose="02020603050405020304" pitchFamily="18" charset="0"/>
                <a:ea typeface="Times New Roman" panose="02020603050405020304" pitchFamily="18" charset="0"/>
              </a:rPr>
              <a:t>mola</a:t>
            </a:r>
            <a:r>
              <a:rPr lang="en-GB" sz="2600" b="1" dirty="0">
                <a:latin typeface="Times New Roman" panose="02020603050405020304" pitchFamily="18" charset="0"/>
                <a:ea typeface="Times New Roman" panose="02020603050405020304" pitchFamily="18" charset="0"/>
              </a:rPr>
              <a:t> = It’s cool to me</a:t>
            </a:r>
            <a:endParaRPr lang="en-GB" sz="2600" dirty="0">
              <a:latin typeface="Times New Roman" panose="02020603050405020304" pitchFamily="18" charset="0"/>
              <a:ea typeface="Times New Roman" panose="02020603050405020304" pitchFamily="18" charset="0"/>
            </a:endParaRPr>
          </a:p>
          <a:p>
            <a:pPr marL="457200">
              <a:spcAft>
                <a:spcPts val="0"/>
              </a:spcAft>
            </a:pPr>
            <a:r>
              <a:rPr lang="en-GB" sz="2600" b="1" dirty="0">
                <a:latin typeface="Times New Roman" panose="02020603050405020304" pitchFamily="18" charset="0"/>
                <a:ea typeface="Times New Roman" panose="02020603050405020304" pitchFamily="18" charset="0"/>
              </a:rPr>
              <a:t>me </a:t>
            </a:r>
            <a:r>
              <a:rPr lang="en-GB" sz="2600" b="1" dirty="0" err="1">
                <a:latin typeface="Times New Roman" panose="02020603050405020304" pitchFamily="18" charset="0"/>
                <a:ea typeface="Times New Roman" panose="02020603050405020304" pitchFamily="18" charset="0"/>
              </a:rPr>
              <a:t>flipa</a:t>
            </a:r>
            <a:r>
              <a:rPr lang="en-GB" sz="2600" b="1" dirty="0">
                <a:latin typeface="Times New Roman" panose="02020603050405020304" pitchFamily="18" charset="0"/>
                <a:ea typeface="Times New Roman" panose="02020603050405020304" pitchFamily="18" charset="0"/>
              </a:rPr>
              <a:t> = I go mental for</a:t>
            </a:r>
            <a:endParaRPr lang="en-GB" sz="2600" dirty="0">
              <a:latin typeface="Times New Roman" panose="02020603050405020304" pitchFamily="18" charset="0"/>
              <a:ea typeface="Times New Roman" panose="02020603050405020304" pitchFamily="18" charset="0"/>
            </a:endParaRPr>
          </a:p>
          <a:p>
            <a:pPr marL="457200">
              <a:spcAft>
                <a:spcPts val="0"/>
              </a:spcAft>
            </a:pPr>
            <a:r>
              <a:rPr lang="en-GB" sz="2600" b="1" dirty="0">
                <a:latin typeface="Times New Roman" panose="02020603050405020304" pitchFamily="18" charset="0"/>
                <a:ea typeface="Times New Roman" panose="02020603050405020304" pitchFamily="18" charset="0"/>
              </a:rPr>
              <a:t>no me </a:t>
            </a:r>
            <a:r>
              <a:rPr lang="en-GB" sz="2600" b="1" dirty="0" err="1">
                <a:latin typeface="Times New Roman" panose="02020603050405020304" pitchFamily="18" charset="0"/>
                <a:ea typeface="Times New Roman" panose="02020603050405020304" pitchFamily="18" charset="0"/>
              </a:rPr>
              <a:t>gusta</a:t>
            </a:r>
            <a:r>
              <a:rPr lang="en-GB" sz="2600" b="1" dirty="0">
                <a:latin typeface="Times New Roman" panose="02020603050405020304" pitchFamily="18" charset="0"/>
                <a:ea typeface="Times New Roman" panose="02020603050405020304" pitchFamily="18" charset="0"/>
              </a:rPr>
              <a:t> (nada)</a:t>
            </a:r>
            <a:endParaRPr lang="en-GB" sz="2600" dirty="0">
              <a:latin typeface="Times New Roman" panose="02020603050405020304" pitchFamily="18" charset="0"/>
              <a:ea typeface="Times New Roman" panose="02020603050405020304" pitchFamily="18" charset="0"/>
            </a:endParaRPr>
          </a:p>
          <a:p>
            <a:pPr marL="457200">
              <a:spcAft>
                <a:spcPts val="0"/>
              </a:spcAft>
            </a:pPr>
            <a:r>
              <a:rPr lang="en-GB" sz="2600" b="1" dirty="0" err="1">
                <a:latin typeface="Times New Roman" panose="02020603050405020304" pitchFamily="18" charset="0"/>
                <a:ea typeface="Times New Roman" panose="02020603050405020304" pitchFamily="18" charset="0"/>
              </a:rPr>
              <a:t>odio</a:t>
            </a:r>
            <a:r>
              <a:rPr lang="en-GB" sz="2600" b="1" dirty="0">
                <a:latin typeface="Times New Roman" panose="02020603050405020304" pitchFamily="18" charset="0"/>
                <a:ea typeface="Times New Roman" panose="02020603050405020304" pitchFamily="18" charset="0"/>
              </a:rPr>
              <a:t> = I don’t like (at all)</a:t>
            </a:r>
            <a:endParaRPr lang="en-GB" sz="2600" dirty="0">
              <a:latin typeface="Times New Roman" panose="02020603050405020304" pitchFamily="18" charset="0"/>
              <a:ea typeface="Times New Roman" panose="02020603050405020304" pitchFamily="18" charset="0"/>
            </a:endParaRPr>
          </a:p>
          <a:p>
            <a:pPr marL="457200">
              <a:spcAft>
                <a:spcPts val="0"/>
              </a:spcAft>
            </a:pPr>
            <a:r>
              <a:rPr lang="en-GB" sz="2600" b="1" dirty="0" err="1">
                <a:latin typeface="Times New Roman" panose="02020603050405020304" pitchFamily="18" charset="0"/>
                <a:ea typeface="Times New Roman" panose="02020603050405020304" pitchFamily="18" charset="0"/>
              </a:rPr>
              <a:t>detesto</a:t>
            </a:r>
            <a:r>
              <a:rPr lang="en-GB" sz="2600" b="1" dirty="0">
                <a:latin typeface="Times New Roman" panose="02020603050405020304" pitchFamily="18" charset="0"/>
                <a:ea typeface="Times New Roman" panose="02020603050405020304" pitchFamily="18" charset="0"/>
              </a:rPr>
              <a:t> = I detest</a:t>
            </a:r>
            <a:endParaRPr lang="en-GB" sz="2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7634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B2060D-D855-4793-9F61-90B9917109BD}"/>
              </a:ext>
            </a:extLst>
          </p:cNvPr>
          <p:cNvSpPr/>
          <p:nvPr/>
        </p:nvSpPr>
        <p:spPr>
          <a:xfrm>
            <a:off x="2480441" y="1751187"/>
            <a:ext cx="7231117" cy="2893100"/>
          </a:xfrm>
          <a:prstGeom prst="rect">
            <a:avLst/>
          </a:prstGeom>
        </p:spPr>
        <p:txBody>
          <a:bodyPr wrap="square">
            <a:spAutoFit/>
          </a:bodyPr>
          <a:lstStyle/>
          <a:p>
            <a:pPr marL="457200">
              <a:spcAft>
                <a:spcPts val="0"/>
              </a:spcAft>
            </a:pPr>
            <a:r>
              <a:rPr lang="en-GB" sz="2600" b="1" i="1" u="sng" dirty="0">
                <a:latin typeface="Times New Roman" panose="02020603050405020304" pitchFamily="18" charset="0"/>
                <a:ea typeface="Times New Roman" panose="02020603050405020304" pitchFamily="18" charset="0"/>
              </a:rPr>
              <a:t>Translate the following text in to English:</a:t>
            </a:r>
            <a:endParaRPr lang="en-GB" sz="2600" dirty="0">
              <a:latin typeface="Times New Roman" panose="02020603050405020304" pitchFamily="18" charset="0"/>
              <a:ea typeface="Times New Roman" panose="02020603050405020304" pitchFamily="18" charset="0"/>
            </a:endParaRPr>
          </a:p>
          <a:p>
            <a:pPr marL="457200">
              <a:spcAft>
                <a:spcPts val="0"/>
              </a:spcAft>
            </a:pPr>
            <a:r>
              <a:rPr lang="en-GB" sz="2600" b="1" dirty="0">
                <a:latin typeface="Times New Roman" panose="02020603050405020304" pitchFamily="18" charset="0"/>
                <a:ea typeface="Times New Roman" panose="02020603050405020304" pitchFamily="18" charset="0"/>
              </a:rPr>
              <a:t> </a:t>
            </a:r>
            <a:endParaRPr lang="en-GB" sz="2600" dirty="0">
              <a:latin typeface="Times New Roman" panose="02020603050405020304" pitchFamily="18" charset="0"/>
              <a:ea typeface="Times New Roman" panose="02020603050405020304" pitchFamily="18" charset="0"/>
            </a:endParaRPr>
          </a:p>
          <a:p>
            <a:pPr marL="457200">
              <a:spcAft>
                <a:spcPts val="0"/>
              </a:spcAft>
            </a:pPr>
            <a:r>
              <a:rPr lang="en-GB" sz="2600" dirty="0">
                <a:latin typeface="Times New Roman" panose="02020603050405020304" pitchFamily="18" charset="0"/>
                <a:ea typeface="Times New Roman" panose="02020603050405020304" pitchFamily="18" charset="0"/>
              </a:rPr>
              <a:t>Me </a:t>
            </a:r>
            <a:r>
              <a:rPr lang="en-GB" sz="2600" dirty="0" err="1">
                <a:latin typeface="Times New Roman" panose="02020603050405020304" pitchFamily="18" charset="0"/>
                <a:ea typeface="Times New Roman" panose="02020603050405020304" pitchFamily="18" charset="0"/>
              </a:rPr>
              <a:t>gusta</a:t>
            </a:r>
            <a:r>
              <a:rPr lang="en-GB" sz="2600" dirty="0">
                <a:latin typeface="Times New Roman" panose="02020603050405020304" pitchFamily="18" charset="0"/>
                <a:ea typeface="Times New Roman" panose="02020603050405020304" pitchFamily="18" charset="0"/>
              </a:rPr>
              <a:t> el rap, mi cantante </a:t>
            </a:r>
            <a:r>
              <a:rPr lang="en-GB" sz="2600" dirty="0" err="1">
                <a:latin typeface="Times New Roman" panose="02020603050405020304" pitchFamily="18" charset="0"/>
                <a:ea typeface="Times New Roman" panose="02020603050405020304" pitchFamily="18" charset="0"/>
              </a:rPr>
              <a:t>favorito</a:t>
            </a:r>
            <a:r>
              <a:rPr lang="en-GB" sz="2600" dirty="0">
                <a:latin typeface="Times New Roman" panose="02020603050405020304" pitchFamily="18" charset="0"/>
                <a:ea typeface="Times New Roman" panose="02020603050405020304" pitchFamily="18" charset="0"/>
              </a:rPr>
              <a:t> es </a:t>
            </a:r>
            <a:r>
              <a:rPr lang="en-GB" sz="2600" dirty="0" err="1">
                <a:latin typeface="Times New Roman" panose="02020603050405020304" pitchFamily="18" charset="0"/>
                <a:ea typeface="Times New Roman" panose="02020603050405020304" pitchFamily="18" charset="0"/>
              </a:rPr>
              <a:t>Stormzy</a:t>
            </a:r>
            <a:r>
              <a:rPr lang="en-GB" sz="2600" dirty="0">
                <a:latin typeface="Times New Roman" panose="02020603050405020304" pitchFamily="18" charset="0"/>
                <a:ea typeface="Times New Roman" panose="02020603050405020304" pitchFamily="18" charset="0"/>
              </a:rPr>
              <a:t> </a:t>
            </a:r>
            <a:r>
              <a:rPr lang="en-GB" sz="2600" dirty="0" err="1">
                <a:latin typeface="Times New Roman" panose="02020603050405020304" pitchFamily="18" charset="0"/>
                <a:ea typeface="Times New Roman" panose="02020603050405020304" pitchFamily="18" charset="0"/>
              </a:rPr>
              <a:t>porque</a:t>
            </a:r>
            <a:r>
              <a:rPr lang="en-GB" sz="2600" dirty="0">
                <a:latin typeface="Times New Roman" panose="02020603050405020304" pitchFamily="18" charset="0"/>
                <a:ea typeface="Times New Roman" panose="02020603050405020304" pitchFamily="18" charset="0"/>
              </a:rPr>
              <a:t> me </a:t>
            </a:r>
            <a:r>
              <a:rPr lang="en-GB" sz="2600" dirty="0" err="1">
                <a:latin typeface="Times New Roman" panose="02020603050405020304" pitchFamily="18" charset="0"/>
                <a:ea typeface="Times New Roman" panose="02020603050405020304" pitchFamily="18" charset="0"/>
              </a:rPr>
              <a:t>encanta</a:t>
            </a:r>
            <a:r>
              <a:rPr lang="en-GB" sz="2600" dirty="0">
                <a:latin typeface="Times New Roman" panose="02020603050405020304" pitchFamily="18" charset="0"/>
                <a:ea typeface="Times New Roman" panose="02020603050405020304" pitchFamily="18" charset="0"/>
              </a:rPr>
              <a:t> la </a:t>
            </a:r>
            <a:r>
              <a:rPr lang="en-GB" sz="2600" dirty="0" err="1">
                <a:latin typeface="Times New Roman" panose="02020603050405020304" pitchFamily="18" charset="0"/>
                <a:ea typeface="Times New Roman" panose="02020603050405020304" pitchFamily="18" charset="0"/>
              </a:rPr>
              <a:t>letra</a:t>
            </a:r>
            <a:r>
              <a:rPr lang="en-GB" sz="2600" dirty="0">
                <a:latin typeface="Times New Roman" panose="02020603050405020304" pitchFamily="18" charset="0"/>
                <a:ea typeface="Times New Roman" panose="02020603050405020304" pitchFamily="18" charset="0"/>
              </a:rPr>
              <a:t>. Pero no me </a:t>
            </a:r>
            <a:r>
              <a:rPr lang="en-GB" sz="2600" dirty="0" err="1">
                <a:latin typeface="Times New Roman" panose="02020603050405020304" pitchFamily="18" charset="0"/>
                <a:ea typeface="Times New Roman" panose="02020603050405020304" pitchFamily="18" charset="0"/>
              </a:rPr>
              <a:t>gusta</a:t>
            </a:r>
            <a:r>
              <a:rPr lang="en-GB" sz="2600" dirty="0">
                <a:latin typeface="Times New Roman" panose="02020603050405020304" pitchFamily="18" charset="0"/>
                <a:ea typeface="Times New Roman" panose="02020603050405020304" pitchFamily="18" charset="0"/>
              </a:rPr>
              <a:t> nada Little Mix </a:t>
            </a:r>
            <a:r>
              <a:rPr lang="en-GB" sz="2600" dirty="0" err="1">
                <a:latin typeface="Times New Roman" panose="02020603050405020304" pitchFamily="18" charset="0"/>
                <a:ea typeface="Times New Roman" panose="02020603050405020304" pitchFamily="18" charset="0"/>
              </a:rPr>
              <a:t>porque</a:t>
            </a:r>
            <a:r>
              <a:rPr lang="en-GB" sz="2600" dirty="0">
                <a:latin typeface="Times New Roman" panose="02020603050405020304" pitchFamily="18" charset="0"/>
                <a:ea typeface="Times New Roman" panose="02020603050405020304" pitchFamily="18" charset="0"/>
              </a:rPr>
              <a:t> </a:t>
            </a:r>
            <a:r>
              <a:rPr lang="en-GB" sz="2600" dirty="0" err="1">
                <a:latin typeface="Times New Roman" panose="02020603050405020304" pitchFamily="18" charset="0"/>
                <a:ea typeface="Times New Roman" panose="02020603050405020304" pitchFamily="18" charset="0"/>
              </a:rPr>
              <a:t>su</a:t>
            </a:r>
            <a:r>
              <a:rPr lang="en-GB" sz="2600" dirty="0">
                <a:latin typeface="Times New Roman" panose="02020603050405020304" pitchFamily="18" charset="0"/>
                <a:ea typeface="Times New Roman" panose="02020603050405020304" pitchFamily="18" charset="0"/>
              </a:rPr>
              <a:t> </a:t>
            </a:r>
            <a:r>
              <a:rPr lang="en-GB" sz="2600" dirty="0" err="1">
                <a:latin typeface="Times New Roman" panose="02020603050405020304" pitchFamily="18" charset="0"/>
                <a:ea typeface="Times New Roman" panose="02020603050405020304" pitchFamily="18" charset="0"/>
              </a:rPr>
              <a:t>musica</a:t>
            </a:r>
            <a:r>
              <a:rPr lang="en-GB" sz="2600" dirty="0">
                <a:latin typeface="Times New Roman" panose="02020603050405020304" pitchFamily="18" charset="0"/>
                <a:ea typeface="Times New Roman" panose="02020603050405020304" pitchFamily="18" charset="0"/>
              </a:rPr>
              <a:t> es </a:t>
            </a:r>
            <a:r>
              <a:rPr lang="en-GB" sz="2600" dirty="0" err="1">
                <a:latin typeface="Times New Roman" panose="02020603050405020304" pitchFamily="18" charset="0"/>
                <a:ea typeface="Times New Roman" panose="02020603050405020304" pitchFamily="18" charset="0"/>
              </a:rPr>
              <a:t>tonta</a:t>
            </a:r>
            <a:r>
              <a:rPr lang="en-GB" sz="2600" dirty="0">
                <a:latin typeface="Times New Roman" panose="02020603050405020304" pitchFamily="18" charset="0"/>
                <a:ea typeface="Times New Roman" panose="02020603050405020304" pitchFamily="18" charset="0"/>
              </a:rPr>
              <a:t>.</a:t>
            </a:r>
          </a:p>
          <a:p>
            <a:pPr marL="457200">
              <a:spcAft>
                <a:spcPts val="0"/>
              </a:spcAft>
            </a:pPr>
            <a:r>
              <a:rPr lang="en-GB" sz="2600" dirty="0" err="1">
                <a:latin typeface="Times New Roman" panose="02020603050405020304" pitchFamily="18" charset="0"/>
                <a:ea typeface="Times New Roman" panose="02020603050405020304" pitchFamily="18" charset="0"/>
              </a:rPr>
              <a:t>Mañana</a:t>
            </a:r>
            <a:r>
              <a:rPr lang="en-GB" sz="2600" dirty="0">
                <a:latin typeface="Times New Roman" panose="02020603050405020304" pitchFamily="18" charset="0"/>
                <a:ea typeface="Times New Roman" panose="02020603050405020304" pitchFamily="18" charset="0"/>
              </a:rPr>
              <a:t> </a:t>
            </a:r>
            <a:r>
              <a:rPr lang="en-GB" sz="2600" dirty="0" err="1">
                <a:latin typeface="Times New Roman" panose="02020603050405020304" pitchFamily="18" charset="0"/>
                <a:ea typeface="Times New Roman" panose="02020603050405020304" pitchFamily="18" charset="0"/>
              </a:rPr>
              <a:t>voy</a:t>
            </a:r>
            <a:r>
              <a:rPr lang="en-GB" sz="2600" dirty="0">
                <a:latin typeface="Times New Roman" panose="02020603050405020304" pitchFamily="18" charset="0"/>
                <a:ea typeface="Times New Roman" panose="02020603050405020304" pitchFamily="18" charset="0"/>
              </a:rPr>
              <a:t> a </a:t>
            </a:r>
            <a:r>
              <a:rPr lang="en-GB" sz="2600" dirty="0" err="1">
                <a:latin typeface="Times New Roman" panose="02020603050405020304" pitchFamily="18" charset="0"/>
                <a:ea typeface="Times New Roman" panose="02020603050405020304" pitchFamily="18" charset="0"/>
              </a:rPr>
              <a:t>escuchar</a:t>
            </a:r>
            <a:r>
              <a:rPr lang="en-GB" sz="2600" dirty="0">
                <a:latin typeface="Times New Roman" panose="02020603050405020304" pitchFamily="18" charset="0"/>
                <a:ea typeface="Times New Roman" panose="02020603050405020304" pitchFamily="18" charset="0"/>
              </a:rPr>
              <a:t> a Ed Sheeran, es </a:t>
            </a:r>
            <a:r>
              <a:rPr lang="en-GB" sz="2600" dirty="0" err="1">
                <a:latin typeface="Times New Roman" panose="02020603050405020304" pitchFamily="18" charset="0"/>
                <a:ea typeface="Times New Roman" panose="02020603050405020304" pitchFamily="18" charset="0"/>
              </a:rPr>
              <a:t>fenomenal</a:t>
            </a:r>
            <a:r>
              <a:rPr lang="en-GB" sz="2600" dirty="0">
                <a:latin typeface="Times New Roman" panose="02020603050405020304" pitchFamily="18" charset="0"/>
                <a:ea typeface="Times New Roman" panose="02020603050405020304" pitchFamily="18" charset="0"/>
              </a:rPr>
              <a:t>, </a:t>
            </a:r>
            <a:r>
              <a:rPr lang="en-GB" sz="2600" dirty="0" err="1">
                <a:latin typeface="Times New Roman" panose="02020603050405020304" pitchFamily="18" charset="0"/>
                <a:ea typeface="Times New Roman" panose="02020603050405020304" pitchFamily="18" charset="0"/>
              </a:rPr>
              <a:t>va</a:t>
            </a:r>
            <a:r>
              <a:rPr lang="en-GB" sz="2600" dirty="0">
                <a:latin typeface="Times New Roman" panose="02020603050405020304" pitchFamily="18" charset="0"/>
                <a:ea typeface="Times New Roman" panose="02020603050405020304" pitchFamily="18" charset="0"/>
              </a:rPr>
              <a:t> a ser </a:t>
            </a:r>
            <a:r>
              <a:rPr lang="en-GB" sz="2600" dirty="0" err="1">
                <a:latin typeface="Times New Roman" panose="02020603050405020304" pitchFamily="18" charset="0"/>
                <a:ea typeface="Times New Roman" panose="02020603050405020304" pitchFamily="18" charset="0"/>
              </a:rPr>
              <a:t>muy</a:t>
            </a:r>
            <a:r>
              <a:rPr lang="en-GB" sz="2600" dirty="0">
                <a:latin typeface="Times New Roman" panose="02020603050405020304" pitchFamily="18" charset="0"/>
                <a:ea typeface="Times New Roman" panose="02020603050405020304" pitchFamily="18" charset="0"/>
              </a:rPr>
              <a:t> </a:t>
            </a:r>
            <a:r>
              <a:rPr lang="en-GB" sz="2600" dirty="0" err="1">
                <a:latin typeface="Times New Roman" panose="02020603050405020304" pitchFamily="18" charset="0"/>
                <a:ea typeface="Times New Roman" panose="02020603050405020304" pitchFamily="18" charset="0"/>
              </a:rPr>
              <a:t>guay</a:t>
            </a:r>
            <a:r>
              <a:rPr lang="en-GB" sz="2600" dirty="0">
                <a:latin typeface="Times New Roman" panose="02020603050405020304" pitchFamily="18" charset="0"/>
                <a:ea typeface="Times New Roman" panose="02020603050405020304" pitchFamily="18" charset="0"/>
              </a:rPr>
              <a:t> y </a:t>
            </a:r>
            <a:r>
              <a:rPr lang="en-GB" sz="2600" dirty="0" err="1">
                <a:latin typeface="Times New Roman" panose="02020603050405020304" pitchFamily="18" charset="0"/>
                <a:ea typeface="Times New Roman" panose="02020603050405020304" pitchFamily="18" charset="0"/>
              </a:rPr>
              <a:t>divertido</a:t>
            </a:r>
            <a:r>
              <a:rPr lang="en-GB" sz="2600" dirty="0">
                <a:latin typeface="Times New Roman" panose="02020603050405020304" pitchFamily="18" charset="0"/>
                <a:ea typeface="Times New Roman" panose="02020603050405020304" pitchFamily="18" charset="0"/>
              </a:rPr>
              <a:t>.</a:t>
            </a:r>
            <a:endParaRPr lang="en-GB"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168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4F65-6197-4297-871D-18C3DE3F3E70}"/>
              </a:ext>
            </a:extLst>
          </p:cNvPr>
          <p:cNvSpPr txBox="1"/>
          <p:nvPr/>
        </p:nvSpPr>
        <p:spPr>
          <a:xfrm>
            <a:off x="587828" y="130628"/>
            <a:ext cx="11234057" cy="2893100"/>
          </a:xfrm>
          <a:prstGeom prst="rect">
            <a:avLst/>
          </a:prstGeom>
          <a:noFill/>
        </p:spPr>
        <p:txBody>
          <a:bodyPr wrap="square" rtlCol="0">
            <a:spAutoFit/>
          </a:bodyPr>
          <a:lstStyle/>
          <a:p>
            <a:r>
              <a:rPr lang="en-US" sz="2600" dirty="0"/>
              <a:t>OPTIONAL TASK-</a:t>
            </a:r>
          </a:p>
          <a:p>
            <a:endParaRPr lang="en-US" sz="2600" dirty="0"/>
          </a:p>
          <a:p>
            <a:r>
              <a:rPr lang="en-US" sz="2600" dirty="0"/>
              <a:t>Log on to </a:t>
            </a:r>
            <a:r>
              <a:rPr lang="en-US" sz="2600" dirty="0" err="1"/>
              <a:t>Linguascope</a:t>
            </a:r>
            <a:r>
              <a:rPr lang="en-US" sz="2600" dirty="0"/>
              <a:t> and learn the ‘musical instrument’ vocabulary by playing some of the games. Make a note of the new words.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pic>
        <p:nvPicPr>
          <p:cNvPr id="4" name="Picture 3">
            <a:extLst>
              <a:ext uri="{FF2B5EF4-FFF2-40B4-BE49-F238E27FC236}">
                <a16:creationId xmlns:a16="http://schemas.microsoft.com/office/drawing/2014/main" id="{24AA9450-9F96-4944-AD49-9D9F2B831F96}"/>
              </a:ext>
            </a:extLst>
          </p:cNvPr>
          <p:cNvPicPr>
            <a:picLocks noChangeAspect="1"/>
          </p:cNvPicPr>
          <p:nvPr/>
        </p:nvPicPr>
        <p:blipFill>
          <a:blip r:embed="rId2"/>
          <a:stretch>
            <a:fillRect/>
          </a:stretch>
        </p:blipFill>
        <p:spPr>
          <a:xfrm>
            <a:off x="1178741" y="3062217"/>
            <a:ext cx="8862568" cy="2757469"/>
          </a:xfrm>
          <a:prstGeom prst="rect">
            <a:avLst/>
          </a:prstGeom>
        </p:spPr>
      </p:pic>
      <p:sp>
        <p:nvSpPr>
          <p:cNvPr id="5" name="Oval 4">
            <a:extLst>
              <a:ext uri="{FF2B5EF4-FFF2-40B4-BE49-F238E27FC236}">
                <a16:creationId xmlns:a16="http://schemas.microsoft.com/office/drawing/2014/main" id="{73969B64-9D6F-4632-9B27-B1D5F3DB9719}"/>
              </a:ext>
            </a:extLst>
          </p:cNvPr>
          <p:cNvSpPr/>
          <p:nvPr/>
        </p:nvSpPr>
        <p:spPr>
          <a:xfrm>
            <a:off x="4737218" y="4708732"/>
            <a:ext cx="1971231" cy="111095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2215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02ACE6-835B-4BAE-81CF-E47882739E91}"/>
              </a:ext>
            </a:extLst>
          </p:cNvPr>
          <p:cNvSpPr txBox="1"/>
          <p:nvPr/>
        </p:nvSpPr>
        <p:spPr>
          <a:xfrm>
            <a:off x="500887" y="5572421"/>
            <a:ext cx="3798884" cy="605308"/>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5DDC0836-AC60-4408-AECE-958E059D6EA7}"/>
              </a:ext>
            </a:extLst>
          </p:cNvPr>
          <p:cNvSpPr txBox="1"/>
          <p:nvPr/>
        </p:nvSpPr>
        <p:spPr>
          <a:xfrm>
            <a:off x="7473537" y="953057"/>
            <a:ext cx="3798884" cy="605308"/>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E0F2BC49-1FBA-40E6-9419-6B5FAAC5E986}"/>
              </a:ext>
            </a:extLst>
          </p:cNvPr>
          <p:cNvSpPr txBox="1"/>
          <p:nvPr/>
        </p:nvSpPr>
        <p:spPr>
          <a:xfrm>
            <a:off x="5967733" y="11181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
        <p:nvSpPr>
          <p:cNvPr id="2" name="TextBox 1">
            <a:extLst>
              <a:ext uri="{FF2B5EF4-FFF2-40B4-BE49-F238E27FC236}">
                <a16:creationId xmlns:a16="http://schemas.microsoft.com/office/drawing/2014/main" id="{09ADA0CC-7E12-4694-BFD5-E3F687BCB61D}"/>
              </a:ext>
            </a:extLst>
          </p:cNvPr>
          <p:cNvSpPr txBox="1"/>
          <p:nvPr/>
        </p:nvSpPr>
        <p:spPr>
          <a:xfrm>
            <a:off x="199971" y="111815"/>
            <a:ext cx="3967993" cy="461665"/>
          </a:xfrm>
          <a:prstGeom prst="rect">
            <a:avLst/>
          </a:prstGeom>
          <a:noFill/>
        </p:spPr>
        <p:txBody>
          <a:bodyPr wrap="square" rtlCol="0">
            <a:spAutoFit/>
          </a:bodyPr>
          <a:lstStyle/>
          <a:p>
            <a:r>
              <a:rPr lang="en-US" sz="2400" b="1" dirty="0"/>
              <a:t>Week 4 – w/c 26</a:t>
            </a:r>
            <a:r>
              <a:rPr lang="en-US" sz="2400" b="1" baseline="30000" dirty="0"/>
              <a:t>th</a:t>
            </a:r>
            <a:r>
              <a:rPr lang="en-US" sz="2400" b="1" dirty="0"/>
              <a:t> September</a:t>
            </a:r>
            <a:endParaRPr lang="en-GB" sz="2400" b="1" dirty="0"/>
          </a:p>
        </p:txBody>
      </p:sp>
      <p:sp>
        <p:nvSpPr>
          <p:cNvPr id="9" name="TextBox 8">
            <a:extLst>
              <a:ext uri="{FF2B5EF4-FFF2-40B4-BE49-F238E27FC236}">
                <a16:creationId xmlns:a16="http://schemas.microsoft.com/office/drawing/2014/main" id="{278CC39D-A214-4268-9446-F447FCB4C0A6}"/>
              </a:ext>
            </a:extLst>
          </p:cNvPr>
          <p:cNvSpPr txBox="1"/>
          <p:nvPr/>
        </p:nvSpPr>
        <p:spPr>
          <a:xfrm>
            <a:off x="199971" y="4504888"/>
            <a:ext cx="4994981" cy="369332"/>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A80F3A4D-6FD3-4829-890E-EBA53E91FEDE}"/>
              </a:ext>
            </a:extLst>
          </p:cNvPr>
          <p:cNvPicPr>
            <a:picLocks noChangeAspect="1"/>
          </p:cNvPicPr>
          <p:nvPr/>
        </p:nvPicPr>
        <p:blipFill>
          <a:blip r:embed="rId2"/>
          <a:stretch>
            <a:fillRect/>
          </a:stretch>
        </p:blipFill>
        <p:spPr>
          <a:xfrm>
            <a:off x="0" y="2525540"/>
            <a:ext cx="12192000" cy="3156393"/>
          </a:xfrm>
          <a:prstGeom prst="rect">
            <a:avLst/>
          </a:prstGeom>
        </p:spPr>
      </p:pic>
    </p:spTree>
    <p:extLst>
      <p:ext uri="{BB962C8B-B14F-4D97-AF65-F5344CB8AC3E}">
        <p14:creationId xmlns:p14="http://schemas.microsoft.com/office/powerpoint/2010/main" val="1811962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64109-0245-4A4E-8E11-5CC704BDAE70}"/>
              </a:ext>
            </a:extLst>
          </p:cNvPr>
          <p:cNvPicPr>
            <a:picLocks noChangeAspect="1"/>
          </p:cNvPicPr>
          <p:nvPr/>
        </p:nvPicPr>
        <p:blipFill>
          <a:blip r:embed="rId2"/>
          <a:stretch>
            <a:fillRect/>
          </a:stretch>
        </p:blipFill>
        <p:spPr>
          <a:xfrm>
            <a:off x="1049996" y="0"/>
            <a:ext cx="10092008" cy="6858000"/>
          </a:xfrm>
          <a:prstGeom prst="rect">
            <a:avLst/>
          </a:prstGeom>
        </p:spPr>
      </p:pic>
      <p:sp>
        <p:nvSpPr>
          <p:cNvPr id="3" name="TextBox 2">
            <a:extLst>
              <a:ext uri="{FF2B5EF4-FFF2-40B4-BE49-F238E27FC236}">
                <a16:creationId xmlns:a16="http://schemas.microsoft.com/office/drawing/2014/main" id="{979801D8-F8D5-4C8B-BE98-E80F5242C265}"/>
              </a:ext>
            </a:extLst>
          </p:cNvPr>
          <p:cNvSpPr txBox="1"/>
          <p:nvPr/>
        </p:nvSpPr>
        <p:spPr>
          <a:xfrm>
            <a:off x="6957848" y="0"/>
            <a:ext cx="5234152" cy="369332"/>
          </a:xfrm>
          <a:prstGeom prst="rect">
            <a:avLst/>
          </a:prstGeom>
          <a:solidFill>
            <a:schemeClr val="bg1"/>
          </a:solidFill>
        </p:spPr>
        <p:txBody>
          <a:bodyPr wrap="square" rtlCol="0">
            <a:spAutoFit/>
          </a:bodyPr>
          <a:lstStyle/>
          <a:p>
            <a:r>
              <a:rPr lang="en-US" dirty="0"/>
              <a:t>Match up the pictures 1-9 with the </a:t>
            </a:r>
            <a:r>
              <a:rPr lang="en-US" dirty="0" err="1"/>
              <a:t>programmes</a:t>
            </a:r>
            <a:r>
              <a:rPr lang="en-US" dirty="0"/>
              <a:t> a-</a:t>
            </a:r>
            <a:r>
              <a:rPr lang="en-US" dirty="0" err="1"/>
              <a:t>i</a:t>
            </a:r>
            <a:endParaRPr lang="en-GB" dirty="0"/>
          </a:p>
        </p:txBody>
      </p:sp>
    </p:spTree>
    <p:extLst>
      <p:ext uri="{BB962C8B-B14F-4D97-AF65-F5344CB8AC3E}">
        <p14:creationId xmlns:p14="http://schemas.microsoft.com/office/powerpoint/2010/main" val="3156423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7B4AEB-F580-41A6-BC85-596B039BAEE4}"/>
              </a:ext>
            </a:extLst>
          </p:cNvPr>
          <p:cNvPicPr>
            <a:picLocks noChangeAspect="1"/>
          </p:cNvPicPr>
          <p:nvPr/>
        </p:nvPicPr>
        <p:blipFill>
          <a:blip r:embed="rId2"/>
          <a:stretch>
            <a:fillRect/>
          </a:stretch>
        </p:blipFill>
        <p:spPr>
          <a:xfrm>
            <a:off x="3473997" y="1271422"/>
            <a:ext cx="5680513" cy="5001567"/>
          </a:xfrm>
          <a:prstGeom prst="rect">
            <a:avLst/>
          </a:prstGeom>
        </p:spPr>
      </p:pic>
      <p:sp>
        <p:nvSpPr>
          <p:cNvPr id="3" name="TextBox 2">
            <a:extLst>
              <a:ext uri="{FF2B5EF4-FFF2-40B4-BE49-F238E27FC236}">
                <a16:creationId xmlns:a16="http://schemas.microsoft.com/office/drawing/2014/main" id="{B75FDEC1-D90C-466D-831B-A9A868A8C56E}"/>
              </a:ext>
            </a:extLst>
          </p:cNvPr>
          <p:cNvSpPr txBox="1"/>
          <p:nvPr/>
        </p:nvSpPr>
        <p:spPr>
          <a:xfrm>
            <a:off x="3473997" y="563990"/>
            <a:ext cx="5885794" cy="492443"/>
          </a:xfrm>
          <a:prstGeom prst="rect">
            <a:avLst/>
          </a:prstGeom>
          <a:noFill/>
        </p:spPr>
        <p:txBody>
          <a:bodyPr wrap="square" rtlCol="0">
            <a:spAutoFit/>
          </a:bodyPr>
          <a:lstStyle/>
          <a:p>
            <a:r>
              <a:rPr lang="en-US" sz="2600" dirty="0"/>
              <a:t>Copy the following grammar:</a:t>
            </a:r>
            <a:endParaRPr lang="en-GB" sz="2600" dirty="0"/>
          </a:p>
        </p:txBody>
      </p:sp>
    </p:spTree>
    <p:extLst>
      <p:ext uri="{BB962C8B-B14F-4D97-AF65-F5344CB8AC3E}">
        <p14:creationId xmlns:p14="http://schemas.microsoft.com/office/powerpoint/2010/main" val="2336791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95AF3F-DF8D-42E5-827B-6D19BA9633C6}"/>
              </a:ext>
            </a:extLst>
          </p:cNvPr>
          <p:cNvSpPr txBox="1">
            <a:spLocks/>
          </p:cNvSpPr>
          <p:nvPr/>
        </p:nvSpPr>
        <p:spPr>
          <a:xfrm>
            <a:off x="263352" y="3375248"/>
            <a:ext cx="11593288" cy="322210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b="1"/>
              <a:t>Me gusta Eastenders, es una telenovela.</a:t>
            </a:r>
            <a:br>
              <a:rPr lang="en-GB" b="1"/>
            </a:br>
            <a:endParaRPr lang="en-GB" b="1"/>
          </a:p>
          <a:p>
            <a:pPr marL="514350" indent="-514350">
              <a:buFont typeface="+mj-lt"/>
              <a:buAutoNum type="arabicPeriod"/>
            </a:pPr>
            <a:r>
              <a:rPr lang="en-GB" b="1"/>
              <a:t>Me encantan las comedias, especialmente Big Bang Theory, es muy divertido.</a:t>
            </a:r>
            <a:br>
              <a:rPr lang="en-GB" b="1"/>
            </a:br>
            <a:br>
              <a:rPr lang="en-GB" b="1"/>
            </a:br>
            <a:endParaRPr lang="en-GB" b="1"/>
          </a:p>
          <a:p>
            <a:pPr marL="514350" indent="-514350">
              <a:buFont typeface="+mj-lt"/>
              <a:buAutoNum type="arabicPeriod"/>
            </a:pPr>
            <a:r>
              <a:rPr lang="en-GB" b="1"/>
              <a:t>Odio el telediario porque es bastante aburrido.</a:t>
            </a:r>
            <a:br>
              <a:rPr lang="en-GB" b="1"/>
            </a:br>
            <a:endParaRPr lang="en-GB" b="1" dirty="0"/>
          </a:p>
        </p:txBody>
      </p:sp>
      <p:sp>
        <p:nvSpPr>
          <p:cNvPr id="3" name="TextBox 2">
            <a:extLst>
              <a:ext uri="{FF2B5EF4-FFF2-40B4-BE49-F238E27FC236}">
                <a16:creationId xmlns:a16="http://schemas.microsoft.com/office/drawing/2014/main" id="{983179DC-FED7-422B-8B20-B08588DF2272}"/>
              </a:ext>
            </a:extLst>
          </p:cNvPr>
          <p:cNvSpPr txBox="1"/>
          <p:nvPr/>
        </p:nvSpPr>
        <p:spPr>
          <a:xfrm>
            <a:off x="263352" y="1793498"/>
            <a:ext cx="9721476" cy="492443"/>
          </a:xfrm>
          <a:prstGeom prst="rect">
            <a:avLst/>
          </a:prstGeom>
          <a:noFill/>
        </p:spPr>
        <p:txBody>
          <a:bodyPr wrap="square" rtlCol="0">
            <a:spAutoFit/>
          </a:bodyPr>
          <a:lstStyle/>
          <a:p>
            <a:r>
              <a:rPr lang="en-US" sz="2600" dirty="0"/>
              <a:t>Copy these sentences and then translate them in to English.</a:t>
            </a:r>
            <a:endParaRPr lang="en-GB" sz="2600" dirty="0"/>
          </a:p>
        </p:txBody>
      </p:sp>
    </p:spTree>
    <p:extLst>
      <p:ext uri="{BB962C8B-B14F-4D97-AF65-F5344CB8AC3E}">
        <p14:creationId xmlns:p14="http://schemas.microsoft.com/office/powerpoint/2010/main" val="248260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2FF59-ED72-4DC0-B11A-96EFEBA61E52}"/>
              </a:ext>
            </a:extLst>
          </p:cNvPr>
          <p:cNvPicPr>
            <a:picLocks noChangeAspect="1"/>
          </p:cNvPicPr>
          <p:nvPr/>
        </p:nvPicPr>
        <p:blipFill>
          <a:blip r:embed="rId2"/>
          <a:stretch>
            <a:fillRect/>
          </a:stretch>
        </p:blipFill>
        <p:spPr>
          <a:xfrm>
            <a:off x="0" y="1703630"/>
            <a:ext cx="12192000" cy="3450739"/>
          </a:xfrm>
          <a:prstGeom prst="rect">
            <a:avLst/>
          </a:prstGeom>
        </p:spPr>
      </p:pic>
    </p:spTree>
    <p:extLst>
      <p:ext uri="{BB962C8B-B14F-4D97-AF65-F5344CB8AC3E}">
        <p14:creationId xmlns:p14="http://schemas.microsoft.com/office/powerpoint/2010/main" val="268645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7DE106-4F28-4DD0-B9B3-9DDAB33F7D9F}"/>
              </a:ext>
            </a:extLst>
          </p:cNvPr>
          <p:cNvSpPr txBox="1"/>
          <p:nvPr/>
        </p:nvSpPr>
        <p:spPr>
          <a:xfrm>
            <a:off x="134223" y="453006"/>
            <a:ext cx="3967993" cy="461665"/>
          </a:xfrm>
          <a:prstGeom prst="rect">
            <a:avLst/>
          </a:prstGeom>
          <a:noFill/>
        </p:spPr>
        <p:txBody>
          <a:bodyPr wrap="square" rtlCol="0">
            <a:spAutoFit/>
          </a:bodyPr>
          <a:lstStyle/>
          <a:p>
            <a:r>
              <a:rPr lang="en-US" sz="2400" b="1" dirty="0"/>
              <a:t>Week 5 – w/c 3</a:t>
            </a:r>
            <a:r>
              <a:rPr lang="en-US" sz="2400" b="1" baseline="30000" dirty="0"/>
              <a:t>rd</a:t>
            </a:r>
            <a:r>
              <a:rPr lang="en-US" sz="2400" b="1" dirty="0"/>
              <a:t> October</a:t>
            </a:r>
            <a:endParaRPr lang="en-GB" sz="2400" b="1" dirty="0"/>
          </a:p>
        </p:txBody>
      </p:sp>
      <p:sp>
        <p:nvSpPr>
          <p:cNvPr id="4" name="TextBox 3">
            <a:extLst>
              <a:ext uri="{FF2B5EF4-FFF2-40B4-BE49-F238E27FC236}">
                <a16:creationId xmlns:a16="http://schemas.microsoft.com/office/drawing/2014/main" id="{EEA98436-8B5D-45B0-808B-2405010DDB77}"/>
              </a:ext>
            </a:extLst>
          </p:cNvPr>
          <p:cNvSpPr txBox="1"/>
          <p:nvPr/>
        </p:nvSpPr>
        <p:spPr>
          <a:xfrm>
            <a:off x="134223" y="1043150"/>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3" name="Picture 2">
            <a:extLst>
              <a:ext uri="{FF2B5EF4-FFF2-40B4-BE49-F238E27FC236}">
                <a16:creationId xmlns:a16="http://schemas.microsoft.com/office/drawing/2014/main" id="{CDAC37EB-3280-41DD-9EF9-93DDFA788F51}"/>
              </a:ext>
            </a:extLst>
          </p:cNvPr>
          <p:cNvPicPr>
            <a:picLocks noChangeAspect="1"/>
          </p:cNvPicPr>
          <p:nvPr/>
        </p:nvPicPr>
        <p:blipFill>
          <a:blip r:embed="rId2"/>
          <a:stretch>
            <a:fillRect/>
          </a:stretch>
        </p:blipFill>
        <p:spPr>
          <a:xfrm>
            <a:off x="0" y="2888205"/>
            <a:ext cx="12192000" cy="3611146"/>
          </a:xfrm>
          <a:prstGeom prst="rect">
            <a:avLst/>
          </a:prstGeom>
        </p:spPr>
      </p:pic>
    </p:spTree>
    <p:extLst>
      <p:ext uri="{BB962C8B-B14F-4D97-AF65-F5344CB8AC3E}">
        <p14:creationId xmlns:p14="http://schemas.microsoft.com/office/powerpoint/2010/main" val="3003299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7737D5-E60A-4078-B0D9-ED2512974F45}"/>
              </a:ext>
            </a:extLst>
          </p:cNvPr>
          <p:cNvSpPr txBox="1"/>
          <p:nvPr/>
        </p:nvSpPr>
        <p:spPr>
          <a:xfrm>
            <a:off x="142612" y="453006"/>
            <a:ext cx="3967993" cy="461665"/>
          </a:xfrm>
          <a:prstGeom prst="rect">
            <a:avLst/>
          </a:prstGeom>
          <a:noFill/>
        </p:spPr>
        <p:txBody>
          <a:bodyPr wrap="square" rtlCol="0">
            <a:spAutoFit/>
          </a:bodyPr>
          <a:lstStyle/>
          <a:p>
            <a:r>
              <a:rPr lang="en-US" sz="2400" b="1" dirty="0"/>
              <a:t>Week 1 – w/c 5</a:t>
            </a:r>
            <a:r>
              <a:rPr lang="en-US" sz="2400" b="1" baseline="30000" dirty="0"/>
              <a:t>th</a:t>
            </a:r>
            <a:r>
              <a:rPr lang="en-US" sz="2400" b="1" dirty="0"/>
              <a:t> September</a:t>
            </a:r>
            <a:endParaRPr lang="en-GB" sz="2400" b="1" dirty="0"/>
          </a:p>
        </p:txBody>
      </p:sp>
      <p:sp>
        <p:nvSpPr>
          <p:cNvPr id="4" name="TextBox 3">
            <a:extLst>
              <a:ext uri="{FF2B5EF4-FFF2-40B4-BE49-F238E27FC236}">
                <a16:creationId xmlns:a16="http://schemas.microsoft.com/office/drawing/2014/main" id="{1563348F-D0CC-4736-891E-2703440B619A}"/>
              </a:ext>
            </a:extLst>
          </p:cNvPr>
          <p:cNvSpPr txBox="1"/>
          <p:nvPr/>
        </p:nvSpPr>
        <p:spPr>
          <a:xfrm>
            <a:off x="2936171" y="1930262"/>
            <a:ext cx="5157017" cy="1107996"/>
          </a:xfrm>
          <a:prstGeom prst="rect">
            <a:avLst/>
          </a:prstGeom>
          <a:noFill/>
        </p:spPr>
        <p:txBody>
          <a:bodyPr wrap="square" rtlCol="0">
            <a:spAutoFit/>
          </a:bodyPr>
          <a:lstStyle/>
          <a:p>
            <a:r>
              <a:rPr lang="en-GB" sz="2200" dirty="0"/>
              <a:t>Revise the key vocabulary from yr8 which is on the next few slides. Then write a paragraph in Spanish about yourself.</a:t>
            </a:r>
          </a:p>
        </p:txBody>
      </p:sp>
    </p:spTree>
    <p:extLst>
      <p:ext uri="{BB962C8B-B14F-4D97-AF65-F5344CB8AC3E}">
        <p14:creationId xmlns:p14="http://schemas.microsoft.com/office/powerpoint/2010/main" val="653467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84CE0D0-4E21-436C-B097-E22D048CE9BB}"/>
              </a:ext>
            </a:extLst>
          </p:cNvPr>
          <p:cNvSpPr/>
          <p:nvPr/>
        </p:nvSpPr>
        <p:spPr>
          <a:xfrm>
            <a:off x="263352" y="188640"/>
            <a:ext cx="11665296" cy="648072"/>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r>
              <a:rPr lang="en-GB" sz="3200" b="1" dirty="0"/>
              <a:t>Read the texts and find the 9 phrases below in Spanish</a:t>
            </a:r>
            <a:endParaRPr lang="en-GB" sz="3200" dirty="0"/>
          </a:p>
        </p:txBody>
      </p:sp>
      <p:sp>
        <p:nvSpPr>
          <p:cNvPr id="5" name="Rectangle 4">
            <a:extLst>
              <a:ext uri="{FF2B5EF4-FFF2-40B4-BE49-F238E27FC236}">
                <a16:creationId xmlns:a16="http://schemas.microsoft.com/office/drawing/2014/main" id="{40D93461-04EF-4FE0-A328-B9B31E215F16}"/>
              </a:ext>
            </a:extLst>
          </p:cNvPr>
          <p:cNvSpPr/>
          <p:nvPr/>
        </p:nvSpPr>
        <p:spPr>
          <a:xfrm>
            <a:off x="263352" y="983149"/>
            <a:ext cx="2846311" cy="110979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Ayer, </a:t>
            </a:r>
            <a:r>
              <a:rPr lang="en-GB" sz="2400" dirty="0" err="1">
                <a:solidFill>
                  <a:sysClr val="windowText" lastClr="000000"/>
                </a:solidFill>
              </a:rPr>
              <a:t>por</a:t>
            </a:r>
            <a:r>
              <a:rPr lang="en-GB" sz="2400" dirty="0">
                <a:solidFill>
                  <a:sysClr val="windowText" lastClr="000000"/>
                </a:solidFill>
              </a:rPr>
              <a:t> la </a:t>
            </a:r>
            <a:r>
              <a:rPr lang="en-GB" sz="2400" dirty="0" err="1">
                <a:solidFill>
                  <a:sysClr val="windowText" lastClr="000000"/>
                </a:solidFill>
              </a:rPr>
              <a:t>mañana</a:t>
            </a:r>
            <a:r>
              <a:rPr lang="en-GB" sz="2400" dirty="0">
                <a:solidFill>
                  <a:sysClr val="windowText" lastClr="000000"/>
                </a:solidFill>
              </a:rPr>
              <a:t> </a:t>
            </a:r>
            <a:r>
              <a:rPr lang="en-GB" sz="2400" dirty="0" err="1">
                <a:solidFill>
                  <a:sysClr val="windowText" lastClr="000000"/>
                </a:solidFill>
              </a:rPr>
              <a:t>hice</a:t>
            </a:r>
            <a:r>
              <a:rPr lang="en-GB" sz="2400" dirty="0">
                <a:solidFill>
                  <a:sysClr val="windowText" lastClr="000000"/>
                </a:solidFill>
              </a:rPr>
              <a:t> </a:t>
            </a:r>
            <a:r>
              <a:rPr lang="en-GB" sz="2400" dirty="0" err="1">
                <a:solidFill>
                  <a:sysClr val="windowText" lastClr="000000"/>
                </a:solidFill>
              </a:rPr>
              <a:t>kárate</a:t>
            </a:r>
            <a:r>
              <a:rPr lang="en-GB" sz="2400" dirty="0">
                <a:solidFill>
                  <a:sysClr val="windowText" lastClr="000000"/>
                </a:solidFill>
              </a:rPr>
              <a:t>.</a:t>
            </a:r>
          </a:p>
        </p:txBody>
      </p:sp>
      <p:sp>
        <p:nvSpPr>
          <p:cNvPr id="16" name="Rectangle 15">
            <a:extLst>
              <a:ext uri="{FF2B5EF4-FFF2-40B4-BE49-F238E27FC236}">
                <a16:creationId xmlns:a16="http://schemas.microsoft.com/office/drawing/2014/main" id="{2103633F-52C4-4864-BCD0-E6079EF1E3A1}"/>
              </a:ext>
            </a:extLst>
          </p:cNvPr>
          <p:cNvSpPr/>
          <p:nvPr/>
        </p:nvSpPr>
        <p:spPr>
          <a:xfrm>
            <a:off x="3106485" y="982343"/>
            <a:ext cx="2482823" cy="11106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ysClr val="windowText" lastClr="000000"/>
                </a:solidFill>
              </a:rPr>
              <a:t>Luego</a:t>
            </a:r>
            <a:r>
              <a:rPr lang="en-GB" sz="2500" dirty="0">
                <a:solidFill>
                  <a:sysClr val="windowText" lastClr="000000"/>
                </a:solidFill>
              </a:rPr>
              <a:t> </a:t>
            </a:r>
            <a:r>
              <a:rPr lang="en-GB" sz="2500" dirty="0" err="1">
                <a:solidFill>
                  <a:sysClr val="windowText" lastClr="000000"/>
                </a:solidFill>
              </a:rPr>
              <a:t>monté</a:t>
            </a:r>
            <a:r>
              <a:rPr lang="en-GB" sz="2500" dirty="0">
                <a:solidFill>
                  <a:sysClr val="windowText" lastClr="000000"/>
                </a:solidFill>
              </a:rPr>
              <a:t> </a:t>
            </a:r>
            <a:r>
              <a:rPr lang="en-GB" sz="2500" dirty="0" err="1">
                <a:solidFill>
                  <a:sysClr val="windowText" lastClr="000000"/>
                </a:solidFill>
              </a:rPr>
              <a:t>en</a:t>
            </a:r>
            <a:r>
              <a:rPr lang="en-GB" sz="2500" dirty="0">
                <a:solidFill>
                  <a:sysClr val="windowText" lastClr="000000"/>
                </a:solidFill>
              </a:rPr>
              <a:t> </a:t>
            </a:r>
            <a:r>
              <a:rPr lang="en-GB" sz="2500" dirty="0" err="1">
                <a:solidFill>
                  <a:sysClr val="windowText" lastClr="000000"/>
                </a:solidFill>
              </a:rPr>
              <a:t>bici</a:t>
            </a:r>
            <a:r>
              <a:rPr lang="en-GB" sz="2500" dirty="0">
                <a:solidFill>
                  <a:sysClr val="windowText" lastClr="000000"/>
                </a:solidFill>
              </a:rPr>
              <a:t>.</a:t>
            </a:r>
          </a:p>
        </p:txBody>
      </p:sp>
      <p:sp>
        <p:nvSpPr>
          <p:cNvPr id="17" name="Rectangle 16">
            <a:extLst>
              <a:ext uri="{FF2B5EF4-FFF2-40B4-BE49-F238E27FC236}">
                <a16:creationId xmlns:a16="http://schemas.microsoft.com/office/drawing/2014/main" id="{4DAF0DD4-F3B0-4F30-8519-43BD53F5F294}"/>
              </a:ext>
            </a:extLst>
          </p:cNvPr>
          <p:cNvSpPr/>
          <p:nvPr/>
        </p:nvSpPr>
        <p:spPr>
          <a:xfrm>
            <a:off x="5588766" y="981538"/>
            <a:ext cx="2808853" cy="111140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Por la </a:t>
            </a:r>
            <a:r>
              <a:rPr lang="en-GB" sz="2400" dirty="0" err="1">
                <a:solidFill>
                  <a:sysClr val="windowText" lastClr="000000"/>
                </a:solidFill>
              </a:rPr>
              <a:t>tarde</a:t>
            </a:r>
            <a:r>
              <a:rPr lang="en-GB" sz="2400" dirty="0">
                <a:solidFill>
                  <a:sysClr val="windowText" lastClr="000000"/>
                </a:solidFill>
              </a:rPr>
              <a:t> </a:t>
            </a:r>
            <a:r>
              <a:rPr lang="en-GB" sz="2400" dirty="0" err="1">
                <a:solidFill>
                  <a:sysClr val="windowText" lastClr="000000"/>
                </a:solidFill>
              </a:rPr>
              <a:t>jugué</a:t>
            </a:r>
            <a:r>
              <a:rPr lang="en-GB" sz="2400" dirty="0">
                <a:solidFill>
                  <a:sysClr val="windowText" lastClr="000000"/>
                </a:solidFill>
              </a:rPr>
              <a:t> </a:t>
            </a:r>
            <a:r>
              <a:rPr lang="en-GB" sz="2400" dirty="0" err="1">
                <a:solidFill>
                  <a:sysClr val="windowText" lastClr="000000"/>
                </a:solidFill>
              </a:rPr>
              <a:t>en</a:t>
            </a:r>
            <a:r>
              <a:rPr lang="en-GB" sz="2400" dirty="0">
                <a:solidFill>
                  <a:sysClr val="windowText" lastClr="000000"/>
                </a:solidFill>
              </a:rPr>
              <a:t> </a:t>
            </a:r>
            <a:r>
              <a:rPr lang="en-GB" sz="2400" dirty="0" err="1">
                <a:solidFill>
                  <a:sysClr val="windowText" lastClr="000000"/>
                </a:solidFill>
              </a:rPr>
              <a:t>línea</a:t>
            </a:r>
            <a:r>
              <a:rPr lang="en-GB" sz="2400" dirty="0">
                <a:solidFill>
                  <a:sysClr val="windowText" lastClr="000000"/>
                </a:solidFill>
              </a:rPr>
              <a:t> con </a:t>
            </a:r>
            <a:r>
              <a:rPr lang="en-GB" sz="2400" dirty="0" err="1">
                <a:solidFill>
                  <a:sysClr val="windowText" lastClr="000000"/>
                </a:solidFill>
              </a:rPr>
              <a:t>mis</a:t>
            </a:r>
            <a:r>
              <a:rPr lang="en-GB" sz="2400" dirty="0">
                <a:solidFill>
                  <a:sysClr val="windowText" lastClr="000000"/>
                </a:solidFill>
              </a:rPr>
              <a:t> amigos.</a:t>
            </a:r>
          </a:p>
        </p:txBody>
      </p:sp>
      <p:sp>
        <p:nvSpPr>
          <p:cNvPr id="18" name="Rectangle 17">
            <a:extLst>
              <a:ext uri="{FF2B5EF4-FFF2-40B4-BE49-F238E27FC236}">
                <a16:creationId xmlns:a16="http://schemas.microsoft.com/office/drawing/2014/main" id="{1C49B0A7-FEA1-44BE-A9C1-449D6D0F5B0C}"/>
              </a:ext>
            </a:extLst>
          </p:cNvPr>
          <p:cNvSpPr/>
          <p:nvPr/>
        </p:nvSpPr>
        <p:spPr>
          <a:xfrm>
            <a:off x="8397619" y="980728"/>
            <a:ext cx="3528392" cy="1116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Y un </a:t>
            </a:r>
            <a:r>
              <a:rPr lang="en-GB" sz="2400" dirty="0" err="1">
                <a:solidFill>
                  <a:sysClr val="windowText" lastClr="000000"/>
                </a:solidFill>
              </a:rPr>
              <a:t>poco</a:t>
            </a:r>
            <a:r>
              <a:rPr lang="en-GB" sz="2400" dirty="0">
                <a:solidFill>
                  <a:sysClr val="windowText" lastClr="000000"/>
                </a:solidFill>
              </a:rPr>
              <a:t> </a:t>
            </a:r>
            <a:r>
              <a:rPr lang="en-GB" sz="2400" dirty="0" err="1">
                <a:solidFill>
                  <a:sysClr val="windowText" lastClr="000000"/>
                </a:solidFill>
              </a:rPr>
              <a:t>más</a:t>
            </a:r>
            <a:r>
              <a:rPr lang="en-GB" sz="2400" dirty="0">
                <a:solidFill>
                  <a:sysClr val="windowText" lastClr="000000"/>
                </a:solidFill>
              </a:rPr>
              <a:t> </a:t>
            </a:r>
            <a:r>
              <a:rPr lang="en-GB" sz="2400" dirty="0" err="1">
                <a:solidFill>
                  <a:sysClr val="windowText" lastClr="000000"/>
                </a:solidFill>
              </a:rPr>
              <a:t>tarde</a:t>
            </a:r>
            <a:r>
              <a:rPr lang="en-GB" sz="2400" dirty="0">
                <a:solidFill>
                  <a:sysClr val="windowText" lastClr="000000"/>
                </a:solidFill>
              </a:rPr>
              <a:t> vi </a:t>
            </a:r>
            <a:r>
              <a:rPr lang="en-GB" sz="2400" dirty="0" err="1">
                <a:solidFill>
                  <a:sysClr val="windowText" lastClr="000000"/>
                </a:solidFill>
              </a:rPr>
              <a:t>una</a:t>
            </a:r>
            <a:r>
              <a:rPr lang="en-GB" sz="2400" dirty="0">
                <a:solidFill>
                  <a:sysClr val="windowText" lastClr="000000"/>
                </a:solidFill>
              </a:rPr>
              <a:t> </a:t>
            </a:r>
            <a:r>
              <a:rPr lang="en-GB" sz="2400" dirty="0" err="1">
                <a:solidFill>
                  <a:sysClr val="windowText" lastClr="000000"/>
                </a:solidFill>
              </a:rPr>
              <a:t>película</a:t>
            </a:r>
            <a:r>
              <a:rPr lang="en-GB" sz="2400" dirty="0">
                <a:solidFill>
                  <a:sysClr val="windowText" lastClr="000000"/>
                </a:solidFill>
              </a:rPr>
              <a:t>. </a:t>
            </a:r>
            <a:r>
              <a:rPr lang="en-GB" sz="2400" dirty="0">
                <a:solidFill>
                  <a:sysClr val="windowText" lastClr="000000"/>
                </a:solidFill>
                <a:latin typeface="Century Gothic" panose="020B0502020202020204" pitchFamily="34" charset="0"/>
              </a:rPr>
              <a:t>¡</a:t>
            </a:r>
            <a:r>
              <a:rPr lang="en-GB" sz="2400" dirty="0" err="1">
                <a:solidFill>
                  <a:sysClr val="windowText" lastClr="000000"/>
                </a:solidFill>
                <a:latin typeface="Century Gothic" panose="020B0502020202020204" pitchFamily="34" charset="0"/>
              </a:rPr>
              <a:t>Qué</a:t>
            </a:r>
            <a:r>
              <a:rPr lang="en-GB" sz="2400" dirty="0">
                <a:solidFill>
                  <a:sysClr val="windowText" lastClr="000000"/>
                </a:solidFill>
                <a:latin typeface="Century Gothic" panose="020B0502020202020204" pitchFamily="34" charset="0"/>
              </a:rPr>
              <a:t> </a:t>
            </a:r>
            <a:r>
              <a:rPr lang="en-GB" sz="2400" dirty="0" err="1">
                <a:solidFill>
                  <a:sysClr val="windowText" lastClr="000000"/>
                </a:solidFill>
                <a:latin typeface="Century Gothic" panose="020B0502020202020204" pitchFamily="34" charset="0"/>
              </a:rPr>
              <a:t>divertido</a:t>
            </a:r>
            <a:r>
              <a:rPr lang="en-GB" sz="2400" dirty="0">
                <a:solidFill>
                  <a:sysClr val="windowText" lastClr="000000"/>
                </a:solidFill>
                <a:latin typeface="Century Gothic" panose="020B0502020202020204" pitchFamily="34" charset="0"/>
              </a:rPr>
              <a:t>!</a:t>
            </a:r>
            <a:endParaRPr lang="en-GB" sz="2400" dirty="0">
              <a:solidFill>
                <a:sysClr val="windowText" lastClr="000000"/>
              </a:solidFill>
            </a:endParaRPr>
          </a:p>
        </p:txBody>
      </p:sp>
      <p:sp>
        <p:nvSpPr>
          <p:cNvPr id="19" name="Rectangle 18">
            <a:extLst>
              <a:ext uri="{FF2B5EF4-FFF2-40B4-BE49-F238E27FC236}">
                <a16:creationId xmlns:a16="http://schemas.microsoft.com/office/drawing/2014/main" id="{B41067A7-8C63-4439-ABF7-9065B0CF6DDA}"/>
              </a:ext>
            </a:extLst>
          </p:cNvPr>
          <p:cNvSpPr/>
          <p:nvPr/>
        </p:nvSpPr>
        <p:spPr>
          <a:xfrm>
            <a:off x="264602" y="2238570"/>
            <a:ext cx="3089957" cy="111600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Ayer, </a:t>
            </a:r>
            <a:r>
              <a:rPr lang="en-GB" sz="2400" dirty="0" err="1">
                <a:solidFill>
                  <a:sysClr val="windowText" lastClr="000000"/>
                </a:solidFill>
              </a:rPr>
              <a:t>por</a:t>
            </a:r>
            <a:r>
              <a:rPr lang="en-GB" sz="2400" dirty="0">
                <a:solidFill>
                  <a:sysClr val="windowText" lastClr="000000"/>
                </a:solidFill>
              </a:rPr>
              <a:t> la </a:t>
            </a:r>
            <a:r>
              <a:rPr lang="en-GB" sz="2400" dirty="0" err="1">
                <a:solidFill>
                  <a:sysClr val="windowText" lastClr="000000"/>
                </a:solidFill>
              </a:rPr>
              <a:t>mañana</a:t>
            </a:r>
            <a:r>
              <a:rPr lang="en-GB" sz="2400" dirty="0">
                <a:solidFill>
                  <a:sysClr val="windowText" lastClr="000000"/>
                </a:solidFill>
              </a:rPr>
              <a:t> </a:t>
            </a:r>
            <a:r>
              <a:rPr lang="en-GB" sz="2400" dirty="0" err="1">
                <a:solidFill>
                  <a:sysClr val="windowText" lastClr="000000"/>
                </a:solidFill>
              </a:rPr>
              <a:t>hice</a:t>
            </a:r>
            <a:r>
              <a:rPr lang="en-GB" sz="2400" dirty="0">
                <a:solidFill>
                  <a:sysClr val="windowText" lastClr="000000"/>
                </a:solidFill>
              </a:rPr>
              <a:t> </a:t>
            </a:r>
            <a:r>
              <a:rPr lang="en-GB" sz="2400" dirty="0" err="1">
                <a:solidFill>
                  <a:sysClr val="windowText" lastClr="000000"/>
                </a:solidFill>
              </a:rPr>
              <a:t>gimnasia</a:t>
            </a:r>
            <a:r>
              <a:rPr lang="en-GB" sz="2400" dirty="0">
                <a:solidFill>
                  <a:sysClr val="windowText" lastClr="000000"/>
                </a:solidFill>
              </a:rPr>
              <a:t>.</a:t>
            </a:r>
          </a:p>
        </p:txBody>
      </p:sp>
      <p:sp>
        <p:nvSpPr>
          <p:cNvPr id="20" name="Rectangle 19">
            <a:extLst>
              <a:ext uri="{FF2B5EF4-FFF2-40B4-BE49-F238E27FC236}">
                <a16:creationId xmlns:a16="http://schemas.microsoft.com/office/drawing/2014/main" id="{4905639E-F42D-452A-911A-B2291F94FA5C}"/>
              </a:ext>
            </a:extLst>
          </p:cNvPr>
          <p:cNvSpPr/>
          <p:nvPr/>
        </p:nvSpPr>
        <p:spPr>
          <a:xfrm>
            <a:off x="3354559" y="2238570"/>
            <a:ext cx="2282201" cy="111600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err="1">
                <a:solidFill>
                  <a:sysClr val="windowText" lastClr="000000"/>
                </a:solidFill>
              </a:rPr>
              <a:t>Luego</a:t>
            </a:r>
            <a:r>
              <a:rPr lang="en-GB" sz="2300" dirty="0">
                <a:solidFill>
                  <a:sysClr val="windowText" lastClr="000000"/>
                </a:solidFill>
              </a:rPr>
              <a:t> </a:t>
            </a:r>
            <a:r>
              <a:rPr lang="en-GB" sz="2300" dirty="0" err="1">
                <a:solidFill>
                  <a:sysClr val="windowText" lastClr="000000"/>
                </a:solidFill>
              </a:rPr>
              <a:t>hablé</a:t>
            </a:r>
            <a:r>
              <a:rPr lang="en-GB" sz="2300" dirty="0">
                <a:solidFill>
                  <a:sysClr val="windowText" lastClr="000000"/>
                </a:solidFill>
              </a:rPr>
              <a:t> </a:t>
            </a:r>
            <a:r>
              <a:rPr lang="en-GB" sz="2300" dirty="0" err="1">
                <a:solidFill>
                  <a:sysClr val="windowText" lastClr="000000"/>
                </a:solidFill>
              </a:rPr>
              <a:t>por</a:t>
            </a:r>
            <a:r>
              <a:rPr lang="en-GB" sz="2300" dirty="0">
                <a:solidFill>
                  <a:sysClr val="windowText" lastClr="000000"/>
                </a:solidFill>
              </a:rPr>
              <a:t> Skype con mi </a:t>
            </a:r>
            <a:r>
              <a:rPr lang="en-GB" sz="2300" dirty="0" err="1">
                <a:solidFill>
                  <a:sysClr val="windowText" lastClr="000000"/>
                </a:solidFill>
              </a:rPr>
              <a:t>abuela</a:t>
            </a:r>
            <a:r>
              <a:rPr lang="en-GB" sz="2300" dirty="0">
                <a:solidFill>
                  <a:sysClr val="windowText" lastClr="000000"/>
                </a:solidFill>
              </a:rPr>
              <a:t>.</a:t>
            </a:r>
          </a:p>
        </p:txBody>
      </p:sp>
      <p:sp>
        <p:nvSpPr>
          <p:cNvPr id="21" name="Rectangle 20">
            <a:extLst>
              <a:ext uri="{FF2B5EF4-FFF2-40B4-BE49-F238E27FC236}">
                <a16:creationId xmlns:a16="http://schemas.microsoft.com/office/drawing/2014/main" id="{D61E80C2-E6A5-4B7E-9C7F-FB27773560F8}"/>
              </a:ext>
            </a:extLst>
          </p:cNvPr>
          <p:cNvSpPr/>
          <p:nvPr/>
        </p:nvSpPr>
        <p:spPr>
          <a:xfrm>
            <a:off x="5636760" y="2238571"/>
            <a:ext cx="3601392" cy="111681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Por la </a:t>
            </a:r>
            <a:r>
              <a:rPr lang="en-GB" sz="2400" dirty="0" err="1">
                <a:solidFill>
                  <a:sysClr val="windowText" lastClr="000000"/>
                </a:solidFill>
              </a:rPr>
              <a:t>tarde</a:t>
            </a:r>
            <a:r>
              <a:rPr lang="en-GB" sz="2400" dirty="0">
                <a:solidFill>
                  <a:sysClr val="windowText" lastClr="000000"/>
                </a:solidFill>
              </a:rPr>
              <a:t> </a:t>
            </a:r>
            <a:r>
              <a:rPr lang="en-GB" sz="2400" dirty="0" err="1">
                <a:solidFill>
                  <a:sysClr val="windowText" lastClr="000000"/>
                </a:solidFill>
              </a:rPr>
              <a:t>hice</a:t>
            </a:r>
            <a:r>
              <a:rPr lang="en-GB" sz="2400" dirty="0">
                <a:solidFill>
                  <a:sysClr val="windowText" lastClr="000000"/>
                </a:solidFill>
              </a:rPr>
              <a:t> </a:t>
            </a:r>
            <a:r>
              <a:rPr lang="en-GB" sz="2400" dirty="0" err="1">
                <a:solidFill>
                  <a:sysClr val="windowText" lastClr="000000"/>
                </a:solidFill>
              </a:rPr>
              <a:t>los</a:t>
            </a:r>
            <a:r>
              <a:rPr lang="en-GB" sz="2400" dirty="0">
                <a:solidFill>
                  <a:sysClr val="windowText" lastClr="000000"/>
                </a:solidFill>
              </a:rPr>
              <a:t> </a:t>
            </a:r>
            <a:r>
              <a:rPr lang="en-GB" sz="2400" dirty="0" err="1">
                <a:solidFill>
                  <a:sysClr val="windowText" lastClr="000000"/>
                </a:solidFill>
              </a:rPr>
              <a:t>deberes</a:t>
            </a:r>
            <a:r>
              <a:rPr lang="en-GB" sz="2400" dirty="0">
                <a:solidFill>
                  <a:sysClr val="windowText" lastClr="000000"/>
                </a:solidFill>
              </a:rPr>
              <a:t> y </a:t>
            </a:r>
            <a:r>
              <a:rPr lang="en-GB" sz="2400" dirty="0" err="1">
                <a:solidFill>
                  <a:sysClr val="windowText" lastClr="000000"/>
                </a:solidFill>
              </a:rPr>
              <a:t>bailé</a:t>
            </a:r>
            <a:r>
              <a:rPr lang="en-GB" sz="2400" dirty="0">
                <a:solidFill>
                  <a:sysClr val="windowText" lastClr="000000"/>
                </a:solidFill>
              </a:rPr>
              <a:t> </a:t>
            </a:r>
            <a:r>
              <a:rPr lang="en-GB" sz="2400" dirty="0" err="1">
                <a:solidFill>
                  <a:sysClr val="windowText" lastClr="000000"/>
                </a:solidFill>
              </a:rPr>
              <a:t>en</a:t>
            </a:r>
            <a:r>
              <a:rPr lang="en-GB" sz="2400" dirty="0">
                <a:solidFill>
                  <a:sysClr val="windowText" lastClr="000000"/>
                </a:solidFill>
              </a:rPr>
              <a:t> mi </a:t>
            </a:r>
            <a:r>
              <a:rPr lang="en-GB" sz="2400" dirty="0" err="1">
                <a:solidFill>
                  <a:sysClr val="windowText" lastClr="000000"/>
                </a:solidFill>
              </a:rPr>
              <a:t>cuarto</a:t>
            </a:r>
            <a:r>
              <a:rPr lang="en-GB" sz="2400" dirty="0">
                <a:solidFill>
                  <a:sysClr val="windowText" lastClr="000000"/>
                </a:solidFill>
              </a:rPr>
              <a:t>.</a:t>
            </a:r>
          </a:p>
        </p:txBody>
      </p:sp>
      <p:sp>
        <p:nvSpPr>
          <p:cNvPr id="22" name="Rectangle 21">
            <a:extLst>
              <a:ext uri="{FF2B5EF4-FFF2-40B4-BE49-F238E27FC236}">
                <a16:creationId xmlns:a16="http://schemas.microsoft.com/office/drawing/2014/main" id="{18544690-3710-4EBA-B548-C59407599B90}"/>
              </a:ext>
            </a:extLst>
          </p:cNvPr>
          <p:cNvSpPr/>
          <p:nvPr/>
        </p:nvSpPr>
        <p:spPr>
          <a:xfrm>
            <a:off x="9240651" y="2238571"/>
            <a:ext cx="2686609" cy="1116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latin typeface="+mj-lt"/>
              </a:rPr>
              <a:t>Un </a:t>
            </a:r>
            <a:r>
              <a:rPr lang="en-GB" sz="2000" dirty="0" err="1">
                <a:solidFill>
                  <a:sysClr val="windowText" lastClr="000000"/>
                </a:solidFill>
                <a:latin typeface="+mj-lt"/>
              </a:rPr>
              <a:t>poco</a:t>
            </a:r>
            <a:r>
              <a:rPr lang="en-GB" sz="2000" dirty="0">
                <a:solidFill>
                  <a:sysClr val="windowText" lastClr="000000"/>
                </a:solidFill>
                <a:latin typeface="+mj-lt"/>
              </a:rPr>
              <a:t> </a:t>
            </a:r>
            <a:r>
              <a:rPr lang="en-GB" sz="2000" dirty="0" err="1">
                <a:solidFill>
                  <a:sysClr val="windowText" lastClr="000000"/>
                </a:solidFill>
                <a:latin typeface="+mj-lt"/>
              </a:rPr>
              <a:t>más</a:t>
            </a:r>
            <a:r>
              <a:rPr lang="en-GB" sz="2000" dirty="0">
                <a:solidFill>
                  <a:sysClr val="windowText" lastClr="000000"/>
                </a:solidFill>
                <a:latin typeface="+mj-lt"/>
              </a:rPr>
              <a:t> </a:t>
            </a:r>
            <a:r>
              <a:rPr lang="en-GB" sz="2000" dirty="0" err="1">
                <a:solidFill>
                  <a:sysClr val="windowText" lastClr="000000"/>
                </a:solidFill>
                <a:latin typeface="+mj-lt"/>
              </a:rPr>
              <a:t>tarde</a:t>
            </a:r>
            <a:r>
              <a:rPr lang="en-GB" sz="2000" dirty="0">
                <a:solidFill>
                  <a:sysClr val="windowText" lastClr="000000"/>
                </a:solidFill>
                <a:latin typeface="+mj-lt"/>
              </a:rPr>
              <a:t> </a:t>
            </a:r>
            <a:r>
              <a:rPr lang="en-GB" sz="2000" dirty="0" err="1">
                <a:solidFill>
                  <a:sysClr val="windowText" lastClr="000000"/>
                </a:solidFill>
                <a:latin typeface="+mj-lt"/>
              </a:rPr>
              <a:t>salí</a:t>
            </a:r>
            <a:r>
              <a:rPr lang="en-GB" sz="2000" dirty="0">
                <a:solidFill>
                  <a:sysClr val="windowText" lastClr="000000"/>
                </a:solidFill>
                <a:latin typeface="+mj-lt"/>
              </a:rPr>
              <a:t> con </a:t>
            </a:r>
            <a:r>
              <a:rPr lang="en-GB" sz="2000" dirty="0" err="1">
                <a:solidFill>
                  <a:sysClr val="windowText" lastClr="000000"/>
                </a:solidFill>
                <a:latin typeface="+mj-lt"/>
              </a:rPr>
              <a:t>mis</a:t>
            </a:r>
            <a:r>
              <a:rPr lang="en-GB" sz="2000" dirty="0">
                <a:solidFill>
                  <a:sysClr val="windowText" lastClr="000000"/>
                </a:solidFill>
                <a:latin typeface="+mj-lt"/>
              </a:rPr>
              <a:t> amigas. ¡</a:t>
            </a:r>
            <a:r>
              <a:rPr lang="en-GB" sz="2000" dirty="0" err="1">
                <a:solidFill>
                  <a:sysClr val="windowText" lastClr="000000"/>
                </a:solidFill>
                <a:latin typeface="+mj-lt"/>
              </a:rPr>
              <a:t>Qué</a:t>
            </a:r>
            <a:r>
              <a:rPr lang="en-GB" sz="2000" dirty="0">
                <a:solidFill>
                  <a:sysClr val="windowText" lastClr="000000"/>
                </a:solidFill>
                <a:latin typeface="+mj-lt"/>
              </a:rPr>
              <a:t> </a:t>
            </a:r>
            <a:r>
              <a:rPr lang="en-GB" sz="2000" dirty="0" err="1">
                <a:solidFill>
                  <a:sysClr val="windowText" lastClr="000000"/>
                </a:solidFill>
                <a:latin typeface="+mj-lt"/>
              </a:rPr>
              <a:t>guay</a:t>
            </a:r>
            <a:r>
              <a:rPr lang="en-GB" sz="2000" dirty="0">
                <a:solidFill>
                  <a:sysClr val="windowText" lastClr="000000"/>
                </a:solidFill>
                <a:latin typeface="+mj-lt"/>
              </a:rPr>
              <a:t>!</a:t>
            </a:r>
          </a:p>
        </p:txBody>
      </p:sp>
      <p:sp>
        <p:nvSpPr>
          <p:cNvPr id="23" name="Rectangle: Rounded Corners 22">
            <a:extLst>
              <a:ext uri="{FF2B5EF4-FFF2-40B4-BE49-F238E27FC236}">
                <a16:creationId xmlns:a16="http://schemas.microsoft.com/office/drawing/2014/main" id="{A6B82CA8-BEE2-4CE5-BF13-953793BD9ABB}"/>
              </a:ext>
            </a:extLst>
          </p:cNvPr>
          <p:cNvSpPr/>
          <p:nvPr/>
        </p:nvSpPr>
        <p:spPr>
          <a:xfrm>
            <a:off x="260715" y="3501008"/>
            <a:ext cx="11665296" cy="2592288"/>
          </a:xfrm>
          <a:prstGeom prst="roundRect">
            <a:avLst>
              <a:gd name="adj" fmla="val 8335"/>
            </a:avLst>
          </a:prstGeom>
        </p:spPr>
        <p:style>
          <a:lnRef idx="2">
            <a:schemeClr val="accent1"/>
          </a:lnRef>
          <a:fillRef idx="1">
            <a:schemeClr val="lt1"/>
          </a:fillRef>
          <a:effectRef idx="0">
            <a:schemeClr val="accent1"/>
          </a:effectRef>
          <a:fontRef idx="minor">
            <a:schemeClr val="dk1"/>
          </a:fontRef>
        </p:style>
        <p:txBody>
          <a:bodyPr numCol="2" rtlCol="0" anchor="ctr"/>
          <a:lstStyle/>
          <a:p>
            <a:pPr marL="514350" indent="-514350">
              <a:buFont typeface="+mj-lt"/>
              <a:buAutoNum type="arabicPeriod"/>
            </a:pPr>
            <a:r>
              <a:rPr lang="en-GB" sz="3200" dirty="0"/>
              <a:t>I went out with my friends.</a:t>
            </a:r>
          </a:p>
          <a:p>
            <a:pPr marL="514350" indent="-514350">
              <a:buFont typeface="+mj-lt"/>
              <a:buAutoNum type="arabicPeriod"/>
            </a:pPr>
            <a:r>
              <a:rPr lang="en-GB" sz="3200" dirty="0"/>
              <a:t>I played online with my friends.</a:t>
            </a:r>
          </a:p>
          <a:p>
            <a:pPr marL="514350" indent="-514350">
              <a:buFont typeface="+mj-lt"/>
              <a:buAutoNum type="arabicPeriod"/>
            </a:pPr>
            <a:r>
              <a:rPr lang="en-GB" sz="3200" dirty="0"/>
              <a:t>I talked on Skype.</a:t>
            </a:r>
          </a:p>
          <a:p>
            <a:pPr marL="514350" indent="-514350">
              <a:buFont typeface="+mj-lt"/>
              <a:buAutoNum type="arabicPeriod"/>
            </a:pPr>
            <a:r>
              <a:rPr lang="en-GB" sz="3200" dirty="0"/>
              <a:t>I went cycling.</a:t>
            </a:r>
          </a:p>
          <a:p>
            <a:pPr marL="514350" indent="-514350">
              <a:buFont typeface="+mj-lt"/>
              <a:buAutoNum type="arabicPeriod"/>
            </a:pPr>
            <a:r>
              <a:rPr lang="en-GB" sz="3200" dirty="0"/>
              <a:t>I did gymnastics.</a:t>
            </a:r>
          </a:p>
          <a:p>
            <a:pPr marL="514350" indent="-514350">
              <a:buFont typeface="+mj-lt"/>
              <a:buAutoNum type="arabicPeriod"/>
            </a:pPr>
            <a:r>
              <a:rPr lang="en-GB" sz="3200" dirty="0"/>
              <a:t>I watched a film.</a:t>
            </a:r>
          </a:p>
          <a:p>
            <a:pPr marL="514350" indent="-514350">
              <a:buFont typeface="+mj-lt"/>
              <a:buAutoNum type="arabicPeriod"/>
            </a:pPr>
            <a:r>
              <a:rPr lang="en-GB" sz="3200" dirty="0"/>
              <a:t>I did my homework.</a:t>
            </a:r>
          </a:p>
          <a:p>
            <a:pPr marL="514350" indent="-514350">
              <a:buFont typeface="+mj-lt"/>
              <a:buAutoNum type="arabicPeriod"/>
            </a:pPr>
            <a:r>
              <a:rPr lang="en-GB" sz="3200" dirty="0"/>
              <a:t>I danced in my room.</a:t>
            </a:r>
          </a:p>
          <a:p>
            <a:pPr marL="514350" indent="-514350">
              <a:buFont typeface="+mj-lt"/>
              <a:buAutoNum type="arabicPeriod"/>
            </a:pPr>
            <a:r>
              <a:rPr lang="en-GB" sz="3200" dirty="0"/>
              <a:t>I did karate.</a:t>
            </a:r>
          </a:p>
        </p:txBody>
      </p:sp>
    </p:spTree>
    <p:extLst>
      <p:ext uri="{BB962C8B-B14F-4D97-AF65-F5344CB8AC3E}">
        <p14:creationId xmlns:p14="http://schemas.microsoft.com/office/powerpoint/2010/main" val="3962926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55393" cy="6386732"/>
          </a:xfrm>
          <a:prstGeom prst="rect">
            <a:avLst/>
          </a:prstGeom>
        </p:spPr>
      </p:pic>
      <p:sp>
        <p:nvSpPr>
          <p:cNvPr id="4" name="TextBox 3">
            <a:extLst>
              <a:ext uri="{FF2B5EF4-FFF2-40B4-BE49-F238E27FC236}">
                <a16:creationId xmlns:a16="http://schemas.microsoft.com/office/drawing/2014/main" id="{55621582-9D96-420D-9EDD-D5E295E61600}"/>
              </a:ext>
            </a:extLst>
          </p:cNvPr>
          <p:cNvSpPr txBox="1"/>
          <p:nvPr/>
        </p:nvSpPr>
        <p:spPr>
          <a:xfrm>
            <a:off x="6201103" y="101936"/>
            <a:ext cx="5954289" cy="369332"/>
          </a:xfrm>
          <a:prstGeom prst="rect">
            <a:avLst/>
          </a:prstGeom>
          <a:noFill/>
        </p:spPr>
        <p:txBody>
          <a:bodyPr wrap="square" rtlCol="0">
            <a:spAutoFit/>
          </a:bodyPr>
          <a:lstStyle/>
          <a:p>
            <a:r>
              <a:rPr lang="en-US" b="1" dirty="0"/>
              <a:t>Read the texts. True or false? Write V for true and F for false</a:t>
            </a:r>
            <a:endParaRPr lang="en-GB" b="1" dirty="0"/>
          </a:p>
        </p:txBody>
      </p:sp>
    </p:spTree>
    <p:extLst>
      <p:ext uri="{BB962C8B-B14F-4D97-AF65-F5344CB8AC3E}">
        <p14:creationId xmlns:p14="http://schemas.microsoft.com/office/powerpoint/2010/main" val="3195761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884" y="207205"/>
            <a:ext cx="11586504" cy="6355704"/>
          </a:xfrm>
          <a:prstGeom prst="rect">
            <a:avLst/>
          </a:prstGeom>
        </p:spPr>
      </p:pic>
    </p:spTree>
    <p:extLst>
      <p:ext uri="{BB962C8B-B14F-4D97-AF65-F5344CB8AC3E}">
        <p14:creationId xmlns:p14="http://schemas.microsoft.com/office/powerpoint/2010/main" val="616096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6705" y="1439667"/>
            <a:ext cx="11382876" cy="2400813"/>
          </a:xfrm>
          <a:prstGeom prst="rect">
            <a:avLst/>
          </a:prstGeom>
        </p:spPr>
      </p:pic>
    </p:spTree>
    <p:extLst>
      <p:ext uri="{BB962C8B-B14F-4D97-AF65-F5344CB8AC3E}">
        <p14:creationId xmlns:p14="http://schemas.microsoft.com/office/powerpoint/2010/main" val="782940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1F7561-FD48-48CF-8F7A-D051E51C7827}"/>
              </a:ext>
            </a:extLst>
          </p:cNvPr>
          <p:cNvSpPr txBox="1"/>
          <p:nvPr/>
        </p:nvSpPr>
        <p:spPr>
          <a:xfrm>
            <a:off x="134223" y="453006"/>
            <a:ext cx="3967993" cy="461665"/>
          </a:xfrm>
          <a:prstGeom prst="rect">
            <a:avLst/>
          </a:prstGeom>
          <a:noFill/>
        </p:spPr>
        <p:txBody>
          <a:bodyPr wrap="square" rtlCol="0">
            <a:spAutoFit/>
          </a:bodyPr>
          <a:lstStyle/>
          <a:p>
            <a:r>
              <a:rPr lang="en-US" sz="2400" b="1" dirty="0"/>
              <a:t>Week 6 – w/c 10</a:t>
            </a:r>
            <a:r>
              <a:rPr lang="en-US" sz="2400" b="1" baseline="30000" dirty="0"/>
              <a:t>th</a:t>
            </a:r>
            <a:r>
              <a:rPr lang="en-US" sz="2400" b="1" dirty="0"/>
              <a:t> October</a:t>
            </a:r>
            <a:endParaRPr lang="en-GB" sz="2400" b="1" dirty="0"/>
          </a:p>
        </p:txBody>
      </p:sp>
      <p:sp>
        <p:nvSpPr>
          <p:cNvPr id="3" name="TextBox 2">
            <a:extLst>
              <a:ext uri="{FF2B5EF4-FFF2-40B4-BE49-F238E27FC236}">
                <a16:creationId xmlns:a16="http://schemas.microsoft.com/office/drawing/2014/main" id="{E1315D07-19D0-4CE1-B9FB-60658D2658CC}"/>
              </a:ext>
            </a:extLst>
          </p:cNvPr>
          <p:cNvSpPr txBox="1"/>
          <p:nvPr/>
        </p:nvSpPr>
        <p:spPr>
          <a:xfrm>
            <a:off x="134223" y="1043150"/>
            <a:ext cx="5157017" cy="1446550"/>
          </a:xfrm>
          <a:prstGeom prst="rect">
            <a:avLst/>
          </a:prstGeom>
          <a:noFill/>
        </p:spPr>
        <p:txBody>
          <a:bodyPr wrap="square" rtlCol="0">
            <a:spAutoFit/>
          </a:bodyPr>
          <a:lstStyle/>
          <a:p>
            <a:r>
              <a:rPr lang="en-GB" sz="2200" dirty="0"/>
              <a:t>There are no new words to learn this week but look over the words from the previous weeks in order to complete the tasks on the next few slides. </a:t>
            </a:r>
          </a:p>
        </p:txBody>
      </p:sp>
    </p:spTree>
    <p:extLst>
      <p:ext uri="{BB962C8B-B14F-4D97-AF65-F5344CB8AC3E}">
        <p14:creationId xmlns:p14="http://schemas.microsoft.com/office/powerpoint/2010/main" val="3463317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238" y="967429"/>
            <a:ext cx="6393893" cy="492369"/>
          </a:xfrm>
        </p:spPr>
        <p:txBody>
          <a:bodyPr>
            <a:normAutofit fontScale="90000"/>
          </a:bodyPr>
          <a:lstStyle/>
          <a:p>
            <a:pPr algn="ctr"/>
            <a:r>
              <a:rPr lang="en-GB" sz="3600" b="1" dirty="0">
                <a:solidFill>
                  <a:srgbClr val="0070C0"/>
                </a:solidFill>
              </a:rPr>
              <a:t>What type of programmes are these?</a:t>
            </a:r>
            <a:br>
              <a:rPr lang="en-GB" sz="3600" b="1" dirty="0">
                <a:solidFill>
                  <a:srgbClr val="0070C0"/>
                </a:solidFill>
              </a:rPr>
            </a:br>
            <a:r>
              <a:rPr lang="en-GB" sz="3600" b="1" dirty="0" err="1">
                <a:solidFill>
                  <a:srgbClr val="0070C0"/>
                </a:solidFill>
              </a:rPr>
              <a:t>Eg.</a:t>
            </a:r>
            <a:r>
              <a:rPr lang="en-GB" sz="3600" b="1" dirty="0">
                <a:solidFill>
                  <a:srgbClr val="0070C0"/>
                </a:solidFill>
              </a:rPr>
              <a:t> 18.30 TVE1 – una telenovela</a:t>
            </a:r>
            <a:br>
              <a:rPr lang="en-GB" sz="3600" b="1" dirty="0"/>
            </a:br>
            <a:endParaRPr lang="en-GB" sz="3600" b="1" dirty="0"/>
          </a:p>
        </p:txBody>
      </p:sp>
      <p:graphicFrame>
        <p:nvGraphicFramePr>
          <p:cNvPr id="4" name="Content Placeholder 3"/>
          <p:cNvGraphicFramePr>
            <a:graphicFrameLocks noGrp="1"/>
          </p:cNvGraphicFramePr>
          <p:nvPr>
            <p:ph idx="1"/>
            <p:extLst/>
          </p:nvPr>
        </p:nvGraphicFramePr>
        <p:xfrm>
          <a:off x="422030" y="1955408"/>
          <a:ext cx="11451101" cy="4625622"/>
        </p:xfrm>
        <a:graphic>
          <a:graphicData uri="http://schemas.openxmlformats.org/drawingml/2006/table">
            <a:tbl>
              <a:tblPr firstRow="1" firstCol="1" bandRow="1">
                <a:tableStyleId>{5C22544A-7EE6-4342-B048-85BDC9FD1C3A}</a:tableStyleId>
              </a:tblPr>
              <a:tblGrid>
                <a:gridCol w="856527">
                  <a:extLst>
                    <a:ext uri="{9D8B030D-6E8A-4147-A177-3AD203B41FA5}">
                      <a16:colId xmlns:a16="http://schemas.microsoft.com/office/drawing/2014/main" val="20000"/>
                    </a:ext>
                  </a:extLst>
                </a:gridCol>
                <a:gridCol w="1831949">
                  <a:extLst>
                    <a:ext uri="{9D8B030D-6E8A-4147-A177-3AD203B41FA5}">
                      <a16:colId xmlns:a16="http://schemas.microsoft.com/office/drawing/2014/main" val="20001"/>
                    </a:ext>
                  </a:extLst>
                </a:gridCol>
                <a:gridCol w="2063269">
                  <a:extLst>
                    <a:ext uri="{9D8B030D-6E8A-4147-A177-3AD203B41FA5}">
                      <a16:colId xmlns:a16="http://schemas.microsoft.com/office/drawing/2014/main" val="20002"/>
                    </a:ext>
                  </a:extLst>
                </a:gridCol>
                <a:gridCol w="2178928">
                  <a:extLst>
                    <a:ext uri="{9D8B030D-6E8A-4147-A177-3AD203B41FA5}">
                      <a16:colId xmlns:a16="http://schemas.microsoft.com/office/drawing/2014/main" val="20003"/>
                    </a:ext>
                  </a:extLst>
                </a:gridCol>
                <a:gridCol w="2178120">
                  <a:extLst>
                    <a:ext uri="{9D8B030D-6E8A-4147-A177-3AD203B41FA5}">
                      <a16:colId xmlns:a16="http://schemas.microsoft.com/office/drawing/2014/main" val="20004"/>
                    </a:ext>
                  </a:extLst>
                </a:gridCol>
                <a:gridCol w="2342308">
                  <a:extLst>
                    <a:ext uri="{9D8B030D-6E8A-4147-A177-3AD203B41FA5}">
                      <a16:colId xmlns:a16="http://schemas.microsoft.com/office/drawing/2014/main" val="20005"/>
                    </a:ext>
                  </a:extLst>
                </a:gridCol>
              </a:tblGrid>
              <a:tr h="375462">
                <a:tc>
                  <a:txBody>
                    <a:bodyPr/>
                    <a:lstStyle/>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18:30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19:00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19:30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20:00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20:30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61150">
                <a:tc>
                  <a:txBody>
                    <a:bodyPr/>
                    <a:lstStyle/>
                    <a:p>
                      <a:pPr>
                        <a:lnSpc>
                          <a:spcPct val="107000"/>
                        </a:lnSpc>
                        <a:spcAft>
                          <a:spcPts val="0"/>
                        </a:spcAft>
                      </a:pPr>
                      <a:r>
                        <a:rPr lang="en-GB" sz="2000">
                          <a:effectLst/>
                        </a:rPr>
                        <a:t>TVE 1</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Eastenders (repetición)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El Telediario y tiempo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Telediario local</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GB" sz="2000" dirty="0">
                          <a:effectLst/>
                        </a:rPr>
                        <a:t>La </a:t>
                      </a:r>
                      <a:r>
                        <a:rPr lang="en-GB" sz="2000" dirty="0" err="1">
                          <a:effectLst/>
                        </a:rPr>
                        <a:t>voz</a:t>
                      </a:r>
                      <a:endParaRPr lang="en-GB" sz="2000" dirty="0">
                        <a:effectLst/>
                      </a:endParaRPr>
                    </a:p>
                    <a:p>
                      <a:pPr>
                        <a:lnSpc>
                          <a:spcPct val="107000"/>
                        </a:lnSpc>
                        <a:spcAft>
                          <a:spcPts val="0"/>
                        </a:spcAft>
                      </a:pPr>
                      <a:r>
                        <a:rPr lang="en-GB" sz="2000" dirty="0">
                          <a:effectLst/>
                        </a:rPr>
                        <a:t> </a:t>
                      </a:r>
                    </a:p>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0001"/>
                  </a:ext>
                </a:extLst>
              </a:tr>
              <a:tr h="768307">
                <a:tc>
                  <a:txBody>
                    <a:bodyPr/>
                    <a:lstStyle/>
                    <a:p>
                      <a:pPr>
                        <a:lnSpc>
                          <a:spcPct val="107000"/>
                        </a:lnSpc>
                        <a:spcAft>
                          <a:spcPts val="0"/>
                        </a:spcAft>
                      </a:pPr>
                      <a:r>
                        <a:rPr lang="en-GB" sz="2000">
                          <a:effectLst/>
                        </a:rPr>
                        <a:t>2</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n-GB" sz="2000">
                          <a:effectLst/>
                        </a:rPr>
                        <a:t>Transformar tu casa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pPr>
                        <a:lnSpc>
                          <a:spcPct val="107000"/>
                        </a:lnSpc>
                        <a:spcAft>
                          <a:spcPts val="0"/>
                        </a:spcAft>
                      </a:pPr>
                      <a:r>
                        <a:rPr lang="en-GB" sz="2000">
                          <a:effectLst/>
                        </a:rPr>
                        <a:t>Cocinar con Nigella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s-ES" sz="2000" dirty="0">
                          <a:effectLst/>
                        </a:rPr>
                        <a:t>Las islas Galápagos – El efecto del calentamiento global</a:t>
                      </a:r>
                      <a:endParaRPr lang="en-GB" sz="2000" dirty="0">
                        <a:effectLst/>
                      </a:endParaRPr>
                    </a:p>
                    <a:p>
                      <a:pPr>
                        <a:lnSpc>
                          <a:spcPct val="107000"/>
                        </a:lnSpc>
                        <a:spcAft>
                          <a:spcPts val="0"/>
                        </a:spcAft>
                      </a:pPr>
                      <a:r>
                        <a:rPr lang="es-ES"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0002"/>
                  </a:ext>
                </a:extLst>
              </a:tr>
              <a:tr h="1161150">
                <a:tc>
                  <a:txBody>
                    <a:bodyPr/>
                    <a:lstStyle/>
                    <a:p>
                      <a:pPr>
                        <a:lnSpc>
                          <a:spcPct val="107000"/>
                        </a:lnSpc>
                        <a:spcAft>
                          <a:spcPts val="0"/>
                        </a:spcAft>
                      </a:pPr>
                      <a:r>
                        <a:rPr lang="es-ES" sz="2000">
                          <a:effectLst/>
                        </a:rPr>
                        <a:t>Canal+</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2000">
                          <a:effectLst/>
                        </a:rPr>
                        <a:t>Los Simpson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2000">
                          <a:effectLst/>
                        </a:rPr>
                        <a:t>El Gran Hermano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2000">
                          <a:effectLst/>
                        </a:rPr>
                        <a:t>¿Quién quiere ser el millonario?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s-ES" sz="2000">
                          <a:effectLst/>
                        </a:rPr>
                        <a:t>Estreno: El Gran Gatsby (Con actuación de Leonardo DiCaprio y Carey Mulligan)</a:t>
                      </a:r>
                      <a:endParaRPr lang="en-GB" sz="2000">
                        <a:effectLst/>
                      </a:endParaRPr>
                    </a:p>
                    <a:p>
                      <a:pPr>
                        <a:lnSpc>
                          <a:spcPct val="107000"/>
                        </a:lnSpc>
                        <a:spcAft>
                          <a:spcPts val="0"/>
                        </a:spcAft>
                      </a:pPr>
                      <a:r>
                        <a:rPr lang="es-ES"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0003"/>
                  </a:ext>
                </a:extLst>
              </a:tr>
              <a:tr h="768307">
                <a:tc>
                  <a:txBody>
                    <a:bodyPr/>
                    <a:lstStyle/>
                    <a:p>
                      <a:pPr>
                        <a:lnSpc>
                          <a:spcPct val="107000"/>
                        </a:lnSpc>
                        <a:spcAft>
                          <a:spcPts val="0"/>
                        </a:spcAft>
                      </a:pPr>
                      <a:r>
                        <a:rPr lang="es-ES" sz="2000">
                          <a:effectLst/>
                        </a:rPr>
                        <a:t>Dep4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07000"/>
                        </a:lnSpc>
                        <a:spcAft>
                          <a:spcPts val="0"/>
                        </a:spcAft>
                      </a:pPr>
                      <a:r>
                        <a:rPr lang="es-ES" sz="2000" dirty="0">
                          <a:effectLst/>
                        </a:rPr>
                        <a:t>Fútbol: La liga</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a:txBody>
                    <a:bodyPr/>
                    <a:lstStyle/>
                    <a:p>
                      <a:pPr>
                        <a:lnSpc>
                          <a:spcPct val="107000"/>
                        </a:lnSpc>
                        <a:spcAft>
                          <a:spcPts val="0"/>
                        </a:spcAft>
                      </a:pPr>
                      <a:r>
                        <a:rPr lang="es-ES" sz="2000">
                          <a:effectLst/>
                        </a:rPr>
                        <a:t>Los mejores equipos del día</a:t>
                      </a:r>
                      <a:endParaRPr lang="en-GB" sz="2000">
                        <a:effectLst/>
                      </a:endParaRPr>
                    </a:p>
                    <a:p>
                      <a:pPr>
                        <a:lnSpc>
                          <a:spcPct val="107000"/>
                        </a:lnSpc>
                        <a:spcAft>
                          <a:spcPts val="0"/>
                        </a:spcAft>
                      </a:pPr>
                      <a:r>
                        <a:rPr lang="es-ES"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2000" dirty="0">
                          <a:effectLst/>
                        </a:rPr>
                        <a:t>El maratón de Nueva York 2013</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2"/>
          <a:stretch>
            <a:fillRect/>
          </a:stretch>
        </p:blipFill>
        <p:spPr>
          <a:xfrm>
            <a:off x="64104" y="1"/>
            <a:ext cx="5257704" cy="1791754"/>
          </a:xfrm>
          <a:prstGeom prst="rect">
            <a:avLst/>
          </a:prstGeom>
        </p:spPr>
      </p:pic>
    </p:spTree>
    <p:extLst>
      <p:ext uri="{BB962C8B-B14F-4D97-AF65-F5344CB8AC3E}">
        <p14:creationId xmlns:p14="http://schemas.microsoft.com/office/powerpoint/2010/main" val="2335625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476233" cy="6569612"/>
          </a:xfrm>
          <a:prstGeom prst="rect">
            <a:avLst/>
          </a:prstGeom>
        </p:spPr>
      </p:pic>
      <p:sp>
        <p:nvSpPr>
          <p:cNvPr id="4" name="TextBox 3">
            <a:extLst>
              <a:ext uri="{FF2B5EF4-FFF2-40B4-BE49-F238E27FC236}">
                <a16:creationId xmlns:a16="http://schemas.microsoft.com/office/drawing/2014/main" id="{EA107A1A-C0A0-49B1-A7C3-6FEE9FB52E92}"/>
              </a:ext>
            </a:extLst>
          </p:cNvPr>
          <p:cNvSpPr txBox="1"/>
          <p:nvPr/>
        </p:nvSpPr>
        <p:spPr>
          <a:xfrm>
            <a:off x="10399117" y="1303283"/>
            <a:ext cx="1866455" cy="2677656"/>
          </a:xfrm>
          <a:prstGeom prst="rect">
            <a:avLst/>
          </a:prstGeom>
          <a:noFill/>
        </p:spPr>
        <p:txBody>
          <a:bodyPr wrap="square" rtlCol="0">
            <a:spAutoFit/>
          </a:bodyPr>
          <a:lstStyle/>
          <a:p>
            <a:r>
              <a:rPr lang="en-US" sz="2400" b="1" dirty="0"/>
              <a:t>Read the tv guide about the four </a:t>
            </a:r>
            <a:r>
              <a:rPr lang="en-US" sz="2400" b="1" dirty="0" err="1"/>
              <a:t>programmes</a:t>
            </a:r>
            <a:r>
              <a:rPr lang="en-US" sz="2400" b="1" dirty="0"/>
              <a:t>. Then fill in the table in English. </a:t>
            </a:r>
            <a:endParaRPr lang="en-GB" sz="2400" b="1" dirty="0"/>
          </a:p>
        </p:txBody>
      </p:sp>
    </p:spTree>
    <p:extLst>
      <p:ext uri="{BB962C8B-B14F-4D97-AF65-F5344CB8AC3E}">
        <p14:creationId xmlns:p14="http://schemas.microsoft.com/office/powerpoint/2010/main" val="2686478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C0F0A-9D50-4294-BE61-C5A16EC2B09B}"/>
              </a:ext>
            </a:extLst>
          </p:cNvPr>
          <p:cNvPicPr>
            <a:picLocks noChangeAspect="1"/>
          </p:cNvPicPr>
          <p:nvPr/>
        </p:nvPicPr>
        <p:blipFill>
          <a:blip r:embed="rId2"/>
          <a:stretch>
            <a:fillRect/>
          </a:stretch>
        </p:blipFill>
        <p:spPr>
          <a:xfrm>
            <a:off x="71437" y="1919287"/>
            <a:ext cx="12049125" cy="4848225"/>
          </a:xfrm>
          <a:prstGeom prst="rect">
            <a:avLst/>
          </a:prstGeom>
        </p:spPr>
      </p:pic>
      <p:sp>
        <p:nvSpPr>
          <p:cNvPr id="3" name="TextBox 2">
            <a:extLst>
              <a:ext uri="{FF2B5EF4-FFF2-40B4-BE49-F238E27FC236}">
                <a16:creationId xmlns:a16="http://schemas.microsoft.com/office/drawing/2014/main" id="{031EC0CC-3E99-4F3F-A1AF-08F7F2E15488}"/>
              </a:ext>
            </a:extLst>
          </p:cNvPr>
          <p:cNvSpPr txBox="1"/>
          <p:nvPr/>
        </p:nvSpPr>
        <p:spPr>
          <a:xfrm>
            <a:off x="399392" y="620110"/>
            <a:ext cx="10762593" cy="892552"/>
          </a:xfrm>
          <a:prstGeom prst="rect">
            <a:avLst/>
          </a:prstGeom>
          <a:solidFill>
            <a:schemeClr val="bg1"/>
          </a:solidFill>
        </p:spPr>
        <p:txBody>
          <a:bodyPr wrap="square" rtlCol="0">
            <a:spAutoFit/>
          </a:bodyPr>
          <a:lstStyle/>
          <a:p>
            <a:r>
              <a:rPr lang="en-US" sz="2600" dirty="0"/>
              <a:t>Read the phrases and then write the correct name for each of the six pictures. </a:t>
            </a:r>
          </a:p>
          <a:p>
            <a:r>
              <a:rPr lang="en-US" sz="2600" dirty="0"/>
              <a:t>Example – 1 Martín</a:t>
            </a:r>
            <a:endParaRPr lang="en-GB" sz="2600" dirty="0"/>
          </a:p>
        </p:txBody>
      </p:sp>
    </p:spTree>
    <p:extLst>
      <p:ext uri="{BB962C8B-B14F-4D97-AF65-F5344CB8AC3E}">
        <p14:creationId xmlns:p14="http://schemas.microsoft.com/office/powerpoint/2010/main" val="1412067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C2824-A364-42D8-84CD-4ED11D52E835}"/>
              </a:ext>
            </a:extLst>
          </p:cNvPr>
          <p:cNvPicPr>
            <a:picLocks noChangeAspect="1"/>
          </p:cNvPicPr>
          <p:nvPr/>
        </p:nvPicPr>
        <p:blipFill>
          <a:blip r:embed="rId2"/>
          <a:stretch>
            <a:fillRect/>
          </a:stretch>
        </p:blipFill>
        <p:spPr>
          <a:xfrm>
            <a:off x="653775" y="2070702"/>
            <a:ext cx="11227997" cy="4787298"/>
          </a:xfrm>
          <a:prstGeom prst="rect">
            <a:avLst/>
          </a:prstGeom>
        </p:spPr>
      </p:pic>
      <p:sp>
        <p:nvSpPr>
          <p:cNvPr id="3" name="TextBox 2">
            <a:extLst>
              <a:ext uri="{FF2B5EF4-FFF2-40B4-BE49-F238E27FC236}">
                <a16:creationId xmlns:a16="http://schemas.microsoft.com/office/drawing/2014/main" id="{8A0E962B-5C21-423A-8B32-A9790427A134}"/>
              </a:ext>
            </a:extLst>
          </p:cNvPr>
          <p:cNvSpPr txBox="1"/>
          <p:nvPr/>
        </p:nvSpPr>
        <p:spPr>
          <a:xfrm>
            <a:off x="653775" y="1297374"/>
            <a:ext cx="5641922" cy="492443"/>
          </a:xfrm>
          <a:prstGeom prst="rect">
            <a:avLst/>
          </a:prstGeom>
          <a:noFill/>
        </p:spPr>
        <p:txBody>
          <a:bodyPr wrap="square" rtlCol="0">
            <a:spAutoFit/>
          </a:bodyPr>
          <a:lstStyle/>
          <a:p>
            <a:r>
              <a:rPr lang="en-US" sz="2600" dirty="0"/>
              <a:t>Read the text and complete the profile </a:t>
            </a:r>
            <a:endParaRPr lang="en-GB" sz="2600" dirty="0"/>
          </a:p>
        </p:txBody>
      </p:sp>
    </p:spTree>
    <p:extLst>
      <p:ext uri="{BB962C8B-B14F-4D97-AF65-F5344CB8AC3E}">
        <p14:creationId xmlns:p14="http://schemas.microsoft.com/office/powerpoint/2010/main" val="946670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4F65-6197-4297-871D-18C3DE3F3E70}"/>
              </a:ext>
            </a:extLst>
          </p:cNvPr>
          <p:cNvSpPr txBox="1"/>
          <p:nvPr/>
        </p:nvSpPr>
        <p:spPr>
          <a:xfrm>
            <a:off x="587828" y="130628"/>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‘tv </a:t>
            </a:r>
            <a:r>
              <a:rPr lang="en-US" sz="2600" dirty="0" err="1"/>
              <a:t>programme</a:t>
            </a:r>
            <a:r>
              <a:rPr lang="en-US" sz="2600" dirty="0"/>
              <a:t> and film genre’ vocabulary by playing some of the games.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pic>
        <p:nvPicPr>
          <p:cNvPr id="4" name="Picture 3">
            <a:extLst>
              <a:ext uri="{FF2B5EF4-FFF2-40B4-BE49-F238E27FC236}">
                <a16:creationId xmlns:a16="http://schemas.microsoft.com/office/drawing/2014/main" id="{24AA9450-9F96-4944-AD49-9D9F2B831F96}"/>
              </a:ext>
            </a:extLst>
          </p:cNvPr>
          <p:cNvPicPr>
            <a:picLocks noChangeAspect="1"/>
          </p:cNvPicPr>
          <p:nvPr/>
        </p:nvPicPr>
        <p:blipFill>
          <a:blip r:embed="rId2"/>
          <a:stretch>
            <a:fillRect/>
          </a:stretch>
        </p:blipFill>
        <p:spPr>
          <a:xfrm>
            <a:off x="1230015" y="3001487"/>
            <a:ext cx="8862568" cy="2757469"/>
          </a:xfrm>
          <a:prstGeom prst="rect">
            <a:avLst/>
          </a:prstGeom>
        </p:spPr>
      </p:pic>
      <p:sp>
        <p:nvSpPr>
          <p:cNvPr id="5" name="Oval 4">
            <a:extLst>
              <a:ext uri="{FF2B5EF4-FFF2-40B4-BE49-F238E27FC236}">
                <a16:creationId xmlns:a16="http://schemas.microsoft.com/office/drawing/2014/main" id="{73969B64-9D6F-4632-9B27-B1D5F3DB9719}"/>
              </a:ext>
            </a:extLst>
          </p:cNvPr>
          <p:cNvSpPr/>
          <p:nvPr/>
        </p:nvSpPr>
        <p:spPr>
          <a:xfrm>
            <a:off x="6298250" y="3153398"/>
            <a:ext cx="3614871" cy="151260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3331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7F7D8-4919-4DDC-8BD1-478531915ED7}"/>
              </a:ext>
            </a:extLst>
          </p:cNvPr>
          <p:cNvPicPr>
            <a:picLocks noChangeAspect="1"/>
          </p:cNvPicPr>
          <p:nvPr/>
        </p:nvPicPr>
        <p:blipFill>
          <a:blip r:embed="rId2"/>
          <a:stretch>
            <a:fillRect/>
          </a:stretch>
        </p:blipFill>
        <p:spPr>
          <a:xfrm>
            <a:off x="1171575" y="9525"/>
            <a:ext cx="9848850" cy="6838950"/>
          </a:xfrm>
          <a:prstGeom prst="rect">
            <a:avLst/>
          </a:prstGeom>
        </p:spPr>
      </p:pic>
    </p:spTree>
    <p:extLst>
      <p:ext uri="{BB962C8B-B14F-4D97-AF65-F5344CB8AC3E}">
        <p14:creationId xmlns:p14="http://schemas.microsoft.com/office/powerpoint/2010/main" val="529769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5B7DDE-5EC9-4F60-8EBE-E1557A8C6BA7}"/>
              </a:ext>
            </a:extLst>
          </p:cNvPr>
          <p:cNvSpPr txBox="1"/>
          <p:nvPr/>
        </p:nvSpPr>
        <p:spPr>
          <a:xfrm>
            <a:off x="134223" y="453006"/>
            <a:ext cx="3967993" cy="461665"/>
          </a:xfrm>
          <a:prstGeom prst="rect">
            <a:avLst/>
          </a:prstGeom>
          <a:noFill/>
        </p:spPr>
        <p:txBody>
          <a:bodyPr wrap="square" rtlCol="0">
            <a:spAutoFit/>
          </a:bodyPr>
          <a:lstStyle/>
          <a:p>
            <a:r>
              <a:rPr lang="en-US" sz="2400" b="1" dirty="0"/>
              <a:t>Week 7 – w/c 17</a:t>
            </a:r>
            <a:r>
              <a:rPr lang="en-US" sz="2400" b="1" baseline="30000" dirty="0"/>
              <a:t>th</a:t>
            </a:r>
            <a:r>
              <a:rPr lang="en-US" sz="2400" b="1" dirty="0"/>
              <a:t> October</a:t>
            </a:r>
            <a:endParaRPr lang="en-GB" sz="2400" b="1" dirty="0"/>
          </a:p>
        </p:txBody>
      </p:sp>
      <p:pic>
        <p:nvPicPr>
          <p:cNvPr id="4" name="Picture 2" descr="Assessment-stamp. Grunge rubber stamp with word assessment inside, vector  illustration. | CanStock">
            <a:extLst>
              <a:ext uri="{FF2B5EF4-FFF2-40B4-BE49-F238E27FC236}">
                <a16:creationId xmlns:a16="http://schemas.microsoft.com/office/drawing/2014/main" id="{C9E4EE69-368F-4E0E-AC41-7460329235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401" y="549215"/>
            <a:ext cx="2440142" cy="196431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F4B3E56-8744-4367-8DBC-4454EB02622B}"/>
              </a:ext>
            </a:extLst>
          </p:cNvPr>
          <p:cNvSpPr txBox="1">
            <a:spLocks/>
          </p:cNvSpPr>
          <p:nvPr/>
        </p:nvSpPr>
        <p:spPr>
          <a:xfrm>
            <a:off x="204000" y="1749804"/>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assessment week. Spend some time revising all of the vocab on the next slide, then please contact your teacher for the assessment papers. You could make vocabulary posters or flashcards to help you prepare. </a:t>
            </a:r>
          </a:p>
        </p:txBody>
      </p:sp>
    </p:spTree>
    <p:extLst>
      <p:ext uri="{BB962C8B-B14F-4D97-AF65-F5344CB8AC3E}">
        <p14:creationId xmlns:p14="http://schemas.microsoft.com/office/powerpoint/2010/main" val="1813819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635175" cy="6828631"/>
          </a:xfrm>
          <a:prstGeom prst="rect">
            <a:avLst/>
          </a:prstGeom>
        </p:spPr>
      </p:pic>
    </p:spTree>
    <p:extLst>
      <p:ext uri="{BB962C8B-B14F-4D97-AF65-F5344CB8AC3E}">
        <p14:creationId xmlns:p14="http://schemas.microsoft.com/office/powerpoint/2010/main" val="570182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011" y="210062"/>
            <a:ext cx="11767140" cy="6303280"/>
          </a:xfrm>
          <a:prstGeom prst="rect">
            <a:avLst/>
          </a:prstGeom>
        </p:spPr>
      </p:pic>
    </p:spTree>
    <p:extLst>
      <p:ext uri="{BB962C8B-B14F-4D97-AF65-F5344CB8AC3E}">
        <p14:creationId xmlns:p14="http://schemas.microsoft.com/office/powerpoint/2010/main" val="3041209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367" y="176724"/>
            <a:ext cx="11666608" cy="6322549"/>
          </a:xfrm>
          <a:prstGeom prst="rect">
            <a:avLst/>
          </a:prstGeom>
        </p:spPr>
      </p:pic>
    </p:spTree>
    <p:extLst>
      <p:ext uri="{BB962C8B-B14F-4D97-AF65-F5344CB8AC3E}">
        <p14:creationId xmlns:p14="http://schemas.microsoft.com/office/powerpoint/2010/main" val="2134980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94496C-23D6-499B-87B0-7E1D3D779874}"/>
              </a:ext>
            </a:extLst>
          </p:cNvPr>
          <p:cNvPicPr>
            <a:picLocks noChangeAspect="1"/>
          </p:cNvPicPr>
          <p:nvPr/>
        </p:nvPicPr>
        <p:blipFill>
          <a:blip r:embed="rId2"/>
          <a:stretch>
            <a:fillRect/>
          </a:stretch>
        </p:blipFill>
        <p:spPr>
          <a:xfrm>
            <a:off x="1143000" y="0"/>
            <a:ext cx="9906000" cy="6858000"/>
          </a:xfrm>
          <a:prstGeom prst="rect">
            <a:avLst/>
          </a:prstGeom>
        </p:spPr>
      </p:pic>
    </p:spTree>
    <p:extLst>
      <p:ext uri="{BB962C8B-B14F-4D97-AF65-F5344CB8AC3E}">
        <p14:creationId xmlns:p14="http://schemas.microsoft.com/office/powerpoint/2010/main" val="423358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756433-35F0-49FE-A285-155B20BBE82A}"/>
              </a:ext>
            </a:extLst>
          </p:cNvPr>
          <p:cNvPicPr>
            <a:picLocks noChangeAspect="1"/>
          </p:cNvPicPr>
          <p:nvPr/>
        </p:nvPicPr>
        <p:blipFill>
          <a:blip r:embed="rId2"/>
          <a:stretch>
            <a:fillRect/>
          </a:stretch>
        </p:blipFill>
        <p:spPr>
          <a:xfrm>
            <a:off x="1176337" y="19050"/>
            <a:ext cx="9839325" cy="6819900"/>
          </a:xfrm>
          <a:prstGeom prst="rect">
            <a:avLst/>
          </a:prstGeom>
        </p:spPr>
      </p:pic>
    </p:spTree>
    <p:extLst>
      <p:ext uri="{BB962C8B-B14F-4D97-AF65-F5344CB8AC3E}">
        <p14:creationId xmlns:p14="http://schemas.microsoft.com/office/powerpoint/2010/main" val="4219425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EE1CF-4282-4D35-950D-89870F74CDCD}"/>
              </a:ext>
            </a:extLst>
          </p:cNvPr>
          <p:cNvPicPr>
            <a:picLocks noChangeAspect="1"/>
          </p:cNvPicPr>
          <p:nvPr/>
        </p:nvPicPr>
        <p:blipFill>
          <a:blip r:embed="rId2"/>
          <a:stretch>
            <a:fillRect/>
          </a:stretch>
        </p:blipFill>
        <p:spPr>
          <a:xfrm>
            <a:off x="1135602" y="0"/>
            <a:ext cx="9920796" cy="6858000"/>
          </a:xfrm>
          <a:prstGeom prst="rect">
            <a:avLst/>
          </a:prstGeom>
        </p:spPr>
      </p:pic>
    </p:spTree>
    <p:extLst>
      <p:ext uri="{BB962C8B-B14F-4D97-AF65-F5344CB8AC3E}">
        <p14:creationId xmlns:p14="http://schemas.microsoft.com/office/powerpoint/2010/main" val="3652649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1B1849-E9BF-49DB-B70E-95E851229F11}"/>
              </a:ext>
            </a:extLst>
          </p:cNvPr>
          <p:cNvPicPr>
            <a:picLocks noChangeAspect="1"/>
          </p:cNvPicPr>
          <p:nvPr/>
        </p:nvPicPr>
        <p:blipFill>
          <a:blip r:embed="rId2"/>
          <a:stretch>
            <a:fillRect/>
          </a:stretch>
        </p:blipFill>
        <p:spPr>
          <a:xfrm>
            <a:off x="1190625" y="104775"/>
            <a:ext cx="9810750" cy="6648450"/>
          </a:xfrm>
          <a:prstGeom prst="rect">
            <a:avLst/>
          </a:prstGeom>
        </p:spPr>
      </p:pic>
    </p:spTree>
    <p:extLst>
      <p:ext uri="{BB962C8B-B14F-4D97-AF65-F5344CB8AC3E}">
        <p14:creationId xmlns:p14="http://schemas.microsoft.com/office/powerpoint/2010/main" val="3181036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69F58C-F6EB-4312-AC6E-8CD18B20F2BD}"/>
              </a:ext>
            </a:extLst>
          </p:cNvPr>
          <p:cNvPicPr>
            <a:picLocks noChangeAspect="1"/>
          </p:cNvPicPr>
          <p:nvPr/>
        </p:nvPicPr>
        <p:blipFill>
          <a:blip r:embed="rId2"/>
          <a:stretch>
            <a:fillRect/>
          </a:stretch>
        </p:blipFill>
        <p:spPr>
          <a:xfrm>
            <a:off x="716345" y="140865"/>
            <a:ext cx="10759309" cy="6576270"/>
          </a:xfrm>
          <a:prstGeom prst="rect">
            <a:avLst/>
          </a:prstGeom>
        </p:spPr>
      </p:pic>
    </p:spTree>
    <p:extLst>
      <p:ext uri="{BB962C8B-B14F-4D97-AF65-F5344CB8AC3E}">
        <p14:creationId xmlns:p14="http://schemas.microsoft.com/office/powerpoint/2010/main" val="31912513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1760</Words>
  <Application>Microsoft Office PowerPoint</Application>
  <PresentationFormat>Widescreen</PresentationFormat>
  <Paragraphs>191</Paragraphs>
  <Slides>43</Slides>
  <Notes>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Calibri Light</vt:lpstr>
      <vt:lpstr>Century Gothic</vt:lpstr>
      <vt:lpstr>Comic Sans MS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present tense: something you are doing NOW.  Copy these notes.</vt:lpstr>
      <vt:lpstr>PowerPoint Presentation</vt:lpstr>
      <vt:lpstr>PowerPoint Presentation</vt:lpstr>
      <vt:lpstr>PowerPoint Presentation</vt:lpstr>
      <vt:lpstr>PowerPoint Presentation</vt:lpstr>
      <vt:lpstr>La cultura</vt:lpstr>
      <vt:lpstr>Gramática – Copy these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type of programmes are these? Eg. 18.30 TVE1 – una telenovela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67</cp:revision>
  <dcterms:created xsi:type="dcterms:W3CDTF">2021-09-01T11:16:35Z</dcterms:created>
  <dcterms:modified xsi:type="dcterms:W3CDTF">2022-06-18T21:42:44Z</dcterms:modified>
</cp:coreProperties>
</file>