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61" r:id="rId3"/>
    <p:sldId id="262" r:id="rId4"/>
    <p:sldId id="307" r:id="rId5"/>
    <p:sldId id="258" r:id="rId6"/>
    <p:sldId id="263" r:id="rId7"/>
    <p:sldId id="306" r:id="rId8"/>
    <p:sldId id="302" r:id="rId9"/>
    <p:sldId id="291" r:id="rId10"/>
    <p:sldId id="310" r:id="rId11"/>
    <p:sldId id="265" r:id="rId12"/>
    <p:sldId id="311" r:id="rId13"/>
    <p:sldId id="282" r:id="rId14"/>
    <p:sldId id="308" r:id="rId15"/>
    <p:sldId id="264" r:id="rId16"/>
    <p:sldId id="309" r:id="rId17"/>
    <p:sldId id="312" r:id="rId18"/>
    <p:sldId id="313" r:id="rId19"/>
    <p:sldId id="266" r:id="rId20"/>
    <p:sldId id="314" r:id="rId21"/>
    <p:sldId id="315" r:id="rId22"/>
    <p:sldId id="267" r:id="rId23"/>
    <p:sldId id="317" r:id="rId24"/>
    <p:sldId id="318" r:id="rId25"/>
    <p:sldId id="319" r:id="rId26"/>
    <p:sldId id="316" r:id="rId27"/>
    <p:sldId id="268" r:id="rId28"/>
    <p:sldId id="29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081" autoAdjust="0"/>
    <p:restoredTop sz="94660"/>
  </p:normalViewPr>
  <p:slideViewPr>
    <p:cSldViewPr snapToGrid="0">
      <p:cViewPr varScale="1">
        <p:scale>
          <a:sx n="111" d="100"/>
          <a:sy n="111" d="100"/>
        </p:scale>
        <p:origin x="18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84C2F8-3902-47FF-86C7-E16BF742DCA0}" type="datetimeFigureOut">
              <a:rPr lang="en-GB" smtClean="0"/>
              <a:t>17/06/2022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A0BA03-6FF6-4540-B853-AE8F45297244}" type="slidenum">
              <a:rPr lang="en-GB" smtClean="0"/>
              <a:t>‹#›</a:t>
            </a:fld>
            <a:endParaRPr lang="en-GB"/>
          </a:p>
        </p:txBody>
      </p:sp>
    </p:spTree>
    <p:extLst>
      <p:ext uri="{BB962C8B-B14F-4D97-AF65-F5344CB8AC3E}">
        <p14:creationId xmlns:p14="http://schemas.microsoft.com/office/powerpoint/2010/main" val="2423464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Vocabulary list</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DAED266-61B0-4DA4-9014-DD191F608C0E}" type="slidenum">
              <a:rPr lang="en-GB" altLang="en-US">
                <a:latin typeface="Arial" panose="020B0604020202020204" pitchFamily="34" charset="0"/>
              </a:rPr>
              <a:pPr eaLnBrk="1" hangingPunct="1">
                <a:spcBef>
                  <a:spcPct val="0"/>
                </a:spcBef>
              </a:pPr>
              <a:t>5</a:t>
            </a:fld>
            <a:endParaRPr lang="en-GB" altLang="en-US">
              <a:latin typeface="Arial" panose="020B0604020202020204" pitchFamily="34" charset="0"/>
            </a:endParaRPr>
          </a:p>
        </p:txBody>
      </p:sp>
    </p:spTree>
    <p:extLst>
      <p:ext uri="{BB962C8B-B14F-4D97-AF65-F5344CB8AC3E}">
        <p14:creationId xmlns:p14="http://schemas.microsoft.com/office/powerpoint/2010/main" val="761157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36ECB777-4BDC-4B73-8157-3F36871F88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09697CDD-02D9-4DD1-88DC-93F595646D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Vocabulary list</a:t>
            </a:r>
          </a:p>
        </p:txBody>
      </p:sp>
      <p:sp>
        <p:nvSpPr>
          <p:cNvPr id="51204" name="Slide Number Placeholder 3">
            <a:extLst>
              <a:ext uri="{FF2B5EF4-FFF2-40B4-BE49-F238E27FC236}">
                <a16:creationId xmlns:a16="http://schemas.microsoft.com/office/drawing/2014/main" id="{11F5A375-6E6C-4BEB-8050-BFBD266A791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00A504E-BFF6-44A8-8871-E9D527045F21}" type="slidenum">
              <a:rPr lang="en-GB" altLang="en-US">
                <a:latin typeface="Arial" panose="020B0604020202020204" pitchFamily="34" charset="0"/>
              </a:rPr>
              <a:pPr eaLnBrk="1" hangingPunct="1">
                <a:spcBef>
                  <a:spcPct val="0"/>
                </a:spcBef>
              </a:pPr>
              <a:t>7</a:t>
            </a:fld>
            <a:endParaRPr lang="en-GB"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62D54500-7249-47C2-AABC-75056DFEF7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51A58215-7F30-4713-98F0-944B55D651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Vocabulary list</a:t>
            </a:r>
          </a:p>
        </p:txBody>
      </p:sp>
      <p:sp>
        <p:nvSpPr>
          <p:cNvPr id="49156" name="Slide Number Placeholder 3">
            <a:extLst>
              <a:ext uri="{FF2B5EF4-FFF2-40B4-BE49-F238E27FC236}">
                <a16:creationId xmlns:a16="http://schemas.microsoft.com/office/drawing/2014/main" id="{8E1A6E5B-B608-4C25-857B-D7580ECB03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7FAB340-E9E3-4CB0-8D76-A6FE1C25E32F}" type="slidenum">
              <a:rPr lang="en-GB" altLang="en-US">
                <a:latin typeface="Arial" panose="020B0604020202020204" pitchFamily="34" charset="0"/>
              </a:rPr>
              <a:pPr eaLnBrk="1" hangingPunct="1">
                <a:spcBef>
                  <a:spcPct val="0"/>
                </a:spcBef>
              </a:pPr>
              <a:t>8</a:t>
            </a:fld>
            <a:endParaRPr lang="en-GB"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17/06/2022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06915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17/06/2022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463763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17/06/2022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884180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17/06/2022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688711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33F45B-4F77-402A-8A92-9250B93F9688}" type="datetimeFigureOut">
              <a:rPr lang="en-GB" smtClean="0"/>
              <a:t>17/06/2022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4192659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733F45B-4F77-402A-8A92-9250B93F9688}" type="datetimeFigureOut">
              <a:rPr lang="en-GB" smtClean="0"/>
              <a:t>17/06/2022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671766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733F45B-4F77-402A-8A92-9250B93F9688}" type="datetimeFigureOut">
              <a:rPr lang="en-GB" smtClean="0"/>
              <a:t>17/06/2022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025076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733F45B-4F77-402A-8A92-9250B93F9688}" type="datetimeFigureOut">
              <a:rPr lang="en-GB" smtClean="0"/>
              <a:t>17/06/2022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522834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33F45B-4F77-402A-8A92-9250B93F9688}" type="datetimeFigureOut">
              <a:rPr lang="en-GB" smtClean="0"/>
              <a:t>17/06/2022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950253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33F45B-4F77-402A-8A92-9250B93F9688}" type="datetimeFigureOut">
              <a:rPr lang="en-GB" smtClean="0"/>
              <a:t>17/06/2022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007040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33F45B-4F77-402A-8A92-9250B93F9688}" type="datetimeFigureOut">
              <a:rPr lang="en-GB" smtClean="0"/>
              <a:t>17/06/2022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563522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33F45B-4F77-402A-8A92-9250B93F9688}" type="datetimeFigureOut">
              <a:rPr lang="en-GB" smtClean="0"/>
              <a:t>17/06/2022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BF2E2A-20F1-4E30-9C40-37CB5F064836}" type="slidenum">
              <a:rPr lang="en-GB" smtClean="0"/>
              <a:t>‹#›</a:t>
            </a:fld>
            <a:endParaRPr lang="en-GB"/>
          </a:p>
        </p:txBody>
      </p:sp>
    </p:spTree>
    <p:extLst>
      <p:ext uri="{BB962C8B-B14F-4D97-AF65-F5344CB8AC3E}">
        <p14:creationId xmlns:p14="http://schemas.microsoft.com/office/powerpoint/2010/main" val="2756484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classroom.thenational.academy/subjects-by-key-stage"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jpeg"/><Relationship Id="rId12" Type="http://schemas.openxmlformats.org/officeDocument/2006/relationships/image" Target="../media/image23.jpe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png"/><Relationship Id="rId4" Type="http://schemas.openxmlformats.org/officeDocument/2006/relationships/image" Target="../media/image15.jpeg"/><Relationship Id="rId9"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75767" y="179161"/>
            <a:ext cx="10641732" cy="6740307"/>
          </a:xfrm>
          <a:prstGeom prst="rect">
            <a:avLst/>
          </a:prstGeom>
        </p:spPr>
        <p:txBody>
          <a:bodyPr wrap="square">
            <a:spAutoFit/>
          </a:bodyPr>
          <a:lstStyle/>
          <a:p>
            <a:r>
              <a:rPr lang="en-GB" sz="2400" b="1" u="sng" dirty="0">
                <a:effectLst/>
                <a:latin typeface="Calibri" panose="020F0502020204030204" pitchFamily="34" charset="0"/>
                <a:ea typeface="Calibri" panose="020F0502020204030204" pitchFamily="34" charset="0"/>
                <a:cs typeface="Times New Roman" panose="02020603050405020304" pitchFamily="18" charset="0"/>
              </a:rPr>
              <a:t>Year 9 German TERM 1</a:t>
            </a:r>
            <a:r>
              <a:rPr lang="en-GB" sz="2400" b="1" dirty="0">
                <a:effectLst/>
                <a:latin typeface="Calibri" panose="020F0502020204030204" pitchFamily="34" charset="0"/>
                <a:ea typeface="Calibri" panose="020F0502020204030204" pitchFamily="34" charset="0"/>
                <a:cs typeface="Times New Roman" panose="02020603050405020304" pitchFamily="18" charset="0"/>
              </a:rPr>
              <a:t>: </a:t>
            </a:r>
            <a:r>
              <a:rPr lang="en-GB" sz="2400" b="1" dirty="0">
                <a:latin typeface="Calibri" panose="020F0502020204030204" pitchFamily="34" charset="0"/>
                <a:cs typeface="Times New Roman" panose="02020603050405020304" pitchFamily="18" charset="0"/>
              </a:rPr>
              <a:t>Echo 2 textbook, chapter 3</a:t>
            </a:r>
          </a:p>
          <a:p>
            <a:endParaRPr lang="en-GB" sz="2400" b="1" dirty="0">
              <a:latin typeface="Calibri" panose="020F0502020204030204" pitchFamily="34" charset="0"/>
              <a:cs typeface="Times New Roman" panose="02020603050405020304" pitchFamily="18" charset="0"/>
            </a:endParaRPr>
          </a:p>
          <a:p>
            <a:r>
              <a:rPr lang="en-GB" sz="2400" b="1" dirty="0">
                <a:latin typeface="Calibri" panose="020F0502020204030204" pitchFamily="34" charset="0"/>
                <a:cs typeface="Times New Roman" panose="02020603050405020304" pitchFamily="18" charset="0"/>
              </a:rPr>
              <a:t>If pupils are absent from lessons they should spend time revising and learning vocabulary. All of the vocabulary for this term is on the following slides. First of all, they should recap the vocabulary which they learned the previous week. Then they should start to learn the next section of vocabulary which they have not yet covered in class. This could be done by using the look, cover, write, check method or by making flashcards etc. It should also be written in their orange book. There are also a few tasks to complete. A plan for the term is on the next slide.</a:t>
            </a:r>
          </a:p>
          <a:p>
            <a:endParaRPr lang="en-GB" sz="2400" b="1" dirty="0">
              <a:latin typeface="Calibri" panose="020F0502020204030204" pitchFamily="34" charset="0"/>
              <a:cs typeface="Times New Roman" panose="02020603050405020304" pitchFamily="18" charset="0"/>
            </a:endParaRPr>
          </a:p>
          <a:p>
            <a:r>
              <a:rPr lang="en-GB" sz="2400" b="1" dirty="0">
                <a:latin typeface="Calibri" panose="020F0502020204030204" pitchFamily="34" charset="0"/>
                <a:cs typeface="Times New Roman" panose="02020603050405020304" pitchFamily="18" charset="0"/>
              </a:rPr>
              <a:t>Pupils can also revise vocabulary on </a:t>
            </a:r>
            <a:r>
              <a:rPr lang="en-GB" sz="2400" b="1" dirty="0" err="1">
                <a:latin typeface="Calibri" panose="020F0502020204030204" pitchFamily="34" charset="0"/>
                <a:cs typeface="Times New Roman" panose="02020603050405020304" pitchFamily="18" charset="0"/>
              </a:rPr>
              <a:t>Linguascope</a:t>
            </a:r>
            <a:r>
              <a:rPr lang="en-GB" sz="2400" b="1" dirty="0">
                <a:latin typeface="Calibri" panose="020F0502020204030204" pitchFamily="34" charset="0"/>
                <a:cs typeface="Times New Roman" panose="02020603050405020304" pitchFamily="18" charset="0"/>
              </a:rPr>
              <a:t>- </a:t>
            </a:r>
          </a:p>
          <a:p>
            <a:r>
              <a:rPr lang="en-GB" sz="2400" b="1" dirty="0">
                <a:latin typeface="Calibri" panose="020F0502020204030204" pitchFamily="34" charset="0"/>
                <a:cs typeface="Times New Roman" panose="02020603050405020304" pitchFamily="18" charset="0"/>
              </a:rPr>
              <a:t>Username is </a:t>
            </a:r>
            <a:r>
              <a:rPr lang="en-GB" sz="2400" b="1" dirty="0" err="1">
                <a:latin typeface="Calibri" panose="020F0502020204030204" pitchFamily="34" charset="0"/>
                <a:cs typeface="Times New Roman" panose="02020603050405020304" pitchFamily="18" charset="0"/>
              </a:rPr>
              <a:t>kingshill</a:t>
            </a:r>
            <a:r>
              <a:rPr lang="en-GB" sz="2400" b="1" dirty="0">
                <a:latin typeface="Calibri" panose="020F0502020204030204" pitchFamily="34" charset="0"/>
                <a:cs typeface="Times New Roman" panose="02020603050405020304" pitchFamily="18" charset="0"/>
              </a:rPr>
              <a:t>    password is mfl123*</a:t>
            </a:r>
          </a:p>
          <a:p>
            <a:r>
              <a:rPr lang="en-GB" sz="2400" dirty="0"/>
              <a:t>Any new vocabulary they learn can be written in their orange books or on paper. </a:t>
            </a:r>
          </a:p>
          <a:p>
            <a:endParaRPr lang="en-GB" sz="2400" b="1" dirty="0">
              <a:latin typeface="Calibri" panose="020F0502020204030204" pitchFamily="34" charset="0"/>
              <a:cs typeface="Times New Roman" panose="02020603050405020304" pitchFamily="18" charset="0"/>
            </a:endParaRPr>
          </a:p>
          <a:p>
            <a:r>
              <a:rPr lang="en-GB" sz="2400" b="1" dirty="0">
                <a:latin typeface="Calibri" panose="020F0502020204030204" pitchFamily="34" charset="0"/>
                <a:cs typeface="Times New Roman" panose="02020603050405020304" pitchFamily="18" charset="0"/>
              </a:rPr>
              <a:t>If pupils wish to do extension work they can access free MFL lessons on the Oak National Academy website:</a:t>
            </a:r>
          </a:p>
          <a:p>
            <a:r>
              <a:rPr lang="en-GB" sz="2400" b="1" dirty="0">
                <a:latin typeface="Calibri" panose="020F0502020204030204" pitchFamily="34" charset="0"/>
                <a:cs typeface="Times New Roman" panose="02020603050405020304" pitchFamily="18" charset="0"/>
                <a:hlinkClick r:id="rId2"/>
              </a:rPr>
              <a:t>https://classroom.thenational.academy/subjects-by-key-stage</a:t>
            </a:r>
            <a:endParaRPr lang="en-GB" sz="2400" b="1" dirty="0">
              <a:latin typeface="Calibri" panose="020F0502020204030204" pitchFamily="34" charset="0"/>
              <a:cs typeface="Times New Roman" panose="02020603050405020304" pitchFamily="18" charset="0"/>
            </a:endParaRPr>
          </a:p>
          <a:p>
            <a:endParaRPr lang="en-GB" sz="2400" b="1" dirty="0">
              <a:latin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7150971" y="3652298"/>
            <a:ext cx="1420298" cy="859997"/>
          </a:xfrm>
          <a:prstGeom prst="rect">
            <a:avLst/>
          </a:prstGeom>
        </p:spPr>
      </p:pic>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10468521" y="179161"/>
            <a:ext cx="1300480" cy="789940"/>
          </a:xfrm>
          <a:prstGeom prst="rect">
            <a:avLst/>
          </a:prstGeom>
        </p:spPr>
      </p:pic>
    </p:spTree>
    <p:extLst>
      <p:ext uri="{BB962C8B-B14F-4D97-AF65-F5344CB8AC3E}">
        <p14:creationId xmlns:p14="http://schemas.microsoft.com/office/powerpoint/2010/main" val="3480113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427F8B-AD86-48F1-8E60-43882014CD78}"/>
              </a:ext>
            </a:extLst>
          </p:cNvPr>
          <p:cNvPicPr>
            <a:picLocks noChangeAspect="1"/>
          </p:cNvPicPr>
          <p:nvPr/>
        </p:nvPicPr>
        <p:blipFill>
          <a:blip r:embed="rId2"/>
          <a:stretch>
            <a:fillRect/>
          </a:stretch>
        </p:blipFill>
        <p:spPr>
          <a:xfrm>
            <a:off x="97876" y="94671"/>
            <a:ext cx="4219575" cy="2771775"/>
          </a:xfrm>
          <a:prstGeom prst="rect">
            <a:avLst/>
          </a:prstGeom>
        </p:spPr>
      </p:pic>
      <p:pic>
        <p:nvPicPr>
          <p:cNvPr id="3" name="Picture 2">
            <a:extLst>
              <a:ext uri="{FF2B5EF4-FFF2-40B4-BE49-F238E27FC236}">
                <a16:creationId xmlns:a16="http://schemas.microsoft.com/office/drawing/2014/main" id="{EC19AA0A-55D5-458A-8C97-6F714CF5D8D1}"/>
              </a:ext>
            </a:extLst>
          </p:cNvPr>
          <p:cNvPicPr>
            <a:picLocks noChangeAspect="1"/>
          </p:cNvPicPr>
          <p:nvPr/>
        </p:nvPicPr>
        <p:blipFill>
          <a:blip r:embed="rId3"/>
          <a:stretch>
            <a:fillRect/>
          </a:stretch>
        </p:blipFill>
        <p:spPr>
          <a:xfrm>
            <a:off x="97876" y="3991555"/>
            <a:ext cx="11643336" cy="1697748"/>
          </a:xfrm>
          <a:prstGeom prst="rect">
            <a:avLst/>
          </a:prstGeom>
        </p:spPr>
      </p:pic>
      <p:sp>
        <p:nvSpPr>
          <p:cNvPr id="4" name="TextBox 3">
            <a:extLst>
              <a:ext uri="{FF2B5EF4-FFF2-40B4-BE49-F238E27FC236}">
                <a16:creationId xmlns:a16="http://schemas.microsoft.com/office/drawing/2014/main" id="{9B5CF7D9-3816-4B3C-9B64-E3175700DFB1}"/>
              </a:ext>
            </a:extLst>
          </p:cNvPr>
          <p:cNvSpPr txBox="1"/>
          <p:nvPr/>
        </p:nvSpPr>
        <p:spPr>
          <a:xfrm>
            <a:off x="4836919" y="1168697"/>
            <a:ext cx="5264209" cy="1015663"/>
          </a:xfrm>
          <a:prstGeom prst="rect">
            <a:avLst/>
          </a:prstGeom>
          <a:noFill/>
        </p:spPr>
        <p:txBody>
          <a:bodyPr wrap="square" rtlCol="0">
            <a:spAutoFit/>
          </a:bodyPr>
          <a:lstStyle/>
          <a:p>
            <a:r>
              <a:rPr lang="en-US" sz="2000" dirty="0"/>
              <a:t>Read the information on the left about likes and dislikes and then translate the speech bubbles in to English. </a:t>
            </a:r>
            <a:endParaRPr lang="en-GB" sz="2000" dirty="0"/>
          </a:p>
        </p:txBody>
      </p:sp>
    </p:spTree>
    <p:extLst>
      <p:ext uri="{BB962C8B-B14F-4D97-AF65-F5344CB8AC3E}">
        <p14:creationId xmlns:p14="http://schemas.microsoft.com/office/powerpoint/2010/main" val="1866911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F5AD9E-2D4E-40D1-826A-98E76152C042}"/>
              </a:ext>
            </a:extLst>
          </p:cNvPr>
          <p:cNvSpPr txBox="1"/>
          <p:nvPr/>
        </p:nvSpPr>
        <p:spPr>
          <a:xfrm>
            <a:off x="142612" y="453006"/>
            <a:ext cx="3967993" cy="461665"/>
          </a:xfrm>
          <a:prstGeom prst="rect">
            <a:avLst/>
          </a:prstGeom>
          <a:noFill/>
        </p:spPr>
        <p:txBody>
          <a:bodyPr wrap="square" rtlCol="0">
            <a:spAutoFit/>
          </a:bodyPr>
          <a:lstStyle/>
          <a:p>
            <a:r>
              <a:rPr lang="en-US" sz="2400" b="1" dirty="0"/>
              <a:t>Week 3 – w/c 19</a:t>
            </a:r>
            <a:r>
              <a:rPr lang="en-US" sz="2400" b="1" baseline="30000" dirty="0"/>
              <a:t>th</a:t>
            </a:r>
            <a:r>
              <a:rPr lang="en-US" sz="2400" b="1" dirty="0"/>
              <a:t> September</a:t>
            </a:r>
            <a:endParaRPr lang="en-GB" sz="2400" b="1" dirty="0"/>
          </a:p>
        </p:txBody>
      </p:sp>
      <p:sp>
        <p:nvSpPr>
          <p:cNvPr id="4" name="TextBox 3">
            <a:extLst>
              <a:ext uri="{FF2B5EF4-FFF2-40B4-BE49-F238E27FC236}">
                <a16:creationId xmlns:a16="http://schemas.microsoft.com/office/drawing/2014/main" id="{4B023004-16C9-419D-893F-CA96D2E04C17}"/>
              </a:ext>
            </a:extLst>
          </p:cNvPr>
          <p:cNvSpPr txBox="1"/>
          <p:nvPr/>
        </p:nvSpPr>
        <p:spPr>
          <a:xfrm>
            <a:off x="650412" y="1802265"/>
            <a:ext cx="5157017" cy="1446550"/>
          </a:xfrm>
          <a:prstGeom prst="rect">
            <a:avLst/>
          </a:prstGeom>
          <a:noFill/>
        </p:spPr>
        <p:txBody>
          <a:bodyPr wrap="square" rtlCol="0">
            <a:spAutoFit/>
          </a:bodyPr>
          <a:lstStyle/>
          <a:p>
            <a:r>
              <a:rPr lang="en-GB" sz="2200" dirty="0"/>
              <a:t>Read through the vocabulary for this week and spend a good amount of time trying to learn it. You will need these words to complete the tasks on the next few slides. </a:t>
            </a:r>
          </a:p>
        </p:txBody>
      </p:sp>
      <p:pic>
        <p:nvPicPr>
          <p:cNvPr id="5" name="Picture 4">
            <a:extLst>
              <a:ext uri="{FF2B5EF4-FFF2-40B4-BE49-F238E27FC236}">
                <a16:creationId xmlns:a16="http://schemas.microsoft.com/office/drawing/2014/main" id="{33074F77-3F12-4F01-85C3-7BEA051FA6D6}"/>
              </a:ext>
            </a:extLst>
          </p:cNvPr>
          <p:cNvPicPr>
            <a:picLocks noChangeAspect="1"/>
          </p:cNvPicPr>
          <p:nvPr/>
        </p:nvPicPr>
        <p:blipFill>
          <a:blip r:embed="rId2"/>
          <a:stretch>
            <a:fillRect/>
          </a:stretch>
        </p:blipFill>
        <p:spPr>
          <a:xfrm>
            <a:off x="5969626" y="414432"/>
            <a:ext cx="4269078" cy="6074213"/>
          </a:xfrm>
          <a:prstGeom prst="rect">
            <a:avLst/>
          </a:prstGeom>
        </p:spPr>
      </p:pic>
    </p:spTree>
    <p:extLst>
      <p:ext uri="{BB962C8B-B14F-4D97-AF65-F5344CB8AC3E}">
        <p14:creationId xmlns:p14="http://schemas.microsoft.com/office/powerpoint/2010/main" val="2262611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E5FC7F-FC66-4146-B31C-E2B10DAADE8E}"/>
              </a:ext>
            </a:extLst>
          </p:cNvPr>
          <p:cNvPicPr>
            <a:picLocks noChangeAspect="1"/>
          </p:cNvPicPr>
          <p:nvPr/>
        </p:nvPicPr>
        <p:blipFill>
          <a:blip r:embed="rId2"/>
          <a:stretch>
            <a:fillRect/>
          </a:stretch>
        </p:blipFill>
        <p:spPr>
          <a:xfrm>
            <a:off x="1191872" y="272218"/>
            <a:ext cx="8875074" cy="6585782"/>
          </a:xfrm>
          <a:prstGeom prst="rect">
            <a:avLst/>
          </a:prstGeom>
        </p:spPr>
      </p:pic>
      <p:sp>
        <p:nvSpPr>
          <p:cNvPr id="3" name="TextBox 2">
            <a:extLst>
              <a:ext uri="{FF2B5EF4-FFF2-40B4-BE49-F238E27FC236}">
                <a16:creationId xmlns:a16="http://schemas.microsoft.com/office/drawing/2014/main" id="{629A1A69-9BDC-44DF-BE56-EAA7AF92661B}"/>
              </a:ext>
            </a:extLst>
          </p:cNvPr>
          <p:cNvSpPr txBox="1"/>
          <p:nvPr/>
        </p:nvSpPr>
        <p:spPr>
          <a:xfrm>
            <a:off x="2437130" y="133070"/>
            <a:ext cx="3496531" cy="646331"/>
          </a:xfrm>
          <a:prstGeom prst="rect">
            <a:avLst/>
          </a:prstGeom>
          <a:solidFill>
            <a:schemeClr val="bg1"/>
          </a:solidFill>
        </p:spPr>
        <p:txBody>
          <a:bodyPr wrap="square" rtlCol="0">
            <a:spAutoFit/>
          </a:bodyPr>
          <a:lstStyle/>
          <a:p>
            <a:r>
              <a:rPr lang="en-US" dirty="0"/>
              <a:t>Label the pictures a-j with a phrase from the blue box</a:t>
            </a:r>
            <a:endParaRPr lang="en-GB" dirty="0"/>
          </a:p>
        </p:txBody>
      </p:sp>
    </p:spTree>
    <p:extLst>
      <p:ext uri="{BB962C8B-B14F-4D97-AF65-F5344CB8AC3E}">
        <p14:creationId xmlns:p14="http://schemas.microsoft.com/office/powerpoint/2010/main" val="585255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4AC65C81-4ABC-4BD6-A81A-AA556F123F59}"/>
              </a:ext>
            </a:extLst>
          </p:cNvPr>
          <p:cNvSpPr>
            <a:spLocks noGrp="1"/>
          </p:cNvSpPr>
          <p:nvPr>
            <p:ph type="title"/>
          </p:nvPr>
        </p:nvSpPr>
        <p:spPr>
          <a:xfrm>
            <a:off x="1992313" y="0"/>
            <a:ext cx="8229600" cy="908050"/>
          </a:xfrm>
        </p:spPr>
        <p:txBody>
          <a:bodyPr/>
          <a:lstStyle/>
          <a:p>
            <a:pPr algn="l" eaLnBrk="1" hangingPunct="1"/>
            <a:r>
              <a:rPr lang="en-GB" altLang="en-US" sz="2800" dirty="0">
                <a:latin typeface="Arial" panose="020B0604020202020204" pitchFamily="34" charset="0"/>
                <a:cs typeface="Arial" panose="020B0604020202020204" pitchFamily="34" charset="0"/>
              </a:rPr>
              <a:t>Make a poster of the after school </a:t>
            </a:r>
            <a:r>
              <a:rPr lang="en-GB" altLang="en-US" sz="2800" dirty="0" err="1">
                <a:latin typeface="Arial" panose="020B0604020202020204" pitchFamily="34" charset="0"/>
                <a:cs typeface="Arial" panose="020B0604020202020204" pitchFamily="34" charset="0"/>
              </a:rPr>
              <a:t>activies</a:t>
            </a:r>
            <a:r>
              <a:rPr lang="en-GB" altLang="en-US" sz="2800" dirty="0">
                <a:latin typeface="Arial" panose="020B0604020202020204" pitchFamily="34" charset="0"/>
                <a:cs typeface="Arial" panose="020B0604020202020204" pitchFamily="34" charset="0"/>
              </a:rPr>
              <a:t>?</a:t>
            </a:r>
          </a:p>
        </p:txBody>
      </p:sp>
      <p:pic>
        <p:nvPicPr>
          <p:cNvPr id="4" name="Picture 38" descr="watching_tv_large1">
            <a:extLst>
              <a:ext uri="{FF2B5EF4-FFF2-40B4-BE49-F238E27FC236}">
                <a16:creationId xmlns:a16="http://schemas.microsoft.com/office/drawing/2014/main" id="{35F67C3E-7BC6-4403-901F-76C5AB83D37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72264" y="2781300"/>
            <a:ext cx="954087"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2" descr="playcomputerbig">
            <a:extLst>
              <a:ext uri="{FF2B5EF4-FFF2-40B4-BE49-F238E27FC236}">
                <a16:creationId xmlns:a16="http://schemas.microsoft.com/office/drawing/2014/main" id="{74B9A3D9-07A6-4D71-84C6-B43240837C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1088" y="4797426"/>
            <a:ext cx="1168400"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48">
            <a:extLst>
              <a:ext uri="{FF2B5EF4-FFF2-40B4-BE49-F238E27FC236}">
                <a16:creationId xmlns:a16="http://schemas.microsoft.com/office/drawing/2014/main" id="{4B93F13B-A5A0-4DA0-8A11-5936BD8F8AC7}"/>
              </a:ext>
            </a:extLst>
          </p:cNvPr>
          <p:cNvGrpSpPr>
            <a:grpSpLocks/>
          </p:cNvGrpSpPr>
          <p:nvPr/>
        </p:nvGrpSpPr>
        <p:grpSpPr bwMode="auto">
          <a:xfrm>
            <a:off x="7824788" y="765175"/>
            <a:ext cx="1871662" cy="1123950"/>
            <a:chOff x="1248" y="754"/>
            <a:chExt cx="3945" cy="2268"/>
          </a:xfrm>
        </p:grpSpPr>
        <p:pic>
          <p:nvPicPr>
            <p:cNvPr id="26649" name="Picture 49" descr="young%20people%20together%20in%20colour">
              <a:extLst>
                <a:ext uri="{FF2B5EF4-FFF2-40B4-BE49-F238E27FC236}">
                  <a16:creationId xmlns:a16="http://schemas.microsoft.com/office/drawing/2014/main" id="{D759AC34-2E98-4A4B-AB75-3D20DA6BDF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9" y="754"/>
              <a:ext cx="1901" cy="1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0" name="Picture 50" descr="walking-silhouette-clip-art">
              <a:extLst>
                <a:ext uri="{FF2B5EF4-FFF2-40B4-BE49-F238E27FC236}">
                  <a16:creationId xmlns:a16="http://schemas.microsoft.com/office/drawing/2014/main" id="{764B1B9F-E12D-4E92-9013-D364EF7A3CE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48" y="1480"/>
              <a:ext cx="1130" cy="1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51" name="Rectangle 51">
              <a:extLst>
                <a:ext uri="{FF2B5EF4-FFF2-40B4-BE49-F238E27FC236}">
                  <a16:creationId xmlns:a16="http://schemas.microsoft.com/office/drawing/2014/main" id="{2625D42A-EF06-417A-AB42-A8ABC7EF13FE}"/>
                </a:ext>
              </a:extLst>
            </p:cNvPr>
            <p:cNvSpPr>
              <a:spLocks noChangeArrowheads="1"/>
            </p:cNvSpPr>
            <p:nvPr/>
          </p:nvSpPr>
          <p:spPr bwMode="auto">
            <a:xfrm>
              <a:off x="2426" y="1480"/>
              <a:ext cx="2767" cy="576"/>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a:latin typeface="Arial" panose="020B0604020202020204" pitchFamily="34" charset="0"/>
                </a:rPr>
                <a:t>Sportzentrum</a:t>
              </a:r>
            </a:p>
          </p:txBody>
        </p:sp>
      </p:grpSp>
      <p:pic>
        <p:nvPicPr>
          <p:cNvPr id="15" name="Picture 30">
            <a:extLst>
              <a:ext uri="{FF2B5EF4-FFF2-40B4-BE49-F238E27FC236}">
                <a16:creationId xmlns:a16="http://schemas.microsoft.com/office/drawing/2014/main" id="{AC7F431C-F72B-420D-8A7B-B6E6F81969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43925" y="2636839"/>
            <a:ext cx="1403350"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16">
            <a:extLst>
              <a:ext uri="{FF2B5EF4-FFF2-40B4-BE49-F238E27FC236}">
                <a16:creationId xmlns:a16="http://schemas.microsoft.com/office/drawing/2014/main" id="{4CAC96E3-B5B0-429A-B4BF-920A32A9B3CA}"/>
              </a:ext>
            </a:extLst>
          </p:cNvPr>
          <p:cNvGrpSpPr>
            <a:grpSpLocks/>
          </p:cNvGrpSpPr>
          <p:nvPr/>
        </p:nvGrpSpPr>
        <p:grpSpPr bwMode="auto">
          <a:xfrm>
            <a:off x="1774825" y="981075"/>
            <a:ext cx="2089150" cy="1296988"/>
            <a:chOff x="251520" y="1340768"/>
            <a:chExt cx="2088828" cy="1296987"/>
          </a:xfrm>
        </p:grpSpPr>
        <p:pic>
          <p:nvPicPr>
            <p:cNvPr id="26647" name="Picture 40" descr="09-Visiting_Friends">
              <a:extLst>
                <a:ext uri="{FF2B5EF4-FFF2-40B4-BE49-F238E27FC236}">
                  <a16:creationId xmlns:a16="http://schemas.microsoft.com/office/drawing/2014/main" id="{9498A96F-0374-4622-A473-27D8D1F0A67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560" y="1340768"/>
              <a:ext cx="1728788"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8" name="Picture 50" descr="walking-silhouette-clip-art">
              <a:extLst>
                <a:ext uri="{FF2B5EF4-FFF2-40B4-BE49-F238E27FC236}">
                  <a16:creationId xmlns:a16="http://schemas.microsoft.com/office/drawing/2014/main" id="{FB4A447C-92C2-4246-A2F8-70ECE36069B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20" y="1844824"/>
              <a:ext cx="481085" cy="76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TextBox 17">
            <a:extLst>
              <a:ext uri="{FF2B5EF4-FFF2-40B4-BE49-F238E27FC236}">
                <a16:creationId xmlns:a16="http://schemas.microsoft.com/office/drawing/2014/main" id="{75DAB425-7390-4249-BD5B-8692B1B22DCA}"/>
              </a:ext>
            </a:extLst>
          </p:cNvPr>
          <p:cNvSpPr txBox="1">
            <a:spLocks noChangeArrowheads="1"/>
          </p:cNvSpPr>
          <p:nvPr/>
        </p:nvSpPr>
        <p:spPr bwMode="auto">
          <a:xfrm>
            <a:off x="1524001" y="2349500"/>
            <a:ext cx="3108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a:latin typeface="Arial" panose="020B0604020202020204" pitchFamily="34" charset="0"/>
              </a:rPr>
              <a:t>Ich besuche meine Freunde.</a:t>
            </a:r>
          </a:p>
        </p:txBody>
      </p:sp>
      <p:pic>
        <p:nvPicPr>
          <p:cNvPr id="41986" name="Picture 2" descr="http://www.clipart-box.com/images/shopgirl01.png">
            <a:extLst>
              <a:ext uri="{FF2B5EF4-FFF2-40B4-BE49-F238E27FC236}">
                <a16:creationId xmlns:a16="http://schemas.microsoft.com/office/drawing/2014/main" id="{8E5A29B6-4763-4895-8236-374A862B52C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32401" y="908050"/>
            <a:ext cx="1357313"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a:extLst>
              <a:ext uri="{FF2B5EF4-FFF2-40B4-BE49-F238E27FC236}">
                <a16:creationId xmlns:a16="http://schemas.microsoft.com/office/drawing/2014/main" id="{D3E7AD47-9C21-47D9-A56A-8DBB44A65A42}"/>
              </a:ext>
            </a:extLst>
          </p:cNvPr>
          <p:cNvSpPr txBox="1">
            <a:spLocks noChangeArrowheads="1"/>
          </p:cNvSpPr>
          <p:nvPr/>
        </p:nvSpPr>
        <p:spPr bwMode="auto">
          <a:xfrm>
            <a:off x="4800600" y="2276475"/>
            <a:ext cx="2197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a:latin typeface="Arial" panose="020B0604020202020204" pitchFamily="34" charset="0"/>
              </a:rPr>
              <a:t>Ich gehe einkaufen.</a:t>
            </a:r>
          </a:p>
        </p:txBody>
      </p:sp>
      <p:sp>
        <p:nvSpPr>
          <p:cNvPr id="21" name="TextBox 20">
            <a:extLst>
              <a:ext uri="{FF2B5EF4-FFF2-40B4-BE49-F238E27FC236}">
                <a16:creationId xmlns:a16="http://schemas.microsoft.com/office/drawing/2014/main" id="{EC85A4CB-0118-4438-948F-1112C92A8F4D}"/>
              </a:ext>
            </a:extLst>
          </p:cNvPr>
          <p:cNvSpPr txBox="1">
            <a:spLocks noChangeArrowheads="1"/>
          </p:cNvSpPr>
          <p:nvPr/>
        </p:nvSpPr>
        <p:spPr bwMode="auto">
          <a:xfrm>
            <a:off x="7319964" y="1916114"/>
            <a:ext cx="29416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a:latin typeface="Arial" panose="020B0604020202020204" pitchFamily="34" charset="0"/>
              </a:rPr>
              <a:t>Ich gehe ins Sportzentrum.</a:t>
            </a:r>
          </a:p>
        </p:txBody>
      </p:sp>
      <p:pic>
        <p:nvPicPr>
          <p:cNvPr id="41988" name="Picture 4" descr="http://www.abcteach.com/free/w/washingdishesrgb.jpg">
            <a:extLst>
              <a:ext uri="{FF2B5EF4-FFF2-40B4-BE49-F238E27FC236}">
                <a16:creationId xmlns:a16="http://schemas.microsoft.com/office/drawing/2014/main" id="{B8F3AB1F-4ABA-47AF-A9FA-EBD15C9ED1C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35188" y="2852738"/>
            <a:ext cx="1427162"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a:extLst>
              <a:ext uri="{FF2B5EF4-FFF2-40B4-BE49-F238E27FC236}">
                <a16:creationId xmlns:a16="http://schemas.microsoft.com/office/drawing/2014/main" id="{F2899CFD-9163-4711-ADE9-665F6990F41A}"/>
              </a:ext>
            </a:extLst>
          </p:cNvPr>
          <p:cNvSpPr txBox="1">
            <a:spLocks noChangeArrowheads="1"/>
          </p:cNvSpPr>
          <p:nvPr/>
        </p:nvSpPr>
        <p:spPr bwMode="auto">
          <a:xfrm>
            <a:off x="1774825" y="4292600"/>
            <a:ext cx="21605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a:latin typeface="Arial" panose="020B0604020202020204" pitchFamily="34" charset="0"/>
              </a:rPr>
              <a:t>Ich helfe zu Hause.</a:t>
            </a:r>
          </a:p>
        </p:txBody>
      </p:sp>
      <p:pic>
        <p:nvPicPr>
          <p:cNvPr id="41990" name="Picture 6" descr="http://www.clipartguide.com/_named_clipart_images/0511-0909-0119-4517_Child_Doing_Math_Homework__clipart_image.jpg">
            <a:extLst>
              <a:ext uri="{FF2B5EF4-FFF2-40B4-BE49-F238E27FC236}">
                <a16:creationId xmlns:a16="http://schemas.microsoft.com/office/drawing/2014/main" id="{2798431D-B260-4C23-9C02-A47D4D639E1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95776" y="2924175"/>
            <a:ext cx="1414463"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a:extLst>
              <a:ext uri="{FF2B5EF4-FFF2-40B4-BE49-F238E27FC236}">
                <a16:creationId xmlns:a16="http://schemas.microsoft.com/office/drawing/2014/main" id="{B680A16C-39DD-4243-B7EE-AE9371663964}"/>
              </a:ext>
            </a:extLst>
          </p:cNvPr>
          <p:cNvSpPr txBox="1">
            <a:spLocks noChangeArrowheads="1"/>
          </p:cNvSpPr>
          <p:nvPr/>
        </p:nvSpPr>
        <p:spPr bwMode="auto">
          <a:xfrm>
            <a:off x="4079876" y="4437063"/>
            <a:ext cx="24415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a:latin typeface="Arial" panose="020B0604020202020204" pitchFamily="34" charset="0"/>
              </a:rPr>
              <a:t>Ich mache </a:t>
            </a:r>
          </a:p>
          <a:p>
            <a:pPr eaLnBrk="1" hangingPunct="1">
              <a:spcBef>
                <a:spcPct val="0"/>
              </a:spcBef>
              <a:buFontTx/>
              <a:buNone/>
            </a:pPr>
            <a:r>
              <a:rPr lang="en-GB" altLang="en-US" sz="1800">
                <a:latin typeface="Arial" panose="020B0604020202020204" pitchFamily="34" charset="0"/>
              </a:rPr>
              <a:t>meine Hausaufgaben.</a:t>
            </a:r>
          </a:p>
        </p:txBody>
      </p:sp>
      <p:sp>
        <p:nvSpPr>
          <p:cNvPr id="26" name="TextBox 25">
            <a:extLst>
              <a:ext uri="{FF2B5EF4-FFF2-40B4-BE49-F238E27FC236}">
                <a16:creationId xmlns:a16="http://schemas.microsoft.com/office/drawing/2014/main" id="{DA40D5F9-9D04-4548-ADDA-4F790AF06A38}"/>
              </a:ext>
            </a:extLst>
          </p:cNvPr>
          <p:cNvSpPr txBox="1">
            <a:spLocks noChangeArrowheads="1"/>
          </p:cNvSpPr>
          <p:nvPr/>
        </p:nvSpPr>
        <p:spPr bwMode="auto">
          <a:xfrm>
            <a:off x="6240464" y="4005264"/>
            <a:ext cx="1582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a:latin typeface="Arial" panose="020B0604020202020204" pitchFamily="34" charset="0"/>
              </a:rPr>
              <a:t>Ich sehe fern.</a:t>
            </a:r>
          </a:p>
        </p:txBody>
      </p:sp>
      <p:sp>
        <p:nvSpPr>
          <p:cNvPr id="27" name="TextBox 26">
            <a:extLst>
              <a:ext uri="{FF2B5EF4-FFF2-40B4-BE49-F238E27FC236}">
                <a16:creationId xmlns:a16="http://schemas.microsoft.com/office/drawing/2014/main" id="{E710B12B-3DFB-4D66-B037-B01B9A31D2F6}"/>
              </a:ext>
            </a:extLst>
          </p:cNvPr>
          <p:cNvSpPr txBox="1">
            <a:spLocks noChangeArrowheads="1"/>
          </p:cNvSpPr>
          <p:nvPr/>
        </p:nvSpPr>
        <p:spPr bwMode="auto">
          <a:xfrm>
            <a:off x="8256588" y="3933825"/>
            <a:ext cx="2057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a:latin typeface="Arial" panose="020B0604020202020204" pitchFamily="34" charset="0"/>
              </a:rPr>
              <a:t>Ich spiele Fu</a:t>
            </a:r>
            <a:r>
              <a:rPr lang="en-GB" altLang="en-US" sz="1800">
                <a:latin typeface="Arial" panose="020B0604020202020204" pitchFamily="34" charset="0"/>
                <a:cs typeface="Arial" panose="020B0604020202020204" pitchFamily="34" charset="0"/>
              </a:rPr>
              <a:t>ßball.</a:t>
            </a:r>
            <a:endParaRPr lang="en-GB" altLang="en-US" sz="1800">
              <a:latin typeface="Arial" panose="020B0604020202020204" pitchFamily="34" charset="0"/>
            </a:endParaRPr>
          </a:p>
        </p:txBody>
      </p:sp>
      <p:sp>
        <p:nvSpPr>
          <p:cNvPr id="28" name="TextBox 27">
            <a:extLst>
              <a:ext uri="{FF2B5EF4-FFF2-40B4-BE49-F238E27FC236}">
                <a16:creationId xmlns:a16="http://schemas.microsoft.com/office/drawing/2014/main" id="{04830F30-59BE-41F0-9AC4-078C40A1670F}"/>
              </a:ext>
            </a:extLst>
          </p:cNvPr>
          <p:cNvSpPr txBox="1">
            <a:spLocks noChangeArrowheads="1"/>
          </p:cNvSpPr>
          <p:nvPr/>
        </p:nvSpPr>
        <p:spPr bwMode="auto">
          <a:xfrm>
            <a:off x="1774826" y="6021389"/>
            <a:ext cx="2289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a:latin typeface="Arial" panose="020B0604020202020204" pitchFamily="34" charset="0"/>
              </a:rPr>
              <a:t>Ich surfe im Internet.</a:t>
            </a:r>
          </a:p>
        </p:txBody>
      </p:sp>
      <p:pic>
        <p:nvPicPr>
          <p:cNvPr id="41992" name="Picture 8" descr="http://comps.fotosearch.com/comp/ILW/ILW507/woman-sending-text_~talatv0707s.jpg">
            <a:extLst>
              <a:ext uri="{FF2B5EF4-FFF2-40B4-BE49-F238E27FC236}">
                <a16:creationId xmlns:a16="http://schemas.microsoft.com/office/drawing/2014/main" id="{24142F9E-C256-4FC9-BC10-D3CDB3A72DD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b="7864"/>
          <a:stretch>
            <a:fillRect/>
          </a:stretch>
        </p:blipFill>
        <p:spPr bwMode="auto">
          <a:xfrm>
            <a:off x="6527801" y="4581525"/>
            <a:ext cx="987425"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a:extLst>
              <a:ext uri="{FF2B5EF4-FFF2-40B4-BE49-F238E27FC236}">
                <a16:creationId xmlns:a16="http://schemas.microsoft.com/office/drawing/2014/main" id="{ACD2294F-0B05-443C-94C9-614A7786AC88}"/>
              </a:ext>
            </a:extLst>
          </p:cNvPr>
          <p:cNvSpPr txBox="1">
            <a:spLocks noChangeArrowheads="1"/>
          </p:cNvSpPr>
          <p:nvPr/>
        </p:nvSpPr>
        <p:spPr bwMode="auto">
          <a:xfrm>
            <a:off x="5735638" y="5949950"/>
            <a:ext cx="19542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a:latin typeface="Arial" panose="020B0604020202020204" pitchFamily="34" charset="0"/>
              </a:rPr>
              <a:t>Ich schicke SMS.</a:t>
            </a:r>
          </a:p>
        </p:txBody>
      </p:sp>
      <p:pic>
        <p:nvPicPr>
          <p:cNvPr id="41994" name="Picture 10" descr="http://www.fotosearch.com/bthumb/CSP/CSP268/k2685692.jpg">
            <a:extLst>
              <a:ext uri="{FF2B5EF4-FFF2-40B4-BE49-F238E27FC236}">
                <a16:creationId xmlns:a16="http://schemas.microsoft.com/office/drawing/2014/main" id="{D7820606-9E3D-4B1F-86EA-48DC9CF1095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83564" y="4437064"/>
            <a:ext cx="1285875" cy="145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Box 31">
            <a:extLst>
              <a:ext uri="{FF2B5EF4-FFF2-40B4-BE49-F238E27FC236}">
                <a16:creationId xmlns:a16="http://schemas.microsoft.com/office/drawing/2014/main" id="{44E8B5F9-5D41-4549-998D-2837846B2603}"/>
              </a:ext>
            </a:extLst>
          </p:cNvPr>
          <p:cNvSpPr txBox="1">
            <a:spLocks noChangeArrowheads="1"/>
          </p:cNvSpPr>
          <p:nvPr/>
        </p:nvSpPr>
        <p:spPr bwMode="auto">
          <a:xfrm>
            <a:off x="8256589" y="5949950"/>
            <a:ext cx="1762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a:latin typeface="Arial" panose="020B0604020202020204" pitchFamily="34" charset="0"/>
              </a:rPr>
              <a:t>Ich </a:t>
            </a:r>
            <a:r>
              <a:rPr lang="en-GB" altLang="en-US" sz="1800">
                <a:latin typeface="Arial" panose="020B0604020202020204" pitchFamily="34" charset="0"/>
                <a:cs typeface="Arial" panose="020B0604020202020204" pitchFamily="34" charset="0"/>
              </a:rPr>
              <a:t>übe Klavier.</a:t>
            </a:r>
            <a:endParaRPr lang="en-GB" altLang="en-US" sz="18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198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1986"/>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4198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4199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4199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nodeType="clickEffect">
                                  <p:stCondLst>
                                    <p:cond delay="0"/>
                                  </p:stCondLst>
                                  <p:childTnLst>
                                    <p:set>
                                      <p:cBhvr>
                                        <p:cTn id="64" dur="1" fill="hold">
                                          <p:stCondLst>
                                            <p:cond delay="0"/>
                                          </p:stCondLst>
                                        </p:cTn>
                                        <p:tgtEl>
                                          <p:spTgt spid="4199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18"/>
                                        </p:tgtEl>
                                        <p:attrNameLst>
                                          <p:attrName>style.visibility</p:attrName>
                                        </p:attrNameLst>
                                      </p:cBhvr>
                                      <p:to>
                                        <p:strVal val="hidden"/>
                                      </p:to>
                                    </p:set>
                                  </p:childTnLst>
                                </p:cTn>
                              </p:par>
                              <p:par>
                                <p:cTn id="71" presetID="1" presetClass="exit" presetSubtype="0" fill="hold" grpId="2" nodeType="withEffect">
                                  <p:stCondLst>
                                    <p:cond delay="0"/>
                                  </p:stCondLst>
                                  <p:childTnLst>
                                    <p:set>
                                      <p:cBhvr>
                                        <p:cTn id="72" dur="1" fill="hold">
                                          <p:stCondLst>
                                            <p:cond delay="0"/>
                                          </p:stCondLst>
                                        </p:cTn>
                                        <p:tgtEl>
                                          <p:spTgt spid="20"/>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21"/>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23"/>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25"/>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26"/>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27"/>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28"/>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30"/>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32"/>
                                        </p:tgtEl>
                                        <p:attrNameLst>
                                          <p:attrName>style.visibility</p:attrName>
                                        </p:attrNameLst>
                                      </p:cBhvr>
                                      <p:to>
                                        <p:strVal val="hidden"/>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1" presetClass="entr" presetSubtype="0" fill="hold" grpId="2" nodeType="clickEffect">
                                  <p:stCondLst>
                                    <p:cond delay="0"/>
                                  </p:stCondLst>
                                  <p:childTnLst>
                                    <p:set>
                                      <p:cBhvr>
                                        <p:cTn id="92" dur="1" fill="hold">
                                          <p:stCondLst>
                                            <p:cond delay="0"/>
                                          </p:stCondLst>
                                        </p:cTn>
                                        <p:tgtEl>
                                          <p:spTgt spid="18"/>
                                        </p:tgtEl>
                                        <p:attrNameLst>
                                          <p:attrName>style.visibility</p:attrName>
                                        </p:attrNameLst>
                                      </p:cBhvr>
                                      <p:to>
                                        <p:strVal val="visible"/>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1" presetClass="entr" presetSubtype="0" fill="hold" grpId="3" nodeType="clickEffect">
                                  <p:stCondLst>
                                    <p:cond delay="0"/>
                                  </p:stCondLst>
                                  <p:childTnLst>
                                    <p:set>
                                      <p:cBhvr>
                                        <p:cTn id="96" dur="1" fill="hold">
                                          <p:stCondLst>
                                            <p:cond delay="0"/>
                                          </p:stCondLst>
                                        </p:cTn>
                                        <p:tgtEl>
                                          <p:spTgt spid="20"/>
                                        </p:tgtEl>
                                        <p:attrNameLst>
                                          <p:attrName>style.visibility</p:attrName>
                                        </p:attrNameLst>
                                      </p:cBhvr>
                                      <p:to>
                                        <p:strVal val="visible"/>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1" presetClass="entr" presetSubtype="0" fill="hold" grpId="2" nodeType="clickEffect">
                                  <p:stCondLst>
                                    <p:cond delay="0"/>
                                  </p:stCondLst>
                                  <p:childTnLst>
                                    <p:set>
                                      <p:cBhvr>
                                        <p:cTn id="100" dur="1" fill="hold">
                                          <p:stCondLst>
                                            <p:cond delay="0"/>
                                          </p:stCondLst>
                                        </p:cTn>
                                        <p:tgtEl>
                                          <p:spTgt spid="21"/>
                                        </p:tgtEl>
                                        <p:attrNameLst>
                                          <p:attrName>style.visibility</p:attrName>
                                        </p:attrNameLst>
                                      </p:cBhvr>
                                      <p:to>
                                        <p:strVal val="visible"/>
                                      </p:to>
                                    </p:se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 presetClass="entr" presetSubtype="0" fill="hold" grpId="2" nodeType="clickEffect">
                                  <p:stCondLst>
                                    <p:cond delay="0"/>
                                  </p:stCondLst>
                                  <p:childTnLst>
                                    <p:set>
                                      <p:cBhvr>
                                        <p:cTn id="104" dur="1" fill="hold">
                                          <p:stCondLst>
                                            <p:cond delay="0"/>
                                          </p:stCondLst>
                                        </p:cTn>
                                        <p:tgtEl>
                                          <p:spTgt spid="23"/>
                                        </p:tgtEl>
                                        <p:attrNameLst>
                                          <p:attrName>style.visibility</p:attrName>
                                        </p:attrNameLst>
                                      </p:cBhvr>
                                      <p:to>
                                        <p:strVal val="visible"/>
                                      </p:to>
                                    </p:se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 presetClass="entr" presetSubtype="0" fill="hold" grpId="2" nodeType="clickEffect">
                                  <p:stCondLst>
                                    <p:cond delay="0"/>
                                  </p:stCondLst>
                                  <p:childTnLst>
                                    <p:set>
                                      <p:cBhvr>
                                        <p:cTn id="108" dur="1" fill="hold">
                                          <p:stCondLst>
                                            <p:cond delay="0"/>
                                          </p:stCondLst>
                                        </p:cTn>
                                        <p:tgtEl>
                                          <p:spTgt spid="25"/>
                                        </p:tgtEl>
                                        <p:attrNameLst>
                                          <p:attrName>style.visibility</p:attrName>
                                        </p:attrNameLst>
                                      </p:cBhvr>
                                      <p:to>
                                        <p:strVal val="visible"/>
                                      </p:to>
                                    </p:se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1" presetClass="entr" presetSubtype="0" fill="hold" grpId="2" nodeType="clickEffect">
                                  <p:stCondLst>
                                    <p:cond delay="0"/>
                                  </p:stCondLst>
                                  <p:childTnLst>
                                    <p:set>
                                      <p:cBhvr>
                                        <p:cTn id="112" dur="1" fill="hold">
                                          <p:stCondLst>
                                            <p:cond delay="0"/>
                                          </p:stCondLst>
                                        </p:cTn>
                                        <p:tgtEl>
                                          <p:spTgt spid="26"/>
                                        </p:tgtEl>
                                        <p:attrNameLst>
                                          <p:attrName>style.visibility</p:attrName>
                                        </p:attrNameLst>
                                      </p:cBhvr>
                                      <p:to>
                                        <p:strVal val="visible"/>
                                      </p:to>
                                    </p:se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 presetClass="entr" presetSubtype="0" fill="hold" grpId="2" nodeType="clickEffect">
                                  <p:stCondLst>
                                    <p:cond delay="0"/>
                                  </p:stCondLst>
                                  <p:childTnLst>
                                    <p:set>
                                      <p:cBhvr>
                                        <p:cTn id="116" dur="1" fill="hold">
                                          <p:stCondLst>
                                            <p:cond delay="0"/>
                                          </p:stCondLst>
                                        </p:cTn>
                                        <p:tgtEl>
                                          <p:spTgt spid="27"/>
                                        </p:tgtEl>
                                        <p:attrNameLst>
                                          <p:attrName>style.visibility</p:attrName>
                                        </p:attrNameLst>
                                      </p:cBhvr>
                                      <p:to>
                                        <p:strVal val="visible"/>
                                      </p:to>
                                    </p:se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1" presetClass="entr" presetSubtype="0" fill="hold" grpId="2" nodeType="clickEffect">
                                  <p:stCondLst>
                                    <p:cond delay="0"/>
                                  </p:stCondLst>
                                  <p:childTnLst>
                                    <p:set>
                                      <p:cBhvr>
                                        <p:cTn id="120" dur="1" fill="hold">
                                          <p:stCondLst>
                                            <p:cond delay="0"/>
                                          </p:stCondLst>
                                        </p:cTn>
                                        <p:tgtEl>
                                          <p:spTgt spid="28"/>
                                        </p:tgtEl>
                                        <p:attrNameLst>
                                          <p:attrName>style.visibility</p:attrName>
                                        </p:attrNameLst>
                                      </p:cBhvr>
                                      <p:to>
                                        <p:strVal val="visible"/>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1" presetClass="entr" presetSubtype="0" fill="hold" grpId="2" nodeType="clickEffect">
                                  <p:stCondLst>
                                    <p:cond delay="0"/>
                                  </p:stCondLst>
                                  <p:childTnLst>
                                    <p:set>
                                      <p:cBhvr>
                                        <p:cTn id="124" dur="1" fill="hold">
                                          <p:stCondLst>
                                            <p:cond delay="0"/>
                                          </p:stCondLst>
                                        </p:cTn>
                                        <p:tgtEl>
                                          <p:spTgt spid="30"/>
                                        </p:tgtEl>
                                        <p:attrNameLst>
                                          <p:attrName>style.visibility</p:attrName>
                                        </p:attrNameLst>
                                      </p:cBhvr>
                                      <p:to>
                                        <p:strVal val="visible"/>
                                      </p:to>
                                    </p:se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1" presetClass="entr" presetSubtype="0" fill="hold" grpId="2" nodeType="clickEffect">
                                  <p:stCondLst>
                                    <p:cond delay="0"/>
                                  </p:stCondLst>
                                  <p:childTnLst>
                                    <p:set>
                                      <p:cBhvr>
                                        <p:cTn id="12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8" grpId="2"/>
      <p:bldP spid="20" grpId="0"/>
      <p:bldP spid="20" grpId="1"/>
      <p:bldP spid="20" grpId="2"/>
      <p:bldP spid="20" grpId="3"/>
      <p:bldP spid="21" grpId="0"/>
      <p:bldP spid="21" grpId="1"/>
      <p:bldP spid="21" grpId="2"/>
      <p:bldP spid="23" grpId="0"/>
      <p:bldP spid="23" grpId="1"/>
      <p:bldP spid="23" grpId="2"/>
      <p:bldP spid="25" grpId="0"/>
      <p:bldP spid="25" grpId="1"/>
      <p:bldP spid="25" grpId="2"/>
      <p:bldP spid="26" grpId="0"/>
      <p:bldP spid="26" grpId="1"/>
      <p:bldP spid="26" grpId="2"/>
      <p:bldP spid="27" grpId="0"/>
      <p:bldP spid="27" grpId="1"/>
      <p:bldP spid="27" grpId="2"/>
      <p:bldP spid="28" grpId="0"/>
      <p:bldP spid="28" grpId="1"/>
      <p:bldP spid="28" grpId="2"/>
      <p:bldP spid="30" grpId="0"/>
      <p:bldP spid="30" grpId="1"/>
      <p:bldP spid="30" grpId="2"/>
      <p:bldP spid="32" grpId="0"/>
      <p:bldP spid="32" grpId="1"/>
      <p:bldP spid="32" grpId="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9548" y="430306"/>
            <a:ext cx="11349318" cy="1323439"/>
          </a:xfrm>
          <a:prstGeom prst="rect">
            <a:avLst/>
          </a:prstGeom>
          <a:noFill/>
        </p:spPr>
        <p:txBody>
          <a:bodyPr wrap="square" rtlCol="0">
            <a:spAutoFit/>
          </a:bodyPr>
          <a:lstStyle/>
          <a:p>
            <a:r>
              <a:rPr lang="en-GB" sz="4000" dirty="0"/>
              <a:t>Copy out the sentences and then translate them:</a:t>
            </a:r>
          </a:p>
          <a:p>
            <a:pPr marL="742950" indent="-742950">
              <a:buAutoNum type="arabicParenR"/>
            </a:pPr>
            <a:endParaRPr lang="en-GB" sz="4000" dirty="0"/>
          </a:p>
        </p:txBody>
      </p:sp>
      <p:pic>
        <p:nvPicPr>
          <p:cNvPr id="1026" name="Picture 2" descr="156 Small Vacuum Cleaner Illustrations &amp;amp; Clip Art - iSt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93627" y="4676045"/>
            <a:ext cx="1909893" cy="13200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pend time with friends cartoon - Clip Art Librar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10134" y="4583121"/>
            <a:ext cx="2541318" cy="16613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3BE7BE4-BB48-41F9-913E-01926343C9AF}"/>
              </a:ext>
            </a:extLst>
          </p:cNvPr>
          <p:cNvSpPr txBox="1"/>
          <p:nvPr/>
        </p:nvSpPr>
        <p:spPr>
          <a:xfrm>
            <a:off x="1079106" y="1341989"/>
            <a:ext cx="11349318" cy="3785652"/>
          </a:xfrm>
          <a:prstGeom prst="rect">
            <a:avLst/>
          </a:prstGeom>
          <a:noFill/>
        </p:spPr>
        <p:txBody>
          <a:bodyPr wrap="square" rtlCol="0">
            <a:spAutoFit/>
          </a:bodyPr>
          <a:lstStyle/>
          <a:p>
            <a:r>
              <a:rPr lang="en-GB" sz="4000" dirty="0">
                <a:solidFill>
                  <a:srgbClr val="0070C0"/>
                </a:solidFill>
              </a:rPr>
              <a:t>1) Ich </a:t>
            </a:r>
            <a:r>
              <a:rPr lang="en-GB" sz="4000" dirty="0" err="1">
                <a:solidFill>
                  <a:srgbClr val="0070C0"/>
                </a:solidFill>
              </a:rPr>
              <a:t>besuche</a:t>
            </a:r>
            <a:r>
              <a:rPr lang="en-GB" sz="4000" dirty="0">
                <a:solidFill>
                  <a:srgbClr val="0070C0"/>
                </a:solidFill>
              </a:rPr>
              <a:t> oft </a:t>
            </a:r>
            <a:r>
              <a:rPr lang="en-GB" sz="4000" dirty="0" err="1">
                <a:solidFill>
                  <a:srgbClr val="0070C0"/>
                </a:solidFill>
              </a:rPr>
              <a:t>meine</a:t>
            </a:r>
            <a:r>
              <a:rPr lang="en-GB" sz="4000" dirty="0">
                <a:solidFill>
                  <a:srgbClr val="0070C0"/>
                </a:solidFill>
              </a:rPr>
              <a:t> </a:t>
            </a:r>
            <a:r>
              <a:rPr lang="en-GB" sz="4000" dirty="0" err="1">
                <a:solidFill>
                  <a:srgbClr val="0070C0"/>
                </a:solidFill>
              </a:rPr>
              <a:t>Freunde</a:t>
            </a:r>
            <a:endParaRPr lang="en-GB" sz="4000" dirty="0">
              <a:solidFill>
                <a:srgbClr val="0070C0"/>
              </a:solidFill>
            </a:endParaRPr>
          </a:p>
          <a:p>
            <a:r>
              <a:rPr lang="en-GB" sz="4000" dirty="0">
                <a:solidFill>
                  <a:srgbClr val="0070C0"/>
                </a:solidFill>
              </a:rPr>
              <a:t>2) Ich </a:t>
            </a:r>
            <a:r>
              <a:rPr lang="en-GB" sz="4000" dirty="0" err="1">
                <a:solidFill>
                  <a:srgbClr val="0070C0"/>
                </a:solidFill>
              </a:rPr>
              <a:t>übe</a:t>
            </a:r>
            <a:r>
              <a:rPr lang="en-GB" sz="4000" dirty="0">
                <a:solidFill>
                  <a:srgbClr val="0070C0"/>
                </a:solidFill>
              </a:rPr>
              <a:t> </a:t>
            </a:r>
            <a:r>
              <a:rPr lang="en-GB" sz="4000" dirty="0" err="1">
                <a:solidFill>
                  <a:srgbClr val="0070C0"/>
                </a:solidFill>
              </a:rPr>
              <a:t>jeden</a:t>
            </a:r>
            <a:r>
              <a:rPr lang="en-GB" sz="4000" dirty="0">
                <a:solidFill>
                  <a:srgbClr val="0070C0"/>
                </a:solidFill>
              </a:rPr>
              <a:t> Tag </a:t>
            </a:r>
            <a:r>
              <a:rPr lang="en-GB" sz="4000" dirty="0" err="1">
                <a:solidFill>
                  <a:srgbClr val="0070C0"/>
                </a:solidFill>
              </a:rPr>
              <a:t>Klavier</a:t>
            </a:r>
            <a:endParaRPr lang="en-GB" sz="4000" dirty="0">
              <a:solidFill>
                <a:srgbClr val="0070C0"/>
              </a:solidFill>
            </a:endParaRPr>
          </a:p>
          <a:p>
            <a:r>
              <a:rPr lang="en-GB" sz="4000" dirty="0">
                <a:solidFill>
                  <a:srgbClr val="0070C0"/>
                </a:solidFill>
              </a:rPr>
              <a:t>3) Ich </a:t>
            </a:r>
            <a:r>
              <a:rPr lang="en-GB" sz="4000" dirty="0" err="1">
                <a:solidFill>
                  <a:srgbClr val="0070C0"/>
                </a:solidFill>
              </a:rPr>
              <a:t>helfe</a:t>
            </a:r>
            <a:r>
              <a:rPr lang="en-GB" sz="4000" dirty="0">
                <a:solidFill>
                  <a:srgbClr val="0070C0"/>
                </a:solidFill>
              </a:rPr>
              <a:t> ab und </a:t>
            </a:r>
            <a:r>
              <a:rPr lang="en-GB" sz="4000" dirty="0" err="1">
                <a:solidFill>
                  <a:srgbClr val="0070C0"/>
                </a:solidFill>
              </a:rPr>
              <a:t>zu</a:t>
            </a:r>
            <a:r>
              <a:rPr lang="en-GB" sz="4000" dirty="0">
                <a:solidFill>
                  <a:srgbClr val="0070C0"/>
                </a:solidFill>
              </a:rPr>
              <a:t> </a:t>
            </a:r>
            <a:r>
              <a:rPr lang="en-GB" sz="4000" dirty="0" err="1">
                <a:solidFill>
                  <a:srgbClr val="0070C0"/>
                </a:solidFill>
              </a:rPr>
              <a:t>zu</a:t>
            </a:r>
            <a:r>
              <a:rPr lang="en-GB" sz="4000" dirty="0">
                <a:solidFill>
                  <a:srgbClr val="0070C0"/>
                </a:solidFill>
              </a:rPr>
              <a:t> </a:t>
            </a:r>
            <a:r>
              <a:rPr lang="en-GB" sz="4000" dirty="0" err="1">
                <a:solidFill>
                  <a:srgbClr val="0070C0"/>
                </a:solidFill>
              </a:rPr>
              <a:t>Hause</a:t>
            </a:r>
            <a:endParaRPr lang="en-GB" sz="4000" dirty="0">
              <a:solidFill>
                <a:srgbClr val="0070C0"/>
              </a:solidFill>
            </a:endParaRPr>
          </a:p>
          <a:p>
            <a:r>
              <a:rPr lang="en-GB" sz="4000" dirty="0">
                <a:solidFill>
                  <a:srgbClr val="0070C0"/>
                </a:solidFill>
              </a:rPr>
              <a:t>4) Ich </a:t>
            </a:r>
            <a:r>
              <a:rPr lang="en-GB" sz="4000" dirty="0" err="1">
                <a:solidFill>
                  <a:srgbClr val="0070C0"/>
                </a:solidFill>
              </a:rPr>
              <a:t>mache</a:t>
            </a:r>
            <a:r>
              <a:rPr lang="en-GB" sz="4000" dirty="0">
                <a:solidFill>
                  <a:srgbClr val="0070C0"/>
                </a:solidFill>
              </a:rPr>
              <a:t> </a:t>
            </a:r>
            <a:r>
              <a:rPr lang="en-GB" sz="4000" dirty="0" err="1">
                <a:solidFill>
                  <a:srgbClr val="0070C0"/>
                </a:solidFill>
              </a:rPr>
              <a:t>nie</a:t>
            </a:r>
            <a:r>
              <a:rPr lang="en-GB" sz="4000" dirty="0">
                <a:solidFill>
                  <a:srgbClr val="0070C0"/>
                </a:solidFill>
              </a:rPr>
              <a:t> </a:t>
            </a:r>
            <a:r>
              <a:rPr lang="en-GB" sz="4000" dirty="0" err="1">
                <a:solidFill>
                  <a:srgbClr val="0070C0"/>
                </a:solidFill>
              </a:rPr>
              <a:t>meine</a:t>
            </a:r>
            <a:r>
              <a:rPr lang="en-GB" sz="4000" dirty="0">
                <a:solidFill>
                  <a:srgbClr val="0070C0"/>
                </a:solidFill>
              </a:rPr>
              <a:t> </a:t>
            </a:r>
            <a:r>
              <a:rPr lang="en-GB" sz="4000" dirty="0" err="1">
                <a:solidFill>
                  <a:srgbClr val="0070C0"/>
                </a:solidFill>
              </a:rPr>
              <a:t>Hausaufgaben</a:t>
            </a:r>
            <a:endParaRPr lang="en-GB" sz="4000" dirty="0">
              <a:solidFill>
                <a:srgbClr val="0070C0"/>
              </a:solidFill>
            </a:endParaRPr>
          </a:p>
          <a:p>
            <a:r>
              <a:rPr lang="en-GB" sz="4000" dirty="0">
                <a:solidFill>
                  <a:srgbClr val="0070C0"/>
                </a:solidFill>
              </a:rPr>
              <a:t>5) Ich </a:t>
            </a:r>
            <a:r>
              <a:rPr lang="en-GB" sz="4000" dirty="0" err="1">
                <a:solidFill>
                  <a:srgbClr val="0070C0"/>
                </a:solidFill>
              </a:rPr>
              <a:t>gehe</a:t>
            </a:r>
            <a:r>
              <a:rPr lang="en-GB" sz="4000" dirty="0">
                <a:solidFill>
                  <a:srgbClr val="0070C0"/>
                </a:solidFill>
              </a:rPr>
              <a:t> von Zeit </a:t>
            </a:r>
            <a:r>
              <a:rPr lang="en-GB" sz="4000" dirty="0" err="1">
                <a:solidFill>
                  <a:srgbClr val="0070C0"/>
                </a:solidFill>
              </a:rPr>
              <a:t>zur</a:t>
            </a:r>
            <a:r>
              <a:rPr lang="en-GB" sz="4000" dirty="0">
                <a:solidFill>
                  <a:srgbClr val="0070C0"/>
                </a:solidFill>
              </a:rPr>
              <a:t> Zeit </a:t>
            </a:r>
            <a:r>
              <a:rPr lang="en-GB" sz="4000" dirty="0" err="1">
                <a:solidFill>
                  <a:srgbClr val="0070C0"/>
                </a:solidFill>
              </a:rPr>
              <a:t>einkaufen</a:t>
            </a:r>
            <a:endParaRPr lang="en-GB" sz="4000" dirty="0">
              <a:solidFill>
                <a:srgbClr val="0070C0"/>
              </a:solidFill>
            </a:endParaRPr>
          </a:p>
          <a:p>
            <a:pPr marL="742950" indent="-742950">
              <a:buAutoNum type="arabicParenR"/>
            </a:pPr>
            <a:endParaRPr lang="en-GB" sz="4000" dirty="0"/>
          </a:p>
        </p:txBody>
      </p:sp>
    </p:spTree>
    <p:extLst>
      <p:ext uri="{BB962C8B-B14F-4D97-AF65-F5344CB8AC3E}">
        <p14:creationId xmlns:p14="http://schemas.microsoft.com/office/powerpoint/2010/main" val="134814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202ACE6-835B-4BAE-81CF-E47882739E91}"/>
              </a:ext>
            </a:extLst>
          </p:cNvPr>
          <p:cNvSpPr txBox="1"/>
          <p:nvPr/>
        </p:nvSpPr>
        <p:spPr>
          <a:xfrm>
            <a:off x="500887" y="5572421"/>
            <a:ext cx="3798884" cy="605308"/>
          </a:xfrm>
          <a:prstGeom prst="rect">
            <a:avLst/>
          </a:prstGeom>
          <a:solidFill>
            <a:schemeClr val="bg1"/>
          </a:solidFill>
        </p:spPr>
        <p:txBody>
          <a:bodyPr wrap="square" rtlCol="0">
            <a:spAutoFit/>
          </a:bodyPr>
          <a:lstStyle/>
          <a:p>
            <a:endParaRPr lang="en-GB" dirty="0"/>
          </a:p>
        </p:txBody>
      </p:sp>
      <p:sp>
        <p:nvSpPr>
          <p:cNvPr id="6" name="TextBox 5">
            <a:extLst>
              <a:ext uri="{FF2B5EF4-FFF2-40B4-BE49-F238E27FC236}">
                <a16:creationId xmlns:a16="http://schemas.microsoft.com/office/drawing/2014/main" id="{5DDC0836-AC60-4408-AECE-958E059D6EA7}"/>
              </a:ext>
            </a:extLst>
          </p:cNvPr>
          <p:cNvSpPr txBox="1"/>
          <p:nvPr/>
        </p:nvSpPr>
        <p:spPr>
          <a:xfrm>
            <a:off x="7473537" y="953057"/>
            <a:ext cx="3798884" cy="605308"/>
          </a:xfrm>
          <a:prstGeom prst="rect">
            <a:avLst/>
          </a:prstGeom>
          <a:solidFill>
            <a:schemeClr val="bg1"/>
          </a:solidFill>
        </p:spPr>
        <p:txBody>
          <a:bodyPr wrap="square" rtlCol="0">
            <a:spAutoFit/>
          </a:bodyPr>
          <a:lstStyle/>
          <a:p>
            <a:endParaRPr lang="en-GB" dirty="0"/>
          </a:p>
        </p:txBody>
      </p:sp>
      <p:sp>
        <p:nvSpPr>
          <p:cNvPr id="7" name="TextBox 6">
            <a:extLst>
              <a:ext uri="{FF2B5EF4-FFF2-40B4-BE49-F238E27FC236}">
                <a16:creationId xmlns:a16="http://schemas.microsoft.com/office/drawing/2014/main" id="{E0F2BC49-1FBA-40E6-9419-6B5FAAC5E986}"/>
              </a:ext>
            </a:extLst>
          </p:cNvPr>
          <p:cNvSpPr txBox="1"/>
          <p:nvPr/>
        </p:nvSpPr>
        <p:spPr>
          <a:xfrm>
            <a:off x="5967733" y="111815"/>
            <a:ext cx="5157017" cy="1446550"/>
          </a:xfrm>
          <a:prstGeom prst="rect">
            <a:avLst/>
          </a:prstGeom>
          <a:noFill/>
        </p:spPr>
        <p:txBody>
          <a:bodyPr wrap="square" rtlCol="0">
            <a:spAutoFit/>
          </a:bodyPr>
          <a:lstStyle/>
          <a:p>
            <a:r>
              <a:rPr lang="en-GB" sz="2200" dirty="0"/>
              <a:t>Read through the vocabulary for this week and spend a good amount of time trying to learn it. You will need these words to complete the tasks on the next few slides. </a:t>
            </a:r>
          </a:p>
        </p:txBody>
      </p:sp>
      <p:sp>
        <p:nvSpPr>
          <p:cNvPr id="2" name="TextBox 1">
            <a:extLst>
              <a:ext uri="{FF2B5EF4-FFF2-40B4-BE49-F238E27FC236}">
                <a16:creationId xmlns:a16="http://schemas.microsoft.com/office/drawing/2014/main" id="{09ADA0CC-7E12-4694-BFD5-E3F687BCB61D}"/>
              </a:ext>
            </a:extLst>
          </p:cNvPr>
          <p:cNvSpPr txBox="1"/>
          <p:nvPr/>
        </p:nvSpPr>
        <p:spPr>
          <a:xfrm>
            <a:off x="199971" y="111815"/>
            <a:ext cx="3967993" cy="461665"/>
          </a:xfrm>
          <a:prstGeom prst="rect">
            <a:avLst/>
          </a:prstGeom>
          <a:noFill/>
        </p:spPr>
        <p:txBody>
          <a:bodyPr wrap="square" rtlCol="0">
            <a:spAutoFit/>
          </a:bodyPr>
          <a:lstStyle/>
          <a:p>
            <a:r>
              <a:rPr lang="en-US" sz="2400" b="1" dirty="0"/>
              <a:t>Week 4 – w/c 26</a:t>
            </a:r>
            <a:r>
              <a:rPr lang="en-US" sz="2400" b="1" baseline="30000" dirty="0"/>
              <a:t>th</a:t>
            </a:r>
            <a:r>
              <a:rPr lang="en-US" sz="2400" b="1" dirty="0"/>
              <a:t> September</a:t>
            </a:r>
            <a:endParaRPr lang="en-GB" sz="2400" b="1" dirty="0"/>
          </a:p>
        </p:txBody>
      </p:sp>
      <p:sp>
        <p:nvSpPr>
          <p:cNvPr id="9" name="TextBox 8">
            <a:extLst>
              <a:ext uri="{FF2B5EF4-FFF2-40B4-BE49-F238E27FC236}">
                <a16:creationId xmlns:a16="http://schemas.microsoft.com/office/drawing/2014/main" id="{278CC39D-A214-4268-9446-F447FCB4C0A6}"/>
              </a:ext>
            </a:extLst>
          </p:cNvPr>
          <p:cNvSpPr txBox="1"/>
          <p:nvPr/>
        </p:nvSpPr>
        <p:spPr>
          <a:xfrm>
            <a:off x="199971" y="4504888"/>
            <a:ext cx="4994981" cy="369332"/>
          </a:xfrm>
          <a:prstGeom prst="rect">
            <a:avLst/>
          </a:prstGeom>
          <a:solidFill>
            <a:schemeClr val="bg1"/>
          </a:solidFill>
        </p:spPr>
        <p:txBody>
          <a:bodyPr wrap="square" rtlCol="0">
            <a:spAutoFit/>
          </a:bodyPr>
          <a:lstStyle/>
          <a:p>
            <a:endParaRPr lang="en-GB" dirty="0"/>
          </a:p>
        </p:txBody>
      </p:sp>
      <p:pic>
        <p:nvPicPr>
          <p:cNvPr id="10" name="Picture 9">
            <a:extLst>
              <a:ext uri="{FF2B5EF4-FFF2-40B4-BE49-F238E27FC236}">
                <a16:creationId xmlns:a16="http://schemas.microsoft.com/office/drawing/2014/main" id="{988E74C9-33A8-4D37-A1F4-CDBB008C2E25}"/>
              </a:ext>
            </a:extLst>
          </p:cNvPr>
          <p:cNvPicPr>
            <a:picLocks noChangeAspect="1"/>
          </p:cNvPicPr>
          <p:nvPr/>
        </p:nvPicPr>
        <p:blipFill>
          <a:blip r:embed="rId2"/>
          <a:stretch>
            <a:fillRect/>
          </a:stretch>
        </p:blipFill>
        <p:spPr>
          <a:xfrm>
            <a:off x="274090" y="1464949"/>
            <a:ext cx="5033927" cy="4819717"/>
          </a:xfrm>
          <a:prstGeom prst="rect">
            <a:avLst/>
          </a:prstGeom>
        </p:spPr>
      </p:pic>
      <p:pic>
        <p:nvPicPr>
          <p:cNvPr id="11" name="Picture 10">
            <a:extLst>
              <a:ext uri="{FF2B5EF4-FFF2-40B4-BE49-F238E27FC236}">
                <a16:creationId xmlns:a16="http://schemas.microsoft.com/office/drawing/2014/main" id="{29F80F22-58D9-43A5-9BCD-22F241AB5736}"/>
              </a:ext>
            </a:extLst>
          </p:cNvPr>
          <p:cNvPicPr>
            <a:picLocks noChangeAspect="1"/>
          </p:cNvPicPr>
          <p:nvPr/>
        </p:nvPicPr>
        <p:blipFill>
          <a:blip r:embed="rId3"/>
          <a:stretch>
            <a:fillRect/>
          </a:stretch>
        </p:blipFill>
        <p:spPr>
          <a:xfrm rot="10800000">
            <a:off x="6513464" y="1558365"/>
            <a:ext cx="4532827" cy="4726301"/>
          </a:xfrm>
          <a:prstGeom prst="rect">
            <a:avLst/>
          </a:prstGeom>
        </p:spPr>
      </p:pic>
    </p:spTree>
    <p:extLst>
      <p:ext uri="{BB962C8B-B14F-4D97-AF65-F5344CB8AC3E}">
        <p14:creationId xmlns:p14="http://schemas.microsoft.com/office/powerpoint/2010/main" val="1811962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803AB40-32E2-4EF4-BEE2-2DAC8D15391E}"/>
              </a:ext>
            </a:extLst>
          </p:cNvPr>
          <p:cNvSpPr/>
          <p:nvPr/>
        </p:nvSpPr>
        <p:spPr>
          <a:xfrm>
            <a:off x="1703388" y="981076"/>
            <a:ext cx="4248150" cy="561657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Oval 8">
            <a:extLst>
              <a:ext uri="{FF2B5EF4-FFF2-40B4-BE49-F238E27FC236}">
                <a16:creationId xmlns:a16="http://schemas.microsoft.com/office/drawing/2014/main" id="{3C3F0248-377C-43C8-979A-4CEDF0BF6116}"/>
              </a:ext>
            </a:extLst>
          </p:cNvPr>
          <p:cNvSpPr/>
          <p:nvPr/>
        </p:nvSpPr>
        <p:spPr>
          <a:xfrm>
            <a:off x="3071813" y="1052514"/>
            <a:ext cx="1562100" cy="72072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4100" name="Group 3">
            <a:extLst>
              <a:ext uri="{FF2B5EF4-FFF2-40B4-BE49-F238E27FC236}">
                <a16:creationId xmlns:a16="http://schemas.microsoft.com/office/drawing/2014/main" id="{243136B7-955E-459E-9F13-5B07515BBCB5}"/>
              </a:ext>
            </a:extLst>
          </p:cNvPr>
          <p:cNvGrpSpPr>
            <a:grpSpLocks/>
          </p:cNvGrpSpPr>
          <p:nvPr/>
        </p:nvGrpSpPr>
        <p:grpSpPr bwMode="auto">
          <a:xfrm>
            <a:off x="8759826" y="188914"/>
            <a:ext cx="1711325" cy="917575"/>
            <a:chOff x="7236296" y="188640"/>
            <a:chExt cx="1710601" cy="917143"/>
          </a:xfrm>
        </p:grpSpPr>
        <p:pic>
          <p:nvPicPr>
            <p:cNvPr id="4118" name="Picture 2" descr="C:\Users\Jan Perkins\AppData\Local\Microsoft\Windows\Temporary Internet Files\Content.IE5\XVOB1I00\MC900383640[1].wmf">
              <a:extLst>
                <a:ext uri="{FF2B5EF4-FFF2-40B4-BE49-F238E27FC236}">
                  <a16:creationId xmlns:a16="http://schemas.microsoft.com/office/drawing/2014/main" id="{CFAE5842-8FE5-4E38-820B-5850D9FB90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2400" y="188640"/>
              <a:ext cx="774497" cy="917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9" name="TextBox 2">
              <a:extLst>
                <a:ext uri="{FF2B5EF4-FFF2-40B4-BE49-F238E27FC236}">
                  <a16:creationId xmlns:a16="http://schemas.microsoft.com/office/drawing/2014/main" id="{5B2A5C7F-7ECC-45C3-A418-BAB643E98224}"/>
                </a:ext>
              </a:extLst>
            </p:cNvPr>
            <p:cNvSpPr txBox="1">
              <a:spLocks noChangeArrowheads="1"/>
            </p:cNvSpPr>
            <p:nvPr/>
          </p:nvSpPr>
          <p:spPr bwMode="auto">
            <a:xfrm>
              <a:off x="7236296" y="260648"/>
              <a:ext cx="8515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b="1" u="sng"/>
                <a:t>Lesen</a:t>
              </a:r>
            </a:p>
          </p:txBody>
        </p:sp>
      </p:grpSp>
      <p:sp>
        <p:nvSpPr>
          <p:cNvPr id="7171" name="Title 4">
            <a:extLst>
              <a:ext uri="{FF2B5EF4-FFF2-40B4-BE49-F238E27FC236}">
                <a16:creationId xmlns:a16="http://schemas.microsoft.com/office/drawing/2014/main" id="{7C31EF9D-3EA5-4514-BCBC-BB19B6D90FC2}"/>
              </a:ext>
            </a:extLst>
          </p:cNvPr>
          <p:cNvSpPr>
            <a:spLocks noGrp="1"/>
          </p:cNvSpPr>
          <p:nvPr>
            <p:ph type="title"/>
          </p:nvPr>
        </p:nvSpPr>
        <p:spPr>
          <a:xfrm>
            <a:off x="1703388" y="188914"/>
            <a:ext cx="8229600" cy="719137"/>
          </a:xfrm>
        </p:spPr>
        <p:txBody>
          <a:bodyPr rtlCol="0">
            <a:normAutofit fontScale="90000"/>
          </a:bodyPr>
          <a:lstStyle/>
          <a:p>
            <a:pPr>
              <a:defRPr/>
            </a:pPr>
            <a:br>
              <a:rPr lang="en-GB" sz="2800" dirty="0">
                <a:latin typeface="Arial" charset="0"/>
                <a:cs typeface="Arial" charset="0"/>
              </a:rPr>
            </a:br>
            <a:endParaRPr lang="en-GB" sz="2800" u="sng" dirty="0"/>
          </a:p>
        </p:txBody>
      </p:sp>
      <p:sp>
        <p:nvSpPr>
          <p:cNvPr id="4102" name="Content Placeholder 6">
            <a:extLst>
              <a:ext uri="{FF2B5EF4-FFF2-40B4-BE49-F238E27FC236}">
                <a16:creationId xmlns:a16="http://schemas.microsoft.com/office/drawing/2014/main" id="{AE95D5C2-0D60-441B-A5D2-DDBB0E524AD7}"/>
              </a:ext>
            </a:extLst>
          </p:cNvPr>
          <p:cNvSpPr>
            <a:spLocks noGrp="1"/>
          </p:cNvSpPr>
          <p:nvPr>
            <p:ph sz="half" idx="1"/>
          </p:nvPr>
        </p:nvSpPr>
        <p:spPr>
          <a:xfrm>
            <a:off x="1774826" y="1125538"/>
            <a:ext cx="4105275" cy="5732462"/>
          </a:xfrm>
        </p:spPr>
        <p:txBody>
          <a:bodyPr>
            <a:normAutofit lnSpcReduction="10000"/>
          </a:bodyPr>
          <a:lstStyle/>
          <a:p>
            <a:pPr algn="ctr" eaLnBrk="1" hangingPunct="1">
              <a:buFont typeface="Arial" panose="020B0604020202020204" pitchFamily="34" charset="0"/>
              <a:buNone/>
            </a:pPr>
            <a:r>
              <a:rPr lang="en-GB" altLang="en-US" i="1" dirty="0"/>
              <a:t>Info-</a:t>
            </a:r>
            <a:r>
              <a:rPr lang="en-GB" altLang="en-US" i="1" dirty="0" err="1"/>
              <a:t>Karte</a:t>
            </a:r>
            <a:endParaRPr lang="en-GB" altLang="en-US" i="1" dirty="0"/>
          </a:p>
          <a:p>
            <a:pPr eaLnBrk="1" hangingPunct="1">
              <a:buFont typeface="Arial" panose="020B0604020202020204" pitchFamily="34" charset="0"/>
              <a:buNone/>
            </a:pPr>
            <a:r>
              <a:rPr lang="en-GB" altLang="en-US" sz="2400" dirty="0"/>
              <a:t>Name: </a:t>
            </a:r>
            <a:r>
              <a:rPr lang="en-GB" altLang="en-US" sz="1800" dirty="0"/>
              <a:t>Ingo Strasser</a:t>
            </a:r>
            <a:endParaRPr lang="en-GB" altLang="en-US" sz="2400" dirty="0"/>
          </a:p>
          <a:p>
            <a:pPr eaLnBrk="1" hangingPunct="1">
              <a:buFont typeface="Arial" panose="020B0604020202020204" pitchFamily="34" charset="0"/>
              <a:buNone/>
            </a:pPr>
            <a:r>
              <a:rPr lang="en-GB" altLang="en-US" sz="2400" dirty="0"/>
              <a:t>Alter:</a:t>
            </a:r>
          </a:p>
          <a:p>
            <a:pPr eaLnBrk="1" hangingPunct="1">
              <a:buFont typeface="Arial" panose="020B0604020202020204" pitchFamily="34" charset="0"/>
              <a:buNone/>
            </a:pPr>
            <a:r>
              <a:rPr lang="en-GB" altLang="en-US" sz="2400" dirty="0" err="1"/>
              <a:t>Wohnort</a:t>
            </a:r>
            <a:r>
              <a:rPr lang="en-GB" altLang="en-US" sz="2400" dirty="0"/>
              <a:t>:</a:t>
            </a:r>
          </a:p>
          <a:p>
            <a:pPr eaLnBrk="1" hangingPunct="1">
              <a:buFont typeface="Arial" panose="020B0604020202020204" pitchFamily="34" charset="0"/>
              <a:buNone/>
            </a:pPr>
            <a:r>
              <a:rPr lang="en-GB" altLang="en-US" sz="2400" dirty="0" err="1"/>
              <a:t>Charakter</a:t>
            </a:r>
            <a:r>
              <a:rPr lang="en-GB" altLang="en-US" sz="2400" dirty="0"/>
              <a:t>:</a:t>
            </a:r>
          </a:p>
          <a:p>
            <a:pPr eaLnBrk="1" hangingPunct="1">
              <a:buFont typeface="Arial" panose="020B0604020202020204" pitchFamily="34" charset="0"/>
              <a:buNone/>
            </a:pPr>
            <a:r>
              <a:rPr lang="en-GB" altLang="en-US" sz="2400" dirty="0"/>
              <a:t>Hobby:</a:t>
            </a:r>
          </a:p>
          <a:p>
            <a:pPr eaLnBrk="1" hangingPunct="1">
              <a:buFont typeface="Arial" panose="020B0604020202020204" pitchFamily="34" charset="0"/>
              <a:buNone/>
            </a:pPr>
            <a:endParaRPr lang="en-GB" altLang="en-US" sz="2400" dirty="0"/>
          </a:p>
          <a:p>
            <a:pPr eaLnBrk="1" hangingPunct="1">
              <a:buFont typeface="Arial" panose="020B0604020202020204" pitchFamily="34" charset="0"/>
              <a:buNone/>
            </a:pPr>
            <a:r>
              <a:rPr lang="en-GB" altLang="en-US" sz="2400" dirty="0" err="1"/>
              <a:t>Er</a:t>
            </a:r>
            <a:r>
              <a:rPr lang="en-GB" altLang="en-US" sz="2400" dirty="0"/>
              <a:t> </a:t>
            </a:r>
            <a:r>
              <a:rPr lang="en-GB" altLang="en-US" sz="2400" dirty="0" err="1"/>
              <a:t>braucht</a:t>
            </a:r>
            <a:r>
              <a:rPr lang="en-GB" altLang="en-US" sz="2400" dirty="0"/>
              <a:t>:</a:t>
            </a:r>
          </a:p>
          <a:p>
            <a:pPr eaLnBrk="1" hangingPunct="1">
              <a:buFont typeface="Arial" panose="020B0604020202020204" pitchFamily="34" charset="0"/>
              <a:buNone/>
            </a:pPr>
            <a:r>
              <a:rPr lang="en-GB" altLang="en-US" sz="2400" dirty="0" err="1"/>
              <a:t>Lieblingstricks</a:t>
            </a:r>
            <a:r>
              <a:rPr lang="en-GB" altLang="en-US" sz="2400" dirty="0"/>
              <a:t>:</a:t>
            </a:r>
          </a:p>
          <a:p>
            <a:pPr eaLnBrk="1" hangingPunct="1">
              <a:buFont typeface="Arial" panose="020B0604020202020204" pitchFamily="34" charset="0"/>
              <a:buNone/>
            </a:pPr>
            <a:endParaRPr lang="en-GB" altLang="en-US" sz="1400" dirty="0"/>
          </a:p>
          <a:p>
            <a:pPr eaLnBrk="1" hangingPunct="1">
              <a:buFont typeface="Arial" panose="020B0604020202020204" pitchFamily="34" charset="0"/>
              <a:buNone/>
            </a:pPr>
            <a:r>
              <a:rPr lang="en-GB" altLang="en-US" sz="2400" dirty="0" err="1"/>
              <a:t>Meinung</a:t>
            </a:r>
            <a:r>
              <a:rPr lang="en-GB" altLang="en-US" sz="2400" dirty="0"/>
              <a:t>:</a:t>
            </a:r>
          </a:p>
        </p:txBody>
      </p:sp>
      <p:sp>
        <p:nvSpPr>
          <p:cNvPr id="8" name="Content Placeholder 7">
            <a:extLst>
              <a:ext uri="{FF2B5EF4-FFF2-40B4-BE49-F238E27FC236}">
                <a16:creationId xmlns:a16="http://schemas.microsoft.com/office/drawing/2014/main" id="{821A9E88-287D-466D-90FB-08B24A54D625}"/>
              </a:ext>
            </a:extLst>
          </p:cNvPr>
          <p:cNvSpPr>
            <a:spLocks noGrp="1"/>
          </p:cNvSpPr>
          <p:nvPr>
            <p:ph sz="half" idx="2"/>
          </p:nvPr>
        </p:nvSpPr>
        <p:spPr>
          <a:xfrm>
            <a:off x="6167438" y="981075"/>
            <a:ext cx="4038600" cy="5543550"/>
          </a:xfrm>
        </p:spPr>
        <p:txBody>
          <a:bodyPr rtlCol="0">
            <a:normAutofit lnSpcReduction="10000"/>
          </a:bodyPr>
          <a:lstStyle/>
          <a:p>
            <a:pPr>
              <a:buNone/>
              <a:defRPr/>
            </a:pPr>
            <a:r>
              <a:rPr lang="en-GB" sz="2000" u="sng" dirty="0">
                <a:latin typeface="Arial" pitchFamily="34" charset="0"/>
                <a:cs typeface="Arial" pitchFamily="34" charset="0"/>
              </a:rPr>
              <a:t>Find these words in German in the Interview with Ingo Strasse</a:t>
            </a:r>
            <a:endParaRPr lang="en-GB" sz="2000" u="sng" dirty="0">
              <a:latin typeface="Arial"/>
              <a:cs typeface="Arial"/>
            </a:endParaRPr>
          </a:p>
          <a:p>
            <a:pPr marL="457200" indent="-457200">
              <a:buFont typeface="+mj-lt"/>
              <a:buAutoNum type="arabicPeriod"/>
              <a:defRPr/>
            </a:pPr>
            <a:r>
              <a:rPr lang="en-GB" sz="2000" dirty="0">
                <a:latin typeface="Arial"/>
                <a:cs typeface="Arial"/>
              </a:rPr>
              <a:t>professional skater</a:t>
            </a:r>
          </a:p>
          <a:p>
            <a:pPr marL="457200" indent="-457200">
              <a:buFont typeface="+mj-lt"/>
              <a:buAutoNum type="arabicPeriod"/>
              <a:defRPr/>
            </a:pPr>
            <a:endParaRPr lang="en-GB" sz="2000" dirty="0">
              <a:latin typeface="Arial"/>
              <a:cs typeface="Arial"/>
            </a:endParaRPr>
          </a:p>
          <a:p>
            <a:pPr marL="457200" indent="-457200">
              <a:buFont typeface="+mj-lt"/>
              <a:buAutoNum type="arabicPeriod"/>
              <a:defRPr/>
            </a:pPr>
            <a:r>
              <a:rPr lang="en-GB" sz="2000" dirty="0">
                <a:latin typeface="Arial"/>
                <a:cs typeface="Arial"/>
              </a:rPr>
              <a:t>to train</a:t>
            </a:r>
          </a:p>
          <a:p>
            <a:pPr marL="457200" indent="-457200">
              <a:buFont typeface="+mj-lt"/>
              <a:buAutoNum type="arabicPeriod"/>
              <a:defRPr/>
            </a:pPr>
            <a:endParaRPr lang="en-GB" sz="2000" dirty="0">
              <a:latin typeface="Arial"/>
              <a:cs typeface="Arial"/>
            </a:endParaRPr>
          </a:p>
          <a:p>
            <a:pPr marL="457200" indent="-457200">
              <a:buFont typeface="+mj-lt"/>
              <a:buAutoNum type="arabicPeriod"/>
              <a:defRPr/>
            </a:pPr>
            <a:r>
              <a:rPr lang="en-GB" sz="2000" dirty="0">
                <a:latin typeface="Arial"/>
                <a:cs typeface="Arial"/>
              </a:rPr>
              <a:t>skateboarding show</a:t>
            </a:r>
          </a:p>
          <a:p>
            <a:pPr marL="457200" indent="-457200">
              <a:buFont typeface="+mj-lt"/>
              <a:buAutoNum type="arabicPeriod"/>
              <a:defRPr/>
            </a:pPr>
            <a:endParaRPr lang="en-GB" sz="2000" dirty="0">
              <a:latin typeface="Arial"/>
              <a:cs typeface="Arial"/>
            </a:endParaRPr>
          </a:p>
          <a:p>
            <a:pPr marL="457200" indent="-457200">
              <a:buFont typeface="+mj-lt"/>
              <a:buAutoNum type="arabicPeriod"/>
              <a:defRPr/>
            </a:pPr>
            <a:r>
              <a:rPr lang="en-GB" sz="2000" dirty="0">
                <a:latin typeface="Arial"/>
                <a:cs typeface="Arial"/>
              </a:rPr>
              <a:t>helmet</a:t>
            </a:r>
          </a:p>
          <a:p>
            <a:pPr marL="457200" indent="-457200">
              <a:buFont typeface="+mj-lt"/>
              <a:buAutoNum type="arabicPeriod"/>
              <a:defRPr/>
            </a:pPr>
            <a:endParaRPr lang="en-GB" sz="2000" dirty="0">
              <a:latin typeface="Arial"/>
              <a:cs typeface="Arial"/>
            </a:endParaRPr>
          </a:p>
          <a:p>
            <a:pPr marL="457200" indent="-457200">
              <a:buFont typeface="+mj-lt"/>
              <a:buAutoNum type="arabicPeriod"/>
              <a:defRPr/>
            </a:pPr>
            <a:r>
              <a:rPr lang="en-GB" sz="2000" dirty="0">
                <a:latin typeface="Arial"/>
                <a:cs typeface="Arial"/>
              </a:rPr>
              <a:t>elbows</a:t>
            </a:r>
          </a:p>
          <a:p>
            <a:pPr marL="457200" indent="-457200">
              <a:buFont typeface="+mj-lt"/>
              <a:buAutoNum type="arabicPeriod"/>
              <a:defRPr/>
            </a:pPr>
            <a:endParaRPr lang="en-GB" sz="2000" dirty="0">
              <a:latin typeface="Arial"/>
              <a:cs typeface="Arial"/>
            </a:endParaRPr>
          </a:p>
          <a:p>
            <a:pPr marL="457200" indent="-457200">
              <a:buFont typeface="+mj-lt"/>
              <a:buAutoNum type="arabicPeriod"/>
              <a:defRPr/>
            </a:pPr>
            <a:r>
              <a:rPr lang="en-GB" sz="2000" dirty="0">
                <a:latin typeface="Arial"/>
                <a:cs typeface="Arial"/>
              </a:rPr>
              <a:t>favourite tricks</a:t>
            </a:r>
          </a:p>
          <a:p>
            <a:pPr marL="457200" indent="-457200">
              <a:buFont typeface="+mj-lt"/>
              <a:buAutoNum type="arabicPeriod"/>
              <a:defRPr/>
            </a:pPr>
            <a:endParaRPr lang="en-GB" sz="2000" dirty="0">
              <a:latin typeface="Arial"/>
              <a:cs typeface="Arial"/>
            </a:endParaRPr>
          </a:p>
          <a:p>
            <a:pPr marL="457200" indent="-457200">
              <a:buFont typeface="+mj-lt"/>
              <a:buAutoNum type="arabicPeriod"/>
              <a:defRPr/>
            </a:pPr>
            <a:r>
              <a:rPr lang="en-GB" sz="2000" dirty="0">
                <a:latin typeface="Arial"/>
                <a:cs typeface="Arial"/>
              </a:rPr>
              <a:t>impulsive and ambitious</a:t>
            </a:r>
            <a:endParaRPr lang="en-GB" sz="2000" dirty="0">
              <a:latin typeface="Arial" pitchFamily="34" charset="0"/>
              <a:cs typeface="Arial" pitchFamily="34" charset="0"/>
            </a:endParaRPr>
          </a:p>
        </p:txBody>
      </p:sp>
      <p:sp>
        <p:nvSpPr>
          <p:cNvPr id="10" name="TextBox 9">
            <a:extLst>
              <a:ext uri="{FF2B5EF4-FFF2-40B4-BE49-F238E27FC236}">
                <a16:creationId xmlns:a16="http://schemas.microsoft.com/office/drawing/2014/main" id="{09EF7B51-3B03-4B3B-8740-5490DD08A276}"/>
              </a:ext>
            </a:extLst>
          </p:cNvPr>
          <p:cNvSpPr txBox="1"/>
          <p:nvPr/>
        </p:nvSpPr>
        <p:spPr>
          <a:xfrm>
            <a:off x="2640013" y="2060575"/>
            <a:ext cx="969962" cy="369888"/>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a:defRPr/>
            </a:pPr>
            <a:r>
              <a:rPr lang="en-GB" dirty="0"/>
              <a:t>17 </a:t>
            </a:r>
            <a:r>
              <a:rPr lang="en-GB" dirty="0" err="1"/>
              <a:t>Jahre</a:t>
            </a:r>
            <a:endParaRPr lang="en-GB" dirty="0"/>
          </a:p>
        </p:txBody>
      </p:sp>
      <p:sp>
        <p:nvSpPr>
          <p:cNvPr id="11" name="TextBox 10">
            <a:extLst>
              <a:ext uri="{FF2B5EF4-FFF2-40B4-BE49-F238E27FC236}">
                <a16:creationId xmlns:a16="http://schemas.microsoft.com/office/drawing/2014/main" id="{E1D30761-F4D6-414B-85F5-95D199538EB5}"/>
              </a:ext>
            </a:extLst>
          </p:cNvPr>
          <p:cNvSpPr txBox="1"/>
          <p:nvPr/>
        </p:nvSpPr>
        <p:spPr>
          <a:xfrm>
            <a:off x="3143250" y="2492375"/>
            <a:ext cx="1054100" cy="369888"/>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a:defRPr/>
            </a:pPr>
            <a:r>
              <a:rPr lang="en-GB" dirty="0"/>
              <a:t>Hamburg</a:t>
            </a:r>
          </a:p>
        </p:txBody>
      </p:sp>
      <p:sp>
        <p:nvSpPr>
          <p:cNvPr id="12" name="TextBox 11">
            <a:extLst>
              <a:ext uri="{FF2B5EF4-FFF2-40B4-BE49-F238E27FC236}">
                <a16:creationId xmlns:a16="http://schemas.microsoft.com/office/drawing/2014/main" id="{51AF5B1E-E6E4-4293-B405-98788CC6FDAA}"/>
              </a:ext>
            </a:extLst>
          </p:cNvPr>
          <p:cNvSpPr txBox="1"/>
          <p:nvPr/>
        </p:nvSpPr>
        <p:spPr>
          <a:xfrm>
            <a:off x="3287713" y="2924175"/>
            <a:ext cx="2284412" cy="369888"/>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a:defRPr/>
            </a:pPr>
            <a:r>
              <a:rPr lang="en-GB" dirty="0" err="1"/>
              <a:t>impulsiv</a:t>
            </a:r>
            <a:r>
              <a:rPr lang="en-GB" dirty="0"/>
              <a:t> und </a:t>
            </a:r>
            <a:r>
              <a:rPr lang="en-GB" dirty="0" err="1"/>
              <a:t>ehrgeizig</a:t>
            </a:r>
            <a:endParaRPr lang="en-GB" dirty="0"/>
          </a:p>
        </p:txBody>
      </p:sp>
      <p:sp>
        <p:nvSpPr>
          <p:cNvPr id="13" name="TextBox 12">
            <a:extLst>
              <a:ext uri="{FF2B5EF4-FFF2-40B4-BE49-F238E27FC236}">
                <a16:creationId xmlns:a16="http://schemas.microsoft.com/office/drawing/2014/main" id="{F8CE19B1-CE0A-4FC8-B4BC-03C8957DACDF}"/>
              </a:ext>
            </a:extLst>
          </p:cNvPr>
          <p:cNvSpPr txBox="1"/>
          <p:nvPr/>
        </p:nvSpPr>
        <p:spPr>
          <a:xfrm>
            <a:off x="2855914" y="3429000"/>
            <a:ext cx="1908175" cy="369888"/>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a:defRPr/>
            </a:pPr>
            <a:r>
              <a:rPr lang="en-GB" dirty="0"/>
              <a:t>Skateboard </a:t>
            </a:r>
            <a:r>
              <a:rPr lang="en-GB" dirty="0" err="1"/>
              <a:t>fahren</a:t>
            </a:r>
            <a:endParaRPr lang="en-GB" dirty="0"/>
          </a:p>
        </p:txBody>
      </p:sp>
      <p:sp>
        <p:nvSpPr>
          <p:cNvPr id="14" name="TextBox 13">
            <a:extLst>
              <a:ext uri="{FF2B5EF4-FFF2-40B4-BE49-F238E27FC236}">
                <a16:creationId xmlns:a16="http://schemas.microsoft.com/office/drawing/2014/main" id="{0740C9FC-9969-4B29-A53D-6FF6EC5B9C6A}"/>
              </a:ext>
            </a:extLst>
          </p:cNvPr>
          <p:cNvSpPr txBox="1"/>
          <p:nvPr/>
        </p:nvSpPr>
        <p:spPr>
          <a:xfrm>
            <a:off x="3287713" y="3905473"/>
            <a:ext cx="2538412" cy="646112"/>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a:defRPr/>
            </a:pPr>
            <a:r>
              <a:rPr lang="en-GB" dirty="0" err="1"/>
              <a:t>ein</a:t>
            </a:r>
            <a:r>
              <a:rPr lang="en-GB" dirty="0"/>
              <a:t> Skateboard, </a:t>
            </a:r>
          </a:p>
          <a:p>
            <a:pPr>
              <a:defRPr/>
            </a:pPr>
            <a:r>
              <a:rPr lang="en-GB" dirty="0" err="1"/>
              <a:t>einen</a:t>
            </a:r>
            <a:r>
              <a:rPr lang="en-GB" dirty="0"/>
              <a:t> Helm und </a:t>
            </a:r>
            <a:r>
              <a:rPr lang="en-GB" dirty="0" err="1"/>
              <a:t>Sch</a:t>
            </a:r>
            <a:r>
              <a:rPr lang="en-GB" dirty="0" err="1">
                <a:cs typeface="Arial"/>
              </a:rPr>
              <a:t>ützer</a:t>
            </a:r>
            <a:endParaRPr lang="en-GB" dirty="0"/>
          </a:p>
        </p:txBody>
      </p:sp>
      <p:sp>
        <p:nvSpPr>
          <p:cNvPr id="15" name="TextBox 14">
            <a:extLst>
              <a:ext uri="{FF2B5EF4-FFF2-40B4-BE49-F238E27FC236}">
                <a16:creationId xmlns:a16="http://schemas.microsoft.com/office/drawing/2014/main" id="{DD173EB9-7B98-479C-99FB-D14E68C02083}"/>
              </a:ext>
            </a:extLst>
          </p:cNvPr>
          <p:cNvSpPr txBox="1"/>
          <p:nvPr/>
        </p:nvSpPr>
        <p:spPr>
          <a:xfrm>
            <a:off x="3792538" y="4797425"/>
            <a:ext cx="1985962" cy="368300"/>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a:defRPr/>
            </a:pPr>
            <a:r>
              <a:rPr lang="en-GB" dirty="0" err="1"/>
              <a:t>Sliden</a:t>
            </a:r>
            <a:r>
              <a:rPr lang="en-GB" dirty="0"/>
              <a:t> und </a:t>
            </a:r>
            <a:r>
              <a:rPr lang="en-GB" dirty="0" err="1"/>
              <a:t>Grinden</a:t>
            </a:r>
            <a:endParaRPr lang="en-GB" dirty="0"/>
          </a:p>
        </p:txBody>
      </p:sp>
      <p:sp>
        <p:nvSpPr>
          <p:cNvPr id="16" name="TextBox 15">
            <a:extLst>
              <a:ext uri="{FF2B5EF4-FFF2-40B4-BE49-F238E27FC236}">
                <a16:creationId xmlns:a16="http://schemas.microsoft.com/office/drawing/2014/main" id="{9E8DF0F0-3F32-42C4-AAA4-7507A27EEC75}"/>
              </a:ext>
            </a:extLst>
          </p:cNvPr>
          <p:cNvSpPr txBox="1"/>
          <p:nvPr/>
        </p:nvSpPr>
        <p:spPr>
          <a:xfrm>
            <a:off x="2351089" y="5589589"/>
            <a:ext cx="3424237" cy="922337"/>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a:defRPr/>
            </a:pPr>
            <a:r>
              <a:rPr lang="en-GB" dirty="0"/>
              <a:t>Skateboard </a:t>
            </a:r>
            <a:r>
              <a:rPr lang="en-GB" dirty="0" err="1"/>
              <a:t>fahren</a:t>
            </a:r>
            <a:r>
              <a:rPr lang="en-GB" dirty="0"/>
              <a:t> </a:t>
            </a:r>
            <a:r>
              <a:rPr lang="en-GB" dirty="0" err="1"/>
              <a:t>ist</a:t>
            </a:r>
            <a:r>
              <a:rPr lang="en-GB" dirty="0"/>
              <a:t> </a:t>
            </a:r>
            <a:r>
              <a:rPr lang="en-GB" dirty="0" err="1"/>
              <a:t>fantastisch</a:t>
            </a:r>
            <a:r>
              <a:rPr lang="en-GB" dirty="0"/>
              <a:t>, </a:t>
            </a:r>
          </a:p>
          <a:p>
            <a:pPr>
              <a:defRPr/>
            </a:pPr>
            <a:r>
              <a:rPr lang="en-GB" dirty="0" err="1"/>
              <a:t>aber</a:t>
            </a:r>
            <a:r>
              <a:rPr lang="en-GB" dirty="0"/>
              <a:t> </a:t>
            </a:r>
            <a:r>
              <a:rPr lang="en-GB" dirty="0" err="1"/>
              <a:t>schwierig</a:t>
            </a:r>
            <a:r>
              <a:rPr lang="en-GB" dirty="0"/>
              <a:t> und </a:t>
            </a:r>
            <a:r>
              <a:rPr lang="en-GB" dirty="0" err="1"/>
              <a:t>gef</a:t>
            </a:r>
            <a:r>
              <a:rPr lang="en-GB" dirty="0" err="1">
                <a:cs typeface="Arial"/>
              </a:rPr>
              <a:t>ährlich</a:t>
            </a:r>
            <a:r>
              <a:rPr lang="en-GB" dirty="0"/>
              <a:t>. </a:t>
            </a:r>
          </a:p>
          <a:p>
            <a:pPr>
              <a:defRPr/>
            </a:pPr>
            <a:r>
              <a:rPr lang="en-GB" dirty="0"/>
              <a:t>Es </a:t>
            </a:r>
            <a:r>
              <a:rPr lang="en-GB" dirty="0" err="1"/>
              <a:t>macht</a:t>
            </a:r>
            <a:r>
              <a:rPr lang="en-GB" dirty="0"/>
              <a:t> </a:t>
            </a:r>
            <a:r>
              <a:rPr lang="en-GB" dirty="0" err="1"/>
              <a:t>Spa</a:t>
            </a:r>
            <a:r>
              <a:rPr lang="en-GB" dirty="0" err="1">
                <a:cs typeface="Arial"/>
              </a:rPr>
              <a:t>ß</a:t>
            </a:r>
            <a:r>
              <a:rPr lang="en-GB" dirty="0">
                <a:cs typeface="Arial"/>
              </a:rPr>
              <a:t>.</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animBg="1"/>
      <p:bldP spid="11" grpId="0" animBg="1"/>
      <p:bldP spid="12" grpId="0" animBg="1"/>
      <p:bldP spid="13" grpId="0" animBg="1"/>
      <p:bldP spid="14" grpId="0" animBg="1"/>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2D67D4-9B30-4185-9A67-B5EF3F8498E7}"/>
              </a:ext>
            </a:extLst>
          </p:cNvPr>
          <p:cNvPicPr>
            <a:picLocks noChangeAspect="1"/>
          </p:cNvPicPr>
          <p:nvPr/>
        </p:nvPicPr>
        <p:blipFill>
          <a:blip r:embed="rId2"/>
          <a:stretch>
            <a:fillRect/>
          </a:stretch>
        </p:blipFill>
        <p:spPr>
          <a:xfrm>
            <a:off x="4122047" y="0"/>
            <a:ext cx="7586249" cy="6875370"/>
          </a:xfrm>
          <a:prstGeom prst="rect">
            <a:avLst/>
          </a:prstGeom>
        </p:spPr>
      </p:pic>
      <p:sp>
        <p:nvSpPr>
          <p:cNvPr id="6" name="TextBox 5">
            <a:extLst>
              <a:ext uri="{FF2B5EF4-FFF2-40B4-BE49-F238E27FC236}">
                <a16:creationId xmlns:a16="http://schemas.microsoft.com/office/drawing/2014/main" id="{C54F8922-6458-4401-873E-BD788BAD2B73}"/>
              </a:ext>
            </a:extLst>
          </p:cNvPr>
          <p:cNvSpPr txBox="1"/>
          <p:nvPr/>
        </p:nvSpPr>
        <p:spPr>
          <a:xfrm>
            <a:off x="139148" y="1311965"/>
            <a:ext cx="2951922" cy="1200329"/>
          </a:xfrm>
          <a:prstGeom prst="rect">
            <a:avLst/>
          </a:prstGeom>
          <a:noFill/>
        </p:spPr>
        <p:txBody>
          <a:bodyPr wrap="square" rtlCol="0">
            <a:spAutoFit/>
          </a:bodyPr>
          <a:lstStyle/>
          <a:p>
            <a:r>
              <a:rPr lang="en-US" dirty="0"/>
              <a:t>Read about Ingo. Make a few notes in English about him. You can do bullet points rather than full paragraphs</a:t>
            </a:r>
            <a:endParaRPr lang="en-GB" dirty="0"/>
          </a:p>
        </p:txBody>
      </p:sp>
    </p:spTree>
    <p:extLst>
      <p:ext uri="{BB962C8B-B14F-4D97-AF65-F5344CB8AC3E}">
        <p14:creationId xmlns:p14="http://schemas.microsoft.com/office/powerpoint/2010/main" val="43719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DFEFD3-F1DD-4C2D-9956-6278E93F80E2}"/>
              </a:ext>
            </a:extLst>
          </p:cNvPr>
          <p:cNvPicPr>
            <a:picLocks noChangeAspect="1"/>
          </p:cNvPicPr>
          <p:nvPr/>
        </p:nvPicPr>
        <p:blipFill>
          <a:blip r:embed="rId2"/>
          <a:stretch>
            <a:fillRect/>
          </a:stretch>
        </p:blipFill>
        <p:spPr>
          <a:xfrm>
            <a:off x="4125152" y="385969"/>
            <a:ext cx="5177873" cy="5933563"/>
          </a:xfrm>
          <a:prstGeom prst="rect">
            <a:avLst/>
          </a:prstGeom>
        </p:spPr>
      </p:pic>
      <p:sp>
        <p:nvSpPr>
          <p:cNvPr id="3" name="TextBox 2">
            <a:extLst>
              <a:ext uri="{FF2B5EF4-FFF2-40B4-BE49-F238E27FC236}">
                <a16:creationId xmlns:a16="http://schemas.microsoft.com/office/drawing/2014/main" id="{25BC8CA6-4F20-4D2A-9C20-D40F57A6B558}"/>
              </a:ext>
            </a:extLst>
          </p:cNvPr>
          <p:cNvSpPr txBox="1"/>
          <p:nvPr/>
        </p:nvSpPr>
        <p:spPr>
          <a:xfrm>
            <a:off x="298174" y="385969"/>
            <a:ext cx="4412974" cy="923330"/>
          </a:xfrm>
          <a:prstGeom prst="rect">
            <a:avLst/>
          </a:prstGeom>
          <a:solidFill>
            <a:schemeClr val="bg1"/>
          </a:solidFill>
        </p:spPr>
        <p:txBody>
          <a:bodyPr wrap="square" rtlCol="0">
            <a:spAutoFit/>
          </a:bodyPr>
          <a:lstStyle/>
          <a:p>
            <a:r>
              <a:rPr lang="en-US" dirty="0"/>
              <a:t>Make an information card about yourself in German a bit like this one on the right. You can choose which categories to have on it.</a:t>
            </a:r>
            <a:endParaRPr lang="en-GB" dirty="0"/>
          </a:p>
        </p:txBody>
      </p:sp>
    </p:spTree>
    <p:extLst>
      <p:ext uri="{BB962C8B-B14F-4D97-AF65-F5344CB8AC3E}">
        <p14:creationId xmlns:p14="http://schemas.microsoft.com/office/powerpoint/2010/main" val="1048284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7DE106-4F28-4DD0-B9B3-9DDAB33F7D9F}"/>
              </a:ext>
            </a:extLst>
          </p:cNvPr>
          <p:cNvSpPr txBox="1"/>
          <p:nvPr/>
        </p:nvSpPr>
        <p:spPr>
          <a:xfrm>
            <a:off x="134223" y="453006"/>
            <a:ext cx="3967993" cy="461665"/>
          </a:xfrm>
          <a:prstGeom prst="rect">
            <a:avLst/>
          </a:prstGeom>
          <a:noFill/>
        </p:spPr>
        <p:txBody>
          <a:bodyPr wrap="square" rtlCol="0">
            <a:spAutoFit/>
          </a:bodyPr>
          <a:lstStyle/>
          <a:p>
            <a:r>
              <a:rPr lang="en-US" sz="2400" b="1" dirty="0"/>
              <a:t>Week 5 – w/c 3</a:t>
            </a:r>
            <a:r>
              <a:rPr lang="en-US" sz="2400" b="1" baseline="30000" dirty="0"/>
              <a:t>rd</a:t>
            </a:r>
            <a:r>
              <a:rPr lang="en-US" sz="2400" b="1" dirty="0"/>
              <a:t> October</a:t>
            </a:r>
            <a:endParaRPr lang="en-GB" sz="2400" b="1" dirty="0"/>
          </a:p>
        </p:txBody>
      </p:sp>
      <p:sp>
        <p:nvSpPr>
          <p:cNvPr id="4" name="TextBox 3">
            <a:extLst>
              <a:ext uri="{FF2B5EF4-FFF2-40B4-BE49-F238E27FC236}">
                <a16:creationId xmlns:a16="http://schemas.microsoft.com/office/drawing/2014/main" id="{EEA98436-8B5D-45B0-808B-2405010DDB77}"/>
              </a:ext>
            </a:extLst>
          </p:cNvPr>
          <p:cNvSpPr txBox="1"/>
          <p:nvPr/>
        </p:nvSpPr>
        <p:spPr>
          <a:xfrm>
            <a:off x="134223" y="1043150"/>
            <a:ext cx="5157017" cy="1446550"/>
          </a:xfrm>
          <a:prstGeom prst="rect">
            <a:avLst/>
          </a:prstGeom>
          <a:noFill/>
        </p:spPr>
        <p:txBody>
          <a:bodyPr wrap="square" rtlCol="0">
            <a:spAutoFit/>
          </a:bodyPr>
          <a:lstStyle/>
          <a:p>
            <a:r>
              <a:rPr lang="en-GB" sz="2200" dirty="0"/>
              <a:t>Read through the vocabulary for this week and spend a good amount of time trying to learn it. You will need these words to complete the tasks on the next few slides. </a:t>
            </a:r>
          </a:p>
        </p:txBody>
      </p:sp>
      <p:pic>
        <p:nvPicPr>
          <p:cNvPr id="5" name="Picture 4">
            <a:extLst>
              <a:ext uri="{FF2B5EF4-FFF2-40B4-BE49-F238E27FC236}">
                <a16:creationId xmlns:a16="http://schemas.microsoft.com/office/drawing/2014/main" id="{4BA23EB2-7AAD-450C-9742-B49204D2AC30}"/>
              </a:ext>
            </a:extLst>
          </p:cNvPr>
          <p:cNvPicPr>
            <a:picLocks noChangeAspect="1"/>
          </p:cNvPicPr>
          <p:nvPr/>
        </p:nvPicPr>
        <p:blipFill>
          <a:blip r:embed="rId2"/>
          <a:stretch>
            <a:fillRect/>
          </a:stretch>
        </p:blipFill>
        <p:spPr>
          <a:xfrm rot="10800000">
            <a:off x="6836446" y="784036"/>
            <a:ext cx="4793507" cy="5620958"/>
          </a:xfrm>
          <a:prstGeom prst="rect">
            <a:avLst/>
          </a:prstGeom>
        </p:spPr>
      </p:pic>
    </p:spTree>
    <p:extLst>
      <p:ext uri="{BB962C8B-B14F-4D97-AF65-F5344CB8AC3E}">
        <p14:creationId xmlns:p14="http://schemas.microsoft.com/office/powerpoint/2010/main" val="3003299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61D1DD-6F5A-4710-9339-A1E145AF91DB}"/>
              </a:ext>
            </a:extLst>
          </p:cNvPr>
          <p:cNvPicPr>
            <a:picLocks noChangeAspect="1"/>
          </p:cNvPicPr>
          <p:nvPr/>
        </p:nvPicPr>
        <p:blipFill>
          <a:blip r:embed="rId2"/>
          <a:stretch>
            <a:fillRect/>
          </a:stretch>
        </p:blipFill>
        <p:spPr>
          <a:xfrm>
            <a:off x="3461026" y="301959"/>
            <a:ext cx="5104133" cy="5968156"/>
          </a:xfrm>
          <a:prstGeom prst="rect">
            <a:avLst/>
          </a:prstGeom>
        </p:spPr>
      </p:pic>
      <p:sp>
        <p:nvSpPr>
          <p:cNvPr id="6" name="TextBox 5">
            <a:extLst>
              <a:ext uri="{FF2B5EF4-FFF2-40B4-BE49-F238E27FC236}">
                <a16:creationId xmlns:a16="http://schemas.microsoft.com/office/drawing/2014/main" id="{8ED325A6-50A5-4725-BFC0-C98D09152546}"/>
              </a:ext>
            </a:extLst>
          </p:cNvPr>
          <p:cNvSpPr txBox="1"/>
          <p:nvPr/>
        </p:nvSpPr>
        <p:spPr>
          <a:xfrm>
            <a:off x="3254928" y="6209623"/>
            <a:ext cx="5587068" cy="406911"/>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597536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9076F1-0116-4DCE-AE78-6E88C625ADE2}"/>
              </a:ext>
            </a:extLst>
          </p:cNvPr>
          <p:cNvPicPr>
            <a:picLocks noChangeAspect="1"/>
          </p:cNvPicPr>
          <p:nvPr/>
        </p:nvPicPr>
        <p:blipFill>
          <a:blip r:embed="rId2"/>
          <a:stretch>
            <a:fillRect/>
          </a:stretch>
        </p:blipFill>
        <p:spPr>
          <a:xfrm>
            <a:off x="2499483" y="230913"/>
            <a:ext cx="8513073" cy="6018488"/>
          </a:xfrm>
          <a:prstGeom prst="rect">
            <a:avLst/>
          </a:prstGeom>
        </p:spPr>
      </p:pic>
      <p:sp>
        <p:nvSpPr>
          <p:cNvPr id="3" name="TextBox 2">
            <a:extLst>
              <a:ext uri="{FF2B5EF4-FFF2-40B4-BE49-F238E27FC236}">
                <a16:creationId xmlns:a16="http://schemas.microsoft.com/office/drawing/2014/main" id="{3443DA55-53C9-4F95-824E-7480FF91BD9E}"/>
              </a:ext>
            </a:extLst>
          </p:cNvPr>
          <p:cNvSpPr txBox="1"/>
          <p:nvPr/>
        </p:nvSpPr>
        <p:spPr>
          <a:xfrm>
            <a:off x="0" y="1461052"/>
            <a:ext cx="1997765" cy="2031325"/>
          </a:xfrm>
          <a:prstGeom prst="rect">
            <a:avLst/>
          </a:prstGeom>
          <a:noFill/>
        </p:spPr>
        <p:txBody>
          <a:bodyPr wrap="square" rtlCol="0">
            <a:spAutoFit/>
          </a:bodyPr>
          <a:lstStyle/>
          <a:p>
            <a:r>
              <a:rPr lang="en-US" dirty="0"/>
              <a:t>Read the three texts.  Then find the 6 phrases  below in German in the texts. An example is done for you</a:t>
            </a:r>
            <a:endParaRPr lang="en-GB" dirty="0"/>
          </a:p>
        </p:txBody>
      </p:sp>
    </p:spTree>
    <p:extLst>
      <p:ext uri="{BB962C8B-B14F-4D97-AF65-F5344CB8AC3E}">
        <p14:creationId xmlns:p14="http://schemas.microsoft.com/office/powerpoint/2010/main" val="1407751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EF807E-9F29-4847-BA1E-8D64CF34F27B}"/>
              </a:ext>
            </a:extLst>
          </p:cNvPr>
          <p:cNvPicPr>
            <a:picLocks noChangeAspect="1"/>
          </p:cNvPicPr>
          <p:nvPr/>
        </p:nvPicPr>
        <p:blipFill>
          <a:blip r:embed="rId2"/>
          <a:stretch>
            <a:fillRect/>
          </a:stretch>
        </p:blipFill>
        <p:spPr>
          <a:xfrm>
            <a:off x="1233280" y="320330"/>
            <a:ext cx="9944100" cy="4905375"/>
          </a:xfrm>
          <a:prstGeom prst="rect">
            <a:avLst/>
          </a:prstGeom>
        </p:spPr>
      </p:pic>
      <p:sp>
        <p:nvSpPr>
          <p:cNvPr id="4" name="TextBox 3">
            <a:extLst>
              <a:ext uri="{FF2B5EF4-FFF2-40B4-BE49-F238E27FC236}">
                <a16:creationId xmlns:a16="http://schemas.microsoft.com/office/drawing/2014/main" id="{81F24528-8EE3-426C-94C8-222E2D1E18EA}"/>
              </a:ext>
            </a:extLst>
          </p:cNvPr>
          <p:cNvSpPr txBox="1"/>
          <p:nvPr/>
        </p:nvSpPr>
        <p:spPr>
          <a:xfrm>
            <a:off x="506896" y="4731026"/>
            <a:ext cx="4581939" cy="923330"/>
          </a:xfrm>
          <a:prstGeom prst="rect">
            <a:avLst/>
          </a:prstGeom>
          <a:solidFill>
            <a:schemeClr val="bg1"/>
          </a:solidFill>
        </p:spPr>
        <p:txBody>
          <a:bodyPr wrap="square" rtlCol="0">
            <a:spAutoFit/>
          </a:bodyPr>
          <a:lstStyle/>
          <a:p>
            <a:r>
              <a:rPr lang="en-US" dirty="0"/>
              <a:t>Read the texts again. Make a few notes in English about what you have read. You can do bullet points rather than full paragraphs</a:t>
            </a:r>
            <a:endParaRPr lang="en-GB" dirty="0"/>
          </a:p>
        </p:txBody>
      </p:sp>
    </p:spTree>
    <p:extLst>
      <p:ext uri="{BB962C8B-B14F-4D97-AF65-F5344CB8AC3E}">
        <p14:creationId xmlns:p14="http://schemas.microsoft.com/office/powerpoint/2010/main" val="25235121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1F7561-FD48-48CF-8F7A-D051E51C7827}"/>
              </a:ext>
            </a:extLst>
          </p:cNvPr>
          <p:cNvSpPr txBox="1"/>
          <p:nvPr/>
        </p:nvSpPr>
        <p:spPr>
          <a:xfrm>
            <a:off x="134223" y="453006"/>
            <a:ext cx="3967993" cy="461665"/>
          </a:xfrm>
          <a:prstGeom prst="rect">
            <a:avLst/>
          </a:prstGeom>
          <a:noFill/>
        </p:spPr>
        <p:txBody>
          <a:bodyPr wrap="square" rtlCol="0">
            <a:spAutoFit/>
          </a:bodyPr>
          <a:lstStyle/>
          <a:p>
            <a:r>
              <a:rPr lang="en-US" sz="2400" b="1" dirty="0"/>
              <a:t>Week 6 – w/c 10</a:t>
            </a:r>
            <a:r>
              <a:rPr lang="en-US" sz="2400" b="1" baseline="30000" dirty="0"/>
              <a:t>th</a:t>
            </a:r>
            <a:r>
              <a:rPr lang="en-US" sz="2400" b="1" dirty="0"/>
              <a:t> October</a:t>
            </a:r>
            <a:endParaRPr lang="en-GB" sz="2400" b="1" dirty="0"/>
          </a:p>
        </p:txBody>
      </p:sp>
      <p:sp>
        <p:nvSpPr>
          <p:cNvPr id="3" name="TextBox 2">
            <a:extLst>
              <a:ext uri="{FF2B5EF4-FFF2-40B4-BE49-F238E27FC236}">
                <a16:creationId xmlns:a16="http://schemas.microsoft.com/office/drawing/2014/main" id="{E1315D07-19D0-4CE1-B9FB-60658D2658CC}"/>
              </a:ext>
            </a:extLst>
          </p:cNvPr>
          <p:cNvSpPr txBox="1"/>
          <p:nvPr/>
        </p:nvSpPr>
        <p:spPr>
          <a:xfrm>
            <a:off x="402671" y="1814937"/>
            <a:ext cx="5157017" cy="1446550"/>
          </a:xfrm>
          <a:prstGeom prst="rect">
            <a:avLst/>
          </a:prstGeom>
          <a:noFill/>
        </p:spPr>
        <p:txBody>
          <a:bodyPr wrap="square" rtlCol="0">
            <a:spAutoFit/>
          </a:bodyPr>
          <a:lstStyle/>
          <a:p>
            <a:r>
              <a:rPr lang="en-GB" sz="2200" dirty="0"/>
              <a:t>There are no new words to learn this week. All of the tasks to complete are based on the vocabulary you have learned over the past few weeks.  </a:t>
            </a:r>
          </a:p>
        </p:txBody>
      </p:sp>
    </p:spTree>
    <p:extLst>
      <p:ext uri="{BB962C8B-B14F-4D97-AF65-F5344CB8AC3E}">
        <p14:creationId xmlns:p14="http://schemas.microsoft.com/office/powerpoint/2010/main" val="3463317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37AC27-7776-44D2-8D2A-0AE2D781C477}"/>
              </a:ext>
            </a:extLst>
          </p:cNvPr>
          <p:cNvPicPr>
            <a:picLocks noChangeAspect="1"/>
          </p:cNvPicPr>
          <p:nvPr/>
        </p:nvPicPr>
        <p:blipFill>
          <a:blip r:embed="rId2"/>
          <a:stretch>
            <a:fillRect/>
          </a:stretch>
        </p:blipFill>
        <p:spPr>
          <a:xfrm>
            <a:off x="1604962" y="1809750"/>
            <a:ext cx="8982075" cy="3238500"/>
          </a:xfrm>
          <a:prstGeom prst="rect">
            <a:avLst/>
          </a:prstGeom>
        </p:spPr>
      </p:pic>
    </p:spTree>
    <p:extLst>
      <p:ext uri="{BB962C8B-B14F-4D97-AF65-F5344CB8AC3E}">
        <p14:creationId xmlns:p14="http://schemas.microsoft.com/office/powerpoint/2010/main" val="2539579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CA763F-5372-4809-93B9-595355F36EA2}"/>
              </a:ext>
            </a:extLst>
          </p:cNvPr>
          <p:cNvPicPr>
            <a:picLocks noChangeAspect="1"/>
          </p:cNvPicPr>
          <p:nvPr/>
        </p:nvPicPr>
        <p:blipFill>
          <a:blip r:embed="rId2"/>
          <a:stretch>
            <a:fillRect/>
          </a:stretch>
        </p:blipFill>
        <p:spPr>
          <a:xfrm>
            <a:off x="274518" y="1111459"/>
            <a:ext cx="11150034" cy="4293595"/>
          </a:xfrm>
          <a:prstGeom prst="rect">
            <a:avLst/>
          </a:prstGeom>
        </p:spPr>
      </p:pic>
    </p:spTree>
    <p:extLst>
      <p:ext uri="{BB962C8B-B14F-4D97-AF65-F5344CB8AC3E}">
        <p14:creationId xmlns:p14="http://schemas.microsoft.com/office/powerpoint/2010/main" val="3085006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441E30-A24A-4698-963C-23DF0946A1D5}"/>
              </a:ext>
            </a:extLst>
          </p:cNvPr>
          <p:cNvPicPr>
            <a:picLocks noChangeAspect="1"/>
          </p:cNvPicPr>
          <p:nvPr/>
        </p:nvPicPr>
        <p:blipFill>
          <a:blip r:embed="rId2"/>
          <a:stretch>
            <a:fillRect/>
          </a:stretch>
        </p:blipFill>
        <p:spPr>
          <a:xfrm>
            <a:off x="668502" y="1171665"/>
            <a:ext cx="10854996" cy="4806441"/>
          </a:xfrm>
          <a:prstGeom prst="rect">
            <a:avLst/>
          </a:prstGeom>
        </p:spPr>
      </p:pic>
    </p:spTree>
    <p:extLst>
      <p:ext uri="{BB962C8B-B14F-4D97-AF65-F5344CB8AC3E}">
        <p14:creationId xmlns:p14="http://schemas.microsoft.com/office/powerpoint/2010/main" val="28920482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F54155-253D-45B6-82AC-5DAD92B67C12}"/>
              </a:ext>
            </a:extLst>
          </p:cNvPr>
          <p:cNvPicPr>
            <a:picLocks noChangeAspect="1"/>
          </p:cNvPicPr>
          <p:nvPr/>
        </p:nvPicPr>
        <p:blipFill>
          <a:blip r:embed="rId2"/>
          <a:stretch>
            <a:fillRect/>
          </a:stretch>
        </p:blipFill>
        <p:spPr>
          <a:xfrm>
            <a:off x="948978" y="436492"/>
            <a:ext cx="9946029" cy="6153151"/>
          </a:xfrm>
          <a:prstGeom prst="rect">
            <a:avLst/>
          </a:prstGeom>
        </p:spPr>
      </p:pic>
      <p:sp>
        <p:nvSpPr>
          <p:cNvPr id="3" name="TextBox 2">
            <a:extLst>
              <a:ext uri="{FF2B5EF4-FFF2-40B4-BE49-F238E27FC236}">
                <a16:creationId xmlns:a16="http://schemas.microsoft.com/office/drawing/2014/main" id="{4B8269C2-9F12-49BE-A0B6-C56FEC26FFCA}"/>
              </a:ext>
            </a:extLst>
          </p:cNvPr>
          <p:cNvSpPr txBox="1"/>
          <p:nvPr/>
        </p:nvSpPr>
        <p:spPr>
          <a:xfrm>
            <a:off x="2047461" y="516005"/>
            <a:ext cx="6152322" cy="430887"/>
          </a:xfrm>
          <a:prstGeom prst="rect">
            <a:avLst/>
          </a:prstGeom>
          <a:solidFill>
            <a:schemeClr val="bg1"/>
          </a:solidFill>
        </p:spPr>
        <p:txBody>
          <a:bodyPr wrap="square" rtlCol="0">
            <a:spAutoFit/>
          </a:bodyPr>
          <a:lstStyle/>
          <a:p>
            <a:r>
              <a:rPr lang="en-US" sz="2200" dirty="0"/>
              <a:t>Read the text and answer the questions in English</a:t>
            </a:r>
            <a:endParaRPr lang="en-GB" sz="2200" dirty="0"/>
          </a:p>
        </p:txBody>
      </p:sp>
    </p:spTree>
    <p:extLst>
      <p:ext uri="{BB962C8B-B14F-4D97-AF65-F5344CB8AC3E}">
        <p14:creationId xmlns:p14="http://schemas.microsoft.com/office/powerpoint/2010/main" val="1423187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5B7DDE-5EC9-4F60-8EBE-E1557A8C6BA7}"/>
              </a:ext>
            </a:extLst>
          </p:cNvPr>
          <p:cNvSpPr txBox="1"/>
          <p:nvPr/>
        </p:nvSpPr>
        <p:spPr>
          <a:xfrm>
            <a:off x="134223" y="453006"/>
            <a:ext cx="3967993" cy="461665"/>
          </a:xfrm>
          <a:prstGeom prst="rect">
            <a:avLst/>
          </a:prstGeom>
          <a:noFill/>
        </p:spPr>
        <p:txBody>
          <a:bodyPr wrap="square" rtlCol="0">
            <a:spAutoFit/>
          </a:bodyPr>
          <a:lstStyle/>
          <a:p>
            <a:r>
              <a:rPr lang="en-US" sz="2400" b="1" dirty="0"/>
              <a:t>Week 7 – w/c 17</a:t>
            </a:r>
            <a:r>
              <a:rPr lang="en-US" sz="2400" b="1" baseline="30000" dirty="0"/>
              <a:t>th</a:t>
            </a:r>
            <a:r>
              <a:rPr lang="en-US" sz="2400" b="1" dirty="0"/>
              <a:t> October</a:t>
            </a:r>
            <a:endParaRPr lang="en-GB" sz="2400" b="1" dirty="0"/>
          </a:p>
        </p:txBody>
      </p:sp>
      <p:sp>
        <p:nvSpPr>
          <p:cNvPr id="4" name="Title 1">
            <a:extLst>
              <a:ext uri="{FF2B5EF4-FFF2-40B4-BE49-F238E27FC236}">
                <a16:creationId xmlns:a16="http://schemas.microsoft.com/office/drawing/2014/main" id="{050E004F-F5D6-4BE0-9435-3C7A247D01C1}"/>
              </a:ext>
            </a:extLst>
          </p:cNvPr>
          <p:cNvSpPr txBox="1">
            <a:spLocks/>
          </p:cNvSpPr>
          <p:nvPr/>
        </p:nvSpPr>
        <p:spPr>
          <a:xfrm>
            <a:off x="204000" y="1749804"/>
            <a:ext cx="4285474" cy="24766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This week is assessment week. Spend some time revising all of the vocab on the next slide, then please contact your teacher for the assessment papers. You could make vocabulary posters or flashcards to help you prepare. </a:t>
            </a:r>
          </a:p>
        </p:txBody>
      </p:sp>
      <p:pic>
        <p:nvPicPr>
          <p:cNvPr id="5" name="Picture 2" descr="Assessment-stamp. Grunge rubber stamp with word assessment inside, vector  illustration. | CanStock">
            <a:extLst>
              <a:ext uri="{FF2B5EF4-FFF2-40B4-BE49-F238E27FC236}">
                <a16:creationId xmlns:a16="http://schemas.microsoft.com/office/drawing/2014/main" id="{C0BEE1EA-11A7-4D56-8908-F0ACAFA1F20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06401" y="549215"/>
            <a:ext cx="2440142" cy="1964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8193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9F85EB6-3FE1-41E0-B26A-2FD1DFBEA2D6}"/>
              </a:ext>
            </a:extLst>
          </p:cNvPr>
          <p:cNvPicPr>
            <a:picLocks noChangeAspect="1"/>
          </p:cNvPicPr>
          <p:nvPr/>
        </p:nvPicPr>
        <p:blipFill>
          <a:blip r:embed="rId2"/>
          <a:stretch>
            <a:fillRect/>
          </a:stretch>
        </p:blipFill>
        <p:spPr>
          <a:xfrm>
            <a:off x="260389" y="0"/>
            <a:ext cx="11671222" cy="6858000"/>
          </a:xfrm>
          <a:prstGeom prst="rect">
            <a:avLst/>
          </a:prstGeom>
        </p:spPr>
      </p:pic>
    </p:spTree>
    <p:extLst>
      <p:ext uri="{BB962C8B-B14F-4D97-AF65-F5344CB8AC3E}">
        <p14:creationId xmlns:p14="http://schemas.microsoft.com/office/powerpoint/2010/main" val="346777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7737D5-E60A-4078-B0D9-ED2512974F45}"/>
              </a:ext>
            </a:extLst>
          </p:cNvPr>
          <p:cNvSpPr txBox="1"/>
          <p:nvPr/>
        </p:nvSpPr>
        <p:spPr>
          <a:xfrm>
            <a:off x="142612" y="453006"/>
            <a:ext cx="3967993" cy="461665"/>
          </a:xfrm>
          <a:prstGeom prst="rect">
            <a:avLst/>
          </a:prstGeom>
          <a:noFill/>
        </p:spPr>
        <p:txBody>
          <a:bodyPr wrap="square" rtlCol="0">
            <a:spAutoFit/>
          </a:bodyPr>
          <a:lstStyle/>
          <a:p>
            <a:r>
              <a:rPr lang="en-US" sz="2400" b="1" dirty="0"/>
              <a:t>Week 1 – w/c 5</a:t>
            </a:r>
            <a:r>
              <a:rPr lang="en-US" sz="2400" b="1" baseline="30000" dirty="0"/>
              <a:t>th</a:t>
            </a:r>
            <a:r>
              <a:rPr lang="en-US" sz="2400" b="1" dirty="0"/>
              <a:t> September</a:t>
            </a:r>
            <a:endParaRPr lang="en-GB" sz="2400" b="1" dirty="0"/>
          </a:p>
        </p:txBody>
      </p:sp>
      <p:sp>
        <p:nvSpPr>
          <p:cNvPr id="4" name="TextBox 3">
            <a:extLst>
              <a:ext uri="{FF2B5EF4-FFF2-40B4-BE49-F238E27FC236}">
                <a16:creationId xmlns:a16="http://schemas.microsoft.com/office/drawing/2014/main" id="{718C1F71-63C1-4FC9-8A57-5C9664162E96}"/>
              </a:ext>
            </a:extLst>
          </p:cNvPr>
          <p:cNvSpPr txBox="1"/>
          <p:nvPr/>
        </p:nvSpPr>
        <p:spPr>
          <a:xfrm>
            <a:off x="6698875" y="111972"/>
            <a:ext cx="5157017" cy="1446550"/>
          </a:xfrm>
          <a:prstGeom prst="rect">
            <a:avLst/>
          </a:prstGeom>
          <a:noFill/>
        </p:spPr>
        <p:txBody>
          <a:bodyPr wrap="square" rtlCol="0">
            <a:spAutoFit/>
          </a:bodyPr>
          <a:lstStyle/>
          <a:p>
            <a:r>
              <a:rPr lang="en-GB" sz="2200" dirty="0"/>
              <a:t>Read through the vocabulary for this week and spend a good amount of time trying to learn it. You will need these words to complete the tasks on the next few slides. </a:t>
            </a:r>
          </a:p>
        </p:txBody>
      </p:sp>
      <p:pic>
        <p:nvPicPr>
          <p:cNvPr id="6" name="Picture 5">
            <a:extLst>
              <a:ext uri="{FF2B5EF4-FFF2-40B4-BE49-F238E27FC236}">
                <a16:creationId xmlns:a16="http://schemas.microsoft.com/office/drawing/2014/main" id="{9C415E74-E274-42F8-8E58-BDF7B3ADB2C9}"/>
              </a:ext>
            </a:extLst>
          </p:cNvPr>
          <p:cNvPicPr>
            <a:picLocks noChangeAspect="1"/>
          </p:cNvPicPr>
          <p:nvPr/>
        </p:nvPicPr>
        <p:blipFill>
          <a:blip r:embed="rId2"/>
          <a:stretch>
            <a:fillRect/>
          </a:stretch>
        </p:blipFill>
        <p:spPr>
          <a:xfrm>
            <a:off x="503339" y="2317304"/>
            <a:ext cx="5099854" cy="4309526"/>
          </a:xfrm>
          <a:prstGeom prst="rect">
            <a:avLst/>
          </a:prstGeom>
        </p:spPr>
      </p:pic>
      <p:pic>
        <p:nvPicPr>
          <p:cNvPr id="7" name="Picture 6">
            <a:extLst>
              <a:ext uri="{FF2B5EF4-FFF2-40B4-BE49-F238E27FC236}">
                <a16:creationId xmlns:a16="http://schemas.microsoft.com/office/drawing/2014/main" id="{C2643E5F-C3BE-4E26-B2EE-B929CD7ACF20}"/>
              </a:ext>
            </a:extLst>
          </p:cNvPr>
          <p:cNvPicPr>
            <a:picLocks noChangeAspect="1"/>
          </p:cNvPicPr>
          <p:nvPr/>
        </p:nvPicPr>
        <p:blipFill>
          <a:blip r:embed="rId3"/>
          <a:stretch>
            <a:fillRect/>
          </a:stretch>
        </p:blipFill>
        <p:spPr>
          <a:xfrm>
            <a:off x="6916240" y="1747395"/>
            <a:ext cx="4939652" cy="4998633"/>
          </a:xfrm>
          <a:prstGeom prst="rect">
            <a:avLst/>
          </a:prstGeom>
        </p:spPr>
      </p:pic>
    </p:spTree>
    <p:extLst>
      <p:ext uri="{BB962C8B-B14F-4D97-AF65-F5344CB8AC3E}">
        <p14:creationId xmlns:p14="http://schemas.microsoft.com/office/powerpoint/2010/main" val="653467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61E04-2C07-45B4-807A-AB54F7B20DFA}"/>
              </a:ext>
            </a:extLst>
          </p:cNvPr>
          <p:cNvSpPr/>
          <p:nvPr/>
        </p:nvSpPr>
        <p:spPr>
          <a:xfrm>
            <a:off x="638086" y="456638"/>
            <a:ext cx="11553914" cy="830997"/>
          </a:xfrm>
          <a:prstGeom prst="rect">
            <a:avLst/>
          </a:prstGeom>
        </p:spPr>
        <p:txBody>
          <a:bodyPr wrap="square">
            <a:spAutoFit/>
          </a:bodyPr>
          <a:lstStyle/>
          <a:p>
            <a:r>
              <a:rPr lang="en-GB" altLang="en-US" sz="2400" dirty="0">
                <a:latin typeface="Arial" panose="020B0604020202020204" pitchFamily="34" charset="0"/>
                <a:cs typeface="Arial" panose="020B0604020202020204" pitchFamily="34" charset="0"/>
              </a:rPr>
              <a:t>Write about your television viewing habits and preferences in German. Use the phrases below to help you.</a:t>
            </a:r>
          </a:p>
        </p:txBody>
      </p:sp>
      <p:sp>
        <p:nvSpPr>
          <p:cNvPr id="3" name="Content Placeholder 6">
            <a:extLst>
              <a:ext uri="{FF2B5EF4-FFF2-40B4-BE49-F238E27FC236}">
                <a16:creationId xmlns:a16="http://schemas.microsoft.com/office/drawing/2014/main" id="{7AF6B9CA-C95C-4A70-9655-2C0B93BE3853}"/>
              </a:ext>
            </a:extLst>
          </p:cNvPr>
          <p:cNvSpPr txBox="1">
            <a:spLocks/>
          </p:cNvSpPr>
          <p:nvPr/>
        </p:nvSpPr>
        <p:spPr>
          <a:xfrm>
            <a:off x="1774826" y="1600201"/>
            <a:ext cx="4244975" cy="4525963"/>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GB" altLang="en-US" sz="2000" b="1">
                <a:latin typeface="Arial" panose="020B0604020202020204" pitchFamily="34" charset="0"/>
                <a:cs typeface="Arial" panose="020B0604020202020204" pitchFamily="34" charset="0"/>
              </a:rPr>
              <a:t>Was siehst du gern?</a:t>
            </a:r>
          </a:p>
          <a:p>
            <a:pPr>
              <a:buFont typeface="Arial" panose="020B0604020202020204" pitchFamily="34" charset="0"/>
              <a:buNone/>
            </a:pPr>
            <a:r>
              <a:rPr lang="en-GB" altLang="en-US" sz="2000">
                <a:solidFill>
                  <a:srgbClr val="0070C0"/>
                </a:solidFill>
                <a:latin typeface="Arial" panose="020B0604020202020204" pitchFamily="34" charset="0"/>
                <a:cs typeface="Arial" panose="020B0604020202020204" pitchFamily="34" charset="0"/>
              </a:rPr>
              <a:t>Ich sehe gern...</a:t>
            </a:r>
          </a:p>
          <a:p>
            <a:pPr>
              <a:buFont typeface="Arial" panose="020B0604020202020204" pitchFamily="34" charset="0"/>
              <a:buNone/>
            </a:pPr>
            <a:r>
              <a:rPr lang="en-GB" altLang="en-US" sz="2000" b="1">
                <a:latin typeface="Arial" panose="020B0604020202020204" pitchFamily="34" charset="0"/>
                <a:cs typeface="Arial" panose="020B0604020202020204" pitchFamily="34" charset="0"/>
              </a:rPr>
              <a:t>Was siehst du nicht gern?</a:t>
            </a:r>
          </a:p>
          <a:p>
            <a:pPr>
              <a:buFont typeface="Arial" panose="020B0604020202020204" pitchFamily="34" charset="0"/>
              <a:buNone/>
            </a:pPr>
            <a:r>
              <a:rPr lang="en-GB" altLang="en-US" sz="2000">
                <a:solidFill>
                  <a:srgbClr val="0070C0"/>
                </a:solidFill>
                <a:latin typeface="Arial" panose="020B0604020202020204" pitchFamily="34" charset="0"/>
                <a:cs typeface="Arial" panose="020B0604020202020204" pitchFamily="34" charset="0"/>
              </a:rPr>
              <a:t>Ich sehe nicht gern...</a:t>
            </a:r>
          </a:p>
          <a:p>
            <a:pPr>
              <a:buFont typeface="Arial" panose="020B0604020202020204" pitchFamily="34" charset="0"/>
              <a:buNone/>
            </a:pPr>
            <a:r>
              <a:rPr lang="en-GB" altLang="en-US" sz="2000" b="1">
                <a:latin typeface="Arial" panose="020B0604020202020204" pitchFamily="34" charset="0"/>
                <a:cs typeface="Arial" panose="020B0604020202020204" pitchFamily="34" charset="0"/>
              </a:rPr>
              <a:t>Was siehst du lieber?</a:t>
            </a:r>
          </a:p>
          <a:p>
            <a:pPr>
              <a:buFont typeface="Arial" panose="020B0604020202020204" pitchFamily="34" charset="0"/>
              <a:buNone/>
            </a:pPr>
            <a:r>
              <a:rPr lang="en-GB" altLang="en-US" sz="2000">
                <a:solidFill>
                  <a:srgbClr val="0070C0"/>
                </a:solidFill>
                <a:latin typeface="Arial" panose="020B0604020202020204" pitchFamily="34" charset="0"/>
                <a:cs typeface="Arial" panose="020B0604020202020204" pitchFamily="34" charset="0"/>
              </a:rPr>
              <a:t>Ich sehe lieber...</a:t>
            </a:r>
          </a:p>
          <a:p>
            <a:pPr>
              <a:buFont typeface="Arial" panose="020B0604020202020204" pitchFamily="34" charset="0"/>
              <a:buNone/>
            </a:pPr>
            <a:r>
              <a:rPr lang="en-GB" altLang="en-US" sz="2000" b="1">
                <a:latin typeface="Arial" panose="020B0604020202020204" pitchFamily="34" charset="0"/>
                <a:cs typeface="Arial" panose="020B0604020202020204" pitchFamily="34" charset="0"/>
              </a:rPr>
              <a:t>Was siehst du am liebsten?</a:t>
            </a:r>
          </a:p>
          <a:p>
            <a:pPr>
              <a:buFont typeface="Arial" panose="020B0604020202020204" pitchFamily="34" charset="0"/>
              <a:buNone/>
            </a:pPr>
            <a:r>
              <a:rPr lang="en-GB" altLang="en-US" sz="2000">
                <a:solidFill>
                  <a:srgbClr val="0070C0"/>
                </a:solidFill>
                <a:latin typeface="Arial" panose="020B0604020202020204" pitchFamily="34" charset="0"/>
                <a:cs typeface="Arial" panose="020B0604020202020204" pitchFamily="34" charset="0"/>
              </a:rPr>
              <a:t>Am liebsten sehe ich...</a:t>
            </a:r>
          </a:p>
          <a:p>
            <a:pPr>
              <a:buFont typeface="Arial" panose="020B0604020202020204" pitchFamily="34" charset="0"/>
              <a:buNone/>
            </a:pPr>
            <a:r>
              <a:rPr lang="en-GB" altLang="en-US" sz="2000" b="1">
                <a:latin typeface="Arial" panose="020B0604020202020204" pitchFamily="34" charset="0"/>
                <a:cs typeface="Arial" panose="020B0604020202020204" pitchFamily="34" charset="0"/>
              </a:rPr>
              <a:t>Was ist deine Lieblingssendung?</a:t>
            </a:r>
          </a:p>
          <a:p>
            <a:pPr>
              <a:buFont typeface="Arial" panose="020B0604020202020204" pitchFamily="34" charset="0"/>
              <a:buNone/>
            </a:pPr>
            <a:r>
              <a:rPr lang="en-GB" altLang="en-US" sz="2000">
                <a:solidFill>
                  <a:srgbClr val="0070C0"/>
                </a:solidFill>
                <a:latin typeface="Arial" panose="020B0604020202020204" pitchFamily="34" charset="0"/>
                <a:cs typeface="Arial" panose="020B0604020202020204" pitchFamily="34" charset="0"/>
              </a:rPr>
              <a:t>Meine Lieblingssendung ist...</a:t>
            </a:r>
          </a:p>
          <a:p>
            <a:pPr>
              <a:buFont typeface="Arial" panose="020B0604020202020204" pitchFamily="34" charset="0"/>
              <a:buNone/>
            </a:pPr>
            <a:r>
              <a:rPr lang="en-GB" altLang="en-US" sz="2000" b="1">
                <a:latin typeface="Arial" panose="020B0604020202020204" pitchFamily="34" charset="0"/>
                <a:cs typeface="Arial" panose="020B0604020202020204" pitchFamily="34" charset="0"/>
              </a:rPr>
              <a:t>Was für eine Sendung ist das?</a:t>
            </a:r>
          </a:p>
          <a:p>
            <a:pPr>
              <a:buFont typeface="Arial" panose="020B0604020202020204" pitchFamily="34" charset="0"/>
              <a:buNone/>
            </a:pPr>
            <a:r>
              <a:rPr lang="en-GB" altLang="en-US" sz="2000">
                <a:solidFill>
                  <a:srgbClr val="0070C0"/>
                </a:solidFill>
                <a:latin typeface="Arial" panose="020B0604020202020204" pitchFamily="34" charset="0"/>
                <a:cs typeface="Arial" panose="020B0604020202020204" pitchFamily="34" charset="0"/>
              </a:rPr>
              <a:t>Das ist ein(e)...</a:t>
            </a:r>
            <a:endParaRPr lang="en-GB" altLang="en-US" sz="2000" dirty="0">
              <a:solidFill>
                <a:srgbClr val="0070C0"/>
              </a:solidFill>
              <a:latin typeface="Arial" panose="020B0604020202020204" pitchFamily="34" charset="0"/>
              <a:cs typeface="Arial" panose="020B0604020202020204" pitchFamily="34" charset="0"/>
            </a:endParaRPr>
          </a:p>
        </p:txBody>
      </p:sp>
      <p:sp>
        <p:nvSpPr>
          <p:cNvPr id="4" name="Content Placeholder 7">
            <a:extLst>
              <a:ext uri="{FF2B5EF4-FFF2-40B4-BE49-F238E27FC236}">
                <a16:creationId xmlns:a16="http://schemas.microsoft.com/office/drawing/2014/main" id="{248736CE-E43C-488D-9CE0-E45F07E16DB8}"/>
              </a:ext>
            </a:extLst>
          </p:cNvPr>
          <p:cNvSpPr txBox="1">
            <a:spLocks/>
          </p:cNvSpPr>
          <p:nvPr/>
        </p:nvSpPr>
        <p:spPr>
          <a:xfrm>
            <a:off x="5808664" y="1628776"/>
            <a:ext cx="4859337" cy="4525963"/>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GB" altLang="en-US" sz="2000" b="1">
                <a:latin typeface="Arial" panose="020B0604020202020204" pitchFamily="34" charset="0"/>
                <a:cs typeface="Arial" panose="020B0604020202020204" pitchFamily="34" charset="0"/>
              </a:rPr>
              <a:t>What do you like watching?</a:t>
            </a:r>
          </a:p>
          <a:p>
            <a:pPr>
              <a:buFont typeface="Arial" panose="020B0604020202020204" pitchFamily="34" charset="0"/>
              <a:buNone/>
            </a:pPr>
            <a:r>
              <a:rPr lang="en-GB" altLang="en-US" sz="2000">
                <a:solidFill>
                  <a:srgbClr val="0070C0"/>
                </a:solidFill>
                <a:latin typeface="Arial" panose="020B0604020202020204" pitchFamily="34" charset="0"/>
                <a:cs typeface="Arial" panose="020B0604020202020204" pitchFamily="34" charset="0"/>
              </a:rPr>
              <a:t>I like watching...</a:t>
            </a:r>
          </a:p>
          <a:p>
            <a:pPr>
              <a:buFont typeface="Arial" panose="020B0604020202020204" pitchFamily="34" charset="0"/>
              <a:buNone/>
            </a:pPr>
            <a:r>
              <a:rPr lang="en-GB" altLang="en-US" sz="2000" b="1">
                <a:latin typeface="Arial" panose="020B0604020202020204" pitchFamily="34" charset="0"/>
                <a:cs typeface="Arial" panose="020B0604020202020204" pitchFamily="34" charset="0"/>
              </a:rPr>
              <a:t>What don’t you like watching?</a:t>
            </a:r>
          </a:p>
          <a:p>
            <a:pPr>
              <a:buFont typeface="Arial" panose="020B0604020202020204" pitchFamily="34" charset="0"/>
              <a:buNone/>
            </a:pPr>
            <a:r>
              <a:rPr lang="en-GB" altLang="en-US" sz="2000">
                <a:solidFill>
                  <a:srgbClr val="0070C0"/>
                </a:solidFill>
                <a:latin typeface="Arial" panose="020B0604020202020204" pitchFamily="34" charset="0"/>
                <a:cs typeface="Arial" panose="020B0604020202020204" pitchFamily="34" charset="0"/>
              </a:rPr>
              <a:t>I don’t like watching.....</a:t>
            </a:r>
          </a:p>
          <a:p>
            <a:pPr>
              <a:buFont typeface="Arial" panose="020B0604020202020204" pitchFamily="34" charset="0"/>
              <a:buNone/>
            </a:pPr>
            <a:r>
              <a:rPr lang="en-GB" altLang="en-US" sz="2000" b="1">
                <a:latin typeface="Arial" panose="020B0604020202020204" pitchFamily="34" charset="0"/>
                <a:cs typeface="Arial" panose="020B0604020202020204" pitchFamily="34" charset="0"/>
              </a:rPr>
              <a:t>What do you prefer watching?</a:t>
            </a:r>
          </a:p>
          <a:p>
            <a:pPr>
              <a:buFont typeface="Arial" panose="020B0604020202020204" pitchFamily="34" charset="0"/>
              <a:buNone/>
            </a:pPr>
            <a:r>
              <a:rPr lang="en-GB" altLang="en-US" sz="2000">
                <a:solidFill>
                  <a:srgbClr val="0070C0"/>
                </a:solidFill>
                <a:latin typeface="Arial" panose="020B0604020202020204" pitchFamily="34" charset="0"/>
                <a:cs typeface="Arial" panose="020B0604020202020204" pitchFamily="34" charset="0"/>
              </a:rPr>
              <a:t>I prefer watching...</a:t>
            </a:r>
          </a:p>
          <a:p>
            <a:pPr>
              <a:buFont typeface="Arial" panose="020B0604020202020204" pitchFamily="34" charset="0"/>
              <a:buNone/>
            </a:pPr>
            <a:r>
              <a:rPr lang="en-GB" altLang="en-US" sz="2000" b="1">
                <a:latin typeface="Arial" panose="020B0604020202020204" pitchFamily="34" charset="0"/>
                <a:cs typeface="Arial" panose="020B0604020202020204" pitchFamily="34" charset="0"/>
              </a:rPr>
              <a:t>What do you like watching best of all?</a:t>
            </a:r>
          </a:p>
          <a:p>
            <a:pPr>
              <a:buFont typeface="Arial" panose="020B0604020202020204" pitchFamily="34" charset="0"/>
              <a:buNone/>
            </a:pPr>
            <a:r>
              <a:rPr lang="en-GB" altLang="en-US" sz="2000">
                <a:solidFill>
                  <a:srgbClr val="0070C0"/>
                </a:solidFill>
                <a:latin typeface="Arial" panose="020B0604020202020204" pitchFamily="34" charset="0"/>
                <a:cs typeface="Arial" panose="020B0604020202020204" pitchFamily="34" charset="0"/>
              </a:rPr>
              <a:t>I like watching.....best of all.</a:t>
            </a:r>
          </a:p>
          <a:p>
            <a:pPr>
              <a:buFont typeface="Arial" panose="020B0604020202020204" pitchFamily="34" charset="0"/>
              <a:buNone/>
            </a:pPr>
            <a:r>
              <a:rPr lang="en-GB" altLang="en-US" sz="2000" b="1">
                <a:latin typeface="Arial" panose="020B0604020202020204" pitchFamily="34" charset="0"/>
                <a:cs typeface="Arial" panose="020B0604020202020204" pitchFamily="34" charset="0"/>
              </a:rPr>
              <a:t>What is your favourite programme?</a:t>
            </a:r>
          </a:p>
          <a:p>
            <a:pPr>
              <a:buFont typeface="Arial" panose="020B0604020202020204" pitchFamily="34" charset="0"/>
              <a:buNone/>
            </a:pPr>
            <a:r>
              <a:rPr lang="en-GB" altLang="en-US" sz="2000">
                <a:solidFill>
                  <a:srgbClr val="0070C0"/>
                </a:solidFill>
                <a:latin typeface="Arial" panose="020B0604020202020204" pitchFamily="34" charset="0"/>
                <a:cs typeface="Arial" panose="020B0604020202020204" pitchFamily="34" charset="0"/>
              </a:rPr>
              <a:t>My favourite programme is...</a:t>
            </a:r>
          </a:p>
          <a:p>
            <a:pPr>
              <a:buFont typeface="Arial" panose="020B0604020202020204" pitchFamily="34" charset="0"/>
              <a:buNone/>
            </a:pPr>
            <a:r>
              <a:rPr lang="en-GB" altLang="en-US" sz="2000" b="1">
                <a:latin typeface="Arial" panose="020B0604020202020204" pitchFamily="34" charset="0"/>
                <a:cs typeface="Arial" panose="020B0604020202020204" pitchFamily="34" charset="0"/>
              </a:rPr>
              <a:t>What sort of a programme is that?</a:t>
            </a:r>
          </a:p>
          <a:p>
            <a:pPr>
              <a:buFont typeface="Arial" panose="020B0604020202020204" pitchFamily="34" charset="0"/>
              <a:buNone/>
            </a:pPr>
            <a:r>
              <a:rPr lang="en-GB" altLang="en-US" sz="2000">
                <a:solidFill>
                  <a:srgbClr val="0070C0"/>
                </a:solidFill>
                <a:latin typeface="Arial" panose="020B0604020202020204" pitchFamily="34" charset="0"/>
                <a:cs typeface="Arial" panose="020B0604020202020204" pitchFamily="34" charset="0"/>
              </a:rPr>
              <a:t>That is a...</a:t>
            </a:r>
          </a:p>
          <a:p>
            <a:pPr>
              <a:buFont typeface="Arial" panose="020B0604020202020204" pitchFamily="34" charset="0"/>
              <a:buNone/>
            </a:pPr>
            <a:endParaRPr lang="en-GB" altLang="en-US"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5889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1"/>
          <p:cNvSpPr txBox="1">
            <a:spLocks noChangeArrowheads="1"/>
          </p:cNvSpPr>
          <p:nvPr/>
        </p:nvSpPr>
        <p:spPr bwMode="auto">
          <a:xfrm>
            <a:off x="2063750" y="1628776"/>
            <a:ext cx="75819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2000"/>
          </a:p>
          <a:p>
            <a:pPr eaLnBrk="1" hangingPunct="1">
              <a:spcBef>
                <a:spcPct val="0"/>
              </a:spcBef>
              <a:buFontTx/>
              <a:buNone/>
            </a:pPr>
            <a:endParaRPr lang="en-GB" altLang="en-US" sz="2000"/>
          </a:p>
        </p:txBody>
      </p:sp>
      <p:grpSp>
        <p:nvGrpSpPr>
          <p:cNvPr id="45059" name="Group 4"/>
          <p:cNvGrpSpPr>
            <a:grpSpLocks/>
          </p:cNvGrpSpPr>
          <p:nvPr/>
        </p:nvGrpSpPr>
        <p:grpSpPr bwMode="auto">
          <a:xfrm>
            <a:off x="8892382" y="158388"/>
            <a:ext cx="2659062" cy="1200150"/>
            <a:chOff x="6228184" y="260648"/>
            <a:chExt cx="2659360" cy="1200150"/>
          </a:xfrm>
        </p:grpSpPr>
        <p:pic>
          <p:nvPicPr>
            <p:cNvPr id="45063" name="Picture 4" descr="http://i3.squidoocdn.com/resize/squidoo_images/250/draft_lens1644737module5066845photo_notepad_pencil_carto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8344" y="260648"/>
              <a:ext cx="1219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4" name="TextBox 3"/>
            <p:cNvSpPr txBox="1">
              <a:spLocks noChangeArrowheads="1"/>
            </p:cNvSpPr>
            <p:nvPr/>
          </p:nvSpPr>
          <p:spPr bwMode="auto">
            <a:xfrm>
              <a:off x="6228184" y="260648"/>
              <a:ext cx="1847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b="1" dirty="0">
                <a:latin typeface="Arial" panose="020B0604020202020204" pitchFamily="34" charset="0"/>
              </a:endParaRPr>
            </a:p>
          </p:txBody>
        </p:sp>
      </p:grpSp>
      <p:sp>
        <p:nvSpPr>
          <p:cNvPr id="45060" name="Title 5"/>
          <p:cNvSpPr>
            <a:spLocks noGrp="1"/>
          </p:cNvSpPr>
          <p:nvPr>
            <p:ph type="title"/>
          </p:nvPr>
        </p:nvSpPr>
        <p:spPr>
          <a:xfrm>
            <a:off x="278828" y="-84548"/>
            <a:ext cx="8229600" cy="1143000"/>
          </a:xfrm>
        </p:spPr>
        <p:txBody>
          <a:bodyPr>
            <a:normAutofit/>
          </a:bodyPr>
          <a:lstStyle/>
          <a:p>
            <a:pPr algn="l" eaLnBrk="1" hangingPunct="1"/>
            <a:r>
              <a:rPr lang="en-GB" altLang="en-US" sz="2200" u="sng" dirty="0">
                <a:latin typeface="Arial" panose="020B0604020202020204" pitchFamily="34" charset="0"/>
                <a:cs typeface="Arial" panose="020B0604020202020204" pitchFamily="34" charset="0"/>
              </a:rPr>
              <a:t>Use the vocabulary sheet on the previous slide to translate these sentences in to German</a:t>
            </a:r>
          </a:p>
        </p:txBody>
      </p:sp>
      <p:sp>
        <p:nvSpPr>
          <p:cNvPr id="45061" name="Content Placeholder 6"/>
          <p:cNvSpPr>
            <a:spLocks noGrp="1"/>
          </p:cNvSpPr>
          <p:nvPr>
            <p:ph sz="half" idx="1"/>
          </p:nvPr>
        </p:nvSpPr>
        <p:spPr>
          <a:xfrm>
            <a:off x="278828" y="815516"/>
            <a:ext cx="10663084" cy="6417488"/>
          </a:xfrm>
        </p:spPr>
        <p:txBody>
          <a:bodyPr>
            <a:normAutofit/>
          </a:bodyPr>
          <a:lstStyle/>
          <a:p>
            <a:pPr marL="457200" indent="-457200" eaLnBrk="1" hangingPunct="1">
              <a:buFont typeface="+mj-lt"/>
              <a:buAutoNum type="arabicPeriod"/>
            </a:pPr>
            <a:r>
              <a:rPr lang="en-GB" altLang="en-US" sz="2400" b="1" dirty="0">
                <a:latin typeface="Arial" panose="020B0604020202020204" pitchFamily="34" charset="0"/>
                <a:cs typeface="Arial" panose="020B0604020202020204" pitchFamily="34" charset="0"/>
              </a:rPr>
              <a:t>I like watching comedies</a:t>
            </a:r>
          </a:p>
          <a:p>
            <a:pPr marL="457200" indent="-457200" eaLnBrk="1" hangingPunct="1">
              <a:buFont typeface="+mj-lt"/>
              <a:buAutoNum type="arabicPeriod"/>
            </a:pPr>
            <a:endParaRPr lang="en-GB" altLang="en-US" sz="2400" b="1" dirty="0">
              <a:latin typeface="Arial" panose="020B0604020202020204" pitchFamily="34" charset="0"/>
              <a:cs typeface="Arial" panose="020B0604020202020204" pitchFamily="34" charset="0"/>
            </a:endParaRPr>
          </a:p>
          <a:p>
            <a:pPr marL="457200" indent="-457200" eaLnBrk="1" hangingPunct="1">
              <a:buFont typeface="+mj-lt"/>
              <a:buAutoNum type="arabicPeriod"/>
            </a:pPr>
            <a:r>
              <a:rPr lang="en-GB" altLang="en-US" sz="2400" b="1" dirty="0">
                <a:latin typeface="Arial" panose="020B0604020202020204" pitchFamily="34" charset="0"/>
                <a:cs typeface="Arial" panose="020B0604020202020204" pitchFamily="34" charset="0"/>
              </a:rPr>
              <a:t>I don’t like watching the news</a:t>
            </a:r>
          </a:p>
          <a:p>
            <a:pPr marL="457200" indent="-457200" eaLnBrk="1" hangingPunct="1">
              <a:buFont typeface="+mj-lt"/>
              <a:buAutoNum type="arabicPeriod"/>
            </a:pPr>
            <a:endParaRPr lang="en-GB" altLang="en-US" sz="2400" b="1" dirty="0">
              <a:latin typeface="Arial" panose="020B0604020202020204" pitchFamily="34" charset="0"/>
              <a:cs typeface="Arial" panose="020B0604020202020204" pitchFamily="34" charset="0"/>
            </a:endParaRPr>
          </a:p>
          <a:p>
            <a:pPr marL="457200" indent="-457200" eaLnBrk="1" hangingPunct="1">
              <a:buFont typeface="+mj-lt"/>
              <a:buAutoNum type="arabicPeriod"/>
            </a:pPr>
            <a:r>
              <a:rPr lang="en-GB" altLang="en-US" sz="2400" b="1" dirty="0">
                <a:latin typeface="Arial" panose="020B0604020202020204" pitchFamily="34" charset="0"/>
                <a:cs typeface="Arial" panose="020B0604020202020204" pitchFamily="34" charset="0"/>
              </a:rPr>
              <a:t>I prefer to watch cartoons/animations</a:t>
            </a:r>
          </a:p>
          <a:p>
            <a:pPr marL="457200" indent="-457200" eaLnBrk="1" hangingPunct="1">
              <a:buFont typeface="+mj-lt"/>
              <a:buAutoNum type="arabicPeriod"/>
            </a:pPr>
            <a:endParaRPr lang="en-GB" altLang="en-US" sz="2400" b="1" dirty="0">
              <a:latin typeface="Arial" panose="020B0604020202020204" pitchFamily="34" charset="0"/>
              <a:cs typeface="Arial" panose="020B0604020202020204" pitchFamily="34" charset="0"/>
            </a:endParaRPr>
          </a:p>
          <a:p>
            <a:pPr marL="457200" indent="-457200">
              <a:buFont typeface="+mj-lt"/>
              <a:buAutoNum type="arabicPeriod"/>
            </a:pPr>
            <a:r>
              <a:rPr lang="en-GB" altLang="en-US" sz="2400" b="1" dirty="0">
                <a:latin typeface="Arial" panose="020B0604020202020204" pitchFamily="34" charset="0"/>
                <a:cs typeface="Arial" panose="020B0604020202020204" pitchFamily="34" charset="0"/>
              </a:rPr>
              <a:t>The thing I like to watch  the most is soaps.</a:t>
            </a:r>
          </a:p>
          <a:p>
            <a:pPr marL="457200" indent="-457200" eaLnBrk="1" hangingPunct="1">
              <a:buFont typeface="+mj-lt"/>
              <a:buAutoNum type="arabicPeriod"/>
            </a:pPr>
            <a:endParaRPr lang="en-GB" altLang="en-US" sz="2400" b="1" dirty="0">
              <a:latin typeface="Arial" panose="020B0604020202020204" pitchFamily="34" charset="0"/>
              <a:cs typeface="Arial" panose="020B0604020202020204" pitchFamily="34" charset="0"/>
            </a:endParaRPr>
          </a:p>
          <a:p>
            <a:pPr marL="457200" indent="-457200" eaLnBrk="1" hangingPunct="1">
              <a:buFont typeface="+mj-lt"/>
              <a:buAutoNum type="arabicPeriod"/>
            </a:pPr>
            <a:r>
              <a:rPr lang="en-GB" altLang="en-US" sz="2400" b="1" dirty="0">
                <a:latin typeface="Arial" panose="020B0604020202020204" pitchFamily="34" charset="0"/>
                <a:cs typeface="Arial" panose="020B0604020202020204" pitchFamily="34" charset="0"/>
              </a:rPr>
              <a:t>My favourite show is MOTD. </a:t>
            </a:r>
          </a:p>
          <a:p>
            <a:pPr marL="457200" indent="-457200" eaLnBrk="1" hangingPunct="1">
              <a:buFont typeface="+mj-lt"/>
              <a:buAutoNum type="arabicPeriod"/>
            </a:pPr>
            <a:endParaRPr lang="en-GB" altLang="en-US" sz="2400" b="1" dirty="0">
              <a:latin typeface="Arial" panose="020B0604020202020204" pitchFamily="34" charset="0"/>
              <a:cs typeface="Arial" panose="020B0604020202020204" pitchFamily="34" charset="0"/>
            </a:endParaRPr>
          </a:p>
          <a:p>
            <a:pPr marL="457200" indent="-457200" eaLnBrk="1" hangingPunct="1">
              <a:buFont typeface="+mj-lt"/>
              <a:buAutoNum type="arabicPeriod"/>
            </a:pPr>
            <a:r>
              <a:rPr lang="en-GB" altLang="en-US" sz="2400" b="1" dirty="0">
                <a:latin typeface="Arial" panose="020B0604020202020204" pitchFamily="34" charset="0"/>
                <a:cs typeface="Arial" panose="020B0604020202020204" pitchFamily="34" charset="0"/>
              </a:rPr>
              <a:t>That is a Sports programme. </a:t>
            </a:r>
          </a:p>
          <a:p>
            <a:pPr marL="457200" indent="-457200" eaLnBrk="1" hangingPunct="1">
              <a:buFont typeface="+mj-lt"/>
              <a:buAutoNum type="arabicPeriod"/>
            </a:pPr>
            <a:endParaRPr lang="en-GB" altLang="en-US" sz="2400" b="1" dirty="0">
              <a:latin typeface="Arial" panose="020B0604020202020204" pitchFamily="34" charset="0"/>
              <a:cs typeface="Arial" panose="020B0604020202020204" pitchFamily="34" charset="0"/>
            </a:endParaRPr>
          </a:p>
          <a:p>
            <a:pPr marL="457200" indent="-457200" eaLnBrk="1" hangingPunct="1">
              <a:buFont typeface="+mj-lt"/>
              <a:buAutoNum type="arabicPeriod"/>
            </a:pPr>
            <a:r>
              <a:rPr lang="en-GB" altLang="en-US" sz="2400" b="1" dirty="0">
                <a:latin typeface="Arial" panose="020B0604020202020204" pitchFamily="34" charset="0"/>
                <a:cs typeface="Arial" panose="020B0604020202020204" pitchFamily="34" charset="0"/>
              </a:rPr>
              <a:t>I think the programme is great and interesting</a:t>
            </a:r>
            <a:r>
              <a:rPr lang="en-GB" altLang="en-US" sz="20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65041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49C048-C0E0-4F2C-A461-ECEED7F059D8}"/>
              </a:ext>
            </a:extLst>
          </p:cNvPr>
          <p:cNvSpPr txBox="1"/>
          <p:nvPr/>
        </p:nvSpPr>
        <p:spPr>
          <a:xfrm>
            <a:off x="142612" y="453006"/>
            <a:ext cx="3967993" cy="461665"/>
          </a:xfrm>
          <a:prstGeom prst="rect">
            <a:avLst/>
          </a:prstGeom>
          <a:noFill/>
        </p:spPr>
        <p:txBody>
          <a:bodyPr wrap="square" rtlCol="0">
            <a:spAutoFit/>
          </a:bodyPr>
          <a:lstStyle/>
          <a:p>
            <a:r>
              <a:rPr lang="en-US" sz="2400" b="1" dirty="0"/>
              <a:t>Week 2 – w/c 12</a:t>
            </a:r>
            <a:r>
              <a:rPr lang="en-US" sz="2400" b="1" baseline="30000" dirty="0"/>
              <a:t>th</a:t>
            </a:r>
            <a:r>
              <a:rPr lang="en-US" sz="2400" b="1" dirty="0"/>
              <a:t> September</a:t>
            </a:r>
            <a:endParaRPr lang="en-GB" sz="2400" b="1" dirty="0"/>
          </a:p>
        </p:txBody>
      </p:sp>
      <p:sp>
        <p:nvSpPr>
          <p:cNvPr id="6" name="TextBox 5">
            <a:extLst>
              <a:ext uri="{FF2B5EF4-FFF2-40B4-BE49-F238E27FC236}">
                <a16:creationId xmlns:a16="http://schemas.microsoft.com/office/drawing/2014/main" id="{1AE7FC41-8496-4EB0-B45E-17A276FA692E}"/>
              </a:ext>
            </a:extLst>
          </p:cNvPr>
          <p:cNvSpPr txBox="1"/>
          <p:nvPr/>
        </p:nvSpPr>
        <p:spPr>
          <a:xfrm>
            <a:off x="6698875" y="111972"/>
            <a:ext cx="5157017" cy="2462213"/>
          </a:xfrm>
          <a:prstGeom prst="rect">
            <a:avLst/>
          </a:prstGeom>
          <a:noFill/>
        </p:spPr>
        <p:txBody>
          <a:bodyPr wrap="square" rtlCol="0">
            <a:spAutoFit/>
          </a:bodyPr>
          <a:lstStyle/>
          <a:p>
            <a:r>
              <a:rPr lang="en-GB" sz="2200" dirty="0"/>
              <a:t>Read through the vocabulary for this week and spend a good amount of time trying to learn it. Also, look back at the words from last week to remind yourself of the tv programme vocabulary. You will need these words to complete the tasks on the next few slides. </a:t>
            </a:r>
          </a:p>
        </p:txBody>
      </p:sp>
      <p:pic>
        <p:nvPicPr>
          <p:cNvPr id="7" name="Picture 6">
            <a:extLst>
              <a:ext uri="{FF2B5EF4-FFF2-40B4-BE49-F238E27FC236}">
                <a16:creationId xmlns:a16="http://schemas.microsoft.com/office/drawing/2014/main" id="{750CFBA8-50C7-4C2D-9ECB-D090238B9D5E}"/>
              </a:ext>
            </a:extLst>
          </p:cNvPr>
          <p:cNvPicPr>
            <a:picLocks noChangeAspect="1"/>
          </p:cNvPicPr>
          <p:nvPr/>
        </p:nvPicPr>
        <p:blipFill>
          <a:blip r:embed="rId2"/>
          <a:stretch>
            <a:fillRect/>
          </a:stretch>
        </p:blipFill>
        <p:spPr>
          <a:xfrm>
            <a:off x="373834" y="2816512"/>
            <a:ext cx="5001818" cy="2455438"/>
          </a:xfrm>
          <a:prstGeom prst="rect">
            <a:avLst/>
          </a:prstGeom>
        </p:spPr>
      </p:pic>
    </p:spTree>
    <p:extLst>
      <p:ext uri="{BB962C8B-B14F-4D97-AF65-F5344CB8AC3E}">
        <p14:creationId xmlns:p14="http://schemas.microsoft.com/office/powerpoint/2010/main" val="2050595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1">
            <a:extLst>
              <a:ext uri="{FF2B5EF4-FFF2-40B4-BE49-F238E27FC236}">
                <a16:creationId xmlns:a16="http://schemas.microsoft.com/office/drawing/2014/main" id="{C401ACBA-04DB-437E-A66D-67D4CE3F74AD}"/>
              </a:ext>
            </a:extLst>
          </p:cNvPr>
          <p:cNvSpPr txBox="1">
            <a:spLocks noChangeArrowheads="1"/>
          </p:cNvSpPr>
          <p:nvPr/>
        </p:nvSpPr>
        <p:spPr bwMode="auto">
          <a:xfrm>
            <a:off x="2063750" y="1628776"/>
            <a:ext cx="75819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2000"/>
          </a:p>
          <a:p>
            <a:pPr eaLnBrk="1" hangingPunct="1">
              <a:spcBef>
                <a:spcPct val="0"/>
              </a:spcBef>
              <a:buFontTx/>
              <a:buNone/>
            </a:pPr>
            <a:endParaRPr lang="en-GB" altLang="en-US" sz="2000"/>
          </a:p>
        </p:txBody>
      </p:sp>
      <p:grpSp>
        <p:nvGrpSpPr>
          <p:cNvPr id="45059" name="Group 4">
            <a:extLst>
              <a:ext uri="{FF2B5EF4-FFF2-40B4-BE49-F238E27FC236}">
                <a16:creationId xmlns:a16="http://schemas.microsoft.com/office/drawing/2014/main" id="{E91E1753-E98A-4F3E-A4EC-142623B971FA}"/>
              </a:ext>
            </a:extLst>
          </p:cNvPr>
          <p:cNvGrpSpPr>
            <a:grpSpLocks/>
          </p:cNvGrpSpPr>
          <p:nvPr/>
        </p:nvGrpSpPr>
        <p:grpSpPr bwMode="auto">
          <a:xfrm>
            <a:off x="9250927" y="103186"/>
            <a:ext cx="2659062" cy="1200150"/>
            <a:chOff x="6228184" y="260648"/>
            <a:chExt cx="2659360" cy="1200150"/>
          </a:xfrm>
        </p:grpSpPr>
        <p:pic>
          <p:nvPicPr>
            <p:cNvPr id="45063" name="Picture 4" descr="http://i3.squidoocdn.com/resize/squidoo_images/250/draft_lens1644737module5066845photo_notepad_pencil_cartoon.jpg">
              <a:extLst>
                <a:ext uri="{FF2B5EF4-FFF2-40B4-BE49-F238E27FC236}">
                  <a16:creationId xmlns:a16="http://schemas.microsoft.com/office/drawing/2014/main" id="{E3802E76-0581-4C43-94B4-A120C2E3DB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8344" y="260648"/>
              <a:ext cx="1219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4" name="TextBox 3">
              <a:extLst>
                <a:ext uri="{FF2B5EF4-FFF2-40B4-BE49-F238E27FC236}">
                  <a16:creationId xmlns:a16="http://schemas.microsoft.com/office/drawing/2014/main" id="{0FDEB2FB-1F42-4581-8191-5D021F4529B9}"/>
                </a:ext>
              </a:extLst>
            </p:cNvPr>
            <p:cNvSpPr txBox="1">
              <a:spLocks noChangeArrowheads="1"/>
            </p:cNvSpPr>
            <p:nvPr/>
          </p:nvSpPr>
          <p:spPr bwMode="auto">
            <a:xfrm>
              <a:off x="6228184" y="260648"/>
              <a:ext cx="13069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000" b="1">
                  <a:latin typeface="Arial" panose="020B0604020202020204" pitchFamily="34" charset="0"/>
                </a:rPr>
                <a:t>Vokabeln</a:t>
              </a:r>
              <a:endParaRPr lang="en-GB" altLang="en-US" sz="1800" b="1">
                <a:latin typeface="Arial" panose="020B0604020202020204" pitchFamily="34" charset="0"/>
              </a:endParaRPr>
            </a:p>
          </p:txBody>
        </p:sp>
      </p:grpSp>
      <p:sp>
        <p:nvSpPr>
          <p:cNvPr id="45060" name="Title 5">
            <a:extLst>
              <a:ext uri="{FF2B5EF4-FFF2-40B4-BE49-F238E27FC236}">
                <a16:creationId xmlns:a16="http://schemas.microsoft.com/office/drawing/2014/main" id="{E7D53F63-B171-416E-A488-F3026F9CDDD0}"/>
              </a:ext>
            </a:extLst>
          </p:cNvPr>
          <p:cNvSpPr>
            <a:spLocks noGrp="1"/>
          </p:cNvSpPr>
          <p:nvPr>
            <p:ph type="title"/>
          </p:nvPr>
        </p:nvSpPr>
        <p:spPr>
          <a:xfrm>
            <a:off x="282010" y="333375"/>
            <a:ext cx="10536966" cy="1143000"/>
          </a:xfrm>
        </p:spPr>
        <p:txBody>
          <a:bodyPr>
            <a:normAutofit/>
          </a:bodyPr>
          <a:lstStyle/>
          <a:p>
            <a:pPr algn="l" eaLnBrk="1" hangingPunct="1"/>
            <a:r>
              <a:rPr lang="en-GB" altLang="en-US" sz="2200" u="sng" dirty="0" err="1">
                <a:latin typeface="Arial" panose="020B0604020202020204" pitchFamily="34" charset="0"/>
                <a:cs typeface="Arial" panose="020B0604020202020204" pitchFamily="34" charset="0"/>
              </a:rPr>
              <a:t>Fernsehen</a:t>
            </a:r>
            <a:r>
              <a:rPr lang="en-GB" altLang="en-US" sz="2200" u="sng" dirty="0">
                <a:latin typeface="Arial" panose="020B0604020202020204" pitchFamily="34" charset="0"/>
                <a:cs typeface="Arial" panose="020B0604020202020204" pitchFamily="34" charset="0"/>
              </a:rPr>
              <a:t> – watching TV</a:t>
            </a:r>
            <a:br>
              <a:rPr lang="en-GB" altLang="en-US" sz="2200" u="sng" dirty="0">
                <a:latin typeface="Arial" panose="020B0604020202020204" pitchFamily="34" charset="0"/>
                <a:cs typeface="Arial" panose="020B0604020202020204" pitchFamily="34" charset="0"/>
              </a:rPr>
            </a:br>
            <a:r>
              <a:rPr lang="en-GB" altLang="en-US" sz="2200" u="sng" dirty="0">
                <a:latin typeface="Arial" panose="020B0604020202020204" pitchFamily="34" charset="0"/>
                <a:cs typeface="Arial" panose="020B0604020202020204" pitchFamily="34" charset="0"/>
              </a:rPr>
              <a:t>Spend some time looking at the vocabulary on here which you looked at last week.</a:t>
            </a:r>
          </a:p>
        </p:txBody>
      </p:sp>
      <p:sp>
        <p:nvSpPr>
          <p:cNvPr id="45061" name="Content Placeholder 6">
            <a:extLst>
              <a:ext uri="{FF2B5EF4-FFF2-40B4-BE49-F238E27FC236}">
                <a16:creationId xmlns:a16="http://schemas.microsoft.com/office/drawing/2014/main" id="{381736EB-5CEA-43A7-8759-45B7B2C3C432}"/>
              </a:ext>
            </a:extLst>
          </p:cNvPr>
          <p:cNvSpPr>
            <a:spLocks noGrp="1"/>
          </p:cNvSpPr>
          <p:nvPr>
            <p:ph sz="half" idx="1"/>
          </p:nvPr>
        </p:nvSpPr>
        <p:spPr>
          <a:xfrm>
            <a:off x="1774826" y="1600201"/>
            <a:ext cx="4244975" cy="4525963"/>
          </a:xfrm>
        </p:spPr>
        <p:txBody>
          <a:bodyPr>
            <a:normAutofit lnSpcReduction="10000"/>
          </a:bodyPr>
          <a:lstStyle/>
          <a:p>
            <a:pPr eaLnBrk="1" hangingPunct="1">
              <a:buFont typeface="Arial" panose="020B0604020202020204" pitchFamily="34" charset="0"/>
              <a:buNone/>
            </a:pPr>
            <a:r>
              <a:rPr lang="en-GB" altLang="en-US" sz="2000" b="1" dirty="0">
                <a:latin typeface="Arial" panose="020B0604020202020204" pitchFamily="34" charset="0"/>
                <a:cs typeface="Arial" panose="020B0604020202020204" pitchFamily="34" charset="0"/>
              </a:rPr>
              <a:t>Was </a:t>
            </a:r>
            <a:r>
              <a:rPr lang="en-GB" altLang="en-US" sz="2000" b="1" dirty="0" err="1">
                <a:latin typeface="Arial" panose="020B0604020202020204" pitchFamily="34" charset="0"/>
                <a:cs typeface="Arial" panose="020B0604020202020204" pitchFamily="34" charset="0"/>
              </a:rPr>
              <a:t>siehst</a:t>
            </a:r>
            <a:r>
              <a:rPr lang="en-GB" altLang="en-US" sz="2000" b="1" dirty="0">
                <a:latin typeface="Arial" panose="020B0604020202020204" pitchFamily="34" charset="0"/>
                <a:cs typeface="Arial" panose="020B0604020202020204" pitchFamily="34" charset="0"/>
              </a:rPr>
              <a:t> du </a:t>
            </a:r>
            <a:r>
              <a:rPr lang="en-GB" altLang="en-US" sz="2000" b="1" dirty="0" err="1">
                <a:latin typeface="Arial" panose="020B0604020202020204" pitchFamily="34" charset="0"/>
                <a:cs typeface="Arial" panose="020B0604020202020204" pitchFamily="34" charset="0"/>
              </a:rPr>
              <a:t>gern</a:t>
            </a:r>
            <a:r>
              <a:rPr lang="en-GB" altLang="en-US" sz="2000" b="1" dirty="0">
                <a:latin typeface="Arial" panose="020B0604020202020204" pitchFamily="34" charset="0"/>
                <a:cs typeface="Arial" panose="020B0604020202020204" pitchFamily="34" charset="0"/>
              </a:rPr>
              <a:t>?</a:t>
            </a:r>
          </a:p>
          <a:p>
            <a:pPr eaLnBrk="1" hangingPunct="1">
              <a:buFont typeface="Arial" panose="020B0604020202020204" pitchFamily="34" charset="0"/>
              <a:buNone/>
            </a:pPr>
            <a:r>
              <a:rPr lang="en-GB" altLang="en-US" sz="2000" dirty="0">
                <a:solidFill>
                  <a:srgbClr val="0070C0"/>
                </a:solidFill>
                <a:latin typeface="Arial" panose="020B0604020202020204" pitchFamily="34" charset="0"/>
                <a:cs typeface="Arial" panose="020B0604020202020204" pitchFamily="34" charset="0"/>
              </a:rPr>
              <a:t>Ich </a:t>
            </a:r>
            <a:r>
              <a:rPr lang="en-GB" altLang="en-US" sz="2000" dirty="0" err="1">
                <a:solidFill>
                  <a:srgbClr val="0070C0"/>
                </a:solidFill>
                <a:latin typeface="Arial" panose="020B0604020202020204" pitchFamily="34" charset="0"/>
                <a:cs typeface="Arial" panose="020B0604020202020204" pitchFamily="34" charset="0"/>
              </a:rPr>
              <a:t>sehe</a:t>
            </a:r>
            <a:r>
              <a:rPr lang="en-GB" altLang="en-US" sz="2000" dirty="0">
                <a:solidFill>
                  <a:srgbClr val="0070C0"/>
                </a:solidFill>
                <a:latin typeface="Arial" panose="020B0604020202020204" pitchFamily="34" charset="0"/>
                <a:cs typeface="Arial" panose="020B0604020202020204" pitchFamily="34" charset="0"/>
              </a:rPr>
              <a:t> </a:t>
            </a:r>
            <a:r>
              <a:rPr lang="en-GB" altLang="en-US" sz="2000" dirty="0" err="1">
                <a:solidFill>
                  <a:srgbClr val="0070C0"/>
                </a:solidFill>
                <a:latin typeface="Arial" panose="020B0604020202020204" pitchFamily="34" charset="0"/>
                <a:cs typeface="Arial" panose="020B0604020202020204" pitchFamily="34" charset="0"/>
              </a:rPr>
              <a:t>gern</a:t>
            </a:r>
            <a:r>
              <a:rPr lang="en-GB" altLang="en-US" sz="2000" dirty="0">
                <a:solidFill>
                  <a:srgbClr val="0070C0"/>
                </a:solidFill>
                <a:latin typeface="Arial" panose="020B0604020202020204" pitchFamily="34" charset="0"/>
                <a:cs typeface="Arial" panose="020B0604020202020204" pitchFamily="34" charset="0"/>
              </a:rPr>
              <a:t>...</a:t>
            </a:r>
          </a:p>
          <a:p>
            <a:pPr eaLnBrk="1" hangingPunct="1">
              <a:buFont typeface="Arial" panose="020B0604020202020204" pitchFamily="34" charset="0"/>
              <a:buNone/>
            </a:pPr>
            <a:r>
              <a:rPr lang="en-GB" altLang="en-US" sz="2000" b="1" dirty="0">
                <a:latin typeface="Arial" panose="020B0604020202020204" pitchFamily="34" charset="0"/>
                <a:cs typeface="Arial" panose="020B0604020202020204" pitchFamily="34" charset="0"/>
              </a:rPr>
              <a:t>Was </a:t>
            </a:r>
            <a:r>
              <a:rPr lang="en-GB" altLang="en-US" sz="2000" b="1" dirty="0" err="1">
                <a:latin typeface="Arial" panose="020B0604020202020204" pitchFamily="34" charset="0"/>
                <a:cs typeface="Arial" panose="020B0604020202020204" pitchFamily="34" charset="0"/>
              </a:rPr>
              <a:t>siehst</a:t>
            </a:r>
            <a:r>
              <a:rPr lang="en-GB" altLang="en-US" sz="2000" b="1" dirty="0">
                <a:latin typeface="Arial" panose="020B0604020202020204" pitchFamily="34" charset="0"/>
                <a:cs typeface="Arial" panose="020B0604020202020204" pitchFamily="34" charset="0"/>
              </a:rPr>
              <a:t> du </a:t>
            </a:r>
            <a:r>
              <a:rPr lang="en-GB" altLang="en-US" sz="2000" b="1" dirty="0" err="1">
                <a:latin typeface="Arial" panose="020B0604020202020204" pitchFamily="34" charset="0"/>
                <a:cs typeface="Arial" panose="020B0604020202020204" pitchFamily="34" charset="0"/>
              </a:rPr>
              <a:t>nicht</a:t>
            </a:r>
            <a:r>
              <a:rPr lang="en-GB" altLang="en-US" sz="2000" b="1" dirty="0">
                <a:latin typeface="Arial" panose="020B0604020202020204" pitchFamily="34" charset="0"/>
                <a:cs typeface="Arial" panose="020B0604020202020204" pitchFamily="34" charset="0"/>
              </a:rPr>
              <a:t> </a:t>
            </a:r>
            <a:r>
              <a:rPr lang="en-GB" altLang="en-US" sz="2000" b="1" dirty="0" err="1">
                <a:latin typeface="Arial" panose="020B0604020202020204" pitchFamily="34" charset="0"/>
                <a:cs typeface="Arial" panose="020B0604020202020204" pitchFamily="34" charset="0"/>
              </a:rPr>
              <a:t>gern</a:t>
            </a:r>
            <a:r>
              <a:rPr lang="en-GB" altLang="en-US" sz="2000" b="1" dirty="0">
                <a:latin typeface="Arial" panose="020B0604020202020204" pitchFamily="34" charset="0"/>
                <a:cs typeface="Arial" panose="020B0604020202020204" pitchFamily="34" charset="0"/>
              </a:rPr>
              <a:t>?</a:t>
            </a:r>
          </a:p>
          <a:p>
            <a:pPr eaLnBrk="1" hangingPunct="1">
              <a:buFont typeface="Arial" panose="020B0604020202020204" pitchFamily="34" charset="0"/>
              <a:buNone/>
            </a:pPr>
            <a:r>
              <a:rPr lang="en-GB" altLang="en-US" sz="2000" dirty="0">
                <a:solidFill>
                  <a:srgbClr val="0070C0"/>
                </a:solidFill>
                <a:latin typeface="Arial" panose="020B0604020202020204" pitchFamily="34" charset="0"/>
                <a:cs typeface="Arial" panose="020B0604020202020204" pitchFamily="34" charset="0"/>
              </a:rPr>
              <a:t>Ich </a:t>
            </a:r>
            <a:r>
              <a:rPr lang="en-GB" altLang="en-US" sz="2000" dirty="0" err="1">
                <a:solidFill>
                  <a:srgbClr val="0070C0"/>
                </a:solidFill>
                <a:latin typeface="Arial" panose="020B0604020202020204" pitchFamily="34" charset="0"/>
                <a:cs typeface="Arial" panose="020B0604020202020204" pitchFamily="34" charset="0"/>
              </a:rPr>
              <a:t>sehe</a:t>
            </a:r>
            <a:r>
              <a:rPr lang="en-GB" altLang="en-US" sz="2000" dirty="0">
                <a:solidFill>
                  <a:srgbClr val="0070C0"/>
                </a:solidFill>
                <a:latin typeface="Arial" panose="020B0604020202020204" pitchFamily="34" charset="0"/>
                <a:cs typeface="Arial" panose="020B0604020202020204" pitchFamily="34" charset="0"/>
              </a:rPr>
              <a:t> </a:t>
            </a:r>
            <a:r>
              <a:rPr lang="en-GB" altLang="en-US" sz="2000" dirty="0" err="1">
                <a:solidFill>
                  <a:srgbClr val="0070C0"/>
                </a:solidFill>
                <a:latin typeface="Arial" panose="020B0604020202020204" pitchFamily="34" charset="0"/>
                <a:cs typeface="Arial" panose="020B0604020202020204" pitchFamily="34" charset="0"/>
              </a:rPr>
              <a:t>nicht</a:t>
            </a:r>
            <a:r>
              <a:rPr lang="en-GB" altLang="en-US" sz="2000" dirty="0">
                <a:solidFill>
                  <a:srgbClr val="0070C0"/>
                </a:solidFill>
                <a:latin typeface="Arial" panose="020B0604020202020204" pitchFamily="34" charset="0"/>
                <a:cs typeface="Arial" panose="020B0604020202020204" pitchFamily="34" charset="0"/>
              </a:rPr>
              <a:t> </a:t>
            </a:r>
            <a:r>
              <a:rPr lang="en-GB" altLang="en-US" sz="2000" dirty="0" err="1">
                <a:solidFill>
                  <a:srgbClr val="0070C0"/>
                </a:solidFill>
                <a:latin typeface="Arial" panose="020B0604020202020204" pitchFamily="34" charset="0"/>
                <a:cs typeface="Arial" panose="020B0604020202020204" pitchFamily="34" charset="0"/>
              </a:rPr>
              <a:t>gern</a:t>
            </a:r>
            <a:r>
              <a:rPr lang="en-GB" altLang="en-US" sz="2000" dirty="0">
                <a:solidFill>
                  <a:srgbClr val="0070C0"/>
                </a:solidFill>
                <a:latin typeface="Arial" panose="020B0604020202020204" pitchFamily="34" charset="0"/>
                <a:cs typeface="Arial" panose="020B0604020202020204" pitchFamily="34" charset="0"/>
              </a:rPr>
              <a:t>...</a:t>
            </a:r>
          </a:p>
          <a:p>
            <a:pPr eaLnBrk="1" hangingPunct="1">
              <a:buFont typeface="Arial" panose="020B0604020202020204" pitchFamily="34" charset="0"/>
              <a:buNone/>
            </a:pPr>
            <a:r>
              <a:rPr lang="en-GB" altLang="en-US" sz="2000" b="1" dirty="0">
                <a:latin typeface="Arial" panose="020B0604020202020204" pitchFamily="34" charset="0"/>
                <a:cs typeface="Arial" panose="020B0604020202020204" pitchFamily="34" charset="0"/>
              </a:rPr>
              <a:t>Was </a:t>
            </a:r>
            <a:r>
              <a:rPr lang="en-GB" altLang="en-US" sz="2000" b="1" dirty="0" err="1">
                <a:latin typeface="Arial" panose="020B0604020202020204" pitchFamily="34" charset="0"/>
                <a:cs typeface="Arial" panose="020B0604020202020204" pitchFamily="34" charset="0"/>
              </a:rPr>
              <a:t>siehst</a:t>
            </a:r>
            <a:r>
              <a:rPr lang="en-GB" altLang="en-US" sz="2000" b="1" dirty="0">
                <a:latin typeface="Arial" panose="020B0604020202020204" pitchFamily="34" charset="0"/>
                <a:cs typeface="Arial" panose="020B0604020202020204" pitchFamily="34" charset="0"/>
              </a:rPr>
              <a:t> du </a:t>
            </a:r>
            <a:r>
              <a:rPr lang="en-GB" altLang="en-US" sz="2000" b="1" dirty="0" err="1">
                <a:latin typeface="Arial" panose="020B0604020202020204" pitchFamily="34" charset="0"/>
                <a:cs typeface="Arial" panose="020B0604020202020204" pitchFamily="34" charset="0"/>
              </a:rPr>
              <a:t>lieber</a:t>
            </a:r>
            <a:r>
              <a:rPr lang="en-GB" altLang="en-US" sz="2000" b="1" dirty="0">
                <a:latin typeface="Arial" panose="020B0604020202020204" pitchFamily="34" charset="0"/>
                <a:cs typeface="Arial" panose="020B0604020202020204" pitchFamily="34" charset="0"/>
              </a:rPr>
              <a:t>?</a:t>
            </a:r>
          </a:p>
          <a:p>
            <a:pPr eaLnBrk="1" hangingPunct="1">
              <a:buFont typeface="Arial" panose="020B0604020202020204" pitchFamily="34" charset="0"/>
              <a:buNone/>
            </a:pPr>
            <a:r>
              <a:rPr lang="en-GB" altLang="en-US" sz="2000" dirty="0">
                <a:solidFill>
                  <a:srgbClr val="0070C0"/>
                </a:solidFill>
                <a:latin typeface="Arial" panose="020B0604020202020204" pitchFamily="34" charset="0"/>
                <a:cs typeface="Arial" panose="020B0604020202020204" pitchFamily="34" charset="0"/>
              </a:rPr>
              <a:t>Ich </a:t>
            </a:r>
            <a:r>
              <a:rPr lang="en-GB" altLang="en-US" sz="2000" dirty="0" err="1">
                <a:solidFill>
                  <a:srgbClr val="0070C0"/>
                </a:solidFill>
                <a:latin typeface="Arial" panose="020B0604020202020204" pitchFamily="34" charset="0"/>
                <a:cs typeface="Arial" panose="020B0604020202020204" pitchFamily="34" charset="0"/>
              </a:rPr>
              <a:t>sehe</a:t>
            </a:r>
            <a:r>
              <a:rPr lang="en-GB" altLang="en-US" sz="2000" dirty="0">
                <a:solidFill>
                  <a:srgbClr val="0070C0"/>
                </a:solidFill>
                <a:latin typeface="Arial" panose="020B0604020202020204" pitchFamily="34" charset="0"/>
                <a:cs typeface="Arial" panose="020B0604020202020204" pitchFamily="34" charset="0"/>
              </a:rPr>
              <a:t> </a:t>
            </a:r>
            <a:r>
              <a:rPr lang="en-GB" altLang="en-US" sz="2000" dirty="0" err="1">
                <a:solidFill>
                  <a:srgbClr val="0070C0"/>
                </a:solidFill>
                <a:latin typeface="Arial" panose="020B0604020202020204" pitchFamily="34" charset="0"/>
                <a:cs typeface="Arial" panose="020B0604020202020204" pitchFamily="34" charset="0"/>
              </a:rPr>
              <a:t>lieber</a:t>
            </a:r>
            <a:r>
              <a:rPr lang="en-GB" altLang="en-US" sz="2000" dirty="0">
                <a:solidFill>
                  <a:srgbClr val="0070C0"/>
                </a:solidFill>
                <a:latin typeface="Arial" panose="020B0604020202020204" pitchFamily="34" charset="0"/>
                <a:cs typeface="Arial" panose="020B0604020202020204" pitchFamily="34" charset="0"/>
              </a:rPr>
              <a:t>...</a:t>
            </a:r>
          </a:p>
          <a:p>
            <a:pPr eaLnBrk="1" hangingPunct="1">
              <a:buFont typeface="Arial" panose="020B0604020202020204" pitchFamily="34" charset="0"/>
              <a:buNone/>
            </a:pPr>
            <a:r>
              <a:rPr lang="en-GB" altLang="en-US" sz="2000" b="1" dirty="0">
                <a:latin typeface="Arial" panose="020B0604020202020204" pitchFamily="34" charset="0"/>
                <a:cs typeface="Arial" panose="020B0604020202020204" pitchFamily="34" charset="0"/>
              </a:rPr>
              <a:t>Was </a:t>
            </a:r>
            <a:r>
              <a:rPr lang="en-GB" altLang="en-US" sz="2000" b="1" dirty="0" err="1">
                <a:latin typeface="Arial" panose="020B0604020202020204" pitchFamily="34" charset="0"/>
                <a:cs typeface="Arial" panose="020B0604020202020204" pitchFamily="34" charset="0"/>
              </a:rPr>
              <a:t>siehst</a:t>
            </a:r>
            <a:r>
              <a:rPr lang="en-GB" altLang="en-US" sz="2000" b="1" dirty="0">
                <a:latin typeface="Arial" panose="020B0604020202020204" pitchFamily="34" charset="0"/>
                <a:cs typeface="Arial" panose="020B0604020202020204" pitchFamily="34" charset="0"/>
              </a:rPr>
              <a:t> du am </a:t>
            </a:r>
            <a:r>
              <a:rPr lang="en-GB" altLang="en-US" sz="2000" b="1" dirty="0" err="1">
                <a:latin typeface="Arial" panose="020B0604020202020204" pitchFamily="34" charset="0"/>
                <a:cs typeface="Arial" panose="020B0604020202020204" pitchFamily="34" charset="0"/>
              </a:rPr>
              <a:t>liebsten</a:t>
            </a:r>
            <a:r>
              <a:rPr lang="en-GB" altLang="en-US" sz="2000" b="1" dirty="0">
                <a:latin typeface="Arial" panose="020B0604020202020204" pitchFamily="34" charset="0"/>
                <a:cs typeface="Arial" panose="020B0604020202020204" pitchFamily="34" charset="0"/>
              </a:rPr>
              <a:t>?</a:t>
            </a:r>
          </a:p>
          <a:p>
            <a:pPr eaLnBrk="1" hangingPunct="1">
              <a:buFont typeface="Arial" panose="020B0604020202020204" pitchFamily="34" charset="0"/>
              <a:buNone/>
            </a:pPr>
            <a:r>
              <a:rPr lang="en-GB" altLang="en-US" sz="2000" dirty="0">
                <a:solidFill>
                  <a:srgbClr val="0070C0"/>
                </a:solidFill>
                <a:latin typeface="Arial" panose="020B0604020202020204" pitchFamily="34" charset="0"/>
                <a:cs typeface="Arial" panose="020B0604020202020204" pitchFamily="34" charset="0"/>
              </a:rPr>
              <a:t>Am </a:t>
            </a:r>
            <a:r>
              <a:rPr lang="en-GB" altLang="en-US" sz="2000" dirty="0" err="1">
                <a:solidFill>
                  <a:srgbClr val="0070C0"/>
                </a:solidFill>
                <a:latin typeface="Arial" panose="020B0604020202020204" pitchFamily="34" charset="0"/>
                <a:cs typeface="Arial" panose="020B0604020202020204" pitchFamily="34" charset="0"/>
              </a:rPr>
              <a:t>liebsten</a:t>
            </a:r>
            <a:r>
              <a:rPr lang="en-GB" altLang="en-US" sz="2000" dirty="0">
                <a:solidFill>
                  <a:srgbClr val="0070C0"/>
                </a:solidFill>
                <a:latin typeface="Arial" panose="020B0604020202020204" pitchFamily="34" charset="0"/>
                <a:cs typeface="Arial" panose="020B0604020202020204" pitchFamily="34" charset="0"/>
              </a:rPr>
              <a:t> </a:t>
            </a:r>
            <a:r>
              <a:rPr lang="en-GB" altLang="en-US" sz="2000" dirty="0" err="1">
                <a:solidFill>
                  <a:srgbClr val="0070C0"/>
                </a:solidFill>
                <a:latin typeface="Arial" panose="020B0604020202020204" pitchFamily="34" charset="0"/>
                <a:cs typeface="Arial" panose="020B0604020202020204" pitchFamily="34" charset="0"/>
              </a:rPr>
              <a:t>sehe</a:t>
            </a:r>
            <a:r>
              <a:rPr lang="en-GB" altLang="en-US" sz="2000" dirty="0">
                <a:solidFill>
                  <a:srgbClr val="0070C0"/>
                </a:solidFill>
                <a:latin typeface="Arial" panose="020B0604020202020204" pitchFamily="34" charset="0"/>
                <a:cs typeface="Arial" panose="020B0604020202020204" pitchFamily="34" charset="0"/>
              </a:rPr>
              <a:t> ich...</a:t>
            </a:r>
          </a:p>
          <a:p>
            <a:pPr eaLnBrk="1" hangingPunct="1">
              <a:buFont typeface="Arial" panose="020B0604020202020204" pitchFamily="34" charset="0"/>
              <a:buNone/>
            </a:pPr>
            <a:r>
              <a:rPr lang="en-GB" altLang="en-US" sz="2000" b="1" dirty="0">
                <a:latin typeface="Arial" panose="020B0604020202020204" pitchFamily="34" charset="0"/>
                <a:cs typeface="Arial" panose="020B0604020202020204" pitchFamily="34" charset="0"/>
              </a:rPr>
              <a:t>Was </a:t>
            </a:r>
            <a:r>
              <a:rPr lang="en-GB" altLang="en-US" sz="2000" b="1" dirty="0" err="1">
                <a:latin typeface="Arial" panose="020B0604020202020204" pitchFamily="34" charset="0"/>
                <a:cs typeface="Arial" panose="020B0604020202020204" pitchFamily="34" charset="0"/>
              </a:rPr>
              <a:t>ist</a:t>
            </a:r>
            <a:r>
              <a:rPr lang="en-GB" altLang="en-US" sz="2000" b="1" dirty="0">
                <a:latin typeface="Arial" panose="020B0604020202020204" pitchFamily="34" charset="0"/>
                <a:cs typeface="Arial" panose="020B0604020202020204" pitchFamily="34" charset="0"/>
              </a:rPr>
              <a:t> </a:t>
            </a:r>
            <a:r>
              <a:rPr lang="en-GB" altLang="en-US" sz="2000" b="1" dirty="0" err="1">
                <a:latin typeface="Arial" panose="020B0604020202020204" pitchFamily="34" charset="0"/>
                <a:cs typeface="Arial" panose="020B0604020202020204" pitchFamily="34" charset="0"/>
              </a:rPr>
              <a:t>deine</a:t>
            </a:r>
            <a:r>
              <a:rPr lang="en-GB" altLang="en-US" sz="2000" b="1" dirty="0">
                <a:latin typeface="Arial" panose="020B0604020202020204" pitchFamily="34" charset="0"/>
                <a:cs typeface="Arial" panose="020B0604020202020204" pitchFamily="34" charset="0"/>
              </a:rPr>
              <a:t> </a:t>
            </a:r>
            <a:r>
              <a:rPr lang="en-GB" altLang="en-US" sz="2000" b="1" dirty="0" err="1">
                <a:latin typeface="Arial" panose="020B0604020202020204" pitchFamily="34" charset="0"/>
                <a:cs typeface="Arial" panose="020B0604020202020204" pitchFamily="34" charset="0"/>
              </a:rPr>
              <a:t>Lieblingssendung</a:t>
            </a:r>
            <a:r>
              <a:rPr lang="en-GB" altLang="en-US" sz="2000" b="1" dirty="0">
                <a:latin typeface="Arial" panose="020B0604020202020204" pitchFamily="34" charset="0"/>
                <a:cs typeface="Arial" panose="020B0604020202020204" pitchFamily="34" charset="0"/>
              </a:rPr>
              <a:t>?</a:t>
            </a:r>
          </a:p>
          <a:p>
            <a:pPr eaLnBrk="1" hangingPunct="1">
              <a:buFont typeface="Arial" panose="020B0604020202020204" pitchFamily="34" charset="0"/>
              <a:buNone/>
            </a:pPr>
            <a:r>
              <a:rPr lang="en-GB" altLang="en-US" sz="2000" dirty="0" err="1">
                <a:solidFill>
                  <a:srgbClr val="0070C0"/>
                </a:solidFill>
                <a:latin typeface="Arial" panose="020B0604020202020204" pitchFamily="34" charset="0"/>
                <a:cs typeface="Arial" panose="020B0604020202020204" pitchFamily="34" charset="0"/>
              </a:rPr>
              <a:t>Meine</a:t>
            </a:r>
            <a:r>
              <a:rPr lang="en-GB" altLang="en-US" sz="2000" dirty="0">
                <a:solidFill>
                  <a:srgbClr val="0070C0"/>
                </a:solidFill>
                <a:latin typeface="Arial" panose="020B0604020202020204" pitchFamily="34" charset="0"/>
                <a:cs typeface="Arial" panose="020B0604020202020204" pitchFamily="34" charset="0"/>
              </a:rPr>
              <a:t> </a:t>
            </a:r>
            <a:r>
              <a:rPr lang="en-GB" altLang="en-US" sz="2000" dirty="0" err="1">
                <a:solidFill>
                  <a:srgbClr val="0070C0"/>
                </a:solidFill>
                <a:latin typeface="Arial" panose="020B0604020202020204" pitchFamily="34" charset="0"/>
                <a:cs typeface="Arial" panose="020B0604020202020204" pitchFamily="34" charset="0"/>
              </a:rPr>
              <a:t>Lieblingssendung</a:t>
            </a:r>
            <a:r>
              <a:rPr lang="en-GB" altLang="en-US" sz="2000" dirty="0">
                <a:solidFill>
                  <a:srgbClr val="0070C0"/>
                </a:solidFill>
                <a:latin typeface="Arial" panose="020B0604020202020204" pitchFamily="34" charset="0"/>
                <a:cs typeface="Arial" panose="020B0604020202020204" pitchFamily="34" charset="0"/>
              </a:rPr>
              <a:t> </a:t>
            </a:r>
            <a:r>
              <a:rPr lang="en-GB" altLang="en-US" sz="2000" dirty="0" err="1">
                <a:solidFill>
                  <a:srgbClr val="0070C0"/>
                </a:solidFill>
                <a:latin typeface="Arial" panose="020B0604020202020204" pitchFamily="34" charset="0"/>
                <a:cs typeface="Arial" panose="020B0604020202020204" pitchFamily="34" charset="0"/>
              </a:rPr>
              <a:t>ist</a:t>
            </a:r>
            <a:r>
              <a:rPr lang="en-GB" altLang="en-US" sz="2000" dirty="0">
                <a:solidFill>
                  <a:srgbClr val="0070C0"/>
                </a:solidFill>
                <a:latin typeface="Arial" panose="020B0604020202020204" pitchFamily="34" charset="0"/>
                <a:cs typeface="Arial" panose="020B0604020202020204" pitchFamily="34" charset="0"/>
              </a:rPr>
              <a:t>...</a:t>
            </a:r>
          </a:p>
          <a:p>
            <a:pPr eaLnBrk="1" hangingPunct="1">
              <a:buFont typeface="Arial" panose="020B0604020202020204" pitchFamily="34" charset="0"/>
              <a:buNone/>
            </a:pPr>
            <a:r>
              <a:rPr lang="en-GB" altLang="en-US" sz="2000" b="1" dirty="0">
                <a:latin typeface="Arial" panose="020B0604020202020204" pitchFamily="34" charset="0"/>
                <a:cs typeface="Arial" panose="020B0604020202020204" pitchFamily="34" charset="0"/>
              </a:rPr>
              <a:t>Was </a:t>
            </a:r>
            <a:r>
              <a:rPr lang="en-GB" altLang="en-US" sz="2000" b="1" dirty="0" err="1">
                <a:latin typeface="Arial" panose="020B0604020202020204" pitchFamily="34" charset="0"/>
                <a:cs typeface="Arial" panose="020B0604020202020204" pitchFamily="34" charset="0"/>
              </a:rPr>
              <a:t>für</a:t>
            </a:r>
            <a:r>
              <a:rPr lang="en-GB" altLang="en-US" sz="2000" b="1" dirty="0">
                <a:latin typeface="Arial" panose="020B0604020202020204" pitchFamily="34" charset="0"/>
                <a:cs typeface="Arial" panose="020B0604020202020204" pitchFamily="34" charset="0"/>
              </a:rPr>
              <a:t> </a:t>
            </a:r>
            <a:r>
              <a:rPr lang="en-GB" altLang="en-US" sz="2000" b="1" dirty="0" err="1">
                <a:latin typeface="Arial" panose="020B0604020202020204" pitchFamily="34" charset="0"/>
                <a:cs typeface="Arial" panose="020B0604020202020204" pitchFamily="34" charset="0"/>
              </a:rPr>
              <a:t>eine</a:t>
            </a:r>
            <a:r>
              <a:rPr lang="en-GB" altLang="en-US" sz="2000" b="1" dirty="0">
                <a:latin typeface="Arial" panose="020B0604020202020204" pitchFamily="34" charset="0"/>
                <a:cs typeface="Arial" panose="020B0604020202020204" pitchFamily="34" charset="0"/>
              </a:rPr>
              <a:t> </a:t>
            </a:r>
            <a:r>
              <a:rPr lang="en-GB" altLang="en-US" sz="2000" b="1" dirty="0" err="1">
                <a:latin typeface="Arial" panose="020B0604020202020204" pitchFamily="34" charset="0"/>
                <a:cs typeface="Arial" panose="020B0604020202020204" pitchFamily="34" charset="0"/>
              </a:rPr>
              <a:t>Sendung</a:t>
            </a:r>
            <a:r>
              <a:rPr lang="en-GB" altLang="en-US" sz="2000" b="1" dirty="0">
                <a:latin typeface="Arial" panose="020B0604020202020204" pitchFamily="34" charset="0"/>
                <a:cs typeface="Arial" panose="020B0604020202020204" pitchFamily="34" charset="0"/>
              </a:rPr>
              <a:t> </a:t>
            </a:r>
            <a:r>
              <a:rPr lang="en-GB" altLang="en-US" sz="2000" b="1" dirty="0" err="1">
                <a:latin typeface="Arial" panose="020B0604020202020204" pitchFamily="34" charset="0"/>
                <a:cs typeface="Arial" panose="020B0604020202020204" pitchFamily="34" charset="0"/>
              </a:rPr>
              <a:t>ist</a:t>
            </a:r>
            <a:r>
              <a:rPr lang="en-GB" altLang="en-US" sz="2000" b="1" dirty="0">
                <a:latin typeface="Arial" panose="020B0604020202020204" pitchFamily="34" charset="0"/>
                <a:cs typeface="Arial" panose="020B0604020202020204" pitchFamily="34" charset="0"/>
              </a:rPr>
              <a:t> das?</a:t>
            </a:r>
          </a:p>
          <a:p>
            <a:pPr eaLnBrk="1" hangingPunct="1">
              <a:buFont typeface="Arial" panose="020B0604020202020204" pitchFamily="34" charset="0"/>
              <a:buNone/>
            </a:pPr>
            <a:r>
              <a:rPr lang="en-GB" altLang="en-US" sz="2000" dirty="0">
                <a:solidFill>
                  <a:srgbClr val="0070C0"/>
                </a:solidFill>
                <a:latin typeface="Arial" panose="020B0604020202020204" pitchFamily="34" charset="0"/>
                <a:cs typeface="Arial" panose="020B0604020202020204" pitchFamily="34" charset="0"/>
              </a:rPr>
              <a:t>Das </a:t>
            </a:r>
            <a:r>
              <a:rPr lang="en-GB" altLang="en-US" sz="2000" dirty="0" err="1">
                <a:solidFill>
                  <a:srgbClr val="0070C0"/>
                </a:solidFill>
                <a:latin typeface="Arial" panose="020B0604020202020204" pitchFamily="34" charset="0"/>
                <a:cs typeface="Arial" panose="020B0604020202020204" pitchFamily="34" charset="0"/>
              </a:rPr>
              <a:t>ist</a:t>
            </a:r>
            <a:r>
              <a:rPr lang="en-GB" altLang="en-US" sz="2000" dirty="0">
                <a:solidFill>
                  <a:srgbClr val="0070C0"/>
                </a:solidFill>
                <a:latin typeface="Arial" panose="020B0604020202020204" pitchFamily="34" charset="0"/>
                <a:cs typeface="Arial" panose="020B0604020202020204" pitchFamily="34" charset="0"/>
              </a:rPr>
              <a:t> </a:t>
            </a:r>
            <a:r>
              <a:rPr lang="en-GB" altLang="en-US" sz="2000" dirty="0" err="1">
                <a:solidFill>
                  <a:srgbClr val="0070C0"/>
                </a:solidFill>
                <a:latin typeface="Arial" panose="020B0604020202020204" pitchFamily="34" charset="0"/>
                <a:cs typeface="Arial" panose="020B0604020202020204" pitchFamily="34" charset="0"/>
              </a:rPr>
              <a:t>ein</a:t>
            </a:r>
            <a:r>
              <a:rPr lang="en-GB" altLang="en-US" sz="2000" dirty="0">
                <a:solidFill>
                  <a:srgbClr val="0070C0"/>
                </a:solidFill>
                <a:latin typeface="Arial" panose="020B0604020202020204" pitchFamily="34" charset="0"/>
                <a:cs typeface="Arial" panose="020B0604020202020204" pitchFamily="34" charset="0"/>
              </a:rPr>
              <a:t>(e)...</a:t>
            </a:r>
          </a:p>
        </p:txBody>
      </p:sp>
      <p:sp>
        <p:nvSpPr>
          <p:cNvPr id="45062" name="Content Placeholder 7">
            <a:extLst>
              <a:ext uri="{FF2B5EF4-FFF2-40B4-BE49-F238E27FC236}">
                <a16:creationId xmlns:a16="http://schemas.microsoft.com/office/drawing/2014/main" id="{F30279DF-BE55-4397-B002-222E25582534}"/>
              </a:ext>
            </a:extLst>
          </p:cNvPr>
          <p:cNvSpPr>
            <a:spLocks noGrp="1"/>
          </p:cNvSpPr>
          <p:nvPr>
            <p:ph sz="half" idx="2"/>
          </p:nvPr>
        </p:nvSpPr>
        <p:spPr>
          <a:xfrm>
            <a:off x="5808664" y="1628776"/>
            <a:ext cx="4859337" cy="4525963"/>
          </a:xfrm>
        </p:spPr>
        <p:txBody>
          <a:bodyPr>
            <a:normAutofit lnSpcReduction="10000"/>
          </a:bodyPr>
          <a:lstStyle/>
          <a:p>
            <a:pPr eaLnBrk="1" hangingPunct="1">
              <a:buFont typeface="Arial" panose="020B0604020202020204" pitchFamily="34" charset="0"/>
              <a:buNone/>
            </a:pPr>
            <a:r>
              <a:rPr lang="en-GB" altLang="en-US" sz="2000" b="1">
                <a:latin typeface="Arial" panose="020B0604020202020204" pitchFamily="34" charset="0"/>
                <a:cs typeface="Arial" panose="020B0604020202020204" pitchFamily="34" charset="0"/>
              </a:rPr>
              <a:t>What do you like watching?</a:t>
            </a:r>
          </a:p>
          <a:p>
            <a:pPr eaLnBrk="1" hangingPunct="1">
              <a:buFont typeface="Arial" panose="020B0604020202020204" pitchFamily="34" charset="0"/>
              <a:buNone/>
            </a:pPr>
            <a:r>
              <a:rPr lang="en-GB" altLang="en-US" sz="2000">
                <a:solidFill>
                  <a:srgbClr val="0070C0"/>
                </a:solidFill>
                <a:latin typeface="Arial" panose="020B0604020202020204" pitchFamily="34" charset="0"/>
                <a:cs typeface="Arial" panose="020B0604020202020204" pitchFamily="34" charset="0"/>
              </a:rPr>
              <a:t>I like watching...</a:t>
            </a:r>
          </a:p>
          <a:p>
            <a:pPr eaLnBrk="1" hangingPunct="1">
              <a:buFont typeface="Arial" panose="020B0604020202020204" pitchFamily="34" charset="0"/>
              <a:buNone/>
            </a:pPr>
            <a:r>
              <a:rPr lang="en-GB" altLang="en-US" sz="2000" b="1">
                <a:latin typeface="Arial" panose="020B0604020202020204" pitchFamily="34" charset="0"/>
                <a:cs typeface="Arial" panose="020B0604020202020204" pitchFamily="34" charset="0"/>
              </a:rPr>
              <a:t>What don’t you like watching?</a:t>
            </a:r>
          </a:p>
          <a:p>
            <a:pPr eaLnBrk="1" hangingPunct="1">
              <a:buFont typeface="Arial" panose="020B0604020202020204" pitchFamily="34" charset="0"/>
              <a:buNone/>
            </a:pPr>
            <a:r>
              <a:rPr lang="en-GB" altLang="en-US" sz="2000">
                <a:solidFill>
                  <a:srgbClr val="0070C0"/>
                </a:solidFill>
                <a:latin typeface="Arial" panose="020B0604020202020204" pitchFamily="34" charset="0"/>
                <a:cs typeface="Arial" panose="020B0604020202020204" pitchFamily="34" charset="0"/>
              </a:rPr>
              <a:t>I don’t like watching.....</a:t>
            </a:r>
          </a:p>
          <a:p>
            <a:pPr eaLnBrk="1" hangingPunct="1">
              <a:buFont typeface="Arial" panose="020B0604020202020204" pitchFamily="34" charset="0"/>
              <a:buNone/>
            </a:pPr>
            <a:r>
              <a:rPr lang="en-GB" altLang="en-US" sz="2000" b="1">
                <a:latin typeface="Arial" panose="020B0604020202020204" pitchFamily="34" charset="0"/>
                <a:cs typeface="Arial" panose="020B0604020202020204" pitchFamily="34" charset="0"/>
              </a:rPr>
              <a:t>What do you prefer watching?</a:t>
            </a:r>
          </a:p>
          <a:p>
            <a:pPr eaLnBrk="1" hangingPunct="1">
              <a:buFont typeface="Arial" panose="020B0604020202020204" pitchFamily="34" charset="0"/>
              <a:buNone/>
            </a:pPr>
            <a:r>
              <a:rPr lang="en-GB" altLang="en-US" sz="2000">
                <a:solidFill>
                  <a:srgbClr val="0070C0"/>
                </a:solidFill>
                <a:latin typeface="Arial" panose="020B0604020202020204" pitchFamily="34" charset="0"/>
                <a:cs typeface="Arial" panose="020B0604020202020204" pitchFamily="34" charset="0"/>
              </a:rPr>
              <a:t>I prefer watching...</a:t>
            </a:r>
          </a:p>
          <a:p>
            <a:pPr eaLnBrk="1" hangingPunct="1">
              <a:buFont typeface="Arial" panose="020B0604020202020204" pitchFamily="34" charset="0"/>
              <a:buNone/>
            </a:pPr>
            <a:r>
              <a:rPr lang="en-GB" altLang="en-US" sz="2000" b="1">
                <a:latin typeface="Arial" panose="020B0604020202020204" pitchFamily="34" charset="0"/>
                <a:cs typeface="Arial" panose="020B0604020202020204" pitchFamily="34" charset="0"/>
              </a:rPr>
              <a:t>What do you like watching best of all?</a:t>
            </a:r>
          </a:p>
          <a:p>
            <a:pPr eaLnBrk="1" hangingPunct="1">
              <a:buFont typeface="Arial" panose="020B0604020202020204" pitchFamily="34" charset="0"/>
              <a:buNone/>
            </a:pPr>
            <a:r>
              <a:rPr lang="en-GB" altLang="en-US" sz="2000">
                <a:solidFill>
                  <a:srgbClr val="0070C0"/>
                </a:solidFill>
                <a:latin typeface="Arial" panose="020B0604020202020204" pitchFamily="34" charset="0"/>
                <a:cs typeface="Arial" panose="020B0604020202020204" pitchFamily="34" charset="0"/>
              </a:rPr>
              <a:t>I like watching.....best of all.</a:t>
            </a:r>
          </a:p>
          <a:p>
            <a:pPr eaLnBrk="1" hangingPunct="1">
              <a:buFont typeface="Arial" panose="020B0604020202020204" pitchFamily="34" charset="0"/>
              <a:buNone/>
            </a:pPr>
            <a:r>
              <a:rPr lang="en-GB" altLang="en-US" sz="2000" b="1">
                <a:latin typeface="Arial" panose="020B0604020202020204" pitchFamily="34" charset="0"/>
                <a:cs typeface="Arial" panose="020B0604020202020204" pitchFamily="34" charset="0"/>
              </a:rPr>
              <a:t>What is your favourite programme?</a:t>
            </a:r>
          </a:p>
          <a:p>
            <a:pPr eaLnBrk="1" hangingPunct="1">
              <a:buFont typeface="Arial" panose="020B0604020202020204" pitchFamily="34" charset="0"/>
              <a:buNone/>
            </a:pPr>
            <a:r>
              <a:rPr lang="en-GB" altLang="en-US" sz="2000">
                <a:solidFill>
                  <a:srgbClr val="0070C0"/>
                </a:solidFill>
                <a:latin typeface="Arial" panose="020B0604020202020204" pitchFamily="34" charset="0"/>
                <a:cs typeface="Arial" panose="020B0604020202020204" pitchFamily="34" charset="0"/>
              </a:rPr>
              <a:t>My favourite programme is...</a:t>
            </a:r>
          </a:p>
          <a:p>
            <a:pPr eaLnBrk="1" hangingPunct="1">
              <a:buFont typeface="Arial" panose="020B0604020202020204" pitchFamily="34" charset="0"/>
              <a:buNone/>
            </a:pPr>
            <a:r>
              <a:rPr lang="en-GB" altLang="en-US" sz="2000" b="1">
                <a:latin typeface="Arial" panose="020B0604020202020204" pitchFamily="34" charset="0"/>
                <a:cs typeface="Arial" panose="020B0604020202020204" pitchFamily="34" charset="0"/>
              </a:rPr>
              <a:t>What sort of a programme is that?</a:t>
            </a:r>
          </a:p>
          <a:p>
            <a:pPr eaLnBrk="1" hangingPunct="1">
              <a:buFont typeface="Arial" panose="020B0604020202020204" pitchFamily="34" charset="0"/>
              <a:buNone/>
            </a:pPr>
            <a:r>
              <a:rPr lang="en-GB" altLang="en-US" sz="2000">
                <a:solidFill>
                  <a:srgbClr val="0070C0"/>
                </a:solidFill>
                <a:latin typeface="Arial" panose="020B0604020202020204" pitchFamily="34" charset="0"/>
                <a:cs typeface="Arial" panose="020B0604020202020204" pitchFamily="34" charset="0"/>
              </a:rPr>
              <a:t>That is a...</a:t>
            </a:r>
          </a:p>
          <a:p>
            <a:pPr eaLnBrk="1" hangingPunct="1">
              <a:buFont typeface="Arial" panose="020B0604020202020204" pitchFamily="34" charset="0"/>
              <a:buNone/>
            </a:pPr>
            <a:endParaRPr lang="en-GB" altLang="en-US" sz="2000">
              <a:latin typeface="Arial" panose="020B060402020202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1">
            <a:extLst>
              <a:ext uri="{FF2B5EF4-FFF2-40B4-BE49-F238E27FC236}">
                <a16:creationId xmlns:a16="http://schemas.microsoft.com/office/drawing/2014/main" id="{38A3C29E-66A1-4E5F-93EE-DF85FC162905}"/>
              </a:ext>
            </a:extLst>
          </p:cNvPr>
          <p:cNvSpPr txBox="1">
            <a:spLocks noChangeArrowheads="1"/>
          </p:cNvSpPr>
          <p:nvPr/>
        </p:nvSpPr>
        <p:spPr bwMode="auto">
          <a:xfrm>
            <a:off x="2063750" y="1628776"/>
            <a:ext cx="75819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2000"/>
          </a:p>
          <a:p>
            <a:pPr eaLnBrk="1" hangingPunct="1">
              <a:spcBef>
                <a:spcPct val="0"/>
              </a:spcBef>
              <a:buFontTx/>
              <a:buNone/>
            </a:pPr>
            <a:endParaRPr lang="en-GB" altLang="en-US" sz="2000"/>
          </a:p>
        </p:txBody>
      </p:sp>
      <p:grpSp>
        <p:nvGrpSpPr>
          <p:cNvPr id="40963" name="Group 4">
            <a:extLst>
              <a:ext uri="{FF2B5EF4-FFF2-40B4-BE49-F238E27FC236}">
                <a16:creationId xmlns:a16="http://schemas.microsoft.com/office/drawing/2014/main" id="{1FC92C20-3FDA-45D5-A421-0AB5F79E67BA}"/>
              </a:ext>
            </a:extLst>
          </p:cNvPr>
          <p:cNvGrpSpPr>
            <a:grpSpLocks/>
          </p:cNvGrpSpPr>
          <p:nvPr/>
        </p:nvGrpSpPr>
        <p:grpSpPr bwMode="auto">
          <a:xfrm>
            <a:off x="7751763" y="260350"/>
            <a:ext cx="2659062" cy="1200150"/>
            <a:chOff x="6228184" y="260648"/>
            <a:chExt cx="2659360" cy="1200150"/>
          </a:xfrm>
        </p:grpSpPr>
        <p:pic>
          <p:nvPicPr>
            <p:cNvPr id="40974" name="Picture 4" descr="http://i3.squidoocdn.com/resize/squidoo_images/250/draft_lens1644737module5066845photo_notepad_pencil_cartoon.jpg">
              <a:extLst>
                <a:ext uri="{FF2B5EF4-FFF2-40B4-BE49-F238E27FC236}">
                  <a16:creationId xmlns:a16="http://schemas.microsoft.com/office/drawing/2014/main" id="{DBE20B50-FFA6-48F2-904E-C168F4E102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8344" y="260648"/>
              <a:ext cx="1219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5" name="TextBox 3">
              <a:extLst>
                <a:ext uri="{FF2B5EF4-FFF2-40B4-BE49-F238E27FC236}">
                  <a16:creationId xmlns:a16="http://schemas.microsoft.com/office/drawing/2014/main" id="{FA86D48E-B17A-4F85-B93B-90B1BF927609}"/>
                </a:ext>
              </a:extLst>
            </p:cNvPr>
            <p:cNvSpPr txBox="1">
              <a:spLocks noChangeArrowheads="1"/>
            </p:cNvSpPr>
            <p:nvPr/>
          </p:nvSpPr>
          <p:spPr bwMode="auto">
            <a:xfrm>
              <a:off x="6228184" y="260648"/>
              <a:ext cx="13069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000" b="1">
                  <a:latin typeface="Arial" panose="020B0604020202020204" pitchFamily="34" charset="0"/>
                </a:rPr>
                <a:t>Vokabeln</a:t>
              </a:r>
              <a:endParaRPr lang="en-GB" altLang="en-US" sz="1800" b="1">
                <a:latin typeface="Arial" panose="020B0604020202020204" pitchFamily="34" charset="0"/>
              </a:endParaRPr>
            </a:p>
          </p:txBody>
        </p:sp>
      </p:grpSp>
      <p:sp>
        <p:nvSpPr>
          <p:cNvPr id="40964" name="Title 5">
            <a:extLst>
              <a:ext uri="{FF2B5EF4-FFF2-40B4-BE49-F238E27FC236}">
                <a16:creationId xmlns:a16="http://schemas.microsoft.com/office/drawing/2014/main" id="{B1E5D744-D413-4D91-A65C-98F19DF48B69}"/>
              </a:ext>
            </a:extLst>
          </p:cNvPr>
          <p:cNvSpPr>
            <a:spLocks noGrp="1"/>
          </p:cNvSpPr>
          <p:nvPr>
            <p:ph type="title"/>
          </p:nvPr>
        </p:nvSpPr>
        <p:spPr>
          <a:xfrm>
            <a:off x="828978" y="309622"/>
            <a:ext cx="8229600" cy="1143000"/>
          </a:xfrm>
        </p:spPr>
        <p:txBody>
          <a:bodyPr/>
          <a:lstStyle/>
          <a:p>
            <a:pPr algn="l" eaLnBrk="1" hangingPunct="1"/>
            <a:r>
              <a:rPr lang="en-GB" altLang="en-US" sz="3200" u="sng" dirty="0">
                <a:latin typeface="Arial" panose="020B0604020202020204" pitchFamily="34" charset="0"/>
                <a:cs typeface="Arial" panose="020B0604020202020204" pitchFamily="34" charset="0"/>
              </a:rPr>
              <a:t>Without looking at your notes, can you match up the following?</a:t>
            </a:r>
          </a:p>
        </p:txBody>
      </p:sp>
      <p:sp>
        <p:nvSpPr>
          <p:cNvPr id="40965" name="Content Placeholder 6">
            <a:extLst>
              <a:ext uri="{FF2B5EF4-FFF2-40B4-BE49-F238E27FC236}">
                <a16:creationId xmlns:a16="http://schemas.microsoft.com/office/drawing/2014/main" id="{CAAA12CC-CCE4-492E-883A-5C6F709CF82F}"/>
              </a:ext>
            </a:extLst>
          </p:cNvPr>
          <p:cNvSpPr>
            <a:spLocks noGrp="1"/>
          </p:cNvSpPr>
          <p:nvPr>
            <p:ph sz="half" idx="1"/>
          </p:nvPr>
        </p:nvSpPr>
        <p:spPr/>
        <p:txBody>
          <a:bodyPr/>
          <a:lstStyle/>
          <a:p>
            <a:pPr eaLnBrk="1" hangingPunct="1">
              <a:buFont typeface="Arial" panose="020B0604020202020204" pitchFamily="34" charset="0"/>
              <a:buNone/>
            </a:pPr>
            <a:r>
              <a:rPr lang="en-GB" altLang="en-US">
                <a:latin typeface="Arial" panose="020B0604020202020204" pitchFamily="34" charset="0"/>
                <a:cs typeface="Arial" panose="020B0604020202020204" pitchFamily="34" charset="0"/>
              </a:rPr>
              <a:t>fantastisch</a:t>
            </a:r>
          </a:p>
          <a:p>
            <a:pPr eaLnBrk="1" hangingPunct="1">
              <a:buFont typeface="Arial" panose="020B0604020202020204" pitchFamily="34" charset="0"/>
              <a:buNone/>
            </a:pPr>
            <a:r>
              <a:rPr lang="en-GB" altLang="en-US">
                <a:latin typeface="Arial" panose="020B0604020202020204" pitchFamily="34" charset="0"/>
                <a:cs typeface="Arial" panose="020B0604020202020204" pitchFamily="34" charset="0"/>
              </a:rPr>
              <a:t>lustig</a:t>
            </a:r>
          </a:p>
          <a:p>
            <a:pPr eaLnBrk="1" hangingPunct="1">
              <a:buFont typeface="Arial" panose="020B0604020202020204" pitchFamily="34" charset="0"/>
              <a:buNone/>
            </a:pPr>
            <a:r>
              <a:rPr lang="en-GB" altLang="en-US">
                <a:latin typeface="Arial" panose="020B0604020202020204" pitchFamily="34" charset="0"/>
                <a:cs typeface="Arial" panose="020B0604020202020204" pitchFamily="34" charset="0"/>
              </a:rPr>
              <a:t>interessant</a:t>
            </a:r>
          </a:p>
          <a:p>
            <a:pPr eaLnBrk="1" hangingPunct="1">
              <a:buFont typeface="Arial" panose="020B0604020202020204" pitchFamily="34" charset="0"/>
              <a:buNone/>
            </a:pPr>
            <a:r>
              <a:rPr lang="en-GB" altLang="en-US">
                <a:latin typeface="Arial" panose="020B0604020202020204" pitchFamily="34" charset="0"/>
                <a:cs typeface="Arial" panose="020B0604020202020204" pitchFamily="34" charset="0"/>
              </a:rPr>
              <a:t>süß</a:t>
            </a:r>
          </a:p>
          <a:p>
            <a:pPr eaLnBrk="1" hangingPunct="1">
              <a:buFont typeface="Arial" panose="020B0604020202020204" pitchFamily="34" charset="0"/>
              <a:buNone/>
            </a:pPr>
            <a:r>
              <a:rPr lang="en-GB" altLang="en-US">
                <a:latin typeface="Arial" panose="020B0604020202020204" pitchFamily="34" charset="0"/>
                <a:cs typeface="Arial" panose="020B0604020202020204" pitchFamily="34" charset="0"/>
              </a:rPr>
              <a:t>langweilig</a:t>
            </a:r>
          </a:p>
          <a:p>
            <a:pPr eaLnBrk="1" hangingPunct="1">
              <a:buFont typeface="Arial" panose="020B0604020202020204" pitchFamily="34" charset="0"/>
              <a:buNone/>
            </a:pPr>
            <a:r>
              <a:rPr lang="en-GB" altLang="en-US">
                <a:latin typeface="Arial" panose="020B0604020202020204" pitchFamily="34" charset="0"/>
                <a:cs typeface="Arial" panose="020B0604020202020204" pitchFamily="34" charset="0"/>
              </a:rPr>
              <a:t>doof</a:t>
            </a:r>
          </a:p>
          <a:p>
            <a:pPr eaLnBrk="1" hangingPunct="1">
              <a:buFont typeface="Arial" panose="020B0604020202020204" pitchFamily="34" charset="0"/>
              <a:buNone/>
            </a:pPr>
            <a:r>
              <a:rPr lang="en-GB" altLang="en-US">
                <a:latin typeface="Arial" panose="020B0604020202020204" pitchFamily="34" charset="0"/>
                <a:cs typeface="Arial" panose="020B0604020202020204" pitchFamily="34" charset="0"/>
              </a:rPr>
              <a:t>toll</a:t>
            </a:r>
          </a:p>
        </p:txBody>
      </p:sp>
      <p:sp>
        <p:nvSpPr>
          <p:cNvPr id="40966" name="Content Placeholder 7">
            <a:extLst>
              <a:ext uri="{FF2B5EF4-FFF2-40B4-BE49-F238E27FC236}">
                <a16:creationId xmlns:a16="http://schemas.microsoft.com/office/drawing/2014/main" id="{0C9B3FBB-1915-417C-B68D-ECD025C91162}"/>
              </a:ext>
            </a:extLst>
          </p:cNvPr>
          <p:cNvSpPr>
            <a:spLocks noGrp="1"/>
          </p:cNvSpPr>
          <p:nvPr>
            <p:ph sz="half" idx="2"/>
          </p:nvPr>
        </p:nvSpPr>
        <p:spPr/>
        <p:txBody>
          <a:bodyPr/>
          <a:lstStyle/>
          <a:p>
            <a:pPr eaLnBrk="1" hangingPunct="1">
              <a:buFont typeface="Arial" panose="020B0604020202020204" pitchFamily="34" charset="0"/>
              <a:buNone/>
            </a:pPr>
            <a:r>
              <a:rPr lang="en-GB" altLang="en-US">
                <a:latin typeface="Arial" panose="020B0604020202020204" pitchFamily="34" charset="0"/>
                <a:cs typeface="Arial" panose="020B0604020202020204" pitchFamily="34" charset="0"/>
              </a:rPr>
              <a:t>boring</a:t>
            </a:r>
          </a:p>
          <a:p>
            <a:pPr eaLnBrk="1" hangingPunct="1">
              <a:buFont typeface="Arial" panose="020B0604020202020204" pitchFamily="34" charset="0"/>
              <a:buNone/>
            </a:pPr>
            <a:r>
              <a:rPr lang="en-GB" altLang="en-US">
                <a:latin typeface="Arial" panose="020B0604020202020204" pitchFamily="34" charset="0"/>
                <a:cs typeface="Arial" panose="020B0604020202020204" pitchFamily="34" charset="0"/>
              </a:rPr>
              <a:t>great </a:t>
            </a:r>
          </a:p>
          <a:p>
            <a:pPr eaLnBrk="1" hangingPunct="1">
              <a:buFont typeface="Arial" panose="020B0604020202020204" pitchFamily="34" charset="0"/>
              <a:buNone/>
            </a:pPr>
            <a:r>
              <a:rPr lang="en-GB" altLang="en-US">
                <a:latin typeface="Arial" panose="020B0604020202020204" pitchFamily="34" charset="0"/>
                <a:cs typeface="Arial" panose="020B0604020202020204" pitchFamily="34" charset="0"/>
              </a:rPr>
              <a:t>sweet </a:t>
            </a:r>
          </a:p>
          <a:p>
            <a:pPr eaLnBrk="1" hangingPunct="1">
              <a:buFont typeface="Arial" panose="020B0604020202020204" pitchFamily="34" charset="0"/>
              <a:buNone/>
            </a:pPr>
            <a:r>
              <a:rPr lang="en-GB" altLang="en-US">
                <a:latin typeface="Arial" panose="020B0604020202020204" pitchFamily="34" charset="0"/>
                <a:cs typeface="Arial" panose="020B0604020202020204" pitchFamily="34" charset="0"/>
              </a:rPr>
              <a:t>fantastic</a:t>
            </a:r>
          </a:p>
          <a:p>
            <a:pPr eaLnBrk="1" hangingPunct="1">
              <a:buFont typeface="Arial" panose="020B0604020202020204" pitchFamily="34" charset="0"/>
              <a:buNone/>
            </a:pPr>
            <a:r>
              <a:rPr lang="en-GB" altLang="en-US">
                <a:latin typeface="Arial" panose="020B0604020202020204" pitchFamily="34" charset="0"/>
                <a:cs typeface="Arial" panose="020B0604020202020204" pitchFamily="34" charset="0"/>
              </a:rPr>
              <a:t>stupid</a:t>
            </a:r>
          </a:p>
          <a:p>
            <a:pPr eaLnBrk="1" hangingPunct="1">
              <a:buFont typeface="Arial" panose="020B0604020202020204" pitchFamily="34" charset="0"/>
              <a:buNone/>
            </a:pPr>
            <a:r>
              <a:rPr lang="en-GB" altLang="en-US">
                <a:latin typeface="Arial" panose="020B0604020202020204" pitchFamily="34" charset="0"/>
                <a:cs typeface="Arial" panose="020B0604020202020204" pitchFamily="34" charset="0"/>
              </a:rPr>
              <a:t>funny</a:t>
            </a:r>
          </a:p>
          <a:p>
            <a:pPr eaLnBrk="1" hangingPunct="1">
              <a:buFont typeface="Arial" panose="020B0604020202020204" pitchFamily="34" charset="0"/>
              <a:buNone/>
            </a:pPr>
            <a:r>
              <a:rPr lang="en-GB" altLang="en-US">
                <a:latin typeface="Arial" panose="020B0604020202020204" pitchFamily="34" charset="0"/>
                <a:cs typeface="Arial" panose="020B0604020202020204" pitchFamily="34" charset="0"/>
              </a:rPr>
              <a:t>interesting</a:t>
            </a:r>
          </a:p>
          <a:p>
            <a:pPr eaLnBrk="1" hangingPunct="1">
              <a:buFont typeface="Arial" panose="020B0604020202020204" pitchFamily="34" charset="0"/>
              <a:buNone/>
            </a:pPr>
            <a:endParaRPr lang="en-GB"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1C4F65-6197-4297-871D-18C3DE3F3E70}"/>
              </a:ext>
            </a:extLst>
          </p:cNvPr>
          <p:cNvSpPr txBox="1"/>
          <p:nvPr/>
        </p:nvSpPr>
        <p:spPr>
          <a:xfrm>
            <a:off x="587828" y="130628"/>
            <a:ext cx="11234057" cy="2092881"/>
          </a:xfrm>
          <a:prstGeom prst="rect">
            <a:avLst/>
          </a:prstGeom>
          <a:noFill/>
        </p:spPr>
        <p:txBody>
          <a:bodyPr wrap="square" rtlCol="0">
            <a:spAutoFit/>
          </a:bodyPr>
          <a:lstStyle/>
          <a:p>
            <a:r>
              <a:rPr lang="en-US" sz="2600" dirty="0"/>
              <a:t>Log on to </a:t>
            </a:r>
            <a:r>
              <a:rPr lang="en-US" sz="2600" dirty="0" err="1"/>
              <a:t>Linguascope</a:t>
            </a:r>
            <a:r>
              <a:rPr lang="en-US" sz="2600" dirty="0"/>
              <a:t> and </a:t>
            </a:r>
            <a:r>
              <a:rPr lang="en-US" sz="2600" dirty="0" err="1"/>
              <a:t>practise</a:t>
            </a:r>
            <a:r>
              <a:rPr lang="en-US" sz="2600" dirty="0"/>
              <a:t> the ‘tv </a:t>
            </a:r>
            <a:r>
              <a:rPr lang="en-US" sz="2600" dirty="0" err="1"/>
              <a:t>programme</a:t>
            </a:r>
            <a:r>
              <a:rPr lang="en-US" sz="2600" dirty="0"/>
              <a:t> and film genre’ phrases. They are in the beginner section). Make a note of any new words you come across:</a:t>
            </a:r>
          </a:p>
          <a:p>
            <a:endParaRPr lang="en-US" sz="2600" dirty="0"/>
          </a:p>
          <a:p>
            <a:r>
              <a:rPr lang="en-US" sz="2600" dirty="0"/>
              <a:t>Username – </a:t>
            </a:r>
            <a:r>
              <a:rPr lang="en-US" sz="2600" dirty="0" err="1"/>
              <a:t>kingshill</a:t>
            </a:r>
            <a:r>
              <a:rPr lang="en-US" sz="2600" dirty="0"/>
              <a:t>                          password – mfl123*</a:t>
            </a:r>
            <a:endParaRPr lang="en-GB" sz="2600" dirty="0"/>
          </a:p>
        </p:txBody>
      </p:sp>
      <p:pic>
        <p:nvPicPr>
          <p:cNvPr id="5" name="Picture 4">
            <a:extLst>
              <a:ext uri="{FF2B5EF4-FFF2-40B4-BE49-F238E27FC236}">
                <a16:creationId xmlns:a16="http://schemas.microsoft.com/office/drawing/2014/main" id="{0F078627-5253-4CCA-87B9-8F929CBA411E}"/>
              </a:ext>
            </a:extLst>
          </p:cNvPr>
          <p:cNvPicPr>
            <a:picLocks noChangeAspect="1"/>
          </p:cNvPicPr>
          <p:nvPr/>
        </p:nvPicPr>
        <p:blipFill>
          <a:blip r:embed="rId2"/>
          <a:stretch>
            <a:fillRect/>
          </a:stretch>
        </p:blipFill>
        <p:spPr>
          <a:xfrm>
            <a:off x="1226802" y="2780601"/>
            <a:ext cx="8782050" cy="3276600"/>
          </a:xfrm>
          <a:prstGeom prst="rect">
            <a:avLst/>
          </a:prstGeom>
        </p:spPr>
      </p:pic>
      <p:sp>
        <p:nvSpPr>
          <p:cNvPr id="4" name="Oval 3">
            <a:extLst>
              <a:ext uri="{FF2B5EF4-FFF2-40B4-BE49-F238E27FC236}">
                <a16:creationId xmlns:a16="http://schemas.microsoft.com/office/drawing/2014/main" id="{3D2D8595-1080-4074-80F6-2ACBE1E5C0B8}"/>
              </a:ext>
            </a:extLst>
          </p:cNvPr>
          <p:cNvSpPr/>
          <p:nvPr/>
        </p:nvSpPr>
        <p:spPr>
          <a:xfrm>
            <a:off x="6795083" y="2985622"/>
            <a:ext cx="3372374" cy="1619933"/>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753376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TotalTime>
  <Words>1270</Words>
  <Application>Microsoft Office PowerPoint</Application>
  <PresentationFormat>Widescreen</PresentationFormat>
  <Paragraphs>177</Paragraphs>
  <Slides>28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Use the vocabulary sheet on the previous slide to translate these sentences in to German</vt:lpstr>
      <vt:lpstr>PowerPoint Presentation</vt:lpstr>
      <vt:lpstr>Fernsehen – watching TV Spend some time looking at the vocabulary on here which you looked at last week.</vt:lpstr>
      <vt:lpstr>Without looking at your notes, can you match up the following?</vt:lpstr>
      <vt:lpstr>PowerPoint Presentation</vt:lpstr>
      <vt:lpstr>PowerPoint Presentation</vt:lpstr>
      <vt:lpstr>PowerPoint Presentation</vt:lpstr>
      <vt:lpstr>PowerPoint Presentation</vt:lpstr>
      <vt:lpstr>Make a poster of the after school activies?</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osi.local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Brown</dc:creator>
  <cp:lastModifiedBy>Helen Brown</cp:lastModifiedBy>
  <cp:revision>49</cp:revision>
  <dcterms:created xsi:type="dcterms:W3CDTF">2021-09-01T11:16:35Z</dcterms:created>
  <dcterms:modified xsi:type="dcterms:W3CDTF">2022-06-17T18:38:52Z</dcterms:modified>
</cp:coreProperties>
</file>