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62" r:id="rId5"/>
    <p:sldId id="263" r:id="rId6"/>
    <p:sldId id="264" r:id="rId7"/>
    <p:sldId id="258" r:id="rId8"/>
    <p:sldId id="265" r:id="rId9"/>
    <p:sldId id="266" r:id="rId10"/>
    <p:sldId id="267" r:id="rId11"/>
    <p:sldId id="270" r:id="rId12"/>
    <p:sldId id="271" r:id="rId13"/>
    <p:sldId id="272" r:id="rId14"/>
    <p:sldId id="259" r:id="rId15"/>
    <p:sldId id="273" r:id="rId16"/>
    <p:sldId id="274" r:id="rId17"/>
    <p:sldId id="260" r:id="rId18"/>
    <p:sldId id="275" r:id="rId19"/>
    <p:sldId id="276" r:id="rId20"/>
    <p:sldId id="269" r:id="rId21"/>
    <p:sldId id="26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57" autoAdjust="0"/>
    <p:restoredTop sz="94660"/>
  </p:normalViewPr>
  <p:slideViewPr>
    <p:cSldViewPr snapToGrid="0">
      <p:cViewPr varScale="1">
        <p:scale>
          <a:sx n="65" d="100"/>
          <a:sy n="65" d="100"/>
        </p:scale>
        <p:origin x="72"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6/24/2022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6/24/2022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6/24/2022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6/24/2022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6/24/2022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6/24/2022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6/24/2022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6/24/2022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6/24/2022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6/24/2022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6/24/2022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6/24/2022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7.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quizlet.com/_bpd2nn?x=1qqt&amp;i=1jjrw5"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wma"/><Relationship Id="rId7" Type="http://schemas.openxmlformats.org/officeDocument/2006/relationships/image" Target="../media/image7.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6.png"/><Relationship Id="rId5" Type="http://schemas.openxmlformats.org/officeDocument/2006/relationships/slideLayout" Target="../slideLayouts/slideLayout7.xml"/><Relationship Id="rId4" Type="http://schemas.openxmlformats.org/officeDocument/2006/relationships/audio" Target="../media/media2.wma"/><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wordreference.com/"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7.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370975"/>
          </a:xfrm>
          <a:prstGeom prst="rect">
            <a:avLst/>
          </a:prstGeom>
        </p:spPr>
        <p:txBody>
          <a:bodyPr wrap="square">
            <a:spAutoFit/>
          </a:bodyPr>
          <a:lstStyle/>
          <a:p>
            <a:r>
              <a:rPr lang="en-GB" sz="2400" b="1" u="sng" dirty="0" smtClean="0">
                <a:effectLst/>
                <a:latin typeface="Calibri" panose="020F0502020204030204" pitchFamily="34" charset="0"/>
                <a:ea typeface="Calibri" panose="020F0502020204030204" pitchFamily="34" charset="0"/>
                <a:cs typeface="Times New Roman" panose="02020603050405020304" pitchFamily="18" charset="0"/>
              </a:rPr>
              <a:t>Year 9 French TERM 1</a:t>
            </a:r>
            <a:r>
              <a:rPr lang="en-GB" sz="2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smtClean="0">
                <a:latin typeface="Calibri" panose="020F0502020204030204" pitchFamily="34" charset="0"/>
                <a:cs typeface="Times New Roman" panose="02020603050405020304" pitchFamily="18" charset="0"/>
              </a:rPr>
              <a:t>Studio 2 textbook, chapter 1</a:t>
            </a: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a:t>
            </a: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Pupils can also revise vocabulary on </a:t>
            </a:r>
            <a:r>
              <a:rPr lang="en-GB" sz="2400" b="1" dirty="0" err="1" smtClean="0">
                <a:latin typeface="Calibri" panose="020F0502020204030204" pitchFamily="34" charset="0"/>
                <a:cs typeface="Times New Roman" panose="02020603050405020304" pitchFamily="18" charset="0"/>
              </a:rPr>
              <a:t>Linguascope</a:t>
            </a:r>
            <a:r>
              <a:rPr lang="en-GB" sz="2400" b="1" dirty="0" smtClean="0">
                <a:latin typeface="Calibri" panose="020F0502020204030204" pitchFamily="34" charset="0"/>
                <a:cs typeface="Times New Roman" panose="02020603050405020304" pitchFamily="18" charset="0"/>
              </a:rPr>
              <a:t>- </a:t>
            </a:r>
          </a:p>
          <a:p>
            <a:r>
              <a:rPr lang="en-GB" sz="2400" b="1" dirty="0" smtClean="0">
                <a:latin typeface="Calibri" panose="020F0502020204030204" pitchFamily="34" charset="0"/>
                <a:cs typeface="Times New Roman" panose="02020603050405020304" pitchFamily="18" charset="0"/>
              </a:rPr>
              <a:t>Username is </a:t>
            </a:r>
            <a:r>
              <a:rPr lang="en-GB" sz="2400" b="1" dirty="0" err="1" smtClean="0">
                <a:latin typeface="Calibri" panose="020F0502020204030204" pitchFamily="34" charset="0"/>
                <a:cs typeface="Times New Roman" panose="02020603050405020304" pitchFamily="18" charset="0"/>
              </a:rPr>
              <a:t>kingshill</a:t>
            </a:r>
            <a:r>
              <a:rPr lang="en-GB" sz="2400" b="1" dirty="0" smtClean="0">
                <a:latin typeface="Calibri" panose="020F0502020204030204" pitchFamily="34" charset="0"/>
                <a:cs typeface="Times New Roman" panose="02020603050405020304" pitchFamily="18" charset="0"/>
              </a:rPr>
              <a:t>    password is bonjour123</a:t>
            </a:r>
          </a:p>
          <a:p>
            <a:r>
              <a:rPr lang="en-GB" sz="2400" dirty="0" smtClean="0"/>
              <a:t>Any new vocabulary they learn can be written in their orange books or on paper. </a:t>
            </a:r>
          </a:p>
          <a:p>
            <a:endParaRPr lang="en-GB" sz="2400" b="1" dirty="0" smtClean="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smtClean="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343918" y="3283183"/>
            <a:ext cx="1420298" cy="859997"/>
          </a:xfrm>
          <a:prstGeom prst="rect">
            <a:avLst/>
          </a:prstGeom>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10110903" y="179161"/>
            <a:ext cx="977807" cy="722360"/>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2440" y="1123703"/>
            <a:ext cx="9782175" cy="4800600"/>
          </a:xfrm>
          <a:prstGeom prst="rect">
            <a:avLst/>
          </a:prstGeom>
        </p:spPr>
      </p:pic>
      <p:sp>
        <p:nvSpPr>
          <p:cNvPr id="3" name="TextBox 2"/>
          <p:cNvSpPr txBox="1"/>
          <p:nvPr/>
        </p:nvSpPr>
        <p:spPr>
          <a:xfrm>
            <a:off x="142504" y="2057216"/>
            <a:ext cx="2078182" cy="1754326"/>
          </a:xfrm>
          <a:prstGeom prst="rect">
            <a:avLst/>
          </a:prstGeom>
          <a:noFill/>
        </p:spPr>
        <p:txBody>
          <a:bodyPr wrap="square" rtlCol="0">
            <a:spAutoFit/>
          </a:bodyPr>
          <a:lstStyle/>
          <a:p>
            <a:r>
              <a:rPr lang="en-GB" dirty="0" smtClean="0"/>
              <a:t>Make some sentences out of this sentence builder and translate them into English.</a:t>
            </a:r>
            <a:endParaRPr lang="en-GB" dirty="0"/>
          </a:p>
        </p:txBody>
      </p:sp>
    </p:spTree>
    <p:extLst>
      <p:ext uri="{BB962C8B-B14F-4D97-AF65-F5344CB8AC3E}">
        <p14:creationId xmlns:p14="http://schemas.microsoft.com/office/powerpoint/2010/main" val="2635695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68686" y="2055421"/>
            <a:ext cx="6096000" cy="2438400"/>
          </a:xfrm>
          <a:prstGeom prst="rect">
            <a:avLst/>
          </a:prstGeom>
        </p:spPr>
      </p:pic>
      <p:sp>
        <p:nvSpPr>
          <p:cNvPr id="3" name="Title 1"/>
          <p:cNvSpPr txBox="1">
            <a:spLocks/>
          </p:cNvSpPr>
          <p:nvPr/>
        </p:nvSpPr>
        <p:spPr>
          <a:xfrm>
            <a:off x="204018" y="296020"/>
            <a:ext cx="3192325" cy="564023"/>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Week 3 </a:t>
            </a:r>
            <a:r>
              <a:rPr lang="en-GB" sz="2800" b="1" u="sng" dirty="0" smtClean="0"/>
              <a:t>w/c 19</a:t>
            </a:r>
            <a:r>
              <a:rPr lang="en-GB" sz="2800" b="1" u="sng" baseline="30000" dirty="0" smtClean="0"/>
              <a:t>th</a:t>
            </a:r>
            <a:r>
              <a:rPr lang="en-GB" sz="2800" b="1" u="sng" dirty="0" smtClean="0"/>
              <a:t> September</a:t>
            </a:r>
            <a:br>
              <a:rPr lang="en-GB" sz="2800" b="1" u="sng" dirty="0" smtClean="0"/>
            </a:br>
            <a:r>
              <a:rPr lang="en-US" sz="2800" dirty="0" smtClean="0"/>
              <a:t> </a:t>
            </a:r>
            <a:endParaRPr lang="en-GB" sz="2800" dirty="0"/>
          </a:p>
        </p:txBody>
      </p:sp>
    </p:spTree>
    <p:extLst>
      <p:ext uri="{BB962C8B-B14F-4D97-AF65-F5344CB8AC3E}">
        <p14:creationId xmlns:p14="http://schemas.microsoft.com/office/powerpoint/2010/main" val="740639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181850" y="178991"/>
            <a:ext cx="5010150" cy="4019550"/>
          </a:xfrm>
          <a:prstGeom prst="rect">
            <a:avLst/>
          </a:prstGeom>
        </p:spPr>
      </p:pic>
      <p:sp>
        <p:nvSpPr>
          <p:cNvPr id="4" name="TextBox 3"/>
          <p:cNvSpPr txBox="1"/>
          <p:nvPr/>
        </p:nvSpPr>
        <p:spPr>
          <a:xfrm>
            <a:off x="5248894" y="178991"/>
            <a:ext cx="2078182" cy="1200329"/>
          </a:xfrm>
          <a:prstGeom prst="rect">
            <a:avLst/>
          </a:prstGeom>
          <a:noFill/>
        </p:spPr>
        <p:txBody>
          <a:bodyPr wrap="square" rtlCol="0">
            <a:spAutoFit/>
          </a:bodyPr>
          <a:lstStyle/>
          <a:p>
            <a:r>
              <a:rPr lang="en-GB" dirty="0" smtClean="0"/>
              <a:t>Can you put the words in these sentences in the right order?</a:t>
            </a:r>
            <a:endParaRPr lang="en-GB" dirty="0"/>
          </a:p>
        </p:txBody>
      </p:sp>
      <p:pic>
        <p:nvPicPr>
          <p:cNvPr id="5" name="Picture 4"/>
          <p:cNvPicPr>
            <a:picLocks noChangeAspect="1"/>
          </p:cNvPicPr>
          <p:nvPr/>
        </p:nvPicPr>
        <p:blipFill>
          <a:blip r:embed="rId5"/>
          <a:stretch>
            <a:fillRect/>
          </a:stretch>
        </p:blipFill>
        <p:spPr>
          <a:xfrm>
            <a:off x="117949" y="3382999"/>
            <a:ext cx="6852867" cy="2859521"/>
          </a:xfrm>
          <a:prstGeom prst="rect">
            <a:avLst/>
          </a:prstGeom>
        </p:spPr>
      </p:pic>
      <p:pic>
        <p:nvPicPr>
          <p:cNvPr id="6" name="09 Track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49" y="2773399"/>
            <a:ext cx="609600" cy="609600"/>
          </a:xfrm>
          <a:prstGeom prst="rect">
            <a:avLst/>
          </a:prstGeom>
        </p:spPr>
      </p:pic>
      <p:sp>
        <p:nvSpPr>
          <p:cNvPr id="7" name="TextBox 6"/>
          <p:cNvSpPr txBox="1"/>
          <p:nvPr/>
        </p:nvSpPr>
        <p:spPr>
          <a:xfrm>
            <a:off x="938583" y="1905671"/>
            <a:ext cx="2078182" cy="1477328"/>
          </a:xfrm>
          <a:prstGeom prst="rect">
            <a:avLst/>
          </a:prstGeom>
          <a:noFill/>
        </p:spPr>
        <p:txBody>
          <a:bodyPr wrap="square" rtlCol="0">
            <a:spAutoFit/>
          </a:bodyPr>
          <a:lstStyle/>
          <a:p>
            <a:r>
              <a:rPr lang="en-GB" dirty="0" smtClean="0"/>
              <a:t>Listen to the recording and fill in the table with the type of book and an opinion about it</a:t>
            </a:r>
            <a:endParaRPr lang="en-GB" dirty="0"/>
          </a:p>
        </p:txBody>
      </p:sp>
    </p:spTree>
    <p:extLst>
      <p:ext uri="{BB962C8B-B14F-4D97-AF65-F5344CB8AC3E}">
        <p14:creationId xmlns:p14="http://schemas.microsoft.com/office/powerpoint/2010/main" val="3064999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85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02612" y="108815"/>
            <a:ext cx="9839325" cy="2857500"/>
          </a:xfrm>
          <a:prstGeom prst="rect">
            <a:avLst/>
          </a:prstGeom>
        </p:spPr>
      </p:pic>
      <p:sp>
        <p:nvSpPr>
          <p:cNvPr id="3" name="TextBox 2"/>
          <p:cNvSpPr txBox="1"/>
          <p:nvPr/>
        </p:nvSpPr>
        <p:spPr>
          <a:xfrm>
            <a:off x="143184" y="309619"/>
            <a:ext cx="2078182" cy="1477328"/>
          </a:xfrm>
          <a:prstGeom prst="rect">
            <a:avLst/>
          </a:prstGeom>
          <a:noFill/>
        </p:spPr>
        <p:txBody>
          <a:bodyPr wrap="square" rtlCol="0">
            <a:spAutoFit/>
          </a:bodyPr>
          <a:lstStyle/>
          <a:p>
            <a:r>
              <a:rPr lang="en-GB" dirty="0" smtClean="0"/>
              <a:t>Read the text and choose the correct verb to finish the sentences on the right.</a:t>
            </a:r>
            <a:endParaRPr lang="en-GB" dirty="0"/>
          </a:p>
        </p:txBody>
      </p:sp>
      <p:pic>
        <p:nvPicPr>
          <p:cNvPr id="4" name="Picture 3">
            <a:extLst>
              <a:ext uri="{FF2B5EF4-FFF2-40B4-BE49-F238E27FC236}">
                <a16:creationId xmlns:a16="http://schemas.microsoft.com/office/drawing/2014/main" xmlns="" id="{2B865C46-DAC9-48B7-925A-2D1691469E38}"/>
              </a:ext>
            </a:extLst>
          </p:cNvPr>
          <p:cNvPicPr>
            <a:picLocks noChangeAspect="1"/>
          </p:cNvPicPr>
          <p:nvPr/>
        </p:nvPicPr>
        <p:blipFill rotWithShape="1">
          <a:blip r:embed="rId3"/>
          <a:srcRect l="53937" t="19185" r="7476" b="9380"/>
          <a:stretch/>
        </p:blipFill>
        <p:spPr>
          <a:xfrm>
            <a:off x="6585827" y="2966315"/>
            <a:ext cx="3879842" cy="4038204"/>
          </a:xfrm>
          <a:prstGeom prst="rect">
            <a:avLst/>
          </a:prstGeom>
        </p:spPr>
      </p:pic>
      <p:sp>
        <p:nvSpPr>
          <p:cNvPr id="5" name="TextBox 4"/>
          <p:cNvSpPr txBox="1"/>
          <p:nvPr/>
        </p:nvSpPr>
        <p:spPr>
          <a:xfrm>
            <a:off x="4618202" y="3905863"/>
            <a:ext cx="2078182" cy="1477328"/>
          </a:xfrm>
          <a:prstGeom prst="rect">
            <a:avLst/>
          </a:prstGeom>
          <a:noFill/>
        </p:spPr>
        <p:txBody>
          <a:bodyPr wrap="square" rtlCol="0">
            <a:spAutoFit/>
          </a:bodyPr>
          <a:lstStyle/>
          <a:p>
            <a:r>
              <a:rPr lang="en-GB" dirty="0" smtClean="0"/>
              <a:t>Copy the grammar box into your book. Can you write up a rule for conjugating -</a:t>
            </a:r>
            <a:r>
              <a:rPr lang="en-GB" dirty="0" err="1" smtClean="0"/>
              <a:t>ir</a:t>
            </a:r>
            <a:r>
              <a:rPr lang="en-GB" dirty="0" smtClean="0"/>
              <a:t> and -re verbs?</a:t>
            </a:r>
            <a:endParaRPr lang="en-GB" dirty="0"/>
          </a:p>
        </p:txBody>
      </p:sp>
    </p:spTree>
    <p:extLst>
      <p:ext uri="{BB962C8B-B14F-4D97-AF65-F5344CB8AC3E}">
        <p14:creationId xmlns:p14="http://schemas.microsoft.com/office/powerpoint/2010/main" val="4192103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0189" y="1626919"/>
            <a:ext cx="5077027" cy="4364462"/>
          </a:xfrm>
          <a:prstGeom prst="rect">
            <a:avLst/>
          </a:prstGeom>
        </p:spPr>
      </p:pic>
      <p:pic>
        <p:nvPicPr>
          <p:cNvPr id="3" name="Picture 2"/>
          <p:cNvPicPr>
            <a:picLocks noChangeAspect="1"/>
          </p:cNvPicPr>
          <p:nvPr/>
        </p:nvPicPr>
        <p:blipFill>
          <a:blip r:embed="rId3"/>
          <a:stretch>
            <a:fillRect/>
          </a:stretch>
        </p:blipFill>
        <p:spPr>
          <a:xfrm>
            <a:off x="6537235" y="0"/>
            <a:ext cx="4487080" cy="6777118"/>
          </a:xfrm>
          <a:prstGeom prst="rect">
            <a:avLst/>
          </a:prstGeom>
        </p:spPr>
      </p:pic>
      <p:sp>
        <p:nvSpPr>
          <p:cNvPr id="4" name="Title 1"/>
          <p:cNvSpPr txBox="1">
            <a:spLocks/>
          </p:cNvSpPr>
          <p:nvPr/>
        </p:nvSpPr>
        <p:spPr>
          <a:xfrm>
            <a:off x="204018" y="296020"/>
            <a:ext cx="3192325" cy="564023"/>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Week 4 </a:t>
            </a:r>
            <a:r>
              <a:rPr lang="en-GB" sz="2800" b="1" u="sng" dirty="0" smtClean="0"/>
              <a:t>w/c 26</a:t>
            </a:r>
            <a:r>
              <a:rPr lang="en-GB" sz="2800" b="1" u="sng" baseline="30000" dirty="0" smtClean="0"/>
              <a:t>th</a:t>
            </a:r>
            <a:r>
              <a:rPr lang="en-GB" sz="2800" b="1" u="sng" dirty="0" smtClean="0"/>
              <a:t> September</a:t>
            </a:r>
            <a:br>
              <a:rPr lang="en-GB" sz="2800" b="1" u="sng" dirty="0" smtClean="0"/>
            </a:br>
            <a:r>
              <a:rPr lang="en-US" sz="2800" dirty="0" smtClean="0"/>
              <a:t> </a:t>
            </a:r>
            <a:endParaRPr lang="en-GB" sz="2800" dirty="0"/>
          </a:p>
        </p:txBody>
      </p:sp>
    </p:spTree>
    <p:extLst>
      <p:ext uri="{BB962C8B-B14F-4D97-AF65-F5344CB8AC3E}">
        <p14:creationId xmlns:p14="http://schemas.microsoft.com/office/powerpoint/2010/main" val="3198908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834060" y="773936"/>
            <a:ext cx="7991475" cy="5286375"/>
          </a:xfrm>
          <a:prstGeom prst="rect">
            <a:avLst/>
          </a:prstGeom>
        </p:spPr>
      </p:pic>
      <p:sp>
        <p:nvSpPr>
          <p:cNvPr id="3" name="TextBox 2"/>
          <p:cNvSpPr txBox="1"/>
          <p:nvPr/>
        </p:nvSpPr>
        <p:spPr>
          <a:xfrm>
            <a:off x="1126856" y="2480824"/>
            <a:ext cx="2078182" cy="923330"/>
          </a:xfrm>
          <a:prstGeom prst="rect">
            <a:avLst/>
          </a:prstGeom>
          <a:noFill/>
        </p:spPr>
        <p:txBody>
          <a:bodyPr wrap="square" rtlCol="0">
            <a:spAutoFit/>
          </a:bodyPr>
          <a:lstStyle/>
          <a:p>
            <a:r>
              <a:rPr lang="en-GB" dirty="0" smtClean="0"/>
              <a:t>Listen to the recording and fill in the table.</a:t>
            </a:r>
            <a:endParaRPr lang="en-GB" dirty="0"/>
          </a:p>
        </p:txBody>
      </p:sp>
      <p:pic>
        <p:nvPicPr>
          <p:cNvPr id="4" name="10 Track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56347" y="1730920"/>
            <a:ext cx="609600" cy="609600"/>
          </a:xfrm>
          <a:prstGeom prst="rect">
            <a:avLst/>
          </a:prstGeom>
        </p:spPr>
      </p:pic>
    </p:spTree>
    <p:extLst>
      <p:ext uri="{BB962C8B-B14F-4D97-AF65-F5344CB8AC3E}">
        <p14:creationId xmlns:p14="http://schemas.microsoft.com/office/powerpoint/2010/main" val="34443364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031" t="16558" r="2939" b="17397"/>
          <a:stretch/>
        </p:blipFill>
        <p:spPr>
          <a:xfrm>
            <a:off x="191399" y="1959129"/>
            <a:ext cx="5807373" cy="3470439"/>
          </a:xfrm>
          <a:prstGeom prst="rect">
            <a:avLst/>
          </a:prstGeom>
        </p:spPr>
      </p:pic>
      <p:pic>
        <p:nvPicPr>
          <p:cNvPr id="3" name="Picture 2"/>
          <p:cNvPicPr>
            <a:picLocks noChangeAspect="1"/>
          </p:cNvPicPr>
          <p:nvPr/>
        </p:nvPicPr>
        <p:blipFill rotWithShape="1">
          <a:blip r:embed="rId3"/>
          <a:srcRect l="2892" t="33535" r="2379" b="34561"/>
          <a:stretch/>
        </p:blipFill>
        <p:spPr>
          <a:xfrm>
            <a:off x="6307192" y="2758244"/>
            <a:ext cx="5559142" cy="1872208"/>
          </a:xfrm>
          <a:prstGeom prst="rect">
            <a:avLst/>
          </a:prstGeom>
        </p:spPr>
      </p:pic>
      <p:sp>
        <p:nvSpPr>
          <p:cNvPr id="4" name="TextBox 3"/>
          <p:cNvSpPr txBox="1"/>
          <p:nvPr/>
        </p:nvSpPr>
        <p:spPr>
          <a:xfrm>
            <a:off x="711219" y="548912"/>
            <a:ext cx="2078182" cy="923330"/>
          </a:xfrm>
          <a:prstGeom prst="rect">
            <a:avLst/>
          </a:prstGeom>
          <a:noFill/>
        </p:spPr>
        <p:txBody>
          <a:bodyPr wrap="square" rtlCol="0">
            <a:spAutoFit/>
          </a:bodyPr>
          <a:lstStyle/>
          <a:p>
            <a:r>
              <a:rPr lang="en-GB" dirty="0" smtClean="0"/>
              <a:t>Read the text and correct the errors in the sentences:</a:t>
            </a:r>
            <a:endParaRPr lang="en-GB" dirty="0"/>
          </a:p>
        </p:txBody>
      </p:sp>
    </p:spTree>
    <p:extLst>
      <p:ext uri="{BB962C8B-B14F-4D97-AF65-F5344CB8AC3E}">
        <p14:creationId xmlns:p14="http://schemas.microsoft.com/office/powerpoint/2010/main" val="2938483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28086" y="1413164"/>
            <a:ext cx="4846281" cy="3745429"/>
          </a:xfrm>
          <a:prstGeom prst="rect">
            <a:avLst/>
          </a:prstGeom>
        </p:spPr>
      </p:pic>
      <p:sp>
        <p:nvSpPr>
          <p:cNvPr id="4" name="Title 1"/>
          <p:cNvSpPr txBox="1">
            <a:spLocks/>
          </p:cNvSpPr>
          <p:nvPr/>
        </p:nvSpPr>
        <p:spPr>
          <a:xfrm>
            <a:off x="204018" y="296020"/>
            <a:ext cx="3192325" cy="564023"/>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Week 5 </a:t>
            </a:r>
            <a:r>
              <a:rPr lang="en-GB" sz="2800" b="1" u="sng" dirty="0" smtClean="0"/>
              <a:t>w/c 3</a:t>
            </a:r>
            <a:r>
              <a:rPr lang="en-GB" sz="2800" b="1" u="sng" baseline="30000" dirty="0" smtClean="0"/>
              <a:t>rd</a:t>
            </a:r>
            <a:r>
              <a:rPr lang="en-GB" sz="2800" b="1" u="sng" dirty="0" smtClean="0"/>
              <a:t> October</a:t>
            </a:r>
            <a:br>
              <a:rPr lang="en-GB" sz="2800" b="1" u="sng" dirty="0" smtClean="0"/>
            </a:br>
            <a:r>
              <a:rPr lang="en-US" sz="2800" dirty="0" smtClean="0"/>
              <a:t> </a:t>
            </a:r>
            <a:endParaRPr lang="en-GB" sz="2800"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845" t="18829" r="20033" b="9397"/>
          <a:stretch/>
        </p:blipFill>
        <p:spPr bwMode="auto">
          <a:xfrm>
            <a:off x="486889" y="2541320"/>
            <a:ext cx="4704161" cy="3713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48726" y="1239016"/>
            <a:ext cx="2078182" cy="923330"/>
          </a:xfrm>
          <a:prstGeom prst="rect">
            <a:avLst/>
          </a:prstGeom>
          <a:noFill/>
        </p:spPr>
        <p:txBody>
          <a:bodyPr wrap="square" rtlCol="0">
            <a:spAutoFit/>
          </a:bodyPr>
          <a:lstStyle/>
          <a:p>
            <a:r>
              <a:rPr lang="en-GB" dirty="0" smtClean="0"/>
              <a:t>Copy the grammar point into your exercise book:</a:t>
            </a:r>
            <a:endParaRPr lang="en-GB" dirty="0"/>
          </a:p>
        </p:txBody>
      </p:sp>
    </p:spTree>
    <p:extLst>
      <p:ext uri="{BB962C8B-B14F-4D97-AF65-F5344CB8AC3E}">
        <p14:creationId xmlns:p14="http://schemas.microsoft.com/office/powerpoint/2010/main" val="2176608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19425" y="687532"/>
            <a:ext cx="9172575" cy="4152900"/>
          </a:xfrm>
          <a:prstGeom prst="rect">
            <a:avLst/>
          </a:prstGeom>
        </p:spPr>
      </p:pic>
      <p:sp>
        <p:nvSpPr>
          <p:cNvPr id="3" name="TextBox 2"/>
          <p:cNvSpPr txBox="1"/>
          <p:nvPr/>
        </p:nvSpPr>
        <p:spPr>
          <a:xfrm>
            <a:off x="271832" y="1298393"/>
            <a:ext cx="2078182" cy="1200329"/>
          </a:xfrm>
          <a:prstGeom prst="rect">
            <a:avLst/>
          </a:prstGeom>
          <a:noFill/>
        </p:spPr>
        <p:txBody>
          <a:bodyPr wrap="square" rtlCol="0">
            <a:spAutoFit/>
          </a:bodyPr>
          <a:lstStyle/>
          <a:p>
            <a:r>
              <a:rPr lang="en-GB" dirty="0" smtClean="0"/>
              <a:t>Read the text and put the pictures into the correct order:</a:t>
            </a:r>
            <a:endParaRPr lang="en-GB" dirty="0"/>
          </a:p>
        </p:txBody>
      </p:sp>
    </p:spTree>
    <p:extLst>
      <p:ext uri="{BB962C8B-B14F-4D97-AF65-F5344CB8AC3E}">
        <p14:creationId xmlns:p14="http://schemas.microsoft.com/office/powerpoint/2010/main" val="1954697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23339" y="1093336"/>
            <a:ext cx="8866192" cy="3942901"/>
            <a:chOff x="135914" y="2636911"/>
            <a:chExt cx="8866192" cy="3942901"/>
          </a:xfrm>
        </p:grpSpPr>
        <p:grpSp>
          <p:nvGrpSpPr>
            <p:cNvPr id="3" name="Group 2"/>
            <p:cNvGrpSpPr/>
            <p:nvPr/>
          </p:nvGrpSpPr>
          <p:grpSpPr>
            <a:xfrm>
              <a:off x="135914" y="2636911"/>
              <a:ext cx="8866192" cy="3942901"/>
              <a:chOff x="179512" y="2348880"/>
              <a:chExt cx="8866192" cy="3942901"/>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56" t="18125" r="19415" b="26008"/>
              <a:stretch/>
            </p:blipFill>
            <p:spPr bwMode="auto">
              <a:xfrm>
                <a:off x="179512" y="2348880"/>
                <a:ext cx="8866192" cy="3942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398" t="39415" r="26310" b="25504"/>
              <a:stretch/>
            </p:blipFill>
            <p:spPr bwMode="auto">
              <a:xfrm>
                <a:off x="4602832" y="3789040"/>
                <a:ext cx="4442872" cy="2502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48975" t="55734" r="23280" b="39375"/>
            <a:stretch/>
          </p:blipFill>
          <p:spPr bwMode="auto">
            <a:xfrm>
              <a:off x="135914" y="2636911"/>
              <a:ext cx="3610000" cy="288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extBox 6"/>
          <p:cNvSpPr txBox="1"/>
          <p:nvPr/>
        </p:nvSpPr>
        <p:spPr>
          <a:xfrm>
            <a:off x="271832" y="1298393"/>
            <a:ext cx="2078182" cy="2031325"/>
          </a:xfrm>
          <a:prstGeom prst="rect">
            <a:avLst/>
          </a:prstGeom>
          <a:noFill/>
        </p:spPr>
        <p:txBody>
          <a:bodyPr wrap="square" rtlCol="0">
            <a:spAutoFit/>
          </a:bodyPr>
          <a:lstStyle/>
          <a:p>
            <a:r>
              <a:rPr lang="en-GB" dirty="0" smtClean="0"/>
              <a:t>Read the text and state whether each sentence is true or false. If they are false, correct the statement to make it true.</a:t>
            </a:r>
            <a:endParaRPr lang="en-GB" dirty="0"/>
          </a:p>
        </p:txBody>
      </p:sp>
    </p:spTree>
    <p:extLst>
      <p:ext uri="{BB962C8B-B14F-4D97-AF65-F5344CB8AC3E}">
        <p14:creationId xmlns:p14="http://schemas.microsoft.com/office/powerpoint/2010/main" val="4150022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84469" y="451397"/>
            <a:ext cx="4705782" cy="5782654"/>
          </a:xfrm>
          <a:prstGeom prst="rect">
            <a:avLst/>
          </a:prstGeom>
        </p:spPr>
      </p:pic>
    </p:spTree>
    <p:extLst>
      <p:ext uri="{BB962C8B-B14F-4D97-AF65-F5344CB8AC3E}">
        <p14:creationId xmlns:p14="http://schemas.microsoft.com/office/powerpoint/2010/main" val="2153201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9544" y="1357918"/>
            <a:ext cx="6586223" cy="48511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t>This week is revision week. You need to revise all of the work that we have done this term, use this presentation for all of the vocab lists.</a:t>
            </a:r>
          </a:p>
          <a:p>
            <a:endParaRPr lang="en-US" sz="2400" b="1" dirty="0"/>
          </a:p>
          <a:p>
            <a:r>
              <a:rPr lang="en-US" sz="2400" b="1" dirty="0" smtClean="0"/>
              <a:t>You can also revise on this </a:t>
            </a:r>
            <a:r>
              <a:rPr lang="en-US" sz="2400" b="1" dirty="0" err="1" smtClean="0"/>
              <a:t>quizlet</a:t>
            </a:r>
            <a:r>
              <a:rPr lang="en-US" sz="2400" b="1" dirty="0" smtClean="0"/>
              <a:t> set:</a:t>
            </a:r>
          </a:p>
          <a:p>
            <a:r>
              <a:rPr lang="it-IT" sz="2400" dirty="0" smtClean="0">
                <a:hlinkClick r:id="rId2"/>
              </a:rPr>
              <a:t>Studio 2 module 1 revision</a:t>
            </a:r>
            <a:endParaRPr lang="en-US" sz="2400" b="1" dirty="0"/>
          </a:p>
        </p:txBody>
      </p:sp>
      <p:pic>
        <p:nvPicPr>
          <p:cNvPr id="1026" name="Picture 2" descr="Revision Stock Illustrations – 2,459 Revision Stock Illustrations, Vectors  &amp;amp; Clipart - Dreams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6246" y="866306"/>
            <a:ext cx="3656419" cy="19653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4000" y="619669"/>
            <a:ext cx="4510504" cy="461665"/>
          </a:xfrm>
          <a:prstGeom prst="rect">
            <a:avLst/>
          </a:prstGeom>
          <a:noFill/>
        </p:spPr>
        <p:txBody>
          <a:bodyPr wrap="square" rtlCol="0">
            <a:spAutoFit/>
          </a:bodyPr>
          <a:lstStyle/>
          <a:p>
            <a:r>
              <a:rPr lang="en-GB" sz="2400" dirty="0" smtClean="0"/>
              <a:t>WEEK 6 – w/c 10</a:t>
            </a:r>
            <a:r>
              <a:rPr lang="en-GB" sz="2400" baseline="30000" dirty="0" smtClean="0"/>
              <a:t>th</a:t>
            </a:r>
            <a:r>
              <a:rPr lang="en-GB" sz="2400" dirty="0" smtClean="0"/>
              <a:t>  October</a:t>
            </a:r>
            <a:endParaRPr lang="en-GB" sz="2400" dirty="0"/>
          </a:p>
        </p:txBody>
      </p:sp>
    </p:spTree>
    <p:extLst>
      <p:ext uri="{BB962C8B-B14F-4D97-AF65-F5344CB8AC3E}">
        <p14:creationId xmlns:p14="http://schemas.microsoft.com/office/powerpoint/2010/main" val="3933269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545" y="232125"/>
            <a:ext cx="3548055"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a:t>
            </a:r>
            <a:r>
              <a:rPr lang="en-US" sz="2400" b="1" dirty="0" smtClean="0"/>
              <a:t>7 </a:t>
            </a:r>
            <a:r>
              <a:rPr lang="en-US" sz="2400" b="1" dirty="0"/>
              <a:t>– w/c  </a:t>
            </a:r>
            <a:r>
              <a:rPr lang="en-US" sz="2400" b="1" dirty="0" smtClean="0"/>
              <a:t>17</a:t>
            </a:r>
            <a:r>
              <a:rPr lang="en-US" sz="2400" b="1" baseline="30000" dirty="0" smtClean="0"/>
              <a:t>th</a:t>
            </a:r>
            <a:r>
              <a:rPr lang="en-US" sz="2400" b="1" dirty="0" smtClean="0"/>
              <a:t> October</a:t>
            </a:r>
            <a:endParaRPr lang="en-GB" sz="2400" b="1" dirty="0"/>
          </a:p>
        </p:txBody>
      </p:sp>
      <p:sp>
        <p:nvSpPr>
          <p:cNvPr id="3" name="Title 1"/>
          <p:cNvSpPr txBox="1">
            <a:spLocks/>
          </p:cNvSpPr>
          <p:nvPr/>
        </p:nvSpPr>
        <p:spPr>
          <a:xfrm>
            <a:off x="109545" y="1357918"/>
            <a:ext cx="4285474" cy="2476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This week is revision and assessment week. Contact </a:t>
            </a:r>
            <a:r>
              <a:rPr lang="en-US" sz="2400" b="1" dirty="0" err="1"/>
              <a:t>Mrs</a:t>
            </a:r>
            <a:r>
              <a:rPr lang="en-US" sz="2400" b="1" dirty="0"/>
              <a:t> Millar for the assessment papers. Spend some time revising all of the vocab on these slides from week 1 and the high frequency words on the following slide. </a:t>
            </a:r>
            <a:endParaRPr lang="en-GB" sz="2400" b="1" dirty="0"/>
          </a:p>
        </p:txBody>
      </p:sp>
      <p:pic>
        <p:nvPicPr>
          <p:cNvPr id="3074" name="Picture 2" descr="Assessment-stamp. Grunge rubber stamp with word assessment inside, vector  illustration. | Can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6401" y="549215"/>
            <a:ext cx="2440142" cy="196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214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87593" y="296020"/>
            <a:ext cx="4954946" cy="6146642"/>
          </a:xfrm>
          <a:prstGeom prst="rect">
            <a:avLst/>
          </a:prstGeom>
        </p:spPr>
      </p:pic>
      <p:pic>
        <p:nvPicPr>
          <p:cNvPr id="3" name="Picture 2"/>
          <p:cNvPicPr>
            <a:picLocks noChangeAspect="1"/>
          </p:cNvPicPr>
          <p:nvPr/>
        </p:nvPicPr>
        <p:blipFill>
          <a:blip r:embed="rId3"/>
          <a:stretch>
            <a:fillRect/>
          </a:stretch>
        </p:blipFill>
        <p:spPr>
          <a:xfrm>
            <a:off x="761805" y="1833337"/>
            <a:ext cx="5095204" cy="3912389"/>
          </a:xfrm>
          <a:prstGeom prst="rect">
            <a:avLst/>
          </a:prstGeom>
        </p:spPr>
      </p:pic>
      <p:sp>
        <p:nvSpPr>
          <p:cNvPr id="5" name="Title 1"/>
          <p:cNvSpPr txBox="1">
            <a:spLocks/>
          </p:cNvSpPr>
          <p:nvPr/>
        </p:nvSpPr>
        <p:spPr>
          <a:xfrm>
            <a:off x="204018" y="296020"/>
            <a:ext cx="2839627" cy="564023"/>
          </a:xfrm>
          <a:prstGeom prst="rect">
            <a:avLst/>
          </a:prstGeom>
        </p:spPr>
        <p:txBody>
          <a:bodyP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Week 1 </a:t>
            </a:r>
            <a:r>
              <a:rPr lang="en-GB" sz="2800" b="1" u="sng" dirty="0" smtClean="0"/>
              <a:t>w/c 5</a:t>
            </a:r>
            <a:r>
              <a:rPr lang="en-GB" sz="2800" b="1" u="sng" baseline="30000" dirty="0" smtClean="0"/>
              <a:t>th</a:t>
            </a:r>
            <a:r>
              <a:rPr lang="en-GB" sz="2800" b="1" u="sng" dirty="0" smtClean="0"/>
              <a:t> September</a:t>
            </a:r>
            <a:br>
              <a:rPr lang="en-GB" sz="2800" b="1" u="sng" dirty="0" smtClean="0"/>
            </a:br>
            <a:r>
              <a:rPr lang="en-US" sz="2800" dirty="0" smtClean="0"/>
              <a:t> </a:t>
            </a:r>
            <a:endParaRPr lang="en-GB" sz="2800" dirty="0"/>
          </a:p>
        </p:txBody>
      </p:sp>
    </p:spTree>
    <p:extLst>
      <p:ext uri="{BB962C8B-B14F-4D97-AF65-F5344CB8AC3E}">
        <p14:creationId xmlns:p14="http://schemas.microsoft.com/office/powerpoint/2010/main" val="1064558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356260" y="307460"/>
            <a:ext cx="6196507" cy="2676454"/>
          </a:xfrm>
          <a:prstGeom prst="rect">
            <a:avLst/>
          </a:prstGeom>
        </p:spPr>
      </p:pic>
      <p:pic>
        <p:nvPicPr>
          <p:cNvPr id="3" name="03 Trac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5">
                <a:tint val="45000"/>
                <a:satMod val="400000"/>
              </a:schemeClr>
            </a:duotone>
          </a:blip>
          <a:stretch>
            <a:fillRect/>
          </a:stretch>
        </p:blipFill>
        <p:spPr>
          <a:xfrm>
            <a:off x="6648578" y="459856"/>
            <a:ext cx="1008112" cy="1008112"/>
          </a:xfrm>
          <a:prstGeom prst="rect">
            <a:avLst/>
          </a:prstGeom>
        </p:spPr>
      </p:pic>
      <p:pic>
        <p:nvPicPr>
          <p:cNvPr id="4" name="Picture 3"/>
          <p:cNvPicPr>
            <a:picLocks noChangeAspect="1"/>
          </p:cNvPicPr>
          <p:nvPr/>
        </p:nvPicPr>
        <p:blipFill>
          <a:blip r:embed="rId8"/>
          <a:stretch>
            <a:fillRect/>
          </a:stretch>
        </p:blipFill>
        <p:spPr>
          <a:xfrm>
            <a:off x="356260" y="3125994"/>
            <a:ext cx="6371482" cy="2027898"/>
          </a:xfrm>
          <a:prstGeom prst="rect">
            <a:avLst/>
          </a:prstGeom>
        </p:spPr>
      </p:pic>
      <p:pic>
        <p:nvPicPr>
          <p:cNvPr id="5" name="04 Track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duotone>
              <a:prstClr val="black"/>
              <a:schemeClr val="accent5">
                <a:tint val="45000"/>
                <a:satMod val="400000"/>
              </a:schemeClr>
            </a:duotone>
          </a:blip>
          <a:stretch>
            <a:fillRect/>
          </a:stretch>
        </p:blipFill>
        <p:spPr>
          <a:xfrm>
            <a:off x="6727742" y="3491871"/>
            <a:ext cx="1296144" cy="1296144"/>
          </a:xfrm>
          <a:prstGeom prst="rect">
            <a:avLst/>
          </a:prstGeom>
        </p:spPr>
      </p:pic>
      <p:pic>
        <p:nvPicPr>
          <p:cNvPr id="6" name="Picture 5">
            <a:extLst>
              <a:ext uri="{FF2B5EF4-FFF2-40B4-BE49-F238E27FC236}">
                <a16:creationId xmlns="" xmlns:a16="http://schemas.microsoft.com/office/drawing/2014/main" id="{36E44C6E-8995-4A70-8391-CB68E7554CC4}"/>
              </a:ext>
            </a:extLst>
          </p:cNvPr>
          <p:cNvPicPr>
            <a:picLocks noChangeAspect="1"/>
          </p:cNvPicPr>
          <p:nvPr/>
        </p:nvPicPr>
        <p:blipFill rotWithShape="1">
          <a:blip r:embed="rId9"/>
          <a:srcRect l="38188" t="12182" r="9051" b="42997"/>
          <a:stretch/>
        </p:blipFill>
        <p:spPr>
          <a:xfrm>
            <a:off x="7940758" y="500363"/>
            <a:ext cx="4051845" cy="1935210"/>
          </a:xfrm>
          <a:prstGeom prst="rect">
            <a:avLst/>
          </a:prstGeom>
        </p:spPr>
      </p:pic>
      <p:sp>
        <p:nvSpPr>
          <p:cNvPr id="7" name="TextBox 6"/>
          <p:cNvSpPr txBox="1"/>
          <p:nvPr/>
        </p:nvSpPr>
        <p:spPr>
          <a:xfrm>
            <a:off x="8526483" y="2565070"/>
            <a:ext cx="2885704" cy="646331"/>
          </a:xfrm>
          <a:prstGeom prst="rect">
            <a:avLst/>
          </a:prstGeom>
          <a:noFill/>
        </p:spPr>
        <p:txBody>
          <a:bodyPr wrap="square" rtlCol="0">
            <a:spAutoFit/>
          </a:bodyPr>
          <a:lstStyle/>
          <a:p>
            <a:r>
              <a:rPr lang="en-GB" dirty="0" smtClean="0"/>
              <a:t>Copy this grammar rule into your book</a:t>
            </a:r>
            <a:endParaRPr lang="en-GB" dirty="0"/>
          </a:p>
        </p:txBody>
      </p:sp>
    </p:spTree>
    <p:extLst>
      <p:ext uri="{BB962C8B-B14F-4D97-AF65-F5344CB8AC3E}">
        <p14:creationId xmlns:p14="http://schemas.microsoft.com/office/powerpoint/2010/main" val="23873767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4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56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7893" y="419904"/>
            <a:ext cx="9601200" cy="5400675"/>
          </a:xfrm>
          <a:prstGeom prst="rect">
            <a:avLst/>
          </a:prstGeom>
        </p:spPr>
      </p:pic>
      <p:sp>
        <p:nvSpPr>
          <p:cNvPr id="3" name="TextBox 2"/>
          <p:cNvSpPr txBox="1"/>
          <p:nvPr/>
        </p:nvSpPr>
        <p:spPr>
          <a:xfrm>
            <a:off x="973777" y="6020790"/>
            <a:ext cx="2885704" cy="646331"/>
          </a:xfrm>
          <a:prstGeom prst="rect">
            <a:avLst/>
          </a:prstGeom>
          <a:noFill/>
        </p:spPr>
        <p:txBody>
          <a:bodyPr wrap="square" rtlCol="0">
            <a:spAutoFit/>
          </a:bodyPr>
          <a:lstStyle/>
          <a:p>
            <a:r>
              <a:rPr lang="en-GB" dirty="0" smtClean="0"/>
              <a:t>Read the texts and answer the questions</a:t>
            </a:r>
            <a:endParaRPr lang="en-GB" dirty="0"/>
          </a:p>
        </p:txBody>
      </p:sp>
    </p:spTree>
    <p:extLst>
      <p:ext uri="{BB962C8B-B14F-4D97-AF65-F5344CB8AC3E}">
        <p14:creationId xmlns:p14="http://schemas.microsoft.com/office/powerpoint/2010/main" val="2095792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54778" y="440377"/>
            <a:ext cx="9525000" cy="6096000"/>
          </a:xfrm>
          <a:prstGeom prst="rect">
            <a:avLst/>
          </a:prstGeom>
        </p:spPr>
      </p:pic>
      <p:sp>
        <p:nvSpPr>
          <p:cNvPr id="3" name="TextBox 2"/>
          <p:cNvSpPr txBox="1"/>
          <p:nvPr/>
        </p:nvSpPr>
        <p:spPr>
          <a:xfrm>
            <a:off x="142504" y="2057216"/>
            <a:ext cx="2078182" cy="2862322"/>
          </a:xfrm>
          <a:prstGeom prst="rect">
            <a:avLst/>
          </a:prstGeom>
          <a:noFill/>
        </p:spPr>
        <p:txBody>
          <a:bodyPr wrap="square" rtlCol="0">
            <a:spAutoFit/>
          </a:bodyPr>
          <a:lstStyle/>
          <a:p>
            <a:r>
              <a:rPr lang="en-GB" dirty="0" smtClean="0"/>
              <a:t>Use </a:t>
            </a:r>
            <a:r>
              <a:rPr lang="en-GB" dirty="0" smtClean="0">
                <a:hlinkClick r:id="rId3"/>
              </a:rPr>
              <a:t>www.wordreference.com</a:t>
            </a:r>
            <a:r>
              <a:rPr lang="en-GB" dirty="0" smtClean="0"/>
              <a:t> to find the meaning of these words and decide whether they are a positive or negative opinion. Write them in the correct column.</a:t>
            </a:r>
            <a:endParaRPr lang="en-GB" dirty="0"/>
          </a:p>
        </p:txBody>
      </p:sp>
    </p:spTree>
    <p:extLst>
      <p:ext uri="{BB962C8B-B14F-4D97-AF65-F5344CB8AC3E}">
        <p14:creationId xmlns:p14="http://schemas.microsoft.com/office/powerpoint/2010/main" val="2096505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24251" y="126239"/>
            <a:ext cx="5083400" cy="5975699"/>
          </a:xfrm>
          <a:prstGeom prst="rect">
            <a:avLst/>
          </a:prstGeom>
        </p:spPr>
      </p:pic>
      <p:pic>
        <p:nvPicPr>
          <p:cNvPr id="3" name="Picture 2"/>
          <p:cNvPicPr>
            <a:picLocks noChangeAspect="1"/>
          </p:cNvPicPr>
          <p:nvPr/>
        </p:nvPicPr>
        <p:blipFill>
          <a:blip r:embed="rId3"/>
          <a:stretch>
            <a:fillRect/>
          </a:stretch>
        </p:blipFill>
        <p:spPr>
          <a:xfrm>
            <a:off x="307849" y="860043"/>
            <a:ext cx="5199448" cy="5965682"/>
          </a:xfrm>
          <a:prstGeom prst="rect">
            <a:avLst/>
          </a:prstGeom>
        </p:spPr>
      </p:pic>
      <p:sp>
        <p:nvSpPr>
          <p:cNvPr id="4" name="Title 1"/>
          <p:cNvSpPr txBox="1">
            <a:spLocks/>
          </p:cNvSpPr>
          <p:nvPr/>
        </p:nvSpPr>
        <p:spPr>
          <a:xfrm>
            <a:off x="204018" y="296020"/>
            <a:ext cx="3192325" cy="564023"/>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Week 2 </a:t>
            </a:r>
            <a:r>
              <a:rPr lang="en-GB" sz="2800" b="1" u="sng" dirty="0" smtClean="0"/>
              <a:t>w/c 12</a:t>
            </a:r>
            <a:r>
              <a:rPr lang="en-GB" sz="2800" b="1" u="sng" baseline="30000" dirty="0" smtClean="0"/>
              <a:t>th</a:t>
            </a:r>
            <a:r>
              <a:rPr lang="en-GB" sz="2800" b="1" u="sng" dirty="0" smtClean="0"/>
              <a:t> September</a:t>
            </a:r>
            <a:br>
              <a:rPr lang="en-GB" sz="2800" b="1" u="sng" dirty="0" smtClean="0"/>
            </a:br>
            <a:r>
              <a:rPr lang="en-US" sz="2800" dirty="0" smtClean="0"/>
              <a:t> </a:t>
            </a:r>
            <a:endParaRPr lang="en-GB" sz="2800" dirty="0"/>
          </a:p>
        </p:txBody>
      </p:sp>
    </p:spTree>
    <p:extLst>
      <p:ext uri="{BB962C8B-B14F-4D97-AF65-F5344CB8AC3E}">
        <p14:creationId xmlns:p14="http://schemas.microsoft.com/office/powerpoint/2010/main" val="3383785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83166" y="838076"/>
            <a:ext cx="9610725" cy="5276850"/>
          </a:xfrm>
          <a:prstGeom prst="rect">
            <a:avLst/>
          </a:prstGeom>
        </p:spPr>
      </p:pic>
      <p:sp>
        <p:nvSpPr>
          <p:cNvPr id="3" name="TextBox 2"/>
          <p:cNvSpPr txBox="1"/>
          <p:nvPr/>
        </p:nvSpPr>
        <p:spPr>
          <a:xfrm>
            <a:off x="142504" y="2057216"/>
            <a:ext cx="2078182" cy="2031325"/>
          </a:xfrm>
          <a:prstGeom prst="rect">
            <a:avLst/>
          </a:prstGeom>
          <a:noFill/>
        </p:spPr>
        <p:txBody>
          <a:bodyPr wrap="square" rtlCol="0">
            <a:spAutoFit/>
          </a:bodyPr>
          <a:lstStyle/>
          <a:p>
            <a:r>
              <a:rPr lang="en-GB" dirty="0" smtClean="0"/>
              <a:t>Read the text and decide what each of the people like to watch (</a:t>
            </a:r>
            <a:r>
              <a:rPr lang="en-GB" dirty="0" err="1" smtClean="0"/>
              <a:t>Tiki</a:t>
            </a:r>
            <a:r>
              <a:rPr lang="en-GB" dirty="0" smtClean="0"/>
              <a:t>, </a:t>
            </a:r>
            <a:r>
              <a:rPr lang="en-GB" dirty="0" err="1" smtClean="0"/>
              <a:t>Tiki’s</a:t>
            </a:r>
            <a:r>
              <a:rPr lang="en-GB" dirty="0" smtClean="0"/>
              <a:t> sister, </a:t>
            </a:r>
            <a:r>
              <a:rPr lang="en-GB" dirty="0" err="1" smtClean="0"/>
              <a:t>Tiki’s</a:t>
            </a:r>
            <a:r>
              <a:rPr lang="en-GB" dirty="0" smtClean="0"/>
              <a:t> little brother and </a:t>
            </a:r>
            <a:r>
              <a:rPr lang="en-GB" dirty="0" err="1" smtClean="0"/>
              <a:t>Tiki</a:t>
            </a:r>
            <a:r>
              <a:rPr lang="en-GB" dirty="0" smtClean="0"/>
              <a:t> and her friends).</a:t>
            </a:r>
            <a:endParaRPr lang="en-GB" dirty="0"/>
          </a:p>
        </p:txBody>
      </p:sp>
    </p:spTree>
    <p:extLst>
      <p:ext uri="{BB962C8B-B14F-4D97-AF65-F5344CB8AC3E}">
        <p14:creationId xmlns:p14="http://schemas.microsoft.com/office/powerpoint/2010/main" val="989879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195265" y="454726"/>
            <a:ext cx="9820275" cy="6019800"/>
          </a:xfrm>
          <a:prstGeom prst="rect">
            <a:avLst/>
          </a:prstGeom>
        </p:spPr>
      </p:pic>
      <p:sp>
        <p:nvSpPr>
          <p:cNvPr id="3" name="TextBox 2"/>
          <p:cNvSpPr txBox="1"/>
          <p:nvPr/>
        </p:nvSpPr>
        <p:spPr>
          <a:xfrm>
            <a:off x="142504" y="2057216"/>
            <a:ext cx="2078182" cy="1477328"/>
          </a:xfrm>
          <a:prstGeom prst="rect">
            <a:avLst/>
          </a:prstGeom>
          <a:noFill/>
        </p:spPr>
        <p:txBody>
          <a:bodyPr wrap="square" rtlCol="0">
            <a:spAutoFit/>
          </a:bodyPr>
          <a:lstStyle/>
          <a:p>
            <a:r>
              <a:rPr lang="en-GB" dirty="0" smtClean="0"/>
              <a:t>What type of films are they talking about? Write the 2 correct letters for each conversation.</a:t>
            </a:r>
            <a:endParaRPr lang="en-GB" dirty="0"/>
          </a:p>
        </p:txBody>
      </p:sp>
      <p:pic>
        <p:nvPicPr>
          <p:cNvPr id="4" name="06 Track 6 p10 ex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3966" y="3857360"/>
            <a:ext cx="609600" cy="609600"/>
          </a:xfrm>
          <a:prstGeom prst="rect">
            <a:avLst/>
          </a:prstGeom>
        </p:spPr>
      </p:pic>
    </p:spTree>
    <p:extLst>
      <p:ext uri="{BB962C8B-B14F-4D97-AF65-F5344CB8AC3E}">
        <p14:creationId xmlns:p14="http://schemas.microsoft.com/office/powerpoint/2010/main" val="27076528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511</Words>
  <Application>Microsoft Office PowerPoint</Application>
  <PresentationFormat>Widescreen</PresentationFormat>
  <Paragraphs>37</Paragraphs>
  <Slides>21</Slides>
  <Notes>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Jackie Millar</cp:lastModifiedBy>
  <cp:revision>16</cp:revision>
  <dcterms:created xsi:type="dcterms:W3CDTF">2021-09-01T11:16:35Z</dcterms:created>
  <dcterms:modified xsi:type="dcterms:W3CDTF">2022-06-24T11:04:17Z</dcterms:modified>
</cp:coreProperties>
</file>