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2" r:id="rId4"/>
    <p:sldId id="294" r:id="rId5"/>
    <p:sldId id="295" r:id="rId6"/>
    <p:sldId id="272" r:id="rId7"/>
    <p:sldId id="296" r:id="rId8"/>
    <p:sldId id="263" r:id="rId9"/>
    <p:sldId id="297" r:id="rId10"/>
    <p:sldId id="298" r:id="rId11"/>
    <p:sldId id="299" r:id="rId12"/>
    <p:sldId id="301" r:id="rId13"/>
    <p:sldId id="265" r:id="rId14"/>
    <p:sldId id="302" r:id="rId15"/>
    <p:sldId id="303" r:id="rId16"/>
    <p:sldId id="305" r:id="rId17"/>
    <p:sldId id="306" r:id="rId18"/>
    <p:sldId id="291" r:id="rId19"/>
    <p:sldId id="264" r:id="rId20"/>
    <p:sldId id="307" r:id="rId21"/>
    <p:sldId id="308" r:id="rId22"/>
    <p:sldId id="309" r:id="rId23"/>
    <p:sldId id="311" r:id="rId24"/>
    <p:sldId id="292" r:id="rId25"/>
    <p:sldId id="266" r:id="rId26"/>
    <p:sldId id="313" r:id="rId27"/>
    <p:sldId id="312" r:id="rId28"/>
    <p:sldId id="314" r:id="rId29"/>
    <p:sldId id="267" r:id="rId30"/>
    <p:sldId id="317" r:id="rId31"/>
    <p:sldId id="290" r:id="rId32"/>
    <p:sldId id="316" r:id="rId33"/>
    <p:sldId id="279" r:id="rId34"/>
    <p:sldId id="315" r:id="rId35"/>
    <p:sldId id="268" r:id="rId36"/>
    <p:sldId id="285" r:id="rId37"/>
    <p:sldId id="258" r:id="rId38"/>
    <p:sldId id="259" r:id="rId39"/>
    <p:sldId id="26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4" d="100"/>
          <a:sy n="84" d="100"/>
        </p:scale>
        <p:origin x="195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19/06/2022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19/06/2022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19/06/2022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19/06/2022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19/06/2022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19/06/2022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19/06/2022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19/06/2022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lassroom.thenational.academy/subjects-by-key-stage"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7.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7.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7.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7.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7.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7.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7.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7.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a:extLst>
              <a:ext uri="{28A0092B-C50C-407E-A947-70E740481C1C}">
                <a14:useLocalDpi xmlns:a14="http://schemas.microsoft.com/office/drawing/2010/main" val="0"/>
              </a:ext>
            </a:extLst>
          </a:blip>
          <a:stretch>
            <a:fillRect/>
          </a:stretch>
        </p:blipFill>
        <p:spPr>
          <a:xfrm>
            <a:off x="10891041" y="0"/>
            <a:ext cx="1176655" cy="997585"/>
          </a:xfrm>
          <a:prstGeom prst="rect">
            <a:avLst/>
          </a:prstGeom>
        </p:spPr>
      </p:pic>
      <p:sp>
        <p:nvSpPr>
          <p:cNvPr id="7" name="Rectangle 6"/>
          <p:cNvSpPr/>
          <p:nvPr/>
        </p:nvSpPr>
        <p:spPr>
          <a:xfrm>
            <a:off x="575767" y="179161"/>
            <a:ext cx="10641732" cy="6740307"/>
          </a:xfrm>
          <a:prstGeom prst="rect">
            <a:avLst/>
          </a:prstGeom>
        </p:spPr>
        <p:txBody>
          <a:bodyPr wrap="square">
            <a:spAutoFit/>
          </a:bodyPr>
          <a:lstStyle/>
          <a:p>
            <a:r>
              <a:rPr lang="en-GB" sz="2400" b="1" dirty="0">
                <a:effectLst/>
                <a:latin typeface="Calibri" panose="020F0502020204030204" pitchFamily="34" charset="0"/>
                <a:ea typeface="Calibri" panose="020F0502020204030204" pitchFamily="34" charset="0"/>
                <a:cs typeface="Times New Roman" panose="02020603050405020304" pitchFamily="18" charset="0"/>
              </a:rPr>
              <a:t>Year 8 Spanish TERM 1: </a:t>
            </a:r>
            <a:r>
              <a:rPr lang="en-GB" sz="2400" b="1" dirty="0">
                <a:latin typeface="Calibri" panose="020F0502020204030204" pitchFamily="34" charset="0"/>
                <a:cs typeface="Times New Roman" panose="02020603050405020304" pitchFamily="18" charset="0"/>
              </a:rPr>
              <a:t>Viva 1 textbook, chapter 1</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It should also be written in their orange book. There are also a few tasks to complete. A plan for the term is on the next slide.</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Pupils can also revise vocabulary on </a:t>
            </a:r>
            <a:r>
              <a:rPr lang="en-GB" sz="2400" b="1" dirty="0" err="1">
                <a:latin typeface="Calibri" panose="020F0502020204030204" pitchFamily="34" charset="0"/>
                <a:cs typeface="Times New Roman" panose="02020603050405020304" pitchFamily="18" charset="0"/>
              </a:rPr>
              <a:t>Linguascope</a:t>
            </a:r>
            <a:r>
              <a:rPr lang="en-GB" sz="2400" b="1" dirty="0">
                <a:latin typeface="Calibri" panose="020F0502020204030204" pitchFamily="34" charset="0"/>
                <a:cs typeface="Times New Roman" panose="02020603050405020304" pitchFamily="18" charset="0"/>
              </a:rPr>
              <a:t>- </a:t>
            </a:r>
          </a:p>
          <a:p>
            <a:r>
              <a:rPr lang="en-GB" sz="2400" b="1" dirty="0">
                <a:latin typeface="Calibri" panose="020F0502020204030204" pitchFamily="34" charset="0"/>
                <a:cs typeface="Times New Roman" panose="02020603050405020304" pitchFamily="18" charset="0"/>
              </a:rPr>
              <a:t>Username is </a:t>
            </a:r>
            <a:r>
              <a:rPr lang="en-GB" sz="2400" b="1" dirty="0" err="1">
                <a:latin typeface="Calibri" panose="020F0502020204030204" pitchFamily="34" charset="0"/>
                <a:cs typeface="Times New Roman" panose="02020603050405020304" pitchFamily="18" charset="0"/>
              </a:rPr>
              <a:t>kingshill</a:t>
            </a:r>
            <a:r>
              <a:rPr lang="en-GB" sz="2400" b="1" dirty="0">
                <a:latin typeface="Calibri" panose="020F0502020204030204" pitchFamily="34" charset="0"/>
                <a:cs typeface="Times New Roman" panose="02020603050405020304" pitchFamily="18" charset="0"/>
              </a:rPr>
              <a:t>    password is bonjour123</a:t>
            </a:r>
          </a:p>
          <a:p>
            <a:r>
              <a:rPr lang="en-GB" sz="2400" dirty="0"/>
              <a:t>Any new vocabulary they learn can be written in their orange books or on paper.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a:latin typeface="Calibri" panose="020F0502020204030204" pitchFamily="34" charset="0"/>
                <a:cs typeface="Times New Roman" panose="02020603050405020304" pitchFamily="18" charset="0"/>
                <a:hlinkClick r:id="rId3"/>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7401068" y="3648943"/>
            <a:ext cx="1420298" cy="859997"/>
          </a:xfrm>
          <a:prstGeom prst="rect">
            <a:avLst/>
          </a:prstGeom>
        </p:spPr>
      </p:pic>
    </p:spTree>
    <p:extLst>
      <p:ext uri="{BB962C8B-B14F-4D97-AF65-F5344CB8AC3E}">
        <p14:creationId xmlns:p14="http://schemas.microsoft.com/office/powerpoint/2010/main" val="348011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56787-8D96-4CAB-8025-F1944A070F54}"/>
              </a:ext>
            </a:extLst>
          </p:cNvPr>
          <p:cNvPicPr>
            <a:picLocks noChangeAspect="1"/>
          </p:cNvPicPr>
          <p:nvPr/>
        </p:nvPicPr>
        <p:blipFill>
          <a:blip r:embed="rId2"/>
          <a:stretch>
            <a:fillRect/>
          </a:stretch>
        </p:blipFill>
        <p:spPr>
          <a:xfrm>
            <a:off x="1836419" y="2037397"/>
            <a:ext cx="9024757" cy="1951673"/>
          </a:xfrm>
          <a:prstGeom prst="rect">
            <a:avLst/>
          </a:prstGeom>
        </p:spPr>
      </p:pic>
    </p:spTree>
    <p:extLst>
      <p:ext uri="{BB962C8B-B14F-4D97-AF65-F5344CB8AC3E}">
        <p14:creationId xmlns:p14="http://schemas.microsoft.com/office/powerpoint/2010/main" val="1516754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649C9B-8170-46B9-A49C-ED278658547D}"/>
              </a:ext>
            </a:extLst>
          </p:cNvPr>
          <p:cNvPicPr>
            <a:picLocks noChangeAspect="1"/>
          </p:cNvPicPr>
          <p:nvPr/>
        </p:nvPicPr>
        <p:blipFill>
          <a:blip r:embed="rId2"/>
          <a:stretch>
            <a:fillRect/>
          </a:stretch>
        </p:blipFill>
        <p:spPr>
          <a:xfrm>
            <a:off x="3797617" y="1818322"/>
            <a:ext cx="5060633" cy="4537650"/>
          </a:xfrm>
          <a:prstGeom prst="rect">
            <a:avLst/>
          </a:prstGeom>
        </p:spPr>
      </p:pic>
      <p:sp>
        <p:nvSpPr>
          <p:cNvPr id="3" name="TextBox 2">
            <a:extLst>
              <a:ext uri="{FF2B5EF4-FFF2-40B4-BE49-F238E27FC236}">
                <a16:creationId xmlns:a16="http://schemas.microsoft.com/office/drawing/2014/main" id="{9BF98E44-3171-443E-B2E4-DBEE10AB4AA7}"/>
              </a:ext>
            </a:extLst>
          </p:cNvPr>
          <p:cNvSpPr txBox="1"/>
          <p:nvPr/>
        </p:nvSpPr>
        <p:spPr>
          <a:xfrm>
            <a:off x="3028950" y="966311"/>
            <a:ext cx="7520940" cy="492443"/>
          </a:xfrm>
          <a:prstGeom prst="rect">
            <a:avLst/>
          </a:prstGeom>
          <a:noFill/>
        </p:spPr>
        <p:txBody>
          <a:bodyPr wrap="square" rtlCol="0">
            <a:spAutoFit/>
          </a:bodyPr>
          <a:lstStyle/>
          <a:p>
            <a:r>
              <a:rPr lang="en-US" sz="2600" dirty="0"/>
              <a:t>Copy out the grammar notes:</a:t>
            </a:r>
            <a:endParaRPr lang="en-GB" sz="2600" dirty="0"/>
          </a:p>
        </p:txBody>
      </p:sp>
    </p:spTree>
    <p:extLst>
      <p:ext uri="{BB962C8B-B14F-4D97-AF65-F5344CB8AC3E}">
        <p14:creationId xmlns:p14="http://schemas.microsoft.com/office/powerpoint/2010/main" val="2697656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4343" y="0"/>
            <a:ext cx="9472068" cy="6877295"/>
          </a:xfrm>
          <a:prstGeom prst="rect">
            <a:avLst/>
          </a:prstGeom>
        </p:spPr>
      </p:pic>
    </p:spTree>
    <p:extLst>
      <p:ext uri="{BB962C8B-B14F-4D97-AF65-F5344CB8AC3E}">
        <p14:creationId xmlns:p14="http://schemas.microsoft.com/office/powerpoint/2010/main" val="4259470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F5AD9E-2D4E-40D1-826A-98E76152C042}"/>
              </a:ext>
            </a:extLst>
          </p:cNvPr>
          <p:cNvSpPr txBox="1"/>
          <p:nvPr/>
        </p:nvSpPr>
        <p:spPr>
          <a:xfrm>
            <a:off x="142612" y="453006"/>
            <a:ext cx="3967993" cy="461665"/>
          </a:xfrm>
          <a:prstGeom prst="rect">
            <a:avLst/>
          </a:prstGeom>
          <a:noFill/>
        </p:spPr>
        <p:txBody>
          <a:bodyPr wrap="square" rtlCol="0">
            <a:spAutoFit/>
          </a:bodyPr>
          <a:lstStyle/>
          <a:p>
            <a:r>
              <a:rPr lang="en-US" sz="2400" b="1" dirty="0"/>
              <a:t>Week 3 – w/c 19</a:t>
            </a:r>
            <a:r>
              <a:rPr lang="en-US" sz="2400" b="1" baseline="30000" dirty="0"/>
              <a:t>th</a:t>
            </a:r>
            <a:r>
              <a:rPr lang="en-US" sz="2400" b="1" dirty="0"/>
              <a:t> September</a:t>
            </a:r>
            <a:endParaRPr lang="en-GB" sz="2400" b="1" dirty="0"/>
          </a:p>
        </p:txBody>
      </p:sp>
      <p:sp>
        <p:nvSpPr>
          <p:cNvPr id="4" name="TextBox 3">
            <a:extLst>
              <a:ext uri="{FF2B5EF4-FFF2-40B4-BE49-F238E27FC236}">
                <a16:creationId xmlns:a16="http://schemas.microsoft.com/office/drawing/2014/main" id="{4B023004-16C9-419D-893F-CA96D2E04C17}"/>
              </a:ext>
            </a:extLst>
          </p:cNvPr>
          <p:cNvSpPr txBox="1"/>
          <p:nvPr/>
        </p:nvSpPr>
        <p:spPr>
          <a:xfrm>
            <a:off x="6582582" y="337142"/>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pic>
        <p:nvPicPr>
          <p:cNvPr id="5" name="Picture 4">
            <a:extLst>
              <a:ext uri="{FF2B5EF4-FFF2-40B4-BE49-F238E27FC236}">
                <a16:creationId xmlns:a16="http://schemas.microsoft.com/office/drawing/2014/main" id="{C5F379CF-2CF8-4ABF-B0A7-A3FA037ADCC3}"/>
              </a:ext>
            </a:extLst>
          </p:cNvPr>
          <p:cNvPicPr>
            <a:picLocks noChangeAspect="1"/>
          </p:cNvPicPr>
          <p:nvPr/>
        </p:nvPicPr>
        <p:blipFill>
          <a:blip r:embed="rId2"/>
          <a:stretch>
            <a:fillRect/>
          </a:stretch>
        </p:blipFill>
        <p:spPr>
          <a:xfrm>
            <a:off x="342900" y="1886902"/>
            <a:ext cx="10629900" cy="1987011"/>
          </a:xfrm>
          <a:prstGeom prst="rect">
            <a:avLst/>
          </a:prstGeom>
        </p:spPr>
      </p:pic>
      <p:pic>
        <p:nvPicPr>
          <p:cNvPr id="7" name="Picture 6">
            <a:extLst>
              <a:ext uri="{FF2B5EF4-FFF2-40B4-BE49-F238E27FC236}">
                <a16:creationId xmlns:a16="http://schemas.microsoft.com/office/drawing/2014/main" id="{9CCC4919-59D3-4214-8EE0-BBEAC4E9A16F}"/>
              </a:ext>
            </a:extLst>
          </p:cNvPr>
          <p:cNvPicPr>
            <a:picLocks noChangeAspect="1"/>
          </p:cNvPicPr>
          <p:nvPr/>
        </p:nvPicPr>
        <p:blipFill>
          <a:blip r:embed="rId3"/>
          <a:stretch>
            <a:fillRect/>
          </a:stretch>
        </p:blipFill>
        <p:spPr>
          <a:xfrm>
            <a:off x="1934527" y="4166846"/>
            <a:ext cx="3139711" cy="2542651"/>
          </a:xfrm>
          <a:prstGeom prst="rect">
            <a:avLst/>
          </a:prstGeom>
        </p:spPr>
      </p:pic>
      <p:pic>
        <p:nvPicPr>
          <p:cNvPr id="8" name="Picture 7">
            <a:extLst>
              <a:ext uri="{FF2B5EF4-FFF2-40B4-BE49-F238E27FC236}">
                <a16:creationId xmlns:a16="http://schemas.microsoft.com/office/drawing/2014/main" id="{BCBABC56-9A29-44D8-AAAB-24945043B289}"/>
              </a:ext>
            </a:extLst>
          </p:cNvPr>
          <p:cNvPicPr>
            <a:picLocks noChangeAspect="1"/>
          </p:cNvPicPr>
          <p:nvPr/>
        </p:nvPicPr>
        <p:blipFill>
          <a:blip r:embed="rId4"/>
          <a:stretch>
            <a:fillRect/>
          </a:stretch>
        </p:blipFill>
        <p:spPr>
          <a:xfrm>
            <a:off x="5684520" y="4364923"/>
            <a:ext cx="3139711" cy="2155935"/>
          </a:xfrm>
          <a:prstGeom prst="rect">
            <a:avLst/>
          </a:prstGeom>
        </p:spPr>
      </p:pic>
      <p:pic>
        <p:nvPicPr>
          <p:cNvPr id="9" name="Picture 8">
            <a:extLst>
              <a:ext uri="{FF2B5EF4-FFF2-40B4-BE49-F238E27FC236}">
                <a16:creationId xmlns:a16="http://schemas.microsoft.com/office/drawing/2014/main" id="{9E8E2593-D82C-4591-966D-3FA56A611AA3}"/>
              </a:ext>
            </a:extLst>
          </p:cNvPr>
          <p:cNvPicPr>
            <a:picLocks noChangeAspect="1"/>
          </p:cNvPicPr>
          <p:nvPr/>
        </p:nvPicPr>
        <p:blipFill>
          <a:blip r:embed="rId5"/>
          <a:stretch>
            <a:fillRect/>
          </a:stretch>
        </p:blipFill>
        <p:spPr>
          <a:xfrm>
            <a:off x="4377689" y="2314576"/>
            <a:ext cx="957147" cy="908684"/>
          </a:xfrm>
          <a:prstGeom prst="rect">
            <a:avLst/>
          </a:prstGeom>
        </p:spPr>
      </p:pic>
    </p:spTree>
    <p:extLst>
      <p:ext uri="{BB962C8B-B14F-4D97-AF65-F5344CB8AC3E}">
        <p14:creationId xmlns:p14="http://schemas.microsoft.com/office/powerpoint/2010/main" val="2262611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4019F8-5FF2-4641-9FF6-CFC8B8A5947C}"/>
              </a:ext>
            </a:extLst>
          </p:cNvPr>
          <p:cNvPicPr>
            <a:picLocks noChangeAspect="1"/>
          </p:cNvPicPr>
          <p:nvPr/>
        </p:nvPicPr>
        <p:blipFill>
          <a:blip r:embed="rId4"/>
          <a:stretch>
            <a:fillRect/>
          </a:stretch>
        </p:blipFill>
        <p:spPr>
          <a:xfrm>
            <a:off x="3328034" y="646694"/>
            <a:ext cx="7027545" cy="5564612"/>
          </a:xfrm>
          <a:prstGeom prst="rect">
            <a:avLst/>
          </a:prstGeom>
        </p:spPr>
      </p:pic>
      <p:pic>
        <p:nvPicPr>
          <p:cNvPr id="3" name="249DE689">
            <a:hlinkClick r:id="" action="ppaction://media"/>
            <a:extLst>
              <a:ext uri="{FF2B5EF4-FFF2-40B4-BE49-F238E27FC236}">
                <a16:creationId xmlns:a16="http://schemas.microsoft.com/office/drawing/2014/main" id="{81A2E3A2-18FD-40E0-BC27-7720276884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7043" y="1895937"/>
            <a:ext cx="609600" cy="609600"/>
          </a:xfrm>
          <a:prstGeom prst="rect">
            <a:avLst/>
          </a:prstGeom>
        </p:spPr>
      </p:pic>
    </p:spTree>
    <p:extLst>
      <p:ext uri="{BB962C8B-B14F-4D97-AF65-F5344CB8AC3E}">
        <p14:creationId xmlns:p14="http://schemas.microsoft.com/office/powerpoint/2010/main" val="22726277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84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DDF115-5C9F-4CA9-87A8-E91FC9D5230E}"/>
              </a:ext>
            </a:extLst>
          </p:cNvPr>
          <p:cNvPicPr>
            <a:picLocks noChangeAspect="1"/>
          </p:cNvPicPr>
          <p:nvPr/>
        </p:nvPicPr>
        <p:blipFill>
          <a:blip r:embed="rId2"/>
          <a:stretch>
            <a:fillRect/>
          </a:stretch>
        </p:blipFill>
        <p:spPr>
          <a:xfrm>
            <a:off x="4082414" y="1852612"/>
            <a:ext cx="4364355" cy="4521472"/>
          </a:xfrm>
          <a:prstGeom prst="rect">
            <a:avLst/>
          </a:prstGeom>
        </p:spPr>
      </p:pic>
      <p:sp>
        <p:nvSpPr>
          <p:cNvPr id="3" name="TextBox 2">
            <a:extLst>
              <a:ext uri="{FF2B5EF4-FFF2-40B4-BE49-F238E27FC236}">
                <a16:creationId xmlns:a16="http://schemas.microsoft.com/office/drawing/2014/main" id="{6FEEC456-2152-4348-A4CC-D22F289FE3B0}"/>
              </a:ext>
            </a:extLst>
          </p:cNvPr>
          <p:cNvSpPr txBox="1"/>
          <p:nvPr/>
        </p:nvSpPr>
        <p:spPr>
          <a:xfrm>
            <a:off x="3589020" y="1046321"/>
            <a:ext cx="6515100" cy="492443"/>
          </a:xfrm>
          <a:prstGeom prst="rect">
            <a:avLst/>
          </a:prstGeom>
          <a:noFill/>
        </p:spPr>
        <p:txBody>
          <a:bodyPr wrap="square" rtlCol="0">
            <a:spAutoFit/>
          </a:bodyPr>
          <a:lstStyle/>
          <a:p>
            <a:r>
              <a:rPr lang="en-US" sz="2600" dirty="0"/>
              <a:t>Copy out the grammar notes:</a:t>
            </a:r>
            <a:endParaRPr lang="en-GB" sz="2600" dirty="0"/>
          </a:p>
        </p:txBody>
      </p:sp>
    </p:spTree>
    <p:extLst>
      <p:ext uri="{BB962C8B-B14F-4D97-AF65-F5344CB8AC3E}">
        <p14:creationId xmlns:p14="http://schemas.microsoft.com/office/powerpoint/2010/main" val="346929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03959" y="1209402"/>
            <a:ext cx="11561172" cy="4054629"/>
          </a:xfrm>
          <a:prstGeom prst="rect">
            <a:avLst/>
          </a:prstGeom>
        </p:spPr>
      </p:pic>
      <p:sp>
        <p:nvSpPr>
          <p:cNvPr id="3" name="TextBox 2"/>
          <p:cNvSpPr txBox="1"/>
          <p:nvPr/>
        </p:nvSpPr>
        <p:spPr>
          <a:xfrm>
            <a:off x="7811589" y="940526"/>
            <a:ext cx="3971108" cy="1907177"/>
          </a:xfrm>
          <a:prstGeom prst="rect">
            <a:avLst/>
          </a:prstGeom>
          <a:solidFill>
            <a:schemeClr val="bg1"/>
          </a:solidFill>
        </p:spPr>
        <p:txBody>
          <a:bodyPr wrap="square" rtlCol="0">
            <a:spAutoFit/>
          </a:bodyPr>
          <a:lstStyle/>
          <a:p>
            <a:endParaRPr lang="en-GB" dirty="0"/>
          </a:p>
        </p:txBody>
      </p:sp>
      <p:pic>
        <p:nvPicPr>
          <p:cNvPr id="4" name="07DC833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2630" y="2627116"/>
            <a:ext cx="609600" cy="609600"/>
          </a:xfrm>
          <a:prstGeom prst="rect">
            <a:avLst/>
          </a:prstGeom>
        </p:spPr>
      </p:pic>
    </p:spTree>
    <p:extLst>
      <p:ext uri="{BB962C8B-B14F-4D97-AF65-F5344CB8AC3E}">
        <p14:creationId xmlns:p14="http://schemas.microsoft.com/office/powerpoint/2010/main" val="31051968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8109" y="368889"/>
            <a:ext cx="11259639" cy="6171657"/>
          </a:xfrm>
          <a:prstGeom prst="rect">
            <a:avLst/>
          </a:prstGeom>
        </p:spPr>
      </p:pic>
      <p:pic>
        <p:nvPicPr>
          <p:cNvPr id="3" name="39D581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1847" y="1713056"/>
            <a:ext cx="609600" cy="609600"/>
          </a:xfrm>
          <a:prstGeom prst="rect">
            <a:avLst/>
          </a:prstGeom>
        </p:spPr>
      </p:pic>
    </p:spTree>
    <p:extLst>
      <p:ext uri="{BB962C8B-B14F-4D97-AF65-F5344CB8AC3E}">
        <p14:creationId xmlns:p14="http://schemas.microsoft.com/office/powerpoint/2010/main" val="1739402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30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59BE46-DCF9-4CBC-9793-8EDFC64F4DDA}"/>
              </a:ext>
            </a:extLst>
          </p:cNvPr>
          <p:cNvPicPr>
            <a:picLocks noChangeAspect="1"/>
          </p:cNvPicPr>
          <p:nvPr/>
        </p:nvPicPr>
        <p:blipFill>
          <a:blip r:embed="rId2"/>
          <a:stretch>
            <a:fillRect/>
          </a:stretch>
        </p:blipFill>
        <p:spPr>
          <a:xfrm>
            <a:off x="1586865" y="2997517"/>
            <a:ext cx="7905510" cy="2351723"/>
          </a:xfrm>
          <a:prstGeom prst="rect">
            <a:avLst/>
          </a:prstGeom>
        </p:spPr>
      </p:pic>
      <p:sp>
        <p:nvSpPr>
          <p:cNvPr id="2" name="TextBox 1">
            <a:extLst>
              <a:ext uri="{FF2B5EF4-FFF2-40B4-BE49-F238E27FC236}">
                <a16:creationId xmlns:a16="http://schemas.microsoft.com/office/drawing/2014/main" id="{771C4F65-6197-4297-871D-18C3DE3F3E70}"/>
              </a:ext>
            </a:extLst>
          </p:cNvPr>
          <p:cNvSpPr txBox="1"/>
          <p:nvPr/>
        </p:nvSpPr>
        <p:spPr>
          <a:xfrm>
            <a:off x="587828" y="130628"/>
            <a:ext cx="11234057" cy="1692771"/>
          </a:xfrm>
          <a:prstGeom prst="rect">
            <a:avLst/>
          </a:prstGeom>
          <a:noFill/>
        </p:spPr>
        <p:txBody>
          <a:bodyPr wrap="square" rtlCol="0">
            <a:spAutoFit/>
          </a:bodyPr>
          <a:lstStyle/>
          <a:p>
            <a:r>
              <a:rPr lang="en-US" sz="2600" dirty="0"/>
              <a:t>Log on to </a:t>
            </a:r>
            <a:r>
              <a:rPr lang="en-US" sz="2600" dirty="0" err="1"/>
              <a:t>Linguascope</a:t>
            </a:r>
            <a:r>
              <a:rPr lang="en-US" sz="2600" dirty="0"/>
              <a:t> and </a:t>
            </a:r>
            <a:r>
              <a:rPr lang="en-US" sz="2600" dirty="0" err="1"/>
              <a:t>practise</a:t>
            </a:r>
            <a:r>
              <a:rPr lang="en-US" sz="2600" dirty="0"/>
              <a:t> ‘numbers 1-10’. They are in the beginner section). </a:t>
            </a:r>
          </a:p>
          <a:p>
            <a:endParaRPr lang="en-US" sz="2600" dirty="0"/>
          </a:p>
          <a:p>
            <a:r>
              <a:rPr lang="en-US" sz="2600" dirty="0"/>
              <a:t>Username – </a:t>
            </a:r>
            <a:r>
              <a:rPr lang="en-US" sz="2600" dirty="0" err="1"/>
              <a:t>kingshill</a:t>
            </a:r>
            <a:r>
              <a:rPr lang="en-US" sz="2600" dirty="0"/>
              <a:t>                          password – mfl123*</a:t>
            </a:r>
            <a:endParaRPr lang="en-GB" sz="2600" dirty="0"/>
          </a:p>
        </p:txBody>
      </p:sp>
      <p:sp>
        <p:nvSpPr>
          <p:cNvPr id="4" name="Oval 3">
            <a:extLst>
              <a:ext uri="{FF2B5EF4-FFF2-40B4-BE49-F238E27FC236}">
                <a16:creationId xmlns:a16="http://schemas.microsoft.com/office/drawing/2014/main" id="{3D2D8595-1080-4074-80F6-2ACBE1E5C0B8}"/>
              </a:ext>
            </a:extLst>
          </p:cNvPr>
          <p:cNvSpPr/>
          <p:nvPr/>
        </p:nvSpPr>
        <p:spPr>
          <a:xfrm>
            <a:off x="6936084" y="3654430"/>
            <a:ext cx="2767986" cy="1603370"/>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75337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02ACE6-835B-4BAE-81CF-E47882739E91}"/>
              </a:ext>
            </a:extLst>
          </p:cNvPr>
          <p:cNvSpPr txBox="1"/>
          <p:nvPr/>
        </p:nvSpPr>
        <p:spPr>
          <a:xfrm>
            <a:off x="500887" y="5572421"/>
            <a:ext cx="3798884" cy="605308"/>
          </a:xfrm>
          <a:prstGeom prst="rect">
            <a:avLst/>
          </a:prstGeom>
          <a:solidFill>
            <a:schemeClr val="bg1"/>
          </a:solidFill>
        </p:spPr>
        <p:txBody>
          <a:bodyPr wrap="square" rtlCol="0">
            <a:spAutoFit/>
          </a:bodyPr>
          <a:lstStyle/>
          <a:p>
            <a:endParaRPr lang="en-GB" dirty="0"/>
          </a:p>
        </p:txBody>
      </p:sp>
      <p:sp>
        <p:nvSpPr>
          <p:cNvPr id="6" name="TextBox 5">
            <a:extLst>
              <a:ext uri="{FF2B5EF4-FFF2-40B4-BE49-F238E27FC236}">
                <a16:creationId xmlns:a16="http://schemas.microsoft.com/office/drawing/2014/main" id="{5DDC0836-AC60-4408-AECE-958E059D6EA7}"/>
              </a:ext>
            </a:extLst>
          </p:cNvPr>
          <p:cNvSpPr txBox="1"/>
          <p:nvPr/>
        </p:nvSpPr>
        <p:spPr>
          <a:xfrm>
            <a:off x="7473537" y="953057"/>
            <a:ext cx="3798884" cy="605308"/>
          </a:xfrm>
          <a:prstGeom prst="rect">
            <a:avLst/>
          </a:prstGeom>
          <a:solidFill>
            <a:schemeClr val="bg1"/>
          </a:solidFill>
        </p:spPr>
        <p:txBody>
          <a:bodyPr wrap="square" rtlCol="0">
            <a:spAutoFit/>
          </a:bodyPr>
          <a:lstStyle/>
          <a:p>
            <a:endParaRPr lang="en-GB" dirty="0"/>
          </a:p>
        </p:txBody>
      </p:sp>
      <p:sp>
        <p:nvSpPr>
          <p:cNvPr id="7" name="TextBox 6">
            <a:extLst>
              <a:ext uri="{FF2B5EF4-FFF2-40B4-BE49-F238E27FC236}">
                <a16:creationId xmlns:a16="http://schemas.microsoft.com/office/drawing/2014/main" id="{E0F2BC49-1FBA-40E6-9419-6B5FAAC5E986}"/>
              </a:ext>
            </a:extLst>
          </p:cNvPr>
          <p:cNvSpPr txBox="1"/>
          <p:nvPr/>
        </p:nvSpPr>
        <p:spPr>
          <a:xfrm>
            <a:off x="5967733" y="111815"/>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sp>
        <p:nvSpPr>
          <p:cNvPr id="2" name="TextBox 1">
            <a:extLst>
              <a:ext uri="{FF2B5EF4-FFF2-40B4-BE49-F238E27FC236}">
                <a16:creationId xmlns:a16="http://schemas.microsoft.com/office/drawing/2014/main" id="{09ADA0CC-7E12-4694-BFD5-E3F687BCB61D}"/>
              </a:ext>
            </a:extLst>
          </p:cNvPr>
          <p:cNvSpPr txBox="1"/>
          <p:nvPr/>
        </p:nvSpPr>
        <p:spPr>
          <a:xfrm>
            <a:off x="199971" y="111815"/>
            <a:ext cx="3967993" cy="461665"/>
          </a:xfrm>
          <a:prstGeom prst="rect">
            <a:avLst/>
          </a:prstGeom>
          <a:noFill/>
        </p:spPr>
        <p:txBody>
          <a:bodyPr wrap="square" rtlCol="0">
            <a:spAutoFit/>
          </a:bodyPr>
          <a:lstStyle/>
          <a:p>
            <a:r>
              <a:rPr lang="en-US" sz="2400" b="1" dirty="0"/>
              <a:t>Week 4 – w/c 26</a:t>
            </a:r>
            <a:r>
              <a:rPr lang="en-US" sz="2400" b="1" baseline="30000" dirty="0"/>
              <a:t>th</a:t>
            </a:r>
            <a:r>
              <a:rPr lang="en-US" sz="2400" b="1" dirty="0"/>
              <a:t> September</a:t>
            </a:r>
            <a:endParaRPr lang="en-GB" sz="2400" b="1" dirty="0"/>
          </a:p>
        </p:txBody>
      </p:sp>
      <p:sp>
        <p:nvSpPr>
          <p:cNvPr id="9" name="TextBox 8">
            <a:extLst>
              <a:ext uri="{FF2B5EF4-FFF2-40B4-BE49-F238E27FC236}">
                <a16:creationId xmlns:a16="http://schemas.microsoft.com/office/drawing/2014/main" id="{278CC39D-A214-4268-9446-F447FCB4C0A6}"/>
              </a:ext>
            </a:extLst>
          </p:cNvPr>
          <p:cNvSpPr txBox="1"/>
          <p:nvPr/>
        </p:nvSpPr>
        <p:spPr>
          <a:xfrm>
            <a:off x="199971" y="4504888"/>
            <a:ext cx="4994981" cy="369332"/>
          </a:xfrm>
          <a:prstGeom prst="rect">
            <a:avLst/>
          </a:prstGeom>
          <a:solidFill>
            <a:schemeClr val="bg1"/>
          </a:solidFill>
        </p:spPr>
        <p:txBody>
          <a:bodyPr wrap="square" rtlCol="0">
            <a:spAutoFit/>
          </a:bodyPr>
          <a:lstStyle/>
          <a:p>
            <a:endParaRPr lang="en-GB" dirty="0"/>
          </a:p>
        </p:txBody>
      </p:sp>
      <p:pic>
        <p:nvPicPr>
          <p:cNvPr id="11" name="Picture 10">
            <a:extLst>
              <a:ext uri="{FF2B5EF4-FFF2-40B4-BE49-F238E27FC236}">
                <a16:creationId xmlns:a16="http://schemas.microsoft.com/office/drawing/2014/main" id="{F1BC25DC-47A2-4BC6-9E95-3DF7E291C6FE}"/>
              </a:ext>
            </a:extLst>
          </p:cNvPr>
          <p:cNvPicPr>
            <a:picLocks noChangeAspect="1"/>
          </p:cNvPicPr>
          <p:nvPr/>
        </p:nvPicPr>
        <p:blipFill>
          <a:blip r:embed="rId2"/>
          <a:stretch>
            <a:fillRect/>
          </a:stretch>
        </p:blipFill>
        <p:spPr>
          <a:xfrm>
            <a:off x="199971" y="1527441"/>
            <a:ext cx="8571362" cy="2738778"/>
          </a:xfrm>
          <a:prstGeom prst="rect">
            <a:avLst/>
          </a:prstGeom>
        </p:spPr>
      </p:pic>
      <p:pic>
        <p:nvPicPr>
          <p:cNvPr id="12" name="Picture 11">
            <a:extLst>
              <a:ext uri="{FF2B5EF4-FFF2-40B4-BE49-F238E27FC236}">
                <a16:creationId xmlns:a16="http://schemas.microsoft.com/office/drawing/2014/main" id="{04ED964B-A48A-4C68-B3BA-057A38A726A3}"/>
              </a:ext>
            </a:extLst>
          </p:cNvPr>
          <p:cNvPicPr>
            <a:picLocks noChangeAspect="1"/>
          </p:cNvPicPr>
          <p:nvPr/>
        </p:nvPicPr>
        <p:blipFill>
          <a:blip r:embed="rId3"/>
          <a:stretch>
            <a:fillRect/>
          </a:stretch>
        </p:blipFill>
        <p:spPr>
          <a:xfrm>
            <a:off x="336669" y="4346464"/>
            <a:ext cx="3167199" cy="350520"/>
          </a:xfrm>
          <a:prstGeom prst="rect">
            <a:avLst/>
          </a:prstGeom>
        </p:spPr>
      </p:pic>
      <p:pic>
        <p:nvPicPr>
          <p:cNvPr id="13" name="Picture 12">
            <a:extLst>
              <a:ext uri="{FF2B5EF4-FFF2-40B4-BE49-F238E27FC236}">
                <a16:creationId xmlns:a16="http://schemas.microsoft.com/office/drawing/2014/main" id="{A05CFA0F-DA60-465F-AE6E-5DE8248D0C76}"/>
              </a:ext>
            </a:extLst>
          </p:cNvPr>
          <p:cNvPicPr>
            <a:picLocks noChangeAspect="1"/>
          </p:cNvPicPr>
          <p:nvPr/>
        </p:nvPicPr>
        <p:blipFill>
          <a:blip r:embed="rId4"/>
          <a:stretch>
            <a:fillRect/>
          </a:stretch>
        </p:blipFill>
        <p:spPr>
          <a:xfrm>
            <a:off x="336669" y="4696984"/>
            <a:ext cx="3190072" cy="2161016"/>
          </a:xfrm>
          <a:prstGeom prst="rect">
            <a:avLst/>
          </a:prstGeom>
        </p:spPr>
      </p:pic>
      <p:pic>
        <p:nvPicPr>
          <p:cNvPr id="14" name="Picture 13">
            <a:extLst>
              <a:ext uri="{FF2B5EF4-FFF2-40B4-BE49-F238E27FC236}">
                <a16:creationId xmlns:a16="http://schemas.microsoft.com/office/drawing/2014/main" id="{9B2191DB-61ED-4527-9C2F-F20013B676CE}"/>
              </a:ext>
            </a:extLst>
          </p:cNvPr>
          <p:cNvPicPr>
            <a:picLocks noChangeAspect="1"/>
          </p:cNvPicPr>
          <p:nvPr/>
        </p:nvPicPr>
        <p:blipFill>
          <a:blip r:embed="rId5"/>
          <a:stretch>
            <a:fillRect/>
          </a:stretch>
        </p:blipFill>
        <p:spPr>
          <a:xfrm>
            <a:off x="5194952" y="4413690"/>
            <a:ext cx="3159065" cy="2317461"/>
          </a:xfrm>
          <a:prstGeom prst="rect">
            <a:avLst/>
          </a:prstGeom>
        </p:spPr>
      </p:pic>
      <p:pic>
        <p:nvPicPr>
          <p:cNvPr id="16" name="Picture 15">
            <a:extLst>
              <a:ext uri="{FF2B5EF4-FFF2-40B4-BE49-F238E27FC236}">
                <a16:creationId xmlns:a16="http://schemas.microsoft.com/office/drawing/2014/main" id="{DD2C0631-C7E8-4FCA-A61B-4ED308182FA3}"/>
              </a:ext>
            </a:extLst>
          </p:cNvPr>
          <p:cNvPicPr>
            <a:picLocks noChangeAspect="1"/>
          </p:cNvPicPr>
          <p:nvPr/>
        </p:nvPicPr>
        <p:blipFill>
          <a:blip r:embed="rId6"/>
          <a:stretch>
            <a:fillRect/>
          </a:stretch>
        </p:blipFill>
        <p:spPr>
          <a:xfrm>
            <a:off x="8206741" y="2003608"/>
            <a:ext cx="563338" cy="946888"/>
          </a:xfrm>
          <a:prstGeom prst="rect">
            <a:avLst/>
          </a:prstGeom>
        </p:spPr>
      </p:pic>
    </p:spTree>
    <p:extLst>
      <p:ext uri="{BB962C8B-B14F-4D97-AF65-F5344CB8AC3E}">
        <p14:creationId xmlns:p14="http://schemas.microsoft.com/office/powerpoint/2010/main" val="1811962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6D88C0-F6FE-4F65-A498-7BA5C9E7B8DE}"/>
              </a:ext>
            </a:extLst>
          </p:cNvPr>
          <p:cNvPicPr>
            <a:picLocks noChangeAspect="1"/>
          </p:cNvPicPr>
          <p:nvPr/>
        </p:nvPicPr>
        <p:blipFill>
          <a:blip r:embed="rId2"/>
          <a:stretch>
            <a:fillRect/>
          </a:stretch>
        </p:blipFill>
        <p:spPr>
          <a:xfrm>
            <a:off x="3783434" y="193426"/>
            <a:ext cx="4177717" cy="6592960"/>
          </a:xfrm>
          <a:prstGeom prst="rect">
            <a:avLst/>
          </a:prstGeom>
        </p:spPr>
      </p:pic>
    </p:spTree>
    <p:extLst>
      <p:ext uri="{BB962C8B-B14F-4D97-AF65-F5344CB8AC3E}">
        <p14:creationId xmlns:p14="http://schemas.microsoft.com/office/powerpoint/2010/main" val="2415984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B10D59-EAD3-409C-9C48-3AFFA08B1E03}"/>
              </a:ext>
            </a:extLst>
          </p:cNvPr>
          <p:cNvPicPr>
            <a:picLocks noChangeAspect="1"/>
          </p:cNvPicPr>
          <p:nvPr/>
        </p:nvPicPr>
        <p:blipFill>
          <a:blip r:embed="rId2"/>
          <a:stretch>
            <a:fillRect/>
          </a:stretch>
        </p:blipFill>
        <p:spPr>
          <a:xfrm>
            <a:off x="1050407" y="834390"/>
            <a:ext cx="10091186" cy="4823460"/>
          </a:xfrm>
          <a:prstGeom prst="rect">
            <a:avLst/>
          </a:prstGeom>
        </p:spPr>
      </p:pic>
    </p:spTree>
    <p:extLst>
      <p:ext uri="{BB962C8B-B14F-4D97-AF65-F5344CB8AC3E}">
        <p14:creationId xmlns:p14="http://schemas.microsoft.com/office/powerpoint/2010/main" val="1921969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185C22-3E3A-46A5-A135-C7532F2D58EC}"/>
              </a:ext>
            </a:extLst>
          </p:cNvPr>
          <p:cNvPicPr>
            <a:picLocks noChangeAspect="1"/>
          </p:cNvPicPr>
          <p:nvPr/>
        </p:nvPicPr>
        <p:blipFill>
          <a:blip r:embed="rId4"/>
          <a:stretch>
            <a:fillRect/>
          </a:stretch>
        </p:blipFill>
        <p:spPr>
          <a:xfrm>
            <a:off x="296839" y="3071310"/>
            <a:ext cx="11598321" cy="3169470"/>
          </a:xfrm>
          <a:prstGeom prst="rect">
            <a:avLst/>
          </a:prstGeom>
        </p:spPr>
      </p:pic>
      <p:pic>
        <p:nvPicPr>
          <p:cNvPr id="3" name="951BD13F">
            <a:hlinkClick r:id="" action="ppaction://media"/>
            <a:extLst>
              <a:ext uri="{FF2B5EF4-FFF2-40B4-BE49-F238E27FC236}">
                <a16:creationId xmlns:a16="http://schemas.microsoft.com/office/drawing/2014/main" id="{AAB8286E-806F-487D-A79D-CDC4F88155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8686" y="1561221"/>
            <a:ext cx="609600" cy="609600"/>
          </a:xfrm>
          <a:prstGeom prst="rect">
            <a:avLst/>
          </a:prstGeom>
        </p:spPr>
      </p:pic>
    </p:spTree>
    <p:extLst>
      <p:ext uri="{BB962C8B-B14F-4D97-AF65-F5344CB8AC3E}">
        <p14:creationId xmlns:p14="http://schemas.microsoft.com/office/powerpoint/2010/main" val="8166704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27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523E3A-3819-4330-8A08-AA4360C12BB0}"/>
              </a:ext>
            </a:extLst>
          </p:cNvPr>
          <p:cNvPicPr>
            <a:picLocks noChangeAspect="1"/>
          </p:cNvPicPr>
          <p:nvPr/>
        </p:nvPicPr>
        <p:blipFill>
          <a:blip r:embed="rId2"/>
          <a:stretch>
            <a:fillRect/>
          </a:stretch>
        </p:blipFill>
        <p:spPr>
          <a:xfrm>
            <a:off x="3493449" y="2725102"/>
            <a:ext cx="5205101" cy="2669858"/>
          </a:xfrm>
          <a:prstGeom prst="rect">
            <a:avLst/>
          </a:prstGeom>
        </p:spPr>
      </p:pic>
      <p:pic>
        <p:nvPicPr>
          <p:cNvPr id="3" name="Picture 2">
            <a:extLst>
              <a:ext uri="{FF2B5EF4-FFF2-40B4-BE49-F238E27FC236}">
                <a16:creationId xmlns:a16="http://schemas.microsoft.com/office/drawing/2014/main" id="{4A026C16-4B46-4995-9ECA-0EF1B6095078}"/>
              </a:ext>
            </a:extLst>
          </p:cNvPr>
          <p:cNvPicPr>
            <a:picLocks noChangeAspect="1"/>
          </p:cNvPicPr>
          <p:nvPr/>
        </p:nvPicPr>
        <p:blipFill>
          <a:blip r:embed="rId3"/>
          <a:stretch>
            <a:fillRect/>
          </a:stretch>
        </p:blipFill>
        <p:spPr>
          <a:xfrm>
            <a:off x="1313919" y="5360670"/>
            <a:ext cx="1388324" cy="970598"/>
          </a:xfrm>
          <a:prstGeom prst="rect">
            <a:avLst/>
          </a:prstGeom>
        </p:spPr>
      </p:pic>
      <p:sp>
        <p:nvSpPr>
          <p:cNvPr id="4" name="TextBox 3">
            <a:extLst>
              <a:ext uri="{FF2B5EF4-FFF2-40B4-BE49-F238E27FC236}">
                <a16:creationId xmlns:a16="http://schemas.microsoft.com/office/drawing/2014/main" id="{197915B6-7F0D-4FAF-90AE-E6027FF721A9}"/>
              </a:ext>
            </a:extLst>
          </p:cNvPr>
          <p:cNvSpPr txBox="1"/>
          <p:nvPr/>
        </p:nvSpPr>
        <p:spPr>
          <a:xfrm>
            <a:off x="1824990" y="1611630"/>
            <a:ext cx="8618220" cy="492443"/>
          </a:xfrm>
          <a:prstGeom prst="rect">
            <a:avLst/>
          </a:prstGeom>
          <a:noFill/>
        </p:spPr>
        <p:txBody>
          <a:bodyPr wrap="square" rtlCol="0">
            <a:spAutoFit/>
          </a:bodyPr>
          <a:lstStyle/>
          <a:p>
            <a:r>
              <a:rPr lang="en-US" sz="2600" dirty="0"/>
              <a:t>Copy the conversation in Spanish and translate it in to English.</a:t>
            </a:r>
            <a:endParaRPr lang="en-GB" sz="2600" dirty="0"/>
          </a:p>
        </p:txBody>
      </p:sp>
    </p:spTree>
    <p:extLst>
      <p:ext uri="{BB962C8B-B14F-4D97-AF65-F5344CB8AC3E}">
        <p14:creationId xmlns:p14="http://schemas.microsoft.com/office/powerpoint/2010/main" val="3037567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98528" y="197984"/>
            <a:ext cx="11727860" cy="6124104"/>
          </a:xfrm>
          <a:prstGeom prst="rect">
            <a:avLst/>
          </a:prstGeom>
        </p:spPr>
      </p:pic>
      <p:sp>
        <p:nvSpPr>
          <p:cNvPr id="3" name="TextBox 2"/>
          <p:cNvSpPr txBox="1"/>
          <p:nvPr/>
        </p:nvSpPr>
        <p:spPr>
          <a:xfrm>
            <a:off x="8921931" y="197984"/>
            <a:ext cx="3270069" cy="624976"/>
          </a:xfrm>
          <a:prstGeom prst="rect">
            <a:avLst/>
          </a:prstGeom>
          <a:solidFill>
            <a:schemeClr val="bg1"/>
          </a:solidFill>
        </p:spPr>
        <p:txBody>
          <a:bodyPr wrap="square" rtlCol="0">
            <a:spAutoFit/>
          </a:bodyPr>
          <a:lstStyle/>
          <a:p>
            <a:endParaRPr lang="en-GB" dirty="0"/>
          </a:p>
        </p:txBody>
      </p:sp>
      <p:pic>
        <p:nvPicPr>
          <p:cNvPr id="4" name="F6D8BCD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8493" y="4580948"/>
            <a:ext cx="609600" cy="609600"/>
          </a:xfrm>
          <a:prstGeom prst="rect">
            <a:avLst/>
          </a:prstGeom>
        </p:spPr>
      </p:pic>
    </p:spTree>
    <p:extLst>
      <p:ext uri="{BB962C8B-B14F-4D97-AF65-F5344CB8AC3E}">
        <p14:creationId xmlns:p14="http://schemas.microsoft.com/office/powerpoint/2010/main" val="8278513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94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1C4F65-6197-4297-871D-18C3DE3F3E70}"/>
              </a:ext>
            </a:extLst>
          </p:cNvPr>
          <p:cNvSpPr txBox="1"/>
          <p:nvPr/>
        </p:nvSpPr>
        <p:spPr>
          <a:xfrm>
            <a:off x="587828" y="130628"/>
            <a:ext cx="11234057" cy="1692771"/>
          </a:xfrm>
          <a:prstGeom prst="rect">
            <a:avLst/>
          </a:prstGeom>
          <a:noFill/>
        </p:spPr>
        <p:txBody>
          <a:bodyPr wrap="square" rtlCol="0">
            <a:spAutoFit/>
          </a:bodyPr>
          <a:lstStyle/>
          <a:p>
            <a:r>
              <a:rPr lang="en-US" sz="2600" dirty="0"/>
              <a:t>Log on to </a:t>
            </a:r>
            <a:r>
              <a:rPr lang="en-US" sz="2600" dirty="0" err="1"/>
              <a:t>Linguascope</a:t>
            </a:r>
            <a:r>
              <a:rPr lang="en-US" sz="2600" dirty="0"/>
              <a:t> and </a:t>
            </a:r>
            <a:r>
              <a:rPr lang="en-US" sz="2600" dirty="0" err="1"/>
              <a:t>practise</a:t>
            </a:r>
            <a:r>
              <a:rPr lang="en-US" sz="2600" dirty="0"/>
              <a:t> ‘numbers 1-31 and months (</a:t>
            </a:r>
            <a:r>
              <a:rPr lang="en-US" sz="2600" dirty="0" err="1"/>
              <a:t>meses</a:t>
            </a:r>
            <a:r>
              <a:rPr lang="en-US" sz="2600" dirty="0"/>
              <a:t>). They are in the </a:t>
            </a:r>
            <a:r>
              <a:rPr lang="en-US" sz="2600" b="1" u="sng" dirty="0"/>
              <a:t>elementary</a:t>
            </a:r>
            <a:r>
              <a:rPr lang="en-US" sz="2600" dirty="0"/>
              <a:t> section). </a:t>
            </a:r>
          </a:p>
          <a:p>
            <a:endParaRPr lang="en-US" sz="2600" dirty="0"/>
          </a:p>
          <a:p>
            <a:r>
              <a:rPr lang="en-US" sz="2600" dirty="0"/>
              <a:t>Username – </a:t>
            </a:r>
            <a:r>
              <a:rPr lang="en-US" sz="2600" dirty="0" err="1"/>
              <a:t>kingshill</a:t>
            </a:r>
            <a:r>
              <a:rPr lang="en-US" sz="2600" dirty="0"/>
              <a:t>                          password – mfl123*</a:t>
            </a:r>
            <a:endParaRPr lang="en-GB" sz="2600" dirty="0"/>
          </a:p>
        </p:txBody>
      </p:sp>
      <p:pic>
        <p:nvPicPr>
          <p:cNvPr id="5" name="Picture 4">
            <a:extLst>
              <a:ext uri="{FF2B5EF4-FFF2-40B4-BE49-F238E27FC236}">
                <a16:creationId xmlns:a16="http://schemas.microsoft.com/office/drawing/2014/main" id="{0B37DEFD-4334-4080-947A-D46F97F194AB}"/>
              </a:ext>
            </a:extLst>
          </p:cNvPr>
          <p:cNvPicPr>
            <a:picLocks noChangeAspect="1"/>
          </p:cNvPicPr>
          <p:nvPr/>
        </p:nvPicPr>
        <p:blipFill>
          <a:blip r:embed="rId2"/>
          <a:stretch>
            <a:fillRect/>
          </a:stretch>
        </p:blipFill>
        <p:spPr>
          <a:xfrm>
            <a:off x="704850" y="2491740"/>
            <a:ext cx="3238500" cy="2857500"/>
          </a:xfrm>
          <a:prstGeom prst="rect">
            <a:avLst/>
          </a:prstGeom>
        </p:spPr>
      </p:pic>
      <p:pic>
        <p:nvPicPr>
          <p:cNvPr id="6" name="Picture 5">
            <a:extLst>
              <a:ext uri="{FF2B5EF4-FFF2-40B4-BE49-F238E27FC236}">
                <a16:creationId xmlns:a16="http://schemas.microsoft.com/office/drawing/2014/main" id="{4D857AD9-6F4B-4329-8C08-9ACEE630B151}"/>
              </a:ext>
            </a:extLst>
          </p:cNvPr>
          <p:cNvPicPr>
            <a:picLocks noChangeAspect="1"/>
          </p:cNvPicPr>
          <p:nvPr/>
        </p:nvPicPr>
        <p:blipFill>
          <a:blip r:embed="rId3"/>
          <a:stretch>
            <a:fillRect/>
          </a:stretch>
        </p:blipFill>
        <p:spPr>
          <a:xfrm>
            <a:off x="4705350" y="1837130"/>
            <a:ext cx="3543302" cy="4890242"/>
          </a:xfrm>
          <a:prstGeom prst="rect">
            <a:avLst/>
          </a:prstGeom>
        </p:spPr>
      </p:pic>
      <p:sp>
        <p:nvSpPr>
          <p:cNvPr id="4" name="Oval 3">
            <a:extLst>
              <a:ext uri="{FF2B5EF4-FFF2-40B4-BE49-F238E27FC236}">
                <a16:creationId xmlns:a16="http://schemas.microsoft.com/office/drawing/2014/main" id="{3D2D8595-1080-4074-80F6-2ACBE1E5C0B8}"/>
              </a:ext>
            </a:extLst>
          </p:cNvPr>
          <p:cNvSpPr/>
          <p:nvPr/>
        </p:nvSpPr>
        <p:spPr>
          <a:xfrm>
            <a:off x="5175864" y="4100200"/>
            <a:ext cx="2767986" cy="1603370"/>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9474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7DE106-4F28-4DD0-B9B3-9DDAB33F7D9F}"/>
              </a:ext>
            </a:extLst>
          </p:cNvPr>
          <p:cNvSpPr txBox="1"/>
          <p:nvPr/>
        </p:nvSpPr>
        <p:spPr>
          <a:xfrm>
            <a:off x="134223" y="453006"/>
            <a:ext cx="3967993" cy="461665"/>
          </a:xfrm>
          <a:prstGeom prst="rect">
            <a:avLst/>
          </a:prstGeom>
          <a:noFill/>
        </p:spPr>
        <p:txBody>
          <a:bodyPr wrap="square" rtlCol="0">
            <a:spAutoFit/>
          </a:bodyPr>
          <a:lstStyle/>
          <a:p>
            <a:r>
              <a:rPr lang="en-US" sz="2400" b="1" dirty="0"/>
              <a:t>Week 5 – w/c 3</a:t>
            </a:r>
            <a:r>
              <a:rPr lang="en-US" sz="2400" b="1" baseline="30000" dirty="0"/>
              <a:t>rd</a:t>
            </a:r>
            <a:r>
              <a:rPr lang="en-US" sz="2400" b="1" dirty="0"/>
              <a:t> October</a:t>
            </a:r>
            <a:endParaRPr lang="en-GB" sz="2400" b="1" dirty="0"/>
          </a:p>
        </p:txBody>
      </p:sp>
      <p:sp>
        <p:nvSpPr>
          <p:cNvPr id="4" name="TextBox 3">
            <a:extLst>
              <a:ext uri="{FF2B5EF4-FFF2-40B4-BE49-F238E27FC236}">
                <a16:creationId xmlns:a16="http://schemas.microsoft.com/office/drawing/2014/main" id="{EEA98436-8B5D-45B0-808B-2405010DDB77}"/>
              </a:ext>
            </a:extLst>
          </p:cNvPr>
          <p:cNvSpPr txBox="1"/>
          <p:nvPr/>
        </p:nvSpPr>
        <p:spPr>
          <a:xfrm>
            <a:off x="6900760" y="277394"/>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pic>
        <p:nvPicPr>
          <p:cNvPr id="5" name="Picture 4">
            <a:extLst>
              <a:ext uri="{FF2B5EF4-FFF2-40B4-BE49-F238E27FC236}">
                <a16:creationId xmlns:a16="http://schemas.microsoft.com/office/drawing/2014/main" id="{5413EC3A-D2EE-4002-85D2-F643C6759363}"/>
              </a:ext>
            </a:extLst>
          </p:cNvPr>
          <p:cNvPicPr>
            <a:picLocks noChangeAspect="1"/>
          </p:cNvPicPr>
          <p:nvPr/>
        </p:nvPicPr>
        <p:blipFill>
          <a:blip r:embed="rId2"/>
          <a:stretch>
            <a:fillRect/>
          </a:stretch>
        </p:blipFill>
        <p:spPr>
          <a:xfrm>
            <a:off x="310515" y="1738664"/>
            <a:ext cx="10237444" cy="2203133"/>
          </a:xfrm>
          <a:prstGeom prst="rect">
            <a:avLst/>
          </a:prstGeom>
        </p:spPr>
      </p:pic>
      <p:pic>
        <p:nvPicPr>
          <p:cNvPr id="6" name="Picture 5">
            <a:extLst>
              <a:ext uri="{FF2B5EF4-FFF2-40B4-BE49-F238E27FC236}">
                <a16:creationId xmlns:a16="http://schemas.microsoft.com/office/drawing/2014/main" id="{C62C2188-6D08-4900-B190-79330D597167}"/>
              </a:ext>
            </a:extLst>
          </p:cNvPr>
          <p:cNvPicPr>
            <a:picLocks noChangeAspect="1"/>
          </p:cNvPicPr>
          <p:nvPr/>
        </p:nvPicPr>
        <p:blipFill>
          <a:blip r:embed="rId3"/>
          <a:stretch>
            <a:fillRect/>
          </a:stretch>
        </p:blipFill>
        <p:spPr>
          <a:xfrm>
            <a:off x="310515" y="4256678"/>
            <a:ext cx="9696454" cy="2148316"/>
          </a:xfrm>
          <a:prstGeom prst="rect">
            <a:avLst/>
          </a:prstGeom>
        </p:spPr>
      </p:pic>
      <p:pic>
        <p:nvPicPr>
          <p:cNvPr id="7" name="Picture 6">
            <a:extLst>
              <a:ext uri="{FF2B5EF4-FFF2-40B4-BE49-F238E27FC236}">
                <a16:creationId xmlns:a16="http://schemas.microsoft.com/office/drawing/2014/main" id="{A48CC37F-03E7-44C4-9965-5A78FA032E9C}"/>
              </a:ext>
            </a:extLst>
          </p:cNvPr>
          <p:cNvPicPr>
            <a:picLocks noChangeAspect="1"/>
          </p:cNvPicPr>
          <p:nvPr/>
        </p:nvPicPr>
        <p:blipFill>
          <a:blip r:embed="rId4"/>
          <a:stretch>
            <a:fillRect/>
          </a:stretch>
        </p:blipFill>
        <p:spPr>
          <a:xfrm>
            <a:off x="9315449" y="2093594"/>
            <a:ext cx="1045438" cy="992505"/>
          </a:xfrm>
          <a:prstGeom prst="rect">
            <a:avLst/>
          </a:prstGeom>
        </p:spPr>
      </p:pic>
    </p:spTree>
    <p:extLst>
      <p:ext uri="{BB962C8B-B14F-4D97-AF65-F5344CB8AC3E}">
        <p14:creationId xmlns:p14="http://schemas.microsoft.com/office/powerpoint/2010/main" val="3003299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E2C0BE-AFC9-4817-9471-3F76CA82483E}"/>
              </a:ext>
            </a:extLst>
          </p:cNvPr>
          <p:cNvSpPr txBox="1"/>
          <p:nvPr/>
        </p:nvSpPr>
        <p:spPr>
          <a:xfrm>
            <a:off x="285750" y="194310"/>
            <a:ext cx="11007090" cy="892552"/>
          </a:xfrm>
          <a:prstGeom prst="rect">
            <a:avLst/>
          </a:prstGeom>
          <a:noFill/>
        </p:spPr>
        <p:txBody>
          <a:bodyPr wrap="square" rtlCol="0">
            <a:spAutoFit/>
          </a:bodyPr>
          <a:lstStyle/>
          <a:p>
            <a:r>
              <a:rPr lang="en-US" sz="2600" dirty="0"/>
              <a:t>Make a poster page of the animals and </a:t>
            </a:r>
            <a:r>
              <a:rPr lang="en-US" sz="2600" dirty="0" err="1"/>
              <a:t>colours</a:t>
            </a:r>
            <a:r>
              <a:rPr lang="en-US" sz="2600" dirty="0"/>
              <a:t> words in Spanish. Do a picture for each word. </a:t>
            </a:r>
            <a:endParaRPr lang="en-GB" sz="2600" dirty="0"/>
          </a:p>
        </p:txBody>
      </p:sp>
      <p:pic>
        <p:nvPicPr>
          <p:cNvPr id="3" name="Picture 2">
            <a:extLst>
              <a:ext uri="{FF2B5EF4-FFF2-40B4-BE49-F238E27FC236}">
                <a16:creationId xmlns:a16="http://schemas.microsoft.com/office/drawing/2014/main" id="{4A62C4B9-6629-4FDC-857E-35829AED701C}"/>
              </a:ext>
            </a:extLst>
          </p:cNvPr>
          <p:cNvPicPr>
            <a:picLocks noChangeAspect="1"/>
          </p:cNvPicPr>
          <p:nvPr/>
        </p:nvPicPr>
        <p:blipFill>
          <a:blip r:embed="rId2"/>
          <a:stretch>
            <a:fillRect/>
          </a:stretch>
        </p:blipFill>
        <p:spPr>
          <a:xfrm>
            <a:off x="725805" y="5107305"/>
            <a:ext cx="8686800" cy="1466850"/>
          </a:xfrm>
          <a:prstGeom prst="rect">
            <a:avLst/>
          </a:prstGeom>
        </p:spPr>
      </p:pic>
      <p:pic>
        <p:nvPicPr>
          <p:cNvPr id="4" name="Picture 3">
            <a:extLst>
              <a:ext uri="{FF2B5EF4-FFF2-40B4-BE49-F238E27FC236}">
                <a16:creationId xmlns:a16="http://schemas.microsoft.com/office/drawing/2014/main" id="{804BA6BD-5D6D-493E-8387-2AA58ED1548D}"/>
              </a:ext>
            </a:extLst>
          </p:cNvPr>
          <p:cNvPicPr>
            <a:picLocks noChangeAspect="1"/>
          </p:cNvPicPr>
          <p:nvPr/>
        </p:nvPicPr>
        <p:blipFill>
          <a:blip r:embed="rId3"/>
          <a:stretch>
            <a:fillRect/>
          </a:stretch>
        </p:blipFill>
        <p:spPr>
          <a:xfrm>
            <a:off x="6291262" y="659130"/>
            <a:ext cx="4867275" cy="4333875"/>
          </a:xfrm>
          <a:prstGeom prst="rect">
            <a:avLst/>
          </a:prstGeom>
        </p:spPr>
      </p:pic>
      <p:pic>
        <p:nvPicPr>
          <p:cNvPr id="6" name="Picture 5">
            <a:extLst>
              <a:ext uri="{FF2B5EF4-FFF2-40B4-BE49-F238E27FC236}">
                <a16:creationId xmlns:a16="http://schemas.microsoft.com/office/drawing/2014/main" id="{3336B132-C922-47E8-A98C-FFD27DA5DB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6119" y="4925378"/>
            <a:ext cx="1184835" cy="1648777"/>
          </a:xfrm>
          <a:prstGeom prst="rect">
            <a:avLst/>
          </a:prstGeom>
        </p:spPr>
      </p:pic>
    </p:spTree>
    <p:extLst>
      <p:ext uri="{BB962C8B-B14F-4D97-AF65-F5344CB8AC3E}">
        <p14:creationId xmlns:p14="http://schemas.microsoft.com/office/powerpoint/2010/main" val="22185970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FA73A1-B51E-4CB8-96C4-4D1D1B451121}"/>
              </a:ext>
            </a:extLst>
          </p:cNvPr>
          <p:cNvPicPr>
            <a:picLocks noChangeAspect="1"/>
          </p:cNvPicPr>
          <p:nvPr/>
        </p:nvPicPr>
        <p:blipFill>
          <a:blip r:embed="rId4"/>
          <a:stretch>
            <a:fillRect/>
          </a:stretch>
        </p:blipFill>
        <p:spPr>
          <a:xfrm>
            <a:off x="2693261" y="343110"/>
            <a:ext cx="9636443" cy="6171780"/>
          </a:xfrm>
          <a:prstGeom prst="rect">
            <a:avLst/>
          </a:prstGeom>
        </p:spPr>
      </p:pic>
      <p:pic>
        <p:nvPicPr>
          <p:cNvPr id="3" name="D9600053">
            <a:hlinkClick r:id="" action="ppaction://media"/>
            <a:extLst>
              <a:ext uri="{FF2B5EF4-FFF2-40B4-BE49-F238E27FC236}">
                <a16:creationId xmlns:a16="http://schemas.microsoft.com/office/drawing/2014/main" id="{E191D01D-4062-43B6-AC71-33034DA478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0161" y="1861647"/>
            <a:ext cx="609600" cy="609600"/>
          </a:xfrm>
          <a:prstGeom prst="rect">
            <a:avLst/>
          </a:prstGeom>
        </p:spPr>
      </p:pic>
    </p:spTree>
    <p:extLst>
      <p:ext uri="{BB962C8B-B14F-4D97-AF65-F5344CB8AC3E}">
        <p14:creationId xmlns:p14="http://schemas.microsoft.com/office/powerpoint/2010/main" val="6633734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75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8C3527-A170-40D2-A5A2-7FCF85DC85C4}"/>
              </a:ext>
            </a:extLst>
          </p:cNvPr>
          <p:cNvPicPr>
            <a:picLocks noChangeAspect="1"/>
          </p:cNvPicPr>
          <p:nvPr/>
        </p:nvPicPr>
        <p:blipFill>
          <a:blip r:embed="rId4"/>
          <a:stretch>
            <a:fillRect/>
          </a:stretch>
        </p:blipFill>
        <p:spPr>
          <a:xfrm>
            <a:off x="3428047" y="1750695"/>
            <a:ext cx="6804432" cy="3356610"/>
          </a:xfrm>
          <a:prstGeom prst="rect">
            <a:avLst/>
          </a:prstGeom>
        </p:spPr>
      </p:pic>
      <p:pic>
        <p:nvPicPr>
          <p:cNvPr id="3" name="A9B3983C">
            <a:hlinkClick r:id="" action="ppaction://media"/>
            <a:extLst>
              <a:ext uri="{FF2B5EF4-FFF2-40B4-BE49-F238E27FC236}">
                <a16:creationId xmlns:a16="http://schemas.microsoft.com/office/drawing/2014/main" id="{0A736D42-4DA8-4E54-9A9A-77DAD0FBF6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248" y="3375602"/>
            <a:ext cx="609600" cy="609600"/>
          </a:xfrm>
          <a:prstGeom prst="rect">
            <a:avLst/>
          </a:prstGeom>
        </p:spPr>
      </p:pic>
    </p:spTree>
    <p:extLst>
      <p:ext uri="{BB962C8B-B14F-4D97-AF65-F5344CB8AC3E}">
        <p14:creationId xmlns:p14="http://schemas.microsoft.com/office/powerpoint/2010/main" val="10826299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68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1F7561-FD48-48CF-8F7A-D051E51C7827}"/>
              </a:ext>
            </a:extLst>
          </p:cNvPr>
          <p:cNvSpPr txBox="1"/>
          <p:nvPr/>
        </p:nvSpPr>
        <p:spPr>
          <a:xfrm>
            <a:off x="134223" y="453006"/>
            <a:ext cx="3967993" cy="461665"/>
          </a:xfrm>
          <a:prstGeom prst="rect">
            <a:avLst/>
          </a:prstGeom>
          <a:noFill/>
        </p:spPr>
        <p:txBody>
          <a:bodyPr wrap="square" rtlCol="0">
            <a:spAutoFit/>
          </a:bodyPr>
          <a:lstStyle/>
          <a:p>
            <a:r>
              <a:rPr lang="en-US" sz="2400" b="1" dirty="0"/>
              <a:t>Week 6 – w/c 10</a:t>
            </a:r>
            <a:r>
              <a:rPr lang="en-US" sz="2400" b="1" baseline="30000" dirty="0"/>
              <a:t>th</a:t>
            </a:r>
            <a:r>
              <a:rPr lang="en-US" sz="2400" b="1" dirty="0"/>
              <a:t> October</a:t>
            </a:r>
            <a:endParaRPr lang="en-GB" sz="2400" b="1" dirty="0"/>
          </a:p>
        </p:txBody>
      </p:sp>
      <p:sp>
        <p:nvSpPr>
          <p:cNvPr id="5" name="TextBox 4">
            <a:extLst>
              <a:ext uri="{FF2B5EF4-FFF2-40B4-BE49-F238E27FC236}">
                <a16:creationId xmlns:a16="http://schemas.microsoft.com/office/drawing/2014/main" id="{A7C6FC02-4D3F-463B-82F6-46B829C74366}"/>
              </a:ext>
            </a:extLst>
          </p:cNvPr>
          <p:cNvSpPr txBox="1"/>
          <p:nvPr/>
        </p:nvSpPr>
        <p:spPr>
          <a:xfrm>
            <a:off x="231221" y="1540617"/>
            <a:ext cx="5157017" cy="1446550"/>
          </a:xfrm>
          <a:prstGeom prst="rect">
            <a:avLst/>
          </a:prstGeom>
          <a:noFill/>
        </p:spPr>
        <p:txBody>
          <a:bodyPr wrap="square" rtlCol="0">
            <a:spAutoFit/>
          </a:bodyPr>
          <a:lstStyle/>
          <a:p>
            <a:r>
              <a:rPr lang="en-GB" sz="2200" dirty="0"/>
              <a:t>There are no new words to learn this week. All of the tasks to complete are based on the vocabulary you have learned over the past few weeks.  </a:t>
            </a:r>
          </a:p>
        </p:txBody>
      </p:sp>
    </p:spTree>
    <p:extLst>
      <p:ext uri="{BB962C8B-B14F-4D97-AF65-F5344CB8AC3E}">
        <p14:creationId xmlns:p14="http://schemas.microsoft.com/office/powerpoint/2010/main" val="3463317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7737D5-E60A-4078-B0D9-ED2512974F45}"/>
              </a:ext>
            </a:extLst>
          </p:cNvPr>
          <p:cNvSpPr txBox="1"/>
          <p:nvPr/>
        </p:nvSpPr>
        <p:spPr>
          <a:xfrm>
            <a:off x="142612" y="453006"/>
            <a:ext cx="3967993" cy="461665"/>
          </a:xfrm>
          <a:prstGeom prst="rect">
            <a:avLst/>
          </a:prstGeom>
          <a:noFill/>
        </p:spPr>
        <p:txBody>
          <a:bodyPr wrap="square" rtlCol="0">
            <a:spAutoFit/>
          </a:bodyPr>
          <a:lstStyle/>
          <a:p>
            <a:r>
              <a:rPr lang="en-US" sz="2400" b="1" dirty="0"/>
              <a:t>Week 1 – w/c 5</a:t>
            </a:r>
            <a:r>
              <a:rPr lang="en-US" sz="2400" b="1" baseline="30000" dirty="0"/>
              <a:t>th</a:t>
            </a:r>
            <a:r>
              <a:rPr lang="en-US" sz="2400" b="1" dirty="0"/>
              <a:t> September</a:t>
            </a:r>
            <a:endParaRPr lang="en-GB" sz="2400" b="1" dirty="0"/>
          </a:p>
        </p:txBody>
      </p:sp>
      <p:sp>
        <p:nvSpPr>
          <p:cNvPr id="4" name="TextBox 3">
            <a:extLst>
              <a:ext uri="{FF2B5EF4-FFF2-40B4-BE49-F238E27FC236}">
                <a16:creationId xmlns:a16="http://schemas.microsoft.com/office/drawing/2014/main" id="{47609FEF-9662-4495-9522-3FDD7CE6D821}"/>
              </a:ext>
            </a:extLst>
          </p:cNvPr>
          <p:cNvSpPr txBox="1"/>
          <p:nvPr/>
        </p:nvSpPr>
        <p:spPr>
          <a:xfrm>
            <a:off x="6698875" y="111972"/>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pic>
        <p:nvPicPr>
          <p:cNvPr id="3" name="Picture 2">
            <a:extLst>
              <a:ext uri="{FF2B5EF4-FFF2-40B4-BE49-F238E27FC236}">
                <a16:creationId xmlns:a16="http://schemas.microsoft.com/office/drawing/2014/main" id="{C18731B4-6F49-422C-8778-6A01ADC0DCD3}"/>
              </a:ext>
            </a:extLst>
          </p:cNvPr>
          <p:cNvPicPr>
            <a:picLocks noChangeAspect="1"/>
          </p:cNvPicPr>
          <p:nvPr/>
        </p:nvPicPr>
        <p:blipFill>
          <a:blip r:embed="rId2"/>
          <a:stretch>
            <a:fillRect/>
          </a:stretch>
        </p:blipFill>
        <p:spPr>
          <a:xfrm>
            <a:off x="572985" y="2999422"/>
            <a:ext cx="11514416" cy="2452688"/>
          </a:xfrm>
          <a:prstGeom prst="rect">
            <a:avLst/>
          </a:prstGeom>
        </p:spPr>
      </p:pic>
      <p:pic>
        <p:nvPicPr>
          <p:cNvPr id="6" name="Picture 5">
            <a:extLst>
              <a:ext uri="{FF2B5EF4-FFF2-40B4-BE49-F238E27FC236}">
                <a16:creationId xmlns:a16="http://schemas.microsoft.com/office/drawing/2014/main" id="{141F0B28-5CAE-4B58-8137-3BD04549F49E}"/>
              </a:ext>
            </a:extLst>
          </p:cNvPr>
          <p:cNvPicPr>
            <a:picLocks noChangeAspect="1"/>
          </p:cNvPicPr>
          <p:nvPr/>
        </p:nvPicPr>
        <p:blipFill>
          <a:blip r:embed="rId3"/>
          <a:stretch>
            <a:fillRect/>
          </a:stretch>
        </p:blipFill>
        <p:spPr>
          <a:xfrm>
            <a:off x="4903471" y="3429000"/>
            <a:ext cx="1074419" cy="1043692"/>
          </a:xfrm>
          <a:prstGeom prst="rect">
            <a:avLst/>
          </a:prstGeom>
        </p:spPr>
      </p:pic>
    </p:spTree>
    <p:extLst>
      <p:ext uri="{BB962C8B-B14F-4D97-AF65-F5344CB8AC3E}">
        <p14:creationId xmlns:p14="http://schemas.microsoft.com/office/powerpoint/2010/main" val="6534679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F176BE-0BC3-45D2-980A-D29347D7F633}"/>
              </a:ext>
            </a:extLst>
          </p:cNvPr>
          <p:cNvPicPr>
            <a:picLocks noChangeAspect="1"/>
          </p:cNvPicPr>
          <p:nvPr/>
        </p:nvPicPr>
        <p:blipFill>
          <a:blip r:embed="rId2"/>
          <a:stretch>
            <a:fillRect/>
          </a:stretch>
        </p:blipFill>
        <p:spPr>
          <a:xfrm>
            <a:off x="976312" y="1611630"/>
            <a:ext cx="10063092" cy="3350895"/>
          </a:xfrm>
          <a:prstGeom prst="rect">
            <a:avLst/>
          </a:prstGeom>
        </p:spPr>
      </p:pic>
    </p:spTree>
    <p:extLst>
      <p:ext uri="{BB962C8B-B14F-4D97-AF65-F5344CB8AC3E}">
        <p14:creationId xmlns:p14="http://schemas.microsoft.com/office/powerpoint/2010/main" val="24166098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6A1AB1-637E-44D8-B0DA-E6BE547F026B}"/>
              </a:ext>
            </a:extLst>
          </p:cNvPr>
          <p:cNvPicPr>
            <a:picLocks noChangeAspect="1"/>
          </p:cNvPicPr>
          <p:nvPr/>
        </p:nvPicPr>
        <p:blipFill>
          <a:blip r:embed="rId2"/>
          <a:stretch>
            <a:fillRect/>
          </a:stretch>
        </p:blipFill>
        <p:spPr>
          <a:xfrm>
            <a:off x="488052" y="0"/>
            <a:ext cx="11340119" cy="5738191"/>
          </a:xfrm>
          <a:prstGeom prst="rect">
            <a:avLst/>
          </a:prstGeom>
        </p:spPr>
      </p:pic>
      <p:sp>
        <p:nvSpPr>
          <p:cNvPr id="3" name="TextBox 2">
            <a:extLst>
              <a:ext uri="{FF2B5EF4-FFF2-40B4-BE49-F238E27FC236}">
                <a16:creationId xmlns:a16="http://schemas.microsoft.com/office/drawing/2014/main" id="{435F2B28-E537-4A10-814E-AA7420103513}"/>
              </a:ext>
            </a:extLst>
          </p:cNvPr>
          <p:cNvSpPr txBox="1"/>
          <p:nvPr/>
        </p:nvSpPr>
        <p:spPr>
          <a:xfrm>
            <a:off x="225287" y="4837043"/>
            <a:ext cx="6864626" cy="1524000"/>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35215081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70080F-2B0F-48C2-9AC2-A124A6947654}"/>
              </a:ext>
            </a:extLst>
          </p:cNvPr>
          <p:cNvPicPr>
            <a:picLocks noChangeAspect="1"/>
          </p:cNvPicPr>
          <p:nvPr/>
        </p:nvPicPr>
        <p:blipFill>
          <a:blip r:embed="rId2"/>
          <a:stretch>
            <a:fillRect/>
          </a:stretch>
        </p:blipFill>
        <p:spPr>
          <a:xfrm>
            <a:off x="513397" y="1211580"/>
            <a:ext cx="10535373" cy="3863340"/>
          </a:xfrm>
          <a:prstGeom prst="rect">
            <a:avLst/>
          </a:prstGeom>
        </p:spPr>
      </p:pic>
    </p:spTree>
    <p:extLst>
      <p:ext uri="{BB962C8B-B14F-4D97-AF65-F5344CB8AC3E}">
        <p14:creationId xmlns:p14="http://schemas.microsoft.com/office/powerpoint/2010/main" val="13412775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97155" y="639264"/>
            <a:ext cx="9148627" cy="6150080"/>
          </a:xfrm>
          <a:prstGeom prst="rect">
            <a:avLst/>
          </a:prstGeom>
        </p:spPr>
      </p:pic>
      <p:pic>
        <p:nvPicPr>
          <p:cNvPr id="4" name="Picture 3"/>
          <p:cNvPicPr>
            <a:picLocks noChangeAspect="1"/>
          </p:cNvPicPr>
          <p:nvPr/>
        </p:nvPicPr>
        <p:blipFill>
          <a:blip r:embed="rId5"/>
          <a:stretch>
            <a:fillRect/>
          </a:stretch>
        </p:blipFill>
        <p:spPr>
          <a:xfrm>
            <a:off x="3222942" y="33678"/>
            <a:ext cx="8969058" cy="937260"/>
          </a:xfrm>
          <a:prstGeom prst="rect">
            <a:avLst/>
          </a:prstGeom>
        </p:spPr>
      </p:pic>
      <p:pic>
        <p:nvPicPr>
          <p:cNvPr id="5" name="Picture 4"/>
          <p:cNvPicPr>
            <a:picLocks noChangeAspect="1"/>
          </p:cNvPicPr>
          <p:nvPr/>
        </p:nvPicPr>
        <p:blipFill>
          <a:blip r:embed="rId6"/>
          <a:stretch>
            <a:fillRect/>
          </a:stretch>
        </p:blipFill>
        <p:spPr>
          <a:xfrm>
            <a:off x="10334625" y="2599028"/>
            <a:ext cx="1857375" cy="2562225"/>
          </a:xfrm>
          <a:prstGeom prst="rect">
            <a:avLst/>
          </a:prstGeom>
        </p:spPr>
      </p:pic>
      <p:pic>
        <p:nvPicPr>
          <p:cNvPr id="6" name="CB3D3F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8957" y="1494848"/>
            <a:ext cx="609600" cy="609600"/>
          </a:xfrm>
          <a:prstGeom prst="rect">
            <a:avLst/>
          </a:prstGeom>
        </p:spPr>
      </p:pic>
      <p:sp>
        <p:nvSpPr>
          <p:cNvPr id="7" name="TextBox 6">
            <a:extLst>
              <a:ext uri="{FF2B5EF4-FFF2-40B4-BE49-F238E27FC236}">
                <a16:creationId xmlns:a16="http://schemas.microsoft.com/office/drawing/2014/main" id="{D0D32C4A-725C-48DA-87C6-1A75BB7936BE}"/>
              </a:ext>
            </a:extLst>
          </p:cNvPr>
          <p:cNvSpPr txBox="1"/>
          <p:nvPr/>
        </p:nvSpPr>
        <p:spPr>
          <a:xfrm>
            <a:off x="10345782" y="1092039"/>
            <a:ext cx="1701165" cy="1200329"/>
          </a:xfrm>
          <a:prstGeom prst="rect">
            <a:avLst/>
          </a:prstGeom>
          <a:noFill/>
        </p:spPr>
        <p:txBody>
          <a:bodyPr wrap="square" rtlCol="0">
            <a:spAutoFit/>
          </a:bodyPr>
          <a:lstStyle/>
          <a:p>
            <a:r>
              <a:rPr lang="en-US" dirty="0"/>
              <a:t>Make a few notes in English of anything that you understand</a:t>
            </a:r>
            <a:endParaRPr lang="en-GB" dirty="0"/>
          </a:p>
        </p:txBody>
      </p:sp>
    </p:spTree>
    <p:extLst>
      <p:ext uri="{BB962C8B-B14F-4D97-AF65-F5344CB8AC3E}">
        <p14:creationId xmlns:p14="http://schemas.microsoft.com/office/powerpoint/2010/main" val="32713945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96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AAB200-82A8-4103-903F-9AF43D303C4D}"/>
              </a:ext>
            </a:extLst>
          </p:cNvPr>
          <p:cNvPicPr>
            <a:picLocks noChangeAspect="1"/>
          </p:cNvPicPr>
          <p:nvPr/>
        </p:nvPicPr>
        <p:blipFill>
          <a:blip r:embed="rId2"/>
          <a:stretch>
            <a:fillRect/>
          </a:stretch>
        </p:blipFill>
        <p:spPr>
          <a:xfrm>
            <a:off x="788670" y="2239899"/>
            <a:ext cx="4648200" cy="1986049"/>
          </a:xfrm>
          <a:prstGeom prst="rect">
            <a:avLst/>
          </a:prstGeom>
        </p:spPr>
      </p:pic>
      <p:sp>
        <p:nvSpPr>
          <p:cNvPr id="2" name="TextBox 1">
            <a:extLst>
              <a:ext uri="{FF2B5EF4-FFF2-40B4-BE49-F238E27FC236}">
                <a16:creationId xmlns:a16="http://schemas.microsoft.com/office/drawing/2014/main" id="{771C4F65-6197-4297-871D-18C3DE3F3E70}"/>
              </a:ext>
            </a:extLst>
          </p:cNvPr>
          <p:cNvSpPr txBox="1"/>
          <p:nvPr/>
        </p:nvSpPr>
        <p:spPr>
          <a:xfrm>
            <a:off x="587828" y="130628"/>
            <a:ext cx="11234057" cy="1692771"/>
          </a:xfrm>
          <a:prstGeom prst="rect">
            <a:avLst/>
          </a:prstGeom>
          <a:noFill/>
        </p:spPr>
        <p:txBody>
          <a:bodyPr wrap="square" rtlCol="0">
            <a:spAutoFit/>
          </a:bodyPr>
          <a:lstStyle/>
          <a:p>
            <a:r>
              <a:rPr lang="en-US" sz="2600" dirty="0"/>
              <a:t>Log on to </a:t>
            </a:r>
            <a:r>
              <a:rPr lang="en-US" sz="2600" dirty="0" err="1"/>
              <a:t>Linguascope</a:t>
            </a:r>
            <a:r>
              <a:rPr lang="en-US" sz="2600" dirty="0"/>
              <a:t> and </a:t>
            </a:r>
            <a:r>
              <a:rPr lang="en-US" sz="2600" dirty="0" err="1"/>
              <a:t>practise</a:t>
            </a:r>
            <a:r>
              <a:rPr lang="en-US" sz="2600" dirty="0"/>
              <a:t> ‘pets and </a:t>
            </a:r>
            <a:r>
              <a:rPr lang="en-US" sz="2600" dirty="0" err="1"/>
              <a:t>colours</a:t>
            </a:r>
            <a:r>
              <a:rPr lang="en-US" sz="2600" dirty="0"/>
              <a:t>’. They are in the </a:t>
            </a:r>
            <a:r>
              <a:rPr lang="en-US" sz="2600" b="1" u="sng" dirty="0"/>
              <a:t>beginner</a:t>
            </a:r>
            <a:r>
              <a:rPr lang="en-US" sz="2600" dirty="0"/>
              <a:t> section). Make a note of any new words you come across. </a:t>
            </a:r>
          </a:p>
          <a:p>
            <a:endParaRPr lang="en-US" sz="2600" dirty="0"/>
          </a:p>
          <a:p>
            <a:r>
              <a:rPr lang="en-US" sz="2600" dirty="0"/>
              <a:t>Username – </a:t>
            </a:r>
            <a:r>
              <a:rPr lang="en-US" sz="2600" dirty="0" err="1"/>
              <a:t>kingshill</a:t>
            </a:r>
            <a:r>
              <a:rPr lang="en-US" sz="2600" dirty="0"/>
              <a:t>                          password – mfl123*</a:t>
            </a:r>
            <a:endParaRPr lang="en-GB" sz="2600" dirty="0"/>
          </a:p>
        </p:txBody>
      </p:sp>
      <p:pic>
        <p:nvPicPr>
          <p:cNvPr id="5" name="Picture 4">
            <a:extLst>
              <a:ext uri="{FF2B5EF4-FFF2-40B4-BE49-F238E27FC236}">
                <a16:creationId xmlns:a16="http://schemas.microsoft.com/office/drawing/2014/main" id="{9A5D2E2F-9DC0-43E4-91AD-BEEA7F34FCE6}"/>
              </a:ext>
            </a:extLst>
          </p:cNvPr>
          <p:cNvPicPr>
            <a:picLocks noChangeAspect="1"/>
          </p:cNvPicPr>
          <p:nvPr/>
        </p:nvPicPr>
        <p:blipFill>
          <a:blip r:embed="rId3"/>
          <a:stretch>
            <a:fillRect/>
          </a:stretch>
        </p:blipFill>
        <p:spPr>
          <a:xfrm>
            <a:off x="6068752" y="4270057"/>
            <a:ext cx="5753133" cy="2280285"/>
          </a:xfrm>
          <a:prstGeom prst="rect">
            <a:avLst/>
          </a:prstGeom>
        </p:spPr>
      </p:pic>
      <p:sp>
        <p:nvSpPr>
          <p:cNvPr id="4" name="Oval 3">
            <a:extLst>
              <a:ext uri="{FF2B5EF4-FFF2-40B4-BE49-F238E27FC236}">
                <a16:creationId xmlns:a16="http://schemas.microsoft.com/office/drawing/2014/main" id="{3D2D8595-1080-4074-80F6-2ACBE1E5C0B8}"/>
              </a:ext>
            </a:extLst>
          </p:cNvPr>
          <p:cNvSpPr/>
          <p:nvPr/>
        </p:nvSpPr>
        <p:spPr>
          <a:xfrm>
            <a:off x="3082540" y="2820679"/>
            <a:ext cx="2767986" cy="1603370"/>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A7229E38-9858-4CCE-925E-228F45B2DB2D}"/>
              </a:ext>
            </a:extLst>
          </p:cNvPr>
          <p:cNvSpPr/>
          <p:nvPr/>
        </p:nvSpPr>
        <p:spPr>
          <a:xfrm>
            <a:off x="9465924" y="4946972"/>
            <a:ext cx="2767986" cy="1603370"/>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147861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5B7DDE-5EC9-4F60-8EBE-E1557A8C6BA7}"/>
              </a:ext>
            </a:extLst>
          </p:cNvPr>
          <p:cNvSpPr txBox="1"/>
          <p:nvPr/>
        </p:nvSpPr>
        <p:spPr>
          <a:xfrm>
            <a:off x="134223" y="453006"/>
            <a:ext cx="3967993" cy="461665"/>
          </a:xfrm>
          <a:prstGeom prst="rect">
            <a:avLst/>
          </a:prstGeom>
          <a:noFill/>
        </p:spPr>
        <p:txBody>
          <a:bodyPr wrap="square" rtlCol="0">
            <a:spAutoFit/>
          </a:bodyPr>
          <a:lstStyle/>
          <a:p>
            <a:r>
              <a:rPr lang="en-US" sz="2400" b="1" dirty="0"/>
              <a:t>Week 7 – w/c 17</a:t>
            </a:r>
            <a:r>
              <a:rPr lang="en-US" sz="2400" b="1" baseline="30000" dirty="0"/>
              <a:t>th</a:t>
            </a:r>
            <a:r>
              <a:rPr lang="en-US" sz="2400" b="1" dirty="0"/>
              <a:t> October</a:t>
            </a:r>
            <a:endParaRPr lang="en-GB" sz="2400" b="1" dirty="0"/>
          </a:p>
        </p:txBody>
      </p:sp>
      <p:pic>
        <p:nvPicPr>
          <p:cNvPr id="4" name="Picture 2" descr="Assessment-stamp. Grunge rubber stamp with word assessment inside, vector  illustration. | CanStock">
            <a:extLst>
              <a:ext uri="{FF2B5EF4-FFF2-40B4-BE49-F238E27FC236}">
                <a16:creationId xmlns:a16="http://schemas.microsoft.com/office/drawing/2014/main" id="{C9E4EE69-368F-4E0E-AC41-74603292350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6401" y="549215"/>
            <a:ext cx="2440142" cy="196431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6F4B3E56-8744-4367-8DBC-4454EB02622B}"/>
              </a:ext>
            </a:extLst>
          </p:cNvPr>
          <p:cNvSpPr txBox="1">
            <a:spLocks/>
          </p:cNvSpPr>
          <p:nvPr/>
        </p:nvSpPr>
        <p:spPr>
          <a:xfrm>
            <a:off x="204000" y="1749804"/>
            <a:ext cx="4285474" cy="24766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This week is assessment week. Spend some time revising all of the vocab on the next few slides </a:t>
            </a:r>
            <a:r>
              <a:rPr lang="en-US" sz="2400" b="1" dirty="0" err="1"/>
              <a:t>slides</a:t>
            </a:r>
            <a:r>
              <a:rPr lang="en-US" sz="2400" b="1" dirty="0"/>
              <a:t>, then please contact your teacher for the assessment papers. You could make vocabulary posters or flashcards to help you prepare. </a:t>
            </a:r>
          </a:p>
        </p:txBody>
      </p:sp>
    </p:spTree>
    <p:extLst>
      <p:ext uri="{BB962C8B-B14F-4D97-AF65-F5344CB8AC3E}">
        <p14:creationId xmlns:p14="http://schemas.microsoft.com/office/powerpoint/2010/main" val="18138193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71166" y="153761"/>
            <a:ext cx="9753649" cy="6442982"/>
          </a:xfrm>
          <a:prstGeom prst="rect">
            <a:avLst/>
          </a:prstGeom>
        </p:spPr>
      </p:pic>
    </p:spTree>
    <p:extLst>
      <p:ext uri="{BB962C8B-B14F-4D97-AF65-F5344CB8AC3E}">
        <p14:creationId xmlns:p14="http://schemas.microsoft.com/office/powerpoint/2010/main" val="33261148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0233" y="205468"/>
            <a:ext cx="9915561" cy="6652532"/>
          </a:xfrm>
          <a:prstGeom prst="rect">
            <a:avLst/>
          </a:prstGeom>
        </p:spPr>
      </p:pic>
    </p:spTree>
    <p:extLst>
      <p:ext uri="{BB962C8B-B14F-4D97-AF65-F5344CB8AC3E}">
        <p14:creationId xmlns:p14="http://schemas.microsoft.com/office/powerpoint/2010/main" val="18974683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4579" y="422093"/>
            <a:ext cx="11285248" cy="5508444"/>
          </a:xfrm>
          <a:prstGeom prst="rect">
            <a:avLst/>
          </a:prstGeom>
        </p:spPr>
      </p:pic>
    </p:spTree>
    <p:extLst>
      <p:ext uri="{BB962C8B-B14F-4D97-AF65-F5344CB8AC3E}">
        <p14:creationId xmlns:p14="http://schemas.microsoft.com/office/powerpoint/2010/main" val="1205675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189" y="369433"/>
            <a:ext cx="11646376" cy="4790396"/>
          </a:xfrm>
          <a:prstGeom prst="rect">
            <a:avLst/>
          </a:prstGeom>
        </p:spPr>
      </p:pic>
    </p:spTree>
    <p:extLst>
      <p:ext uri="{BB962C8B-B14F-4D97-AF65-F5344CB8AC3E}">
        <p14:creationId xmlns:p14="http://schemas.microsoft.com/office/powerpoint/2010/main" val="499816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354ABB-DB5F-4127-8100-BBF375263D5D}"/>
              </a:ext>
            </a:extLst>
          </p:cNvPr>
          <p:cNvPicPr>
            <a:picLocks noChangeAspect="1"/>
          </p:cNvPicPr>
          <p:nvPr/>
        </p:nvPicPr>
        <p:blipFill>
          <a:blip r:embed="rId4"/>
          <a:stretch>
            <a:fillRect/>
          </a:stretch>
        </p:blipFill>
        <p:spPr>
          <a:xfrm>
            <a:off x="3465194" y="659513"/>
            <a:ext cx="6650356" cy="5524300"/>
          </a:xfrm>
          <a:prstGeom prst="rect">
            <a:avLst/>
          </a:prstGeom>
        </p:spPr>
      </p:pic>
      <p:sp>
        <p:nvSpPr>
          <p:cNvPr id="3" name="TextBox 2">
            <a:extLst>
              <a:ext uri="{FF2B5EF4-FFF2-40B4-BE49-F238E27FC236}">
                <a16:creationId xmlns:a16="http://schemas.microsoft.com/office/drawing/2014/main" id="{3DC74218-D71C-4159-AF29-BF844950047A}"/>
              </a:ext>
            </a:extLst>
          </p:cNvPr>
          <p:cNvSpPr txBox="1"/>
          <p:nvPr/>
        </p:nvSpPr>
        <p:spPr>
          <a:xfrm>
            <a:off x="457200" y="445770"/>
            <a:ext cx="3314700" cy="1292662"/>
          </a:xfrm>
          <a:prstGeom prst="rect">
            <a:avLst/>
          </a:prstGeom>
          <a:noFill/>
        </p:spPr>
        <p:txBody>
          <a:bodyPr wrap="square" rtlCol="0">
            <a:spAutoFit/>
          </a:bodyPr>
          <a:lstStyle/>
          <a:p>
            <a:r>
              <a:rPr lang="en-US" sz="2600" dirty="0"/>
              <a:t>Listen to the pronunciation and repeat the words. </a:t>
            </a:r>
            <a:endParaRPr lang="en-GB" sz="2600" dirty="0"/>
          </a:p>
        </p:txBody>
      </p:sp>
      <p:pic>
        <p:nvPicPr>
          <p:cNvPr id="4" name="540673C8">
            <a:hlinkClick r:id="" action="ppaction://media"/>
            <a:extLst>
              <a:ext uri="{FF2B5EF4-FFF2-40B4-BE49-F238E27FC236}">
                <a16:creationId xmlns:a16="http://schemas.microsoft.com/office/drawing/2014/main" id="{492C2782-0366-4284-ABE6-9BB44EF16C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0665" y="1920875"/>
            <a:ext cx="609600" cy="609600"/>
          </a:xfrm>
          <a:prstGeom prst="rect">
            <a:avLst/>
          </a:prstGeom>
        </p:spPr>
      </p:pic>
    </p:spTree>
    <p:extLst>
      <p:ext uri="{BB962C8B-B14F-4D97-AF65-F5344CB8AC3E}">
        <p14:creationId xmlns:p14="http://schemas.microsoft.com/office/powerpoint/2010/main" val="411687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9C9657-8244-4866-907A-97E7514A1D01}"/>
              </a:ext>
            </a:extLst>
          </p:cNvPr>
          <p:cNvPicPr>
            <a:picLocks noChangeAspect="1"/>
          </p:cNvPicPr>
          <p:nvPr/>
        </p:nvPicPr>
        <p:blipFill>
          <a:blip r:embed="rId4"/>
          <a:stretch>
            <a:fillRect/>
          </a:stretch>
        </p:blipFill>
        <p:spPr>
          <a:xfrm>
            <a:off x="2025967" y="2312670"/>
            <a:ext cx="8517017" cy="2865120"/>
          </a:xfrm>
          <a:prstGeom prst="rect">
            <a:avLst/>
          </a:prstGeom>
        </p:spPr>
      </p:pic>
      <p:sp>
        <p:nvSpPr>
          <p:cNvPr id="3" name="TextBox 2">
            <a:extLst>
              <a:ext uri="{FF2B5EF4-FFF2-40B4-BE49-F238E27FC236}">
                <a16:creationId xmlns:a16="http://schemas.microsoft.com/office/drawing/2014/main" id="{62A1D4C0-2548-49EA-BB8F-25D4F81CAF16}"/>
              </a:ext>
            </a:extLst>
          </p:cNvPr>
          <p:cNvSpPr txBox="1"/>
          <p:nvPr/>
        </p:nvSpPr>
        <p:spPr>
          <a:xfrm>
            <a:off x="1451610" y="457200"/>
            <a:ext cx="6023610" cy="523220"/>
          </a:xfrm>
          <a:prstGeom prst="rect">
            <a:avLst/>
          </a:prstGeom>
          <a:noFill/>
        </p:spPr>
        <p:txBody>
          <a:bodyPr wrap="square" rtlCol="0">
            <a:spAutoFit/>
          </a:bodyPr>
          <a:lstStyle/>
          <a:p>
            <a:r>
              <a:rPr lang="en-US" sz="2800" dirty="0"/>
              <a:t>Listen to the recording and do the rap!</a:t>
            </a:r>
            <a:endParaRPr lang="en-GB" sz="2800" dirty="0"/>
          </a:p>
        </p:txBody>
      </p:sp>
      <p:pic>
        <p:nvPicPr>
          <p:cNvPr id="4" name="98D27D32">
            <a:hlinkClick r:id="" action="ppaction://media"/>
            <a:extLst>
              <a:ext uri="{FF2B5EF4-FFF2-40B4-BE49-F238E27FC236}">
                <a16:creationId xmlns:a16="http://schemas.microsoft.com/office/drawing/2014/main" id="{4FB0127C-3936-4B27-AF9A-CAE4C93F06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6875" y="980420"/>
            <a:ext cx="609600" cy="609600"/>
          </a:xfrm>
          <a:prstGeom prst="rect">
            <a:avLst/>
          </a:prstGeom>
        </p:spPr>
      </p:pic>
    </p:spTree>
    <p:extLst>
      <p:ext uri="{BB962C8B-B14F-4D97-AF65-F5344CB8AC3E}">
        <p14:creationId xmlns:p14="http://schemas.microsoft.com/office/powerpoint/2010/main" val="151609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981200" y="274638"/>
            <a:ext cx="4834880" cy="922114"/>
          </a:xfrm>
        </p:spPr>
        <p:txBody>
          <a:bodyPr/>
          <a:lstStyle/>
          <a:p>
            <a:pPr algn="l"/>
            <a:r>
              <a:rPr lang="en-GB" u="sng" dirty="0" err="1"/>
              <a:t>Saludos</a:t>
            </a:r>
            <a:r>
              <a:rPr lang="en-GB" u="sng" dirty="0"/>
              <a:t> = Greetings</a:t>
            </a:r>
            <a:endParaRPr lang="en-US" u="sng" dirty="0"/>
          </a:p>
        </p:txBody>
      </p:sp>
      <p:sp>
        <p:nvSpPr>
          <p:cNvPr id="5" name="Rectangle 2"/>
          <p:cNvSpPr txBox="1">
            <a:spLocks noChangeArrowheads="1"/>
          </p:cNvSpPr>
          <p:nvPr/>
        </p:nvSpPr>
        <p:spPr>
          <a:xfrm>
            <a:off x="2104581" y="1196752"/>
            <a:ext cx="8229600" cy="922114"/>
          </a:xfrm>
          <a:prstGeom prst="rect">
            <a:avLst/>
          </a:prstGeom>
          <a:noFill/>
          <a:ln>
            <a:solidFill>
              <a:schemeClr val="accent1">
                <a:alpha val="50000"/>
              </a:schemeClr>
            </a:solidFill>
          </a:ln>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ym typeface="Wingdings"/>
              </a:rPr>
              <a:t></a:t>
            </a:r>
            <a:r>
              <a:rPr lang="en-US" dirty="0"/>
              <a:t> = a    </a:t>
            </a:r>
            <a:r>
              <a:rPr lang="en-US" dirty="0">
                <a:sym typeface="Wingdings"/>
              </a:rPr>
              <a:t></a:t>
            </a:r>
            <a:r>
              <a:rPr lang="en-US" dirty="0"/>
              <a:t> = e    </a:t>
            </a:r>
            <a:r>
              <a:rPr lang="en-US" dirty="0">
                <a:sym typeface="Wingdings"/>
              </a:rPr>
              <a:t></a:t>
            </a:r>
            <a:r>
              <a:rPr lang="en-US" dirty="0"/>
              <a:t> = </a:t>
            </a:r>
            <a:r>
              <a:rPr lang="en-US" dirty="0" err="1"/>
              <a:t>i</a:t>
            </a:r>
            <a:r>
              <a:rPr lang="en-US" dirty="0"/>
              <a:t>    </a:t>
            </a:r>
            <a:r>
              <a:rPr lang="en-US" dirty="0">
                <a:sym typeface="Wingdings"/>
              </a:rPr>
              <a:t></a:t>
            </a:r>
            <a:r>
              <a:rPr lang="en-US" dirty="0"/>
              <a:t> = o    </a:t>
            </a:r>
            <a:r>
              <a:rPr lang="en-US" dirty="0">
                <a:sym typeface="Wingdings"/>
              </a:rPr>
              <a:t></a:t>
            </a:r>
            <a:r>
              <a:rPr lang="en-US" dirty="0"/>
              <a:t> = u</a:t>
            </a:r>
          </a:p>
        </p:txBody>
      </p:sp>
      <p:sp>
        <p:nvSpPr>
          <p:cNvPr id="6" name="Rectangular Callout 5"/>
          <p:cNvSpPr/>
          <p:nvPr/>
        </p:nvSpPr>
        <p:spPr>
          <a:xfrm>
            <a:off x="7313281" y="3241985"/>
            <a:ext cx="4013849" cy="1497150"/>
          </a:xfrm>
          <a:prstGeom prst="wedgeRectCallout">
            <a:avLst>
              <a:gd name="adj1" fmla="val -32161"/>
              <a:gd name="adj2" fmla="val 789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Use the code to help you copy up the Spanish greetings!</a:t>
            </a:r>
          </a:p>
        </p:txBody>
      </p:sp>
      <p:sp>
        <p:nvSpPr>
          <p:cNvPr id="7" name="Content Placeholder 2"/>
          <p:cNvSpPr txBox="1">
            <a:spLocks/>
          </p:cNvSpPr>
          <p:nvPr/>
        </p:nvSpPr>
        <p:spPr>
          <a:xfrm>
            <a:off x="1919536" y="2060848"/>
            <a:ext cx="8414645" cy="432048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3800" dirty="0"/>
              <a:t>¡B</a:t>
            </a:r>
            <a:r>
              <a:rPr lang="en-GB" sz="3800" u="sng" dirty="0">
                <a:sym typeface="Wingdings"/>
              </a:rPr>
              <a:t></a:t>
            </a:r>
            <a:r>
              <a:rPr lang="en-GB" sz="3800" dirty="0" err="1"/>
              <a:t>n</a:t>
            </a:r>
            <a:r>
              <a:rPr lang="en-GB" sz="3800" u="sng" dirty="0" err="1">
                <a:sym typeface="Wingdings"/>
              </a:rPr>
              <a:t></a:t>
            </a:r>
            <a:r>
              <a:rPr lang="en-GB" sz="3800" dirty="0" err="1"/>
              <a:t>s</a:t>
            </a:r>
            <a:r>
              <a:rPr lang="en-GB" sz="3800" dirty="0"/>
              <a:t> </a:t>
            </a:r>
            <a:r>
              <a:rPr lang="en-GB" sz="3800" dirty="0" err="1"/>
              <a:t>dí</a:t>
            </a:r>
            <a:r>
              <a:rPr lang="en-GB" sz="3800" u="sng" dirty="0" err="1">
                <a:sym typeface="Wingdings"/>
              </a:rPr>
              <a:t></a:t>
            </a:r>
            <a:r>
              <a:rPr lang="en-GB" sz="3800" dirty="0" err="1"/>
              <a:t>s</a:t>
            </a:r>
            <a:r>
              <a:rPr lang="en-GB" sz="3800" dirty="0"/>
              <a:t>! =</a:t>
            </a:r>
          </a:p>
          <a:p>
            <a:pPr marL="0" indent="0">
              <a:buNone/>
            </a:pPr>
            <a:r>
              <a:rPr lang="en-GB" sz="3800" dirty="0"/>
              <a:t>¡</a:t>
            </a:r>
            <a:r>
              <a:rPr lang="en-GB" sz="3800" dirty="0" err="1"/>
              <a:t>H</a:t>
            </a:r>
            <a:r>
              <a:rPr lang="en-GB" sz="3800" u="sng" dirty="0" err="1">
                <a:sym typeface="Wingdings"/>
              </a:rPr>
              <a:t></a:t>
            </a:r>
            <a:r>
              <a:rPr lang="en-GB" sz="3800" dirty="0" err="1"/>
              <a:t>l</a:t>
            </a:r>
            <a:r>
              <a:rPr lang="en-GB" sz="3800" u="sng" dirty="0">
                <a:sym typeface="Wingdings"/>
              </a:rPr>
              <a:t></a:t>
            </a:r>
            <a:r>
              <a:rPr lang="en-GB" sz="3800" dirty="0"/>
              <a:t>! = </a:t>
            </a:r>
          </a:p>
          <a:p>
            <a:pPr marL="0" indent="0">
              <a:buNone/>
            </a:pPr>
            <a:r>
              <a:rPr lang="en-GB" sz="3800" dirty="0"/>
              <a:t>¡B</a:t>
            </a:r>
            <a:r>
              <a:rPr lang="en-GB" sz="3800" u="sng" dirty="0">
                <a:sym typeface="Wingdings"/>
              </a:rPr>
              <a:t></a:t>
            </a:r>
            <a:r>
              <a:rPr lang="en-GB" sz="3800" dirty="0" err="1"/>
              <a:t>n</a:t>
            </a:r>
            <a:r>
              <a:rPr lang="en-GB" sz="3800" u="sng" dirty="0" err="1">
                <a:sym typeface="Wingdings"/>
              </a:rPr>
              <a:t></a:t>
            </a:r>
            <a:r>
              <a:rPr lang="en-GB" sz="3800" dirty="0" err="1"/>
              <a:t>s</a:t>
            </a:r>
            <a:r>
              <a:rPr lang="en-GB" sz="3800" dirty="0"/>
              <a:t> </a:t>
            </a:r>
            <a:r>
              <a:rPr lang="en-GB" sz="3800" dirty="0" err="1"/>
              <a:t>n</a:t>
            </a:r>
            <a:r>
              <a:rPr lang="en-GB" sz="3800" u="sng" dirty="0" err="1">
                <a:sym typeface="Wingdings"/>
              </a:rPr>
              <a:t></a:t>
            </a:r>
            <a:r>
              <a:rPr lang="en-GB" sz="3800" dirty="0" err="1"/>
              <a:t>ch</a:t>
            </a:r>
            <a:r>
              <a:rPr lang="en-GB" sz="3800" u="sng" dirty="0" err="1">
                <a:sym typeface="Wingdings"/>
              </a:rPr>
              <a:t></a:t>
            </a:r>
            <a:r>
              <a:rPr lang="en-GB" sz="3800" dirty="0" err="1"/>
              <a:t>s</a:t>
            </a:r>
            <a:r>
              <a:rPr lang="en-GB" sz="3800" dirty="0"/>
              <a:t>! =</a:t>
            </a:r>
          </a:p>
          <a:p>
            <a:pPr marL="0" indent="0">
              <a:buNone/>
            </a:pPr>
            <a:r>
              <a:rPr lang="en-GB" sz="3800" dirty="0"/>
              <a:t>¡</a:t>
            </a:r>
            <a:r>
              <a:rPr lang="en-GB" sz="3800" u="sng" dirty="0">
                <a:sym typeface="Wingdings"/>
              </a:rPr>
              <a:t></a:t>
            </a:r>
            <a:r>
              <a:rPr lang="en-GB" sz="3800" dirty="0" err="1"/>
              <a:t>dí</a:t>
            </a:r>
            <a:r>
              <a:rPr lang="en-GB" sz="3800" u="sng" dirty="0" err="1">
                <a:sym typeface="Wingdings"/>
              </a:rPr>
              <a:t></a:t>
            </a:r>
            <a:r>
              <a:rPr lang="en-GB" sz="3800" dirty="0" err="1"/>
              <a:t>s</a:t>
            </a:r>
            <a:r>
              <a:rPr lang="en-GB" sz="3800" dirty="0"/>
              <a:t>! = </a:t>
            </a:r>
          </a:p>
          <a:p>
            <a:pPr marL="0" indent="0">
              <a:buNone/>
            </a:pPr>
            <a:r>
              <a:rPr lang="en-GB" sz="3800" dirty="0"/>
              <a:t>¡B</a:t>
            </a:r>
            <a:r>
              <a:rPr lang="en-GB" sz="3800" u="sng" dirty="0">
                <a:sym typeface="Wingdings"/>
              </a:rPr>
              <a:t></a:t>
            </a:r>
            <a:r>
              <a:rPr lang="en-GB" sz="3800" dirty="0" err="1"/>
              <a:t>n</a:t>
            </a:r>
            <a:r>
              <a:rPr lang="en-GB" sz="3800" u="sng" dirty="0" err="1">
                <a:sym typeface="Wingdings"/>
              </a:rPr>
              <a:t></a:t>
            </a:r>
            <a:r>
              <a:rPr lang="en-GB" sz="3800" dirty="0" err="1"/>
              <a:t>s</a:t>
            </a:r>
            <a:r>
              <a:rPr lang="en-GB" sz="3800" dirty="0"/>
              <a:t> </a:t>
            </a:r>
            <a:r>
              <a:rPr lang="en-GB" sz="3800" dirty="0" err="1"/>
              <a:t>t</a:t>
            </a:r>
            <a:r>
              <a:rPr lang="en-GB" sz="3800" u="sng" dirty="0" err="1">
                <a:sym typeface="Wingdings"/>
              </a:rPr>
              <a:t></a:t>
            </a:r>
            <a:r>
              <a:rPr lang="en-GB" sz="3800" dirty="0" err="1"/>
              <a:t>rd</a:t>
            </a:r>
            <a:r>
              <a:rPr lang="en-GB" sz="3800" u="sng" dirty="0" err="1">
                <a:sym typeface="Wingdings"/>
              </a:rPr>
              <a:t></a:t>
            </a:r>
            <a:r>
              <a:rPr lang="en-GB" sz="3800" dirty="0" err="1"/>
              <a:t>s</a:t>
            </a:r>
            <a:r>
              <a:rPr lang="en-GB" sz="3800" dirty="0"/>
              <a:t>! =</a:t>
            </a:r>
          </a:p>
          <a:p>
            <a:pPr marL="0" indent="0">
              <a:buNone/>
            </a:pPr>
            <a:r>
              <a:rPr lang="en-GB" sz="3800" dirty="0"/>
              <a:t>¡</a:t>
            </a:r>
            <a:r>
              <a:rPr lang="en-GB" sz="3800" dirty="0" err="1"/>
              <a:t>H</a:t>
            </a:r>
            <a:r>
              <a:rPr lang="en-GB" sz="3800" u="sng" dirty="0" err="1">
                <a:sym typeface="Wingdings"/>
              </a:rPr>
              <a:t></a:t>
            </a:r>
            <a:r>
              <a:rPr lang="en-GB" sz="3800" dirty="0" err="1"/>
              <a:t>st</a:t>
            </a:r>
            <a:r>
              <a:rPr lang="en-GB" sz="3800" u="sng" dirty="0">
                <a:sym typeface="Wingdings"/>
              </a:rPr>
              <a:t></a:t>
            </a:r>
            <a:r>
              <a:rPr lang="en-GB" sz="3800" dirty="0">
                <a:sym typeface="Wingdings"/>
              </a:rPr>
              <a:t> </a:t>
            </a:r>
            <a:r>
              <a:rPr lang="en-GB" sz="3800" dirty="0"/>
              <a:t> l</a:t>
            </a:r>
            <a:r>
              <a:rPr lang="en-GB" sz="3800" u="sng" dirty="0">
                <a:sym typeface="Wingdings"/>
              </a:rPr>
              <a:t></a:t>
            </a:r>
            <a:r>
              <a:rPr lang="en-GB" sz="3800" dirty="0"/>
              <a:t>g</a:t>
            </a:r>
            <a:r>
              <a:rPr lang="en-GB" sz="3800" u="sng" dirty="0">
                <a:sym typeface="Wingdings"/>
              </a:rPr>
              <a:t></a:t>
            </a:r>
            <a:r>
              <a:rPr lang="en-GB" sz="3800" dirty="0"/>
              <a:t>! =</a:t>
            </a:r>
          </a:p>
          <a:p>
            <a:pPr marL="0" indent="0">
              <a:buNone/>
            </a:pPr>
            <a:endParaRPr lang="en-GB" dirty="0"/>
          </a:p>
        </p:txBody>
      </p:sp>
    </p:spTree>
    <p:extLst>
      <p:ext uri="{BB962C8B-B14F-4D97-AF65-F5344CB8AC3E}">
        <p14:creationId xmlns:p14="http://schemas.microsoft.com/office/powerpoint/2010/main" val="1827979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DA34A9-31BC-49FE-A009-7F316CCA009E}"/>
              </a:ext>
            </a:extLst>
          </p:cNvPr>
          <p:cNvPicPr>
            <a:picLocks noChangeAspect="1"/>
          </p:cNvPicPr>
          <p:nvPr/>
        </p:nvPicPr>
        <p:blipFill>
          <a:blip r:embed="rId2"/>
          <a:stretch>
            <a:fillRect/>
          </a:stretch>
        </p:blipFill>
        <p:spPr>
          <a:xfrm>
            <a:off x="2422207" y="2534602"/>
            <a:ext cx="7036734" cy="3168968"/>
          </a:xfrm>
          <a:prstGeom prst="rect">
            <a:avLst/>
          </a:prstGeom>
        </p:spPr>
      </p:pic>
      <p:sp>
        <p:nvSpPr>
          <p:cNvPr id="3" name="TextBox 2">
            <a:extLst>
              <a:ext uri="{FF2B5EF4-FFF2-40B4-BE49-F238E27FC236}">
                <a16:creationId xmlns:a16="http://schemas.microsoft.com/office/drawing/2014/main" id="{43EB3A03-3F41-4A5C-A9CB-F96DC3286875}"/>
              </a:ext>
            </a:extLst>
          </p:cNvPr>
          <p:cNvSpPr txBox="1"/>
          <p:nvPr/>
        </p:nvSpPr>
        <p:spPr>
          <a:xfrm>
            <a:off x="1337310" y="1485900"/>
            <a:ext cx="9738360" cy="523220"/>
          </a:xfrm>
          <a:prstGeom prst="rect">
            <a:avLst/>
          </a:prstGeom>
          <a:noFill/>
        </p:spPr>
        <p:txBody>
          <a:bodyPr wrap="square" rtlCol="0">
            <a:spAutoFit/>
          </a:bodyPr>
          <a:lstStyle/>
          <a:p>
            <a:r>
              <a:rPr lang="en-US" sz="2800" dirty="0"/>
              <a:t>Copy out the conversation in Spanish and translate it in to English</a:t>
            </a:r>
            <a:endParaRPr lang="en-GB" sz="2800" dirty="0"/>
          </a:p>
        </p:txBody>
      </p:sp>
    </p:spTree>
    <p:extLst>
      <p:ext uri="{BB962C8B-B14F-4D97-AF65-F5344CB8AC3E}">
        <p14:creationId xmlns:p14="http://schemas.microsoft.com/office/powerpoint/2010/main" val="2203831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49C048-C0E0-4F2C-A461-ECEED7F059D8}"/>
              </a:ext>
            </a:extLst>
          </p:cNvPr>
          <p:cNvSpPr txBox="1"/>
          <p:nvPr/>
        </p:nvSpPr>
        <p:spPr>
          <a:xfrm>
            <a:off x="142612" y="453006"/>
            <a:ext cx="3967993" cy="461665"/>
          </a:xfrm>
          <a:prstGeom prst="rect">
            <a:avLst/>
          </a:prstGeom>
          <a:noFill/>
        </p:spPr>
        <p:txBody>
          <a:bodyPr wrap="square" rtlCol="0">
            <a:spAutoFit/>
          </a:bodyPr>
          <a:lstStyle/>
          <a:p>
            <a:r>
              <a:rPr lang="en-US" sz="2400" b="1" dirty="0"/>
              <a:t>Week 2 – w/c 12</a:t>
            </a:r>
            <a:r>
              <a:rPr lang="en-US" sz="2400" b="1" baseline="30000" dirty="0"/>
              <a:t>th</a:t>
            </a:r>
            <a:r>
              <a:rPr lang="en-US" sz="2400" b="1" dirty="0"/>
              <a:t> September</a:t>
            </a:r>
            <a:endParaRPr lang="en-GB" sz="2400" b="1" dirty="0"/>
          </a:p>
        </p:txBody>
      </p:sp>
      <p:sp>
        <p:nvSpPr>
          <p:cNvPr id="6" name="TextBox 5">
            <a:extLst>
              <a:ext uri="{FF2B5EF4-FFF2-40B4-BE49-F238E27FC236}">
                <a16:creationId xmlns:a16="http://schemas.microsoft.com/office/drawing/2014/main" id="{1AE7FC41-8496-4EB0-B45E-17A276FA692E}"/>
              </a:ext>
            </a:extLst>
          </p:cNvPr>
          <p:cNvSpPr txBox="1"/>
          <p:nvPr/>
        </p:nvSpPr>
        <p:spPr>
          <a:xfrm>
            <a:off x="6698875" y="111972"/>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pic>
        <p:nvPicPr>
          <p:cNvPr id="3" name="Picture 2">
            <a:extLst>
              <a:ext uri="{FF2B5EF4-FFF2-40B4-BE49-F238E27FC236}">
                <a16:creationId xmlns:a16="http://schemas.microsoft.com/office/drawing/2014/main" id="{F1623305-18C1-471B-92C7-553A8056C74F}"/>
              </a:ext>
            </a:extLst>
          </p:cNvPr>
          <p:cNvPicPr>
            <a:picLocks noChangeAspect="1"/>
          </p:cNvPicPr>
          <p:nvPr/>
        </p:nvPicPr>
        <p:blipFill>
          <a:blip r:embed="rId2"/>
          <a:stretch>
            <a:fillRect/>
          </a:stretch>
        </p:blipFill>
        <p:spPr>
          <a:xfrm>
            <a:off x="1435417" y="2333446"/>
            <a:ext cx="9157791" cy="3435668"/>
          </a:xfrm>
          <a:prstGeom prst="rect">
            <a:avLst/>
          </a:prstGeom>
        </p:spPr>
      </p:pic>
      <p:pic>
        <p:nvPicPr>
          <p:cNvPr id="4" name="Picture 3">
            <a:extLst>
              <a:ext uri="{FF2B5EF4-FFF2-40B4-BE49-F238E27FC236}">
                <a16:creationId xmlns:a16="http://schemas.microsoft.com/office/drawing/2014/main" id="{32E7E832-E152-4372-902C-4ABD83629B36}"/>
              </a:ext>
            </a:extLst>
          </p:cNvPr>
          <p:cNvPicPr>
            <a:picLocks noChangeAspect="1"/>
          </p:cNvPicPr>
          <p:nvPr/>
        </p:nvPicPr>
        <p:blipFill>
          <a:blip r:embed="rId3"/>
          <a:stretch>
            <a:fillRect/>
          </a:stretch>
        </p:blipFill>
        <p:spPr>
          <a:xfrm>
            <a:off x="5132070" y="2737486"/>
            <a:ext cx="872870" cy="828674"/>
          </a:xfrm>
          <a:prstGeom prst="rect">
            <a:avLst/>
          </a:prstGeom>
        </p:spPr>
      </p:pic>
      <p:pic>
        <p:nvPicPr>
          <p:cNvPr id="7" name="Picture 6">
            <a:extLst>
              <a:ext uri="{FF2B5EF4-FFF2-40B4-BE49-F238E27FC236}">
                <a16:creationId xmlns:a16="http://schemas.microsoft.com/office/drawing/2014/main" id="{36B45A54-5045-4999-AD45-9D4555FE7B26}"/>
              </a:ext>
            </a:extLst>
          </p:cNvPr>
          <p:cNvPicPr>
            <a:picLocks noChangeAspect="1"/>
          </p:cNvPicPr>
          <p:nvPr/>
        </p:nvPicPr>
        <p:blipFill>
          <a:blip r:embed="rId3"/>
          <a:stretch>
            <a:fillRect/>
          </a:stretch>
        </p:blipFill>
        <p:spPr>
          <a:xfrm>
            <a:off x="5132070" y="4908734"/>
            <a:ext cx="963930" cy="860379"/>
          </a:xfrm>
          <a:prstGeom prst="rect">
            <a:avLst/>
          </a:prstGeom>
        </p:spPr>
      </p:pic>
    </p:spTree>
    <p:extLst>
      <p:ext uri="{BB962C8B-B14F-4D97-AF65-F5344CB8AC3E}">
        <p14:creationId xmlns:p14="http://schemas.microsoft.com/office/powerpoint/2010/main" val="2050595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C9E3B2-5108-4806-AA1B-ED7B7BD7D8B1}"/>
              </a:ext>
            </a:extLst>
          </p:cNvPr>
          <p:cNvPicPr>
            <a:picLocks noChangeAspect="1"/>
          </p:cNvPicPr>
          <p:nvPr/>
        </p:nvPicPr>
        <p:blipFill>
          <a:blip r:embed="rId4"/>
          <a:stretch>
            <a:fillRect/>
          </a:stretch>
        </p:blipFill>
        <p:spPr>
          <a:xfrm>
            <a:off x="3569970" y="-29490"/>
            <a:ext cx="6957060" cy="6887490"/>
          </a:xfrm>
          <a:prstGeom prst="rect">
            <a:avLst/>
          </a:prstGeom>
        </p:spPr>
      </p:pic>
      <p:pic>
        <p:nvPicPr>
          <p:cNvPr id="3" name="Picture 2">
            <a:extLst>
              <a:ext uri="{FF2B5EF4-FFF2-40B4-BE49-F238E27FC236}">
                <a16:creationId xmlns:a16="http://schemas.microsoft.com/office/drawing/2014/main" id="{B3D29E62-6A52-4EEA-876F-68E870D00E83}"/>
              </a:ext>
            </a:extLst>
          </p:cNvPr>
          <p:cNvPicPr>
            <a:picLocks noChangeAspect="1"/>
          </p:cNvPicPr>
          <p:nvPr/>
        </p:nvPicPr>
        <p:blipFill>
          <a:blip r:embed="rId5"/>
          <a:stretch>
            <a:fillRect/>
          </a:stretch>
        </p:blipFill>
        <p:spPr>
          <a:xfrm>
            <a:off x="9821227" y="-29490"/>
            <a:ext cx="705803" cy="783870"/>
          </a:xfrm>
          <a:prstGeom prst="rect">
            <a:avLst/>
          </a:prstGeom>
        </p:spPr>
      </p:pic>
      <p:pic>
        <p:nvPicPr>
          <p:cNvPr id="4" name="85109720">
            <a:hlinkClick r:id="" action="ppaction://media"/>
            <a:extLst>
              <a:ext uri="{FF2B5EF4-FFF2-40B4-BE49-F238E27FC236}">
                <a16:creationId xmlns:a16="http://schemas.microsoft.com/office/drawing/2014/main" id="{D8B09340-62B9-4AB4-8D3F-C9497AF0B8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1065" y="1577975"/>
            <a:ext cx="609600" cy="609600"/>
          </a:xfrm>
          <a:prstGeom prst="rect">
            <a:avLst/>
          </a:prstGeom>
        </p:spPr>
      </p:pic>
    </p:spTree>
    <p:extLst>
      <p:ext uri="{BB962C8B-B14F-4D97-AF65-F5344CB8AC3E}">
        <p14:creationId xmlns:p14="http://schemas.microsoft.com/office/powerpoint/2010/main" val="31961762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93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TotalTime>
  <Words>749</Words>
  <Application>Microsoft Office PowerPoint</Application>
  <PresentationFormat>Widescreen</PresentationFormat>
  <Paragraphs>50</Paragraphs>
  <Slides>39</Slides>
  <Notes>0</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Saludos = Greetings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osi.local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Helen Brown</cp:lastModifiedBy>
  <cp:revision>35</cp:revision>
  <dcterms:created xsi:type="dcterms:W3CDTF">2021-09-01T11:16:35Z</dcterms:created>
  <dcterms:modified xsi:type="dcterms:W3CDTF">2022-06-19T17:01:12Z</dcterms:modified>
</cp:coreProperties>
</file>