
<file path=[Content_Types].xml><?xml version="1.0" encoding="utf-8"?>
<Types xmlns="http://schemas.openxmlformats.org/package/2006/content-types">
  <Default Extension="png" ContentType="image/png"/>
  <Default Extension="wma" ContentType="audio/x-ms-wma"/>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1" r:id="rId3"/>
    <p:sldId id="262" r:id="rId4"/>
    <p:sldId id="269" r:id="rId5"/>
    <p:sldId id="270" r:id="rId6"/>
    <p:sldId id="263" r:id="rId7"/>
    <p:sldId id="331" r:id="rId8"/>
    <p:sldId id="332" r:id="rId9"/>
    <p:sldId id="336" r:id="rId10"/>
    <p:sldId id="290" r:id="rId11"/>
    <p:sldId id="265" r:id="rId12"/>
    <p:sldId id="329" r:id="rId13"/>
    <p:sldId id="333" r:id="rId14"/>
    <p:sldId id="291" r:id="rId15"/>
    <p:sldId id="264" r:id="rId16"/>
    <p:sldId id="334" r:id="rId17"/>
    <p:sldId id="259" r:id="rId18"/>
    <p:sldId id="295" r:id="rId19"/>
    <p:sldId id="266" r:id="rId20"/>
    <p:sldId id="330" r:id="rId21"/>
    <p:sldId id="338" r:id="rId22"/>
    <p:sldId id="296" r:id="rId23"/>
    <p:sldId id="267" r:id="rId24"/>
    <p:sldId id="339" r:id="rId25"/>
    <p:sldId id="340" r:id="rId26"/>
    <p:sldId id="297" r:id="rId27"/>
    <p:sldId id="268" r:id="rId28"/>
    <p:sldId id="33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474" autoAdjust="0"/>
    <p:restoredTop sz="94660"/>
  </p:normalViewPr>
  <p:slideViewPr>
    <p:cSldViewPr snapToGrid="0">
      <p:cViewPr varScale="1">
        <p:scale>
          <a:sx n="91" d="100"/>
          <a:sy n="91" d="100"/>
        </p:scale>
        <p:origin x="84"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4C2F8-3902-47FF-86C7-E16BF742DCA0}" type="datetimeFigureOut">
              <a:rPr lang="en-GB" smtClean="0"/>
              <a:t>17/06/2022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0BA03-6FF6-4540-B853-AE8F45297244}" type="slidenum">
              <a:rPr lang="en-GB" smtClean="0"/>
              <a:t>‹#›</a:t>
            </a:fld>
            <a:endParaRPr lang="en-GB"/>
          </a:p>
        </p:txBody>
      </p:sp>
    </p:spTree>
    <p:extLst>
      <p:ext uri="{BB962C8B-B14F-4D97-AF65-F5344CB8AC3E}">
        <p14:creationId xmlns:p14="http://schemas.microsoft.com/office/powerpoint/2010/main" val="2423464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63B7860-D09D-4338-B8F0-F5B1F8D603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09BFFE-2817-43C1-AC44-8F4E0B94D0C1}" type="slidenum">
              <a:rPr lang="en-GB" altLang="en-US"/>
              <a:pPr>
                <a:spcBef>
                  <a:spcPct val="0"/>
                </a:spcBef>
              </a:pPr>
              <a:t>12</a:t>
            </a:fld>
            <a:endParaRPr lang="en-GB" altLang="en-US"/>
          </a:p>
        </p:txBody>
      </p:sp>
      <p:sp>
        <p:nvSpPr>
          <p:cNvPr id="22531" name="Rectangle 2">
            <a:extLst>
              <a:ext uri="{FF2B5EF4-FFF2-40B4-BE49-F238E27FC236}">
                <a16:creationId xmlns:a16="http://schemas.microsoft.com/office/drawing/2014/main" id="{CB4F83CA-9493-4BF2-86EF-C3400A11B4D3}"/>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44A83213-0A24-426B-A68D-B0C83912A070}"/>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cs typeface="Arial" panose="020B0604020202020204" pitchFamily="34" charset="0"/>
              </a:rPr>
              <a:t>This time, just the text appears, and einen is highlighted on the masculine animals.</a:t>
            </a:r>
            <a:endParaRPr lang="fr-F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74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17/06/2022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wmf"/><Relationship Id="rId1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8.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740307"/>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8 German TERM 1</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Echo 1 textbook, chapter 3</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It should also be written in their orange book. There are also a few tasks to complete. A plan for the term is on the next slide.</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mfl123*</a:t>
            </a: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150971" y="3652298"/>
            <a:ext cx="1420298" cy="859997"/>
          </a:xfrm>
          <a:prstGeom prst="rect">
            <a:avLst/>
          </a:prstGeom>
        </p:spPr>
      </p:pic>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10468521" y="179161"/>
            <a:ext cx="1300480" cy="78994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C4F65-6197-4297-871D-18C3DE3F3E70}"/>
              </a:ext>
            </a:extLst>
          </p:cNvPr>
          <p:cNvSpPr txBox="1"/>
          <p:nvPr/>
        </p:nvSpPr>
        <p:spPr>
          <a:xfrm>
            <a:off x="587828" y="130628"/>
            <a:ext cx="11234057" cy="2092881"/>
          </a:xfrm>
          <a:prstGeom prst="rect">
            <a:avLst/>
          </a:prstGeom>
          <a:noFill/>
        </p:spPr>
        <p:txBody>
          <a:bodyPr wrap="square" rtlCol="0">
            <a:spAutoFit/>
          </a:bodyPr>
          <a:lstStyle/>
          <a:p>
            <a:r>
              <a:rPr lang="en-US" sz="2600" dirty="0"/>
              <a:t>Log on to </a:t>
            </a:r>
            <a:r>
              <a:rPr lang="en-US" sz="2600" dirty="0" err="1"/>
              <a:t>Linguascope</a:t>
            </a:r>
            <a:r>
              <a:rPr lang="en-US" sz="2600" dirty="0"/>
              <a:t> and </a:t>
            </a:r>
            <a:r>
              <a:rPr lang="en-US" sz="2600" dirty="0" err="1"/>
              <a:t>practise</a:t>
            </a:r>
            <a:r>
              <a:rPr lang="en-US" sz="2600" dirty="0"/>
              <a:t> some of the vocabulary you practiced last week, e.g. days of the week, numbers, school subjects, clothing, stationery etc. They are in the beginner section):</a:t>
            </a:r>
          </a:p>
          <a:p>
            <a:endParaRPr lang="en-US" sz="2600" dirty="0"/>
          </a:p>
          <a:p>
            <a:r>
              <a:rPr lang="en-US" sz="2600" dirty="0"/>
              <a:t>Username – </a:t>
            </a:r>
            <a:r>
              <a:rPr lang="en-US" sz="2600" dirty="0" err="1"/>
              <a:t>kingshill</a:t>
            </a:r>
            <a:r>
              <a:rPr lang="en-US" sz="2600" dirty="0"/>
              <a:t>                          password – mfl123*</a:t>
            </a:r>
            <a:endParaRPr lang="en-GB" sz="2600" dirty="0"/>
          </a:p>
        </p:txBody>
      </p:sp>
      <p:pic>
        <p:nvPicPr>
          <p:cNvPr id="3" name="Picture 2">
            <a:extLst>
              <a:ext uri="{FF2B5EF4-FFF2-40B4-BE49-F238E27FC236}">
                <a16:creationId xmlns:a16="http://schemas.microsoft.com/office/drawing/2014/main" id="{CA06BBD8-5B3F-40B8-BF43-E456E37FE530}"/>
              </a:ext>
            </a:extLst>
          </p:cNvPr>
          <p:cNvPicPr>
            <a:picLocks noChangeAspect="1"/>
          </p:cNvPicPr>
          <p:nvPr/>
        </p:nvPicPr>
        <p:blipFill>
          <a:blip r:embed="rId2"/>
          <a:stretch>
            <a:fillRect/>
          </a:stretch>
        </p:blipFill>
        <p:spPr>
          <a:xfrm>
            <a:off x="1524699" y="2656077"/>
            <a:ext cx="8991600" cy="3676650"/>
          </a:xfrm>
          <a:prstGeom prst="rect">
            <a:avLst/>
          </a:prstGeom>
        </p:spPr>
      </p:pic>
    </p:spTree>
    <p:extLst>
      <p:ext uri="{BB962C8B-B14F-4D97-AF65-F5344CB8AC3E}">
        <p14:creationId xmlns:p14="http://schemas.microsoft.com/office/powerpoint/2010/main" val="68084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F5AD9E-2D4E-40D1-826A-98E76152C042}"/>
              </a:ext>
            </a:extLst>
          </p:cNvPr>
          <p:cNvSpPr txBox="1"/>
          <p:nvPr/>
        </p:nvSpPr>
        <p:spPr>
          <a:xfrm>
            <a:off x="142612" y="453006"/>
            <a:ext cx="3967993" cy="461665"/>
          </a:xfrm>
          <a:prstGeom prst="rect">
            <a:avLst/>
          </a:prstGeom>
          <a:noFill/>
        </p:spPr>
        <p:txBody>
          <a:bodyPr wrap="square" rtlCol="0">
            <a:spAutoFit/>
          </a:bodyPr>
          <a:lstStyle/>
          <a:p>
            <a:r>
              <a:rPr lang="en-US" sz="2400" b="1" dirty="0"/>
              <a:t>Week 3 – w/c 19</a:t>
            </a:r>
            <a:r>
              <a:rPr lang="en-US" sz="2400" b="1" baseline="30000" dirty="0"/>
              <a:t>th</a:t>
            </a:r>
            <a:r>
              <a:rPr lang="en-US" sz="2400" b="1" dirty="0"/>
              <a:t> September</a:t>
            </a:r>
            <a:endParaRPr lang="en-GB" sz="2400" b="1" dirty="0"/>
          </a:p>
        </p:txBody>
      </p:sp>
      <p:pic>
        <p:nvPicPr>
          <p:cNvPr id="3" name="Picture 2">
            <a:extLst>
              <a:ext uri="{FF2B5EF4-FFF2-40B4-BE49-F238E27FC236}">
                <a16:creationId xmlns:a16="http://schemas.microsoft.com/office/drawing/2014/main" id="{E894E0C5-A98D-4BD8-A32A-D2E07DC59EFF}"/>
              </a:ext>
            </a:extLst>
          </p:cNvPr>
          <p:cNvPicPr>
            <a:picLocks noChangeAspect="1"/>
          </p:cNvPicPr>
          <p:nvPr/>
        </p:nvPicPr>
        <p:blipFill>
          <a:blip r:embed="rId2"/>
          <a:stretch>
            <a:fillRect/>
          </a:stretch>
        </p:blipFill>
        <p:spPr>
          <a:xfrm rot="21434654">
            <a:off x="6101357" y="-1699"/>
            <a:ext cx="4171098" cy="6857339"/>
          </a:xfrm>
          <a:prstGeom prst="rect">
            <a:avLst/>
          </a:prstGeom>
        </p:spPr>
      </p:pic>
      <p:sp>
        <p:nvSpPr>
          <p:cNvPr id="4" name="TextBox 3">
            <a:extLst>
              <a:ext uri="{FF2B5EF4-FFF2-40B4-BE49-F238E27FC236}">
                <a16:creationId xmlns:a16="http://schemas.microsoft.com/office/drawing/2014/main" id="{4B023004-16C9-419D-893F-CA96D2E04C17}"/>
              </a:ext>
            </a:extLst>
          </p:cNvPr>
          <p:cNvSpPr txBox="1"/>
          <p:nvPr/>
        </p:nvSpPr>
        <p:spPr>
          <a:xfrm>
            <a:off x="650412" y="1802265"/>
            <a:ext cx="5157017" cy="1446550"/>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spTree>
    <p:extLst>
      <p:ext uri="{BB962C8B-B14F-4D97-AF65-F5344CB8AC3E}">
        <p14:creationId xmlns:p14="http://schemas.microsoft.com/office/powerpoint/2010/main" val="2262611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3F8795EF-A91D-4108-9A39-DDC1B7D08F5A}"/>
              </a:ext>
            </a:extLst>
          </p:cNvPr>
          <p:cNvSpPr txBox="1">
            <a:spLocks noChangeArrowheads="1"/>
          </p:cNvSpPr>
          <p:nvPr/>
        </p:nvSpPr>
        <p:spPr bwMode="auto">
          <a:xfrm>
            <a:off x="1524000" y="5486401"/>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fr-FR" altLang="en-US" sz="2400" b="1">
              <a:latin typeface="Arial" panose="020B0604020202020204" pitchFamily="34" charset="0"/>
            </a:endParaRPr>
          </a:p>
        </p:txBody>
      </p:sp>
      <p:sp>
        <p:nvSpPr>
          <p:cNvPr id="21507" name="Text Box 3">
            <a:extLst>
              <a:ext uri="{FF2B5EF4-FFF2-40B4-BE49-F238E27FC236}">
                <a16:creationId xmlns:a16="http://schemas.microsoft.com/office/drawing/2014/main" id="{F8ECEF78-B78E-4345-91AB-E59DAE924587}"/>
              </a:ext>
            </a:extLst>
          </p:cNvPr>
          <p:cNvSpPr txBox="1">
            <a:spLocks noChangeArrowheads="1"/>
          </p:cNvSpPr>
          <p:nvPr/>
        </p:nvSpPr>
        <p:spPr bwMode="auto">
          <a:xfrm>
            <a:off x="1166071" y="1"/>
            <a:ext cx="1122446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400" dirty="0">
                <a:latin typeface="Arial" panose="020B0604020202020204" pitchFamily="34" charset="0"/>
              </a:rPr>
              <a:t>Make a poster of these animals on paper. Label them in German and in English</a:t>
            </a:r>
          </a:p>
        </p:txBody>
      </p:sp>
      <p:sp>
        <p:nvSpPr>
          <p:cNvPr id="21508" name="Rectangle 4">
            <a:extLst>
              <a:ext uri="{FF2B5EF4-FFF2-40B4-BE49-F238E27FC236}">
                <a16:creationId xmlns:a16="http://schemas.microsoft.com/office/drawing/2014/main" id="{C1E94385-7011-4FFB-BAC3-96354228B769}"/>
              </a:ext>
            </a:extLst>
          </p:cNvPr>
          <p:cNvSpPr>
            <a:spLocks noChangeArrowheads="1"/>
          </p:cNvSpPr>
          <p:nvPr/>
        </p:nvSpPr>
        <p:spPr bwMode="auto">
          <a:xfrm>
            <a:off x="1524000" y="1052513"/>
            <a:ext cx="9144000" cy="541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1509" name="Text Box 5">
            <a:extLst>
              <a:ext uri="{FF2B5EF4-FFF2-40B4-BE49-F238E27FC236}">
                <a16:creationId xmlns:a16="http://schemas.microsoft.com/office/drawing/2014/main" id="{99F5CF56-63E7-4BE9-BFC5-F034CD8588CC}"/>
              </a:ext>
            </a:extLst>
          </p:cNvPr>
          <p:cNvSpPr txBox="1">
            <a:spLocks noChangeArrowheads="1"/>
          </p:cNvSpPr>
          <p:nvPr/>
        </p:nvSpPr>
        <p:spPr bwMode="auto">
          <a:xfrm>
            <a:off x="1524000" y="609601"/>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400">
                <a:solidFill>
                  <a:schemeClr val="bg1"/>
                </a:solidFill>
                <a:latin typeface="Arial" panose="020B0604020202020204" pitchFamily="34" charset="0"/>
              </a:rPr>
              <a:t>Ich habe…</a:t>
            </a:r>
          </a:p>
        </p:txBody>
      </p:sp>
      <p:sp>
        <p:nvSpPr>
          <p:cNvPr id="139278" name="Text Box 14">
            <a:extLst>
              <a:ext uri="{FF2B5EF4-FFF2-40B4-BE49-F238E27FC236}">
                <a16:creationId xmlns:a16="http://schemas.microsoft.com/office/drawing/2014/main" id="{A99A6C74-079D-41EA-8552-0D87EDC2B32C}"/>
              </a:ext>
            </a:extLst>
          </p:cNvPr>
          <p:cNvSpPr txBox="1">
            <a:spLocks noChangeArrowheads="1"/>
          </p:cNvSpPr>
          <p:nvPr/>
        </p:nvSpPr>
        <p:spPr bwMode="auto">
          <a:xfrm>
            <a:off x="1524000" y="2420938"/>
            <a:ext cx="167640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a:solidFill>
                  <a:srgbClr val="0066FF"/>
                </a:solidFill>
                <a:latin typeface="Arial" panose="020B0604020202020204" pitchFamily="34" charset="0"/>
              </a:rPr>
              <a:t>ein</a:t>
            </a:r>
            <a:r>
              <a:rPr lang="en-GB" altLang="en-US" sz="2400" u="sng">
                <a:solidFill>
                  <a:srgbClr val="0066FF"/>
                </a:solidFill>
                <a:latin typeface="Arial" panose="020B0604020202020204" pitchFamily="34" charset="0"/>
              </a:rPr>
              <a:t>en</a:t>
            </a:r>
            <a:r>
              <a:rPr lang="en-GB" altLang="en-US" sz="2400">
                <a:solidFill>
                  <a:srgbClr val="0066FF"/>
                </a:solidFill>
                <a:latin typeface="Arial" panose="020B0604020202020204" pitchFamily="34" charset="0"/>
              </a:rPr>
              <a:t>  Hund</a:t>
            </a:r>
          </a:p>
        </p:txBody>
      </p:sp>
      <p:sp>
        <p:nvSpPr>
          <p:cNvPr id="139279" name="Text Box 15">
            <a:extLst>
              <a:ext uri="{FF2B5EF4-FFF2-40B4-BE49-F238E27FC236}">
                <a16:creationId xmlns:a16="http://schemas.microsoft.com/office/drawing/2014/main" id="{7AF476C8-6840-4EB0-914B-41F15C5C1E31}"/>
              </a:ext>
            </a:extLst>
          </p:cNvPr>
          <p:cNvSpPr txBox="1">
            <a:spLocks noChangeArrowheads="1"/>
          </p:cNvSpPr>
          <p:nvPr/>
        </p:nvSpPr>
        <p:spPr bwMode="auto">
          <a:xfrm>
            <a:off x="3216275" y="2205038"/>
            <a:ext cx="18288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a:solidFill>
                  <a:srgbClr val="FF0000"/>
                </a:solidFill>
                <a:latin typeface="Arial" panose="020B0604020202020204" pitchFamily="34" charset="0"/>
              </a:rPr>
              <a:t>eine Katze</a:t>
            </a:r>
          </a:p>
        </p:txBody>
      </p:sp>
      <p:sp>
        <p:nvSpPr>
          <p:cNvPr id="139280" name="Text Box 16">
            <a:extLst>
              <a:ext uri="{FF2B5EF4-FFF2-40B4-BE49-F238E27FC236}">
                <a16:creationId xmlns:a16="http://schemas.microsoft.com/office/drawing/2014/main" id="{8CDD7653-C1AD-4448-B001-0EB3A78A2A97}"/>
              </a:ext>
            </a:extLst>
          </p:cNvPr>
          <p:cNvSpPr txBox="1">
            <a:spLocks noChangeArrowheads="1"/>
          </p:cNvSpPr>
          <p:nvPr/>
        </p:nvSpPr>
        <p:spPr bwMode="auto">
          <a:xfrm>
            <a:off x="5591175" y="2060576"/>
            <a:ext cx="22098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a:solidFill>
                  <a:srgbClr val="FF0000"/>
                </a:solidFill>
                <a:latin typeface="Arial" panose="020B0604020202020204" pitchFamily="34" charset="0"/>
              </a:rPr>
              <a:t>eine Schlange</a:t>
            </a:r>
          </a:p>
        </p:txBody>
      </p:sp>
      <p:sp>
        <p:nvSpPr>
          <p:cNvPr id="139281" name="Text Box 17">
            <a:extLst>
              <a:ext uri="{FF2B5EF4-FFF2-40B4-BE49-F238E27FC236}">
                <a16:creationId xmlns:a16="http://schemas.microsoft.com/office/drawing/2014/main" id="{FB96046A-FEB2-46EB-A5AB-2A3760D3AFF4}"/>
              </a:ext>
            </a:extLst>
          </p:cNvPr>
          <p:cNvSpPr txBox="1">
            <a:spLocks noChangeArrowheads="1"/>
          </p:cNvSpPr>
          <p:nvPr/>
        </p:nvSpPr>
        <p:spPr bwMode="auto">
          <a:xfrm>
            <a:off x="8382000" y="1844676"/>
            <a:ext cx="22860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a:solidFill>
                  <a:srgbClr val="0066FF"/>
                </a:solidFill>
                <a:latin typeface="Arial" panose="020B0604020202020204" pitchFamily="34" charset="0"/>
              </a:rPr>
              <a:t>ein</a:t>
            </a:r>
            <a:r>
              <a:rPr lang="en-GB" altLang="en-US" sz="2400" u="sng">
                <a:solidFill>
                  <a:srgbClr val="0066FF"/>
                </a:solidFill>
                <a:latin typeface="Arial" panose="020B0604020202020204" pitchFamily="34" charset="0"/>
              </a:rPr>
              <a:t>en</a:t>
            </a:r>
            <a:r>
              <a:rPr lang="en-GB" altLang="en-US" sz="2400">
                <a:solidFill>
                  <a:srgbClr val="0066FF"/>
                </a:solidFill>
                <a:latin typeface="Arial" panose="020B0604020202020204" pitchFamily="34" charset="0"/>
              </a:rPr>
              <a:t> Hamster</a:t>
            </a:r>
          </a:p>
        </p:txBody>
      </p:sp>
      <p:sp>
        <p:nvSpPr>
          <p:cNvPr id="139282" name="Text Box 18">
            <a:extLst>
              <a:ext uri="{FF2B5EF4-FFF2-40B4-BE49-F238E27FC236}">
                <a16:creationId xmlns:a16="http://schemas.microsoft.com/office/drawing/2014/main" id="{1A7A82D0-2332-4677-98DE-86CFD089A669}"/>
              </a:ext>
            </a:extLst>
          </p:cNvPr>
          <p:cNvSpPr txBox="1">
            <a:spLocks noChangeArrowheads="1"/>
          </p:cNvSpPr>
          <p:nvPr/>
        </p:nvSpPr>
        <p:spPr bwMode="auto">
          <a:xfrm>
            <a:off x="1524000" y="5084763"/>
            <a:ext cx="1981200"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a:solidFill>
                  <a:srgbClr val="00CC00"/>
                </a:solidFill>
                <a:latin typeface="Arial" panose="020B0604020202020204" pitchFamily="34" charset="0"/>
              </a:rPr>
              <a:t>ein Kaninchen</a:t>
            </a:r>
          </a:p>
        </p:txBody>
      </p:sp>
      <p:sp>
        <p:nvSpPr>
          <p:cNvPr id="139283" name="Text Box 19">
            <a:extLst>
              <a:ext uri="{FF2B5EF4-FFF2-40B4-BE49-F238E27FC236}">
                <a16:creationId xmlns:a16="http://schemas.microsoft.com/office/drawing/2014/main" id="{B0ED3A3D-D2AD-4385-9F80-6DC60204D7B7}"/>
              </a:ext>
            </a:extLst>
          </p:cNvPr>
          <p:cNvSpPr txBox="1">
            <a:spLocks noChangeArrowheads="1"/>
          </p:cNvSpPr>
          <p:nvPr/>
        </p:nvSpPr>
        <p:spPr bwMode="auto">
          <a:xfrm>
            <a:off x="3071813" y="3860801"/>
            <a:ext cx="22860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a:solidFill>
                  <a:srgbClr val="0066FF"/>
                </a:solidFill>
                <a:latin typeface="Arial" panose="020B0604020202020204" pitchFamily="34" charset="0"/>
              </a:rPr>
              <a:t>ein</a:t>
            </a:r>
            <a:r>
              <a:rPr lang="en-GB" altLang="en-US" sz="2400" u="sng">
                <a:solidFill>
                  <a:srgbClr val="0066FF"/>
                </a:solidFill>
                <a:latin typeface="Arial" panose="020B0604020202020204" pitchFamily="34" charset="0"/>
              </a:rPr>
              <a:t>en</a:t>
            </a:r>
            <a:r>
              <a:rPr lang="en-GB" altLang="en-US" sz="2400">
                <a:solidFill>
                  <a:srgbClr val="0066FF"/>
                </a:solidFill>
                <a:latin typeface="Arial" panose="020B0604020202020204" pitchFamily="34" charset="0"/>
              </a:rPr>
              <a:t> Wellensittich</a:t>
            </a:r>
          </a:p>
        </p:txBody>
      </p:sp>
      <p:sp>
        <p:nvSpPr>
          <p:cNvPr id="139284" name="Text Box 20">
            <a:extLst>
              <a:ext uri="{FF2B5EF4-FFF2-40B4-BE49-F238E27FC236}">
                <a16:creationId xmlns:a16="http://schemas.microsoft.com/office/drawing/2014/main" id="{C0863FBC-B6FA-4077-B074-383872B00B27}"/>
              </a:ext>
            </a:extLst>
          </p:cNvPr>
          <p:cNvSpPr txBox="1">
            <a:spLocks noChangeArrowheads="1"/>
          </p:cNvSpPr>
          <p:nvPr/>
        </p:nvSpPr>
        <p:spPr bwMode="auto">
          <a:xfrm>
            <a:off x="5591175" y="4076701"/>
            <a:ext cx="16764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a:solidFill>
                  <a:srgbClr val="00CC00"/>
                </a:solidFill>
                <a:latin typeface="Arial" panose="020B0604020202020204" pitchFamily="34" charset="0"/>
              </a:rPr>
              <a:t>ein Pferd</a:t>
            </a:r>
          </a:p>
        </p:txBody>
      </p:sp>
      <p:sp>
        <p:nvSpPr>
          <p:cNvPr id="139285" name="Text Box 21">
            <a:extLst>
              <a:ext uri="{FF2B5EF4-FFF2-40B4-BE49-F238E27FC236}">
                <a16:creationId xmlns:a16="http://schemas.microsoft.com/office/drawing/2014/main" id="{0ADD0A38-5299-4A27-B63A-03FCC905F567}"/>
              </a:ext>
            </a:extLst>
          </p:cNvPr>
          <p:cNvSpPr txBox="1">
            <a:spLocks noChangeArrowheads="1"/>
          </p:cNvSpPr>
          <p:nvPr/>
        </p:nvSpPr>
        <p:spPr bwMode="auto">
          <a:xfrm>
            <a:off x="4008438" y="5876926"/>
            <a:ext cx="1600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a:solidFill>
                  <a:srgbClr val="FF0000"/>
                </a:solidFill>
                <a:latin typeface="Arial" panose="020B0604020202020204" pitchFamily="34" charset="0"/>
              </a:rPr>
              <a:t>eine Maus</a:t>
            </a:r>
          </a:p>
        </p:txBody>
      </p:sp>
      <p:sp>
        <p:nvSpPr>
          <p:cNvPr id="139287" name="Text Box 23">
            <a:extLst>
              <a:ext uri="{FF2B5EF4-FFF2-40B4-BE49-F238E27FC236}">
                <a16:creationId xmlns:a16="http://schemas.microsoft.com/office/drawing/2014/main" id="{6C5941B6-D8F5-4013-85BA-80653849BB50}"/>
              </a:ext>
            </a:extLst>
          </p:cNvPr>
          <p:cNvSpPr txBox="1">
            <a:spLocks noChangeArrowheads="1"/>
          </p:cNvSpPr>
          <p:nvPr/>
        </p:nvSpPr>
        <p:spPr bwMode="auto">
          <a:xfrm>
            <a:off x="7104063" y="3860801"/>
            <a:ext cx="161925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a:solidFill>
                  <a:srgbClr val="0066FF"/>
                </a:solidFill>
                <a:latin typeface="Arial" panose="020B0604020202020204" pitchFamily="34" charset="0"/>
              </a:rPr>
              <a:t>ein</a:t>
            </a:r>
            <a:r>
              <a:rPr lang="en-GB" altLang="en-US" sz="2400" u="sng">
                <a:solidFill>
                  <a:srgbClr val="0066FF"/>
                </a:solidFill>
                <a:latin typeface="Arial" panose="020B0604020202020204" pitchFamily="34" charset="0"/>
              </a:rPr>
              <a:t>en</a:t>
            </a:r>
            <a:r>
              <a:rPr lang="en-GB" altLang="en-US" sz="2400">
                <a:solidFill>
                  <a:srgbClr val="0066FF"/>
                </a:solidFill>
                <a:latin typeface="Arial" panose="020B0604020202020204" pitchFamily="34" charset="0"/>
              </a:rPr>
              <a:t> Goldfisch</a:t>
            </a:r>
          </a:p>
        </p:txBody>
      </p:sp>
      <p:sp>
        <p:nvSpPr>
          <p:cNvPr id="21519" name="TextBox 23">
            <a:extLst>
              <a:ext uri="{FF2B5EF4-FFF2-40B4-BE49-F238E27FC236}">
                <a16:creationId xmlns:a16="http://schemas.microsoft.com/office/drawing/2014/main" id="{BB241C93-ECFC-4FE5-B134-CEC876C664AC}"/>
              </a:ext>
            </a:extLst>
          </p:cNvPr>
          <p:cNvSpPr txBox="1">
            <a:spLocks noChangeArrowheads="1"/>
          </p:cNvSpPr>
          <p:nvPr/>
        </p:nvSpPr>
        <p:spPr bwMode="auto">
          <a:xfrm>
            <a:off x="1881188" y="714376"/>
            <a:ext cx="34996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dirty="0">
                <a:latin typeface="Arial" panose="020B0604020202020204" pitchFamily="34" charset="0"/>
              </a:rPr>
              <a:t>Ich </a:t>
            </a:r>
            <a:r>
              <a:rPr lang="en-GB" altLang="en-US" sz="2800" dirty="0" err="1">
                <a:latin typeface="Arial" panose="020B0604020202020204" pitchFamily="34" charset="0"/>
              </a:rPr>
              <a:t>habe</a:t>
            </a:r>
            <a:r>
              <a:rPr lang="en-GB" altLang="en-US" sz="2800" dirty="0">
                <a:latin typeface="Arial" panose="020B0604020202020204" pitchFamily="34" charset="0"/>
              </a:rPr>
              <a:t>.....I have …</a:t>
            </a:r>
          </a:p>
        </p:txBody>
      </p:sp>
      <p:pic>
        <p:nvPicPr>
          <p:cNvPr id="25" name="Picture 5" descr="http://www.toonpool.com/user/1522/files/phyto_dog_197745.jpg">
            <a:extLst>
              <a:ext uri="{FF2B5EF4-FFF2-40B4-BE49-F238E27FC236}">
                <a16:creationId xmlns:a16="http://schemas.microsoft.com/office/drawing/2014/main" id="{F6BE829D-956D-44B3-85D7-2F0CA3843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1341439"/>
            <a:ext cx="116205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http://catbreedswiki.com/images/cats/cat_cartoon4.png">
            <a:extLst>
              <a:ext uri="{FF2B5EF4-FFF2-40B4-BE49-F238E27FC236}">
                <a16:creationId xmlns:a16="http://schemas.microsoft.com/office/drawing/2014/main" id="{2383FFFF-80F6-451E-A22A-B72E0957C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538" y="1125538"/>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http://www.snakelady.ca/images/Cute_snake_cartoon.jpg">
            <a:extLst>
              <a:ext uri="{FF2B5EF4-FFF2-40B4-BE49-F238E27FC236}">
                <a16:creationId xmlns:a16="http://schemas.microsoft.com/office/drawing/2014/main" id="{B5491EA1-552F-4869-B633-7FE87D118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438" y="981076"/>
            <a:ext cx="110966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1" descr="http://3.bp.blogspot.com/_eeutqky5_y8/TAGFzOB3fbI/AAAAAAAAADA/lQYy1vgNWrY/s1600/20090313-today-hamster1.jpg">
            <a:extLst>
              <a:ext uri="{FF2B5EF4-FFF2-40B4-BE49-F238E27FC236}">
                <a16:creationId xmlns:a16="http://schemas.microsoft.com/office/drawing/2014/main" id="{72656C2E-AB14-4556-B128-E94258C0F0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750" y="981075"/>
            <a:ext cx="108108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http://www.ladysmithjunior.devon.sch.uk/cartoon-bunny-rabbit.jpg">
            <a:extLst>
              <a:ext uri="{FF2B5EF4-FFF2-40B4-BE49-F238E27FC236}">
                <a16:creationId xmlns:a16="http://schemas.microsoft.com/office/drawing/2014/main" id="{21330E7C-E0C5-4D7B-976D-E7BA745649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2314" y="3860801"/>
            <a:ext cx="9985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 descr="http://rlv.zcache.com/cartoon_budgie_blue_photosculpture-p15325441903476223235xz_400.jpg">
            <a:extLst>
              <a:ext uri="{FF2B5EF4-FFF2-40B4-BE49-F238E27FC236}">
                <a16:creationId xmlns:a16="http://schemas.microsoft.com/office/drawing/2014/main" id="{27589FAF-5997-41A4-B681-44DA155C30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2175" y="2781300"/>
            <a:ext cx="125095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6" descr="j0345794">
            <a:extLst>
              <a:ext uri="{FF2B5EF4-FFF2-40B4-BE49-F238E27FC236}">
                <a16:creationId xmlns:a16="http://schemas.microsoft.com/office/drawing/2014/main" id="{0B656C0C-1CB7-4BE6-A637-D1F8055D94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8438" y="4941888"/>
            <a:ext cx="14160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9" descr="http://www.dragoart.com/tuts/pics/5/2647/how-to-draw-a-cartoon-goldfish.jpg">
            <a:extLst>
              <a:ext uri="{FF2B5EF4-FFF2-40B4-BE49-F238E27FC236}">
                <a16:creationId xmlns:a16="http://schemas.microsoft.com/office/drawing/2014/main" id="{32E083DD-6861-461E-A1AB-98E88CAAD12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91401" y="2852739"/>
            <a:ext cx="1089025"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http://www.tek-group.co.uk/tek-quine/horsebox/imgs/horse-cartoon.gif">
            <a:extLst>
              <a:ext uri="{FF2B5EF4-FFF2-40B4-BE49-F238E27FC236}">
                <a16:creationId xmlns:a16="http://schemas.microsoft.com/office/drawing/2014/main" id="{23236685-24E1-472A-8BED-DA70DB30F11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64201" y="2708275"/>
            <a:ext cx="91281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http://3.bp.blogspot.com/_IQcESi4_Yk4/ScRHwzZtr0I/AAAAAAAAADs/025cVjjLBDM/s320/cartoon-spider1.jpg">
            <a:extLst>
              <a:ext uri="{FF2B5EF4-FFF2-40B4-BE49-F238E27FC236}">
                <a16:creationId xmlns:a16="http://schemas.microsoft.com/office/drawing/2014/main" id="{4DCA0362-D00C-469C-9921-69B09082585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75726" y="2852739"/>
            <a:ext cx="11715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AAAAA273-5FFC-4178-AD66-4F2D063FAA7B}"/>
              </a:ext>
            </a:extLst>
          </p:cNvPr>
          <p:cNvSpPr>
            <a:spLocks noChangeArrowheads="1"/>
          </p:cNvSpPr>
          <p:nvPr/>
        </p:nvSpPr>
        <p:spPr bwMode="auto">
          <a:xfrm>
            <a:off x="8677276" y="3933826"/>
            <a:ext cx="181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2400">
                <a:solidFill>
                  <a:srgbClr val="FF0000"/>
                </a:solidFill>
                <a:latin typeface="Arial" panose="020B0604020202020204" pitchFamily="34" charset="0"/>
              </a:rPr>
              <a:t>eine Spinne</a:t>
            </a:r>
          </a:p>
        </p:txBody>
      </p:sp>
      <p:pic>
        <p:nvPicPr>
          <p:cNvPr id="36" name="Picture 2" descr="http://www.istockphoto.com/file_thumbview_approve/1854004/2/istockphoto_1854004-tortoise-cartoon.jpg">
            <a:extLst>
              <a:ext uri="{FF2B5EF4-FFF2-40B4-BE49-F238E27FC236}">
                <a16:creationId xmlns:a16="http://schemas.microsoft.com/office/drawing/2014/main" id="{4FB53283-6164-466A-830A-BDE11BDCF9F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80100" y="4868864"/>
            <a:ext cx="11826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a:extLst>
              <a:ext uri="{FF2B5EF4-FFF2-40B4-BE49-F238E27FC236}">
                <a16:creationId xmlns:a16="http://schemas.microsoft.com/office/drawing/2014/main" id="{D7CCC54F-22EF-4107-A11D-6BB883D6F2B7}"/>
              </a:ext>
            </a:extLst>
          </p:cNvPr>
          <p:cNvSpPr>
            <a:spLocks noChangeArrowheads="1"/>
          </p:cNvSpPr>
          <p:nvPr/>
        </p:nvSpPr>
        <p:spPr bwMode="auto">
          <a:xfrm>
            <a:off x="5808664" y="6092825"/>
            <a:ext cx="182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800">
                <a:solidFill>
                  <a:srgbClr val="FF0000"/>
                </a:solidFill>
                <a:latin typeface="Arial" panose="020B0604020202020204" pitchFamily="34" charset="0"/>
              </a:rPr>
              <a:t>eine Schildkröte</a:t>
            </a:r>
          </a:p>
        </p:txBody>
      </p:sp>
      <p:pic>
        <p:nvPicPr>
          <p:cNvPr id="38" name="Picture 5" descr="http://pigshirt.com/typeins/pigshirt.com/images/cartoon_guinea_pig_cream_tshirt-p235956094780919527quh6_500_crop.jpg">
            <a:extLst>
              <a:ext uri="{FF2B5EF4-FFF2-40B4-BE49-F238E27FC236}">
                <a16:creationId xmlns:a16="http://schemas.microsoft.com/office/drawing/2014/main" id="{A4AB3822-9B8B-4ABE-9DDC-224FFC3C41C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28025" y="4724401"/>
            <a:ext cx="111283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a:extLst>
              <a:ext uri="{FF2B5EF4-FFF2-40B4-BE49-F238E27FC236}">
                <a16:creationId xmlns:a16="http://schemas.microsoft.com/office/drawing/2014/main" id="{DBEBD5B9-C01A-4065-9F7A-95E8AA7C9F9F}"/>
              </a:ext>
            </a:extLst>
          </p:cNvPr>
          <p:cNvSpPr>
            <a:spLocks noChangeArrowheads="1"/>
          </p:cNvSpPr>
          <p:nvPr/>
        </p:nvSpPr>
        <p:spPr bwMode="auto">
          <a:xfrm>
            <a:off x="7654926" y="5876925"/>
            <a:ext cx="241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800">
                <a:solidFill>
                  <a:srgbClr val="00CC00"/>
                </a:solidFill>
                <a:latin typeface="Arial" panose="020B0604020202020204" pitchFamily="34" charset="0"/>
              </a:rPr>
              <a:t>ein Meerschweinchen</a:t>
            </a:r>
          </a:p>
        </p:txBody>
      </p:sp>
    </p:spTree>
    <p:extLst>
      <p:ext uri="{BB962C8B-B14F-4D97-AF65-F5344CB8AC3E}">
        <p14:creationId xmlns:p14="http://schemas.microsoft.com/office/powerpoint/2010/main" val="1763589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39278"/>
                                        </p:tgtEl>
                                        <p:attrNameLst>
                                          <p:attrName>style.visibility</p:attrName>
                                        </p:attrNameLst>
                                      </p:cBhvr>
                                      <p:to>
                                        <p:strVal val="visible"/>
                                      </p:to>
                                    </p:set>
                                    <p:anim calcmode="lin" valueType="num">
                                      <p:cBhvr additive="base">
                                        <p:cTn id="11" dur="500" fill="hold"/>
                                        <p:tgtEl>
                                          <p:spTgt spid="139278"/>
                                        </p:tgtEl>
                                        <p:attrNameLst>
                                          <p:attrName>ppt_x</p:attrName>
                                        </p:attrNameLst>
                                      </p:cBhvr>
                                      <p:tavLst>
                                        <p:tav tm="0">
                                          <p:val>
                                            <p:strVal val="0-#ppt_w/2"/>
                                          </p:val>
                                        </p:tav>
                                        <p:tav tm="100000">
                                          <p:val>
                                            <p:strVal val="#ppt_x"/>
                                          </p:val>
                                        </p:tav>
                                      </p:tavLst>
                                    </p:anim>
                                    <p:anim calcmode="lin" valueType="num">
                                      <p:cBhvr additive="base">
                                        <p:cTn id="12" dur="500" fill="hold"/>
                                        <p:tgtEl>
                                          <p:spTgt spid="13927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9281"/>
                                        </p:tgtEl>
                                        <p:attrNameLst>
                                          <p:attrName>style.visibility</p:attrName>
                                        </p:attrNameLst>
                                      </p:cBhvr>
                                      <p:to>
                                        <p:strVal val="visible"/>
                                      </p:to>
                                    </p:set>
                                    <p:anim calcmode="lin" valueType="num">
                                      <p:cBhvr additive="base">
                                        <p:cTn id="21" dur="500" fill="hold"/>
                                        <p:tgtEl>
                                          <p:spTgt spid="139281"/>
                                        </p:tgtEl>
                                        <p:attrNameLst>
                                          <p:attrName>ppt_x</p:attrName>
                                        </p:attrNameLst>
                                      </p:cBhvr>
                                      <p:tavLst>
                                        <p:tav tm="0">
                                          <p:val>
                                            <p:strVal val="0-#ppt_w/2"/>
                                          </p:val>
                                        </p:tav>
                                        <p:tav tm="100000">
                                          <p:val>
                                            <p:strVal val="#ppt_x"/>
                                          </p:val>
                                        </p:tav>
                                      </p:tavLst>
                                    </p:anim>
                                    <p:anim calcmode="lin" valueType="num">
                                      <p:cBhvr additive="base">
                                        <p:cTn id="22" dur="500" fill="hold"/>
                                        <p:tgtEl>
                                          <p:spTgt spid="139281"/>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9283"/>
                                        </p:tgtEl>
                                        <p:attrNameLst>
                                          <p:attrName>style.visibility</p:attrName>
                                        </p:attrNameLst>
                                      </p:cBhvr>
                                      <p:to>
                                        <p:strVal val="visible"/>
                                      </p:to>
                                    </p:set>
                                    <p:anim calcmode="lin" valueType="num">
                                      <p:cBhvr additive="base">
                                        <p:cTn id="31" dur="500" fill="hold"/>
                                        <p:tgtEl>
                                          <p:spTgt spid="139283"/>
                                        </p:tgtEl>
                                        <p:attrNameLst>
                                          <p:attrName>ppt_x</p:attrName>
                                        </p:attrNameLst>
                                      </p:cBhvr>
                                      <p:tavLst>
                                        <p:tav tm="0">
                                          <p:val>
                                            <p:strVal val="0-#ppt_w/2"/>
                                          </p:val>
                                        </p:tav>
                                        <p:tav tm="100000">
                                          <p:val>
                                            <p:strVal val="#ppt_x"/>
                                          </p:val>
                                        </p:tav>
                                      </p:tavLst>
                                    </p:anim>
                                    <p:anim calcmode="lin" valueType="num">
                                      <p:cBhvr additive="base">
                                        <p:cTn id="32" dur="500" fill="hold"/>
                                        <p:tgtEl>
                                          <p:spTgt spid="13928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39287"/>
                                        </p:tgtEl>
                                        <p:attrNameLst>
                                          <p:attrName>style.visibility</p:attrName>
                                        </p:attrNameLst>
                                      </p:cBhvr>
                                      <p:to>
                                        <p:strVal val="visible"/>
                                      </p:to>
                                    </p:set>
                                    <p:anim calcmode="lin" valueType="num">
                                      <p:cBhvr additive="base">
                                        <p:cTn id="41" dur="500" fill="hold"/>
                                        <p:tgtEl>
                                          <p:spTgt spid="139287"/>
                                        </p:tgtEl>
                                        <p:attrNameLst>
                                          <p:attrName>ppt_x</p:attrName>
                                        </p:attrNameLst>
                                      </p:cBhvr>
                                      <p:tavLst>
                                        <p:tav tm="0">
                                          <p:val>
                                            <p:strVal val="0-#ppt_w/2"/>
                                          </p:val>
                                        </p:tav>
                                        <p:tav tm="100000">
                                          <p:val>
                                            <p:strVal val="#ppt_x"/>
                                          </p:val>
                                        </p:tav>
                                      </p:tavLst>
                                    </p:anim>
                                    <p:anim calcmode="lin" valueType="num">
                                      <p:cBhvr additive="base">
                                        <p:cTn id="42" dur="500" fill="hold"/>
                                        <p:tgtEl>
                                          <p:spTgt spid="139287"/>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39279"/>
                                        </p:tgtEl>
                                        <p:attrNameLst>
                                          <p:attrName>style.visibility</p:attrName>
                                        </p:attrNameLst>
                                      </p:cBhvr>
                                      <p:to>
                                        <p:strVal val="visible"/>
                                      </p:to>
                                    </p:set>
                                    <p:anim calcmode="lin" valueType="num">
                                      <p:cBhvr additive="base">
                                        <p:cTn id="51" dur="500" fill="hold"/>
                                        <p:tgtEl>
                                          <p:spTgt spid="139279"/>
                                        </p:tgtEl>
                                        <p:attrNameLst>
                                          <p:attrName>ppt_x</p:attrName>
                                        </p:attrNameLst>
                                      </p:cBhvr>
                                      <p:tavLst>
                                        <p:tav tm="0">
                                          <p:val>
                                            <p:strVal val="0-#ppt_w/2"/>
                                          </p:val>
                                        </p:tav>
                                        <p:tav tm="100000">
                                          <p:val>
                                            <p:strVal val="#ppt_x"/>
                                          </p:val>
                                        </p:tav>
                                      </p:tavLst>
                                    </p:anim>
                                    <p:anim calcmode="lin" valueType="num">
                                      <p:cBhvr additive="base">
                                        <p:cTn id="52" dur="500" fill="hold"/>
                                        <p:tgtEl>
                                          <p:spTgt spid="139279"/>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39280"/>
                                        </p:tgtEl>
                                        <p:attrNameLst>
                                          <p:attrName>style.visibility</p:attrName>
                                        </p:attrNameLst>
                                      </p:cBhvr>
                                      <p:to>
                                        <p:strVal val="visible"/>
                                      </p:to>
                                    </p:set>
                                    <p:anim calcmode="lin" valueType="num">
                                      <p:cBhvr additive="base">
                                        <p:cTn id="61" dur="500" fill="hold"/>
                                        <p:tgtEl>
                                          <p:spTgt spid="139280"/>
                                        </p:tgtEl>
                                        <p:attrNameLst>
                                          <p:attrName>ppt_x</p:attrName>
                                        </p:attrNameLst>
                                      </p:cBhvr>
                                      <p:tavLst>
                                        <p:tav tm="0">
                                          <p:val>
                                            <p:strVal val="0-#ppt_w/2"/>
                                          </p:val>
                                        </p:tav>
                                        <p:tav tm="100000">
                                          <p:val>
                                            <p:strVal val="#ppt_x"/>
                                          </p:val>
                                        </p:tav>
                                      </p:tavLst>
                                    </p:anim>
                                    <p:anim calcmode="lin" valueType="num">
                                      <p:cBhvr additive="base">
                                        <p:cTn id="62" dur="500" fill="hold"/>
                                        <p:tgtEl>
                                          <p:spTgt spid="139280"/>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139285"/>
                                        </p:tgtEl>
                                        <p:attrNameLst>
                                          <p:attrName>style.visibility</p:attrName>
                                        </p:attrNameLst>
                                      </p:cBhvr>
                                      <p:to>
                                        <p:strVal val="visible"/>
                                      </p:to>
                                    </p:set>
                                    <p:anim calcmode="lin" valueType="num">
                                      <p:cBhvr additive="base">
                                        <p:cTn id="81" dur="500" fill="hold"/>
                                        <p:tgtEl>
                                          <p:spTgt spid="139285"/>
                                        </p:tgtEl>
                                        <p:attrNameLst>
                                          <p:attrName>ppt_x</p:attrName>
                                        </p:attrNameLst>
                                      </p:cBhvr>
                                      <p:tavLst>
                                        <p:tav tm="0">
                                          <p:val>
                                            <p:strVal val="0-#ppt_w/2"/>
                                          </p:val>
                                        </p:tav>
                                        <p:tav tm="100000">
                                          <p:val>
                                            <p:strVal val="#ppt_x"/>
                                          </p:val>
                                        </p:tav>
                                      </p:tavLst>
                                    </p:anim>
                                    <p:anim calcmode="lin" valueType="num">
                                      <p:cBhvr additive="base">
                                        <p:cTn id="82" dur="500" fill="hold"/>
                                        <p:tgtEl>
                                          <p:spTgt spid="139285"/>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0-#ppt_w/2"/>
                                          </p:val>
                                        </p:tav>
                                        <p:tav tm="100000">
                                          <p:val>
                                            <p:strVal val="#ppt_x"/>
                                          </p:val>
                                        </p:tav>
                                      </p:tavLst>
                                    </p:anim>
                                    <p:anim calcmode="lin" valueType="num">
                                      <p:cBhvr additive="base">
                                        <p:cTn id="92"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139284"/>
                                        </p:tgtEl>
                                        <p:attrNameLst>
                                          <p:attrName>style.visibility</p:attrName>
                                        </p:attrNameLst>
                                      </p:cBhvr>
                                      <p:to>
                                        <p:strVal val="visible"/>
                                      </p:to>
                                    </p:set>
                                    <p:anim calcmode="lin" valueType="num">
                                      <p:cBhvr additive="base">
                                        <p:cTn id="101" dur="500" fill="hold"/>
                                        <p:tgtEl>
                                          <p:spTgt spid="139284"/>
                                        </p:tgtEl>
                                        <p:attrNameLst>
                                          <p:attrName>ppt_x</p:attrName>
                                        </p:attrNameLst>
                                      </p:cBhvr>
                                      <p:tavLst>
                                        <p:tav tm="0">
                                          <p:val>
                                            <p:strVal val="0-#ppt_w/2"/>
                                          </p:val>
                                        </p:tav>
                                        <p:tav tm="100000">
                                          <p:val>
                                            <p:strVal val="#ppt_x"/>
                                          </p:val>
                                        </p:tav>
                                      </p:tavLst>
                                    </p:anim>
                                    <p:anim calcmode="lin" valueType="num">
                                      <p:cBhvr additive="base">
                                        <p:cTn id="102" dur="500" fill="hold"/>
                                        <p:tgtEl>
                                          <p:spTgt spid="139284"/>
                                        </p:tgtEl>
                                        <p:attrNameLst>
                                          <p:attrName>ppt_y</p:attrName>
                                        </p:attrNameLst>
                                      </p:cBhvr>
                                      <p:tavLst>
                                        <p:tav tm="0">
                                          <p:val>
                                            <p:strVal val="#ppt_y"/>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2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139282"/>
                                        </p:tgtEl>
                                        <p:attrNameLst>
                                          <p:attrName>style.visibility</p:attrName>
                                        </p:attrNameLst>
                                      </p:cBhvr>
                                      <p:to>
                                        <p:strVal val="visible"/>
                                      </p:to>
                                    </p:set>
                                    <p:anim calcmode="lin" valueType="num">
                                      <p:cBhvr additive="base">
                                        <p:cTn id="111" dur="500" fill="hold"/>
                                        <p:tgtEl>
                                          <p:spTgt spid="139282"/>
                                        </p:tgtEl>
                                        <p:attrNameLst>
                                          <p:attrName>ppt_x</p:attrName>
                                        </p:attrNameLst>
                                      </p:cBhvr>
                                      <p:tavLst>
                                        <p:tav tm="0">
                                          <p:val>
                                            <p:strVal val="0-#ppt_w/2"/>
                                          </p:val>
                                        </p:tav>
                                        <p:tav tm="100000">
                                          <p:val>
                                            <p:strVal val="#ppt_x"/>
                                          </p:val>
                                        </p:tav>
                                      </p:tavLst>
                                    </p:anim>
                                    <p:anim calcmode="lin" valueType="num">
                                      <p:cBhvr additive="base">
                                        <p:cTn id="112" dur="500" fill="hold"/>
                                        <p:tgtEl>
                                          <p:spTgt spid="139282"/>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nodeType="click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39"/>
                                        </p:tgtEl>
                                        <p:attrNameLst>
                                          <p:attrName>style.visibility</p:attrName>
                                        </p:attrNameLst>
                                      </p:cBhvr>
                                      <p:to>
                                        <p:strVal val="visible"/>
                                      </p:to>
                                    </p:set>
                                    <p:anim calcmode="lin" valueType="num">
                                      <p:cBhvr additive="base">
                                        <p:cTn id="121" dur="500" fill="hold"/>
                                        <p:tgtEl>
                                          <p:spTgt spid="39"/>
                                        </p:tgtEl>
                                        <p:attrNameLst>
                                          <p:attrName>ppt_x</p:attrName>
                                        </p:attrNameLst>
                                      </p:cBhvr>
                                      <p:tavLst>
                                        <p:tav tm="0">
                                          <p:val>
                                            <p:strVal val="0-#ppt_w/2"/>
                                          </p:val>
                                        </p:tav>
                                        <p:tav tm="100000">
                                          <p:val>
                                            <p:strVal val="#ppt_x"/>
                                          </p:val>
                                        </p:tav>
                                      </p:tavLst>
                                    </p:anim>
                                    <p:anim calcmode="lin" valueType="num">
                                      <p:cBhvr additive="base">
                                        <p:cTn id="12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8" grpId="0" animBg="1" autoUpdateAnimBg="0"/>
      <p:bldP spid="139279" grpId="0" animBg="1" autoUpdateAnimBg="0"/>
      <p:bldP spid="139280" grpId="0" animBg="1" autoUpdateAnimBg="0"/>
      <p:bldP spid="139281" grpId="0" animBg="1" autoUpdateAnimBg="0"/>
      <p:bldP spid="139282" grpId="0" animBg="1" autoUpdateAnimBg="0"/>
      <p:bldP spid="139283" grpId="0" animBg="1" autoUpdateAnimBg="0"/>
      <p:bldP spid="139284" grpId="0" animBg="1" autoUpdateAnimBg="0"/>
      <p:bldP spid="139285" grpId="0" animBg="1" autoUpdateAnimBg="0"/>
      <p:bldP spid="139287" grpId="0" animBg="1" autoUpdateAnimBg="0"/>
      <p:bldP spid="35"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B714BC-F3F0-4372-9085-4054A3EC1280}"/>
              </a:ext>
            </a:extLst>
          </p:cNvPr>
          <p:cNvPicPr>
            <a:picLocks noChangeAspect="1"/>
          </p:cNvPicPr>
          <p:nvPr/>
        </p:nvPicPr>
        <p:blipFill>
          <a:blip r:embed="rId2"/>
          <a:stretch>
            <a:fillRect/>
          </a:stretch>
        </p:blipFill>
        <p:spPr>
          <a:xfrm>
            <a:off x="2408907" y="1121983"/>
            <a:ext cx="7070653" cy="5036793"/>
          </a:xfrm>
          <a:prstGeom prst="rect">
            <a:avLst/>
          </a:prstGeom>
        </p:spPr>
      </p:pic>
      <p:sp>
        <p:nvSpPr>
          <p:cNvPr id="3" name="TextBox 2">
            <a:extLst>
              <a:ext uri="{FF2B5EF4-FFF2-40B4-BE49-F238E27FC236}">
                <a16:creationId xmlns:a16="http://schemas.microsoft.com/office/drawing/2014/main" id="{9C6DDEC9-8884-4D70-9EE2-A920AC47FA2B}"/>
              </a:ext>
            </a:extLst>
          </p:cNvPr>
          <p:cNvSpPr txBox="1"/>
          <p:nvPr/>
        </p:nvSpPr>
        <p:spPr>
          <a:xfrm>
            <a:off x="1493240" y="931178"/>
            <a:ext cx="3775046" cy="646331"/>
          </a:xfrm>
          <a:prstGeom prst="rect">
            <a:avLst/>
          </a:prstGeom>
          <a:solidFill>
            <a:schemeClr val="bg1"/>
          </a:solidFill>
        </p:spPr>
        <p:txBody>
          <a:bodyPr wrap="square" rtlCol="0">
            <a:spAutoFit/>
          </a:bodyPr>
          <a:lstStyle/>
          <a:p>
            <a:r>
              <a:rPr lang="en-US" dirty="0"/>
              <a:t>Match up the phrases 1-10 with a-j</a:t>
            </a:r>
          </a:p>
          <a:p>
            <a:endParaRPr lang="en-GB" dirty="0"/>
          </a:p>
        </p:txBody>
      </p:sp>
    </p:spTree>
    <p:extLst>
      <p:ext uri="{BB962C8B-B14F-4D97-AF65-F5344CB8AC3E}">
        <p14:creationId xmlns:p14="http://schemas.microsoft.com/office/powerpoint/2010/main" val="1936548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C4F65-6197-4297-871D-18C3DE3F3E70}"/>
              </a:ext>
            </a:extLst>
          </p:cNvPr>
          <p:cNvSpPr txBox="1"/>
          <p:nvPr/>
        </p:nvSpPr>
        <p:spPr>
          <a:xfrm>
            <a:off x="587828" y="130628"/>
            <a:ext cx="11234057" cy="1692771"/>
          </a:xfrm>
          <a:prstGeom prst="rect">
            <a:avLst/>
          </a:prstGeom>
          <a:noFill/>
        </p:spPr>
        <p:txBody>
          <a:bodyPr wrap="square" rtlCol="0">
            <a:spAutoFit/>
          </a:bodyPr>
          <a:lstStyle/>
          <a:p>
            <a:r>
              <a:rPr lang="en-US" sz="2600" dirty="0"/>
              <a:t>Log on to </a:t>
            </a:r>
            <a:r>
              <a:rPr lang="en-US" sz="2600" dirty="0" err="1"/>
              <a:t>Linguascope</a:t>
            </a:r>
            <a:r>
              <a:rPr lang="en-US" sz="2600" dirty="0"/>
              <a:t> and </a:t>
            </a:r>
            <a:r>
              <a:rPr lang="en-US" sz="2600" dirty="0" err="1"/>
              <a:t>practise</a:t>
            </a:r>
            <a:r>
              <a:rPr lang="en-US" sz="2600" dirty="0"/>
              <a:t> the ‘pets’ phrases. They are in the beginner section):</a:t>
            </a:r>
          </a:p>
          <a:p>
            <a:endParaRPr lang="en-US" sz="2600" dirty="0"/>
          </a:p>
          <a:p>
            <a:r>
              <a:rPr lang="en-US" sz="2600" dirty="0"/>
              <a:t>Username – </a:t>
            </a:r>
            <a:r>
              <a:rPr lang="en-US" sz="2600" dirty="0" err="1"/>
              <a:t>kingshill</a:t>
            </a:r>
            <a:r>
              <a:rPr lang="en-US" sz="2600" dirty="0"/>
              <a:t>                          password – mfl123*</a:t>
            </a:r>
            <a:endParaRPr lang="en-GB" sz="2600" dirty="0"/>
          </a:p>
        </p:txBody>
      </p:sp>
      <p:pic>
        <p:nvPicPr>
          <p:cNvPr id="3" name="Picture 2">
            <a:extLst>
              <a:ext uri="{FF2B5EF4-FFF2-40B4-BE49-F238E27FC236}">
                <a16:creationId xmlns:a16="http://schemas.microsoft.com/office/drawing/2014/main" id="{6AECBB1A-3736-4C27-B83C-F904464A8251}"/>
              </a:ext>
            </a:extLst>
          </p:cNvPr>
          <p:cNvPicPr>
            <a:picLocks noChangeAspect="1"/>
          </p:cNvPicPr>
          <p:nvPr/>
        </p:nvPicPr>
        <p:blipFill>
          <a:blip r:embed="rId2"/>
          <a:stretch>
            <a:fillRect/>
          </a:stretch>
        </p:blipFill>
        <p:spPr>
          <a:xfrm>
            <a:off x="1451034" y="2055523"/>
            <a:ext cx="8820150" cy="4171950"/>
          </a:xfrm>
          <a:prstGeom prst="rect">
            <a:avLst/>
          </a:prstGeom>
        </p:spPr>
      </p:pic>
      <p:sp>
        <p:nvSpPr>
          <p:cNvPr id="4" name="Oval 3">
            <a:extLst>
              <a:ext uri="{FF2B5EF4-FFF2-40B4-BE49-F238E27FC236}">
                <a16:creationId xmlns:a16="http://schemas.microsoft.com/office/drawing/2014/main" id="{3D2D8595-1080-4074-80F6-2ACBE1E5C0B8}"/>
              </a:ext>
            </a:extLst>
          </p:cNvPr>
          <p:cNvSpPr/>
          <p:nvPr/>
        </p:nvSpPr>
        <p:spPr>
          <a:xfrm>
            <a:off x="3967993" y="2382473"/>
            <a:ext cx="1414744" cy="13997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5337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EC6ABD-120C-4324-825A-B9FB43CB4351}"/>
              </a:ext>
            </a:extLst>
          </p:cNvPr>
          <p:cNvPicPr>
            <a:picLocks noChangeAspect="1"/>
          </p:cNvPicPr>
          <p:nvPr/>
        </p:nvPicPr>
        <p:blipFill>
          <a:blip r:embed="rId2"/>
          <a:stretch>
            <a:fillRect/>
          </a:stretch>
        </p:blipFill>
        <p:spPr>
          <a:xfrm rot="21400596">
            <a:off x="471200" y="389071"/>
            <a:ext cx="4391430" cy="4197910"/>
          </a:xfrm>
          <a:prstGeom prst="rect">
            <a:avLst/>
          </a:prstGeom>
        </p:spPr>
      </p:pic>
      <p:sp>
        <p:nvSpPr>
          <p:cNvPr id="4" name="TextBox 3">
            <a:extLst>
              <a:ext uri="{FF2B5EF4-FFF2-40B4-BE49-F238E27FC236}">
                <a16:creationId xmlns:a16="http://schemas.microsoft.com/office/drawing/2014/main" id="{0202ACE6-835B-4BAE-81CF-E47882739E91}"/>
              </a:ext>
            </a:extLst>
          </p:cNvPr>
          <p:cNvSpPr txBox="1"/>
          <p:nvPr/>
        </p:nvSpPr>
        <p:spPr>
          <a:xfrm>
            <a:off x="500887" y="5572421"/>
            <a:ext cx="3798884" cy="605308"/>
          </a:xfrm>
          <a:prstGeom prst="rect">
            <a:avLst/>
          </a:prstGeom>
          <a:solidFill>
            <a:schemeClr val="bg1"/>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993C16DD-4DFF-4AF9-80E1-EF0345FF20D7}"/>
              </a:ext>
            </a:extLst>
          </p:cNvPr>
          <p:cNvPicPr>
            <a:picLocks noChangeAspect="1"/>
          </p:cNvPicPr>
          <p:nvPr/>
        </p:nvPicPr>
        <p:blipFill>
          <a:blip r:embed="rId3"/>
          <a:stretch>
            <a:fillRect/>
          </a:stretch>
        </p:blipFill>
        <p:spPr>
          <a:xfrm rot="21418494">
            <a:off x="6316198" y="1516333"/>
            <a:ext cx="4963047" cy="5214341"/>
          </a:xfrm>
          <a:prstGeom prst="rect">
            <a:avLst/>
          </a:prstGeom>
        </p:spPr>
      </p:pic>
      <p:sp>
        <p:nvSpPr>
          <p:cNvPr id="6" name="TextBox 5">
            <a:extLst>
              <a:ext uri="{FF2B5EF4-FFF2-40B4-BE49-F238E27FC236}">
                <a16:creationId xmlns:a16="http://schemas.microsoft.com/office/drawing/2014/main" id="{5DDC0836-AC60-4408-AECE-958E059D6EA7}"/>
              </a:ext>
            </a:extLst>
          </p:cNvPr>
          <p:cNvSpPr txBox="1"/>
          <p:nvPr/>
        </p:nvSpPr>
        <p:spPr>
          <a:xfrm>
            <a:off x="7473537" y="953057"/>
            <a:ext cx="3798884" cy="605308"/>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E0F2BC49-1FBA-40E6-9419-6B5FAAC5E986}"/>
              </a:ext>
            </a:extLst>
          </p:cNvPr>
          <p:cNvSpPr txBox="1"/>
          <p:nvPr/>
        </p:nvSpPr>
        <p:spPr>
          <a:xfrm>
            <a:off x="5967733" y="111815"/>
            <a:ext cx="5157017" cy="1446550"/>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pic>
        <p:nvPicPr>
          <p:cNvPr id="8" name="Picture 7">
            <a:extLst>
              <a:ext uri="{FF2B5EF4-FFF2-40B4-BE49-F238E27FC236}">
                <a16:creationId xmlns:a16="http://schemas.microsoft.com/office/drawing/2014/main" id="{0964611D-8D8F-482F-9429-076875755B5F}"/>
              </a:ext>
            </a:extLst>
          </p:cNvPr>
          <p:cNvPicPr>
            <a:picLocks noChangeAspect="1"/>
          </p:cNvPicPr>
          <p:nvPr/>
        </p:nvPicPr>
        <p:blipFill>
          <a:blip r:embed="rId4"/>
          <a:stretch>
            <a:fillRect/>
          </a:stretch>
        </p:blipFill>
        <p:spPr>
          <a:xfrm rot="21422330">
            <a:off x="562354" y="4471337"/>
            <a:ext cx="4533048" cy="2496892"/>
          </a:xfrm>
          <a:prstGeom prst="rect">
            <a:avLst/>
          </a:prstGeom>
        </p:spPr>
      </p:pic>
      <p:sp>
        <p:nvSpPr>
          <p:cNvPr id="2" name="TextBox 1">
            <a:extLst>
              <a:ext uri="{FF2B5EF4-FFF2-40B4-BE49-F238E27FC236}">
                <a16:creationId xmlns:a16="http://schemas.microsoft.com/office/drawing/2014/main" id="{09ADA0CC-7E12-4694-BFD5-E3F687BCB61D}"/>
              </a:ext>
            </a:extLst>
          </p:cNvPr>
          <p:cNvSpPr txBox="1"/>
          <p:nvPr/>
        </p:nvSpPr>
        <p:spPr>
          <a:xfrm>
            <a:off x="199971" y="111815"/>
            <a:ext cx="3967993" cy="461665"/>
          </a:xfrm>
          <a:prstGeom prst="rect">
            <a:avLst/>
          </a:prstGeom>
          <a:noFill/>
        </p:spPr>
        <p:txBody>
          <a:bodyPr wrap="square" rtlCol="0">
            <a:spAutoFit/>
          </a:bodyPr>
          <a:lstStyle/>
          <a:p>
            <a:r>
              <a:rPr lang="en-US" sz="2400" b="1" dirty="0"/>
              <a:t>Week 4 – w/c 26</a:t>
            </a:r>
            <a:r>
              <a:rPr lang="en-US" sz="2400" b="1" baseline="30000" dirty="0"/>
              <a:t>th</a:t>
            </a:r>
            <a:r>
              <a:rPr lang="en-US" sz="2400" b="1" dirty="0"/>
              <a:t> September</a:t>
            </a:r>
            <a:endParaRPr lang="en-GB" sz="2400" b="1" dirty="0"/>
          </a:p>
        </p:txBody>
      </p:sp>
      <p:sp>
        <p:nvSpPr>
          <p:cNvPr id="9" name="TextBox 8">
            <a:extLst>
              <a:ext uri="{FF2B5EF4-FFF2-40B4-BE49-F238E27FC236}">
                <a16:creationId xmlns:a16="http://schemas.microsoft.com/office/drawing/2014/main" id="{278CC39D-A214-4268-9446-F447FCB4C0A6}"/>
              </a:ext>
            </a:extLst>
          </p:cNvPr>
          <p:cNvSpPr txBox="1"/>
          <p:nvPr/>
        </p:nvSpPr>
        <p:spPr>
          <a:xfrm>
            <a:off x="199971" y="4504888"/>
            <a:ext cx="4994981"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81196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D5D640-0669-44A5-84C2-3949DE4BB3B4}"/>
              </a:ext>
            </a:extLst>
          </p:cNvPr>
          <p:cNvPicPr>
            <a:picLocks noChangeAspect="1"/>
          </p:cNvPicPr>
          <p:nvPr/>
        </p:nvPicPr>
        <p:blipFill>
          <a:blip r:embed="rId2"/>
          <a:stretch>
            <a:fillRect/>
          </a:stretch>
        </p:blipFill>
        <p:spPr>
          <a:xfrm>
            <a:off x="1401879" y="1027083"/>
            <a:ext cx="9646334" cy="4677431"/>
          </a:xfrm>
          <a:prstGeom prst="rect">
            <a:avLst/>
          </a:prstGeom>
        </p:spPr>
      </p:pic>
    </p:spTree>
    <p:extLst>
      <p:ext uri="{BB962C8B-B14F-4D97-AF65-F5344CB8AC3E}">
        <p14:creationId xmlns:p14="http://schemas.microsoft.com/office/powerpoint/2010/main" val="336887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normAutofit fontScale="90000"/>
          </a:bodyPr>
          <a:lstStyle/>
          <a:p>
            <a:r>
              <a:rPr lang="en-GB" dirty="0"/>
              <a:t>Translate this paragraph in to English</a:t>
            </a:r>
          </a:p>
        </p:txBody>
      </p:sp>
      <p:sp>
        <p:nvSpPr>
          <p:cNvPr id="3" name="Content Placeholder 2"/>
          <p:cNvSpPr>
            <a:spLocks noGrp="1"/>
          </p:cNvSpPr>
          <p:nvPr>
            <p:ph idx="1"/>
          </p:nvPr>
        </p:nvSpPr>
        <p:spPr/>
        <p:txBody>
          <a:bodyPr>
            <a:normAutofit/>
          </a:bodyPr>
          <a:lstStyle/>
          <a:p>
            <a:r>
              <a:rPr lang="en-GB" sz="4000" dirty="0"/>
              <a:t>Hallo. Ich </a:t>
            </a:r>
            <a:r>
              <a:rPr lang="en-GB" sz="4000" dirty="0" err="1"/>
              <a:t>heiße</a:t>
            </a:r>
            <a:r>
              <a:rPr lang="en-GB" sz="4000" dirty="0"/>
              <a:t> Birgit. </a:t>
            </a:r>
            <a:r>
              <a:rPr lang="en-GB" sz="4000" dirty="0" err="1"/>
              <a:t>Ich</a:t>
            </a:r>
            <a:r>
              <a:rPr lang="en-GB" sz="4000" dirty="0"/>
              <a:t> bin </a:t>
            </a:r>
            <a:r>
              <a:rPr lang="en-GB" sz="4000" dirty="0" err="1"/>
              <a:t>dreizehn</a:t>
            </a:r>
            <a:r>
              <a:rPr lang="en-GB" sz="4000" dirty="0"/>
              <a:t> </a:t>
            </a:r>
            <a:r>
              <a:rPr lang="en-GB" sz="4000" dirty="0" err="1"/>
              <a:t>Jahre</a:t>
            </a:r>
            <a:r>
              <a:rPr lang="en-GB" sz="4000" dirty="0"/>
              <a:t> alt und </a:t>
            </a:r>
            <a:r>
              <a:rPr lang="en-GB" sz="4000" dirty="0" err="1"/>
              <a:t>ich</a:t>
            </a:r>
            <a:r>
              <a:rPr lang="en-GB" sz="4000" dirty="0"/>
              <a:t> </a:t>
            </a:r>
            <a:r>
              <a:rPr lang="en-GB" sz="4000" dirty="0" err="1"/>
              <a:t>wohne</a:t>
            </a:r>
            <a:r>
              <a:rPr lang="en-GB" sz="4000" dirty="0"/>
              <a:t> in Berlin. Das </a:t>
            </a:r>
            <a:r>
              <a:rPr lang="en-GB" sz="4000" dirty="0" err="1"/>
              <a:t>ist</a:t>
            </a:r>
            <a:r>
              <a:rPr lang="en-GB" sz="4000" dirty="0"/>
              <a:t> in Deutschland. </a:t>
            </a:r>
            <a:r>
              <a:rPr lang="en-GB" sz="4000" dirty="0" err="1"/>
              <a:t>Ich</a:t>
            </a:r>
            <a:r>
              <a:rPr lang="en-GB" sz="4000" dirty="0"/>
              <a:t> </a:t>
            </a:r>
            <a:r>
              <a:rPr lang="en-GB" sz="4000" dirty="0" err="1"/>
              <a:t>habe</a:t>
            </a:r>
            <a:r>
              <a:rPr lang="en-GB" sz="4000" dirty="0"/>
              <a:t> </a:t>
            </a:r>
            <a:r>
              <a:rPr lang="en-GB" sz="4000" dirty="0" err="1"/>
              <a:t>einen</a:t>
            </a:r>
            <a:r>
              <a:rPr lang="en-GB" sz="4000" dirty="0"/>
              <a:t> </a:t>
            </a:r>
            <a:r>
              <a:rPr lang="en-GB" sz="4000" dirty="0" err="1"/>
              <a:t>Bruder</a:t>
            </a:r>
            <a:r>
              <a:rPr lang="en-GB" sz="4000" dirty="0"/>
              <a:t>. </a:t>
            </a:r>
            <a:r>
              <a:rPr lang="en-GB" sz="4000" dirty="0" err="1"/>
              <a:t>Er</a:t>
            </a:r>
            <a:r>
              <a:rPr lang="en-GB" sz="4000" dirty="0"/>
              <a:t> </a:t>
            </a:r>
            <a:r>
              <a:rPr lang="en-GB" sz="4000" dirty="0" err="1"/>
              <a:t>heißt</a:t>
            </a:r>
            <a:r>
              <a:rPr lang="en-GB" sz="4000" dirty="0"/>
              <a:t> Paul und </a:t>
            </a:r>
            <a:r>
              <a:rPr lang="en-GB" sz="4000" dirty="0" err="1"/>
              <a:t>er</a:t>
            </a:r>
            <a:r>
              <a:rPr lang="en-GB" sz="4000" dirty="0"/>
              <a:t> </a:t>
            </a:r>
            <a:r>
              <a:rPr lang="en-GB" sz="4000" dirty="0" err="1"/>
              <a:t>ist</a:t>
            </a:r>
            <a:r>
              <a:rPr lang="en-GB" sz="4000" dirty="0"/>
              <a:t> </a:t>
            </a:r>
            <a:r>
              <a:rPr lang="en-GB" sz="4000" dirty="0" err="1"/>
              <a:t>acht</a:t>
            </a:r>
            <a:r>
              <a:rPr lang="en-GB" sz="4000" dirty="0"/>
              <a:t> Jahre alt. Ich </a:t>
            </a:r>
            <a:r>
              <a:rPr lang="en-GB" sz="4000" dirty="0" err="1"/>
              <a:t>habe</a:t>
            </a:r>
            <a:r>
              <a:rPr lang="en-GB" sz="4000" dirty="0"/>
              <a:t> </a:t>
            </a:r>
            <a:r>
              <a:rPr lang="en-GB" sz="4000" dirty="0" err="1"/>
              <a:t>eine</a:t>
            </a:r>
            <a:r>
              <a:rPr lang="en-GB" sz="4000" dirty="0"/>
              <a:t> Mutter und </a:t>
            </a:r>
            <a:r>
              <a:rPr lang="en-GB" sz="4000" dirty="0" err="1"/>
              <a:t>einen</a:t>
            </a:r>
            <a:r>
              <a:rPr lang="en-GB" sz="4000" dirty="0"/>
              <a:t> </a:t>
            </a:r>
            <a:r>
              <a:rPr lang="en-GB" sz="4000" dirty="0" err="1"/>
              <a:t>Stiefvater</a:t>
            </a:r>
            <a:r>
              <a:rPr lang="en-GB" sz="4000" dirty="0"/>
              <a:t>. </a:t>
            </a:r>
            <a:r>
              <a:rPr lang="en-GB" sz="4000" dirty="0" err="1"/>
              <a:t>Meine</a:t>
            </a:r>
            <a:r>
              <a:rPr lang="en-GB" sz="4000" dirty="0"/>
              <a:t> Mutter </a:t>
            </a:r>
            <a:r>
              <a:rPr lang="en-GB" sz="4000" dirty="0" err="1"/>
              <a:t>heißt</a:t>
            </a:r>
            <a:r>
              <a:rPr lang="en-GB" sz="4000" dirty="0"/>
              <a:t> Sarah.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C4F65-6197-4297-871D-18C3DE3F3E70}"/>
              </a:ext>
            </a:extLst>
          </p:cNvPr>
          <p:cNvSpPr txBox="1"/>
          <p:nvPr/>
        </p:nvSpPr>
        <p:spPr>
          <a:xfrm>
            <a:off x="587828" y="130628"/>
            <a:ext cx="11234057" cy="1692771"/>
          </a:xfrm>
          <a:prstGeom prst="rect">
            <a:avLst/>
          </a:prstGeom>
          <a:noFill/>
        </p:spPr>
        <p:txBody>
          <a:bodyPr wrap="square" rtlCol="0">
            <a:spAutoFit/>
          </a:bodyPr>
          <a:lstStyle/>
          <a:p>
            <a:r>
              <a:rPr lang="en-US" sz="2600" dirty="0"/>
              <a:t>Log on to </a:t>
            </a:r>
            <a:r>
              <a:rPr lang="en-US" sz="2600" dirty="0" err="1"/>
              <a:t>Linguascope</a:t>
            </a:r>
            <a:r>
              <a:rPr lang="en-US" sz="2600" dirty="0"/>
              <a:t> and </a:t>
            </a:r>
            <a:r>
              <a:rPr lang="en-US" sz="2600" dirty="0" err="1"/>
              <a:t>practise</a:t>
            </a:r>
            <a:r>
              <a:rPr lang="en-US" sz="2600" dirty="0"/>
              <a:t> the ‘family members’ phrases. They are in the beginner section):</a:t>
            </a:r>
          </a:p>
          <a:p>
            <a:endParaRPr lang="en-US" sz="2600" dirty="0"/>
          </a:p>
          <a:p>
            <a:r>
              <a:rPr lang="en-US" sz="2600" dirty="0"/>
              <a:t>Username – </a:t>
            </a:r>
            <a:r>
              <a:rPr lang="en-US" sz="2600" dirty="0" err="1"/>
              <a:t>kingshill</a:t>
            </a:r>
            <a:r>
              <a:rPr lang="en-US" sz="2600" dirty="0"/>
              <a:t>                          password – mfl123*</a:t>
            </a:r>
            <a:endParaRPr lang="en-GB" sz="2600" dirty="0"/>
          </a:p>
        </p:txBody>
      </p:sp>
      <p:pic>
        <p:nvPicPr>
          <p:cNvPr id="3" name="Picture 2">
            <a:extLst>
              <a:ext uri="{FF2B5EF4-FFF2-40B4-BE49-F238E27FC236}">
                <a16:creationId xmlns:a16="http://schemas.microsoft.com/office/drawing/2014/main" id="{6AECBB1A-3736-4C27-B83C-F904464A8251}"/>
              </a:ext>
            </a:extLst>
          </p:cNvPr>
          <p:cNvPicPr>
            <a:picLocks noChangeAspect="1"/>
          </p:cNvPicPr>
          <p:nvPr/>
        </p:nvPicPr>
        <p:blipFill>
          <a:blip r:embed="rId2"/>
          <a:stretch>
            <a:fillRect/>
          </a:stretch>
        </p:blipFill>
        <p:spPr>
          <a:xfrm>
            <a:off x="1451034" y="2055523"/>
            <a:ext cx="8820150" cy="4171950"/>
          </a:xfrm>
          <a:prstGeom prst="rect">
            <a:avLst/>
          </a:prstGeom>
        </p:spPr>
      </p:pic>
      <p:sp>
        <p:nvSpPr>
          <p:cNvPr id="4" name="Oval 3">
            <a:extLst>
              <a:ext uri="{FF2B5EF4-FFF2-40B4-BE49-F238E27FC236}">
                <a16:creationId xmlns:a16="http://schemas.microsoft.com/office/drawing/2014/main" id="{3D2D8595-1080-4074-80F6-2ACBE1E5C0B8}"/>
              </a:ext>
            </a:extLst>
          </p:cNvPr>
          <p:cNvSpPr/>
          <p:nvPr/>
        </p:nvSpPr>
        <p:spPr>
          <a:xfrm>
            <a:off x="6939793" y="4931363"/>
            <a:ext cx="1414744" cy="13997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0774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7DE106-4F28-4DD0-B9B3-9DDAB33F7D9F}"/>
              </a:ext>
            </a:extLst>
          </p:cNvPr>
          <p:cNvSpPr txBox="1"/>
          <p:nvPr/>
        </p:nvSpPr>
        <p:spPr>
          <a:xfrm>
            <a:off x="134223" y="453006"/>
            <a:ext cx="3967993" cy="461665"/>
          </a:xfrm>
          <a:prstGeom prst="rect">
            <a:avLst/>
          </a:prstGeom>
          <a:noFill/>
        </p:spPr>
        <p:txBody>
          <a:bodyPr wrap="square" rtlCol="0">
            <a:spAutoFit/>
          </a:bodyPr>
          <a:lstStyle/>
          <a:p>
            <a:r>
              <a:rPr lang="en-US" sz="2400" b="1" dirty="0"/>
              <a:t>Week 5 – w/c 3</a:t>
            </a:r>
            <a:r>
              <a:rPr lang="en-US" sz="2400" b="1" baseline="30000" dirty="0"/>
              <a:t>rd</a:t>
            </a:r>
            <a:r>
              <a:rPr lang="en-US" sz="2400" b="1" dirty="0"/>
              <a:t> October</a:t>
            </a:r>
            <a:endParaRPr lang="en-GB" sz="2400" b="1" dirty="0"/>
          </a:p>
        </p:txBody>
      </p:sp>
      <p:pic>
        <p:nvPicPr>
          <p:cNvPr id="3" name="Picture 2">
            <a:extLst>
              <a:ext uri="{FF2B5EF4-FFF2-40B4-BE49-F238E27FC236}">
                <a16:creationId xmlns:a16="http://schemas.microsoft.com/office/drawing/2014/main" id="{6ACDDBE3-8F4F-406F-9DB2-8A9E14D3A3E4}"/>
              </a:ext>
            </a:extLst>
          </p:cNvPr>
          <p:cNvPicPr>
            <a:picLocks noChangeAspect="1"/>
          </p:cNvPicPr>
          <p:nvPr/>
        </p:nvPicPr>
        <p:blipFill>
          <a:blip r:embed="rId2"/>
          <a:stretch>
            <a:fillRect/>
          </a:stretch>
        </p:blipFill>
        <p:spPr>
          <a:xfrm rot="10800000">
            <a:off x="5784512" y="0"/>
            <a:ext cx="4325402" cy="6862796"/>
          </a:xfrm>
          <a:prstGeom prst="rect">
            <a:avLst/>
          </a:prstGeom>
        </p:spPr>
      </p:pic>
      <p:sp>
        <p:nvSpPr>
          <p:cNvPr id="4" name="TextBox 3">
            <a:extLst>
              <a:ext uri="{FF2B5EF4-FFF2-40B4-BE49-F238E27FC236}">
                <a16:creationId xmlns:a16="http://schemas.microsoft.com/office/drawing/2014/main" id="{EEA98436-8B5D-45B0-808B-2405010DDB77}"/>
              </a:ext>
            </a:extLst>
          </p:cNvPr>
          <p:cNvSpPr txBox="1"/>
          <p:nvPr/>
        </p:nvSpPr>
        <p:spPr>
          <a:xfrm>
            <a:off x="134223" y="1043150"/>
            <a:ext cx="5157017" cy="1446550"/>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spTree>
    <p:extLst>
      <p:ext uri="{BB962C8B-B14F-4D97-AF65-F5344CB8AC3E}">
        <p14:creationId xmlns:p14="http://schemas.microsoft.com/office/powerpoint/2010/main" val="300329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AB812-D755-4DAF-BE53-633254E68F39}"/>
              </a:ext>
            </a:extLst>
          </p:cNvPr>
          <p:cNvPicPr>
            <a:picLocks noChangeAspect="1"/>
          </p:cNvPicPr>
          <p:nvPr/>
        </p:nvPicPr>
        <p:blipFill>
          <a:blip r:embed="rId2"/>
          <a:stretch>
            <a:fillRect/>
          </a:stretch>
        </p:blipFill>
        <p:spPr>
          <a:xfrm>
            <a:off x="3199831" y="138462"/>
            <a:ext cx="5063324" cy="6230570"/>
          </a:xfrm>
          <a:prstGeom prst="rect">
            <a:avLst/>
          </a:prstGeom>
        </p:spPr>
      </p:pic>
    </p:spTree>
    <p:extLst>
      <p:ext uri="{BB962C8B-B14F-4D97-AF65-F5344CB8AC3E}">
        <p14:creationId xmlns:p14="http://schemas.microsoft.com/office/powerpoint/2010/main" val="597536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996659-17F7-4E92-93BD-0DECCAC16EA5}"/>
              </a:ext>
            </a:extLst>
          </p:cNvPr>
          <p:cNvGraphicFramePr>
            <a:graphicFrameLocks noGrp="1"/>
          </p:cNvGraphicFramePr>
          <p:nvPr>
            <p:extLst>
              <p:ext uri="{D42A27DB-BD31-4B8C-83A1-F6EECF244321}">
                <p14:modId xmlns:p14="http://schemas.microsoft.com/office/powerpoint/2010/main" val="3077777405"/>
              </p:ext>
            </p:extLst>
          </p:nvPr>
        </p:nvGraphicFramePr>
        <p:xfrm>
          <a:off x="1713436" y="1414896"/>
          <a:ext cx="4294728" cy="5443104"/>
        </p:xfrm>
        <a:graphic>
          <a:graphicData uri="http://schemas.openxmlformats.org/drawingml/2006/table">
            <a:tbl>
              <a:tblPr firstRow="1" firstCol="1" bandRow="1">
                <a:tableStyleId>{5C22544A-7EE6-4342-B048-85BDC9FD1C3A}</a:tableStyleId>
              </a:tblPr>
              <a:tblGrid>
                <a:gridCol w="4294728">
                  <a:extLst>
                    <a:ext uri="{9D8B030D-6E8A-4147-A177-3AD203B41FA5}">
                      <a16:colId xmlns:a16="http://schemas.microsoft.com/office/drawing/2014/main" val="2693585842"/>
                    </a:ext>
                  </a:extLst>
                </a:gridCol>
              </a:tblGrid>
              <a:tr h="1206319">
                <a:tc>
                  <a:txBody>
                    <a:bodyPr/>
                    <a:lstStyle/>
                    <a:p>
                      <a:pPr>
                        <a:lnSpc>
                          <a:spcPct val="115000"/>
                        </a:lnSpc>
                        <a:spcAft>
                          <a:spcPts val="0"/>
                        </a:spcAft>
                      </a:pPr>
                      <a:r>
                        <a:rPr lang="en-GB" sz="1800" dirty="0">
                          <a:solidFill>
                            <a:schemeClr val="tx1"/>
                          </a:solidFill>
                          <a:effectLst/>
                        </a:rPr>
                        <a:t>Person 1-</a:t>
                      </a:r>
                    </a:p>
                    <a:p>
                      <a:pPr>
                        <a:lnSpc>
                          <a:spcPct val="115000"/>
                        </a:lnSpc>
                        <a:spcAft>
                          <a:spcPts val="0"/>
                        </a:spcAft>
                      </a:pPr>
                      <a:r>
                        <a:rPr lang="en-GB" sz="1800" dirty="0">
                          <a:solidFill>
                            <a:schemeClr val="tx1"/>
                          </a:solidFill>
                          <a:effectLst/>
                        </a:rPr>
                        <a:t>Sie hat </a:t>
                      </a:r>
                      <a:r>
                        <a:rPr lang="en-GB" sz="1800" dirty="0" err="1">
                          <a:solidFill>
                            <a:schemeClr val="tx1"/>
                          </a:solidFill>
                          <a:effectLst/>
                        </a:rPr>
                        <a:t>lange</a:t>
                      </a:r>
                      <a:r>
                        <a:rPr lang="en-GB" sz="1800" dirty="0">
                          <a:solidFill>
                            <a:schemeClr val="tx1"/>
                          </a:solidFill>
                          <a:effectLst/>
                        </a:rPr>
                        <a:t>, </a:t>
                      </a:r>
                      <a:r>
                        <a:rPr lang="en-GB" sz="1800" dirty="0" err="1">
                          <a:solidFill>
                            <a:schemeClr val="tx1"/>
                          </a:solidFill>
                          <a:effectLst/>
                        </a:rPr>
                        <a:t>lockige</a:t>
                      </a:r>
                      <a:r>
                        <a:rPr lang="en-GB" sz="1800" dirty="0">
                          <a:solidFill>
                            <a:schemeClr val="tx1"/>
                          </a:solidFill>
                          <a:effectLst/>
                        </a:rPr>
                        <a:t>, </a:t>
                      </a:r>
                      <a:r>
                        <a:rPr lang="en-GB" sz="1800" dirty="0" err="1">
                          <a:solidFill>
                            <a:schemeClr val="tx1"/>
                          </a:solidFill>
                          <a:effectLst/>
                        </a:rPr>
                        <a:t>schwarze</a:t>
                      </a:r>
                      <a:r>
                        <a:rPr lang="en-GB" sz="1800" dirty="0">
                          <a:solidFill>
                            <a:schemeClr val="tx1"/>
                          </a:solidFill>
                          <a:effectLst/>
                        </a:rPr>
                        <a:t> </a:t>
                      </a:r>
                      <a:r>
                        <a:rPr lang="en-GB" sz="1800" dirty="0" err="1">
                          <a:solidFill>
                            <a:schemeClr val="tx1"/>
                          </a:solidFill>
                          <a:effectLst/>
                        </a:rPr>
                        <a:t>Haare</a:t>
                      </a:r>
                      <a:r>
                        <a:rPr lang="en-GB" sz="1800" dirty="0">
                          <a:solidFill>
                            <a:schemeClr val="tx1"/>
                          </a:solidFill>
                          <a:effectLst/>
                        </a:rPr>
                        <a:t>.</a:t>
                      </a:r>
                    </a:p>
                    <a:p>
                      <a:pPr>
                        <a:lnSpc>
                          <a:spcPct val="115000"/>
                        </a:lnSpc>
                        <a:spcAft>
                          <a:spcPts val="0"/>
                        </a:spcAft>
                      </a:pPr>
                      <a:r>
                        <a:rPr lang="en-GB" sz="1800" dirty="0">
                          <a:solidFill>
                            <a:schemeClr val="tx1"/>
                          </a:solidFill>
                          <a:effectLst/>
                        </a:rPr>
                        <a:t>Sie hat </a:t>
                      </a:r>
                      <a:r>
                        <a:rPr lang="en-GB" sz="1800" dirty="0" err="1">
                          <a:solidFill>
                            <a:schemeClr val="tx1"/>
                          </a:solidFill>
                          <a:effectLst/>
                        </a:rPr>
                        <a:t>blaue</a:t>
                      </a:r>
                      <a:r>
                        <a:rPr lang="en-GB" sz="1800" dirty="0">
                          <a:solidFill>
                            <a:schemeClr val="tx1"/>
                          </a:solidFill>
                          <a:effectLst/>
                        </a:rPr>
                        <a:t> </a:t>
                      </a:r>
                      <a:r>
                        <a:rPr lang="en-GB" sz="1800" dirty="0" err="1">
                          <a:solidFill>
                            <a:schemeClr val="tx1"/>
                          </a:solidFill>
                          <a:effectLst/>
                        </a:rPr>
                        <a:t>Augen</a:t>
                      </a:r>
                      <a:r>
                        <a:rPr lang="en-GB" sz="1800" dirty="0">
                          <a:solidFill>
                            <a:schemeClr val="tx1"/>
                          </a:solidFill>
                          <a:effectLst/>
                        </a:rPr>
                        <a:t>.</a:t>
                      </a:r>
                    </a:p>
                    <a:p>
                      <a:pPr>
                        <a:lnSpc>
                          <a:spcPct val="115000"/>
                        </a:lnSpc>
                        <a:spcAft>
                          <a:spcPts val="0"/>
                        </a:spcAft>
                      </a:pPr>
                      <a:r>
                        <a:rPr lang="en-GB" sz="1800" dirty="0">
                          <a:solidFill>
                            <a:schemeClr val="tx1"/>
                          </a:solidFill>
                          <a:effectLst/>
                        </a:rPr>
                        <a:t>Sie </a:t>
                      </a:r>
                      <a:r>
                        <a:rPr lang="en-GB" sz="1800" dirty="0" err="1">
                          <a:solidFill>
                            <a:schemeClr val="tx1"/>
                          </a:solidFill>
                          <a:effectLst/>
                        </a:rPr>
                        <a:t>ist</a:t>
                      </a:r>
                      <a:r>
                        <a:rPr lang="en-GB" sz="1800" dirty="0">
                          <a:solidFill>
                            <a:schemeClr val="tx1"/>
                          </a:solidFill>
                          <a:effectLst/>
                        </a:rPr>
                        <a:t> </a:t>
                      </a:r>
                      <a:r>
                        <a:rPr lang="en-GB" sz="1800" dirty="0" err="1">
                          <a:solidFill>
                            <a:schemeClr val="tx1"/>
                          </a:solidFill>
                          <a:effectLst/>
                        </a:rPr>
                        <a:t>gro</a:t>
                      </a:r>
                      <a:r>
                        <a:rPr lang="en-GB" sz="1800" dirty="0">
                          <a:solidFill>
                            <a:schemeClr val="tx1"/>
                          </a:solidFill>
                          <a:effectLst/>
                        </a:rPr>
                        <a:t>β und schlank.</a:t>
                      </a:r>
                    </a:p>
                    <a:p>
                      <a:pPr>
                        <a:lnSpc>
                          <a:spcPct val="115000"/>
                        </a:lnSpc>
                        <a:spcAft>
                          <a:spcPts val="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422" marR="43422" marT="0" marB="0">
                    <a:solidFill>
                      <a:schemeClr val="bg1"/>
                    </a:solidFill>
                  </a:tcPr>
                </a:tc>
                <a:extLst>
                  <a:ext uri="{0D108BD9-81ED-4DB2-BD59-A6C34878D82A}">
                    <a16:rowId xmlns:a16="http://schemas.microsoft.com/office/drawing/2014/main" val="978306048"/>
                  </a:ext>
                </a:extLst>
              </a:tr>
              <a:tr h="1450446">
                <a:tc>
                  <a:txBody>
                    <a:bodyPr/>
                    <a:lstStyle/>
                    <a:p>
                      <a:pPr>
                        <a:lnSpc>
                          <a:spcPct val="115000"/>
                        </a:lnSpc>
                        <a:spcAft>
                          <a:spcPts val="0"/>
                        </a:spcAft>
                      </a:pPr>
                      <a:r>
                        <a:rPr lang="en-GB" sz="1800" dirty="0">
                          <a:solidFill>
                            <a:schemeClr val="tx1"/>
                          </a:solidFill>
                          <a:effectLst/>
                        </a:rPr>
                        <a:t>Person 2-</a:t>
                      </a:r>
                    </a:p>
                    <a:p>
                      <a:pPr>
                        <a:lnSpc>
                          <a:spcPct val="115000"/>
                        </a:lnSpc>
                        <a:spcAft>
                          <a:spcPts val="0"/>
                        </a:spcAft>
                      </a:pPr>
                      <a:r>
                        <a:rPr lang="en-GB" sz="1800" dirty="0" err="1">
                          <a:solidFill>
                            <a:schemeClr val="tx1"/>
                          </a:solidFill>
                          <a:effectLst/>
                        </a:rPr>
                        <a:t>Er</a:t>
                      </a:r>
                      <a:r>
                        <a:rPr lang="en-GB" sz="1800" dirty="0">
                          <a:solidFill>
                            <a:schemeClr val="tx1"/>
                          </a:solidFill>
                          <a:effectLst/>
                        </a:rPr>
                        <a:t> </a:t>
                      </a:r>
                      <a:r>
                        <a:rPr lang="en-GB" sz="1800" dirty="0" err="1">
                          <a:solidFill>
                            <a:schemeClr val="tx1"/>
                          </a:solidFill>
                          <a:effectLst/>
                        </a:rPr>
                        <a:t>ist</a:t>
                      </a:r>
                      <a:r>
                        <a:rPr lang="en-GB" sz="1800" dirty="0">
                          <a:solidFill>
                            <a:schemeClr val="tx1"/>
                          </a:solidFill>
                          <a:effectLst/>
                        </a:rPr>
                        <a:t> </a:t>
                      </a:r>
                      <a:r>
                        <a:rPr lang="en-GB" sz="1800" dirty="0" err="1">
                          <a:solidFill>
                            <a:schemeClr val="tx1"/>
                          </a:solidFill>
                          <a:effectLst/>
                        </a:rPr>
                        <a:t>klein</a:t>
                      </a:r>
                      <a:r>
                        <a:rPr lang="en-GB" sz="1800" dirty="0">
                          <a:solidFill>
                            <a:schemeClr val="tx1"/>
                          </a:solidFill>
                          <a:effectLst/>
                        </a:rPr>
                        <a:t> und </a:t>
                      </a:r>
                      <a:r>
                        <a:rPr lang="en-GB" sz="1800" dirty="0" err="1">
                          <a:solidFill>
                            <a:schemeClr val="tx1"/>
                          </a:solidFill>
                          <a:effectLst/>
                        </a:rPr>
                        <a:t>kräftig</a:t>
                      </a:r>
                      <a:r>
                        <a:rPr lang="en-GB" sz="1800" dirty="0">
                          <a:solidFill>
                            <a:schemeClr val="tx1"/>
                          </a:solidFill>
                          <a:effectLst/>
                        </a:rPr>
                        <a:t>.</a:t>
                      </a:r>
                    </a:p>
                    <a:p>
                      <a:pPr>
                        <a:lnSpc>
                          <a:spcPct val="115000"/>
                        </a:lnSpc>
                        <a:spcAft>
                          <a:spcPts val="0"/>
                        </a:spcAft>
                      </a:pPr>
                      <a:r>
                        <a:rPr lang="en-GB" sz="1800" dirty="0" err="1">
                          <a:solidFill>
                            <a:schemeClr val="tx1"/>
                          </a:solidFill>
                          <a:effectLst/>
                        </a:rPr>
                        <a:t>Er</a:t>
                      </a:r>
                      <a:r>
                        <a:rPr lang="en-GB" sz="1800" dirty="0">
                          <a:solidFill>
                            <a:schemeClr val="tx1"/>
                          </a:solidFill>
                          <a:effectLst/>
                        </a:rPr>
                        <a:t> hat </a:t>
                      </a:r>
                      <a:r>
                        <a:rPr lang="en-GB" sz="1800" dirty="0" err="1">
                          <a:solidFill>
                            <a:schemeClr val="tx1"/>
                          </a:solidFill>
                          <a:effectLst/>
                        </a:rPr>
                        <a:t>braune</a:t>
                      </a:r>
                      <a:r>
                        <a:rPr lang="en-GB" sz="1800" dirty="0">
                          <a:solidFill>
                            <a:schemeClr val="tx1"/>
                          </a:solidFill>
                          <a:effectLst/>
                        </a:rPr>
                        <a:t> </a:t>
                      </a:r>
                      <a:r>
                        <a:rPr lang="en-GB" sz="1800" dirty="0" err="1">
                          <a:solidFill>
                            <a:schemeClr val="tx1"/>
                          </a:solidFill>
                          <a:effectLst/>
                        </a:rPr>
                        <a:t>Augen</a:t>
                      </a:r>
                      <a:r>
                        <a:rPr lang="en-GB" sz="1800" dirty="0">
                          <a:solidFill>
                            <a:schemeClr val="tx1"/>
                          </a:solidFill>
                          <a:effectLst/>
                        </a:rPr>
                        <a:t>.</a:t>
                      </a:r>
                    </a:p>
                    <a:p>
                      <a:pPr>
                        <a:lnSpc>
                          <a:spcPct val="115000"/>
                        </a:lnSpc>
                        <a:spcAft>
                          <a:spcPts val="0"/>
                        </a:spcAft>
                      </a:pPr>
                      <a:r>
                        <a:rPr lang="en-GB" sz="1800" dirty="0" err="1">
                          <a:solidFill>
                            <a:schemeClr val="tx1"/>
                          </a:solidFill>
                          <a:effectLst/>
                        </a:rPr>
                        <a:t>Er</a:t>
                      </a:r>
                      <a:r>
                        <a:rPr lang="en-GB" sz="1800" dirty="0">
                          <a:solidFill>
                            <a:schemeClr val="tx1"/>
                          </a:solidFill>
                          <a:effectLst/>
                        </a:rPr>
                        <a:t> hat </a:t>
                      </a:r>
                      <a:r>
                        <a:rPr lang="en-GB" sz="1800" dirty="0" err="1">
                          <a:solidFill>
                            <a:schemeClr val="tx1"/>
                          </a:solidFill>
                          <a:effectLst/>
                        </a:rPr>
                        <a:t>kurze</a:t>
                      </a:r>
                      <a:r>
                        <a:rPr lang="en-GB" sz="1800" dirty="0">
                          <a:solidFill>
                            <a:schemeClr val="tx1"/>
                          </a:solidFill>
                          <a:effectLst/>
                        </a:rPr>
                        <a:t>, </a:t>
                      </a:r>
                      <a:r>
                        <a:rPr lang="en-GB" sz="1800" dirty="0" err="1">
                          <a:solidFill>
                            <a:schemeClr val="tx1"/>
                          </a:solidFill>
                          <a:effectLst/>
                        </a:rPr>
                        <a:t>schwarze</a:t>
                      </a:r>
                      <a:r>
                        <a:rPr lang="en-GB" sz="1800" dirty="0">
                          <a:solidFill>
                            <a:schemeClr val="tx1"/>
                          </a:solidFill>
                          <a:effectLst/>
                        </a:rPr>
                        <a:t>, </a:t>
                      </a:r>
                      <a:r>
                        <a:rPr lang="en-GB" sz="1800" dirty="0" err="1">
                          <a:solidFill>
                            <a:schemeClr val="tx1"/>
                          </a:solidFill>
                          <a:effectLst/>
                        </a:rPr>
                        <a:t>glatte</a:t>
                      </a:r>
                      <a:r>
                        <a:rPr lang="en-GB" sz="1800" dirty="0">
                          <a:solidFill>
                            <a:schemeClr val="tx1"/>
                          </a:solidFill>
                          <a:effectLst/>
                        </a:rPr>
                        <a:t> </a:t>
                      </a:r>
                      <a:r>
                        <a:rPr lang="en-GB" sz="1800" dirty="0" err="1">
                          <a:solidFill>
                            <a:schemeClr val="tx1"/>
                          </a:solidFill>
                          <a:effectLst/>
                        </a:rPr>
                        <a:t>Haare</a:t>
                      </a:r>
                      <a:r>
                        <a:rPr lang="en-GB" sz="1800" dirty="0">
                          <a:solidFill>
                            <a:schemeClr val="tx1"/>
                          </a:solidFill>
                          <a:effectLst/>
                        </a:rPr>
                        <a:t>.</a:t>
                      </a:r>
                    </a:p>
                    <a:p>
                      <a:pPr>
                        <a:lnSpc>
                          <a:spcPct val="115000"/>
                        </a:lnSpc>
                        <a:spcAft>
                          <a:spcPts val="0"/>
                        </a:spcAft>
                      </a:pP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422" marR="43422" marT="0" marB="0">
                    <a:solidFill>
                      <a:schemeClr val="bg1"/>
                    </a:solidFill>
                  </a:tcPr>
                </a:tc>
                <a:extLst>
                  <a:ext uri="{0D108BD9-81ED-4DB2-BD59-A6C34878D82A}">
                    <a16:rowId xmlns:a16="http://schemas.microsoft.com/office/drawing/2014/main" val="2575471302"/>
                  </a:ext>
                </a:extLst>
              </a:tr>
              <a:tr h="1694572">
                <a:tc>
                  <a:txBody>
                    <a:bodyPr/>
                    <a:lstStyle/>
                    <a:p>
                      <a:pPr>
                        <a:lnSpc>
                          <a:spcPct val="115000"/>
                        </a:lnSpc>
                        <a:spcAft>
                          <a:spcPts val="0"/>
                        </a:spcAft>
                      </a:pPr>
                      <a:r>
                        <a:rPr lang="en-GB" sz="1800" dirty="0">
                          <a:solidFill>
                            <a:schemeClr val="tx1"/>
                          </a:solidFill>
                          <a:effectLst/>
                        </a:rPr>
                        <a:t>Person 3- </a:t>
                      </a:r>
                    </a:p>
                    <a:p>
                      <a:pPr>
                        <a:lnSpc>
                          <a:spcPct val="115000"/>
                        </a:lnSpc>
                        <a:spcAft>
                          <a:spcPts val="0"/>
                        </a:spcAft>
                      </a:pPr>
                      <a:r>
                        <a:rPr lang="en-GB" sz="1800" dirty="0" err="1">
                          <a:solidFill>
                            <a:schemeClr val="tx1"/>
                          </a:solidFill>
                          <a:effectLst/>
                        </a:rPr>
                        <a:t>Er</a:t>
                      </a:r>
                      <a:r>
                        <a:rPr lang="en-GB" sz="1800" dirty="0">
                          <a:solidFill>
                            <a:schemeClr val="tx1"/>
                          </a:solidFill>
                          <a:effectLst/>
                        </a:rPr>
                        <a:t> hat </a:t>
                      </a:r>
                      <a:r>
                        <a:rPr lang="en-GB" sz="1800" dirty="0" err="1">
                          <a:solidFill>
                            <a:schemeClr val="tx1"/>
                          </a:solidFill>
                          <a:effectLst/>
                        </a:rPr>
                        <a:t>kurze</a:t>
                      </a:r>
                      <a:r>
                        <a:rPr lang="en-GB" sz="1800" dirty="0">
                          <a:solidFill>
                            <a:schemeClr val="tx1"/>
                          </a:solidFill>
                          <a:effectLst/>
                        </a:rPr>
                        <a:t>, </a:t>
                      </a:r>
                      <a:r>
                        <a:rPr lang="en-GB" sz="1800" dirty="0" err="1">
                          <a:solidFill>
                            <a:schemeClr val="tx1"/>
                          </a:solidFill>
                          <a:effectLst/>
                        </a:rPr>
                        <a:t>braune</a:t>
                      </a:r>
                      <a:r>
                        <a:rPr lang="en-GB" sz="1800" dirty="0">
                          <a:solidFill>
                            <a:schemeClr val="tx1"/>
                          </a:solidFill>
                          <a:effectLst/>
                        </a:rPr>
                        <a:t> </a:t>
                      </a:r>
                      <a:r>
                        <a:rPr lang="en-GB" sz="1800" dirty="0" err="1">
                          <a:solidFill>
                            <a:schemeClr val="tx1"/>
                          </a:solidFill>
                          <a:effectLst/>
                        </a:rPr>
                        <a:t>Haare</a:t>
                      </a:r>
                      <a:r>
                        <a:rPr lang="en-GB" sz="1800" dirty="0">
                          <a:solidFill>
                            <a:schemeClr val="tx1"/>
                          </a:solidFill>
                          <a:effectLst/>
                        </a:rPr>
                        <a:t>.</a:t>
                      </a:r>
                    </a:p>
                    <a:p>
                      <a:pPr>
                        <a:lnSpc>
                          <a:spcPct val="115000"/>
                        </a:lnSpc>
                        <a:spcAft>
                          <a:spcPts val="0"/>
                        </a:spcAft>
                      </a:pPr>
                      <a:r>
                        <a:rPr lang="en-GB" sz="1800" dirty="0" err="1">
                          <a:solidFill>
                            <a:schemeClr val="tx1"/>
                          </a:solidFill>
                          <a:effectLst/>
                        </a:rPr>
                        <a:t>Er</a:t>
                      </a:r>
                      <a:r>
                        <a:rPr lang="en-GB" sz="1800" dirty="0">
                          <a:solidFill>
                            <a:schemeClr val="tx1"/>
                          </a:solidFill>
                          <a:effectLst/>
                        </a:rPr>
                        <a:t> hat </a:t>
                      </a:r>
                      <a:r>
                        <a:rPr lang="en-GB" sz="1800" dirty="0" err="1">
                          <a:solidFill>
                            <a:schemeClr val="tx1"/>
                          </a:solidFill>
                          <a:effectLst/>
                        </a:rPr>
                        <a:t>braune</a:t>
                      </a:r>
                      <a:r>
                        <a:rPr lang="en-GB" sz="1800" dirty="0">
                          <a:solidFill>
                            <a:schemeClr val="tx1"/>
                          </a:solidFill>
                          <a:effectLst/>
                        </a:rPr>
                        <a:t> </a:t>
                      </a:r>
                      <a:r>
                        <a:rPr lang="en-GB" sz="1800" dirty="0" err="1">
                          <a:solidFill>
                            <a:schemeClr val="tx1"/>
                          </a:solidFill>
                          <a:effectLst/>
                        </a:rPr>
                        <a:t>Augen</a:t>
                      </a:r>
                      <a:r>
                        <a:rPr lang="en-GB" sz="1800" dirty="0">
                          <a:solidFill>
                            <a:schemeClr val="tx1"/>
                          </a:solidFill>
                          <a:effectLst/>
                        </a:rPr>
                        <a:t>.</a:t>
                      </a:r>
                    </a:p>
                    <a:p>
                      <a:pPr>
                        <a:lnSpc>
                          <a:spcPct val="115000"/>
                        </a:lnSpc>
                        <a:spcAft>
                          <a:spcPts val="0"/>
                        </a:spcAft>
                      </a:pPr>
                      <a:r>
                        <a:rPr lang="en-GB" sz="1800" dirty="0" err="1">
                          <a:solidFill>
                            <a:schemeClr val="tx1"/>
                          </a:solidFill>
                          <a:effectLst/>
                        </a:rPr>
                        <a:t>Er</a:t>
                      </a:r>
                      <a:r>
                        <a:rPr lang="en-GB" sz="1800" dirty="0">
                          <a:solidFill>
                            <a:schemeClr val="tx1"/>
                          </a:solidFill>
                          <a:effectLst/>
                        </a:rPr>
                        <a:t> </a:t>
                      </a:r>
                      <a:r>
                        <a:rPr lang="en-GB" sz="1800" dirty="0" err="1">
                          <a:solidFill>
                            <a:schemeClr val="tx1"/>
                          </a:solidFill>
                          <a:effectLst/>
                        </a:rPr>
                        <a:t>ist</a:t>
                      </a:r>
                      <a:r>
                        <a:rPr lang="en-GB" sz="1800" dirty="0">
                          <a:solidFill>
                            <a:schemeClr val="tx1"/>
                          </a:solidFill>
                          <a:effectLst/>
                        </a:rPr>
                        <a:t> </a:t>
                      </a:r>
                      <a:r>
                        <a:rPr lang="en-GB" sz="1800" dirty="0" err="1">
                          <a:solidFill>
                            <a:schemeClr val="tx1"/>
                          </a:solidFill>
                          <a:effectLst/>
                        </a:rPr>
                        <a:t>kräftig</a:t>
                      </a:r>
                      <a:r>
                        <a:rPr lang="en-GB" sz="1800" dirty="0">
                          <a:solidFill>
                            <a:schemeClr val="tx1"/>
                          </a:solidFill>
                          <a:effectLst/>
                        </a:rPr>
                        <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422" marR="43422" marT="0" marB="0">
                    <a:solidFill>
                      <a:schemeClr val="bg1"/>
                    </a:solidFill>
                  </a:tcPr>
                </a:tc>
                <a:extLst>
                  <a:ext uri="{0D108BD9-81ED-4DB2-BD59-A6C34878D82A}">
                    <a16:rowId xmlns:a16="http://schemas.microsoft.com/office/drawing/2014/main" val="3480154759"/>
                  </a:ext>
                </a:extLst>
              </a:tr>
            </a:tbl>
          </a:graphicData>
        </a:graphic>
      </p:graphicFrame>
      <p:sp>
        <p:nvSpPr>
          <p:cNvPr id="3" name="TextBox 2">
            <a:extLst>
              <a:ext uri="{FF2B5EF4-FFF2-40B4-BE49-F238E27FC236}">
                <a16:creationId xmlns:a16="http://schemas.microsoft.com/office/drawing/2014/main" id="{C28B0535-6F47-42A9-9540-36C1504C5D97}"/>
              </a:ext>
            </a:extLst>
          </p:cNvPr>
          <p:cNvSpPr txBox="1"/>
          <p:nvPr/>
        </p:nvSpPr>
        <p:spPr>
          <a:xfrm>
            <a:off x="1443566" y="650332"/>
            <a:ext cx="9304867" cy="369332"/>
          </a:xfrm>
          <a:prstGeom prst="rect">
            <a:avLst/>
          </a:prstGeom>
          <a:noFill/>
        </p:spPr>
        <p:txBody>
          <a:bodyPr wrap="square" rtlCol="0">
            <a:spAutoFit/>
          </a:bodyPr>
          <a:lstStyle/>
          <a:p>
            <a:r>
              <a:rPr lang="en-US" dirty="0"/>
              <a:t>Copy out the descriptions of the 3 people below and then draw what they look like.</a:t>
            </a:r>
            <a:endParaRPr lang="en-GB" dirty="0"/>
          </a:p>
        </p:txBody>
      </p:sp>
      <p:pic>
        <p:nvPicPr>
          <p:cNvPr id="5" name="Picture 4">
            <a:extLst>
              <a:ext uri="{FF2B5EF4-FFF2-40B4-BE49-F238E27FC236}">
                <a16:creationId xmlns:a16="http://schemas.microsoft.com/office/drawing/2014/main" id="{D9339521-593C-4413-91D2-34C8B7745B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2457" y="1667932"/>
            <a:ext cx="3204845" cy="4148667"/>
          </a:xfrm>
          <a:prstGeom prst="rect">
            <a:avLst/>
          </a:prstGeom>
        </p:spPr>
      </p:pic>
    </p:spTree>
    <p:extLst>
      <p:ext uri="{BB962C8B-B14F-4D97-AF65-F5344CB8AC3E}">
        <p14:creationId xmlns:p14="http://schemas.microsoft.com/office/powerpoint/2010/main" val="72996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0B65ED-B865-4C26-813B-8F6CA14B1AE4}"/>
              </a:ext>
            </a:extLst>
          </p:cNvPr>
          <p:cNvPicPr>
            <a:picLocks noChangeAspect="1"/>
          </p:cNvPicPr>
          <p:nvPr/>
        </p:nvPicPr>
        <p:blipFill>
          <a:blip r:embed="rId2"/>
          <a:stretch>
            <a:fillRect/>
          </a:stretch>
        </p:blipFill>
        <p:spPr>
          <a:xfrm>
            <a:off x="2540000" y="558800"/>
            <a:ext cx="7112000" cy="6119628"/>
          </a:xfrm>
          <a:prstGeom prst="rect">
            <a:avLst/>
          </a:prstGeom>
        </p:spPr>
      </p:pic>
      <p:sp>
        <p:nvSpPr>
          <p:cNvPr id="4" name="TextBox 3">
            <a:extLst>
              <a:ext uri="{FF2B5EF4-FFF2-40B4-BE49-F238E27FC236}">
                <a16:creationId xmlns:a16="http://schemas.microsoft.com/office/drawing/2014/main" id="{B7763763-42B8-43A0-9175-55187B09A89B}"/>
              </a:ext>
            </a:extLst>
          </p:cNvPr>
          <p:cNvSpPr txBox="1"/>
          <p:nvPr/>
        </p:nvSpPr>
        <p:spPr>
          <a:xfrm>
            <a:off x="220717" y="558800"/>
            <a:ext cx="2396359" cy="1477328"/>
          </a:xfrm>
          <a:prstGeom prst="rect">
            <a:avLst/>
          </a:prstGeom>
          <a:noFill/>
        </p:spPr>
        <p:txBody>
          <a:bodyPr wrap="square" rtlCol="0">
            <a:spAutoFit/>
          </a:bodyPr>
          <a:lstStyle/>
          <a:p>
            <a:r>
              <a:rPr lang="en-US" dirty="0"/>
              <a:t>Look at the picture and read the 5 sentences. Match up the sentences to the people in the picture</a:t>
            </a:r>
            <a:endParaRPr lang="en-GB" dirty="0"/>
          </a:p>
        </p:txBody>
      </p:sp>
    </p:spTree>
    <p:extLst>
      <p:ext uri="{BB962C8B-B14F-4D97-AF65-F5344CB8AC3E}">
        <p14:creationId xmlns:p14="http://schemas.microsoft.com/office/powerpoint/2010/main" val="153377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C4F65-6197-4297-871D-18C3DE3F3E70}"/>
              </a:ext>
            </a:extLst>
          </p:cNvPr>
          <p:cNvSpPr txBox="1"/>
          <p:nvPr/>
        </p:nvSpPr>
        <p:spPr>
          <a:xfrm>
            <a:off x="587828" y="130628"/>
            <a:ext cx="11234057" cy="2092881"/>
          </a:xfrm>
          <a:prstGeom prst="rect">
            <a:avLst/>
          </a:prstGeom>
          <a:noFill/>
        </p:spPr>
        <p:txBody>
          <a:bodyPr wrap="square" rtlCol="0">
            <a:spAutoFit/>
          </a:bodyPr>
          <a:lstStyle/>
          <a:p>
            <a:r>
              <a:rPr lang="en-US" sz="2600" dirty="0"/>
              <a:t>Log on to </a:t>
            </a:r>
            <a:r>
              <a:rPr lang="en-US" sz="2600" dirty="0" err="1"/>
              <a:t>Linguascope</a:t>
            </a:r>
            <a:r>
              <a:rPr lang="en-US" sz="2600" dirty="0"/>
              <a:t> and </a:t>
            </a:r>
            <a:r>
              <a:rPr lang="en-US" sz="2600" dirty="0" err="1"/>
              <a:t>practise</a:t>
            </a:r>
            <a:r>
              <a:rPr lang="en-US" sz="2600" dirty="0"/>
              <a:t> the ‘hair + eyes and physical description’ phrases. (They are in the beginner section). There are some new phrases below which you will need. :</a:t>
            </a:r>
          </a:p>
          <a:p>
            <a:endParaRPr lang="en-US" sz="2600" dirty="0"/>
          </a:p>
          <a:p>
            <a:r>
              <a:rPr lang="en-US" sz="2600" dirty="0"/>
              <a:t>Username – </a:t>
            </a:r>
            <a:r>
              <a:rPr lang="en-US" sz="2600" dirty="0" err="1"/>
              <a:t>kingshill</a:t>
            </a:r>
            <a:r>
              <a:rPr lang="en-US" sz="2600" dirty="0"/>
              <a:t>                          password – mfl123*</a:t>
            </a:r>
            <a:endParaRPr lang="en-GB" sz="2600" dirty="0"/>
          </a:p>
        </p:txBody>
      </p:sp>
      <p:pic>
        <p:nvPicPr>
          <p:cNvPr id="3" name="Picture 2">
            <a:extLst>
              <a:ext uri="{FF2B5EF4-FFF2-40B4-BE49-F238E27FC236}">
                <a16:creationId xmlns:a16="http://schemas.microsoft.com/office/drawing/2014/main" id="{6AECBB1A-3736-4C27-B83C-F904464A8251}"/>
              </a:ext>
            </a:extLst>
          </p:cNvPr>
          <p:cNvPicPr>
            <a:picLocks noChangeAspect="1"/>
          </p:cNvPicPr>
          <p:nvPr/>
        </p:nvPicPr>
        <p:blipFill>
          <a:blip r:embed="rId2"/>
          <a:stretch>
            <a:fillRect/>
          </a:stretch>
        </p:blipFill>
        <p:spPr>
          <a:xfrm>
            <a:off x="275946" y="2217858"/>
            <a:ext cx="8820150" cy="4171950"/>
          </a:xfrm>
          <a:prstGeom prst="rect">
            <a:avLst/>
          </a:prstGeom>
        </p:spPr>
      </p:pic>
      <p:sp>
        <p:nvSpPr>
          <p:cNvPr id="4" name="Oval 3">
            <a:extLst>
              <a:ext uri="{FF2B5EF4-FFF2-40B4-BE49-F238E27FC236}">
                <a16:creationId xmlns:a16="http://schemas.microsoft.com/office/drawing/2014/main" id="{3D2D8595-1080-4074-80F6-2ACBE1E5C0B8}"/>
              </a:ext>
            </a:extLst>
          </p:cNvPr>
          <p:cNvSpPr/>
          <p:nvPr/>
        </p:nvSpPr>
        <p:spPr>
          <a:xfrm>
            <a:off x="7184169" y="3914399"/>
            <a:ext cx="1414744" cy="13997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8FB03292-FA3A-4D6F-8F8C-60B72E53E65A}"/>
              </a:ext>
            </a:extLst>
          </p:cNvPr>
          <p:cNvSpPr/>
          <p:nvPr/>
        </p:nvSpPr>
        <p:spPr>
          <a:xfrm>
            <a:off x="2833206" y="5143747"/>
            <a:ext cx="1414744" cy="13997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E2928977-42F2-401F-932B-BA54BB4B4CCA}"/>
              </a:ext>
            </a:extLst>
          </p:cNvPr>
          <p:cNvPicPr>
            <a:picLocks noChangeAspect="1"/>
          </p:cNvPicPr>
          <p:nvPr/>
        </p:nvPicPr>
        <p:blipFill>
          <a:blip r:embed="rId3"/>
          <a:stretch>
            <a:fillRect/>
          </a:stretch>
        </p:blipFill>
        <p:spPr>
          <a:xfrm>
            <a:off x="9096096" y="4157885"/>
            <a:ext cx="3834686" cy="2626382"/>
          </a:xfrm>
          <a:prstGeom prst="rect">
            <a:avLst/>
          </a:prstGeom>
        </p:spPr>
      </p:pic>
    </p:spTree>
    <p:extLst>
      <p:ext uri="{BB962C8B-B14F-4D97-AF65-F5344CB8AC3E}">
        <p14:creationId xmlns:p14="http://schemas.microsoft.com/office/powerpoint/2010/main" val="2637165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F7561-FD48-48CF-8F7A-D051E51C7827}"/>
              </a:ext>
            </a:extLst>
          </p:cNvPr>
          <p:cNvSpPr txBox="1"/>
          <p:nvPr/>
        </p:nvSpPr>
        <p:spPr>
          <a:xfrm>
            <a:off x="134223" y="453006"/>
            <a:ext cx="3967993" cy="461665"/>
          </a:xfrm>
          <a:prstGeom prst="rect">
            <a:avLst/>
          </a:prstGeom>
          <a:noFill/>
        </p:spPr>
        <p:txBody>
          <a:bodyPr wrap="square" rtlCol="0">
            <a:spAutoFit/>
          </a:bodyPr>
          <a:lstStyle/>
          <a:p>
            <a:r>
              <a:rPr lang="en-US" sz="2400" b="1" dirty="0"/>
              <a:t>Week 6 – w/c 10</a:t>
            </a:r>
            <a:r>
              <a:rPr lang="en-US" sz="2400" b="1" baseline="30000" dirty="0"/>
              <a:t>th</a:t>
            </a:r>
            <a:r>
              <a:rPr lang="en-US" sz="2400" b="1" dirty="0"/>
              <a:t> October</a:t>
            </a:r>
            <a:endParaRPr lang="en-GB" sz="2400" b="1" dirty="0"/>
          </a:p>
        </p:txBody>
      </p:sp>
      <p:sp>
        <p:nvSpPr>
          <p:cNvPr id="3" name="TextBox 2">
            <a:extLst>
              <a:ext uri="{FF2B5EF4-FFF2-40B4-BE49-F238E27FC236}">
                <a16:creationId xmlns:a16="http://schemas.microsoft.com/office/drawing/2014/main" id="{E1315D07-19D0-4CE1-B9FB-60658D2658CC}"/>
              </a:ext>
            </a:extLst>
          </p:cNvPr>
          <p:cNvSpPr txBox="1"/>
          <p:nvPr/>
        </p:nvSpPr>
        <p:spPr>
          <a:xfrm>
            <a:off x="134223" y="1043150"/>
            <a:ext cx="5157017" cy="1446550"/>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pic>
        <p:nvPicPr>
          <p:cNvPr id="4" name="Picture 3">
            <a:extLst>
              <a:ext uri="{FF2B5EF4-FFF2-40B4-BE49-F238E27FC236}">
                <a16:creationId xmlns:a16="http://schemas.microsoft.com/office/drawing/2014/main" id="{AA737974-1350-4D95-A9B9-89952358B7F9}"/>
              </a:ext>
            </a:extLst>
          </p:cNvPr>
          <p:cNvPicPr>
            <a:picLocks noChangeAspect="1"/>
          </p:cNvPicPr>
          <p:nvPr/>
        </p:nvPicPr>
        <p:blipFill>
          <a:blip r:embed="rId2"/>
          <a:stretch>
            <a:fillRect/>
          </a:stretch>
        </p:blipFill>
        <p:spPr>
          <a:xfrm rot="10800000">
            <a:off x="6096000" y="171841"/>
            <a:ext cx="5562436" cy="5742397"/>
          </a:xfrm>
          <a:prstGeom prst="rect">
            <a:avLst/>
          </a:prstGeom>
        </p:spPr>
      </p:pic>
    </p:spTree>
    <p:extLst>
      <p:ext uri="{BB962C8B-B14F-4D97-AF65-F5344CB8AC3E}">
        <p14:creationId xmlns:p14="http://schemas.microsoft.com/office/powerpoint/2010/main" val="3463317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361CEC-2162-4B9C-AFB4-F3325C5242AC}"/>
              </a:ext>
            </a:extLst>
          </p:cNvPr>
          <p:cNvPicPr>
            <a:picLocks noChangeAspect="1"/>
          </p:cNvPicPr>
          <p:nvPr/>
        </p:nvPicPr>
        <p:blipFill>
          <a:blip r:embed="rId4"/>
          <a:stretch>
            <a:fillRect/>
          </a:stretch>
        </p:blipFill>
        <p:spPr>
          <a:xfrm>
            <a:off x="2457449" y="1486227"/>
            <a:ext cx="8242081" cy="5062993"/>
          </a:xfrm>
          <a:prstGeom prst="rect">
            <a:avLst/>
          </a:prstGeom>
        </p:spPr>
      </p:pic>
      <p:pic>
        <p:nvPicPr>
          <p:cNvPr id="3" name="11 Einheit 4 ex1">
            <a:hlinkClick r:id="" action="ppaction://media"/>
            <a:extLst>
              <a:ext uri="{FF2B5EF4-FFF2-40B4-BE49-F238E27FC236}">
                <a16:creationId xmlns:a16="http://schemas.microsoft.com/office/drawing/2014/main" id="{6F86556E-9FBC-45EF-A04B-BF91F6AD016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075" y="92075"/>
            <a:ext cx="609600" cy="609600"/>
          </a:xfrm>
          <a:prstGeom prst="rect">
            <a:avLst/>
          </a:prstGeom>
        </p:spPr>
      </p:pic>
      <p:sp>
        <p:nvSpPr>
          <p:cNvPr id="4" name="TextBox 3">
            <a:extLst>
              <a:ext uri="{FF2B5EF4-FFF2-40B4-BE49-F238E27FC236}">
                <a16:creationId xmlns:a16="http://schemas.microsoft.com/office/drawing/2014/main" id="{04168DCA-1A57-40B6-9F03-8EA2A0D8C738}"/>
              </a:ext>
            </a:extLst>
          </p:cNvPr>
          <p:cNvSpPr txBox="1"/>
          <p:nvPr/>
        </p:nvSpPr>
        <p:spPr>
          <a:xfrm>
            <a:off x="3836276" y="178676"/>
            <a:ext cx="5496910" cy="923330"/>
          </a:xfrm>
          <a:prstGeom prst="rect">
            <a:avLst/>
          </a:prstGeom>
          <a:noFill/>
        </p:spPr>
        <p:txBody>
          <a:bodyPr wrap="square" rtlCol="0">
            <a:spAutoFit/>
          </a:bodyPr>
          <a:lstStyle/>
          <a:p>
            <a:r>
              <a:rPr lang="en-US" dirty="0"/>
              <a:t>Write down 1-11 and listen to the recording. Which person is being described?</a:t>
            </a:r>
          </a:p>
          <a:p>
            <a:r>
              <a:rPr lang="en-US" dirty="0"/>
              <a:t>Example 1)d </a:t>
            </a:r>
            <a:endParaRPr lang="en-GB" dirty="0"/>
          </a:p>
        </p:txBody>
      </p:sp>
    </p:spTree>
    <p:extLst>
      <p:ext uri="{BB962C8B-B14F-4D97-AF65-F5344CB8AC3E}">
        <p14:creationId xmlns:p14="http://schemas.microsoft.com/office/powerpoint/2010/main" val="223763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2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6B5F23-15AF-4954-9B13-F8CA27C07429}"/>
              </a:ext>
            </a:extLst>
          </p:cNvPr>
          <p:cNvPicPr>
            <a:picLocks noChangeAspect="1"/>
          </p:cNvPicPr>
          <p:nvPr/>
        </p:nvPicPr>
        <p:blipFill>
          <a:blip r:embed="rId2"/>
          <a:stretch>
            <a:fillRect/>
          </a:stretch>
        </p:blipFill>
        <p:spPr>
          <a:xfrm>
            <a:off x="1640763" y="2283701"/>
            <a:ext cx="9711674" cy="3528520"/>
          </a:xfrm>
          <a:prstGeom prst="rect">
            <a:avLst/>
          </a:prstGeom>
        </p:spPr>
      </p:pic>
      <p:sp>
        <p:nvSpPr>
          <p:cNvPr id="3" name="TextBox 2">
            <a:extLst>
              <a:ext uri="{FF2B5EF4-FFF2-40B4-BE49-F238E27FC236}">
                <a16:creationId xmlns:a16="http://schemas.microsoft.com/office/drawing/2014/main" id="{FF9F1154-0851-4D24-B4BF-4220C8081340}"/>
              </a:ext>
            </a:extLst>
          </p:cNvPr>
          <p:cNvSpPr txBox="1"/>
          <p:nvPr/>
        </p:nvSpPr>
        <p:spPr>
          <a:xfrm>
            <a:off x="273269" y="672662"/>
            <a:ext cx="11267090" cy="830997"/>
          </a:xfrm>
          <a:prstGeom prst="rect">
            <a:avLst/>
          </a:prstGeom>
          <a:noFill/>
        </p:spPr>
        <p:txBody>
          <a:bodyPr wrap="square" rtlCol="0">
            <a:spAutoFit/>
          </a:bodyPr>
          <a:lstStyle/>
          <a:p>
            <a:r>
              <a:rPr lang="en-US" sz="2400" dirty="0"/>
              <a:t>Here are four descriptions of teachers. Translate them in to English.</a:t>
            </a:r>
          </a:p>
          <a:p>
            <a:r>
              <a:rPr lang="en-US" sz="2400" dirty="0"/>
              <a:t>Herr = </a:t>
            </a:r>
            <a:r>
              <a:rPr lang="en-US" sz="2400" dirty="0" err="1"/>
              <a:t>Mr</a:t>
            </a:r>
            <a:r>
              <a:rPr lang="en-US" sz="2400" dirty="0"/>
              <a:t>     Frau=</a:t>
            </a:r>
            <a:r>
              <a:rPr lang="en-US" sz="2400" dirty="0" err="1"/>
              <a:t>Mrs</a:t>
            </a:r>
            <a:r>
              <a:rPr lang="en-US" sz="2400" dirty="0"/>
              <a:t> or Miss</a:t>
            </a:r>
            <a:endParaRPr lang="en-GB" sz="2400" dirty="0"/>
          </a:p>
        </p:txBody>
      </p:sp>
    </p:spTree>
    <p:extLst>
      <p:ext uri="{BB962C8B-B14F-4D97-AF65-F5344CB8AC3E}">
        <p14:creationId xmlns:p14="http://schemas.microsoft.com/office/powerpoint/2010/main" val="2209097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C4F65-6197-4297-871D-18C3DE3F3E70}"/>
              </a:ext>
            </a:extLst>
          </p:cNvPr>
          <p:cNvSpPr txBox="1"/>
          <p:nvPr/>
        </p:nvSpPr>
        <p:spPr>
          <a:xfrm>
            <a:off x="587828" y="130628"/>
            <a:ext cx="11234057" cy="1692771"/>
          </a:xfrm>
          <a:prstGeom prst="rect">
            <a:avLst/>
          </a:prstGeom>
          <a:noFill/>
        </p:spPr>
        <p:txBody>
          <a:bodyPr wrap="square" rtlCol="0">
            <a:spAutoFit/>
          </a:bodyPr>
          <a:lstStyle/>
          <a:p>
            <a:r>
              <a:rPr lang="en-US" sz="2600" dirty="0"/>
              <a:t>Log on to </a:t>
            </a:r>
            <a:r>
              <a:rPr lang="en-US" sz="2600" dirty="0" err="1"/>
              <a:t>Linguascope</a:t>
            </a:r>
            <a:r>
              <a:rPr lang="en-US" sz="2600" dirty="0"/>
              <a:t> and </a:t>
            </a:r>
            <a:r>
              <a:rPr lang="en-US" sz="2600" dirty="0" err="1"/>
              <a:t>practise</a:t>
            </a:r>
            <a:r>
              <a:rPr lang="en-US" sz="2600" dirty="0"/>
              <a:t> the ‘characteristics’ phrases. They are in the beginner section). Look at the new phrases which are below as well.</a:t>
            </a:r>
          </a:p>
          <a:p>
            <a:endParaRPr lang="en-US" sz="2600" dirty="0"/>
          </a:p>
          <a:p>
            <a:r>
              <a:rPr lang="en-US" sz="2600" dirty="0"/>
              <a:t>Username – </a:t>
            </a:r>
            <a:r>
              <a:rPr lang="en-US" sz="2600" dirty="0" err="1"/>
              <a:t>kingshill</a:t>
            </a:r>
            <a:r>
              <a:rPr lang="en-US" sz="2600" dirty="0"/>
              <a:t>                          password – mfl123*</a:t>
            </a:r>
            <a:endParaRPr lang="en-GB" sz="2600" dirty="0"/>
          </a:p>
        </p:txBody>
      </p:sp>
      <p:pic>
        <p:nvPicPr>
          <p:cNvPr id="3" name="Picture 2">
            <a:extLst>
              <a:ext uri="{FF2B5EF4-FFF2-40B4-BE49-F238E27FC236}">
                <a16:creationId xmlns:a16="http://schemas.microsoft.com/office/drawing/2014/main" id="{6AECBB1A-3736-4C27-B83C-F904464A8251}"/>
              </a:ext>
            </a:extLst>
          </p:cNvPr>
          <p:cNvPicPr>
            <a:picLocks noChangeAspect="1"/>
          </p:cNvPicPr>
          <p:nvPr/>
        </p:nvPicPr>
        <p:blipFill>
          <a:blip r:embed="rId2"/>
          <a:stretch>
            <a:fillRect/>
          </a:stretch>
        </p:blipFill>
        <p:spPr>
          <a:xfrm>
            <a:off x="97214" y="2239145"/>
            <a:ext cx="8820150" cy="4171950"/>
          </a:xfrm>
          <a:prstGeom prst="rect">
            <a:avLst/>
          </a:prstGeom>
        </p:spPr>
      </p:pic>
      <p:sp>
        <p:nvSpPr>
          <p:cNvPr id="4" name="Oval 3">
            <a:extLst>
              <a:ext uri="{FF2B5EF4-FFF2-40B4-BE49-F238E27FC236}">
                <a16:creationId xmlns:a16="http://schemas.microsoft.com/office/drawing/2014/main" id="{3D2D8595-1080-4074-80F6-2ACBE1E5C0B8}"/>
              </a:ext>
            </a:extLst>
          </p:cNvPr>
          <p:cNvSpPr/>
          <p:nvPr/>
        </p:nvSpPr>
        <p:spPr>
          <a:xfrm>
            <a:off x="4033961" y="5034601"/>
            <a:ext cx="1414744" cy="13997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F5254D3-EEEF-43E8-940C-01C1721BD7DE}"/>
              </a:ext>
            </a:extLst>
          </p:cNvPr>
          <p:cNvPicPr>
            <a:picLocks noChangeAspect="1"/>
          </p:cNvPicPr>
          <p:nvPr/>
        </p:nvPicPr>
        <p:blipFill>
          <a:blip r:embed="rId3"/>
          <a:stretch>
            <a:fillRect/>
          </a:stretch>
        </p:blipFill>
        <p:spPr>
          <a:xfrm>
            <a:off x="8372318" y="4051645"/>
            <a:ext cx="3722468" cy="2460480"/>
          </a:xfrm>
          <a:prstGeom prst="rect">
            <a:avLst/>
          </a:prstGeom>
        </p:spPr>
      </p:pic>
    </p:spTree>
    <p:extLst>
      <p:ext uri="{BB962C8B-B14F-4D97-AF65-F5344CB8AC3E}">
        <p14:creationId xmlns:p14="http://schemas.microsoft.com/office/powerpoint/2010/main" val="130773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5B7DDE-5EC9-4F60-8EBE-E1557A8C6BA7}"/>
              </a:ext>
            </a:extLst>
          </p:cNvPr>
          <p:cNvSpPr txBox="1"/>
          <p:nvPr/>
        </p:nvSpPr>
        <p:spPr>
          <a:xfrm>
            <a:off x="134223" y="453006"/>
            <a:ext cx="3967993" cy="461665"/>
          </a:xfrm>
          <a:prstGeom prst="rect">
            <a:avLst/>
          </a:prstGeom>
          <a:noFill/>
        </p:spPr>
        <p:txBody>
          <a:bodyPr wrap="square" rtlCol="0">
            <a:spAutoFit/>
          </a:bodyPr>
          <a:lstStyle/>
          <a:p>
            <a:r>
              <a:rPr lang="en-US" sz="2400" b="1" dirty="0"/>
              <a:t>Week 7 – w/c 17</a:t>
            </a:r>
            <a:r>
              <a:rPr lang="en-US" sz="2400" b="1" baseline="30000" dirty="0"/>
              <a:t>th</a:t>
            </a:r>
            <a:r>
              <a:rPr lang="en-US" sz="2400" b="1" dirty="0"/>
              <a:t> October</a:t>
            </a:r>
            <a:endParaRPr lang="en-GB" sz="2400" b="1" dirty="0"/>
          </a:p>
        </p:txBody>
      </p:sp>
      <p:pic>
        <p:nvPicPr>
          <p:cNvPr id="4" name="Picture 2" descr="Assessment-stamp. Grunge rubber stamp with word assessment inside, vector  illustration. | CanStock">
            <a:extLst>
              <a:ext uri="{FF2B5EF4-FFF2-40B4-BE49-F238E27FC236}">
                <a16:creationId xmlns:a16="http://schemas.microsoft.com/office/drawing/2014/main" id="{C9E4EE69-368F-4E0E-AC41-7460329235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6401" y="549215"/>
            <a:ext cx="2440142" cy="196431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F4B3E56-8744-4367-8DBC-4454EB02622B}"/>
              </a:ext>
            </a:extLst>
          </p:cNvPr>
          <p:cNvSpPr txBox="1">
            <a:spLocks/>
          </p:cNvSpPr>
          <p:nvPr/>
        </p:nvSpPr>
        <p:spPr>
          <a:xfrm>
            <a:off x="204000" y="1749804"/>
            <a:ext cx="4285474" cy="24766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This week is assessment week. Spend some time revising all of the vocab on the next slide, then please contact your teacher for the assessment papers. You could make vocabulary posters or flashcards to help you prepare. </a:t>
            </a:r>
          </a:p>
        </p:txBody>
      </p:sp>
    </p:spTree>
    <p:extLst>
      <p:ext uri="{BB962C8B-B14F-4D97-AF65-F5344CB8AC3E}">
        <p14:creationId xmlns:p14="http://schemas.microsoft.com/office/powerpoint/2010/main" val="1813819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ACF4D0-CA8A-4512-B371-804B216E3228}"/>
              </a:ext>
            </a:extLst>
          </p:cNvPr>
          <p:cNvPicPr>
            <a:picLocks noChangeAspect="1"/>
          </p:cNvPicPr>
          <p:nvPr/>
        </p:nvPicPr>
        <p:blipFill>
          <a:blip r:embed="rId2"/>
          <a:stretch>
            <a:fillRect/>
          </a:stretch>
        </p:blipFill>
        <p:spPr>
          <a:xfrm>
            <a:off x="0" y="61279"/>
            <a:ext cx="12192000" cy="6735441"/>
          </a:xfrm>
          <a:prstGeom prst="rect">
            <a:avLst/>
          </a:prstGeom>
        </p:spPr>
      </p:pic>
    </p:spTree>
    <p:extLst>
      <p:ext uri="{BB962C8B-B14F-4D97-AF65-F5344CB8AC3E}">
        <p14:creationId xmlns:p14="http://schemas.microsoft.com/office/powerpoint/2010/main" val="4113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7737D5-E60A-4078-B0D9-ED2512974F45}"/>
              </a:ext>
            </a:extLst>
          </p:cNvPr>
          <p:cNvSpPr txBox="1"/>
          <p:nvPr/>
        </p:nvSpPr>
        <p:spPr>
          <a:xfrm>
            <a:off x="142612" y="453006"/>
            <a:ext cx="3967993" cy="461665"/>
          </a:xfrm>
          <a:prstGeom prst="rect">
            <a:avLst/>
          </a:prstGeom>
          <a:noFill/>
        </p:spPr>
        <p:txBody>
          <a:bodyPr wrap="square" rtlCol="0">
            <a:spAutoFit/>
          </a:bodyPr>
          <a:lstStyle/>
          <a:p>
            <a:r>
              <a:rPr lang="en-US" sz="2400" b="1" dirty="0"/>
              <a:t>Week 1 – w/c 5</a:t>
            </a:r>
            <a:r>
              <a:rPr lang="en-US" sz="2400" b="1" baseline="30000" dirty="0"/>
              <a:t>th</a:t>
            </a:r>
            <a:r>
              <a:rPr lang="en-US" sz="2400" b="1" dirty="0"/>
              <a:t> September</a:t>
            </a:r>
            <a:endParaRPr lang="en-GB" sz="2400" b="1" dirty="0"/>
          </a:p>
        </p:txBody>
      </p:sp>
      <p:sp>
        <p:nvSpPr>
          <p:cNvPr id="5" name="TextBox 4">
            <a:extLst>
              <a:ext uri="{FF2B5EF4-FFF2-40B4-BE49-F238E27FC236}">
                <a16:creationId xmlns:a16="http://schemas.microsoft.com/office/drawing/2014/main" id="{9F48EA3A-61DE-4B81-B01D-88887B1F83E3}"/>
              </a:ext>
            </a:extLst>
          </p:cNvPr>
          <p:cNvSpPr txBox="1"/>
          <p:nvPr/>
        </p:nvSpPr>
        <p:spPr>
          <a:xfrm>
            <a:off x="3133553" y="2108552"/>
            <a:ext cx="5157017" cy="1446550"/>
          </a:xfrm>
          <a:prstGeom prst="rect">
            <a:avLst/>
          </a:prstGeom>
          <a:noFill/>
        </p:spPr>
        <p:txBody>
          <a:bodyPr wrap="square" rtlCol="0">
            <a:spAutoFit/>
          </a:bodyPr>
          <a:lstStyle/>
          <a:p>
            <a:r>
              <a:rPr lang="en-GB" sz="2200" dirty="0"/>
              <a:t>Read through the vocabulary on the next 2 slides which is what you learned in Year 7. Make revision posters to practise the vocabulary. </a:t>
            </a:r>
          </a:p>
        </p:txBody>
      </p:sp>
    </p:spTree>
    <p:extLst>
      <p:ext uri="{BB962C8B-B14F-4D97-AF65-F5344CB8AC3E}">
        <p14:creationId xmlns:p14="http://schemas.microsoft.com/office/powerpoint/2010/main" val="65346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01451A-2713-4026-AAAF-0C3C4AE2E1B5}"/>
              </a:ext>
            </a:extLst>
          </p:cNvPr>
          <p:cNvPicPr>
            <a:picLocks noChangeAspect="1"/>
          </p:cNvPicPr>
          <p:nvPr/>
        </p:nvPicPr>
        <p:blipFill>
          <a:blip r:embed="rId2"/>
          <a:stretch>
            <a:fillRect/>
          </a:stretch>
        </p:blipFill>
        <p:spPr>
          <a:xfrm>
            <a:off x="652736" y="0"/>
            <a:ext cx="10886527" cy="6858000"/>
          </a:xfrm>
          <a:prstGeom prst="rect">
            <a:avLst/>
          </a:prstGeom>
        </p:spPr>
      </p:pic>
    </p:spTree>
    <p:extLst>
      <p:ext uri="{BB962C8B-B14F-4D97-AF65-F5344CB8AC3E}">
        <p14:creationId xmlns:p14="http://schemas.microsoft.com/office/powerpoint/2010/main" val="417085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882C0C-A48E-4606-B1EC-C3CE9B448A45}"/>
              </a:ext>
            </a:extLst>
          </p:cNvPr>
          <p:cNvPicPr>
            <a:picLocks noChangeAspect="1"/>
          </p:cNvPicPr>
          <p:nvPr/>
        </p:nvPicPr>
        <p:blipFill>
          <a:blip r:embed="rId2"/>
          <a:stretch>
            <a:fillRect/>
          </a:stretch>
        </p:blipFill>
        <p:spPr>
          <a:xfrm>
            <a:off x="472754" y="0"/>
            <a:ext cx="11246491" cy="6858000"/>
          </a:xfrm>
          <a:prstGeom prst="rect">
            <a:avLst/>
          </a:prstGeom>
        </p:spPr>
      </p:pic>
      <p:sp>
        <p:nvSpPr>
          <p:cNvPr id="3" name="TextBox 2">
            <a:extLst>
              <a:ext uri="{FF2B5EF4-FFF2-40B4-BE49-F238E27FC236}">
                <a16:creationId xmlns:a16="http://schemas.microsoft.com/office/drawing/2014/main" id="{2021D525-F627-4E89-9C60-578544BF70BA}"/>
              </a:ext>
            </a:extLst>
          </p:cNvPr>
          <p:cNvSpPr txBox="1"/>
          <p:nvPr/>
        </p:nvSpPr>
        <p:spPr>
          <a:xfrm>
            <a:off x="472754" y="3322040"/>
            <a:ext cx="2891231" cy="197141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12696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49C048-C0E0-4F2C-A461-ECEED7F059D8}"/>
              </a:ext>
            </a:extLst>
          </p:cNvPr>
          <p:cNvSpPr txBox="1"/>
          <p:nvPr/>
        </p:nvSpPr>
        <p:spPr>
          <a:xfrm>
            <a:off x="142612" y="453006"/>
            <a:ext cx="3967993" cy="461665"/>
          </a:xfrm>
          <a:prstGeom prst="rect">
            <a:avLst/>
          </a:prstGeom>
          <a:noFill/>
        </p:spPr>
        <p:txBody>
          <a:bodyPr wrap="square" rtlCol="0">
            <a:spAutoFit/>
          </a:bodyPr>
          <a:lstStyle/>
          <a:p>
            <a:r>
              <a:rPr lang="en-US" sz="2400" b="1" dirty="0"/>
              <a:t>Week 2 – w/c 12</a:t>
            </a:r>
            <a:r>
              <a:rPr lang="en-US" sz="2400" b="1" baseline="30000" dirty="0"/>
              <a:t>th</a:t>
            </a:r>
            <a:r>
              <a:rPr lang="en-US" sz="2400" b="1" dirty="0"/>
              <a:t> September</a:t>
            </a:r>
            <a:endParaRPr lang="en-GB" sz="2400" b="1" dirty="0"/>
          </a:p>
        </p:txBody>
      </p:sp>
      <p:pic>
        <p:nvPicPr>
          <p:cNvPr id="5" name="Picture 4">
            <a:extLst>
              <a:ext uri="{FF2B5EF4-FFF2-40B4-BE49-F238E27FC236}">
                <a16:creationId xmlns:a16="http://schemas.microsoft.com/office/drawing/2014/main" id="{8F602BA4-82D8-463B-B871-63ACC1080AB3}"/>
              </a:ext>
            </a:extLst>
          </p:cNvPr>
          <p:cNvPicPr>
            <a:picLocks noChangeAspect="1"/>
          </p:cNvPicPr>
          <p:nvPr/>
        </p:nvPicPr>
        <p:blipFill>
          <a:blip r:embed="rId2"/>
          <a:stretch>
            <a:fillRect/>
          </a:stretch>
        </p:blipFill>
        <p:spPr>
          <a:xfrm rot="21359555">
            <a:off x="1547348" y="1745870"/>
            <a:ext cx="5518005" cy="4471777"/>
          </a:xfrm>
          <a:prstGeom prst="rect">
            <a:avLst/>
          </a:prstGeom>
        </p:spPr>
      </p:pic>
      <p:sp>
        <p:nvSpPr>
          <p:cNvPr id="6" name="TextBox 5">
            <a:extLst>
              <a:ext uri="{FF2B5EF4-FFF2-40B4-BE49-F238E27FC236}">
                <a16:creationId xmlns:a16="http://schemas.microsoft.com/office/drawing/2014/main" id="{1AE7FC41-8496-4EB0-B45E-17A276FA692E}"/>
              </a:ext>
            </a:extLst>
          </p:cNvPr>
          <p:cNvSpPr txBox="1"/>
          <p:nvPr/>
        </p:nvSpPr>
        <p:spPr>
          <a:xfrm>
            <a:off x="6698875" y="111972"/>
            <a:ext cx="5157017" cy="1446550"/>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spTree>
    <p:extLst>
      <p:ext uri="{BB962C8B-B14F-4D97-AF65-F5344CB8AC3E}">
        <p14:creationId xmlns:p14="http://schemas.microsoft.com/office/powerpoint/2010/main" val="2050595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2A8073-E62B-4D57-BEB1-6286E034E718}"/>
              </a:ext>
            </a:extLst>
          </p:cNvPr>
          <p:cNvPicPr>
            <a:picLocks noChangeAspect="1"/>
          </p:cNvPicPr>
          <p:nvPr/>
        </p:nvPicPr>
        <p:blipFill>
          <a:blip r:embed="rId4"/>
          <a:stretch>
            <a:fillRect/>
          </a:stretch>
        </p:blipFill>
        <p:spPr>
          <a:xfrm>
            <a:off x="1788512" y="1071169"/>
            <a:ext cx="8614976" cy="5543550"/>
          </a:xfrm>
          <a:prstGeom prst="rect">
            <a:avLst/>
          </a:prstGeom>
        </p:spPr>
      </p:pic>
      <p:pic>
        <p:nvPicPr>
          <p:cNvPr id="3" name="02 Kapitel 3 Einheit 1 Ex1">
            <a:hlinkClick r:id="" action="ppaction://media"/>
            <a:extLst>
              <a:ext uri="{FF2B5EF4-FFF2-40B4-BE49-F238E27FC236}">
                <a16:creationId xmlns:a16="http://schemas.microsoft.com/office/drawing/2014/main" id="{DAEEF89A-D19F-4787-97A2-359CD53677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6691" y="318577"/>
            <a:ext cx="609600" cy="609600"/>
          </a:xfrm>
          <a:prstGeom prst="rect">
            <a:avLst/>
          </a:prstGeom>
        </p:spPr>
      </p:pic>
    </p:spTree>
    <p:extLst>
      <p:ext uri="{BB962C8B-B14F-4D97-AF65-F5344CB8AC3E}">
        <p14:creationId xmlns:p14="http://schemas.microsoft.com/office/powerpoint/2010/main" val="20972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33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1817F2-A765-41D1-97CE-8CDA281651E4}"/>
              </a:ext>
            </a:extLst>
          </p:cNvPr>
          <p:cNvPicPr>
            <a:picLocks noChangeAspect="1"/>
          </p:cNvPicPr>
          <p:nvPr/>
        </p:nvPicPr>
        <p:blipFill>
          <a:blip r:embed="rId2"/>
          <a:stretch>
            <a:fillRect/>
          </a:stretch>
        </p:blipFill>
        <p:spPr>
          <a:xfrm>
            <a:off x="1131770" y="1890013"/>
            <a:ext cx="10211587" cy="2656820"/>
          </a:xfrm>
          <a:prstGeom prst="rect">
            <a:avLst/>
          </a:prstGeom>
        </p:spPr>
      </p:pic>
      <p:sp>
        <p:nvSpPr>
          <p:cNvPr id="3" name="TextBox 2">
            <a:extLst>
              <a:ext uri="{FF2B5EF4-FFF2-40B4-BE49-F238E27FC236}">
                <a16:creationId xmlns:a16="http://schemas.microsoft.com/office/drawing/2014/main" id="{CEC830EC-46E0-4F87-939D-B4A272743FDD}"/>
              </a:ext>
            </a:extLst>
          </p:cNvPr>
          <p:cNvSpPr txBox="1"/>
          <p:nvPr/>
        </p:nvSpPr>
        <p:spPr>
          <a:xfrm>
            <a:off x="998290" y="4941116"/>
            <a:ext cx="5097710" cy="923330"/>
          </a:xfrm>
          <a:prstGeom prst="rect">
            <a:avLst/>
          </a:prstGeom>
          <a:noFill/>
        </p:spPr>
        <p:txBody>
          <a:bodyPr wrap="square" rtlCol="0">
            <a:spAutoFit/>
          </a:bodyPr>
          <a:lstStyle/>
          <a:p>
            <a:r>
              <a:rPr lang="en-US" u="sng" dirty="0"/>
              <a:t>Remember</a:t>
            </a:r>
            <a:r>
              <a:rPr lang="en-US" dirty="0"/>
              <a:t>:</a:t>
            </a:r>
          </a:p>
          <a:p>
            <a:r>
              <a:rPr lang="en-US" dirty="0" err="1"/>
              <a:t>Er</a:t>
            </a:r>
            <a:r>
              <a:rPr lang="en-US" dirty="0"/>
              <a:t>/ </a:t>
            </a:r>
            <a:r>
              <a:rPr lang="en-US" dirty="0" err="1"/>
              <a:t>sie</a:t>
            </a:r>
            <a:r>
              <a:rPr lang="en-US" dirty="0"/>
              <a:t> </a:t>
            </a:r>
            <a:r>
              <a:rPr lang="en-US" dirty="0" err="1"/>
              <a:t>heißt</a:t>
            </a:r>
            <a:r>
              <a:rPr lang="en-US" dirty="0"/>
              <a:t> = He/she is called</a:t>
            </a:r>
          </a:p>
          <a:p>
            <a:r>
              <a:rPr lang="en-US" dirty="0" err="1"/>
              <a:t>Er</a:t>
            </a:r>
            <a:r>
              <a:rPr lang="en-US" dirty="0"/>
              <a:t>/</a:t>
            </a:r>
            <a:r>
              <a:rPr lang="en-US" dirty="0" err="1"/>
              <a:t>sie</a:t>
            </a:r>
            <a:r>
              <a:rPr lang="en-US" dirty="0"/>
              <a:t> </a:t>
            </a:r>
            <a:r>
              <a:rPr lang="en-US" dirty="0" err="1"/>
              <a:t>ist</a:t>
            </a:r>
            <a:r>
              <a:rPr lang="en-US" dirty="0"/>
              <a:t> ….Jahre alt – He / she is … years old</a:t>
            </a:r>
            <a:endParaRPr lang="en-GB" dirty="0"/>
          </a:p>
        </p:txBody>
      </p:sp>
    </p:spTree>
    <p:extLst>
      <p:ext uri="{BB962C8B-B14F-4D97-AF65-F5344CB8AC3E}">
        <p14:creationId xmlns:p14="http://schemas.microsoft.com/office/powerpoint/2010/main" val="2487021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66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457200"/>
            <a:ext cx="7772400" cy="990600"/>
          </a:xfrm>
        </p:spPr>
        <p:txBody>
          <a:bodyPr>
            <a:normAutofit fontScale="90000"/>
          </a:bodyPr>
          <a:lstStyle/>
          <a:p>
            <a:r>
              <a:rPr lang="en-GB" u="sng" dirty="0"/>
              <a:t>Reorder the words to make correct sentences</a:t>
            </a:r>
          </a:p>
        </p:txBody>
      </p:sp>
      <p:sp>
        <p:nvSpPr>
          <p:cNvPr id="3" name="Subtitle 2"/>
          <p:cNvSpPr>
            <a:spLocks noGrp="1"/>
          </p:cNvSpPr>
          <p:nvPr>
            <p:ph type="subTitle" idx="1"/>
          </p:nvPr>
        </p:nvSpPr>
        <p:spPr>
          <a:xfrm>
            <a:off x="2057400" y="1905000"/>
            <a:ext cx="5638800" cy="4572000"/>
          </a:xfrm>
        </p:spPr>
        <p:txBody>
          <a:bodyPr>
            <a:noAutofit/>
          </a:bodyPr>
          <a:lstStyle/>
          <a:p>
            <a:pPr marL="514350" indent="-514350" algn="l">
              <a:buFont typeface="+mj-lt"/>
              <a:buAutoNum type="arabicPeriod"/>
            </a:pPr>
            <a:r>
              <a:rPr lang="en-GB" sz="4000" dirty="0" err="1"/>
              <a:t>heiße</a:t>
            </a:r>
            <a:r>
              <a:rPr lang="en-GB" sz="4000" dirty="0"/>
              <a:t> </a:t>
            </a:r>
            <a:r>
              <a:rPr lang="en-GB" sz="4000" dirty="0" err="1"/>
              <a:t>Ich</a:t>
            </a:r>
            <a:r>
              <a:rPr lang="en-GB" sz="4000" dirty="0"/>
              <a:t> </a:t>
            </a:r>
            <a:r>
              <a:rPr lang="en-GB" sz="4000" dirty="0" err="1"/>
              <a:t>Rhianna</a:t>
            </a:r>
            <a:endParaRPr lang="en-GB" sz="4000" dirty="0"/>
          </a:p>
          <a:p>
            <a:pPr marL="514350" indent="-514350" algn="l">
              <a:buFont typeface="+mj-lt"/>
              <a:buAutoNum type="arabicPeriod"/>
            </a:pPr>
            <a:r>
              <a:rPr lang="en-GB" sz="4000" dirty="0"/>
              <a:t>in LA </a:t>
            </a:r>
            <a:r>
              <a:rPr lang="en-GB" sz="4000" dirty="0" err="1"/>
              <a:t>Ich</a:t>
            </a:r>
            <a:r>
              <a:rPr lang="en-GB" sz="4000" dirty="0"/>
              <a:t> </a:t>
            </a:r>
            <a:r>
              <a:rPr lang="en-GB" sz="4000" dirty="0" err="1"/>
              <a:t>wohne</a:t>
            </a:r>
            <a:r>
              <a:rPr lang="en-GB" sz="4000" dirty="0"/>
              <a:t> .</a:t>
            </a:r>
          </a:p>
          <a:p>
            <a:pPr marL="514350" indent="-514350" algn="l">
              <a:buFont typeface="+mj-lt"/>
              <a:buAutoNum type="arabicPeriod"/>
            </a:pPr>
            <a:r>
              <a:rPr lang="en-GB" sz="4000" dirty="0"/>
              <a:t>Ich </a:t>
            </a:r>
            <a:r>
              <a:rPr lang="en-GB" sz="4000"/>
              <a:t>alt vierunddreißzig </a:t>
            </a:r>
            <a:r>
              <a:rPr lang="en-GB" sz="4000" dirty="0"/>
              <a:t>bin  Jahre.</a:t>
            </a:r>
          </a:p>
          <a:p>
            <a:pPr marL="514350" indent="-514350" algn="l">
              <a:buFont typeface="+mj-lt"/>
              <a:buAutoNum type="arabicPeriod"/>
            </a:pPr>
            <a:r>
              <a:rPr lang="en-GB" sz="4000" dirty="0" err="1"/>
              <a:t>Habe</a:t>
            </a:r>
            <a:r>
              <a:rPr lang="en-GB" sz="4000" dirty="0"/>
              <a:t> </a:t>
            </a:r>
            <a:r>
              <a:rPr lang="en-GB" sz="4000" dirty="0" err="1"/>
              <a:t>Ich</a:t>
            </a:r>
            <a:r>
              <a:rPr lang="en-GB" sz="4000" dirty="0"/>
              <a:t> </a:t>
            </a:r>
            <a:r>
              <a:rPr lang="en-GB" sz="4000" dirty="0" err="1"/>
              <a:t>Schwestern</a:t>
            </a:r>
            <a:r>
              <a:rPr lang="en-GB" sz="4000" dirty="0"/>
              <a:t> </a:t>
            </a:r>
            <a:r>
              <a:rPr lang="en-GB" sz="4000" dirty="0" err="1"/>
              <a:t>zwei</a:t>
            </a:r>
            <a:r>
              <a:rPr lang="en-GB" sz="4000" dirty="0"/>
              <a:t> </a:t>
            </a:r>
            <a:r>
              <a:rPr lang="en-GB" sz="4000" dirty="0" err="1"/>
              <a:t>einen</a:t>
            </a:r>
            <a:r>
              <a:rPr lang="en-GB" sz="4000" dirty="0"/>
              <a:t> </a:t>
            </a:r>
            <a:r>
              <a:rPr lang="en-GB" sz="4000" dirty="0" err="1"/>
              <a:t>Bruder</a:t>
            </a:r>
            <a:r>
              <a:rPr lang="en-GB" sz="4000" dirty="0"/>
              <a:t> und</a:t>
            </a:r>
          </a:p>
        </p:txBody>
      </p:sp>
      <p:pic>
        <p:nvPicPr>
          <p:cNvPr id="1028" name="Picture 4" descr="http://3.bp.blogspot.com/_uUR1DUyvNT4/TAjMu0YlXrI/AAAAAAAAAD8/W_baDrh_yjo/s1600/Rihanna-2010-hairstyles-12.jpg"/>
          <p:cNvPicPr>
            <a:picLocks noChangeAspect="1" noChangeArrowheads="1"/>
          </p:cNvPicPr>
          <p:nvPr/>
        </p:nvPicPr>
        <p:blipFill>
          <a:blip r:embed="rId2"/>
          <a:srcRect/>
          <a:stretch>
            <a:fillRect/>
          </a:stretch>
        </p:blipFill>
        <p:spPr bwMode="auto">
          <a:xfrm>
            <a:off x="7772400" y="1981201"/>
            <a:ext cx="2366966" cy="310323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985</Words>
  <Application>Microsoft Office PowerPoint</Application>
  <PresentationFormat>Widescreen</PresentationFormat>
  <Paragraphs>85</Paragraphs>
  <Slides>28</Slides>
  <Notes>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Reorder the words to make correct sentences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Translate this paragraph in to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Helen Brown</cp:lastModifiedBy>
  <cp:revision>39</cp:revision>
  <dcterms:created xsi:type="dcterms:W3CDTF">2021-09-01T11:16:35Z</dcterms:created>
  <dcterms:modified xsi:type="dcterms:W3CDTF">2022-06-17T19:10:08Z</dcterms:modified>
</cp:coreProperties>
</file>