
<file path=[Content_Types].xml><?xml version="1.0" encoding="utf-8"?>
<Types xmlns="http://schemas.openxmlformats.org/package/2006/content-types">
  <Default Extension="png" ContentType="image/png"/>
  <Default Extension="mp3" ContentType="audio/mpeg"/>
  <Default Extension="bin" ContentType="application/vnd.ms-office.activeX"/>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57" r:id="rId4"/>
    <p:sldId id="263" r:id="rId5"/>
    <p:sldId id="268" r:id="rId6"/>
    <p:sldId id="258" r:id="rId7"/>
    <p:sldId id="269" r:id="rId8"/>
    <p:sldId id="259" r:id="rId9"/>
    <p:sldId id="264" r:id="rId10"/>
    <p:sldId id="270" r:id="rId11"/>
    <p:sldId id="260" r:id="rId12"/>
    <p:sldId id="266" r:id="rId13"/>
    <p:sldId id="272" r:id="rId14"/>
    <p:sldId id="262" r:id="rId15"/>
    <p:sldId id="273" r:id="rId16"/>
    <p:sldId id="274" r:id="rId17"/>
    <p:sldId id="276" r:id="rId18"/>
    <p:sldId id="275"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activeX/activeX2.xml><?xml version="1.0" encoding="utf-8"?>
<ax:ocx xmlns:ax="http://schemas.microsoft.com/office/2006/activeX" xmlns:r="http://schemas.openxmlformats.org/officeDocument/2006/relationships" ax:classid="{4C599241-6926-101B-9992-00000B65C6F9}" ax:persistence="persistStorage" r:id="rId1"/>
</file>

<file path=ppt/activeX/activeX3.xml><?xml version="1.0" encoding="utf-8"?>
<ax:ocx xmlns:ax="http://schemas.microsoft.com/office/2006/activeX" xmlns:r="http://schemas.openxmlformats.org/officeDocument/2006/relationships" ax:classid="{4C599241-6926-101B-9992-00000B65C6F9}" ax:persistence="persistStorage" r:id="rId1"/>
</file>

<file path=ppt/activeX/activeX4.xml><?xml version="1.0" encoding="utf-8"?>
<ax:ocx xmlns:ax="http://schemas.microsoft.com/office/2006/activeX" xmlns:r="http://schemas.openxmlformats.org/officeDocument/2006/relationships" ax:classid="{4C599241-6926-101B-9992-00000B65C6F9}" ax:persistence="persistStorage" r:id="rId1"/>
</file>

<file path=ppt/activeX/activeX5.xml><?xml version="1.0" encoding="utf-8"?>
<ax:ocx xmlns:ax="http://schemas.microsoft.com/office/2006/activeX" xmlns:r="http://schemas.openxmlformats.org/officeDocument/2006/relationships" ax:classid="{4C599241-6926-101B-9992-00000B65C6F9}" ax:persistence="persistStorage" r:id="rId1"/>
</file>

<file path=ppt/activeX/activeX6.xml><?xml version="1.0" encoding="utf-8"?>
<ax:ocx xmlns:ax="http://schemas.microsoft.com/office/2006/activeX" xmlns:r="http://schemas.openxmlformats.org/officeDocument/2006/relationships" ax:classid="{4C599241-6926-101B-9992-00000B65C6F9}" ax:persistence="persistStorage" r:id="rId1"/>
</file>

<file path=ppt/activeX/activeX7.xml><?xml version="1.0" encoding="utf-8"?>
<ax:ocx xmlns:ax="http://schemas.microsoft.com/office/2006/activeX" xmlns:r="http://schemas.openxmlformats.org/officeDocument/2006/relationships" ax:classid="{4C599241-6926-101B-9992-00000B65C6F9}" ax:persistence="persistStorage" r:id="rId1"/>
</file>

<file path=ppt/activeX/activeX8.xml><?xml version="1.0" encoding="utf-8"?>
<ax:ocx xmlns:ax="http://schemas.microsoft.com/office/2006/activeX" xmlns:r="http://schemas.openxmlformats.org/officeDocument/2006/relationships" ax:classid="{4C599241-6926-101B-9992-00000B65C6F9}"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FCA3F-8709-4CB3-A9B6-9C70A6394F7E}"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DADB7-B685-4E3F-A3F8-3D208EC7FD39}" type="slidenum">
              <a:rPr lang="en-GB" smtClean="0"/>
              <a:t>‹#›</a:t>
            </a:fld>
            <a:endParaRPr lang="en-GB"/>
          </a:p>
        </p:txBody>
      </p:sp>
    </p:spTree>
    <p:extLst>
      <p:ext uri="{BB962C8B-B14F-4D97-AF65-F5344CB8AC3E}">
        <p14:creationId xmlns:p14="http://schemas.microsoft.com/office/powerpoint/2010/main" val="220351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F15DD4-306F-4428-8F6B-135A90AA027F}" type="slidenum">
              <a:rPr lang="en-GB" smtClean="0"/>
              <a:pPr/>
              <a:t>15</a:t>
            </a:fld>
            <a:endParaRPr lang="en-GB"/>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2807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17/06/2022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26.wmf"/><Relationship Id="rId18" Type="http://schemas.openxmlformats.org/officeDocument/2006/relationships/image" Target="../media/image31.jpeg"/><Relationship Id="rId3" Type="http://schemas.openxmlformats.org/officeDocument/2006/relationships/control" Target="../activeX/activeX2.xml"/><Relationship Id="rId21" Type="http://schemas.openxmlformats.org/officeDocument/2006/relationships/image" Target="../media/image24.wmf"/><Relationship Id="rId7" Type="http://schemas.openxmlformats.org/officeDocument/2006/relationships/control" Target="../activeX/activeX6.xml"/><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control" Target="../activeX/activeX1.xml"/><Relationship Id="rId16" Type="http://schemas.openxmlformats.org/officeDocument/2006/relationships/image" Target="../media/image29.jpeg"/><Relationship Id="rId20" Type="http://schemas.openxmlformats.org/officeDocument/2006/relationships/image" Target="../media/image23.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notesSlide" Target="../notesSlides/notesSlide1.xml"/><Relationship Id="rId5" Type="http://schemas.openxmlformats.org/officeDocument/2006/relationships/control" Target="../activeX/activeX4.xml"/><Relationship Id="rId15" Type="http://schemas.openxmlformats.org/officeDocument/2006/relationships/image" Target="../media/image28.wmf"/><Relationship Id="rId10" Type="http://schemas.openxmlformats.org/officeDocument/2006/relationships/slideLayout" Target="../slideLayouts/slideLayout4.xml"/><Relationship Id="rId19" Type="http://schemas.openxmlformats.org/officeDocument/2006/relationships/image" Target="../media/image32.png"/><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quizlet.com/_bpc2p5?x=1qqt&amp;i=1jjrw5" TargetMode="Externa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quizlet.com/_9f2l34?x=1jqt&amp;i=1jjrw5"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TERM 1</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Access Studio textbook, sections 9-12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a:t>
            </a:r>
            <a:r>
              <a:rPr lang="en-GB" sz="2400" b="1">
                <a:latin typeface="Calibri" panose="020F0502020204030204" pitchFamily="34" charset="0"/>
                <a:cs typeface="Times New Roman" panose="02020603050405020304" pitchFamily="18" charset="0"/>
              </a:rPr>
              <a:t>is mfl123*</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012" y="0"/>
            <a:ext cx="9043964" cy="350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65" y="3398071"/>
            <a:ext cx="9291893" cy="345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92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650" y="2013837"/>
            <a:ext cx="9919177" cy="2684194"/>
          </a:xfrm>
          <a:prstGeom prst="rect">
            <a:avLst/>
          </a:prstGeom>
        </p:spPr>
      </p:pic>
      <p:sp>
        <p:nvSpPr>
          <p:cNvPr id="3" name="Title 1"/>
          <p:cNvSpPr txBox="1">
            <a:spLocks/>
          </p:cNvSpPr>
          <p:nvPr/>
        </p:nvSpPr>
        <p:spPr>
          <a:xfrm>
            <a:off x="212784" y="409106"/>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 w/c 26</a:t>
            </a:r>
            <a:r>
              <a:rPr lang="en-US" sz="2400" b="1" baseline="30000" dirty="0"/>
              <a:t>th</a:t>
            </a:r>
            <a:r>
              <a:rPr lang="en-US" sz="2400" b="1" dirty="0"/>
              <a:t> Sept</a:t>
            </a:r>
          </a:p>
          <a:p>
            <a:r>
              <a:rPr lang="en-US" sz="2400" b="1" dirty="0"/>
              <a:t> vocab</a:t>
            </a:r>
            <a:endParaRPr lang="en-GB" sz="2400" b="1" dirty="0"/>
          </a:p>
        </p:txBody>
      </p:sp>
    </p:spTree>
    <p:extLst>
      <p:ext uri="{BB962C8B-B14F-4D97-AF65-F5344CB8AC3E}">
        <p14:creationId xmlns:p14="http://schemas.microsoft.com/office/powerpoint/2010/main" val="426148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577" y="146350"/>
            <a:ext cx="10831486" cy="6612796"/>
          </a:xfrm>
          <a:prstGeom prst="rect">
            <a:avLst/>
          </a:prstGeom>
        </p:spPr>
      </p:pic>
      <p:sp>
        <p:nvSpPr>
          <p:cNvPr id="3" name="TextBox 2"/>
          <p:cNvSpPr txBox="1"/>
          <p:nvPr/>
        </p:nvSpPr>
        <p:spPr>
          <a:xfrm>
            <a:off x="6180952" y="-457201"/>
            <a:ext cx="5891599" cy="1804087"/>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6412675" y="146350"/>
            <a:ext cx="4762006" cy="646331"/>
          </a:xfrm>
          <a:prstGeom prst="rect">
            <a:avLst/>
          </a:prstGeom>
          <a:noFill/>
        </p:spPr>
        <p:txBody>
          <a:bodyPr wrap="square" rtlCol="0">
            <a:spAutoFit/>
          </a:bodyPr>
          <a:lstStyle/>
          <a:p>
            <a:r>
              <a:rPr lang="en-GB" dirty="0"/>
              <a:t>Once you have learned the vocabulary about country and nationality,  try the task below</a:t>
            </a:r>
          </a:p>
        </p:txBody>
      </p:sp>
    </p:spTree>
    <p:extLst>
      <p:ext uri="{BB962C8B-B14F-4D97-AF65-F5344CB8AC3E}">
        <p14:creationId xmlns:p14="http://schemas.microsoft.com/office/powerpoint/2010/main" val="404197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srcRect l="5297" t="66684" r="46557" b="17214"/>
          <a:stretch/>
        </p:blipFill>
        <p:spPr>
          <a:xfrm>
            <a:off x="825910" y="254308"/>
            <a:ext cx="8126361" cy="2960841"/>
          </a:xfrm>
          <a:prstGeom prst="rect">
            <a:avLst/>
          </a:prstGeom>
        </p:spPr>
      </p:pic>
      <p:pic>
        <p:nvPicPr>
          <p:cNvPr id="4" name="094_ks3hefrtb_u12_e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pic>
        <p:nvPicPr>
          <p:cNvPr id="5" name="Picture 4"/>
          <p:cNvPicPr>
            <a:picLocks noChangeAspect="1"/>
          </p:cNvPicPr>
          <p:nvPr/>
        </p:nvPicPr>
        <p:blipFill>
          <a:blip r:embed="rId6"/>
          <a:stretch>
            <a:fillRect/>
          </a:stretch>
        </p:blipFill>
        <p:spPr>
          <a:xfrm>
            <a:off x="4970205" y="3215149"/>
            <a:ext cx="7019311" cy="3392388"/>
          </a:xfrm>
          <a:prstGeom prst="rect">
            <a:avLst/>
          </a:prstGeom>
        </p:spPr>
      </p:pic>
      <p:sp>
        <p:nvSpPr>
          <p:cNvPr id="6" name="Oval 5"/>
          <p:cNvSpPr/>
          <p:nvPr/>
        </p:nvSpPr>
        <p:spPr>
          <a:xfrm>
            <a:off x="7079226" y="4306529"/>
            <a:ext cx="958645" cy="101763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34231" y="4449678"/>
            <a:ext cx="3008671" cy="923330"/>
          </a:xfrm>
          <a:prstGeom prst="rect">
            <a:avLst/>
          </a:prstGeom>
          <a:noFill/>
        </p:spPr>
        <p:txBody>
          <a:bodyPr wrap="square" rtlCol="0">
            <a:spAutoFit/>
          </a:bodyPr>
          <a:lstStyle/>
          <a:p>
            <a:r>
              <a:rPr lang="en-US" dirty="0"/>
              <a:t>Do some activities on </a:t>
            </a:r>
            <a:r>
              <a:rPr lang="en-US" dirty="0" err="1"/>
              <a:t>linguascope</a:t>
            </a:r>
            <a:r>
              <a:rPr lang="en-US" dirty="0"/>
              <a:t> to practice the countries.</a:t>
            </a:r>
            <a:endParaRPr lang="en-GB" dirty="0"/>
          </a:p>
        </p:txBody>
      </p:sp>
    </p:spTree>
    <p:extLst>
      <p:ext uri="{BB962C8B-B14F-4D97-AF65-F5344CB8AC3E}">
        <p14:creationId xmlns:p14="http://schemas.microsoft.com/office/powerpoint/2010/main" val="3699796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869" y="967529"/>
            <a:ext cx="11070993" cy="4103235"/>
          </a:xfrm>
          <a:prstGeom prst="rect">
            <a:avLst/>
          </a:prstGeom>
        </p:spPr>
      </p:pic>
    </p:spTree>
    <p:extLst>
      <p:ext uri="{BB962C8B-B14F-4D97-AF65-F5344CB8AC3E}">
        <p14:creationId xmlns:p14="http://schemas.microsoft.com/office/powerpoint/2010/main" val="175079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 Box 2"/>
          <p:cNvSpPr txBox="1">
            <a:spLocks noChangeArrowheads="1"/>
          </p:cNvSpPr>
          <p:nvPr/>
        </p:nvSpPr>
        <p:spPr bwMode="auto">
          <a:xfrm>
            <a:off x="1703388" y="952501"/>
            <a:ext cx="3238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A</a:t>
            </a:r>
            <a:endParaRPr lang="fr-FR" sz="2000">
              <a:solidFill>
                <a:schemeClr val="bg1"/>
              </a:solidFill>
            </a:endParaRPr>
          </a:p>
        </p:txBody>
      </p:sp>
      <p:sp>
        <p:nvSpPr>
          <p:cNvPr id="1035" name="Text Box 3"/>
          <p:cNvSpPr txBox="1">
            <a:spLocks noChangeArrowheads="1"/>
          </p:cNvSpPr>
          <p:nvPr/>
        </p:nvSpPr>
        <p:spPr bwMode="auto">
          <a:xfrm>
            <a:off x="3863975" y="979489"/>
            <a:ext cx="3238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B</a:t>
            </a:r>
            <a:endParaRPr lang="fr-FR" sz="2000">
              <a:solidFill>
                <a:schemeClr val="bg1"/>
              </a:solidFill>
            </a:endParaRPr>
          </a:p>
        </p:txBody>
      </p:sp>
      <p:sp>
        <p:nvSpPr>
          <p:cNvPr id="1036" name="Text Box 4"/>
          <p:cNvSpPr txBox="1">
            <a:spLocks noChangeArrowheads="1"/>
          </p:cNvSpPr>
          <p:nvPr/>
        </p:nvSpPr>
        <p:spPr bwMode="auto">
          <a:xfrm>
            <a:off x="6002338" y="949326"/>
            <a:ext cx="3365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C</a:t>
            </a:r>
            <a:endParaRPr lang="fr-FR" sz="2000">
              <a:solidFill>
                <a:schemeClr val="bg1"/>
              </a:solidFill>
            </a:endParaRPr>
          </a:p>
        </p:txBody>
      </p:sp>
      <p:sp>
        <p:nvSpPr>
          <p:cNvPr id="1037" name="Text Box 5"/>
          <p:cNvSpPr txBox="1">
            <a:spLocks noChangeArrowheads="1"/>
          </p:cNvSpPr>
          <p:nvPr/>
        </p:nvSpPr>
        <p:spPr bwMode="auto">
          <a:xfrm>
            <a:off x="3792538" y="4076701"/>
            <a:ext cx="3111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F</a:t>
            </a:r>
            <a:endParaRPr lang="fr-FR" sz="2000">
              <a:solidFill>
                <a:schemeClr val="bg1"/>
              </a:solidFill>
            </a:endParaRPr>
          </a:p>
        </p:txBody>
      </p:sp>
      <p:sp>
        <p:nvSpPr>
          <p:cNvPr id="1038" name="Text Box 6"/>
          <p:cNvSpPr txBox="1">
            <a:spLocks noChangeArrowheads="1"/>
          </p:cNvSpPr>
          <p:nvPr/>
        </p:nvSpPr>
        <p:spPr bwMode="auto">
          <a:xfrm>
            <a:off x="1703388" y="4076701"/>
            <a:ext cx="3238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E</a:t>
            </a:r>
            <a:endParaRPr lang="fr-FR" sz="2000">
              <a:solidFill>
                <a:schemeClr val="bg1"/>
              </a:solidFill>
            </a:endParaRPr>
          </a:p>
        </p:txBody>
      </p:sp>
      <p:sp>
        <p:nvSpPr>
          <p:cNvPr id="1039" name="Text Box 7"/>
          <p:cNvSpPr txBox="1">
            <a:spLocks noChangeArrowheads="1"/>
          </p:cNvSpPr>
          <p:nvPr/>
        </p:nvSpPr>
        <p:spPr bwMode="auto">
          <a:xfrm>
            <a:off x="8148638" y="914401"/>
            <a:ext cx="3365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D</a:t>
            </a:r>
            <a:endParaRPr lang="fr-FR" sz="2000">
              <a:solidFill>
                <a:schemeClr val="bg1"/>
              </a:solidFill>
            </a:endParaRPr>
          </a:p>
        </p:txBody>
      </p:sp>
      <p:sp>
        <p:nvSpPr>
          <p:cNvPr id="1040" name="Rectangle 8"/>
          <p:cNvSpPr>
            <a:spLocks noChangeArrowheads="1"/>
          </p:cNvSpPr>
          <p:nvPr/>
        </p:nvSpPr>
        <p:spPr bwMode="auto">
          <a:xfrm>
            <a:off x="2063750" y="952500"/>
            <a:ext cx="1366838" cy="1295400"/>
          </a:xfrm>
          <a:prstGeom prst="rect">
            <a:avLst/>
          </a:prstGeom>
          <a:solidFill>
            <a:srgbClr val="CCECFF"/>
          </a:solidFill>
          <a:ln w="9525">
            <a:solidFill>
              <a:srgbClr val="008000"/>
            </a:solidFill>
            <a:miter lim="800000"/>
            <a:headEnd/>
            <a:tailEnd/>
          </a:ln>
          <a:effectLst/>
        </p:spPr>
        <p:txBody>
          <a:bodyPr wrap="none" anchor="ctr"/>
          <a:lstStyle/>
          <a:p>
            <a:endParaRPr lang="en-GB"/>
          </a:p>
        </p:txBody>
      </p:sp>
      <p:sp>
        <p:nvSpPr>
          <p:cNvPr id="1041" name="Rectangle 9"/>
          <p:cNvSpPr>
            <a:spLocks noChangeArrowheads="1"/>
          </p:cNvSpPr>
          <p:nvPr/>
        </p:nvSpPr>
        <p:spPr bwMode="auto">
          <a:xfrm>
            <a:off x="4260850" y="952500"/>
            <a:ext cx="1366838" cy="1295400"/>
          </a:xfrm>
          <a:prstGeom prst="rect">
            <a:avLst/>
          </a:prstGeom>
          <a:solidFill>
            <a:srgbClr val="CCECFF"/>
          </a:solidFill>
          <a:ln w="9525">
            <a:solidFill>
              <a:srgbClr val="008000"/>
            </a:solidFill>
            <a:miter lim="800000"/>
            <a:headEnd/>
            <a:tailEnd/>
          </a:ln>
          <a:effectLst/>
        </p:spPr>
        <p:txBody>
          <a:bodyPr wrap="none" anchor="ctr"/>
          <a:lstStyle/>
          <a:p>
            <a:endParaRPr lang="en-GB"/>
          </a:p>
        </p:txBody>
      </p:sp>
      <p:sp>
        <p:nvSpPr>
          <p:cNvPr id="1042" name="Text Box 10"/>
          <p:cNvSpPr txBox="1">
            <a:spLocks noChangeArrowheads="1"/>
          </p:cNvSpPr>
          <p:nvPr/>
        </p:nvSpPr>
        <p:spPr bwMode="auto">
          <a:xfrm>
            <a:off x="5880100" y="4076701"/>
            <a:ext cx="3492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G</a:t>
            </a:r>
            <a:endParaRPr lang="fr-FR" sz="2000">
              <a:solidFill>
                <a:schemeClr val="bg1"/>
              </a:solidFill>
            </a:endParaRPr>
          </a:p>
        </p:txBody>
      </p:sp>
      <p:sp>
        <p:nvSpPr>
          <p:cNvPr id="1043" name="Text Box 11"/>
          <p:cNvSpPr txBox="1">
            <a:spLocks noChangeArrowheads="1"/>
          </p:cNvSpPr>
          <p:nvPr/>
        </p:nvSpPr>
        <p:spPr bwMode="auto">
          <a:xfrm>
            <a:off x="8040688" y="4076701"/>
            <a:ext cx="336550" cy="396875"/>
          </a:xfrm>
          <a:prstGeom prst="rect">
            <a:avLst/>
          </a:prstGeom>
          <a:solidFill>
            <a:srgbClr val="FF0000"/>
          </a:solidFill>
          <a:ln w="9525">
            <a:noFill/>
            <a:miter lim="800000"/>
            <a:headEnd/>
            <a:tailEnd/>
          </a:ln>
          <a:effectLst/>
        </p:spPr>
        <p:txBody>
          <a:bodyPr>
            <a:spAutoFit/>
          </a:bodyPr>
          <a:lstStyle/>
          <a:p>
            <a:pPr algn="ctr" eaLnBrk="0" hangingPunct="0"/>
            <a:r>
              <a:rPr lang="en-GB" sz="2000">
                <a:solidFill>
                  <a:schemeClr val="bg1"/>
                </a:solidFill>
              </a:rPr>
              <a:t>H</a:t>
            </a:r>
            <a:endParaRPr lang="fr-FR" sz="2000">
              <a:solidFill>
                <a:schemeClr val="bg1"/>
              </a:solidFill>
            </a:endParaRPr>
          </a:p>
        </p:txBody>
      </p:sp>
      <p:sp>
        <p:nvSpPr>
          <p:cNvPr id="1044" name="Rectangle 12"/>
          <p:cNvSpPr>
            <a:spLocks noChangeArrowheads="1"/>
          </p:cNvSpPr>
          <p:nvPr/>
        </p:nvSpPr>
        <p:spPr bwMode="auto">
          <a:xfrm>
            <a:off x="6384925" y="952500"/>
            <a:ext cx="1366838" cy="1295400"/>
          </a:xfrm>
          <a:prstGeom prst="rect">
            <a:avLst/>
          </a:prstGeom>
          <a:solidFill>
            <a:srgbClr val="CCECFF"/>
          </a:solidFill>
          <a:ln w="9525">
            <a:solidFill>
              <a:srgbClr val="00CC00"/>
            </a:solidFill>
            <a:miter lim="800000"/>
            <a:headEnd/>
            <a:tailEnd/>
          </a:ln>
          <a:effectLst/>
        </p:spPr>
        <p:txBody>
          <a:bodyPr wrap="none" anchor="ctr"/>
          <a:lstStyle/>
          <a:p>
            <a:endParaRPr lang="en-GB"/>
          </a:p>
        </p:txBody>
      </p:sp>
      <p:sp>
        <p:nvSpPr>
          <p:cNvPr id="1045" name="Rectangle 13"/>
          <p:cNvSpPr>
            <a:spLocks noChangeArrowheads="1"/>
          </p:cNvSpPr>
          <p:nvPr/>
        </p:nvSpPr>
        <p:spPr bwMode="auto">
          <a:xfrm>
            <a:off x="8543925" y="914400"/>
            <a:ext cx="1366838" cy="1295400"/>
          </a:xfrm>
          <a:prstGeom prst="rect">
            <a:avLst/>
          </a:prstGeom>
          <a:solidFill>
            <a:srgbClr val="CCECFF"/>
          </a:solidFill>
          <a:ln w="9525">
            <a:solidFill>
              <a:srgbClr val="00CC00"/>
            </a:solidFill>
            <a:miter lim="800000"/>
            <a:headEnd/>
            <a:tailEnd/>
          </a:ln>
          <a:effectLst/>
        </p:spPr>
        <p:txBody>
          <a:bodyPr wrap="none" anchor="ctr"/>
          <a:lstStyle/>
          <a:p>
            <a:endParaRPr lang="en-GB"/>
          </a:p>
        </p:txBody>
      </p:sp>
      <p:sp>
        <p:nvSpPr>
          <p:cNvPr id="1046" name="Rectangle 14"/>
          <p:cNvSpPr>
            <a:spLocks noChangeArrowheads="1"/>
          </p:cNvSpPr>
          <p:nvPr/>
        </p:nvSpPr>
        <p:spPr bwMode="auto">
          <a:xfrm>
            <a:off x="2135189" y="4076700"/>
            <a:ext cx="1368425" cy="1295400"/>
          </a:xfrm>
          <a:prstGeom prst="rect">
            <a:avLst/>
          </a:prstGeom>
          <a:solidFill>
            <a:srgbClr val="CCECFF"/>
          </a:solidFill>
          <a:ln w="9525">
            <a:solidFill>
              <a:srgbClr val="00CC00"/>
            </a:solidFill>
            <a:miter lim="800000"/>
            <a:headEnd/>
            <a:tailEnd/>
          </a:ln>
          <a:effectLst/>
        </p:spPr>
        <p:txBody>
          <a:bodyPr wrap="none" anchor="ctr"/>
          <a:lstStyle/>
          <a:p>
            <a:endParaRPr lang="en-GB"/>
          </a:p>
        </p:txBody>
      </p:sp>
      <p:sp>
        <p:nvSpPr>
          <p:cNvPr id="1047" name="Rectangle 15"/>
          <p:cNvSpPr>
            <a:spLocks noChangeArrowheads="1"/>
          </p:cNvSpPr>
          <p:nvPr/>
        </p:nvSpPr>
        <p:spPr bwMode="auto">
          <a:xfrm>
            <a:off x="4224339" y="4076700"/>
            <a:ext cx="1366837" cy="1295400"/>
          </a:xfrm>
          <a:prstGeom prst="rect">
            <a:avLst/>
          </a:prstGeom>
          <a:solidFill>
            <a:srgbClr val="CCECFF"/>
          </a:solidFill>
          <a:ln w="9525">
            <a:solidFill>
              <a:srgbClr val="00CC00"/>
            </a:solidFill>
            <a:miter lim="800000"/>
            <a:headEnd/>
            <a:tailEnd/>
          </a:ln>
          <a:effectLst/>
        </p:spPr>
        <p:txBody>
          <a:bodyPr wrap="none" anchor="ctr"/>
          <a:lstStyle/>
          <a:p>
            <a:endParaRPr lang="en-GB"/>
          </a:p>
        </p:txBody>
      </p:sp>
      <p:sp>
        <p:nvSpPr>
          <p:cNvPr id="1048" name="Rectangle 16"/>
          <p:cNvSpPr>
            <a:spLocks noChangeArrowheads="1"/>
          </p:cNvSpPr>
          <p:nvPr/>
        </p:nvSpPr>
        <p:spPr bwMode="auto">
          <a:xfrm>
            <a:off x="6383339" y="4076700"/>
            <a:ext cx="1366837" cy="1295400"/>
          </a:xfrm>
          <a:prstGeom prst="rect">
            <a:avLst/>
          </a:prstGeom>
          <a:solidFill>
            <a:srgbClr val="CCECFF"/>
          </a:solidFill>
          <a:ln w="9525">
            <a:solidFill>
              <a:srgbClr val="00CC00"/>
            </a:solidFill>
            <a:miter lim="800000"/>
            <a:headEnd/>
            <a:tailEnd/>
          </a:ln>
          <a:effectLst/>
        </p:spPr>
        <p:txBody>
          <a:bodyPr wrap="none" anchor="ctr"/>
          <a:lstStyle/>
          <a:p>
            <a:endParaRPr lang="en-GB"/>
          </a:p>
        </p:txBody>
      </p:sp>
      <p:sp>
        <p:nvSpPr>
          <p:cNvPr id="1049" name="Rectangle 17"/>
          <p:cNvSpPr>
            <a:spLocks noChangeArrowheads="1"/>
          </p:cNvSpPr>
          <p:nvPr/>
        </p:nvSpPr>
        <p:spPr bwMode="auto">
          <a:xfrm>
            <a:off x="8543925" y="4076700"/>
            <a:ext cx="1366838" cy="1295400"/>
          </a:xfrm>
          <a:prstGeom prst="rect">
            <a:avLst/>
          </a:prstGeom>
          <a:solidFill>
            <a:srgbClr val="CCECFF"/>
          </a:solidFill>
          <a:ln w="9525">
            <a:solidFill>
              <a:srgbClr val="00CC00"/>
            </a:solidFill>
            <a:miter lim="800000"/>
            <a:headEnd/>
            <a:tailEnd/>
          </a:ln>
          <a:effectLst/>
        </p:spPr>
        <p:txBody>
          <a:bodyPr wrap="none" anchor="ctr"/>
          <a:lstStyle/>
          <a:p>
            <a:endParaRPr lang="en-GB"/>
          </a:p>
        </p:txBody>
      </p:sp>
      <p:sp>
        <p:nvSpPr>
          <p:cNvPr id="1050" name="Text Box 18"/>
          <p:cNvSpPr txBox="1">
            <a:spLocks noChangeArrowheads="1"/>
          </p:cNvSpPr>
          <p:nvPr/>
        </p:nvSpPr>
        <p:spPr bwMode="auto">
          <a:xfrm>
            <a:off x="2208214" y="115888"/>
            <a:ext cx="7775575" cy="400110"/>
          </a:xfrm>
          <a:prstGeom prst="rect">
            <a:avLst/>
          </a:prstGeom>
          <a:solidFill>
            <a:srgbClr val="CCECFF"/>
          </a:solidFill>
          <a:ln w="57150" cmpd="thinThick">
            <a:solidFill>
              <a:srgbClr val="008000"/>
            </a:solidFill>
            <a:miter lim="800000"/>
            <a:headEnd/>
            <a:tailEnd/>
          </a:ln>
          <a:effectLst/>
        </p:spPr>
        <p:txBody>
          <a:bodyPr>
            <a:spAutoFit/>
          </a:bodyPr>
          <a:lstStyle/>
          <a:p>
            <a:pPr algn="ctr">
              <a:spcBef>
                <a:spcPct val="50000"/>
              </a:spcBef>
            </a:pPr>
            <a:r>
              <a:rPr lang="en-GB" sz="2000" b="1">
                <a:solidFill>
                  <a:srgbClr val="0000FF"/>
                </a:solidFill>
                <a:latin typeface="Comic Sans MS" pitchFamily="66" charset="0"/>
              </a:rPr>
              <a:t>Regarde les images – choisis la bonne phrase</a:t>
            </a:r>
            <a:endParaRPr lang="en-US" sz="2000" b="1">
              <a:solidFill>
                <a:srgbClr val="0000FF"/>
              </a:solidFill>
              <a:latin typeface="Comic Sans MS" pitchFamily="66" charset="0"/>
            </a:endParaRPr>
          </a:p>
        </p:txBody>
      </p:sp>
      <p:sp>
        <p:nvSpPr>
          <p:cNvPr id="1051" name="Text Box 37"/>
          <p:cNvSpPr txBox="1">
            <a:spLocks noChangeArrowheads="1"/>
          </p:cNvSpPr>
          <p:nvPr/>
        </p:nvSpPr>
        <p:spPr bwMode="auto">
          <a:xfrm>
            <a:off x="2063751" y="2420939"/>
            <a:ext cx="1871663" cy="954107"/>
          </a:xfrm>
          <a:prstGeom prst="rect">
            <a:avLst/>
          </a:prstGeom>
          <a:noFill/>
          <a:ln w="9525">
            <a:noFill/>
            <a:miter lim="800000"/>
            <a:headEnd/>
            <a:tailEnd/>
          </a:ln>
          <a:effectLst/>
        </p:spPr>
        <p:txBody>
          <a:bodyPr>
            <a:spAutoFit/>
          </a:bodyPr>
          <a:lstStyle/>
          <a:p>
            <a:pPr>
              <a:spcBef>
                <a:spcPct val="50000"/>
              </a:spcBef>
            </a:pPr>
            <a:r>
              <a:rPr lang="en-GB" sz="1400" dirty="0">
                <a:latin typeface="Comic Sans MS" pitchFamily="66" charset="0"/>
              </a:rPr>
              <a:t>1.Il fait </a:t>
            </a:r>
            <a:r>
              <a:rPr lang="en-GB" sz="1400" dirty="0" err="1">
                <a:latin typeface="Comic Sans MS" pitchFamily="66" charset="0"/>
              </a:rPr>
              <a:t>chaud</a:t>
            </a:r>
            <a:endParaRPr lang="en-GB" sz="1400" dirty="0">
              <a:latin typeface="Comic Sans MS" pitchFamily="66" charset="0"/>
            </a:endParaRPr>
          </a:p>
          <a:p>
            <a:pPr>
              <a:spcBef>
                <a:spcPct val="50000"/>
              </a:spcBef>
            </a:pPr>
            <a:r>
              <a:rPr lang="en-GB" sz="1400" dirty="0">
                <a:latin typeface="Comic Sans MS" pitchFamily="66" charset="0"/>
              </a:rPr>
              <a:t>2. Il y a des </a:t>
            </a:r>
            <a:r>
              <a:rPr lang="en-GB" sz="1400" dirty="0" err="1">
                <a:latin typeface="Comic Sans MS" pitchFamily="66" charset="0"/>
              </a:rPr>
              <a:t>nuages</a:t>
            </a:r>
            <a:endParaRPr lang="en-GB" sz="1400" dirty="0">
              <a:latin typeface="Comic Sans MS" pitchFamily="66" charset="0"/>
            </a:endParaRPr>
          </a:p>
          <a:p>
            <a:pPr>
              <a:spcBef>
                <a:spcPct val="50000"/>
              </a:spcBef>
            </a:pPr>
            <a:r>
              <a:rPr lang="en-GB" sz="1400" dirty="0">
                <a:latin typeface="Comic Sans MS" pitchFamily="66" charset="0"/>
              </a:rPr>
              <a:t>3. Il </a:t>
            </a:r>
            <a:r>
              <a:rPr lang="en-GB" sz="1400" dirty="0" err="1">
                <a:latin typeface="Comic Sans MS" pitchFamily="66" charset="0"/>
              </a:rPr>
              <a:t>pleut</a:t>
            </a:r>
            <a:endParaRPr lang="en-GB" sz="1400" dirty="0">
              <a:latin typeface="Comic Sans MS" pitchFamily="66" charset="0"/>
            </a:endParaRPr>
          </a:p>
        </p:txBody>
      </p:sp>
      <p:sp>
        <p:nvSpPr>
          <p:cNvPr id="1052" name="Text Box 38"/>
          <p:cNvSpPr txBox="1">
            <a:spLocks noChangeArrowheads="1"/>
          </p:cNvSpPr>
          <p:nvPr/>
        </p:nvSpPr>
        <p:spPr bwMode="auto">
          <a:xfrm>
            <a:off x="4151314" y="2420939"/>
            <a:ext cx="2016125" cy="954107"/>
          </a:xfrm>
          <a:prstGeom prst="rect">
            <a:avLst/>
          </a:prstGeom>
          <a:noFill/>
          <a:ln w="9525">
            <a:noFill/>
            <a:miter lim="800000"/>
            <a:headEnd/>
            <a:tailEnd/>
          </a:ln>
          <a:effectLst/>
        </p:spPr>
        <p:txBody>
          <a:bodyPr>
            <a:spAutoFit/>
          </a:bodyPr>
          <a:lstStyle/>
          <a:p>
            <a:pPr>
              <a:spcBef>
                <a:spcPct val="50000"/>
              </a:spcBef>
            </a:pPr>
            <a:r>
              <a:rPr lang="en-GB" sz="1400" dirty="0">
                <a:latin typeface="Comic Sans MS" pitchFamily="66" charset="0"/>
              </a:rPr>
              <a:t>1. Il y a du </a:t>
            </a:r>
            <a:r>
              <a:rPr lang="en-GB" sz="1400" dirty="0" err="1">
                <a:latin typeface="Comic Sans MS" pitchFamily="66" charset="0"/>
              </a:rPr>
              <a:t>brouillard</a:t>
            </a:r>
            <a:endParaRPr lang="en-GB" sz="1400" dirty="0">
              <a:latin typeface="Comic Sans MS" pitchFamily="66" charset="0"/>
            </a:endParaRPr>
          </a:p>
          <a:p>
            <a:pPr>
              <a:spcBef>
                <a:spcPct val="50000"/>
              </a:spcBef>
            </a:pPr>
            <a:r>
              <a:rPr lang="en-GB" sz="1400" dirty="0">
                <a:latin typeface="Comic Sans MS" pitchFamily="66" charset="0"/>
              </a:rPr>
              <a:t>2. Il fait </a:t>
            </a:r>
            <a:r>
              <a:rPr lang="en-GB" sz="1400" dirty="0" err="1">
                <a:latin typeface="Comic Sans MS" pitchFamily="66" charset="0"/>
              </a:rPr>
              <a:t>chaud</a:t>
            </a:r>
            <a:endParaRPr lang="en-GB" sz="1400" dirty="0">
              <a:latin typeface="Comic Sans MS" pitchFamily="66" charset="0"/>
            </a:endParaRPr>
          </a:p>
          <a:p>
            <a:pPr>
              <a:spcBef>
                <a:spcPct val="50000"/>
              </a:spcBef>
            </a:pPr>
            <a:r>
              <a:rPr lang="en-GB" sz="1400" dirty="0">
                <a:latin typeface="Comic Sans MS" pitchFamily="66" charset="0"/>
              </a:rPr>
              <a:t>3. Il y a du </a:t>
            </a:r>
            <a:r>
              <a:rPr lang="en-GB" sz="1400" dirty="0" err="1">
                <a:latin typeface="Comic Sans MS" pitchFamily="66" charset="0"/>
              </a:rPr>
              <a:t>soleil</a:t>
            </a:r>
            <a:endParaRPr lang="en-GB" sz="1400" dirty="0">
              <a:latin typeface="Comic Sans MS" pitchFamily="66" charset="0"/>
            </a:endParaRPr>
          </a:p>
        </p:txBody>
      </p:sp>
      <p:sp>
        <p:nvSpPr>
          <p:cNvPr id="1053" name="Text Box 39"/>
          <p:cNvSpPr txBox="1">
            <a:spLocks noChangeArrowheads="1"/>
          </p:cNvSpPr>
          <p:nvPr/>
        </p:nvSpPr>
        <p:spPr bwMode="auto">
          <a:xfrm>
            <a:off x="6167439" y="2420939"/>
            <a:ext cx="1728787" cy="954107"/>
          </a:xfrm>
          <a:prstGeom prst="rect">
            <a:avLst/>
          </a:prstGeom>
          <a:noFill/>
          <a:ln w="9525">
            <a:noFill/>
            <a:miter lim="800000"/>
            <a:headEnd/>
            <a:tailEnd/>
          </a:ln>
          <a:effectLst/>
        </p:spPr>
        <p:txBody>
          <a:bodyPr>
            <a:spAutoFit/>
          </a:bodyPr>
          <a:lstStyle/>
          <a:p>
            <a:pPr>
              <a:spcBef>
                <a:spcPct val="50000"/>
              </a:spcBef>
            </a:pPr>
            <a:r>
              <a:rPr lang="en-GB" sz="1400" dirty="0">
                <a:latin typeface="Comic Sans MS" pitchFamily="66" charset="0"/>
              </a:rPr>
              <a:t>1. Il fait </a:t>
            </a:r>
            <a:r>
              <a:rPr lang="en-GB" sz="1400" dirty="0" err="1">
                <a:latin typeface="Comic Sans MS" pitchFamily="66" charset="0"/>
              </a:rPr>
              <a:t>froid</a:t>
            </a:r>
            <a:endParaRPr lang="en-GB" sz="1400" dirty="0">
              <a:latin typeface="Comic Sans MS" pitchFamily="66" charset="0"/>
            </a:endParaRPr>
          </a:p>
          <a:p>
            <a:pPr>
              <a:spcBef>
                <a:spcPct val="50000"/>
              </a:spcBef>
            </a:pPr>
            <a:r>
              <a:rPr lang="en-GB" sz="1400" dirty="0">
                <a:latin typeface="Comic Sans MS" pitchFamily="66" charset="0"/>
              </a:rPr>
              <a:t>2. Il </a:t>
            </a:r>
            <a:r>
              <a:rPr lang="en-GB" sz="1400" dirty="0" err="1">
                <a:latin typeface="Comic Sans MS" pitchFamily="66" charset="0"/>
              </a:rPr>
              <a:t>neige</a:t>
            </a:r>
            <a:endParaRPr lang="en-GB" sz="1400" dirty="0">
              <a:latin typeface="Comic Sans MS" pitchFamily="66" charset="0"/>
            </a:endParaRPr>
          </a:p>
          <a:p>
            <a:pPr>
              <a:spcBef>
                <a:spcPct val="50000"/>
              </a:spcBef>
            </a:pPr>
            <a:r>
              <a:rPr lang="en-GB" sz="1400" dirty="0">
                <a:latin typeface="Comic Sans MS" pitchFamily="66" charset="0"/>
              </a:rPr>
              <a:t>3. Il </a:t>
            </a:r>
            <a:r>
              <a:rPr lang="en-GB" sz="1400" dirty="0" err="1">
                <a:latin typeface="Comic Sans MS" pitchFamily="66" charset="0"/>
              </a:rPr>
              <a:t>gèle</a:t>
            </a:r>
            <a:endParaRPr lang="en-GB" sz="1400" dirty="0">
              <a:latin typeface="Comic Sans MS" pitchFamily="66" charset="0"/>
            </a:endParaRPr>
          </a:p>
        </p:txBody>
      </p:sp>
      <p:sp>
        <p:nvSpPr>
          <p:cNvPr id="1054" name="Text Box 40"/>
          <p:cNvSpPr txBox="1">
            <a:spLocks noChangeArrowheads="1"/>
          </p:cNvSpPr>
          <p:nvPr/>
        </p:nvSpPr>
        <p:spPr bwMode="auto">
          <a:xfrm>
            <a:off x="8401050" y="2420939"/>
            <a:ext cx="1871414" cy="954107"/>
          </a:xfrm>
          <a:prstGeom prst="rect">
            <a:avLst/>
          </a:prstGeom>
          <a:noFill/>
          <a:ln w="9525">
            <a:noFill/>
            <a:miter lim="800000"/>
            <a:headEnd/>
            <a:tailEnd/>
          </a:ln>
          <a:effectLst/>
        </p:spPr>
        <p:txBody>
          <a:bodyPr wrap="square">
            <a:spAutoFit/>
          </a:bodyPr>
          <a:lstStyle/>
          <a:p>
            <a:pPr>
              <a:spcBef>
                <a:spcPct val="50000"/>
              </a:spcBef>
            </a:pPr>
            <a:r>
              <a:rPr lang="en-GB" sz="1400" dirty="0">
                <a:latin typeface="Comic Sans MS" pitchFamily="66" charset="0"/>
              </a:rPr>
              <a:t>1. Il y a du vent</a:t>
            </a:r>
          </a:p>
          <a:p>
            <a:pPr>
              <a:spcBef>
                <a:spcPct val="50000"/>
              </a:spcBef>
            </a:pPr>
            <a:r>
              <a:rPr lang="en-GB" sz="1400" dirty="0">
                <a:latin typeface="Comic Sans MS" pitchFamily="66" charset="0"/>
              </a:rPr>
              <a:t>2. Il y a de </a:t>
            </a:r>
            <a:r>
              <a:rPr lang="en-GB" sz="1400" dirty="0" err="1">
                <a:latin typeface="Comic Sans MS" pitchFamily="66" charset="0"/>
              </a:rPr>
              <a:t>l’orage</a:t>
            </a:r>
            <a:endParaRPr lang="en-GB" sz="1400" dirty="0">
              <a:latin typeface="Comic Sans MS" pitchFamily="66" charset="0"/>
            </a:endParaRPr>
          </a:p>
          <a:p>
            <a:pPr>
              <a:spcBef>
                <a:spcPct val="50000"/>
              </a:spcBef>
            </a:pPr>
            <a:r>
              <a:rPr lang="en-GB" sz="1400" dirty="0">
                <a:latin typeface="Comic Sans MS" pitchFamily="66" charset="0"/>
              </a:rPr>
              <a:t>3. Il </a:t>
            </a:r>
            <a:r>
              <a:rPr lang="en-GB" sz="1400" dirty="0" err="1">
                <a:latin typeface="Comic Sans MS" pitchFamily="66" charset="0"/>
              </a:rPr>
              <a:t>gèle</a:t>
            </a:r>
            <a:endParaRPr lang="en-GB" sz="1400" dirty="0">
              <a:latin typeface="Comic Sans MS" pitchFamily="66" charset="0"/>
            </a:endParaRPr>
          </a:p>
        </p:txBody>
      </p:sp>
      <p:pic>
        <p:nvPicPr>
          <p:cNvPr id="1057" name="Picture 43" descr="j0262832"/>
          <p:cNvPicPr>
            <a:picLocks noChangeAspect="1" noChangeArrowheads="1"/>
          </p:cNvPicPr>
          <p:nvPr/>
        </p:nvPicPr>
        <p:blipFill>
          <a:blip r:embed="rId12" cstate="print"/>
          <a:srcRect/>
          <a:stretch>
            <a:fillRect/>
          </a:stretch>
        </p:blipFill>
        <p:spPr bwMode="auto">
          <a:xfrm>
            <a:off x="4367809" y="1268760"/>
            <a:ext cx="1114471" cy="744240"/>
          </a:xfrm>
          <a:prstGeom prst="rect">
            <a:avLst/>
          </a:prstGeom>
          <a:noFill/>
          <a:ln w="9525">
            <a:noFill/>
            <a:miter lim="800000"/>
            <a:headEnd/>
            <a:tailEnd/>
          </a:ln>
        </p:spPr>
      </p:pic>
      <p:pic>
        <p:nvPicPr>
          <p:cNvPr id="1058" name="Picture 44" descr="na01682_"/>
          <p:cNvPicPr>
            <a:picLocks noChangeAspect="1" noChangeArrowheads="1"/>
          </p:cNvPicPr>
          <p:nvPr/>
        </p:nvPicPr>
        <p:blipFill>
          <a:blip r:embed="rId13" cstate="print"/>
          <a:srcRect/>
          <a:stretch>
            <a:fillRect/>
          </a:stretch>
        </p:blipFill>
        <p:spPr bwMode="auto">
          <a:xfrm>
            <a:off x="2279651" y="1268414"/>
            <a:ext cx="936625" cy="612775"/>
          </a:xfrm>
          <a:prstGeom prst="rect">
            <a:avLst/>
          </a:prstGeom>
          <a:noFill/>
          <a:ln w="9525">
            <a:noFill/>
            <a:miter lim="800000"/>
            <a:headEnd/>
            <a:tailEnd/>
          </a:ln>
        </p:spPr>
      </p:pic>
      <p:sp>
        <p:nvSpPr>
          <p:cNvPr id="1060" name="Text Box 46"/>
          <p:cNvSpPr txBox="1">
            <a:spLocks noChangeArrowheads="1"/>
          </p:cNvSpPr>
          <p:nvPr/>
        </p:nvSpPr>
        <p:spPr bwMode="auto">
          <a:xfrm>
            <a:off x="1847851" y="5516564"/>
            <a:ext cx="2016125" cy="954107"/>
          </a:xfrm>
          <a:prstGeom prst="rect">
            <a:avLst/>
          </a:prstGeom>
          <a:noFill/>
          <a:ln w="9525">
            <a:noFill/>
            <a:miter lim="800000"/>
            <a:headEnd/>
            <a:tailEnd/>
          </a:ln>
          <a:effectLst/>
        </p:spPr>
        <p:txBody>
          <a:bodyPr>
            <a:spAutoFit/>
          </a:bodyPr>
          <a:lstStyle/>
          <a:p>
            <a:pPr>
              <a:spcBef>
                <a:spcPct val="50000"/>
              </a:spcBef>
            </a:pPr>
            <a:r>
              <a:rPr lang="en-GB" sz="1400" dirty="0">
                <a:latin typeface="Comic Sans MS" pitchFamily="66" charset="0"/>
              </a:rPr>
              <a:t>1.Il fait beau</a:t>
            </a:r>
          </a:p>
          <a:p>
            <a:pPr>
              <a:spcBef>
                <a:spcPct val="50000"/>
              </a:spcBef>
            </a:pPr>
            <a:r>
              <a:rPr lang="en-GB" sz="1400" dirty="0">
                <a:latin typeface="Comic Sans MS" pitchFamily="66" charset="0"/>
              </a:rPr>
              <a:t>2. Il y a du </a:t>
            </a:r>
            <a:r>
              <a:rPr lang="en-GB" sz="1400" dirty="0" err="1">
                <a:latin typeface="Comic Sans MS" pitchFamily="66" charset="0"/>
              </a:rPr>
              <a:t>soleil</a:t>
            </a:r>
            <a:endParaRPr lang="en-GB" sz="1400" dirty="0">
              <a:latin typeface="Comic Sans MS" pitchFamily="66" charset="0"/>
            </a:endParaRPr>
          </a:p>
          <a:p>
            <a:pPr>
              <a:spcBef>
                <a:spcPct val="50000"/>
              </a:spcBef>
            </a:pPr>
            <a:r>
              <a:rPr lang="en-GB" sz="1400" dirty="0">
                <a:latin typeface="Comic Sans MS" pitchFamily="66" charset="0"/>
              </a:rPr>
              <a:t>3. Il </a:t>
            </a:r>
            <a:r>
              <a:rPr lang="en-GB" sz="1400" dirty="0" err="1">
                <a:latin typeface="Comic Sans MS" pitchFamily="66" charset="0"/>
              </a:rPr>
              <a:t>pleut</a:t>
            </a:r>
            <a:endParaRPr lang="en-GB" sz="1400" dirty="0">
              <a:latin typeface="Comic Sans MS" pitchFamily="66" charset="0"/>
            </a:endParaRPr>
          </a:p>
        </p:txBody>
      </p:sp>
      <p:sp>
        <p:nvSpPr>
          <p:cNvPr id="1061" name="Text Box 47"/>
          <p:cNvSpPr txBox="1">
            <a:spLocks noChangeArrowheads="1"/>
          </p:cNvSpPr>
          <p:nvPr/>
        </p:nvSpPr>
        <p:spPr bwMode="auto">
          <a:xfrm>
            <a:off x="4008438" y="5589589"/>
            <a:ext cx="1871662" cy="954107"/>
          </a:xfrm>
          <a:prstGeom prst="rect">
            <a:avLst/>
          </a:prstGeom>
          <a:noFill/>
          <a:ln w="9525">
            <a:noFill/>
            <a:miter lim="800000"/>
            <a:headEnd/>
            <a:tailEnd/>
          </a:ln>
          <a:effectLst/>
        </p:spPr>
        <p:txBody>
          <a:bodyPr>
            <a:spAutoFit/>
          </a:bodyPr>
          <a:lstStyle/>
          <a:p>
            <a:pPr>
              <a:spcBef>
                <a:spcPct val="50000"/>
              </a:spcBef>
            </a:pPr>
            <a:r>
              <a:rPr lang="en-GB" sz="1400" dirty="0">
                <a:latin typeface="Comic Sans MS" pitchFamily="66" charset="0"/>
              </a:rPr>
              <a:t>1. Il y a du </a:t>
            </a:r>
            <a:r>
              <a:rPr lang="en-GB" sz="1400" dirty="0" err="1">
                <a:latin typeface="Comic Sans MS" pitchFamily="66" charset="0"/>
              </a:rPr>
              <a:t>soleil</a:t>
            </a:r>
            <a:endParaRPr lang="en-GB" sz="1400" dirty="0">
              <a:latin typeface="Comic Sans MS" pitchFamily="66" charset="0"/>
            </a:endParaRPr>
          </a:p>
          <a:p>
            <a:pPr>
              <a:spcBef>
                <a:spcPct val="50000"/>
              </a:spcBef>
            </a:pPr>
            <a:r>
              <a:rPr lang="en-GB" sz="1400" dirty="0">
                <a:latin typeface="Comic Sans MS" pitchFamily="66" charset="0"/>
              </a:rPr>
              <a:t>2. Il y a des </a:t>
            </a:r>
            <a:r>
              <a:rPr lang="en-GB" sz="1400" dirty="0" err="1">
                <a:latin typeface="Comic Sans MS" pitchFamily="66" charset="0"/>
              </a:rPr>
              <a:t>nuages</a:t>
            </a:r>
            <a:endParaRPr lang="en-GB" sz="1400" dirty="0">
              <a:latin typeface="Comic Sans MS" pitchFamily="66" charset="0"/>
            </a:endParaRPr>
          </a:p>
          <a:p>
            <a:pPr>
              <a:spcBef>
                <a:spcPct val="50000"/>
              </a:spcBef>
            </a:pPr>
            <a:r>
              <a:rPr lang="en-GB" sz="1400" dirty="0">
                <a:latin typeface="Comic Sans MS" pitchFamily="66" charset="0"/>
              </a:rPr>
              <a:t>3. Il </a:t>
            </a:r>
            <a:r>
              <a:rPr lang="en-GB" sz="1400" dirty="0" err="1">
                <a:latin typeface="Comic Sans MS" pitchFamily="66" charset="0"/>
              </a:rPr>
              <a:t>neige</a:t>
            </a:r>
            <a:endParaRPr lang="en-GB" sz="1400" dirty="0">
              <a:latin typeface="Comic Sans MS" pitchFamily="66" charset="0"/>
            </a:endParaRPr>
          </a:p>
        </p:txBody>
      </p:sp>
      <p:sp>
        <p:nvSpPr>
          <p:cNvPr id="1062" name="Text Box 48"/>
          <p:cNvSpPr txBox="1">
            <a:spLocks noChangeArrowheads="1"/>
          </p:cNvSpPr>
          <p:nvPr/>
        </p:nvSpPr>
        <p:spPr bwMode="auto">
          <a:xfrm>
            <a:off x="6311901" y="5589589"/>
            <a:ext cx="1871663" cy="954107"/>
          </a:xfrm>
          <a:prstGeom prst="rect">
            <a:avLst/>
          </a:prstGeom>
          <a:noFill/>
          <a:ln w="9525">
            <a:noFill/>
            <a:miter lim="800000"/>
            <a:headEnd/>
            <a:tailEnd/>
          </a:ln>
          <a:effectLst/>
        </p:spPr>
        <p:txBody>
          <a:bodyPr>
            <a:spAutoFit/>
          </a:bodyPr>
          <a:lstStyle/>
          <a:p>
            <a:pPr>
              <a:spcBef>
                <a:spcPct val="50000"/>
              </a:spcBef>
            </a:pPr>
            <a:r>
              <a:rPr lang="en-GB" sz="1400">
                <a:latin typeface="Comic Sans MS" pitchFamily="66" charset="0"/>
              </a:rPr>
              <a:t>1. Il y du brouillard</a:t>
            </a:r>
          </a:p>
          <a:p>
            <a:pPr>
              <a:spcBef>
                <a:spcPct val="50000"/>
              </a:spcBef>
            </a:pPr>
            <a:r>
              <a:rPr lang="en-GB" sz="1400">
                <a:latin typeface="Comic Sans MS" pitchFamily="66" charset="0"/>
              </a:rPr>
              <a:t>2. Il fait froid</a:t>
            </a:r>
          </a:p>
          <a:p>
            <a:pPr>
              <a:spcBef>
                <a:spcPct val="50000"/>
              </a:spcBef>
            </a:pPr>
            <a:r>
              <a:rPr lang="en-GB" sz="1400">
                <a:latin typeface="Comic Sans MS" pitchFamily="66" charset="0"/>
              </a:rPr>
              <a:t>3. Il neige</a:t>
            </a:r>
          </a:p>
        </p:txBody>
      </p:sp>
      <p:sp>
        <p:nvSpPr>
          <p:cNvPr id="1063" name="Text Box 49"/>
          <p:cNvSpPr txBox="1">
            <a:spLocks noChangeArrowheads="1"/>
          </p:cNvSpPr>
          <p:nvPr/>
        </p:nvSpPr>
        <p:spPr bwMode="auto">
          <a:xfrm>
            <a:off x="8401051" y="5589589"/>
            <a:ext cx="1871663" cy="954107"/>
          </a:xfrm>
          <a:prstGeom prst="rect">
            <a:avLst/>
          </a:prstGeom>
          <a:noFill/>
          <a:ln w="9525">
            <a:noFill/>
            <a:miter lim="800000"/>
            <a:headEnd/>
            <a:tailEnd/>
          </a:ln>
          <a:effectLst/>
        </p:spPr>
        <p:txBody>
          <a:bodyPr>
            <a:spAutoFit/>
          </a:bodyPr>
          <a:lstStyle/>
          <a:p>
            <a:pPr>
              <a:spcBef>
                <a:spcPct val="50000"/>
              </a:spcBef>
            </a:pPr>
            <a:r>
              <a:rPr lang="en-GB" sz="1400" dirty="0">
                <a:latin typeface="Comic Sans MS" pitchFamily="66" charset="0"/>
              </a:rPr>
              <a:t>1. Il fait </a:t>
            </a:r>
            <a:r>
              <a:rPr lang="en-GB" sz="1400" dirty="0" err="1">
                <a:latin typeface="Comic Sans MS" pitchFamily="66" charset="0"/>
              </a:rPr>
              <a:t>chaud</a:t>
            </a:r>
            <a:endParaRPr lang="en-GB" sz="1400" dirty="0">
              <a:latin typeface="Comic Sans MS" pitchFamily="66" charset="0"/>
            </a:endParaRPr>
          </a:p>
          <a:p>
            <a:pPr>
              <a:spcBef>
                <a:spcPct val="50000"/>
              </a:spcBef>
            </a:pPr>
            <a:r>
              <a:rPr lang="en-GB" sz="1400" dirty="0">
                <a:latin typeface="Comic Sans MS" pitchFamily="66" charset="0"/>
              </a:rPr>
              <a:t>2. Il </a:t>
            </a:r>
            <a:r>
              <a:rPr lang="en-GB" sz="1400" dirty="0" err="1">
                <a:latin typeface="Comic Sans MS" pitchFamily="66" charset="0"/>
              </a:rPr>
              <a:t>gèle</a:t>
            </a:r>
            <a:endParaRPr lang="en-GB" sz="1400" dirty="0">
              <a:latin typeface="Comic Sans MS" pitchFamily="66" charset="0"/>
            </a:endParaRPr>
          </a:p>
          <a:p>
            <a:pPr>
              <a:spcBef>
                <a:spcPct val="50000"/>
              </a:spcBef>
            </a:pPr>
            <a:r>
              <a:rPr lang="en-GB" sz="1400" dirty="0">
                <a:latin typeface="Comic Sans MS" pitchFamily="66" charset="0"/>
              </a:rPr>
              <a:t>3. Il </a:t>
            </a:r>
            <a:r>
              <a:rPr lang="en-GB" sz="1400" dirty="0" err="1">
                <a:latin typeface="Comic Sans MS" pitchFamily="66" charset="0"/>
              </a:rPr>
              <a:t>pleut</a:t>
            </a:r>
            <a:endParaRPr lang="en-GB" sz="1400" dirty="0">
              <a:latin typeface="Comic Sans MS" pitchFamily="66" charset="0"/>
            </a:endParaRPr>
          </a:p>
        </p:txBody>
      </p:sp>
      <p:pic>
        <p:nvPicPr>
          <p:cNvPr id="1065" name="Picture 51" descr="so01924_"/>
          <p:cNvPicPr>
            <a:picLocks noChangeAspect="1" noChangeArrowheads="1"/>
          </p:cNvPicPr>
          <p:nvPr/>
        </p:nvPicPr>
        <p:blipFill>
          <a:blip r:embed="rId14" cstate="print"/>
          <a:srcRect/>
          <a:stretch>
            <a:fillRect/>
          </a:stretch>
        </p:blipFill>
        <p:spPr bwMode="auto">
          <a:xfrm>
            <a:off x="6672263" y="4300538"/>
            <a:ext cx="792162" cy="728662"/>
          </a:xfrm>
          <a:prstGeom prst="rect">
            <a:avLst/>
          </a:prstGeom>
          <a:noFill/>
          <a:ln w="9525">
            <a:noFill/>
            <a:miter lim="800000"/>
            <a:headEnd/>
            <a:tailEnd/>
          </a:ln>
        </p:spPr>
      </p:pic>
      <p:pic>
        <p:nvPicPr>
          <p:cNvPr id="1066" name="Picture 52" descr="na01203_"/>
          <p:cNvPicPr>
            <a:picLocks noChangeAspect="1" noChangeArrowheads="1"/>
          </p:cNvPicPr>
          <p:nvPr/>
        </p:nvPicPr>
        <p:blipFill>
          <a:blip r:embed="rId15" cstate="print"/>
          <a:srcRect/>
          <a:stretch>
            <a:fillRect/>
          </a:stretch>
        </p:blipFill>
        <p:spPr bwMode="auto">
          <a:xfrm>
            <a:off x="8975726" y="4292600"/>
            <a:ext cx="430213" cy="865188"/>
          </a:xfrm>
          <a:prstGeom prst="rect">
            <a:avLst/>
          </a:prstGeom>
          <a:noFill/>
          <a:ln w="9525">
            <a:noFill/>
            <a:miter lim="800000"/>
            <a:headEnd/>
            <a:tailEnd/>
          </a:ln>
        </p:spPr>
      </p:pic>
      <p:pic>
        <p:nvPicPr>
          <p:cNvPr id="35" name="Picture 34" descr="fait froid.jpg"/>
          <p:cNvPicPr>
            <a:picLocks noChangeAspect="1"/>
          </p:cNvPicPr>
          <p:nvPr/>
        </p:nvPicPr>
        <p:blipFill>
          <a:blip r:embed="rId16" cstate="print"/>
          <a:stretch>
            <a:fillRect/>
          </a:stretch>
        </p:blipFill>
        <p:spPr>
          <a:xfrm>
            <a:off x="6456040" y="1052736"/>
            <a:ext cx="1139146" cy="1075038"/>
          </a:xfrm>
          <a:prstGeom prst="rect">
            <a:avLst/>
          </a:prstGeom>
        </p:spPr>
      </p:pic>
      <p:pic>
        <p:nvPicPr>
          <p:cNvPr id="36" name="Picture 35"/>
          <p:cNvPicPr>
            <a:picLocks noChangeAspect="1" noChangeArrowheads="1"/>
          </p:cNvPicPr>
          <p:nvPr/>
        </p:nvPicPr>
        <p:blipFill>
          <a:blip r:embed="rId17" cstate="print"/>
          <a:srcRect/>
          <a:stretch>
            <a:fillRect/>
          </a:stretch>
        </p:blipFill>
        <p:spPr bwMode="auto">
          <a:xfrm>
            <a:off x="4295800" y="4293097"/>
            <a:ext cx="1155202" cy="865247"/>
          </a:xfrm>
          <a:prstGeom prst="rect">
            <a:avLst/>
          </a:prstGeom>
          <a:noFill/>
          <a:ln w="9525">
            <a:noFill/>
            <a:miter lim="800000"/>
            <a:headEnd/>
            <a:tailEnd/>
          </a:ln>
        </p:spPr>
      </p:pic>
      <p:pic>
        <p:nvPicPr>
          <p:cNvPr id="43" name="Picture 42" descr="gele.jpg"/>
          <p:cNvPicPr>
            <a:picLocks noChangeAspect="1"/>
          </p:cNvPicPr>
          <p:nvPr/>
        </p:nvPicPr>
        <p:blipFill>
          <a:blip r:embed="rId18" cstate="print"/>
          <a:stretch>
            <a:fillRect/>
          </a:stretch>
        </p:blipFill>
        <p:spPr>
          <a:xfrm>
            <a:off x="8732222" y="1029852"/>
            <a:ext cx="990245" cy="990245"/>
          </a:xfrm>
          <a:prstGeom prst="rect">
            <a:avLst/>
          </a:prstGeom>
        </p:spPr>
      </p:pic>
      <p:pic>
        <p:nvPicPr>
          <p:cNvPr id="44" name="Picture 3"/>
          <p:cNvPicPr>
            <a:picLocks noChangeAspect="1" noChangeArrowheads="1"/>
          </p:cNvPicPr>
          <p:nvPr/>
        </p:nvPicPr>
        <p:blipFill>
          <a:blip r:embed="rId19" cstate="print"/>
          <a:srcRect/>
          <a:stretch>
            <a:fillRect/>
          </a:stretch>
        </p:blipFill>
        <p:spPr bwMode="auto">
          <a:xfrm>
            <a:off x="2392644" y="4159101"/>
            <a:ext cx="893047" cy="1156000"/>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fld id="{92A183B4-9CE4-4976-B302-BDE71DDD2759}" type="datetime2">
              <a:rPr lang="fr-FR" smtClean="0"/>
              <a:t>vendredi 17 juin 2022</a:t>
            </a:fld>
            <a:endParaRPr lang="en-GB"/>
          </a:p>
        </p:txBody>
      </p:sp>
    </p:spTree>
    <p:controls>
      <mc:AlternateContent xmlns:mc="http://schemas.openxmlformats.org/markup-compatibility/2006">
        <mc:Choice xmlns:v="urn:schemas-microsoft-com:vml" Requires="v">
          <p:control spid="1042" name="Image3" r:id="rId2" imgW="428760" imgH="447840"/>
        </mc:Choice>
        <mc:Fallback>
          <p:control name="Image3" r:id="rId2" imgW="428760" imgH="447840">
            <p:pic>
              <p:nvPicPr>
                <p:cNvPr id="2" name="Image3" hidden="1"/>
                <p:cNvPicPr preferRelativeResize="0">
                  <a:picLocks noChangeArrowheads="1" noChangeShapeType="1"/>
                </p:cNvPicPr>
                <p:nvPr/>
              </p:nvPicPr>
              <p:blipFill>
                <a:blip r:embed="rId20"/>
                <a:srcRect/>
                <a:stretch>
                  <a:fillRect/>
                </a:stretch>
              </p:blipFill>
              <p:spPr bwMode="auto">
                <a:xfrm>
                  <a:off x="7712075" y="2444750"/>
                  <a:ext cx="431800"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3" name="Image5" r:id="rId3" imgW="504720" imgH="447840"/>
        </mc:Choice>
        <mc:Fallback>
          <p:control name="Image5" r:id="rId3" imgW="504720" imgH="447840">
            <p:pic>
              <p:nvPicPr>
                <p:cNvPr id="3" name="Image5" hidden="1"/>
                <p:cNvPicPr preferRelativeResize="0">
                  <a:picLocks noChangeArrowheads="1" noChangeShapeType="1"/>
                </p:cNvPicPr>
                <p:nvPr/>
              </p:nvPicPr>
              <p:blipFill>
                <a:blip r:embed="rId21"/>
                <a:srcRect/>
                <a:stretch>
                  <a:fillRect/>
                </a:stretch>
              </p:blipFill>
              <p:spPr bwMode="auto">
                <a:xfrm>
                  <a:off x="3390900" y="4471988"/>
                  <a:ext cx="508000"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4" name="Image7" r:id="rId4" imgW="504720" imgH="447840"/>
        </mc:Choice>
        <mc:Fallback>
          <p:control name="Image7" r:id="rId4" imgW="504720" imgH="447840">
            <p:pic>
              <p:nvPicPr>
                <p:cNvPr id="4" name="Image7" hidden="1"/>
                <p:cNvPicPr preferRelativeResize="0">
                  <a:picLocks noChangeArrowheads="1" noChangeShapeType="1"/>
                </p:cNvPicPr>
                <p:nvPr/>
              </p:nvPicPr>
              <p:blipFill>
                <a:blip r:embed="rId21"/>
                <a:srcRect/>
                <a:stretch>
                  <a:fillRect/>
                </a:stretch>
              </p:blipFill>
              <p:spPr bwMode="auto">
                <a:xfrm>
                  <a:off x="7675563" y="4471988"/>
                  <a:ext cx="508000"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5" name="Image1" r:id="rId5" imgW="504720" imgH="447840"/>
        </mc:Choice>
        <mc:Fallback>
          <p:control name="Image1" r:id="rId5" imgW="504720" imgH="447840">
            <p:pic>
              <p:nvPicPr>
                <p:cNvPr id="5" name="Image1" hidden="1"/>
                <p:cNvPicPr preferRelativeResize="0">
                  <a:picLocks noChangeArrowheads="1" noChangeShapeType="1"/>
                </p:cNvPicPr>
                <p:nvPr/>
              </p:nvPicPr>
              <p:blipFill>
                <a:blip r:embed="rId21"/>
                <a:srcRect/>
                <a:stretch>
                  <a:fillRect/>
                </a:stretch>
              </p:blipFill>
              <p:spPr bwMode="auto">
                <a:xfrm>
                  <a:off x="3390901" y="2444750"/>
                  <a:ext cx="504825"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6" name="Image2" r:id="rId6" imgW="504720" imgH="447840"/>
        </mc:Choice>
        <mc:Fallback>
          <p:control name="Image2" r:id="rId6" imgW="504720" imgH="447840">
            <p:pic>
              <p:nvPicPr>
                <p:cNvPr id="6" name="Image2" hidden="1"/>
                <p:cNvPicPr preferRelativeResize="0">
                  <a:picLocks noChangeArrowheads="1" noChangeShapeType="1"/>
                </p:cNvPicPr>
                <p:nvPr/>
              </p:nvPicPr>
              <p:blipFill>
                <a:blip r:embed="rId21"/>
                <a:srcRect/>
                <a:stretch>
                  <a:fillRect/>
                </a:stretch>
              </p:blipFill>
              <p:spPr bwMode="auto">
                <a:xfrm>
                  <a:off x="5588001" y="2444750"/>
                  <a:ext cx="504825"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7" name="Image4" r:id="rId7" imgW="504720" imgH="447840"/>
        </mc:Choice>
        <mc:Fallback>
          <p:control name="Image4" r:id="rId7" imgW="504720" imgH="447840">
            <p:pic>
              <p:nvPicPr>
                <p:cNvPr id="7" name="Image4" hidden="1"/>
                <p:cNvPicPr preferRelativeResize="0">
                  <a:picLocks noChangeArrowheads="1" noChangeShapeType="1"/>
                </p:cNvPicPr>
                <p:nvPr/>
              </p:nvPicPr>
              <p:blipFill>
                <a:blip r:embed="rId21"/>
                <a:srcRect/>
                <a:stretch>
                  <a:fillRect/>
                </a:stretch>
              </p:blipFill>
              <p:spPr bwMode="auto">
                <a:xfrm>
                  <a:off x="9872664" y="2444750"/>
                  <a:ext cx="504825"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8" name="Image6" r:id="rId8" imgW="504720" imgH="447840"/>
        </mc:Choice>
        <mc:Fallback>
          <p:control name="Image6" r:id="rId8" imgW="504720" imgH="447840">
            <p:pic>
              <p:nvPicPr>
                <p:cNvPr id="8" name="Image6" hidden="1"/>
                <p:cNvPicPr preferRelativeResize="0">
                  <a:picLocks noChangeArrowheads="1" noChangeShapeType="1"/>
                </p:cNvPicPr>
                <p:nvPr/>
              </p:nvPicPr>
              <p:blipFill>
                <a:blip r:embed="rId21"/>
                <a:srcRect/>
                <a:stretch>
                  <a:fillRect/>
                </a:stretch>
              </p:blipFill>
              <p:spPr bwMode="auto">
                <a:xfrm>
                  <a:off x="5588000" y="4471988"/>
                  <a:ext cx="508000"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9" name="Image8" r:id="rId9" imgW="504720" imgH="447840"/>
        </mc:Choice>
        <mc:Fallback>
          <p:control name="Image8" r:id="rId9" imgW="504720" imgH="447840">
            <p:pic>
              <p:nvPicPr>
                <p:cNvPr id="9" name="Image8" hidden="1"/>
                <p:cNvPicPr preferRelativeResize="0">
                  <a:picLocks noChangeArrowheads="1" noChangeShapeType="1"/>
                </p:cNvPicPr>
                <p:nvPr/>
              </p:nvPicPr>
              <p:blipFill>
                <a:blip r:embed="rId21"/>
                <a:srcRect/>
                <a:stretch>
                  <a:fillRect/>
                </a:stretch>
              </p:blipFill>
              <p:spPr bwMode="auto">
                <a:xfrm>
                  <a:off x="9872663" y="4471988"/>
                  <a:ext cx="508000" cy="4445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7907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rotWithShape="1">
          <a:blip r:embed="rId2" cstate="print"/>
          <a:srcRect l="27224" t="30032" r="14937" b="32045"/>
          <a:stretch/>
        </p:blipFill>
        <p:spPr>
          <a:xfrm>
            <a:off x="0" y="250721"/>
            <a:ext cx="11984524" cy="5533697"/>
          </a:xfrm>
          <a:prstGeom prst="rect">
            <a:avLst/>
          </a:prstGeom>
        </p:spPr>
      </p:pic>
    </p:spTree>
    <p:extLst>
      <p:ext uri="{BB962C8B-B14F-4D97-AF65-F5344CB8AC3E}">
        <p14:creationId xmlns:p14="http://schemas.microsoft.com/office/powerpoint/2010/main" val="257913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4" y="1357918"/>
            <a:ext cx="6586223" cy="4851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week. You need to revise all of the work that we have done this term, use this presentation for all of the vocab lists.</a:t>
            </a:r>
          </a:p>
          <a:p>
            <a:endParaRPr lang="en-US" sz="2400" b="1" dirty="0"/>
          </a:p>
          <a:p>
            <a:r>
              <a:rPr lang="en-US" sz="2400" b="1" dirty="0"/>
              <a:t>You can also revise on this </a:t>
            </a:r>
            <a:r>
              <a:rPr lang="en-US" sz="2400" b="1" dirty="0" err="1"/>
              <a:t>quizlet</a:t>
            </a:r>
            <a:r>
              <a:rPr lang="en-US" sz="2400" b="1" dirty="0"/>
              <a:t> set:</a:t>
            </a:r>
          </a:p>
          <a:p>
            <a:endParaRPr lang="en-US" sz="2400" b="1" dirty="0"/>
          </a:p>
          <a:p>
            <a:r>
              <a:rPr lang="en-US" sz="2400" dirty="0">
                <a:hlinkClick r:id="rId2"/>
              </a:rPr>
              <a:t>Year 8 term 1 revision</a:t>
            </a:r>
            <a:endParaRPr lang="en-GB" sz="2400" b="1" dirty="0"/>
          </a:p>
        </p:txBody>
      </p:sp>
      <p:pic>
        <p:nvPicPr>
          <p:cNvPr id="1026" name="Picture 2" descr="Revision Stock Illustrations – 2,459 Revisi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46" y="866306"/>
            <a:ext cx="3656419" cy="1965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000" y="619669"/>
            <a:ext cx="3839536" cy="492443"/>
          </a:xfrm>
          <a:prstGeom prst="rect">
            <a:avLst/>
          </a:prstGeom>
          <a:noFill/>
        </p:spPr>
        <p:txBody>
          <a:bodyPr wrap="square" rtlCol="0">
            <a:spAutoFit/>
          </a:bodyPr>
          <a:lstStyle/>
          <a:p>
            <a:r>
              <a:rPr lang="en-GB" sz="2600" b="1" u="sng" dirty="0"/>
              <a:t>WEEK 5 – w/c 3</a:t>
            </a:r>
            <a:r>
              <a:rPr lang="en-GB" sz="2600" b="1" u="sng" baseline="30000" dirty="0"/>
              <a:t>rd</a:t>
            </a:r>
            <a:r>
              <a:rPr lang="en-GB" sz="2600" b="1" u="sng" dirty="0"/>
              <a:t> October</a:t>
            </a:r>
          </a:p>
        </p:txBody>
      </p:sp>
      <p:pic>
        <p:nvPicPr>
          <p:cNvPr id="6" name="Picture 5"/>
          <p:cNvPicPr>
            <a:picLocks noChangeAspect="1"/>
          </p:cNvPicPr>
          <p:nvPr/>
        </p:nvPicPr>
        <p:blipFill>
          <a:blip r:embed="rId4"/>
          <a:stretch>
            <a:fillRect/>
          </a:stretch>
        </p:blipFill>
        <p:spPr>
          <a:xfrm>
            <a:off x="6767661" y="3412050"/>
            <a:ext cx="5593588" cy="2934607"/>
          </a:xfrm>
          <a:prstGeom prst="rect">
            <a:avLst/>
          </a:prstGeom>
        </p:spPr>
      </p:pic>
    </p:spTree>
    <p:extLst>
      <p:ext uri="{BB962C8B-B14F-4D97-AF65-F5344CB8AC3E}">
        <p14:creationId xmlns:p14="http://schemas.microsoft.com/office/powerpoint/2010/main" val="236468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3548055"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6 – w/c  10</a:t>
            </a:r>
            <a:r>
              <a:rPr lang="en-US" sz="2400" b="1" baseline="30000" dirty="0"/>
              <a:t>th</a:t>
            </a:r>
            <a:r>
              <a:rPr lang="en-US" sz="2400" b="1" dirty="0"/>
              <a:t> October</a:t>
            </a:r>
            <a:endParaRPr lang="en-GB" sz="2400" b="1"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a:t>
            </a:r>
            <a:r>
              <a:rPr lang="en-US" sz="2400" b="1" dirty="0" err="1"/>
              <a:t>Mrs</a:t>
            </a:r>
            <a:r>
              <a:rPr lang="en-US" sz="2400" b="1" dirty="0"/>
              <a:t> Millar for the assessment papers. Spend some time revising all of the vocab on these slides from week 1 and the high frequency words on the following slide. </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2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460993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7 w/c 17</a:t>
            </a:r>
            <a:r>
              <a:rPr lang="en-US" sz="2400" b="1" u="sng" baseline="30000" dirty="0"/>
              <a:t>th</a:t>
            </a:r>
            <a:r>
              <a:rPr lang="en-US" sz="2400" b="1" u="sng" dirty="0"/>
              <a:t> October</a:t>
            </a:r>
            <a:endParaRPr lang="en-GB" sz="2400" b="1" u="sng" dirty="0"/>
          </a:p>
        </p:txBody>
      </p:sp>
      <p:sp>
        <p:nvSpPr>
          <p:cNvPr id="3" name="Title 1"/>
          <p:cNvSpPr txBox="1">
            <a:spLocks/>
          </p:cNvSpPr>
          <p:nvPr/>
        </p:nvSpPr>
        <p:spPr>
          <a:xfrm>
            <a:off x="245493" y="925638"/>
            <a:ext cx="6788065"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Film week!</a:t>
            </a:r>
          </a:p>
          <a:p>
            <a:endParaRPr lang="en-US" sz="2400" b="1" dirty="0"/>
          </a:p>
          <a:p>
            <a:r>
              <a:rPr lang="en-US" sz="2400" b="1" dirty="0"/>
              <a:t>Watch Les </a:t>
            </a:r>
            <a:r>
              <a:rPr lang="en-US" sz="2400" b="1" dirty="0" err="1"/>
              <a:t>Choristes</a:t>
            </a:r>
            <a:r>
              <a:rPr lang="en-US" sz="2400" b="1" dirty="0"/>
              <a:t>, this can be found on </a:t>
            </a:r>
            <a:r>
              <a:rPr lang="en-US" sz="2400" b="1" dirty="0" err="1"/>
              <a:t>Clickview</a:t>
            </a:r>
            <a:r>
              <a:rPr lang="en-US" sz="2400" b="1" dirty="0"/>
              <a:t>.</a:t>
            </a:r>
          </a:p>
          <a:p>
            <a:endParaRPr lang="en-US" sz="2400" b="1" dirty="0"/>
          </a:p>
          <a:p>
            <a:r>
              <a:rPr lang="en-US" sz="2400" b="1" dirty="0"/>
              <a:t>Look in the ‘pupils’ section on the school website for information on how to watch films on </a:t>
            </a:r>
            <a:r>
              <a:rPr lang="en-US" sz="2400" b="1" dirty="0" err="1"/>
              <a:t>Clickview</a:t>
            </a:r>
            <a:endParaRPr lang="en-GB" sz="2400" b="1" dirty="0"/>
          </a:p>
        </p:txBody>
      </p:sp>
      <p:pic>
        <p:nvPicPr>
          <p:cNvPr id="2050" name="Picture 2" descr="The Chorus (2004) - IM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858" y="704072"/>
            <a:ext cx="4000278" cy="53575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weet 'Les Choristes' sings a familiar s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062" y="3402301"/>
            <a:ext cx="3988929" cy="265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0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6155" y="330087"/>
            <a:ext cx="4830534" cy="6247694"/>
          </a:xfrm>
          <a:prstGeom prst="rect">
            <a:avLst/>
          </a:prstGeom>
        </p:spPr>
      </p:pic>
    </p:spTree>
    <p:extLst>
      <p:ext uri="{BB962C8B-B14F-4D97-AF65-F5344CB8AC3E}">
        <p14:creationId xmlns:p14="http://schemas.microsoft.com/office/powerpoint/2010/main" val="213342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763" y="2241191"/>
            <a:ext cx="10970216" cy="2696070"/>
          </a:xfrm>
          <a:prstGeom prst="rect">
            <a:avLst/>
          </a:prstGeom>
        </p:spPr>
      </p:pic>
      <p:sp>
        <p:nvSpPr>
          <p:cNvPr id="3" name="Title 1"/>
          <p:cNvSpPr txBox="1">
            <a:spLocks/>
          </p:cNvSpPr>
          <p:nvPr/>
        </p:nvSpPr>
        <p:spPr>
          <a:xfrm>
            <a:off x="212784" y="409106"/>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 w/c 5</a:t>
            </a:r>
            <a:r>
              <a:rPr lang="en-US" sz="2400" b="1" baseline="30000" dirty="0"/>
              <a:t>th</a:t>
            </a:r>
            <a:r>
              <a:rPr lang="en-US" sz="2400" b="1" dirty="0"/>
              <a:t> Sept</a:t>
            </a:r>
          </a:p>
          <a:p>
            <a:r>
              <a:rPr lang="en-US" sz="2400" b="1" dirty="0"/>
              <a:t> vocab</a:t>
            </a:r>
            <a:endParaRPr lang="en-GB" sz="2400" b="1" dirty="0"/>
          </a:p>
        </p:txBody>
      </p:sp>
    </p:spTree>
    <p:extLst>
      <p:ext uri="{BB962C8B-B14F-4D97-AF65-F5344CB8AC3E}">
        <p14:creationId xmlns:p14="http://schemas.microsoft.com/office/powerpoint/2010/main" val="327422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964694" y="2200679"/>
            <a:ext cx="8227306" cy="4398294"/>
          </a:xfrm>
          <a:prstGeom prst="rect">
            <a:avLst/>
          </a:prstGeom>
        </p:spPr>
      </p:pic>
      <p:sp>
        <p:nvSpPr>
          <p:cNvPr id="3" name="TextBox 2"/>
          <p:cNvSpPr txBox="1"/>
          <p:nvPr/>
        </p:nvSpPr>
        <p:spPr>
          <a:xfrm>
            <a:off x="9571703" y="287708"/>
            <a:ext cx="2360508" cy="1446550"/>
          </a:xfrm>
          <a:prstGeom prst="rect">
            <a:avLst/>
          </a:prstGeom>
          <a:noFill/>
        </p:spPr>
        <p:txBody>
          <a:bodyPr wrap="square" rtlCol="0">
            <a:spAutoFit/>
          </a:bodyPr>
          <a:lstStyle/>
          <a:p>
            <a:r>
              <a:rPr lang="en-GB" sz="2200" dirty="0"/>
              <a:t>Once you have learned the family vocab, try the following tasks:</a:t>
            </a:r>
          </a:p>
        </p:txBody>
      </p:sp>
      <p:pic>
        <p:nvPicPr>
          <p:cNvPr id="4" name="Picture 3"/>
          <p:cNvPicPr>
            <a:picLocks noChangeAspect="1"/>
          </p:cNvPicPr>
          <p:nvPr/>
        </p:nvPicPr>
        <p:blipFill>
          <a:blip r:embed="rId5"/>
          <a:stretch>
            <a:fillRect/>
          </a:stretch>
        </p:blipFill>
        <p:spPr>
          <a:xfrm>
            <a:off x="0" y="1622722"/>
            <a:ext cx="3714750" cy="5095875"/>
          </a:xfrm>
          <a:prstGeom prst="rect">
            <a:avLst/>
          </a:prstGeom>
          <a:ln w="57150">
            <a:solidFill>
              <a:schemeClr val="accent1"/>
            </a:solidFill>
          </a:ln>
        </p:spPr>
      </p:pic>
      <p:pic>
        <p:nvPicPr>
          <p:cNvPr id="5" name="064_ks3hefrtb_u9_e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4752" y="1734258"/>
            <a:ext cx="609600" cy="609600"/>
          </a:xfrm>
          <a:prstGeom prst="rect">
            <a:avLst/>
          </a:prstGeom>
        </p:spPr>
      </p:pic>
      <p:pic>
        <p:nvPicPr>
          <p:cNvPr id="6" name="Picture 5"/>
          <p:cNvPicPr>
            <a:picLocks noChangeAspect="1"/>
          </p:cNvPicPr>
          <p:nvPr/>
        </p:nvPicPr>
        <p:blipFill>
          <a:blip r:embed="rId7"/>
          <a:stretch>
            <a:fillRect/>
          </a:stretch>
        </p:blipFill>
        <p:spPr>
          <a:xfrm>
            <a:off x="0" y="155023"/>
            <a:ext cx="3900019" cy="1368152"/>
          </a:xfrm>
          <a:prstGeom prst="rect">
            <a:avLst/>
          </a:prstGeom>
          <a:ln>
            <a:solidFill>
              <a:schemeClr val="accent1"/>
            </a:solidFill>
          </a:ln>
        </p:spPr>
      </p:pic>
    </p:spTree>
    <p:extLst>
      <p:ext uri="{BB962C8B-B14F-4D97-AF65-F5344CB8AC3E}">
        <p14:creationId xmlns:p14="http://schemas.microsoft.com/office/powerpoint/2010/main" val="1112650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0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4800" y="1345275"/>
            <a:ext cx="7629985" cy="3686075"/>
          </a:xfrm>
          <a:prstGeom prst="rect">
            <a:avLst/>
          </a:prstGeom>
        </p:spPr>
      </p:pic>
      <p:sp>
        <p:nvSpPr>
          <p:cNvPr id="3" name="Oval 2"/>
          <p:cNvSpPr/>
          <p:nvPr/>
        </p:nvSpPr>
        <p:spPr>
          <a:xfrm>
            <a:off x="9040761" y="3733492"/>
            <a:ext cx="1401097" cy="129785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566" y="2286942"/>
            <a:ext cx="2360508" cy="1446550"/>
          </a:xfrm>
          <a:prstGeom prst="rect">
            <a:avLst/>
          </a:prstGeom>
          <a:noFill/>
        </p:spPr>
        <p:txBody>
          <a:bodyPr wrap="square" rtlCol="0">
            <a:spAutoFit/>
          </a:bodyPr>
          <a:lstStyle/>
          <a:p>
            <a:r>
              <a:rPr lang="en-GB" sz="2200" dirty="0"/>
              <a:t>Practice the names of the family members on </a:t>
            </a:r>
            <a:r>
              <a:rPr lang="en-GB" sz="2200" dirty="0" err="1"/>
              <a:t>linguascope</a:t>
            </a:r>
            <a:r>
              <a:rPr lang="en-GB" sz="2200" dirty="0"/>
              <a:t>:</a:t>
            </a:r>
          </a:p>
        </p:txBody>
      </p:sp>
    </p:spTree>
    <p:extLst>
      <p:ext uri="{BB962C8B-B14F-4D97-AF65-F5344CB8AC3E}">
        <p14:creationId xmlns:p14="http://schemas.microsoft.com/office/powerpoint/2010/main" val="356033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784" y="2191955"/>
            <a:ext cx="10970201" cy="3651662"/>
          </a:xfrm>
          <a:prstGeom prst="rect">
            <a:avLst/>
          </a:prstGeom>
        </p:spPr>
      </p:pic>
      <p:sp>
        <p:nvSpPr>
          <p:cNvPr id="3" name="Title 1"/>
          <p:cNvSpPr txBox="1">
            <a:spLocks/>
          </p:cNvSpPr>
          <p:nvPr/>
        </p:nvSpPr>
        <p:spPr>
          <a:xfrm>
            <a:off x="212784" y="409106"/>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 w/c 12</a:t>
            </a:r>
            <a:r>
              <a:rPr lang="en-US" sz="2400" b="1" baseline="30000" dirty="0"/>
              <a:t>th</a:t>
            </a:r>
            <a:r>
              <a:rPr lang="en-US" sz="2400" b="1" dirty="0"/>
              <a:t> Sept</a:t>
            </a:r>
          </a:p>
          <a:p>
            <a:r>
              <a:rPr lang="en-US" sz="2400" b="1" dirty="0"/>
              <a:t> vocab</a:t>
            </a:r>
            <a:endParaRPr lang="en-GB" sz="2400" b="1" dirty="0"/>
          </a:p>
        </p:txBody>
      </p:sp>
    </p:spTree>
    <p:extLst>
      <p:ext uri="{BB962C8B-B14F-4D97-AF65-F5344CB8AC3E}">
        <p14:creationId xmlns:p14="http://schemas.microsoft.com/office/powerpoint/2010/main" val="118171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43355" y="213966"/>
            <a:ext cx="3495675" cy="3657600"/>
          </a:xfrm>
          <a:prstGeom prst="rect">
            <a:avLst/>
          </a:prstGeom>
        </p:spPr>
      </p:pic>
      <p:sp>
        <p:nvSpPr>
          <p:cNvPr id="3" name="TextBox 2"/>
          <p:cNvSpPr txBox="1"/>
          <p:nvPr/>
        </p:nvSpPr>
        <p:spPr>
          <a:xfrm>
            <a:off x="294968" y="213966"/>
            <a:ext cx="2360508" cy="1446550"/>
          </a:xfrm>
          <a:prstGeom prst="rect">
            <a:avLst/>
          </a:prstGeom>
          <a:noFill/>
        </p:spPr>
        <p:txBody>
          <a:bodyPr wrap="square" rtlCol="0">
            <a:spAutoFit/>
          </a:bodyPr>
          <a:lstStyle/>
          <a:p>
            <a:r>
              <a:rPr lang="en-GB" sz="2200" b="1" dirty="0"/>
              <a:t>Once you have learned the family vocab, try the following tasks:</a:t>
            </a:r>
          </a:p>
        </p:txBody>
      </p:sp>
      <p:sp>
        <p:nvSpPr>
          <p:cNvPr id="4" name="TextBox 3"/>
          <p:cNvSpPr txBox="1"/>
          <p:nvPr/>
        </p:nvSpPr>
        <p:spPr>
          <a:xfrm>
            <a:off x="5882847" y="628129"/>
            <a:ext cx="2360508" cy="1785104"/>
          </a:xfrm>
          <a:prstGeom prst="rect">
            <a:avLst/>
          </a:prstGeom>
          <a:noFill/>
        </p:spPr>
        <p:txBody>
          <a:bodyPr wrap="square" rtlCol="0">
            <a:spAutoFit/>
          </a:bodyPr>
          <a:lstStyle/>
          <a:p>
            <a:r>
              <a:rPr lang="en-GB" sz="2200" dirty="0"/>
              <a:t>Fill in the gaps to make the sentences, what do the expressions mean?</a:t>
            </a:r>
          </a:p>
        </p:txBody>
      </p:sp>
      <p:sp>
        <p:nvSpPr>
          <p:cNvPr id="5" name="TextBox 4"/>
          <p:cNvSpPr txBox="1"/>
          <p:nvPr/>
        </p:nvSpPr>
        <p:spPr>
          <a:xfrm>
            <a:off x="2882812" y="1017791"/>
            <a:ext cx="2772698" cy="1785104"/>
          </a:xfrm>
          <a:prstGeom prst="rect">
            <a:avLst/>
          </a:prstGeom>
          <a:noFill/>
        </p:spPr>
        <p:txBody>
          <a:bodyPr wrap="square" rtlCol="0">
            <a:spAutoFit/>
          </a:bodyPr>
          <a:lstStyle/>
          <a:p>
            <a:r>
              <a:rPr lang="en-GB" sz="2200" dirty="0"/>
              <a:t>Make a poster out of the vocab on the previous page, and draw a picture for each expression.</a:t>
            </a:r>
          </a:p>
        </p:txBody>
      </p:sp>
      <p:sp>
        <p:nvSpPr>
          <p:cNvPr id="6" name="Rectangle 5"/>
          <p:cNvSpPr/>
          <p:nvPr/>
        </p:nvSpPr>
        <p:spPr>
          <a:xfrm>
            <a:off x="6807763" y="5479092"/>
            <a:ext cx="5083443" cy="923330"/>
          </a:xfrm>
          <a:prstGeom prst="rect">
            <a:avLst/>
          </a:prstGeom>
        </p:spPr>
        <p:txBody>
          <a:bodyPr wrap="none">
            <a:spAutoFit/>
          </a:bodyPr>
          <a:lstStyle/>
          <a:p>
            <a:r>
              <a:rPr lang="en-GB" dirty="0">
                <a:solidFill>
                  <a:srgbClr val="303545"/>
                </a:solidFill>
                <a:latin typeface="hurme_no2-webfont"/>
              </a:rPr>
              <a:t>Do some practice of the expressions by playing </a:t>
            </a:r>
          </a:p>
          <a:p>
            <a:r>
              <a:rPr lang="en-GB" dirty="0">
                <a:solidFill>
                  <a:srgbClr val="303545"/>
                </a:solidFill>
                <a:latin typeface="hurme_no2-webfont"/>
              </a:rPr>
              <a:t>the games in this </a:t>
            </a:r>
            <a:r>
              <a:rPr lang="en-GB" dirty="0" err="1">
                <a:solidFill>
                  <a:srgbClr val="303545"/>
                </a:solidFill>
                <a:latin typeface="hurme_no2-webfont"/>
              </a:rPr>
              <a:t>quizlet</a:t>
            </a:r>
            <a:r>
              <a:rPr lang="en-GB" dirty="0">
                <a:solidFill>
                  <a:srgbClr val="303545"/>
                </a:solidFill>
                <a:latin typeface="hurme_no2-webfont"/>
              </a:rPr>
              <a:t> set</a:t>
            </a:r>
          </a:p>
          <a:p>
            <a:r>
              <a:rPr lang="en-GB" dirty="0">
                <a:solidFill>
                  <a:srgbClr val="303545"/>
                </a:solidFill>
                <a:latin typeface="hurme_no2-webfont"/>
                <a:hlinkClick r:id="rId3"/>
              </a:rPr>
              <a:t>Quizlet</a:t>
            </a:r>
            <a:endParaRPr lang="en-GB" dirty="0"/>
          </a:p>
        </p:txBody>
      </p:sp>
      <p:pic>
        <p:nvPicPr>
          <p:cNvPr id="7" name="Picture 3"/>
          <p:cNvPicPr>
            <a:picLocks noChangeAspect="1" noChangeArrowheads="1"/>
          </p:cNvPicPr>
          <p:nvPr/>
        </p:nvPicPr>
        <p:blipFill>
          <a:blip r:embed="rId4" cstate="print"/>
          <a:srcRect/>
          <a:stretch>
            <a:fillRect/>
          </a:stretch>
        </p:blipFill>
        <p:spPr bwMode="auto">
          <a:xfrm>
            <a:off x="43161" y="3067665"/>
            <a:ext cx="5224629" cy="3578162"/>
          </a:xfrm>
          <a:prstGeom prst="rect">
            <a:avLst/>
          </a:prstGeom>
          <a:noFill/>
          <a:ln w="9525">
            <a:noFill/>
            <a:miter lim="800000"/>
            <a:headEnd/>
            <a:tailEnd/>
          </a:ln>
        </p:spPr>
      </p:pic>
      <p:sp>
        <p:nvSpPr>
          <p:cNvPr id="8" name="TextBox 7"/>
          <p:cNvSpPr txBox="1"/>
          <p:nvPr/>
        </p:nvSpPr>
        <p:spPr>
          <a:xfrm>
            <a:off x="4290403" y="3914563"/>
            <a:ext cx="2772698" cy="1446550"/>
          </a:xfrm>
          <a:prstGeom prst="rect">
            <a:avLst/>
          </a:prstGeom>
          <a:noFill/>
        </p:spPr>
        <p:txBody>
          <a:bodyPr wrap="square" rtlCol="0">
            <a:spAutoFit/>
          </a:bodyPr>
          <a:lstStyle/>
          <a:p>
            <a:r>
              <a:rPr lang="en-GB" sz="2200" dirty="0"/>
              <a:t>Make some sentences out of this grid, then translate them into English</a:t>
            </a:r>
          </a:p>
        </p:txBody>
      </p:sp>
    </p:spTree>
    <p:extLst>
      <p:ext uri="{BB962C8B-B14F-4D97-AF65-F5344CB8AC3E}">
        <p14:creationId xmlns:p14="http://schemas.microsoft.com/office/powerpoint/2010/main" val="3899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943" y="1927551"/>
            <a:ext cx="10609643" cy="3718400"/>
          </a:xfrm>
          <a:prstGeom prst="rect">
            <a:avLst/>
          </a:prstGeom>
        </p:spPr>
      </p:pic>
      <p:sp>
        <p:nvSpPr>
          <p:cNvPr id="3" name="Title 1"/>
          <p:cNvSpPr txBox="1">
            <a:spLocks/>
          </p:cNvSpPr>
          <p:nvPr/>
        </p:nvSpPr>
        <p:spPr>
          <a:xfrm>
            <a:off x="212784" y="409106"/>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 w/c 19</a:t>
            </a:r>
            <a:r>
              <a:rPr lang="en-US" sz="2400" b="1" baseline="30000" dirty="0"/>
              <a:t>th</a:t>
            </a:r>
            <a:r>
              <a:rPr lang="en-US" sz="2400" b="1" dirty="0"/>
              <a:t> Sept</a:t>
            </a:r>
          </a:p>
          <a:p>
            <a:r>
              <a:rPr lang="en-US" sz="2400" b="1" dirty="0"/>
              <a:t> vocab</a:t>
            </a:r>
            <a:endParaRPr lang="en-GB" sz="2400" b="1" dirty="0"/>
          </a:p>
        </p:txBody>
      </p:sp>
    </p:spTree>
    <p:extLst>
      <p:ext uri="{BB962C8B-B14F-4D97-AF65-F5344CB8AC3E}">
        <p14:creationId xmlns:p14="http://schemas.microsoft.com/office/powerpoint/2010/main" val="183916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065" y="1050093"/>
            <a:ext cx="6519927" cy="4421560"/>
          </a:xfrm>
          <a:prstGeom prst="rect">
            <a:avLst/>
          </a:prstGeom>
        </p:spPr>
      </p:pic>
      <p:sp>
        <p:nvSpPr>
          <p:cNvPr id="3" name="TextBox 2"/>
          <p:cNvSpPr txBox="1"/>
          <p:nvPr/>
        </p:nvSpPr>
        <p:spPr>
          <a:xfrm>
            <a:off x="1484799" y="126763"/>
            <a:ext cx="8562109" cy="923330"/>
          </a:xfrm>
          <a:prstGeom prst="rect">
            <a:avLst/>
          </a:prstGeom>
          <a:noFill/>
        </p:spPr>
        <p:txBody>
          <a:bodyPr wrap="square" rtlCol="0">
            <a:spAutoFit/>
          </a:bodyPr>
          <a:lstStyle/>
          <a:p>
            <a:r>
              <a:rPr lang="en-GB" dirty="0"/>
              <a:t>Once you have learned the food and drink vocabulary, match up the pictures with the words below. Then make some sentences about what you eat or drink for breakfast and lunch using the sentence builder.</a:t>
            </a:r>
          </a:p>
        </p:txBody>
      </p:sp>
      <p:pic>
        <p:nvPicPr>
          <p:cNvPr id="4" name="Picture 3"/>
          <p:cNvPicPr>
            <a:picLocks noChangeAspect="1"/>
          </p:cNvPicPr>
          <p:nvPr/>
        </p:nvPicPr>
        <p:blipFill>
          <a:blip r:embed="rId3"/>
          <a:stretch>
            <a:fillRect/>
          </a:stretch>
        </p:blipFill>
        <p:spPr>
          <a:xfrm>
            <a:off x="6858395" y="3511595"/>
            <a:ext cx="5186122" cy="2918701"/>
          </a:xfrm>
          <a:prstGeom prst="rect">
            <a:avLst/>
          </a:prstGeom>
        </p:spPr>
      </p:pic>
    </p:spTree>
    <p:extLst>
      <p:ext uri="{BB962C8B-B14F-4D97-AF65-F5344CB8AC3E}">
        <p14:creationId xmlns:p14="http://schemas.microsoft.com/office/powerpoint/2010/main" val="1779701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646</Words>
  <Application>Microsoft Office PowerPoint</Application>
  <PresentationFormat>Widescreen</PresentationFormat>
  <Paragraphs>79</Paragraphs>
  <Slides>19</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Comic Sans MS</vt:lpstr>
      <vt:lpstr>hurme_no2-webfont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21</cp:revision>
  <dcterms:created xsi:type="dcterms:W3CDTF">2021-09-01T11:16:35Z</dcterms:created>
  <dcterms:modified xsi:type="dcterms:W3CDTF">2022-06-17T19:12:17Z</dcterms:modified>
</cp:coreProperties>
</file>