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2" r:id="rId3"/>
    <p:sldId id="257" r:id="rId4"/>
    <p:sldId id="268" r:id="rId5"/>
    <p:sldId id="314" r:id="rId6"/>
    <p:sldId id="295" r:id="rId7"/>
    <p:sldId id="315" r:id="rId8"/>
    <p:sldId id="269" r:id="rId9"/>
    <p:sldId id="258" r:id="rId10"/>
    <p:sldId id="316" r:id="rId11"/>
    <p:sldId id="317" r:id="rId12"/>
    <p:sldId id="318" r:id="rId13"/>
    <p:sldId id="259" r:id="rId14"/>
    <p:sldId id="319" r:id="rId15"/>
    <p:sldId id="321" r:id="rId16"/>
    <p:sldId id="320" r:id="rId17"/>
    <p:sldId id="322" r:id="rId18"/>
    <p:sldId id="260" r:id="rId19"/>
    <p:sldId id="291" r:id="rId20"/>
    <p:sldId id="273" r:id="rId21"/>
    <p:sldId id="287" r:id="rId22"/>
    <p:sldId id="323" r:id="rId23"/>
    <p:sldId id="261" r:id="rId24"/>
    <p:sldId id="263"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5BB04-2E92-46FE-B771-F494274BA14C}"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8260C-8A79-4C8E-B438-EC1D798DCA60}" type="slidenum">
              <a:rPr lang="en-GB" smtClean="0"/>
              <a:t>‹#›</a:t>
            </a:fld>
            <a:endParaRPr lang="en-GB"/>
          </a:p>
        </p:txBody>
      </p:sp>
    </p:spTree>
    <p:extLst>
      <p:ext uri="{BB962C8B-B14F-4D97-AF65-F5344CB8AC3E}">
        <p14:creationId xmlns:p14="http://schemas.microsoft.com/office/powerpoint/2010/main" val="196285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Match for use later in the lesson </a:t>
            </a:r>
          </a:p>
        </p:txBody>
      </p:sp>
      <p:sp>
        <p:nvSpPr>
          <p:cNvPr id="4" name="Slide Number Placeholder 3"/>
          <p:cNvSpPr>
            <a:spLocks noGrp="1"/>
          </p:cNvSpPr>
          <p:nvPr>
            <p:ph type="sldNum" sz="quarter" idx="10"/>
          </p:nvPr>
        </p:nvSpPr>
        <p:spPr/>
        <p:txBody>
          <a:bodyPr/>
          <a:lstStyle/>
          <a:p>
            <a:fld id="{43A85C58-914A-42C6-86F9-C30E4467E0F9}" type="slidenum">
              <a:rPr lang="en-GB" smtClean="0"/>
              <a:t>6</a:t>
            </a:fld>
            <a:endParaRPr lang="en-GB"/>
          </a:p>
        </p:txBody>
      </p:sp>
    </p:spTree>
    <p:extLst>
      <p:ext uri="{BB962C8B-B14F-4D97-AF65-F5344CB8AC3E}">
        <p14:creationId xmlns:p14="http://schemas.microsoft.com/office/powerpoint/2010/main" val="332896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Vocab sheet; learn vocabulary</a:t>
            </a:r>
            <a:r>
              <a:rPr lang="en-GB" baseline="0" dirty="0"/>
              <a:t> for homework plus writing task </a:t>
            </a:r>
            <a:endParaRPr lang="en-GB" dirty="0"/>
          </a:p>
        </p:txBody>
      </p:sp>
      <p:sp>
        <p:nvSpPr>
          <p:cNvPr id="4" name="Slide Number Placeholder 3"/>
          <p:cNvSpPr>
            <a:spLocks noGrp="1"/>
          </p:cNvSpPr>
          <p:nvPr>
            <p:ph type="sldNum" sz="quarter" idx="10"/>
          </p:nvPr>
        </p:nvSpPr>
        <p:spPr/>
        <p:txBody>
          <a:bodyPr/>
          <a:lstStyle/>
          <a:p>
            <a:fld id="{43A85C58-914A-42C6-86F9-C30E4467E0F9}" type="slidenum">
              <a:rPr lang="en-GB" smtClean="0"/>
              <a:t>8</a:t>
            </a:fld>
            <a:endParaRPr lang="en-GB"/>
          </a:p>
        </p:txBody>
      </p:sp>
    </p:spTree>
    <p:extLst>
      <p:ext uri="{BB962C8B-B14F-4D97-AF65-F5344CB8AC3E}">
        <p14:creationId xmlns:p14="http://schemas.microsoft.com/office/powerpoint/2010/main" val="171397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a:solidFill>
                  <a:schemeClr val="tx1"/>
                </a:solidFill>
                <a:effectLst/>
                <a:latin typeface="+mn-lt"/>
                <a:ea typeface="+mn-ea"/>
                <a:cs typeface="+mn-cs"/>
              </a:rPr>
              <a:t>¿Qué tal estás?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How are you?</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¿Qué te duele?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 duele el estómago?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Does your stomach hurt?</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el brazo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arm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el estómago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stomach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el pie.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foot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la cabeza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head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la espalda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back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la garganta.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throat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la mano / la pierna.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hand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 la pierna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leg hurts.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duelen los dientes.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teeth hurt</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duelen los oídos.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ears hurt / I have earache.</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 duelen los ojos.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eyes hurt.</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Learn these two columns:</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Tengo catarro.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have a cold.</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Tengo náuseas.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feel sick / nauseous. </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Tengo quemaduras del sol.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have sunburn.</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Tengo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tos</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I have a cough.</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Estoy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cansado</a:t>
            </a:r>
            <a:r>
              <a:rPr lang="en-GB" sz="1200" kern="1200" dirty="0">
                <a:solidFill>
                  <a:schemeClr val="tx1"/>
                </a:solidFill>
                <a:effectLst/>
                <a:latin typeface="+mn-lt"/>
                <a:ea typeface="+mn-ea"/>
                <a:cs typeface="+mn-cs"/>
              </a:rPr>
              <a:t>/a.</a:t>
            </a:r>
          </a:p>
          <a:p>
            <a:r>
              <a:rPr lang="en-GB" sz="1200" i="1" kern="1200" dirty="0">
                <a:solidFill>
                  <a:schemeClr val="tx1"/>
                </a:solidFill>
                <a:effectLst/>
                <a:latin typeface="+mn-lt"/>
                <a:ea typeface="+mn-ea"/>
                <a:cs typeface="+mn-cs"/>
              </a:rPr>
              <a:t>I’m tired.</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Estoy enfermo/a.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I’m ill.</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 me encuentro bien.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don’t feel well.</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Tengo</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pierna</a:t>
            </a:r>
            <a:r>
              <a:rPr lang="en-GB" sz="1200" kern="1200" dirty="0">
                <a:solidFill>
                  <a:schemeClr val="tx1"/>
                </a:solidFill>
                <a:effectLst/>
                <a:latin typeface="+mn-lt"/>
                <a:ea typeface="+mn-ea"/>
                <a:cs typeface="+mn-cs"/>
              </a:rPr>
              <a:t> rota</a:t>
            </a:r>
          </a:p>
          <a:p>
            <a:r>
              <a:rPr lang="en-GB" sz="1200" i="1" kern="1200" dirty="0">
                <a:solidFill>
                  <a:schemeClr val="tx1"/>
                </a:solidFill>
                <a:effectLst/>
                <a:latin typeface="+mn-lt"/>
                <a:ea typeface="+mn-ea"/>
                <a:cs typeface="+mn-cs"/>
              </a:rPr>
              <a:t>I have a broken leg</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Tengo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diarrea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have diarrhoea </a:t>
            </a:r>
            <a:endParaRPr lang="en-GB"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Tengo fiebre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have a fever</a:t>
            </a:r>
            <a:endParaRPr lang="en-GB"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Tengo una picadura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have an insect bite</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Tengo gripe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have the flu</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Tengo calor/frío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am hot/cold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CD4A964-DDCA-4820-84EA-4A1248E82FD4}" type="slidenum">
              <a:rPr lang="en-GB" smtClean="0"/>
              <a:t>19</a:t>
            </a:fld>
            <a:endParaRPr lang="en-GB"/>
          </a:p>
        </p:txBody>
      </p:sp>
    </p:spTree>
    <p:extLst>
      <p:ext uri="{BB962C8B-B14F-4D97-AF65-F5344CB8AC3E}">
        <p14:creationId xmlns:p14="http://schemas.microsoft.com/office/powerpoint/2010/main" val="49354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jpe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uk/imgres?imgurl=http://www.uaa.alaska.edu/studentlifeandleadership/activities/images/pizza_ua-1.jpg&amp;imgrefurl=http://www.uaa.alaska.edu/studentlifeandleadership/activities/summer-events.cfm&amp;usg=__RJDUK6O6-cOuN-4GRtWjTQ0h8mo=&amp;h=413&amp;w=550&amp;sz=108&amp;hl=en&amp;start=3&amp;tbnid=LH8YjumXFTbJUM:&amp;tbnh=100&amp;tbnw=133&amp;prev=/images?q=pizza&amp;gbv=2&amp;hl=en" TargetMode="External"/><Relationship Id="rId13" Type="http://schemas.openxmlformats.org/officeDocument/2006/relationships/image" Target="../media/image16.jpeg"/><Relationship Id="rId18" Type="http://schemas.openxmlformats.org/officeDocument/2006/relationships/image" Target="../media/image19.jpeg"/><Relationship Id="rId26" Type="http://schemas.openxmlformats.org/officeDocument/2006/relationships/image" Target="../media/image23.jpeg"/><Relationship Id="rId3" Type="http://schemas.openxmlformats.org/officeDocument/2006/relationships/image" Target="../media/image9.jpeg"/><Relationship Id="rId21" Type="http://schemas.openxmlformats.org/officeDocument/2006/relationships/hyperlink" Target="http://images.google.co.uk/imgres?imgurl=http://www.salmonellablog.com/Oranges_and_juice.jpg&amp;imgrefurl=http://www.salmonellablog.com/articles/salmonella-recalls/&amp;usg=__3MFVyFxDN1Vi6IZrK-fmD8VwEqM=&amp;h=323&amp;w=300&amp;sz=17&amp;hl=en&amp;start=2&amp;tbnid=fBBQ4VmFpyjTXM:&amp;tbnh=118&amp;tbnw=110&amp;prev=/images?q=orange+juice&amp;gbv=2&amp;hl=en" TargetMode="External"/><Relationship Id="rId34" Type="http://schemas.openxmlformats.org/officeDocument/2006/relationships/image" Target="../media/image27.jpeg"/><Relationship Id="rId7" Type="http://schemas.openxmlformats.org/officeDocument/2006/relationships/image" Target="../media/image12.jpeg"/><Relationship Id="rId12" Type="http://schemas.openxmlformats.org/officeDocument/2006/relationships/hyperlink" Target="http://images.google.co.uk/imgres?imgurl=http://www.freefoto.com/images/9905/05/9905_05_31---Chips-with-salt-and-vinegar_web.jpg&amp;imgrefurl=http://www.freefoto.com/preview/9905-05-31?ffid=9905-05-31&amp;usg=__iRvUDNHFW227EfDaowlppZAhMbM=&amp;h=400&amp;w=600&amp;sz=272&amp;hl=en&amp;start=1&amp;tbnid=FViS5OolWH005M:&amp;tbnh=90&amp;tbnw=135&amp;prev=/images?q=chips&amp;gbv=2&amp;hl=en" TargetMode="External"/><Relationship Id="rId17" Type="http://schemas.openxmlformats.org/officeDocument/2006/relationships/hyperlink" Target="http://images.google.co.uk/imgres?imgurl=http://www.changetovegan.com/wp-content/uploads/2009/08/Fruit.jpg&amp;imgrefurl=http://www.changetovegan.com/page/2/&amp;usg=__6WQqTz7DOSFViRl9UiaGajil3PI=&amp;h=341&amp;w=400&amp;sz=32&amp;hl=en&amp;start=7&amp;tbnid=SXkXSQ3Zq9b5PM:&amp;tbnh=106&amp;tbnw=124&amp;prev=/images?q=fruit&amp;gbv=2&amp;hl=en&amp;sa=X" TargetMode="External"/><Relationship Id="rId25" Type="http://schemas.openxmlformats.org/officeDocument/2006/relationships/hyperlink" Target="http://images.google.co.uk/imgres?imgurl=http://www.goodhousekeeping.com/cm/goodhousekeeping/images/sH/italian-herb-roasted-chicken-fb.jpg&amp;imgrefurl=http://www.goodhousekeeping.com/money/budget/spend-less-grocery-store&amp;usg=__KDQkXhcs6Zh40d0nCakuit64L70=&amp;h=325&amp;w=325&amp;sz=36&amp;hl=en&amp;start=1&amp;tbnid=_GpgeJjCBEIBkM:&amp;tbnh=118&amp;tbnw=118&amp;prev=/images?q=chicken+to+eat&amp;gbv=2&amp;hl=en" TargetMode="External"/><Relationship Id="rId33" Type="http://schemas.openxmlformats.org/officeDocument/2006/relationships/hyperlink" Target="http://images.google.co.uk/imgres?imgurl=http://www.ceepackaging.com/wp-content/uploads/postcovers/post_1418/cover.JPG&amp;imgrefurl=http://www.ceepackaging.com/2008/04/09/glacial-mineral-water-launches/&amp;usg=__frEVMO0vPL0qtDfuVuTGpF4KDoQ=&amp;h=4345&amp;w=5686&amp;sz=1935&amp;hl=en&amp;start=16&amp;tbnid=dFqQlE0BrkYGiM:&amp;tbnh=115&amp;tbnw=150&amp;prev=/images?q=mineral+water&amp;gbv=2&amp;hl=en" TargetMode="External"/><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0.jpeg"/><Relationship Id="rId29" Type="http://schemas.openxmlformats.org/officeDocument/2006/relationships/hyperlink" Target="http://images.google.co.uk/imgres?imgurl=http://thecalloftheland.files.wordpress.com/2009/04/vegetables.jpg&amp;imgrefurl=http://thecalloftheland.wordpress.com/2009/04/&amp;usg=___X5uFPJNP-q2vWS4Xoc3zsbJ0mk=&amp;h=300&amp;w=300&amp;sz=156&amp;hl=en&amp;start=3&amp;tbnid=JepWe1_WWnd3MM:&amp;tbnh=116&amp;tbnw=116&amp;prev=/images?q=vegetables&amp;gbv=2&amp;hl=en" TargetMode="Externa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jpeg"/><Relationship Id="rId24" Type="http://schemas.openxmlformats.org/officeDocument/2006/relationships/image" Target="../media/image22.jpeg"/><Relationship Id="rId32" Type="http://schemas.openxmlformats.org/officeDocument/2006/relationships/image" Target="../media/image26.jpeg"/><Relationship Id="rId5" Type="http://schemas.openxmlformats.org/officeDocument/2006/relationships/image" Target="../media/image10.jpeg"/><Relationship Id="rId15" Type="http://schemas.openxmlformats.org/officeDocument/2006/relationships/hyperlink" Target="http://images.google.co.uk/imgres?imgurl=http://menwithpens.ca/wp-content/uploads/2008/01/hotdog.jpg&amp;imgrefurl=http://menwithpens.ca/7-weird-things-about-james&amp;usg=__5NCXU8cHVH0V-KxQFRDhkZuvthY=&amp;h=355&amp;w=290&amp;sz=59&amp;hl=en&amp;start=16&amp;tbnid=HtJqz29S4pf42M:&amp;tbnh=121&amp;tbnw=99&amp;prev=/images?q=hotdog&amp;gbv=2&amp;hl=en" TargetMode="External"/><Relationship Id="rId23" Type="http://schemas.openxmlformats.org/officeDocument/2006/relationships/hyperlink" Target="http://images.google.co.uk/imgres?imgurl=http://dtoxify.files.wordpress.com/2009/03/cereal_selection.jpg&amp;imgrefurl=http://dtoxify.wordpress.com/2009/03/04/bht/&amp;usg=__T2SNXbsFNRX0b-kjLWtohkzlX4o=&amp;h=855&amp;w=828&amp;sz=136&amp;hl=en&amp;start=1&amp;tbnid=xMMhRlyVd3DPYM:&amp;tbnh=145&amp;tbnw=140&amp;prev=/images?q=cereal&amp;gbv=2&amp;hl=en" TargetMode="External"/><Relationship Id="rId28" Type="http://schemas.openxmlformats.org/officeDocument/2006/relationships/image" Target="../media/image24.jpeg"/><Relationship Id="rId10" Type="http://schemas.openxmlformats.org/officeDocument/2006/relationships/image" Target="../media/image14.jpeg"/><Relationship Id="rId19" Type="http://schemas.openxmlformats.org/officeDocument/2006/relationships/hyperlink" Target="http://images.google.co.uk/imgres?imgurl=http://www.nutrisport.co.za/breakfast/yoghurt.jpg&amp;imgrefurl=http://www.thenakedscientists.com/forum/index.php?topic=7882.0&amp;usg=__F3ndV_uuNqBOsDXAXeCUHISlR0E=&amp;h=296&amp;w=266&amp;sz=21&amp;hl=en&amp;start=6&amp;tbnid=W_6GACP_xmM5YM:&amp;tbnh=116&amp;tbnw=104&amp;prev=/images?q=yoghurt&amp;gbv=2&amp;hl=en" TargetMode="External"/><Relationship Id="rId31" Type="http://schemas.openxmlformats.org/officeDocument/2006/relationships/hyperlink" Target="http://images.google.co.uk/imgres?imgurl=http://medicineworld.org/images/blogs/3-2007/fish.jpg&amp;imgrefurl=http://medicineworld.org/news/news-archives/weight-watch-news/July-20-2007.html&amp;usg=__PrVOemUwWff2_AbEA18ECPk3-cI=&amp;h=300&amp;w=400&amp;sz=29&amp;hl=en&amp;start=1&amp;tbnid=S1H_eWJvDPHbtM:&amp;tbnh=93&amp;tbnw=124&amp;prev=/images?q=fish+to+eat&amp;gbv=2&amp;hl=en" TargetMode="External"/><Relationship Id="rId4" Type="http://schemas.openxmlformats.org/officeDocument/2006/relationships/hyperlink" Target="http://images.google.co.uk/imgres?imgurl=http://1000awesomethings.files.wordpress.com/2009/04/hamburger.jpg&amp;imgrefurl=http://1000awesomethings.com/2009/04/07/793-all-the-food-that-comes-out-of-a-cow/&amp;usg=__0-apx7vUusnRbEYPqimLoT1DXaE=&amp;h=240&amp;w=320&amp;sz=15&amp;hl=en&amp;start=3&amp;tbnid=QvhBFZV7oh01iM:&amp;tbnh=89&amp;tbnw=118&amp;prev=/images?q=hamburger&amp;gbv=2&amp;hl=en" TargetMode="External"/><Relationship Id="rId9" Type="http://schemas.openxmlformats.org/officeDocument/2006/relationships/image" Target="../media/image13.jpeg"/><Relationship Id="rId14" Type="http://schemas.openxmlformats.org/officeDocument/2006/relationships/image" Target="../media/image17.jpeg"/><Relationship Id="rId22" Type="http://schemas.openxmlformats.org/officeDocument/2006/relationships/image" Target="../media/image21.jpeg"/><Relationship Id="rId27" Type="http://schemas.openxmlformats.org/officeDocument/2006/relationships/hyperlink" Target="http://images.google.co.uk/imgres?imgurl=http://www.antioxidant-fruits.com/images/bananas1.jpg&amp;imgrefurl=http://www.antioxidant-fruits.com/banana.html&amp;usg=__pJqTYlBRIResjfWN4hGo2DAdQiI=&amp;h=390&amp;w=504&amp;sz=15&amp;hl=en&amp;start=9&amp;tbnid=sMOrv_lmrupN8M:&amp;tbnh=101&amp;tbnw=130&amp;prev=/images?q=banana&amp;gbv=2&amp;hl=en" TargetMode="External"/><Relationship Id="rId30" Type="http://schemas.openxmlformats.org/officeDocument/2006/relationships/image" Target="../media/image25.jpeg"/><Relationship Id="rId35"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Spanish TERM 6</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6" name="Picture 5">
            <a:extLst>
              <a:ext uri="{FF2B5EF4-FFF2-40B4-BE49-F238E27FC236}">
                <a16:creationId xmlns:a16="http://schemas.microsoft.com/office/drawing/2014/main" xmlns="" id="{C08DFF1F-0C39-4065-9218-B6AEA89C9174}"/>
              </a:ext>
            </a:extLst>
          </p:cNvPr>
          <p:cNvPicPr/>
          <p:nvPr/>
        </p:nvPicPr>
        <p:blipFill>
          <a:blip r:embed="rId4">
            <a:extLst>
              <a:ext uri="{28A0092B-C50C-407E-A947-70E740481C1C}">
                <a14:useLocalDpi xmlns:a14="http://schemas.microsoft.com/office/drawing/2010/main" val="0"/>
              </a:ext>
            </a:extLst>
          </a:blip>
          <a:stretch>
            <a:fillRect/>
          </a:stretch>
        </p:blipFill>
        <p:spPr>
          <a:xfrm>
            <a:off x="10891041" y="0"/>
            <a:ext cx="1176655" cy="997585"/>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8D3A66-FD76-461D-B103-3B84D75ED75A}"/>
              </a:ext>
            </a:extLst>
          </p:cNvPr>
          <p:cNvPicPr>
            <a:picLocks noChangeAspect="1"/>
          </p:cNvPicPr>
          <p:nvPr/>
        </p:nvPicPr>
        <p:blipFill>
          <a:blip r:embed="rId2"/>
          <a:stretch>
            <a:fillRect/>
          </a:stretch>
        </p:blipFill>
        <p:spPr>
          <a:xfrm>
            <a:off x="1047818" y="189503"/>
            <a:ext cx="10096364" cy="6668497"/>
          </a:xfrm>
          <a:prstGeom prst="rect">
            <a:avLst/>
          </a:prstGeom>
        </p:spPr>
      </p:pic>
      <p:sp>
        <p:nvSpPr>
          <p:cNvPr id="3" name="TextBox 2">
            <a:extLst>
              <a:ext uri="{FF2B5EF4-FFF2-40B4-BE49-F238E27FC236}">
                <a16:creationId xmlns:a16="http://schemas.microsoft.com/office/drawing/2014/main" xmlns="" id="{B2722E4D-4DC7-418C-A773-55C0312869DF}"/>
              </a:ext>
            </a:extLst>
          </p:cNvPr>
          <p:cNvSpPr txBox="1"/>
          <p:nvPr/>
        </p:nvSpPr>
        <p:spPr>
          <a:xfrm>
            <a:off x="1776549" y="248377"/>
            <a:ext cx="6257108" cy="369332"/>
          </a:xfrm>
          <a:prstGeom prst="rect">
            <a:avLst/>
          </a:prstGeom>
          <a:solidFill>
            <a:schemeClr val="bg1"/>
          </a:solidFill>
        </p:spPr>
        <p:txBody>
          <a:bodyPr wrap="square" rtlCol="0">
            <a:spAutoFit/>
          </a:bodyPr>
          <a:lstStyle/>
          <a:p>
            <a:r>
              <a:rPr lang="en-US" dirty="0"/>
              <a:t>What is his routine? Write the correct letter a- h for each picture</a:t>
            </a:r>
            <a:endParaRPr lang="en-GB" dirty="0"/>
          </a:p>
        </p:txBody>
      </p:sp>
    </p:spTree>
    <p:extLst>
      <p:ext uri="{BB962C8B-B14F-4D97-AF65-F5344CB8AC3E}">
        <p14:creationId xmlns:p14="http://schemas.microsoft.com/office/powerpoint/2010/main" val="32605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802E812-E2EA-4CAF-8263-7BFCCAFCC434}"/>
              </a:ext>
            </a:extLst>
          </p:cNvPr>
          <p:cNvPicPr>
            <a:picLocks noChangeAspect="1"/>
          </p:cNvPicPr>
          <p:nvPr/>
        </p:nvPicPr>
        <p:blipFill>
          <a:blip r:embed="rId2"/>
          <a:stretch>
            <a:fillRect/>
          </a:stretch>
        </p:blipFill>
        <p:spPr>
          <a:xfrm>
            <a:off x="7336290" y="3219586"/>
            <a:ext cx="4033127" cy="2645637"/>
          </a:xfrm>
          <a:prstGeom prst="rect">
            <a:avLst/>
          </a:prstGeom>
        </p:spPr>
      </p:pic>
      <p:pic>
        <p:nvPicPr>
          <p:cNvPr id="3" name="Picture 2">
            <a:extLst>
              <a:ext uri="{FF2B5EF4-FFF2-40B4-BE49-F238E27FC236}">
                <a16:creationId xmlns:a16="http://schemas.microsoft.com/office/drawing/2014/main" xmlns="" id="{9B81CFCF-CE80-45BD-8CAE-4F9749CDAC1F}"/>
              </a:ext>
            </a:extLst>
          </p:cNvPr>
          <p:cNvPicPr>
            <a:picLocks noChangeAspect="1"/>
          </p:cNvPicPr>
          <p:nvPr/>
        </p:nvPicPr>
        <p:blipFill>
          <a:blip r:embed="rId3"/>
          <a:stretch>
            <a:fillRect/>
          </a:stretch>
        </p:blipFill>
        <p:spPr>
          <a:xfrm>
            <a:off x="1438946" y="3219586"/>
            <a:ext cx="4914773" cy="2890294"/>
          </a:xfrm>
          <a:prstGeom prst="rect">
            <a:avLst/>
          </a:prstGeom>
        </p:spPr>
      </p:pic>
      <p:sp>
        <p:nvSpPr>
          <p:cNvPr id="4" name="TextBox 3">
            <a:extLst>
              <a:ext uri="{FF2B5EF4-FFF2-40B4-BE49-F238E27FC236}">
                <a16:creationId xmlns:a16="http://schemas.microsoft.com/office/drawing/2014/main" xmlns="" id="{F5DB55C2-29A5-4AB3-8078-29999CFA5800}"/>
              </a:ext>
            </a:extLst>
          </p:cNvPr>
          <p:cNvSpPr txBox="1"/>
          <p:nvPr/>
        </p:nvSpPr>
        <p:spPr>
          <a:xfrm>
            <a:off x="836023" y="731520"/>
            <a:ext cx="7994468" cy="1692771"/>
          </a:xfrm>
          <a:prstGeom prst="rect">
            <a:avLst/>
          </a:prstGeom>
          <a:noFill/>
        </p:spPr>
        <p:txBody>
          <a:bodyPr wrap="square" rtlCol="0">
            <a:spAutoFit/>
          </a:bodyPr>
          <a:lstStyle/>
          <a:p>
            <a:r>
              <a:rPr lang="en-US" sz="2600" dirty="0"/>
              <a:t>Log in to the beginner section of </a:t>
            </a:r>
            <a:r>
              <a:rPr lang="en-US" sz="2600" dirty="0" err="1"/>
              <a:t>Linguascope</a:t>
            </a:r>
            <a:r>
              <a:rPr lang="en-US" sz="2600" dirty="0"/>
              <a:t> and play some of the games to practice the daily routine phrases. </a:t>
            </a:r>
          </a:p>
          <a:p>
            <a:endParaRPr lang="en-US" sz="2600" dirty="0"/>
          </a:p>
          <a:p>
            <a:r>
              <a:rPr lang="en-US" sz="2600" dirty="0"/>
              <a:t>Username – </a:t>
            </a:r>
            <a:r>
              <a:rPr lang="en-US" sz="2600" dirty="0" err="1"/>
              <a:t>kingshill</a:t>
            </a:r>
            <a:r>
              <a:rPr lang="en-US" sz="2600" dirty="0"/>
              <a:t>          Password – </a:t>
            </a:r>
            <a:r>
              <a:rPr lang="en-US" sz="2600" dirty="0" smtClean="0"/>
              <a:t>love4langs</a:t>
            </a:r>
            <a:endParaRPr lang="en-GB" sz="2600" dirty="0"/>
          </a:p>
        </p:txBody>
      </p:sp>
      <p:sp>
        <p:nvSpPr>
          <p:cNvPr id="5" name="Oval 4">
            <a:extLst>
              <a:ext uri="{FF2B5EF4-FFF2-40B4-BE49-F238E27FC236}">
                <a16:creationId xmlns:a16="http://schemas.microsoft.com/office/drawing/2014/main" xmlns="" id="{0232D4D3-403A-485D-87FF-C4AF14F190B7}"/>
              </a:ext>
            </a:extLst>
          </p:cNvPr>
          <p:cNvSpPr/>
          <p:nvPr/>
        </p:nvSpPr>
        <p:spPr>
          <a:xfrm>
            <a:off x="4119836" y="3020241"/>
            <a:ext cx="2651760" cy="28902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80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
            <a:ext cx="4248472" cy="8463855"/>
          </a:xfrm>
          <a:prstGeom prst="rect">
            <a:avLst/>
          </a:prstGeom>
          <a:noFill/>
        </p:spPr>
        <p:txBody>
          <a:bodyPr wrap="square" rtlCol="0">
            <a:spAutoFit/>
          </a:bodyPr>
          <a:lstStyle/>
          <a:p>
            <a:r>
              <a:rPr lang="en-GB" sz="2400" b="1" dirty="0" err="1">
                <a:solidFill>
                  <a:srgbClr val="7030A0"/>
                </a:solidFill>
                <a:latin typeface="Comic Sans MS" pitchFamily="66" charset="0"/>
              </a:rPr>
              <a:t>Por</a:t>
            </a:r>
            <a:r>
              <a:rPr lang="en-GB" sz="2400" b="1" dirty="0">
                <a:solidFill>
                  <a:srgbClr val="7030A0"/>
                </a:solidFill>
                <a:latin typeface="Comic Sans MS" pitchFamily="66" charset="0"/>
              </a:rPr>
              <a:t> la </a:t>
            </a:r>
            <a:r>
              <a:rPr lang="en-GB" sz="2400" b="1" dirty="0" err="1">
                <a:solidFill>
                  <a:srgbClr val="7030A0"/>
                </a:solidFill>
                <a:latin typeface="Comic Sans MS" pitchFamily="66" charset="0"/>
              </a:rPr>
              <a:t>mañana</a:t>
            </a:r>
            <a:endParaRPr lang="en-GB" sz="2400" b="1" dirty="0">
              <a:solidFill>
                <a:srgbClr val="7030A0"/>
              </a:solidFill>
              <a:latin typeface="Comic Sans MS" pitchFamily="66" charset="0"/>
            </a:endParaRPr>
          </a:p>
          <a:p>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despierto</a:t>
            </a:r>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levanto</a:t>
            </a:r>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ducho</a:t>
            </a:r>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visto</a:t>
            </a:r>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peino</a:t>
            </a:r>
            <a:endParaRPr lang="en-GB" sz="2400" b="1" dirty="0">
              <a:solidFill>
                <a:srgbClr val="7030A0"/>
              </a:solidFill>
              <a:latin typeface="Comic Sans MS" pitchFamily="66" charset="0"/>
            </a:endParaRPr>
          </a:p>
          <a:p>
            <a:r>
              <a:rPr lang="en-GB" sz="2400" b="1" dirty="0" err="1">
                <a:solidFill>
                  <a:srgbClr val="7030A0"/>
                </a:solidFill>
                <a:latin typeface="Comic Sans MS" pitchFamily="66" charset="0"/>
              </a:rPr>
              <a:t>Desayuno</a:t>
            </a:r>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lavo</a:t>
            </a:r>
            <a:r>
              <a:rPr lang="en-GB" sz="2400" b="1" dirty="0">
                <a:solidFill>
                  <a:srgbClr val="7030A0"/>
                </a:solidFill>
                <a:latin typeface="Comic Sans MS" pitchFamily="66" charset="0"/>
              </a:rPr>
              <a:t> los </a:t>
            </a:r>
            <a:r>
              <a:rPr lang="en-GB" sz="2400" b="1" dirty="0" err="1">
                <a:solidFill>
                  <a:srgbClr val="7030A0"/>
                </a:solidFill>
                <a:latin typeface="Comic Sans MS" pitchFamily="66" charset="0"/>
              </a:rPr>
              <a:t>dientes</a:t>
            </a:r>
            <a:endParaRPr lang="en-GB" sz="2400" b="1" dirty="0">
              <a:solidFill>
                <a:srgbClr val="7030A0"/>
              </a:solidFill>
              <a:latin typeface="Comic Sans MS" pitchFamily="66" charset="0"/>
            </a:endParaRPr>
          </a:p>
          <a:p>
            <a:r>
              <a:rPr lang="en-GB" sz="2400" b="1" dirty="0" err="1">
                <a:solidFill>
                  <a:srgbClr val="7030A0"/>
                </a:solidFill>
                <a:latin typeface="Comic Sans MS" pitchFamily="66" charset="0"/>
              </a:rPr>
              <a:t>Voy</a:t>
            </a:r>
            <a:r>
              <a:rPr lang="en-GB" sz="2400" b="1" dirty="0">
                <a:solidFill>
                  <a:srgbClr val="7030A0"/>
                </a:solidFill>
                <a:latin typeface="Comic Sans MS" pitchFamily="66" charset="0"/>
              </a:rPr>
              <a:t> al </a:t>
            </a:r>
            <a:r>
              <a:rPr lang="en-GB" sz="2400" b="1" dirty="0" err="1">
                <a:solidFill>
                  <a:srgbClr val="7030A0"/>
                </a:solidFill>
                <a:latin typeface="Comic Sans MS" pitchFamily="66" charset="0"/>
              </a:rPr>
              <a:t>colegio</a:t>
            </a:r>
            <a:endParaRPr lang="en-GB" sz="2400" b="1" dirty="0">
              <a:solidFill>
                <a:srgbClr val="7030A0"/>
              </a:solidFill>
              <a:latin typeface="Comic Sans MS" pitchFamily="66" charset="0"/>
            </a:endParaRPr>
          </a:p>
          <a:p>
            <a:endParaRPr lang="en-GB" sz="2400" b="1" dirty="0">
              <a:solidFill>
                <a:srgbClr val="7030A0"/>
              </a:solidFill>
              <a:latin typeface="Comic Sans MS" pitchFamily="66" charset="0"/>
            </a:endParaRPr>
          </a:p>
          <a:p>
            <a:r>
              <a:rPr lang="en-GB" sz="2400" b="1" dirty="0" err="1">
                <a:solidFill>
                  <a:srgbClr val="7030A0"/>
                </a:solidFill>
                <a:latin typeface="Comic Sans MS" pitchFamily="66" charset="0"/>
              </a:rPr>
              <a:t>Por</a:t>
            </a:r>
            <a:r>
              <a:rPr lang="en-GB" sz="2400" b="1" dirty="0">
                <a:solidFill>
                  <a:srgbClr val="7030A0"/>
                </a:solidFill>
                <a:latin typeface="Comic Sans MS" pitchFamily="66" charset="0"/>
              </a:rPr>
              <a:t> la </a:t>
            </a:r>
            <a:r>
              <a:rPr lang="en-GB" sz="2400" b="1" dirty="0" err="1">
                <a:solidFill>
                  <a:srgbClr val="7030A0"/>
                </a:solidFill>
                <a:latin typeface="Comic Sans MS" pitchFamily="66" charset="0"/>
              </a:rPr>
              <a:t>tarde</a:t>
            </a:r>
            <a:endParaRPr lang="en-GB" sz="2400" b="1" dirty="0">
              <a:solidFill>
                <a:srgbClr val="7030A0"/>
              </a:solidFill>
              <a:latin typeface="Comic Sans MS" pitchFamily="66" charset="0"/>
            </a:endParaRPr>
          </a:p>
          <a:p>
            <a:endParaRPr lang="en-GB" sz="2400" b="1" dirty="0">
              <a:solidFill>
                <a:srgbClr val="7030A0"/>
              </a:solidFill>
              <a:latin typeface="Comic Sans MS" pitchFamily="66" charset="0"/>
            </a:endParaRPr>
          </a:p>
          <a:p>
            <a:r>
              <a:rPr lang="en-GB" sz="2400" b="1" dirty="0" err="1">
                <a:solidFill>
                  <a:srgbClr val="7030A0"/>
                </a:solidFill>
                <a:latin typeface="Comic Sans MS" pitchFamily="66" charset="0"/>
              </a:rPr>
              <a:t>Hago</a:t>
            </a:r>
            <a:r>
              <a:rPr lang="en-GB" sz="2400" b="1" dirty="0">
                <a:solidFill>
                  <a:srgbClr val="7030A0"/>
                </a:solidFill>
                <a:latin typeface="Comic Sans MS" pitchFamily="66" charset="0"/>
              </a:rPr>
              <a:t> mi </a:t>
            </a:r>
            <a:r>
              <a:rPr lang="en-GB" sz="2400" b="1" dirty="0" err="1">
                <a:solidFill>
                  <a:srgbClr val="7030A0"/>
                </a:solidFill>
                <a:latin typeface="Comic Sans MS" pitchFamily="66" charset="0"/>
              </a:rPr>
              <a:t>deberes</a:t>
            </a:r>
            <a:endParaRPr lang="en-GB" sz="2400" b="1" dirty="0">
              <a:solidFill>
                <a:srgbClr val="7030A0"/>
              </a:solidFill>
              <a:latin typeface="Comic Sans MS" pitchFamily="66" charset="0"/>
            </a:endParaRPr>
          </a:p>
          <a:p>
            <a:r>
              <a:rPr lang="en-GB" sz="2400" b="1" dirty="0" err="1">
                <a:solidFill>
                  <a:srgbClr val="7030A0"/>
                </a:solidFill>
                <a:latin typeface="Comic Sans MS" pitchFamily="66" charset="0"/>
              </a:rPr>
              <a:t>Veo</a:t>
            </a:r>
            <a:r>
              <a:rPr lang="en-GB" sz="2400" b="1" dirty="0">
                <a:solidFill>
                  <a:srgbClr val="7030A0"/>
                </a:solidFill>
                <a:latin typeface="Comic Sans MS" pitchFamily="66" charset="0"/>
              </a:rPr>
              <a:t> la </a:t>
            </a:r>
            <a:r>
              <a:rPr lang="en-GB" sz="2400" b="1" dirty="0" err="1">
                <a:solidFill>
                  <a:srgbClr val="7030A0"/>
                </a:solidFill>
                <a:latin typeface="Comic Sans MS" pitchFamily="66" charset="0"/>
              </a:rPr>
              <a:t>televisión</a:t>
            </a:r>
            <a:endParaRPr lang="en-GB" sz="2400" b="1" dirty="0">
              <a:solidFill>
                <a:srgbClr val="7030A0"/>
              </a:solidFill>
              <a:latin typeface="Comic Sans MS" pitchFamily="66" charset="0"/>
            </a:endParaRPr>
          </a:p>
          <a:p>
            <a:r>
              <a:rPr lang="en-GB" sz="2400" b="1" dirty="0" err="1">
                <a:solidFill>
                  <a:srgbClr val="7030A0"/>
                </a:solidFill>
                <a:latin typeface="Comic Sans MS" pitchFamily="66" charset="0"/>
              </a:rPr>
              <a:t>Ceno</a:t>
            </a:r>
            <a:endParaRPr lang="en-GB" sz="2400" b="1" dirty="0">
              <a:solidFill>
                <a:srgbClr val="7030A0"/>
              </a:solidFill>
              <a:latin typeface="Comic Sans MS" pitchFamily="66" charset="0"/>
            </a:endParaRP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lavo</a:t>
            </a:r>
            <a:r>
              <a:rPr lang="en-GB" sz="2400" b="1" dirty="0">
                <a:solidFill>
                  <a:srgbClr val="7030A0"/>
                </a:solidFill>
                <a:latin typeface="Comic Sans MS" pitchFamily="66" charset="0"/>
              </a:rPr>
              <a:t> </a:t>
            </a:r>
          </a:p>
          <a:p>
            <a:r>
              <a:rPr lang="en-GB" sz="2400" b="1" dirty="0">
                <a:solidFill>
                  <a:srgbClr val="7030A0"/>
                </a:solidFill>
                <a:latin typeface="Comic Sans MS" pitchFamily="66" charset="0"/>
              </a:rPr>
              <a:t>Me </a:t>
            </a:r>
            <a:r>
              <a:rPr lang="en-GB" sz="2400" b="1" dirty="0" err="1">
                <a:solidFill>
                  <a:srgbClr val="7030A0"/>
                </a:solidFill>
                <a:latin typeface="Comic Sans MS" pitchFamily="66" charset="0"/>
              </a:rPr>
              <a:t>acuesto</a:t>
            </a:r>
            <a:endParaRPr lang="en-GB" sz="2400" b="1" dirty="0">
              <a:solidFill>
                <a:srgbClr val="7030A0"/>
              </a:solidFill>
              <a:latin typeface="Comic Sans MS" pitchFamily="66" charset="0"/>
            </a:endParaRPr>
          </a:p>
          <a:p>
            <a:endParaRPr lang="en-GB" sz="2800" b="1" dirty="0">
              <a:latin typeface="Comic Sans MS" pitchFamily="66" charset="0"/>
            </a:endParaRPr>
          </a:p>
          <a:p>
            <a:endParaRPr lang="en-GB" sz="2800" b="1" dirty="0">
              <a:latin typeface="Comic Sans MS" pitchFamily="66" charset="0"/>
            </a:endParaRPr>
          </a:p>
          <a:p>
            <a:endParaRPr lang="en-GB" sz="2800" b="1" dirty="0">
              <a:latin typeface="Comic Sans MS" pitchFamily="66" charset="0"/>
            </a:endParaRPr>
          </a:p>
          <a:p>
            <a:endParaRPr lang="en-GB" sz="2800" b="1" dirty="0">
              <a:latin typeface="Comic Sans MS" pitchFamily="66" charset="0"/>
            </a:endParaRPr>
          </a:p>
        </p:txBody>
      </p:sp>
      <p:sp>
        <p:nvSpPr>
          <p:cNvPr id="5" name="TextBox 4"/>
          <p:cNvSpPr txBox="1"/>
          <p:nvPr/>
        </p:nvSpPr>
        <p:spPr>
          <a:xfrm>
            <a:off x="6176392" y="0"/>
            <a:ext cx="4248472" cy="7848302"/>
          </a:xfrm>
          <a:prstGeom prst="rect">
            <a:avLst/>
          </a:prstGeom>
          <a:noFill/>
        </p:spPr>
        <p:txBody>
          <a:bodyPr wrap="square" rtlCol="0">
            <a:spAutoFit/>
          </a:bodyPr>
          <a:lstStyle/>
          <a:p>
            <a:r>
              <a:rPr lang="en-GB" sz="2400" b="1" dirty="0">
                <a:solidFill>
                  <a:srgbClr val="800000"/>
                </a:solidFill>
                <a:latin typeface="Comic Sans MS" pitchFamily="66" charset="0"/>
              </a:rPr>
              <a:t>In the morning</a:t>
            </a:r>
          </a:p>
          <a:p>
            <a:endParaRPr lang="en-GB" sz="2400" b="1" dirty="0">
              <a:solidFill>
                <a:srgbClr val="800000"/>
              </a:solidFill>
              <a:latin typeface="Comic Sans MS" pitchFamily="66" charset="0"/>
            </a:endParaRPr>
          </a:p>
          <a:p>
            <a:r>
              <a:rPr lang="en-GB" sz="2400" b="1" dirty="0">
                <a:solidFill>
                  <a:srgbClr val="800000"/>
                </a:solidFill>
                <a:latin typeface="Comic Sans MS" pitchFamily="66" charset="0"/>
              </a:rPr>
              <a:t>I wake up</a:t>
            </a:r>
          </a:p>
          <a:p>
            <a:r>
              <a:rPr lang="en-GB" sz="2400" b="1" dirty="0">
                <a:solidFill>
                  <a:srgbClr val="800000"/>
                </a:solidFill>
                <a:latin typeface="Comic Sans MS" pitchFamily="66" charset="0"/>
              </a:rPr>
              <a:t>I get up</a:t>
            </a:r>
          </a:p>
          <a:p>
            <a:r>
              <a:rPr lang="en-GB" sz="2400" b="1" dirty="0">
                <a:solidFill>
                  <a:srgbClr val="800000"/>
                </a:solidFill>
                <a:latin typeface="Comic Sans MS" pitchFamily="66" charset="0"/>
              </a:rPr>
              <a:t>I shower</a:t>
            </a:r>
          </a:p>
          <a:p>
            <a:r>
              <a:rPr lang="en-GB" sz="2400" b="1" dirty="0">
                <a:solidFill>
                  <a:srgbClr val="800000"/>
                </a:solidFill>
                <a:latin typeface="Comic Sans MS" pitchFamily="66" charset="0"/>
              </a:rPr>
              <a:t>I get dressed</a:t>
            </a:r>
          </a:p>
          <a:p>
            <a:r>
              <a:rPr lang="en-GB" sz="2400" b="1" dirty="0">
                <a:solidFill>
                  <a:srgbClr val="800000"/>
                </a:solidFill>
                <a:latin typeface="Comic Sans MS" pitchFamily="66" charset="0"/>
              </a:rPr>
              <a:t>I do my hair</a:t>
            </a:r>
          </a:p>
          <a:p>
            <a:r>
              <a:rPr lang="en-GB" sz="2400" b="1" dirty="0">
                <a:solidFill>
                  <a:srgbClr val="800000"/>
                </a:solidFill>
                <a:latin typeface="Comic Sans MS" pitchFamily="66" charset="0"/>
              </a:rPr>
              <a:t>I have breakfast</a:t>
            </a:r>
          </a:p>
          <a:p>
            <a:r>
              <a:rPr lang="en-GB" sz="2400" b="1" dirty="0">
                <a:solidFill>
                  <a:srgbClr val="800000"/>
                </a:solidFill>
                <a:latin typeface="Comic Sans MS" pitchFamily="66" charset="0"/>
              </a:rPr>
              <a:t>I brush my teeth</a:t>
            </a:r>
          </a:p>
          <a:p>
            <a:r>
              <a:rPr lang="en-GB" sz="2400" b="1" dirty="0">
                <a:solidFill>
                  <a:srgbClr val="800000"/>
                </a:solidFill>
                <a:latin typeface="Comic Sans MS" pitchFamily="66" charset="0"/>
              </a:rPr>
              <a:t>I go to school</a:t>
            </a:r>
          </a:p>
          <a:p>
            <a:endParaRPr lang="en-GB" sz="2400" b="1" dirty="0">
              <a:solidFill>
                <a:srgbClr val="800000"/>
              </a:solidFill>
              <a:latin typeface="Comic Sans MS" pitchFamily="66" charset="0"/>
            </a:endParaRPr>
          </a:p>
          <a:p>
            <a:r>
              <a:rPr lang="en-GB" sz="2400" b="1" dirty="0">
                <a:solidFill>
                  <a:srgbClr val="800000"/>
                </a:solidFill>
                <a:latin typeface="Comic Sans MS" pitchFamily="66" charset="0"/>
              </a:rPr>
              <a:t>In the evening</a:t>
            </a:r>
          </a:p>
          <a:p>
            <a:endParaRPr lang="en-GB" sz="2400" b="1" dirty="0">
              <a:solidFill>
                <a:srgbClr val="800000"/>
              </a:solidFill>
              <a:latin typeface="Comic Sans MS" pitchFamily="66" charset="0"/>
            </a:endParaRPr>
          </a:p>
          <a:p>
            <a:r>
              <a:rPr lang="en-GB" sz="2400" b="1" dirty="0">
                <a:solidFill>
                  <a:srgbClr val="800000"/>
                </a:solidFill>
                <a:latin typeface="Comic Sans MS" pitchFamily="66" charset="0"/>
              </a:rPr>
              <a:t>I do my homework</a:t>
            </a:r>
          </a:p>
          <a:p>
            <a:r>
              <a:rPr lang="en-GB" sz="2400" b="1" dirty="0">
                <a:solidFill>
                  <a:srgbClr val="800000"/>
                </a:solidFill>
                <a:latin typeface="Comic Sans MS" pitchFamily="66" charset="0"/>
              </a:rPr>
              <a:t>I watch </a:t>
            </a:r>
            <a:r>
              <a:rPr lang="en-GB" sz="2400" b="1" dirty="0" err="1">
                <a:solidFill>
                  <a:srgbClr val="800000"/>
                </a:solidFill>
                <a:latin typeface="Comic Sans MS" pitchFamily="66" charset="0"/>
              </a:rPr>
              <a:t>tv</a:t>
            </a:r>
            <a:endParaRPr lang="en-GB" sz="2400" b="1" dirty="0">
              <a:solidFill>
                <a:srgbClr val="800000"/>
              </a:solidFill>
              <a:latin typeface="Comic Sans MS" pitchFamily="66" charset="0"/>
            </a:endParaRPr>
          </a:p>
          <a:p>
            <a:r>
              <a:rPr lang="en-GB" sz="2400" b="1" dirty="0">
                <a:solidFill>
                  <a:srgbClr val="800000"/>
                </a:solidFill>
                <a:latin typeface="Comic Sans MS" pitchFamily="66" charset="0"/>
              </a:rPr>
              <a:t>I have dinner</a:t>
            </a:r>
          </a:p>
          <a:p>
            <a:r>
              <a:rPr lang="en-GB" sz="2400" b="1" dirty="0">
                <a:solidFill>
                  <a:srgbClr val="800000"/>
                </a:solidFill>
                <a:latin typeface="Comic Sans MS" pitchFamily="66" charset="0"/>
              </a:rPr>
              <a:t>I wash</a:t>
            </a:r>
          </a:p>
          <a:p>
            <a:r>
              <a:rPr lang="en-GB" sz="2400" b="1" dirty="0">
                <a:solidFill>
                  <a:srgbClr val="800000"/>
                </a:solidFill>
                <a:latin typeface="Comic Sans MS" pitchFamily="66" charset="0"/>
              </a:rPr>
              <a:t>I go to bed</a:t>
            </a:r>
          </a:p>
          <a:p>
            <a:endParaRPr lang="en-GB" sz="2400" b="1" dirty="0">
              <a:solidFill>
                <a:srgbClr val="800000"/>
              </a:solidFill>
              <a:latin typeface="Comic Sans MS" pitchFamily="66" charset="0"/>
            </a:endParaRPr>
          </a:p>
          <a:p>
            <a:endParaRPr lang="en-GB" sz="2400" b="1" dirty="0">
              <a:solidFill>
                <a:srgbClr val="800000"/>
              </a:solidFill>
              <a:latin typeface="Comic Sans MS" pitchFamily="66" charset="0"/>
            </a:endParaRPr>
          </a:p>
          <a:p>
            <a:endParaRPr lang="en-GB" sz="2400" b="1" dirty="0">
              <a:solidFill>
                <a:srgbClr val="800000"/>
              </a:solidFill>
              <a:latin typeface="Comic Sans MS" pitchFamily="66" charset="0"/>
            </a:endParaRPr>
          </a:p>
        </p:txBody>
      </p:sp>
      <p:pic>
        <p:nvPicPr>
          <p:cNvPr id="6" name="Picture 3" descr="npo0002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974" y="771265"/>
            <a:ext cx="396044" cy="396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495" y="1167309"/>
            <a:ext cx="45308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688" y="1484784"/>
            <a:ext cx="431944" cy="49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0257" y="1760705"/>
            <a:ext cx="428375" cy="42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6580" y="2189080"/>
            <a:ext cx="315396" cy="45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28631" y="2492896"/>
            <a:ext cx="444608" cy="44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9433" y="2938112"/>
            <a:ext cx="470668" cy="47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0724" y="3355455"/>
            <a:ext cx="463791" cy="56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22619" y="48780"/>
            <a:ext cx="508811" cy="68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8962" y="4001018"/>
            <a:ext cx="504056" cy="54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81361" y="4796183"/>
            <a:ext cx="399016" cy="41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87507" y="5184905"/>
            <a:ext cx="484358" cy="47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54006" y="5461496"/>
            <a:ext cx="720875" cy="47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1073" y="5805265"/>
            <a:ext cx="496665" cy="49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12222" y="6249826"/>
            <a:ext cx="576069" cy="42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A890F731-A0F0-4787-94C6-0926429E6B26}"/>
              </a:ext>
            </a:extLst>
          </p:cNvPr>
          <p:cNvSpPr txBox="1"/>
          <p:nvPr/>
        </p:nvSpPr>
        <p:spPr>
          <a:xfrm>
            <a:off x="9614263" y="365760"/>
            <a:ext cx="2364377" cy="2031325"/>
          </a:xfrm>
          <a:prstGeom prst="rect">
            <a:avLst/>
          </a:prstGeom>
          <a:noFill/>
        </p:spPr>
        <p:txBody>
          <a:bodyPr wrap="square" rtlCol="0">
            <a:spAutoFit/>
          </a:bodyPr>
          <a:lstStyle/>
          <a:p>
            <a:r>
              <a:rPr lang="en-US" dirty="0"/>
              <a:t>Write a short paragraph in Spanish about your daily routine. Add in times too. Use the previous slide to help you as well. </a:t>
            </a:r>
            <a:endParaRPr lang="en-GB" dirty="0"/>
          </a:p>
        </p:txBody>
      </p:sp>
    </p:spTree>
    <p:extLst>
      <p:ext uri="{BB962C8B-B14F-4D97-AF65-F5344CB8AC3E}">
        <p14:creationId xmlns:p14="http://schemas.microsoft.com/office/powerpoint/2010/main" val="3781868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0"/>
                                        </p:tgtEl>
                                      </p:cBhvr>
                                    </p:animEffect>
                                    <p:anim calcmode="lin" valueType="num">
                                      <p:cBhvr>
                                        <p:cTn id="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14" dur="26">
                                          <p:stCondLst>
                                            <p:cond delay="620"/>
                                          </p:stCondLst>
                                        </p:cTn>
                                        <p:tgtEl>
                                          <p:spTgt spid="10"/>
                                        </p:tgtEl>
                                      </p:cBhvr>
                                      <p:to x="100000" y="60000"/>
                                    </p:animScale>
                                    <p:animScale>
                                      <p:cBhvr>
                                        <p:cTn id="15" dur="166" decel="50000">
                                          <p:stCondLst>
                                            <p:cond delay="646"/>
                                          </p:stCondLst>
                                        </p:cTn>
                                        <p:tgtEl>
                                          <p:spTgt spid="10"/>
                                        </p:tgtEl>
                                      </p:cBhvr>
                                      <p:to x="100000" y="100000"/>
                                    </p:animScale>
                                    <p:animScale>
                                      <p:cBhvr>
                                        <p:cTn id="16" dur="26">
                                          <p:stCondLst>
                                            <p:cond delay="1312"/>
                                          </p:stCondLst>
                                        </p:cTn>
                                        <p:tgtEl>
                                          <p:spTgt spid="10"/>
                                        </p:tgtEl>
                                      </p:cBhvr>
                                      <p:to x="100000" y="80000"/>
                                    </p:animScale>
                                    <p:animScale>
                                      <p:cBhvr>
                                        <p:cTn id="17" dur="166" decel="50000">
                                          <p:stCondLst>
                                            <p:cond delay="1338"/>
                                          </p:stCondLst>
                                        </p:cTn>
                                        <p:tgtEl>
                                          <p:spTgt spid="10"/>
                                        </p:tgtEl>
                                      </p:cBhvr>
                                      <p:to x="100000" y="100000"/>
                                    </p:animScale>
                                    <p:animScale>
                                      <p:cBhvr>
                                        <p:cTn id="18" dur="26">
                                          <p:stCondLst>
                                            <p:cond delay="1642"/>
                                          </p:stCondLst>
                                        </p:cTn>
                                        <p:tgtEl>
                                          <p:spTgt spid="10"/>
                                        </p:tgtEl>
                                      </p:cBhvr>
                                      <p:to x="100000" y="90000"/>
                                    </p:animScale>
                                    <p:animScale>
                                      <p:cBhvr>
                                        <p:cTn id="19" dur="166" decel="50000">
                                          <p:stCondLst>
                                            <p:cond delay="1668"/>
                                          </p:stCondLst>
                                        </p:cTn>
                                        <p:tgtEl>
                                          <p:spTgt spid="10"/>
                                        </p:tgtEl>
                                      </p:cBhvr>
                                      <p:to x="100000" y="100000"/>
                                    </p:animScale>
                                    <p:animScale>
                                      <p:cBhvr>
                                        <p:cTn id="20" dur="26">
                                          <p:stCondLst>
                                            <p:cond delay="1808"/>
                                          </p:stCondLst>
                                        </p:cTn>
                                        <p:tgtEl>
                                          <p:spTgt spid="10"/>
                                        </p:tgtEl>
                                      </p:cBhvr>
                                      <p:to x="100000" y="95000"/>
                                    </p:animScale>
                                    <p:animScale>
                                      <p:cBhvr>
                                        <p:cTn id="21" dur="166" decel="50000">
                                          <p:stCondLst>
                                            <p:cond delay="1834"/>
                                          </p:stCondLst>
                                        </p:cTn>
                                        <p:tgtEl>
                                          <p:spTgt spid="10"/>
                                        </p:tgtEl>
                                      </p:cBhvr>
                                      <p:to x="100000" y="100000"/>
                                    </p:animScale>
                                    <p:set>
                                      <p:cBhvr>
                                        <p:cTn id="22"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000"/>
                                        <p:tgtEl>
                                          <p:spTgt spid="12"/>
                                        </p:tgtEl>
                                      </p:cBhvr>
                                    </p:animEffect>
                                    <p:anim calcmode="lin" valueType="num">
                                      <p:cBhvr>
                                        <p:cTn id="28"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12"/>
                                        </p:tgtEl>
                                        <p:attrNameLst>
                                          <p:attrName>ppt_h</p:attrName>
                                        </p:attrNameLst>
                                      </p:cBhvr>
                                      <p:tavLst>
                                        <p:tav tm="0">
                                          <p:val>
                                            <p:strVal val="ppt_h"/>
                                          </p:val>
                                        </p:tav>
                                        <p:tav tm="100000">
                                          <p:val>
                                            <p:strVal val="ppt_h"/>
                                          </p:val>
                                        </p:tav>
                                      </p:tavLst>
                                    </p:anim>
                                    <p:set>
                                      <p:cBhvr>
                                        <p:cTn id="3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3"/>
                                        </p:tgtEl>
                                        <p:attrNameLst>
                                          <p:attrName>ppt_w</p:attrName>
                                        </p:attrNameLst>
                                      </p:cBhvr>
                                      <p:tavLst>
                                        <p:tav tm="0">
                                          <p:val>
                                            <p:strVal val="ppt_w"/>
                                          </p:val>
                                        </p:tav>
                                        <p:tav tm="100000">
                                          <p:val>
                                            <p:fltVal val="0"/>
                                          </p:val>
                                        </p:tav>
                                      </p:tavLst>
                                    </p:anim>
                                    <p:anim calcmode="lin" valueType="num">
                                      <p:cBhvr>
                                        <p:cTn id="36" dur="500"/>
                                        <p:tgtEl>
                                          <p:spTgt spid="13"/>
                                        </p:tgtEl>
                                        <p:attrNameLst>
                                          <p:attrName>ppt_h</p:attrName>
                                        </p:attrNameLst>
                                      </p:cBhvr>
                                      <p:tavLst>
                                        <p:tav tm="0">
                                          <p:val>
                                            <p:strVal val="ppt_h"/>
                                          </p:val>
                                        </p:tav>
                                        <p:tav tm="100000">
                                          <p:val>
                                            <p:fltVal val="0"/>
                                          </p:val>
                                        </p:tav>
                                      </p:tavLst>
                                    </p:anim>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45" presetClass="exit" presetSubtype="0" fill="hold" nodeType="clickEffect">
                                  <p:stCondLst>
                                    <p:cond delay="0"/>
                                  </p:stCondLst>
                                  <p:childTnLst>
                                    <p:animEffect transition="out" filter="fade">
                                      <p:cBhvr>
                                        <p:cTn id="43" dur="2000"/>
                                        <p:tgtEl>
                                          <p:spTgt spid="16"/>
                                        </p:tgtEl>
                                      </p:cBhvr>
                                    </p:animEffect>
                                    <p:anim calcmode="lin" valueType="num">
                                      <p:cBhvr>
                                        <p:cTn id="44"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 dur="2000"/>
                                        <p:tgtEl>
                                          <p:spTgt spid="16"/>
                                        </p:tgtEl>
                                        <p:attrNameLst>
                                          <p:attrName>ppt_h</p:attrName>
                                        </p:attrNameLst>
                                      </p:cBhvr>
                                      <p:tavLst>
                                        <p:tav tm="0">
                                          <p:val>
                                            <p:strVal val="ppt_h"/>
                                          </p:val>
                                        </p:tav>
                                        <p:tav tm="100000">
                                          <p:val>
                                            <p:strVal val="ppt_h"/>
                                          </p:val>
                                        </p:tav>
                                      </p:tavLst>
                                    </p:anim>
                                    <p:set>
                                      <p:cBhvr>
                                        <p:cTn id="46"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26" presetClass="exit" presetSubtype="0" fill="hold" nodeType="clickEffect">
                                  <p:stCondLst>
                                    <p:cond delay="0"/>
                                  </p:stCondLst>
                                  <p:childTnLst>
                                    <p:animEffect transition="out" filter="wipe(down)">
                                      <p:cBhvr>
                                        <p:cTn id="51" dur="180" accel="50000">
                                          <p:stCondLst>
                                            <p:cond delay="1820"/>
                                          </p:stCondLst>
                                        </p:cTn>
                                        <p:tgtEl>
                                          <p:spTgt spid="17"/>
                                        </p:tgtEl>
                                      </p:cBhvr>
                                    </p:animEffect>
                                    <p:anim calcmode="lin" valueType="num">
                                      <p:cBhvr>
                                        <p:cTn id="52"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53"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54"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5"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6"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7"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8"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59" dur="26">
                                          <p:stCondLst>
                                            <p:cond delay="620"/>
                                          </p:stCondLst>
                                        </p:cTn>
                                        <p:tgtEl>
                                          <p:spTgt spid="17"/>
                                        </p:tgtEl>
                                      </p:cBhvr>
                                      <p:to x="100000" y="60000"/>
                                    </p:animScale>
                                    <p:animScale>
                                      <p:cBhvr>
                                        <p:cTn id="60" dur="166" decel="50000">
                                          <p:stCondLst>
                                            <p:cond delay="646"/>
                                          </p:stCondLst>
                                        </p:cTn>
                                        <p:tgtEl>
                                          <p:spTgt spid="17"/>
                                        </p:tgtEl>
                                      </p:cBhvr>
                                      <p:to x="100000" y="100000"/>
                                    </p:animScale>
                                    <p:animScale>
                                      <p:cBhvr>
                                        <p:cTn id="61" dur="26">
                                          <p:stCondLst>
                                            <p:cond delay="1312"/>
                                          </p:stCondLst>
                                        </p:cTn>
                                        <p:tgtEl>
                                          <p:spTgt spid="17"/>
                                        </p:tgtEl>
                                      </p:cBhvr>
                                      <p:to x="100000" y="80000"/>
                                    </p:animScale>
                                    <p:animScale>
                                      <p:cBhvr>
                                        <p:cTn id="62" dur="166" decel="50000">
                                          <p:stCondLst>
                                            <p:cond delay="1338"/>
                                          </p:stCondLst>
                                        </p:cTn>
                                        <p:tgtEl>
                                          <p:spTgt spid="17"/>
                                        </p:tgtEl>
                                      </p:cBhvr>
                                      <p:to x="100000" y="100000"/>
                                    </p:animScale>
                                    <p:animScale>
                                      <p:cBhvr>
                                        <p:cTn id="63" dur="26">
                                          <p:stCondLst>
                                            <p:cond delay="1642"/>
                                          </p:stCondLst>
                                        </p:cTn>
                                        <p:tgtEl>
                                          <p:spTgt spid="17"/>
                                        </p:tgtEl>
                                      </p:cBhvr>
                                      <p:to x="100000" y="90000"/>
                                    </p:animScale>
                                    <p:animScale>
                                      <p:cBhvr>
                                        <p:cTn id="64" dur="166" decel="50000">
                                          <p:stCondLst>
                                            <p:cond delay="1668"/>
                                          </p:stCondLst>
                                        </p:cTn>
                                        <p:tgtEl>
                                          <p:spTgt spid="17"/>
                                        </p:tgtEl>
                                      </p:cBhvr>
                                      <p:to x="100000" y="100000"/>
                                    </p:animScale>
                                    <p:animScale>
                                      <p:cBhvr>
                                        <p:cTn id="65" dur="26">
                                          <p:stCondLst>
                                            <p:cond delay="1808"/>
                                          </p:stCondLst>
                                        </p:cTn>
                                        <p:tgtEl>
                                          <p:spTgt spid="17"/>
                                        </p:tgtEl>
                                      </p:cBhvr>
                                      <p:to x="100000" y="95000"/>
                                    </p:animScale>
                                    <p:animScale>
                                      <p:cBhvr>
                                        <p:cTn id="66" dur="166" decel="50000">
                                          <p:stCondLst>
                                            <p:cond delay="1834"/>
                                          </p:stCondLst>
                                        </p:cTn>
                                        <p:tgtEl>
                                          <p:spTgt spid="17"/>
                                        </p:tgtEl>
                                      </p:cBhvr>
                                      <p:to x="100000" y="100000"/>
                                    </p:animScale>
                                    <p:set>
                                      <p:cBhvr>
                                        <p:cTn id="67"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6" presetClass="exit" presetSubtype="32" fill="hold" nodeType="clickEffect">
                                  <p:stCondLst>
                                    <p:cond delay="0"/>
                                  </p:stCondLst>
                                  <p:childTnLst>
                                    <p:animEffect transition="out" filter="circle(out)">
                                      <p:cBhvr>
                                        <p:cTn id="72" dur="2000"/>
                                        <p:tgtEl>
                                          <p:spTgt spid="18"/>
                                        </p:tgtEl>
                                      </p:cBhvr>
                                    </p:animEffect>
                                    <p:set>
                                      <p:cBhvr>
                                        <p:cTn id="73"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nodeType="clickEffect">
                                  <p:stCondLst>
                                    <p:cond delay="0"/>
                                  </p:stCondLst>
                                  <p:childTnLst>
                                    <p:anim calcmode="lin" valueType="num">
                                      <p:cBhvr>
                                        <p:cTn id="78" dur="500"/>
                                        <p:tgtEl>
                                          <p:spTgt spid="20"/>
                                        </p:tgtEl>
                                        <p:attrNameLst>
                                          <p:attrName>ppt_w</p:attrName>
                                        </p:attrNameLst>
                                      </p:cBhvr>
                                      <p:tavLst>
                                        <p:tav tm="0">
                                          <p:val>
                                            <p:strVal val="ppt_w"/>
                                          </p:val>
                                        </p:tav>
                                        <p:tav tm="100000">
                                          <p:val>
                                            <p:fltVal val="0"/>
                                          </p:val>
                                        </p:tav>
                                      </p:tavLst>
                                    </p:anim>
                                    <p:anim calcmode="lin" valueType="num">
                                      <p:cBhvr>
                                        <p:cTn id="79" dur="500"/>
                                        <p:tgtEl>
                                          <p:spTgt spid="20"/>
                                        </p:tgtEl>
                                        <p:attrNameLst>
                                          <p:attrName>ppt_h</p:attrName>
                                        </p:attrNameLst>
                                      </p:cBhvr>
                                      <p:tavLst>
                                        <p:tav tm="0">
                                          <p:val>
                                            <p:strVal val="ppt_h"/>
                                          </p:val>
                                        </p:tav>
                                        <p:tav tm="100000">
                                          <p:val>
                                            <p:fltVal val="0"/>
                                          </p:val>
                                        </p:tav>
                                      </p:tavLst>
                                    </p:anim>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a:t>
            </a:r>
            <a:r>
              <a:rPr lang="en-US" sz="2400" b="1" dirty="0" smtClean="0"/>
              <a:t>–vocab</a:t>
            </a:r>
            <a:endParaRPr lang="en-GB" sz="2400" b="1" dirty="0"/>
          </a:p>
        </p:txBody>
      </p:sp>
      <p:sp>
        <p:nvSpPr>
          <p:cNvPr id="3" name="TextBox 2">
            <a:extLst>
              <a:ext uri="{FF2B5EF4-FFF2-40B4-BE49-F238E27FC236}">
                <a16:creationId xmlns:a16="http://schemas.microsoft.com/office/drawing/2014/main" xmlns="" id="{1A914E58-8B79-4DF9-BED6-0B4B9D03F73E}"/>
              </a:ext>
            </a:extLst>
          </p:cNvPr>
          <p:cNvSpPr txBox="1"/>
          <p:nvPr/>
        </p:nvSpPr>
        <p:spPr>
          <a:xfrm>
            <a:off x="5133703" y="202788"/>
            <a:ext cx="6748567"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2" name="Picture 1">
            <a:extLst>
              <a:ext uri="{FF2B5EF4-FFF2-40B4-BE49-F238E27FC236}">
                <a16:creationId xmlns:a16="http://schemas.microsoft.com/office/drawing/2014/main" xmlns="" id="{B9335C95-01D9-4FC0-A740-42D662004218}"/>
              </a:ext>
            </a:extLst>
          </p:cNvPr>
          <p:cNvPicPr>
            <a:picLocks noChangeAspect="1"/>
          </p:cNvPicPr>
          <p:nvPr/>
        </p:nvPicPr>
        <p:blipFill>
          <a:blip r:embed="rId2"/>
          <a:stretch>
            <a:fillRect/>
          </a:stretch>
        </p:blipFill>
        <p:spPr>
          <a:xfrm>
            <a:off x="557853" y="1853698"/>
            <a:ext cx="11324417" cy="4246656"/>
          </a:xfrm>
          <a:prstGeom prst="rect">
            <a:avLst/>
          </a:prstGeom>
        </p:spPr>
      </p:pic>
    </p:spTree>
    <p:extLst>
      <p:ext uri="{BB962C8B-B14F-4D97-AF65-F5344CB8AC3E}">
        <p14:creationId xmlns:p14="http://schemas.microsoft.com/office/powerpoint/2010/main" val="148491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94F03FF-DEF4-40F1-BBA0-08C74C10CCC7}"/>
              </a:ext>
            </a:extLst>
          </p:cNvPr>
          <p:cNvPicPr>
            <a:picLocks noChangeAspect="1"/>
          </p:cNvPicPr>
          <p:nvPr/>
        </p:nvPicPr>
        <p:blipFill>
          <a:blip r:embed="rId2"/>
          <a:stretch>
            <a:fillRect/>
          </a:stretch>
        </p:blipFill>
        <p:spPr>
          <a:xfrm>
            <a:off x="969508" y="2477730"/>
            <a:ext cx="9611405" cy="3911959"/>
          </a:xfrm>
          <a:prstGeom prst="rect">
            <a:avLst/>
          </a:prstGeom>
        </p:spPr>
      </p:pic>
      <p:sp>
        <p:nvSpPr>
          <p:cNvPr id="4" name="TextBox 3">
            <a:extLst>
              <a:ext uri="{FF2B5EF4-FFF2-40B4-BE49-F238E27FC236}">
                <a16:creationId xmlns:a16="http://schemas.microsoft.com/office/drawing/2014/main" xmlns="" id="{F5DB55C2-29A5-4AB3-8078-29999CFA5800}"/>
              </a:ext>
            </a:extLst>
          </p:cNvPr>
          <p:cNvSpPr txBox="1"/>
          <p:nvPr/>
        </p:nvSpPr>
        <p:spPr>
          <a:xfrm>
            <a:off x="836023" y="731520"/>
            <a:ext cx="7994468" cy="2092881"/>
          </a:xfrm>
          <a:prstGeom prst="rect">
            <a:avLst/>
          </a:prstGeom>
          <a:noFill/>
        </p:spPr>
        <p:txBody>
          <a:bodyPr wrap="square" rtlCol="0">
            <a:spAutoFit/>
          </a:bodyPr>
          <a:lstStyle/>
          <a:p>
            <a:r>
              <a:rPr lang="en-US" sz="2600" dirty="0"/>
              <a:t>Log in to the beginner section of </a:t>
            </a:r>
            <a:r>
              <a:rPr lang="en-US" sz="2600" dirty="0" err="1"/>
              <a:t>Linguascope</a:t>
            </a:r>
            <a:r>
              <a:rPr lang="en-US" sz="2600" dirty="0"/>
              <a:t> and play some of the games to practice the body parts and illnesses phrases. </a:t>
            </a:r>
          </a:p>
          <a:p>
            <a:endParaRPr lang="en-US" sz="2600" dirty="0"/>
          </a:p>
          <a:p>
            <a:r>
              <a:rPr lang="en-US" sz="2600" dirty="0"/>
              <a:t>Username – </a:t>
            </a:r>
            <a:r>
              <a:rPr lang="en-US" sz="2600" dirty="0" err="1"/>
              <a:t>kingshill</a:t>
            </a:r>
            <a:r>
              <a:rPr lang="en-US" sz="2600" dirty="0"/>
              <a:t>          Password – </a:t>
            </a:r>
            <a:r>
              <a:rPr lang="en-US" sz="2600" dirty="0" smtClean="0"/>
              <a:t>love4langs</a:t>
            </a:r>
            <a:endParaRPr lang="en-GB" sz="2600" dirty="0"/>
          </a:p>
        </p:txBody>
      </p:sp>
      <p:sp>
        <p:nvSpPr>
          <p:cNvPr id="5" name="Oval 4">
            <a:extLst>
              <a:ext uri="{FF2B5EF4-FFF2-40B4-BE49-F238E27FC236}">
                <a16:creationId xmlns:a16="http://schemas.microsoft.com/office/drawing/2014/main" xmlns="" id="{0232D4D3-403A-485D-87FF-C4AF14F190B7}"/>
              </a:ext>
            </a:extLst>
          </p:cNvPr>
          <p:cNvSpPr/>
          <p:nvPr/>
        </p:nvSpPr>
        <p:spPr>
          <a:xfrm>
            <a:off x="4341904" y="4433709"/>
            <a:ext cx="5977753" cy="2285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075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15E6FB7-1F05-4461-B265-1B8714CBD6E7}"/>
              </a:ext>
            </a:extLst>
          </p:cNvPr>
          <p:cNvPicPr>
            <a:picLocks noChangeAspect="1"/>
          </p:cNvPicPr>
          <p:nvPr/>
        </p:nvPicPr>
        <p:blipFill>
          <a:blip r:embed="rId2"/>
          <a:stretch>
            <a:fillRect/>
          </a:stretch>
        </p:blipFill>
        <p:spPr>
          <a:xfrm>
            <a:off x="0" y="2828652"/>
            <a:ext cx="11980546" cy="3062696"/>
          </a:xfrm>
          <a:prstGeom prst="rect">
            <a:avLst/>
          </a:prstGeom>
        </p:spPr>
      </p:pic>
      <p:sp>
        <p:nvSpPr>
          <p:cNvPr id="3" name="TextBox 2">
            <a:extLst>
              <a:ext uri="{FF2B5EF4-FFF2-40B4-BE49-F238E27FC236}">
                <a16:creationId xmlns:a16="http://schemas.microsoft.com/office/drawing/2014/main" xmlns="" id="{D23D5D0A-91D3-41BB-8F44-1A24DA3E308F}"/>
              </a:ext>
            </a:extLst>
          </p:cNvPr>
          <p:cNvSpPr txBox="1"/>
          <p:nvPr/>
        </p:nvSpPr>
        <p:spPr>
          <a:xfrm>
            <a:off x="1087824" y="1936840"/>
            <a:ext cx="9535886" cy="492443"/>
          </a:xfrm>
          <a:prstGeom prst="rect">
            <a:avLst/>
          </a:prstGeom>
          <a:noFill/>
        </p:spPr>
        <p:txBody>
          <a:bodyPr wrap="square" rtlCol="0">
            <a:spAutoFit/>
          </a:bodyPr>
          <a:lstStyle/>
          <a:p>
            <a:r>
              <a:rPr lang="en-US" sz="2600" dirty="0"/>
              <a:t>Make a note of the grammar below:</a:t>
            </a:r>
            <a:endParaRPr lang="en-GB" sz="2600" dirty="0"/>
          </a:p>
        </p:txBody>
      </p:sp>
    </p:spTree>
    <p:extLst>
      <p:ext uri="{BB962C8B-B14F-4D97-AF65-F5344CB8AC3E}">
        <p14:creationId xmlns:p14="http://schemas.microsoft.com/office/powerpoint/2010/main" val="102440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7F36C8-A157-490F-8CFB-17CE1BD71450}"/>
              </a:ext>
            </a:extLst>
          </p:cNvPr>
          <p:cNvPicPr>
            <a:picLocks noChangeAspect="1"/>
          </p:cNvPicPr>
          <p:nvPr/>
        </p:nvPicPr>
        <p:blipFill>
          <a:blip r:embed="rId4"/>
          <a:stretch>
            <a:fillRect/>
          </a:stretch>
        </p:blipFill>
        <p:spPr>
          <a:xfrm>
            <a:off x="2619783" y="1794102"/>
            <a:ext cx="8875532" cy="4546004"/>
          </a:xfrm>
          <a:prstGeom prst="rect">
            <a:avLst/>
          </a:prstGeom>
        </p:spPr>
      </p:pic>
      <p:sp>
        <p:nvSpPr>
          <p:cNvPr id="3" name="TextBox 2">
            <a:extLst>
              <a:ext uri="{FF2B5EF4-FFF2-40B4-BE49-F238E27FC236}">
                <a16:creationId xmlns:a16="http://schemas.microsoft.com/office/drawing/2014/main" xmlns="" id="{2097D08E-7C0B-4E7A-9126-5B6462A8650A}"/>
              </a:ext>
            </a:extLst>
          </p:cNvPr>
          <p:cNvSpPr txBox="1"/>
          <p:nvPr/>
        </p:nvSpPr>
        <p:spPr>
          <a:xfrm>
            <a:off x="2847704" y="1241430"/>
            <a:ext cx="9666514" cy="369332"/>
          </a:xfrm>
          <a:prstGeom prst="rect">
            <a:avLst/>
          </a:prstGeom>
          <a:noFill/>
        </p:spPr>
        <p:txBody>
          <a:bodyPr wrap="square" rtlCol="0">
            <a:spAutoFit/>
          </a:bodyPr>
          <a:lstStyle/>
          <a:p>
            <a:r>
              <a:rPr lang="en-US" dirty="0"/>
              <a:t>Listen to the recording. What is wrong with each of the 6 people – choose from a-f</a:t>
            </a:r>
            <a:endParaRPr lang="en-GB" dirty="0"/>
          </a:p>
        </p:txBody>
      </p:sp>
      <p:pic>
        <p:nvPicPr>
          <p:cNvPr id="4" name="F48AE181">
            <a:hlinkClick r:id="" action="ppaction://media"/>
            <a:extLst>
              <a:ext uri="{FF2B5EF4-FFF2-40B4-BE49-F238E27FC236}">
                <a16:creationId xmlns:a16="http://schemas.microsoft.com/office/drawing/2014/main" xmlns="" id="{DAEFEF10-CB42-4CF8-BB84-D1646BF6EE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Tree>
    <p:extLst>
      <p:ext uri="{BB962C8B-B14F-4D97-AF65-F5344CB8AC3E}">
        <p14:creationId xmlns:p14="http://schemas.microsoft.com/office/powerpoint/2010/main" val="18469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7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5D6C6F-F830-411C-AAA2-6C367E97520F}"/>
              </a:ext>
            </a:extLst>
          </p:cNvPr>
          <p:cNvPicPr>
            <a:picLocks noChangeAspect="1"/>
          </p:cNvPicPr>
          <p:nvPr/>
        </p:nvPicPr>
        <p:blipFill>
          <a:blip r:embed="rId2"/>
          <a:stretch>
            <a:fillRect/>
          </a:stretch>
        </p:blipFill>
        <p:spPr>
          <a:xfrm>
            <a:off x="92665" y="1309007"/>
            <a:ext cx="11559058" cy="5078730"/>
          </a:xfrm>
          <a:prstGeom prst="rect">
            <a:avLst/>
          </a:prstGeom>
        </p:spPr>
      </p:pic>
      <p:sp>
        <p:nvSpPr>
          <p:cNvPr id="3" name="TextBox 2">
            <a:extLst>
              <a:ext uri="{FF2B5EF4-FFF2-40B4-BE49-F238E27FC236}">
                <a16:creationId xmlns:a16="http://schemas.microsoft.com/office/drawing/2014/main" xmlns="" id="{0FBC2380-70AD-4EB4-83F6-84CACC002C59}"/>
              </a:ext>
            </a:extLst>
          </p:cNvPr>
          <p:cNvSpPr txBox="1"/>
          <p:nvPr/>
        </p:nvSpPr>
        <p:spPr>
          <a:xfrm>
            <a:off x="1071154" y="509451"/>
            <a:ext cx="8987246" cy="769441"/>
          </a:xfrm>
          <a:prstGeom prst="rect">
            <a:avLst/>
          </a:prstGeom>
          <a:noFill/>
        </p:spPr>
        <p:txBody>
          <a:bodyPr wrap="square" rtlCol="0">
            <a:spAutoFit/>
          </a:bodyPr>
          <a:lstStyle/>
          <a:p>
            <a:r>
              <a:rPr lang="en-US" sz="2200" dirty="0"/>
              <a:t>Read the texts. Copy and complete the table and complete it in English. Use a dictionary if necessary. </a:t>
            </a:r>
            <a:endParaRPr lang="en-GB" sz="2200" dirty="0"/>
          </a:p>
        </p:txBody>
      </p:sp>
    </p:spTree>
    <p:extLst>
      <p:ext uri="{BB962C8B-B14F-4D97-AF65-F5344CB8AC3E}">
        <p14:creationId xmlns:p14="http://schemas.microsoft.com/office/powerpoint/2010/main" val="347577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a:t>
            </a:r>
            <a:r>
              <a:rPr lang="en-US" sz="2400" b="1" dirty="0" smtClean="0"/>
              <a:t>–vocab</a:t>
            </a:r>
            <a:endParaRPr lang="en-GB" sz="2400" b="1" dirty="0"/>
          </a:p>
        </p:txBody>
      </p:sp>
      <p:sp>
        <p:nvSpPr>
          <p:cNvPr id="4" name="TextBox 3">
            <a:extLst>
              <a:ext uri="{FF2B5EF4-FFF2-40B4-BE49-F238E27FC236}">
                <a16:creationId xmlns:a16="http://schemas.microsoft.com/office/drawing/2014/main" xmlns="" id="{4B2A18B8-9C9D-4A81-8823-F76E87F715C4}"/>
              </a:ext>
            </a:extLst>
          </p:cNvPr>
          <p:cNvSpPr txBox="1"/>
          <p:nvPr/>
        </p:nvSpPr>
        <p:spPr>
          <a:xfrm>
            <a:off x="5133703" y="202788"/>
            <a:ext cx="6748567"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2" name="Picture 1">
            <a:extLst>
              <a:ext uri="{FF2B5EF4-FFF2-40B4-BE49-F238E27FC236}">
                <a16:creationId xmlns:a16="http://schemas.microsoft.com/office/drawing/2014/main" xmlns="" id="{8D9D9DAC-8205-4E98-9A2A-D8018C3E3CEE}"/>
              </a:ext>
            </a:extLst>
          </p:cNvPr>
          <p:cNvPicPr>
            <a:picLocks noChangeAspect="1"/>
          </p:cNvPicPr>
          <p:nvPr/>
        </p:nvPicPr>
        <p:blipFill>
          <a:blip r:embed="rId2"/>
          <a:stretch>
            <a:fillRect/>
          </a:stretch>
        </p:blipFill>
        <p:spPr>
          <a:xfrm>
            <a:off x="883919" y="2346824"/>
            <a:ext cx="10232571" cy="3334722"/>
          </a:xfrm>
          <a:prstGeom prst="rect">
            <a:avLst/>
          </a:prstGeom>
        </p:spPr>
      </p:pic>
    </p:spTree>
    <p:extLst>
      <p:ext uri="{BB962C8B-B14F-4D97-AF65-F5344CB8AC3E}">
        <p14:creationId xmlns:p14="http://schemas.microsoft.com/office/powerpoint/2010/main" val="10182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Can you remember what these phrases mean from last week? Test yourself!</a:t>
            </a:r>
          </a:p>
        </p:txBody>
      </p:sp>
      <p:sp>
        <p:nvSpPr>
          <p:cNvPr id="3" name="Content Placeholder 2"/>
          <p:cNvSpPr>
            <a:spLocks noGrp="1"/>
          </p:cNvSpPr>
          <p:nvPr>
            <p:ph idx="1"/>
          </p:nvPr>
        </p:nvSpPr>
        <p:spPr>
          <a:xfrm>
            <a:off x="222422" y="1517179"/>
            <a:ext cx="10972800" cy="4525963"/>
          </a:xfrm>
        </p:spPr>
        <p:txBody>
          <a:bodyPr numCol="2">
            <a:normAutofit fontScale="25000" lnSpcReduction="20000"/>
          </a:bodyPr>
          <a:lstStyle/>
          <a:p>
            <a:pPr marL="514350" indent="-514350">
              <a:buFont typeface="+mj-lt"/>
              <a:buAutoNum type="arabicPeriod"/>
            </a:pPr>
            <a:r>
              <a:rPr lang="es-ES" sz="14000" b="1" dirty="0"/>
              <a:t>¿Qué te duele?</a:t>
            </a:r>
            <a:endParaRPr lang="en-GB" sz="14000" b="1" dirty="0"/>
          </a:p>
          <a:p>
            <a:pPr marL="514350" indent="-514350">
              <a:buFont typeface="+mj-lt"/>
              <a:buAutoNum type="arabicPeriod"/>
            </a:pPr>
            <a:r>
              <a:rPr lang="en-GB" sz="14000" b="1" i="1" dirty="0"/>
              <a:t>Me </a:t>
            </a:r>
            <a:r>
              <a:rPr lang="en-GB" sz="14000" b="1" i="1" dirty="0" err="1"/>
              <a:t>duele</a:t>
            </a:r>
            <a:r>
              <a:rPr lang="en-GB" sz="14000" b="1" i="1" dirty="0"/>
              <a:t> la </a:t>
            </a:r>
            <a:r>
              <a:rPr lang="en-GB" sz="14000" b="1" i="1" dirty="0" err="1"/>
              <a:t>cabeza</a:t>
            </a:r>
            <a:endParaRPr lang="en-GB" sz="14000" b="1" dirty="0"/>
          </a:p>
          <a:p>
            <a:pPr marL="514350" indent="-514350">
              <a:buFont typeface="+mj-lt"/>
              <a:buAutoNum type="arabicPeriod"/>
            </a:pPr>
            <a:r>
              <a:rPr lang="es-ES" sz="13800" b="1" dirty="0"/>
              <a:t>Me duele el brazo </a:t>
            </a:r>
            <a:endParaRPr lang="en-GB" sz="13800" b="1" dirty="0"/>
          </a:p>
          <a:p>
            <a:pPr marL="514350" indent="-514350">
              <a:buFont typeface="+mj-lt"/>
              <a:buAutoNum type="arabicPeriod"/>
            </a:pPr>
            <a:r>
              <a:rPr lang="es-ES" sz="13800" b="1" dirty="0"/>
              <a:t>Me duele la espalda </a:t>
            </a:r>
            <a:endParaRPr lang="en-GB" sz="13800" b="1" dirty="0"/>
          </a:p>
          <a:p>
            <a:pPr marL="514350" indent="-514350">
              <a:buFont typeface="+mj-lt"/>
              <a:buAutoNum type="arabicPeriod"/>
            </a:pPr>
            <a:r>
              <a:rPr lang="es-ES" sz="13800" b="1" dirty="0"/>
              <a:t>Me duele la garganta.</a:t>
            </a:r>
            <a:endParaRPr lang="en-GB" sz="13800" b="1" dirty="0"/>
          </a:p>
          <a:p>
            <a:pPr marL="514350" indent="-514350">
              <a:buFont typeface="+mj-lt"/>
              <a:buAutoNum type="arabicPeriod"/>
            </a:pPr>
            <a:r>
              <a:rPr lang="es-ES" sz="13800" b="1" dirty="0"/>
              <a:t>Tengo catarro.</a:t>
            </a:r>
            <a:endParaRPr lang="en-GB" sz="13800" b="1" dirty="0"/>
          </a:p>
          <a:p>
            <a:pPr marL="514350" indent="-514350">
              <a:buFont typeface="+mj-lt"/>
              <a:buAutoNum type="arabicPeriod"/>
            </a:pPr>
            <a:r>
              <a:rPr lang="en-GB" sz="13800" b="1" dirty="0" err="1"/>
              <a:t>Tengo</a:t>
            </a:r>
            <a:r>
              <a:rPr lang="en-GB" sz="13800" b="1" dirty="0"/>
              <a:t> </a:t>
            </a:r>
            <a:r>
              <a:rPr lang="en-GB" sz="13800" b="1" dirty="0" err="1"/>
              <a:t>tos</a:t>
            </a:r>
            <a:r>
              <a:rPr lang="en-GB" sz="13800" b="1" dirty="0"/>
              <a:t>.</a:t>
            </a:r>
          </a:p>
          <a:p>
            <a:pPr marL="514350" indent="-514350">
              <a:buFont typeface="+mj-lt"/>
              <a:buAutoNum type="arabicPeriod"/>
            </a:pPr>
            <a:endParaRPr lang="en-GB" sz="13800" b="1" dirty="0"/>
          </a:p>
          <a:p>
            <a:pPr marL="514350" indent="-514350">
              <a:buFont typeface="+mj-lt"/>
              <a:buAutoNum type="arabicPeriod"/>
            </a:pPr>
            <a:endParaRPr lang="en-GB" sz="13800" b="1" dirty="0"/>
          </a:p>
          <a:p>
            <a:pPr marL="514350" indent="-514350">
              <a:buFont typeface="+mj-lt"/>
              <a:buAutoNum type="arabicPeriod"/>
            </a:pPr>
            <a:endParaRPr lang="en-GB" sz="13800" b="1" dirty="0"/>
          </a:p>
          <a:p>
            <a:pPr marL="514350" indent="-514350">
              <a:buFont typeface="+mj-lt"/>
              <a:buAutoNum type="arabicPeriod"/>
            </a:pPr>
            <a:endParaRPr lang="en-GB" sz="13800" b="1" dirty="0"/>
          </a:p>
          <a:p>
            <a:pPr marL="514350" indent="-514350">
              <a:buFont typeface="+mj-lt"/>
              <a:buAutoNum type="arabicPeriod"/>
            </a:pPr>
            <a:endParaRPr lang="en-GB" sz="13800" b="1" dirty="0"/>
          </a:p>
          <a:p>
            <a:pPr marL="514350" indent="-514350">
              <a:buFont typeface="+mj-lt"/>
              <a:buAutoNum type="arabicPeriod"/>
            </a:pPr>
            <a:r>
              <a:rPr lang="es-ES_tradnl" sz="13800" b="1" dirty="0"/>
              <a:t>Tengo una picadura</a:t>
            </a:r>
          </a:p>
          <a:p>
            <a:pPr marL="514350" indent="-514350">
              <a:buFont typeface="+mj-lt"/>
              <a:buAutoNum type="arabicPeriod"/>
            </a:pPr>
            <a:r>
              <a:rPr lang="en-GB" sz="13800" b="1" i="1" dirty="0"/>
              <a:t>My stomach hurts</a:t>
            </a:r>
          </a:p>
          <a:p>
            <a:pPr marL="514350" indent="-514350">
              <a:buFont typeface="+mj-lt"/>
              <a:buAutoNum type="arabicPeriod"/>
            </a:pPr>
            <a:r>
              <a:rPr lang="en-GB" sz="13800" b="1" i="1" dirty="0"/>
              <a:t>My teeth hurt</a:t>
            </a:r>
            <a:endParaRPr lang="en-GB" sz="13800" b="1" dirty="0"/>
          </a:p>
          <a:p>
            <a:pPr marL="514350" indent="-514350">
              <a:buFont typeface="+mj-lt"/>
              <a:buAutoNum type="arabicPeriod"/>
            </a:pPr>
            <a:r>
              <a:rPr lang="en-GB" sz="13800" b="1" i="1" dirty="0"/>
              <a:t>I have sunburn.</a:t>
            </a:r>
          </a:p>
          <a:p>
            <a:pPr marL="514350" indent="-514350">
              <a:buFont typeface="+mj-lt"/>
              <a:buAutoNum type="arabicPeriod"/>
            </a:pPr>
            <a:r>
              <a:rPr lang="en-GB" sz="13800" b="1" i="1" dirty="0"/>
              <a:t>I’m ill.</a:t>
            </a:r>
          </a:p>
          <a:p>
            <a:pPr marL="514350" indent="-514350">
              <a:buFont typeface="+mj-lt"/>
              <a:buAutoNum type="arabicPeriod"/>
            </a:pPr>
            <a:r>
              <a:rPr lang="en-GB" sz="13800" b="1" i="1" dirty="0"/>
              <a:t>I have a fever</a:t>
            </a:r>
          </a:p>
          <a:p>
            <a:pPr marL="514350" indent="-514350">
              <a:buFont typeface="+mj-lt"/>
              <a:buAutoNum type="arabicPeriod"/>
            </a:pPr>
            <a:r>
              <a:rPr lang="en-GB" sz="13800" b="1" i="1" dirty="0"/>
              <a:t>I have the flu</a:t>
            </a:r>
          </a:p>
          <a:p>
            <a:pPr marL="514350" indent="-514350">
              <a:buFont typeface="+mj-lt"/>
              <a:buAutoNum type="arabicPeriod"/>
            </a:pPr>
            <a:r>
              <a:rPr lang="en-GB" sz="13800" b="1" i="1" dirty="0"/>
              <a:t>I’m tired.</a:t>
            </a:r>
            <a:endParaRPr lang="en-GB" sz="13800" b="1"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endParaRPr lang="en-GB" dirty="0"/>
          </a:p>
        </p:txBody>
      </p:sp>
      <p:sp>
        <p:nvSpPr>
          <p:cNvPr id="4" name="Footer Placeholder 3"/>
          <p:cNvSpPr>
            <a:spLocks noGrp="1"/>
          </p:cNvSpPr>
          <p:nvPr>
            <p:ph type="ftr" sz="quarter" idx="10"/>
          </p:nvPr>
        </p:nvSpPr>
        <p:spPr/>
        <p:txBody>
          <a:bodyPr/>
          <a:lstStyle/>
          <a:p>
            <a:pPr lvl="0"/>
            <a:r>
              <a:rPr lang="en-GB"/>
              <a:t>Mrs Campello</a:t>
            </a:r>
          </a:p>
        </p:txBody>
      </p:sp>
      <p:sp>
        <p:nvSpPr>
          <p:cNvPr id="8" name="Content Placeholder 2"/>
          <p:cNvSpPr txBox="1">
            <a:spLocks/>
          </p:cNvSpPr>
          <p:nvPr/>
        </p:nvSpPr>
        <p:spPr bwMode="auto">
          <a:xfrm>
            <a:off x="428368" y="1420947"/>
            <a:ext cx="117636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sz="3000" b="1" dirty="0">
                <a:solidFill>
                  <a:srgbClr val="FF0000"/>
                </a:solidFill>
              </a:rPr>
              <a:t>What hurts?</a:t>
            </a:r>
          </a:p>
          <a:p>
            <a:pPr marL="514350" indent="-514350">
              <a:buFont typeface="+mj-lt"/>
              <a:buAutoNum type="arabicPeriod"/>
            </a:pPr>
            <a:r>
              <a:rPr lang="en-GB" sz="3000" b="1" i="1" dirty="0">
                <a:solidFill>
                  <a:srgbClr val="FF0000"/>
                </a:solidFill>
              </a:rPr>
              <a:t>My head hurts</a:t>
            </a:r>
            <a:endParaRPr lang="en-GB" sz="3000" b="1" dirty="0">
              <a:solidFill>
                <a:srgbClr val="FF0000"/>
              </a:solidFill>
            </a:endParaRPr>
          </a:p>
          <a:p>
            <a:pPr marL="514350" indent="-514350">
              <a:buFont typeface="+mj-lt"/>
              <a:buAutoNum type="arabicPeriod"/>
            </a:pPr>
            <a:r>
              <a:rPr lang="en-GB" sz="3000" b="1" dirty="0">
                <a:solidFill>
                  <a:srgbClr val="FF0000"/>
                </a:solidFill>
              </a:rPr>
              <a:t>My arm hurts</a:t>
            </a:r>
          </a:p>
          <a:p>
            <a:pPr marL="514350" indent="-514350">
              <a:buFont typeface="+mj-lt"/>
              <a:buAutoNum type="arabicPeriod"/>
            </a:pPr>
            <a:r>
              <a:rPr lang="en-GB" sz="3000" b="1" dirty="0">
                <a:solidFill>
                  <a:srgbClr val="FF0000"/>
                </a:solidFill>
              </a:rPr>
              <a:t>My back hurts</a:t>
            </a:r>
          </a:p>
          <a:p>
            <a:pPr marL="514350" indent="-514350">
              <a:buFont typeface="+mj-lt"/>
              <a:buAutoNum type="arabicPeriod"/>
            </a:pPr>
            <a:r>
              <a:rPr lang="es-ES" sz="3000" b="1" dirty="0" err="1">
                <a:solidFill>
                  <a:srgbClr val="FF0000"/>
                </a:solidFill>
              </a:rPr>
              <a:t>My</a:t>
            </a:r>
            <a:r>
              <a:rPr lang="es-ES" sz="3000" b="1" dirty="0">
                <a:solidFill>
                  <a:srgbClr val="FF0000"/>
                </a:solidFill>
              </a:rPr>
              <a:t> </a:t>
            </a:r>
            <a:r>
              <a:rPr lang="es-ES" sz="3000" b="1" dirty="0" err="1">
                <a:solidFill>
                  <a:srgbClr val="FF0000"/>
                </a:solidFill>
              </a:rPr>
              <a:t>throat</a:t>
            </a:r>
            <a:r>
              <a:rPr lang="es-ES" sz="3000" b="1" dirty="0">
                <a:solidFill>
                  <a:srgbClr val="FF0000"/>
                </a:solidFill>
              </a:rPr>
              <a:t> </a:t>
            </a:r>
            <a:r>
              <a:rPr lang="es-ES" sz="3000" b="1" dirty="0" err="1">
                <a:solidFill>
                  <a:srgbClr val="FF0000"/>
                </a:solidFill>
              </a:rPr>
              <a:t>hurts</a:t>
            </a:r>
            <a:r>
              <a:rPr lang="es-ES" sz="3000" b="1" dirty="0">
                <a:solidFill>
                  <a:srgbClr val="FF0000"/>
                </a:solidFill>
              </a:rPr>
              <a:t>.</a:t>
            </a:r>
            <a:endParaRPr lang="en-GB" sz="3000" b="1" dirty="0">
              <a:solidFill>
                <a:srgbClr val="FF0000"/>
              </a:solidFill>
            </a:endParaRPr>
          </a:p>
          <a:p>
            <a:pPr marL="514350" indent="-514350">
              <a:buFont typeface="+mj-lt"/>
              <a:buAutoNum type="arabicPeriod"/>
            </a:pPr>
            <a:r>
              <a:rPr lang="en-GB" sz="3000" b="1" dirty="0">
                <a:solidFill>
                  <a:srgbClr val="FF0000"/>
                </a:solidFill>
              </a:rPr>
              <a:t>I have a cold</a:t>
            </a:r>
          </a:p>
          <a:p>
            <a:pPr marL="514350" indent="-514350">
              <a:buFont typeface="+mj-lt"/>
              <a:buAutoNum type="arabicPeriod"/>
            </a:pPr>
            <a:r>
              <a:rPr lang="en-GB" sz="3000" b="1" dirty="0">
                <a:solidFill>
                  <a:srgbClr val="FF0000"/>
                </a:solidFill>
              </a:rPr>
              <a:t>I have a cough.</a:t>
            </a: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GB" b="1" dirty="0">
              <a:solidFill>
                <a:srgbClr val="FF0000"/>
              </a:solidFill>
            </a:endParaRPr>
          </a:p>
          <a:p>
            <a:pPr marL="514350" indent="-514350">
              <a:buFont typeface="+mj-lt"/>
              <a:buAutoNum type="arabicPeriod"/>
            </a:pPr>
            <a:endParaRPr lang="en-GB" b="1" dirty="0">
              <a:solidFill>
                <a:srgbClr val="FF0000"/>
              </a:solidFill>
            </a:endParaRPr>
          </a:p>
          <a:p>
            <a:pPr marL="514350" indent="-514350">
              <a:buFont typeface="+mj-lt"/>
              <a:buAutoNum type="arabicPeriod"/>
            </a:pPr>
            <a:endParaRPr lang="en-GB" b="1" dirty="0">
              <a:solidFill>
                <a:srgbClr val="FF0000"/>
              </a:solidFill>
            </a:endParaRPr>
          </a:p>
          <a:p>
            <a:pPr marL="514350" indent="-514350">
              <a:buFont typeface="+mj-lt"/>
              <a:buAutoNum type="arabicPeriod"/>
            </a:pPr>
            <a:endParaRPr lang="en-GB" b="1" dirty="0">
              <a:solidFill>
                <a:srgbClr val="FF0000"/>
              </a:solidFill>
            </a:endParaRPr>
          </a:p>
          <a:p>
            <a:pPr marL="514350" indent="-514350">
              <a:buFont typeface="+mj-lt"/>
              <a:buAutoNum type="arabicPeriod"/>
            </a:pPr>
            <a:endParaRPr lang="en-GB" b="1" dirty="0">
              <a:solidFill>
                <a:srgbClr val="FF0000"/>
              </a:solidFill>
            </a:endParaRPr>
          </a:p>
          <a:p>
            <a:pPr marL="514350" indent="-514350">
              <a:buFont typeface="+mj-lt"/>
              <a:buAutoNum type="arabicPeriod"/>
            </a:pPr>
            <a:endParaRPr lang="en-GB" b="1" dirty="0">
              <a:solidFill>
                <a:srgbClr val="FF0000"/>
              </a:solidFill>
            </a:endParaRPr>
          </a:p>
          <a:p>
            <a:pPr marL="514350" indent="-514350">
              <a:buFont typeface="+mj-lt"/>
              <a:buAutoNum type="arabicPeriod"/>
            </a:pPr>
            <a:endParaRPr lang="en-GB" b="1" dirty="0">
              <a:solidFill>
                <a:srgbClr val="FF0000"/>
              </a:solidFill>
            </a:endParaRPr>
          </a:p>
          <a:p>
            <a:pPr marL="0" indent="0">
              <a:buNone/>
            </a:pPr>
            <a:r>
              <a:rPr lang="es-ES_tradnl" sz="2700" b="1" dirty="0">
                <a:solidFill>
                  <a:srgbClr val="FF0000"/>
                </a:solidFill>
              </a:rPr>
              <a:t>8.  </a:t>
            </a:r>
            <a:r>
              <a:rPr lang="es-ES_tradnl" sz="2700" b="1" dirty="0" err="1">
                <a:solidFill>
                  <a:srgbClr val="FF0000"/>
                </a:solidFill>
              </a:rPr>
              <a:t>have</a:t>
            </a:r>
            <a:r>
              <a:rPr lang="es-ES_tradnl" sz="2700" b="1" dirty="0">
                <a:solidFill>
                  <a:srgbClr val="FF0000"/>
                </a:solidFill>
              </a:rPr>
              <a:t> </a:t>
            </a:r>
            <a:r>
              <a:rPr lang="es-ES_tradnl" sz="2700" b="1" dirty="0" err="1">
                <a:solidFill>
                  <a:srgbClr val="FF0000"/>
                </a:solidFill>
              </a:rPr>
              <a:t>an</a:t>
            </a:r>
            <a:r>
              <a:rPr lang="es-ES_tradnl" sz="2700" b="1" dirty="0">
                <a:solidFill>
                  <a:srgbClr val="FF0000"/>
                </a:solidFill>
              </a:rPr>
              <a:t> </a:t>
            </a:r>
            <a:r>
              <a:rPr lang="es-ES_tradnl" sz="2700" b="1" dirty="0" err="1">
                <a:solidFill>
                  <a:srgbClr val="FF0000"/>
                </a:solidFill>
              </a:rPr>
              <a:t>insect</a:t>
            </a:r>
            <a:r>
              <a:rPr lang="es-ES_tradnl" sz="2700" b="1" dirty="0">
                <a:solidFill>
                  <a:srgbClr val="FF0000"/>
                </a:solidFill>
              </a:rPr>
              <a:t> bite</a:t>
            </a:r>
          </a:p>
          <a:p>
            <a:pPr marL="0" indent="0">
              <a:buNone/>
            </a:pPr>
            <a:r>
              <a:rPr lang="en-GB" sz="2700" b="1" i="1" dirty="0">
                <a:solidFill>
                  <a:srgbClr val="FF0000"/>
                </a:solidFill>
              </a:rPr>
              <a:t>9. Me </a:t>
            </a:r>
            <a:r>
              <a:rPr lang="en-GB" sz="2700" b="1" i="1" dirty="0" err="1">
                <a:solidFill>
                  <a:srgbClr val="FF0000"/>
                </a:solidFill>
              </a:rPr>
              <a:t>duele</a:t>
            </a:r>
            <a:r>
              <a:rPr lang="en-GB" sz="2700" b="1" i="1" dirty="0">
                <a:solidFill>
                  <a:srgbClr val="FF0000"/>
                </a:solidFill>
              </a:rPr>
              <a:t> el </a:t>
            </a:r>
            <a:r>
              <a:rPr lang="en-GB" sz="2700" b="1" i="1" dirty="0" err="1">
                <a:solidFill>
                  <a:srgbClr val="FF0000"/>
                </a:solidFill>
              </a:rPr>
              <a:t>estómago</a:t>
            </a:r>
            <a:r>
              <a:rPr lang="en-GB" sz="2700" b="1" i="1" dirty="0">
                <a:solidFill>
                  <a:srgbClr val="FF0000"/>
                </a:solidFill>
              </a:rPr>
              <a:t> </a:t>
            </a:r>
          </a:p>
          <a:p>
            <a:pPr marL="0" indent="0">
              <a:buNone/>
            </a:pPr>
            <a:r>
              <a:rPr lang="en-GB" sz="2700" b="1" i="1" dirty="0">
                <a:solidFill>
                  <a:srgbClr val="FF0000"/>
                </a:solidFill>
              </a:rPr>
              <a:t>10. Me </a:t>
            </a:r>
            <a:r>
              <a:rPr lang="en-GB" sz="2700" b="1" i="1" dirty="0" err="1">
                <a:solidFill>
                  <a:srgbClr val="FF0000"/>
                </a:solidFill>
              </a:rPr>
              <a:t>duelen</a:t>
            </a:r>
            <a:r>
              <a:rPr lang="en-GB" sz="2700" b="1" i="1" dirty="0">
                <a:solidFill>
                  <a:srgbClr val="FF0000"/>
                </a:solidFill>
              </a:rPr>
              <a:t> los </a:t>
            </a:r>
            <a:r>
              <a:rPr lang="en-GB" sz="2700" b="1" i="1" dirty="0" err="1">
                <a:solidFill>
                  <a:srgbClr val="FF0000"/>
                </a:solidFill>
              </a:rPr>
              <a:t>dientes</a:t>
            </a:r>
            <a:endParaRPr lang="en-GB" sz="2700" b="1" dirty="0">
              <a:solidFill>
                <a:srgbClr val="FF0000"/>
              </a:solidFill>
            </a:endParaRPr>
          </a:p>
          <a:p>
            <a:pPr marL="0" indent="0">
              <a:buNone/>
            </a:pPr>
            <a:r>
              <a:rPr lang="en-GB" sz="2700" b="1" i="1" dirty="0">
                <a:solidFill>
                  <a:srgbClr val="FF0000"/>
                </a:solidFill>
              </a:rPr>
              <a:t>11. Tengo </a:t>
            </a:r>
            <a:r>
              <a:rPr lang="en-GB" sz="2700" b="1" i="1" dirty="0" err="1">
                <a:solidFill>
                  <a:srgbClr val="FF0000"/>
                </a:solidFill>
              </a:rPr>
              <a:t>quemaduras</a:t>
            </a:r>
            <a:r>
              <a:rPr lang="en-GB" sz="2700" b="1" i="1" dirty="0">
                <a:solidFill>
                  <a:srgbClr val="FF0000"/>
                </a:solidFill>
              </a:rPr>
              <a:t> del sol.</a:t>
            </a:r>
          </a:p>
          <a:p>
            <a:pPr marL="0" indent="0">
              <a:buNone/>
            </a:pPr>
            <a:r>
              <a:rPr lang="en-GB" sz="2700" b="1" i="1" dirty="0">
                <a:solidFill>
                  <a:srgbClr val="FF0000"/>
                </a:solidFill>
              </a:rPr>
              <a:t>12. </a:t>
            </a:r>
            <a:r>
              <a:rPr lang="en-GB" sz="2700" b="1" i="1" dirty="0" err="1">
                <a:solidFill>
                  <a:srgbClr val="FF0000"/>
                </a:solidFill>
              </a:rPr>
              <a:t>Estoy</a:t>
            </a:r>
            <a:r>
              <a:rPr lang="en-GB" sz="2700" b="1" i="1" dirty="0">
                <a:solidFill>
                  <a:srgbClr val="FF0000"/>
                </a:solidFill>
              </a:rPr>
              <a:t> </a:t>
            </a:r>
            <a:r>
              <a:rPr lang="en-GB" sz="2700" b="1" i="1" dirty="0" err="1">
                <a:solidFill>
                  <a:srgbClr val="FF0000"/>
                </a:solidFill>
              </a:rPr>
              <a:t>enfermo</a:t>
            </a:r>
            <a:endParaRPr lang="en-GB" sz="2700" b="1" i="1" dirty="0">
              <a:solidFill>
                <a:srgbClr val="FF0000"/>
              </a:solidFill>
            </a:endParaRPr>
          </a:p>
          <a:p>
            <a:pPr marL="0" indent="0">
              <a:buNone/>
            </a:pPr>
            <a:r>
              <a:rPr lang="en-GB" sz="2700" b="1" i="1" dirty="0">
                <a:solidFill>
                  <a:srgbClr val="FF0000"/>
                </a:solidFill>
              </a:rPr>
              <a:t>13. Tengo </a:t>
            </a:r>
            <a:r>
              <a:rPr lang="en-GB" sz="2700" b="1" i="1" dirty="0" err="1">
                <a:solidFill>
                  <a:srgbClr val="FF0000"/>
                </a:solidFill>
              </a:rPr>
              <a:t>fiebre</a:t>
            </a:r>
            <a:endParaRPr lang="en-GB" sz="2700" b="1" i="1" dirty="0">
              <a:solidFill>
                <a:srgbClr val="FF0000"/>
              </a:solidFill>
            </a:endParaRPr>
          </a:p>
          <a:p>
            <a:pPr marL="0" indent="0">
              <a:buNone/>
            </a:pPr>
            <a:r>
              <a:rPr lang="en-GB" sz="2700" b="1" i="1" dirty="0">
                <a:solidFill>
                  <a:srgbClr val="FF0000"/>
                </a:solidFill>
              </a:rPr>
              <a:t>14. Tengo gripe</a:t>
            </a:r>
          </a:p>
          <a:p>
            <a:pPr marL="0" indent="0">
              <a:buNone/>
            </a:pPr>
            <a:r>
              <a:rPr lang="en-GB" sz="2700" b="1" i="1" dirty="0">
                <a:solidFill>
                  <a:srgbClr val="FF0000"/>
                </a:solidFill>
              </a:rPr>
              <a:t>15. </a:t>
            </a:r>
            <a:r>
              <a:rPr lang="en-GB" sz="2700" b="1" i="1" dirty="0" err="1">
                <a:solidFill>
                  <a:srgbClr val="FF0000"/>
                </a:solidFill>
              </a:rPr>
              <a:t>Estoy</a:t>
            </a:r>
            <a:r>
              <a:rPr lang="en-GB" sz="2700" b="1" i="1" dirty="0">
                <a:solidFill>
                  <a:srgbClr val="FF0000"/>
                </a:solidFill>
              </a:rPr>
              <a:t> </a:t>
            </a:r>
            <a:r>
              <a:rPr lang="en-GB" sz="2700" b="1" i="1" dirty="0" err="1">
                <a:solidFill>
                  <a:srgbClr val="FF0000"/>
                </a:solidFill>
              </a:rPr>
              <a:t>cansado</a:t>
            </a:r>
            <a:endParaRPr lang="en-GB" sz="2700" b="1" dirty="0">
              <a:solidFill>
                <a:srgbClr val="FF0000"/>
              </a:solidFill>
            </a:endParaRPr>
          </a:p>
          <a:p>
            <a:pPr marL="0" indent="0">
              <a:buNone/>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endParaRPr lang="en-GB" dirty="0"/>
          </a:p>
        </p:txBody>
      </p:sp>
      <p:sp>
        <p:nvSpPr>
          <p:cNvPr id="5" name="TextBox 4">
            <a:extLst>
              <a:ext uri="{FF2B5EF4-FFF2-40B4-BE49-F238E27FC236}">
                <a16:creationId xmlns:a16="http://schemas.microsoft.com/office/drawing/2014/main" xmlns="" id="{CFE50548-1282-413B-AECF-0A1443A1D415}"/>
              </a:ext>
            </a:extLst>
          </p:cNvPr>
          <p:cNvSpPr txBox="1"/>
          <p:nvPr/>
        </p:nvSpPr>
        <p:spPr>
          <a:xfrm>
            <a:off x="5299587" y="6398696"/>
            <a:ext cx="1602658"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413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fade">
                                      <p:cBhvr>
                                        <p:cTn id="70" dur="1000"/>
                                        <p:tgtEl>
                                          <p:spTgt spid="3">
                                            <p:txEl>
                                              <p:pRg st="14" end="14"/>
                                            </p:txEl>
                                          </p:spTgt>
                                        </p:tgtEl>
                                      </p:cBhvr>
                                    </p:animEffect>
                                    <p:anim calcmode="lin" valueType="num">
                                      <p:cBhvr>
                                        <p:cTn id="7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1000"/>
                                        <p:tgtEl>
                                          <p:spTgt spid="3">
                                            <p:txEl>
                                              <p:pRg st="15" end="15"/>
                                            </p:txEl>
                                          </p:spTgt>
                                        </p:tgtEl>
                                      </p:cBhvr>
                                    </p:animEffect>
                                    <p:anim calcmode="lin" valueType="num">
                                      <p:cBhvr>
                                        <p:cTn id="7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6" end="16"/>
                                            </p:txEl>
                                          </p:spTgt>
                                        </p:tgtEl>
                                        <p:attrNameLst>
                                          <p:attrName>style.visibility</p:attrName>
                                        </p:attrNameLst>
                                      </p:cBhvr>
                                      <p:to>
                                        <p:strVal val="visible"/>
                                      </p:to>
                                    </p:set>
                                    <p:animEffect transition="in" filter="fade">
                                      <p:cBhvr>
                                        <p:cTn id="84" dur="1000"/>
                                        <p:tgtEl>
                                          <p:spTgt spid="3">
                                            <p:txEl>
                                              <p:pRg st="16" end="16"/>
                                            </p:txEl>
                                          </p:spTgt>
                                        </p:tgtEl>
                                      </p:cBhvr>
                                    </p:animEffect>
                                    <p:anim calcmode="lin" valueType="num">
                                      <p:cBhvr>
                                        <p:cTn id="8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animEffect transition="in" filter="fade">
                                      <p:cBhvr>
                                        <p:cTn id="91" dur="1000"/>
                                        <p:tgtEl>
                                          <p:spTgt spid="3">
                                            <p:txEl>
                                              <p:pRg st="17" end="17"/>
                                            </p:txEl>
                                          </p:spTgt>
                                        </p:tgtEl>
                                      </p:cBhvr>
                                    </p:animEffect>
                                    <p:anim calcmode="lin" valueType="num">
                                      <p:cBhvr>
                                        <p:cTn id="9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8" end="18"/>
                                            </p:txEl>
                                          </p:spTgt>
                                        </p:tgtEl>
                                        <p:attrNameLst>
                                          <p:attrName>style.visibility</p:attrName>
                                        </p:attrNameLst>
                                      </p:cBhvr>
                                      <p:to>
                                        <p:strVal val="visible"/>
                                      </p:to>
                                    </p:set>
                                    <p:animEffect transition="in" filter="fade">
                                      <p:cBhvr>
                                        <p:cTn id="98" dur="1000"/>
                                        <p:tgtEl>
                                          <p:spTgt spid="3">
                                            <p:txEl>
                                              <p:pRg st="18" end="18"/>
                                            </p:txEl>
                                          </p:spTgt>
                                        </p:tgtEl>
                                      </p:cBhvr>
                                    </p:animEffect>
                                    <p:anim calcmode="lin" valueType="num">
                                      <p:cBhvr>
                                        <p:cTn id="9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xEl>
                                              <p:pRg st="19" end="19"/>
                                            </p:txEl>
                                          </p:spTgt>
                                        </p:tgtEl>
                                        <p:attrNameLst>
                                          <p:attrName>style.visibility</p:attrName>
                                        </p:attrNameLst>
                                      </p:cBhvr>
                                      <p:to>
                                        <p:strVal val="visible"/>
                                      </p:to>
                                    </p:set>
                                    <p:animEffect transition="in" filter="fade">
                                      <p:cBhvr>
                                        <p:cTn id="105" dur="1000"/>
                                        <p:tgtEl>
                                          <p:spTgt spid="3">
                                            <p:txEl>
                                              <p:pRg st="19" end="19"/>
                                            </p:txEl>
                                          </p:spTgt>
                                        </p:tgtEl>
                                      </p:cBhvr>
                                    </p:animEffect>
                                    <p:anim calcmode="lin" valueType="num">
                                      <p:cBhvr>
                                        <p:cTn id="106"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3">
                                            <p:txEl>
                                              <p:pRg st="0" end="0"/>
                                            </p:txEl>
                                          </p:spTgt>
                                        </p:tgtEl>
                                      </p:cBhvr>
                                    </p:animEffect>
                                    <p:set>
                                      <p:cBhvr>
                                        <p:cTn id="1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8">
                                            <p:txEl>
                                              <p:pRg st="0" end="0"/>
                                            </p:txEl>
                                          </p:spTgt>
                                        </p:tgtEl>
                                        <p:attrNameLst>
                                          <p:attrName>style.visibility</p:attrName>
                                        </p:attrNameLst>
                                      </p:cBhvr>
                                      <p:to>
                                        <p:strVal val="visible"/>
                                      </p:to>
                                    </p:set>
                                    <p:animEffect transition="in" filter="fade">
                                      <p:cBhvr>
                                        <p:cTn id="117" dur="1000"/>
                                        <p:tgtEl>
                                          <p:spTgt spid="8">
                                            <p:txEl>
                                              <p:pRg st="0" end="0"/>
                                            </p:txEl>
                                          </p:spTgt>
                                        </p:tgtEl>
                                      </p:cBhvr>
                                    </p:animEffect>
                                    <p:anim calcmode="lin" valueType="num">
                                      <p:cBhvr>
                                        <p:cTn id="1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3">
                                            <p:txEl>
                                              <p:pRg st="1" end="1"/>
                                            </p:txEl>
                                          </p:spTgt>
                                        </p:tgtEl>
                                      </p:cBhvr>
                                    </p:animEffect>
                                    <p:set>
                                      <p:cBhvr>
                                        <p:cTn id="1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8">
                                            <p:txEl>
                                              <p:pRg st="1" end="1"/>
                                            </p:txEl>
                                          </p:spTgt>
                                        </p:tgtEl>
                                        <p:attrNameLst>
                                          <p:attrName>style.visibility</p:attrName>
                                        </p:attrNameLst>
                                      </p:cBhvr>
                                      <p:to>
                                        <p:strVal val="visible"/>
                                      </p:to>
                                    </p:set>
                                    <p:animEffect transition="in" filter="fade">
                                      <p:cBhvr>
                                        <p:cTn id="129" dur="1000"/>
                                        <p:tgtEl>
                                          <p:spTgt spid="8">
                                            <p:txEl>
                                              <p:pRg st="1" end="1"/>
                                            </p:txEl>
                                          </p:spTgt>
                                        </p:tgtEl>
                                      </p:cBhvr>
                                    </p:animEffect>
                                    <p:anim calcmode="lin" valueType="num">
                                      <p:cBhvr>
                                        <p:cTn id="13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3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3">
                                            <p:txEl>
                                              <p:pRg st="2" end="2"/>
                                            </p:txEl>
                                          </p:spTgt>
                                        </p:tgtEl>
                                      </p:cBhvr>
                                    </p:animEffect>
                                    <p:set>
                                      <p:cBhvr>
                                        <p:cTn id="13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8">
                                            <p:txEl>
                                              <p:pRg st="2" end="2"/>
                                            </p:txEl>
                                          </p:spTgt>
                                        </p:tgtEl>
                                        <p:attrNameLst>
                                          <p:attrName>style.visibility</p:attrName>
                                        </p:attrNameLst>
                                      </p:cBhvr>
                                      <p:to>
                                        <p:strVal val="visible"/>
                                      </p:to>
                                    </p:set>
                                    <p:animEffect transition="in" filter="fade">
                                      <p:cBhvr>
                                        <p:cTn id="141" dur="1000"/>
                                        <p:tgtEl>
                                          <p:spTgt spid="8">
                                            <p:txEl>
                                              <p:pRg st="2" end="2"/>
                                            </p:txEl>
                                          </p:spTgt>
                                        </p:tgtEl>
                                      </p:cBhvr>
                                    </p:animEffect>
                                    <p:anim calcmode="lin" valueType="num">
                                      <p:cBhvr>
                                        <p:cTn id="14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3">
                                            <p:txEl>
                                              <p:pRg st="3" end="3"/>
                                            </p:txEl>
                                          </p:spTgt>
                                        </p:tgtEl>
                                      </p:cBhvr>
                                    </p:animEffect>
                                    <p:set>
                                      <p:cBhvr>
                                        <p:cTn id="14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8">
                                            <p:txEl>
                                              <p:pRg st="3" end="3"/>
                                            </p:txEl>
                                          </p:spTgt>
                                        </p:tgtEl>
                                        <p:attrNameLst>
                                          <p:attrName>style.visibility</p:attrName>
                                        </p:attrNameLst>
                                      </p:cBhvr>
                                      <p:to>
                                        <p:strVal val="visible"/>
                                      </p:to>
                                    </p:set>
                                    <p:animEffect transition="in" filter="fade">
                                      <p:cBhvr>
                                        <p:cTn id="153" dur="1000"/>
                                        <p:tgtEl>
                                          <p:spTgt spid="8">
                                            <p:txEl>
                                              <p:pRg st="3" end="3"/>
                                            </p:txEl>
                                          </p:spTgt>
                                        </p:tgtEl>
                                      </p:cBhvr>
                                    </p:animEffect>
                                    <p:anim calcmode="lin" valueType="num">
                                      <p:cBhvr>
                                        <p:cTn id="15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5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3">
                                            <p:txEl>
                                              <p:pRg st="4" end="4"/>
                                            </p:txEl>
                                          </p:spTgt>
                                        </p:tgtEl>
                                      </p:cBhvr>
                                    </p:animEffect>
                                    <p:set>
                                      <p:cBhvr>
                                        <p:cTn id="16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nodeType="clickEffect">
                                  <p:stCondLst>
                                    <p:cond delay="0"/>
                                  </p:stCondLst>
                                  <p:childTnLst>
                                    <p:set>
                                      <p:cBhvr>
                                        <p:cTn id="164" dur="1" fill="hold">
                                          <p:stCondLst>
                                            <p:cond delay="0"/>
                                          </p:stCondLst>
                                        </p:cTn>
                                        <p:tgtEl>
                                          <p:spTgt spid="8">
                                            <p:txEl>
                                              <p:pRg st="4" end="4"/>
                                            </p:txEl>
                                          </p:spTgt>
                                        </p:tgtEl>
                                        <p:attrNameLst>
                                          <p:attrName>style.visibility</p:attrName>
                                        </p:attrNameLst>
                                      </p:cBhvr>
                                      <p:to>
                                        <p:strVal val="visible"/>
                                      </p:to>
                                    </p:set>
                                    <p:animEffect transition="in" filter="fade">
                                      <p:cBhvr>
                                        <p:cTn id="165" dur="1000"/>
                                        <p:tgtEl>
                                          <p:spTgt spid="8">
                                            <p:txEl>
                                              <p:pRg st="4" end="4"/>
                                            </p:txEl>
                                          </p:spTgt>
                                        </p:tgtEl>
                                      </p:cBhvr>
                                    </p:animEffect>
                                    <p:anim calcmode="lin" valueType="num">
                                      <p:cBhvr>
                                        <p:cTn id="16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3">
                                            <p:txEl>
                                              <p:pRg st="5" end="5"/>
                                            </p:txEl>
                                          </p:spTgt>
                                        </p:tgtEl>
                                      </p:cBhvr>
                                    </p:animEffect>
                                    <p:set>
                                      <p:cBhvr>
                                        <p:cTn id="17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nodeType="clickEffect">
                                  <p:stCondLst>
                                    <p:cond delay="0"/>
                                  </p:stCondLst>
                                  <p:childTnLst>
                                    <p:set>
                                      <p:cBhvr>
                                        <p:cTn id="176" dur="1" fill="hold">
                                          <p:stCondLst>
                                            <p:cond delay="0"/>
                                          </p:stCondLst>
                                        </p:cTn>
                                        <p:tgtEl>
                                          <p:spTgt spid="8">
                                            <p:txEl>
                                              <p:pRg st="5" end="5"/>
                                            </p:txEl>
                                          </p:spTgt>
                                        </p:tgtEl>
                                        <p:attrNameLst>
                                          <p:attrName>style.visibility</p:attrName>
                                        </p:attrNameLst>
                                      </p:cBhvr>
                                      <p:to>
                                        <p:strVal val="visible"/>
                                      </p:to>
                                    </p:set>
                                    <p:animEffect transition="in" filter="fade">
                                      <p:cBhvr>
                                        <p:cTn id="177" dur="1000"/>
                                        <p:tgtEl>
                                          <p:spTgt spid="8">
                                            <p:txEl>
                                              <p:pRg st="5" end="5"/>
                                            </p:txEl>
                                          </p:spTgt>
                                        </p:tgtEl>
                                      </p:cBhvr>
                                    </p:animEffect>
                                    <p:anim calcmode="lin" valueType="num">
                                      <p:cBhvr>
                                        <p:cTn id="17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3">
                                            <p:txEl>
                                              <p:pRg st="6" end="6"/>
                                            </p:txEl>
                                          </p:spTgt>
                                        </p:tgtEl>
                                      </p:cBhvr>
                                    </p:animEffect>
                                    <p:set>
                                      <p:cBhvr>
                                        <p:cTn id="184"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8">
                                            <p:txEl>
                                              <p:pRg st="6" end="6"/>
                                            </p:txEl>
                                          </p:spTgt>
                                        </p:tgtEl>
                                        <p:attrNameLst>
                                          <p:attrName>style.visibility</p:attrName>
                                        </p:attrNameLst>
                                      </p:cBhvr>
                                      <p:to>
                                        <p:strVal val="visible"/>
                                      </p:to>
                                    </p:set>
                                    <p:animEffect transition="in" filter="fade">
                                      <p:cBhvr>
                                        <p:cTn id="189" dur="1000"/>
                                        <p:tgtEl>
                                          <p:spTgt spid="8">
                                            <p:txEl>
                                              <p:pRg st="6" end="6"/>
                                            </p:txEl>
                                          </p:spTgt>
                                        </p:tgtEl>
                                      </p:cBhvr>
                                    </p:animEffect>
                                    <p:anim calcmode="lin" valueType="num">
                                      <p:cBhvr>
                                        <p:cTn id="19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9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0" nodeType="clickEffect">
                                  <p:stCondLst>
                                    <p:cond delay="0"/>
                                  </p:stCondLst>
                                  <p:childTnLst>
                                    <p:animEffect transition="out" filter="fade">
                                      <p:cBhvr>
                                        <p:cTn id="195" dur="500"/>
                                        <p:tgtEl>
                                          <p:spTgt spid="3">
                                            <p:txEl>
                                              <p:pRg st="12" end="12"/>
                                            </p:txEl>
                                          </p:spTgt>
                                        </p:tgtEl>
                                      </p:cBhvr>
                                    </p:animEffect>
                                    <p:set>
                                      <p:cBhvr>
                                        <p:cTn id="196" dur="1" fill="hold">
                                          <p:stCondLst>
                                            <p:cond delay="499"/>
                                          </p:stCondLst>
                                        </p:cTn>
                                        <p:tgtEl>
                                          <p:spTgt spid="3">
                                            <p:txEl>
                                              <p:pRg st="12" end="12"/>
                                            </p:txEl>
                                          </p:spTgt>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nodeType="clickEffect">
                                  <p:stCondLst>
                                    <p:cond delay="0"/>
                                  </p:stCondLst>
                                  <p:childTnLst>
                                    <p:set>
                                      <p:cBhvr>
                                        <p:cTn id="200" dur="1" fill="hold">
                                          <p:stCondLst>
                                            <p:cond delay="0"/>
                                          </p:stCondLst>
                                        </p:cTn>
                                        <p:tgtEl>
                                          <p:spTgt spid="8">
                                            <p:txEl>
                                              <p:pRg st="16" end="16"/>
                                            </p:txEl>
                                          </p:spTgt>
                                        </p:tgtEl>
                                        <p:attrNameLst>
                                          <p:attrName>style.visibility</p:attrName>
                                        </p:attrNameLst>
                                      </p:cBhvr>
                                      <p:to>
                                        <p:strVal val="visible"/>
                                      </p:to>
                                    </p:set>
                                    <p:animEffect transition="in" filter="fade">
                                      <p:cBhvr>
                                        <p:cTn id="201" dur="1000"/>
                                        <p:tgtEl>
                                          <p:spTgt spid="8">
                                            <p:txEl>
                                              <p:pRg st="16" end="16"/>
                                            </p:txEl>
                                          </p:spTgt>
                                        </p:tgtEl>
                                      </p:cBhvr>
                                    </p:animEffect>
                                    <p:anim calcmode="lin" valueType="num">
                                      <p:cBhvr>
                                        <p:cTn id="202" dur="1000" fill="hold"/>
                                        <p:tgtEl>
                                          <p:spTgt spid="8">
                                            <p:txEl>
                                              <p:pRg st="16" end="16"/>
                                            </p:txEl>
                                          </p:spTgt>
                                        </p:tgtEl>
                                        <p:attrNameLst>
                                          <p:attrName>ppt_x</p:attrName>
                                        </p:attrNameLst>
                                      </p:cBhvr>
                                      <p:tavLst>
                                        <p:tav tm="0">
                                          <p:val>
                                            <p:strVal val="#ppt_x"/>
                                          </p:val>
                                        </p:tav>
                                        <p:tav tm="100000">
                                          <p:val>
                                            <p:strVal val="#ppt_x"/>
                                          </p:val>
                                        </p:tav>
                                      </p:tavLst>
                                    </p:anim>
                                    <p:anim calcmode="lin" valueType="num">
                                      <p:cBhvr>
                                        <p:cTn id="203" dur="1000" fill="hold"/>
                                        <p:tgtEl>
                                          <p:spTgt spid="8">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xit" presetSubtype="0" fill="hold" grpId="0" nodeType="clickEffect">
                                  <p:stCondLst>
                                    <p:cond delay="0"/>
                                  </p:stCondLst>
                                  <p:childTnLst>
                                    <p:animEffect transition="out" filter="fade">
                                      <p:cBhvr>
                                        <p:cTn id="207" dur="500"/>
                                        <p:tgtEl>
                                          <p:spTgt spid="3">
                                            <p:txEl>
                                              <p:pRg st="13" end="13"/>
                                            </p:txEl>
                                          </p:spTgt>
                                        </p:tgtEl>
                                      </p:cBhvr>
                                    </p:animEffect>
                                    <p:set>
                                      <p:cBhvr>
                                        <p:cTn id="208" dur="1" fill="hold">
                                          <p:stCondLst>
                                            <p:cond delay="499"/>
                                          </p:stCondLst>
                                        </p:cTn>
                                        <p:tgtEl>
                                          <p:spTgt spid="3">
                                            <p:txEl>
                                              <p:pRg st="13" end="13"/>
                                            </p:txEl>
                                          </p:spTgt>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nodeType="clickEffect">
                                  <p:stCondLst>
                                    <p:cond delay="0"/>
                                  </p:stCondLst>
                                  <p:childTnLst>
                                    <p:set>
                                      <p:cBhvr>
                                        <p:cTn id="212" dur="1" fill="hold">
                                          <p:stCondLst>
                                            <p:cond delay="0"/>
                                          </p:stCondLst>
                                        </p:cTn>
                                        <p:tgtEl>
                                          <p:spTgt spid="8">
                                            <p:txEl>
                                              <p:pRg st="17" end="17"/>
                                            </p:txEl>
                                          </p:spTgt>
                                        </p:tgtEl>
                                        <p:attrNameLst>
                                          <p:attrName>style.visibility</p:attrName>
                                        </p:attrNameLst>
                                      </p:cBhvr>
                                      <p:to>
                                        <p:strVal val="visible"/>
                                      </p:to>
                                    </p:set>
                                    <p:animEffect transition="in" filter="fade">
                                      <p:cBhvr>
                                        <p:cTn id="213" dur="1000"/>
                                        <p:tgtEl>
                                          <p:spTgt spid="8">
                                            <p:txEl>
                                              <p:pRg st="17" end="17"/>
                                            </p:txEl>
                                          </p:spTgt>
                                        </p:tgtEl>
                                      </p:cBhvr>
                                    </p:animEffect>
                                    <p:anim calcmode="lin" valueType="num">
                                      <p:cBhvr>
                                        <p:cTn id="214" dur="1000" fill="hold"/>
                                        <p:tgtEl>
                                          <p:spTgt spid="8">
                                            <p:txEl>
                                              <p:pRg st="17" end="17"/>
                                            </p:txEl>
                                          </p:spTgt>
                                        </p:tgtEl>
                                        <p:attrNameLst>
                                          <p:attrName>ppt_x</p:attrName>
                                        </p:attrNameLst>
                                      </p:cBhvr>
                                      <p:tavLst>
                                        <p:tav tm="0">
                                          <p:val>
                                            <p:strVal val="#ppt_x"/>
                                          </p:val>
                                        </p:tav>
                                        <p:tav tm="100000">
                                          <p:val>
                                            <p:strVal val="#ppt_x"/>
                                          </p:val>
                                        </p:tav>
                                      </p:tavLst>
                                    </p:anim>
                                    <p:anim calcmode="lin" valueType="num">
                                      <p:cBhvr>
                                        <p:cTn id="215" dur="1000" fill="hold"/>
                                        <p:tgtEl>
                                          <p:spTgt spid="8">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0" nodeType="clickEffect">
                                  <p:stCondLst>
                                    <p:cond delay="0"/>
                                  </p:stCondLst>
                                  <p:childTnLst>
                                    <p:animEffect transition="out" filter="fade">
                                      <p:cBhvr>
                                        <p:cTn id="219" dur="500"/>
                                        <p:tgtEl>
                                          <p:spTgt spid="3">
                                            <p:txEl>
                                              <p:pRg st="14" end="14"/>
                                            </p:txEl>
                                          </p:spTgt>
                                        </p:tgtEl>
                                      </p:cBhvr>
                                    </p:animEffect>
                                    <p:set>
                                      <p:cBhvr>
                                        <p:cTn id="220" dur="1" fill="hold">
                                          <p:stCondLst>
                                            <p:cond delay="499"/>
                                          </p:stCondLst>
                                        </p:cTn>
                                        <p:tgtEl>
                                          <p:spTgt spid="3">
                                            <p:txEl>
                                              <p:pRg st="14" end="14"/>
                                            </p:txEl>
                                          </p:spTgt>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42" presetClass="entr" presetSubtype="0" fill="hold" nodeType="clickEffect">
                                  <p:stCondLst>
                                    <p:cond delay="0"/>
                                  </p:stCondLst>
                                  <p:childTnLst>
                                    <p:set>
                                      <p:cBhvr>
                                        <p:cTn id="224" dur="1" fill="hold">
                                          <p:stCondLst>
                                            <p:cond delay="0"/>
                                          </p:stCondLst>
                                        </p:cTn>
                                        <p:tgtEl>
                                          <p:spTgt spid="8">
                                            <p:txEl>
                                              <p:pRg st="18" end="18"/>
                                            </p:txEl>
                                          </p:spTgt>
                                        </p:tgtEl>
                                        <p:attrNameLst>
                                          <p:attrName>style.visibility</p:attrName>
                                        </p:attrNameLst>
                                      </p:cBhvr>
                                      <p:to>
                                        <p:strVal val="visible"/>
                                      </p:to>
                                    </p:set>
                                    <p:animEffect transition="in" filter="fade">
                                      <p:cBhvr>
                                        <p:cTn id="225" dur="1000"/>
                                        <p:tgtEl>
                                          <p:spTgt spid="8">
                                            <p:txEl>
                                              <p:pRg st="18" end="18"/>
                                            </p:txEl>
                                          </p:spTgt>
                                        </p:tgtEl>
                                      </p:cBhvr>
                                    </p:animEffect>
                                    <p:anim calcmode="lin" valueType="num">
                                      <p:cBhvr>
                                        <p:cTn id="226" dur="1000" fill="hold"/>
                                        <p:tgtEl>
                                          <p:spTgt spid="8">
                                            <p:txEl>
                                              <p:pRg st="18" end="18"/>
                                            </p:txEl>
                                          </p:spTgt>
                                        </p:tgtEl>
                                        <p:attrNameLst>
                                          <p:attrName>ppt_x</p:attrName>
                                        </p:attrNameLst>
                                      </p:cBhvr>
                                      <p:tavLst>
                                        <p:tav tm="0">
                                          <p:val>
                                            <p:strVal val="#ppt_x"/>
                                          </p:val>
                                        </p:tav>
                                        <p:tav tm="100000">
                                          <p:val>
                                            <p:strVal val="#ppt_x"/>
                                          </p:val>
                                        </p:tav>
                                      </p:tavLst>
                                    </p:anim>
                                    <p:anim calcmode="lin" valueType="num">
                                      <p:cBhvr>
                                        <p:cTn id="227" dur="1000" fill="hold"/>
                                        <p:tgtEl>
                                          <p:spTgt spid="8">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10" presetClass="exit" presetSubtype="0" fill="hold" grpId="0" nodeType="clickEffect">
                                  <p:stCondLst>
                                    <p:cond delay="0"/>
                                  </p:stCondLst>
                                  <p:childTnLst>
                                    <p:animEffect transition="out" filter="fade">
                                      <p:cBhvr>
                                        <p:cTn id="231" dur="500"/>
                                        <p:tgtEl>
                                          <p:spTgt spid="3">
                                            <p:txEl>
                                              <p:pRg st="15" end="15"/>
                                            </p:txEl>
                                          </p:spTgt>
                                        </p:tgtEl>
                                      </p:cBhvr>
                                    </p:animEffect>
                                    <p:set>
                                      <p:cBhvr>
                                        <p:cTn id="232" dur="1" fill="hold">
                                          <p:stCondLst>
                                            <p:cond delay="499"/>
                                          </p:stCondLst>
                                        </p:cTn>
                                        <p:tgtEl>
                                          <p:spTgt spid="3">
                                            <p:txEl>
                                              <p:pRg st="15" end="15"/>
                                            </p:txEl>
                                          </p:spTgt>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42" presetClass="entr" presetSubtype="0" fill="hold" nodeType="clickEffect">
                                  <p:stCondLst>
                                    <p:cond delay="0"/>
                                  </p:stCondLst>
                                  <p:childTnLst>
                                    <p:set>
                                      <p:cBhvr>
                                        <p:cTn id="236" dur="1" fill="hold">
                                          <p:stCondLst>
                                            <p:cond delay="0"/>
                                          </p:stCondLst>
                                        </p:cTn>
                                        <p:tgtEl>
                                          <p:spTgt spid="8">
                                            <p:txEl>
                                              <p:pRg st="19" end="19"/>
                                            </p:txEl>
                                          </p:spTgt>
                                        </p:tgtEl>
                                        <p:attrNameLst>
                                          <p:attrName>style.visibility</p:attrName>
                                        </p:attrNameLst>
                                      </p:cBhvr>
                                      <p:to>
                                        <p:strVal val="visible"/>
                                      </p:to>
                                    </p:set>
                                    <p:animEffect transition="in" filter="fade">
                                      <p:cBhvr>
                                        <p:cTn id="237" dur="1000"/>
                                        <p:tgtEl>
                                          <p:spTgt spid="8">
                                            <p:txEl>
                                              <p:pRg st="19" end="19"/>
                                            </p:txEl>
                                          </p:spTgt>
                                        </p:tgtEl>
                                      </p:cBhvr>
                                    </p:animEffect>
                                    <p:anim calcmode="lin" valueType="num">
                                      <p:cBhvr>
                                        <p:cTn id="238" dur="1000" fill="hold"/>
                                        <p:tgtEl>
                                          <p:spTgt spid="8">
                                            <p:txEl>
                                              <p:pRg st="19" end="19"/>
                                            </p:txEl>
                                          </p:spTgt>
                                        </p:tgtEl>
                                        <p:attrNameLst>
                                          <p:attrName>ppt_x</p:attrName>
                                        </p:attrNameLst>
                                      </p:cBhvr>
                                      <p:tavLst>
                                        <p:tav tm="0">
                                          <p:val>
                                            <p:strVal val="#ppt_x"/>
                                          </p:val>
                                        </p:tav>
                                        <p:tav tm="100000">
                                          <p:val>
                                            <p:strVal val="#ppt_x"/>
                                          </p:val>
                                        </p:tav>
                                      </p:tavLst>
                                    </p:anim>
                                    <p:anim calcmode="lin" valueType="num">
                                      <p:cBhvr>
                                        <p:cTn id="239" dur="1000" fill="hold"/>
                                        <p:tgtEl>
                                          <p:spTgt spid="8">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grpId="0" nodeType="clickEffect">
                                  <p:stCondLst>
                                    <p:cond delay="0"/>
                                  </p:stCondLst>
                                  <p:childTnLst>
                                    <p:animEffect transition="out" filter="fade">
                                      <p:cBhvr>
                                        <p:cTn id="243" dur="500"/>
                                        <p:tgtEl>
                                          <p:spTgt spid="3">
                                            <p:txEl>
                                              <p:pRg st="16" end="16"/>
                                            </p:txEl>
                                          </p:spTgt>
                                        </p:tgtEl>
                                      </p:cBhvr>
                                    </p:animEffect>
                                    <p:set>
                                      <p:cBhvr>
                                        <p:cTn id="244" dur="1" fill="hold">
                                          <p:stCondLst>
                                            <p:cond delay="499"/>
                                          </p:stCondLst>
                                        </p:cTn>
                                        <p:tgtEl>
                                          <p:spTgt spid="3">
                                            <p:txEl>
                                              <p:pRg st="16" end="16"/>
                                            </p:txEl>
                                          </p:spTgt>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nodeType="clickEffect">
                                  <p:stCondLst>
                                    <p:cond delay="0"/>
                                  </p:stCondLst>
                                  <p:childTnLst>
                                    <p:set>
                                      <p:cBhvr>
                                        <p:cTn id="248" dur="1" fill="hold">
                                          <p:stCondLst>
                                            <p:cond delay="0"/>
                                          </p:stCondLst>
                                        </p:cTn>
                                        <p:tgtEl>
                                          <p:spTgt spid="8">
                                            <p:txEl>
                                              <p:pRg st="20" end="20"/>
                                            </p:txEl>
                                          </p:spTgt>
                                        </p:tgtEl>
                                        <p:attrNameLst>
                                          <p:attrName>style.visibility</p:attrName>
                                        </p:attrNameLst>
                                      </p:cBhvr>
                                      <p:to>
                                        <p:strVal val="visible"/>
                                      </p:to>
                                    </p:set>
                                    <p:animEffect transition="in" filter="fade">
                                      <p:cBhvr>
                                        <p:cTn id="249" dur="1000"/>
                                        <p:tgtEl>
                                          <p:spTgt spid="8">
                                            <p:txEl>
                                              <p:pRg st="20" end="20"/>
                                            </p:txEl>
                                          </p:spTgt>
                                        </p:tgtEl>
                                      </p:cBhvr>
                                    </p:animEffect>
                                    <p:anim calcmode="lin" valueType="num">
                                      <p:cBhvr>
                                        <p:cTn id="250" dur="1000" fill="hold"/>
                                        <p:tgtEl>
                                          <p:spTgt spid="8">
                                            <p:txEl>
                                              <p:pRg st="20" end="20"/>
                                            </p:txEl>
                                          </p:spTgt>
                                        </p:tgtEl>
                                        <p:attrNameLst>
                                          <p:attrName>ppt_x</p:attrName>
                                        </p:attrNameLst>
                                      </p:cBhvr>
                                      <p:tavLst>
                                        <p:tav tm="0">
                                          <p:val>
                                            <p:strVal val="#ppt_x"/>
                                          </p:val>
                                        </p:tav>
                                        <p:tav tm="100000">
                                          <p:val>
                                            <p:strVal val="#ppt_x"/>
                                          </p:val>
                                        </p:tav>
                                      </p:tavLst>
                                    </p:anim>
                                    <p:anim calcmode="lin" valueType="num">
                                      <p:cBhvr>
                                        <p:cTn id="251" dur="1000" fill="hold"/>
                                        <p:tgtEl>
                                          <p:spTgt spid="8">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10" presetClass="exit" presetSubtype="0" fill="hold" grpId="0" nodeType="clickEffect">
                                  <p:stCondLst>
                                    <p:cond delay="0"/>
                                  </p:stCondLst>
                                  <p:childTnLst>
                                    <p:animEffect transition="out" filter="fade">
                                      <p:cBhvr>
                                        <p:cTn id="255" dur="500"/>
                                        <p:tgtEl>
                                          <p:spTgt spid="3">
                                            <p:txEl>
                                              <p:pRg st="17" end="17"/>
                                            </p:txEl>
                                          </p:spTgt>
                                        </p:tgtEl>
                                      </p:cBhvr>
                                    </p:animEffect>
                                    <p:set>
                                      <p:cBhvr>
                                        <p:cTn id="256" dur="1" fill="hold">
                                          <p:stCondLst>
                                            <p:cond delay="499"/>
                                          </p:stCondLst>
                                        </p:cTn>
                                        <p:tgtEl>
                                          <p:spTgt spid="3">
                                            <p:txEl>
                                              <p:pRg st="17" end="17"/>
                                            </p:txEl>
                                          </p:spTgt>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
                                            <p:txEl>
                                              <p:pRg st="21" end="21"/>
                                            </p:txEl>
                                          </p:spTgt>
                                        </p:tgtEl>
                                        <p:attrNameLst>
                                          <p:attrName>style.visibility</p:attrName>
                                        </p:attrNameLst>
                                      </p:cBhvr>
                                      <p:to>
                                        <p:strVal val="visible"/>
                                      </p:to>
                                    </p:set>
                                    <p:animEffect transition="in" filter="fade">
                                      <p:cBhvr>
                                        <p:cTn id="261" dur="1000"/>
                                        <p:tgtEl>
                                          <p:spTgt spid="8">
                                            <p:txEl>
                                              <p:pRg st="21" end="21"/>
                                            </p:txEl>
                                          </p:spTgt>
                                        </p:tgtEl>
                                      </p:cBhvr>
                                    </p:animEffect>
                                    <p:anim calcmode="lin" valueType="num">
                                      <p:cBhvr>
                                        <p:cTn id="262" dur="1000" fill="hold"/>
                                        <p:tgtEl>
                                          <p:spTgt spid="8">
                                            <p:txEl>
                                              <p:pRg st="21" end="21"/>
                                            </p:txEl>
                                          </p:spTgt>
                                        </p:tgtEl>
                                        <p:attrNameLst>
                                          <p:attrName>ppt_x</p:attrName>
                                        </p:attrNameLst>
                                      </p:cBhvr>
                                      <p:tavLst>
                                        <p:tav tm="0">
                                          <p:val>
                                            <p:strVal val="#ppt_x"/>
                                          </p:val>
                                        </p:tav>
                                        <p:tav tm="100000">
                                          <p:val>
                                            <p:strVal val="#ppt_x"/>
                                          </p:val>
                                        </p:tav>
                                      </p:tavLst>
                                    </p:anim>
                                    <p:anim calcmode="lin" valueType="num">
                                      <p:cBhvr>
                                        <p:cTn id="263" dur="1000" fill="hold"/>
                                        <p:tgtEl>
                                          <p:spTgt spid="8">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grpId="0" nodeType="clickEffect">
                                  <p:stCondLst>
                                    <p:cond delay="0"/>
                                  </p:stCondLst>
                                  <p:childTnLst>
                                    <p:animEffect transition="out" filter="fade">
                                      <p:cBhvr>
                                        <p:cTn id="267" dur="500"/>
                                        <p:tgtEl>
                                          <p:spTgt spid="3">
                                            <p:txEl>
                                              <p:pRg st="18" end="18"/>
                                            </p:txEl>
                                          </p:spTgt>
                                        </p:tgtEl>
                                      </p:cBhvr>
                                    </p:animEffect>
                                    <p:set>
                                      <p:cBhvr>
                                        <p:cTn id="268" dur="1" fill="hold">
                                          <p:stCondLst>
                                            <p:cond delay="499"/>
                                          </p:stCondLst>
                                        </p:cTn>
                                        <p:tgtEl>
                                          <p:spTgt spid="3">
                                            <p:txEl>
                                              <p:pRg st="18" end="18"/>
                                            </p:txEl>
                                          </p:spTgt>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nodeType="clickEffect">
                                  <p:stCondLst>
                                    <p:cond delay="0"/>
                                  </p:stCondLst>
                                  <p:childTnLst>
                                    <p:set>
                                      <p:cBhvr>
                                        <p:cTn id="272" dur="1" fill="hold">
                                          <p:stCondLst>
                                            <p:cond delay="0"/>
                                          </p:stCondLst>
                                        </p:cTn>
                                        <p:tgtEl>
                                          <p:spTgt spid="8">
                                            <p:txEl>
                                              <p:pRg st="22" end="22"/>
                                            </p:txEl>
                                          </p:spTgt>
                                        </p:tgtEl>
                                        <p:attrNameLst>
                                          <p:attrName>style.visibility</p:attrName>
                                        </p:attrNameLst>
                                      </p:cBhvr>
                                      <p:to>
                                        <p:strVal val="visible"/>
                                      </p:to>
                                    </p:set>
                                    <p:animEffect transition="in" filter="fade">
                                      <p:cBhvr>
                                        <p:cTn id="273" dur="1000"/>
                                        <p:tgtEl>
                                          <p:spTgt spid="8">
                                            <p:txEl>
                                              <p:pRg st="22" end="22"/>
                                            </p:txEl>
                                          </p:spTgt>
                                        </p:tgtEl>
                                      </p:cBhvr>
                                    </p:animEffect>
                                    <p:anim calcmode="lin" valueType="num">
                                      <p:cBhvr>
                                        <p:cTn id="274" dur="1000" fill="hold"/>
                                        <p:tgtEl>
                                          <p:spTgt spid="8">
                                            <p:txEl>
                                              <p:pRg st="22" end="22"/>
                                            </p:txEl>
                                          </p:spTgt>
                                        </p:tgtEl>
                                        <p:attrNameLst>
                                          <p:attrName>ppt_x</p:attrName>
                                        </p:attrNameLst>
                                      </p:cBhvr>
                                      <p:tavLst>
                                        <p:tav tm="0">
                                          <p:val>
                                            <p:strVal val="#ppt_x"/>
                                          </p:val>
                                        </p:tav>
                                        <p:tav tm="100000">
                                          <p:val>
                                            <p:strVal val="#ppt_x"/>
                                          </p:val>
                                        </p:tav>
                                      </p:tavLst>
                                    </p:anim>
                                    <p:anim calcmode="lin" valueType="num">
                                      <p:cBhvr>
                                        <p:cTn id="275" dur="1000" fill="hold"/>
                                        <p:tgtEl>
                                          <p:spTgt spid="8">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grpId="0" nodeType="clickEffect">
                                  <p:stCondLst>
                                    <p:cond delay="0"/>
                                  </p:stCondLst>
                                  <p:childTnLst>
                                    <p:animEffect transition="out" filter="fade">
                                      <p:cBhvr>
                                        <p:cTn id="279" dur="500"/>
                                        <p:tgtEl>
                                          <p:spTgt spid="3">
                                            <p:txEl>
                                              <p:pRg st="19" end="19"/>
                                            </p:txEl>
                                          </p:spTgt>
                                        </p:tgtEl>
                                      </p:cBhvr>
                                    </p:animEffect>
                                    <p:set>
                                      <p:cBhvr>
                                        <p:cTn id="280" dur="1" fill="hold">
                                          <p:stCondLst>
                                            <p:cond delay="499"/>
                                          </p:stCondLst>
                                        </p:cTn>
                                        <p:tgtEl>
                                          <p:spTgt spid="3">
                                            <p:txEl>
                                              <p:pRg st="19" end="19"/>
                                            </p:txEl>
                                          </p:spTgt>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42" presetClass="entr" presetSubtype="0" fill="hold" nodeType="clickEffect">
                                  <p:stCondLst>
                                    <p:cond delay="0"/>
                                  </p:stCondLst>
                                  <p:childTnLst>
                                    <p:set>
                                      <p:cBhvr>
                                        <p:cTn id="284" dur="1" fill="hold">
                                          <p:stCondLst>
                                            <p:cond delay="0"/>
                                          </p:stCondLst>
                                        </p:cTn>
                                        <p:tgtEl>
                                          <p:spTgt spid="8">
                                            <p:txEl>
                                              <p:pRg st="23" end="23"/>
                                            </p:txEl>
                                          </p:spTgt>
                                        </p:tgtEl>
                                        <p:attrNameLst>
                                          <p:attrName>style.visibility</p:attrName>
                                        </p:attrNameLst>
                                      </p:cBhvr>
                                      <p:to>
                                        <p:strVal val="visible"/>
                                      </p:to>
                                    </p:set>
                                    <p:animEffect transition="in" filter="fade">
                                      <p:cBhvr>
                                        <p:cTn id="285" dur="1000"/>
                                        <p:tgtEl>
                                          <p:spTgt spid="8">
                                            <p:txEl>
                                              <p:pRg st="23" end="23"/>
                                            </p:txEl>
                                          </p:spTgt>
                                        </p:tgtEl>
                                      </p:cBhvr>
                                    </p:animEffect>
                                    <p:anim calcmode="lin" valueType="num">
                                      <p:cBhvr>
                                        <p:cTn id="286" dur="1000" fill="hold"/>
                                        <p:tgtEl>
                                          <p:spTgt spid="8">
                                            <p:txEl>
                                              <p:pRg st="23" end="23"/>
                                            </p:txEl>
                                          </p:spTgt>
                                        </p:tgtEl>
                                        <p:attrNameLst>
                                          <p:attrName>ppt_x</p:attrName>
                                        </p:attrNameLst>
                                      </p:cBhvr>
                                      <p:tavLst>
                                        <p:tav tm="0">
                                          <p:val>
                                            <p:strVal val="#ppt_x"/>
                                          </p:val>
                                        </p:tav>
                                        <p:tav tm="100000">
                                          <p:val>
                                            <p:strVal val="#ppt_x"/>
                                          </p:val>
                                        </p:tav>
                                      </p:tavLst>
                                    </p:anim>
                                    <p:anim calcmode="lin" valueType="num">
                                      <p:cBhvr>
                                        <p:cTn id="287" dur="1000" fill="hold"/>
                                        <p:tgtEl>
                                          <p:spTgt spid="8">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944761-20BD-4207-9E1F-EEC9C00E21E8}"/>
              </a:ext>
            </a:extLst>
          </p:cNvPr>
          <p:cNvPicPr>
            <a:picLocks noChangeAspect="1"/>
          </p:cNvPicPr>
          <p:nvPr/>
        </p:nvPicPr>
        <p:blipFill>
          <a:blip r:embed="rId2"/>
          <a:stretch>
            <a:fillRect/>
          </a:stretch>
        </p:blipFill>
        <p:spPr>
          <a:xfrm>
            <a:off x="4199027" y="0"/>
            <a:ext cx="3455807" cy="6806893"/>
          </a:xfrm>
          <a:prstGeom prst="rect">
            <a:avLst/>
          </a:prstGeom>
        </p:spPr>
      </p:pic>
    </p:spTree>
    <p:extLst>
      <p:ext uri="{BB962C8B-B14F-4D97-AF65-F5344CB8AC3E}">
        <p14:creationId xmlns:p14="http://schemas.microsoft.com/office/powerpoint/2010/main" val="21298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4699" y="750902"/>
            <a:ext cx="10442683" cy="5984855"/>
          </a:xfrm>
          <a:prstGeom prst="rect">
            <a:avLst/>
          </a:prstGeom>
        </p:spPr>
      </p:pic>
      <p:sp>
        <p:nvSpPr>
          <p:cNvPr id="114690" name="Title 1"/>
          <p:cNvSpPr>
            <a:spLocks noGrp="1"/>
          </p:cNvSpPr>
          <p:nvPr>
            <p:ph type="title"/>
          </p:nvPr>
        </p:nvSpPr>
        <p:spPr>
          <a:xfrm>
            <a:off x="304800" y="0"/>
            <a:ext cx="11734800" cy="1143000"/>
          </a:xfrm>
        </p:spPr>
        <p:txBody>
          <a:bodyPr>
            <a:normAutofit fontScale="90000"/>
          </a:bodyPr>
          <a:lstStyle/>
          <a:p>
            <a:r>
              <a:rPr lang="es-PE" altLang="en-US" dirty="0"/>
              <a:t>Match up </a:t>
            </a:r>
            <a:r>
              <a:rPr lang="es-PE" altLang="en-US" dirty="0" err="1"/>
              <a:t>the</a:t>
            </a:r>
            <a:r>
              <a:rPr lang="es-PE" altLang="en-US" dirty="0"/>
              <a:t> </a:t>
            </a:r>
            <a:r>
              <a:rPr lang="es-PE" altLang="en-US" dirty="0" err="1"/>
              <a:t>phrases</a:t>
            </a:r>
            <a:r>
              <a:rPr lang="es-PE" altLang="en-US" dirty="0"/>
              <a:t> a-h </a:t>
            </a:r>
            <a:r>
              <a:rPr lang="es-PE" altLang="en-US" dirty="0" err="1"/>
              <a:t>with</a:t>
            </a:r>
            <a:r>
              <a:rPr lang="es-PE" altLang="en-US" dirty="0"/>
              <a:t> </a:t>
            </a:r>
            <a:r>
              <a:rPr lang="es-PE" altLang="en-US" dirty="0" err="1"/>
              <a:t>the</a:t>
            </a:r>
            <a:r>
              <a:rPr lang="es-PE" altLang="en-US" dirty="0"/>
              <a:t> </a:t>
            </a:r>
            <a:r>
              <a:rPr lang="es-PE" altLang="en-US" dirty="0" err="1"/>
              <a:t>people</a:t>
            </a:r>
            <a:r>
              <a:rPr lang="es-PE" altLang="en-US" dirty="0"/>
              <a:t> 1-8</a:t>
            </a:r>
            <a:br>
              <a:rPr lang="es-PE" altLang="en-US" dirty="0"/>
            </a:br>
            <a:endParaRPr lang="es-PE" altLang="en-US" dirty="0"/>
          </a:p>
        </p:txBody>
      </p:sp>
    </p:spTree>
    <p:extLst>
      <p:ext uri="{BB962C8B-B14F-4D97-AF65-F5344CB8AC3E}">
        <p14:creationId xmlns:p14="http://schemas.microsoft.com/office/powerpoint/2010/main" val="41301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9" y="0"/>
            <a:ext cx="29051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862388"/>
            <a:ext cx="38147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863" y="4133850"/>
            <a:ext cx="3581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5"/>
          <p:cNvSpPr>
            <a:spLocks noChangeArrowheads="1"/>
          </p:cNvSpPr>
          <p:nvPr/>
        </p:nvSpPr>
        <p:spPr bwMode="auto">
          <a:xfrm>
            <a:off x="1524000" y="461933"/>
            <a:ext cx="5373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5613" indent="-455613"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can't go to the party?</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has a headache?</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has to go to hospital?</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has sunstroke?</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thinks they have a broken arm?</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says they can't go out at all?</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has had an accident?</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woke up late?</a:t>
            </a:r>
            <a:endParaRPr lang="en-GB" altLang="es-ES_tradnl" sz="1800" b="1">
              <a:latin typeface="Calibri" panose="020F0502020204030204" pitchFamily="34" charset="0"/>
              <a:ea typeface="Times New Roman" panose="02020603050405020304" pitchFamily="18" charset="0"/>
              <a:cs typeface="Arial" panose="020B0604020202020204" pitchFamily="34" charset="0"/>
            </a:endParaRP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fell off their bike?</a:t>
            </a:r>
          </a:p>
          <a:p>
            <a:pPr eaLnBrk="1" hangingPunct="1">
              <a:spcBef>
                <a:spcPct val="0"/>
              </a:spcBef>
              <a:buFontTx/>
              <a:buAutoNum type="arabicPeriod"/>
            </a:pPr>
            <a:r>
              <a:rPr lang="en-US" altLang="es-ES_tradnl" sz="1800" b="1">
                <a:latin typeface="Calibri" panose="020F0502020204030204" pitchFamily="34" charset="0"/>
                <a:ea typeface="Times New Roman" panose="02020603050405020304" pitchFamily="18" charset="0"/>
                <a:cs typeface="Arial" panose="020B0604020202020204" pitchFamily="34" charset="0"/>
              </a:rPr>
              <a:t>Who doesn't say sorry?</a:t>
            </a:r>
            <a:r>
              <a:rPr lang="en-GB" altLang="es-ES_tradnl" sz="1800" b="1">
                <a:latin typeface="Calibri" panose="020F0502020204030204" pitchFamily="34" charset="0"/>
                <a:ea typeface="Times New Roman" panose="02020603050405020304" pitchFamily="18" charset="0"/>
                <a:cs typeface="Arial" panose="020B0604020202020204" pitchFamily="34" charset="0"/>
              </a:rPr>
              <a:t> </a:t>
            </a:r>
            <a:endParaRPr lang="en-GB" altLang="es-ES_tradnl" sz="4800" b="1">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5276237"/>
      </p:ext>
    </p:extLst>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8BB44B-C9FF-4222-9ABD-35B5B1CEF8DE}"/>
              </a:ext>
            </a:extLst>
          </p:cNvPr>
          <p:cNvPicPr>
            <a:picLocks noChangeAspect="1"/>
          </p:cNvPicPr>
          <p:nvPr/>
        </p:nvPicPr>
        <p:blipFill>
          <a:blip r:embed="rId2"/>
          <a:stretch>
            <a:fillRect/>
          </a:stretch>
        </p:blipFill>
        <p:spPr>
          <a:xfrm>
            <a:off x="2031410" y="117429"/>
            <a:ext cx="8040053" cy="6718742"/>
          </a:xfrm>
          <a:prstGeom prst="rect">
            <a:avLst/>
          </a:prstGeom>
        </p:spPr>
      </p:pic>
    </p:spTree>
    <p:extLst>
      <p:ext uri="{BB962C8B-B14F-4D97-AF65-F5344CB8AC3E}">
        <p14:creationId xmlns:p14="http://schemas.microsoft.com/office/powerpoint/2010/main" val="87873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 – </a:t>
            </a:r>
          </a:p>
          <a:p>
            <a:r>
              <a:rPr lang="en-US" sz="2400" b="1" dirty="0"/>
              <a:t> vocab</a:t>
            </a:r>
            <a:endParaRPr lang="en-GB" sz="2400" b="1" dirty="0"/>
          </a:p>
        </p:txBody>
      </p:sp>
      <p:pic>
        <p:nvPicPr>
          <p:cNvPr id="3" name="Picture 2">
            <a:extLst>
              <a:ext uri="{FF2B5EF4-FFF2-40B4-BE49-F238E27FC236}">
                <a16:creationId xmlns:a16="http://schemas.microsoft.com/office/drawing/2014/main" xmlns="" id="{77B04650-665C-40D6-BA8A-9ADAA8B42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0" y="1667634"/>
            <a:ext cx="3497580" cy="2785110"/>
          </a:xfrm>
          <a:prstGeom prst="rect">
            <a:avLst/>
          </a:prstGeom>
        </p:spPr>
      </p:pic>
      <p:sp>
        <p:nvSpPr>
          <p:cNvPr id="2" name="TextBox 1">
            <a:extLst>
              <a:ext uri="{FF2B5EF4-FFF2-40B4-BE49-F238E27FC236}">
                <a16:creationId xmlns:a16="http://schemas.microsoft.com/office/drawing/2014/main" xmlns="" id="{14789A04-B5F2-4E4D-893B-EA2E527A7C13}"/>
              </a:ext>
            </a:extLst>
          </p:cNvPr>
          <p:cNvSpPr txBox="1"/>
          <p:nvPr/>
        </p:nvSpPr>
        <p:spPr>
          <a:xfrm>
            <a:off x="300446" y="1541417"/>
            <a:ext cx="6662057" cy="3970318"/>
          </a:xfrm>
          <a:prstGeom prst="rect">
            <a:avLst/>
          </a:prstGeom>
          <a:noFill/>
        </p:spPr>
        <p:txBody>
          <a:bodyPr wrap="square" rtlCol="0">
            <a:spAutoFit/>
          </a:bodyPr>
          <a:lstStyle/>
          <a:p>
            <a:r>
              <a:rPr lang="en-US" dirty="0"/>
              <a:t>This week you are planning a trip to Spain! It can be to mainland Spain or one of the islands which belong to Spain.</a:t>
            </a:r>
          </a:p>
          <a:p>
            <a:endParaRPr lang="en-US" dirty="0"/>
          </a:p>
          <a:p>
            <a:r>
              <a:rPr lang="en-US" dirty="0"/>
              <a:t>You need to:</a:t>
            </a:r>
          </a:p>
          <a:p>
            <a:pPr marL="342900" indent="-342900">
              <a:buAutoNum type="arabicParenR"/>
            </a:pPr>
            <a:r>
              <a:rPr lang="en-US" dirty="0"/>
              <a:t>Choose a location</a:t>
            </a:r>
          </a:p>
          <a:p>
            <a:pPr marL="342900" indent="-342900">
              <a:buAutoNum type="arabicParenR"/>
            </a:pPr>
            <a:r>
              <a:rPr lang="en-US" dirty="0"/>
              <a:t>Choose a hotel</a:t>
            </a:r>
          </a:p>
          <a:p>
            <a:pPr marL="342900" indent="-342900">
              <a:buAutoNum type="arabicParenR"/>
            </a:pPr>
            <a:r>
              <a:rPr lang="en-US" dirty="0"/>
              <a:t>Choose some day trips/ activities</a:t>
            </a:r>
          </a:p>
          <a:p>
            <a:pPr marL="342900" indent="-342900">
              <a:buAutoNum type="arabicParenR"/>
            </a:pPr>
            <a:r>
              <a:rPr lang="en-US" dirty="0"/>
              <a:t>Find some nice local restaurants and find out what the local </a:t>
            </a:r>
            <a:r>
              <a:rPr lang="en-US" dirty="0" err="1"/>
              <a:t>specialities</a:t>
            </a:r>
            <a:r>
              <a:rPr lang="en-US" dirty="0"/>
              <a:t> are</a:t>
            </a:r>
          </a:p>
          <a:p>
            <a:pPr marL="342900" indent="-342900">
              <a:buAutoNum type="arabicParenR"/>
            </a:pPr>
            <a:r>
              <a:rPr lang="en-US" dirty="0"/>
              <a:t>Find some photographs of the local area.</a:t>
            </a:r>
          </a:p>
          <a:p>
            <a:pPr marL="342900" indent="-342900">
              <a:buAutoNum type="arabicParenR"/>
            </a:pPr>
            <a:r>
              <a:rPr lang="en-US" dirty="0"/>
              <a:t>Make a list of some useful phrases in Spanish that will be helpful on the holiday – hello, good afternoon, thank you, I would like </a:t>
            </a:r>
            <a:r>
              <a:rPr lang="en-US" dirty="0" err="1"/>
              <a:t>etc</a:t>
            </a:r>
            <a:endParaRPr lang="en-US" dirty="0"/>
          </a:p>
          <a:p>
            <a:pPr marL="342900" indent="-342900">
              <a:buAutoNum type="arabicParenR"/>
            </a:pPr>
            <a:endParaRPr lang="en-US" dirty="0"/>
          </a:p>
          <a:p>
            <a:r>
              <a:rPr lang="en-US" dirty="0"/>
              <a:t>You need to present your holiday plan on </a:t>
            </a:r>
            <a:r>
              <a:rPr lang="en-US" dirty="0" err="1"/>
              <a:t>Powerpoint</a:t>
            </a:r>
            <a:r>
              <a:rPr lang="en-US" dirty="0"/>
              <a:t> or Word.</a:t>
            </a:r>
            <a:endParaRPr lang="en-GB" dirty="0"/>
          </a:p>
        </p:txBody>
      </p:sp>
    </p:spTree>
    <p:extLst>
      <p:ext uri="{BB962C8B-B14F-4D97-AF65-F5344CB8AC3E}">
        <p14:creationId xmlns:p14="http://schemas.microsoft.com/office/powerpoint/2010/main" val="422561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6</a:t>
            </a:r>
            <a:endParaRPr lang="en-GB" sz="2400" b="1" u="sng" dirty="0"/>
          </a:p>
        </p:txBody>
      </p:sp>
      <p:sp>
        <p:nvSpPr>
          <p:cNvPr id="5" name="TextBox 4">
            <a:extLst>
              <a:ext uri="{FF2B5EF4-FFF2-40B4-BE49-F238E27FC236}">
                <a16:creationId xmlns:a16="http://schemas.microsoft.com/office/drawing/2014/main" xmlns="" id="{17A1B32F-12E1-49C8-9651-5093EEC89D8C}"/>
              </a:ext>
            </a:extLst>
          </p:cNvPr>
          <p:cNvSpPr txBox="1"/>
          <p:nvPr/>
        </p:nvSpPr>
        <p:spPr>
          <a:xfrm>
            <a:off x="448758" y="1266969"/>
            <a:ext cx="6309099" cy="5324535"/>
          </a:xfrm>
          <a:prstGeom prst="rect">
            <a:avLst/>
          </a:prstGeom>
          <a:noFill/>
        </p:spPr>
        <p:txBody>
          <a:bodyPr wrap="square" rtlCol="0">
            <a:spAutoFit/>
          </a:bodyPr>
          <a:lstStyle/>
          <a:p>
            <a:r>
              <a:rPr lang="en-US" sz="2000" dirty="0"/>
              <a:t>Project week:</a:t>
            </a:r>
          </a:p>
          <a:p>
            <a:r>
              <a:rPr lang="en-US" sz="2000" dirty="0"/>
              <a:t>Research a Spanish speaking country in South or Central America which is popular with tourists. Make a poster or a presentation about the place, please include the following information.</a:t>
            </a:r>
          </a:p>
          <a:p>
            <a:endParaRPr lang="en-US" sz="2000" dirty="0"/>
          </a:p>
          <a:p>
            <a:r>
              <a:rPr lang="en-US" sz="2000" dirty="0"/>
              <a:t>- What is the place called and whereabouts is it?</a:t>
            </a:r>
          </a:p>
          <a:p>
            <a:endParaRPr lang="en-US" sz="2000" dirty="0"/>
          </a:p>
          <a:p>
            <a:r>
              <a:rPr lang="en-US" sz="2000" dirty="0"/>
              <a:t>- What can tourists do there?</a:t>
            </a:r>
          </a:p>
          <a:p>
            <a:endParaRPr lang="en-US" sz="2000" dirty="0"/>
          </a:p>
          <a:p>
            <a:r>
              <a:rPr lang="en-US" sz="2000" dirty="0"/>
              <a:t>- Where can tourists stay? Please find some 		  	examples of accommodation available 		(hotels, campsites, holiday homes </a:t>
            </a:r>
            <a:r>
              <a:rPr lang="en-US" sz="2000" dirty="0" err="1"/>
              <a:t>etc</a:t>
            </a:r>
            <a:r>
              <a:rPr lang="en-US" sz="2000" dirty="0"/>
              <a:t>)</a:t>
            </a:r>
          </a:p>
          <a:p>
            <a:r>
              <a:rPr lang="en-US" sz="2000" dirty="0"/>
              <a:t>	</a:t>
            </a:r>
          </a:p>
          <a:p>
            <a:r>
              <a:rPr lang="en-US" sz="2000" dirty="0"/>
              <a:t>- Find some nice restaurants in the area, are there 		any regional </a:t>
            </a:r>
            <a:r>
              <a:rPr lang="en-US" sz="2000" dirty="0" err="1"/>
              <a:t>specialities</a:t>
            </a:r>
            <a:r>
              <a:rPr lang="en-US" sz="2000" dirty="0"/>
              <a:t>?</a:t>
            </a:r>
          </a:p>
          <a:p>
            <a:endParaRPr lang="en-GB" sz="2000" dirty="0"/>
          </a:p>
        </p:txBody>
      </p:sp>
      <p:pic>
        <p:nvPicPr>
          <p:cNvPr id="6" name="Picture 5">
            <a:extLst>
              <a:ext uri="{FF2B5EF4-FFF2-40B4-BE49-F238E27FC236}">
                <a16:creationId xmlns:a16="http://schemas.microsoft.com/office/drawing/2014/main" xmlns="" id="{D6B465AB-6693-4D72-99DF-6973FB7DC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577" y="793028"/>
            <a:ext cx="3826801" cy="5271943"/>
          </a:xfrm>
          <a:prstGeom prst="rect">
            <a:avLst/>
          </a:prstGeom>
        </p:spPr>
      </p:pic>
    </p:spTree>
    <p:extLst>
      <p:ext uri="{BB962C8B-B14F-4D97-AF65-F5344CB8AC3E}">
        <p14:creationId xmlns:p14="http://schemas.microsoft.com/office/powerpoint/2010/main" val="80086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7</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8" name="TextBox 7">
            <a:extLst>
              <a:ext uri="{FF2B5EF4-FFF2-40B4-BE49-F238E27FC236}">
                <a16:creationId xmlns:a16="http://schemas.microsoft.com/office/drawing/2014/main" xmlns="" id="{574283FE-C9D0-4A3E-9D9D-36755E839F0A}"/>
              </a:ext>
            </a:extLst>
          </p:cNvPr>
          <p:cNvSpPr txBox="1"/>
          <p:nvPr/>
        </p:nvSpPr>
        <p:spPr>
          <a:xfrm>
            <a:off x="109545" y="1110343"/>
            <a:ext cx="11829906" cy="1692771"/>
          </a:xfrm>
          <a:prstGeom prst="rect">
            <a:avLst/>
          </a:prstGeom>
          <a:noFill/>
        </p:spPr>
        <p:txBody>
          <a:bodyPr wrap="square" rtlCol="0">
            <a:spAutoFit/>
          </a:bodyPr>
          <a:lstStyle/>
          <a:p>
            <a:r>
              <a:rPr lang="en-US" sz="2600" dirty="0"/>
              <a:t>Recap the vocabulary you have learned this year by using your orange books, </a:t>
            </a:r>
            <a:r>
              <a:rPr lang="en-US" sz="2600" dirty="0" err="1"/>
              <a:t>Linguascope</a:t>
            </a:r>
            <a:r>
              <a:rPr lang="en-US" sz="2600" dirty="0"/>
              <a:t>, Quizlet and </a:t>
            </a:r>
            <a:r>
              <a:rPr lang="en-US" sz="2600" dirty="0" err="1"/>
              <a:t>Blooket</a:t>
            </a:r>
            <a:r>
              <a:rPr lang="en-US" sz="2600" dirty="0"/>
              <a:t> (you can play individual games on </a:t>
            </a:r>
            <a:r>
              <a:rPr lang="en-US" sz="2600" dirty="0" err="1"/>
              <a:t>Blooket</a:t>
            </a:r>
            <a:r>
              <a:rPr lang="en-US" sz="2600" dirty="0"/>
              <a:t> too).</a:t>
            </a:r>
          </a:p>
          <a:p>
            <a:endParaRPr lang="en-US" sz="2600" dirty="0"/>
          </a:p>
          <a:p>
            <a:r>
              <a:rPr lang="en-US" sz="2600" dirty="0" err="1"/>
              <a:t>Linguascope</a:t>
            </a:r>
            <a:r>
              <a:rPr lang="en-US" sz="2600" dirty="0"/>
              <a:t> username is </a:t>
            </a:r>
            <a:r>
              <a:rPr lang="en-US" sz="2600" dirty="0" err="1"/>
              <a:t>kingshill</a:t>
            </a:r>
            <a:r>
              <a:rPr lang="en-US" sz="2600" dirty="0"/>
              <a:t> and the password is </a:t>
            </a:r>
            <a:r>
              <a:rPr lang="en-US" sz="2600" dirty="0" smtClean="0"/>
              <a:t>love4langs</a:t>
            </a:r>
            <a:endParaRPr lang="en-GB" sz="2600" dirty="0"/>
          </a:p>
        </p:txBody>
      </p:sp>
      <p:pic>
        <p:nvPicPr>
          <p:cNvPr id="9" name="Picture 8">
            <a:extLst>
              <a:ext uri="{FF2B5EF4-FFF2-40B4-BE49-F238E27FC236}">
                <a16:creationId xmlns:a16="http://schemas.microsoft.com/office/drawing/2014/main" xmlns="" id="{6A6C1A58-0D0D-4685-94AE-F43C3258A314}"/>
              </a:ext>
            </a:extLst>
          </p:cNvPr>
          <p:cNvPicPr>
            <a:picLocks noChangeAspect="1"/>
          </p:cNvPicPr>
          <p:nvPr/>
        </p:nvPicPr>
        <p:blipFill>
          <a:blip r:embed="rId2"/>
          <a:stretch>
            <a:fillRect/>
          </a:stretch>
        </p:blipFill>
        <p:spPr>
          <a:xfrm>
            <a:off x="252549" y="3619663"/>
            <a:ext cx="4743450" cy="2286000"/>
          </a:xfrm>
          <a:prstGeom prst="rect">
            <a:avLst/>
          </a:prstGeom>
        </p:spPr>
      </p:pic>
      <p:pic>
        <p:nvPicPr>
          <p:cNvPr id="10" name="Picture 9">
            <a:extLst>
              <a:ext uri="{FF2B5EF4-FFF2-40B4-BE49-F238E27FC236}">
                <a16:creationId xmlns:a16="http://schemas.microsoft.com/office/drawing/2014/main" xmlns="" id="{523F36D9-D752-4470-8FAC-0844749D68B3}"/>
              </a:ext>
            </a:extLst>
          </p:cNvPr>
          <p:cNvPicPr>
            <a:picLocks noChangeAspect="1"/>
          </p:cNvPicPr>
          <p:nvPr/>
        </p:nvPicPr>
        <p:blipFill>
          <a:blip r:embed="rId3"/>
          <a:stretch>
            <a:fillRect/>
          </a:stretch>
        </p:blipFill>
        <p:spPr>
          <a:xfrm>
            <a:off x="5548447" y="3208501"/>
            <a:ext cx="2983867" cy="1692771"/>
          </a:xfrm>
          <a:prstGeom prst="rect">
            <a:avLst/>
          </a:prstGeom>
        </p:spPr>
      </p:pic>
      <p:pic>
        <p:nvPicPr>
          <p:cNvPr id="11" name="Picture 10">
            <a:extLst>
              <a:ext uri="{FF2B5EF4-FFF2-40B4-BE49-F238E27FC236}">
                <a16:creationId xmlns:a16="http://schemas.microsoft.com/office/drawing/2014/main" xmlns="" id="{F2C1EDF2-5EE3-462F-A4A3-A6335A3CA58F}"/>
              </a:ext>
            </a:extLst>
          </p:cNvPr>
          <p:cNvPicPr>
            <a:picLocks noChangeAspect="1"/>
          </p:cNvPicPr>
          <p:nvPr/>
        </p:nvPicPr>
        <p:blipFill>
          <a:blip r:embed="rId4"/>
          <a:stretch>
            <a:fillRect/>
          </a:stretch>
        </p:blipFill>
        <p:spPr>
          <a:xfrm>
            <a:off x="6316027" y="5221750"/>
            <a:ext cx="5229225" cy="762000"/>
          </a:xfrm>
          <a:prstGeom prst="rect">
            <a:avLst/>
          </a:prstGeom>
        </p:spPr>
      </p:pic>
    </p:spTree>
    <p:extLst>
      <p:ext uri="{BB962C8B-B14F-4D97-AF65-F5344CB8AC3E}">
        <p14:creationId xmlns:p14="http://schemas.microsoft.com/office/powerpoint/2010/main" val="102471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a:t>
            </a:r>
            <a:r>
              <a:rPr lang="en-US" sz="2400" b="1" dirty="0" smtClean="0"/>
              <a:t>–vocab</a:t>
            </a:r>
            <a:endParaRPr lang="en-GB" sz="2400" b="1" dirty="0"/>
          </a:p>
        </p:txBody>
      </p:sp>
      <p:sp>
        <p:nvSpPr>
          <p:cNvPr id="4" name="TextBox 3">
            <a:extLst>
              <a:ext uri="{FF2B5EF4-FFF2-40B4-BE49-F238E27FC236}">
                <a16:creationId xmlns:a16="http://schemas.microsoft.com/office/drawing/2014/main" xmlns="" id="{28AEA330-5988-4FE4-9DF6-FE4B80DDE0C5}"/>
              </a:ext>
            </a:extLst>
          </p:cNvPr>
          <p:cNvSpPr txBox="1"/>
          <p:nvPr/>
        </p:nvSpPr>
        <p:spPr>
          <a:xfrm>
            <a:off x="5133703" y="202788"/>
            <a:ext cx="6748567"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2" name="Picture 1">
            <a:extLst>
              <a:ext uri="{FF2B5EF4-FFF2-40B4-BE49-F238E27FC236}">
                <a16:creationId xmlns:a16="http://schemas.microsoft.com/office/drawing/2014/main" xmlns="" id="{132B6319-21C9-44B7-B9CF-1C01DB959BBC}"/>
              </a:ext>
            </a:extLst>
          </p:cNvPr>
          <p:cNvPicPr>
            <a:picLocks noChangeAspect="1"/>
          </p:cNvPicPr>
          <p:nvPr/>
        </p:nvPicPr>
        <p:blipFill>
          <a:blip r:embed="rId2"/>
          <a:stretch>
            <a:fillRect/>
          </a:stretch>
        </p:blipFill>
        <p:spPr>
          <a:xfrm>
            <a:off x="1124086" y="1436913"/>
            <a:ext cx="9914028" cy="5132686"/>
          </a:xfrm>
          <a:prstGeom prst="rect">
            <a:avLst/>
          </a:prstGeom>
        </p:spPr>
      </p:pic>
    </p:spTree>
    <p:extLst>
      <p:ext uri="{BB962C8B-B14F-4D97-AF65-F5344CB8AC3E}">
        <p14:creationId xmlns:p14="http://schemas.microsoft.com/office/powerpoint/2010/main" val="8060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6a00e5518fa10688340120a53d4725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264" y="2565400"/>
            <a:ext cx="4249737" cy="4292600"/>
          </a:xfrm>
          <a:prstGeom prst="rect">
            <a:avLst/>
          </a:prstGeom>
          <a:noFill/>
          <a:extLst>
            <a:ext uri="{909E8E84-426E-40DD-AFC4-6F175D3DCCD1}">
              <a14:hiddenFill xmlns:a14="http://schemas.microsoft.com/office/drawing/2010/main">
                <a:solidFill>
                  <a:srgbClr val="FFFFFF"/>
                </a:solidFill>
              </a14:hiddenFill>
            </a:ext>
          </a:extLst>
        </p:spPr>
      </p:pic>
      <p:sp>
        <p:nvSpPr>
          <p:cNvPr id="6148" name="AutoShape 4"/>
          <p:cNvSpPr>
            <a:spLocks noChangeArrowheads="1"/>
          </p:cNvSpPr>
          <p:nvPr/>
        </p:nvSpPr>
        <p:spPr bwMode="auto">
          <a:xfrm>
            <a:off x="1524000" y="188913"/>
            <a:ext cx="8964488" cy="2808039"/>
          </a:xfrm>
          <a:prstGeom prst="cloudCallout">
            <a:avLst>
              <a:gd name="adj1" fmla="val 17761"/>
              <a:gd name="adj2" fmla="val 7836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dirty="0" err="1">
                <a:solidFill>
                  <a:schemeClr val="bg1"/>
                </a:solidFill>
                <a:latin typeface="Hobo Std" pitchFamily="50" charset="0"/>
              </a:rPr>
              <a:t>Estoy</a:t>
            </a:r>
            <a:r>
              <a:rPr lang="en-GB" sz="2400" dirty="0">
                <a:solidFill>
                  <a:schemeClr val="bg1"/>
                </a:solidFill>
                <a:latin typeface="Hobo Std" pitchFamily="50" charset="0"/>
              </a:rPr>
              <a:t> un </a:t>
            </a:r>
            <a:r>
              <a:rPr lang="en-GB" sz="2400" dirty="0" err="1">
                <a:solidFill>
                  <a:schemeClr val="bg1"/>
                </a:solidFill>
                <a:latin typeface="Hobo Std" pitchFamily="50" charset="0"/>
              </a:rPr>
              <a:t>poco</a:t>
            </a:r>
            <a:r>
              <a:rPr lang="en-GB" sz="2400" dirty="0">
                <a:solidFill>
                  <a:schemeClr val="bg1"/>
                </a:solidFill>
                <a:latin typeface="Hobo Std" pitchFamily="50" charset="0"/>
              </a:rPr>
              <a:t> </a:t>
            </a:r>
            <a:r>
              <a:rPr lang="en-GB" sz="2400" dirty="0" err="1">
                <a:solidFill>
                  <a:schemeClr val="bg1"/>
                </a:solidFill>
                <a:latin typeface="Hobo Std" pitchFamily="50" charset="0"/>
              </a:rPr>
              <a:t>gordo</a:t>
            </a:r>
            <a:r>
              <a:rPr lang="en-GB" sz="2400" dirty="0">
                <a:solidFill>
                  <a:schemeClr val="bg1"/>
                </a:solidFill>
                <a:latin typeface="Hobo Std" pitchFamily="50" charset="0"/>
              </a:rPr>
              <a:t> y no </a:t>
            </a:r>
            <a:r>
              <a:rPr lang="en-GB" sz="2400" dirty="0" err="1">
                <a:solidFill>
                  <a:schemeClr val="bg1"/>
                </a:solidFill>
                <a:latin typeface="Hobo Std" pitchFamily="50" charset="0"/>
              </a:rPr>
              <a:t>estoy</a:t>
            </a:r>
            <a:r>
              <a:rPr lang="en-GB" sz="2400" dirty="0">
                <a:solidFill>
                  <a:schemeClr val="bg1"/>
                </a:solidFill>
                <a:latin typeface="Hobo Std" pitchFamily="50" charset="0"/>
              </a:rPr>
              <a:t> en forma. Como </a:t>
            </a:r>
            <a:r>
              <a:rPr lang="en-GB" sz="2400" dirty="0" err="1">
                <a:solidFill>
                  <a:schemeClr val="bg1"/>
                </a:solidFill>
                <a:latin typeface="Hobo Std" pitchFamily="50" charset="0"/>
              </a:rPr>
              <a:t>demasiada</a:t>
            </a:r>
            <a:r>
              <a:rPr lang="en-GB" sz="2400" dirty="0">
                <a:solidFill>
                  <a:schemeClr val="bg1"/>
                </a:solidFill>
                <a:latin typeface="Hobo Std" pitchFamily="50" charset="0"/>
              </a:rPr>
              <a:t> comida </a:t>
            </a:r>
            <a:r>
              <a:rPr lang="en-GB" sz="2400" dirty="0" err="1">
                <a:solidFill>
                  <a:schemeClr val="bg1"/>
                </a:solidFill>
                <a:latin typeface="Hobo Std" pitchFamily="50" charset="0"/>
              </a:rPr>
              <a:t>basura</a:t>
            </a:r>
            <a:r>
              <a:rPr lang="en-GB" sz="2400" dirty="0">
                <a:solidFill>
                  <a:schemeClr val="bg1"/>
                </a:solidFill>
                <a:latin typeface="Hobo Std" pitchFamily="50" charset="0"/>
              </a:rPr>
              <a:t>, </a:t>
            </a:r>
            <a:r>
              <a:rPr lang="en-GB" sz="2400" dirty="0" err="1">
                <a:solidFill>
                  <a:schemeClr val="bg1"/>
                </a:solidFill>
                <a:latin typeface="Hobo Std" pitchFamily="50" charset="0"/>
              </a:rPr>
              <a:t>que</a:t>
            </a:r>
            <a:r>
              <a:rPr lang="en-GB" sz="2400" dirty="0">
                <a:solidFill>
                  <a:schemeClr val="bg1"/>
                </a:solidFill>
                <a:latin typeface="Hobo Std" pitchFamily="50" charset="0"/>
              </a:rPr>
              <a:t> </a:t>
            </a:r>
            <a:r>
              <a:rPr lang="en-GB" sz="2400" dirty="0" err="1">
                <a:solidFill>
                  <a:schemeClr val="bg1"/>
                </a:solidFill>
                <a:latin typeface="Hobo Std" pitchFamily="50" charset="0"/>
              </a:rPr>
              <a:t>contiene</a:t>
            </a:r>
            <a:r>
              <a:rPr lang="en-GB" sz="2400" dirty="0">
                <a:solidFill>
                  <a:schemeClr val="bg1"/>
                </a:solidFill>
                <a:latin typeface="Hobo Std" pitchFamily="50" charset="0"/>
              </a:rPr>
              <a:t> </a:t>
            </a:r>
            <a:r>
              <a:rPr lang="en-GB" sz="2400" dirty="0" err="1">
                <a:solidFill>
                  <a:schemeClr val="bg1"/>
                </a:solidFill>
                <a:latin typeface="Hobo Std" pitchFamily="50" charset="0"/>
              </a:rPr>
              <a:t>mucha</a:t>
            </a:r>
            <a:r>
              <a:rPr lang="en-GB" sz="2400" dirty="0">
                <a:solidFill>
                  <a:schemeClr val="bg1"/>
                </a:solidFill>
                <a:latin typeface="Hobo Std" pitchFamily="50" charset="0"/>
              </a:rPr>
              <a:t> </a:t>
            </a:r>
            <a:r>
              <a:rPr lang="en-GB" sz="2400" dirty="0" err="1">
                <a:solidFill>
                  <a:schemeClr val="bg1"/>
                </a:solidFill>
                <a:latin typeface="Hobo Std" pitchFamily="50" charset="0"/>
              </a:rPr>
              <a:t>grasa</a:t>
            </a:r>
            <a:r>
              <a:rPr lang="en-GB" sz="2400" dirty="0">
                <a:solidFill>
                  <a:schemeClr val="bg1"/>
                </a:solidFill>
                <a:latin typeface="Hobo Std" pitchFamily="50" charset="0"/>
              </a:rPr>
              <a:t> y no me </a:t>
            </a:r>
            <a:r>
              <a:rPr lang="en-GB" sz="2400" dirty="0" err="1">
                <a:solidFill>
                  <a:schemeClr val="bg1"/>
                </a:solidFill>
                <a:latin typeface="Hobo Std" pitchFamily="50" charset="0"/>
              </a:rPr>
              <a:t>siento</a:t>
            </a:r>
            <a:r>
              <a:rPr lang="en-GB" sz="2400" dirty="0">
                <a:solidFill>
                  <a:schemeClr val="bg1"/>
                </a:solidFill>
                <a:latin typeface="Hobo Std" pitchFamily="50" charset="0"/>
              </a:rPr>
              <a:t> </a:t>
            </a:r>
            <a:r>
              <a:rPr lang="en-GB" sz="2400" dirty="0" err="1">
                <a:solidFill>
                  <a:schemeClr val="bg1"/>
                </a:solidFill>
                <a:latin typeface="Hobo Std" pitchFamily="50" charset="0"/>
              </a:rPr>
              <a:t>bien</a:t>
            </a:r>
            <a:r>
              <a:rPr lang="en-GB" sz="2400" dirty="0">
                <a:solidFill>
                  <a:schemeClr val="bg1"/>
                </a:solidFill>
                <a:latin typeface="Hobo Std" pitchFamily="50" charset="0"/>
              </a:rPr>
              <a:t>. </a:t>
            </a:r>
            <a:r>
              <a:rPr lang="en-GB" sz="2400" dirty="0" err="1">
                <a:solidFill>
                  <a:schemeClr val="bg1"/>
                </a:solidFill>
                <a:latin typeface="Hobo Std" pitchFamily="50" charset="0"/>
              </a:rPr>
              <a:t>Bebo</a:t>
            </a:r>
            <a:r>
              <a:rPr lang="en-GB" sz="2400" dirty="0">
                <a:solidFill>
                  <a:schemeClr val="bg1"/>
                </a:solidFill>
                <a:latin typeface="Hobo Std" pitchFamily="50" charset="0"/>
              </a:rPr>
              <a:t> </a:t>
            </a:r>
            <a:r>
              <a:rPr lang="en-GB" sz="2400" dirty="0" err="1">
                <a:solidFill>
                  <a:schemeClr val="bg1"/>
                </a:solidFill>
                <a:latin typeface="Hobo Std" pitchFamily="50" charset="0"/>
              </a:rPr>
              <a:t>demasiado</a:t>
            </a:r>
            <a:r>
              <a:rPr lang="en-GB" sz="2400" dirty="0">
                <a:solidFill>
                  <a:schemeClr val="bg1"/>
                </a:solidFill>
                <a:latin typeface="Hobo Std" pitchFamily="50" charset="0"/>
              </a:rPr>
              <a:t> alcohol. </a:t>
            </a:r>
            <a:r>
              <a:rPr lang="en-GB" sz="2400" dirty="0" err="1">
                <a:solidFill>
                  <a:schemeClr val="bg1"/>
                </a:solidFill>
                <a:latin typeface="Hobo Std" pitchFamily="50" charset="0"/>
              </a:rPr>
              <a:t>Odio</a:t>
            </a:r>
            <a:r>
              <a:rPr lang="en-GB" sz="2400" dirty="0">
                <a:solidFill>
                  <a:schemeClr val="bg1"/>
                </a:solidFill>
                <a:latin typeface="Hobo Std" pitchFamily="50" charset="0"/>
              </a:rPr>
              <a:t> </a:t>
            </a:r>
            <a:r>
              <a:rPr lang="en-GB" sz="2400" dirty="0" err="1">
                <a:solidFill>
                  <a:schemeClr val="bg1"/>
                </a:solidFill>
                <a:latin typeface="Hobo Std" pitchFamily="50" charset="0"/>
              </a:rPr>
              <a:t>todo</a:t>
            </a:r>
            <a:r>
              <a:rPr lang="en-GB" sz="2400" dirty="0">
                <a:solidFill>
                  <a:schemeClr val="bg1"/>
                </a:solidFill>
                <a:latin typeface="Hobo Std" pitchFamily="50" charset="0"/>
              </a:rPr>
              <a:t> </a:t>
            </a:r>
            <a:r>
              <a:rPr lang="en-GB" sz="2400" dirty="0" err="1">
                <a:solidFill>
                  <a:schemeClr val="bg1"/>
                </a:solidFill>
                <a:latin typeface="Hobo Std" pitchFamily="50" charset="0"/>
              </a:rPr>
              <a:t>tipo</a:t>
            </a:r>
            <a:r>
              <a:rPr lang="en-GB" sz="2400" dirty="0">
                <a:solidFill>
                  <a:schemeClr val="bg1"/>
                </a:solidFill>
                <a:latin typeface="Hobo Std" pitchFamily="50" charset="0"/>
              </a:rPr>
              <a:t> de </a:t>
            </a:r>
            <a:r>
              <a:rPr lang="en-GB" sz="2400" dirty="0" err="1">
                <a:solidFill>
                  <a:schemeClr val="bg1"/>
                </a:solidFill>
                <a:latin typeface="Hobo Std" pitchFamily="50" charset="0"/>
              </a:rPr>
              <a:t>ejercicio</a:t>
            </a:r>
            <a:r>
              <a:rPr lang="en-GB" sz="2400" dirty="0">
                <a:solidFill>
                  <a:schemeClr val="bg1"/>
                </a:solidFill>
                <a:latin typeface="Hobo Std" pitchFamily="50" charset="0"/>
              </a:rPr>
              <a:t> y </a:t>
            </a:r>
            <a:r>
              <a:rPr lang="en-GB" sz="2400" dirty="0" err="1">
                <a:solidFill>
                  <a:schemeClr val="bg1"/>
                </a:solidFill>
                <a:latin typeface="Hobo Std" pitchFamily="50" charset="0"/>
              </a:rPr>
              <a:t>deporte</a:t>
            </a:r>
            <a:r>
              <a:rPr lang="en-GB" sz="2400" dirty="0">
                <a:solidFill>
                  <a:schemeClr val="bg1"/>
                </a:solidFill>
                <a:latin typeface="Hobo Std" pitchFamily="50" charset="0"/>
              </a:rPr>
              <a:t>.</a:t>
            </a:r>
          </a:p>
        </p:txBody>
      </p:sp>
      <p:sp>
        <p:nvSpPr>
          <p:cNvPr id="6149" name="Text Box 5"/>
          <p:cNvSpPr txBox="1">
            <a:spLocks noGrp="1" noChangeArrowheads="1"/>
          </p:cNvSpPr>
          <p:nvPr>
            <p:ph type="body" idx="1"/>
          </p:nvPr>
        </p:nvSpPr>
        <p:spPr>
          <a:xfrm>
            <a:off x="1981201" y="3213100"/>
            <a:ext cx="4259263" cy="2952204"/>
          </a:xfrm>
          <a:solidFill>
            <a:srgbClr val="FFFF99"/>
          </a:solidFill>
          <a:ln/>
        </p:spPr>
        <p:txBody>
          <a:bodyPr>
            <a:noAutofit/>
          </a:bodyPr>
          <a:lstStyle>
            <a:lvl1pPr marL="533400" indent="-533400"/>
            <a:lvl2pPr marL="914400" indent="-457200"/>
            <a:lvl3pPr marL="1295400" indent="-381000"/>
            <a:lvl4pPr marL="1714500" indent="-342900"/>
            <a:lvl5pPr marL="2171700" indent="-342900"/>
            <a:lvl6pPr marL="2628900" indent="-342900"/>
            <a:lvl7pPr marL="3086100" indent="-342900"/>
            <a:lvl8pPr marL="3543300" indent="-342900"/>
            <a:lvl9pPr marL="4000500" indent="-342900"/>
          </a:lstStyle>
          <a:p>
            <a:pPr>
              <a:lnSpc>
                <a:spcPct val="90000"/>
              </a:lnSpc>
              <a:buFontTx/>
              <a:buNone/>
            </a:pPr>
            <a:r>
              <a:rPr lang="en-GB" sz="2400" b="1" dirty="0">
                <a:latin typeface="Hobo Std" pitchFamily="50" charset="0"/>
              </a:rPr>
              <a:t>Find the Spanish for:</a:t>
            </a:r>
            <a:endParaRPr lang="en-GB" sz="2400" dirty="0">
              <a:latin typeface="Hobo Std" pitchFamily="50" charset="0"/>
            </a:endParaRPr>
          </a:p>
          <a:p>
            <a:pPr>
              <a:lnSpc>
                <a:spcPct val="90000"/>
              </a:lnSpc>
              <a:buFontTx/>
              <a:buAutoNum type="arabicPeriod"/>
            </a:pPr>
            <a:r>
              <a:rPr lang="en-GB" sz="2400" dirty="0">
                <a:latin typeface="Hobo Std" pitchFamily="50" charset="0"/>
              </a:rPr>
              <a:t>I’m not fit/healthy</a:t>
            </a:r>
          </a:p>
          <a:p>
            <a:pPr>
              <a:lnSpc>
                <a:spcPct val="90000"/>
              </a:lnSpc>
              <a:buFontTx/>
              <a:buAutoNum type="arabicPeriod"/>
            </a:pPr>
            <a:r>
              <a:rPr lang="en-GB" sz="2400" dirty="0">
                <a:latin typeface="Hobo Std" pitchFamily="50" charset="0"/>
              </a:rPr>
              <a:t>I eat too much rubbish food</a:t>
            </a:r>
          </a:p>
          <a:p>
            <a:pPr>
              <a:lnSpc>
                <a:spcPct val="90000"/>
              </a:lnSpc>
              <a:buFontTx/>
              <a:buAutoNum type="arabicPeriod"/>
            </a:pPr>
            <a:r>
              <a:rPr lang="en-GB" sz="2400" dirty="0">
                <a:latin typeface="Hobo Std" pitchFamily="50" charset="0"/>
              </a:rPr>
              <a:t>I don’t feel well</a:t>
            </a:r>
          </a:p>
          <a:p>
            <a:pPr>
              <a:lnSpc>
                <a:spcPct val="90000"/>
              </a:lnSpc>
              <a:buFontTx/>
              <a:buAutoNum type="arabicPeriod"/>
            </a:pPr>
            <a:r>
              <a:rPr lang="en-GB" sz="2400" dirty="0">
                <a:latin typeface="Hobo Std" pitchFamily="50" charset="0"/>
              </a:rPr>
              <a:t>I drink too much alcohol</a:t>
            </a:r>
          </a:p>
          <a:p>
            <a:pPr>
              <a:lnSpc>
                <a:spcPct val="90000"/>
              </a:lnSpc>
              <a:buFontTx/>
              <a:buAutoNum type="arabicPeriod"/>
            </a:pPr>
            <a:r>
              <a:rPr lang="en-GB" sz="2400" dirty="0">
                <a:latin typeface="Hobo Std" pitchFamily="50" charset="0"/>
              </a:rPr>
              <a:t>I hate all exercise</a:t>
            </a:r>
          </a:p>
        </p:txBody>
      </p:sp>
    </p:spTree>
    <p:extLst>
      <p:ext uri="{BB962C8B-B14F-4D97-AF65-F5344CB8AC3E}">
        <p14:creationId xmlns:p14="http://schemas.microsoft.com/office/powerpoint/2010/main" val="226589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j04405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91169"/>
            <a:ext cx="3200401" cy="3251576"/>
          </a:xfrm>
          <a:prstGeom prst="rect">
            <a:avLst/>
          </a:prstGeom>
          <a:noFill/>
          <a:extLst>
            <a:ext uri="{909E8E84-426E-40DD-AFC4-6F175D3DCCD1}">
              <a14:hiddenFill xmlns:a14="http://schemas.microsoft.com/office/drawing/2010/main">
                <a:solidFill>
                  <a:srgbClr val="FFFFFF"/>
                </a:solidFill>
              </a14:hiddenFill>
            </a:ext>
          </a:extLst>
        </p:spPr>
      </p:pic>
      <p:sp>
        <p:nvSpPr>
          <p:cNvPr id="5125" name="AutoShape 5"/>
          <p:cNvSpPr>
            <a:spLocks noChangeArrowheads="1"/>
          </p:cNvSpPr>
          <p:nvPr/>
        </p:nvSpPr>
        <p:spPr bwMode="auto">
          <a:xfrm>
            <a:off x="1524000" y="1"/>
            <a:ext cx="9252520" cy="3284538"/>
          </a:xfrm>
          <a:prstGeom prst="cloudCallout">
            <a:avLst>
              <a:gd name="adj1" fmla="val -43750"/>
              <a:gd name="adj2" fmla="val 700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200" b="1" dirty="0" err="1">
                <a:latin typeface="Hobo Std" pitchFamily="50" charset="0"/>
              </a:rPr>
              <a:t>Llevo</a:t>
            </a:r>
            <a:r>
              <a:rPr lang="en-GB" sz="2200" b="1" dirty="0">
                <a:latin typeface="Hobo Std" pitchFamily="50" charset="0"/>
              </a:rPr>
              <a:t> </a:t>
            </a:r>
            <a:r>
              <a:rPr lang="en-GB" sz="2200" b="1" dirty="0" err="1">
                <a:latin typeface="Hobo Std" pitchFamily="50" charset="0"/>
              </a:rPr>
              <a:t>una</a:t>
            </a:r>
            <a:r>
              <a:rPr lang="en-GB" sz="2200" b="1" dirty="0">
                <a:latin typeface="Hobo Std" pitchFamily="50" charset="0"/>
              </a:rPr>
              <a:t> </a:t>
            </a:r>
            <a:r>
              <a:rPr lang="en-GB" sz="2200" b="1" dirty="0" err="1">
                <a:latin typeface="Hobo Std" pitchFamily="50" charset="0"/>
              </a:rPr>
              <a:t>vida</a:t>
            </a:r>
            <a:r>
              <a:rPr lang="en-GB" sz="2200" b="1" dirty="0">
                <a:latin typeface="Hobo Std" pitchFamily="50" charset="0"/>
              </a:rPr>
              <a:t> </a:t>
            </a:r>
            <a:r>
              <a:rPr lang="en-GB" sz="2200" b="1" dirty="0" err="1">
                <a:latin typeface="Hobo Std" pitchFamily="50" charset="0"/>
              </a:rPr>
              <a:t>muy</a:t>
            </a:r>
            <a:r>
              <a:rPr lang="en-GB" sz="2200" b="1" dirty="0">
                <a:latin typeface="Hobo Std" pitchFamily="50" charset="0"/>
              </a:rPr>
              <a:t> </a:t>
            </a:r>
            <a:r>
              <a:rPr lang="en-GB" sz="2200" b="1" dirty="0" err="1">
                <a:latin typeface="Hobo Std" pitchFamily="50" charset="0"/>
              </a:rPr>
              <a:t>sana</a:t>
            </a:r>
            <a:r>
              <a:rPr lang="en-GB" sz="2200" b="1" dirty="0">
                <a:latin typeface="Hobo Std" pitchFamily="50" charset="0"/>
              </a:rPr>
              <a:t>. </a:t>
            </a:r>
            <a:r>
              <a:rPr lang="en-GB" sz="2200" b="1" dirty="0" err="1">
                <a:latin typeface="Hobo Std" pitchFamily="50" charset="0"/>
              </a:rPr>
              <a:t>Hago</a:t>
            </a:r>
            <a:r>
              <a:rPr lang="en-GB" sz="2200" b="1" dirty="0">
                <a:latin typeface="Hobo Std" pitchFamily="50" charset="0"/>
              </a:rPr>
              <a:t> yoga </a:t>
            </a:r>
            <a:r>
              <a:rPr lang="en-GB" sz="2200" b="1" dirty="0" err="1">
                <a:latin typeface="Hobo Std" pitchFamily="50" charset="0"/>
              </a:rPr>
              <a:t>todos</a:t>
            </a:r>
            <a:r>
              <a:rPr lang="en-GB" sz="2200" b="1" dirty="0">
                <a:latin typeface="Hobo Std" pitchFamily="50" charset="0"/>
              </a:rPr>
              <a:t> los </a:t>
            </a:r>
            <a:r>
              <a:rPr lang="en-GB" sz="2200" b="1" dirty="0" err="1">
                <a:latin typeface="Hobo Std" pitchFamily="50" charset="0"/>
              </a:rPr>
              <a:t>días</a:t>
            </a:r>
            <a:r>
              <a:rPr lang="en-GB" sz="2200" b="1" dirty="0">
                <a:latin typeface="Hobo Std" pitchFamily="50" charset="0"/>
              </a:rPr>
              <a:t> – </a:t>
            </a:r>
            <a:r>
              <a:rPr lang="en-GB" sz="2200" b="1" dirty="0" err="1">
                <a:latin typeface="Hobo Std" pitchFamily="50" charset="0"/>
              </a:rPr>
              <a:t>es</a:t>
            </a:r>
            <a:r>
              <a:rPr lang="en-GB" sz="2200" b="1" dirty="0">
                <a:latin typeface="Hobo Std" pitchFamily="50" charset="0"/>
              </a:rPr>
              <a:t> </a:t>
            </a:r>
            <a:r>
              <a:rPr lang="en-GB" sz="2200" b="1" dirty="0" err="1">
                <a:latin typeface="Hobo Std" pitchFamily="50" charset="0"/>
              </a:rPr>
              <a:t>buena</a:t>
            </a:r>
            <a:r>
              <a:rPr lang="en-GB" sz="2200" b="1" dirty="0">
                <a:latin typeface="Hobo Std" pitchFamily="50" charset="0"/>
              </a:rPr>
              <a:t> </a:t>
            </a:r>
            <a:r>
              <a:rPr lang="en-GB" sz="2200" b="1" dirty="0" err="1">
                <a:latin typeface="Hobo Std" pitchFamily="50" charset="0"/>
              </a:rPr>
              <a:t>para</a:t>
            </a:r>
            <a:r>
              <a:rPr lang="en-GB" sz="2200" b="1" dirty="0">
                <a:latin typeface="Hobo Std" pitchFamily="50" charset="0"/>
              </a:rPr>
              <a:t> la </a:t>
            </a:r>
            <a:r>
              <a:rPr lang="en-GB" sz="2200" b="1" dirty="0" err="1">
                <a:latin typeface="Hobo Std" pitchFamily="50" charset="0"/>
              </a:rPr>
              <a:t>mente</a:t>
            </a:r>
            <a:r>
              <a:rPr lang="en-GB" sz="2200" b="1" dirty="0">
                <a:latin typeface="Hobo Std" pitchFamily="50" charset="0"/>
              </a:rPr>
              <a:t> y la </a:t>
            </a:r>
            <a:r>
              <a:rPr lang="en-GB" sz="2200" b="1" dirty="0" err="1">
                <a:latin typeface="Hobo Std" pitchFamily="50" charset="0"/>
              </a:rPr>
              <a:t>salud</a:t>
            </a:r>
            <a:r>
              <a:rPr lang="en-GB" sz="2200" b="1" dirty="0">
                <a:latin typeface="Hobo Std" pitchFamily="50" charset="0"/>
              </a:rPr>
              <a:t>. </a:t>
            </a:r>
            <a:r>
              <a:rPr lang="en-GB" sz="2200" b="1" dirty="0" err="1">
                <a:latin typeface="Hobo Std" pitchFamily="50" charset="0"/>
              </a:rPr>
              <a:t>Tengo</a:t>
            </a:r>
            <a:r>
              <a:rPr lang="en-GB" sz="2200" b="1" dirty="0">
                <a:latin typeface="Hobo Std" pitchFamily="50" charset="0"/>
              </a:rPr>
              <a:t> </a:t>
            </a:r>
            <a:r>
              <a:rPr lang="en-GB" sz="2200" b="1" dirty="0" err="1">
                <a:latin typeface="Hobo Std" pitchFamily="50" charset="0"/>
              </a:rPr>
              <a:t>una</a:t>
            </a:r>
            <a:r>
              <a:rPr lang="en-GB" sz="2200" b="1" dirty="0">
                <a:latin typeface="Hobo Std" pitchFamily="50" charset="0"/>
              </a:rPr>
              <a:t> </a:t>
            </a:r>
            <a:r>
              <a:rPr lang="en-GB" sz="2200" b="1" dirty="0" err="1">
                <a:latin typeface="Hobo Std" pitchFamily="50" charset="0"/>
              </a:rPr>
              <a:t>dieta</a:t>
            </a:r>
            <a:r>
              <a:rPr lang="en-GB" sz="2200" b="1" dirty="0">
                <a:latin typeface="Hobo Std" pitchFamily="50" charset="0"/>
              </a:rPr>
              <a:t> </a:t>
            </a:r>
            <a:r>
              <a:rPr lang="en-GB" sz="2200" b="1" dirty="0" err="1">
                <a:latin typeface="Hobo Std" pitchFamily="50" charset="0"/>
              </a:rPr>
              <a:t>sana</a:t>
            </a:r>
            <a:r>
              <a:rPr lang="en-GB" sz="2200" b="1" dirty="0">
                <a:latin typeface="Hobo Std" pitchFamily="50" charset="0"/>
              </a:rPr>
              <a:t> – </a:t>
            </a:r>
            <a:r>
              <a:rPr lang="en-GB" sz="2200" b="1" dirty="0" err="1">
                <a:latin typeface="Hobo Std" pitchFamily="50" charset="0"/>
              </a:rPr>
              <a:t>como</a:t>
            </a:r>
            <a:r>
              <a:rPr lang="en-GB" sz="2200" b="1" dirty="0">
                <a:latin typeface="Hobo Std" pitchFamily="50" charset="0"/>
              </a:rPr>
              <a:t> al </a:t>
            </a:r>
            <a:r>
              <a:rPr lang="en-GB" sz="2200" b="1" dirty="0" err="1">
                <a:latin typeface="Hobo Std" pitchFamily="50" charset="0"/>
              </a:rPr>
              <a:t>menos</a:t>
            </a:r>
            <a:r>
              <a:rPr lang="en-GB" sz="2200" b="1" dirty="0">
                <a:latin typeface="Hobo Std" pitchFamily="50" charset="0"/>
              </a:rPr>
              <a:t> </a:t>
            </a:r>
            <a:r>
              <a:rPr lang="en-GB" sz="2200" b="1" dirty="0" err="1">
                <a:latin typeface="Hobo Std" pitchFamily="50" charset="0"/>
              </a:rPr>
              <a:t>cinco</a:t>
            </a:r>
            <a:r>
              <a:rPr lang="en-GB" sz="2200" b="1" dirty="0">
                <a:latin typeface="Hobo Std" pitchFamily="50" charset="0"/>
              </a:rPr>
              <a:t> </a:t>
            </a:r>
            <a:r>
              <a:rPr lang="en-GB" sz="2200" b="1" dirty="0" err="1">
                <a:latin typeface="Hobo Std" pitchFamily="50" charset="0"/>
              </a:rPr>
              <a:t>porciones</a:t>
            </a:r>
            <a:r>
              <a:rPr lang="en-GB" sz="2200" b="1" dirty="0">
                <a:latin typeface="Hobo Std" pitchFamily="50" charset="0"/>
              </a:rPr>
              <a:t> de </a:t>
            </a:r>
            <a:r>
              <a:rPr lang="en-GB" sz="2200" b="1" dirty="0" err="1">
                <a:latin typeface="Hobo Std" pitchFamily="50" charset="0"/>
              </a:rPr>
              <a:t>fruta</a:t>
            </a:r>
            <a:r>
              <a:rPr lang="en-GB" sz="2200" b="1" dirty="0">
                <a:latin typeface="Hobo Std" pitchFamily="50" charset="0"/>
              </a:rPr>
              <a:t> y </a:t>
            </a:r>
            <a:r>
              <a:rPr lang="en-GB" sz="2200" b="1" dirty="0" err="1">
                <a:latin typeface="Hobo Std" pitchFamily="50" charset="0"/>
              </a:rPr>
              <a:t>verduras</a:t>
            </a:r>
            <a:r>
              <a:rPr lang="en-GB" sz="2200" b="1" dirty="0">
                <a:latin typeface="Hobo Std" pitchFamily="50" charset="0"/>
              </a:rPr>
              <a:t> </a:t>
            </a:r>
            <a:r>
              <a:rPr lang="en-GB" sz="2200" b="1" dirty="0" err="1">
                <a:latin typeface="Hobo Std" pitchFamily="50" charset="0"/>
              </a:rPr>
              <a:t>cada</a:t>
            </a:r>
            <a:r>
              <a:rPr lang="en-GB" sz="2200" b="1" dirty="0">
                <a:latin typeface="Hobo Std" pitchFamily="50" charset="0"/>
              </a:rPr>
              <a:t> </a:t>
            </a:r>
            <a:r>
              <a:rPr lang="en-GB" sz="2200" b="1" dirty="0" err="1">
                <a:latin typeface="Hobo Std" pitchFamily="50" charset="0"/>
              </a:rPr>
              <a:t>día</a:t>
            </a:r>
            <a:r>
              <a:rPr lang="en-GB" sz="2200" b="1" dirty="0">
                <a:latin typeface="Hobo Std" pitchFamily="50" charset="0"/>
              </a:rPr>
              <a:t>.</a:t>
            </a:r>
          </a:p>
          <a:p>
            <a:pPr algn="ctr"/>
            <a:r>
              <a:rPr lang="en-GB" sz="2200" b="1" dirty="0" err="1">
                <a:latin typeface="Hobo Std" pitchFamily="50" charset="0"/>
              </a:rPr>
              <a:t>Creo</a:t>
            </a:r>
            <a:r>
              <a:rPr lang="en-GB" sz="2200" b="1" dirty="0">
                <a:latin typeface="Hobo Std" pitchFamily="50" charset="0"/>
              </a:rPr>
              <a:t> </a:t>
            </a:r>
            <a:r>
              <a:rPr lang="en-GB" sz="2200" b="1" dirty="0" err="1">
                <a:latin typeface="Hobo Std" pitchFamily="50" charset="0"/>
              </a:rPr>
              <a:t>que</a:t>
            </a:r>
            <a:r>
              <a:rPr lang="en-GB" sz="2200" b="1" dirty="0">
                <a:latin typeface="Hobo Std" pitchFamily="50" charset="0"/>
              </a:rPr>
              <a:t> </a:t>
            </a:r>
            <a:r>
              <a:rPr lang="en-GB" sz="2200" b="1" dirty="0" err="1">
                <a:latin typeface="Hobo Std" pitchFamily="50" charset="0"/>
              </a:rPr>
              <a:t>hacer</a:t>
            </a:r>
            <a:r>
              <a:rPr lang="en-GB" sz="2200" b="1" dirty="0">
                <a:latin typeface="Hobo Std" pitchFamily="50" charset="0"/>
              </a:rPr>
              <a:t> </a:t>
            </a:r>
            <a:r>
              <a:rPr lang="en-GB" sz="2200" b="1" dirty="0" err="1">
                <a:latin typeface="Hobo Std" pitchFamily="50" charset="0"/>
              </a:rPr>
              <a:t>ejercicio</a:t>
            </a:r>
            <a:r>
              <a:rPr lang="en-GB" sz="2200" b="1" dirty="0">
                <a:latin typeface="Hobo Std" pitchFamily="50" charset="0"/>
              </a:rPr>
              <a:t> </a:t>
            </a:r>
            <a:r>
              <a:rPr lang="en-GB" sz="2200" b="1" dirty="0" err="1">
                <a:latin typeface="Hobo Std" pitchFamily="50" charset="0"/>
              </a:rPr>
              <a:t>es</a:t>
            </a:r>
            <a:r>
              <a:rPr lang="en-GB" sz="2200" b="1" dirty="0">
                <a:latin typeface="Hobo Std" pitchFamily="50" charset="0"/>
              </a:rPr>
              <a:t> </a:t>
            </a:r>
            <a:r>
              <a:rPr lang="en-GB" sz="2200" b="1" dirty="0" err="1">
                <a:latin typeface="Hobo Std" pitchFamily="50" charset="0"/>
              </a:rPr>
              <a:t>muy</a:t>
            </a:r>
            <a:r>
              <a:rPr lang="en-GB" sz="2200" b="1" dirty="0">
                <a:latin typeface="Hobo Std" pitchFamily="50" charset="0"/>
              </a:rPr>
              <a:t> </a:t>
            </a:r>
            <a:r>
              <a:rPr lang="en-GB" sz="2200" b="1" dirty="0" err="1">
                <a:latin typeface="Hobo Std" pitchFamily="50" charset="0"/>
              </a:rPr>
              <a:t>importante</a:t>
            </a:r>
            <a:r>
              <a:rPr lang="en-GB" sz="2200" b="1" dirty="0">
                <a:latin typeface="Hobo Std" pitchFamily="50" charset="0"/>
              </a:rPr>
              <a:t>.</a:t>
            </a:r>
          </a:p>
        </p:txBody>
      </p:sp>
      <p:sp>
        <p:nvSpPr>
          <p:cNvPr id="5126" name="Text Box 6"/>
          <p:cNvSpPr txBox="1">
            <a:spLocks noChangeArrowheads="1"/>
          </p:cNvSpPr>
          <p:nvPr/>
        </p:nvSpPr>
        <p:spPr bwMode="auto">
          <a:xfrm>
            <a:off x="5591945" y="3411091"/>
            <a:ext cx="4680769" cy="323165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GB" sz="2400" b="1" dirty="0">
                <a:latin typeface="Hobo Std" pitchFamily="50" charset="0"/>
              </a:rPr>
              <a:t>Find the Spanish for:</a:t>
            </a:r>
          </a:p>
          <a:p>
            <a:pPr>
              <a:spcBef>
                <a:spcPct val="50000"/>
              </a:spcBef>
              <a:buFontTx/>
              <a:buAutoNum type="arabicPeriod"/>
            </a:pPr>
            <a:r>
              <a:rPr lang="en-GB" sz="2400" b="1" dirty="0">
                <a:latin typeface="Hobo Std" pitchFamily="50" charset="0"/>
              </a:rPr>
              <a:t>I lead a healthy life</a:t>
            </a:r>
          </a:p>
          <a:p>
            <a:pPr>
              <a:spcBef>
                <a:spcPct val="50000"/>
              </a:spcBef>
              <a:buFontTx/>
              <a:buAutoNum type="arabicPeriod"/>
            </a:pPr>
            <a:r>
              <a:rPr lang="en-GB" sz="2400" b="1" dirty="0">
                <a:latin typeface="Hobo Std" pitchFamily="50" charset="0"/>
              </a:rPr>
              <a:t>Every day</a:t>
            </a:r>
          </a:p>
          <a:p>
            <a:pPr>
              <a:spcBef>
                <a:spcPct val="50000"/>
              </a:spcBef>
              <a:buFontTx/>
              <a:buAutoNum type="arabicPeriod"/>
            </a:pPr>
            <a:r>
              <a:rPr lang="en-GB" sz="2400" b="1" dirty="0">
                <a:latin typeface="Hobo Std" pitchFamily="50" charset="0"/>
              </a:rPr>
              <a:t>I have a healthy diet</a:t>
            </a:r>
          </a:p>
          <a:p>
            <a:pPr>
              <a:spcBef>
                <a:spcPct val="50000"/>
              </a:spcBef>
              <a:buFontTx/>
              <a:buAutoNum type="arabicPeriod"/>
            </a:pPr>
            <a:r>
              <a:rPr lang="en-GB" sz="2400" b="1" dirty="0">
                <a:latin typeface="Hobo Std" pitchFamily="50" charset="0"/>
              </a:rPr>
              <a:t>I believe that</a:t>
            </a:r>
          </a:p>
          <a:p>
            <a:pPr>
              <a:spcBef>
                <a:spcPct val="50000"/>
              </a:spcBef>
              <a:buFontTx/>
              <a:buAutoNum type="arabicPeriod"/>
            </a:pPr>
            <a:r>
              <a:rPr lang="en-GB" sz="2400" b="1" dirty="0">
                <a:latin typeface="Hobo Std" pitchFamily="50" charset="0"/>
              </a:rPr>
              <a:t>It’s very important</a:t>
            </a:r>
          </a:p>
        </p:txBody>
      </p:sp>
    </p:spTree>
    <p:extLst>
      <p:ext uri="{BB962C8B-B14F-4D97-AF65-F5344CB8AC3E}">
        <p14:creationId xmlns:p14="http://schemas.microsoft.com/office/powerpoint/2010/main" val="4293547287"/>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ree-power-point-templates.com/wp-content/uploads/2010/03/492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904" y="-8803"/>
            <a:ext cx="9145096" cy="7038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1505" y="23732"/>
            <a:ext cx="8878471" cy="523220"/>
          </a:xfrm>
          <a:prstGeom prst="rect">
            <a:avLst/>
          </a:prstGeom>
          <a:noFill/>
        </p:spPr>
        <p:txBody>
          <a:bodyPr wrap="square" rtlCol="0">
            <a:spAutoFit/>
          </a:bodyPr>
          <a:lstStyle/>
          <a:p>
            <a:pPr algn="ctr"/>
            <a:r>
              <a:rPr lang="en-GB" sz="2800" u="sng" dirty="0">
                <a:latin typeface="Century Gothic" pitchFamily="34" charset="0"/>
              </a:rPr>
              <a:t>¿</a:t>
            </a:r>
            <a:r>
              <a:rPr lang="en-GB" sz="2800" u="sng" dirty="0" err="1">
                <a:latin typeface="Century Gothic" pitchFamily="34" charset="0"/>
              </a:rPr>
              <a:t>Tienes</a:t>
            </a:r>
            <a:r>
              <a:rPr lang="en-GB" sz="2800" u="sng" dirty="0">
                <a:latin typeface="Century Gothic" pitchFamily="34" charset="0"/>
              </a:rPr>
              <a:t> </a:t>
            </a:r>
            <a:r>
              <a:rPr lang="en-GB" sz="2800" u="sng" dirty="0" err="1">
                <a:latin typeface="Century Gothic" pitchFamily="34" charset="0"/>
              </a:rPr>
              <a:t>una</a:t>
            </a:r>
            <a:r>
              <a:rPr lang="en-GB" sz="2800" u="sng" dirty="0">
                <a:latin typeface="Century Gothic" pitchFamily="34" charset="0"/>
              </a:rPr>
              <a:t> </a:t>
            </a:r>
            <a:r>
              <a:rPr lang="en-GB" sz="2800" u="sng" dirty="0" err="1">
                <a:latin typeface="Century Gothic" pitchFamily="34" charset="0"/>
              </a:rPr>
              <a:t>dieta</a:t>
            </a:r>
            <a:r>
              <a:rPr lang="en-GB" sz="2800" u="sng" dirty="0">
                <a:latin typeface="Century Gothic" pitchFamily="34" charset="0"/>
              </a:rPr>
              <a:t> </a:t>
            </a:r>
            <a:r>
              <a:rPr lang="en-GB" sz="2800" u="sng" dirty="0" err="1">
                <a:latin typeface="Century Gothic" pitchFamily="34" charset="0"/>
              </a:rPr>
              <a:t>sana</a:t>
            </a:r>
            <a:r>
              <a:rPr lang="en-GB" sz="2800" u="sng" dirty="0">
                <a:latin typeface="Century Gothic" pitchFamily="34" charset="0"/>
              </a:rPr>
              <a:t>?</a:t>
            </a:r>
          </a:p>
        </p:txBody>
      </p:sp>
      <p:sp>
        <p:nvSpPr>
          <p:cNvPr id="4" name="TextBox 3"/>
          <p:cNvSpPr txBox="1"/>
          <p:nvPr/>
        </p:nvSpPr>
        <p:spPr>
          <a:xfrm>
            <a:off x="1741280" y="908721"/>
            <a:ext cx="8640960" cy="461665"/>
          </a:xfrm>
          <a:prstGeom prst="rect">
            <a:avLst/>
          </a:prstGeom>
          <a:noFill/>
        </p:spPr>
        <p:txBody>
          <a:bodyPr wrap="square" rtlCol="0">
            <a:spAutoFit/>
          </a:bodyPr>
          <a:lstStyle/>
          <a:p>
            <a:r>
              <a:rPr lang="en-GB" sz="2400" dirty="0">
                <a:latin typeface="Century Gothic" pitchFamily="34" charset="0"/>
              </a:rPr>
              <a:t>Match up the following:</a:t>
            </a:r>
          </a:p>
        </p:txBody>
      </p:sp>
      <p:sp>
        <p:nvSpPr>
          <p:cNvPr id="5" name="TextBox 4"/>
          <p:cNvSpPr txBox="1"/>
          <p:nvPr/>
        </p:nvSpPr>
        <p:spPr>
          <a:xfrm>
            <a:off x="1741280" y="1772817"/>
            <a:ext cx="3562632" cy="4708981"/>
          </a:xfrm>
          <a:prstGeom prst="rect">
            <a:avLst/>
          </a:prstGeom>
          <a:noFill/>
        </p:spPr>
        <p:txBody>
          <a:bodyPr wrap="square" rtlCol="0">
            <a:spAutoFit/>
          </a:bodyPr>
          <a:lstStyle/>
          <a:p>
            <a:pPr marL="342900" indent="-342900">
              <a:buAutoNum type="arabicParenR"/>
            </a:pPr>
            <a:r>
              <a:rPr lang="en-GB" sz="2000" dirty="0" err="1">
                <a:latin typeface="Century Gothic" pitchFamily="34" charset="0"/>
              </a:rPr>
              <a:t>nunca</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a:latin typeface="Century Gothic" pitchFamily="34" charset="0"/>
              </a:rPr>
              <a:t>de </a:t>
            </a:r>
            <a:r>
              <a:rPr lang="en-GB" sz="2000" dirty="0" err="1">
                <a:latin typeface="Century Gothic" pitchFamily="34" charset="0"/>
              </a:rPr>
              <a:t>vez</a:t>
            </a:r>
            <a:r>
              <a:rPr lang="en-GB" sz="2000" dirty="0">
                <a:latin typeface="Century Gothic" pitchFamily="34" charset="0"/>
              </a:rPr>
              <a:t> en </a:t>
            </a:r>
            <a:r>
              <a:rPr lang="en-GB" sz="2000" dirty="0" err="1">
                <a:latin typeface="Century Gothic" pitchFamily="34" charset="0"/>
              </a:rPr>
              <a:t>cuando</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err="1">
                <a:latin typeface="Century Gothic" pitchFamily="34" charset="0"/>
              </a:rPr>
              <a:t>siempre</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a:latin typeface="Century Gothic" pitchFamily="34" charset="0"/>
              </a:rPr>
              <a:t>a </a:t>
            </a:r>
            <a:r>
              <a:rPr lang="en-GB" sz="2000" dirty="0" err="1">
                <a:latin typeface="Century Gothic" pitchFamily="34" charset="0"/>
              </a:rPr>
              <a:t>veces</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err="1">
                <a:latin typeface="Century Gothic" pitchFamily="34" charset="0"/>
              </a:rPr>
              <a:t>todos</a:t>
            </a:r>
            <a:r>
              <a:rPr lang="en-GB" sz="2000" dirty="0">
                <a:latin typeface="Century Gothic" pitchFamily="34" charset="0"/>
              </a:rPr>
              <a:t> los </a:t>
            </a:r>
            <a:r>
              <a:rPr lang="en-GB" sz="2000" dirty="0" err="1">
                <a:latin typeface="Century Gothic" pitchFamily="34" charset="0"/>
              </a:rPr>
              <a:t>días</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err="1">
                <a:latin typeface="Century Gothic" pitchFamily="34" charset="0"/>
              </a:rPr>
              <a:t>una</a:t>
            </a:r>
            <a:r>
              <a:rPr lang="en-GB" sz="2000" dirty="0">
                <a:latin typeface="Century Gothic" pitchFamily="34" charset="0"/>
              </a:rPr>
              <a:t> </a:t>
            </a:r>
            <a:r>
              <a:rPr lang="en-GB" sz="2000" dirty="0" err="1">
                <a:latin typeface="Century Gothic" pitchFamily="34" charset="0"/>
              </a:rPr>
              <a:t>vez</a:t>
            </a:r>
            <a:r>
              <a:rPr lang="en-GB" sz="2000" dirty="0">
                <a:latin typeface="Century Gothic" pitchFamily="34" charset="0"/>
              </a:rPr>
              <a:t> al </a:t>
            </a:r>
            <a:r>
              <a:rPr lang="en-GB" sz="2000" dirty="0" err="1">
                <a:latin typeface="Century Gothic" pitchFamily="34" charset="0"/>
              </a:rPr>
              <a:t>mes</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err="1">
                <a:latin typeface="Century Gothic" pitchFamily="34" charset="0"/>
              </a:rPr>
              <a:t>casi</a:t>
            </a:r>
            <a:r>
              <a:rPr lang="en-GB" sz="2000" dirty="0">
                <a:latin typeface="Century Gothic" pitchFamily="34" charset="0"/>
              </a:rPr>
              <a:t> </a:t>
            </a:r>
            <a:r>
              <a:rPr lang="en-GB" sz="2000" dirty="0" err="1">
                <a:latin typeface="Century Gothic" pitchFamily="34" charset="0"/>
              </a:rPr>
              <a:t>nunca</a:t>
            </a:r>
            <a:endParaRPr lang="en-GB" sz="2000" dirty="0">
              <a:latin typeface="Century Gothic" pitchFamily="34" charset="0"/>
            </a:endParaRPr>
          </a:p>
          <a:p>
            <a:pPr marL="342900" indent="-342900">
              <a:buAutoNum type="arabicParenR"/>
            </a:pPr>
            <a:endParaRPr lang="en-GB" sz="2000" dirty="0">
              <a:latin typeface="Century Gothic" pitchFamily="34" charset="0"/>
            </a:endParaRPr>
          </a:p>
          <a:p>
            <a:pPr marL="342900" indent="-342900">
              <a:buAutoNum type="arabicParenR"/>
            </a:pPr>
            <a:r>
              <a:rPr lang="en-GB" sz="2000" dirty="0">
                <a:latin typeface="Century Gothic" pitchFamily="34" charset="0"/>
              </a:rPr>
              <a:t>dos </a:t>
            </a:r>
            <a:r>
              <a:rPr lang="en-GB" sz="2000" dirty="0" err="1">
                <a:latin typeface="Century Gothic" pitchFamily="34" charset="0"/>
              </a:rPr>
              <a:t>veces</a:t>
            </a:r>
            <a:r>
              <a:rPr lang="en-GB" sz="2000" dirty="0">
                <a:latin typeface="Century Gothic" pitchFamily="34" charset="0"/>
              </a:rPr>
              <a:t> a la </a:t>
            </a:r>
            <a:r>
              <a:rPr lang="en-GB" sz="2000" dirty="0" err="1">
                <a:latin typeface="Century Gothic" pitchFamily="34" charset="0"/>
              </a:rPr>
              <a:t>semana</a:t>
            </a:r>
            <a:endParaRPr lang="en-GB" sz="2000" dirty="0">
              <a:latin typeface="Century Gothic" pitchFamily="34" charset="0"/>
            </a:endParaRPr>
          </a:p>
        </p:txBody>
      </p:sp>
      <p:sp>
        <p:nvSpPr>
          <p:cNvPr id="6" name="TextBox 5"/>
          <p:cNvSpPr txBox="1"/>
          <p:nvPr/>
        </p:nvSpPr>
        <p:spPr>
          <a:xfrm>
            <a:off x="6240016" y="1904066"/>
            <a:ext cx="3562632" cy="5016758"/>
          </a:xfrm>
          <a:prstGeom prst="rect">
            <a:avLst/>
          </a:prstGeom>
          <a:solidFill>
            <a:schemeClr val="bg1"/>
          </a:solidFill>
          <a:ln w="38100">
            <a:solidFill>
              <a:srgbClr val="0070C0"/>
            </a:solidFill>
          </a:ln>
        </p:spPr>
        <p:txBody>
          <a:bodyPr wrap="square" rtlCol="0">
            <a:spAutoFit/>
          </a:bodyPr>
          <a:lstStyle/>
          <a:p>
            <a:pPr marL="457200" indent="-457200">
              <a:buAutoNum type="alphaLcParenR"/>
            </a:pPr>
            <a:r>
              <a:rPr lang="en-GB" sz="2000" dirty="0">
                <a:latin typeface="Century Gothic" pitchFamily="34" charset="0"/>
              </a:rPr>
              <a:t>always</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every day</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almost never</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twice a week</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once a month</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from time to time</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sometimes</a:t>
            </a:r>
          </a:p>
          <a:p>
            <a:pPr marL="457200" indent="-457200">
              <a:buAutoNum type="alphaLcParenR"/>
            </a:pPr>
            <a:endParaRPr lang="en-GB" sz="2000" dirty="0">
              <a:latin typeface="Century Gothic" pitchFamily="34" charset="0"/>
            </a:endParaRPr>
          </a:p>
          <a:p>
            <a:pPr marL="457200" indent="-457200">
              <a:buAutoNum type="alphaLcParenR"/>
            </a:pPr>
            <a:r>
              <a:rPr lang="en-GB" sz="2000" dirty="0">
                <a:latin typeface="Century Gothic" pitchFamily="34" charset="0"/>
              </a:rPr>
              <a:t>never</a:t>
            </a:r>
          </a:p>
          <a:p>
            <a:pPr marL="457200" indent="-457200">
              <a:buAutoNum type="alphaLcParenR"/>
            </a:pPr>
            <a:endParaRPr lang="en-GB" sz="2000" dirty="0">
              <a:latin typeface="Century Gothic" pitchFamily="34" charset="0"/>
            </a:endParaRPr>
          </a:p>
        </p:txBody>
      </p:sp>
    </p:spTree>
    <p:extLst>
      <p:ext uri="{BB962C8B-B14F-4D97-AF65-F5344CB8AC3E}">
        <p14:creationId xmlns:p14="http://schemas.microsoft.com/office/powerpoint/2010/main" val="1485137342"/>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E832E9-AA21-447E-8E7E-AEC565FC86CA}"/>
              </a:ext>
            </a:extLst>
          </p:cNvPr>
          <p:cNvPicPr>
            <a:picLocks noChangeAspect="1"/>
          </p:cNvPicPr>
          <p:nvPr/>
        </p:nvPicPr>
        <p:blipFill>
          <a:blip r:embed="rId2"/>
          <a:stretch>
            <a:fillRect/>
          </a:stretch>
        </p:blipFill>
        <p:spPr>
          <a:xfrm>
            <a:off x="913379" y="405492"/>
            <a:ext cx="10365242" cy="6235215"/>
          </a:xfrm>
          <a:prstGeom prst="rect">
            <a:avLst/>
          </a:prstGeom>
        </p:spPr>
      </p:pic>
      <p:sp>
        <p:nvSpPr>
          <p:cNvPr id="3" name="TextBox 2">
            <a:extLst>
              <a:ext uri="{FF2B5EF4-FFF2-40B4-BE49-F238E27FC236}">
                <a16:creationId xmlns:a16="http://schemas.microsoft.com/office/drawing/2014/main" xmlns="" id="{0A7D2C88-CE8A-4B79-94B9-752E7B200E0A}"/>
              </a:ext>
            </a:extLst>
          </p:cNvPr>
          <p:cNvSpPr txBox="1"/>
          <p:nvPr/>
        </p:nvSpPr>
        <p:spPr>
          <a:xfrm>
            <a:off x="352697" y="235131"/>
            <a:ext cx="5743303" cy="369332"/>
          </a:xfrm>
          <a:prstGeom prst="rect">
            <a:avLst/>
          </a:prstGeom>
          <a:solidFill>
            <a:schemeClr val="bg1"/>
          </a:solidFill>
        </p:spPr>
        <p:txBody>
          <a:bodyPr wrap="square" rtlCol="0">
            <a:spAutoFit/>
          </a:bodyPr>
          <a:lstStyle/>
          <a:p>
            <a:r>
              <a:rPr lang="en-US" dirty="0"/>
              <a:t>Read the texts and fill in the table in English</a:t>
            </a:r>
            <a:endParaRPr lang="en-GB" dirty="0"/>
          </a:p>
        </p:txBody>
      </p:sp>
    </p:spTree>
    <p:extLst>
      <p:ext uri="{BB962C8B-B14F-4D97-AF65-F5344CB8AC3E}">
        <p14:creationId xmlns:p14="http://schemas.microsoft.com/office/powerpoint/2010/main" val="427149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5" y="23732"/>
            <a:ext cx="8878471" cy="338554"/>
          </a:xfrm>
          <a:prstGeom prst="rect">
            <a:avLst/>
          </a:prstGeom>
          <a:noFill/>
        </p:spPr>
        <p:txBody>
          <a:bodyPr wrap="square" rtlCol="0">
            <a:spAutoFit/>
          </a:bodyPr>
          <a:lstStyle/>
          <a:p>
            <a:pPr algn="ctr"/>
            <a:r>
              <a:rPr lang="en-GB" sz="1600" b="1" u="sng" dirty="0">
                <a:latin typeface="Hobo Std" pitchFamily="50" charset="0"/>
              </a:rPr>
              <a:t>¿</a:t>
            </a:r>
            <a:r>
              <a:rPr lang="en-GB" sz="1600" b="1" u="sng" dirty="0" err="1">
                <a:latin typeface="Hobo Std" pitchFamily="50" charset="0"/>
              </a:rPr>
              <a:t>Tienes</a:t>
            </a:r>
            <a:r>
              <a:rPr lang="en-GB" sz="1600" b="1" u="sng" dirty="0">
                <a:latin typeface="Hobo Std" pitchFamily="50" charset="0"/>
              </a:rPr>
              <a:t> </a:t>
            </a:r>
            <a:r>
              <a:rPr lang="en-GB" sz="1600" b="1" u="sng" dirty="0" err="1">
                <a:latin typeface="Hobo Std" pitchFamily="50" charset="0"/>
              </a:rPr>
              <a:t>una</a:t>
            </a:r>
            <a:r>
              <a:rPr lang="en-GB" sz="1600" b="1" u="sng" dirty="0">
                <a:latin typeface="Hobo Std" pitchFamily="50" charset="0"/>
              </a:rPr>
              <a:t> </a:t>
            </a:r>
            <a:r>
              <a:rPr lang="en-GB" sz="1600" b="1" u="sng" dirty="0" err="1">
                <a:latin typeface="Hobo Std" pitchFamily="50" charset="0"/>
              </a:rPr>
              <a:t>dieta</a:t>
            </a:r>
            <a:r>
              <a:rPr lang="en-GB" sz="1600" b="1" u="sng" dirty="0">
                <a:latin typeface="Hobo Std" pitchFamily="50" charset="0"/>
              </a:rPr>
              <a:t> </a:t>
            </a:r>
            <a:r>
              <a:rPr lang="en-GB" sz="1600" b="1" u="sng" dirty="0" err="1">
                <a:latin typeface="Hobo Std" pitchFamily="50" charset="0"/>
              </a:rPr>
              <a:t>sana</a:t>
            </a:r>
            <a:r>
              <a:rPr lang="en-GB" sz="1600" b="1" u="sng" dirty="0">
                <a:latin typeface="Hobo Std" pitchFamily="50" charset="0"/>
              </a:rPr>
              <a:t>?</a:t>
            </a:r>
          </a:p>
        </p:txBody>
      </p:sp>
      <p:pic>
        <p:nvPicPr>
          <p:cNvPr id="4" name="Picture 6" descr="http://www.sweetsforu.co.uk/images/lucky-d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228" y="183934"/>
            <a:ext cx="1155323" cy="868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mburg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682" y="1408005"/>
            <a:ext cx="1192413" cy="10610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akeyperry.files.wordpress.com/2011/06/ice-cream-cupcake-cupcakes-395902_1024_76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1505" y="2919502"/>
            <a:ext cx="1434885" cy="1008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mole.my/sites/default/files/images/gore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5275" y="4403999"/>
            <a:ext cx="1371114" cy="8307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pizza_ua-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9528" y="5649081"/>
            <a:ext cx="1146807" cy="861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jameswiseman.com/blog/wp-content/uploads/2010/05/biscui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4237" y="1628801"/>
            <a:ext cx="1144274" cy="910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thegiftexperience.co.uk/cms_media/images/600x1000_fitbox-name_a_box_of_chocolates_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9527" y="2995776"/>
            <a:ext cx="1200792" cy="8555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9905_05_31---Chips-with-salt-and-vinegar_web">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8270" y="4339347"/>
            <a:ext cx="1173550" cy="8953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images.sodahead.com/polls/001087149/soft_drinks_xlarge.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8584" y="5582792"/>
            <a:ext cx="1180724" cy="11028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otdo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1921" y="229654"/>
            <a:ext cx="1227299" cy="11238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Fruit">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5881" y="514050"/>
            <a:ext cx="1520405" cy="8642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5" descr="yoghurt">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34015" y="1772816"/>
            <a:ext cx="1520405" cy="877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7" descr="Oranges_and_juice">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74900" y="2995776"/>
            <a:ext cx="1091717" cy="10122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5" descr="cereal_selection">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54007" y="4323839"/>
            <a:ext cx="1333500" cy="10647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9" descr="italian-herb-roasted-chicken-fb">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40005" y="5655842"/>
            <a:ext cx="1397617" cy="9567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bananas1">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60096" y="475346"/>
            <a:ext cx="1211416" cy="9416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vegetables">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60097" y="1772816"/>
            <a:ext cx="1211415" cy="8640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fish">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760297" y="292440"/>
            <a:ext cx="1219361" cy="9141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1" descr="cover">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65766" y="1605413"/>
            <a:ext cx="14084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genre.fsnet.co.uk/kitchen/bread/loaf.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926425" y="2929451"/>
            <a:ext cx="1526556" cy="11449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631505" y="1052737"/>
            <a:ext cx="1434885" cy="307777"/>
          </a:xfrm>
          <a:prstGeom prst="rect">
            <a:avLst/>
          </a:prstGeom>
          <a:noFill/>
        </p:spPr>
        <p:txBody>
          <a:bodyPr wrap="square" rtlCol="0">
            <a:spAutoFit/>
          </a:bodyPr>
          <a:lstStyle/>
          <a:p>
            <a:r>
              <a:rPr lang="en-GB" sz="1400" b="1" dirty="0">
                <a:latin typeface="Hobo Std" pitchFamily="50" charset="0"/>
              </a:rPr>
              <a:t>los </a:t>
            </a:r>
            <a:r>
              <a:rPr lang="en-GB" sz="1400" b="1" dirty="0" err="1">
                <a:latin typeface="Hobo Std" pitchFamily="50" charset="0"/>
              </a:rPr>
              <a:t>caramelos</a:t>
            </a:r>
            <a:endParaRPr lang="en-GB" sz="1400" b="1" dirty="0">
              <a:latin typeface="Hobo Std" pitchFamily="50" charset="0"/>
            </a:endParaRPr>
          </a:p>
        </p:txBody>
      </p:sp>
      <p:sp>
        <p:nvSpPr>
          <p:cNvPr id="25" name="TextBox 24"/>
          <p:cNvSpPr txBox="1"/>
          <p:nvPr/>
        </p:nvSpPr>
        <p:spPr>
          <a:xfrm>
            <a:off x="1631504" y="2498515"/>
            <a:ext cx="1789099" cy="307777"/>
          </a:xfrm>
          <a:prstGeom prst="rect">
            <a:avLst/>
          </a:prstGeom>
          <a:noFill/>
        </p:spPr>
        <p:txBody>
          <a:bodyPr wrap="square" rtlCol="0">
            <a:spAutoFit/>
          </a:bodyPr>
          <a:lstStyle/>
          <a:p>
            <a:r>
              <a:rPr lang="en-GB" sz="1400" b="1" dirty="0" err="1">
                <a:latin typeface="Hobo Std" pitchFamily="50" charset="0"/>
              </a:rPr>
              <a:t>las</a:t>
            </a:r>
            <a:r>
              <a:rPr lang="en-GB" sz="1400" b="1" dirty="0">
                <a:latin typeface="Hobo Std" pitchFamily="50" charset="0"/>
              </a:rPr>
              <a:t> </a:t>
            </a:r>
            <a:r>
              <a:rPr lang="en-GB" sz="1400" b="1" dirty="0" err="1">
                <a:latin typeface="Hobo Std" pitchFamily="50" charset="0"/>
              </a:rPr>
              <a:t>hamburguesas</a:t>
            </a:r>
            <a:endParaRPr lang="en-GB" sz="1400" b="1" dirty="0">
              <a:latin typeface="Hobo Std" pitchFamily="50" charset="0"/>
            </a:endParaRPr>
          </a:p>
        </p:txBody>
      </p:sp>
      <p:sp>
        <p:nvSpPr>
          <p:cNvPr id="26" name="TextBox 25"/>
          <p:cNvSpPr txBox="1"/>
          <p:nvPr/>
        </p:nvSpPr>
        <p:spPr>
          <a:xfrm>
            <a:off x="1695276" y="4008045"/>
            <a:ext cx="1434885" cy="307777"/>
          </a:xfrm>
          <a:prstGeom prst="rect">
            <a:avLst/>
          </a:prstGeom>
          <a:noFill/>
        </p:spPr>
        <p:txBody>
          <a:bodyPr wrap="square" rtlCol="0">
            <a:spAutoFit/>
          </a:bodyPr>
          <a:lstStyle/>
          <a:p>
            <a:r>
              <a:rPr lang="en-GB" sz="1400" b="1" dirty="0" err="1">
                <a:latin typeface="Hobo Std" pitchFamily="50" charset="0"/>
              </a:rPr>
              <a:t>pasteles</a:t>
            </a:r>
            <a:endParaRPr lang="en-GB" sz="1400" b="1" dirty="0">
              <a:latin typeface="Hobo Std" pitchFamily="50" charset="0"/>
            </a:endParaRPr>
          </a:p>
        </p:txBody>
      </p:sp>
      <p:sp>
        <p:nvSpPr>
          <p:cNvPr id="27" name="TextBox 26"/>
          <p:cNvSpPr txBox="1"/>
          <p:nvPr/>
        </p:nvSpPr>
        <p:spPr>
          <a:xfrm>
            <a:off x="1670122" y="5234722"/>
            <a:ext cx="1617567" cy="307777"/>
          </a:xfrm>
          <a:prstGeom prst="rect">
            <a:avLst/>
          </a:prstGeom>
          <a:noFill/>
        </p:spPr>
        <p:txBody>
          <a:bodyPr wrap="square" rtlCol="0">
            <a:spAutoFit/>
          </a:bodyPr>
          <a:lstStyle/>
          <a:p>
            <a:r>
              <a:rPr lang="en-GB" sz="1400" b="1" dirty="0">
                <a:latin typeface="Hobo Std" pitchFamily="50" charset="0"/>
              </a:rPr>
              <a:t>la comida </a:t>
            </a:r>
            <a:r>
              <a:rPr lang="en-GB" sz="1400" b="1" dirty="0" err="1">
                <a:latin typeface="Hobo Std" pitchFamily="50" charset="0"/>
              </a:rPr>
              <a:t>frita</a:t>
            </a:r>
            <a:endParaRPr lang="en-GB" sz="1400" b="1" dirty="0">
              <a:latin typeface="Hobo Std" pitchFamily="50" charset="0"/>
            </a:endParaRPr>
          </a:p>
        </p:txBody>
      </p:sp>
      <p:sp>
        <p:nvSpPr>
          <p:cNvPr id="28" name="TextBox 27"/>
          <p:cNvSpPr txBox="1"/>
          <p:nvPr/>
        </p:nvSpPr>
        <p:spPr>
          <a:xfrm>
            <a:off x="1509252" y="6538885"/>
            <a:ext cx="2095497" cy="307777"/>
          </a:xfrm>
          <a:prstGeom prst="rect">
            <a:avLst/>
          </a:prstGeom>
          <a:noFill/>
        </p:spPr>
        <p:txBody>
          <a:bodyPr wrap="square" rtlCol="0">
            <a:spAutoFit/>
          </a:bodyPr>
          <a:lstStyle/>
          <a:p>
            <a:r>
              <a:rPr lang="en-GB" sz="1400" b="1" dirty="0" err="1">
                <a:latin typeface="Hobo Std" pitchFamily="50" charset="0"/>
              </a:rPr>
              <a:t>las</a:t>
            </a:r>
            <a:r>
              <a:rPr lang="en-GB" sz="1400" b="1" dirty="0">
                <a:latin typeface="Hobo Std" pitchFamily="50" charset="0"/>
              </a:rPr>
              <a:t> </a:t>
            </a:r>
            <a:r>
              <a:rPr lang="en-GB" sz="1400" b="1" dirty="0" err="1">
                <a:latin typeface="Hobo Std" pitchFamily="50" charset="0"/>
              </a:rPr>
              <a:t>bebidas</a:t>
            </a:r>
            <a:r>
              <a:rPr lang="en-GB" sz="1400" b="1" dirty="0">
                <a:latin typeface="Hobo Std" pitchFamily="50" charset="0"/>
              </a:rPr>
              <a:t> </a:t>
            </a:r>
            <a:r>
              <a:rPr lang="en-GB" sz="1400" b="1" dirty="0" err="1">
                <a:latin typeface="Hobo Std" pitchFamily="50" charset="0"/>
              </a:rPr>
              <a:t>gaseosas</a:t>
            </a:r>
            <a:endParaRPr lang="en-GB" sz="1400" b="1" dirty="0">
              <a:latin typeface="Hobo Std" pitchFamily="50" charset="0"/>
            </a:endParaRPr>
          </a:p>
        </p:txBody>
      </p:sp>
      <p:sp>
        <p:nvSpPr>
          <p:cNvPr id="29" name="TextBox 28"/>
          <p:cNvSpPr txBox="1"/>
          <p:nvPr/>
        </p:nvSpPr>
        <p:spPr>
          <a:xfrm>
            <a:off x="3108854" y="1312802"/>
            <a:ext cx="1907027" cy="307777"/>
          </a:xfrm>
          <a:prstGeom prst="rect">
            <a:avLst/>
          </a:prstGeom>
          <a:noFill/>
        </p:spPr>
        <p:txBody>
          <a:bodyPr wrap="square" rtlCol="0">
            <a:spAutoFit/>
          </a:bodyPr>
          <a:lstStyle/>
          <a:p>
            <a:r>
              <a:rPr lang="en-GB" sz="1400" b="1" dirty="0">
                <a:latin typeface="Hobo Std" pitchFamily="50" charset="0"/>
              </a:rPr>
              <a:t>los </a:t>
            </a:r>
            <a:r>
              <a:rPr lang="en-GB" sz="1400" b="1" dirty="0" err="1">
                <a:latin typeface="Hobo Std" pitchFamily="50" charset="0"/>
              </a:rPr>
              <a:t>perritos</a:t>
            </a:r>
            <a:r>
              <a:rPr lang="en-GB" sz="1400" b="1" dirty="0">
                <a:latin typeface="Hobo Std" pitchFamily="50" charset="0"/>
              </a:rPr>
              <a:t> </a:t>
            </a:r>
            <a:r>
              <a:rPr lang="en-GB" sz="1400" b="1" dirty="0" err="1">
                <a:latin typeface="Hobo Std" pitchFamily="50" charset="0"/>
              </a:rPr>
              <a:t>calientes</a:t>
            </a:r>
            <a:endParaRPr lang="en-GB" sz="1400" b="1" dirty="0">
              <a:latin typeface="Hobo Std" pitchFamily="50" charset="0"/>
            </a:endParaRPr>
          </a:p>
        </p:txBody>
      </p:sp>
      <p:sp>
        <p:nvSpPr>
          <p:cNvPr id="30" name="TextBox 29"/>
          <p:cNvSpPr txBox="1"/>
          <p:nvPr/>
        </p:nvSpPr>
        <p:spPr>
          <a:xfrm>
            <a:off x="3420603" y="2590441"/>
            <a:ext cx="1434885" cy="307777"/>
          </a:xfrm>
          <a:prstGeom prst="rect">
            <a:avLst/>
          </a:prstGeom>
          <a:noFill/>
        </p:spPr>
        <p:txBody>
          <a:bodyPr wrap="square" rtlCol="0">
            <a:spAutoFit/>
          </a:bodyPr>
          <a:lstStyle/>
          <a:p>
            <a:r>
              <a:rPr lang="en-GB" sz="1400" b="1" dirty="0" err="1">
                <a:latin typeface="Hobo Std" pitchFamily="50" charset="0"/>
              </a:rPr>
              <a:t>galletas</a:t>
            </a:r>
            <a:endParaRPr lang="en-GB" sz="1400" b="1" dirty="0">
              <a:latin typeface="Hobo Std" pitchFamily="50" charset="0"/>
            </a:endParaRPr>
          </a:p>
        </p:txBody>
      </p:sp>
      <p:sp>
        <p:nvSpPr>
          <p:cNvPr id="31" name="TextBox 30"/>
          <p:cNvSpPr txBox="1"/>
          <p:nvPr/>
        </p:nvSpPr>
        <p:spPr>
          <a:xfrm>
            <a:off x="3420602" y="3973698"/>
            <a:ext cx="1434885" cy="307777"/>
          </a:xfrm>
          <a:prstGeom prst="rect">
            <a:avLst/>
          </a:prstGeom>
          <a:noFill/>
        </p:spPr>
        <p:txBody>
          <a:bodyPr wrap="square" rtlCol="0">
            <a:spAutoFit/>
          </a:bodyPr>
          <a:lstStyle/>
          <a:p>
            <a:r>
              <a:rPr lang="en-GB" sz="1400" b="1" dirty="0">
                <a:latin typeface="Hobo Std" pitchFamily="50" charset="0"/>
              </a:rPr>
              <a:t>chocolates</a:t>
            </a:r>
          </a:p>
        </p:txBody>
      </p:sp>
      <p:sp>
        <p:nvSpPr>
          <p:cNvPr id="32" name="TextBox 31"/>
          <p:cNvSpPr txBox="1"/>
          <p:nvPr/>
        </p:nvSpPr>
        <p:spPr>
          <a:xfrm>
            <a:off x="3398733" y="5234722"/>
            <a:ext cx="1434885" cy="307777"/>
          </a:xfrm>
          <a:prstGeom prst="rect">
            <a:avLst/>
          </a:prstGeom>
          <a:noFill/>
        </p:spPr>
        <p:txBody>
          <a:bodyPr wrap="square" rtlCol="0">
            <a:spAutoFit/>
          </a:bodyPr>
          <a:lstStyle/>
          <a:p>
            <a:r>
              <a:rPr lang="en-GB" sz="1400" b="1" dirty="0" err="1">
                <a:latin typeface="Hobo Std" pitchFamily="50" charset="0"/>
              </a:rPr>
              <a:t>patatas</a:t>
            </a:r>
            <a:r>
              <a:rPr lang="en-GB" sz="1400" b="1" dirty="0">
                <a:latin typeface="Hobo Std" pitchFamily="50" charset="0"/>
              </a:rPr>
              <a:t> </a:t>
            </a:r>
            <a:r>
              <a:rPr lang="en-GB" sz="1400" b="1" dirty="0" err="1">
                <a:latin typeface="Hobo Std" pitchFamily="50" charset="0"/>
              </a:rPr>
              <a:t>fritas</a:t>
            </a:r>
            <a:endParaRPr lang="en-GB" sz="1400" b="1" dirty="0">
              <a:latin typeface="Hobo Std" pitchFamily="50" charset="0"/>
            </a:endParaRPr>
          </a:p>
        </p:txBody>
      </p:sp>
      <p:sp>
        <p:nvSpPr>
          <p:cNvPr id="33" name="TextBox 32"/>
          <p:cNvSpPr txBox="1"/>
          <p:nvPr/>
        </p:nvSpPr>
        <p:spPr>
          <a:xfrm>
            <a:off x="3580996" y="6566640"/>
            <a:ext cx="1434885" cy="307777"/>
          </a:xfrm>
          <a:prstGeom prst="rect">
            <a:avLst/>
          </a:prstGeom>
          <a:noFill/>
        </p:spPr>
        <p:txBody>
          <a:bodyPr wrap="square" rtlCol="0">
            <a:spAutoFit/>
          </a:bodyPr>
          <a:lstStyle/>
          <a:p>
            <a:r>
              <a:rPr lang="en-GB" sz="1400" b="1" dirty="0">
                <a:latin typeface="Hobo Std" pitchFamily="50" charset="0"/>
              </a:rPr>
              <a:t>pizza</a:t>
            </a:r>
          </a:p>
        </p:txBody>
      </p:sp>
      <p:sp>
        <p:nvSpPr>
          <p:cNvPr id="34" name="TextBox 33"/>
          <p:cNvSpPr txBox="1"/>
          <p:nvPr/>
        </p:nvSpPr>
        <p:spPr>
          <a:xfrm>
            <a:off x="5138668" y="1416997"/>
            <a:ext cx="1434885" cy="307777"/>
          </a:xfrm>
          <a:prstGeom prst="rect">
            <a:avLst/>
          </a:prstGeom>
          <a:noFill/>
        </p:spPr>
        <p:txBody>
          <a:bodyPr wrap="square" rtlCol="0">
            <a:spAutoFit/>
          </a:bodyPr>
          <a:lstStyle/>
          <a:p>
            <a:r>
              <a:rPr lang="en-GB" sz="1400" b="1" dirty="0" err="1">
                <a:latin typeface="Hobo Std" pitchFamily="50" charset="0"/>
              </a:rPr>
              <a:t>fruta</a:t>
            </a:r>
            <a:endParaRPr lang="en-GB" sz="1400" b="1" dirty="0">
              <a:latin typeface="Hobo Std" pitchFamily="50" charset="0"/>
            </a:endParaRPr>
          </a:p>
        </p:txBody>
      </p:sp>
      <p:sp>
        <p:nvSpPr>
          <p:cNvPr id="35" name="TextBox 34"/>
          <p:cNvSpPr txBox="1"/>
          <p:nvPr/>
        </p:nvSpPr>
        <p:spPr>
          <a:xfrm>
            <a:off x="5119535" y="2641205"/>
            <a:ext cx="1434885" cy="307777"/>
          </a:xfrm>
          <a:prstGeom prst="rect">
            <a:avLst/>
          </a:prstGeom>
          <a:noFill/>
        </p:spPr>
        <p:txBody>
          <a:bodyPr wrap="square" rtlCol="0">
            <a:spAutoFit/>
          </a:bodyPr>
          <a:lstStyle/>
          <a:p>
            <a:r>
              <a:rPr lang="en-GB" sz="1400" b="1" dirty="0">
                <a:latin typeface="Hobo Std" pitchFamily="50" charset="0"/>
              </a:rPr>
              <a:t>el </a:t>
            </a:r>
            <a:r>
              <a:rPr lang="en-GB" sz="1400" b="1" dirty="0" err="1">
                <a:latin typeface="Hobo Std" pitchFamily="50" charset="0"/>
              </a:rPr>
              <a:t>yogur</a:t>
            </a:r>
            <a:endParaRPr lang="en-GB" sz="1400" b="1" dirty="0">
              <a:latin typeface="Hobo Std" pitchFamily="50" charset="0"/>
            </a:endParaRPr>
          </a:p>
        </p:txBody>
      </p:sp>
      <p:sp>
        <p:nvSpPr>
          <p:cNvPr id="36" name="TextBox 35"/>
          <p:cNvSpPr txBox="1"/>
          <p:nvPr/>
        </p:nvSpPr>
        <p:spPr>
          <a:xfrm>
            <a:off x="4855488" y="4008045"/>
            <a:ext cx="2154053" cy="307777"/>
          </a:xfrm>
          <a:prstGeom prst="rect">
            <a:avLst/>
          </a:prstGeom>
          <a:noFill/>
        </p:spPr>
        <p:txBody>
          <a:bodyPr wrap="square" rtlCol="0">
            <a:spAutoFit/>
          </a:bodyPr>
          <a:lstStyle/>
          <a:p>
            <a:r>
              <a:rPr lang="en-GB" sz="1400" b="1" dirty="0">
                <a:latin typeface="Hobo Std" pitchFamily="50" charset="0"/>
              </a:rPr>
              <a:t>el </a:t>
            </a:r>
            <a:r>
              <a:rPr lang="en-GB" sz="1400" b="1" dirty="0" err="1">
                <a:latin typeface="Hobo Std" pitchFamily="50" charset="0"/>
              </a:rPr>
              <a:t>zumo</a:t>
            </a:r>
            <a:r>
              <a:rPr lang="en-GB" sz="1400" b="1" dirty="0">
                <a:latin typeface="Hobo Std" pitchFamily="50" charset="0"/>
              </a:rPr>
              <a:t> de </a:t>
            </a:r>
            <a:r>
              <a:rPr lang="en-GB" sz="1400" b="1" dirty="0" err="1">
                <a:latin typeface="Hobo Std" pitchFamily="50" charset="0"/>
              </a:rPr>
              <a:t>naranja</a:t>
            </a:r>
            <a:endParaRPr lang="en-GB" sz="1400" b="1" dirty="0">
              <a:latin typeface="Hobo Std" pitchFamily="50" charset="0"/>
            </a:endParaRPr>
          </a:p>
        </p:txBody>
      </p:sp>
      <p:sp>
        <p:nvSpPr>
          <p:cNvPr id="37" name="TextBox 36"/>
          <p:cNvSpPr txBox="1"/>
          <p:nvPr/>
        </p:nvSpPr>
        <p:spPr>
          <a:xfrm>
            <a:off x="5059801" y="5388610"/>
            <a:ext cx="1434885" cy="307777"/>
          </a:xfrm>
          <a:prstGeom prst="rect">
            <a:avLst/>
          </a:prstGeom>
          <a:noFill/>
        </p:spPr>
        <p:txBody>
          <a:bodyPr wrap="square" rtlCol="0">
            <a:spAutoFit/>
          </a:bodyPr>
          <a:lstStyle/>
          <a:p>
            <a:r>
              <a:rPr lang="en-GB" sz="1400" b="1" dirty="0">
                <a:latin typeface="Hobo Std" pitchFamily="50" charset="0"/>
              </a:rPr>
              <a:t>los </a:t>
            </a:r>
            <a:r>
              <a:rPr lang="en-GB" sz="1400" b="1" dirty="0" err="1">
                <a:latin typeface="Hobo Std" pitchFamily="50" charset="0"/>
              </a:rPr>
              <a:t>cereales</a:t>
            </a:r>
            <a:endParaRPr lang="en-GB" sz="1400" b="1" dirty="0">
              <a:latin typeface="Hobo Std" pitchFamily="50" charset="0"/>
            </a:endParaRPr>
          </a:p>
        </p:txBody>
      </p:sp>
      <p:sp>
        <p:nvSpPr>
          <p:cNvPr id="38" name="TextBox 37"/>
          <p:cNvSpPr txBox="1"/>
          <p:nvPr/>
        </p:nvSpPr>
        <p:spPr>
          <a:xfrm>
            <a:off x="5100146" y="6612626"/>
            <a:ext cx="1434885" cy="307777"/>
          </a:xfrm>
          <a:prstGeom prst="rect">
            <a:avLst/>
          </a:prstGeom>
          <a:noFill/>
        </p:spPr>
        <p:txBody>
          <a:bodyPr wrap="square" rtlCol="0">
            <a:spAutoFit/>
          </a:bodyPr>
          <a:lstStyle/>
          <a:p>
            <a:r>
              <a:rPr lang="en-GB" sz="1400" b="1" dirty="0">
                <a:latin typeface="Hobo Std" pitchFamily="50" charset="0"/>
              </a:rPr>
              <a:t>el </a:t>
            </a:r>
            <a:r>
              <a:rPr lang="en-GB" sz="1400" b="1" dirty="0" err="1">
                <a:latin typeface="Hobo Std" pitchFamily="50" charset="0"/>
              </a:rPr>
              <a:t>pollo</a:t>
            </a:r>
            <a:endParaRPr lang="en-GB" sz="1400" b="1" dirty="0">
              <a:latin typeface="Hobo Std" pitchFamily="50" charset="0"/>
            </a:endParaRPr>
          </a:p>
        </p:txBody>
      </p:sp>
      <p:sp>
        <p:nvSpPr>
          <p:cNvPr id="39" name="TextBox 38"/>
          <p:cNvSpPr txBox="1"/>
          <p:nvPr/>
        </p:nvSpPr>
        <p:spPr>
          <a:xfrm>
            <a:off x="6848361" y="1385123"/>
            <a:ext cx="1434885" cy="307777"/>
          </a:xfrm>
          <a:prstGeom prst="rect">
            <a:avLst/>
          </a:prstGeom>
          <a:noFill/>
        </p:spPr>
        <p:txBody>
          <a:bodyPr wrap="square" rtlCol="0">
            <a:spAutoFit/>
          </a:bodyPr>
          <a:lstStyle/>
          <a:p>
            <a:r>
              <a:rPr lang="en-GB" sz="1400" b="1" dirty="0">
                <a:latin typeface="Hobo Std" pitchFamily="50" charset="0"/>
              </a:rPr>
              <a:t>los </a:t>
            </a:r>
            <a:r>
              <a:rPr lang="en-GB" sz="1400" b="1" dirty="0" err="1">
                <a:latin typeface="Hobo Std" pitchFamily="50" charset="0"/>
              </a:rPr>
              <a:t>plátanos</a:t>
            </a:r>
            <a:endParaRPr lang="en-GB" sz="1400" b="1" dirty="0">
              <a:latin typeface="Hobo Std" pitchFamily="50" charset="0"/>
            </a:endParaRPr>
          </a:p>
        </p:txBody>
      </p:sp>
      <p:sp>
        <p:nvSpPr>
          <p:cNvPr id="40" name="TextBox 39"/>
          <p:cNvSpPr txBox="1"/>
          <p:nvPr/>
        </p:nvSpPr>
        <p:spPr>
          <a:xfrm>
            <a:off x="6960097" y="2629120"/>
            <a:ext cx="1434885" cy="307777"/>
          </a:xfrm>
          <a:prstGeom prst="rect">
            <a:avLst/>
          </a:prstGeom>
          <a:noFill/>
        </p:spPr>
        <p:txBody>
          <a:bodyPr wrap="square" rtlCol="0">
            <a:spAutoFit/>
          </a:bodyPr>
          <a:lstStyle/>
          <a:p>
            <a:r>
              <a:rPr lang="en-GB" sz="1400" b="1" dirty="0">
                <a:latin typeface="Hobo Std" pitchFamily="50" charset="0"/>
              </a:rPr>
              <a:t>Las </a:t>
            </a:r>
            <a:r>
              <a:rPr lang="en-GB" sz="1400" b="1" dirty="0" err="1">
                <a:latin typeface="Hobo Std" pitchFamily="50" charset="0"/>
              </a:rPr>
              <a:t>verduras</a:t>
            </a:r>
            <a:endParaRPr lang="en-GB" sz="1400" b="1" dirty="0">
              <a:latin typeface="Hobo Std" pitchFamily="50" charset="0"/>
            </a:endParaRPr>
          </a:p>
        </p:txBody>
      </p:sp>
      <p:sp>
        <p:nvSpPr>
          <p:cNvPr id="41" name="TextBox 40"/>
          <p:cNvSpPr txBox="1"/>
          <p:nvPr/>
        </p:nvSpPr>
        <p:spPr>
          <a:xfrm>
            <a:off x="8760297" y="1241512"/>
            <a:ext cx="1434885" cy="307777"/>
          </a:xfrm>
          <a:prstGeom prst="rect">
            <a:avLst/>
          </a:prstGeom>
          <a:noFill/>
        </p:spPr>
        <p:txBody>
          <a:bodyPr wrap="square" rtlCol="0">
            <a:spAutoFit/>
          </a:bodyPr>
          <a:lstStyle/>
          <a:p>
            <a:r>
              <a:rPr lang="en-GB" sz="1400" b="1" dirty="0">
                <a:latin typeface="Hobo Std" pitchFamily="50" charset="0"/>
              </a:rPr>
              <a:t>el </a:t>
            </a:r>
            <a:r>
              <a:rPr lang="en-GB" sz="1400" b="1" dirty="0" err="1">
                <a:latin typeface="Hobo Std" pitchFamily="50" charset="0"/>
              </a:rPr>
              <a:t>pescado</a:t>
            </a:r>
            <a:endParaRPr lang="en-GB" sz="1400" b="1" dirty="0">
              <a:latin typeface="Hobo Std" pitchFamily="50" charset="0"/>
            </a:endParaRPr>
          </a:p>
        </p:txBody>
      </p:sp>
      <p:sp>
        <p:nvSpPr>
          <p:cNvPr id="42" name="TextBox 41"/>
          <p:cNvSpPr txBox="1"/>
          <p:nvPr/>
        </p:nvSpPr>
        <p:spPr>
          <a:xfrm>
            <a:off x="8669947" y="2701601"/>
            <a:ext cx="1840029" cy="307777"/>
          </a:xfrm>
          <a:prstGeom prst="rect">
            <a:avLst/>
          </a:prstGeom>
          <a:noFill/>
        </p:spPr>
        <p:txBody>
          <a:bodyPr wrap="square" rtlCol="0">
            <a:spAutoFit/>
          </a:bodyPr>
          <a:lstStyle/>
          <a:p>
            <a:r>
              <a:rPr lang="en-GB" sz="1400" b="1" dirty="0">
                <a:latin typeface="Hobo Std" pitchFamily="50" charset="0"/>
              </a:rPr>
              <a:t>el </a:t>
            </a:r>
            <a:r>
              <a:rPr lang="en-GB" sz="1400" b="1" dirty="0" err="1">
                <a:latin typeface="Hobo Std" pitchFamily="50" charset="0"/>
              </a:rPr>
              <a:t>agua</a:t>
            </a:r>
            <a:r>
              <a:rPr lang="en-GB" sz="1400" b="1" dirty="0">
                <a:latin typeface="Hobo Std" pitchFamily="50" charset="0"/>
              </a:rPr>
              <a:t> mineral</a:t>
            </a:r>
          </a:p>
        </p:txBody>
      </p:sp>
      <p:sp>
        <p:nvSpPr>
          <p:cNvPr id="43" name="TextBox 42"/>
          <p:cNvSpPr txBox="1"/>
          <p:nvPr/>
        </p:nvSpPr>
        <p:spPr>
          <a:xfrm>
            <a:off x="8591043" y="3202522"/>
            <a:ext cx="1434885" cy="307777"/>
          </a:xfrm>
          <a:prstGeom prst="rect">
            <a:avLst/>
          </a:prstGeom>
          <a:noFill/>
        </p:spPr>
        <p:txBody>
          <a:bodyPr wrap="square" rtlCol="0">
            <a:spAutoFit/>
          </a:bodyPr>
          <a:lstStyle/>
          <a:p>
            <a:r>
              <a:rPr lang="en-GB" sz="1400" b="1" dirty="0">
                <a:latin typeface="Hobo Std" pitchFamily="50" charset="0"/>
              </a:rPr>
              <a:t>el pan integral</a:t>
            </a:r>
          </a:p>
        </p:txBody>
      </p:sp>
      <p:sp>
        <p:nvSpPr>
          <p:cNvPr id="44" name="TextBox 43"/>
          <p:cNvSpPr txBox="1"/>
          <p:nvPr/>
        </p:nvSpPr>
        <p:spPr>
          <a:xfrm>
            <a:off x="6910270" y="4127586"/>
            <a:ext cx="3661615" cy="2462213"/>
          </a:xfrm>
          <a:prstGeom prst="rect">
            <a:avLst/>
          </a:prstGeom>
          <a:solidFill>
            <a:schemeClr val="bg1"/>
          </a:solidFill>
          <a:ln w="38100">
            <a:solidFill>
              <a:srgbClr val="0070C0"/>
            </a:solidFill>
          </a:ln>
        </p:spPr>
        <p:txBody>
          <a:bodyPr wrap="square" rtlCol="0">
            <a:spAutoFit/>
          </a:bodyPr>
          <a:lstStyle/>
          <a:p>
            <a:r>
              <a:rPr lang="en-GB" sz="1400" b="1" dirty="0">
                <a:latin typeface="Hobo Std" pitchFamily="50" charset="0"/>
              </a:rPr>
              <a:t>Use the vocabulary here to write an imaginary food diary;</a:t>
            </a:r>
          </a:p>
          <a:p>
            <a:endParaRPr lang="en-GB" sz="1400" b="1" dirty="0">
              <a:latin typeface="Hobo Std" pitchFamily="50" charset="0"/>
            </a:endParaRPr>
          </a:p>
          <a:p>
            <a:r>
              <a:rPr lang="en-GB" sz="1400" b="1" i="1" dirty="0">
                <a:latin typeface="Hobo Std" pitchFamily="50" charset="0"/>
              </a:rPr>
              <a:t>Los </a:t>
            </a:r>
            <a:r>
              <a:rPr lang="en-GB" sz="1400" b="1" i="1" dirty="0" err="1">
                <a:latin typeface="Hobo Std" pitchFamily="50" charset="0"/>
              </a:rPr>
              <a:t>lunes</a:t>
            </a:r>
            <a:r>
              <a:rPr lang="en-GB" sz="1400" b="1" i="1" dirty="0">
                <a:latin typeface="Hobo Std" pitchFamily="50" charset="0"/>
              </a:rPr>
              <a:t> </a:t>
            </a:r>
            <a:r>
              <a:rPr lang="en-GB" sz="1400" b="1" i="1" dirty="0" err="1">
                <a:latin typeface="Hobo Std" pitchFamily="50" charset="0"/>
              </a:rPr>
              <a:t>como</a:t>
            </a:r>
            <a:r>
              <a:rPr lang="en-GB" sz="1400" b="1" i="1" dirty="0">
                <a:latin typeface="Hobo Std" pitchFamily="50" charset="0"/>
              </a:rPr>
              <a:t> los </a:t>
            </a:r>
            <a:r>
              <a:rPr lang="en-GB" sz="1400" b="1" i="1" dirty="0" err="1">
                <a:latin typeface="Hobo Std" pitchFamily="50" charset="0"/>
              </a:rPr>
              <a:t>cereales</a:t>
            </a:r>
            <a:r>
              <a:rPr lang="en-GB" sz="1400" b="1" i="1" dirty="0">
                <a:latin typeface="Hobo Std" pitchFamily="50" charset="0"/>
              </a:rPr>
              <a:t>, pan integral y </a:t>
            </a:r>
            <a:r>
              <a:rPr lang="en-GB" sz="1400" b="1" i="1" dirty="0" err="1">
                <a:latin typeface="Hobo Std" pitchFamily="50" charset="0"/>
              </a:rPr>
              <a:t>bebo</a:t>
            </a:r>
            <a:r>
              <a:rPr lang="en-GB" sz="1400" b="1" i="1" dirty="0">
                <a:latin typeface="Hobo Std" pitchFamily="50" charset="0"/>
              </a:rPr>
              <a:t> </a:t>
            </a:r>
            <a:r>
              <a:rPr lang="en-GB" sz="1400" b="1" i="1" dirty="0" err="1">
                <a:latin typeface="Hobo Std" pitchFamily="50" charset="0"/>
              </a:rPr>
              <a:t>zumo</a:t>
            </a:r>
            <a:r>
              <a:rPr lang="en-GB" sz="1400" b="1" i="1" dirty="0">
                <a:latin typeface="Hobo Std" pitchFamily="50" charset="0"/>
              </a:rPr>
              <a:t> de </a:t>
            </a:r>
            <a:r>
              <a:rPr lang="en-GB" sz="1400" b="1" i="1" dirty="0" err="1">
                <a:latin typeface="Hobo Std" pitchFamily="50" charset="0"/>
              </a:rPr>
              <a:t>naranja</a:t>
            </a:r>
            <a:r>
              <a:rPr lang="en-GB" sz="1400" b="1" i="1" dirty="0">
                <a:latin typeface="Hobo Std" pitchFamily="50" charset="0"/>
              </a:rPr>
              <a:t>.</a:t>
            </a:r>
          </a:p>
          <a:p>
            <a:endParaRPr lang="en-GB" sz="1400" b="1" i="1" dirty="0">
              <a:latin typeface="Hobo Std" pitchFamily="50" charset="0"/>
            </a:endParaRPr>
          </a:p>
          <a:p>
            <a:r>
              <a:rPr lang="en-GB" sz="1400" b="1" i="1" dirty="0">
                <a:latin typeface="Hobo Std" pitchFamily="50" charset="0"/>
              </a:rPr>
              <a:t>Los </a:t>
            </a:r>
            <a:r>
              <a:rPr lang="en-GB" sz="1400" b="1" i="1" dirty="0" err="1">
                <a:latin typeface="Hobo Std" pitchFamily="50" charset="0"/>
              </a:rPr>
              <a:t>martes</a:t>
            </a:r>
            <a:r>
              <a:rPr lang="en-GB" sz="1400" b="1" i="1" dirty="0">
                <a:latin typeface="Hobo Std" pitchFamily="50" charset="0"/>
              </a:rPr>
              <a:t> </a:t>
            </a:r>
            <a:r>
              <a:rPr lang="en-GB" sz="1400" b="1" i="1" dirty="0" err="1">
                <a:latin typeface="Hobo Std" pitchFamily="50" charset="0"/>
              </a:rPr>
              <a:t>tomo</a:t>
            </a:r>
            <a:r>
              <a:rPr lang="en-GB" sz="1400" b="1" i="1" dirty="0">
                <a:latin typeface="Hobo Std" pitchFamily="50" charset="0"/>
              </a:rPr>
              <a:t> un </a:t>
            </a:r>
            <a:r>
              <a:rPr lang="en-GB" sz="1400" b="1" i="1" dirty="0" err="1">
                <a:latin typeface="Hobo Std" pitchFamily="50" charset="0"/>
              </a:rPr>
              <a:t>yogur</a:t>
            </a:r>
            <a:r>
              <a:rPr lang="en-GB" sz="1400" b="1" i="1" dirty="0">
                <a:latin typeface="Hobo Std" pitchFamily="50" charset="0"/>
              </a:rPr>
              <a:t> y </a:t>
            </a:r>
            <a:r>
              <a:rPr lang="en-GB" sz="1400" b="1" i="1" dirty="0" err="1">
                <a:latin typeface="Hobo Std" pitchFamily="50" charset="0"/>
              </a:rPr>
              <a:t>como</a:t>
            </a:r>
            <a:r>
              <a:rPr lang="en-GB" sz="1400" b="1" i="1" dirty="0">
                <a:latin typeface="Hobo Std" pitchFamily="50" charset="0"/>
              </a:rPr>
              <a:t> el </a:t>
            </a:r>
            <a:r>
              <a:rPr lang="en-GB" sz="1400" b="1" i="1" dirty="0" err="1">
                <a:latin typeface="Hobo Std" pitchFamily="50" charset="0"/>
              </a:rPr>
              <a:t>pollo</a:t>
            </a:r>
            <a:r>
              <a:rPr lang="en-GB" sz="1400" b="1" i="1" dirty="0">
                <a:latin typeface="Hobo Std" pitchFamily="50" charset="0"/>
              </a:rPr>
              <a:t> con </a:t>
            </a:r>
            <a:r>
              <a:rPr lang="en-GB" sz="1400" b="1" i="1" dirty="0" err="1">
                <a:latin typeface="Hobo Std" pitchFamily="50" charset="0"/>
              </a:rPr>
              <a:t>verduras</a:t>
            </a:r>
            <a:r>
              <a:rPr lang="en-GB" sz="1400" b="1" i="1" dirty="0">
                <a:latin typeface="Hobo Std" pitchFamily="50" charset="0"/>
              </a:rPr>
              <a:t>.</a:t>
            </a:r>
          </a:p>
          <a:p>
            <a:r>
              <a:rPr lang="en-GB" sz="1400" b="1" i="1" dirty="0">
                <a:latin typeface="Hobo Std" pitchFamily="50" charset="0"/>
              </a:rPr>
              <a:t>etc...</a:t>
            </a:r>
          </a:p>
          <a:p>
            <a:endParaRPr lang="en-GB" sz="1400" b="1" i="1" dirty="0">
              <a:latin typeface="Hobo Std" pitchFamily="50" charset="0"/>
            </a:endParaRPr>
          </a:p>
          <a:p>
            <a:r>
              <a:rPr lang="en-GB" sz="1400" b="1" i="1" dirty="0">
                <a:latin typeface="Hobo Std" pitchFamily="50" charset="0"/>
              </a:rPr>
              <a:t>con; with  Try using different connectives</a:t>
            </a:r>
          </a:p>
        </p:txBody>
      </p:sp>
    </p:spTree>
    <p:extLst>
      <p:ext uri="{BB962C8B-B14F-4D97-AF65-F5344CB8AC3E}">
        <p14:creationId xmlns:p14="http://schemas.microsoft.com/office/powerpoint/2010/main" val="2598278325"/>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a:t>
            </a:r>
            <a:r>
              <a:rPr lang="en-US" sz="2400" b="1" dirty="0" smtClean="0"/>
              <a:t>–vocab</a:t>
            </a:r>
            <a:endParaRPr lang="en-GB" sz="2400" b="1" dirty="0"/>
          </a:p>
        </p:txBody>
      </p:sp>
      <p:sp>
        <p:nvSpPr>
          <p:cNvPr id="3" name="TextBox 2">
            <a:extLst>
              <a:ext uri="{FF2B5EF4-FFF2-40B4-BE49-F238E27FC236}">
                <a16:creationId xmlns:a16="http://schemas.microsoft.com/office/drawing/2014/main" xmlns="" id="{31BCC4E6-CD4E-4840-A56E-1434C22A49FC}"/>
              </a:ext>
            </a:extLst>
          </p:cNvPr>
          <p:cNvSpPr txBox="1"/>
          <p:nvPr/>
        </p:nvSpPr>
        <p:spPr>
          <a:xfrm>
            <a:off x="5133703" y="202788"/>
            <a:ext cx="6748567"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2" name="Picture 1">
            <a:extLst>
              <a:ext uri="{FF2B5EF4-FFF2-40B4-BE49-F238E27FC236}">
                <a16:creationId xmlns:a16="http://schemas.microsoft.com/office/drawing/2014/main" xmlns="" id="{F8B5BE07-16D7-4BE1-875E-55B83307C380}"/>
              </a:ext>
            </a:extLst>
          </p:cNvPr>
          <p:cNvPicPr>
            <a:picLocks noChangeAspect="1"/>
          </p:cNvPicPr>
          <p:nvPr/>
        </p:nvPicPr>
        <p:blipFill>
          <a:blip r:embed="rId2"/>
          <a:stretch>
            <a:fillRect/>
          </a:stretch>
        </p:blipFill>
        <p:spPr>
          <a:xfrm>
            <a:off x="1287780" y="2208949"/>
            <a:ext cx="10301070" cy="3133759"/>
          </a:xfrm>
          <a:prstGeom prst="rect">
            <a:avLst/>
          </a:prstGeom>
        </p:spPr>
      </p:pic>
    </p:spTree>
    <p:extLst>
      <p:ext uri="{BB962C8B-B14F-4D97-AF65-F5344CB8AC3E}">
        <p14:creationId xmlns:p14="http://schemas.microsoft.com/office/powerpoint/2010/main" val="195828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1474</Words>
  <Application>Microsoft Office PowerPoint</Application>
  <PresentationFormat>Widescreen</PresentationFormat>
  <Paragraphs>299</Paragraphs>
  <Slides>25</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Century Gothic</vt:lpstr>
      <vt:lpstr>Comic Sans MS</vt:lpstr>
      <vt:lpstr>Hobo Std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remember what these phrases mean from last week? Test yourself!</vt:lpstr>
      <vt:lpstr>Match up the phrases a-h with the people 1-8 </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43</cp:revision>
  <dcterms:created xsi:type="dcterms:W3CDTF">2021-09-01T11:16:35Z</dcterms:created>
  <dcterms:modified xsi:type="dcterms:W3CDTF">2023-01-19T15:47:39Z</dcterms:modified>
</cp:coreProperties>
</file>