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7" r:id="rId5"/>
    <p:sldId id="258" r:id="rId6"/>
    <p:sldId id="268" r:id="rId7"/>
    <p:sldId id="259" r:id="rId8"/>
    <p:sldId id="269" r:id="rId9"/>
    <p:sldId id="266" r:id="rId10"/>
    <p:sldId id="263" r:id="rId11"/>
    <p:sldId id="270"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French TERM 6</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5</a:t>
            </a:r>
            <a:endParaRPr lang="en-GB" sz="2400" b="1" u="sng" dirty="0"/>
          </a:p>
        </p:txBody>
      </p:sp>
      <p:pic>
        <p:nvPicPr>
          <p:cNvPr id="4" name="Picture 3"/>
          <p:cNvPicPr>
            <a:picLocks noChangeAspect="1"/>
          </p:cNvPicPr>
          <p:nvPr/>
        </p:nvPicPr>
        <p:blipFill>
          <a:blip r:embed="rId2"/>
          <a:stretch>
            <a:fillRect/>
          </a:stretch>
        </p:blipFill>
        <p:spPr>
          <a:xfrm>
            <a:off x="454742" y="1199996"/>
            <a:ext cx="5943600" cy="1095375"/>
          </a:xfrm>
          <a:prstGeom prst="rect">
            <a:avLst/>
          </a:prstGeom>
        </p:spPr>
      </p:pic>
      <p:pic>
        <p:nvPicPr>
          <p:cNvPr id="5" name="Picture 4"/>
          <p:cNvPicPr>
            <a:picLocks noChangeAspect="1"/>
          </p:cNvPicPr>
          <p:nvPr/>
        </p:nvPicPr>
        <p:blipFill>
          <a:blip r:embed="rId3"/>
          <a:stretch>
            <a:fillRect/>
          </a:stretch>
        </p:blipFill>
        <p:spPr>
          <a:xfrm>
            <a:off x="273767" y="2295371"/>
            <a:ext cx="6124575" cy="3467100"/>
          </a:xfrm>
          <a:prstGeom prst="rect">
            <a:avLst/>
          </a:prstGeom>
        </p:spPr>
      </p:pic>
      <p:pic>
        <p:nvPicPr>
          <p:cNvPr id="6" name="Picture 5"/>
          <p:cNvPicPr>
            <a:picLocks noChangeAspect="1"/>
          </p:cNvPicPr>
          <p:nvPr/>
        </p:nvPicPr>
        <p:blipFill>
          <a:blip r:embed="rId4"/>
          <a:stretch>
            <a:fillRect/>
          </a:stretch>
        </p:blipFill>
        <p:spPr>
          <a:xfrm>
            <a:off x="5793965" y="1957233"/>
            <a:ext cx="6267450" cy="4143375"/>
          </a:xfrm>
          <a:prstGeom prst="rect">
            <a:avLst/>
          </a:prstGeom>
        </p:spPr>
      </p:pic>
    </p:spTree>
    <p:extLst>
      <p:ext uri="{BB962C8B-B14F-4D97-AF65-F5344CB8AC3E}">
        <p14:creationId xmlns:p14="http://schemas.microsoft.com/office/powerpoint/2010/main" val="80086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707" y="420944"/>
            <a:ext cx="6686550" cy="4305300"/>
          </a:xfrm>
          <a:prstGeom prst="rect">
            <a:avLst/>
          </a:prstGeom>
        </p:spPr>
      </p:pic>
      <p:pic>
        <p:nvPicPr>
          <p:cNvPr id="3" name="Picture 2"/>
          <p:cNvPicPr>
            <a:picLocks noChangeAspect="1"/>
          </p:cNvPicPr>
          <p:nvPr/>
        </p:nvPicPr>
        <p:blipFill>
          <a:blip r:embed="rId3"/>
          <a:stretch>
            <a:fillRect/>
          </a:stretch>
        </p:blipFill>
        <p:spPr>
          <a:xfrm>
            <a:off x="5295900" y="2573594"/>
            <a:ext cx="6896100" cy="3848100"/>
          </a:xfrm>
          <a:prstGeom prst="rect">
            <a:avLst/>
          </a:prstGeom>
        </p:spPr>
      </p:pic>
    </p:spTree>
    <p:extLst>
      <p:ext uri="{BB962C8B-B14F-4D97-AF65-F5344CB8AC3E}">
        <p14:creationId xmlns:p14="http://schemas.microsoft.com/office/powerpoint/2010/main" val="416351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6</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5" name="TextBox 4">
            <a:extLst>
              <a:ext uri="{FF2B5EF4-FFF2-40B4-BE49-F238E27FC236}">
                <a16:creationId xmlns="" xmlns:a16="http://schemas.microsoft.com/office/drawing/2014/main" id="{9DB45A58-A66F-44E1-9132-44927E1645C2}"/>
              </a:ext>
            </a:extLst>
          </p:cNvPr>
          <p:cNvSpPr txBox="1"/>
          <p:nvPr/>
        </p:nvSpPr>
        <p:spPr>
          <a:xfrm>
            <a:off x="448758" y="1266969"/>
            <a:ext cx="6309099" cy="4708981"/>
          </a:xfrm>
          <a:prstGeom prst="rect">
            <a:avLst/>
          </a:prstGeom>
          <a:noFill/>
        </p:spPr>
        <p:txBody>
          <a:bodyPr wrap="square" rtlCol="0">
            <a:spAutoFit/>
          </a:bodyPr>
          <a:lstStyle/>
          <a:p>
            <a:r>
              <a:rPr lang="en-US" sz="2000" dirty="0"/>
              <a:t>Project week:</a:t>
            </a:r>
          </a:p>
          <a:p>
            <a:r>
              <a:rPr lang="en-US" sz="2000" dirty="0"/>
              <a:t>Do some research about the French Revolution. Find out some information about the following points:</a:t>
            </a:r>
          </a:p>
          <a:p>
            <a:endParaRPr lang="en-US" sz="2000" dirty="0"/>
          </a:p>
          <a:p>
            <a:r>
              <a:rPr lang="en-US" sz="2000" dirty="0"/>
              <a:t>1 – When did it happen?</a:t>
            </a:r>
          </a:p>
          <a:p>
            <a:r>
              <a:rPr lang="en-US" sz="2000" dirty="0"/>
              <a:t>2 – What happened?</a:t>
            </a:r>
          </a:p>
          <a:p>
            <a:r>
              <a:rPr lang="en-US" sz="2000" dirty="0"/>
              <a:t>3 – Why did it happen?</a:t>
            </a:r>
          </a:p>
          <a:p>
            <a:r>
              <a:rPr lang="en-US" sz="2000" dirty="0"/>
              <a:t>4 – What was life like in France for ‘normal’ people before 	the French Revolution?</a:t>
            </a:r>
          </a:p>
          <a:p>
            <a:r>
              <a:rPr lang="en-US" sz="2000" dirty="0"/>
              <a:t>5 – What do French people do nowadays to commemorate 	the French Revolution?</a:t>
            </a:r>
          </a:p>
          <a:p>
            <a:endParaRPr lang="en-US" sz="2000" dirty="0"/>
          </a:p>
          <a:p>
            <a:r>
              <a:rPr lang="en-US" sz="2000" dirty="0"/>
              <a:t>When you have done your research, make a PowerPoint or a poster with the information you have found.</a:t>
            </a:r>
          </a:p>
          <a:p>
            <a:endParaRPr lang="en-GB" sz="2000" dirty="0"/>
          </a:p>
        </p:txBody>
      </p:sp>
      <p:pic>
        <p:nvPicPr>
          <p:cNvPr id="1026" name="Picture 2" descr="French Revoluti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980" y="1266969"/>
            <a:ext cx="4852219" cy="382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1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7</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8" name="TextBox 7">
            <a:extLst>
              <a:ext uri="{FF2B5EF4-FFF2-40B4-BE49-F238E27FC236}">
                <a16:creationId xmlns="" xmlns:a16="http://schemas.microsoft.com/office/drawing/2014/main" id="{574283FE-C9D0-4A3E-9D9D-36755E839F0A}"/>
              </a:ext>
            </a:extLst>
          </p:cNvPr>
          <p:cNvSpPr txBox="1"/>
          <p:nvPr/>
        </p:nvSpPr>
        <p:spPr>
          <a:xfrm>
            <a:off x="109545" y="1110343"/>
            <a:ext cx="11829906" cy="1692771"/>
          </a:xfrm>
          <a:prstGeom prst="rect">
            <a:avLst/>
          </a:prstGeom>
          <a:noFill/>
        </p:spPr>
        <p:txBody>
          <a:bodyPr wrap="square" rtlCol="0">
            <a:spAutoFit/>
          </a:bodyPr>
          <a:lstStyle/>
          <a:p>
            <a:r>
              <a:rPr lang="en-US" sz="2600" dirty="0"/>
              <a:t>Recap the vocabulary you have learned this year by using your orange books, </a:t>
            </a:r>
            <a:r>
              <a:rPr lang="en-US" sz="2600" dirty="0" err="1"/>
              <a:t>Linguascope</a:t>
            </a:r>
            <a:r>
              <a:rPr lang="en-US" sz="2600" dirty="0"/>
              <a:t>, Quizlet and </a:t>
            </a:r>
            <a:r>
              <a:rPr lang="en-US" sz="2600" dirty="0" err="1"/>
              <a:t>Blooket</a:t>
            </a:r>
            <a:r>
              <a:rPr lang="en-US" sz="2600" dirty="0"/>
              <a:t> (you can play individual games on </a:t>
            </a:r>
            <a:r>
              <a:rPr lang="en-US" sz="2600" dirty="0" err="1"/>
              <a:t>Blooket</a:t>
            </a:r>
            <a:r>
              <a:rPr lang="en-US" sz="2600" dirty="0"/>
              <a:t> too).</a:t>
            </a:r>
          </a:p>
          <a:p>
            <a:endParaRPr lang="en-US" sz="2600" dirty="0"/>
          </a:p>
          <a:p>
            <a:r>
              <a:rPr lang="en-US" sz="2600" dirty="0" err="1"/>
              <a:t>Linguascope</a:t>
            </a:r>
            <a:r>
              <a:rPr lang="en-US" sz="2600" dirty="0"/>
              <a:t> username is </a:t>
            </a:r>
            <a:r>
              <a:rPr lang="en-US" sz="2600" dirty="0" err="1"/>
              <a:t>kingshill</a:t>
            </a:r>
            <a:r>
              <a:rPr lang="en-US" sz="2600" dirty="0"/>
              <a:t> and the password is </a:t>
            </a:r>
            <a:r>
              <a:rPr lang="en-US" sz="2600" dirty="0" smtClean="0"/>
              <a:t>love4langs</a:t>
            </a:r>
            <a:endParaRPr lang="en-GB" sz="2600" dirty="0"/>
          </a:p>
        </p:txBody>
      </p:sp>
      <p:pic>
        <p:nvPicPr>
          <p:cNvPr id="9" name="Picture 8">
            <a:extLst>
              <a:ext uri="{FF2B5EF4-FFF2-40B4-BE49-F238E27FC236}">
                <a16:creationId xmlns="" xmlns:a16="http://schemas.microsoft.com/office/drawing/2014/main" id="{6A6C1A58-0D0D-4685-94AE-F43C3258A314}"/>
              </a:ext>
            </a:extLst>
          </p:cNvPr>
          <p:cNvPicPr>
            <a:picLocks noChangeAspect="1"/>
          </p:cNvPicPr>
          <p:nvPr/>
        </p:nvPicPr>
        <p:blipFill>
          <a:blip r:embed="rId2"/>
          <a:stretch>
            <a:fillRect/>
          </a:stretch>
        </p:blipFill>
        <p:spPr>
          <a:xfrm>
            <a:off x="252549" y="3619663"/>
            <a:ext cx="4743450" cy="2286000"/>
          </a:xfrm>
          <a:prstGeom prst="rect">
            <a:avLst/>
          </a:prstGeom>
        </p:spPr>
      </p:pic>
      <p:pic>
        <p:nvPicPr>
          <p:cNvPr id="10" name="Picture 9">
            <a:extLst>
              <a:ext uri="{FF2B5EF4-FFF2-40B4-BE49-F238E27FC236}">
                <a16:creationId xmlns="" xmlns:a16="http://schemas.microsoft.com/office/drawing/2014/main" id="{523F36D9-D752-4470-8FAC-0844749D68B3}"/>
              </a:ext>
            </a:extLst>
          </p:cNvPr>
          <p:cNvPicPr>
            <a:picLocks noChangeAspect="1"/>
          </p:cNvPicPr>
          <p:nvPr/>
        </p:nvPicPr>
        <p:blipFill>
          <a:blip r:embed="rId3"/>
          <a:stretch>
            <a:fillRect/>
          </a:stretch>
        </p:blipFill>
        <p:spPr>
          <a:xfrm>
            <a:off x="5548447" y="3208501"/>
            <a:ext cx="2983867" cy="1692771"/>
          </a:xfrm>
          <a:prstGeom prst="rect">
            <a:avLst/>
          </a:prstGeom>
        </p:spPr>
      </p:pic>
      <p:pic>
        <p:nvPicPr>
          <p:cNvPr id="11" name="Picture 10">
            <a:extLst>
              <a:ext uri="{FF2B5EF4-FFF2-40B4-BE49-F238E27FC236}">
                <a16:creationId xmlns="" xmlns:a16="http://schemas.microsoft.com/office/drawing/2014/main" id="{F2C1EDF2-5EE3-462F-A4A3-A6335A3CA58F}"/>
              </a:ext>
            </a:extLst>
          </p:cNvPr>
          <p:cNvPicPr>
            <a:picLocks noChangeAspect="1"/>
          </p:cNvPicPr>
          <p:nvPr/>
        </p:nvPicPr>
        <p:blipFill>
          <a:blip r:embed="rId4"/>
          <a:stretch>
            <a:fillRect/>
          </a:stretch>
        </p:blipFill>
        <p:spPr>
          <a:xfrm>
            <a:off x="6316027" y="5221750"/>
            <a:ext cx="5229225" cy="762000"/>
          </a:xfrm>
          <a:prstGeom prst="rect">
            <a:avLst/>
          </a:prstGeom>
        </p:spPr>
      </p:pic>
    </p:spTree>
    <p:extLst>
      <p:ext uri="{BB962C8B-B14F-4D97-AF65-F5344CB8AC3E}">
        <p14:creationId xmlns:p14="http://schemas.microsoft.com/office/powerpoint/2010/main" val="156020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D1C2319-7B63-47A8-B3C8-0D2E4A6D7F36}"/>
              </a:ext>
            </a:extLst>
          </p:cNvPr>
          <p:cNvPicPr>
            <a:picLocks noChangeAspect="1"/>
          </p:cNvPicPr>
          <p:nvPr/>
        </p:nvPicPr>
        <p:blipFill>
          <a:blip r:embed="rId2"/>
          <a:stretch>
            <a:fillRect/>
          </a:stretch>
        </p:blipFill>
        <p:spPr>
          <a:xfrm>
            <a:off x="3498574" y="489719"/>
            <a:ext cx="4296396" cy="5878561"/>
          </a:xfrm>
          <a:prstGeom prst="rect">
            <a:avLst/>
          </a:prstGeom>
        </p:spPr>
      </p:pic>
    </p:spTree>
    <p:extLst>
      <p:ext uri="{BB962C8B-B14F-4D97-AF65-F5344CB8AC3E}">
        <p14:creationId xmlns:p14="http://schemas.microsoft.com/office/powerpoint/2010/main" val="21298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 </a:t>
            </a:r>
          </a:p>
          <a:p>
            <a:r>
              <a:rPr lang="en-US" sz="2400" b="1" dirty="0"/>
              <a:t> vocab</a:t>
            </a:r>
            <a:endParaRPr lang="en-GB" sz="2400" b="1" dirty="0"/>
          </a:p>
        </p:txBody>
      </p:sp>
      <p:pic>
        <p:nvPicPr>
          <p:cNvPr id="2" name="Picture 1">
            <a:extLst>
              <a:ext uri="{FF2B5EF4-FFF2-40B4-BE49-F238E27FC236}">
                <a16:creationId xmlns="" xmlns:a16="http://schemas.microsoft.com/office/drawing/2014/main" id="{B85A30B1-5679-4FE0-85DC-076A2C7F93EF}"/>
              </a:ext>
            </a:extLst>
          </p:cNvPr>
          <p:cNvPicPr>
            <a:picLocks noChangeAspect="1"/>
          </p:cNvPicPr>
          <p:nvPr/>
        </p:nvPicPr>
        <p:blipFill>
          <a:blip r:embed="rId2"/>
          <a:stretch>
            <a:fillRect/>
          </a:stretch>
        </p:blipFill>
        <p:spPr>
          <a:xfrm>
            <a:off x="6918665" y="648320"/>
            <a:ext cx="5163790" cy="5182636"/>
          </a:xfrm>
          <a:prstGeom prst="rect">
            <a:avLst/>
          </a:prstGeom>
        </p:spPr>
      </p:pic>
      <p:sp>
        <p:nvSpPr>
          <p:cNvPr id="4" name="TextBox 3">
            <a:extLst>
              <a:ext uri="{FF2B5EF4-FFF2-40B4-BE49-F238E27FC236}">
                <a16:creationId xmlns="" xmlns:a16="http://schemas.microsoft.com/office/drawing/2014/main" id="{64F089F9-2B57-4797-8296-AB8D245456F4}"/>
              </a:ext>
            </a:extLst>
          </p:cNvPr>
          <p:cNvSpPr txBox="1"/>
          <p:nvPr/>
        </p:nvSpPr>
        <p:spPr>
          <a:xfrm>
            <a:off x="569843" y="1293408"/>
            <a:ext cx="3392557" cy="1754326"/>
          </a:xfrm>
          <a:prstGeom prst="rect">
            <a:avLst/>
          </a:prstGeom>
          <a:noFill/>
        </p:spPr>
        <p:txBody>
          <a:bodyPr wrap="square" rtlCol="0">
            <a:spAutoFit/>
          </a:bodyPr>
          <a:lstStyle/>
          <a:p>
            <a:r>
              <a:rPr lang="en-GB" dirty="0"/>
              <a:t>- Make this vocabulary into a poster about body parts and illnesses.</a:t>
            </a:r>
          </a:p>
          <a:p>
            <a:r>
              <a:rPr lang="en-GB" dirty="0"/>
              <a:t>- Play some games on </a:t>
            </a:r>
            <a:r>
              <a:rPr lang="en-GB" dirty="0" err="1"/>
              <a:t>linguascope</a:t>
            </a:r>
            <a:r>
              <a:rPr lang="en-GB" dirty="0"/>
              <a:t> in the ‘Les </a:t>
            </a:r>
            <a:r>
              <a:rPr lang="en-GB" dirty="0" err="1"/>
              <a:t>douleurs</a:t>
            </a:r>
            <a:r>
              <a:rPr lang="en-GB" dirty="0"/>
              <a:t>’ and ‘Le Corps’ sections.</a:t>
            </a:r>
          </a:p>
        </p:txBody>
      </p:sp>
      <p:pic>
        <p:nvPicPr>
          <p:cNvPr id="5" name="Picture 4">
            <a:extLst>
              <a:ext uri="{FF2B5EF4-FFF2-40B4-BE49-F238E27FC236}">
                <a16:creationId xmlns="" xmlns:a16="http://schemas.microsoft.com/office/drawing/2014/main" id="{1F502371-6BC4-426D-8745-2198848871AD}"/>
              </a:ext>
            </a:extLst>
          </p:cNvPr>
          <p:cNvPicPr>
            <a:picLocks noChangeAspect="1"/>
          </p:cNvPicPr>
          <p:nvPr/>
        </p:nvPicPr>
        <p:blipFill>
          <a:blip r:embed="rId3"/>
          <a:stretch>
            <a:fillRect/>
          </a:stretch>
        </p:blipFill>
        <p:spPr>
          <a:xfrm>
            <a:off x="337292" y="3415824"/>
            <a:ext cx="6581373" cy="3210051"/>
          </a:xfrm>
          <a:prstGeom prst="rect">
            <a:avLst/>
          </a:prstGeom>
        </p:spPr>
      </p:pic>
      <p:sp>
        <p:nvSpPr>
          <p:cNvPr id="6" name="Oval 5">
            <a:extLst>
              <a:ext uri="{FF2B5EF4-FFF2-40B4-BE49-F238E27FC236}">
                <a16:creationId xmlns="" xmlns:a16="http://schemas.microsoft.com/office/drawing/2014/main" id="{FE95C5E6-BF9E-420D-B632-6F04B5F16F24}"/>
              </a:ext>
            </a:extLst>
          </p:cNvPr>
          <p:cNvSpPr/>
          <p:nvPr/>
        </p:nvSpPr>
        <p:spPr>
          <a:xfrm>
            <a:off x="4518991" y="4505739"/>
            <a:ext cx="980661" cy="95415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 xmlns:a16="http://schemas.microsoft.com/office/drawing/2014/main" id="{BC75F95E-A074-4008-9EDA-1716D2B1D164}"/>
              </a:ext>
            </a:extLst>
          </p:cNvPr>
          <p:cNvSpPr/>
          <p:nvPr/>
        </p:nvSpPr>
        <p:spPr>
          <a:xfrm>
            <a:off x="2411380" y="4513787"/>
            <a:ext cx="980661" cy="95415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0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2 Unit 1, p42 Ex 1">
            <a:hlinkClick r:id="" action="ppaction://media"/>
            <a:extLst>
              <a:ext uri="{FF2B5EF4-FFF2-40B4-BE49-F238E27FC236}">
                <a16:creationId xmlns="" xmlns:a16="http://schemas.microsoft.com/office/drawing/2014/main" id="{722771F3-B166-472F-B294-3B84D9D341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609600" cy="609600"/>
          </a:xfrm>
          <a:prstGeom prst="rect">
            <a:avLst/>
          </a:prstGeom>
        </p:spPr>
      </p:pic>
      <p:sp>
        <p:nvSpPr>
          <p:cNvPr id="4" name="TextBox 3">
            <a:extLst>
              <a:ext uri="{FF2B5EF4-FFF2-40B4-BE49-F238E27FC236}">
                <a16:creationId xmlns="" xmlns:a16="http://schemas.microsoft.com/office/drawing/2014/main" id="{34E68D95-9572-408D-B1FA-00D4A824A40B}"/>
              </a:ext>
            </a:extLst>
          </p:cNvPr>
          <p:cNvSpPr txBox="1"/>
          <p:nvPr/>
        </p:nvSpPr>
        <p:spPr>
          <a:xfrm>
            <a:off x="569843" y="1293408"/>
            <a:ext cx="3392557" cy="923330"/>
          </a:xfrm>
          <a:prstGeom prst="rect">
            <a:avLst/>
          </a:prstGeom>
          <a:noFill/>
        </p:spPr>
        <p:txBody>
          <a:bodyPr wrap="square" rtlCol="0">
            <a:spAutoFit/>
          </a:bodyPr>
          <a:lstStyle/>
          <a:p>
            <a:r>
              <a:rPr lang="en-GB" dirty="0"/>
              <a:t>- Do this listening activity, write the name of who is talking for each question.</a:t>
            </a:r>
          </a:p>
        </p:txBody>
      </p:sp>
      <p:pic>
        <p:nvPicPr>
          <p:cNvPr id="5" name="Picture 4">
            <a:extLst>
              <a:ext uri="{FF2B5EF4-FFF2-40B4-BE49-F238E27FC236}">
                <a16:creationId xmlns="" xmlns:a16="http://schemas.microsoft.com/office/drawing/2014/main" id="{F308F0B8-D21A-4F0F-B0CD-317B6C59418E}"/>
              </a:ext>
            </a:extLst>
          </p:cNvPr>
          <p:cNvPicPr>
            <a:picLocks noChangeAspect="1"/>
          </p:cNvPicPr>
          <p:nvPr/>
        </p:nvPicPr>
        <p:blipFill>
          <a:blip r:embed="rId5"/>
          <a:stretch>
            <a:fillRect/>
          </a:stretch>
        </p:blipFill>
        <p:spPr>
          <a:xfrm>
            <a:off x="187102" y="2994127"/>
            <a:ext cx="6646896" cy="3696607"/>
          </a:xfrm>
          <a:prstGeom prst="rect">
            <a:avLst/>
          </a:prstGeom>
        </p:spPr>
      </p:pic>
      <p:pic>
        <p:nvPicPr>
          <p:cNvPr id="2" name="Picture 1">
            <a:extLst>
              <a:ext uri="{FF2B5EF4-FFF2-40B4-BE49-F238E27FC236}">
                <a16:creationId xmlns="" xmlns:a16="http://schemas.microsoft.com/office/drawing/2014/main" id="{1731D37C-025D-4C48-B589-6450ADA51C37}"/>
              </a:ext>
            </a:extLst>
          </p:cNvPr>
          <p:cNvPicPr>
            <a:picLocks noChangeAspect="1"/>
          </p:cNvPicPr>
          <p:nvPr/>
        </p:nvPicPr>
        <p:blipFill>
          <a:blip r:embed="rId6"/>
          <a:stretch>
            <a:fillRect/>
          </a:stretch>
        </p:blipFill>
        <p:spPr>
          <a:xfrm>
            <a:off x="4964389" y="78839"/>
            <a:ext cx="7040509" cy="3538124"/>
          </a:xfrm>
          <a:prstGeom prst="rect">
            <a:avLst/>
          </a:prstGeom>
        </p:spPr>
      </p:pic>
      <p:sp>
        <p:nvSpPr>
          <p:cNvPr id="6" name="TextBox 5">
            <a:extLst>
              <a:ext uri="{FF2B5EF4-FFF2-40B4-BE49-F238E27FC236}">
                <a16:creationId xmlns="" xmlns:a16="http://schemas.microsoft.com/office/drawing/2014/main" id="{22F24E0A-5EB1-49DA-AA2D-E4BA700EF4BB}"/>
              </a:ext>
            </a:extLst>
          </p:cNvPr>
          <p:cNvSpPr txBox="1"/>
          <p:nvPr/>
        </p:nvSpPr>
        <p:spPr>
          <a:xfrm>
            <a:off x="8037443" y="4394351"/>
            <a:ext cx="3392557" cy="646331"/>
          </a:xfrm>
          <a:prstGeom prst="rect">
            <a:avLst/>
          </a:prstGeom>
          <a:noFill/>
        </p:spPr>
        <p:txBody>
          <a:bodyPr wrap="square" rtlCol="0">
            <a:spAutoFit/>
          </a:bodyPr>
          <a:lstStyle/>
          <a:p>
            <a:r>
              <a:rPr lang="en-GB" dirty="0"/>
              <a:t>- Read this email and put the pictures in the correct order</a:t>
            </a:r>
          </a:p>
        </p:txBody>
      </p:sp>
      <p:sp>
        <p:nvSpPr>
          <p:cNvPr id="7" name="Arrow: Left 6">
            <a:extLst>
              <a:ext uri="{FF2B5EF4-FFF2-40B4-BE49-F238E27FC236}">
                <a16:creationId xmlns="" xmlns:a16="http://schemas.microsoft.com/office/drawing/2014/main" id="{6349C311-3F18-403F-8A9E-D5B126DC4778}"/>
              </a:ext>
            </a:extLst>
          </p:cNvPr>
          <p:cNvSpPr/>
          <p:nvPr/>
        </p:nvSpPr>
        <p:spPr>
          <a:xfrm>
            <a:off x="6833998" y="4437115"/>
            <a:ext cx="1051045" cy="45607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 xmlns:a16="http://schemas.microsoft.com/office/drawing/2014/main" id="{4CFDC0CC-F53E-4668-A891-D1FE8D8EE57C}"/>
              </a:ext>
            </a:extLst>
          </p:cNvPr>
          <p:cNvSpPr/>
          <p:nvPr/>
        </p:nvSpPr>
        <p:spPr>
          <a:xfrm>
            <a:off x="3901628" y="1293408"/>
            <a:ext cx="1245704" cy="6525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67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a:t>
            </a:r>
            <a:r>
              <a:rPr lang="en-US" sz="2400" b="1" dirty="0" smtClean="0"/>
              <a:t>–vocab</a:t>
            </a:r>
            <a:endParaRPr lang="en-GB" sz="2400" b="1" dirty="0"/>
          </a:p>
        </p:txBody>
      </p:sp>
      <p:pic>
        <p:nvPicPr>
          <p:cNvPr id="2" name="Picture 1">
            <a:extLst>
              <a:ext uri="{FF2B5EF4-FFF2-40B4-BE49-F238E27FC236}">
                <a16:creationId xmlns="" xmlns:a16="http://schemas.microsoft.com/office/drawing/2014/main" id="{7AF40E32-39AD-46A0-BA6E-572C14F7A86D}"/>
              </a:ext>
            </a:extLst>
          </p:cNvPr>
          <p:cNvPicPr>
            <a:picLocks noChangeAspect="1"/>
          </p:cNvPicPr>
          <p:nvPr/>
        </p:nvPicPr>
        <p:blipFill>
          <a:blip r:embed="rId2"/>
          <a:stretch>
            <a:fillRect/>
          </a:stretch>
        </p:blipFill>
        <p:spPr>
          <a:xfrm>
            <a:off x="3684104" y="1449048"/>
            <a:ext cx="3616808" cy="3959904"/>
          </a:xfrm>
          <a:prstGeom prst="rect">
            <a:avLst/>
          </a:prstGeom>
        </p:spPr>
      </p:pic>
      <p:pic>
        <p:nvPicPr>
          <p:cNvPr id="3" name="Picture 2">
            <a:extLst>
              <a:ext uri="{FF2B5EF4-FFF2-40B4-BE49-F238E27FC236}">
                <a16:creationId xmlns="" xmlns:a16="http://schemas.microsoft.com/office/drawing/2014/main" id="{2530F8CE-5B66-45ED-AD15-2C231CF817B4}"/>
              </a:ext>
            </a:extLst>
          </p:cNvPr>
          <p:cNvPicPr>
            <a:picLocks noChangeAspect="1"/>
          </p:cNvPicPr>
          <p:nvPr/>
        </p:nvPicPr>
        <p:blipFill>
          <a:blip r:embed="rId3"/>
          <a:stretch>
            <a:fillRect/>
          </a:stretch>
        </p:blipFill>
        <p:spPr>
          <a:xfrm>
            <a:off x="7474226" y="699823"/>
            <a:ext cx="4198661" cy="5160536"/>
          </a:xfrm>
          <a:prstGeom prst="rect">
            <a:avLst/>
          </a:prstGeom>
        </p:spPr>
      </p:pic>
      <p:sp>
        <p:nvSpPr>
          <p:cNvPr id="5" name="Rectangle 4">
            <a:extLst>
              <a:ext uri="{FF2B5EF4-FFF2-40B4-BE49-F238E27FC236}">
                <a16:creationId xmlns="" xmlns:a16="http://schemas.microsoft.com/office/drawing/2014/main" id="{61D21787-2404-4292-9651-071A482FC2AF}"/>
              </a:ext>
            </a:extLst>
          </p:cNvPr>
          <p:cNvSpPr/>
          <p:nvPr/>
        </p:nvSpPr>
        <p:spPr>
          <a:xfrm>
            <a:off x="136521" y="5537193"/>
            <a:ext cx="4581254" cy="646331"/>
          </a:xfrm>
          <a:prstGeom prst="rect">
            <a:avLst/>
          </a:prstGeom>
        </p:spPr>
        <p:txBody>
          <a:bodyPr wrap="none">
            <a:spAutoFit/>
          </a:bodyPr>
          <a:lstStyle/>
          <a:p>
            <a:r>
              <a:rPr lang="en-GB" dirty="0">
                <a:solidFill>
                  <a:srgbClr val="303545"/>
                </a:solidFill>
                <a:latin typeface="hurme_no2-webfont"/>
              </a:rPr>
              <a:t>Practice the vocab on </a:t>
            </a:r>
            <a:r>
              <a:rPr lang="en-GB" dirty="0" err="1">
                <a:solidFill>
                  <a:srgbClr val="303545"/>
                </a:solidFill>
                <a:latin typeface="hurme_no2-webfont"/>
              </a:rPr>
              <a:t>quizlet</a:t>
            </a:r>
            <a:r>
              <a:rPr lang="en-GB" dirty="0">
                <a:solidFill>
                  <a:srgbClr val="303545"/>
                </a:solidFill>
                <a:latin typeface="hurme_no2-webfont"/>
              </a:rPr>
              <a:t>:</a:t>
            </a:r>
          </a:p>
          <a:p>
            <a:r>
              <a:rPr lang="en-GB" dirty="0">
                <a:solidFill>
                  <a:srgbClr val="303545"/>
                </a:solidFill>
                <a:latin typeface="hurme_no2-webfont"/>
              </a:rPr>
              <a:t>https://quizlet.com/_bm9vhi?x=1qqt&amp;i=1jjrw5</a:t>
            </a:r>
            <a:endParaRPr lang="en-GB" dirty="0"/>
          </a:p>
        </p:txBody>
      </p:sp>
    </p:spTree>
    <p:extLst>
      <p:ext uri="{BB962C8B-B14F-4D97-AF65-F5344CB8AC3E}">
        <p14:creationId xmlns:p14="http://schemas.microsoft.com/office/powerpoint/2010/main" val="195828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87DA2C9-C247-4B07-9E3B-D24799F35704}"/>
              </a:ext>
            </a:extLst>
          </p:cNvPr>
          <p:cNvPicPr>
            <a:picLocks noChangeAspect="1"/>
          </p:cNvPicPr>
          <p:nvPr/>
        </p:nvPicPr>
        <p:blipFill>
          <a:blip r:embed="rId4"/>
          <a:stretch>
            <a:fillRect/>
          </a:stretch>
        </p:blipFill>
        <p:spPr>
          <a:xfrm>
            <a:off x="6096000" y="396875"/>
            <a:ext cx="5600700" cy="4114800"/>
          </a:xfrm>
          <a:prstGeom prst="rect">
            <a:avLst/>
          </a:prstGeom>
        </p:spPr>
      </p:pic>
      <p:pic>
        <p:nvPicPr>
          <p:cNvPr id="3" name="06 Unit 2, p44 Ex 1">
            <a:hlinkClick r:id="" action="ppaction://media"/>
            <a:extLst>
              <a:ext uri="{FF2B5EF4-FFF2-40B4-BE49-F238E27FC236}">
                <a16:creationId xmlns="" xmlns:a16="http://schemas.microsoft.com/office/drawing/2014/main" id="{4496408F-0482-49CC-B2C8-A57EE0D107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
        <p:nvSpPr>
          <p:cNvPr id="4" name="TextBox 3">
            <a:extLst>
              <a:ext uri="{FF2B5EF4-FFF2-40B4-BE49-F238E27FC236}">
                <a16:creationId xmlns="" xmlns:a16="http://schemas.microsoft.com/office/drawing/2014/main" id="{66ECCAB4-4499-469D-86DE-31581A7B1EF6}"/>
              </a:ext>
            </a:extLst>
          </p:cNvPr>
          <p:cNvSpPr txBox="1"/>
          <p:nvPr/>
        </p:nvSpPr>
        <p:spPr>
          <a:xfrm>
            <a:off x="85002" y="701675"/>
            <a:ext cx="4969566" cy="369332"/>
          </a:xfrm>
          <a:prstGeom prst="rect">
            <a:avLst/>
          </a:prstGeom>
          <a:noFill/>
        </p:spPr>
        <p:txBody>
          <a:bodyPr wrap="square" rtlCol="0">
            <a:spAutoFit/>
          </a:bodyPr>
          <a:lstStyle/>
          <a:p>
            <a:r>
              <a:rPr lang="en-GB" dirty="0"/>
              <a:t>- Listen to the recording and find the pairs</a:t>
            </a:r>
          </a:p>
        </p:txBody>
      </p:sp>
      <p:pic>
        <p:nvPicPr>
          <p:cNvPr id="5" name="Picture 4">
            <a:extLst>
              <a:ext uri="{FF2B5EF4-FFF2-40B4-BE49-F238E27FC236}">
                <a16:creationId xmlns="" xmlns:a16="http://schemas.microsoft.com/office/drawing/2014/main" id="{31CF5430-9633-45D6-B35C-540D07F584CE}"/>
              </a:ext>
            </a:extLst>
          </p:cNvPr>
          <p:cNvPicPr>
            <a:picLocks noChangeAspect="1"/>
          </p:cNvPicPr>
          <p:nvPr/>
        </p:nvPicPr>
        <p:blipFill>
          <a:blip r:embed="rId6"/>
          <a:stretch>
            <a:fillRect/>
          </a:stretch>
        </p:blipFill>
        <p:spPr>
          <a:xfrm>
            <a:off x="581025" y="2095086"/>
            <a:ext cx="5514975" cy="4371975"/>
          </a:xfrm>
          <a:prstGeom prst="rect">
            <a:avLst/>
          </a:prstGeom>
        </p:spPr>
      </p:pic>
      <p:sp>
        <p:nvSpPr>
          <p:cNvPr id="6" name="TextBox 5">
            <a:extLst>
              <a:ext uri="{FF2B5EF4-FFF2-40B4-BE49-F238E27FC236}">
                <a16:creationId xmlns="" xmlns:a16="http://schemas.microsoft.com/office/drawing/2014/main" id="{DB52DE6E-2249-4895-AF3F-69F0D1550F6E}"/>
              </a:ext>
            </a:extLst>
          </p:cNvPr>
          <p:cNvSpPr txBox="1"/>
          <p:nvPr/>
        </p:nvSpPr>
        <p:spPr>
          <a:xfrm>
            <a:off x="7222434" y="5371828"/>
            <a:ext cx="4969566" cy="646331"/>
          </a:xfrm>
          <a:prstGeom prst="rect">
            <a:avLst/>
          </a:prstGeom>
          <a:noFill/>
        </p:spPr>
        <p:txBody>
          <a:bodyPr wrap="square" rtlCol="0">
            <a:spAutoFit/>
          </a:bodyPr>
          <a:lstStyle/>
          <a:p>
            <a:r>
              <a:rPr lang="en-GB" dirty="0"/>
              <a:t>- Read the text and find the sentences at the bottom in the text.</a:t>
            </a:r>
          </a:p>
        </p:txBody>
      </p:sp>
      <p:sp>
        <p:nvSpPr>
          <p:cNvPr id="7" name="Arrow: Right 6">
            <a:extLst>
              <a:ext uri="{FF2B5EF4-FFF2-40B4-BE49-F238E27FC236}">
                <a16:creationId xmlns="" xmlns:a16="http://schemas.microsoft.com/office/drawing/2014/main" id="{42B0253E-F126-4284-82BE-6AF5CA24DA05}"/>
              </a:ext>
            </a:extLst>
          </p:cNvPr>
          <p:cNvSpPr/>
          <p:nvPr/>
        </p:nvSpPr>
        <p:spPr>
          <a:xfrm>
            <a:off x="4643750" y="701675"/>
            <a:ext cx="1245704" cy="3693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 xmlns:a16="http://schemas.microsoft.com/office/drawing/2014/main" id="{B7FB22E1-102D-4CF0-8F76-6340C9DDD95A}"/>
              </a:ext>
            </a:extLst>
          </p:cNvPr>
          <p:cNvSpPr/>
          <p:nvPr/>
        </p:nvSpPr>
        <p:spPr>
          <a:xfrm>
            <a:off x="6096000" y="5466956"/>
            <a:ext cx="1051045" cy="45607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06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a:t>
            </a:r>
            <a:r>
              <a:rPr lang="en-US" sz="2400" b="1" dirty="0" smtClean="0"/>
              <a:t>–vocab</a:t>
            </a:r>
            <a:endParaRPr lang="en-GB" sz="2400" b="1" dirty="0"/>
          </a:p>
        </p:txBody>
      </p:sp>
      <p:pic>
        <p:nvPicPr>
          <p:cNvPr id="2" name="Picture 1">
            <a:extLst>
              <a:ext uri="{FF2B5EF4-FFF2-40B4-BE49-F238E27FC236}">
                <a16:creationId xmlns="" xmlns:a16="http://schemas.microsoft.com/office/drawing/2014/main" id="{335A6903-6340-4868-B7BE-29EC9B5D046F}"/>
              </a:ext>
            </a:extLst>
          </p:cNvPr>
          <p:cNvPicPr>
            <a:picLocks noChangeAspect="1"/>
          </p:cNvPicPr>
          <p:nvPr/>
        </p:nvPicPr>
        <p:blipFill>
          <a:blip r:embed="rId2"/>
          <a:stretch>
            <a:fillRect/>
          </a:stretch>
        </p:blipFill>
        <p:spPr>
          <a:xfrm>
            <a:off x="6252286" y="552450"/>
            <a:ext cx="5017862" cy="5225498"/>
          </a:xfrm>
          <a:prstGeom prst="rect">
            <a:avLst/>
          </a:prstGeom>
        </p:spPr>
      </p:pic>
      <p:sp>
        <p:nvSpPr>
          <p:cNvPr id="3" name="TextBox 2"/>
          <p:cNvSpPr txBox="1"/>
          <p:nvPr/>
        </p:nvSpPr>
        <p:spPr>
          <a:xfrm>
            <a:off x="707923" y="2256503"/>
            <a:ext cx="3451122" cy="1477328"/>
          </a:xfrm>
          <a:prstGeom prst="rect">
            <a:avLst/>
          </a:prstGeom>
          <a:noFill/>
        </p:spPr>
        <p:txBody>
          <a:bodyPr wrap="square" rtlCol="0">
            <a:spAutoFit/>
          </a:bodyPr>
          <a:lstStyle/>
          <a:p>
            <a:r>
              <a:rPr lang="en-US" dirty="0" smtClean="0"/>
              <a:t>Make a poster out of the words on this slide and on the previous slides. You may choose to make flashcards to help you learn the vocab.</a:t>
            </a:r>
            <a:endParaRPr lang="en-GB" dirty="0"/>
          </a:p>
        </p:txBody>
      </p:sp>
    </p:spTree>
    <p:extLst>
      <p:ext uri="{BB962C8B-B14F-4D97-AF65-F5344CB8AC3E}">
        <p14:creationId xmlns:p14="http://schemas.microsoft.com/office/powerpoint/2010/main" val="148491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2ED8EA2-36C4-446C-B466-14D7E79E8A2D}"/>
              </a:ext>
            </a:extLst>
          </p:cNvPr>
          <p:cNvPicPr>
            <a:picLocks noChangeAspect="1"/>
          </p:cNvPicPr>
          <p:nvPr/>
        </p:nvPicPr>
        <p:blipFill>
          <a:blip r:embed="rId4"/>
          <a:stretch>
            <a:fillRect/>
          </a:stretch>
        </p:blipFill>
        <p:spPr>
          <a:xfrm>
            <a:off x="-1" y="4470745"/>
            <a:ext cx="6260513" cy="1651759"/>
          </a:xfrm>
          <a:prstGeom prst="rect">
            <a:avLst/>
          </a:prstGeom>
        </p:spPr>
      </p:pic>
      <p:pic>
        <p:nvPicPr>
          <p:cNvPr id="2" name="Picture 1">
            <a:extLst>
              <a:ext uri="{FF2B5EF4-FFF2-40B4-BE49-F238E27FC236}">
                <a16:creationId xmlns="" xmlns:a16="http://schemas.microsoft.com/office/drawing/2014/main" id="{065FCA9E-21A3-4616-99E4-C9E3F0735C77}"/>
              </a:ext>
            </a:extLst>
          </p:cNvPr>
          <p:cNvPicPr>
            <a:picLocks noChangeAspect="1"/>
          </p:cNvPicPr>
          <p:nvPr/>
        </p:nvPicPr>
        <p:blipFill>
          <a:blip r:embed="rId5"/>
          <a:stretch>
            <a:fillRect/>
          </a:stretch>
        </p:blipFill>
        <p:spPr>
          <a:xfrm>
            <a:off x="5505508" y="357601"/>
            <a:ext cx="6124517" cy="5976938"/>
          </a:xfrm>
          <a:prstGeom prst="rect">
            <a:avLst/>
          </a:prstGeom>
        </p:spPr>
      </p:pic>
      <p:sp>
        <p:nvSpPr>
          <p:cNvPr id="3" name="TextBox 2">
            <a:extLst>
              <a:ext uri="{FF2B5EF4-FFF2-40B4-BE49-F238E27FC236}">
                <a16:creationId xmlns="" xmlns:a16="http://schemas.microsoft.com/office/drawing/2014/main" id="{76615543-D9AF-45DD-996D-15EB2CEB573E}"/>
              </a:ext>
            </a:extLst>
          </p:cNvPr>
          <p:cNvSpPr txBox="1"/>
          <p:nvPr/>
        </p:nvSpPr>
        <p:spPr>
          <a:xfrm>
            <a:off x="675861" y="1364283"/>
            <a:ext cx="3657600" cy="646331"/>
          </a:xfrm>
          <a:prstGeom prst="rect">
            <a:avLst/>
          </a:prstGeom>
          <a:noFill/>
        </p:spPr>
        <p:txBody>
          <a:bodyPr wrap="square" rtlCol="0">
            <a:spAutoFit/>
          </a:bodyPr>
          <a:lstStyle/>
          <a:p>
            <a:r>
              <a:rPr lang="en-GB" dirty="0"/>
              <a:t>Read the text and answer the questions – true or false</a:t>
            </a:r>
          </a:p>
        </p:txBody>
      </p:sp>
      <p:pic>
        <p:nvPicPr>
          <p:cNvPr id="4" name="Picture 3">
            <a:extLst>
              <a:ext uri="{FF2B5EF4-FFF2-40B4-BE49-F238E27FC236}">
                <a16:creationId xmlns="" xmlns:a16="http://schemas.microsoft.com/office/drawing/2014/main" id="{738C1E5A-7524-4ECB-9EC3-D08846DC60CA}"/>
              </a:ext>
            </a:extLst>
          </p:cNvPr>
          <p:cNvPicPr>
            <a:picLocks noChangeAspect="1"/>
          </p:cNvPicPr>
          <p:nvPr/>
        </p:nvPicPr>
        <p:blipFill>
          <a:blip r:embed="rId6"/>
          <a:stretch>
            <a:fillRect/>
          </a:stretch>
        </p:blipFill>
        <p:spPr>
          <a:xfrm>
            <a:off x="0" y="3243265"/>
            <a:ext cx="3559451" cy="1089628"/>
          </a:xfrm>
          <a:prstGeom prst="rect">
            <a:avLst/>
          </a:prstGeom>
        </p:spPr>
      </p:pic>
      <p:pic>
        <p:nvPicPr>
          <p:cNvPr id="6" name="09 Unit 3, p47 Ex 5">
            <a:hlinkClick r:id="" action="ppaction://media"/>
            <a:extLst>
              <a:ext uri="{FF2B5EF4-FFF2-40B4-BE49-F238E27FC236}">
                <a16:creationId xmlns="" xmlns:a16="http://schemas.microsoft.com/office/drawing/2014/main" id="{92F7411D-87AA-407E-933B-DDF909CE6D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7175" y="3953910"/>
            <a:ext cx="609600" cy="609600"/>
          </a:xfrm>
          <a:prstGeom prst="rect">
            <a:avLst/>
          </a:prstGeom>
        </p:spPr>
      </p:pic>
    </p:spTree>
    <p:extLst>
      <p:ext uri="{BB962C8B-B14F-4D97-AF65-F5344CB8AC3E}">
        <p14:creationId xmlns:p14="http://schemas.microsoft.com/office/powerpoint/2010/main" val="33129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4</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8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425</Words>
  <Application>Microsoft Office PowerPoint</Application>
  <PresentationFormat>Widescreen</PresentationFormat>
  <Paragraphs>42</Paragraphs>
  <Slides>13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hurme_no2-webfont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37</cp:revision>
  <dcterms:created xsi:type="dcterms:W3CDTF">2021-09-01T11:16:35Z</dcterms:created>
  <dcterms:modified xsi:type="dcterms:W3CDTF">2023-01-19T15:45:54Z</dcterms:modified>
</cp:coreProperties>
</file>