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6" r:id="rId3"/>
    <p:sldId id="257" r:id="rId4"/>
    <p:sldId id="297" r:id="rId5"/>
    <p:sldId id="262" r:id="rId6"/>
    <p:sldId id="298" r:id="rId7"/>
    <p:sldId id="299" r:id="rId8"/>
    <p:sldId id="301" r:id="rId9"/>
    <p:sldId id="263" r:id="rId10"/>
    <p:sldId id="302" r:id="rId11"/>
    <p:sldId id="303" r:id="rId12"/>
    <p:sldId id="306" r:id="rId13"/>
    <p:sldId id="305" r:id="rId14"/>
    <p:sldId id="304" r:id="rId15"/>
    <p:sldId id="264" r:id="rId16"/>
    <p:sldId id="307" r:id="rId17"/>
    <p:sldId id="270" r:id="rId18"/>
    <p:sldId id="308" r:id="rId19"/>
    <p:sldId id="273" r:id="rId20"/>
    <p:sldId id="274" r:id="rId21"/>
    <p:sldId id="265" r:id="rId22"/>
    <p:sldId id="278" r:id="rId23"/>
    <p:sldId id="276" r:id="rId24"/>
    <p:sldId id="277" r:id="rId25"/>
    <p:sldId id="280" r:id="rId26"/>
    <p:sldId id="309" r:id="rId27"/>
    <p:sldId id="261" r:id="rId28"/>
    <p:sldId id="282" r:id="rId29"/>
    <p:sldId id="310" r:id="rId30"/>
    <p:sldId id="292" r:id="rId31"/>
    <p:sldId id="311" r:id="rId32"/>
    <p:sldId id="266" r:id="rId33"/>
    <p:sldId id="268" r:id="rId34"/>
    <p:sldId id="294" r:id="rId35"/>
    <p:sldId id="313" r:id="rId36"/>
    <p:sldId id="2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370975"/>
          </a:xfrm>
          <a:prstGeom prst="rect">
            <a:avLst/>
          </a:prstGeom>
        </p:spPr>
        <p:txBody>
          <a:bodyPr wrap="square">
            <a:spAutoFit/>
          </a:bodyPr>
          <a:lstStyle/>
          <a:p>
            <a:r>
              <a:rPr lang="en-GB" sz="2400" b="1" dirty="0">
                <a:effectLst/>
                <a:latin typeface="Calibri" panose="020F0502020204030204" pitchFamily="34" charset="0"/>
                <a:ea typeface="Calibri" panose="020F0502020204030204" pitchFamily="34" charset="0"/>
                <a:cs typeface="Times New Roman" panose="02020603050405020304" pitchFamily="18" charset="0"/>
              </a:rPr>
              <a:t>Year 8 Spanish TERM 6: </a:t>
            </a:r>
            <a:r>
              <a:rPr lang="en-GB" sz="2400" b="1" dirty="0">
                <a:latin typeface="Calibri" panose="020F0502020204030204" pitchFamily="34" charset="0"/>
                <a:cs typeface="Times New Roman" panose="02020603050405020304" pitchFamily="18" charset="0"/>
              </a:rPr>
              <a:t>Viva 2 textbook, chapter 1</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a:t>
            </a:r>
            <a:r>
              <a:rPr lang="en-GB" sz="2400" b="1" dirty="0" err="1">
                <a:latin typeface="Calibri" panose="020F0502020204030204" pitchFamily="34" charset="0"/>
                <a:cs typeface="Times New Roman" panose="02020603050405020304" pitchFamily="18" charset="0"/>
              </a:rPr>
              <a:t>look,cover,write,check</a:t>
            </a:r>
            <a:r>
              <a:rPr lang="en-GB" sz="2400" b="1" dirty="0">
                <a:latin typeface="Calibri" panose="020F0502020204030204" pitchFamily="34" charset="0"/>
                <a:cs typeface="Times New Roman" panose="02020603050405020304" pitchFamily="18" charset="0"/>
              </a:rPr>
              <a:t>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a:latin typeface="Calibri" panose="020F0502020204030204" pitchFamily="34" charset="0"/>
              <a:cs typeface="Times New Roman" panose="02020603050405020304" pitchFamily="18" charset="0"/>
            </a:endParaRP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343918" y="3283183"/>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39292"/>
            <a:ext cx="10117025" cy="6724562"/>
          </a:xfrm>
          <a:prstGeom prst="rect">
            <a:avLst/>
          </a:prstGeom>
        </p:spPr>
      </p:pic>
      <p:sp>
        <p:nvSpPr>
          <p:cNvPr id="4" name="TextBox 3"/>
          <p:cNvSpPr txBox="1"/>
          <p:nvPr/>
        </p:nvSpPr>
        <p:spPr>
          <a:xfrm>
            <a:off x="6980349" y="5048518"/>
            <a:ext cx="3136676" cy="1915336"/>
          </a:xfrm>
          <a:prstGeom prst="rect">
            <a:avLst/>
          </a:prstGeom>
          <a:solidFill>
            <a:schemeClr val="bg1">
              <a:lumMod val="95000"/>
            </a:schemeClr>
          </a:solidFill>
        </p:spPr>
        <p:txBody>
          <a:bodyPr wrap="square" rtlCol="0">
            <a:spAutoFit/>
          </a:bodyPr>
          <a:lstStyle/>
          <a:p>
            <a:endParaRPr lang="en-GB" dirty="0"/>
          </a:p>
        </p:txBody>
      </p:sp>
    </p:spTree>
    <p:extLst>
      <p:ext uri="{BB962C8B-B14F-4D97-AF65-F5344CB8AC3E}">
        <p14:creationId xmlns:p14="http://schemas.microsoft.com/office/powerpoint/2010/main" val="3889406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40312" y="-77187"/>
            <a:ext cx="3815936" cy="6935187"/>
          </a:xfrm>
          <a:prstGeom prst="rect">
            <a:avLst/>
          </a:prstGeom>
        </p:spPr>
      </p:pic>
      <p:sp>
        <p:nvSpPr>
          <p:cNvPr id="3" name="TextBox 2">
            <a:extLst>
              <a:ext uri="{FF2B5EF4-FFF2-40B4-BE49-F238E27FC236}">
                <a16:creationId xmlns:a16="http://schemas.microsoft.com/office/drawing/2014/main" xmlns="" id="{F70144B2-B715-4201-8D95-A207B674E668}"/>
              </a:ext>
            </a:extLst>
          </p:cNvPr>
          <p:cNvSpPr txBox="1"/>
          <p:nvPr/>
        </p:nvSpPr>
        <p:spPr>
          <a:xfrm>
            <a:off x="798556" y="1214846"/>
            <a:ext cx="3226525" cy="892552"/>
          </a:xfrm>
          <a:prstGeom prst="rect">
            <a:avLst/>
          </a:prstGeom>
          <a:noFill/>
        </p:spPr>
        <p:txBody>
          <a:bodyPr wrap="square" rtlCol="0">
            <a:spAutoFit/>
          </a:bodyPr>
          <a:lstStyle/>
          <a:p>
            <a:r>
              <a:rPr lang="en-US" sz="2600" dirty="0"/>
              <a:t>Copy out this grammar point</a:t>
            </a:r>
            <a:endParaRPr lang="en-GB" sz="2600" dirty="0"/>
          </a:p>
        </p:txBody>
      </p:sp>
    </p:spTree>
    <p:extLst>
      <p:ext uri="{BB962C8B-B14F-4D97-AF65-F5344CB8AC3E}">
        <p14:creationId xmlns:p14="http://schemas.microsoft.com/office/powerpoint/2010/main" val="2090176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57DC93-1603-4439-A132-CAA661511E65}"/>
              </a:ext>
            </a:extLst>
          </p:cNvPr>
          <p:cNvPicPr>
            <a:picLocks noChangeAspect="1"/>
          </p:cNvPicPr>
          <p:nvPr/>
        </p:nvPicPr>
        <p:blipFill>
          <a:blip r:embed="rId2"/>
          <a:stretch>
            <a:fillRect/>
          </a:stretch>
        </p:blipFill>
        <p:spPr>
          <a:xfrm>
            <a:off x="3082017" y="2406967"/>
            <a:ext cx="5816972" cy="3053307"/>
          </a:xfrm>
          <a:prstGeom prst="rect">
            <a:avLst/>
          </a:prstGeom>
        </p:spPr>
      </p:pic>
      <p:sp>
        <p:nvSpPr>
          <p:cNvPr id="3" name="TextBox 2">
            <a:extLst>
              <a:ext uri="{FF2B5EF4-FFF2-40B4-BE49-F238E27FC236}">
                <a16:creationId xmlns:a16="http://schemas.microsoft.com/office/drawing/2014/main" xmlns="" id="{6C659487-10D0-4464-B826-B885C2176F71}"/>
              </a:ext>
            </a:extLst>
          </p:cNvPr>
          <p:cNvSpPr txBox="1"/>
          <p:nvPr/>
        </p:nvSpPr>
        <p:spPr>
          <a:xfrm>
            <a:off x="2940864" y="1397726"/>
            <a:ext cx="5223421" cy="492443"/>
          </a:xfrm>
          <a:prstGeom prst="rect">
            <a:avLst/>
          </a:prstGeom>
          <a:noFill/>
        </p:spPr>
        <p:txBody>
          <a:bodyPr wrap="square" rtlCol="0">
            <a:spAutoFit/>
          </a:bodyPr>
          <a:lstStyle/>
          <a:p>
            <a:r>
              <a:rPr lang="en-US" sz="2600" dirty="0"/>
              <a:t>Copy out the following information:</a:t>
            </a:r>
            <a:endParaRPr lang="en-GB" sz="2600" dirty="0"/>
          </a:p>
        </p:txBody>
      </p:sp>
    </p:spTree>
    <p:extLst>
      <p:ext uri="{BB962C8B-B14F-4D97-AF65-F5344CB8AC3E}">
        <p14:creationId xmlns:p14="http://schemas.microsoft.com/office/powerpoint/2010/main" val="3820199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1298" cy="4965895"/>
          </a:xfrm>
          <a:prstGeom prst="rect">
            <a:avLst/>
          </a:prstGeom>
        </p:spPr>
      </p:pic>
      <p:pic>
        <p:nvPicPr>
          <p:cNvPr id="3" name="Picture 2">
            <a:extLst>
              <a:ext uri="{FF2B5EF4-FFF2-40B4-BE49-F238E27FC236}">
                <a16:creationId xmlns:a16="http://schemas.microsoft.com/office/drawing/2014/main" xmlns="" id="{D7FDD967-361B-48E8-A85F-AC2370641AA5}"/>
              </a:ext>
            </a:extLst>
          </p:cNvPr>
          <p:cNvPicPr>
            <a:picLocks noChangeAspect="1"/>
          </p:cNvPicPr>
          <p:nvPr/>
        </p:nvPicPr>
        <p:blipFill>
          <a:blip r:embed="rId3"/>
          <a:stretch>
            <a:fillRect/>
          </a:stretch>
        </p:blipFill>
        <p:spPr>
          <a:xfrm>
            <a:off x="470126" y="4965895"/>
            <a:ext cx="5138981" cy="1696947"/>
          </a:xfrm>
          <a:prstGeom prst="rect">
            <a:avLst/>
          </a:prstGeom>
        </p:spPr>
      </p:pic>
      <p:pic>
        <p:nvPicPr>
          <p:cNvPr id="4" name="Picture 3">
            <a:extLst>
              <a:ext uri="{FF2B5EF4-FFF2-40B4-BE49-F238E27FC236}">
                <a16:creationId xmlns:a16="http://schemas.microsoft.com/office/drawing/2014/main" xmlns="" id="{8D794607-9991-4E4B-800F-3FBE0DA58D91}"/>
              </a:ext>
            </a:extLst>
          </p:cNvPr>
          <p:cNvPicPr>
            <a:picLocks noChangeAspect="1"/>
          </p:cNvPicPr>
          <p:nvPr/>
        </p:nvPicPr>
        <p:blipFill>
          <a:blip r:embed="rId4"/>
          <a:stretch>
            <a:fillRect/>
          </a:stretch>
        </p:blipFill>
        <p:spPr>
          <a:xfrm>
            <a:off x="6444070" y="5258573"/>
            <a:ext cx="3731895" cy="967898"/>
          </a:xfrm>
          <a:prstGeom prst="rect">
            <a:avLst/>
          </a:prstGeom>
        </p:spPr>
      </p:pic>
    </p:spTree>
    <p:extLst>
      <p:ext uri="{BB962C8B-B14F-4D97-AF65-F5344CB8AC3E}">
        <p14:creationId xmlns:p14="http://schemas.microsoft.com/office/powerpoint/2010/main" val="2388195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A76863B-C6C8-4967-81D2-E9BD75AA2CB7}"/>
              </a:ext>
            </a:extLst>
          </p:cNvPr>
          <p:cNvPicPr>
            <a:picLocks noChangeAspect="1"/>
          </p:cNvPicPr>
          <p:nvPr/>
        </p:nvPicPr>
        <p:blipFill>
          <a:blip r:embed="rId4"/>
          <a:stretch>
            <a:fillRect/>
          </a:stretch>
        </p:blipFill>
        <p:spPr>
          <a:xfrm>
            <a:off x="678723" y="2713672"/>
            <a:ext cx="11299453" cy="1753825"/>
          </a:xfrm>
          <a:prstGeom prst="rect">
            <a:avLst/>
          </a:prstGeom>
        </p:spPr>
      </p:pic>
      <p:pic>
        <p:nvPicPr>
          <p:cNvPr id="3" name="Picture 2">
            <a:extLst>
              <a:ext uri="{FF2B5EF4-FFF2-40B4-BE49-F238E27FC236}">
                <a16:creationId xmlns:a16="http://schemas.microsoft.com/office/drawing/2014/main" xmlns="" id="{3F1B24BB-EEB8-4C6E-AB62-87975A81987B}"/>
              </a:ext>
            </a:extLst>
          </p:cNvPr>
          <p:cNvPicPr>
            <a:picLocks noChangeAspect="1"/>
          </p:cNvPicPr>
          <p:nvPr/>
        </p:nvPicPr>
        <p:blipFill>
          <a:blip r:embed="rId5"/>
          <a:stretch>
            <a:fillRect/>
          </a:stretch>
        </p:blipFill>
        <p:spPr>
          <a:xfrm>
            <a:off x="4428310" y="3429000"/>
            <a:ext cx="1084216" cy="1038497"/>
          </a:xfrm>
          <a:prstGeom prst="rect">
            <a:avLst/>
          </a:prstGeom>
        </p:spPr>
      </p:pic>
      <p:pic>
        <p:nvPicPr>
          <p:cNvPr id="4" name="1744F6E2">
            <a:hlinkClick r:id="" action="ppaction://media"/>
            <a:extLst>
              <a:ext uri="{FF2B5EF4-FFF2-40B4-BE49-F238E27FC236}">
                <a16:creationId xmlns:a16="http://schemas.microsoft.com/office/drawing/2014/main" xmlns="" id="{D33F063E-2FE9-42F9-A747-99BE60697B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406" y="614590"/>
            <a:ext cx="609600" cy="609600"/>
          </a:xfrm>
          <a:prstGeom prst="rect">
            <a:avLst/>
          </a:prstGeom>
        </p:spPr>
      </p:pic>
    </p:spTree>
    <p:extLst>
      <p:ext uri="{BB962C8B-B14F-4D97-AF65-F5344CB8AC3E}">
        <p14:creationId xmlns:p14="http://schemas.microsoft.com/office/powerpoint/2010/main" val="28224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6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3 – </a:t>
            </a:r>
          </a:p>
          <a:p>
            <a:r>
              <a:rPr lang="en-US" sz="2400" b="1" dirty="0"/>
              <a:t> vocab</a:t>
            </a:r>
            <a:endParaRPr lang="en-GB" sz="2400" b="1" dirty="0"/>
          </a:p>
        </p:txBody>
      </p:sp>
      <p:sp>
        <p:nvSpPr>
          <p:cNvPr id="2" name="TextBox 1">
            <a:extLst>
              <a:ext uri="{FF2B5EF4-FFF2-40B4-BE49-F238E27FC236}">
                <a16:creationId xmlns:a16="http://schemas.microsoft.com/office/drawing/2014/main" xmlns="" id="{80D84F47-9793-451A-96BA-632E74BAC798}"/>
              </a:ext>
            </a:extLst>
          </p:cNvPr>
          <p:cNvSpPr txBox="1"/>
          <p:nvPr/>
        </p:nvSpPr>
        <p:spPr>
          <a:xfrm>
            <a:off x="3905793" y="375624"/>
            <a:ext cx="5486400" cy="1692771"/>
          </a:xfrm>
          <a:prstGeom prst="rect">
            <a:avLst/>
          </a:prstGeom>
          <a:noFill/>
        </p:spPr>
        <p:txBody>
          <a:bodyPr wrap="square" rtlCol="0">
            <a:spAutoFit/>
          </a:bodyPr>
          <a:lstStyle/>
          <a:p>
            <a:r>
              <a:rPr lang="en-US" sz="2600" dirty="0"/>
              <a:t>There is no new vocabulary to learn this week but you will need to use the vocabulary from the last two weeks to do the work on the next few slides.</a:t>
            </a:r>
            <a:endParaRPr lang="en-GB" sz="2600" dirty="0"/>
          </a:p>
        </p:txBody>
      </p:sp>
    </p:spTree>
    <p:extLst>
      <p:ext uri="{BB962C8B-B14F-4D97-AF65-F5344CB8AC3E}">
        <p14:creationId xmlns:p14="http://schemas.microsoft.com/office/powerpoint/2010/main" val="1484910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8748D35-1E03-4349-A4BB-B046C27E984A}"/>
              </a:ext>
            </a:extLst>
          </p:cNvPr>
          <p:cNvPicPr>
            <a:picLocks noChangeAspect="1"/>
          </p:cNvPicPr>
          <p:nvPr/>
        </p:nvPicPr>
        <p:blipFill>
          <a:blip r:embed="rId2"/>
          <a:stretch>
            <a:fillRect/>
          </a:stretch>
        </p:blipFill>
        <p:spPr>
          <a:xfrm>
            <a:off x="4455021" y="0"/>
            <a:ext cx="4226755" cy="6853381"/>
          </a:xfrm>
          <a:prstGeom prst="rect">
            <a:avLst/>
          </a:prstGeom>
        </p:spPr>
      </p:pic>
      <p:sp>
        <p:nvSpPr>
          <p:cNvPr id="3" name="TextBox 2">
            <a:extLst>
              <a:ext uri="{FF2B5EF4-FFF2-40B4-BE49-F238E27FC236}">
                <a16:creationId xmlns:a16="http://schemas.microsoft.com/office/drawing/2014/main" xmlns="" id="{63D81064-98FA-4D5C-B901-1A28ACC40D59}"/>
              </a:ext>
            </a:extLst>
          </p:cNvPr>
          <p:cNvSpPr txBox="1"/>
          <p:nvPr/>
        </p:nvSpPr>
        <p:spPr>
          <a:xfrm>
            <a:off x="953589" y="1463040"/>
            <a:ext cx="2834640" cy="1692771"/>
          </a:xfrm>
          <a:prstGeom prst="rect">
            <a:avLst/>
          </a:prstGeom>
          <a:noFill/>
        </p:spPr>
        <p:txBody>
          <a:bodyPr wrap="square" rtlCol="0">
            <a:spAutoFit/>
          </a:bodyPr>
          <a:lstStyle/>
          <a:p>
            <a:r>
              <a:rPr lang="en-US" sz="2600" dirty="0"/>
              <a:t>Copy the grammar point and try and learn the verb endings. </a:t>
            </a:r>
            <a:endParaRPr lang="en-GB" sz="2600" dirty="0"/>
          </a:p>
        </p:txBody>
      </p:sp>
    </p:spTree>
    <p:extLst>
      <p:ext uri="{BB962C8B-B14F-4D97-AF65-F5344CB8AC3E}">
        <p14:creationId xmlns:p14="http://schemas.microsoft.com/office/powerpoint/2010/main" val="2581163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696200" y="0"/>
            <a:ext cx="4495800" cy="6850743"/>
          </a:xfrm>
          <a:prstGeom prst="rect">
            <a:avLst/>
          </a:prstGeom>
        </p:spPr>
      </p:pic>
      <p:pic>
        <p:nvPicPr>
          <p:cNvPr id="6" name="Picture 5">
            <a:extLst>
              <a:ext uri="{FF2B5EF4-FFF2-40B4-BE49-F238E27FC236}">
                <a16:creationId xmlns:a16="http://schemas.microsoft.com/office/drawing/2014/main" xmlns="" id="{8B6D6B6B-A42C-4A51-A0C1-20F77F8FEE7D}"/>
              </a:ext>
            </a:extLst>
          </p:cNvPr>
          <p:cNvPicPr>
            <a:picLocks noChangeAspect="1"/>
          </p:cNvPicPr>
          <p:nvPr/>
        </p:nvPicPr>
        <p:blipFill>
          <a:blip r:embed="rId5"/>
          <a:stretch>
            <a:fillRect/>
          </a:stretch>
        </p:blipFill>
        <p:spPr>
          <a:xfrm>
            <a:off x="398370" y="6045608"/>
            <a:ext cx="2843668" cy="805135"/>
          </a:xfrm>
          <a:prstGeom prst="rect">
            <a:avLst/>
          </a:prstGeom>
        </p:spPr>
      </p:pic>
      <p:pic>
        <p:nvPicPr>
          <p:cNvPr id="7" name="79A02162">
            <a:hlinkClick r:id="" action="ppaction://media"/>
            <a:extLst>
              <a:ext uri="{FF2B5EF4-FFF2-40B4-BE49-F238E27FC236}">
                <a16:creationId xmlns:a16="http://schemas.microsoft.com/office/drawing/2014/main" xmlns="" id="{128051FC-52E2-4627-8F41-35BE18ED60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9275" y="309429"/>
            <a:ext cx="609600" cy="609600"/>
          </a:xfrm>
          <a:prstGeom prst="rect">
            <a:avLst/>
          </a:prstGeom>
        </p:spPr>
      </p:pic>
      <p:pic>
        <p:nvPicPr>
          <p:cNvPr id="8" name="Picture 7">
            <a:extLst>
              <a:ext uri="{FF2B5EF4-FFF2-40B4-BE49-F238E27FC236}">
                <a16:creationId xmlns:a16="http://schemas.microsoft.com/office/drawing/2014/main" xmlns="" id="{BB594975-2219-49B0-901D-835DF5B79F29}"/>
              </a:ext>
            </a:extLst>
          </p:cNvPr>
          <p:cNvPicPr>
            <a:picLocks noChangeAspect="1"/>
          </p:cNvPicPr>
          <p:nvPr/>
        </p:nvPicPr>
        <p:blipFill>
          <a:blip r:embed="rId7"/>
          <a:stretch>
            <a:fillRect/>
          </a:stretch>
        </p:blipFill>
        <p:spPr>
          <a:xfrm>
            <a:off x="129850" y="1319031"/>
            <a:ext cx="7501502" cy="805135"/>
          </a:xfrm>
          <a:prstGeom prst="rect">
            <a:avLst/>
          </a:prstGeom>
        </p:spPr>
      </p:pic>
      <p:pic>
        <p:nvPicPr>
          <p:cNvPr id="9" name="Picture 8">
            <a:extLst>
              <a:ext uri="{FF2B5EF4-FFF2-40B4-BE49-F238E27FC236}">
                <a16:creationId xmlns:a16="http://schemas.microsoft.com/office/drawing/2014/main" xmlns="" id="{C110DD6B-AF01-4CB3-A5E0-CDA97461E2CB}"/>
              </a:ext>
            </a:extLst>
          </p:cNvPr>
          <p:cNvPicPr>
            <a:picLocks noChangeAspect="1"/>
          </p:cNvPicPr>
          <p:nvPr/>
        </p:nvPicPr>
        <p:blipFill>
          <a:blip r:embed="rId8"/>
          <a:stretch>
            <a:fillRect/>
          </a:stretch>
        </p:blipFill>
        <p:spPr>
          <a:xfrm>
            <a:off x="4720483" y="3586299"/>
            <a:ext cx="2910869" cy="805134"/>
          </a:xfrm>
          <a:prstGeom prst="rect">
            <a:avLst/>
          </a:prstGeom>
        </p:spPr>
      </p:pic>
    </p:spTree>
    <p:extLst>
      <p:ext uri="{BB962C8B-B14F-4D97-AF65-F5344CB8AC3E}">
        <p14:creationId xmlns:p14="http://schemas.microsoft.com/office/powerpoint/2010/main" val="336598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4518BC5-1B13-4812-B386-45B8D164E7A8}"/>
              </a:ext>
            </a:extLst>
          </p:cNvPr>
          <p:cNvPicPr>
            <a:picLocks noChangeAspect="1"/>
          </p:cNvPicPr>
          <p:nvPr/>
        </p:nvPicPr>
        <p:blipFill>
          <a:blip r:embed="rId2"/>
          <a:stretch>
            <a:fillRect/>
          </a:stretch>
        </p:blipFill>
        <p:spPr>
          <a:xfrm>
            <a:off x="1047096" y="1980247"/>
            <a:ext cx="10097807" cy="2421936"/>
          </a:xfrm>
          <a:prstGeom prst="rect">
            <a:avLst/>
          </a:prstGeom>
        </p:spPr>
      </p:pic>
    </p:spTree>
    <p:extLst>
      <p:ext uri="{BB962C8B-B14F-4D97-AF65-F5344CB8AC3E}">
        <p14:creationId xmlns:p14="http://schemas.microsoft.com/office/powerpoint/2010/main" val="2415262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367529"/>
            <a:ext cx="12180738" cy="3769189"/>
          </a:xfrm>
          <a:prstGeom prst="rect">
            <a:avLst/>
          </a:prstGeom>
        </p:spPr>
      </p:pic>
      <p:pic>
        <p:nvPicPr>
          <p:cNvPr id="3" name="Picture 2">
            <a:extLst>
              <a:ext uri="{FF2B5EF4-FFF2-40B4-BE49-F238E27FC236}">
                <a16:creationId xmlns:a16="http://schemas.microsoft.com/office/drawing/2014/main" xmlns="" id="{2BC7A3A5-AA2A-4E88-90BA-0B523C22A95B}"/>
              </a:ext>
            </a:extLst>
          </p:cNvPr>
          <p:cNvPicPr>
            <a:picLocks noChangeAspect="1"/>
          </p:cNvPicPr>
          <p:nvPr/>
        </p:nvPicPr>
        <p:blipFill>
          <a:blip r:embed="rId5"/>
          <a:stretch>
            <a:fillRect/>
          </a:stretch>
        </p:blipFill>
        <p:spPr>
          <a:xfrm>
            <a:off x="88356" y="2341109"/>
            <a:ext cx="1062261" cy="1087891"/>
          </a:xfrm>
          <a:prstGeom prst="rect">
            <a:avLst/>
          </a:prstGeom>
        </p:spPr>
      </p:pic>
      <p:pic>
        <p:nvPicPr>
          <p:cNvPr id="4" name="C11D9149">
            <a:hlinkClick r:id="" action="ppaction://media"/>
            <a:extLst>
              <a:ext uri="{FF2B5EF4-FFF2-40B4-BE49-F238E27FC236}">
                <a16:creationId xmlns:a16="http://schemas.microsoft.com/office/drawing/2014/main" xmlns="" id="{AC3D7248-D5B9-4AE6-B212-F2CAE7043C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92075"/>
            <a:ext cx="609600" cy="609600"/>
          </a:xfrm>
          <a:prstGeom prst="rect">
            <a:avLst/>
          </a:prstGeom>
        </p:spPr>
      </p:pic>
    </p:spTree>
    <p:extLst>
      <p:ext uri="{BB962C8B-B14F-4D97-AF65-F5344CB8AC3E}">
        <p14:creationId xmlns:p14="http://schemas.microsoft.com/office/powerpoint/2010/main" val="56644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AB4062F-F11C-442B-A616-D372D37FAEF6}"/>
              </a:ext>
            </a:extLst>
          </p:cNvPr>
          <p:cNvPicPr>
            <a:picLocks noChangeAspect="1"/>
          </p:cNvPicPr>
          <p:nvPr/>
        </p:nvPicPr>
        <p:blipFill>
          <a:blip r:embed="rId2"/>
          <a:stretch>
            <a:fillRect/>
          </a:stretch>
        </p:blipFill>
        <p:spPr>
          <a:xfrm>
            <a:off x="3239043" y="-1"/>
            <a:ext cx="5578385" cy="6865705"/>
          </a:xfrm>
          <a:prstGeom prst="rect">
            <a:avLst/>
          </a:prstGeom>
        </p:spPr>
      </p:pic>
    </p:spTree>
    <p:extLst>
      <p:ext uri="{BB962C8B-B14F-4D97-AF65-F5344CB8AC3E}">
        <p14:creationId xmlns:p14="http://schemas.microsoft.com/office/powerpoint/2010/main" val="1165058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7644" y="0"/>
            <a:ext cx="10854983" cy="6863406"/>
          </a:xfrm>
          <a:prstGeom prst="rect">
            <a:avLst/>
          </a:prstGeom>
        </p:spPr>
      </p:pic>
    </p:spTree>
    <p:extLst>
      <p:ext uri="{BB962C8B-B14F-4D97-AF65-F5344CB8AC3E}">
        <p14:creationId xmlns:p14="http://schemas.microsoft.com/office/powerpoint/2010/main" val="280462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4 </a:t>
            </a:r>
            <a:r>
              <a:rPr lang="en-US" sz="2400" b="1" dirty="0" smtClean="0"/>
              <a:t>–vocab</a:t>
            </a:r>
            <a:endParaRPr lang="en-GB" sz="2400" b="1" dirty="0"/>
          </a:p>
        </p:txBody>
      </p:sp>
      <p:pic>
        <p:nvPicPr>
          <p:cNvPr id="2" name="Picture 1">
            <a:extLst>
              <a:ext uri="{FF2B5EF4-FFF2-40B4-BE49-F238E27FC236}">
                <a16:creationId xmlns:a16="http://schemas.microsoft.com/office/drawing/2014/main" xmlns="" id="{BA220BCE-0017-44B7-8F49-FD3BB74D34B8}"/>
              </a:ext>
            </a:extLst>
          </p:cNvPr>
          <p:cNvPicPr>
            <a:picLocks noChangeAspect="1"/>
          </p:cNvPicPr>
          <p:nvPr/>
        </p:nvPicPr>
        <p:blipFill>
          <a:blip r:embed="rId2"/>
          <a:stretch>
            <a:fillRect/>
          </a:stretch>
        </p:blipFill>
        <p:spPr>
          <a:xfrm>
            <a:off x="865822" y="1945549"/>
            <a:ext cx="10093915" cy="3482230"/>
          </a:xfrm>
          <a:prstGeom prst="rect">
            <a:avLst/>
          </a:prstGeom>
        </p:spPr>
      </p:pic>
      <p:sp>
        <p:nvSpPr>
          <p:cNvPr id="4" name="TextBox 3">
            <a:extLst>
              <a:ext uri="{FF2B5EF4-FFF2-40B4-BE49-F238E27FC236}">
                <a16:creationId xmlns:a16="http://schemas.microsoft.com/office/drawing/2014/main" xmlns="" id="{C4CED580-0168-4D68-9D26-309F11A6350E}"/>
              </a:ext>
            </a:extLst>
          </p:cNvPr>
          <p:cNvSpPr txBox="1"/>
          <p:nvPr/>
        </p:nvSpPr>
        <p:spPr>
          <a:xfrm>
            <a:off x="6592329" y="39540"/>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01823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09214" y="294840"/>
            <a:ext cx="6757035" cy="6268319"/>
          </a:xfrm>
          <a:prstGeom prst="rect">
            <a:avLst/>
          </a:prstGeom>
        </p:spPr>
      </p:pic>
      <p:sp>
        <p:nvSpPr>
          <p:cNvPr id="3" name="TextBox 2">
            <a:extLst>
              <a:ext uri="{FF2B5EF4-FFF2-40B4-BE49-F238E27FC236}">
                <a16:creationId xmlns:a16="http://schemas.microsoft.com/office/drawing/2014/main" xmlns="" id="{FBAC7B85-6E3B-4D4D-994E-6E09C8F0B7A6}"/>
              </a:ext>
            </a:extLst>
          </p:cNvPr>
          <p:cNvSpPr txBox="1"/>
          <p:nvPr/>
        </p:nvSpPr>
        <p:spPr>
          <a:xfrm>
            <a:off x="679269" y="1502229"/>
            <a:ext cx="2429691" cy="1692771"/>
          </a:xfrm>
          <a:prstGeom prst="rect">
            <a:avLst/>
          </a:prstGeom>
          <a:noFill/>
        </p:spPr>
        <p:txBody>
          <a:bodyPr wrap="square" rtlCol="0">
            <a:spAutoFit/>
          </a:bodyPr>
          <a:lstStyle/>
          <a:p>
            <a:r>
              <a:rPr lang="en-US" sz="2600" dirty="0"/>
              <a:t>Copy the grammar point and try and learn it. </a:t>
            </a:r>
            <a:endParaRPr lang="en-GB" sz="2600" dirty="0"/>
          </a:p>
        </p:txBody>
      </p:sp>
    </p:spTree>
    <p:extLst>
      <p:ext uri="{BB962C8B-B14F-4D97-AF65-F5344CB8AC3E}">
        <p14:creationId xmlns:p14="http://schemas.microsoft.com/office/powerpoint/2010/main" val="805086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277219"/>
            <a:ext cx="12233722" cy="5338616"/>
          </a:xfrm>
          <a:prstGeom prst="rect">
            <a:avLst/>
          </a:prstGeom>
        </p:spPr>
      </p:pic>
      <p:sp>
        <p:nvSpPr>
          <p:cNvPr id="3" name="TextBox 2"/>
          <p:cNvSpPr txBox="1"/>
          <p:nvPr/>
        </p:nvSpPr>
        <p:spPr>
          <a:xfrm>
            <a:off x="7497075" y="4969915"/>
            <a:ext cx="4543865" cy="1645920"/>
          </a:xfrm>
          <a:prstGeom prst="rect">
            <a:avLst/>
          </a:prstGeom>
          <a:solidFill>
            <a:schemeClr val="bg1">
              <a:lumMod val="95000"/>
            </a:schemeClr>
          </a:solidFill>
        </p:spPr>
        <p:txBody>
          <a:bodyPr wrap="square" rtlCol="0">
            <a:spAutoFit/>
          </a:bodyPr>
          <a:lstStyle/>
          <a:p>
            <a:endParaRPr lang="en-GB" dirty="0"/>
          </a:p>
        </p:txBody>
      </p:sp>
      <p:pic>
        <p:nvPicPr>
          <p:cNvPr id="5" name="Picture 4">
            <a:extLst>
              <a:ext uri="{FF2B5EF4-FFF2-40B4-BE49-F238E27FC236}">
                <a16:creationId xmlns:a16="http://schemas.microsoft.com/office/drawing/2014/main" xmlns="" id="{98EA33B3-E411-4DE7-8282-F217FA927149}"/>
              </a:ext>
            </a:extLst>
          </p:cNvPr>
          <p:cNvPicPr>
            <a:picLocks noChangeAspect="1"/>
          </p:cNvPicPr>
          <p:nvPr/>
        </p:nvPicPr>
        <p:blipFill>
          <a:blip r:embed="rId5"/>
          <a:stretch>
            <a:fillRect/>
          </a:stretch>
        </p:blipFill>
        <p:spPr>
          <a:xfrm>
            <a:off x="0" y="2303553"/>
            <a:ext cx="1058091" cy="1058091"/>
          </a:xfrm>
          <a:prstGeom prst="rect">
            <a:avLst/>
          </a:prstGeom>
        </p:spPr>
      </p:pic>
      <p:pic>
        <p:nvPicPr>
          <p:cNvPr id="6" name="656A5E00">
            <a:hlinkClick r:id="" action="ppaction://media"/>
            <a:extLst>
              <a:ext uri="{FF2B5EF4-FFF2-40B4-BE49-F238E27FC236}">
                <a16:creationId xmlns:a16="http://schemas.microsoft.com/office/drawing/2014/main" xmlns="" id="{3D96283A-5353-44C4-AA56-B3DF65E008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92075"/>
            <a:ext cx="609600" cy="609600"/>
          </a:xfrm>
          <a:prstGeom prst="rect">
            <a:avLst/>
          </a:prstGeom>
        </p:spPr>
      </p:pic>
    </p:spTree>
    <p:extLst>
      <p:ext uri="{BB962C8B-B14F-4D97-AF65-F5344CB8AC3E}">
        <p14:creationId xmlns:p14="http://schemas.microsoft.com/office/powerpoint/2010/main" val="229167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4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7608" y="709393"/>
            <a:ext cx="10131049" cy="4354976"/>
          </a:xfrm>
          <a:prstGeom prst="rect">
            <a:avLst/>
          </a:prstGeom>
        </p:spPr>
      </p:pic>
    </p:spTree>
    <p:extLst>
      <p:ext uri="{BB962C8B-B14F-4D97-AF65-F5344CB8AC3E}">
        <p14:creationId xmlns:p14="http://schemas.microsoft.com/office/powerpoint/2010/main" val="2045959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37366" cy="7104254"/>
          </a:xfrm>
          <a:prstGeom prst="rect">
            <a:avLst/>
          </a:prstGeom>
        </p:spPr>
      </p:pic>
    </p:spTree>
    <p:extLst>
      <p:ext uri="{BB962C8B-B14F-4D97-AF65-F5344CB8AC3E}">
        <p14:creationId xmlns:p14="http://schemas.microsoft.com/office/powerpoint/2010/main" val="3145541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B2A923B-D80D-4E29-8A1F-AB65D00D030A}"/>
              </a:ext>
            </a:extLst>
          </p:cNvPr>
          <p:cNvPicPr>
            <a:picLocks noChangeAspect="1"/>
          </p:cNvPicPr>
          <p:nvPr/>
        </p:nvPicPr>
        <p:blipFill>
          <a:blip r:embed="rId4"/>
          <a:stretch>
            <a:fillRect/>
          </a:stretch>
        </p:blipFill>
        <p:spPr>
          <a:xfrm>
            <a:off x="6096000" y="0"/>
            <a:ext cx="5151120" cy="6837884"/>
          </a:xfrm>
          <a:prstGeom prst="rect">
            <a:avLst/>
          </a:prstGeom>
        </p:spPr>
      </p:pic>
      <p:pic>
        <p:nvPicPr>
          <p:cNvPr id="3" name="Picture 2">
            <a:extLst>
              <a:ext uri="{FF2B5EF4-FFF2-40B4-BE49-F238E27FC236}">
                <a16:creationId xmlns:a16="http://schemas.microsoft.com/office/drawing/2014/main" xmlns="" id="{54C8F7F9-12F2-49D6-9421-AF070C892D84}"/>
              </a:ext>
            </a:extLst>
          </p:cNvPr>
          <p:cNvPicPr>
            <a:picLocks noChangeAspect="1"/>
          </p:cNvPicPr>
          <p:nvPr/>
        </p:nvPicPr>
        <p:blipFill>
          <a:blip r:embed="rId5"/>
          <a:stretch>
            <a:fillRect/>
          </a:stretch>
        </p:blipFill>
        <p:spPr>
          <a:xfrm>
            <a:off x="203768" y="341674"/>
            <a:ext cx="5303587" cy="3420429"/>
          </a:xfrm>
          <a:prstGeom prst="rect">
            <a:avLst/>
          </a:prstGeom>
        </p:spPr>
      </p:pic>
      <p:pic>
        <p:nvPicPr>
          <p:cNvPr id="6" name="Picture 5">
            <a:extLst>
              <a:ext uri="{FF2B5EF4-FFF2-40B4-BE49-F238E27FC236}">
                <a16:creationId xmlns:a16="http://schemas.microsoft.com/office/drawing/2014/main" xmlns="" id="{F80E1E9D-6907-41AA-8BA4-E5402DA04904}"/>
              </a:ext>
            </a:extLst>
          </p:cNvPr>
          <p:cNvPicPr>
            <a:picLocks noChangeAspect="1"/>
          </p:cNvPicPr>
          <p:nvPr/>
        </p:nvPicPr>
        <p:blipFill>
          <a:blip r:embed="rId6"/>
          <a:stretch>
            <a:fillRect/>
          </a:stretch>
        </p:blipFill>
        <p:spPr>
          <a:xfrm>
            <a:off x="4611189" y="2707413"/>
            <a:ext cx="896166" cy="1006833"/>
          </a:xfrm>
          <a:prstGeom prst="rect">
            <a:avLst/>
          </a:prstGeom>
        </p:spPr>
      </p:pic>
      <p:pic>
        <p:nvPicPr>
          <p:cNvPr id="7" name="F6CE0C68">
            <a:hlinkClick r:id="" action="ppaction://media"/>
            <a:extLst>
              <a:ext uri="{FF2B5EF4-FFF2-40B4-BE49-F238E27FC236}">
                <a16:creationId xmlns:a16="http://schemas.microsoft.com/office/drawing/2014/main" xmlns="" id="{C916AB13-42BF-4A3D-9CC6-628789BDCA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5280" y="4272189"/>
            <a:ext cx="609600" cy="609600"/>
          </a:xfrm>
          <a:prstGeom prst="rect">
            <a:avLst/>
          </a:prstGeom>
        </p:spPr>
      </p:pic>
    </p:spTree>
    <p:extLst>
      <p:ext uri="{BB962C8B-B14F-4D97-AF65-F5344CB8AC3E}">
        <p14:creationId xmlns:p14="http://schemas.microsoft.com/office/powerpoint/2010/main" val="291145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8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5 </a:t>
            </a:r>
            <a:r>
              <a:rPr lang="en-US" sz="2400" b="1" dirty="0" smtClean="0"/>
              <a:t>–vocab</a:t>
            </a:r>
            <a:endParaRPr lang="en-GB" sz="2400" b="1" dirty="0"/>
          </a:p>
        </p:txBody>
      </p:sp>
      <p:sp>
        <p:nvSpPr>
          <p:cNvPr id="3" name="TextBox 2">
            <a:extLst>
              <a:ext uri="{FF2B5EF4-FFF2-40B4-BE49-F238E27FC236}">
                <a16:creationId xmlns:a16="http://schemas.microsoft.com/office/drawing/2014/main" xmlns="" id="{9ABA5829-B44A-4F01-B809-DAA9BE54B16C}"/>
              </a:ext>
            </a:extLst>
          </p:cNvPr>
          <p:cNvSpPr txBox="1"/>
          <p:nvPr/>
        </p:nvSpPr>
        <p:spPr>
          <a:xfrm>
            <a:off x="5368833" y="232125"/>
            <a:ext cx="5486400" cy="1692771"/>
          </a:xfrm>
          <a:prstGeom prst="rect">
            <a:avLst/>
          </a:prstGeom>
          <a:noFill/>
        </p:spPr>
        <p:txBody>
          <a:bodyPr wrap="square" rtlCol="0">
            <a:spAutoFit/>
          </a:bodyPr>
          <a:lstStyle/>
          <a:p>
            <a:r>
              <a:rPr lang="en-US" sz="2600" dirty="0"/>
              <a:t>There is no new vocabulary to learn this week but you will need to use the vocabulary from the last few weeks to do the work on the next few slides.</a:t>
            </a:r>
            <a:endParaRPr lang="en-GB" sz="2600" dirty="0"/>
          </a:p>
        </p:txBody>
      </p:sp>
    </p:spTree>
    <p:extLst>
      <p:ext uri="{BB962C8B-B14F-4D97-AF65-F5344CB8AC3E}">
        <p14:creationId xmlns:p14="http://schemas.microsoft.com/office/powerpoint/2010/main" val="4225610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EE2232-F4B4-46EE-9464-D8786F7B238B}"/>
              </a:ext>
            </a:extLst>
          </p:cNvPr>
          <p:cNvPicPr>
            <a:picLocks noChangeAspect="1"/>
          </p:cNvPicPr>
          <p:nvPr/>
        </p:nvPicPr>
        <p:blipFill>
          <a:blip r:embed="rId4"/>
          <a:stretch>
            <a:fillRect/>
          </a:stretch>
        </p:blipFill>
        <p:spPr>
          <a:xfrm>
            <a:off x="2703355" y="0"/>
            <a:ext cx="9488645" cy="6858000"/>
          </a:xfrm>
          <a:prstGeom prst="rect">
            <a:avLst/>
          </a:prstGeom>
        </p:spPr>
      </p:pic>
      <p:pic>
        <p:nvPicPr>
          <p:cNvPr id="5" name="7D2F604C">
            <a:hlinkClick r:id="" action="ppaction://media"/>
            <a:extLst>
              <a:ext uri="{FF2B5EF4-FFF2-40B4-BE49-F238E27FC236}">
                <a16:creationId xmlns:a16="http://schemas.microsoft.com/office/drawing/2014/main" xmlns="" id="{E686DA03-EF5F-49B4-8E17-91EA6395C1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0898" y="3619047"/>
            <a:ext cx="609600" cy="609600"/>
          </a:xfrm>
          <a:prstGeom prst="rect">
            <a:avLst/>
          </a:prstGeom>
        </p:spPr>
      </p:pic>
    </p:spTree>
    <p:extLst>
      <p:ext uri="{BB962C8B-B14F-4D97-AF65-F5344CB8AC3E}">
        <p14:creationId xmlns:p14="http://schemas.microsoft.com/office/powerpoint/2010/main" val="165491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69847E1-B94A-497E-AB60-084D6CC07C63}"/>
              </a:ext>
            </a:extLst>
          </p:cNvPr>
          <p:cNvPicPr>
            <a:picLocks noChangeAspect="1"/>
          </p:cNvPicPr>
          <p:nvPr/>
        </p:nvPicPr>
        <p:blipFill>
          <a:blip r:embed="rId2"/>
          <a:stretch>
            <a:fillRect/>
          </a:stretch>
        </p:blipFill>
        <p:spPr>
          <a:xfrm>
            <a:off x="2267495" y="4161609"/>
            <a:ext cx="9519536" cy="2624545"/>
          </a:xfrm>
          <a:prstGeom prst="rect">
            <a:avLst/>
          </a:prstGeom>
        </p:spPr>
      </p:pic>
      <p:pic>
        <p:nvPicPr>
          <p:cNvPr id="3" name="Picture 2">
            <a:extLst>
              <a:ext uri="{FF2B5EF4-FFF2-40B4-BE49-F238E27FC236}">
                <a16:creationId xmlns:a16="http://schemas.microsoft.com/office/drawing/2014/main" xmlns="" id="{D5117B8E-3FD3-414B-A3CF-F294FEC39F6B}"/>
              </a:ext>
            </a:extLst>
          </p:cNvPr>
          <p:cNvPicPr>
            <a:picLocks noChangeAspect="1"/>
          </p:cNvPicPr>
          <p:nvPr/>
        </p:nvPicPr>
        <p:blipFill>
          <a:blip r:embed="rId3"/>
          <a:stretch>
            <a:fillRect/>
          </a:stretch>
        </p:blipFill>
        <p:spPr>
          <a:xfrm>
            <a:off x="910318" y="71846"/>
            <a:ext cx="6657478" cy="4011930"/>
          </a:xfrm>
          <a:prstGeom prst="rect">
            <a:avLst/>
          </a:prstGeom>
        </p:spPr>
      </p:pic>
    </p:spTree>
    <p:extLst>
      <p:ext uri="{BB962C8B-B14F-4D97-AF65-F5344CB8AC3E}">
        <p14:creationId xmlns:p14="http://schemas.microsoft.com/office/powerpoint/2010/main" val="1354780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1 – </a:t>
            </a:r>
          </a:p>
          <a:p>
            <a:r>
              <a:rPr lang="en-US" sz="2400" b="1" dirty="0"/>
              <a:t> vocab</a:t>
            </a:r>
            <a:endParaRPr lang="en-GB" sz="2400" b="1" dirty="0"/>
          </a:p>
        </p:txBody>
      </p:sp>
      <p:pic>
        <p:nvPicPr>
          <p:cNvPr id="2" name="Picture 1">
            <a:extLst>
              <a:ext uri="{FF2B5EF4-FFF2-40B4-BE49-F238E27FC236}">
                <a16:creationId xmlns:a16="http://schemas.microsoft.com/office/drawing/2014/main" xmlns="" id="{F506F2E8-BD7A-46E1-AEC3-4969E44BEDFD}"/>
              </a:ext>
            </a:extLst>
          </p:cNvPr>
          <p:cNvPicPr>
            <a:picLocks noChangeAspect="1"/>
          </p:cNvPicPr>
          <p:nvPr/>
        </p:nvPicPr>
        <p:blipFill>
          <a:blip r:embed="rId2"/>
          <a:stretch>
            <a:fillRect/>
          </a:stretch>
        </p:blipFill>
        <p:spPr>
          <a:xfrm>
            <a:off x="970244" y="2169796"/>
            <a:ext cx="10251511" cy="4309382"/>
          </a:xfrm>
          <a:prstGeom prst="rect">
            <a:avLst/>
          </a:prstGeom>
        </p:spPr>
      </p:pic>
      <p:sp>
        <p:nvSpPr>
          <p:cNvPr id="5" name="TextBox 4">
            <a:extLst>
              <a:ext uri="{FF2B5EF4-FFF2-40B4-BE49-F238E27FC236}">
                <a16:creationId xmlns:a16="http://schemas.microsoft.com/office/drawing/2014/main" xmlns="" id="{5A152B69-5110-427F-AC7B-8943E8786E74}"/>
              </a:ext>
            </a:extLst>
          </p:cNvPr>
          <p:cNvSpPr txBox="1"/>
          <p:nvPr/>
        </p:nvSpPr>
        <p:spPr>
          <a:xfrm>
            <a:off x="6592329" y="39540"/>
            <a:ext cx="5157017" cy="2123658"/>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There are more words on the following slide too.  </a:t>
            </a:r>
          </a:p>
        </p:txBody>
      </p:sp>
    </p:spTree>
    <p:extLst>
      <p:ext uri="{BB962C8B-B14F-4D97-AF65-F5344CB8AC3E}">
        <p14:creationId xmlns:p14="http://schemas.microsoft.com/office/powerpoint/2010/main" val="806044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1676185" cy="6798071"/>
          </a:xfrm>
          <a:prstGeom prst="rect">
            <a:avLst/>
          </a:prstGeom>
        </p:spPr>
      </p:pic>
    </p:spTree>
    <p:extLst>
      <p:ext uri="{BB962C8B-B14F-4D97-AF65-F5344CB8AC3E}">
        <p14:creationId xmlns:p14="http://schemas.microsoft.com/office/powerpoint/2010/main" val="3731078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B5F7E8-888A-4FAF-973B-218EEEEE5110}"/>
              </a:ext>
            </a:extLst>
          </p:cNvPr>
          <p:cNvPicPr>
            <a:picLocks noChangeAspect="1"/>
          </p:cNvPicPr>
          <p:nvPr/>
        </p:nvPicPr>
        <p:blipFill>
          <a:blip r:embed="rId4"/>
          <a:stretch>
            <a:fillRect/>
          </a:stretch>
        </p:blipFill>
        <p:spPr>
          <a:xfrm>
            <a:off x="1371326" y="2989897"/>
            <a:ext cx="9647361" cy="2587943"/>
          </a:xfrm>
          <a:prstGeom prst="rect">
            <a:avLst/>
          </a:prstGeom>
        </p:spPr>
      </p:pic>
      <p:pic>
        <p:nvPicPr>
          <p:cNvPr id="3" name="Picture 2">
            <a:extLst>
              <a:ext uri="{FF2B5EF4-FFF2-40B4-BE49-F238E27FC236}">
                <a16:creationId xmlns:a16="http://schemas.microsoft.com/office/drawing/2014/main" xmlns="" id="{2012CCE2-2ACD-42A1-9621-016502C40336}"/>
              </a:ext>
            </a:extLst>
          </p:cNvPr>
          <p:cNvPicPr>
            <a:picLocks noChangeAspect="1"/>
          </p:cNvPicPr>
          <p:nvPr/>
        </p:nvPicPr>
        <p:blipFill>
          <a:blip r:embed="rId5"/>
          <a:stretch>
            <a:fillRect/>
          </a:stretch>
        </p:blipFill>
        <p:spPr>
          <a:xfrm>
            <a:off x="5561375" y="2989897"/>
            <a:ext cx="1069249" cy="962324"/>
          </a:xfrm>
          <a:prstGeom prst="rect">
            <a:avLst/>
          </a:prstGeom>
        </p:spPr>
      </p:pic>
      <p:pic>
        <p:nvPicPr>
          <p:cNvPr id="4" name="4D3F20ED">
            <a:hlinkClick r:id="" action="ppaction://media"/>
            <a:extLst>
              <a:ext uri="{FF2B5EF4-FFF2-40B4-BE49-F238E27FC236}">
                <a16:creationId xmlns:a16="http://schemas.microsoft.com/office/drawing/2014/main" xmlns="" id="{7A166C9F-941E-453B-8604-08F1177926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9355" y="1110978"/>
            <a:ext cx="609600" cy="609600"/>
          </a:xfrm>
          <a:prstGeom prst="rect">
            <a:avLst/>
          </a:prstGeom>
        </p:spPr>
      </p:pic>
    </p:spTree>
    <p:extLst>
      <p:ext uri="{BB962C8B-B14F-4D97-AF65-F5344CB8AC3E}">
        <p14:creationId xmlns:p14="http://schemas.microsoft.com/office/powerpoint/2010/main" val="18388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5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2854881"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t>Week </a:t>
            </a:r>
            <a:r>
              <a:rPr lang="en-US" sz="2400" b="1" u="sng" dirty="0" smtClean="0"/>
              <a:t>6</a:t>
            </a:r>
            <a:endParaRPr lang="en-GB" sz="2400" b="1" u="sng" dirty="0"/>
          </a:p>
        </p:txBody>
      </p:sp>
      <p:sp>
        <p:nvSpPr>
          <p:cNvPr id="3" name="Title 1"/>
          <p:cNvSpPr txBox="1">
            <a:spLocks/>
          </p:cNvSpPr>
          <p:nvPr/>
        </p:nvSpPr>
        <p:spPr>
          <a:xfrm>
            <a:off x="109545" y="1357918"/>
            <a:ext cx="7101152"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This week is revision and assessment week. Contact your teacher for the assessment papers. Make sure you have revised all of the words and expressions that we have learned this term. If you don’t have your book at home with your vocab sheet in it, refer back to the vocabulary slides in these PowerPoint slides.</a:t>
            </a:r>
          </a:p>
          <a:p>
            <a:endParaRPr lang="en-US" sz="2400" b="1" dirty="0"/>
          </a:p>
          <a:p>
            <a:r>
              <a:rPr lang="en-US" sz="2400" b="1" dirty="0"/>
              <a:t>There are also some revision activities on the next few slides and some high-frequency words below to learn.   </a:t>
            </a:r>
            <a:endParaRPr lang="en-GB" sz="2400" b="1" dirty="0"/>
          </a:p>
        </p:txBody>
      </p:sp>
      <p:pic>
        <p:nvPicPr>
          <p:cNvPr id="3074" name="Picture 2" descr="Assessment-stamp. Grunge rubber stamp with word assessment inside, vector  illustration. | Can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6401" y="549215"/>
            <a:ext cx="2440142" cy="19643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FD0B67E4-F551-4FF6-B977-940F7B074672}"/>
              </a:ext>
            </a:extLst>
          </p:cNvPr>
          <p:cNvPicPr>
            <a:picLocks noChangeAspect="1"/>
          </p:cNvPicPr>
          <p:nvPr/>
        </p:nvPicPr>
        <p:blipFill>
          <a:blip r:embed="rId3"/>
          <a:stretch>
            <a:fillRect/>
          </a:stretch>
        </p:blipFill>
        <p:spPr>
          <a:xfrm>
            <a:off x="943729" y="4521122"/>
            <a:ext cx="10102814" cy="2104753"/>
          </a:xfrm>
          <a:prstGeom prst="rect">
            <a:avLst/>
          </a:prstGeom>
        </p:spPr>
      </p:pic>
    </p:spTree>
    <p:extLst>
      <p:ext uri="{BB962C8B-B14F-4D97-AF65-F5344CB8AC3E}">
        <p14:creationId xmlns:p14="http://schemas.microsoft.com/office/powerpoint/2010/main" val="800866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8AF0363-BF3A-42BC-8DE0-564D2F7A8188}"/>
              </a:ext>
            </a:extLst>
          </p:cNvPr>
          <p:cNvPicPr>
            <a:picLocks noChangeAspect="1"/>
          </p:cNvPicPr>
          <p:nvPr/>
        </p:nvPicPr>
        <p:blipFill>
          <a:blip r:embed="rId2"/>
          <a:stretch>
            <a:fillRect/>
          </a:stretch>
        </p:blipFill>
        <p:spPr>
          <a:xfrm>
            <a:off x="430811" y="882558"/>
            <a:ext cx="11330378" cy="5092883"/>
          </a:xfrm>
          <a:prstGeom prst="rect">
            <a:avLst/>
          </a:prstGeom>
        </p:spPr>
      </p:pic>
      <p:sp>
        <p:nvSpPr>
          <p:cNvPr id="3" name="TextBox 2">
            <a:extLst>
              <a:ext uri="{FF2B5EF4-FFF2-40B4-BE49-F238E27FC236}">
                <a16:creationId xmlns:a16="http://schemas.microsoft.com/office/drawing/2014/main" xmlns="" id="{E77A0378-92B8-4B32-A7A4-F726C17B6676}"/>
              </a:ext>
            </a:extLst>
          </p:cNvPr>
          <p:cNvSpPr txBox="1"/>
          <p:nvPr/>
        </p:nvSpPr>
        <p:spPr>
          <a:xfrm>
            <a:off x="1293223" y="882558"/>
            <a:ext cx="5016137" cy="646331"/>
          </a:xfrm>
          <a:prstGeom prst="rect">
            <a:avLst/>
          </a:prstGeom>
          <a:solidFill>
            <a:schemeClr val="bg1"/>
          </a:solidFill>
        </p:spPr>
        <p:txBody>
          <a:bodyPr wrap="square" rtlCol="0">
            <a:spAutoFit/>
          </a:bodyPr>
          <a:lstStyle/>
          <a:p>
            <a:r>
              <a:rPr lang="en-US" dirty="0"/>
              <a:t>Complete the gaps with words from the box below. Then translate the text in to English. </a:t>
            </a:r>
            <a:endParaRPr lang="en-GB" dirty="0"/>
          </a:p>
        </p:txBody>
      </p:sp>
      <p:sp>
        <p:nvSpPr>
          <p:cNvPr id="4" name="TextBox 3">
            <a:extLst>
              <a:ext uri="{FF2B5EF4-FFF2-40B4-BE49-F238E27FC236}">
                <a16:creationId xmlns:a16="http://schemas.microsoft.com/office/drawing/2014/main" xmlns="" id="{B3C3A211-D1F2-4341-A46E-277629084695}"/>
              </a:ext>
            </a:extLst>
          </p:cNvPr>
          <p:cNvSpPr txBox="1"/>
          <p:nvPr/>
        </p:nvSpPr>
        <p:spPr>
          <a:xfrm>
            <a:off x="1293223" y="4894216"/>
            <a:ext cx="8351520" cy="369332"/>
          </a:xfrm>
          <a:prstGeom prst="rect">
            <a:avLst/>
          </a:prstGeom>
          <a:solidFill>
            <a:schemeClr val="bg1"/>
          </a:solidFill>
        </p:spPr>
        <p:txBody>
          <a:bodyPr wrap="square" rtlCol="0">
            <a:spAutoFit/>
          </a:bodyPr>
          <a:lstStyle/>
          <a:p>
            <a:r>
              <a:rPr lang="en-US" dirty="0"/>
              <a:t>Write your own dialogue in Spanish like the one in exercise one.. </a:t>
            </a:r>
            <a:endParaRPr lang="en-GB" dirty="0"/>
          </a:p>
        </p:txBody>
      </p:sp>
    </p:spTree>
    <p:extLst>
      <p:ext uri="{BB962C8B-B14F-4D97-AF65-F5344CB8AC3E}">
        <p14:creationId xmlns:p14="http://schemas.microsoft.com/office/powerpoint/2010/main" val="3939435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071274" cy="6851225"/>
          </a:xfrm>
          <a:prstGeom prst="rect">
            <a:avLst/>
          </a:prstGeom>
        </p:spPr>
      </p:pic>
      <p:sp>
        <p:nvSpPr>
          <p:cNvPr id="3" name="TextBox 2">
            <a:extLst>
              <a:ext uri="{FF2B5EF4-FFF2-40B4-BE49-F238E27FC236}">
                <a16:creationId xmlns:a16="http://schemas.microsoft.com/office/drawing/2014/main" xmlns="" id="{9F5ED0AB-A97D-46A4-BF9F-0F91961431A1}"/>
              </a:ext>
            </a:extLst>
          </p:cNvPr>
          <p:cNvSpPr txBox="1"/>
          <p:nvPr/>
        </p:nvSpPr>
        <p:spPr>
          <a:xfrm>
            <a:off x="914401" y="36269"/>
            <a:ext cx="5003074" cy="769441"/>
          </a:xfrm>
          <a:prstGeom prst="rect">
            <a:avLst/>
          </a:prstGeom>
          <a:solidFill>
            <a:schemeClr val="bg1"/>
          </a:solidFill>
        </p:spPr>
        <p:txBody>
          <a:bodyPr wrap="square" rtlCol="0">
            <a:spAutoFit/>
          </a:bodyPr>
          <a:lstStyle/>
          <a:p>
            <a:r>
              <a:rPr lang="en-US" dirty="0"/>
              <a:t>Read the text. Write the letters in the correct order.</a:t>
            </a:r>
          </a:p>
          <a:p>
            <a:r>
              <a:rPr lang="en-US" dirty="0"/>
              <a:t>Example, b…</a:t>
            </a:r>
          </a:p>
          <a:p>
            <a:endParaRPr lang="en-GB" sz="800" dirty="0"/>
          </a:p>
        </p:txBody>
      </p:sp>
      <p:sp>
        <p:nvSpPr>
          <p:cNvPr id="5" name="TextBox 4">
            <a:extLst>
              <a:ext uri="{FF2B5EF4-FFF2-40B4-BE49-F238E27FC236}">
                <a16:creationId xmlns:a16="http://schemas.microsoft.com/office/drawing/2014/main" xmlns="" id="{02F00785-8148-4516-BF5E-FC09D88C96E9}"/>
              </a:ext>
            </a:extLst>
          </p:cNvPr>
          <p:cNvSpPr txBox="1"/>
          <p:nvPr/>
        </p:nvSpPr>
        <p:spPr>
          <a:xfrm>
            <a:off x="914400" y="4340012"/>
            <a:ext cx="7197633" cy="492443"/>
          </a:xfrm>
          <a:prstGeom prst="rect">
            <a:avLst/>
          </a:prstGeom>
          <a:solidFill>
            <a:schemeClr val="bg1"/>
          </a:solidFill>
        </p:spPr>
        <p:txBody>
          <a:bodyPr wrap="square" rtlCol="0">
            <a:spAutoFit/>
          </a:bodyPr>
          <a:lstStyle/>
          <a:p>
            <a:r>
              <a:rPr lang="en-US" dirty="0"/>
              <a:t>How was it? Write 3 positive sentences and 3 negative ones.            </a:t>
            </a:r>
          </a:p>
          <a:p>
            <a:endParaRPr lang="en-GB" sz="800" dirty="0"/>
          </a:p>
        </p:txBody>
      </p:sp>
    </p:spTree>
    <p:extLst>
      <p:ext uri="{BB962C8B-B14F-4D97-AF65-F5344CB8AC3E}">
        <p14:creationId xmlns:p14="http://schemas.microsoft.com/office/powerpoint/2010/main" val="222372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5287"/>
            <a:ext cx="12119496" cy="6351784"/>
          </a:xfrm>
          <a:prstGeom prst="rect">
            <a:avLst/>
          </a:prstGeom>
        </p:spPr>
      </p:pic>
    </p:spTree>
    <p:extLst>
      <p:ext uri="{BB962C8B-B14F-4D97-AF65-F5344CB8AC3E}">
        <p14:creationId xmlns:p14="http://schemas.microsoft.com/office/powerpoint/2010/main" val="3218914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2854881"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t>Week </a:t>
            </a:r>
            <a:r>
              <a:rPr lang="en-US" sz="2400" b="1" u="sng" dirty="0" smtClean="0"/>
              <a:t>7</a:t>
            </a:r>
            <a:endParaRPr lang="en-GB" sz="2400" b="1" u="sng" dirty="0"/>
          </a:p>
        </p:txBody>
      </p:sp>
      <p:sp>
        <p:nvSpPr>
          <p:cNvPr id="3" name="Title 1"/>
          <p:cNvSpPr txBox="1">
            <a:spLocks/>
          </p:cNvSpPr>
          <p:nvPr/>
        </p:nvSpPr>
        <p:spPr>
          <a:xfrm>
            <a:off x="448758" y="1667634"/>
            <a:ext cx="4285474"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400" b="1" dirty="0"/>
          </a:p>
        </p:txBody>
      </p:sp>
      <p:sp>
        <p:nvSpPr>
          <p:cNvPr id="5" name="TextBox 4">
            <a:extLst>
              <a:ext uri="{FF2B5EF4-FFF2-40B4-BE49-F238E27FC236}">
                <a16:creationId xmlns:a16="http://schemas.microsoft.com/office/drawing/2014/main" xmlns="" id="{9DB45A58-A66F-44E1-9132-44927E1645C2}"/>
              </a:ext>
            </a:extLst>
          </p:cNvPr>
          <p:cNvSpPr txBox="1"/>
          <p:nvPr/>
        </p:nvSpPr>
        <p:spPr>
          <a:xfrm>
            <a:off x="448758" y="1266969"/>
            <a:ext cx="6309099" cy="5324535"/>
          </a:xfrm>
          <a:prstGeom prst="rect">
            <a:avLst/>
          </a:prstGeom>
          <a:noFill/>
        </p:spPr>
        <p:txBody>
          <a:bodyPr wrap="square" rtlCol="0">
            <a:spAutoFit/>
          </a:bodyPr>
          <a:lstStyle/>
          <a:p>
            <a:r>
              <a:rPr lang="en-US" sz="2000" dirty="0"/>
              <a:t>Project week:</a:t>
            </a:r>
          </a:p>
          <a:p>
            <a:r>
              <a:rPr lang="en-US" sz="2000" dirty="0"/>
              <a:t>Research an area of Spain or a Spanish speaking country which is popular with tourists. Make a poster or a presentation about the place, please include the following information.</a:t>
            </a:r>
          </a:p>
          <a:p>
            <a:endParaRPr lang="en-US" sz="2000" dirty="0"/>
          </a:p>
          <a:p>
            <a:r>
              <a:rPr lang="en-US" sz="2000" dirty="0"/>
              <a:t>- What is the place called and whereabouts is it?</a:t>
            </a:r>
          </a:p>
          <a:p>
            <a:endParaRPr lang="en-US" sz="2000" dirty="0"/>
          </a:p>
          <a:p>
            <a:r>
              <a:rPr lang="en-US" sz="2000" dirty="0"/>
              <a:t>- What can tourists do there?</a:t>
            </a:r>
          </a:p>
          <a:p>
            <a:endParaRPr lang="en-US" sz="2000" dirty="0"/>
          </a:p>
          <a:p>
            <a:r>
              <a:rPr lang="en-US" sz="2000" dirty="0"/>
              <a:t>- Where can tourists stay? Please find some 		  	examples of accommodation available 		(hotels, campsites, holiday homes </a:t>
            </a:r>
            <a:r>
              <a:rPr lang="en-US" sz="2000" dirty="0" err="1"/>
              <a:t>etc</a:t>
            </a:r>
            <a:r>
              <a:rPr lang="en-US" sz="2000" dirty="0"/>
              <a:t>)</a:t>
            </a:r>
          </a:p>
          <a:p>
            <a:r>
              <a:rPr lang="en-US" sz="2000" dirty="0"/>
              <a:t>	</a:t>
            </a:r>
          </a:p>
          <a:p>
            <a:r>
              <a:rPr lang="en-US" sz="2000" dirty="0"/>
              <a:t>- Find some nice restaurants in the area, are there 		any regional </a:t>
            </a:r>
            <a:r>
              <a:rPr lang="en-US" sz="2000" dirty="0" err="1"/>
              <a:t>specialities</a:t>
            </a:r>
            <a:r>
              <a:rPr lang="en-US" sz="2000" dirty="0"/>
              <a:t>?</a:t>
            </a:r>
          </a:p>
          <a:p>
            <a:endParaRPr lang="en-GB" sz="2000" dirty="0"/>
          </a:p>
        </p:txBody>
      </p:sp>
      <p:pic>
        <p:nvPicPr>
          <p:cNvPr id="7" name="Picture 6">
            <a:extLst>
              <a:ext uri="{FF2B5EF4-FFF2-40B4-BE49-F238E27FC236}">
                <a16:creationId xmlns:a16="http://schemas.microsoft.com/office/drawing/2014/main" xmlns="" id="{A1E9B6F5-0F57-45E4-8627-3C75B00D7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0" y="1667634"/>
            <a:ext cx="3497580" cy="2785110"/>
          </a:xfrm>
          <a:prstGeom prst="rect">
            <a:avLst/>
          </a:prstGeom>
        </p:spPr>
      </p:pic>
    </p:spTree>
    <p:extLst>
      <p:ext uri="{BB962C8B-B14F-4D97-AF65-F5344CB8AC3E}">
        <p14:creationId xmlns:p14="http://schemas.microsoft.com/office/powerpoint/2010/main" val="1931313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75E3017-9B68-42DC-82FF-1F54E4B929E9}"/>
              </a:ext>
            </a:extLst>
          </p:cNvPr>
          <p:cNvPicPr>
            <a:picLocks noChangeAspect="1"/>
          </p:cNvPicPr>
          <p:nvPr/>
        </p:nvPicPr>
        <p:blipFill>
          <a:blip r:embed="rId2"/>
          <a:stretch>
            <a:fillRect/>
          </a:stretch>
        </p:blipFill>
        <p:spPr>
          <a:xfrm>
            <a:off x="1079311" y="2856324"/>
            <a:ext cx="10480630" cy="2159813"/>
          </a:xfrm>
          <a:prstGeom prst="rect">
            <a:avLst/>
          </a:prstGeom>
        </p:spPr>
      </p:pic>
    </p:spTree>
    <p:extLst>
      <p:ext uri="{BB962C8B-B14F-4D97-AF65-F5344CB8AC3E}">
        <p14:creationId xmlns:p14="http://schemas.microsoft.com/office/powerpoint/2010/main" val="298166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301802" y="180573"/>
            <a:ext cx="9250788" cy="6677427"/>
          </a:xfrm>
          <a:prstGeom prst="rect">
            <a:avLst/>
          </a:prstGeom>
        </p:spPr>
      </p:pic>
      <p:pic>
        <p:nvPicPr>
          <p:cNvPr id="4" name="Picture 3">
            <a:extLst>
              <a:ext uri="{FF2B5EF4-FFF2-40B4-BE49-F238E27FC236}">
                <a16:creationId xmlns:a16="http://schemas.microsoft.com/office/drawing/2014/main" xmlns="" id="{4481405E-1900-4213-83BF-84311C88CD87}"/>
              </a:ext>
            </a:extLst>
          </p:cNvPr>
          <p:cNvPicPr>
            <a:picLocks noChangeAspect="1"/>
          </p:cNvPicPr>
          <p:nvPr/>
        </p:nvPicPr>
        <p:blipFill>
          <a:blip r:embed="rId5"/>
          <a:stretch>
            <a:fillRect/>
          </a:stretch>
        </p:blipFill>
        <p:spPr>
          <a:xfrm>
            <a:off x="7993923" y="180573"/>
            <a:ext cx="928007" cy="769269"/>
          </a:xfrm>
          <a:prstGeom prst="rect">
            <a:avLst/>
          </a:prstGeom>
        </p:spPr>
      </p:pic>
      <p:pic>
        <p:nvPicPr>
          <p:cNvPr id="5" name="AABE5976">
            <a:hlinkClick r:id="" action="ppaction://media"/>
            <a:extLst>
              <a:ext uri="{FF2B5EF4-FFF2-40B4-BE49-F238E27FC236}">
                <a16:creationId xmlns:a16="http://schemas.microsoft.com/office/drawing/2014/main" xmlns="" id="{AE1C356B-363A-481A-BFE1-D6E0CCA738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389" y="556544"/>
            <a:ext cx="609600" cy="609600"/>
          </a:xfrm>
          <a:prstGeom prst="rect">
            <a:avLst/>
          </a:prstGeom>
        </p:spPr>
      </p:pic>
    </p:spTree>
    <p:extLst>
      <p:ext uri="{BB962C8B-B14F-4D97-AF65-F5344CB8AC3E}">
        <p14:creationId xmlns:p14="http://schemas.microsoft.com/office/powerpoint/2010/main" val="296250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6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56F9616-7F9F-4A3C-8A1B-E256071F8CD6}"/>
              </a:ext>
            </a:extLst>
          </p:cNvPr>
          <p:cNvPicPr>
            <a:picLocks noChangeAspect="1"/>
          </p:cNvPicPr>
          <p:nvPr/>
        </p:nvPicPr>
        <p:blipFill>
          <a:blip r:embed="rId2"/>
          <a:stretch>
            <a:fillRect/>
          </a:stretch>
        </p:blipFill>
        <p:spPr>
          <a:xfrm>
            <a:off x="3635420" y="2141492"/>
            <a:ext cx="4921159" cy="3209452"/>
          </a:xfrm>
          <a:prstGeom prst="rect">
            <a:avLst/>
          </a:prstGeom>
        </p:spPr>
      </p:pic>
      <p:sp>
        <p:nvSpPr>
          <p:cNvPr id="3" name="TextBox 2">
            <a:extLst>
              <a:ext uri="{FF2B5EF4-FFF2-40B4-BE49-F238E27FC236}">
                <a16:creationId xmlns:a16="http://schemas.microsoft.com/office/drawing/2014/main" xmlns="" id="{60D47576-878B-4C66-8A39-C62CBB456BA0}"/>
              </a:ext>
            </a:extLst>
          </p:cNvPr>
          <p:cNvSpPr txBox="1"/>
          <p:nvPr/>
        </p:nvSpPr>
        <p:spPr>
          <a:xfrm>
            <a:off x="3056709" y="1449569"/>
            <a:ext cx="6426926" cy="492443"/>
          </a:xfrm>
          <a:prstGeom prst="rect">
            <a:avLst/>
          </a:prstGeom>
          <a:noFill/>
        </p:spPr>
        <p:txBody>
          <a:bodyPr wrap="square" rtlCol="0">
            <a:spAutoFit/>
          </a:bodyPr>
          <a:lstStyle/>
          <a:p>
            <a:r>
              <a:rPr lang="en-US" sz="2600" dirty="0"/>
              <a:t>Make a note of the following…</a:t>
            </a:r>
            <a:endParaRPr lang="en-GB" sz="2600" dirty="0"/>
          </a:p>
        </p:txBody>
      </p:sp>
    </p:spTree>
    <p:extLst>
      <p:ext uri="{BB962C8B-B14F-4D97-AF65-F5344CB8AC3E}">
        <p14:creationId xmlns:p14="http://schemas.microsoft.com/office/powerpoint/2010/main" val="2890374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EF186A0-1A6D-4E69-AD9C-4D962D4826B6}"/>
              </a:ext>
            </a:extLst>
          </p:cNvPr>
          <p:cNvPicPr>
            <a:picLocks noChangeAspect="1"/>
          </p:cNvPicPr>
          <p:nvPr/>
        </p:nvPicPr>
        <p:blipFill>
          <a:blip r:embed="rId2"/>
          <a:stretch>
            <a:fillRect/>
          </a:stretch>
        </p:blipFill>
        <p:spPr>
          <a:xfrm>
            <a:off x="1781419" y="2091145"/>
            <a:ext cx="8629162" cy="2675709"/>
          </a:xfrm>
          <a:prstGeom prst="rect">
            <a:avLst/>
          </a:prstGeom>
        </p:spPr>
      </p:pic>
      <p:pic>
        <p:nvPicPr>
          <p:cNvPr id="3" name="Picture 2">
            <a:extLst>
              <a:ext uri="{FF2B5EF4-FFF2-40B4-BE49-F238E27FC236}">
                <a16:creationId xmlns:a16="http://schemas.microsoft.com/office/drawing/2014/main" xmlns="" id="{0E239492-1102-4796-A0A1-B36351DE1223}"/>
              </a:ext>
            </a:extLst>
          </p:cNvPr>
          <p:cNvPicPr>
            <a:picLocks noChangeAspect="1"/>
          </p:cNvPicPr>
          <p:nvPr/>
        </p:nvPicPr>
        <p:blipFill>
          <a:blip r:embed="rId3"/>
          <a:stretch>
            <a:fillRect/>
          </a:stretch>
        </p:blipFill>
        <p:spPr>
          <a:xfrm>
            <a:off x="7143341" y="644433"/>
            <a:ext cx="3859312" cy="1053737"/>
          </a:xfrm>
          <a:prstGeom prst="rect">
            <a:avLst/>
          </a:prstGeom>
        </p:spPr>
      </p:pic>
    </p:spTree>
    <p:extLst>
      <p:ext uri="{BB962C8B-B14F-4D97-AF65-F5344CB8AC3E}">
        <p14:creationId xmlns:p14="http://schemas.microsoft.com/office/powerpoint/2010/main" val="4165008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734" y="0"/>
            <a:ext cx="11254300" cy="6841643"/>
          </a:xfrm>
          <a:prstGeom prst="rect">
            <a:avLst/>
          </a:prstGeom>
        </p:spPr>
      </p:pic>
    </p:spTree>
    <p:extLst>
      <p:ext uri="{BB962C8B-B14F-4D97-AF65-F5344CB8AC3E}">
        <p14:creationId xmlns:p14="http://schemas.microsoft.com/office/powerpoint/2010/main" val="2296586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B1A7001-8473-4881-BE59-C65AC9F300A8}"/>
              </a:ext>
            </a:extLst>
          </p:cNvPr>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2 </a:t>
            </a:r>
            <a:r>
              <a:rPr lang="en-US" sz="2400" b="1" dirty="0" smtClean="0"/>
              <a:t>–vocab</a:t>
            </a:r>
            <a:endParaRPr lang="en-GB" sz="2400" b="1" dirty="0"/>
          </a:p>
        </p:txBody>
      </p:sp>
      <p:pic>
        <p:nvPicPr>
          <p:cNvPr id="2" name="Picture 1">
            <a:extLst>
              <a:ext uri="{FF2B5EF4-FFF2-40B4-BE49-F238E27FC236}">
                <a16:creationId xmlns:a16="http://schemas.microsoft.com/office/drawing/2014/main" xmlns="" id="{BBB8D8B5-F991-4D05-A0C4-F5C432715684}"/>
              </a:ext>
            </a:extLst>
          </p:cNvPr>
          <p:cNvPicPr>
            <a:picLocks noChangeAspect="1"/>
          </p:cNvPicPr>
          <p:nvPr/>
        </p:nvPicPr>
        <p:blipFill>
          <a:blip r:embed="rId2"/>
          <a:stretch>
            <a:fillRect/>
          </a:stretch>
        </p:blipFill>
        <p:spPr>
          <a:xfrm>
            <a:off x="1021760" y="1898060"/>
            <a:ext cx="10559805" cy="3758157"/>
          </a:xfrm>
          <a:prstGeom prst="rect">
            <a:avLst/>
          </a:prstGeom>
        </p:spPr>
      </p:pic>
      <p:sp>
        <p:nvSpPr>
          <p:cNvPr id="5" name="TextBox 4">
            <a:extLst>
              <a:ext uri="{FF2B5EF4-FFF2-40B4-BE49-F238E27FC236}">
                <a16:creationId xmlns:a16="http://schemas.microsoft.com/office/drawing/2014/main" xmlns="" id="{ECB0CA0B-B704-47E9-8EEE-696B183CC961}"/>
              </a:ext>
            </a:extLst>
          </p:cNvPr>
          <p:cNvSpPr txBox="1"/>
          <p:nvPr/>
        </p:nvSpPr>
        <p:spPr>
          <a:xfrm>
            <a:off x="6592329" y="39540"/>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958282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586</Words>
  <Application>Microsoft Office PowerPoint</Application>
  <PresentationFormat>Widescreen</PresentationFormat>
  <Paragraphs>47</Paragraphs>
  <Slides>36</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18</cp:revision>
  <dcterms:created xsi:type="dcterms:W3CDTF">2021-09-01T11:16:35Z</dcterms:created>
  <dcterms:modified xsi:type="dcterms:W3CDTF">2023-01-19T15:44:59Z</dcterms:modified>
</cp:coreProperties>
</file>