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7" r:id="rId3"/>
    <p:sldId id="257" r:id="rId4"/>
    <p:sldId id="289" r:id="rId5"/>
    <p:sldId id="290" r:id="rId6"/>
    <p:sldId id="288" r:id="rId7"/>
    <p:sldId id="258" r:id="rId8"/>
    <p:sldId id="292" r:id="rId9"/>
    <p:sldId id="291" r:id="rId10"/>
    <p:sldId id="293" r:id="rId11"/>
    <p:sldId id="294" r:id="rId12"/>
    <p:sldId id="259" r:id="rId13"/>
    <p:sldId id="295" r:id="rId14"/>
    <p:sldId id="297" r:id="rId15"/>
    <p:sldId id="296" r:id="rId16"/>
    <p:sldId id="260" r:id="rId17"/>
    <p:sldId id="298" r:id="rId18"/>
    <p:sldId id="299" r:id="rId19"/>
    <p:sldId id="300" r:id="rId20"/>
    <p:sldId id="301" r:id="rId21"/>
    <p:sldId id="261" r:id="rId22"/>
    <p:sldId id="302" r:id="rId23"/>
    <p:sldId id="303" r:id="rId24"/>
    <p:sldId id="267" r:id="rId25"/>
    <p:sldId id="263"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2" d="100"/>
          <a:sy n="92" d="100"/>
        </p:scale>
        <p:origin x="9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19/01/2023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19/01/2023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19/01/2023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19/01/2023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assroom.thenational.academy/subjects-by-key-stag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9.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9.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9.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9.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9.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file:///\\prime\department\Languages\GERMAN\Echo%202\Echo%202%20CDs\Echo%202%20CD%201\29%20Ex5.wma" TargetMode="Externa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767" y="179161"/>
            <a:ext cx="10641732" cy="6370975"/>
          </a:xfrm>
          <a:prstGeom prst="rect">
            <a:avLst/>
          </a:prstGeom>
        </p:spPr>
        <p:txBody>
          <a:bodyPr wrap="square">
            <a:spAutoFit/>
          </a:bodyPr>
          <a:lstStyle/>
          <a:p>
            <a:r>
              <a:rPr lang="en-GB" sz="2400" b="1" u="sng" dirty="0">
                <a:effectLst/>
                <a:latin typeface="Calibri" panose="020F0502020204030204" pitchFamily="34" charset="0"/>
                <a:ea typeface="Calibri" panose="020F0502020204030204" pitchFamily="34" charset="0"/>
                <a:cs typeface="Times New Roman" panose="02020603050405020304" pitchFamily="18" charset="0"/>
              </a:rPr>
              <a:t>Year 8 German TERM 6</a:t>
            </a:r>
            <a:r>
              <a:rPr lang="en-GB" sz="2400" b="1" dirty="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a:latin typeface="Calibri" panose="020F0502020204030204" pitchFamily="34" charset="0"/>
                <a:cs typeface="Times New Roman" panose="02020603050405020304" pitchFamily="18" charset="0"/>
              </a:rPr>
              <a:t>Echo 2 textbook, chapter 2</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a:t>
            </a:r>
            <a:r>
              <a:rPr lang="en-GB" sz="2400" b="1" dirty="0" smtClean="0">
                <a:latin typeface="Calibri" panose="020F0502020204030204" pitchFamily="34" charset="0"/>
                <a:cs typeface="Times New Roman" panose="02020603050405020304" pitchFamily="18" charset="0"/>
              </a:rPr>
              <a:t>love4langs</a:t>
            </a:r>
            <a:endParaRPr lang="en-GB" sz="2400" b="1" dirty="0">
              <a:latin typeface="Calibri" panose="020F0502020204030204" pitchFamily="34" charset="0"/>
              <a:cs typeface="Times New Roman" panose="02020603050405020304" pitchFamily="18" charset="0"/>
            </a:endParaRP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2"/>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343918" y="3283183"/>
            <a:ext cx="1420298" cy="859997"/>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10468521" y="179161"/>
            <a:ext cx="1300480" cy="789940"/>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3AD114F-E08F-4A9D-845F-AB83AF6E5D6D}"/>
              </a:ext>
            </a:extLst>
          </p:cNvPr>
          <p:cNvPicPr>
            <a:picLocks noChangeAspect="1"/>
          </p:cNvPicPr>
          <p:nvPr/>
        </p:nvPicPr>
        <p:blipFill>
          <a:blip r:embed="rId4"/>
          <a:stretch>
            <a:fillRect/>
          </a:stretch>
        </p:blipFill>
        <p:spPr>
          <a:xfrm>
            <a:off x="2384891" y="-1"/>
            <a:ext cx="4824045" cy="6774835"/>
          </a:xfrm>
          <a:prstGeom prst="rect">
            <a:avLst/>
          </a:prstGeom>
        </p:spPr>
      </p:pic>
      <p:sp>
        <p:nvSpPr>
          <p:cNvPr id="3" name="TextBox 2">
            <a:extLst>
              <a:ext uri="{FF2B5EF4-FFF2-40B4-BE49-F238E27FC236}">
                <a16:creationId xmlns:a16="http://schemas.microsoft.com/office/drawing/2014/main" xmlns="" id="{061A3A62-2190-4EA0-BD33-7F551622DA74}"/>
              </a:ext>
            </a:extLst>
          </p:cNvPr>
          <p:cNvSpPr txBox="1"/>
          <p:nvPr/>
        </p:nvSpPr>
        <p:spPr>
          <a:xfrm>
            <a:off x="5939598" y="3950662"/>
            <a:ext cx="6648994" cy="2893100"/>
          </a:xfrm>
          <a:prstGeom prst="rect">
            <a:avLst/>
          </a:prstGeom>
          <a:solidFill>
            <a:schemeClr val="bg1"/>
          </a:solidFill>
        </p:spPr>
        <p:txBody>
          <a:bodyPr wrap="square" rtlCol="0">
            <a:spAutoFit/>
          </a:bodyPr>
          <a:lstStyle/>
          <a:p>
            <a:r>
              <a:rPr lang="en-US" sz="2600" dirty="0"/>
              <a:t>Listen to the recording. Write down 1-5. What does each person order from the menu? Write down the letters of the things they order.</a:t>
            </a:r>
          </a:p>
          <a:p>
            <a:r>
              <a:rPr lang="en-US" sz="2600" dirty="0"/>
              <a:t>Example, 1 a,….</a:t>
            </a:r>
          </a:p>
          <a:p>
            <a:endParaRPr lang="en-US" sz="2600" dirty="0"/>
          </a:p>
          <a:p>
            <a:endParaRPr lang="en-US" sz="2600" dirty="0"/>
          </a:p>
          <a:p>
            <a:endParaRPr lang="en-GB" sz="2600" dirty="0"/>
          </a:p>
        </p:txBody>
      </p:sp>
      <p:pic>
        <p:nvPicPr>
          <p:cNvPr id="5" name="21 Ex2">
            <a:hlinkClick r:id="" action="ppaction://media"/>
            <a:extLst>
              <a:ext uri="{FF2B5EF4-FFF2-40B4-BE49-F238E27FC236}">
                <a16:creationId xmlns:a16="http://schemas.microsoft.com/office/drawing/2014/main" xmlns="" id="{321B4FC9-BD70-4A38-B294-9A361BB43A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4495" y="562338"/>
            <a:ext cx="609600" cy="609600"/>
          </a:xfrm>
          <a:prstGeom prst="rect">
            <a:avLst/>
          </a:prstGeom>
        </p:spPr>
      </p:pic>
    </p:spTree>
    <p:extLst>
      <p:ext uri="{BB962C8B-B14F-4D97-AF65-F5344CB8AC3E}">
        <p14:creationId xmlns:p14="http://schemas.microsoft.com/office/powerpoint/2010/main" val="202435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6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47E26EE-951A-4C80-BE94-F84D7837A49E}"/>
              </a:ext>
            </a:extLst>
          </p:cNvPr>
          <p:cNvPicPr>
            <a:picLocks noChangeAspect="1"/>
          </p:cNvPicPr>
          <p:nvPr/>
        </p:nvPicPr>
        <p:blipFill>
          <a:blip r:embed="rId2"/>
          <a:stretch>
            <a:fillRect/>
          </a:stretch>
        </p:blipFill>
        <p:spPr>
          <a:xfrm>
            <a:off x="1197632" y="0"/>
            <a:ext cx="10219305" cy="6718082"/>
          </a:xfrm>
          <a:prstGeom prst="rect">
            <a:avLst/>
          </a:prstGeom>
        </p:spPr>
      </p:pic>
      <p:sp>
        <p:nvSpPr>
          <p:cNvPr id="3" name="TextBox 2">
            <a:extLst>
              <a:ext uri="{FF2B5EF4-FFF2-40B4-BE49-F238E27FC236}">
                <a16:creationId xmlns:a16="http://schemas.microsoft.com/office/drawing/2014/main" xmlns="" id="{C002910B-2C1D-40BE-B76E-2215753C7E28}"/>
              </a:ext>
            </a:extLst>
          </p:cNvPr>
          <p:cNvSpPr txBox="1"/>
          <p:nvPr/>
        </p:nvSpPr>
        <p:spPr>
          <a:xfrm>
            <a:off x="6096000" y="5460274"/>
            <a:ext cx="5229497" cy="1292662"/>
          </a:xfrm>
          <a:prstGeom prst="rect">
            <a:avLst/>
          </a:prstGeom>
          <a:solidFill>
            <a:schemeClr val="bg1"/>
          </a:solidFill>
        </p:spPr>
        <p:txBody>
          <a:bodyPr wrap="square" rtlCol="0">
            <a:spAutoFit/>
          </a:bodyPr>
          <a:lstStyle/>
          <a:p>
            <a:r>
              <a:rPr lang="en-US" sz="2600" dirty="0"/>
              <a:t>What did Marta and Thomas eat?</a:t>
            </a:r>
          </a:p>
          <a:p>
            <a:endParaRPr lang="en-US" sz="2600" dirty="0"/>
          </a:p>
          <a:p>
            <a:endParaRPr lang="en-GB" sz="2600" dirty="0"/>
          </a:p>
        </p:txBody>
      </p:sp>
      <p:sp>
        <p:nvSpPr>
          <p:cNvPr id="4" name="TextBox 3">
            <a:extLst>
              <a:ext uri="{FF2B5EF4-FFF2-40B4-BE49-F238E27FC236}">
                <a16:creationId xmlns:a16="http://schemas.microsoft.com/office/drawing/2014/main" xmlns="" id="{9680879B-F844-449B-9AA9-63D9EB90D196}"/>
              </a:ext>
            </a:extLst>
          </p:cNvPr>
          <p:cNvSpPr txBox="1"/>
          <p:nvPr/>
        </p:nvSpPr>
        <p:spPr>
          <a:xfrm>
            <a:off x="7367451" y="69649"/>
            <a:ext cx="3187337" cy="646331"/>
          </a:xfrm>
          <a:prstGeom prst="rect">
            <a:avLst/>
          </a:prstGeom>
          <a:noFill/>
        </p:spPr>
        <p:txBody>
          <a:bodyPr wrap="square" rtlCol="0">
            <a:spAutoFit/>
          </a:bodyPr>
          <a:lstStyle/>
          <a:p>
            <a:r>
              <a:rPr lang="en-US" dirty="0"/>
              <a:t>Ich </a:t>
            </a:r>
            <a:r>
              <a:rPr lang="en-US" dirty="0" err="1"/>
              <a:t>habe</a:t>
            </a:r>
            <a:r>
              <a:rPr lang="en-US" dirty="0"/>
              <a:t> </a:t>
            </a:r>
            <a:r>
              <a:rPr lang="en-US" dirty="0" err="1"/>
              <a:t>gegessen</a:t>
            </a:r>
            <a:r>
              <a:rPr lang="en-US" dirty="0"/>
              <a:t> = I ate</a:t>
            </a:r>
          </a:p>
          <a:p>
            <a:r>
              <a:rPr lang="en-US" dirty="0"/>
              <a:t>Ich </a:t>
            </a:r>
            <a:r>
              <a:rPr lang="en-US" dirty="0" err="1"/>
              <a:t>habe</a:t>
            </a:r>
            <a:r>
              <a:rPr lang="en-US" dirty="0"/>
              <a:t> </a:t>
            </a:r>
            <a:r>
              <a:rPr lang="en-US" dirty="0" err="1"/>
              <a:t>getrunken</a:t>
            </a:r>
            <a:r>
              <a:rPr lang="en-US" dirty="0"/>
              <a:t> = I drank</a:t>
            </a:r>
            <a:endParaRPr lang="en-GB" dirty="0"/>
          </a:p>
        </p:txBody>
      </p:sp>
    </p:spTree>
    <p:extLst>
      <p:ext uri="{BB962C8B-B14F-4D97-AF65-F5344CB8AC3E}">
        <p14:creationId xmlns:p14="http://schemas.microsoft.com/office/powerpoint/2010/main" val="1753743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1191" y="3080563"/>
            <a:ext cx="4954346" cy="3545312"/>
          </a:xfrm>
          <a:prstGeom prst="rect">
            <a:avLst/>
          </a:prstGeom>
        </p:spPr>
      </p:pic>
      <p:pic>
        <p:nvPicPr>
          <p:cNvPr id="3" name="Picture 2"/>
          <p:cNvPicPr>
            <a:picLocks noChangeAspect="1"/>
          </p:cNvPicPr>
          <p:nvPr/>
        </p:nvPicPr>
        <p:blipFill>
          <a:blip r:embed="rId3"/>
          <a:stretch>
            <a:fillRect/>
          </a:stretch>
        </p:blipFill>
        <p:spPr>
          <a:xfrm>
            <a:off x="6946244" y="1554173"/>
            <a:ext cx="4930664" cy="5218918"/>
          </a:xfrm>
          <a:prstGeom prst="rect">
            <a:avLst/>
          </a:prstGeom>
        </p:spPr>
      </p:pic>
      <p:sp>
        <p:nvSpPr>
          <p:cNvPr id="4" name="Title 1">
            <a:extLst>
              <a:ext uri="{FF2B5EF4-FFF2-40B4-BE49-F238E27FC236}">
                <a16:creationId xmlns:a16="http://schemas.microsoft.com/office/drawing/2014/main" xmlns="" id="{ABDF1105-20DD-464C-A4B1-9B6DE7CD112C}"/>
              </a:ext>
            </a:extLst>
          </p:cNvPr>
          <p:cNvSpPr txBox="1">
            <a:spLocks/>
          </p:cNvSpPr>
          <p:nvPr/>
        </p:nvSpPr>
        <p:spPr>
          <a:xfrm>
            <a:off x="109545" y="232125"/>
            <a:ext cx="3574559"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3 </a:t>
            </a:r>
            <a:r>
              <a:rPr lang="en-US" sz="2400" b="1" dirty="0" smtClean="0"/>
              <a:t>–vocab</a:t>
            </a:r>
            <a:endParaRPr lang="en-GB" sz="2400" b="1" dirty="0"/>
          </a:p>
        </p:txBody>
      </p:sp>
      <p:sp>
        <p:nvSpPr>
          <p:cNvPr id="5" name="TextBox 4">
            <a:extLst>
              <a:ext uri="{FF2B5EF4-FFF2-40B4-BE49-F238E27FC236}">
                <a16:creationId xmlns:a16="http://schemas.microsoft.com/office/drawing/2014/main" xmlns="" id="{E760F52D-C0BB-4475-9672-05037285F6C3}"/>
              </a:ext>
            </a:extLst>
          </p:cNvPr>
          <p:cNvSpPr txBox="1"/>
          <p:nvPr/>
        </p:nvSpPr>
        <p:spPr>
          <a:xfrm>
            <a:off x="315092" y="1279025"/>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1142882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47CCCAA-8965-49AD-A047-D0A0C09568E2}"/>
              </a:ext>
            </a:extLst>
          </p:cNvPr>
          <p:cNvPicPr>
            <a:picLocks noChangeAspect="1"/>
          </p:cNvPicPr>
          <p:nvPr/>
        </p:nvPicPr>
        <p:blipFill>
          <a:blip r:embed="rId2"/>
          <a:stretch>
            <a:fillRect/>
          </a:stretch>
        </p:blipFill>
        <p:spPr>
          <a:xfrm>
            <a:off x="1105444" y="204243"/>
            <a:ext cx="9749790" cy="5299483"/>
          </a:xfrm>
          <a:prstGeom prst="rect">
            <a:avLst/>
          </a:prstGeom>
        </p:spPr>
      </p:pic>
      <p:sp>
        <p:nvSpPr>
          <p:cNvPr id="3" name="TextBox 2">
            <a:extLst>
              <a:ext uri="{FF2B5EF4-FFF2-40B4-BE49-F238E27FC236}">
                <a16:creationId xmlns:a16="http://schemas.microsoft.com/office/drawing/2014/main" xmlns="" id="{12CDAF62-C6AA-4E99-94B7-3D4330254E5D}"/>
              </a:ext>
            </a:extLst>
          </p:cNvPr>
          <p:cNvSpPr txBox="1"/>
          <p:nvPr/>
        </p:nvSpPr>
        <p:spPr>
          <a:xfrm>
            <a:off x="483325" y="5225143"/>
            <a:ext cx="2939143" cy="892552"/>
          </a:xfrm>
          <a:prstGeom prst="rect">
            <a:avLst/>
          </a:prstGeom>
          <a:solidFill>
            <a:schemeClr val="bg1"/>
          </a:solidFill>
        </p:spPr>
        <p:txBody>
          <a:bodyPr wrap="square" rtlCol="0">
            <a:spAutoFit/>
          </a:bodyPr>
          <a:lstStyle/>
          <a:p>
            <a:r>
              <a:rPr lang="en-US" sz="2600" dirty="0"/>
              <a:t>Label the items 1-10 in German</a:t>
            </a:r>
            <a:endParaRPr lang="en-GB" sz="2600" dirty="0"/>
          </a:p>
        </p:txBody>
      </p:sp>
    </p:spTree>
    <p:extLst>
      <p:ext uri="{BB962C8B-B14F-4D97-AF65-F5344CB8AC3E}">
        <p14:creationId xmlns:p14="http://schemas.microsoft.com/office/powerpoint/2010/main" val="3199992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16A471A-B67C-4C2E-9AAA-0906CF8814AA}"/>
              </a:ext>
            </a:extLst>
          </p:cNvPr>
          <p:cNvPicPr>
            <a:picLocks noChangeAspect="1"/>
          </p:cNvPicPr>
          <p:nvPr/>
        </p:nvPicPr>
        <p:blipFill>
          <a:blip r:embed="rId2"/>
          <a:stretch>
            <a:fillRect/>
          </a:stretch>
        </p:blipFill>
        <p:spPr>
          <a:xfrm>
            <a:off x="3373483" y="2605631"/>
            <a:ext cx="5445034" cy="2926706"/>
          </a:xfrm>
          <a:prstGeom prst="rect">
            <a:avLst/>
          </a:prstGeom>
        </p:spPr>
      </p:pic>
      <p:sp>
        <p:nvSpPr>
          <p:cNvPr id="3" name="TextBox 2">
            <a:extLst>
              <a:ext uri="{FF2B5EF4-FFF2-40B4-BE49-F238E27FC236}">
                <a16:creationId xmlns:a16="http://schemas.microsoft.com/office/drawing/2014/main" xmlns="" id="{4A84DC28-CE89-435C-8DE3-C6C5E66F48C2}"/>
              </a:ext>
            </a:extLst>
          </p:cNvPr>
          <p:cNvSpPr txBox="1"/>
          <p:nvPr/>
        </p:nvSpPr>
        <p:spPr>
          <a:xfrm>
            <a:off x="3605348" y="1611765"/>
            <a:ext cx="4715691" cy="492443"/>
          </a:xfrm>
          <a:prstGeom prst="rect">
            <a:avLst/>
          </a:prstGeom>
          <a:noFill/>
        </p:spPr>
        <p:txBody>
          <a:bodyPr wrap="square" rtlCol="0">
            <a:spAutoFit/>
          </a:bodyPr>
          <a:lstStyle/>
          <a:p>
            <a:r>
              <a:rPr lang="en-US" sz="2600" dirty="0"/>
              <a:t>Remember…</a:t>
            </a:r>
            <a:endParaRPr lang="en-GB" sz="2600" dirty="0"/>
          </a:p>
        </p:txBody>
      </p:sp>
    </p:spTree>
    <p:extLst>
      <p:ext uri="{BB962C8B-B14F-4D97-AF65-F5344CB8AC3E}">
        <p14:creationId xmlns:p14="http://schemas.microsoft.com/office/powerpoint/2010/main" val="2917805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A42262B-D19A-43DD-A952-6AFDC44447B3}"/>
              </a:ext>
            </a:extLst>
          </p:cNvPr>
          <p:cNvPicPr>
            <a:picLocks noChangeAspect="1"/>
          </p:cNvPicPr>
          <p:nvPr/>
        </p:nvPicPr>
        <p:blipFill>
          <a:blip r:embed="rId4"/>
          <a:stretch>
            <a:fillRect/>
          </a:stretch>
        </p:blipFill>
        <p:spPr>
          <a:xfrm>
            <a:off x="2630624" y="906326"/>
            <a:ext cx="7755070" cy="2347232"/>
          </a:xfrm>
          <a:prstGeom prst="rect">
            <a:avLst/>
          </a:prstGeom>
        </p:spPr>
      </p:pic>
      <p:pic>
        <p:nvPicPr>
          <p:cNvPr id="3" name="23 Einheit 3 Ex2">
            <a:hlinkClick r:id="" action="ppaction://media"/>
            <a:extLst>
              <a:ext uri="{FF2B5EF4-FFF2-40B4-BE49-F238E27FC236}">
                <a16:creationId xmlns:a16="http://schemas.microsoft.com/office/drawing/2014/main" xmlns="" id="{12BC8C31-3AE2-4200-BC1A-3932D9E522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8909" y="601526"/>
            <a:ext cx="609600" cy="609600"/>
          </a:xfrm>
          <a:prstGeom prst="rect">
            <a:avLst/>
          </a:prstGeom>
        </p:spPr>
      </p:pic>
      <p:sp>
        <p:nvSpPr>
          <p:cNvPr id="4" name="TextBox 3">
            <a:extLst>
              <a:ext uri="{FF2B5EF4-FFF2-40B4-BE49-F238E27FC236}">
                <a16:creationId xmlns:a16="http://schemas.microsoft.com/office/drawing/2014/main" xmlns="" id="{FAB11037-4C59-4E8D-BDF2-C2356EAAEF15}"/>
              </a:ext>
            </a:extLst>
          </p:cNvPr>
          <p:cNvSpPr txBox="1"/>
          <p:nvPr/>
        </p:nvSpPr>
        <p:spPr>
          <a:xfrm>
            <a:off x="4336868" y="155250"/>
            <a:ext cx="7445828" cy="892552"/>
          </a:xfrm>
          <a:prstGeom prst="rect">
            <a:avLst/>
          </a:prstGeom>
          <a:solidFill>
            <a:schemeClr val="bg1"/>
          </a:solidFill>
        </p:spPr>
        <p:txBody>
          <a:bodyPr wrap="square" rtlCol="0">
            <a:spAutoFit/>
          </a:bodyPr>
          <a:lstStyle/>
          <a:p>
            <a:r>
              <a:rPr lang="en-US" sz="2600" dirty="0"/>
              <a:t>Listen to the recording. What do they like and what don’t they like?</a:t>
            </a:r>
            <a:endParaRPr lang="en-GB" sz="2600" dirty="0"/>
          </a:p>
        </p:txBody>
      </p:sp>
      <p:sp>
        <p:nvSpPr>
          <p:cNvPr id="5" name="TextBox 4">
            <a:extLst>
              <a:ext uri="{FF2B5EF4-FFF2-40B4-BE49-F238E27FC236}">
                <a16:creationId xmlns:a16="http://schemas.microsoft.com/office/drawing/2014/main" xmlns="" id="{F5E18374-0F3E-406F-913F-F705D25E7A1E}"/>
              </a:ext>
            </a:extLst>
          </p:cNvPr>
          <p:cNvSpPr txBox="1"/>
          <p:nvPr/>
        </p:nvSpPr>
        <p:spPr>
          <a:xfrm>
            <a:off x="1040675" y="4767943"/>
            <a:ext cx="10110650" cy="492443"/>
          </a:xfrm>
          <a:prstGeom prst="rect">
            <a:avLst/>
          </a:prstGeom>
          <a:noFill/>
        </p:spPr>
        <p:txBody>
          <a:bodyPr wrap="square" rtlCol="0">
            <a:spAutoFit/>
          </a:bodyPr>
          <a:lstStyle/>
          <a:p>
            <a:r>
              <a:rPr lang="en-US" sz="2600" dirty="0"/>
              <a:t>Now make a list in German of the foods and drinks you like and don’t like. </a:t>
            </a:r>
            <a:endParaRPr lang="en-GB" sz="2600" dirty="0"/>
          </a:p>
        </p:txBody>
      </p:sp>
    </p:spTree>
    <p:extLst>
      <p:ext uri="{BB962C8B-B14F-4D97-AF65-F5344CB8AC3E}">
        <p14:creationId xmlns:p14="http://schemas.microsoft.com/office/powerpoint/2010/main" val="134652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8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2454" y="3429000"/>
            <a:ext cx="4679655" cy="1769138"/>
          </a:xfrm>
          <a:prstGeom prst="rect">
            <a:avLst/>
          </a:prstGeom>
        </p:spPr>
      </p:pic>
      <p:pic>
        <p:nvPicPr>
          <p:cNvPr id="3" name="Picture 2"/>
          <p:cNvPicPr>
            <a:picLocks noChangeAspect="1"/>
          </p:cNvPicPr>
          <p:nvPr/>
        </p:nvPicPr>
        <p:blipFill>
          <a:blip r:embed="rId3"/>
          <a:stretch>
            <a:fillRect/>
          </a:stretch>
        </p:blipFill>
        <p:spPr>
          <a:xfrm rot="10800000">
            <a:off x="6497913" y="104181"/>
            <a:ext cx="4679655" cy="6504163"/>
          </a:xfrm>
          <a:prstGeom prst="rect">
            <a:avLst/>
          </a:prstGeom>
        </p:spPr>
      </p:pic>
      <p:sp>
        <p:nvSpPr>
          <p:cNvPr id="4" name="Title 1">
            <a:extLst>
              <a:ext uri="{FF2B5EF4-FFF2-40B4-BE49-F238E27FC236}">
                <a16:creationId xmlns:a16="http://schemas.microsoft.com/office/drawing/2014/main" xmlns="" id="{9C92F9C9-15A6-4CA7-9787-BD1C46C5CEC5}"/>
              </a:ext>
            </a:extLst>
          </p:cNvPr>
          <p:cNvSpPr txBox="1">
            <a:spLocks/>
          </p:cNvSpPr>
          <p:nvPr/>
        </p:nvSpPr>
        <p:spPr>
          <a:xfrm>
            <a:off x="109545" y="232125"/>
            <a:ext cx="3574559"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4 </a:t>
            </a:r>
            <a:r>
              <a:rPr lang="en-US" sz="2400" b="1" dirty="0" smtClean="0"/>
              <a:t>–vocab</a:t>
            </a:r>
            <a:endParaRPr lang="en-GB" sz="2400" b="1" dirty="0"/>
          </a:p>
        </p:txBody>
      </p:sp>
      <p:sp>
        <p:nvSpPr>
          <p:cNvPr id="5" name="TextBox 4">
            <a:extLst>
              <a:ext uri="{FF2B5EF4-FFF2-40B4-BE49-F238E27FC236}">
                <a16:creationId xmlns:a16="http://schemas.microsoft.com/office/drawing/2014/main" xmlns="" id="{5811DA20-E019-4A7D-A7E5-4FEB1D0442B3}"/>
              </a:ext>
            </a:extLst>
          </p:cNvPr>
          <p:cNvSpPr txBox="1"/>
          <p:nvPr/>
        </p:nvSpPr>
        <p:spPr>
          <a:xfrm>
            <a:off x="315092" y="1279025"/>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163727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F10555B-C909-49E1-9070-4D5D1661EB4C}"/>
              </a:ext>
            </a:extLst>
          </p:cNvPr>
          <p:cNvPicPr>
            <a:picLocks noChangeAspect="1"/>
          </p:cNvPicPr>
          <p:nvPr/>
        </p:nvPicPr>
        <p:blipFill>
          <a:blip r:embed="rId4"/>
          <a:stretch>
            <a:fillRect/>
          </a:stretch>
        </p:blipFill>
        <p:spPr>
          <a:xfrm>
            <a:off x="3123383" y="0"/>
            <a:ext cx="9068617" cy="7015085"/>
          </a:xfrm>
          <a:prstGeom prst="rect">
            <a:avLst/>
          </a:prstGeom>
        </p:spPr>
      </p:pic>
      <p:sp>
        <p:nvSpPr>
          <p:cNvPr id="3" name="TextBox 2">
            <a:extLst>
              <a:ext uri="{FF2B5EF4-FFF2-40B4-BE49-F238E27FC236}">
                <a16:creationId xmlns:a16="http://schemas.microsoft.com/office/drawing/2014/main" xmlns="" id="{E77E9324-C1B4-49A1-AC4A-F6D706337BB1}"/>
              </a:ext>
            </a:extLst>
          </p:cNvPr>
          <p:cNvSpPr txBox="1"/>
          <p:nvPr/>
        </p:nvSpPr>
        <p:spPr>
          <a:xfrm>
            <a:off x="0" y="3095897"/>
            <a:ext cx="3123383" cy="1569660"/>
          </a:xfrm>
          <a:prstGeom prst="rect">
            <a:avLst/>
          </a:prstGeom>
          <a:noFill/>
        </p:spPr>
        <p:txBody>
          <a:bodyPr wrap="square" rtlCol="0">
            <a:spAutoFit/>
          </a:bodyPr>
          <a:lstStyle/>
          <a:p>
            <a:r>
              <a:rPr lang="en-US" sz="2400" dirty="0"/>
              <a:t>Listen to the recording. Write down 1-9. Which shop do they mention? Choose from a-</a:t>
            </a:r>
            <a:r>
              <a:rPr lang="en-US" sz="2400" dirty="0" err="1"/>
              <a:t>i</a:t>
            </a:r>
            <a:endParaRPr lang="en-GB" sz="2400" dirty="0"/>
          </a:p>
        </p:txBody>
      </p:sp>
      <p:pic>
        <p:nvPicPr>
          <p:cNvPr id="4" name="25 Einheit 4 Ex1">
            <a:hlinkClick r:id="" action="ppaction://media"/>
            <a:extLst>
              <a:ext uri="{FF2B5EF4-FFF2-40B4-BE49-F238E27FC236}">
                <a16:creationId xmlns:a16="http://schemas.microsoft.com/office/drawing/2014/main" xmlns="" id="{75D9E79D-BAB9-4269-A98F-5257844E10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137" y="746369"/>
            <a:ext cx="609600" cy="609600"/>
          </a:xfrm>
          <a:prstGeom prst="rect">
            <a:avLst/>
          </a:prstGeom>
        </p:spPr>
      </p:pic>
    </p:spTree>
    <p:extLst>
      <p:ext uri="{BB962C8B-B14F-4D97-AF65-F5344CB8AC3E}">
        <p14:creationId xmlns:p14="http://schemas.microsoft.com/office/powerpoint/2010/main" val="267682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3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8F5C19-034C-40C4-A290-4DD525E69D7D}"/>
              </a:ext>
            </a:extLst>
          </p:cNvPr>
          <p:cNvPicPr>
            <a:picLocks noChangeAspect="1"/>
          </p:cNvPicPr>
          <p:nvPr/>
        </p:nvPicPr>
        <p:blipFill>
          <a:blip r:embed="rId4"/>
          <a:stretch>
            <a:fillRect/>
          </a:stretch>
        </p:blipFill>
        <p:spPr>
          <a:xfrm>
            <a:off x="2844165" y="2573655"/>
            <a:ext cx="5921070" cy="1377859"/>
          </a:xfrm>
          <a:prstGeom prst="rect">
            <a:avLst/>
          </a:prstGeom>
        </p:spPr>
      </p:pic>
      <p:sp>
        <p:nvSpPr>
          <p:cNvPr id="3" name="TextBox 2">
            <a:extLst>
              <a:ext uri="{FF2B5EF4-FFF2-40B4-BE49-F238E27FC236}">
                <a16:creationId xmlns:a16="http://schemas.microsoft.com/office/drawing/2014/main" xmlns="" id="{24A3116F-8494-4884-9DC0-B2B7FE9929F0}"/>
              </a:ext>
            </a:extLst>
          </p:cNvPr>
          <p:cNvSpPr txBox="1"/>
          <p:nvPr/>
        </p:nvSpPr>
        <p:spPr>
          <a:xfrm>
            <a:off x="1541417" y="3768635"/>
            <a:ext cx="7806418" cy="892552"/>
          </a:xfrm>
          <a:prstGeom prst="rect">
            <a:avLst/>
          </a:prstGeom>
          <a:solidFill>
            <a:schemeClr val="bg1"/>
          </a:solidFill>
        </p:spPr>
        <p:txBody>
          <a:bodyPr wrap="square" rtlCol="0">
            <a:spAutoFit/>
          </a:bodyPr>
          <a:lstStyle/>
          <a:p>
            <a:r>
              <a:rPr lang="en-US" sz="2600" dirty="0"/>
              <a:t>Listen to the recording. Which type of shop do they go to and what do they buy?</a:t>
            </a:r>
            <a:endParaRPr lang="en-GB" sz="2600" dirty="0"/>
          </a:p>
        </p:txBody>
      </p:sp>
      <p:pic>
        <p:nvPicPr>
          <p:cNvPr id="4" name="26 Ex2">
            <a:hlinkClick r:id="" action="ppaction://media"/>
            <a:extLst>
              <a:ext uri="{FF2B5EF4-FFF2-40B4-BE49-F238E27FC236}">
                <a16:creationId xmlns:a16="http://schemas.microsoft.com/office/drawing/2014/main" xmlns="" id="{51CFB181-BA6E-47CD-AE6E-B50464FF69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1817" y="666840"/>
            <a:ext cx="609600" cy="609600"/>
          </a:xfrm>
          <a:prstGeom prst="rect">
            <a:avLst/>
          </a:prstGeom>
        </p:spPr>
      </p:pic>
    </p:spTree>
    <p:extLst>
      <p:ext uri="{BB962C8B-B14F-4D97-AF65-F5344CB8AC3E}">
        <p14:creationId xmlns:p14="http://schemas.microsoft.com/office/powerpoint/2010/main" val="405379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4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4D11B51-9762-4D67-86AC-DB5B137C6049}"/>
              </a:ext>
            </a:extLst>
          </p:cNvPr>
          <p:cNvSpPr txBox="1"/>
          <p:nvPr/>
        </p:nvSpPr>
        <p:spPr>
          <a:xfrm>
            <a:off x="224245" y="125961"/>
            <a:ext cx="10437223" cy="2862322"/>
          </a:xfrm>
          <a:prstGeom prst="rect">
            <a:avLst/>
          </a:prstGeom>
          <a:noFill/>
        </p:spPr>
        <p:txBody>
          <a:bodyPr wrap="square" rtlCol="0">
            <a:spAutoFit/>
          </a:bodyPr>
          <a:lstStyle/>
          <a:p>
            <a:r>
              <a:rPr lang="en-US" sz="3000" dirty="0" err="1"/>
              <a:t>Practise</a:t>
            </a:r>
            <a:r>
              <a:rPr lang="en-US" sz="3000" dirty="0"/>
              <a:t> the shops vocabulary by logging on to </a:t>
            </a:r>
            <a:r>
              <a:rPr lang="en-US" sz="3000" dirty="0" err="1"/>
              <a:t>Linguascope</a:t>
            </a:r>
            <a:r>
              <a:rPr lang="en-US" sz="3000" dirty="0"/>
              <a:t> and playing some of the games. You need to be in the beginner area. </a:t>
            </a:r>
          </a:p>
          <a:p>
            <a:endParaRPr lang="en-US" sz="3000" dirty="0"/>
          </a:p>
          <a:p>
            <a:r>
              <a:rPr lang="en-US" sz="3000" dirty="0"/>
              <a:t>Username – </a:t>
            </a:r>
            <a:r>
              <a:rPr lang="en-US" sz="3000" dirty="0" err="1"/>
              <a:t>kingshill</a:t>
            </a:r>
            <a:r>
              <a:rPr lang="en-US" sz="3000" dirty="0"/>
              <a:t>                      password – </a:t>
            </a:r>
            <a:r>
              <a:rPr lang="en-US" sz="3000" dirty="0" smtClean="0"/>
              <a:t>love4langs</a:t>
            </a:r>
            <a:endParaRPr lang="en-US" sz="3000" dirty="0"/>
          </a:p>
          <a:p>
            <a:endParaRPr lang="en-US" sz="3000" dirty="0"/>
          </a:p>
          <a:p>
            <a:r>
              <a:rPr lang="en-US" sz="3000" dirty="0"/>
              <a:t>Make a note of the new words</a:t>
            </a:r>
            <a:endParaRPr lang="en-GB" sz="3000" dirty="0"/>
          </a:p>
        </p:txBody>
      </p:sp>
      <p:pic>
        <p:nvPicPr>
          <p:cNvPr id="4" name="Picture 3">
            <a:extLst>
              <a:ext uri="{FF2B5EF4-FFF2-40B4-BE49-F238E27FC236}">
                <a16:creationId xmlns:a16="http://schemas.microsoft.com/office/drawing/2014/main" xmlns="" id="{A228CCB7-B4D5-412D-BFC0-8F4CEC62732F}"/>
              </a:ext>
            </a:extLst>
          </p:cNvPr>
          <p:cNvPicPr>
            <a:picLocks noChangeAspect="1"/>
          </p:cNvPicPr>
          <p:nvPr/>
        </p:nvPicPr>
        <p:blipFill>
          <a:blip r:embed="rId2"/>
          <a:stretch>
            <a:fillRect/>
          </a:stretch>
        </p:blipFill>
        <p:spPr>
          <a:xfrm>
            <a:off x="224245" y="3607388"/>
            <a:ext cx="9468296" cy="3002417"/>
          </a:xfrm>
          <a:prstGeom prst="rect">
            <a:avLst/>
          </a:prstGeom>
        </p:spPr>
      </p:pic>
      <p:sp>
        <p:nvSpPr>
          <p:cNvPr id="5" name="Oval 4">
            <a:extLst>
              <a:ext uri="{FF2B5EF4-FFF2-40B4-BE49-F238E27FC236}">
                <a16:creationId xmlns:a16="http://schemas.microsoft.com/office/drawing/2014/main" xmlns="" id="{8C4ECC6A-581B-4669-BC72-22A0125C799F}"/>
              </a:ext>
            </a:extLst>
          </p:cNvPr>
          <p:cNvSpPr/>
          <p:nvPr/>
        </p:nvSpPr>
        <p:spPr>
          <a:xfrm>
            <a:off x="7445829" y="5108596"/>
            <a:ext cx="2771502" cy="1802674"/>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xmlns="" id="{9B5C6C16-0081-40FF-BAA7-AD3D0B4789EF}"/>
              </a:ext>
            </a:extLst>
          </p:cNvPr>
          <p:cNvPicPr>
            <a:picLocks noChangeAspect="1"/>
          </p:cNvPicPr>
          <p:nvPr/>
        </p:nvPicPr>
        <p:blipFill>
          <a:blip r:embed="rId3"/>
          <a:stretch>
            <a:fillRect/>
          </a:stretch>
        </p:blipFill>
        <p:spPr>
          <a:xfrm>
            <a:off x="7588702" y="2106179"/>
            <a:ext cx="4490341" cy="3002417"/>
          </a:xfrm>
          <a:prstGeom prst="rect">
            <a:avLst/>
          </a:prstGeom>
        </p:spPr>
      </p:pic>
    </p:spTree>
    <p:extLst>
      <p:ext uri="{BB962C8B-B14F-4D97-AF65-F5344CB8AC3E}">
        <p14:creationId xmlns:p14="http://schemas.microsoft.com/office/powerpoint/2010/main" val="3122103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4889A8B-82C5-4244-95CF-A5667C6D22F3}"/>
              </a:ext>
            </a:extLst>
          </p:cNvPr>
          <p:cNvPicPr>
            <a:picLocks noChangeAspect="1"/>
          </p:cNvPicPr>
          <p:nvPr/>
        </p:nvPicPr>
        <p:blipFill>
          <a:blip r:embed="rId2"/>
          <a:stretch>
            <a:fillRect/>
          </a:stretch>
        </p:blipFill>
        <p:spPr>
          <a:xfrm>
            <a:off x="3109776" y="158250"/>
            <a:ext cx="5603149" cy="6515662"/>
          </a:xfrm>
          <a:prstGeom prst="rect">
            <a:avLst/>
          </a:prstGeom>
        </p:spPr>
      </p:pic>
    </p:spTree>
    <p:extLst>
      <p:ext uri="{BB962C8B-B14F-4D97-AF65-F5344CB8AC3E}">
        <p14:creationId xmlns:p14="http://schemas.microsoft.com/office/powerpoint/2010/main" val="1626256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FB8817A-C45D-4A29-AD63-BFC14CECC150}"/>
              </a:ext>
            </a:extLst>
          </p:cNvPr>
          <p:cNvPicPr>
            <a:picLocks noChangeAspect="1"/>
          </p:cNvPicPr>
          <p:nvPr/>
        </p:nvPicPr>
        <p:blipFill>
          <a:blip r:embed="rId2"/>
          <a:stretch>
            <a:fillRect/>
          </a:stretch>
        </p:blipFill>
        <p:spPr>
          <a:xfrm>
            <a:off x="1632585" y="214993"/>
            <a:ext cx="9562284" cy="6496282"/>
          </a:xfrm>
          <a:prstGeom prst="rect">
            <a:avLst/>
          </a:prstGeom>
        </p:spPr>
      </p:pic>
    </p:spTree>
    <p:extLst>
      <p:ext uri="{BB962C8B-B14F-4D97-AF65-F5344CB8AC3E}">
        <p14:creationId xmlns:p14="http://schemas.microsoft.com/office/powerpoint/2010/main" val="3006336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0800000">
            <a:off x="845543" y="1389196"/>
            <a:ext cx="4815089" cy="5374983"/>
          </a:xfrm>
          <a:prstGeom prst="rect">
            <a:avLst/>
          </a:prstGeom>
        </p:spPr>
      </p:pic>
      <p:pic>
        <p:nvPicPr>
          <p:cNvPr id="3" name="Picture 2"/>
          <p:cNvPicPr>
            <a:picLocks noChangeAspect="1"/>
          </p:cNvPicPr>
          <p:nvPr/>
        </p:nvPicPr>
        <p:blipFill>
          <a:blip r:embed="rId3"/>
          <a:stretch>
            <a:fillRect/>
          </a:stretch>
        </p:blipFill>
        <p:spPr>
          <a:xfrm rot="10800000">
            <a:off x="7536032" y="1389197"/>
            <a:ext cx="4448309" cy="5468803"/>
          </a:xfrm>
          <a:prstGeom prst="rect">
            <a:avLst/>
          </a:prstGeom>
        </p:spPr>
      </p:pic>
      <p:sp>
        <p:nvSpPr>
          <p:cNvPr id="4" name="Title 1">
            <a:extLst>
              <a:ext uri="{FF2B5EF4-FFF2-40B4-BE49-F238E27FC236}">
                <a16:creationId xmlns:a16="http://schemas.microsoft.com/office/drawing/2014/main" xmlns="" id="{E7EC4247-0F4D-4181-BD74-76DB6A66544A}"/>
              </a:ext>
            </a:extLst>
          </p:cNvPr>
          <p:cNvSpPr txBox="1">
            <a:spLocks/>
          </p:cNvSpPr>
          <p:nvPr/>
        </p:nvSpPr>
        <p:spPr>
          <a:xfrm>
            <a:off x="109545" y="219062"/>
            <a:ext cx="3574559"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5 </a:t>
            </a:r>
            <a:r>
              <a:rPr lang="en-US" sz="2400" b="1" dirty="0" smtClean="0"/>
              <a:t>–vocab</a:t>
            </a:r>
            <a:endParaRPr lang="en-GB" sz="2400" b="1" dirty="0"/>
          </a:p>
        </p:txBody>
      </p:sp>
      <p:sp>
        <p:nvSpPr>
          <p:cNvPr id="5" name="TextBox 4">
            <a:extLst>
              <a:ext uri="{FF2B5EF4-FFF2-40B4-BE49-F238E27FC236}">
                <a16:creationId xmlns:a16="http://schemas.microsoft.com/office/drawing/2014/main" xmlns="" id="{E5CBDDCC-BFD3-4DF7-B298-46D4506D6E7D}"/>
              </a:ext>
            </a:extLst>
          </p:cNvPr>
          <p:cNvSpPr txBox="1"/>
          <p:nvPr/>
        </p:nvSpPr>
        <p:spPr>
          <a:xfrm>
            <a:off x="4338452" y="129968"/>
            <a:ext cx="7052359" cy="1107996"/>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2408321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414D2C6-3534-4C25-8CDD-169B4D05342B}"/>
              </a:ext>
            </a:extLst>
          </p:cNvPr>
          <p:cNvPicPr>
            <a:picLocks noChangeAspect="1"/>
          </p:cNvPicPr>
          <p:nvPr/>
        </p:nvPicPr>
        <p:blipFill>
          <a:blip r:embed="rId2"/>
          <a:stretch>
            <a:fillRect/>
          </a:stretch>
        </p:blipFill>
        <p:spPr>
          <a:xfrm>
            <a:off x="0" y="858203"/>
            <a:ext cx="6545223" cy="2873965"/>
          </a:xfrm>
          <a:prstGeom prst="rect">
            <a:avLst/>
          </a:prstGeom>
        </p:spPr>
      </p:pic>
      <p:sp>
        <p:nvSpPr>
          <p:cNvPr id="3" name="TextBox 2">
            <a:extLst>
              <a:ext uri="{FF2B5EF4-FFF2-40B4-BE49-F238E27FC236}">
                <a16:creationId xmlns:a16="http://schemas.microsoft.com/office/drawing/2014/main" xmlns="" id="{AD8A9B80-9877-414D-ADD8-AA897A47AB64}"/>
              </a:ext>
            </a:extLst>
          </p:cNvPr>
          <p:cNvSpPr txBox="1"/>
          <p:nvPr/>
        </p:nvSpPr>
        <p:spPr>
          <a:xfrm>
            <a:off x="522105" y="365760"/>
            <a:ext cx="10764203" cy="492443"/>
          </a:xfrm>
          <a:prstGeom prst="rect">
            <a:avLst/>
          </a:prstGeom>
          <a:noFill/>
        </p:spPr>
        <p:txBody>
          <a:bodyPr wrap="square" rtlCol="0">
            <a:spAutoFit/>
          </a:bodyPr>
          <a:lstStyle/>
          <a:p>
            <a:r>
              <a:rPr lang="en-US" sz="2600" dirty="0"/>
              <a:t>Copy out the German passages and then translate them in to English. </a:t>
            </a:r>
            <a:endParaRPr lang="en-GB" sz="2600" dirty="0"/>
          </a:p>
        </p:txBody>
      </p:sp>
      <p:pic>
        <p:nvPicPr>
          <p:cNvPr id="4" name="Picture 3">
            <a:extLst>
              <a:ext uri="{FF2B5EF4-FFF2-40B4-BE49-F238E27FC236}">
                <a16:creationId xmlns:a16="http://schemas.microsoft.com/office/drawing/2014/main" xmlns="" id="{A6D05D40-A27E-4541-8903-A5278F52862E}"/>
              </a:ext>
            </a:extLst>
          </p:cNvPr>
          <p:cNvPicPr>
            <a:picLocks noChangeAspect="1"/>
          </p:cNvPicPr>
          <p:nvPr/>
        </p:nvPicPr>
        <p:blipFill>
          <a:blip r:embed="rId3"/>
          <a:stretch>
            <a:fillRect/>
          </a:stretch>
        </p:blipFill>
        <p:spPr>
          <a:xfrm>
            <a:off x="6713492" y="2716121"/>
            <a:ext cx="5212208" cy="3972062"/>
          </a:xfrm>
          <a:prstGeom prst="rect">
            <a:avLst/>
          </a:prstGeom>
        </p:spPr>
      </p:pic>
    </p:spTree>
    <p:extLst>
      <p:ext uri="{BB962C8B-B14F-4D97-AF65-F5344CB8AC3E}">
        <p14:creationId xmlns:p14="http://schemas.microsoft.com/office/powerpoint/2010/main" val="2130546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DFE5219-5D8B-4201-82DB-9378FE6FAD6A}"/>
              </a:ext>
            </a:extLst>
          </p:cNvPr>
          <p:cNvPicPr>
            <a:picLocks noChangeAspect="1"/>
          </p:cNvPicPr>
          <p:nvPr/>
        </p:nvPicPr>
        <p:blipFill>
          <a:blip r:embed="rId4"/>
          <a:stretch>
            <a:fillRect/>
          </a:stretch>
        </p:blipFill>
        <p:spPr>
          <a:xfrm>
            <a:off x="901699" y="2826153"/>
            <a:ext cx="10233491" cy="1687014"/>
          </a:xfrm>
          <a:prstGeom prst="rect">
            <a:avLst/>
          </a:prstGeom>
        </p:spPr>
      </p:pic>
      <p:pic>
        <p:nvPicPr>
          <p:cNvPr id="3" name="28 Ex3">
            <a:hlinkClick r:id="" action="ppaction://media"/>
            <a:extLst>
              <a:ext uri="{FF2B5EF4-FFF2-40B4-BE49-F238E27FC236}">
                <a16:creationId xmlns:a16="http://schemas.microsoft.com/office/drawing/2014/main" xmlns="" id="{88E5D1E3-6965-479A-B8A0-2F99918F0D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
        <p:nvSpPr>
          <p:cNvPr id="4" name="TextBox 3">
            <a:extLst>
              <a:ext uri="{FF2B5EF4-FFF2-40B4-BE49-F238E27FC236}">
                <a16:creationId xmlns:a16="http://schemas.microsoft.com/office/drawing/2014/main" xmlns="" id="{48233EA3-1AEE-4A9F-BCE0-1CC742660641}"/>
              </a:ext>
            </a:extLst>
          </p:cNvPr>
          <p:cNvSpPr txBox="1"/>
          <p:nvPr/>
        </p:nvSpPr>
        <p:spPr>
          <a:xfrm>
            <a:off x="1034396" y="1452282"/>
            <a:ext cx="10123207" cy="892552"/>
          </a:xfrm>
          <a:prstGeom prst="rect">
            <a:avLst/>
          </a:prstGeom>
          <a:noFill/>
        </p:spPr>
        <p:txBody>
          <a:bodyPr wrap="square" rtlCol="0">
            <a:spAutoFit/>
          </a:bodyPr>
          <a:lstStyle/>
          <a:p>
            <a:r>
              <a:rPr lang="en-US" sz="2600" dirty="0"/>
              <a:t>Listen to the recording. How much money do they get? What do they buy/where do they go? And what are they saving for?</a:t>
            </a:r>
            <a:endParaRPr lang="en-GB" sz="2600" dirty="0"/>
          </a:p>
        </p:txBody>
      </p:sp>
      <p:sp>
        <p:nvSpPr>
          <p:cNvPr id="5" name="TextBox 4">
            <a:extLst>
              <a:ext uri="{FF2B5EF4-FFF2-40B4-BE49-F238E27FC236}">
                <a16:creationId xmlns:a16="http://schemas.microsoft.com/office/drawing/2014/main" xmlns="" id="{B43366DF-993B-44B3-8062-47958534648E}"/>
              </a:ext>
            </a:extLst>
          </p:cNvPr>
          <p:cNvSpPr txBox="1"/>
          <p:nvPr/>
        </p:nvSpPr>
        <p:spPr>
          <a:xfrm>
            <a:off x="701675" y="4959442"/>
            <a:ext cx="10123207" cy="1692771"/>
          </a:xfrm>
          <a:prstGeom prst="rect">
            <a:avLst/>
          </a:prstGeom>
          <a:noFill/>
        </p:spPr>
        <p:txBody>
          <a:bodyPr wrap="square" rtlCol="0">
            <a:spAutoFit/>
          </a:bodyPr>
          <a:lstStyle/>
          <a:p>
            <a:r>
              <a:rPr lang="en-US" sz="2600" u="sng" dirty="0"/>
              <a:t>Remember</a:t>
            </a:r>
            <a:r>
              <a:rPr lang="en-US" sz="2600" dirty="0"/>
              <a:t> –</a:t>
            </a:r>
          </a:p>
          <a:p>
            <a:r>
              <a:rPr lang="en-US" sz="2600" dirty="0"/>
              <a:t>Ich </a:t>
            </a:r>
            <a:r>
              <a:rPr lang="en-US" sz="2600" dirty="0" err="1"/>
              <a:t>bekomme</a:t>
            </a:r>
            <a:r>
              <a:rPr lang="en-US" sz="2600" dirty="0"/>
              <a:t> = I get</a:t>
            </a:r>
          </a:p>
          <a:p>
            <a:r>
              <a:rPr lang="en-US" sz="2600" dirty="0"/>
              <a:t>Ick </a:t>
            </a:r>
            <a:r>
              <a:rPr lang="en-US" sz="2600" dirty="0" err="1"/>
              <a:t>kaufe</a:t>
            </a:r>
            <a:r>
              <a:rPr lang="en-US" sz="2600" dirty="0"/>
              <a:t> = I buy</a:t>
            </a:r>
          </a:p>
          <a:p>
            <a:r>
              <a:rPr lang="en-US" sz="2600" dirty="0"/>
              <a:t>Ich spare auf = I’m saving for</a:t>
            </a:r>
            <a:endParaRPr lang="en-GB" sz="2600" dirty="0"/>
          </a:p>
        </p:txBody>
      </p:sp>
    </p:spTree>
    <p:extLst>
      <p:ext uri="{BB962C8B-B14F-4D97-AF65-F5344CB8AC3E}">
        <p14:creationId xmlns:p14="http://schemas.microsoft.com/office/powerpoint/2010/main" val="157194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8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9 Ex5.wma">
            <a:hlinkClick r:id="" action="ppaction://media"/>
            <a:extLst>
              <a:ext uri="{FF2B5EF4-FFF2-40B4-BE49-F238E27FC236}">
                <a16:creationId xmlns:a16="http://schemas.microsoft.com/office/drawing/2014/main" xmlns="" id="{2D463076-05C6-410B-83D9-ED2C06DF68CF}"/>
              </a:ext>
            </a:extLst>
          </p:cNvPr>
          <p:cNvPicPr>
            <a:picLocks noGrp="1" noRot="1" noChangeAspect="1"/>
          </p:cNvPicPr>
          <p:nvPr>
            <p:ph idx="1"/>
            <a:audioFile r:link="rId1"/>
          </p:nvPr>
        </p:nvPicPr>
        <p:blipFill>
          <a:blip r:embed="rId3">
            <a:extLst>
              <a:ext uri="{28A0092B-C50C-407E-A947-70E740481C1C}">
                <a14:useLocalDpi xmlns:a14="http://schemas.microsoft.com/office/drawing/2010/main" val="0"/>
              </a:ext>
            </a:extLst>
          </a:blip>
          <a:srcRect/>
          <a:stretch>
            <a:fillRect/>
          </a:stretch>
        </p:blipFill>
        <p:spPr>
          <a:xfrm>
            <a:off x="5791200" y="3557588"/>
            <a:ext cx="609600" cy="609600"/>
          </a:xfrm>
        </p:spPr>
      </p:pic>
      <p:pic>
        <p:nvPicPr>
          <p:cNvPr id="11268" name="Picture 3">
            <a:extLst>
              <a:ext uri="{FF2B5EF4-FFF2-40B4-BE49-F238E27FC236}">
                <a16:creationId xmlns:a16="http://schemas.microsoft.com/office/drawing/2014/main" xmlns="" id="{BBC13768-AE90-429F-89ED-2AE0B9F470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85887" y="828675"/>
            <a:ext cx="9420226"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8A3F9422-C838-4A68-AFA9-C841081990DC}"/>
              </a:ext>
            </a:extLst>
          </p:cNvPr>
          <p:cNvSpPr txBox="1"/>
          <p:nvPr/>
        </p:nvSpPr>
        <p:spPr>
          <a:xfrm>
            <a:off x="587826" y="117566"/>
            <a:ext cx="7485019" cy="892552"/>
          </a:xfrm>
          <a:prstGeom prst="rect">
            <a:avLst/>
          </a:prstGeom>
          <a:noFill/>
        </p:spPr>
        <p:txBody>
          <a:bodyPr wrap="square" rtlCol="0">
            <a:spAutoFit/>
          </a:bodyPr>
          <a:lstStyle/>
          <a:p>
            <a:r>
              <a:rPr lang="en-US" sz="2600" dirty="0"/>
              <a:t>Read the conversation between </a:t>
            </a:r>
            <a:r>
              <a:rPr lang="en-US" sz="2600" dirty="0" err="1"/>
              <a:t>Carolin</a:t>
            </a:r>
            <a:r>
              <a:rPr lang="en-US" sz="2600" dirty="0"/>
              <a:t> and Christian and say if the 6 statements are true or false </a:t>
            </a:r>
            <a:endParaRPr lang="en-GB" sz="26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545" y="232125"/>
            <a:ext cx="2854881"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dirty="0"/>
              <a:t>Week </a:t>
            </a:r>
            <a:r>
              <a:rPr lang="en-US" sz="2400" b="1" u="sng" dirty="0" smtClean="0"/>
              <a:t>6</a:t>
            </a:r>
            <a:endParaRPr lang="en-GB" sz="2400" b="1" u="sng" dirty="0"/>
          </a:p>
        </p:txBody>
      </p:sp>
      <p:sp>
        <p:nvSpPr>
          <p:cNvPr id="3" name="Title 1"/>
          <p:cNvSpPr txBox="1">
            <a:spLocks/>
          </p:cNvSpPr>
          <p:nvPr/>
        </p:nvSpPr>
        <p:spPr>
          <a:xfrm>
            <a:off x="356308" y="1531372"/>
            <a:ext cx="5429106" cy="2476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This week is revision and assessment week. Contact your teacher for the assessment papers. Make sure you have revised all of the words and expressions that we have learnt this term. All of the vocabulary can be found on the previous slides, if your book is in school</a:t>
            </a:r>
            <a:endParaRPr lang="en-GB" sz="2400" b="1" dirty="0"/>
          </a:p>
        </p:txBody>
      </p:sp>
      <p:pic>
        <p:nvPicPr>
          <p:cNvPr id="3074" name="Picture 2" descr="Assessment-stamp. Grunge rubber stamp with word assessment inside, vector  illustration. | CanSt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6401" y="549215"/>
            <a:ext cx="2440142" cy="1964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866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03865" y="2101931"/>
            <a:ext cx="3336966" cy="369332"/>
          </a:xfrm>
          <a:prstGeom prst="rect">
            <a:avLst/>
          </a:prstGeom>
          <a:solidFill>
            <a:schemeClr val="bg1"/>
          </a:solidFill>
        </p:spPr>
        <p:txBody>
          <a:bodyPr wrap="square" rtlCol="0">
            <a:spAutoFit/>
          </a:bodyPr>
          <a:lstStyle/>
          <a:p>
            <a:endParaRPr lang="en-GB" dirty="0"/>
          </a:p>
        </p:txBody>
      </p:sp>
      <p:sp>
        <p:nvSpPr>
          <p:cNvPr id="5" name="TextBox 4"/>
          <p:cNvSpPr txBox="1"/>
          <p:nvPr/>
        </p:nvSpPr>
        <p:spPr>
          <a:xfrm>
            <a:off x="4203865" y="2471263"/>
            <a:ext cx="2555174" cy="369332"/>
          </a:xfrm>
          <a:prstGeom prst="rect">
            <a:avLst/>
          </a:prstGeom>
          <a:solidFill>
            <a:schemeClr val="bg1"/>
          </a:solidFill>
        </p:spPr>
        <p:txBody>
          <a:bodyPr wrap="square" rtlCol="0">
            <a:spAutoFit/>
          </a:bodyPr>
          <a:lstStyle/>
          <a:p>
            <a:endParaRPr lang="en-GB" dirty="0"/>
          </a:p>
        </p:txBody>
      </p:sp>
      <p:sp>
        <p:nvSpPr>
          <p:cNvPr id="6" name="TextBox 5"/>
          <p:cNvSpPr txBox="1"/>
          <p:nvPr/>
        </p:nvSpPr>
        <p:spPr>
          <a:xfrm>
            <a:off x="5949185" y="2650401"/>
            <a:ext cx="1058883" cy="369332"/>
          </a:xfrm>
          <a:prstGeom prst="rect">
            <a:avLst/>
          </a:prstGeom>
          <a:solidFill>
            <a:schemeClr val="bg1"/>
          </a:solidFill>
        </p:spPr>
        <p:txBody>
          <a:bodyPr wrap="square" rtlCol="0">
            <a:spAutoFit/>
          </a:bodyPr>
          <a:lstStyle/>
          <a:p>
            <a:endParaRPr lang="en-GB" dirty="0"/>
          </a:p>
        </p:txBody>
      </p:sp>
      <p:sp>
        <p:nvSpPr>
          <p:cNvPr id="7" name="TextBox 6"/>
          <p:cNvSpPr txBox="1"/>
          <p:nvPr/>
        </p:nvSpPr>
        <p:spPr>
          <a:xfrm>
            <a:off x="10666172" y="1968768"/>
            <a:ext cx="1325431" cy="2585323"/>
          </a:xfrm>
          <a:prstGeom prst="rect">
            <a:avLst/>
          </a:prstGeom>
          <a:solidFill>
            <a:schemeClr val="bg1"/>
          </a:solidFill>
        </p:spPr>
        <p:txBody>
          <a:bodyPr wrap="square" rtlCol="0">
            <a:spAutoFit/>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10" name="TextBox 9">
            <a:extLst>
              <a:ext uri="{FF2B5EF4-FFF2-40B4-BE49-F238E27FC236}">
                <a16:creationId xmlns:a16="http://schemas.microsoft.com/office/drawing/2014/main" xmlns="" id="{F8A13E8F-0108-4F05-AA6D-9C0921DA721D}"/>
              </a:ext>
            </a:extLst>
          </p:cNvPr>
          <p:cNvSpPr txBox="1"/>
          <p:nvPr/>
        </p:nvSpPr>
        <p:spPr>
          <a:xfrm>
            <a:off x="990342" y="1231347"/>
            <a:ext cx="6309099" cy="5016758"/>
          </a:xfrm>
          <a:prstGeom prst="rect">
            <a:avLst/>
          </a:prstGeom>
          <a:noFill/>
        </p:spPr>
        <p:txBody>
          <a:bodyPr wrap="square" rtlCol="0">
            <a:spAutoFit/>
          </a:bodyPr>
          <a:lstStyle/>
          <a:p>
            <a:r>
              <a:rPr lang="en-US" sz="2000" dirty="0"/>
              <a:t>Project week:</a:t>
            </a:r>
          </a:p>
          <a:p>
            <a:r>
              <a:rPr lang="en-US" sz="2000" dirty="0"/>
              <a:t>Research an area of Germany, Austria or Switzerland which is popular with tourists. Make a poster or a presentation about the place, please include the following information.</a:t>
            </a:r>
          </a:p>
          <a:p>
            <a:endParaRPr lang="en-US" sz="2000" dirty="0"/>
          </a:p>
          <a:p>
            <a:r>
              <a:rPr lang="en-US" sz="2000" dirty="0"/>
              <a:t>- What is the place called and whereabouts is it?</a:t>
            </a:r>
          </a:p>
          <a:p>
            <a:endParaRPr lang="en-US" sz="2000" dirty="0"/>
          </a:p>
          <a:p>
            <a:r>
              <a:rPr lang="en-US" sz="2000" dirty="0"/>
              <a:t>- What can tourists do there?</a:t>
            </a:r>
          </a:p>
          <a:p>
            <a:endParaRPr lang="en-US" sz="2000" dirty="0"/>
          </a:p>
          <a:p>
            <a:r>
              <a:rPr lang="en-US" sz="2000" dirty="0"/>
              <a:t>- Where can tourists stay? Please find some 		  	examples of accommodation available 		(hotels, campsites, holiday homes </a:t>
            </a:r>
            <a:r>
              <a:rPr lang="en-US" sz="2000" dirty="0" err="1"/>
              <a:t>etc</a:t>
            </a:r>
            <a:r>
              <a:rPr lang="en-US" sz="2000" dirty="0"/>
              <a:t>)</a:t>
            </a:r>
          </a:p>
          <a:p>
            <a:r>
              <a:rPr lang="en-US" sz="2000" dirty="0"/>
              <a:t>	</a:t>
            </a:r>
          </a:p>
          <a:p>
            <a:r>
              <a:rPr lang="en-US" sz="2000" dirty="0"/>
              <a:t>- Find some nice restaurants in the area, are there 		any regional </a:t>
            </a:r>
            <a:r>
              <a:rPr lang="en-US" sz="2000" dirty="0" err="1"/>
              <a:t>specialities</a:t>
            </a:r>
            <a:r>
              <a:rPr lang="en-US" sz="2000" dirty="0"/>
              <a:t>?</a:t>
            </a:r>
          </a:p>
          <a:p>
            <a:endParaRPr lang="en-GB" sz="2000" dirty="0"/>
          </a:p>
        </p:txBody>
      </p:sp>
      <p:pic>
        <p:nvPicPr>
          <p:cNvPr id="3" name="Picture 2">
            <a:extLst>
              <a:ext uri="{FF2B5EF4-FFF2-40B4-BE49-F238E27FC236}">
                <a16:creationId xmlns:a16="http://schemas.microsoft.com/office/drawing/2014/main" xmlns="" id="{0530CE35-9E19-47C5-A1FF-79BC5D34A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1347" y="1513775"/>
            <a:ext cx="3580094" cy="3830450"/>
          </a:xfrm>
          <a:prstGeom prst="rect">
            <a:avLst/>
          </a:prstGeom>
        </p:spPr>
      </p:pic>
      <p:sp>
        <p:nvSpPr>
          <p:cNvPr id="11" name="Title 1">
            <a:extLst>
              <a:ext uri="{FF2B5EF4-FFF2-40B4-BE49-F238E27FC236}">
                <a16:creationId xmlns:a16="http://schemas.microsoft.com/office/drawing/2014/main" xmlns="" id="{FEDBA182-26B9-44E2-BFE0-AEAB5D39F237}"/>
              </a:ext>
            </a:extLst>
          </p:cNvPr>
          <p:cNvSpPr txBox="1">
            <a:spLocks/>
          </p:cNvSpPr>
          <p:nvPr/>
        </p:nvSpPr>
        <p:spPr>
          <a:xfrm>
            <a:off x="109545" y="232125"/>
            <a:ext cx="2854881"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dirty="0"/>
              <a:t>Week </a:t>
            </a:r>
            <a:r>
              <a:rPr lang="en-US" sz="2400" b="1" u="sng" dirty="0" smtClean="0"/>
              <a:t>7</a:t>
            </a:r>
            <a:endParaRPr lang="en-GB" sz="2400" b="1" u="sng" dirty="0"/>
          </a:p>
        </p:txBody>
      </p:sp>
    </p:spTree>
    <p:extLst>
      <p:ext uri="{BB962C8B-B14F-4D97-AF65-F5344CB8AC3E}">
        <p14:creationId xmlns:p14="http://schemas.microsoft.com/office/powerpoint/2010/main" val="4236746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0463" y="1975955"/>
            <a:ext cx="5526770" cy="4591975"/>
          </a:xfrm>
          <a:prstGeom prst="rect">
            <a:avLst/>
          </a:prstGeom>
        </p:spPr>
      </p:pic>
      <p:pic>
        <p:nvPicPr>
          <p:cNvPr id="5" name="Picture 4"/>
          <p:cNvPicPr>
            <a:picLocks noChangeAspect="1"/>
          </p:cNvPicPr>
          <p:nvPr/>
        </p:nvPicPr>
        <p:blipFill>
          <a:blip r:embed="rId3"/>
          <a:stretch>
            <a:fillRect/>
          </a:stretch>
        </p:blipFill>
        <p:spPr>
          <a:xfrm>
            <a:off x="6464768" y="2002300"/>
            <a:ext cx="5412140" cy="4816160"/>
          </a:xfrm>
          <a:prstGeom prst="rect">
            <a:avLst/>
          </a:prstGeom>
        </p:spPr>
      </p:pic>
      <p:sp>
        <p:nvSpPr>
          <p:cNvPr id="2" name="Rectangle 1">
            <a:extLst>
              <a:ext uri="{FF2B5EF4-FFF2-40B4-BE49-F238E27FC236}">
                <a16:creationId xmlns:a16="http://schemas.microsoft.com/office/drawing/2014/main" xmlns="" id="{91E3E2EE-8CC3-4037-9EAD-59FF6F11EB54}"/>
              </a:ext>
            </a:extLst>
          </p:cNvPr>
          <p:cNvSpPr/>
          <p:nvPr/>
        </p:nvSpPr>
        <p:spPr>
          <a:xfrm>
            <a:off x="331161" y="290070"/>
            <a:ext cx="6096000" cy="424732"/>
          </a:xfrm>
          <a:prstGeom prst="rect">
            <a:avLst/>
          </a:prstGeom>
        </p:spPr>
        <p:txBody>
          <a:bodyPr>
            <a:spAutoFit/>
          </a:bodyPr>
          <a:lstStyle/>
          <a:p>
            <a:pPr>
              <a:lnSpc>
                <a:spcPct val="90000"/>
              </a:lnSpc>
              <a:spcBef>
                <a:spcPct val="0"/>
              </a:spcBef>
            </a:pPr>
            <a:r>
              <a:rPr lang="en-US" sz="2400" b="1" dirty="0">
                <a:latin typeface="+mj-lt"/>
                <a:ea typeface="+mj-ea"/>
                <a:cs typeface="+mj-cs"/>
              </a:rPr>
              <a:t>Week 1 </a:t>
            </a:r>
            <a:r>
              <a:rPr lang="en-US" sz="2400" b="1" dirty="0" smtClean="0">
                <a:latin typeface="+mj-lt"/>
                <a:ea typeface="+mj-ea"/>
                <a:cs typeface="+mj-cs"/>
              </a:rPr>
              <a:t>–vocab</a:t>
            </a:r>
            <a:endParaRPr lang="en-GB" sz="2400" b="1" dirty="0">
              <a:latin typeface="+mj-lt"/>
              <a:ea typeface="+mj-ea"/>
              <a:cs typeface="+mj-cs"/>
            </a:endParaRPr>
          </a:p>
        </p:txBody>
      </p:sp>
      <p:sp>
        <p:nvSpPr>
          <p:cNvPr id="6" name="TextBox 5">
            <a:extLst>
              <a:ext uri="{FF2B5EF4-FFF2-40B4-BE49-F238E27FC236}">
                <a16:creationId xmlns:a16="http://schemas.microsoft.com/office/drawing/2014/main" xmlns="" id="{1FBED6A7-6600-4CD1-94D0-5A97B2139AAB}"/>
              </a:ext>
            </a:extLst>
          </p:cNvPr>
          <p:cNvSpPr txBox="1"/>
          <p:nvPr/>
        </p:nvSpPr>
        <p:spPr>
          <a:xfrm>
            <a:off x="6592329" y="39540"/>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2096044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16B58A7-8101-4981-BA3D-DB90741DA71E}"/>
              </a:ext>
            </a:extLst>
          </p:cNvPr>
          <p:cNvPicPr>
            <a:picLocks noChangeAspect="1"/>
          </p:cNvPicPr>
          <p:nvPr/>
        </p:nvPicPr>
        <p:blipFill>
          <a:blip r:embed="rId2"/>
          <a:stretch>
            <a:fillRect/>
          </a:stretch>
        </p:blipFill>
        <p:spPr>
          <a:xfrm>
            <a:off x="668654" y="619124"/>
            <a:ext cx="9102363" cy="6017842"/>
          </a:xfrm>
          <a:prstGeom prst="rect">
            <a:avLst/>
          </a:prstGeom>
        </p:spPr>
      </p:pic>
      <p:sp>
        <p:nvSpPr>
          <p:cNvPr id="3" name="TextBox 2">
            <a:extLst>
              <a:ext uri="{FF2B5EF4-FFF2-40B4-BE49-F238E27FC236}">
                <a16:creationId xmlns:a16="http://schemas.microsoft.com/office/drawing/2014/main" xmlns="" id="{EE7A7684-2944-4DD5-81E4-ED6EDC237F50}"/>
              </a:ext>
            </a:extLst>
          </p:cNvPr>
          <p:cNvSpPr txBox="1"/>
          <p:nvPr/>
        </p:nvSpPr>
        <p:spPr>
          <a:xfrm>
            <a:off x="6096000" y="391885"/>
            <a:ext cx="4589417" cy="1169551"/>
          </a:xfrm>
          <a:prstGeom prst="rect">
            <a:avLst/>
          </a:prstGeom>
          <a:solidFill>
            <a:schemeClr val="bg1"/>
          </a:solidFill>
        </p:spPr>
        <p:txBody>
          <a:bodyPr wrap="square" rtlCol="0">
            <a:spAutoFit/>
          </a:bodyPr>
          <a:lstStyle/>
          <a:p>
            <a:r>
              <a:rPr lang="en-US" sz="2600" dirty="0"/>
              <a:t>Label the items a-l in German</a:t>
            </a:r>
          </a:p>
          <a:p>
            <a:endParaRPr lang="en-US" sz="2600" dirty="0"/>
          </a:p>
          <a:p>
            <a:endParaRPr lang="en-GB" dirty="0"/>
          </a:p>
        </p:txBody>
      </p:sp>
    </p:spTree>
    <p:extLst>
      <p:ext uri="{BB962C8B-B14F-4D97-AF65-F5344CB8AC3E}">
        <p14:creationId xmlns:p14="http://schemas.microsoft.com/office/powerpoint/2010/main" val="315450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01F3930-A663-4DD5-BED3-E9F5E9B074B7}"/>
              </a:ext>
            </a:extLst>
          </p:cNvPr>
          <p:cNvPicPr>
            <a:picLocks noChangeAspect="1"/>
          </p:cNvPicPr>
          <p:nvPr/>
        </p:nvPicPr>
        <p:blipFill>
          <a:blip r:embed="rId4"/>
          <a:stretch>
            <a:fillRect/>
          </a:stretch>
        </p:blipFill>
        <p:spPr>
          <a:xfrm>
            <a:off x="160427" y="3743235"/>
            <a:ext cx="6920348" cy="3200401"/>
          </a:xfrm>
          <a:prstGeom prst="rect">
            <a:avLst/>
          </a:prstGeom>
        </p:spPr>
      </p:pic>
      <p:pic>
        <p:nvPicPr>
          <p:cNvPr id="3" name="Picture 2">
            <a:extLst>
              <a:ext uri="{FF2B5EF4-FFF2-40B4-BE49-F238E27FC236}">
                <a16:creationId xmlns:a16="http://schemas.microsoft.com/office/drawing/2014/main" xmlns="" id="{FC58645F-9101-440C-9AEF-3B367DC1AEC8}"/>
              </a:ext>
            </a:extLst>
          </p:cNvPr>
          <p:cNvPicPr>
            <a:picLocks noChangeAspect="1"/>
          </p:cNvPicPr>
          <p:nvPr/>
        </p:nvPicPr>
        <p:blipFill>
          <a:blip r:embed="rId5"/>
          <a:stretch>
            <a:fillRect/>
          </a:stretch>
        </p:blipFill>
        <p:spPr>
          <a:xfrm>
            <a:off x="4655003" y="182879"/>
            <a:ext cx="7693953" cy="2756263"/>
          </a:xfrm>
          <a:prstGeom prst="rect">
            <a:avLst/>
          </a:prstGeom>
        </p:spPr>
      </p:pic>
      <p:sp>
        <p:nvSpPr>
          <p:cNvPr id="4" name="TextBox 3">
            <a:extLst>
              <a:ext uri="{FF2B5EF4-FFF2-40B4-BE49-F238E27FC236}">
                <a16:creationId xmlns:a16="http://schemas.microsoft.com/office/drawing/2014/main" xmlns="" id="{4EF68F8B-3D42-4EB9-9662-203863ED3416}"/>
              </a:ext>
            </a:extLst>
          </p:cNvPr>
          <p:cNvSpPr txBox="1"/>
          <p:nvPr/>
        </p:nvSpPr>
        <p:spPr>
          <a:xfrm>
            <a:off x="186281" y="182879"/>
            <a:ext cx="4102962" cy="1200329"/>
          </a:xfrm>
          <a:prstGeom prst="rect">
            <a:avLst/>
          </a:prstGeom>
          <a:noFill/>
        </p:spPr>
        <p:txBody>
          <a:bodyPr wrap="square" rtlCol="0">
            <a:spAutoFit/>
          </a:bodyPr>
          <a:lstStyle/>
          <a:p>
            <a:r>
              <a:rPr lang="en-US" sz="2400" dirty="0"/>
              <a:t>Listen to the recording. What do they buy and how much does it cost?</a:t>
            </a:r>
            <a:endParaRPr lang="en-GB" sz="2400" dirty="0"/>
          </a:p>
        </p:txBody>
      </p:sp>
      <p:pic>
        <p:nvPicPr>
          <p:cNvPr id="5" name="19 EX5">
            <a:hlinkClick r:id="" action="ppaction://media"/>
            <a:extLst>
              <a:ext uri="{FF2B5EF4-FFF2-40B4-BE49-F238E27FC236}">
                <a16:creationId xmlns:a16="http://schemas.microsoft.com/office/drawing/2014/main" xmlns="" id="{61B38BDC-7AEB-4402-A1BA-43455047E1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1081" y="1882501"/>
            <a:ext cx="609600" cy="609600"/>
          </a:xfrm>
          <a:prstGeom prst="rect">
            <a:avLst/>
          </a:prstGeom>
        </p:spPr>
      </p:pic>
    </p:spTree>
    <p:extLst>
      <p:ext uri="{BB962C8B-B14F-4D97-AF65-F5344CB8AC3E}">
        <p14:creationId xmlns:p14="http://schemas.microsoft.com/office/powerpoint/2010/main" val="272116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7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31617"/>
            <a:ext cx="6172200" cy="4543425"/>
          </a:xfrm>
          <a:prstGeom prst="rect">
            <a:avLst/>
          </a:prstGeom>
        </p:spPr>
      </p:pic>
      <p:pic>
        <p:nvPicPr>
          <p:cNvPr id="5" name="Picture 4"/>
          <p:cNvPicPr>
            <a:picLocks noChangeAspect="1"/>
          </p:cNvPicPr>
          <p:nvPr/>
        </p:nvPicPr>
        <p:blipFill>
          <a:blip r:embed="rId3"/>
          <a:stretch>
            <a:fillRect/>
          </a:stretch>
        </p:blipFill>
        <p:spPr>
          <a:xfrm>
            <a:off x="6031961" y="731617"/>
            <a:ext cx="6160039" cy="4543425"/>
          </a:xfrm>
          <a:prstGeom prst="rect">
            <a:avLst/>
          </a:prstGeom>
        </p:spPr>
      </p:pic>
      <p:sp>
        <p:nvSpPr>
          <p:cNvPr id="6" name="TextBox 5"/>
          <p:cNvSpPr txBox="1"/>
          <p:nvPr/>
        </p:nvSpPr>
        <p:spPr>
          <a:xfrm>
            <a:off x="2727435" y="177619"/>
            <a:ext cx="8418786" cy="553998"/>
          </a:xfrm>
          <a:prstGeom prst="rect">
            <a:avLst/>
          </a:prstGeom>
          <a:noFill/>
        </p:spPr>
        <p:txBody>
          <a:bodyPr wrap="square" rtlCol="0">
            <a:spAutoFit/>
          </a:bodyPr>
          <a:lstStyle/>
          <a:p>
            <a:r>
              <a:rPr lang="en-GB" sz="3000" dirty="0" err="1"/>
              <a:t>Obst</a:t>
            </a:r>
            <a:r>
              <a:rPr lang="en-GB" sz="3000" dirty="0"/>
              <a:t> und </a:t>
            </a:r>
            <a:r>
              <a:rPr lang="en-GB" sz="3000" dirty="0" err="1"/>
              <a:t>Gemüse</a:t>
            </a:r>
            <a:r>
              <a:rPr lang="en-GB" sz="3000" dirty="0"/>
              <a:t> – fruit and veg</a:t>
            </a:r>
          </a:p>
        </p:txBody>
      </p:sp>
      <p:sp>
        <p:nvSpPr>
          <p:cNvPr id="2" name="TextBox 1">
            <a:extLst>
              <a:ext uri="{FF2B5EF4-FFF2-40B4-BE49-F238E27FC236}">
                <a16:creationId xmlns:a16="http://schemas.microsoft.com/office/drawing/2014/main" xmlns="" id="{26821F9F-0571-4204-A4D9-3F4AC1C51D64}"/>
              </a:ext>
            </a:extLst>
          </p:cNvPr>
          <p:cNvSpPr txBox="1"/>
          <p:nvPr/>
        </p:nvSpPr>
        <p:spPr>
          <a:xfrm>
            <a:off x="2847703" y="5760720"/>
            <a:ext cx="6400800" cy="369332"/>
          </a:xfrm>
          <a:prstGeom prst="rect">
            <a:avLst/>
          </a:prstGeom>
          <a:noFill/>
        </p:spPr>
        <p:txBody>
          <a:bodyPr wrap="square" rtlCol="0">
            <a:spAutoFit/>
          </a:bodyPr>
          <a:lstStyle/>
          <a:p>
            <a:r>
              <a:rPr lang="en-US" dirty="0"/>
              <a:t>Make a poster using these fruit and vegetable words</a:t>
            </a:r>
            <a:endParaRPr lang="en-GB" dirty="0"/>
          </a:p>
        </p:txBody>
      </p:sp>
    </p:spTree>
    <p:extLst>
      <p:ext uri="{BB962C8B-B14F-4D97-AF65-F5344CB8AC3E}">
        <p14:creationId xmlns:p14="http://schemas.microsoft.com/office/powerpoint/2010/main" val="3390520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6389" y="1447006"/>
            <a:ext cx="5290458" cy="3963987"/>
          </a:xfrm>
          <a:prstGeom prst="rect">
            <a:avLst/>
          </a:prstGeom>
        </p:spPr>
      </p:pic>
      <p:pic>
        <p:nvPicPr>
          <p:cNvPr id="3" name="Picture 2"/>
          <p:cNvPicPr>
            <a:picLocks noChangeAspect="1"/>
          </p:cNvPicPr>
          <p:nvPr/>
        </p:nvPicPr>
        <p:blipFill>
          <a:blip r:embed="rId3"/>
          <a:stretch>
            <a:fillRect/>
          </a:stretch>
        </p:blipFill>
        <p:spPr>
          <a:xfrm>
            <a:off x="6096000" y="3097558"/>
            <a:ext cx="5128384" cy="2313435"/>
          </a:xfrm>
          <a:prstGeom prst="rect">
            <a:avLst/>
          </a:prstGeom>
        </p:spPr>
      </p:pic>
      <p:sp>
        <p:nvSpPr>
          <p:cNvPr id="4" name="Rectangle 3">
            <a:extLst>
              <a:ext uri="{FF2B5EF4-FFF2-40B4-BE49-F238E27FC236}">
                <a16:creationId xmlns:a16="http://schemas.microsoft.com/office/drawing/2014/main" xmlns="" id="{C3B3A345-5E32-4637-B846-921500A4E327}"/>
              </a:ext>
            </a:extLst>
          </p:cNvPr>
          <p:cNvSpPr/>
          <p:nvPr/>
        </p:nvSpPr>
        <p:spPr>
          <a:xfrm>
            <a:off x="187235" y="232182"/>
            <a:ext cx="6096000" cy="424732"/>
          </a:xfrm>
          <a:prstGeom prst="rect">
            <a:avLst/>
          </a:prstGeom>
        </p:spPr>
        <p:txBody>
          <a:bodyPr>
            <a:spAutoFit/>
          </a:bodyPr>
          <a:lstStyle/>
          <a:p>
            <a:pPr>
              <a:lnSpc>
                <a:spcPct val="90000"/>
              </a:lnSpc>
              <a:spcBef>
                <a:spcPct val="0"/>
              </a:spcBef>
            </a:pPr>
            <a:r>
              <a:rPr lang="en-US" sz="2400" b="1" dirty="0">
                <a:latin typeface="+mj-lt"/>
                <a:ea typeface="+mj-ea"/>
                <a:cs typeface="+mj-cs"/>
              </a:rPr>
              <a:t>Week 2 </a:t>
            </a:r>
            <a:r>
              <a:rPr lang="en-US" sz="2400" b="1" dirty="0" smtClean="0">
                <a:latin typeface="+mj-lt"/>
                <a:ea typeface="+mj-ea"/>
                <a:cs typeface="+mj-cs"/>
              </a:rPr>
              <a:t>–vocab</a:t>
            </a:r>
            <a:endParaRPr lang="en-GB" sz="2400" b="1" dirty="0">
              <a:latin typeface="+mj-lt"/>
              <a:ea typeface="+mj-ea"/>
              <a:cs typeface="+mj-cs"/>
            </a:endParaRPr>
          </a:p>
        </p:txBody>
      </p:sp>
      <p:sp>
        <p:nvSpPr>
          <p:cNvPr id="5" name="TextBox 4">
            <a:extLst>
              <a:ext uri="{FF2B5EF4-FFF2-40B4-BE49-F238E27FC236}">
                <a16:creationId xmlns:a16="http://schemas.microsoft.com/office/drawing/2014/main" xmlns="" id="{6DC499A8-2FFD-421F-941C-B1033784C02C}"/>
              </a:ext>
            </a:extLst>
          </p:cNvPr>
          <p:cNvSpPr txBox="1"/>
          <p:nvPr/>
        </p:nvSpPr>
        <p:spPr>
          <a:xfrm>
            <a:off x="6676703" y="311371"/>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3150643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4D11B51-9762-4D67-86AC-DB5B137C6049}"/>
              </a:ext>
            </a:extLst>
          </p:cNvPr>
          <p:cNvSpPr txBox="1"/>
          <p:nvPr/>
        </p:nvSpPr>
        <p:spPr>
          <a:xfrm>
            <a:off x="877388" y="326571"/>
            <a:ext cx="10437223" cy="2400657"/>
          </a:xfrm>
          <a:prstGeom prst="rect">
            <a:avLst/>
          </a:prstGeom>
          <a:noFill/>
        </p:spPr>
        <p:txBody>
          <a:bodyPr wrap="square" rtlCol="0">
            <a:spAutoFit/>
          </a:bodyPr>
          <a:lstStyle/>
          <a:p>
            <a:r>
              <a:rPr lang="en-US" sz="3000" dirty="0" err="1"/>
              <a:t>Practise</a:t>
            </a:r>
            <a:r>
              <a:rPr lang="en-US" sz="3000" dirty="0"/>
              <a:t> the fruit and drink vocabulary from last week by logging on to </a:t>
            </a:r>
            <a:r>
              <a:rPr lang="en-US" sz="3000" dirty="0" err="1"/>
              <a:t>Linguascope</a:t>
            </a:r>
            <a:r>
              <a:rPr lang="en-US" sz="3000" dirty="0"/>
              <a:t> and playing some of the games. You need to be in the beginner area. </a:t>
            </a:r>
          </a:p>
          <a:p>
            <a:endParaRPr lang="en-US" sz="3000" dirty="0"/>
          </a:p>
          <a:p>
            <a:r>
              <a:rPr lang="en-US" sz="3000" dirty="0"/>
              <a:t>Username – </a:t>
            </a:r>
            <a:r>
              <a:rPr lang="en-US" sz="3000" dirty="0" err="1"/>
              <a:t>kingshill</a:t>
            </a:r>
            <a:r>
              <a:rPr lang="en-US" sz="3000" dirty="0"/>
              <a:t>                      password – </a:t>
            </a:r>
            <a:r>
              <a:rPr lang="en-US" sz="3000" dirty="0" smtClean="0"/>
              <a:t>love4langs</a:t>
            </a:r>
            <a:endParaRPr lang="en-GB" sz="3000" dirty="0"/>
          </a:p>
        </p:txBody>
      </p:sp>
      <p:pic>
        <p:nvPicPr>
          <p:cNvPr id="3" name="Picture 2">
            <a:extLst>
              <a:ext uri="{FF2B5EF4-FFF2-40B4-BE49-F238E27FC236}">
                <a16:creationId xmlns:a16="http://schemas.microsoft.com/office/drawing/2014/main" xmlns="" id="{CB45281F-7E49-4AFA-A399-A772879F8454}"/>
              </a:ext>
            </a:extLst>
          </p:cNvPr>
          <p:cNvPicPr>
            <a:picLocks noChangeAspect="1"/>
          </p:cNvPicPr>
          <p:nvPr/>
        </p:nvPicPr>
        <p:blipFill>
          <a:blip r:embed="rId2"/>
          <a:stretch>
            <a:fillRect/>
          </a:stretch>
        </p:blipFill>
        <p:spPr>
          <a:xfrm>
            <a:off x="1947178" y="3429000"/>
            <a:ext cx="8297644" cy="2174966"/>
          </a:xfrm>
          <a:prstGeom prst="rect">
            <a:avLst/>
          </a:prstGeom>
        </p:spPr>
      </p:pic>
    </p:spTree>
    <p:extLst>
      <p:ext uri="{BB962C8B-B14F-4D97-AF65-F5344CB8AC3E}">
        <p14:creationId xmlns:p14="http://schemas.microsoft.com/office/powerpoint/2010/main" val="1237342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B213EE4-66AE-4D40-8AAB-D4EB9DF7CD7E}"/>
              </a:ext>
            </a:extLst>
          </p:cNvPr>
          <p:cNvPicPr>
            <a:picLocks noChangeAspect="1"/>
          </p:cNvPicPr>
          <p:nvPr/>
        </p:nvPicPr>
        <p:blipFill>
          <a:blip r:embed="rId2"/>
          <a:stretch>
            <a:fillRect/>
          </a:stretch>
        </p:blipFill>
        <p:spPr>
          <a:xfrm>
            <a:off x="2020933" y="91848"/>
            <a:ext cx="9631136" cy="6119145"/>
          </a:xfrm>
          <a:prstGeom prst="rect">
            <a:avLst/>
          </a:prstGeom>
        </p:spPr>
      </p:pic>
      <p:sp>
        <p:nvSpPr>
          <p:cNvPr id="3" name="TextBox 2">
            <a:extLst>
              <a:ext uri="{FF2B5EF4-FFF2-40B4-BE49-F238E27FC236}">
                <a16:creationId xmlns:a16="http://schemas.microsoft.com/office/drawing/2014/main" xmlns="" id="{EC135895-A4F0-4E3F-B49F-B119F7EA5E75}"/>
              </a:ext>
            </a:extLst>
          </p:cNvPr>
          <p:cNvSpPr txBox="1"/>
          <p:nvPr/>
        </p:nvSpPr>
        <p:spPr>
          <a:xfrm>
            <a:off x="396239" y="5288340"/>
            <a:ext cx="6035040" cy="1569660"/>
          </a:xfrm>
          <a:prstGeom prst="rect">
            <a:avLst/>
          </a:prstGeom>
          <a:solidFill>
            <a:schemeClr val="bg1"/>
          </a:solidFill>
        </p:spPr>
        <p:txBody>
          <a:bodyPr wrap="square" rtlCol="0">
            <a:spAutoFit/>
          </a:bodyPr>
          <a:lstStyle/>
          <a:p>
            <a:r>
              <a:rPr lang="en-US" sz="2400" dirty="0"/>
              <a:t>Look at the pictures to see what each person orders. Then look at the sentences 1-11 and work out who said them. </a:t>
            </a:r>
          </a:p>
          <a:p>
            <a:r>
              <a:rPr lang="en-US" sz="2400" dirty="0"/>
              <a:t>1) </a:t>
            </a:r>
            <a:r>
              <a:rPr lang="en-US" sz="2400" dirty="0" err="1"/>
              <a:t>Fairuza</a:t>
            </a:r>
            <a:endParaRPr lang="en-GB" sz="2400" dirty="0"/>
          </a:p>
        </p:txBody>
      </p:sp>
      <p:sp>
        <p:nvSpPr>
          <p:cNvPr id="4" name="TextBox 3">
            <a:extLst>
              <a:ext uri="{FF2B5EF4-FFF2-40B4-BE49-F238E27FC236}">
                <a16:creationId xmlns:a16="http://schemas.microsoft.com/office/drawing/2014/main" xmlns="" id="{503E4CE0-0CD9-4CB4-899D-43CBF607D9EC}"/>
              </a:ext>
            </a:extLst>
          </p:cNvPr>
          <p:cNvSpPr txBox="1"/>
          <p:nvPr/>
        </p:nvSpPr>
        <p:spPr>
          <a:xfrm>
            <a:off x="195943" y="449330"/>
            <a:ext cx="1824990" cy="769441"/>
          </a:xfrm>
          <a:prstGeom prst="rect">
            <a:avLst/>
          </a:prstGeom>
          <a:noFill/>
        </p:spPr>
        <p:txBody>
          <a:bodyPr wrap="square" rtlCol="0">
            <a:spAutoFit/>
          </a:bodyPr>
          <a:lstStyle/>
          <a:p>
            <a:r>
              <a:rPr lang="en-US" sz="2200" dirty="0"/>
              <a:t>Ich </a:t>
            </a:r>
            <a:r>
              <a:rPr lang="en-US" sz="2200" dirty="0" err="1"/>
              <a:t>möchte</a:t>
            </a:r>
            <a:r>
              <a:rPr lang="en-US" sz="2200" dirty="0"/>
              <a:t> = </a:t>
            </a:r>
          </a:p>
          <a:p>
            <a:r>
              <a:rPr lang="en-US" sz="2200" dirty="0"/>
              <a:t>I would like</a:t>
            </a:r>
            <a:endParaRPr lang="en-GB" sz="2200" dirty="0"/>
          </a:p>
        </p:txBody>
      </p:sp>
    </p:spTree>
    <p:extLst>
      <p:ext uri="{BB962C8B-B14F-4D97-AF65-F5344CB8AC3E}">
        <p14:creationId xmlns:p14="http://schemas.microsoft.com/office/powerpoint/2010/main" val="6473874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TotalTime>
  <Words>806</Words>
  <Application>Microsoft Office PowerPoint</Application>
  <PresentationFormat>Widescreen</PresentationFormat>
  <Paragraphs>75</Paragraphs>
  <Slides>26</Slides>
  <Notes>0</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Adrian Martin</cp:lastModifiedBy>
  <cp:revision>40</cp:revision>
  <dcterms:created xsi:type="dcterms:W3CDTF">2021-09-01T11:16:35Z</dcterms:created>
  <dcterms:modified xsi:type="dcterms:W3CDTF">2023-01-19T15:43:56Z</dcterms:modified>
</cp:coreProperties>
</file>