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5" r:id="rId5"/>
    <p:sldId id="266" r:id="rId6"/>
    <p:sldId id="258" r:id="rId7"/>
    <p:sldId id="259" r:id="rId8"/>
    <p:sldId id="267" r:id="rId9"/>
    <p:sldId id="260" r:id="rId10"/>
    <p:sldId id="268" r:id="rId11"/>
    <p:sldId id="269" r:id="rId12"/>
    <p:sldId id="270" r:id="rId13"/>
    <p:sldId id="261"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quizlet.com/_blp1gg?x=1qqt&amp;i=1jjrw5"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8 French TERM 6</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Studio 1 textbook, chapter 5</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a:t>
            </a:r>
            <a:r>
              <a:rPr lang="en-GB" sz="2400" b="1" dirty="0" smtClean="0">
                <a:latin typeface="Calibri" panose="020F0502020204030204" pitchFamily="34" charset="0"/>
                <a:cs typeface="Times New Roman" panose="02020603050405020304" pitchFamily="18" charset="0"/>
              </a:rPr>
              <a:t>love4langs</a:t>
            </a:r>
            <a:endParaRPr lang="en-GB" sz="2400" b="1" dirty="0">
              <a:latin typeface="Calibri" panose="020F0502020204030204" pitchFamily="34" charset="0"/>
              <a:cs typeface="Times New Roman" panose="02020603050405020304" pitchFamily="18" charset="0"/>
            </a:endParaRP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32" t="13254" r="2748" b="14332"/>
          <a:stretch/>
        </p:blipFill>
        <p:spPr>
          <a:xfrm>
            <a:off x="136636" y="3585760"/>
            <a:ext cx="5207428" cy="2985830"/>
          </a:xfrm>
          <a:prstGeom prst="rect">
            <a:avLst/>
          </a:prstGeom>
        </p:spPr>
      </p:pic>
      <p:pic>
        <p:nvPicPr>
          <p:cNvPr id="5" name="Content Placeholder 4"/>
          <p:cNvPicPr>
            <a:picLocks noGrp="1" noChangeAspect="1"/>
          </p:cNvPicPr>
          <p:nvPr>
            <p:ph idx="1"/>
          </p:nvPr>
        </p:nvPicPr>
        <p:blipFill rotWithShape="1">
          <a:blip r:embed="rId3"/>
          <a:srcRect l="3018" t="16919" r="5172" b="17995"/>
          <a:stretch/>
        </p:blipFill>
        <p:spPr>
          <a:xfrm>
            <a:off x="3893250" y="1122502"/>
            <a:ext cx="7460550" cy="3966704"/>
          </a:xfrm>
          <a:prstGeom prst="rect">
            <a:avLst/>
          </a:prstGeom>
        </p:spPr>
      </p:pic>
      <p:sp>
        <p:nvSpPr>
          <p:cNvPr id="6" name="Title 1"/>
          <p:cNvSpPr txBox="1">
            <a:spLocks/>
          </p:cNvSpPr>
          <p:nvPr/>
        </p:nvSpPr>
        <p:spPr>
          <a:xfrm>
            <a:off x="136636" y="108810"/>
            <a:ext cx="11832852" cy="820227"/>
          </a:xfrm>
          <a:prstGeom prst="rect">
            <a:avLst/>
          </a:prstGeom>
          <a:solidFill>
            <a:srgbClr val="03B5B9"/>
          </a:solidFill>
          <a:ln w="28575">
            <a:solidFill>
              <a:srgbClr val="006699"/>
            </a:solidFill>
          </a:ln>
        </p:spPr>
        <p:txBody>
          <a:bodyPr anchor="ctr">
            <a:noAutofit/>
          </a:bodyPr>
          <a:lstStyle/>
          <a:p>
            <a:pPr algn="ctr">
              <a:spcBef>
                <a:spcPct val="0"/>
              </a:spcBef>
              <a:defRPr/>
            </a:pPr>
            <a:r>
              <a:rPr lang="en-GB" sz="3200" b="1" dirty="0" err="1">
                <a:solidFill>
                  <a:schemeClr val="bg1"/>
                </a:solidFill>
                <a:latin typeface="Segoe Print" panose="02000600000000000000" pitchFamily="2" charset="0"/>
              </a:rPr>
              <a:t>Lisez</a:t>
            </a:r>
            <a:r>
              <a:rPr lang="en-GB" sz="3200" b="1" dirty="0">
                <a:solidFill>
                  <a:schemeClr val="bg1"/>
                </a:solidFill>
                <a:latin typeface="Segoe Print" panose="02000600000000000000" pitchFamily="2" charset="0"/>
              </a:rPr>
              <a:t> les </a:t>
            </a:r>
            <a:r>
              <a:rPr lang="en-GB" sz="3200" b="1" dirty="0" err="1">
                <a:solidFill>
                  <a:schemeClr val="bg1"/>
                </a:solidFill>
                <a:latin typeface="Segoe Print" panose="02000600000000000000" pitchFamily="2" charset="0"/>
              </a:rPr>
              <a:t>textes</a:t>
            </a:r>
            <a:r>
              <a:rPr lang="en-GB" sz="3200" b="1" dirty="0">
                <a:solidFill>
                  <a:schemeClr val="bg1"/>
                </a:solidFill>
                <a:latin typeface="Segoe Print" panose="02000600000000000000" pitchFamily="2" charset="0"/>
              </a:rPr>
              <a:t> et </a:t>
            </a:r>
            <a:r>
              <a:rPr lang="en-GB" sz="3200" b="1" dirty="0" err="1">
                <a:solidFill>
                  <a:schemeClr val="bg1"/>
                </a:solidFill>
                <a:latin typeface="Segoe Print" panose="02000600000000000000" pitchFamily="2" charset="0"/>
              </a:rPr>
              <a:t>répondez</a:t>
            </a:r>
            <a:r>
              <a:rPr lang="en-GB" sz="3200" b="1" dirty="0">
                <a:solidFill>
                  <a:schemeClr val="bg1"/>
                </a:solidFill>
                <a:latin typeface="Segoe Print" panose="02000600000000000000" pitchFamily="2" charset="0"/>
              </a:rPr>
              <a:t> aux questions en </a:t>
            </a:r>
            <a:r>
              <a:rPr lang="en-GB" sz="3200" b="1" dirty="0" err="1">
                <a:solidFill>
                  <a:schemeClr val="bg1"/>
                </a:solidFill>
                <a:latin typeface="Segoe Print" panose="02000600000000000000" pitchFamily="2" charset="0"/>
              </a:rPr>
              <a:t>anglais</a:t>
            </a:r>
            <a:r>
              <a:rPr lang="en-GB" sz="3200" b="1" dirty="0">
                <a:solidFill>
                  <a:schemeClr val="bg1"/>
                </a:solidFill>
                <a:latin typeface="Segoe Print" panose="02000600000000000000" pitchFamily="2" charset="0"/>
              </a:rPr>
              <a:t>.  </a:t>
            </a:r>
          </a:p>
        </p:txBody>
      </p:sp>
      <p:sp>
        <p:nvSpPr>
          <p:cNvPr id="7" name="TextBox 6"/>
          <p:cNvSpPr txBox="1"/>
          <p:nvPr/>
        </p:nvSpPr>
        <p:spPr>
          <a:xfrm>
            <a:off x="6096000" y="4573958"/>
            <a:ext cx="5965261" cy="2123658"/>
          </a:xfrm>
          <a:prstGeom prst="rect">
            <a:avLst/>
          </a:prstGeom>
          <a:solidFill>
            <a:srgbClr val="03B5B9"/>
          </a:solidFill>
          <a:ln>
            <a:solidFill>
              <a:srgbClr val="006699"/>
            </a:solidFill>
          </a:ln>
        </p:spPr>
        <p:txBody>
          <a:bodyPr wrap="square" rtlCol="0">
            <a:spAutoFit/>
          </a:bodyPr>
          <a:lstStyle/>
          <a:p>
            <a:pPr algn="ctr"/>
            <a:r>
              <a:rPr lang="en-GB" sz="2200" b="1" u="sng" dirty="0">
                <a:solidFill>
                  <a:srgbClr val="FF0000"/>
                </a:solidFill>
                <a:latin typeface="Segoe Print" panose="02000600000000000000" pitchFamily="2" charset="0"/>
              </a:rPr>
              <a:t>EXTRA!</a:t>
            </a:r>
          </a:p>
          <a:p>
            <a:pPr algn="ctr"/>
            <a:r>
              <a:rPr lang="en-GB" sz="2100" b="1" dirty="0">
                <a:solidFill>
                  <a:schemeClr val="bg1"/>
                </a:solidFill>
                <a:latin typeface="Segoe Print" panose="02000600000000000000" pitchFamily="2" charset="0"/>
              </a:rPr>
              <a:t>Cherchez le </a:t>
            </a:r>
            <a:r>
              <a:rPr lang="en-GB" sz="2100" b="1" dirty="0" err="1">
                <a:solidFill>
                  <a:schemeClr val="bg1"/>
                </a:solidFill>
                <a:latin typeface="Segoe Print" panose="02000600000000000000" pitchFamily="2" charset="0"/>
              </a:rPr>
              <a:t>vocabulaire</a:t>
            </a:r>
            <a:r>
              <a:rPr lang="en-GB" sz="2100" b="1" dirty="0">
                <a:solidFill>
                  <a:schemeClr val="bg1"/>
                </a:solidFill>
                <a:latin typeface="Segoe Print" panose="02000600000000000000" pitchFamily="2" charset="0"/>
              </a:rPr>
              <a:t>:</a:t>
            </a:r>
          </a:p>
          <a:p>
            <a:pPr marL="457200" indent="-457200">
              <a:buFont typeface="+mj-lt"/>
              <a:buAutoNum type="arabicPeriod"/>
            </a:pPr>
            <a:r>
              <a:rPr lang="en-GB" sz="2100" dirty="0">
                <a:solidFill>
                  <a:schemeClr val="bg1"/>
                </a:solidFill>
                <a:latin typeface="Segoe Print" panose="02000600000000000000" pitchFamily="2" charset="0"/>
              </a:rPr>
              <a:t>I am going to play</a:t>
            </a:r>
          </a:p>
          <a:p>
            <a:pPr marL="457200" indent="-457200">
              <a:buFont typeface="+mj-lt"/>
              <a:buAutoNum type="arabicPeriod"/>
            </a:pPr>
            <a:r>
              <a:rPr lang="en-GB" sz="2100" dirty="0">
                <a:solidFill>
                  <a:schemeClr val="bg1"/>
                </a:solidFill>
                <a:latin typeface="Segoe Print" panose="02000600000000000000" pitchFamily="2" charset="0"/>
              </a:rPr>
              <a:t>I am going to go out </a:t>
            </a:r>
          </a:p>
          <a:p>
            <a:pPr marL="457200" indent="-457200">
              <a:buFont typeface="+mj-lt"/>
              <a:buAutoNum type="arabicPeriod"/>
            </a:pPr>
            <a:r>
              <a:rPr lang="en-GB" sz="2100" dirty="0">
                <a:solidFill>
                  <a:schemeClr val="bg1"/>
                </a:solidFill>
                <a:latin typeface="Segoe Print" panose="02000600000000000000" pitchFamily="2" charset="0"/>
              </a:rPr>
              <a:t>We are going to eat</a:t>
            </a:r>
          </a:p>
          <a:p>
            <a:pPr marL="457200" indent="-457200">
              <a:buFont typeface="+mj-lt"/>
              <a:buAutoNum type="arabicPeriod"/>
            </a:pPr>
            <a:r>
              <a:rPr lang="en-GB" sz="2100" dirty="0">
                <a:solidFill>
                  <a:schemeClr val="bg1"/>
                </a:solidFill>
                <a:latin typeface="Segoe Print" panose="02000600000000000000" pitchFamily="2" charset="0"/>
              </a:rPr>
              <a:t>We are going to dance</a:t>
            </a:r>
          </a:p>
        </p:txBody>
      </p:sp>
      <p:sp>
        <p:nvSpPr>
          <p:cNvPr id="8" name="Rectangle 7"/>
          <p:cNvSpPr/>
          <p:nvPr/>
        </p:nvSpPr>
        <p:spPr>
          <a:xfrm>
            <a:off x="136636" y="1217723"/>
            <a:ext cx="2865704" cy="472965"/>
          </a:xfrm>
          <a:prstGeom prst="rect">
            <a:avLst/>
          </a:prstGeom>
          <a:solidFill>
            <a:schemeClr val="bg1"/>
          </a:solidFill>
          <a:ln w="2857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Segoe Print" panose="02000600000000000000" pitchFamily="2" charset="0"/>
              </a:rPr>
              <a:t>Studio 1 p96 ex. 2</a:t>
            </a:r>
          </a:p>
        </p:txBody>
      </p:sp>
      <p:sp>
        <p:nvSpPr>
          <p:cNvPr id="9" name="TextBox 8"/>
          <p:cNvSpPr txBox="1"/>
          <p:nvPr/>
        </p:nvSpPr>
        <p:spPr>
          <a:xfrm>
            <a:off x="136636" y="1874243"/>
            <a:ext cx="2322784" cy="1107996"/>
          </a:xfrm>
          <a:prstGeom prst="rect">
            <a:avLst/>
          </a:prstGeom>
          <a:solidFill>
            <a:schemeClr val="bg1"/>
          </a:solidFill>
          <a:ln w="38100">
            <a:solidFill>
              <a:srgbClr val="006699"/>
            </a:solidFill>
          </a:ln>
        </p:spPr>
        <p:txBody>
          <a:bodyPr wrap="square" rtlCol="0">
            <a:spAutoFit/>
          </a:bodyPr>
          <a:lstStyle/>
          <a:p>
            <a:pPr algn="ctr">
              <a:lnSpc>
                <a:spcPct val="150000"/>
              </a:lnSpc>
            </a:pPr>
            <a:r>
              <a:rPr lang="en-GB" sz="2200" b="1" dirty="0" err="1">
                <a:solidFill>
                  <a:srgbClr val="FF0000"/>
                </a:solidFill>
                <a:latin typeface="Segoe Print" panose="02000600000000000000" pitchFamily="2" charset="0"/>
              </a:rPr>
              <a:t>Exemple</a:t>
            </a:r>
            <a:r>
              <a:rPr lang="en-GB" sz="2200" b="1" dirty="0">
                <a:solidFill>
                  <a:srgbClr val="FF0000"/>
                </a:solidFill>
                <a:latin typeface="Segoe Print" panose="02000600000000000000" pitchFamily="2" charset="0"/>
              </a:rPr>
              <a:t>:</a:t>
            </a:r>
            <a:r>
              <a:rPr lang="en-GB" sz="2200" b="1" dirty="0">
                <a:latin typeface="Segoe Print" panose="02000600000000000000" pitchFamily="2" charset="0"/>
              </a:rPr>
              <a:t> </a:t>
            </a:r>
          </a:p>
          <a:p>
            <a:pPr>
              <a:lnSpc>
                <a:spcPct val="150000"/>
              </a:lnSpc>
            </a:pPr>
            <a:r>
              <a:rPr lang="en-GB" sz="2200" b="1" dirty="0">
                <a:latin typeface="Segoe Print" panose="02000600000000000000" pitchFamily="2" charset="0"/>
              </a:rPr>
              <a:t>1. Hugo</a:t>
            </a:r>
          </a:p>
        </p:txBody>
      </p:sp>
    </p:spTree>
    <p:extLst>
      <p:ext uri="{BB962C8B-B14F-4D97-AF65-F5344CB8AC3E}">
        <p14:creationId xmlns:p14="http://schemas.microsoft.com/office/powerpoint/2010/main" val="13241018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41" t="28557" r="4364" b="23168"/>
          <a:stretch/>
        </p:blipFill>
        <p:spPr>
          <a:xfrm>
            <a:off x="2567530" y="1509988"/>
            <a:ext cx="9519366" cy="3734391"/>
          </a:xfrm>
          <a:prstGeom prst="rect">
            <a:avLst/>
          </a:prstGeom>
        </p:spPr>
      </p:pic>
      <p:pic>
        <p:nvPicPr>
          <p:cNvPr id="5" name="Picture 4"/>
          <p:cNvPicPr>
            <a:picLocks noChangeAspect="1"/>
          </p:cNvPicPr>
          <p:nvPr/>
        </p:nvPicPr>
        <p:blipFill rotWithShape="1">
          <a:blip r:embed="rId3"/>
          <a:srcRect l="2694" t="33512" r="2586" b="35123"/>
          <a:stretch/>
        </p:blipFill>
        <p:spPr>
          <a:xfrm>
            <a:off x="349217" y="5404265"/>
            <a:ext cx="4786930" cy="1192648"/>
          </a:xfrm>
          <a:prstGeom prst="rect">
            <a:avLst/>
          </a:prstGeom>
        </p:spPr>
      </p:pic>
      <p:pic>
        <p:nvPicPr>
          <p:cNvPr id="6" name="Picture 5"/>
          <p:cNvPicPr>
            <a:picLocks noChangeAspect="1"/>
          </p:cNvPicPr>
          <p:nvPr/>
        </p:nvPicPr>
        <p:blipFill rotWithShape="1">
          <a:blip r:embed="rId4"/>
          <a:srcRect l="2695" t="35452" r="2910" b="37177"/>
          <a:stretch/>
        </p:blipFill>
        <p:spPr>
          <a:xfrm>
            <a:off x="6353503" y="5404265"/>
            <a:ext cx="5484304" cy="1192648"/>
          </a:xfrm>
          <a:prstGeom prst="rect">
            <a:avLst/>
          </a:prstGeom>
        </p:spPr>
      </p:pic>
      <p:sp>
        <p:nvSpPr>
          <p:cNvPr id="7" name="Title 1"/>
          <p:cNvSpPr txBox="1">
            <a:spLocks/>
          </p:cNvSpPr>
          <p:nvPr/>
        </p:nvSpPr>
        <p:spPr>
          <a:xfrm>
            <a:off x="136636" y="180416"/>
            <a:ext cx="11832852" cy="820227"/>
          </a:xfrm>
          <a:prstGeom prst="rect">
            <a:avLst/>
          </a:prstGeom>
          <a:solidFill>
            <a:srgbClr val="03B5B9"/>
          </a:solidFill>
          <a:ln w="38100">
            <a:solidFill>
              <a:srgbClr val="006699"/>
            </a:solidFill>
          </a:ln>
        </p:spPr>
        <p:txBody>
          <a:bodyPr anchor="ctr">
            <a:noAutofit/>
          </a:bodyPr>
          <a:lstStyle/>
          <a:p>
            <a:pPr algn="ctr">
              <a:spcBef>
                <a:spcPct val="0"/>
              </a:spcBef>
              <a:defRPr/>
            </a:pPr>
            <a:r>
              <a:rPr lang="en-GB" sz="2400" b="1" dirty="0">
                <a:solidFill>
                  <a:schemeClr val="bg1"/>
                </a:solidFill>
                <a:latin typeface="Segoe Print" panose="02000600000000000000" pitchFamily="2" charset="0"/>
              </a:rPr>
              <a:t>Read the text and look at the pictures. What does Nathan usually do on holiday?</a:t>
            </a:r>
          </a:p>
        </p:txBody>
      </p:sp>
      <p:sp>
        <p:nvSpPr>
          <p:cNvPr id="8" name="TextBox 7"/>
          <p:cNvSpPr txBox="1"/>
          <p:nvPr/>
        </p:nvSpPr>
        <p:spPr>
          <a:xfrm>
            <a:off x="136636" y="1907768"/>
            <a:ext cx="2322784" cy="1508105"/>
          </a:xfrm>
          <a:prstGeom prst="rect">
            <a:avLst/>
          </a:prstGeom>
          <a:solidFill>
            <a:schemeClr val="bg1"/>
          </a:solidFill>
          <a:ln w="38100">
            <a:solidFill>
              <a:srgbClr val="006699"/>
            </a:solidFill>
          </a:ln>
        </p:spPr>
        <p:txBody>
          <a:bodyPr wrap="square" rtlCol="0">
            <a:spAutoFit/>
          </a:bodyPr>
          <a:lstStyle/>
          <a:p>
            <a:pPr algn="ctr"/>
            <a:r>
              <a:rPr lang="en-GB" sz="2000" b="1" dirty="0" err="1">
                <a:solidFill>
                  <a:srgbClr val="FF0000"/>
                </a:solidFill>
                <a:latin typeface="Segoe Print" panose="02000600000000000000" pitchFamily="2" charset="0"/>
              </a:rPr>
              <a:t>Exemple</a:t>
            </a:r>
            <a:r>
              <a:rPr lang="en-GB" sz="2000" b="1" dirty="0">
                <a:solidFill>
                  <a:srgbClr val="FF0000"/>
                </a:solidFill>
                <a:latin typeface="Segoe Print" panose="02000600000000000000" pitchFamily="2" charset="0"/>
              </a:rPr>
              <a:t>:</a:t>
            </a:r>
            <a:r>
              <a:rPr lang="en-GB" sz="2000" b="1" dirty="0">
                <a:latin typeface="Segoe Print" panose="02000600000000000000" pitchFamily="2" charset="0"/>
              </a:rPr>
              <a:t> </a:t>
            </a:r>
          </a:p>
          <a:p>
            <a:pPr algn="ctr"/>
            <a:endParaRPr lang="en-GB" sz="1200" b="1" dirty="0">
              <a:latin typeface="Segoe Print" panose="02000600000000000000" pitchFamily="2" charset="0"/>
            </a:endParaRPr>
          </a:p>
          <a:p>
            <a:pPr algn="ctr">
              <a:lnSpc>
                <a:spcPct val="150000"/>
              </a:lnSpc>
            </a:pPr>
            <a:r>
              <a:rPr lang="en-GB" sz="2000" b="1" dirty="0" err="1">
                <a:latin typeface="Segoe Print" panose="02000600000000000000" pitchFamily="2" charset="0"/>
              </a:rPr>
              <a:t>Normalement</a:t>
            </a:r>
            <a:r>
              <a:rPr lang="en-GB" sz="2000" b="1" dirty="0">
                <a:latin typeface="Segoe Print" panose="02000600000000000000" pitchFamily="2" charset="0"/>
              </a:rPr>
              <a:t>: </a:t>
            </a:r>
            <a:r>
              <a:rPr lang="en-GB" sz="2000" b="1" dirty="0">
                <a:solidFill>
                  <a:srgbClr val="FF0000"/>
                </a:solidFill>
                <a:latin typeface="Segoe Print" panose="02000600000000000000" pitchFamily="2" charset="0"/>
              </a:rPr>
              <a:t>e</a:t>
            </a:r>
          </a:p>
          <a:p>
            <a:pPr>
              <a:lnSpc>
                <a:spcPct val="150000"/>
              </a:lnSpc>
            </a:pPr>
            <a:r>
              <a:rPr lang="en-GB" sz="2000" b="1" dirty="0">
                <a:latin typeface="Segoe Print" panose="02000600000000000000" pitchFamily="2" charset="0"/>
              </a:rPr>
              <a:t>En </a:t>
            </a:r>
            <a:r>
              <a:rPr lang="en-GB" sz="2000" b="1" dirty="0" err="1">
                <a:latin typeface="Segoe Print" panose="02000600000000000000" pitchFamily="2" charset="0"/>
              </a:rPr>
              <a:t>colo</a:t>
            </a:r>
            <a:r>
              <a:rPr lang="en-GB" sz="2000" b="1" dirty="0">
                <a:latin typeface="Segoe Print" panose="02000600000000000000" pitchFamily="2" charset="0"/>
              </a:rPr>
              <a:t>: </a:t>
            </a:r>
            <a:endParaRPr lang="en-GB" sz="2000" dirty="0">
              <a:latin typeface="Segoe Print" panose="02000600000000000000" pitchFamily="2" charset="0"/>
            </a:endParaRPr>
          </a:p>
        </p:txBody>
      </p:sp>
      <p:sp>
        <p:nvSpPr>
          <p:cNvPr id="9" name="Rectangle 8"/>
          <p:cNvSpPr/>
          <p:nvPr/>
        </p:nvSpPr>
        <p:spPr>
          <a:xfrm>
            <a:off x="136636" y="1217723"/>
            <a:ext cx="2865704" cy="472965"/>
          </a:xfrm>
          <a:prstGeom prst="rect">
            <a:avLst/>
          </a:prstGeom>
          <a:solidFill>
            <a:schemeClr val="bg1"/>
          </a:solidFill>
          <a:ln w="2857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Segoe Print" panose="02000600000000000000" pitchFamily="2" charset="0"/>
              </a:rPr>
              <a:t>Studio 1 p97 ex. 4</a:t>
            </a:r>
          </a:p>
        </p:txBody>
      </p:sp>
    </p:spTree>
    <p:extLst>
      <p:ext uri="{BB962C8B-B14F-4D97-AF65-F5344CB8AC3E}">
        <p14:creationId xmlns:p14="http://schemas.microsoft.com/office/powerpoint/2010/main" val="43131991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Copy the rule about the near future tense with the examples:</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694" t="25323" r="4041" b="26401"/>
          <a:stretch/>
        </p:blipFill>
        <p:spPr>
          <a:xfrm>
            <a:off x="430866" y="1690688"/>
            <a:ext cx="11330268" cy="4398579"/>
          </a:xfrm>
          <a:prstGeom prst="rect">
            <a:avLst/>
          </a:prstGeom>
        </p:spPr>
      </p:pic>
    </p:spTree>
    <p:extLst>
      <p:ext uri="{BB962C8B-B14F-4D97-AF65-F5344CB8AC3E}">
        <p14:creationId xmlns:p14="http://schemas.microsoft.com/office/powerpoint/2010/main" val="266091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3520" y="332570"/>
            <a:ext cx="7555600" cy="3847544"/>
          </a:xfrm>
          <a:prstGeom prst="rect">
            <a:avLst/>
          </a:prstGeom>
        </p:spPr>
      </p:pic>
      <p:pic>
        <p:nvPicPr>
          <p:cNvPr id="3" name="Picture 2"/>
          <p:cNvPicPr>
            <a:picLocks noChangeAspect="1"/>
          </p:cNvPicPr>
          <p:nvPr/>
        </p:nvPicPr>
        <p:blipFill>
          <a:blip r:embed="rId3"/>
          <a:stretch>
            <a:fillRect/>
          </a:stretch>
        </p:blipFill>
        <p:spPr>
          <a:xfrm>
            <a:off x="4073520" y="4371843"/>
            <a:ext cx="6478074" cy="2237880"/>
          </a:xfrm>
          <a:prstGeom prst="rect">
            <a:avLst/>
          </a:prstGeom>
        </p:spPr>
      </p:pic>
      <p:sp>
        <p:nvSpPr>
          <p:cNvPr id="4" name="Title 1">
            <a:extLst>
              <a:ext uri="{FF2B5EF4-FFF2-40B4-BE49-F238E27FC236}">
                <a16:creationId xmlns="" xmlns:a16="http://schemas.microsoft.com/office/drawing/2014/main"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5 </a:t>
            </a:r>
            <a:r>
              <a:rPr lang="en-US" sz="2400" b="1" dirty="0" smtClean="0"/>
              <a:t>–vocab</a:t>
            </a:r>
            <a:endParaRPr lang="en-GB" sz="2400" b="1" dirty="0"/>
          </a:p>
        </p:txBody>
      </p:sp>
      <p:sp>
        <p:nvSpPr>
          <p:cNvPr id="5" name="Rectangle 4"/>
          <p:cNvSpPr/>
          <p:nvPr/>
        </p:nvSpPr>
        <p:spPr>
          <a:xfrm>
            <a:off x="109545" y="4108266"/>
            <a:ext cx="3769281" cy="1477328"/>
          </a:xfrm>
          <a:prstGeom prst="rect">
            <a:avLst/>
          </a:prstGeom>
        </p:spPr>
        <p:txBody>
          <a:bodyPr wrap="square">
            <a:spAutoFit/>
          </a:bodyPr>
          <a:lstStyle/>
          <a:p>
            <a:r>
              <a:rPr lang="en-GB" dirty="0">
                <a:solidFill>
                  <a:srgbClr val="303545"/>
                </a:solidFill>
                <a:latin typeface="hurme_no2-webfont"/>
              </a:rPr>
              <a:t>Revise the work from this term using this </a:t>
            </a:r>
            <a:r>
              <a:rPr lang="en-GB" dirty="0" err="1">
                <a:solidFill>
                  <a:srgbClr val="303545"/>
                </a:solidFill>
                <a:latin typeface="hurme_no2-webfont"/>
              </a:rPr>
              <a:t>quizlet</a:t>
            </a:r>
            <a:r>
              <a:rPr lang="en-GB" dirty="0">
                <a:solidFill>
                  <a:srgbClr val="303545"/>
                </a:solidFill>
                <a:latin typeface="hurme_no2-webfont"/>
              </a:rPr>
              <a:t> set:</a:t>
            </a:r>
          </a:p>
          <a:p>
            <a:endParaRPr lang="en-GB" dirty="0">
              <a:solidFill>
                <a:srgbClr val="303545"/>
              </a:solidFill>
              <a:latin typeface="hurme_no2-webfont"/>
            </a:endParaRPr>
          </a:p>
          <a:p>
            <a:endParaRPr lang="en-GB" dirty="0">
              <a:solidFill>
                <a:srgbClr val="303545"/>
              </a:solidFill>
              <a:latin typeface="hurme_no2-webfont"/>
            </a:endParaRPr>
          </a:p>
          <a:p>
            <a:r>
              <a:rPr lang="it-IT" dirty="0">
                <a:solidFill>
                  <a:srgbClr val="303545"/>
                </a:solidFill>
                <a:latin typeface="hurme_no2-webfont"/>
                <a:hlinkClick r:id="rId4"/>
              </a:rPr>
              <a:t>Studio 1 module 5 revision</a:t>
            </a:r>
            <a:endParaRPr lang="en-GB" dirty="0"/>
          </a:p>
        </p:txBody>
      </p:sp>
    </p:spTree>
    <p:extLst>
      <p:ext uri="{BB962C8B-B14F-4D97-AF65-F5344CB8AC3E}">
        <p14:creationId xmlns:p14="http://schemas.microsoft.com/office/powerpoint/2010/main" val="422561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a:t>
            </a:r>
            <a:r>
              <a:rPr lang="en-US" sz="2400" b="1" u="sng" dirty="0" smtClean="0"/>
              <a:t>6</a:t>
            </a:r>
            <a:endParaRPr lang="en-GB" sz="2400" b="1" u="sng"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your teacher for the assessment papers. Make sure you have revised all of the words and expressions that we have learnt this term.</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6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a:t>
            </a:r>
            <a:r>
              <a:rPr lang="en-US" sz="2400" b="1" u="sng" dirty="0" smtClean="0"/>
              <a:t>7</a:t>
            </a:r>
            <a:endParaRPr lang="en-GB" sz="2400" b="1" u="sng" dirty="0"/>
          </a:p>
        </p:txBody>
      </p:sp>
      <p:sp>
        <p:nvSpPr>
          <p:cNvPr id="3" name="Title 1"/>
          <p:cNvSpPr txBox="1">
            <a:spLocks/>
          </p:cNvSpPr>
          <p:nvPr/>
        </p:nvSpPr>
        <p:spPr>
          <a:xfrm>
            <a:off x="448758" y="1667634"/>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p>
        </p:txBody>
      </p:sp>
      <p:sp>
        <p:nvSpPr>
          <p:cNvPr id="5" name="TextBox 4">
            <a:extLst>
              <a:ext uri="{FF2B5EF4-FFF2-40B4-BE49-F238E27FC236}">
                <a16:creationId xmlns="" xmlns:a16="http://schemas.microsoft.com/office/drawing/2014/main" id="{9DB45A58-A66F-44E1-9132-44927E1645C2}"/>
              </a:ext>
            </a:extLst>
          </p:cNvPr>
          <p:cNvSpPr txBox="1"/>
          <p:nvPr/>
        </p:nvSpPr>
        <p:spPr>
          <a:xfrm>
            <a:off x="448758" y="1266969"/>
            <a:ext cx="6309099" cy="5324535"/>
          </a:xfrm>
          <a:prstGeom prst="rect">
            <a:avLst/>
          </a:prstGeom>
          <a:noFill/>
        </p:spPr>
        <p:txBody>
          <a:bodyPr wrap="square" rtlCol="0">
            <a:spAutoFit/>
          </a:bodyPr>
          <a:lstStyle/>
          <a:p>
            <a:r>
              <a:rPr lang="en-US" sz="2000" dirty="0"/>
              <a:t>Project week:</a:t>
            </a:r>
          </a:p>
          <a:p>
            <a:r>
              <a:rPr lang="en-US" sz="2000" dirty="0"/>
              <a:t>Research an area of France which is popular with tourists. Make a poster or a presentation about the place, please include the following information.</a:t>
            </a:r>
          </a:p>
          <a:p>
            <a:endParaRPr lang="en-US" sz="2000" dirty="0"/>
          </a:p>
          <a:p>
            <a:r>
              <a:rPr lang="en-US" sz="2000" dirty="0"/>
              <a:t>- What is the place called and whereabouts in   	 	France is it?</a:t>
            </a:r>
          </a:p>
          <a:p>
            <a:endParaRPr lang="en-US" sz="2000" dirty="0"/>
          </a:p>
          <a:p>
            <a:r>
              <a:rPr lang="en-US" sz="2000" dirty="0"/>
              <a:t>- What can tourists do there?</a:t>
            </a:r>
          </a:p>
          <a:p>
            <a:endParaRPr lang="en-US" sz="2000" dirty="0"/>
          </a:p>
          <a:p>
            <a:r>
              <a:rPr lang="en-US" sz="2000" dirty="0"/>
              <a:t>- Where can tourists stay? Please find some 		  	examples of accommodation available 		(hotels, campsites, holiday homes </a:t>
            </a:r>
            <a:r>
              <a:rPr lang="en-US" sz="2000" dirty="0" err="1"/>
              <a:t>etc</a:t>
            </a:r>
            <a:r>
              <a:rPr lang="en-US" sz="2000" dirty="0"/>
              <a:t>)</a:t>
            </a:r>
          </a:p>
          <a:p>
            <a:r>
              <a:rPr lang="en-US" sz="2000" dirty="0"/>
              <a:t>	</a:t>
            </a:r>
          </a:p>
          <a:p>
            <a:r>
              <a:rPr lang="en-US" sz="2000" dirty="0"/>
              <a:t>- Find some nice restaurants in the area, are there 		any regional </a:t>
            </a:r>
            <a:r>
              <a:rPr lang="en-US" sz="2000" dirty="0" smtClean="0"/>
              <a:t>specialties?</a:t>
            </a:r>
            <a:endParaRPr lang="en-US" sz="2000" dirty="0"/>
          </a:p>
          <a:p>
            <a:endParaRPr lang="en-GB" sz="2000" dirty="0"/>
          </a:p>
        </p:txBody>
      </p:sp>
      <p:pic>
        <p:nvPicPr>
          <p:cNvPr id="6" name="Picture 2" descr="Free France Map Cliparts, Download Free France Map Cliparts png images,  Free ClipArts on Clipart Library">
            <a:extLst>
              <a:ext uri="{FF2B5EF4-FFF2-40B4-BE49-F238E27FC236}">
                <a16:creationId xmlns="" xmlns:a16="http://schemas.microsoft.com/office/drawing/2014/main" id="{AC07C4C3-38A0-484D-B883-5FDDBA517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986" y="1779065"/>
            <a:ext cx="487680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1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0812" y="491350"/>
            <a:ext cx="7649029" cy="5820959"/>
          </a:xfrm>
          <a:prstGeom prst="rect">
            <a:avLst/>
          </a:prstGeom>
        </p:spPr>
      </p:pic>
      <p:sp>
        <p:nvSpPr>
          <p:cNvPr id="2" name="TextBox 1">
            <a:extLst>
              <a:ext uri="{FF2B5EF4-FFF2-40B4-BE49-F238E27FC236}">
                <a16:creationId xmlns="" xmlns:a16="http://schemas.microsoft.com/office/drawing/2014/main" id="{65AFB720-2D93-41C2-86A3-D7DAEC394F8D}"/>
              </a:ext>
            </a:extLst>
          </p:cNvPr>
          <p:cNvSpPr txBox="1"/>
          <p:nvPr/>
        </p:nvSpPr>
        <p:spPr>
          <a:xfrm>
            <a:off x="3696788" y="5695406"/>
            <a:ext cx="2011680" cy="369332"/>
          </a:xfrm>
          <a:prstGeom prst="rect">
            <a:avLst/>
          </a:prstGeom>
          <a:solidFill>
            <a:schemeClr val="bg1"/>
          </a:solidFill>
        </p:spPr>
        <p:txBody>
          <a:bodyPr wrap="square" rtlCol="0">
            <a:spAutoFit/>
          </a:bodyPr>
          <a:lstStyle/>
          <a:p>
            <a:r>
              <a:rPr lang="en-US" b="1" dirty="0"/>
              <a:t>Project week</a:t>
            </a:r>
            <a:endParaRPr lang="en-GB" b="1" dirty="0"/>
          </a:p>
        </p:txBody>
      </p:sp>
    </p:spTree>
    <p:extLst>
      <p:ext uri="{BB962C8B-B14F-4D97-AF65-F5344CB8AC3E}">
        <p14:creationId xmlns:p14="http://schemas.microsoft.com/office/powerpoint/2010/main" val="21298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5708" y="679973"/>
            <a:ext cx="6593898" cy="5090027"/>
          </a:xfrm>
          <a:prstGeom prst="rect">
            <a:avLst/>
          </a:prstGeom>
        </p:spPr>
      </p:pic>
      <p:sp>
        <p:nvSpPr>
          <p:cNvPr id="3" name="Title 1">
            <a:extLst>
              <a:ext uri="{FF2B5EF4-FFF2-40B4-BE49-F238E27FC236}">
                <a16:creationId xmlns="" xmlns:a16="http://schemas.microsoft.com/office/drawing/2014/main"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 </a:t>
            </a:r>
            <a:r>
              <a:rPr lang="en-US" sz="2400" b="1" dirty="0" smtClean="0"/>
              <a:t>–vocab</a:t>
            </a:r>
            <a:endParaRPr lang="en-GB" sz="2400" b="1" dirty="0"/>
          </a:p>
        </p:txBody>
      </p:sp>
    </p:spTree>
    <p:extLst>
      <p:ext uri="{BB962C8B-B14F-4D97-AF65-F5344CB8AC3E}">
        <p14:creationId xmlns:p14="http://schemas.microsoft.com/office/powerpoint/2010/main" val="80604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71344" y="1484210"/>
            <a:ext cx="6381750" cy="3476625"/>
          </a:xfrm>
          <a:prstGeom prst="rect">
            <a:avLst/>
          </a:prstGeom>
        </p:spPr>
      </p:pic>
      <p:sp>
        <p:nvSpPr>
          <p:cNvPr id="3" name="TextBox 2"/>
          <p:cNvSpPr txBox="1"/>
          <p:nvPr/>
        </p:nvSpPr>
        <p:spPr>
          <a:xfrm>
            <a:off x="766916" y="2094271"/>
            <a:ext cx="2625213" cy="2308324"/>
          </a:xfrm>
          <a:prstGeom prst="rect">
            <a:avLst/>
          </a:prstGeom>
          <a:noFill/>
        </p:spPr>
        <p:txBody>
          <a:bodyPr wrap="square" rtlCol="0">
            <a:spAutoFit/>
          </a:bodyPr>
          <a:lstStyle/>
          <a:p>
            <a:r>
              <a:rPr lang="en-GB" dirty="0"/>
              <a:t>- Make a poster out of the vocab on the previous slide.</a:t>
            </a:r>
          </a:p>
          <a:p>
            <a:endParaRPr lang="en-GB" dirty="0"/>
          </a:p>
          <a:p>
            <a:r>
              <a:rPr lang="en-GB" dirty="0"/>
              <a:t>- Use the grid to make some sentences in French and translate them into English</a:t>
            </a:r>
          </a:p>
        </p:txBody>
      </p:sp>
    </p:spTree>
    <p:extLst>
      <p:ext uri="{BB962C8B-B14F-4D97-AF65-F5344CB8AC3E}">
        <p14:creationId xmlns:p14="http://schemas.microsoft.com/office/powerpoint/2010/main" val="127602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19725" y="1803912"/>
            <a:ext cx="5924550" cy="2571750"/>
          </a:xfrm>
          <a:prstGeom prst="rect">
            <a:avLst/>
          </a:prstGeom>
        </p:spPr>
      </p:pic>
      <p:sp>
        <p:nvSpPr>
          <p:cNvPr id="3" name="TextBox 2"/>
          <p:cNvSpPr txBox="1"/>
          <p:nvPr/>
        </p:nvSpPr>
        <p:spPr>
          <a:xfrm>
            <a:off x="766916" y="2094271"/>
            <a:ext cx="2625213" cy="646331"/>
          </a:xfrm>
          <a:prstGeom prst="rect">
            <a:avLst/>
          </a:prstGeom>
          <a:noFill/>
        </p:spPr>
        <p:txBody>
          <a:bodyPr wrap="square" rtlCol="0">
            <a:spAutoFit/>
          </a:bodyPr>
          <a:lstStyle/>
          <a:p>
            <a:r>
              <a:rPr lang="en-GB" dirty="0"/>
              <a:t>Can you put these words in the right order?</a:t>
            </a:r>
          </a:p>
        </p:txBody>
      </p:sp>
    </p:spTree>
    <p:extLst>
      <p:ext uri="{BB962C8B-B14F-4D97-AF65-F5344CB8AC3E}">
        <p14:creationId xmlns:p14="http://schemas.microsoft.com/office/powerpoint/2010/main" val="6581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1943" y="1548581"/>
            <a:ext cx="7281364" cy="2982006"/>
          </a:xfrm>
          <a:prstGeom prst="rect">
            <a:avLst/>
          </a:prstGeom>
        </p:spPr>
      </p:pic>
      <p:sp>
        <p:nvSpPr>
          <p:cNvPr id="4" name="Title 1">
            <a:extLst>
              <a:ext uri="{FF2B5EF4-FFF2-40B4-BE49-F238E27FC236}">
                <a16:creationId xmlns="" xmlns:a16="http://schemas.microsoft.com/office/drawing/2014/main"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 </a:t>
            </a:r>
            <a:r>
              <a:rPr lang="en-US" sz="2400" b="1" dirty="0" smtClean="0"/>
              <a:t>–vocab</a:t>
            </a:r>
            <a:endParaRPr lang="en-GB" sz="2400" b="1" dirty="0"/>
          </a:p>
        </p:txBody>
      </p:sp>
      <p:sp>
        <p:nvSpPr>
          <p:cNvPr id="5" name="TextBox 4"/>
          <p:cNvSpPr txBox="1"/>
          <p:nvPr/>
        </p:nvSpPr>
        <p:spPr>
          <a:xfrm>
            <a:off x="584217" y="2165641"/>
            <a:ext cx="2625213" cy="1200329"/>
          </a:xfrm>
          <a:prstGeom prst="rect">
            <a:avLst/>
          </a:prstGeom>
          <a:noFill/>
        </p:spPr>
        <p:txBody>
          <a:bodyPr wrap="square" rtlCol="0">
            <a:spAutoFit/>
          </a:bodyPr>
          <a:lstStyle/>
          <a:p>
            <a:r>
              <a:rPr lang="en-GB" dirty="0"/>
              <a:t>- Make a comic strip of </a:t>
            </a:r>
            <a:r>
              <a:rPr lang="en-GB" dirty="0" err="1"/>
              <a:t>someones</a:t>
            </a:r>
            <a:r>
              <a:rPr lang="en-GB" dirty="0"/>
              <a:t> daily routine using these words. Draw a picture for each one.</a:t>
            </a:r>
          </a:p>
        </p:txBody>
      </p:sp>
    </p:spTree>
    <p:extLst>
      <p:ext uri="{BB962C8B-B14F-4D97-AF65-F5344CB8AC3E}">
        <p14:creationId xmlns:p14="http://schemas.microsoft.com/office/powerpoint/2010/main" val="195828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45" y="2344994"/>
            <a:ext cx="6867819" cy="4209994"/>
          </a:xfrm>
          <a:prstGeom prst="rect">
            <a:avLst/>
          </a:prstGeom>
        </p:spPr>
      </p:pic>
      <p:pic>
        <p:nvPicPr>
          <p:cNvPr id="3" name="Picture 2"/>
          <p:cNvPicPr>
            <a:picLocks noChangeAspect="1"/>
          </p:cNvPicPr>
          <p:nvPr/>
        </p:nvPicPr>
        <p:blipFill>
          <a:blip r:embed="rId3"/>
          <a:stretch>
            <a:fillRect/>
          </a:stretch>
        </p:blipFill>
        <p:spPr>
          <a:xfrm>
            <a:off x="5782999" y="232125"/>
            <a:ext cx="6409001" cy="3558210"/>
          </a:xfrm>
          <a:prstGeom prst="rect">
            <a:avLst/>
          </a:prstGeom>
        </p:spPr>
      </p:pic>
      <p:sp>
        <p:nvSpPr>
          <p:cNvPr id="4" name="Title 1">
            <a:extLst>
              <a:ext uri="{FF2B5EF4-FFF2-40B4-BE49-F238E27FC236}">
                <a16:creationId xmlns="" xmlns:a16="http://schemas.microsoft.com/office/drawing/2014/main"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 – </a:t>
            </a:r>
          </a:p>
          <a:p>
            <a:r>
              <a:rPr lang="en-US" sz="2400" b="1" dirty="0"/>
              <a:t> vocab</a:t>
            </a:r>
            <a:endParaRPr lang="en-GB" sz="2400" b="1" dirty="0"/>
          </a:p>
        </p:txBody>
      </p:sp>
    </p:spTree>
    <p:extLst>
      <p:ext uri="{BB962C8B-B14F-4D97-AF65-F5344CB8AC3E}">
        <p14:creationId xmlns:p14="http://schemas.microsoft.com/office/powerpoint/2010/main" val="148491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0" cy="1191896"/>
          </a:xfrm>
          <a:prstGeom prst="rect">
            <a:avLst/>
          </a:prstGeom>
          <a:solidFill>
            <a:schemeClr val="accent2">
              <a:lumMod val="40000"/>
              <a:lumOff val="60000"/>
            </a:schemeClr>
          </a:solidFill>
          <a:ln w="38100">
            <a:solidFill>
              <a:srgbClr val="FF0000"/>
            </a:solidFill>
          </a:ln>
        </p:spPr>
        <p:txBody>
          <a:bodyPr>
            <a:noAutofit/>
          </a:bodyPr>
          <a:lstStyle/>
          <a:p>
            <a:pPr algn="ctr">
              <a:spcBef>
                <a:spcPct val="0"/>
              </a:spcBef>
              <a:defRPr/>
            </a:pPr>
            <a:r>
              <a:rPr lang="en-GB" sz="2400" b="1" dirty="0">
                <a:solidFill>
                  <a:prstClr val="black"/>
                </a:solidFill>
              </a:rPr>
              <a:t>Copy the menu and fill in the gaps with the prices. Then, imagine you have a budget of 12</a:t>
            </a:r>
            <a:r>
              <a:rPr lang="en-GB" sz="2400" b="1" dirty="0"/>
              <a:t> €. </a:t>
            </a:r>
            <a:r>
              <a:rPr lang="en-GB" sz="2400" b="1" dirty="0">
                <a:solidFill>
                  <a:prstClr val="black"/>
                </a:solidFill>
              </a:rPr>
              <a:t>Write a dialogue with what you want to order…</a:t>
            </a:r>
          </a:p>
          <a:p>
            <a:pPr algn="ctr">
              <a:spcBef>
                <a:spcPct val="0"/>
              </a:spcBef>
              <a:defRPr/>
            </a:pPr>
            <a:r>
              <a:rPr lang="en-GB" sz="2400" b="1" dirty="0">
                <a:solidFill>
                  <a:prstClr val="black"/>
                </a:solidFill>
              </a:rPr>
              <a:t>Finally, design your own menu!</a:t>
            </a:r>
          </a:p>
        </p:txBody>
      </p:sp>
      <p:pic>
        <p:nvPicPr>
          <p:cNvPr id="3" name="Picture 2"/>
          <p:cNvPicPr>
            <a:picLocks noChangeAspect="1"/>
          </p:cNvPicPr>
          <p:nvPr/>
        </p:nvPicPr>
        <p:blipFill rotWithShape="1">
          <a:blip r:embed="rId2"/>
          <a:srcRect l="33929" t="10268" r="7366" b="21577"/>
          <a:stretch/>
        </p:blipFill>
        <p:spPr>
          <a:xfrm>
            <a:off x="0" y="1191896"/>
            <a:ext cx="7511143" cy="5666104"/>
          </a:xfrm>
          <a:prstGeom prst="rect">
            <a:avLst/>
          </a:prstGeom>
        </p:spPr>
      </p:pic>
      <p:sp>
        <p:nvSpPr>
          <p:cNvPr id="4" name="Oval Callout 3"/>
          <p:cNvSpPr/>
          <p:nvPr/>
        </p:nvSpPr>
        <p:spPr>
          <a:xfrm>
            <a:off x="7511143" y="1219200"/>
            <a:ext cx="4680857" cy="5638800"/>
          </a:xfrm>
          <a:prstGeom prst="wedgeEllipseCallout">
            <a:avLst>
              <a:gd name="adj1" fmla="val 58901"/>
              <a:gd name="adj2" fmla="val 5922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FF0000"/>
                </a:solidFill>
              </a:rPr>
              <a:t>Serveur</a:t>
            </a:r>
            <a:r>
              <a:rPr lang="en-GB" sz="3200" b="1" dirty="0">
                <a:solidFill>
                  <a:srgbClr val="FF0000"/>
                </a:solidFill>
              </a:rPr>
              <a:t>: </a:t>
            </a:r>
            <a:r>
              <a:rPr lang="en-GB" sz="3200" b="1" dirty="0" err="1">
                <a:solidFill>
                  <a:schemeClr val="tx1"/>
                </a:solidFill>
              </a:rPr>
              <a:t>Vous</a:t>
            </a:r>
            <a:r>
              <a:rPr lang="en-GB" sz="3200" b="1" dirty="0">
                <a:solidFill>
                  <a:schemeClr val="tx1"/>
                </a:solidFill>
              </a:rPr>
              <a:t> </a:t>
            </a:r>
            <a:r>
              <a:rPr lang="en-GB" sz="3200" b="1" dirty="0" err="1">
                <a:solidFill>
                  <a:schemeClr val="tx1"/>
                </a:solidFill>
              </a:rPr>
              <a:t>désirez</a:t>
            </a:r>
            <a:r>
              <a:rPr lang="en-GB" sz="3200" b="1" dirty="0">
                <a:solidFill>
                  <a:schemeClr val="tx1"/>
                </a:solidFill>
              </a:rPr>
              <a:t>?</a:t>
            </a:r>
          </a:p>
          <a:p>
            <a:pPr algn="ctr"/>
            <a:r>
              <a:rPr lang="en-GB" sz="3200" b="1" dirty="0">
                <a:solidFill>
                  <a:srgbClr val="00B050"/>
                </a:solidFill>
              </a:rPr>
              <a:t>Client: </a:t>
            </a:r>
            <a:r>
              <a:rPr lang="en-GB" sz="3200" b="1" dirty="0">
                <a:solidFill>
                  <a:schemeClr val="tx1"/>
                </a:solidFill>
              </a:rPr>
              <a:t>Je </a:t>
            </a:r>
            <a:r>
              <a:rPr lang="en-GB" sz="3200" b="1" dirty="0" err="1">
                <a:solidFill>
                  <a:schemeClr val="tx1"/>
                </a:solidFill>
              </a:rPr>
              <a:t>voudrais</a:t>
            </a:r>
            <a:r>
              <a:rPr lang="en-GB" sz="3200" b="1" dirty="0">
                <a:solidFill>
                  <a:schemeClr val="tx1"/>
                </a:solidFill>
              </a:rPr>
              <a:t> </a:t>
            </a:r>
            <a:r>
              <a:rPr lang="en-GB" sz="3200" b="1" u="sng" dirty="0">
                <a:solidFill>
                  <a:schemeClr val="tx1"/>
                </a:solidFill>
              </a:rPr>
              <a:t>un café et </a:t>
            </a:r>
            <a:r>
              <a:rPr lang="en-GB" sz="3200" b="1" u="sng" dirty="0" err="1">
                <a:solidFill>
                  <a:schemeClr val="tx1"/>
                </a:solidFill>
              </a:rPr>
              <a:t>une</a:t>
            </a:r>
            <a:r>
              <a:rPr lang="en-GB" sz="3200" b="1" u="sng" dirty="0">
                <a:solidFill>
                  <a:schemeClr val="tx1"/>
                </a:solidFill>
              </a:rPr>
              <a:t> crêpe</a:t>
            </a:r>
            <a:r>
              <a:rPr lang="en-GB" sz="3200" b="1" dirty="0">
                <a:solidFill>
                  <a:schemeClr val="tx1"/>
                </a:solidFill>
              </a:rPr>
              <a:t> </a:t>
            </a:r>
            <a:r>
              <a:rPr lang="en-GB" sz="3200" b="1" dirty="0" err="1">
                <a:solidFill>
                  <a:schemeClr val="tx1"/>
                </a:solidFill>
              </a:rPr>
              <a:t>s’il</a:t>
            </a:r>
            <a:r>
              <a:rPr lang="en-GB" sz="3200" b="1" dirty="0">
                <a:solidFill>
                  <a:schemeClr val="tx1"/>
                </a:solidFill>
              </a:rPr>
              <a:t> </a:t>
            </a:r>
            <a:r>
              <a:rPr lang="en-GB" sz="3200" b="1" dirty="0" err="1">
                <a:solidFill>
                  <a:schemeClr val="tx1"/>
                </a:solidFill>
              </a:rPr>
              <a:t>vous</a:t>
            </a:r>
            <a:r>
              <a:rPr lang="en-GB" sz="3200" b="1" dirty="0">
                <a:solidFill>
                  <a:schemeClr val="tx1"/>
                </a:solidFill>
              </a:rPr>
              <a:t> </a:t>
            </a:r>
            <a:r>
              <a:rPr lang="en-GB" sz="3200" b="1" dirty="0" err="1">
                <a:solidFill>
                  <a:schemeClr val="tx1"/>
                </a:solidFill>
              </a:rPr>
              <a:t>plaît</a:t>
            </a:r>
            <a:r>
              <a:rPr lang="en-GB" sz="3200" b="1" dirty="0">
                <a:solidFill>
                  <a:schemeClr val="tx1"/>
                </a:solidFill>
              </a:rPr>
              <a:t>.</a:t>
            </a:r>
          </a:p>
          <a:p>
            <a:pPr algn="ctr"/>
            <a:r>
              <a:rPr lang="en-GB" sz="3200" b="1" dirty="0" err="1">
                <a:solidFill>
                  <a:srgbClr val="FF0000"/>
                </a:solidFill>
              </a:rPr>
              <a:t>Serveur</a:t>
            </a:r>
            <a:r>
              <a:rPr lang="en-GB" sz="3200" b="1" dirty="0">
                <a:solidFill>
                  <a:srgbClr val="FF0000"/>
                </a:solidFill>
              </a:rPr>
              <a:t>: </a:t>
            </a:r>
            <a:r>
              <a:rPr lang="en-GB" sz="3200" b="1" dirty="0" err="1">
                <a:solidFill>
                  <a:schemeClr val="tx1"/>
                </a:solidFill>
              </a:rPr>
              <a:t>Ça</a:t>
            </a:r>
            <a:r>
              <a:rPr lang="en-GB" sz="3200" b="1" dirty="0">
                <a:solidFill>
                  <a:schemeClr val="tx1"/>
                </a:solidFill>
              </a:rPr>
              <a:t> fait </a:t>
            </a:r>
            <a:r>
              <a:rPr lang="en-GB" sz="3200" b="1" u="sng" dirty="0">
                <a:solidFill>
                  <a:schemeClr val="tx1"/>
                </a:solidFill>
              </a:rPr>
              <a:t>dix euros </a:t>
            </a:r>
            <a:r>
              <a:rPr lang="en-GB" sz="3200" b="1" u="sng" dirty="0" err="1">
                <a:solidFill>
                  <a:schemeClr val="tx1"/>
                </a:solidFill>
              </a:rPr>
              <a:t>soixante</a:t>
            </a:r>
            <a:r>
              <a:rPr lang="en-GB" sz="3200" b="1" u="sng" dirty="0">
                <a:solidFill>
                  <a:schemeClr val="tx1"/>
                </a:solidFill>
              </a:rPr>
              <a:t>.</a:t>
            </a:r>
          </a:p>
        </p:txBody>
      </p:sp>
    </p:spTree>
    <p:extLst>
      <p:ext uri="{BB962C8B-B14F-4D97-AF65-F5344CB8AC3E}">
        <p14:creationId xmlns:p14="http://schemas.microsoft.com/office/powerpoint/2010/main" val="223771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7871" y="1507391"/>
            <a:ext cx="7972110" cy="3588081"/>
          </a:xfrm>
          <a:prstGeom prst="rect">
            <a:avLst/>
          </a:prstGeom>
        </p:spPr>
      </p:pic>
      <p:sp>
        <p:nvSpPr>
          <p:cNvPr id="3" name="Title 1">
            <a:extLst>
              <a:ext uri="{FF2B5EF4-FFF2-40B4-BE49-F238E27FC236}">
                <a16:creationId xmlns="" xmlns:a16="http://schemas.microsoft.com/office/drawing/2014/main"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4 </a:t>
            </a:r>
            <a:r>
              <a:rPr lang="en-US" sz="2400" b="1" dirty="0" smtClean="0"/>
              <a:t>–vocab</a:t>
            </a:r>
            <a:endParaRPr lang="en-GB" sz="2400" b="1" dirty="0"/>
          </a:p>
        </p:txBody>
      </p:sp>
    </p:spTree>
    <p:extLst>
      <p:ext uri="{BB962C8B-B14F-4D97-AF65-F5344CB8AC3E}">
        <p14:creationId xmlns:p14="http://schemas.microsoft.com/office/powerpoint/2010/main" val="101823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480</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hurme_no2-webfont</vt:lpstr>
      <vt:lpstr>Segoe Print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 the rule about the near future tense with the examples:</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25</cp:revision>
  <dcterms:created xsi:type="dcterms:W3CDTF">2021-09-01T11:16:35Z</dcterms:created>
  <dcterms:modified xsi:type="dcterms:W3CDTF">2023-01-19T15:42:23Z</dcterms:modified>
</cp:coreProperties>
</file>