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87" r:id="rId5"/>
    <p:sldId id="285" r:id="rId6"/>
    <p:sldId id="286" r:id="rId7"/>
    <p:sldId id="261" r:id="rId8"/>
    <p:sldId id="288" r:id="rId9"/>
    <p:sldId id="289" r:id="rId10"/>
    <p:sldId id="290" r:id="rId11"/>
    <p:sldId id="258" r:id="rId12"/>
    <p:sldId id="291" r:id="rId13"/>
    <p:sldId id="259" r:id="rId14"/>
    <p:sldId id="292" r:id="rId15"/>
    <p:sldId id="293" r:id="rId16"/>
    <p:sldId id="294" r:id="rId17"/>
    <p:sldId id="295"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2" d="100"/>
          <a:sy n="92"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19/01/2023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lassroom.thenational.academy/subjects-by-key-stage"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quizlet.com/_b8yeir?x=1qqt&amp;i=1jjrw5"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5767" y="179161"/>
            <a:ext cx="10641732" cy="6370975"/>
          </a:xfrm>
          <a:prstGeom prst="rect">
            <a:avLst/>
          </a:prstGeom>
        </p:spPr>
        <p:txBody>
          <a:bodyPr wrap="square">
            <a:spAutoFit/>
          </a:bodyPr>
          <a:lstStyle/>
          <a:p>
            <a:r>
              <a:rPr lang="en-GB" sz="2400" b="1" u="sng" dirty="0">
                <a:effectLst/>
                <a:latin typeface="Calibri" panose="020F0502020204030204" pitchFamily="34" charset="0"/>
                <a:ea typeface="Calibri" panose="020F0502020204030204" pitchFamily="34" charset="0"/>
                <a:cs typeface="Times New Roman" panose="02020603050405020304" pitchFamily="18" charset="0"/>
              </a:rPr>
              <a:t>Year 9 French TERM </a:t>
            </a:r>
            <a:r>
              <a:rPr lang="en-GB" sz="2400" b="1" u="sng" dirty="0">
                <a:latin typeface="Calibri" panose="020F0502020204030204" pitchFamily="34" charset="0"/>
                <a:ea typeface="Calibri" panose="020F0502020204030204" pitchFamily="34" charset="0"/>
                <a:cs typeface="Times New Roman" panose="02020603050405020304" pitchFamily="18" charset="0"/>
              </a:rPr>
              <a:t>5</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Studio 2 textbook, chapter 5</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a:t>
            </a:r>
            <a:r>
              <a:rPr lang="en-GB" sz="2400" b="1" dirty="0" smtClean="0">
                <a:latin typeface="Calibri" panose="020F0502020204030204" pitchFamily="34" charset="0"/>
                <a:cs typeface="Times New Roman" panose="02020603050405020304" pitchFamily="18" charset="0"/>
              </a:rPr>
              <a:t>love4langs</a:t>
            </a:r>
            <a:endParaRPr lang="en-GB" sz="2400" b="1" dirty="0">
              <a:latin typeface="Calibri" panose="020F0502020204030204" pitchFamily="34" charset="0"/>
              <a:cs typeface="Times New Roman" panose="02020603050405020304" pitchFamily="18" charset="0"/>
            </a:endParaRP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2"/>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7343918" y="3283183"/>
            <a:ext cx="1420298" cy="859997"/>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110903" y="179161"/>
            <a:ext cx="977807" cy="722360"/>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76DE54C-D412-4FD3-AA03-E436EA111092}"/>
              </a:ext>
            </a:extLst>
          </p:cNvPr>
          <p:cNvPicPr>
            <a:picLocks noChangeAspect="1"/>
          </p:cNvPicPr>
          <p:nvPr/>
        </p:nvPicPr>
        <p:blipFill>
          <a:blip r:embed="rId2"/>
          <a:stretch>
            <a:fillRect/>
          </a:stretch>
        </p:blipFill>
        <p:spPr>
          <a:xfrm>
            <a:off x="1393372" y="260996"/>
            <a:ext cx="8824523" cy="6336007"/>
          </a:xfrm>
          <a:prstGeom prst="rect">
            <a:avLst/>
          </a:prstGeom>
        </p:spPr>
      </p:pic>
    </p:spTree>
    <p:extLst>
      <p:ext uri="{BB962C8B-B14F-4D97-AF65-F5344CB8AC3E}">
        <p14:creationId xmlns:p14="http://schemas.microsoft.com/office/powerpoint/2010/main" val="15237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59170" y="270730"/>
            <a:ext cx="5298929" cy="6059732"/>
          </a:xfrm>
          <a:prstGeom prst="rect">
            <a:avLst/>
          </a:prstGeom>
        </p:spPr>
      </p:pic>
      <p:sp>
        <p:nvSpPr>
          <p:cNvPr id="4" name="Title 1">
            <a:extLst>
              <a:ext uri="{FF2B5EF4-FFF2-40B4-BE49-F238E27FC236}">
                <a16:creationId xmlns:a16="http://schemas.microsoft.com/office/drawing/2014/main" xmlns="" id="{5AA02BBE-5CC9-4A1E-80F7-24A6D945FB26}"/>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3 </a:t>
            </a:r>
            <a:r>
              <a:rPr lang="en-US" sz="2400" b="1" dirty="0" smtClean="0"/>
              <a:t>–vocab</a:t>
            </a:r>
            <a:endParaRPr lang="en-GB" sz="2400" b="1" dirty="0"/>
          </a:p>
        </p:txBody>
      </p:sp>
      <p:sp>
        <p:nvSpPr>
          <p:cNvPr id="5" name="TextBox 4">
            <a:extLst>
              <a:ext uri="{FF2B5EF4-FFF2-40B4-BE49-F238E27FC236}">
                <a16:creationId xmlns:a16="http://schemas.microsoft.com/office/drawing/2014/main" xmlns="" id="{65D2288D-E7A9-47BC-ADEB-8173F9B6279E}"/>
              </a:ext>
            </a:extLst>
          </p:cNvPr>
          <p:cNvSpPr txBox="1"/>
          <p:nvPr/>
        </p:nvSpPr>
        <p:spPr>
          <a:xfrm>
            <a:off x="109545" y="1669039"/>
            <a:ext cx="3925426" cy="2123658"/>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sp>
        <p:nvSpPr>
          <p:cNvPr id="7" name="Rectangle 6">
            <a:hlinkClick r:id="rId3"/>
            <a:extLst>
              <a:ext uri="{FF2B5EF4-FFF2-40B4-BE49-F238E27FC236}">
                <a16:creationId xmlns:a16="http://schemas.microsoft.com/office/drawing/2014/main" xmlns="" id="{3EE9F17F-3116-4D0D-B3D9-216E3A135DDB}"/>
              </a:ext>
            </a:extLst>
          </p:cNvPr>
          <p:cNvSpPr/>
          <p:nvPr/>
        </p:nvSpPr>
        <p:spPr>
          <a:xfrm>
            <a:off x="335115" y="6145796"/>
            <a:ext cx="4467826" cy="369332"/>
          </a:xfrm>
          <a:prstGeom prst="rect">
            <a:avLst/>
          </a:prstGeom>
        </p:spPr>
        <p:txBody>
          <a:bodyPr wrap="none">
            <a:spAutoFit/>
          </a:bodyPr>
          <a:lstStyle/>
          <a:p>
            <a:r>
              <a:rPr lang="en-GB" dirty="0">
                <a:solidFill>
                  <a:srgbClr val="303545"/>
                </a:solidFill>
                <a:latin typeface="hurme_no2-webfont"/>
              </a:rPr>
              <a:t>https://quizlet.com/_b8yeir?x=1qqt&amp;i=1jjrw5</a:t>
            </a:r>
            <a:endParaRPr lang="en-GB" dirty="0"/>
          </a:p>
        </p:txBody>
      </p:sp>
      <p:sp>
        <p:nvSpPr>
          <p:cNvPr id="8" name="TextBox 7">
            <a:extLst>
              <a:ext uri="{FF2B5EF4-FFF2-40B4-BE49-F238E27FC236}">
                <a16:creationId xmlns:a16="http://schemas.microsoft.com/office/drawing/2014/main" xmlns="" id="{8E2BE552-642F-4EFA-9C5B-1062FD06E609}"/>
              </a:ext>
            </a:extLst>
          </p:cNvPr>
          <p:cNvSpPr txBox="1"/>
          <p:nvPr/>
        </p:nvSpPr>
        <p:spPr>
          <a:xfrm>
            <a:off x="335115" y="5188961"/>
            <a:ext cx="2728686" cy="923330"/>
          </a:xfrm>
          <a:prstGeom prst="rect">
            <a:avLst/>
          </a:prstGeom>
          <a:noFill/>
        </p:spPr>
        <p:txBody>
          <a:bodyPr wrap="square" rtlCol="0">
            <a:spAutoFit/>
          </a:bodyPr>
          <a:lstStyle/>
          <a:p>
            <a:r>
              <a:rPr lang="en-US" dirty="0"/>
              <a:t>Click on the link to revise the vocab:</a:t>
            </a:r>
          </a:p>
          <a:p>
            <a:endParaRPr lang="en-GB" dirty="0"/>
          </a:p>
        </p:txBody>
      </p:sp>
    </p:spTree>
    <p:extLst>
      <p:ext uri="{BB962C8B-B14F-4D97-AF65-F5344CB8AC3E}">
        <p14:creationId xmlns:p14="http://schemas.microsoft.com/office/powerpoint/2010/main" val="3642137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6315FAE-D7EA-46CB-8EFD-306A1A790227}"/>
              </a:ext>
            </a:extLst>
          </p:cNvPr>
          <p:cNvPicPr>
            <a:picLocks noChangeAspect="1"/>
          </p:cNvPicPr>
          <p:nvPr/>
        </p:nvPicPr>
        <p:blipFill>
          <a:blip r:embed="rId2"/>
          <a:stretch>
            <a:fillRect/>
          </a:stretch>
        </p:blipFill>
        <p:spPr>
          <a:xfrm>
            <a:off x="3773715" y="371777"/>
            <a:ext cx="8026400" cy="5705119"/>
          </a:xfrm>
          <a:prstGeom prst="rect">
            <a:avLst/>
          </a:prstGeom>
        </p:spPr>
      </p:pic>
      <p:sp>
        <p:nvSpPr>
          <p:cNvPr id="4" name="TextBox 3">
            <a:extLst>
              <a:ext uri="{FF2B5EF4-FFF2-40B4-BE49-F238E27FC236}">
                <a16:creationId xmlns:a16="http://schemas.microsoft.com/office/drawing/2014/main" xmlns="" id="{0CF11A0B-125D-4721-8B9B-A04D57BE2731}"/>
              </a:ext>
            </a:extLst>
          </p:cNvPr>
          <p:cNvSpPr txBox="1"/>
          <p:nvPr/>
        </p:nvSpPr>
        <p:spPr>
          <a:xfrm>
            <a:off x="449943" y="1020989"/>
            <a:ext cx="2728686" cy="2862322"/>
          </a:xfrm>
          <a:prstGeom prst="rect">
            <a:avLst/>
          </a:prstGeom>
          <a:noFill/>
        </p:spPr>
        <p:txBody>
          <a:bodyPr wrap="square" rtlCol="0">
            <a:spAutoFit/>
          </a:bodyPr>
          <a:lstStyle/>
          <a:p>
            <a:r>
              <a:rPr lang="en-US"/>
              <a:t>Read the text and answer the questions.</a:t>
            </a:r>
          </a:p>
          <a:p>
            <a:endParaRPr lang="en-US"/>
          </a:p>
          <a:p>
            <a:endParaRPr lang="en-US"/>
          </a:p>
          <a:p>
            <a:endParaRPr lang="en-US"/>
          </a:p>
          <a:p>
            <a:endParaRPr lang="en-US"/>
          </a:p>
          <a:p>
            <a:endParaRPr lang="en-US"/>
          </a:p>
          <a:p>
            <a:r>
              <a:rPr lang="en-US"/>
              <a:t>Then, translate the sentences below.</a:t>
            </a:r>
          </a:p>
          <a:p>
            <a:endParaRPr lang="en-GB" dirty="0"/>
          </a:p>
        </p:txBody>
      </p:sp>
      <p:pic>
        <p:nvPicPr>
          <p:cNvPr id="5" name="Picture 4">
            <a:extLst>
              <a:ext uri="{FF2B5EF4-FFF2-40B4-BE49-F238E27FC236}">
                <a16:creationId xmlns:a16="http://schemas.microsoft.com/office/drawing/2014/main" xmlns="" id="{0AF76400-F0F2-4066-909D-CCEDD5F7647F}"/>
              </a:ext>
            </a:extLst>
          </p:cNvPr>
          <p:cNvPicPr>
            <a:picLocks noChangeAspect="1"/>
          </p:cNvPicPr>
          <p:nvPr/>
        </p:nvPicPr>
        <p:blipFill>
          <a:blip r:embed="rId3"/>
          <a:stretch>
            <a:fillRect/>
          </a:stretch>
        </p:blipFill>
        <p:spPr>
          <a:xfrm>
            <a:off x="278040" y="4227285"/>
            <a:ext cx="3495675" cy="2438400"/>
          </a:xfrm>
          <a:prstGeom prst="rect">
            <a:avLst/>
          </a:prstGeom>
        </p:spPr>
      </p:pic>
    </p:spTree>
    <p:extLst>
      <p:ext uri="{BB962C8B-B14F-4D97-AF65-F5344CB8AC3E}">
        <p14:creationId xmlns:p14="http://schemas.microsoft.com/office/powerpoint/2010/main" val="3057856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97E417D-5134-4006-8588-73B38B9FBD32}"/>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4 </a:t>
            </a:r>
            <a:r>
              <a:rPr lang="en-US" sz="2400" b="1" dirty="0" smtClean="0"/>
              <a:t>–vocab</a:t>
            </a:r>
            <a:endParaRPr lang="en-GB" sz="2400" b="1" dirty="0"/>
          </a:p>
        </p:txBody>
      </p:sp>
      <p:pic>
        <p:nvPicPr>
          <p:cNvPr id="6" name="Picture 5">
            <a:extLst>
              <a:ext uri="{FF2B5EF4-FFF2-40B4-BE49-F238E27FC236}">
                <a16:creationId xmlns:a16="http://schemas.microsoft.com/office/drawing/2014/main" xmlns="" id="{2FBC438E-6F4A-4CF5-91C6-ED16343368FB}"/>
              </a:ext>
            </a:extLst>
          </p:cNvPr>
          <p:cNvPicPr>
            <a:picLocks noChangeAspect="1"/>
          </p:cNvPicPr>
          <p:nvPr/>
        </p:nvPicPr>
        <p:blipFill>
          <a:blip r:embed="rId2"/>
          <a:stretch>
            <a:fillRect/>
          </a:stretch>
        </p:blipFill>
        <p:spPr>
          <a:xfrm>
            <a:off x="5793726" y="113535"/>
            <a:ext cx="5428343" cy="6630929"/>
          </a:xfrm>
          <a:prstGeom prst="rect">
            <a:avLst/>
          </a:prstGeom>
        </p:spPr>
      </p:pic>
      <p:pic>
        <p:nvPicPr>
          <p:cNvPr id="7" name="Picture 6">
            <a:extLst>
              <a:ext uri="{FF2B5EF4-FFF2-40B4-BE49-F238E27FC236}">
                <a16:creationId xmlns:a16="http://schemas.microsoft.com/office/drawing/2014/main" xmlns="" id="{98BABCB6-F955-46D7-A647-1E614D1110D8}"/>
              </a:ext>
            </a:extLst>
          </p:cNvPr>
          <p:cNvPicPr>
            <a:picLocks noChangeAspect="1"/>
          </p:cNvPicPr>
          <p:nvPr/>
        </p:nvPicPr>
        <p:blipFill>
          <a:blip r:embed="rId3"/>
          <a:stretch>
            <a:fillRect/>
          </a:stretch>
        </p:blipFill>
        <p:spPr>
          <a:xfrm>
            <a:off x="109545" y="3587750"/>
            <a:ext cx="4962525" cy="2933700"/>
          </a:xfrm>
          <a:prstGeom prst="rect">
            <a:avLst/>
          </a:prstGeom>
        </p:spPr>
      </p:pic>
      <p:sp>
        <p:nvSpPr>
          <p:cNvPr id="8" name="Oval 7">
            <a:extLst>
              <a:ext uri="{FF2B5EF4-FFF2-40B4-BE49-F238E27FC236}">
                <a16:creationId xmlns:a16="http://schemas.microsoft.com/office/drawing/2014/main" xmlns="" id="{CD89795C-A41B-48DD-81B7-F857092FD450}"/>
              </a:ext>
            </a:extLst>
          </p:cNvPr>
          <p:cNvSpPr/>
          <p:nvPr/>
        </p:nvSpPr>
        <p:spPr>
          <a:xfrm>
            <a:off x="2347350" y="3572783"/>
            <a:ext cx="2859314" cy="16110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55CDEB0D-2D37-48E4-84D7-87D143EC11C7}"/>
              </a:ext>
            </a:extLst>
          </p:cNvPr>
          <p:cNvSpPr txBox="1"/>
          <p:nvPr/>
        </p:nvSpPr>
        <p:spPr>
          <a:xfrm>
            <a:off x="109545" y="2637207"/>
            <a:ext cx="2728686" cy="1200329"/>
          </a:xfrm>
          <a:prstGeom prst="rect">
            <a:avLst/>
          </a:prstGeom>
          <a:noFill/>
        </p:spPr>
        <p:txBody>
          <a:bodyPr wrap="square" rtlCol="0">
            <a:spAutoFit/>
          </a:bodyPr>
          <a:lstStyle/>
          <a:p>
            <a:r>
              <a:rPr lang="en-US" dirty="0"/>
              <a:t>Play some games on </a:t>
            </a:r>
            <a:r>
              <a:rPr lang="en-US" dirty="0" err="1"/>
              <a:t>Linguascope</a:t>
            </a:r>
            <a:r>
              <a:rPr lang="en-US" dirty="0"/>
              <a:t> to practice the different types of jobs.</a:t>
            </a:r>
          </a:p>
          <a:p>
            <a:endParaRPr lang="en-GB" dirty="0"/>
          </a:p>
        </p:txBody>
      </p:sp>
    </p:spTree>
    <p:extLst>
      <p:ext uri="{BB962C8B-B14F-4D97-AF65-F5344CB8AC3E}">
        <p14:creationId xmlns:p14="http://schemas.microsoft.com/office/powerpoint/2010/main" val="108501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344F9C3-5564-4543-8A78-6D2A8BFD1286}"/>
              </a:ext>
            </a:extLst>
          </p:cNvPr>
          <p:cNvPicPr>
            <a:picLocks noChangeAspect="1"/>
          </p:cNvPicPr>
          <p:nvPr/>
        </p:nvPicPr>
        <p:blipFill>
          <a:blip r:embed="rId2"/>
          <a:stretch>
            <a:fillRect/>
          </a:stretch>
        </p:blipFill>
        <p:spPr>
          <a:xfrm>
            <a:off x="1045028" y="302655"/>
            <a:ext cx="9969505" cy="6170716"/>
          </a:xfrm>
          <a:prstGeom prst="rect">
            <a:avLst/>
          </a:prstGeom>
        </p:spPr>
      </p:pic>
    </p:spTree>
    <p:extLst>
      <p:ext uri="{BB962C8B-B14F-4D97-AF65-F5344CB8AC3E}">
        <p14:creationId xmlns:p14="http://schemas.microsoft.com/office/powerpoint/2010/main" val="3620860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0AB7882-295B-4806-A231-519E17823240}"/>
              </a:ext>
            </a:extLst>
          </p:cNvPr>
          <p:cNvPicPr>
            <a:picLocks noChangeAspect="1"/>
          </p:cNvPicPr>
          <p:nvPr/>
        </p:nvPicPr>
        <p:blipFill>
          <a:blip r:embed="rId2"/>
          <a:stretch>
            <a:fillRect/>
          </a:stretch>
        </p:blipFill>
        <p:spPr>
          <a:xfrm>
            <a:off x="1451430" y="59748"/>
            <a:ext cx="9141410" cy="6631338"/>
          </a:xfrm>
          <a:prstGeom prst="rect">
            <a:avLst/>
          </a:prstGeom>
        </p:spPr>
      </p:pic>
    </p:spTree>
    <p:extLst>
      <p:ext uri="{BB962C8B-B14F-4D97-AF65-F5344CB8AC3E}">
        <p14:creationId xmlns:p14="http://schemas.microsoft.com/office/powerpoint/2010/main" val="58585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97E417D-5134-4006-8588-73B38B9FBD32}"/>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5 </a:t>
            </a:r>
            <a:r>
              <a:rPr lang="en-US" sz="2400" b="1" dirty="0" smtClean="0"/>
              <a:t>–vocab</a:t>
            </a:r>
            <a:endParaRPr lang="en-GB" sz="2400" b="1" dirty="0"/>
          </a:p>
        </p:txBody>
      </p:sp>
      <p:pic>
        <p:nvPicPr>
          <p:cNvPr id="6" name="Picture 5">
            <a:extLst>
              <a:ext uri="{FF2B5EF4-FFF2-40B4-BE49-F238E27FC236}">
                <a16:creationId xmlns:a16="http://schemas.microsoft.com/office/drawing/2014/main" xmlns="" id="{2FBC438E-6F4A-4CF5-91C6-ED16343368FB}"/>
              </a:ext>
            </a:extLst>
          </p:cNvPr>
          <p:cNvPicPr>
            <a:picLocks noChangeAspect="1"/>
          </p:cNvPicPr>
          <p:nvPr/>
        </p:nvPicPr>
        <p:blipFill>
          <a:blip r:embed="rId2"/>
          <a:stretch>
            <a:fillRect/>
          </a:stretch>
        </p:blipFill>
        <p:spPr>
          <a:xfrm>
            <a:off x="5793726" y="113535"/>
            <a:ext cx="5428343" cy="6630929"/>
          </a:xfrm>
          <a:prstGeom prst="rect">
            <a:avLst/>
          </a:prstGeom>
        </p:spPr>
      </p:pic>
      <p:pic>
        <p:nvPicPr>
          <p:cNvPr id="7" name="Picture 6">
            <a:extLst>
              <a:ext uri="{FF2B5EF4-FFF2-40B4-BE49-F238E27FC236}">
                <a16:creationId xmlns:a16="http://schemas.microsoft.com/office/drawing/2014/main" xmlns="" id="{98BABCB6-F955-46D7-A647-1E614D1110D8}"/>
              </a:ext>
            </a:extLst>
          </p:cNvPr>
          <p:cNvPicPr>
            <a:picLocks noChangeAspect="1"/>
          </p:cNvPicPr>
          <p:nvPr/>
        </p:nvPicPr>
        <p:blipFill>
          <a:blip r:embed="rId3"/>
          <a:stretch>
            <a:fillRect/>
          </a:stretch>
        </p:blipFill>
        <p:spPr>
          <a:xfrm>
            <a:off x="109545" y="3587750"/>
            <a:ext cx="4962525" cy="2933700"/>
          </a:xfrm>
          <a:prstGeom prst="rect">
            <a:avLst/>
          </a:prstGeom>
        </p:spPr>
      </p:pic>
      <p:sp>
        <p:nvSpPr>
          <p:cNvPr id="8" name="Oval 7">
            <a:extLst>
              <a:ext uri="{FF2B5EF4-FFF2-40B4-BE49-F238E27FC236}">
                <a16:creationId xmlns:a16="http://schemas.microsoft.com/office/drawing/2014/main" xmlns="" id="{CD89795C-A41B-48DD-81B7-F857092FD450}"/>
              </a:ext>
            </a:extLst>
          </p:cNvPr>
          <p:cNvSpPr/>
          <p:nvPr/>
        </p:nvSpPr>
        <p:spPr>
          <a:xfrm>
            <a:off x="2347350" y="3572783"/>
            <a:ext cx="2859314" cy="16110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55CDEB0D-2D37-48E4-84D7-87D143EC11C7}"/>
              </a:ext>
            </a:extLst>
          </p:cNvPr>
          <p:cNvSpPr txBox="1"/>
          <p:nvPr/>
        </p:nvSpPr>
        <p:spPr>
          <a:xfrm>
            <a:off x="109545" y="2637207"/>
            <a:ext cx="2728686" cy="1200329"/>
          </a:xfrm>
          <a:prstGeom prst="rect">
            <a:avLst/>
          </a:prstGeom>
          <a:noFill/>
        </p:spPr>
        <p:txBody>
          <a:bodyPr wrap="square" rtlCol="0">
            <a:spAutoFit/>
          </a:bodyPr>
          <a:lstStyle/>
          <a:p>
            <a:r>
              <a:rPr lang="en-US" dirty="0"/>
              <a:t>Play some games on </a:t>
            </a:r>
            <a:r>
              <a:rPr lang="en-US" dirty="0" err="1"/>
              <a:t>Linguascope</a:t>
            </a:r>
            <a:r>
              <a:rPr lang="en-US" dirty="0"/>
              <a:t> to practice the different types of jobs.</a:t>
            </a:r>
          </a:p>
          <a:p>
            <a:endParaRPr lang="en-GB" dirty="0"/>
          </a:p>
        </p:txBody>
      </p:sp>
    </p:spTree>
    <p:extLst>
      <p:ext uri="{BB962C8B-B14F-4D97-AF65-F5344CB8AC3E}">
        <p14:creationId xmlns:p14="http://schemas.microsoft.com/office/powerpoint/2010/main" val="3773848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FBC37D-255C-4FE7-8B88-A04526EDF9A1}"/>
              </a:ext>
            </a:extLst>
          </p:cNvPr>
          <p:cNvPicPr>
            <a:picLocks noChangeAspect="1"/>
          </p:cNvPicPr>
          <p:nvPr/>
        </p:nvPicPr>
        <p:blipFill>
          <a:blip r:embed="rId2"/>
          <a:stretch>
            <a:fillRect/>
          </a:stretch>
        </p:blipFill>
        <p:spPr>
          <a:xfrm>
            <a:off x="5484909" y="1899412"/>
            <a:ext cx="2913354" cy="4958588"/>
          </a:xfrm>
          <a:prstGeom prst="rect">
            <a:avLst/>
          </a:prstGeom>
        </p:spPr>
      </p:pic>
      <p:pic>
        <p:nvPicPr>
          <p:cNvPr id="3" name="Picture 2">
            <a:extLst>
              <a:ext uri="{FF2B5EF4-FFF2-40B4-BE49-F238E27FC236}">
                <a16:creationId xmlns:a16="http://schemas.microsoft.com/office/drawing/2014/main" xmlns="" id="{FE670B44-0EFF-40B9-81C8-894D5234B924}"/>
              </a:ext>
            </a:extLst>
          </p:cNvPr>
          <p:cNvPicPr>
            <a:picLocks noChangeAspect="1"/>
          </p:cNvPicPr>
          <p:nvPr/>
        </p:nvPicPr>
        <p:blipFill>
          <a:blip r:embed="rId3"/>
          <a:stretch>
            <a:fillRect/>
          </a:stretch>
        </p:blipFill>
        <p:spPr>
          <a:xfrm>
            <a:off x="3595746" y="0"/>
            <a:ext cx="5393134" cy="2016125"/>
          </a:xfrm>
          <a:prstGeom prst="rect">
            <a:avLst/>
          </a:prstGeom>
        </p:spPr>
      </p:pic>
      <p:pic>
        <p:nvPicPr>
          <p:cNvPr id="4" name="Picture 3">
            <a:extLst>
              <a:ext uri="{FF2B5EF4-FFF2-40B4-BE49-F238E27FC236}">
                <a16:creationId xmlns:a16="http://schemas.microsoft.com/office/drawing/2014/main" xmlns="" id="{4EE3EBAF-13CF-4654-A0A9-1D272FF738E7}"/>
              </a:ext>
            </a:extLst>
          </p:cNvPr>
          <p:cNvPicPr>
            <a:picLocks noChangeAspect="1"/>
          </p:cNvPicPr>
          <p:nvPr/>
        </p:nvPicPr>
        <p:blipFill>
          <a:blip r:embed="rId4"/>
          <a:stretch>
            <a:fillRect/>
          </a:stretch>
        </p:blipFill>
        <p:spPr>
          <a:xfrm>
            <a:off x="8988880" y="219075"/>
            <a:ext cx="3057525" cy="6160913"/>
          </a:xfrm>
          <a:prstGeom prst="rect">
            <a:avLst/>
          </a:prstGeom>
        </p:spPr>
      </p:pic>
      <p:pic>
        <p:nvPicPr>
          <p:cNvPr id="5" name="Picture 4">
            <a:extLst>
              <a:ext uri="{FF2B5EF4-FFF2-40B4-BE49-F238E27FC236}">
                <a16:creationId xmlns:a16="http://schemas.microsoft.com/office/drawing/2014/main" xmlns="" id="{5EA8CD0D-F40D-4859-A261-59A9F4737F41}"/>
              </a:ext>
            </a:extLst>
          </p:cNvPr>
          <p:cNvPicPr>
            <a:picLocks noChangeAspect="1"/>
          </p:cNvPicPr>
          <p:nvPr/>
        </p:nvPicPr>
        <p:blipFill>
          <a:blip r:embed="rId5"/>
          <a:stretch>
            <a:fillRect/>
          </a:stretch>
        </p:blipFill>
        <p:spPr>
          <a:xfrm>
            <a:off x="106075" y="1880816"/>
            <a:ext cx="4788217" cy="2687864"/>
          </a:xfrm>
          <a:prstGeom prst="rect">
            <a:avLst/>
          </a:prstGeom>
        </p:spPr>
      </p:pic>
      <p:pic>
        <p:nvPicPr>
          <p:cNvPr id="6" name="Picture 5">
            <a:extLst>
              <a:ext uri="{FF2B5EF4-FFF2-40B4-BE49-F238E27FC236}">
                <a16:creationId xmlns:a16="http://schemas.microsoft.com/office/drawing/2014/main" xmlns="" id="{935623A1-CA11-4048-B43E-F128F99A65B1}"/>
              </a:ext>
            </a:extLst>
          </p:cNvPr>
          <p:cNvPicPr>
            <a:picLocks noChangeAspect="1"/>
          </p:cNvPicPr>
          <p:nvPr/>
        </p:nvPicPr>
        <p:blipFill>
          <a:blip r:embed="rId6"/>
          <a:stretch>
            <a:fillRect/>
          </a:stretch>
        </p:blipFill>
        <p:spPr>
          <a:xfrm>
            <a:off x="51919" y="4378706"/>
            <a:ext cx="4406900" cy="2364678"/>
          </a:xfrm>
          <a:prstGeom prst="rect">
            <a:avLst/>
          </a:prstGeom>
        </p:spPr>
      </p:pic>
      <p:sp>
        <p:nvSpPr>
          <p:cNvPr id="7" name="Rectangle 6">
            <a:extLst>
              <a:ext uri="{FF2B5EF4-FFF2-40B4-BE49-F238E27FC236}">
                <a16:creationId xmlns:a16="http://schemas.microsoft.com/office/drawing/2014/main" xmlns="" id="{8E923D00-CFEC-45A4-B946-D103D3F5A498}"/>
              </a:ext>
            </a:extLst>
          </p:cNvPr>
          <p:cNvSpPr/>
          <p:nvPr/>
        </p:nvSpPr>
        <p:spPr>
          <a:xfrm>
            <a:off x="51919" y="1899412"/>
            <a:ext cx="4842373" cy="471910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58494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C661D8F-AD1A-417C-A220-90BE443A257F}"/>
              </a:ext>
            </a:extLst>
          </p:cNvPr>
          <p:cNvPicPr>
            <a:picLocks noChangeAspect="1"/>
          </p:cNvPicPr>
          <p:nvPr/>
        </p:nvPicPr>
        <p:blipFill>
          <a:blip r:embed="rId2"/>
          <a:stretch>
            <a:fillRect/>
          </a:stretch>
        </p:blipFill>
        <p:spPr>
          <a:xfrm>
            <a:off x="3352800" y="727960"/>
            <a:ext cx="3320596" cy="5605280"/>
          </a:xfrm>
          <a:prstGeom prst="rect">
            <a:avLst/>
          </a:prstGeom>
        </p:spPr>
      </p:pic>
      <p:pic>
        <p:nvPicPr>
          <p:cNvPr id="3" name="Picture 2">
            <a:extLst>
              <a:ext uri="{FF2B5EF4-FFF2-40B4-BE49-F238E27FC236}">
                <a16:creationId xmlns:a16="http://schemas.microsoft.com/office/drawing/2014/main" xmlns="" id="{7CBB24E9-5090-49B2-A390-F1B967E0E68A}"/>
              </a:ext>
            </a:extLst>
          </p:cNvPr>
          <p:cNvPicPr>
            <a:picLocks noChangeAspect="1"/>
          </p:cNvPicPr>
          <p:nvPr/>
        </p:nvPicPr>
        <p:blipFill>
          <a:blip r:embed="rId3"/>
          <a:stretch>
            <a:fillRect/>
          </a:stretch>
        </p:blipFill>
        <p:spPr>
          <a:xfrm>
            <a:off x="7431314" y="1173563"/>
            <a:ext cx="3754211" cy="4510874"/>
          </a:xfrm>
          <a:prstGeom prst="rect">
            <a:avLst/>
          </a:prstGeom>
        </p:spPr>
      </p:pic>
      <p:sp>
        <p:nvSpPr>
          <p:cNvPr id="4" name="TextBox 3">
            <a:extLst>
              <a:ext uri="{FF2B5EF4-FFF2-40B4-BE49-F238E27FC236}">
                <a16:creationId xmlns:a16="http://schemas.microsoft.com/office/drawing/2014/main" xmlns="" id="{0FA5BD43-FF85-46C1-8B1E-C3C5F4A23A1D}"/>
              </a:ext>
            </a:extLst>
          </p:cNvPr>
          <p:cNvSpPr txBox="1"/>
          <p:nvPr/>
        </p:nvSpPr>
        <p:spPr>
          <a:xfrm>
            <a:off x="124060" y="1173563"/>
            <a:ext cx="2728686" cy="923330"/>
          </a:xfrm>
          <a:prstGeom prst="rect">
            <a:avLst/>
          </a:prstGeom>
          <a:noFill/>
        </p:spPr>
        <p:txBody>
          <a:bodyPr wrap="square" rtlCol="0">
            <a:spAutoFit/>
          </a:bodyPr>
          <a:lstStyle/>
          <a:p>
            <a:r>
              <a:rPr lang="en-US" dirty="0"/>
              <a:t>Translate the following sentences.</a:t>
            </a:r>
          </a:p>
          <a:p>
            <a:endParaRPr lang="en-GB" dirty="0"/>
          </a:p>
        </p:txBody>
      </p:sp>
    </p:spTree>
    <p:extLst>
      <p:ext uri="{BB962C8B-B14F-4D97-AF65-F5344CB8AC3E}">
        <p14:creationId xmlns:p14="http://schemas.microsoft.com/office/powerpoint/2010/main" val="241862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885DEE6-2C32-432E-8911-A1D2FF09806E}"/>
              </a:ext>
            </a:extLst>
          </p:cNvPr>
          <p:cNvPicPr>
            <a:picLocks noChangeAspect="1"/>
          </p:cNvPicPr>
          <p:nvPr/>
        </p:nvPicPr>
        <p:blipFill>
          <a:blip r:embed="rId2"/>
          <a:stretch>
            <a:fillRect/>
          </a:stretch>
        </p:blipFill>
        <p:spPr>
          <a:xfrm>
            <a:off x="2975428" y="798974"/>
            <a:ext cx="5297464" cy="4861597"/>
          </a:xfrm>
          <a:prstGeom prst="rect">
            <a:avLst/>
          </a:prstGeom>
        </p:spPr>
      </p:pic>
    </p:spTree>
    <p:extLst>
      <p:ext uri="{BB962C8B-B14F-4D97-AF65-F5344CB8AC3E}">
        <p14:creationId xmlns:p14="http://schemas.microsoft.com/office/powerpoint/2010/main" val="206419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65458" y="59052"/>
            <a:ext cx="4474479" cy="6739895"/>
          </a:xfrm>
          <a:prstGeom prst="rect">
            <a:avLst/>
          </a:prstGeom>
        </p:spPr>
      </p:pic>
      <p:sp>
        <p:nvSpPr>
          <p:cNvPr id="4" name="Title 1">
            <a:extLst>
              <a:ext uri="{FF2B5EF4-FFF2-40B4-BE49-F238E27FC236}">
                <a16:creationId xmlns:a16="http://schemas.microsoft.com/office/drawing/2014/main" xmlns="" id="{01EE252D-8FE1-4DC3-A224-F88A54DE7F50}"/>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1 </a:t>
            </a:r>
            <a:r>
              <a:rPr lang="en-US" sz="2400" b="1" dirty="0" smtClean="0"/>
              <a:t>–vocab</a:t>
            </a:r>
            <a:endParaRPr lang="en-GB" sz="2400" b="1" dirty="0"/>
          </a:p>
        </p:txBody>
      </p:sp>
      <p:sp>
        <p:nvSpPr>
          <p:cNvPr id="5" name="TextBox 4">
            <a:extLst>
              <a:ext uri="{FF2B5EF4-FFF2-40B4-BE49-F238E27FC236}">
                <a16:creationId xmlns:a16="http://schemas.microsoft.com/office/drawing/2014/main" xmlns="" id="{A206E83E-0108-4E4E-9DDF-F81F1AAD3B63}"/>
              </a:ext>
            </a:extLst>
          </p:cNvPr>
          <p:cNvSpPr txBox="1"/>
          <p:nvPr/>
        </p:nvSpPr>
        <p:spPr>
          <a:xfrm>
            <a:off x="109545" y="1219096"/>
            <a:ext cx="5826798"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spTree>
    <p:extLst>
      <p:ext uri="{BB962C8B-B14F-4D97-AF65-F5344CB8AC3E}">
        <p14:creationId xmlns:p14="http://schemas.microsoft.com/office/powerpoint/2010/main" val="352024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A8D5476-0C8D-4CF6-A6C0-99C392DCC5C1}"/>
              </a:ext>
            </a:extLst>
          </p:cNvPr>
          <p:cNvPicPr>
            <a:picLocks noChangeAspect="1"/>
          </p:cNvPicPr>
          <p:nvPr/>
        </p:nvPicPr>
        <p:blipFill>
          <a:blip r:embed="rId2"/>
          <a:stretch>
            <a:fillRect/>
          </a:stretch>
        </p:blipFill>
        <p:spPr>
          <a:xfrm>
            <a:off x="696685" y="238496"/>
            <a:ext cx="10723265" cy="6336475"/>
          </a:xfrm>
          <a:prstGeom prst="rect">
            <a:avLst/>
          </a:prstGeom>
        </p:spPr>
      </p:pic>
    </p:spTree>
    <p:extLst>
      <p:ext uri="{BB962C8B-B14F-4D97-AF65-F5344CB8AC3E}">
        <p14:creationId xmlns:p14="http://schemas.microsoft.com/office/powerpoint/2010/main" val="361995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2A6F52-21E6-4825-AB20-008AC9A668BE}"/>
              </a:ext>
            </a:extLst>
          </p:cNvPr>
          <p:cNvPicPr>
            <a:picLocks noChangeAspect="1"/>
          </p:cNvPicPr>
          <p:nvPr/>
        </p:nvPicPr>
        <p:blipFill>
          <a:blip r:embed="rId2"/>
          <a:stretch>
            <a:fillRect/>
          </a:stretch>
        </p:blipFill>
        <p:spPr>
          <a:xfrm>
            <a:off x="2957633" y="556078"/>
            <a:ext cx="8860171" cy="4878072"/>
          </a:xfrm>
          <a:prstGeom prst="rect">
            <a:avLst/>
          </a:prstGeom>
        </p:spPr>
      </p:pic>
      <p:sp>
        <p:nvSpPr>
          <p:cNvPr id="3" name="TextBox 2">
            <a:extLst>
              <a:ext uri="{FF2B5EF4-FFF2-40B4-BE49-F238E27FC236}">
                <a16:creationId xmlns:a16="http://schemas.microsoft.com/office/drawing/2014/main" xmlns="" id="{0B3FF3C8-D996-40BB-BB32-F346E1B968D3}"/>
              </a:ext>
            </a:extLst>
          </p:cNvPr>
          <p:cNvSpPr txBox="1"/>
          <p:nvPr/>
        </p:nvSpPr>
        <p:spPr>
          <a:xfrm>
            <a:off x="374196" y="1291771"/>
            <a:ext cx="2728686" cy="923330"/>
          </a:xfrm>
          <a:prstGeom prst="rect">
            <a:avLst/>
          </a:prstGeom>
          <a:noFill/>
        </p:spPr>
        <p:txBody>
          <a:bodyPr wrap="square" rtlCol="0">
            <a:spAutoFit/>
          </a:bodyPr>
          <a:lstStyle/>
          <a:p>
            <a:r>
              <a:rPr lang="en-US" dirty="0"/>
              <a:t>Read the text and complete the sentences below.</a:t>
            </a:r>
            <a:endParaRPr lang="en-GB" dirty="0"/>
          </a:p>
        </p:txBody>
      </p:sp>
    </p:spTree>
    <p:extLst>
      <p:ext uri="{BB962C8B-B14F-4D97-AF65-F5344CB8AC3E}">
        <p14:creationId xmlns:p14="http://schemas.microsoft.com/office/powerpoint/2010/main" val="204538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4722E78-738B-4EF5-A271-C89DE5F7D03E}"/>
              </a:ext>
            </a:extLst>
          </p:cNvPr>
          <p:cNvPicPr>
            <a:picLocks noChangeAspect="1"/>
          </p:cNvPicPr>
          <p:nvPr/>
        </p:nvPicPr>
        <p:blipFill>
          <a:blip r:embed="rId2"/>
          <a:stretch>
            <a:fillRect/>
          </a:stretch>
        </p:blipFill>
        <p:spPr>
          <a:xfrm>
            <a:off x="4932324" y="119734"/>
            <a:ext cx="6679105" cy="3433536"/>
          </a:xfrm>
          <a:prstGeom prst="rect">
            <a:avLst/>
          </a:prstGeom>
        </p:spPr>
      </p:pic>
      <p:sp>
        <p:nvSpPr>
          <p:cNvPr id="3" name="TextBox 2">
            <a:extLst>
              <a:ext uri="{FF2B5EF4-FFF2-40B4-BE49-F238E27FC236}">
                <a16:creationId xmlns:a16="http://schemas.microsoft.com/office/drawing/2014/main" xmlns="" id="{B6C763EC-465D-424F-9F6D-FD20CAA3C6D9}"/>
              </a:ext>
            </a:extLst>
          </p:cNvPr>
          <p:cNvSpPr txBox="1"/>
          <p:nvPr/>
        </p:nvSpPr>
        <p:spPr>
          <a:xfrm>
            <a:off x="580571" y="1291771"/>
            <a:ext cx="2728686" cy="646331"/>
          </a:xfrm>
          <a:prstGeom prst="rect">
            <a:avLst/>
          </a:prstGeom>
          <a:noFill/>
        </p:spPr>
        <p:txBody>
          <a:bodyPr wrap="square" rtlCol="0">
            <a:spAutoFit/>
          </a:bodyPr>
          <a:lstStyle/>
          <a:p>
            <a:r>
              <a:rPr lang="en-US" dirty="0"/>
              <a:t>Match up the French and the English expressions.</a:t>
            </a:r>
            <a:endParaRPr lang="en-GB" dirty="0"/>
          </a:p>
        </p:txBody>
      </p:sp>
      <p:pic>
        <p:nvPicPr>
          <p:cNvPr id="4" name="Picture 3">
            <a:extLst>
              <a:ext uri="{FF2B5EF4-FFF2-40B4-BE49-F238E27FC236}">
                <a16:creationId xmlns:a16="http://schemas.microsoft.com/office/drawing/2014/main" xmlns="" id="{C76BE527-2960-42D2-B05D-043876927BCB}"/>
              </a:ext>
            </a:extLst>
          </p:cNvPr>
          <p:cNvPicPr>
            <a:picLocks noChangeAspect="1"/>
          </p:cNvPicPr>
          <p:nvPr/>
        </p:nvPicPr>
        <p:blipFill>
          <a:blip r:embed="rId3"/>
          <a:stretch>
            <a:fillRect/>
          </a:stretch>
        </p:blipFill>
        <p:spPr>
          <a:xfrm>
            <a:off x="4932324" y="3650528"/>
            <a:ext cx="6223453" cy="3207472"/>
          </a:xfrm>
          <a:prstGeom prst="rect">
            <a:avLst/>
          </a:prstGeom>
        </p:spPr>
      </p:pic>
      <p:sp>
        <p:nvSpPr>
          <p:cNvPr id="5" name="TextBox 4">
            <a:extLst>
              <a:ext uri="{FF2B5EF4-FFF2-40B4-BE49-F238E27FC236}">
                <a16:creationId xmlns:a16="http://schemas.microsoft.com/office/drawing/2014/main" xmlns="" id="{457B8AF1-3F2E-4CBD-93DE-862400C79831}"/>
              </a:ext>
            </a:extLst>
          </p:cNvPr>
          <p:cNvSpPr txBox="1"/>
          <p:nvPr/>
        </p:nvSpPr>
        <p:spPr>
          <a:xfrm>
            <a:off x="580571" y="4273568"/>
            <a:ext cx="2728686" cy="923330"/>
          </a:xfrm>
          <a:prstGeom prst="rect">
            <a:avLst/>
          </a:prstGeom>
          <a:noFill/>
        </p:spPr>
        <p:txBody>
          <a:bodyPr wrap="square" rtlCol="0">
            <a:spAutoFit/>
          </a:bodyPr>
          <a:lstStyle/>
          <a:p>
            <a:r>
              <a:rPr lang="en-US" dirty="0"/>
              <a:t>Copy down each sentence and complete with the correct verb.</a:t>
            </a:r>
            <a:endParaRPr lang="en-GB" dirty="0"/>
          </a:p>
        </p:txBody>
      </p:sp>
    </p:spTree>
    <p:extLst>
      <p:ext uri="{BB962C8B-B14F-4D97-AF65-F5344CB8AC3E}">
        <p14:creationId xmlns:p14="http://schemas.microsoft.com/office/powerpoint/2010/main" val="308568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3E3CC8-3DDB-4F32-9726-80BE159EB9C4}"/>
              </a:ext>
            </a:extLst>
          </p:cNvPr>
          <p:cNvPicPr>
            <a:picLocks noChangeAspect="1"/>
          </p:cNvPicPr>
          <p:nvPr/>
        </p:nvPicPr>
        <p:blipFill>
          <a:blip r:embed="rId2"/>
          <a:stretch>
            <a:fillRect/>
          </a:stretch>
        </p:blipFill>
        <p:spPr>
          <a:xfrm>
            <a:off x="6197698" y="197826"/>
            <a:ext cx="4775102" cy="6098893"/>
          </a:xfrm>
          <a:prstGeom prst="rect">
            <a:avLst/>
          </a:prstGeom>
        </p:spPr>
      </p:pic>
      <p:sp>
        <p:nvSpPr>
          <p:cNvPr id="3" name="Title 1">
            <a:extLst>
              <a:ext uri="{FF2B5EF4-FFF2-40B4-BE49-F238E27FC236}">
                <a16:creationId xmlns:a16="http://schemas.microsoft.com/office/drawing/2014/main" xmlns="" id="{66B815D7-776D-4BE3-BE6F-19976C9F732F}"/>
              </a:ext>
            </a:extLst>
          </p:cNvPr>
          <p:cNvSpPr txBox="1">
            <a:spLocks/>
          </p:cNvSpPr>
          <p:nvPr/>
        </p:nvSpPr>
        <p:spPr>
          <a:xfrm>
            <a:off x="109545" y="232125"/>
            <a:ext cx="3574559" cy="634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t>Week 2 </a:t>
            </a:r>
            <a:r>
              <a:rPr lang="en-US" sz="2400" b="1" dirty="0" smtClean="0"/>
              <a:t>–vocab</a:t>
            </a:r>
            <a:endParaRPr lang="en-GB" sz="2400" b="1" dirty="0"/>
          </a:p>
        </p:txBody>
      </p:sp>
      <p:sp>
        <p:nvSpPr>
          <p:cNvPr id="4" name="TextBox 3">
            <a:extLst>
              <a:ext uri="{FF2B5EF4-FFF2-40B4-BE49-F238E27FC236}">
                <a16:creationId xmlns:a16="http://schemas.microsoft.com/office/drawing/2014/main" xmlns="" id="{37ADC4AE-C195-4EFA-AD64-3B321CAE17C0}"/>
              </a:ext>
            </a:extLst>
          </p:cNvPr>
          <p:cNvSpPr txBox="1"/>
          <p:nvPr/>
        </p:nvSpPr>
        <p:spPr>
          <a:xfrm>
            <a:off x="221239" y="1451325"/>
            <a:ext cx="5453847" cy="1446550"/>
          </a:xfrm>
          <a:prstGeom prst="rect">
            <a:avLst/>
          </a:prstGeom>
          <a:noFill/>
        </p:spPr>
        <p:txBody>
          <a:bodyPr wrap="square" rtlCol="0">
            <a:spAutoFit/>
          </a:bodyPr>
          <a:lstStyle/>
          <a:p>
            <a:r>
              <a:rPr lang="en-GB" sz="2200" dirty="0"/>
              <a:t>Read through the vocabulary for this week and spend a good amount of time trying to learn it. You will need these words to complete the tasks on the next few slides. </a:t>
            </a:r>
          </a:p>
        </p:txBody>
      </p:sp>
    </p:spTree>
    <p:extLst>
      <p:ext uri="{BB962C8B-B14F-4D97-AF65-F5344CB8AC3E}">
        <p14:creationId xmlns:p14="http://schemas.microsoft.com/office/powerpoint/2010/main" val="2542952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883484B-ABA4-4E0E-9183-D5B99AFEE1AB}"/>
              </a:ext>
            </a:extLst>
          </p:cNvPr>
          <p:cNvPicPr>
            <a:picLocks noChangeAspect="1"/>
          </p:cNvPicPr>
          <p:nvPr/>
        </p:nvPicPr>
        <p:blipFill>
          <a:blip r:embed="rId4"/>
          <a:stretch>
            <a:fillRect/>
          </a:stretch>
        </p:blipFill>
        <p:spPr>
          <a:xfrm>
            <a:off x="5529943" y="281360"/>
            <a:ext cx="5939110" cy="3814605"/>
          </a:xfrm>
          <a:prstGeom prst="rect">
            <a:avLst/>
          </a:prstGeom>
        </p:spPr>
      </p:pic>
      <p:pic>
        <p:nvPicPr>
          <p:cNvPr id="3" name="04 04 Track 4">
            <a:hlinkClick r:id="" action="ppaction://media"/>
            <a:extLst>
              <a:ext uri="{FF2B5EF4-FFF2-40B4-BE49-F238E27FC236}">
                <a16:creationId xmlns:a16="http://schemas.microsoft.com/office/drawing/2014/main" xmlns="" id="{A6992BA5-BFB2-4590-AD78-FEAE58F7C3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49486" y="411389"/>
            <a:ext cx="609600" cy="609600"/>
          </a:xfrm>
          <a:prstGeom prst="rect">
            <a:avLst/>
          </a:prstGeom>
        </p:spPr>
      </p:pic>
      <p:sp>
        <p:nvSpPr>
          <p:cNvPr id="4" name="TextBox 3">
            <a:extLst>
              <a:ext uri="{FF2B5EF4-FFF2-40B4-BE49-F238E27FC236}">
                <a16:creationId xmlns:a16="http://schemas.microsoft.com/office/drawing/2014/main" xmlns="" id="{B7D96DAD-C9D1-40F9-9C13-0E63599CA503}"/>
              </a:ext>
            </a:extLst>
          </p:cNvPr>
          <p:cNvSpPr txBox="1"/>
          <p:nvPr/>
        </p:nvSpPr>
        <p:spPr>
          <a:xfrm>
            <a:off x="449943" y="1020989"/>
            <a:ext cx="2728686" cy="923330"/>
          </a:xfrm>
          <a:prstGeom prst="rect">
            <a:avLst/>
          </a:prstGeom>
          <a:noFill/>
        </p:spPr>
        <p:txBody>
          <a:bodyPr wrap="square" rtlCol="0">
            <a:spAutoFit/>
          </a:bodyPr>
          <a:lstStyle/>
          <a:p>
            <a:r>
              <a:rPr lang="en-US" dirty="0"/>
              <a:t>Listen and put the sentences into the correct order.</a:t>
            </a:r>
            <a:endParaRPr lang="en-GB" dirty="0"/>
          </a:p>
        </p:txBody>
      </p:sp>
      <p:pic>
        <p:nvPicPr>
          <p:cNvPr id="5" name="Picture 4">
            <a:extLst>
              <a:ext uri="{FF2B5EF4-FFF2-40B4-BE49-F238E27FC236}">
                <a16:creationId xmlns:a16="http://schemas.microsoft.com/office/drawing/2014/main" xmlns="" id="{95744F72-8764-4918-B064-DC2176D8BD77}"/>
              </a:ext>
            </a:extLst>
          </p:cNvPr>
          <p:cNvPicPr>
            <a:picLocks noChangeAspect="1"/>
          </p:cNvPicPr>
          <p:nvPr/>
        </p:nvPicPr>
        <p:blipFill>
          <a:blip r:embed="rId6"/>
          <a:stretch>
            <a:fillRect/>
          </a:stretch>
        </p:blipFill>
        <p:spPr>
          <a:xfrm>
            <a:off x="5384800" y="4095965"/>
            <a:ext cx="6084253" cy="2662638"/>
          </a:xfrm>
          <a:prstGeom prst="rect">
            <a:avLst/>
          </a:prstGeom>
        </p:spPr>
      </p:pic>
      <p:sp>
        <p:nvSpPr>
          <p:cNvPr id="6" name="TextBox 5">
            <a:extLst>
              <a:ext uri="{FF2B5EF4-FFF2-40B4-BE49-F238E27FC236}">
                <a16:creationId xmlns:a16="http://schemas.microsoft.com/office/drawing/2014/main" xmlns="" id="{8AFD4EBC-27CA-4CFC-9097-4F9F934FD26F}"/>
              </a:ext>
            </a:extLst>
          </p:cNvPr>
          <p:cNvSpPr txBox="1"/>
          <p:nvPr/>
        </p:nvSpPr>
        <p:spPr>
          <a:xfrm>
            <a:off x="449943" y="4452017"/>
            <a:ext cx="2728686" cy="646331"/>
          </a:xfrm>
          <a:prstGeom prst="rect">
            <a:avLst/>
          </a:prstGeom>
          <a:noFill/>
        </p:spPr>
        <p:txBody>
          <a:bodyPr wrap="square" rtlCol="0">
            <a:spAutoFit/>
          </a:bodyPr>
          <a:lstStyle/>
          <a:p>
            <a:r>
              <a:rPr lang="en-US" dirty="0"/>
              <a:t>Copy down the verbs Devoir and </a:t>
            </a:r>
            <a:r>
              <a:rPr lang="en-US" dirty="0" err="1"/>
              <a:t>Pouvoir</a:t>
            </a:r>
            <a:r>
              <a:rPr lang="en-US" dirty="0"/>
              <a:t>.</a:t>
            </a:r>
            <a:endParaRPr lang="en-GB" dirty="0"/>
          </a:p>
        </p:txBody>
      </p:sp>
    </p:spTree>
    <p:extLst>
      <p:ext uri="{BB962C8B-B14F-4D97-AF65-F5344CB8AC3E}">
        <p14:creationId xmlns:p14="http://schemas.microsoft.com/office/powerpoint/2010/main" val="1385092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57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2FB9824-E028-4701-87B8-870179D345D2}"/>
              </a:ext>
            </a:extLst>
          </p:cNvPr>
          <p:cNvPicPr>
            <a:picLocks noChangeAspect="1"/>
          </p:cNvPicPr>
          <p:nvPr/>
        </p:nvPicPr>
        <p:blipFill>
          <a:blip r:embed="rId2"/>
          <a:stretch>
            <a:fillRect/>
          </a:stretch>
        </p:blipFill>
        <p:spPr>
          <a:xfrm>
            <a:off x="4860717" y="245155"/>
            <a:ext cx="6754341" cy="5517016"/>
          </a:xfrm>
          <a:prstGeom prst="rect">
            <a:avLst/>
          </a:prstGeom>
        </p:spPr>
      </p:pic>
      <p:sp>
        <p:nvSpPr>
          <p:cNvPr id="3" name="TextBox 2">
            <a:extLst>
              <a:ext uri="{FF2B5EF4-FFF2-40B4-BE49-F238E27FC236}">
                <a16:creationId xmlns:a16="http://schemas.microsoft.com/office/drawing/2014/main" xmlns="" id="{23D22A27-38DC-4EDC-9494-700FC488608D}"/>
              </a:ext>
            </a:extLst>
          </p:cNvPr>
          <p:cNvSpPr txBox="1"/>
          <p:nvPr/>
        </p:nvSpPr>
        <p:spPr>
          <a:xfrm>
            <a:off x="449943" y="1020989"/>
            <a:ext cx="2728686" cy="1200329"/>
          </a:xfrm>
          <a:prstGeom prst="rect">
            <a:avLst/>
          </a:prstGeom>
          <a:noFill/>
        </p:spPr>
        <p:txBody>
          <a:bodyPr wrap="square" rtlCol="0">
            <a:spAutoFit/>
          </a:bodyPr>
          <a:lstStyle/>
          <a:p>
            <a:r>
              <a:rPr lang="en-US" dirty="0"/>
              <a:t>Read the emails and for each question write the name of the relevant person.</a:t>
            </a:r>
            <a:endParaRPr lang="en-GB" dirty="0"/>
          </a:p>
        </p:txBody>
      </p:sp>
    </p:spTree>
    <p:extLst>
      <p:ext uri="{BB962C8B-B14F-4D97-AF65-F5344CB8AC3E}">
        <p14:creationId xmlns:p14="http://schemas.microsoft.com/office/powerpoint/2010/main" val="3153597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393</Words>
  <Application>Microsoft Office PowerPoint</Application>
  <PresentationFormat>Widescreen</PresentationFormat>
  <Paragraphs>36</Paragraphs>
  <Slides>18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hurme_no2-webfont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Adrian Martin</cp:lastModifiedBy>
  <cp:revision>25</cp:revision>
  <dcterms:created xsi:type="dcterms:W3CDTF">2021-09-01T11:16:35Z</dcterms:created>
  <dcterms:modified xsi:type="dcterms:W3CDTF">2023-01-19T11:43:53Z</dcterms:modified>
</cp:coreProperties>
</file>