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68" r:id="rId5"/>
    <p:sldId id="269" r:id="rId6"/>
    <p:sldId id="270" r:id="rId7"/>
    <p:sldId id="272" r:id="rId8"/>
    <p:sldId id="271" r:id="rId9"/>
    <p:sldId id="263" r:id="rId10"/>
    <p:sldId id="267" r:id="rId11"/>
    <p:sldId id="275" r:id="rId12"/>
    <p:sldId id="273" r:id="rId13"/>
    <p:sldId id="274" r:id="rId14"/>
    <p:sldId id="276" r:id="rId15"/>
    <p:sldId id="277" r:id="rId16"/>
    <p:sldId id="278" r:id="rId17"/>
    <p:sldId id="264" r:id="rId18"/>
    <p:sldId id="279" r:id="rId19"/>
    <p:sldId id="280" r:id="rId20"/>
    <p:sldId id="281" r:id="rId21"/>
    <p:sldId id="282" r:id="rId22"/>
    <p:sldId id="290" r:id="rId23"/>
    <p:sldId id="265" r:id="rId24"/>
    <p:sldId id="292" r:id="rId25"/>
    <p:sldId id="291" r:id="rId26"/>
    <p:sldId id="293" r:id="rId27"/>
    <p:sldId id="294" r:id="rId28"/>
    <p:sldId id="266" r:id="rId29"/>
    <p:sldId id="295" r:id="rId30"/>
    <p:sldId id="296" r:id="rId31"/>
    <p:sldId id="297" r:id="rId32"/>
    <p:sldId id="298" r:id="rId33"/>
    <p:sldId id="29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subjects-by-key-stag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www.bbc.co.uk/bitesize/topics/zfgt6v4/articles/zmftwty"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3.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7.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891041" y="0"/>
            <a:ext cx="1176655" cy="997585"/>
          </a:xfrm>
          <a:prstGeom prst="rect">
            <a:avLst/>
          </a:prstGeom>
        </p:spPr>
      </p:pic>
      <p:sp>
        <p:nvSpPr>
          <p:cNvPr id="7" name="Rectangle 6"/>
          <p:cNvSpPr/>
          <p:nvPr/>
        </p:nvSpPr>
        <p:spPr>
          <a:xfrm>
            <a:off x="575767" y="179161"/>
            <a:ext cx="10641732" cy="6370975"/>
          </a:xfrm>
          <a:prstGeom prst="rect">
            <a:avLst/>
          </a:prstGeom>
        </p:spPr>
        <p:txBody>
          <a:bodyPr wrap="square">
            <a:spAutoFit/>
          </a:bodyPr>
          <a:lstStyle/>
          <a:p>
            <a:r>
              <a:rPr lang="en-GB" sz="2400" b="1" dirty="0">
                <a:effectLst/>
                <a:latin typeface="Calibri" panose="020F0502020204030204" pitchFamily="34" charset="0"/>
                <a:ea typeface="Calibri" panose="020F0502020204030204" pitchFamily="34" charset="0"/>
                <a:cs typeface="Times New Roman" panose="02020603050405020304" pitchFamily="18" charset="0"/>
              </a:rPr>
              <a:t>Year 8 Spanish TERM </a:t>
            </a:r>
            <a:r>
              <a:rPr lang="en-GB" sz="2400" b="1" dirty="0">
                <a:latin typeface="Calibri" panose="020F0502020204030204" pitchFamily="34" charset="0"/>
                <a:ea typeface="Calibri" panose="020F0502020204030204" pitchFamily="34" charset="0"/>
                <a:cs typeface="Times New Roman" panose="02020603050405020304" pitchFamily="18" charset="0"/>
              </a:rPr>
              <a:t>5</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latin typeface="Calibri" panose="020F0502020204030204" pitchFamily="34" charset="0"/>
                <a:cs typeface="Times New Roman" panose="02020603050405020304" pitchFamily="18" charset="0"/>
              </a:rPr>
              <a:t>Viva 1 textbook, chapter 5</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love4langs</a:t>
            </a:r>
            <a:endParaRPr lang="en-GB" sz="2400" b="1" dirty="0">
              <a:latin typeface="Calibri" panose="020F0502020204030204" pitchFamily="34" charset="0"/>
              <a:cs typeface="Times New Roman" panose="02020603050405020304" pitchFamily="18" charset="0"/>
            </a:endParaRP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3"/>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7343918" y="3283183"/>
            <a:ext cx="1420298" cy="859997"/>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893" y="2214426"/>
            <a:ext cx="11705952" cy="2475139"/>
          </a:xfrm>
          <a:prstGeom prst="rect">
            <a:avLst/>
          </a:prstGeom>
        </p:spPr>
      </p:pic>
    </p:spTree>
    <p:extLst>
      <p:ext uri="{BB962C8B-B14F-4D97-AF65-F5344CB8AC3E}">
        <p14:creationId xmlns:p14="http://schemas.microsoft.com/office/powerpoint/2010/main" val="3520785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xmlns="" id="{A91C924C-6883-4EBC-9563-4EF8447E5B1B}"/>
              </a:ext>
            </a:extLst>
          </p:cNvPr>
          <p:cNvSpPr/>
          <p:nvPr/>
        </p:nvSpPr>
        <p:spPr>
          <a:xfrm>
            <a:off x="3048000" y="3105835"/>
            <a:ext cx="6461760" cy="369332"/>
          </a:xfrm>
          <a:prstGeom prst="rect">
            <a:avLst/>
          </a:prstGeom>
        </p:spPr>
        <p:txBody>
          <a:bodyPr wrap="square">
            <a:spAutoFit/>
          </a:bodyPr>
          <a:lstStyle/>
          <a:p>
            <a:r>
              <a:rPr lang="en-GB" dirty="0"/>
              <a:t>https://www.bbc.co.uk/bitesize/topics/zfgt6v4/articles/zmftwty</a:t>
            </a:r>
          </a:p>
        </p:txBody>
      </p:sp>
      <p:sp>
        <p:nvSpPr>
          <p:cNvPr id="3" name="TextBox 2">
            <a:extLst>
              <a:ext uri="{FF2B5EF4-FFF2-40B4-BE49-F238E27FC236}">
                <a16:creationId xmlns:a16="http://schemas.microsoft.com/office/drawing/2014/main" xmlns="" id="{79111E6A-8934-4720-B723-6238E03D8C08}"/>
              </a:ext>
            </a:extLst>
          </p:cNvPr>
          <p:cNvSpPr txBox="1"/>
          <p:nvPr/>
        </p:nvSpPr>
        <p:spPr>
          <a:xfrm>
            <a:off x="1776548" y="1943017"/>
            <a:ext cx="9379132" cy="646331"/>
          </a:xfrm>
          <a:prstGeom prst="rect">
            <a:avLst/>
          </a:prstGeom>
          <a:noFill/>
        </p:spPr>
        <p:txBody>
          <a:bodyPr wrap="square" rtlCol="0">
            <a:spAutoFit/>
          </a:bodyPr>
          <a:lstStyle/>
          <a:p>
            <a:r>
              <a:rPr lang="en-US" dirty="0"/>
              <a:t>Follow the link to BBC Bitesize. Watch the video about telling the time in Spanish to remind yourself how it works.</a:t>
            </a:r>
            <a:endParaRPr lang="en-GB" dirty="0"/>
          </a:p>
        </p:txBody>
      </p:sp>
    </p:spTree>
    <p:extLst>
      <p:ext uri="{BB962C8B-B14F-4D97-AF65-F5344CB8AC3E}">
        <p14:creationId xmlns:p14="http://schemas.microsoft.com/office/powerpoint/2010/main" val="394953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CBF13E5-9A5E-4015-A456-D86AFAE028CE}"/>
              </a:ext>
            </a:extLst>
          </p:cNvPr>
          <p:cNvPicPr>
            <a:picLocks noChangeAspect="1"/>
          </p:cNvPicPr>
          <p:nvPr/>
        </p:nvPicPr>
        <p:blipFill>
          <a:blip r:embed="rId4"/>
          <a:stretch>
            <a:fillRect/>
          </a:stretch>
        </p:blipFill>
        <p:spPr>
          <a:xfrm>
            <a:off x="419235" y="1178242"/>
            <a:ext cx="10963106" cy="3916272"/>
          </a:xfrm>
          <a:prstGeom prst="rect">
            <a:avLst/>
          </a:prstGeom>
        </p:spPr>
      </p:pic>
      <p:sp>
        <p:nvSpPr>
          <p:cNvPr id="3" name="TextBox 2">
            <a:extLst>
              <a:ext uri="{FF2B5EF4-FFF2-40B4-BE49-F238E27FC236}">
                <a16:creationId xmlns:a16="http://schemas.microsoft.com/office/drawing/2014/main" xmlns="" id="{AC8D3768-E486-45B9-B972-21C713C156CB}"/>
              </a:ext>
            </a:extLst>
          </p:cNvPr>
          <p:cNvSpPr txBox="1"/>
          <p:nvPr/>
        </p:nvSpPr>
        <p:spPr>
          <a:xfrm>
            <a:off x="6569962" y="3301891"/>
            <a:ext cx="5202803" cy="3724096"/>
          </a:xfrm>
          <a:prstGeom prst="rect">
            <a:avLst/>
          </a:prstGeom>
          <a:solidFill>
            <a:schemeClr val="bg1"/>
          </a:solidFill>
        </p:spPr>
        <p:txBody>
          <a:bodyPr wrap="square" rtlCol="0">
            <a:spAutoFit/>
          </a:bodyPr>
          <a:lstStyle/>
          <a:p>
            <a:r>
              <a:rPr lang="en-US" sz="2600" dirty="0"/>
              <a:t>Write down 1-5. Match the five clocks with the times a-e.</a:t>
            </a:r>
          </a:p>
          <a:p>
            <a:endParaRPr lang="en-US" sz="2600" dirty="0"/>
          </a:p>
          <a:p>
            <a:r>
              <a:rPr lang="en-US" sz="2600" dirty="0"/>
              <a:t>Listen to the recording to check your answers.</a:t>
            </a:r>
          </a:p>
          <a:p>
            <a:endParaRPr lang="en-US" sz="2600" dirty="0"/>
          </a:p>
          <a:p>
            <a:endParaRPr lang="en-US" sz="2600" dirty="0"/>
          </a:p>
          <a:p>
            <a:endParaRPr lang="en-US" dirty="0"/>
          </a:p>
          <a:p>
            <a:endParaRPr lang="en-US" dirty="0"/>
          </a:p>
          <a:p>
            <a:endParaRPr lang="en-GB" dirty="0"/>
          </a:p>
        </p:txBody>
      </p:sp>
      <p:pic>
        <p:nvPicPr>
          <p:cNvPr id="4" name="341C163D">
            <a:hlinkClick r:id="" action="ppaction://media"/>
            <a:extLst>
              <a:ext uri="{FF2B5EF4-FFF2-40B4-BE49-F238E27FC236}">
                <a16:creationId xmlns:a16="http://schemas.microsoft.com/office/drawing/2014/main" xmlns="" id="{D38AA363-ECA4-4B12-83B3-753355EB22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2967" y="5520859"/>
            <a:ext cx="609600" cy="609600"/>
          </a:xfrm>
          <a:prstGeom prst="rect">
            <a:avLst/>
          </a:prstGeom>
        </p:spPr>
      </p:pic>
    </p:spTree>
    <p:extLst>
      <p:ext uri="{BB962C8B-B14F-4D97-AF65-F5344CB8AC3E}">
        <p14:creationId xmlns:p14="http://schemas.microsoft.com/office/powerpoint/2010/main" val="13525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36DA1E9-0914-463E-B20C-A053E7D05FBA}"/>
              </a:ext>
            </a:extLst>
          </p:cNvPr>
          <p:cNvPicPr>
            <a:picLocks noChangeAspect="1"/>
          </p:cNvPicPr>
          <p:nvPr/>
        </p:nvPicPr>
        <p:blipFill>
          <a:blip r:embed="rId4"/>
          <a:stretch>
            <a:fillRect/>
          </a:stretch>
        </p:blipFill>
        <p:spPr>
          <a:xfrm>
            <a:off x="-47897" y="1707522"/>
            <a:ext cx="12239897" cy="4941472"/>
          </a:xfrm>
          <a:prstGeom prst="rect">
            <a:avLst/>
          </a:prstGeom>
        </p:spPr>
      </p:pic>
      <p:pic>
        <p:nvPicPr>
          <p:cNvPr id="3" name="A63E9BF8">
            <a:hlinkClick r:id="" action="ppaction://media"/>
            <a:extLst>
              <a:ext uri="{FF2B5EF4-FFF2-40B4-BE49-F238E27FC236}">
                <a16:creationId xmlns:a16="http://schemas.microsoft.com/office/drawing/2014/main" xmlns="" id="{D2327A5B-4765-4263-A0CE-3C3F64C2B2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
        <p:nvSpPr>
          <p:cNvPr id="4" name="TextBox 3">
            <a:extLst>
              <a:ext uri="{FF2B5EF4-FFF2-40B4-BE49-F238E27FC236}">
                <a16:creationId xmlns:a16="http://schemas.microsoft.com/office/drawing/2014/main" xmlns="" id="{930E9851-B880-48F9-9281-30BD8D03CE9C}"/>
              </a:ext>
            </a:extLst>
          </p:cNvPr>
          <p:cNvSpPr txBox="1"/>
          <p:nvPr/>
        </p:nvSpPr>
        <p:spPr>
          <a:xfrm>
            <a:off x="4637314" y="209006"/>
            <a:ext cx="7554686" cy="1292662"/>
          </a:xfrm>
          <a:prstGeom prst="rect">
            <a:avLst/>
          </a:prstGeom>
          <a:noFill/>
        </p:spPr>
        <p:txBody>
          <a:bodyPr wrap="square" rtlCol="0">
            <a:spAutoFit/>
          </a:bodyPr>
          <a:lstStyle/>
          <a:p>
            <a:r>
              <a:rPr lang="en-US" sz="2600" dirty="0"/>
              <a:t>Write down 1-9. Listen to the recording and match the 9 times you hear with the watches a-</a:t>
            </a:r>
            <a:r>
              <a:rPr lang="en-US" sz="2600" dirty="0" err="1"/>
              <a:t>i</a:t>
            </a:r>
            <a:r>
              <a:rPr lang="en-US" sz="2600" dirty="0"/>
              <a:t>.</a:t>
            </a:r>
          </a:p>
          <a:p>
            <a:r>
              <a:rPr lang="en-US" sz="2600" dirty="0"/>
              <a:t>Example, 1e</a:t>
            </a:r>
            <a:endParaRPr lang="en-GB" sz="2600" dirty="0"/>
          </a:p>
        </p:txBody>
      </p:sp>
    </p:spTree>
    <p:extLst>
      <p:ext uri="{BB962C8B-B14F-4D97-AF65-F5344CB8AC3E}">
        <p14:creationId xmlns:p14="http://schemas.microsoft.com/office/powerpoint/2010/main" val="140888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701D71C-62D3-4542-847F-0F13B36F7ADE}"/>
              </a:ext>
            </a:extLst>
          </p:cNvPr>
          <p:cNvPicPr>
            <a:picLocks noChangeAspect="1"/>
          </p:cNvPicPr>
          <p:nvPr/>
        </p:nvPicPr>
        <p:blipFill>
          <a:blip r:embed="rId2"/>
          <a:stretch>
            <a:fillRect/>
          </a:stretch>
        </p:blipFill>
        <p:spPr>
          <a:xfrm>
            <a:off x="3558676" y="1299617"/>
            <a:ext cx="4448856" cy="5257739"/>
          </a:xfrm>
          <a:prstGeom prst="rect">
            <a:avLst/>
          </a:prstGeom>
        </p:spPr>
      </p:pic>
      <p:sp>
        <p:nvSpPr>
          <p:cNvPr id="3" name="TextBox 2">
            <a:extLst>
              <a:ext uri="{FF2B5EF4-FFF2-40B4-BE49-F238E27FC236}">
                <a16:creationId xmlns:a16="http://schemas.microsoft.com/office/drawing/2014/main" xmlns="" id="{945C090B-DE1C-4B32-B5EA-91C1A4510E27}"/>
              </a:ext>
            </a:extLst>
          </p:cNvPr>
          <p:cNvSpPr txBox="1"/>
          <p:nvPr/>
        </p:nvSpPr>
        <p:spPr>
          <a:xfrm>
            <a:off x="2782389" y="546667"/>
            <a:ext cx="7863840" cy="492443"/>
          </a:xfrm>
          <a:prstGeom prst="rect">
            <a:avLst/>
          </a:prstGeom>
          <a:noFill/>
        </p:spPr>
        <p:txBody>
          <a:bodyPr wrap="square" rtlCol="0">
            <a:spAutoFit/>
          </a:bodyPr>
          <a:lstStyle/>
          <a:p>
            <a:r>
              <a:rPr lang="en-US" sz="2600" dirty="0"/>
              <a:t>Copy out the grammar below.</a:t>
            </a:r>
            <a:endParaRPr lang="en-GB" sz="2600" dirty="0"/>
          </a:p>
        </p:txBody>
      </p:sp>
    </p:spTree>
    <p:extLst>
      <p:ext uri="{BB962C8B-B14F-4D97-AF65-F5344CB8AC3E}">
        <p14:creationId xmlns:p14="http://schemas.microsoft.com/office/powerpoint/2010/main" val="248461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1FA5863-97B8-4E92-8CA7-C012264041FD}"/>
              </a:ext>
            </a:extLst>
          </p:cNvPr>
          <p:cNvPicPr>
            <a:picLocks noChangeAspect="1"/>
          </p:cNvPicPr>
          <p:nvPr/>
        </p:nvPicPr>
        <p:blipFill>
          <a:blip r:embed="rId4"/>
          <a:stretch>
            <a:fillRect/>
          </a:stretch>
        </p:blipFill>
        <p:spPr>
          <a:xfrm>
            <a:off x="4319587" y="117565"/>
            <a:ext cx="7715301" cy="6622869"/>
          </a:xfrm>
          <a:prstGeom prst="rect">
            <a:avLst/>
          </a:prstGeom>
        </p:spPr>
      </p:pic>
      <p:pic>
        <p:nvPicPr>
          <p:cNvPr id="3" name="FFBA615B">
            <a:hlinkClick r:id="" action="ppaction://media"/>
            <a:extLst>
              <a:ext uri="{FF2B5EF4-FFF2-40B4-BE49-F238E27FC236}">
                <a16:creationId xmlns:a16="http://schemas.microsoft.com/office/drawing/2014/main" xmlns="" id="{6EDE9F15-805C-4DD1-B415-1FA806D4C0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pic>
        <p:nvPicPr>
          <p:cNvPr id="4" name="Picture 3">
            <a:extLst>
              <a:ext uri="{FF2B5EF4-FFF2-40B4-BE49-F238E27FC236}">
                <a16:creationId xmlns:a16="http://schemas.microsoft.com/office/drawing/2014/main" xmlns="" id="{C174AB31-ECE8-47B7-B1D0-B4C46B2B122E}"/>
              </a:ext>
            </a:extLst>
          </p:cNvPr>
          <p:cNvPicPr>
            <a:picLocks noChangeAspect="1"/>
          </p:cNvPicPr>
          <p:nvPr/>
        </p:nvPicPr>
        <p:blipFill>
          <a:blip r:embed="rId6"/>
          <a:stretch>
            <a:fillRect/>
          </a:stretch>
        </p:blipFill>
        <p:spPr>
          <a:xfrm>
            <a:off x="396875" y="5356769"/>
            <a:ext cx="3496795" cy="1409156"/>
          </a:xfrm>
          <a:prstGeom prst="rect">
            <a:avLst/>
          </a:prstGeom>
        </p:spPr>
      </p:pic>
      <p:sp>
        <p:nvSpPr>
          <p:cNvPr id="5" name="TextBox 4">
            <a:extLst>
              <a:ext uri="{FF2B5EF4-FFF2-40B4-BE49-F238E27FC236}">
                <a16:creationId xmlns:a16="http://schemas.microsoft.com/office/drawing/2014/main" xmlns="" id="{B974849B-0B59-420C-A036-045BB12C88BF}"/>
              </a:ext>
            </a:extLst>
          </p:cNvPr>
          <p:cNvSpPr txBox="1"/>
          <p:nvPr/>
        </p:nvSpPr>
        <p:spPr>
          <a:xfrm>
            <a:off x="274320" y="1998617"/>
            <a:ext cx="3496795" cy="2492990"/>
          </a:xfrm>
          <a:prstGeom prst="rect">
            <a:avLst/>
          </a:prstGeom>
          <a:noFill/>
        </p:spPr>
        <p:txBody>
          <a:bodyPr wrap="square" rtlCol="0">
            <a:spAutoFit/>
          </a:bodyPr>
          <a:lstStyle/>
          <a:p>
            <a:r>
              <a:rPr lang="en-US" sz="2600" dirty="0"/>
              <a:t>Write down 1-9. Listen to the recording. Which activity do they say you can do in their town.</a:t>
            </a:r>
          </a:p>
          <a:p>
            <a:endParaRPr lang="en-US" sz="2600" dirty="0"/>
          </a:p>
          <a:p>
            <a:r>
              <a:rPr lang="en-US" sz="2600" dirty="0"/>
              <a:t>Example – 1b</a:t>
            </a:r>
            <a:endParaRPr lang="en-GB" sz="2600" dirty="0"/>
          </a:p>
        </p:txBody>
      </p:sp>
    </p:spTree>
    <p:extLst>
      <p:ext uri="{BB962C8B-B14F-4D97-AF65-F5344CB8AC3E}">
        <p14:creationId xmlns:p14="http://schemas.microsoft.com/office/powerpoint/2010/main" val="18122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2D9F54-DBF3-4F0D-8D68-AB4CB78C576E}"/>
              </a:ext>
            </a:extLst>
          </p:cNvPr>
          <p:cNvPicPr>
            <a:picLocks noChangeAspect="1"/>
          </p:cNvPicPr>
          <p:nvPr/>
        </p:nvPicPr>
        <p:blipFill>
          <a:blip r:embed="rId2"/>
          <a:stretch>
            <a:fillRect/>
          </a:stretch>
        </p:blipFill>
        <p:spPr>
          <a:xfrm>
            <a:off x="316365" y="1132930"/>
            <a:ext cx="11244264" cy="5641813"/>
          </a:xfrm>
          <a:prstGeom prst="rect">
            <a:avLst/>
          </a:prstGeom>
        </p:spPr>
      </p:pic>
      <p:sp>
        <p:nvSpPr>
          <p:cNvPr id="3" name="TextBox 2">
            <a:extLst>
              <a:ext uri="{FF2B5EF4-FFF2-40B4-BE49-F238E27FC236}">
                <a16:creationId xmlns:a16="http://schemas.microsoft.com/office/drawing/2014/main" xmlns="" id="{0EF06F29-4AF6-4863-8746-17378EED5260}"/>
              </a:ext>
            </a:extLst>
          </p:cNvPr>
          <p:cNvSpPr txBox="1"/>
          <p:nvPr/>
        </p:nvSpPr>
        <p:spPr>
          <a:xfrm>
            <a:off x="274320" y="240012"/>
            <a:ext cx="11286309" cy="1292662"/>
          </a:xfrm>
          <a:prstGeom prst="rect">
            <a:avLst/>
          </a:prstGeom>
          <a:solidFill>
            <a:schemeClr val="bg1"/>
          </a:solidFill>
        </p:spPr>
        <p:txBody>
          <a:bodyPr wrap="square" rtlCol="0">
            <a:spAutoFit/>
          </a:bodyPr>
          <a:lstStyle/>
          <a:p>
            <a:r>
              <a:rPr lang="en-US" sz="2600" dirty="0"/>
              <a:t>Read the text. Write the times and say which activities they do a-g</a:t>
            </a:r>
          </a:p>
          <a:p>
            <a:r>
              <a:rPr lang="en-US" sz="2600" dirty="0"/>
              <a:t>Example – 8am, c, b </a:t>
            </a:r>
          </a:p>
          <a:p>
            <a:endParaRPr lang="en-US" sz="2600" dirty="0"/>
          </a:p>
        </p:txBody>
      </p:sp>
    </p:spTree>
    <p:extLst>
      <p:ext uri="{BB962C8B-B14F-4D97-AF65-F5344CB8AC3E}">
        <p14:creationId xmlns:p14="http://schemas.microsoft.com/office/powerpoint/2010/main" val="3226982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87C51F7-7279-4036-80DF-048E4D9414FB}"/>
              </a:ext>
            </a:extLst>
          </p:cNvPr>
          <p:cNvSpPr/>
          <p:nvPr/>
        </p:nvSpPr>
        <p:spPr>
          <a:xfrm>
            <a:off x="325243" y="146855"/>
            <a:ext cx="1449436" cy="461665"/>
          </a:xfrm>
          <a:prstGeom prst="rect">
            <a:avLst/>
          </a:prstGeom>
        </p:spPr>
        <p:txBody>
          <a:bodyPr wrap="none">
            <a:spAutoFit/>
          </a:bodyPr>
          <a:lstStyle/>
          <a:p>
            <a:r>
              <a:rPr lang="en-GB" sz="2400" b="1" u="sng" dirty="0"/>
              <a:t>WEEK 3 – </a:t>
            </a:r>
          </a:p>
        </p:txBody>
      </p:sp>
      <p:sp>
        <p:nvSpPr>
          <p:cNvPr id="3" name="TextBox 2">
            <a:extLst>
              <a:ext uri="{FF2B5EF4-FFF2-40B4-BE49-F238E27FC236}">
                <a16:creationId xmlns:a16="http://schemas.microsoft.com/office/drawing/2014/main" xmlns="" id="{1962638A-80F7-483E-9BB7-178BDD10B2C8}"/>
              </a:ext>
            </a:extLst>
          </p:cNvPr>
          <p:cNvSpPr txBox="1"/>
          <p:nvPr/>
        </p:nvSpPr>
        <p:spPr>
          <a:xfrm>
            <a:off x="5742848" y="170151"/>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4" name="Picture 3"/>
          <p:cNvPicPr>
            <a:picLocks noChangeAspect="1"/>
          </p:cNvPicPr>
          <p:nvPr/>
        </p:nvPicPr>
        <p:blipFill>
          <a:blip r:embed="rId2"/>
          <a:stretch>
            <a:fillRect/>
          </a:stretch>
        </p:blipFill>
        <p:spPr>
          <a:xfrm>
            <a:off x="743315" y="1942827"/>
            <a:ext cx="10530994" cy="4418784"/>
          </a:xfrm>
          <a:prstGeom prst="rect">
            <a:avLst/>
          </a:prstGeom>
        </p:spPr>
      </p:pic>
    </p:spTree>
    <p:extLst>
      <p:ext uri="{BB962C8B-B14F-4D97-AF65-F5344CB8AC3E}">
        <p14:creationId xmlns:p14="http://schemas.microsoft.com/office/powerpoint/2010/main" val="3984049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97EEC63-664E-4712-9158-CD67D6752BE5}"/>
              </a:ext>
            </a:extLst>
          </p:cNvPr>
          <p:cNvPicPr>
            <a:picLocks noChangeAspect="1"/>
          </p:cNvPicPr>
          <p:nvPr/>
        </p:nvPicPr>
        <p:blipFill>
          <a:blip r:embed="rId2"/>
          <a:stretch>
            <a:fillRect/>
          </a:stretch>
        </p:blipFill>
        <p:spPr>
          <a:xfrm>
            <a:off x="1541417" y="88054"/>
            <a:ext cx="9527177" cy="6623231"/>
          </a:xfrm>
          <a:prstGeom prst="rect">
            <a:avLst/>
          </a:prstGeom>
        </p:spPr>
      </p:pic>
    </p:spTree>
    <p:extLst>
      <p:ext uri="{BB962C8B-B14F-4D97-AF65-F5344CB8AC3E}">
        <p14:creationId xmlns:p14="http://schemas.microsoft.com/office/powerpoint/2010/main" val="4067706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B99E5BA">
            <a:hlinkClick r:id="" action="ppaction://media"/>
            <a:extLst>
              <a:ext uri="{FF2B5EF4-FFF2-40B4-BE49-F238E27FC236}">
                <a16:creationId xmlns:a16="http://schemas.microsoft.com/office/drawing/2014/main" xmlns="" id="{B7AD63CC-42E6-455A-AA32-991C17A10C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4589" y="92075"/>
            <a:ext cx="609600" cy="609600"/>
          </a:xfrm>
          <a:prstGeom prst="rect">
            <a:avLst/>
          </a:prstGeom>
        </p:spPr>
      </p:pic>
      <p:sp>
        <p:nvSpPr>
          <p:cNvPr id="3" name="TextBox 2">
            <a:extLst>
              <a:ext uri="{FF2B5EF4-FFF2-40B4-BE49-F238E27FC236}">
                <a16:creationId xmlns:a16="http://schemas.microsoft.com/office/drawing/2014/main" xmlns="" id="{C14ABB78-5A6E-46C0-B4F4-95B130524B17}"/>
              </a:ext>
            </a:extLst>
          </p:cNvPr>
          <p:cNvSpPr txBox="1"/>
          <p:nvPr/>
        </p:nvSpPr>
        <p:spPr>
          <a:xfrm>
            <a:off x="2194559" y="222069"/>
            <a:ext cx="9744891" cy="492443"/>
          </a:xfrm>
          <a:prstGeom prst="rect">
            <a:avLst/>
          </a:prstGeom>
          <a:noFill/>
        </p:spPr>
        <p:txBody>
          <a:bodyPr wrap="square" rtlCol="0">
            <a:spAutoFit/>
          </a:bodyPr>
          <a:lstStyle/>
          <a:p>
            <a:r>
              <a:rPr lang="en-US" sz="2600" dirty="0"/>
              <a:t>Listen to the recording and check your answers from the previous task. </a:t>
            </a:r>
            <a:endParaRPr lang="en-GB" sz="2600" dirty="0"/>
          </a:p>
        </p:txBody>
      </p:sp>
      <p:pic>
        <p:nvPicPr>
          <p:cNvPr id="7" name="Picture 6">
            <a:extLst>
              <a:ext uri="{FF2B5EF4-FFF2-40B4-BE49-F238E27FC236}">
                <a16:creationId xmlns:a16="http://schemas.microsoft.com/office/drawing/2014/main" xmlns="" id="{35DC5CD6-E75F-42CA-AF3F-BD12F4984CF2}"/>
              </a:ext>
            </a:extLst>
          </p:cNvPr>
          <p:cNvPicPr>
            <a:picLocks noChangeAspect="1"/>
          </p:cNvPicPr>
          <p:nvPr/>
        </p:nvPicPr>
        <p:blipFill>
          <a:blip r:embed="rId5"/>
          <a:stretch>
            <a:fillRect/>
          </a:stretch>
        </p:blipFill>
        <p:spPr>
          <a:xfrm>
            <a:off x="2756126" y="3312931"/>
            <a:ext cx="7049700" cy="3545069"/>
          </a:xfrm>
          <a:prstGeom prst="rect">
            <a:avLst/>
          </a:prstGeom>
        </p:spPr>
      </p:pic>
      <p:sp>
        <p:nvSpPr>
          <p:cNvPr id="8" name="TextBox 7">
            <a:extLst>
              <a:ext uri="{FF2B5EF4-FFF2-40B4-BE49-F238E27FC236}">
                <a16:creationId xmlns:a16="http://schemas.microsoft.com/office/drawing/2014/main" xmlns="" id="{AD41D180-44EF-4665-BBAB-777119AD7379}"/>
              </a:ext>
            </a:extLst>
          </p:cNvPr>
          <p:cNvSpPr txBox="1"/>
          <p:nvPr/>
        </p:nvSpPr>
        <p:spPr>
          <a:xfrm>
            <a:off x="2756126" y="2608217"/>
            <a:ext cx="9744891" cy="492443"/>
          </a:xfrm>
          <a:prstGeom prst="rect">
            <a:avLst/>
          </a:prstGeom>
          <a:noFill/>
        </p:spPr>
        <p:txBody>
          <a:bodyPr wrap="square" rtlCol="0">
            <a:spAutoFit/>
          </a:bodyPr>
          <a:lstStyle/>
          <a:p>
            <a:r>
              <a:rPr lang="en-US" sz="2600" dirty="0"/>
              <a:t>Copy the grammar notes below: </a:t>
            </a:r>
            <a:endParaRPr lang="en-GB" sz="2600" dirty="0"/>
          </a:p>
        </p:txBody>
      </p:sp>
    </p:spTree>
    <p:extLst>
      <p:ext uri="{BB962C8B-B14F-4D97-AF65-F5344CB8AC3E}">
        <p14:creationId xmlns:p14="http://schemas.microsoft.com/office/powerpoint/2010/main" val="217318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3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72677" y="324258"/>
            <a:ext cx="6196557" cy="6389596"/>
          </a:xfrm>
          <a:prstGeom prst="rect">
            <a:avLst/>
          </a:prstGeom>
        </p:spPr>
      </p:pic>
    </p:spTree>
    <p:extLst>
      <p:ext uri="{BB962C8B-B14F-4D97-AF65-F5344CB8AC3E}">
        <p14:creationId xmlns:p14="http://schemas.microsoft.com/office/powerpoint/2010/main" val="3704275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0DE8B2-8A15-45D9-9EC8-99A703C4B9DD}"/>
              </a:ext>
            </a:extLst>
          </p:cNvPr>
          <p:cNvPicPr>
            <a:picLocks noChangeAspect="1"/>
          </p:cNvPicPr>
          <p:nvPr/>
        </p:nvPicPr>
        <p:blipFill>
          <a:blip r:embed="rId4"/>
          <a:stretch>
            <a:fillRect/>
          </a:stretch>
        </p:blipFill>
        <p:spPr>
          <a:xfrm>
            <a:off x="380073" y="2827476"/>
            <a:ext cx="11431853" cy="3076302"/>
          </a:xfrm>
          <a:prstGeom prst="rect">
            <a:avLst/>
          </a:prstGeom>
        </p:spPr>
      </p:pic>
      <p:pic>
        <p:nvPicPr>
          <p:cNvPr id="3" name="Picture 2">
            <a:extLst>
              <a:ext uri="{FF2B5EF4-FFF2-40B4-BE49-F238E27FC236}">
                <a16:creationId xmlns:a16="http://schemas.microsoft.com/office/drawing/2014/main" xmlns="" id="{B6C4BDD8-D830-4785-B1E6-B500AE9FF535}"/>
              </a:ext>
            </a:extLst>
          </p:cNvPr>
          <p:cNvPicPr>
            <a:picLocks noChangeAspect="1"/>
          </p:cNvPicPr>
          <p:nvPr/>
        </p:nvPicPr>
        <p:blipFill>
          <a:blip r:embed="rId5"/>
          <a:stretch>
            <a:fillRect/>
          </a:stretch>
        </p:blipFill>
        <p:spPr>
          <a:xfrm>
            <a:off x="9475878" y="3429000"/>
            <a:ext cx="1183414" cy="1055092"/>
          </a:xfrm>
          <a:prstGeom prst="rect">
            <a:avLst/>
          </a:prstGeom>
        </p:spPr>
      </p:pic>
      <p:pic>
        <p:nvPicPr>
          <p:cNvPr id="4" name="A827B42E">
            <a:hlinkClick r:id="" action="ppaction://media"/>
            <a:extLst>
              <a:ext uri="{FF2B5EF4-FFF2-40B4-BE49-F238E27FC236}">
                <a16:creationId xmlns:a16="http://schemas.microsoft.com/office/drawing/2014/main" xmlns="" id="{97AC81E5-9DE4-4666-A826-3ECD752D46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133" y="954222"/>
            <a:ext cx="609600" cy="609600"/>
          </a:xfrm>
          <a:prstGeom prst="rect">
            <a:avLst/>
          </a:prstGeom>
        </p:spPr>
      </p:pic>
    </p:spTree>
    <p:extLst>
      <p:ext uri="{BB962C8B-B14F-4D97-AF65-F5344CB8AC3E}">
        <p14:creationId xmlns:p14="http://schemas.microsoft.com/office/powerpoint/2010/main" val="201902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F71CE5C-D8F0-4249-AA4B-F6007B6D7E2B}"/>
              </a:ext>
            </a:extLst>
          </p:cNvPr>
          <p:cNvPicPr>
            <a:picLocks noChangeAspect="1"/>
          </p:cNvPicPr>
          <p:nvPr/>
        </p:nvPicPr>
        <p:blipFill>
          <a:blip r:embed="rId4"/>
          <a:stretch>
            <a:fillRect/>
          </a:stretch>
        </p:blipFill>
        <p:spPr>
          <a:xfrm>
            <a:off x="260848" y="119198"/>
            <a:ext cx="11409394" cy="6738802"/>
          </a:xfrm>
          <a:prstGeom prst="rect">
            <a:avLst/>
          </a:prstGeom>
        </p:spPr>
      </p:pic>
      <p:pic>
        <p:nvPicPr>
          <p:cNvPr id="3" name="Picture 2">
            <a:extLst>
              <a:ext uri="{FF2B5EF4-FFF2-40B4-BE49-F238E27FC236}">
                <a16:creationId xmlns:a16="http://schemas.microsoft.com/office/drawing/2014/main" xmlns="" id="{2B7F57E9-F162-4027-ACD8-DEA862E2CC82}"/>
              </a:ext>
            </a:extLst>
          </p:cNvPr>
          <p:cNvPicPr>
            <a:picLocks noChangeAspect="1"/>
          </p:cNvPicPr>
          <p:nvPr/>
        </p:nvPicPr>
        <p:blipFill>
          <a:blip r:embed="rId5"/>
          <a:stretch>
            <a:fillRect/>
          </a:stretch>
        </p:blipFill>
        <p:spPr>
          <a:xfrm>
            <a:off x="9121955" y="562382"/>
            <a:ext cx="1354455" cy="1401703"/>
          </a:xfrm>
          <a:prstGeom prst="rect">
            <a:avLst/>
          </a:prstGeom>
        </p:spPr>
      </p:pic>
      <p:sp>
        <p:nvSpPr>
          <p:cNvPr id="4" name="TextBox 3">
            <a:extLst>
              <a:ext uri="{FF2B5EF4-FFF2-40B4-BE49-F238E27FC236}">
                <a16:creationId xmlns:a16="http://schemas.microsoft.com/office/drawing/2014/main" xmlns="" id="{0CEE4BFD-1C7D-440A-9004-FD45C7E1C628}"/>
              </a:ext>
            </a:extLst>
          </p:cNvPr>
          <p:cNvSpPr txBox="1"/>
          <p:nvPr/>
        </p:nvSpPr>
        <p:spPr>
          <a:xfrm>
            <a:off x="58357" y="119198"/>
            <a:ext cx="11814376" cy="1292662"/>
          </a:xfrm>
          <a:prstGeom prst="rect">
            <a:avLst/>
          </a:prstGeom>
          <a:solidFill>
            <a:schemeClr val="bg1"/>
          </a:solidFill>
        </p:spPr>
        <p:txBody>
          <a:bodyPr wrap="square" rtlCol="0">
            <a:spAutoFit/>
          </a:bodyPr>
          <a:lstStyle/>
          <a:p>
            <a:r>
              <a:rPr lang="en-US" sz="2600" dirty="0"/>
              <a:t>Listen to the recording below. Fill in the gaps in the conversation. What do they order?</a:t>
            </a:r>
          </a:p>
          <a:p>
            <a:r>
              <a:rPr lang="en-US" sz="2600" dirty="0"/>
              <a:t>Example 1) </a:t>
            </a:r>
            <a:r>
              <a:rPr lang="en-US" sz="2600" dirty="0" err="1"/>
              <a:t>Calamares</a:t>
            </a:r>
            <a:endParaRPr lang="en-US" sz="2600" dirty="0"/>
          </a:p>
          <a:p>
            <a:endParaRPr lang="en-GB" sz="2600" dirty="0"/>
          </a:p>
        </p:txBody>
      </p:sp>
      <p:sp>
        <p:nvSpPr>
          <p:cNvPr id="5" name="TextBox 4">
            <a:extLst>
              <a:ext uri="{FF2B5EF4-FFF2-40B4-BE49-F238E27FC236}">
                <a16:creationId xmlns:a16="http://schemas.microsoft.com/office/drawing/2014/main" xmlns="" id="{8E3B4B84-0441-4E52-8162-939D51A27FBC}"/>
              </a:ext>
            </a:extLst>
          </p:cNvPr>
          <p:cNvSpPr txBox="1"/>
          <p:nvPr/>
        </p:nvSpPr>
        <p:spPr>
          <a:xfrm>
            <a:off x="4775861" y="4308103"/>
            <a:ext cx="7416139" cy="2893100"/>
          </a:xfrm>
          <a:prstGeom prst="rect">
            <a:avLst/>
          </a:prstGeom>
          <a:solidFill>
            <a:schemeClr val="bg1"/>
          </a:solidFill>
        </p:spPr>
        <p:txBody>
          <a:bodyPr wrap="square" rtlCol="0">
            <a:spAutoFit/>
          </a:bodyPr>
          <a:lstStyle/>
          <a:p>
            <a:endParaRPr lang="en-US" sz="2600" dirty="0"/>
          </a:p>
          <a:p>
            <a:endParaRPr lang="en-US" sz="2600" dirty="0"/>
          </a:p>
          <a:p>
            <a:endParaRPr lang="en-US" sz="2600" dirty="0"/>
          </a:p>
          <a:p>
            <a:endParaRPr lang="en-US" sz="2600" dirty="0"/>
          </a:p>
          <a:p>
            <a:endParaRPr lang="en-US" sz="2600" dirty="0"/>
          </a:p>
          <a:p>
            <a:endParaRPr lang="en-US" sz="2600" dirty="0"/>
          </a:p>
          <a:p>
            <a:endParaRPr lang="en-US" sz="2600" dirty="0"/>
          </a:p>
        </p:txBody>
      </p:sp>
      <p:pic>
        <p:nvPicPr>
          <p:cNvPr id="6" name="BD17EF76">
            <a:hlinkClick r:id="" action="ppaction://media"/>
            <a:extLst>
              <a:ext uri="{FF2B5EF4-FFF2-40B4-BE49-F238E27FC236}">
                <a16:creationId xmlns:a16="http://schemas.microsoft.com/office/drawing/2014/main" xmlns="" id="{709B1663-3B46-4A9D-A463-BC2D1A2F48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77002" y="460729"/>
            <a:ext cx="609600" cy="609600"/>
          </a:xfrm>
          <a:prstGeom prst="rect">
            <a:avLst/>
          </a:prstGeom>
        </p:spPr>
      </p:pic>
    </p:spTree>
    <p:extLst>
      <p:ext uri="{BB962C8B-B14F-4D97-AF65-F5344CB8AC3E}">
        <p14:creationId xmlns:p14="http://schemas.microsoft.com/office/powerpoint/2010/main" val="417734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71C4F65-6197-4297-871D-18C3DE3F3E70}"/>
              </a:ext>
            </a:extLst>
          </p:cNvPr>
          <p:cNvSpPr txBox="1"/>
          <p:nvPr/>
        </p:nvSpPr>
        <p:spPr>
          <a:xfrm>
            <a:off x="587828" y="130628"/>
            <a:ext cx="11234057" cy="1292662"/>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food vocabulary. Look in the beginner section):</a:t>
            </a:r>
          </a:p>
          <a:p>
            <a:endParaRPr lang="en-US" sz="2600" dirty="0"/>
          </a:p>
          <a:p>
            <a:r>
              <a:rPr lang="en-US" sz="2600" dirty="0"/>
              <a:t>Username – </a:t>
            </a:r>
            <a:r>
              <a:rPr lang="en-US" sz="2600" dirty="0" err="1"/>
              <a:t>kingshill</a:t>
            </a:r>
            <a:r>
              <a:rPr lang="en-US" sz="2600" dirty="0"/>
              <a:t>                          password – </a:t>
            </a:r>
            <a:r>
              <a:rPr lang="en-US" sz="2600" dirty="0" smtClean="0"/>
              <a:t>love4langs</a:t>
            </a:r>
            <a:endParaRPr lang="en-GB" sz="2600" dirty="0"/>
          </a:p>
        </p:txBody>
      </p:sp>
      <p:pic>
        <p:nvPicPr>
          <p:cNvPr id="3" name="Picture 2">
            <a:extLst>
              <a:ext uri="{FF2B5EF4-FFF2-40B4-BE49-F238E27FC236}">
                <a16:creationId xmlns:a16="http://schemas.microsoft.com/office/drawing/2014/main" xmlns="" id="{6BFA31BE-72AD-4A77-AF03-2F1F9FE90BA4}"/>
              </a:ext>
            </a:extLst>
          </p:cNvPr>
          <p:cNvPicPr>
            <a:picLocks noChangeAspect="1"/>
          </p:cNvPicPr>
          <p:nvPr/>
        </p:nvPicPr>
        <p:blipFill>
          <a:blip r:embed="rId2"/>
          <a:stretch>
            <a:fillRect/>
          </a:stretch>
        </p:blipFill>
        <p:spPr>
          <a:xfrm>
            <a:off x="274321" y="2005189"/>
            <a:ext cx="11449321" cy="3274439"/>
          </a:xfrm>
          <a:prstGeom prst="rect">
            <a:avLst/>
          </a:prstGeom>
        </p:spPr>
      </p:pic>
      <p:sp>
        <p:nvSpPr>
          <p:cNvPr id="4" name="Oval 3">
            <a:extLst>
              <a:ext uri="{FF2B5EF4-FFF2-40B4-BE49-F238E27FC236}">
                <a16:creationId xmlns:a16="http://schemas.microsoft.com/office/drawing/2014/main" xmlns="" id="{3D2D8595-1080-4074-80F6-2ACBE1E5C0B8}"/>
              </a:ext>
            </a:extLst>
          </p:cNvPr>
          <p:cNvSpPr/>
          <p:nvPr/>
        </p:nvSpPr>
        <p:spPr>
          <a:xfrm>
            <a:off x="3291840" y="1730788"/>
            <a:ext cx="8625839"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0843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EA14C60-641D-42CF-B0E3-C5893D161FBE}"/>
              </a:ext>
            </a:extLst>
          </p:cNvPr>
          <p:cNvSpPr/>
          <p:nvPr/>
        </p:nvSpPr>
        <p:spPr>
          <a:xfrm>
            <a:off x="325243" y="256435"/>
            <a:ext cx="1449436" cy="461665"/>
          </a:xfrm>
          <a:prstGeom prst="rect">
            <a:avLst/>
          </a:prstGeom>
        </p:spPr>
        <p:txBody>
          <a:bodyPr wrap="none">
            <a:spAutoFit/>
          </a:bodyPr>
          <a:lstStyle/>
          <a:p>
            <a:r>
              <a:rPr lang="en-GB" sz="2400" b="1" u="sng" dirty="0"/>
              <a:t>WEEK 4 – </a:t>
            </a:r>
          </a:p>
        </p:txBody>
      </p:sp>
      <p:sp>
        <p:nvSpPr>
          <p:cNvPr id="3" name="TextBox 2">
            <a:extLst>
              <a:ext uri="{FF2B5EF4-FFF2-40B4-BE49-F238E27FC236}">
                <a16:creationId xmlns:a16="http://schemas.microsoft.com/office/drawing/2014/main" xmlns="" id="{1962638A-80F7-483E-9BB7-178BDD10B2C8}"/>
              </a:ext>
            </a:extLst>
          </p:cNvPr>
          <p:cNvSpPr txBox="1"/>
          <p:nvPr/>
        </p:nvSpPr>
        <p:spPr>
          <a:xfrm>
            <a:off x="5742848" y="170151"/>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4" name="Picture 3"/>
          <p:cNvPicPr>
            <a:picLocks noChangeAspect="1"/>
          </p:cNvPicPr>
          <p:nvPr/>
        </p:nvPicPr>
        <p:blipFill>
          <a:blip r:embed="rId2"/>
          <a:stretch>
            <a:fillRect/>
          </a:stretch>
        </p:blipFill>
        <p:spPr>
          <a:xfrm>
            <a:off x="1037000" y="1842833"/>
            <a:ext cx="10582405" cy="2562615"/>
          </a:xfrm>
          <a:prstGeom prst="rect">
            <a:avLst/>
          </a:prstGeom>
        </p:spPr>
      </p:pic>
      <p:pic>
        <p:nvPicPr>
          <p:cNvPr id="5" name="Picture 4"/>
          <p:cNvPicPr>
            <a:picLocks noChangeAspect="1"/>
          </p:cNvPicPr>
          <p:nvPr/>
        </p:nvPicPr>
        <p:blipFill>
          <a:blip r:embed="rId3"/>
          <a:stretch>
            <a:fillRect/>
          </a:stretch>
        </p:blipFill>
        <p:spPr>
          <a:xfrm>
            <a:off x="1037000" y="4405448"/>
            <a:ext cx="10597607" cy="2039402"/>
          </a:xfrm>
          <a:prstGeom prst="rect">
            <a:avLst/>
          </a:prstGeom>
        </p:spPr>
      </p:pic>
    </p:spTree>
    <p:extLst>
      <p:ext uri="{BB962C8B-B14F-4D97-AF65-F5344CB8AC3E}">
        <p14:creationId xmlns:p14="http://schemas.microsoft.com/office/powerpoint/2010/main" val="681151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252C402-EE4C-4F00-870B-40DE45DF26DD}"/>
              </a:ext>
            </a:extLst>
          </p:cNvPr>
          <p:cNvPicPr>
            <a:picLocks noChangeAspect="1"/>
          </p:cNvPicPr>
          <p:nvPr/>
        </p:nvPicPr>
        <p:blipFill>
          <a:blip r:embed="rId2"/>
          <a:stretch>
            <a:fillRect/>
          </a:stretch>
        </p:blipFill>
        <p:spPr>
          <a:xfrm>
            <a:off x="4013017" y="518783"/>
            <a:ext cx="6006193" cy="5820434"/>
          </a:xfrm>
          <a:prstGeom prst="rect">
            <a:avLst/>
          </a:prstGeom>
        </p:spPr>
      </p:pic>
      <p:sp>
        <p:nvSpPr>
          <p:cNvPr id="3" name="TextBox 2">
            <a:extLst>
              <a:ext uri="{FF2B5EF4-FFF2-40B4-BE49-F238E27FC236}">
                <a16:creationId xmlns:a16="http://schemas.microsoft.com/office/drawing/2014/main" xmlns="" id="{4DB15D6C-2F37-4CAE-B7F1-D7AAAF8C44D8}"/>
              </a:ext>
            </a:extLst>
          </p:cNvPr>
          <p:cNvSpPr txBox="1"/>
          <p:nvPr/>
        </p:nvSpPr>
        <p:spPr>
          <a:xfrm>
            <a:off x="326571" y="1084217"/>
            <a:ext cx="3069772" cy="892552"/>
          </a:xfrm>
          <a:prstGeom prst="rect">
            <a:avLst/>
          </a:prstGeom>
          <a:noFill/>
        </p:spPr>
        <p:txBody>
          <a:bodyPr wrap="square" rtlCol="0">
            <a:spAutoFit/>
          </a:bodyPr>
          <a:lstStyle/>
          <a:p>
            <a:r>
              <a:rPr lang="en-US" sz="2600" dirty="0"/>
              <a:t>Copy out the grammar notes. </a:t>
            </a:r>
            <a:endParaRPr lang="en-GB" sz="2600" dirty="0"/>
          </a:p>
        </p:txBody>
      </p:sp>
    </p:spTree>
    <p:extLst>
      <p:ext uri="{BB962C8B-B14F-4D97-AF65-F5344CB8AC3E}">
        <p14:creationId xmlns:p14="http://schemas.microsoft.com/office/powerpoint/2010/main" val="2132850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4CC18D-917F-4151-8A1D-108A86174A0A}"/>
              </a:ext>
            </a:extLst>
          </p:cNvPr>
          <p:cNvPicPr>
            <a:picLocks noChangeAspect="1"/>
          </p:cNvPicPr>
          <p:nvPr/>
        </p:nvPicPr>
        <p:blipFill>
          <a:blip r:embed="rId4"/>
          <a:stretch>
            <a:fillRect/>
          </a:stretch>
        </p:blipFill>
        <p:spPr>
          <a:xfrm>
            <a:off x="1319852" y="-836023"/>
            <a:ext cx="12342496" cy="7694023"/>
          </a:xfrm>
          <a:prstGeom prst="rect">
            <a:avLst/>
          </a:prstGeom>
        </p:spPr>
      </p:pic>
      <p:pic>
        <p:nvPicPr>
          <p:cNvPr id="3" name="Picture 2">
            <a:extLst>
              <a:ext uri="{FF2B5EF4-FFF2-40B4-BE49-F238E27FC236}">
                <a16:creationId xmlns:a16="http://schemas.microsoft.com/office/drawing/2014/main" xmlns="" id="{D1015035-283D-4395-9467-515BC7BDBFE6}"/>
              </a:ext>
            </a:extLst>
          </p:cNvPr>
          <p:cNvPicPr>
            <a:picLocks noChangeAspect="1"/>
          </p:cNvPicPr>
          <p:nvPr/>
        </p:nvPicPr>
        <p:blipFill>
          <a:blip r:embed="rId5"/>
          <a:stretch>
            <a:fillRect/>
          </a:stretch>
        </p:blipFill>
        <p:spPr>
          <a:xfrm>
            <a:off x="7667610" y="6116377"/>
            <a:ext cx="5568916" cy="741623"/>
          </a:xfrm>
          <a:prstGeom prst="rect">
            <a:avLst/>
          </a:prstGeom>
        </p:spPr>
      </p:pic>
      <p:pic>
        <p:nvPicPr>
          <p:cNvPr id="5" name="547059AE">
            <a:hlinkClick r:id="" action="ppaction://media"/>
            <a:extLst>
              <a:ext uri="{FF2B5EF4-FFF2-40B4-BE49-F238E27FC236}">
                <a16:creationId xmlns:a16="http://schemas.microsoft.com/office/drawing/2014/main" xmlns="" id="{9C742E0C-3B19-41BF-889A-90D7870343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92075"/>
            <a:ext cx="609600" cy="609600"/>
          </a:xfrm>
          <a:prstGeom prst="rect">
            <a:avLst/>
          </a:prstGeom>
        </p:spPr>
      </p:pic>
      <p:sp>
        <p:nvSpPr>
          <p:cNvPr id="6" name="TextBox 5">
            <a:extLst>
              <a:ext uri="{FF2B5EF4-FFF2-40B4-BE49-F238E27FC236}">
                <a16:creationId xmlns:a16="http://schemas.microsoft.com/office/drawing/2014/main" xmlns="" id="{8EA93646-971B-48E9-8E8B-20213A742872}"/>
              </a:ext>
            </a:extLst>
          </p:cNvPr>
          <p:cNvSpPr txBox="1"/>
          <p:nvPr/>
        </p:nvSpPr>
        <p:spPr>
          <a:xfrm>
            <a:off x="92075" y="1254034"/>
            <a:ext cx="1997982" cy="3693319"/>
          </a:xfrm>
          <a:prstGeom prst="rect">
            <a:avLst/>
          </a:prstGeom>
          <a:noFill/>
        </p:spPr>
        <p:txBody>
          <a:bodyPr wrap="square" rtlCol="0">
            <a:spAutoFit/>
          </a:bodyPr>
          <a:lstStyle/>
          <a:p>
            <a:r>
              <a:rPr lang="en-US" sz="2600" dirty="0"/>
              <a:t>Listen to the recording and follow the story. Make bullet point notes in English of what you understand.</a:t>
            </a:r>
            <a:endParaRPr lang="en-GB" sz="2600" dirty="0"/>
          </a:p>
        </p:txBody>
      </p:sp>
    </p:spTree>
    <p:extLst>
      <p:ext uri="{BB962C8B-B14F-4D97-AF65-F5344CB8AC3E}">
        <p14:creationId xmlns:p14="http://schemas.microsoft.com/office/powerpoint/2010/main" val="16015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234D463-D44E-4EF1-8BBC-A69B27F8A277}"/>
              </a:ext>
            </a:extLst>
          </p:cNvPr>
          <p:cNvPicPr>
            <a:picLocks noChangeAspect="1"/>
          </p:cNvPicPr>
          <p:nvPr/>
        </p:nvPicPr>
        <p:blipFill>
          <a:blip r:embed="rId4"/>
          <a:stretch>
            <a:fillRect/>
          </a:stretch>
        </p:blipFill>
        <p:spPr>
          <a:xfrm>
            <a:off x="1456237" y="3429000"/>
            <a:ext cx="9028064" cy="2357845"/>
          </a:xfrm>
          <a:prstGeom prst="rect">
            <a:avLst/>
          </a:prstGeom>
        </p:spPr>
      </p:pic>
      <p:pic>
        <p:nvPicPr>
          <p:cNvPr id="3" name="CF09AEB2">
            <a:hlinkClick r:id="" action="ppaction://media"/>
            <a:extLst>
              <a:ext uri="{FF2B5EF4-FFF2-40B4-BE49-F238E27FC236}">
                <a16:creationId xmlns:a16="http://schemas.microsoft.com/office/drawing/2014/main" xmlns="" id="{7969C03E-A45E-4ED2-8B64-3FA76C4837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1080" y="823595"/>
            <a:ext cx="609600" cy="609600"/>
          </a:xfrm>
          <a:prstGeom prst="rect">
            <a:avLst/>
          </a:prstGeom>
        </p:spPr>
      </p:pic>
      <p:sp>
        <p:nvSpPr>
          <p:cNvPr id="4" name="TextBox 3">
            <a:extLst>
              <a:ext uri="{FF2B5EF4-FFF2-40B4-BE49-F238E27FC236}">
                <a16:creationId xmlns:a16="http://schemas.microsoft.com/office/drawing/2014/main" xmlns="" id="{DBEC9F41-A63E-4EC6-A13C-42E9C5D6FA1B}"/>
              </a:ext>
            </a:extLst>
          </p:cNvPr>
          <p:cNvSpPr txBox="1"/>
          <p:nvPr/>
        </p:nvSpPr>
        <p:spPr>
          <a:xfrm>
            <a:off x="1632857" y="1031966"/>
            <a:ext cx="8660674" cy="1692771"/>
          </a:xfrm>
          <a:prstGeom prst="rect">
            <a:avLst/>
          </a:prstGeom>
          <a:noFill/>
        </p:spPr>
        <p:txBody>
          <a:bodyPr wrap="square" rtlCol="0">
            <a:spAutoFit/>
          </a:bodyPr>
          <a:lstStyle/>
          <a:p>
            <a:r>
              <a:rPr lang="en-US" sz="2600" dirty="0"/>
              <a:t>Copy out the table and listen to the recording. What are they going to do this weekend? Fill in the information in Spanish. You need to say when they are doing the activity and what it is. The first one is done for you. </a:t>
            </a:r>
            <a:endParaRPr lang="en-GB" sz="2600" dirty="0"/>
          </a:p>
        </p:txBody>
      </p:sp>
    </p:spTree>
    <p:extLst>
      <p:ext uri="{BB962C8B-B14F-4D97-AF65-F5344CB8AC3E}">
        <p14:creationId xmlns:p14="http://schemas.microsoft.com/office/powerpoint/2010/main" val="83230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877CEF-DF3D-4C34-B996-5946C8A1E48C}"/>
              </a:ext>
            </a:extLst>
          </p:cNvPr>
          <p:cNvPicPr>
            <a:picLocks noChangeAspect="1"/>
          </p:cNvPicPr>
          <p:nvPr/>
        </p:nvPicPr>
        <p:blipFill>
          <a:blip r:embed="rId2"/>
          <a:stretch>
            <a:fillRect/>
          </a:stretch>
        </p:blipFill>
        <p:spPr>
          <a:xfrm>
            <a:off x="160907" y="2177415"/>
            <a:ext cx="11578656" cy="3055868"/>
          </a:xfrm>
          <a:prstGeom prst="rect">
            <a:avLst/>
          </a:prstGeom>
        </p:spPr>
      </p:pic>
      <p:sp>
        <p:nvSpPr>
          <p:cNvPr id="3" name="TextBox 2">
            <a:extLst>
              <a:ext uri="{FF2B5EF4-FFF2-40B4-BE49-F238E27FC236}">
                <a16:creationId xmlns:a16="http://schemas.microsoft.com/office/drawing/2014/main" xmlns="" id="{E00055A9-1FE2-465F-92BE-1C085D8E1DD4}"/>
              </a:ext>
            </a:extLst>
          </p:cNvPr>
          <p:cNvSpPr txBox="1"/>
          <p:nvPr/>
        </p:nvSpPr>
        <p:spPr>
          <a:xfrm>
            <a:off x="705393" y="992777"/>
            <a:ext cx="8987246" cy="892552"/>
          </a:xfrm>
          <a:prstGeom prst="rect">
            <a:avLst/>
          </a:prstGeom>
          <a:noFill/>
        </p:spPr>
        <p:txBody>
          <a:bodyPr wrap="square" rtlCol="0">
            <a:spAutoFit/>
          </a:bodyPr>
          <a:lstStyle/>
          <a:p>
            <a:r>
              <a:rPr lang="en-US" sz="2600" dirty="0"/>
              <a:t>Pretend you are a famous person. Say what you are going to do on Saturday. Ideas and sentences starters are below. </a:t>
            </a:r>
            <a:endParaRPr lang="en-GB" sz="2600" dirty="0"/>
          </a:p>
        </p:txBody>
      </p:sp>
    </p:spTree>
    <p:extLst>
      <p:ext uri="{BB962C8B-B14F-4D97-AF65-F5344CB8AC3E}">
        <p14:creationId xmlns:p14="http://schemas.microsoft.com/office/powerpoint/2010/main" val="578204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81BF110-BC66-436D-BE29-C9903C204398}"/>
              </a:ext>
            </a:extLst>
          </p:cNvPr>
          <p:cNvSpPr/>
          <p:nvPr/>
        </p:nvSpPr>
        <p:spPr>
          <a:xfrm>
            <a:off x="325243" y="256435"/>
            <a:ext cx="1449436" cy="461665"/>
          </a:xfrm>
          <a:prstGeom prst="rect">
            <a:avLst/>
          </a:prstGeom>
        </p:spPr>
        <p:txBody>
          <a:bodyPr wrap="none">
            <a:spAutoFit/>
          </a:bodyPr>
          <a:lstStyle/>
          <a:p>
            <a:r>
              <a:rPr lang="en-GB" sz="2400" b="1" u="sng" dirty="0"/>
              <a:t>WEEK 5 – </a:t>
            </a:r>
          </a:p>
        </p:txBody>
      </p:sp>
      <p:sp>
        <p:nvSpPr>
          <p:cNvPr id="3" name="TextBox 2">
            <a:extLst>
              <a:ext uri="{FF2B5EF4-FFF2-40B4-BE49-F238E27FC236}">
                <a16:creationId xmlns:a16="http://schemas.microsoft.com/office/drawing/2014/main" xmlns="" id="{633EB990-35F3-43BE-9AA5-BD685B1FBA1D}"/>
              </a:ext>
            </a:extLst>
          </p:cNvPr>
          <p:cNvSpPr txBox="1"/>
          <p:nvPr/>
        </p:nvSpPr>
        <p:spPr>
          <a:xfrm>
            <a:off x="5742848" y="170151"/>
            <a:ext cx="5830843" cy="1785104"/>
          </a:xfrm>
          <a:prstGeom prst="rect">
            <a:avLst/>
          </a:prstGeom>
          <a:noFill/>
        </p:spPr>
        <p:txBody>
          <a:bodyPr wrap="square" rtlCol="0">
            <a:spAutoFit/>
          </a:bodyPr>
          <a:lstStyle/>
          <a:p>
            <a:r>
              <a:rPr lang="en-GB" sz="2200" dirty="0"/>
              <a:t>There are only a few new words to look at this week. You will need to refer to the vocabulary sheet in your book or the vocabulary on the previous slides to help you with the revision tasks on the following slides. </a:t>
            </a:r>
          </a:p>
        </p:txBody>
      </p:sp>
      <p:pic>
        <p:nvPicPr>
          <p:cNvPr id="4" name="Picture 3">
            <a:extLst>
              <a:ext uri="{FF2B5EF4-FFF2-40B4-BE49-F238E27FC236}">
                <a16:creationId xmlns:a16="http://schemas.microsoft.com/office/drawing/2014/main" xmlns="" id="{FDF83107-C38B-4FFE-AD6E-805022B70411}"/>
              </a:ext>
            </a:extLst>
          </p:cNvPr>
          <p:cNvPicPr>
            <a:picLocks noChangeAspect="1"/>
          </p:cNvPicPr>
          <p:nvPr/>
        </p:nvPicPr>
        <p:blipFill>
          <a:blip r:embed="rId2"/>
          <a:stretch>
            <a:fillRect/>
          </a:stretch>
        </p:blipFill>
        <p:spPr>
          <a:xfrm>
            <a:off x="754893" y="3442658"/>
            <a:ext cx="10420492" cy="1553289"/>
          </a:xfrm>
          <a:prstGeom prst="rect">
            <a:avLst/>
          </a:prstGeom>
        </p:spPr>
      </p:pic>
      <p:pic>
        <p:nvPicPr>
          <p:cNvPr id="5" name="Picture 4">
            <a:extLst>
              <a:ext uri="{FF2B5EF4-FFF2-40B4-BE49-F238E27FC236}">
                <a16:creationId xmlns:a16="http://schemas.microsoft.com/office/drawing/2014/main" xmlns="" id="{42352B1C-4F25-4FDB-BE1A-E5E4903B5389}"/>
              </a:ext>
            </a:extLst>
          </p:cNvPr>
          <p:cNvPicPr>
            <a:picLocks noChangeAspect="1"/>
          </p:cNvPicPr>
          <p:nvPr/>
        </p:nvPicPr>
        <p:blipFill>
          <a:blip r:embed="rId3"/>
          <a:stretch>
            <a:fillRect/>
          </a:stretch>
        </p:blipFill>
        <p:spPr>
          <a:xfrm>
            <a:off x="6805068" y="3429000"/>
            <a:ext cx="1250116" cy="790303"/>
          </a:xfrm>
          <a:prstGeom prst="rect">
            <a:avLst/>
          </a:prstGeom>
        </p:spPr>
      </p:pic>
    </p:spTree>
    <p:extLst>
      <p:ext uri="{BB962C8B-B14F-4D97-AF65-F5344CB8AC3E}">
        <p14:creationId xmlns:p14="http://schemas.microsoft.com/office/powerpoint/2010/main" val="1497230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FF3C29D-B268-42FD-88B6-B51D1ED78AD0}"/>
              </a:ext>
            </a:extLst>
          </p:cNvPr>
          <p:cNvPicPr>
            <a:picLocks noChangeAspect="1"/>
          </p:cNvPicPr>
          <p:nvPr/>
        </p:nvPicPr>
        <p:blipFill>
          <a:blip r:embed="rId2"/>
          <a:stretch>
            <a:fillRect/>
          </a:stretch>
        </p:blipFill>
        <p:spPr>
          <a:xfrm>
            <a:off x="842358" y="1320300"/>
            <a:ext cx="10507284" cy="5328694"/>
          </a:xfrm>
          <a:prstGeom prst="rect">
            <a:avLst/>
          </a:prstGeom>
        </p:spPr>
      </p:pic>
      <p:sp>
        <p:nvSpPr>
          <p:cNvPr id="3" name="TextBox 2">
            <a:extLst>
              <a:ext uri="{FF2B5EF4-FFF2-40B4-BE49-F238E27FC236}">
                <a16:creationId xmlns:a16="http://schemas.microsoft.com/office/drawing/2014/main" xmlns="" id="{BF974339-3B67-48F7-9E2F-23FA9E891A2D}"/>
              </a:ext>
            </a:extLst>
          </p:cNvPr>
          <p:cNvSpPr txBox="1"/>
          <p:nvPr/>
        </p:nvSpPr>
        <p:spPr>
          <a:xfrm>
            <a:off x="587829" y="169817"/>
            <a:ext cx="10620102" cy="892552"/>
          </a:xfrm>
          <a:prstGeom prst="rect">
            <a:avLst/>
          </a:prstGeom>
          <a:noFill/>
        </p:spPr>
        <p:txBody>
          <a:bodyPr wrap="square" rtlCol="0">
            <a:spAutoFit/>
          </a:bodyPr>
          <a:lstStyle/>
          <a:p>
            <a:r>
              <a:rPr lang="en-US" sz="2600" dirty="0"/>
              <a:t>Copy and complete the table. Read the 5 sentences and choose the correct clock time (a-e) and activity (f-j)</a:t>
            </a:r>
            <a:endParaRPr lang="en-GB" sz="2600" dirty="0"/>
          </a:p>
        </p:txBody>
      </p:sp>
    </p:spTree>
    <p:extLst>
      <p:ext uri="{BB962C8B-B14F-4D97-AF65-F5344CB8AC3E}">
        <p14:creationId xmlns:p14="http://schemas.microsoft.com/office/powerpoint/2010/main" val="531200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96F119E-14A2-49F8-9298-480D65986239}"/>
              </a:ext>
            </a:extLst>
          </p:cNvPr>
          <p:cNvSpPr/>
          <p:nvPr/>
        </p:nvSpPr>
        <p:spPr>
          <a:xfrm>
            <a:off x="325243" y="256435"/>
            <a:ext cx="1449436" cy="461665"/>
          </a:xfrm>
          <a:prstGeom prst="rect">
            <a:avLst/>
          </a:prstGeom>
        </p:spPr>
        <p:txBody>
          <a:bodyPr wrap="none">
            <a:spAutoFit/>
          </a:bodyPr>
          <a:lstStyle/>
          <a:p>
            <a:r>
              <a:rPr lang="en-GB" sz="2400" b="1" u="sng" dirty="0"/>
              <a:t>WEEK 1 – </a:t>
            </a:r>
          </a:p>
        </p:txBody>
      </p:sp>
      <p:sp>
        <p:nvSpPr>
          <p:cNvPr id="3" name="TextBox 2">
            <a:extLst>
              <a:ext uri="{FF2B5EF4-FFF2-40B4-BE49-F238E27FC236}">
                <a16:creationId xmlns:a16="http://schemas.microsoft.com/office/drawing/2014/main" xmlns="" id="{1962638A-80F7-483E-9BB7-178BDD10B2C8}"/>
              </a:ext>
            </a:extLst>
          </p:cNvPr>
          <p:cNvSpPr txBox="1"/>
          <p:nvPr/>
        </p:nvSpPr>
        <p:spPr>
          <a:xfrm>
            <a:off x="5238206" y="170151"/>
            <a:ext cx="6953794" cy="1107996"/>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pic>
        <p:nvPicPr>
          <p:cNvPr id="7" name="Picture 6">
            <a:extLst>
              <a:ext uri="{FF2B5EF4-FFF2-40B4-BE49-F238E27FC236}">
                <a16:creationId xmlns:a16="http://schemas.microsoft.com/office/drawing/2014/main" xmlns="" id="{E52DA7C5-AC44-4BAE-B842-8585A78C4D04}"/>
              </a:ext>
            </a:extLst>
          </p:cNvPr>
          <p:cNvPicPr>
            <a:picLocks noChangeAspect="1"/>
          </p:cNvPicPr>
          <p:nvPr/>
        </p:nvPicPr>
        <p:blipFill>
          <a:blip r:embed="rId2"/>
          <a:stretch>
            <a:fillRect/>
          </a:stretch>
        </p:blipFill>
        <p:spPr>
          <a:xfrm>
            <a:off x="595873" y="1278147"/>
            <a:ext cx="11000254" cy="5473427"/>
          </a:xfrm>
          <a:prstGeom prst="rect">
            <a:avLst/>
          </a:prstGeom>
        </p:spPr>
      </p:pic>
    </p:spTree>
    <p:extLst>
      <p:ext uri="{BB962C8B-B14F-4D97-AF65-F5344CB8AC3E}">
        <p14:creationId xmlns:p14="http://schemas.microsoft.com/office/powerpoint/2010/main" val="3336505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40BD013-A60F-4754-93FC-31D40578CFD6}"/>
              </a:ext>
            </a:extLst>
          </p:cNvPr>
          <p:cNvPicPr>
            <a:picLocks noChangeAspect="1"/>
          </p:cNvPicPr>
          <p:nvPr/>
        </p:nvPicPr>
        <p:blipFill>
          <a:blip r:embed="rId2"/>
          <a:stretch>
            <a:fillRect/>
          </a:stretch>
        </p:blipFill>
        <p:spPr>
          <a:xfrm>
            <a:off x="407090" y="805484"/>
            <a:ext cx="11115002" cy="4097820"/>
          </a:xfrm>
          <a:prstGeom prst="rect">
            <a:avLst/>
          </a:prstGeom>
        </p:spPr>
      </p:pic>
    </p:spTree>
    <p:extLst>
      <p:ext uri="{BB962C8B-B14F-4D97-AF65-F5344CB8AC3E}">
        <p14:creationId xmlns:p14="http://schemas.microsoft.com/office/powerpoint/2010/main" val="4006373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AB24F40-833D-40C2-8C8B-34641B007CC4}"/>
              </a:ext>
            </a:extLst>
          </p:cNvPr>
          <p:cNvPicPr>
            <a:picLocks noChangeAspect="1"/>
          </p:cNvPicPr>
          <p:nvPr/>
        </p:nvPicPr>
        <p:blipFill>
          <a:blip r:embed="rId2"/>
          <a:stretch>
            <a:fillRect/>
          </a:stretch>
        </p:blipFill>
        <p:spPr>
          <a:xfrm>
            <a:off x="299623" y="1107798"/>
            <a:ext cx="11284836" cy="3490705"/>
          </a:xfrm>
          <a:prstGeom prst="rect">
            <a:avLst/>
          </a:prstGeom>
        </p:spPr>
      </p:pic>
    </p:spTree>
    <p:extLst>
      <p:ext uri="{BB962C8B-B14F-4D97-AF65-F5344CB8AC3E}">
        <p14:creationId xmlns:p14="http://schemas.microsoft.com/office/powerpoint/2010/main" val="3762638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83179D8-89F0-4714-9D1E-E52611134A5F}"/>
              </a:ext>
            </a:extLst>
          </p:cNvPr>
          <p:cNvPicPr>
            <a:picLocks noChangeAspect="1"/>
          </p:cNvPicPr>
          <p:nvPr/>
        </p:nvPicPr>
        <p:blipFill>
          <a:blip r:embed="rId2"/>
          <a:stretch>
            <a:fillRect/>
          </a:stretch>
        </p:blipFill>
        <p:spPr>
          <a:xfrm>
            <a:off x="150536" y="133332"/>
            <a:ext cx="11173761" cy="6386927"/>
          </a:xfrm>
          <a:prstGeom prst="rect">
            <a:avLst/>
          </a:prstGeom>
        </p:spPr>
      </p:pic>
    </p:spTree>
    <p:extLst>
      <p:ext uri="{BB962C8B-B14F-4D97-AF65-F5344CB8AC3E}">
        <p14:creationId xmlns:p14="http://schemas.microsoft.com/office/powerpoint/2010/main" val="10444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C7BEEC4-DAF8-45FF-A047-DE940884B89B}"/>
              </a:ext>
            </a:extLst>
          </p:cNvPr>
          <p:cNvPicPr>
            <a:picLocks noChangeAspect="1"/>
          </p:cNvPicPr>
          <p:nvPr/>
        </p:nvPicPr>
        <p:blipFill>
          <a:blip r:embed="rId2"/>
          <a:stretch>
            <a:fillRect/>
          </a:stretch>
        </p:blipFill>
        <p:spPr>
          <a:xfrm>
            <a:off x="218246" y="137905"/>
            <a:ext cx="10728049" cy="6247046"/>
          </a:xfrm>
          <a:prstGeom prst="rect">
            <a:avLst/>
          </a:prstGeom>
        </p:spPr>
      </p:pic>
      <p:sp>
        <p:nvSpPr>
          <p:cNvPr id="3" name="TextBox 2">
            <a:extLst>
              <a:ext uri="{FF2B5EF4-FFF2-40B4-BE49-F238E27FC236}">
                <a16:creationId xmlns:a16="http://schemas.microsoft.com/office/drawing/2014/main" xmlns="" id="{136BABB6-C3B3-4156-BFD6-112E0CC9A255}"/>
              </a:ext>
            </a:extLst>
          </p:cNvPr>
          <p:cNvSpPr txBox="1"/>
          <p:nvPr/>
        </p:nvSpPr>
        <p:spPr>
          <a:xfrm>
            <a:off x="1005840" y="137905"/>
            <a:ext cx="4114800" cy="892552"/>
          </a:xfrm>
          <a:prstGeom prst="rect">
            <a:avLst/>
          </a:prstGeom>
          <a:solidFill>
            <a:schemeClr val="bg1">
              <a:lumMod val="95000"/>
            </a:schemeClr>
          </a:solidFill>
        </p:spPr>
        <p:txBody>
          <a:bodyPr wrap="square" rtlCol="0">
            <a:spAutoFit/>
          </a:bodyPr>
          <a:lstStyle/>
          <a:p>
            <a:r>
              <a:rPr lang="en-US" sz="2600" dirty="0"/>
              <a:t>Read the text and answer the questions in English</a:t>
            </a:r>
            <a:endParaRPr lang="en-GB" sz="2600" dirty="0"/>
          </a:p>
        </p:txBody>
      </p:sp>
    </p:spTree>
    <p:extLst>
      <p:ext uri="{BB962C8B-B14F-4D97-AF65-F5344CB8AC3E}">
        <p14:creationId xmlns:p14="http://schemas.microsoft.com/office/powerpoint/2010/main" val="798934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CD38C15-E459-4E18-A6F3-6532AC8CE2BC}"/>
              </a:ext>
            </a:extLst>
          </p:cNvPr>
          <p:cNvPicPr>
            <a:picLocks noChangeAspect="1"/>
          </p:cNvPicPr>
          <p:nvPr/>
        </p:nvPicPr>
        <p:blipFill>
          <a:blip r:embed="rId4"/>
          <a:stretch>
            <a:fillRect/>
          </a:stretch>
        </p:blipFill>
        <p:spPr>
          <a:xfrm>
            <a:off x="3709365" y="77164"/>
            <a:ext cx="7793521" cy="6677547"/>
          </a:xfrm>
          <a:prstGeom prst="rect">
            <a:avLst/>
          </a:prstGeom>
        </p:spPr>
      </p:pic>
      <p:pic>
        <p:nvPicPr>
          <p:cNvPr id="3" name="Picture 2">
            <a:extLst>
              <a:ext uri="{FF2B5EF4-FFF2-40B4-BE49-F238E27FC236}">
                <a16:creationId xmlns:a16="http://schemas.microsoft.com/office/drawing/2014/main" xmlns="" id="{3BE0F2D0-E2ED-46D6-B472-32EAF17ABFE6}"/>
              </a:ext>
            </a:extLst>
          </p:cNvPr>
          <p:cNvPicPr>
            <a:picLocks noChangeAspect="1"/>
          </p:cNvPicPr>
          <p:nvPr/>
        </p:nvPicPr>
        <p:blipFill>
          <a:blip r:embed="rId5"/>
          <a:stretch>
            <a:fillRect/>
          </a:stretch>
        </p:blipFill>
        <p:spPr>
          <a:xfrm>
            <a:off x="5413602" y="364671"/>
            <a:ext cx="858256" cy="562791"/>
          </a:xfrm>
          <a:prstGeom prst="rect">
            <a:avLst/>
          </a:prstGeom>
        </p:spPr>
      </p:pic>
      <p:sp>
        <p:nvSpPr>
          <p:cNvPr id="4" name="TextBox 3">
            <a:extLst>
              <a:ext uri="{FF2B5EF4-FFF2-40B4-BE49-F238E27FC236}">
                <a16:creationId xmlns:a16="http://schemas.microsoft.com/office/drawing/2014/main" xmlns="" id="{195FC826-FEE9-41DD-A77C-9DFEB8983865}"/>
              </a:ext>
            </a:extLst>
          </p:cNvPr>
          <p:cNvSpPr txBox="1"/>
          <p:nvPr/>
        </p:nvSpPr>
        <p:spPr>
          <a:xfrm>
            <a:off x="561703" y="3020343"/>
            <a:ext cx="2599508" cy="2092881"/>
          </a:xfrm>
          <a:prstGeom prst="rect">
            <a:avLst/>
          </a:prstGeom>
          <a:noFill/>
        </p:spPr>
        <p:txBody>
          <a:bodyPr wrap="square" rtlCol="0">
            <a:spAutoFit/>
          </a:bodyPr>
          <a:lstStyle/>
          <a:p>
            <a:r>
              <a:rPr lang="en-US" sz="2600" dirty="0"/>
              <a:t>Listen to the recording. Which place is mentioned?</a:t>
            </a:r>
          </a:p>
          <a:p>
            <a:r>
              <a:rPr lang="en-US" sz="2600" dirty="0"/>
              <a:t>Example 1c</a:t>
            </a:r>
            <a:endParaRPr lang="en-GB" sz="2600" dirty="0"/>
          </a:p>
        </p:txBody>
      </p:sp>
      <p:pic>
        <p:nvPicPr>
          <p:cNvPr id="5" name="228FABB1">
            <a:hlinkClick r:id="" action="ppaction://media"/>
            <a:extLst>
              <a:ext uri="{FF2B5EF4-FFF2-40B4-BE49-F238E27FC236}">
                <a16:creationId xmlns:a16="http://schemas.microsoft.com/office/drawing/2014/main" xmlns="" id="{681B99F8-EDFA-435E-937E-F08CE2BF26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4314" y="622662"/>
            <a:ext cx="609600" cy="609600"/>
          </a:xfrm>
          <a:prstGeom prst="rect">
            <a:avLst/>
          </a:prstGeom>
        </p:spPr>
      </p:pic>
    </p:spTree>
    <p:extLst>
      <p:ext uri="{BB962C8B-B14F-4D97-AF65-F5344CB8AC3E}">
        <p14:creationId xmlns:p14="http://schemas.microsoft.com/office/powerpoint/2010/main" val="281088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D09E72C-FBC7-4F51-9600-49C379F013C0}"/>
              </a:ext>
            </a:extLst>
          </p:cNvPr>
          <p:cNvPicPr>
            <a:picLocks noChangeAspect="1"/>
          </p:cNvPicPr>
          <p:nvPr/>
        </p:nvPicPr>
        <p:blipFill>
          <a:blip r:embed="rId2"/>
          <a:stretch>
            <a:fillRect/>
          </a:stretch>
        </p:blipFill>
        <p:spPr>
          <a:xfrm>
            <a:off x="2834231" y="2423432"/>
            <a:ext cx="6523538" cy="3335481"/>
          </a:xfrm>
          <a:prstGeom prst="rect">
            <a:avLst/>
          </a:prstGeom>
        </p:spPr>
      </p:pic>
      <p:sp>
        <p:nvSpPr>
          <p:cNvPr id="3" name="TextBox 2">
            <a:extLst>
              <a:ext uri="{FF2B5EF4-FFF2-40B4-BE49-F238E27FC236}">
                <a16:creationId xmlns:a16="http://schemas.microsoft.com/office/drawing/2014/main" xmlns="" id="{978D40F7-1FB5-487E-946F-AB8978002B98}"/>
              </a:ext>
            </a:extLst>
          </p:cNvPr>
          <p:cNvSpPr txBox="1"/>
          <p:nvPr/>
        </p:nvSpPr>
        <p:spPr>
          <a:xfrm>
            <a:off x="3448594" y="1541417"/>
            <a:ext cx="7759337" cy="523220"/>
          </a:xfrm>
          <a:prstGeom prst="rect">
            <a:avLst/>
          </a:prstGeom>
          <a:noFill/>
        </p:spPr>
        <p:txBody>
          <a:bodyPr wrap="square" rtlCol="0">
            <a:spAutoFit/>
          </a:bodyPr>
          <a:lstStyle/>
          <a:p>
            <a:r>
              <a:rPr lang="en-US" sz="2800" dirty="0"/>
              <a:t>Copy out the grammar.</a:t>
            </a:r>
            <a:endParaRPr lang="en-GB" sz="2800" dirty="0"/>
          </a:p>
        </p:txBody>
      </p:sp>
    </p:spTree>
    <p:extLst>
      <p:ext uri="{BB962C8B-B14F-4D97-AF65-F5344CB8AC3E}">
        <p14:creationId xmlns:p14="http://schemas.microsoft.com/office/powerpoint/2010/main" val="3010420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A586F43-98F7-4021-9425-059F61B26007}"/>
              </a:ext>
            </a:extLst>
          </p:cNvPr>
          <p:cNvPicPr>
            <a:picLocks noChangeAspect="1"/>
          </p:cNvPicPr>
          <p:nvPr/>
        </p:nvPicPr>
        <p:blipFill>
          <a:blip r:embed="rId4"/>
          <a:stretch>
            <a:fillRect/>
          </a:stretch>
        </p:blipFill>
        <p:spPr>
          <a:xfrm>
            <a:off x="2235396" y="3547450"/>
            <a:ext cx="7721208" cy="1774780"/>
          </a:xfrm>
          <a:prstGeom prst="rect">
            <a:avLst/>
          </a:prstGeom>
        </p:spPr>
      </p:pic>
      <p:pic>
        <p:nvPicPr>
          <p:cNvPr id="4" name="C2ACA48E">
            <a:hlinkClick r:id="" action="ppaction://media"/>
            <a:extLst>
              <a:ext uri="{FF2B5EF4-FFF2-40B4-BE49-F238E27FC236}">
                <a16:creationId xmlns:a16="http://schemas.microsoft.com/office/drawing/2014/main" xmlns="" id="{915E4F4C-E986-44C0-BB17-A32024EB04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8281" y="1367880"/>
            <a:ext cx="609600" cy="609600"/>
          </a:xfrm>
          <a:prstGeom prst="rect">
            <a:avLst/>
          </a:prstGeom>
        </p:spPr>
      </p:pic>
      <p:sp>
        <p:nvSpPr>
          <p:cNvPr id="5" name="TextBox 4">
            <a:extLst>
              <a:ext uri="{FF2B5EF4-FFF2-40B4-BE49-F238E27FC236}">
                <a16:creationId xmlns:a16="http://schemas.microsoft.com/office/drawing/2014/main" xmlns="" id="{88123EB1-114D-429F-877E-32B79B063073}"/>
              </a:ext>
            </a:extLst>
          </p:cNvPr>
          <p:cNvSpPr txBox="1"/>
          <p:nvPr/>
        </p:nvSpPr>
        <p:spPr>
          <a:xfrm>
            <a:off x="2235395" y="931039"/>
            <a:ext cx="6595095" cy="2092881"/>
          </a:xfrm>
          <a:prstGeom prst="rect">
            <a:avLst/>
          </a:prstGeom>
          <a:noFill/>
        </p:spPr>
        <p:txBody>
          <a:bodyPr wrap="square" rtlCol="0">
            <a:spAutoFit/>
          </a:bodyPr>
          <a:lstStyle/>
          <a:p>
            <a:r>
              <a:rPr lang="en-US" sz="2600" dirty="0"/>
              <a:t>Listen to the recording. What is there in town and what isn’t there in town?</a:t>
            </a:r>
          </a:p>
          <a:p>
            <a:endParaRPr lang="en-US" sz="2600" dirty="0"/>
          </a:p>
          <a:p>
            <a:endParaRPr lang="en-US" sz="2600" dirty="0"/>
          </a:p>
          <a:p>
            <a:r>
              <a:rPr lang="en-US" sz="2600" dirty="0"/>
              <a:t>Example below.</a:t>
            </a:r>
          </a:p>
        </p:txBody>
      </p:sp>
    </p:spTree>
    <p:extLst>
      <p:ext uri="{BB962C8B-B14F-4D97-AF65-F5344CB8AC3E}">
        <p14:creationId xmlns:p14="http://schemas.microsoft.com/office/powerpoint/2010/main" val="328147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202FA8B-8888-4ED9-9175-D619B0FF0851}"/>
              </a:ext>
            </a:extLst>
          </p:cNvPr>
          <p:cNvPicPr>
            <a:picLocks noChangeAspect="1"/>
          </p:cNvPicPr>
          <p:nvPr/>
        </p:nvPicPr>
        <p:blipFill>
          <a:blip r:embed="rId2"/>
          <a:stretch>
            <a:fillRect/>
          </a:stretch>
        </p:blipFill>
        <p:spPr>
          <a:xfrm>
            <a:off x="0" y="726891"/>
            <a:ext cx="11941584" cy="6013542"/>
          </a:xfrm>
          <a:prstGeom prst="rect">
            <a:avLst/>
          </a:prstGeom>
        </p:spPr>
      </p:pic>
      <p:sp>
        <p:nvSpPr>
          <p:cNvPr id="3" name="TextBox 2">
            <a:extLst>
              <a:ext uri="{FF2B5EF4-FFF2-40B4-BE49-F238E27FC236}">
                <a16:creationId xmlns:a16="http://schemas.microsoft.com/office/drawing/2014/main" xmlns="" id="{5A79CF62-A58E-4337-8EEB-3C9FD9BE1216}"/>
              </a:ext>
            </a:extLst>
          </p:cNvPr>
          <p:cNvSpPr txBox="1"/>
          <p:nvPr/>
        </p:nvSpPr>
        <p:spPr>
          <a:xfrm>
            <a:off x="1058090" y="613955"/>
            <a:ext cx="10371909" cy="492443"/>
          </a:xfrm>
          <a:prstGeom prst="rect">
            <a:avLst/>
          </a:prstGeom>
          <a:solidFill>
            <a:schemeClr val="bg1"/>
          </a:solidFill>
        </p:spPr>
        <p:txBody>
          <a:bodyPr wrap="square" rtlCol="0">
            <a:spAutoFit/>
          </a:bodyPr>
          <a:lstStyle/>
          <a:p>
            <a:r>
              <a:rPr lang="en-US" sz="2600" dirty="0"/>
              <a:t>Read the texts. Copy the table and complete it in English. </a:t>
            </a:r>
            <a:endParaRPr lang="en-GB" sz="2600" dirty="0"/>
          </a:p>
        </p:txBody>
      </p:sp>
    </p:spTree>
    <p:extLst>
      <p:ext uri="{BB962C8B-B14F-4D97-AF65-F5344CB8AC3E}">
        <p14:creationId xmlns:p14="http://schemas.microsoft.com/office/powerpoint/2010/main" val="1267060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4CF7DAE-EA33-4B8F-80DC-3287916C4188}"/>
              </a:ext>
            </a:extLst>
          </p:cNvPr>
          <p:cNvPicPr>
            <a:picLocks noChangeAspect="1"/>
          </p:cNvPicPr>
          <p:nvPr/>
        </p:nvPicPr>
        <p:blipFill>
          <a:blip r:embed="rId4"/>
          <a:stretch>
            <a:fillRect/>
          </a:stretch>
        </p:blipFill>
        <p:spPr>
          <a:xfrm>
            <a:off x="340202" y="1703331"/>
            <a:ext cx="11161373" cy="4129708"/>
          </a:xfrm>
          <a:prstGeom prst="rect">
            <a:avLst/>
          </a:prstGeom>
        </p:spPr>
      </p:pic>
      <p:sp>
        <p:nvSpPr>
          <p:cNvPr id="3" name="TextBox 2">
            <a:extLst>
              <a:ext uri="{FF2B5EF4-FFF2-40B4-BE49-F238E27FC236}">
                <a16:creationId xmlns:a16="http://schemas.microsoft.com/office/drawing/2014/main" xmlns="" id="{9A3F7EF3-6C4C-4D6B-8DE3-378DF872D8B1}"/>
              </a:ext>
            </a:extLst>
          </p:cNvPr>
          <p:cNvSpPr txBox="1"/>
          <p:nvPr/>
        </p:nvSpPr>
        <p:spPr>
          <a:xfrm>
            <a:off x="6648994" y="1515292"/>
            <a:ext cx="5202803" cy="3323987"/>
          </a:xfrm>
          <a:prstGeom prst="rect">
            <a:avLst/>
          </a:prstGeom>
          <a:solidFill>
            <a:schemeClr val="bg1"/>
          </a:solidFill>
        </p:spPr>
        <p:txBody>
          <a:bodyPr wrap="square" rtlCol="0">
            <a:spAutoFit/>
          </a:bodyPr>
          <a:lstStyle/>
          <a:p>
            <a:r>
              <a:rPr lang="en-US" sz="2600" dirty="0"/>
              <a:t>Write down 1-6. Listen to the recording. Which word do you hear? There is a choice of two words each time. </a:t>
            </a:r>
          </a:p>
          <a:p>
            <a:endParaRPr lang="en-US" sz="2600" dirty="0"/>
          </a:p>
          <a:p>
            <a:r>
              <a:rPr lang="en-US" sz="2600" dirty="0"/>
              <a:t>Translate the song in to English.</a:t>
            </a:r>
          </a:p>
          <a:p>
            <a:endParaRPr lang="en-US" dirty="0"/>
          </a:p>
          <a:p>
            <a:endParaRPr lang="en-US" dirty="0"/>
          </a:p>
          <a:p>
            <a:endParaRPr lang="en-GB" dirty="0"/>
          </a:p>
        </p:txBody>
      </p:sp>
      <p:pic>
        <p:nvPicPr>
          <p:cNvPr id="4" name="C22CBF87">
            <a:hlinkClick r:id="" action="ppaction://media"/>
            <a:extLst>
              <a:ext uri="{FF2B5EF4-FFF2-40B4-BE49-F238E27FC236}">
                <a16:creationId xmlns:a16="http://schemas.microsoft.com/office/drawing/2014/main" xmlns="" id="{40A72C6A-5218-48FE-81B5-756EE77F68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343" y="415361"/>
            <a:ext cx="609600" cy="609600"/>
          </a:xfrm>
          <a:prstGeom prst="rect">
            <a:avLst/>
          </a:prstGeom>
        </p:spPr>
      </p:pic>
      <p:pic>
        <p:nvPicPr>
          <p:cNvPr id="5" name="Picture 4">
            <a:extLst>
              <a:ext uri="{FF2B5EF4-FFF2-40B4-BE49-F238E27FC236}">
                <a16:creationId xmlns:a16="http://schemas.microsoft.com/office/drawing/2014/main" xmlns="" id="{EF08BDF7-A005-4EA5-B2F2-FF612763273B}"/>
              </a:ext>
            </a:extLst>
          </p:cNvPr>
          <p:cNvPicPr>
            <a:picLocks noChangeAspect="1"/>
          </p:cNvPicPr>
          <p:nvPr/>
        </p:nvPicPr>
        <p:blipFill>
          <a:blip r:embed="rId6"/>
          <a:stretch>
            <a:fillRect/>
          </a:stretch>
        </p:blipFill>
        <p:spPr>
          <a:xfrm>
            <a:off x="2662275" y="2175373"/>
            <a:ext cx="916948" cy="916948"/>
          </a:xfrm>
          <a:prstGeom prst="rect">
            <a:avLst/>
          </a:prstGeom>
        </p:spPr>
      </p:pic>
    </p:spTree>
    <p:extLst>
      <p:ext uri="{BB962C8B-B14F-4D97-AF65-F5344CB8AC3E}">
        <p14:creationId xmlns:p14="http://schemas.microsoft.com/office/powerpoint/2010/main" val="223813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89C6085-4774-4F2A-AC8B-D8704978886A}"/>
              </a:ext>
            </a:extLst>
          </p:cNvPr>
          <p:cNvSpPr/>
          <p:nvPr/>
        </p:nvSpPr>
        <p:spPr>
          <a:xfrm>
            <a:off x="325243" y="256435"/>
            <a:ext cx="1449436" cy="461665"/>
          </a:xfrm>
          <a:prstGeom prst="rect">
            <a:avLst/>
          </a:prstGeom>
        </p:spPr>
        <p:txBody>
          <a:bodyPr wrap="none">
            <a:spAutoFit/>
          </a:bodyPr>
          <a:lstStyle/>
          <a:p>
            <a:r>
              <a:rPr lang="en-GB" sz="2400" b="1" u="sng" dirty="0"/>
              <a:t>WEEK 2 – </a:t>
            </a:r>
          </a:p>
        </p:txBody>
      </p:sp>
      <p:sp>
        <p:nvSpPr>
          <p:cNvPr id="3" name="TextBox 2">
            <a:extLst>
              <a:ext uri="{FF2B5EF4-FFF2-40B4-BE49-F238E27FC236}">
                <a16:creationId xmlns:a16="http://schemas.microsoft.com/office/drawing/2014/main" xmlns="" id="{1962638A-80F7-483E-9BB7-178BDD10B2C8}"/>
              </a:ext>
            </a:extLst>
          </p:cNvPr>
          <p:cNvSpPr txBox="1"/>
          <p:nvPr/>
        </p:nvSpPr>
        <p:spPr>
          <a:xfrm>
            <a:off x="5742848" y="170151"/>
            <a:ext cx="5157017" cy="1785104"/>
          </a:xfrm>
          <a:prstGeom prst="rect">
            <a:avLst/>
          </a:prstGeom>
          <a:noFill/>
        </p:spPr>
        <p:txBody>
          <a:bodyPr wrap="square" rtlCol="0">
            <a:spAutoFit/>
          </a:bodyPr>
          <a:lstStyle/>
          <a:p>
            <a:r>
              <a:rPr lang="en-GB" sz="2200" dirty="0"/>
              <a:t>Read through the vocabulary for this week and spend a good amount of time trying to learn it. There are more words on the next slide too. You will need these words to complete the tasks on the next few slides. </a:t>
            </a:r>
          </a:p>
        </p:txBody>
      </p:sp>
      <p:pic>
        <p:nvPicPr>
          <p:cNvPr id="4" name="Picture 3"/>
          <p:cNvPicPr>
            <a:picLocks noChangeAspect="1"/>
          </p:cNvPicPr>
          <p:nvPr/>
        </p:nvPicPr>
        <p:blipFill>
          <a:blip r:embed="rId2"/>
          <a:stretch>
            <a:fillRect/>
          </a:stretch>
        </p:blipFill>
        <p:spPr>
          <a:xfrm>
            <a:off x="325243" y="2167889"/>
            <a:ext cx="11103847" cy="3971653"/>
          </a:xfrm>
          <a:prstGeom prst="rect">
            <a:avLst/>
          </a:prstGeom>
        </p:spPr>
      </p:pic>
    </p:spTree>
    <p:extLst>
      <p:ext uri="{BB962C8B-B14F-4D97-AF65-F5344CB8AC3E}">
        <p14:creationId xmlns:p14="http://schemas.microsoft.com/office/powerpoint/2010/main" val="2707796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753</Words>
  <Application>Microsoft Office PowerPoint</Application>
  <PresentationFormat>Widescreen</PresentationFormat>
  <Paragraphs>66</Paragraphs>
  <Slides>33</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37</cp:revision>
  <dcterms:created xsi:type="dcterms:W3CDTF">2021-09-01T11:16:35Z</dcterms:created>
  <dcterms:modified xsi:type="dcterms:W3CDTF">2023-01-19T11:43:01Z</dcterms:modified>
</cp:coreProperties>
</file>