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3" r:id="rId5"/>
    <p:sldId id="266" r:id="rId6"/>
    <p:sldId id="267" r:id="rId7"/>
    <p:sldId id="268" r:id="rId8"/>
    <p:sldId id="258" r:id="rId9"/>
    <p:sldId id="264" r:id="rId10"/>
    <p:sldId id="269" r:id="rId11"/>
    <p:sldId id="270" r:id="rId12"/>
    <p:sldId id="271" r:id="rId13"/>
    <p:sldId id="259" r:id="rId14"/>
    <p:sldId id="265" r:id="rId15"/>
    <p:sldId id="272" r:id="rId16"/>
    <p:sldId id="273" r:id="rId17"/>
    <p:sldId id="274" r:id="rId18"/>
    <p:sldId id="275" r:id="rId19"/>
    <p:sldId id="260" r:id="rId20"/>
    <p:sldId id="277" r:id="rId21"/>
    <p:sldId id="293" r:id="rId22"/>
    <p:sldId id="292" r:id="rId23"/>
    <p:sldId id="290" r:id="rId24"/>
    <p:sldId id="276" r:id="rId25"/>
    <p:sldId id="291" r:id="rId26"/>
    <p:sldId id="262" r:id="rId27"/>
    <p:sldId id="294" r:id="rId28"/>
    <p:sldId id="295" r:id="rId29"/>
    <p:sldId id="296"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7.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www.bbc.co.uk/bitesize/topics/zk7rgwx/articles/zrgs2sg?msclkid=cbefd40da63611ec80b419113651eca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7.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8 German TERM 5</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Echo 2 textbook, chapter 1</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DD1771-A21F-4B9D-BAA6-DB677D565031}"/>
              </a:ext>
            </a:extLst>
          </p:cNvPr>
          <p:cNvPicPr>
            <a:picLocks noChangeAspect="1"/>
          </p:cNvPicPr>
          <p:nvPr/>
        </p:nvPicPr>
        <p:blipFill>
          <a:blip r:embed="rId4"/>
          <a:stretch>
            <a:fillRect/>
          </a:stretch>
        </p:blipFill>
        <p:spPr>
          <a:xfrm>
            <a:off x="234281" y="2941999"/>
            <a:ext cx="11957719" cy="2857909"/>
          </a:xfrm>
          <a:prstGeom prst="rect">
            <a:avLst/>
          </a:prstGeom>
        </p:spPr>
      </p:pic>
      <p:sp>
        <p:nvSpPr>
          <p:cNvPr id="3" name="TextBox 2">
            <a:extLst>
              <a:ext uri="{FF2B5EF4-FFF2-40B4-BE49-F238E27FC236}">
                <a16:creationId xmlns:a16="http://schemas.microsoft.com/office/drawing/2014/main" xmlns="" id="{0999449A-5C7F-4F3A-83D2-6FAE65C6EE14}"/>
              </a:ext>
            </a:extLst>
          </p:cNvPr>
          <p:cNvSpPr txBox="1"/>
          <p:nvPr/>
        </p:nvSpPr>
        <p:spPr>
          <a:xfrm>
            <a:off x="334429" y="1561879"/>
            <a:ext cx="11757422" cy="1292662"/>
          </a:xfrm>
          <a:prstGeom prst="rect">
            <a:avLst/>
          </a:prstGeom>
          <a:noFill/>
        </p:spPr>
        <p:txBody>
          <a:bodyPr wrap="square" rtlCol="0">
            <a:spAutoFit/>
          </a:bodyPr>
          <a:lstStyle/>
          <a:p>
            <a:r>
              <a:rPr lang="en-US" sz="2600" dirty="0"/>
              <a:t>Listen to the recording. Write down 1-8. Where did they go on holiday and how long did they go for? Write your answers in English. </a:t>
            </a:r>
          </a:p>
          <a:p>
            <a:r>
              <a:rPr lang="en-US" sz="2600" dirty="0"/>
              <a:t>Example is below.</a:t>
            </a:r>
            <a:endParaRPr lang="en-GB" sz="2600" dirty="0"/>
          </a:p>
        </p:txBody>
      </p:sp>
      <p:pic>
        <p:nvPicPr>
          <p:cNvPr id="4" name="04 Einheit 2 ex2">
            <a:hlinkClick r:id="" action="ppaction://media"/>
            <a:extLst>
              <a:ext uri="{FF2B5EF4-FFF2-40B4-BE49-F238E27FC236}">
                <a16:creationId xmlns:a16="http://schemas.microsoft.com/office/drawing/2014/main" xmlns="" id="{E279C61C-1827-4CFC-90A0-060F88300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14238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80CF907-619E-4FFE-85CA-7D643909C3A3}"/>
              </a:ext>
            </a:extLst>
          </p:cNvPr>
          <p:cNvPicPr>
            <a:picLocks noChangeAspect="1"/>
          </p:cNvPicPr>
          <p:nvPr/>
        </p:nvPicPr>
        <p:blipFill>
          <a:blip r:embed="rId2"/>
          <a:stretch>
            <a:fillRect/>
          </a:stretch>
        </p:blipFill>
        <p:spPr>
          <a:xfrm>
            <a:off x="2929654" y="2638288"/>
            <a:ext cx="6332691" cy="3148557"/>
          </a:xfrm>
          <a:prstGeom prst="rect">
            <a:avLst/>
          </a:prstGeom>
        </p:spPr>
      </p:pic>
      <p:sp>
        <p:nvSpPr>
          <p:cNvPr id="3" name="TextBox 2">
            <a:extLst>
              <a:ext uri="{FF2B5EF4-FFF2-40B4-BE49-F238E27FC236}">
                <a16:creationId xmlns:a16="http://schemas.microsoft.com/office/drawing/2014/main" xmlns="" id="{A23FE31F-D63E-4C50-8495-66D739C2D133}"/>
              </a:ext>
            </a:extLst>
          </p:cNvPr>
          <p:cNvSpPr txBox="1"/>
          <p:nvPr/>
        </p:nvSpPr>
        <p:spPr>
          <a:xfrm>
            <a:off x="2463675" y="1953765"/>
            <a:ext cx="11757422" cy="492443"/>
          </a:xfrm>
          <a:prstGeom prst="rect">
            <a:avLst/>
          </a:prstGeom>
          <a:noFill/>
        </p:spPr>
        <p:txBody>
          <a:bodyPr wrap="square" rtlCol="0">
            <a:spAutoFit/>
          </a:bodyPr>
          <a:lstStyle/>
          <a:p>
            <a:r>
              <a:rPr lang="en-US" sz="2600" dirty="0"/>
              <a:t>Copy down the following:</a:t>
            </a:r>
            <a:endParaRPr lang="en-GB" sz="2600" dirty="0"/>
          </a:p>
        </p:txBody>
      </p:sp>
    </p:spTree>
    <p:extLst>
      <p:ext uri="{BB962C8B-B14F-4D97-AF65-F5344CB8AC3E}">
        <p14:creationId xmlns:p14="http://schemas.microsoft.com/office/powerpoint/2010/main" val="3558333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C09CF1B-4641-4DB7-80D6-67E6C5ACF17F}"/>
              </a:ext>
            </a:extLst>
          </p:cNvPr>
          <p:cNvPicPr>
            <a:picLocks noChangeAspect="1"/>
          </p:cNvPicPr>
          <p:nvPr/>
        </p:nvPicPr>
        <p:blipFill>
          <a:blip r:embed="rId4"/>
          <a:stretch>
            <a:fillRect/>
          </a:stretch>
        </p:blipFill>
        <p:spPr>
          <a:xfrm>
            <a:off x="401683" y="3219858"/>
            <a:ext cx="11661792" cy="3481388"/>
          </a:xfrm>
          <a:prstGeom prst="rect">
            <a:avLst/>
          </a:prstGeom>
        </p:spPr>
      </p:pic>
      <p:sp>
        <p:nvSpPr>
          <p:cNvPr id="3" name="TextBox 2">
            <a:extLst>
              <a:ext uri="{FF2B5EF4-FFF2-40B4-BE49-F238E27FC236}">
                <a16:creationId xmlns:a16="http://schemas.microsoft.com/office/drawing/2014/main" xmlns="" id="{E1EAA4AA-ABB3-4E16-BDBD-CDA7F1FA00D9}"/>
              </a:ext>
            </a:extLst>
          </p:cNvPr>
          <p:cNvSpPr txBox="1"/>
          <p:nvPr/>
        </p:nvSpPr>
        <p:spPr>
          <a:xfrm>
            <a:off x="128524" y="1561879"/>
            <a:ext cx="12063475" cy="1292662"/>
          </a:xfrm>
          <a:prstGeom prst="rect">
            <a:avLst/>
          </a:prstGeom>
          <a:noFill/>
        </p:spPr>
        <p:txBody>
          <a:bodyPr wrap="square" rtlCol="0">
            <a:spAutoFit/>
          </a:bodyPr>
          <a:lstStyle/>
          <a:p>
            <a:r>
              <a:rPr lang="en-US" sz="2600" dirty="0"/>
              <a:t>Listen to the recording. Copy out the table and complete it in German. How long did they go on holiday for? Where did they go? What is their opinion? How was the weather? The first one is done for you.</a:t>
            </a:r>
            <a:endParaRPr lang="en-GB" sz="2600" dirty="0"/>
          </a:p>
        </p:txBody>
      </p:sp>
      <p:pic>
        <p:nvPicPr>
          <p:cNvPr id="4" name="06 Ex6">
            <a:hlinkClick r:id="" action="ppaction://media"/>
            <a:extLst>
              <a:ext uri="{FF2B5EF4-FFF2-40B4-BE49-F238E27FC236}">
                <a16:creationId xmlns:a16="http://schemas.microsoft.com/office/drawing/2014/main" xmlns="" id="{725ED339-F46B-44AC-816C-D5298102E7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1683" y="156754"/>
            <a:ext cx="609600" cy="609600"/>
          </a:xfrm>
          <a:prstGeom prst="rect">
            <a:avLst/>
          </a:prstGeom>
        </p:spPr>
      </p:pic>
    </p:spTree>
    <p:extLst>
      <p:ext uri="{BB962C8B-B14F-4D97-AF65-F5344CB8AC3E}">
        <p14:creationId xmlns:p14="http://schemas.microsoft.com/office/powerpoint/2010/main" val="16054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41391" y="2333690"/>
            <a:ext cx="5293112" cy="4185630"/>
          </a:xfrm>
          <a:prstGeom prst="rect">
            <a:avLst/>
          </a:prstGeom>
        </p:spPr>
      </p:pic>
      <p:pic>
        <p:nvPicPr>
          <p:cNvPr id="4" name="Picture 3"/>
          <p:cNvPicPr>
            <a:picLocks noChangeAspect="1"/>
          </p:cNvPicPr>
          <p:nvPr/>
        </p:nvPicPr>
        <p:blipFill>
          <a:blip r:embed="rId3"/>
          <a:stretch>
            <a:fillRect/>
          </a:stretch>
        </p:blipFill>
        <p:spPr>
          <a:xfrm>
            <a:off x="181551" y="608520"/>
            <a:ext cx="5157016" cy="6131904"/>
          </a:xfrm>
          <a:prstGeom prst="rect">
            <a:avLst/>
          </a:prstGeom>
        </p:spPr>
      </p:pic>
      <p:sp>
        <p:nvSpPr>
          <p:cNvPr id="5" name="Rectangle 4">
            <a:extLst>
              <a:ext uri="{FF2B5EF4-FFF2-40B4-BE49-F238E27FC236}">
                <a16:creationId xmlns:a16="http://schemas.microsoft.com/office/drawing/2014/main" xmlns="" id="{A87C51F7-7279-4036-80DF-048E4D9414FB}"/>
              </a:ext>
            </a:extLst>
          </p:cNvPr>
          <p:cNvSpPr/>
          <p:nvPr/>
        </p:nvSpPr>
        <p:spPr>
          <a:xfrm>
            <a:off x="325243" y="146855"/>
            <a:ext cx="1449436" cy="461665"/>
          </a:xfrm>
          <a:prstGeom prst="rect">
            <a:avLst/>
          </a:prstGeom>
        </p:spPr>
        <p:txBody>
          <a:bodyPr wrap="none">
            <a:spAutoFit/>
          </a:bodyPr>
          <a:lstStyle/>
          <a:p>
            <a:r>
              <a:rPr lang="en-GB" sz="2400" b="1" u="sng" dirty="0"/>
              <a:t>WEEK 3 – </a:t>
            </a:r>
          </a:p>
        </p:txBody>
      </p:sp>
      <p:sp>
        <p:nvSpPr>
          <p:cNvPr id="6" name="TextBox 5">
            <a:extLst>
              <a:ext uri="{FF2B5EF4-FFF2-40B4-BE49-F238E27FC236}">
                <a16:creationId xmlns:a16="http://schemas.microsoft.com/office/drawing/2014/main" xmlns="" id="{76B58ABE-C395-49CB-9D16-89B3F5EA3C5F}"/>
              </a:ext>
            </a:extLst>
          </p:cNvPr>
          <p:cNvSpPr txBox="1"/>
          <p:nvPr/>
        </p:nvSpPr>
        <p:spPr>
          <a:xfrm>
            <a:off x="5892932" y="337726"/>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07395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B973557-2AB0-4E9B-B68D-6BC2D29B94AF}"/>
              </a:ext>
            </a:extLst>
          </p:cNvPr>
          <p:cNvPicPr>
            <a:picLocks noChangeAspect="1"/>
          </p:cNvPicPr>
          <p:nvPr/>
        </p:nvPicPr>
        <p:blipFill>
          <a:blip r:embed="rId2"/>
          <a:stretch>
            <a:fillRect/>
          </a:stretch>
        </p:blipFill>
        <p:spPr>
          <a:xfrm>
            <a:off x="2063455" y="0"/>
            <a:ext cx="8308454" cy="6781633"/>
          </a:xfrm>
          <a:prstGeom prst="rect">
            <a:avLst/>
          </a:prstGeom>
        </p:spPr>
      </p:pic>
      <p:sp>
        <p:nvSpPr>
          <p:cNvPr id="3" name="TextBox 2">
            <a:extLst>
              <a:ext uri="{FF2B5EF4-FFF2-40B4-BE49-F238E27FC236}">
                <a16:creationId xmlns:a16="http://schemas.microsoft.com/office/drawing/2014/main" xmlns="" id="{D811A969-A3B1-4B6D-9C06-EAFEE7992FA1}"/>
              </a:ext>
            </a:extLst>
          </p:cNvPr>
          <p:cNvSpPr txBox="1"/>
          <p:nvPr/>
        </p:nvSpPr>
        <p:spPr>
          <a:xfrm>
            <a:off x="287383" y="5995851"/>
            <a:ext cx="5486400" cy="923330"/>
          </a:xfrm>
          <a:prstGeom prst="rect">
            <a:avLst/>
          </a:prstGeom>
          <a:solidFill>
            <a:schemeClr val="bg1"/>
          </a:solidFill>
        </p:spPr>
        <p:txBody>
          <a:bodyPr wrap="square" rtlCol="0">
            <a:spAutoFit/>
          </a:bodyPr>
          <a:lstStyle/>
          <a:p>
            <a:r>
              <a:rPr lang="en-US" b="1" dirty="0"/>
              <a:t>Match the 6 pictures with the accommodation words</a:t>
            </a:r>
          </a:p>
          <a:p>
            <a:r>
              <a:rPr lang="en-US" b="1" dirty="0"/>
              <a:t>In the cloud at the top of the slide</a:t>
            </a:r>
            <a:r>
              <a:rPr lang="en-US" dirty="0"/>
              <a:t>. </a:t>
            </a:r>
          </a:p>
          <a:p>
            <a:endParaRPr lang="en-GB" dirty="0"/>
          </a:p>
        </p:txBody>
      </p:sp>
    </p:spTree>
    <p:extLst>
      <p:ext uri="{BB962C8B-B14F-4D97-AF65-F5344CB8AC3E}">
        <p14:creationId xmlns:p14="http://schemas.microsoft.com/office/powerpoint/2010/main" val="3785110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E36F02-C728-4AC4-BA8B-052224E03823}"/>
              </a:ext>
            </a:extLst>
          </p:cNvPr>
          <p:cNvPicPr>
            <a:picLocks noChangeAspect="1"/>
          </p:cNvPicPr>
          <p:nvPr/>
        </p:nvPicPr>
        <p:blipFill>
          <a:blip r:embed="rId4"/>
          <a:stretch>
            <a:fillRect/>
          </a:stretch>
        </p:blipFill>
        <p:spPr>
          <a:xfrm>
            <a:off x="1554480" y="772999"/>
            <a:ext cx="8360229" cy="6006503"/>
          </a:xfrm>
          <a:prstGeom prst="rect">
            <a:avLst/>
          </a:prstGeom>
        </p:spPr>
      </p:pic>
      <p:sp>
        <p:nvSpPr>
          <p:cNvPr id="3" name="TextBox 2">
            <a:extLst>
              <a:ext uri="{FF2B5EF4-FFF2-40B4-BE49-F238E27FC236}">
                <a16:creationId xmlns:a16="http://schemas.microsoft.com/office/drawing/2014/main" xmlns="" id="{E76E4D53-9FCE-411F-A013-778528AAA15A}"/>
              </a:ext>
            </a:extLst>
          </p:cNvPr>
          <p:cNvSpPr txBox="1"/>
          <p:nvPr/>
        </p:nvSpPr>
        <p:spPr>
          <a:xfrm>
            <a:off x="5708469" y="17341"/>
            <a:ext cx="5956663" cy="1292662"/>
          </a:xfrm>
          <a:prstGeom prst="rect">
            <a:avLst/>
          </a:prstGeom>
          <a:solidFill>
            <a:schemeClr val="bg1"/>
          </a:solidFill>
        </p:spPr>
        <p:txBody>
          <a:bodyPr wrap="square" rtlCol="0">
            <a:spAutoFit/>
          </a:bodyPr>
          <a:lstStyle/>
          <a:p>
            <a:r>
              <a:rPr lang="en-US" sz="2600" dirty="0"/>
              <a:t>Listen to the recording. Who is talking? </a:t>
            </a:r>
          </a:p>
          <a:p>
            <a:r>
              <a:rPr lang="en-US" sz="2600" dirty="0"/>
              <a:t>Example, 1) Sophie</a:t>
            </a:r>
          </a:p>
          <a:p>
            <a:endParaRPr lang="en-GB" sz="2600" dirty="0"/>
          </a:p>
        </p:txBody>
      </p:sp>
      <p:pic>
        <p:nvPicPr>
          <p:cNvPr id="4" name="07 Einheit 3 Ex2">
            <a:hlinkClick r:id="" action="ppaction://media"/>
            <a:extLst>
              <a:ext uri="{FF2B5EF4-FFF2-40B4-BE49-F238E27FC236}">
                <a16:creationId xmlns:a16="http://schemas.microsoft.com/office/drawing/2014/main" xmlns="" id="{A549EE2F-F8F7-435C-AE7E-69030068B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068" y="54072"/>
            <a:ext cx="609600" cy="609600"/>
          </a:xfrm>
          <a:prstGeom prst="rect">
            <a:avLst/>
          </a:prstGeom>
        </p:spPr>
      </p:pic>
    </p:spTree>
    <p:extLst>
      <p:ext uri="{BB962C8B-B14F-4D97-AF65-F5344CB8AC3E}">
        <p14:creationId xmlns:p14="http://schemas.microsoft.com/office/powerpoint/2010/main" val="35971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175F06-44E1-4B2B-8249-FA51E5B89774}"/>
              </a:ext>
            </a:extLst>
          </p:cNvPr>
          <p:cNvPicPr>
            <a:picLocks noChangeAspect="1"/>
          </p:cNvPicPr>
          <p:nvPr/>
        </p:nvPicPr>
        <p:blipFill>
          <a:blip r:embed="rId2"/>
          <a:stretch>
            <a:fillRect/>
          </a:stretch>
        </p:blipFill>
        <p:spPr>
          <a:xfrm>
            <a:off x="1691639" y="2710951"/>
            <a:ext cx="8026059" cy="3467781"/>
          </a:xfrm>
          <a:prstGeom prst="rect">
            <a:avLst/>
          </a:prstGeom>
        </p:spPr>
      </p:pic>
      <p:sp>
        <p:nvSpPr>
          <p:cNvPr id="4" name="TextBox 3">
            <a:extLst>
              <a:ext uri="{FF2B5EF4-FFF2-40B4-BE49-F238E27FC236}">
                <a16:creationId xmlns:a16="http://schemas.microsoft.com/office/drawing/2014/main" xmlns="" id="{F734766D-C524-4329-ADB2-0CA531DDBE2C}"/>
              </a:ext>
            </a:extLst>
          </p:cNvPr>
          <p:cNvSpPr txBox="1"/>
          <p:nvPr/>
        </p:nvSpPr>
        <p:spPr>
          <a:xfrm>
            <a:off x="2207622" y="1959428"/>
            <a:ext cx="10215155" cy="523220"/>
          </a:xfrm>
          <a:prstGeom prst="rect">
            <a:avLst/>
          </a:prstGeom>
          <a:noFill/>
        </p:spPr>
        <p:txBody>
          <a:bodyPr wrap="square" rtlCol="0">
            <a:spAutoFit/>
          </a:bodyPr>
          <a:lstStyle/>
          <a:p>
            <a:r>
              <a:rPr lang="en-US" sz="2800" dirty="0"/>
              <a:t>Match up the English with the German. </a:t>
            </a:r>
            <a:endParaRPr lang="en-GB" sz="2800" dirty="0"/>
          </a:p>
        </p:txBody>
      </p:sp>
    </p:spTree>
    <p:extLst>
      <p:ext uri="{BB962C8B-B14F-4D97-AF65-F5344CB8AC3E}">
        <p14:creationId xmlns:p14="http://schemas.microsoft.com/office/powerpoint/2010/main" val="3154305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5FEBE80-4215-45B4-8C89-82AD484CA210}"/>
              </a:ext>
            </a:extLst>
          </p:cNvPr>
          <p:cNvPicPr>
            <a:picLocks noChangeAspect="1"/>
          </p:cNvPicPr>
          <p:nvPr/>
        </p:nvPicPr>
        <p:blipFill>
          <a:blip r:embed="rId2"/>
          <a:stretch>
            <a:fillRect/>
          </a:stretch>
        </p:blipFill>
        <p:spPr>
          <a:xfrm>
            <a:off x="120718" y="1868532"/>
            <a:ext cx="11950564" cy="4597582"/>
          </a:xfrm>
          <a:prstGeom prst="rect">
            <a:avLst/>
          </a:prstGeom>
        </p:spPr>
      </p:pic>
      <p:sp>
        <p:nvSpPr>
          <p:cNvPr id="3" name="TextBox 2">
            <a:extLst>
              <a:ext uri="{FF2B5EF4-FFF2-40B4-BE49-F238E27FC236}">
                <a16:creationId xmlns:a16="http://schemas.microsoft.com/office/drawing/2014/main" xmlns="" id="{20580634-AE9B-41E4-99E0-04D07B68D5C3}"/>
              </a:ext>
            </a:extLst>
          </p:cNvPr>
          <p:cNvSpPr txBox="1"/>
          <p:nvPr/>
        </p:nvSpPr>
        <p:spPr>
          <a:xfrm>
            <a:off x="276497" y="391886"/>
            <a:ext cx="11639006" cy="1292662"/>
          </a:xfrm>
          <a:prstGeom prst="rect">
            <a:avLst/>
          </a:prstGeom>
          <a:noFill/>
        </p:spPr>
        <p:txBody>
          <a:bodyPr wrap="square" rtlCol="0">
            <a:spAutoFit/>
          </a:bodyPr>
          <a:lstStyle/>
          <a:p>
            <a:r>
              <a:rPr lang="en-US" sz="2600" dirty="0"/>
              <a:t>Write out the sentences correctly (add in the gaps and the capital letters). Then match them up to the pictures.  </a:t>
            </a:r>
          </a:p>
          <a:p>
            <a:r>
              <a:rPr lang="en-US" sz="2600" dirty="0"/>
              <a:t>Example – 1) Ich </a:t>
            </a:r>
            <a:r>
              <a:rPr lang="en-US" sz="2600" dirty="0" err="1"/>
              <a:t>habe</a:t>
            </a:r>
            <a:r>
              <a:rPr lang="en-US" sz="2600" dirty="0"/>
              <a:t> in </a:t>
            </a:r>
            <a:r>
              <a:rPr lang="en-US" sz="2600" dirty="0" err="1"/>
              <a:t>einem</a:t>
            </a:r>
            <a:r>
              <a:rPr lang="en-US" sz="2600" dirty="0"/>
              <a:t> Hotel </a:t>
            </a:r>
            <a:r>
              <a:rPr lang="en-US" sz="2600" dirty="0" err="1"/>
              <a:t>gewohnt</a:t>
            </a:r>
            <a:r>
              <a:rPr lang="en-US" sz="2600" dirty="0"/>
              <a:t> - b</a:t>
            </a:r>
            <a:endParaRPr lang="en-GB" sz="2600" dirty="0"/>
          </a:p>
        </p:txBody>
      </p:sp>
    </p:spTree>
    <p:extLst>
      <p:ext uri="{BB962C8B-B14F-4D97-AF65-F5344CB8AC3E}">
        <p14:creationId xmlns:p14="http://schemas.microsoft.com/office/powerpoint/2010/main" val="4082790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A535DF5-9B15-44C0-AE22-3D19A501E93C}"/>
              </a:ext>
            </a:extLst>
          </p:cNvPr>
          <p:cNvPicPr>
            <a:picLocks noChangeAspect="1"/>
          </p:cNvPicPr>
          <p:nvPr/>
        </p:nvPicPr>
        <p:blipFill>
          <a:blip r:embed="rId4"/>
          <a:stretch>
            <a:fillRect/>
          </a:stretch>
        </p:blipFill>
        <p:spPr>
          <a:xfrm>
            <a:off x="446970" y="2810283"/>
            <a:ext cx="11298060" cy="2911249"/>
          </a:xfrm>
          <a:prstGeom prst="rect">
            <a:avLst/>
          </a:prstGeom>
        </p:spPr>
      </p:pic>
      <p:sp>
        <p:nvSpPr>
          <p:cNvPr id="3" name="TextBox 2">
            <a:extLst>
              <a:ext uri="{FF2B5EF4-FFF2-40B4-BE49-F238E27FC236}">
                <a16:creationId xmlns:a16="http://schemas.microsoft.com/office/drawing/2014/main" xmlns="" id="{8574630E-9848-45FB-9AA1-97C5182FAA3F}"/>
              </a:ext>
            </a:extLst>
          </p:cNvPr>
          <p:cNvSpPr txBox="1"/>
          <p:nvPr/>
        </p:nvSpPr>
        <p:spPr>
          <a:xfrm>
            <a:off x="446970" y="1783964"/>
            <a:ext cx="11298060" cy="892552"/>
          </a:xfrm>
          <a:prstGeom prst="rect">
            <a:avLst/>
          </a:prstGeom>
          <a:noFill/>
        </p:spPr>
        <p:txBody>
          <a:bodyPr wrap="square" rtlCol="0">
            <a:spAutoFit/>
          </a:bodyPr>
          <a:lstStyle/>
          <a:p>
            <a:r>
              <a:rPr lang="en-US" sz="2600" dirty="0"/>
              <a:t>Listen to the recording. Write the correct order in which they happen.</a:t>
            </a:r>
          </a:p>
          <a:p>
            <a:r>
              <a:rPr lang="en-US" sz="2600" dirty="0"/>
              <a:t>Example, I, b … </a:t>
            </a:r>
            <a:endParaRPr lang="en-GB" sz="2600" dirty="0"/>
          </a:p>
        </p:txBody>
      </p:sp>
      <p:pic>
        <p:nvPicPr>
          <p:cNvPr id="4" name="08 Ex5">
            <a:hlinkClick r:id="" action="ppaction://media"/>
            <a:extLst>
              <a:ext uri="{FF2B5EF4-FFF2-40B4-BE49-F238E27FC236}">
                <a16:creationId xmlns:a16="http://schemas.microsoft.com/office/drawing/2014/main" xmlns="" id="{A687FE1B-2369-44E2-BED6-F092A8ECF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92670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0" y="1946366"/>
            <a:ext cx="6061990" cy="3466642"/>
          </a:xfrm>
          <a:prstGeom prst="rect">
            <a:avLst/>
          </a:prstGeom>
        </p:spPr>
      </p:pic>
      <p:pic>
        <p:nvPicPr>
          <p:cNvPr id="3" name="Picture 2"/>
          <p:cNvPicPr>
            <a:picLocks noChangeAspect="1"/>
          </p:cNvPicPr>
          <p:nvPr/>
        </p:nvPicPr>
        <p:blipFill>
          <a:blip r:embed="rId3"/>
          <a:stretch>
            <a:fillRect/>
          </a:stretch>
        </p:blipFill>
        <p:spPr>
          <a:xfrm rot="10800000">
            <a:off x="6241562" y="1616701"/>
            <a:ext cx="5950438" cy="4217811"/>
          </a:xfrm>
          <a:prstGeom prst="rect">
            <a:avLst/>
          </a:prstGeom>
        </p:spPr>
      </p:pic>
      <p:sp>
        <p:nvSpPr>
          <p:cNvPr id="4" name="Rectangle 3">
            <a:extLst>
              <a:ext uri="{FF2B5EF4-FFF2-40B4-BE49-F238E27FC236}">
                <a16:creationId xmlns:a16="http://schemas.microsoft.com/office/drawing/2014/main" xmlns="" id="{4EA14C60-641D-42CF-B0E3-C5893D161FBE}"/>
              </a:ext>
            </a:extLst>
          </p:cNvPr>
          <p:cNvSpPr/>
          <p:nvPr/>
        </p:nvSpPr>
        <p:spPr>
          <a:xfrm>
            <a:off x="325243" y="256435"/>
            <a:ext cx="1449436" cy="461665"/>
          </a:xfrm>
          <a:prstGeom prst="rect">
            <a:avLst/>
          </a:prstGeom>
        </p:spPr>
        <p:txBody>
          <a:bodyPr wrap="none">
            <a:spAutoFit/>
          </a:bodyPr>
          <a:lstStyle/>
          <a:p>
            <a:r>
              <a:rPr lang="en-GB" sz="2400" b="1" u="sng" dirty="0"/>
              <a:t>WEEK 4 – </a:t>
            </a:r>
          </a:p>
        </p:txBody>
      </p:sp>
      <p:sp>
        <p:nvSpPr>
          <p:cNvPr id="5" name="TextBox 4">
            <a:extLst>
              <a:ext uri="{FF2B5EF4-FFF2-40B4-BE49-F238E27FC236}">
                <a16:creationId xmlns:a16="http://schemas.microsoft.com/office/drawing/2014/main" xmlns="" id="{1962638A-80F7-483E-9BB7-178BDD10B2C8}"/>
              </a:ext>
            </a:extLst>
          </p:cNvPr>
          <p:cNvSpPr txBox="1"/>
          <p:nvPr/>
        </p:nvSpPr>
        <p:spPr>
          <a:xfrm>
            <a:off x="5742848" y="170151"/>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527190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12BA0E8-43F4-48F0-857F-792171706106}"/>
              </a:ext>
            </a:extLst>
          </p:cNvPr>
          <p:cNvPicPr>
            <a:picLocks noChangeAspect="1"/>
          </p:cNvPicPr>
          <p:nvPr/>
        </p:nvPicPr>
        <p:blipFill>
          <a:blip r:embed="rId2"/>
          <a:stretch>
            <a:fillRect/>
          </a:stretch>
        </p:blipFill>
        <p:spPr>
          <a:xfrm>
            <a:off x="2677886" y="201168"/>
            <a:ext cx="5852160" cy="6455664"/>
          </a:xfrm>
          <a:prstGeom prst="rect">
            <a:avLst/>
          </a:prstGeom>
        </p:spPr>
      </p:pic>
    </p:spTree>
    <p:extLst>
      <p:ext uri="{BB962C8B-B14F-4D97-AF65-F5344CB8AC3E}">
        <p14:creationId xmlns:p14="http://schemas.microsoft.com/office/powerpoint/2010/main" val="2929948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xmlns="" id="{7565FA0C-87D1-4164-B947-287F202F6F19}"/>
              </a:ext>
            </a:extLst>
          </p:cNvPr>
          <p:cNvSpPr/>
          <p:nvPr/>
        </p:nvSpPr>
        <p:spPr>
          <a:xfrm>
            <a:off x="3301549" y="3244334"/>
            <a:ext cx="5588902" cy="369332"/>
          </a:xfrm>
          <a:prstGeom prst="rect">
            <a:avLst/>
          </a:prstGeom>
        </p:spPr>
        <p:txBody>
          <a:bodyPr wrap="none">
            <a:spAutoFit/>
          </a:bodyPr>
          <a:lstStyle/>
          <a:p>
            <a:r>
              <a:rPr lang="en-GB" dirty="0">
                <a:hlinkClick r:id="rId2"/>
              </a:rPr>
              <a:t>Telling the time - KS3 German - BBC Bitesize - BBC Bitesize</a:t>
            </a:r>
            <a:endParaRPr lang="en-GB" dirty="0"/>
          </a:p>
        </p:txBody>
      </p:sp>
      <p:sp>
        <p:nvSpPr>
          <p:cNvPr id="4" name="TextBox 3">
            <a:extLst>
              <a:ext uri="{FF2B5EF4-FFF2-40B4-BE49-F238E27FC236}">
                <a16:creationId xmlns:a16="http://schemas.microsoft.com/office/drawing/2014/main" xmlns="" id="{417F1F1D-BD48-43C3-A917-90CFD29A3067}"/>
              </a:ext>
            </a:extLst>
          </p:cNvPr>
          <p:cNvSpPr txBox="1"/>
          <p:nvPr/>
        </p:nvSpPr>
        <p:spPr>
          <a:xfrm>
            <a:off x="1423851" y="2181497"/>
            <a:ext cx="9000309" cy="492443"/>
          </a:xfrm>
          <a:prstGeom prst="rect">
            <a:avLst/>
          </a:prstGeom>
          <a:noFill/>
        </p:spPr>
        <p:txBody>
          <a:bodyPr wrap="square" rtlCol="0">
            <a:spAutoFit/>
          </a:bodyPr>
          <a:lstStyle/>
          <a:p>
            <a:r>
              <a:rPr lang="en-US" sz="2600" dirty="0"/>
              <a:t>Watch the video which explains how to tell the time in German.</a:t>
            </a:r>
            <a:endParaRPr lang="en-GB" sz="2600" dirty="0"/>
          </a:p>
        </p:txBody>
      </p:sp>
    </p:spTree>
    <p:extLst>
      <p:ext uri="{BB962C8B-B14F-4D97-AF65-F5344CB8AC3E}">
        <p14:creationId xmlns:p14="http://schemas.microsoft.com/office/powerpoint/2010/main" val="243811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D0298E-015F-41B2-A8A8-6751735A1E7B}"/>
              </a:ext>
            </a:extLst>
          </p:cNvPr>
          <p:cNvPicPr>
            <a:picLocks noChangeAspect="1"/>
          </p:cNvPicPr>
          <p:nvPr/>
        </p:nvPicPr>
        <p:blipFill>
          <a:blip r:embed="rId2"/>
          <a:stretch>
            <a:fillRect/>
          </a:stretch>
        </p:blipFill>
        <p:spPr>
          <a:xfrm>
            <a:off x="1551486" y="0"/>
            <a:ext cx="9925359" cy="6531429"/>
          </a:xfrm>
          <a:prstGeom prst="rect">
            <a:avLst/>
          </a:prstGeom>
        </p:spPr>
      </p:pic>
      <p:sp>
        <p:nvSpPr>
          <p:cNvPr id="3" name="TextBox 2">
            <a:extLst>
              <a:ext uri="{FF2B5EF4-FFF2-40B4-BE49-F238E27FC236}">
                <a16:creationId xmlns:a16="http://schemas.microsoft.com/office/drawing/2014/main" xmlns="" id="{5D05AC24-2ACB-4461-8B64-5E2636748B57}"/>
              </a:ext>
            </a:extLst>
          </p:cNvPr>
          <p:cNvSpPr txBox="1"/>
          <p:nvPr/>
        </p:nvSpPr>
        <p:spPr>
          <a:xfrm>
            <a:off x="607151" y="259147"/>
            <a:ext cx="7335066" cy="492443"/>
          </a:xfrm>
          <a:prstGeom prst="rect">
            <a:avLst/>
          </a:prstGeom>
          <a:solidFill>
            <a:schemeClr val="bg1"/>
          </a:solidFill>
        </p:spPr>
        <p:txBody>
          <a:bodyPr wrap="square" rtlCol="0">
            <a:spAutoFit/>
          </a:bodyPr>
          <a:lstStyle/>
          <a:p>
            <a:r>
              <a:rPr lang="en-US" sz="2600" dirty="0"/>
              <a:t>This is a reminder of how to tell the time:</a:t>
            </a:r>
            <a:endParaRPr lang="en-GB" sz="2600" dirty="0"/>
          </a:p>
        </p:txBody>
      </p:sp>
      <p:sp>
        <p:nvSpPr>
          <p:cNvPr id="4" name="TextBox 3">
            <a:extLst>
              <a:ext uri="{FF2B5EF4-FFF2-40B4-BE49-F238E27FC236}">
                <a16:creationId xmlns:a16="http://schemas.microsoft.com/office/drawing/2014/main" xmlns="" id="{DA067E98-4E64-480B-9C05-8C57B8546850}"/>
              </a:ext>
            </a:extLst>
          </p:cNvPr>
          <p:cNvSpPr txBox="1"/>
          <p:nvPr/>
        </p:nvSpPr>
        <p:spPr>
          <a:xfrm>
            <a:off x="498294" y="5440747"/>
            <a:ext cx="3995329" cy="1292662"/>
          </a:xfrm>
          <a:prstGeom prst="rect">
            <a:avLst/>
          </a:prstGeom>
          <a:solidFill>
            <a:schemeClr val="bg1"/>
          </a:solidFill>
        </p:spPr>
        <p:txBody>
          <a:bodyPr wrap="square" rtlCol="0">
            <a:spAutoFit/>
          </a:bodyPr>
          <a:lstStyle/>
          <a:p>
            <a:endParaRPr lang="en-US" sz="2600" dirty="0"/>
          </a:p>
          <a:p>
            <a:endParaRPr lang="en-US" sz="2600" dirty="0"/>
          </a:p>
          <a:p>
            <a:endParaRPr lang="en-US" sz="2600" dirty="0"/>
          </a:p>
        </p:txBody>
      </p:sp>
    </p:spTree>
    <p:extLst>
      <p:ext uri="{BB962C8B-B14F-4D97-AF65-F5344CB8AC3E}">
        <p14:creationId xmlns:p14="http://schemas.microsoft.com/office/powerpoint/2010/main" val="3208112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1F2B7F2-9631-40B7-9481-1351AE8BAED6}"/>
              </a:ext>
            </a:extLst>
          </p:cNvPr>
          <p:cNvPicPr>
            <a:picLocks noChangeAspect="1"/>
          </p:cNvPicPr>
          <p:nvPr/>
        </p:nvPicPr>
        <p:blipFill>
          <a:blip r:embed="rId2"/>
          <a:stretch>
            <a:fillRect/>
          </a:stretch>
        </p:blipFill>
        <p:spPr>
          <a:xfrm>
            <a:off x="757102" y="1219743"/>
            <a:ext cx="10677796" cy="1884317"/>
          </a:xfrm>
          <a:prstGeom prst="rect">
            <a:avLst/>
          </a:prstGeom>
        </p:spPr>
      </p:pic>
      <p:sp>
        <p:nvSpPr>
          <p:cNvPr id="3" name="TextBox 2">
            <a:extLst>
              <a:ext uri="{FF2B5EF4-FFF2-40B4-BE49-F238E27FC236}">
                <a16:creationId xmlns:a16="http://schemas.microsoft.com/office/drawing/2014/main" xmlns="" id="{69884FB4-67C3-4B2F-A8EA-D718F64258B7}"/>
              </a:ext>
            </a:extLst>
          </p:cNvPr>
          <p:cNvSpPr txBox="1"/>
          <p:nvPr/>
        </p:nvSpPr>
        <p:spPr>
          <a:xfrm>
            <a:off x="607151" y="259147"/>
            <a:ext cx="10977698" cy="492443"/>
          </a:xfrm>
          <a:prstGeom prst="rect">
            <a:avLst/>
          </a:prstGeom>
          <a:noFill/>
        </p:spPr>
        <p:txBody>
          <a:bodyPr wrap="square" rtlCol="0">
            <a:spAutoFit/>
          </a:bodyPr>
          <a:lstStyle/>
          <a:p>
            <a:r>
              <a:rPr lang="en-US" sz="2600" dirty="0"/>
              <a:t>Match up the clocks with the phrases</a:t>
            </a:r>
            <a:endParaRPr lang="en-GB" sz="2600" dirty="0"/>
          </a:p>
        </p:txBody>
      </p:sp>
      <p:sp>
        <p:nvSpPr>
          <p:cNvPr id="4" name="TextBox 3">
            <a:extLst>
              <a:ext uri="{FF2B5EF4-FFF2-40B4-BE49-F238E27FC236}">
                <a16:creationId xmlns:a16="http://schemas.microsoft.com/office/drawing/2014/main" xmlns="" id="{70304865-39DE-413F-8BB5-AE3FD8037BF3}"/>
              </a:ext>
            </a:extLst>
          </p:cNvPr>
          <p:cNvSpPr txBox="1"/>
          <p:nvPr/>
        </p:nvSpPr>
        <p:spPr>
          <a:xfrm>
            <a:off x="922565" y="3753941"/>
            <a:ext cx="10977698" cy="2492990"/>
          </a:xfrm>
          <a:prstGeom prst="rect">
            <a:avLst/>
          </a:prstGeom>
          <a:noFill/>
        </p:spPr>
        <p:txBody>
          <a:bodyPr wrap="square" rtlCol="0">
            <a:spAutoFit/>
          </a:bodyPr>
          <a:lstStyle/>
          <a:p>
            <a:r>
              <a:rPr lang="en-US" sz="2600" dirty="0"/>
              <a:t>A) Es </a:t>
            </a:r>
            <a:r>
              <a:rPr lang="en-US" sz="2600" dirty="0" err="1"/>
              <a:t>ist</a:t>
            </a:r>
            <a:r>
              <a:rPr lang="en-US" sz="2600" dirty="0"/>
              <a:t> </a:t>
            </a:r>
            <a:r>
              <a:rPr lang="en-US" sz="2600" dirty="0" err="1"/>
              <a:t>zehn</a:t>
            </a:r>
            <a:r>
              <a:rPr lang="en-US" sz="2600" dirty="0"/>
              <a:t> </a:t>
            </a:r>
            <a:r>
              <a:rPr lang="en-US" sz="2600" dirty="0" err="1"/>
              <a:t>nach</a:t>
            </a:r>
            <a:r>
              <a:rPr lang="en-US" sz="2600" dirty="0"/>
              <a:t> elf </a:t>
            </a:r>
          </a:p>
          <a:p>
            <a:r>
              <a:rPr lang="en-US" sz="2600" dirty="0"/>
              <a:t>B) Es </a:t>
            </a:r>
            <a:r>
              <a:rPr lang="en-US" sz="2600" dirty="0" err="1"/>
              <a:t>ist</a:t>
            </a:r>
            <a:r>
              <a:rPr lang="en-US" sz="2600" dirty="0"/>
              <a:t> </a:t>
            </a:r>
            <a:r>
              <a:rPr lang="en-US" sz="2600" dirty="0" err="1"/>
              <a:t>drei</a:t>
            </a:r>
            <a:r>
              <a:rPr lang="en-US" sz="2600" dirty="0"/>
              <a:t> </a:t>
            </a:r>
            <a:r>
              <a:rPr lang="en-US" sz="2600" dirty="0" err="1"/>
              <a:t>Uhr</a:t>
            </a:r>
            <a:endParaRPr lang="en-US" sz="2600" dirty="0"/>
          </a:p>
          <a:p>
            <a:r>
              <a:rPr lang="en-US" sz="2600" dirty="0"/>
              <a:t>C) Es </a:t>
            </a:r>
            <a:r>
              <a:rPr lang="en-US" sz="2600" dirty="0" err="1"/>
              <a:t>ist</a:t>
            </a:r>
            <a:r>
              <a:rPr lang="en-US" sz="2600" dirty="0"/>
              <a:t> </a:t>
            </a:r>
            <a:r>
              <a:rPr lang="en-US" sz="2600" dirty="0" err="1"/>
              <a:t>Viertel</a:t>
            </a:r>
            <a:r>
              <a:rPr lang="en-US" sz="2600" dirty="0"/>
              <a:t> </a:t>
            </a:r>
            <a:r>
              <a:rPr lang="en-US" sz="2600" dirty="0" err="1"/>
              <a:t>vor</a:t>
            </a:r>
            <a:r>
              <a:rPr lang="en-US" sz="2600" dirty="0"/>
              <a:t> </a:t>
            </a:r>
            <a:r>
              <a:rPr lang="en-US" sz="2600" dirty="0" err="1"/>
              <a:t>zehn</a:t>
            </a:r>
            <a:endParaRPr lang="en-US" sz="2600" dirty="0"/>
          </a:p>
          <a:p>
            <a:r>
              <a:rPr lang="en-US" sz="2600" dirty="0"/>
              <a:t>D) Es </a:t>
            </a:r>
            <a:r>
              <a:rPr lang="en-US" sz="2600" dirty="0" err="1"/>
              <a:t>ist</a:t>
            </a:r>
            <a:r>
              <a:rPr lang="en-US" sz="2600" dirty="0"/>
              <a:t> </a:t>
            </a:r>
            <a:r>
              <a:rPr lang="en-US" sz="2600" dirty="0" err="1"/>
              <a:t>Viertel</a:t>
            </a:r>
            <a:r>
              <a:rPr lang="en-US" sz="2600" dirty="0"/>
              <a:t> </a:t>
            </a:r>
            <a:r>
              <a:rPr lang="en-US" sz="2600" dirty="0" err="1"/>
              <a:t>nach</a:t>
            </a:r>
            <a:r>
              <a:rPr lang="en-US" sz="2600" dirty="0"/>
              <a:t> </a:t>
            </a:r>
            <a:r>
              <a:rPr lang="en-US" sz="2600" dirty="0" err="1"/>
              <a:t>eins</a:t>
            </a:r>
            <a:endParaRPr lang="en-US" sz="2600" dirty="0"/>
          </a:p>
          <a:p>
            <a:r>
              <a:rPr lang="en-US" sz="2600" dirty="0"/>
              <a:t>E) Es </a:t>
            </a:r>
            <a:r>
              <a:rPr lang="en-US" sz="2600" dirty="0" err="1"/>
              <a:t>ist</a:t>
            </a:r>
            <a:r>
              <a:rPr lang="en-US" sz="2600" dirty="0"/>
              <a:t> </a:t>
            </a:r>
            <a:r>
              <a:rPr lang="en-US" sz="2600" dirty="0" err="1"/>
              <a:t>halb</a:t>
            </a:r>
            <a:r>
              <a:rPr lang="en-US" sz="2600" dirty="0"/>
              <a:t> </a:t>
            </a:r>
            <a:r>
              <a:rPr lang="en-US" sz="2600" dirty="0" err="1"/>
              <a:t>acht</a:t>
            </a:r>
            <a:endParaRPr lang="en-US" sz="2600" dirty="0"/>
          </a:p>
          <a:p>
            <a:r>
              <a:rPr lang="en-US" sz="2600" dirty="0"/>
              <a:t>F) Es </a:t>
            </a:r>
            <a:r>
              <a:rPr lang="en-US" sz="2600" dirty="0" err="1"/>
              <a:t>ist</a:t>
            </a:r>
            <a:r>
              <a:rPr lang="en-US" sz="2600" dirty="0"/>
              <a:t> </a:t>
            </a:r>
            <a:r>
              <a:rPr lang="en-US" sz="2600" dirty="0" err="1"/>
              <a:t>zwanzig</a:t>
            </a:r>
            <a:r>
              <a:rPr lang="en-US" sz="2600" dirty="0"/>
              <a:t> </a:t>
            </a:r>
            <a:r>
              <a:rPr lang="en-US" sz="2600" dirty="0" err="1"/>
              <a:t>vor</a:t>
            </a:r>
            <a:r>
              <a:rPr lang="en-US" sz="2600" dirty="0"/>
              <a:t> elf</a:t>
            </a:r>
            <a:endParaRPr lang="en-GB" sz="2600" dirty="0"/>
          </a:p>
        </p:txBody>
      </p:sp>
    </p:spTree>
    <p:extLst>
      <p:ext uri="{BB962C8B-B14F-4D97-AF65-F5344CB8AC3E}">
        <p14:creationId xmlns:p14="http://schemas.microsoft.com/office/powerpoint/2010/main" val="3039708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1C4F65-6197-4297-871D-18C3DE3F3E70}"/>
              </a:ext>
            </a:extLst>
          </p:cNvPr>
          <p:cNvSpPr txBox="1"/>
          <p:nvPr/>
        </p:nvSpPr>
        <p:spPr>
          <a:xfrm>
            <a:off x="587828" y="130628"/>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‘telling the time’ phrases. They are in the beginner section):</a:t>
            </a:r>
          </a:p>
          <a:p>
            <a:endParaRPr lang="en-US" sz="2600" dirty="0"/>
          </a:p>
          <a:p>
            <a:r>
              <a:rPr lang="en-US" sz="2600" dirty="0"/>
              <a:t>Username – </a:t>
            </a:r>
            <a:r>
              <a:rPr lang="en-US" sz="2600" dirty="0" err="1"/>
              <a:t>kingshill</a:t>
            </a:r>
            <a:r>
              <a:rPr lang="en-US" sz="2600" dirty="0"/>
              <a:t>                          password – </a:t>
            </a:r>
            <a:r>
              <a:rPr lang="en-US" sz="2600" dirty="0" smtClean="0"/>
              <a:t>love4langs</a:t>
            </a:r>
            <a:endParaRPr lang="en-GB" sz="2600" dirty="0"/>
          </a:p>
        </p:txBody>
      </p:sp>
      <p:pic>
        <p:nvPicPr>
          <p:cNvPr id="5" name="Picture 4">
            <a:extLst>
              <a:ext uri="{FF2B5EF4-FFF2-40B4-BE49-F238E27FC236}">
                <a16:creationId xmlns:a16="http://schemas.microsoft.com/office/drawing/2014/main" xmlns="" id="{1F9DF984-AFBC-40B8-98D5-C9599A4A9CED}"/>
              </a:ext>
            </a:extLst>
          </p:cNvPr>
          <p:cNvPicPr>
            <a:picLocks noChangeAspect="1"/>
          </p:cNvPicPr>
          <p:nvPr/>
        </p:nvPicPr>
        <p:blipFill>
          <a:blip r:embed="rId2"/>
          <a:stretch>
            <a:fillRect/>
          </a:stretch>
        </p:blipFill>
        <p:spPr>
          <a:xfrm>
            <a:off x="822278" y="2149971"/>
            <a:ext cx="9170807" cy="4910462"/>
          </a:xfrm>
          <a:prstGeom prst="rect">
            <a:avLst/>
          </a:prstGeom>
        </p:spPr>
      </p:pic>
      <p:sp>
        <p:nvSpPr>
          <p:cNvPr id="4" name="Oval 3">
            <a:extLst>
              <a:ext uri="{FF2B5EF4-FFF2-40B4-BE49-F238E27FC236}">
                <a16:creationId xmlns:a16="http://schemas.microsoft.com/office/drawing/2014/main" xmlns="" id="{3D2D8595-1080-4074-80F6-2ACBE1E5C0B8}"/>
              </a:ext>
            </a:extLst>
          </p:cNvPr>
          <p:cNvSpPr/>
          <p:nvPr/>
        </p:nvSpPr>
        <p:spPr>
          <a:xfrm>
            <a:off x="7563395" y="4852811"/>
            <a:ext cx="2299063"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63561" y="574674"/>
            <a:ext cx="5403721" cy="2879726"/>
          </a:xfrm>
          <a:prstGeom prst="rect">
            <a:avLst/>
          </a:prstGeom>
        </p:spPr>
      </p:pic>
      <p:pic>
        <p:nvPicPr>
          <p:cNvPr id="8" name="Picture 7"/>
          <p:cNvPicPr>
            <a:picLocks noChangeAspect="1"/>
          </p:cNvPicPr>
          <p:nvPr/>
        </p:nvPicPr>
        <p:blipFill>
          <a:blip r:embed="rId3"/>
          <a:stretch>
            <a:fillRect/>
          </a:stretch>
        </p:blipFill>
        <p:spPr>
          <a:xfrm>
            <a:off x="423862" y="3238500"/>
            <a:ext cx="2662238" cy="2904260"/>
          </a:xfrm>
          <a:prstGeom prst="rect">
            <a:avLst/>
          </a:prstGeom>
        </p:spPr>
      </p:pic>
      <p:sp>
        <p:nvSpPr>
          <p:cNvPr id="10" name="TextBox 9"/>
          <p:cNvSpPr txBox="1"/>
          <p:nvPr/>
        </p:nvSpPr>
        <p:spPr>
          <a:xfrm>
            <a:off x="760282" y="205342"/>
            <a:ext cx="8866318" cy="553998"/>
          </a:xfrm>
          <a:prstGeom prst="rect">
            <a:avLst/>
          </a:prstGeom>
          <a:noFill/>
        </p:spPr>
        <p:txBody>
          <a:bodyPr wrap="square" rtlCol="0">
            <a:spAutoFit/>
          </a:bodyPr>
          <a:lstStyle/>
          <a:p>
            <a:r>
              <a:rPr lang="en-GB" sz="3000" dirty="0"/>
              <a:t>Can you translate these in to English?</a:t>
            </a:r>
          </a:p>
        </p:txBody>
      </p:sp>
      <p:sp>
        <p:nvSpPr>
          <p:cNvPr id="11" name="TextBox 10"/>
          <p:cNvSpPr txBox="1"/>
          <p:nvPr/>
        </p:nvSpPr>
        <p:spPr>
          <a:xfrm>
            <a:off x="6106981" y="3238500"/>
            <a:ext cx="8866318" cy="1015663"/>
          </a:xfrm>
          <a:prstGeom prst="rect">
            <a:avLst/>
          </a:prstGeom>
          <a:noFill/>
        </p:spPr>
        <p:txBody>
          <a:bodyPr wrap="square" rtlCol="0">
            <a:spAutoFit/>
          </a:bodyPr>
          <a:lstStyle/>
          <a:p>
            <a:r>
              <a:rPr lang="en-GB" sz="3000" dirty="0"/>
              <a:t>Challenge task. </a:t>
            </a:r>
          </a:p>
          <a:p>
            <a:r>
              <a:rPr lang="en-GB" sz="3000" dirty="0"/>
              <a:t>Can you translate these in to German?</a:t>
            </a:r>
          </a:p>
        </p:txBody>
      </p:sp>
      <p:pic>
        <p:nvPicPr>
          <p:cNvPr id="12" name="Picture 11"/>
          <p:cNvPicPr>
            <a:picLocks noChangeAspect="1"/>
          </p:cNvPicPr>
          <p:nvPr/>
        </p:nvPicPr>
        <p:blipFill>
          <a:blip r:embed="rId4"/>
          <a:stretch>
            <a:fillRect/>
          </a:stretch>
        </p:blipFill>
        <p:spPr>
          <a:xfrm>
            <a:off x="8118346" y="638174"/>
            <a:ext cx="1704975" cy="1733550"/>
          </a:xfrm>
          <a:prstGeom prst="rect">
            <a:avLst/>
          </a:prstGeom>
        </p:spPr>
      </p:pic>
      <p:sp>
        <p:nvSpPr>
          <p:cNvPr id="2" name="TextBox 1"/>
          <p:cNvSpPr txBox="1"/>
          <p:nvPr/>
        </p:nvSpPr>
        <p:spPr>
          <a:xfrm>
            <a:off x="6384796" y="4382275"/>
            <a:ext cx="4435604" cy="2092881"/>
          </a:xfrm>
          <a:prstGeom prst="rect">
            <a:avLst/>
          </a:prstGeom>
          <a:noFill/>
        </p:spPr>
        <p:txBody>
          <a:bodyPr wrap="square" rtlCol="0">
            <a:spAutoFit/>
          </a:bodyPr>
          <a:lstStyle/>
          <a:p>
            <a:pPr marL="342900" indent="-342900">
              <a:buAutoNum type="alphaLcParenR"/>
            </a:pPr>
            <a:r>
              <a:rPr lang="en-GB" sz="2600" dirty="0"/>
              <a:t>It is quarter past three</a:t>
            </a:r>
          </a:p>
          <a:p>
            <a:pPr marL="342900" indent="-342900">
              <a:buAutoNum type="alphaLcParenR"/>
            </a:pPr>
            <a:r>
              <a:rPr lang="en-GB" sz="2600" dirty="0"/>
              <a:t>It is half past four</a:t>
            </a:r>
          </a:p>
          <a:p>
            <a:pPr marL="342900" indent="-342900">
              <a:buAutoNum type="alphaLcParenR"/>
            </a:pPr>
            <a:r>
              <a:rPr lang="en-GB" sz="2600" dirty="0"/>
              <a:t>It is eight o’clock</a:t>
            </a:r>
          </a:p>
          <a:p>
            <a:pPr marL="342900" indent="-342900">
              <a:buAutoNum type="alphaLcParenR"/>
            </a:pPr>
            <a:r>
              <a:rPr lang="en-GB" sz="2600" dirty="0"/>
              <a:t>It is twenty to five</a:t>
            </a:r>
          </a:p>
          <a:p>
            <a:pPr marL="342900" indent="-342900">
              <a:buAutoNum type="alphaLcParenR"/>
            </a:pPr>
            <a:r>
              <a:rPr lang="en-GB" sz="2600" dirty="0"/>
              <a:t>It is ten past nine</a:t>
            </a:r>
          </a:p>
        </p:txBody>
      </p:sp>
    </p:spTree>
    <p:extLst>
      <p:ext uri="{BB962C8B-B14F-4D97-AF65-F5344CB8AC3E}">
        <p14:creationId xmlns:p14="http://schemas.microsoft.com/office/powerpoint/2010/main" val="976165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B16C70-EF7E-41E1-8397-0BDA6FCDC403}"/>
              </a:ext>
            </a:extLst>
          </p:cNvPr>
          <p:cNvPicPr>
            <a:picLocks noChangeAspect="1"/>
          </p:cNvPicPr>
          <p:nvPr/>
        </p:nvPicPr>
        <p:blipFill>
          <a:blip r:embed="rId4"/>
          <a:stretch>
            <a:fillRect/>
          </a:stretch>
        </p:blipFill>
        <p:spPr>
          <a:xfrm>
            <a:off x="557630" y="3245786"/>
            <a:ext cx="10618414" cy="1014610"/>
          </a:xfrm>
          <a:prstGeom prst="rect">
            <a:avLst/>
          </a:prstGeom>
        </p:spPr>
      </p:pic>
      <p:pic>
        <p:nvPicPr>
          <p:cNvPr id="3" name="10 Ex3">
            <a:hlinkClick r:id="" action="ppaction://media"/>
            <a:extLst>
              <a:ext uri="{FF2B5EF4-FFF2-40B4-BE49-F238E27FC236}">
                <a16:creationId xmlns:a16="http://schemas.microsoft.com/office/drawing/2014/main" xmlns="" id="{2A0C1160-3D97-4467-A385-5CE4BD6A8D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1972" y="784407"/>
            <a:ext cx="609600" cy="609600"/>
          </a:xfrm>
          <a:prstGeom prst="rect">
            <a:avLst/>
          </a:prstGeom>
        </p:spPr>
      </p:pic>
    </p:spTree>
    <p:extLst>
      <p:ext uri="{BB962C8B-B14F-4D97-AF65-F5344CB8AC3E}">
        <p14:creationId xmlns:p14="http://schemas.microsoft.com/office/powerpoint/2010/main" val="284398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81BF110-BC66-436D-BE29-C9903C204398}"/>
              </a:ext>
            </a:extLst>
          </p:cNvPr>
          <p:cNvSpPr/>
          <p:nvPr/>
        </p:nvSpPr>
        <p:spPr>
          <a:xfrm>
            <a:off x="325243" y="256435"/>
            <a:ext cx="1449436" cy="461665"/>
          </a:xfrm>
          <a:prstGeom prst="rect">
            <a:avLst/>
          </a:prstGeom>
        </p:spPr>
        <p:txBody>
          <a:bodyPr wrap="none">
            <a:spAutoFit/>
          </a:bodyPr>
          <a:lstStyle/>
          <a:p>
            <a:r>
              <a:rPr lang="en-GB" sz="2400" b="1" u="sng" dirty="0"/>
              <a:t>WEEK 5 – </a:t>
            </a:r>
          </a:p>
        </p:txBody>
      </p:sp>
      <p:sp>
        <p:nvSpPr>
          <p:cNvPr id="4" name="TextBox 3">
            <a:extLst>
              <a:ext uri="{FF2B5EF4-FFF2-40B4-BE49-F238E27FC236}">
                <a16:creationId xmlns:a16="http://schemas.microsoft.com/office/drawing/2014/main" xmlns="" id="{78741B37-8BA5-4E0E-8315-61C41FBB6B61}"/>
              </a:ext>
            </a:extLst>
          </p:cNvPr>
          <p:cNvSpPr txBox="1"/>
          <p:nvPr/>
        </p:nvSpPr>
        <p:spPr>
          <a:xfrm>
            <a:off x="5487984" y="718100"/>
            <a:ext cx="5719948" cy="1446550"/>
          </a:xfrm>
          <a:prstGeom prst="rect">
            <a:avLst/>
          </a:prstGeom>
          <a:noFill/>
        </p:spPr>
        <p:txBody>
          <a:bodyPr wrap="square" rtlCol="0">
            <a:spAutoFit/>
          </a:bodyPr>
          <a:lstStyle/>
          <a:p>
            <a:r>
              <a:rPr lang="en-GB" sz="2200" dirty="0"/>
              <a:t>There is no new vocabulary this week but it would be a good idea to look back at the vocabulary from the previous weeks to help you complete the tasks on the following pages. </a:t>
            </a:r>
          </a:p>
        </p:txBody>
      </p:sp>
    </p:spTree>
    <p:extLst>
      <p:ext uri="{BB962C8B-B14F-4D97-AF65-F5344CB8AC3E}">
        <p14:creationId xmlns:p14="http://schemas.microsoft.com/office/powerpoint/2010/main" val="950549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F74A26-9648-41E2-A8F8-73485199BCFF}"/>
              </a:ext>
            </a:extLst>
          </p:cNvPr>
          <p:cNvPicPr>
            <a:picLocks noChangeAspect="1"/>
          </p:cNvPicPr>
          <p:nvPr/>
        </p:nvPicPr>
        <p:blipFill>
          <a:blip r:embed="rId2"/>
          <a:stretch>
            <a:fillRect/>
          </a:stretch>
        </p:blipFill>
        <p:spPr>
          <a:xfrm>
            <a:off x="220006" y="1259272"/>
            <a:ext cx="11751987" cy="4339455"/>
          </a:xfrm>
          <a:prstGeom prst="rect">
            <a:avLst/>
          </a:prstGeom>
        </p:spPr>
      </p:pic>
    </p:spTree>
    <p:extLst>
      <p:ext uri="{BB962C8B-B14F-4D97-AF65-F5344CB8AC3E}">
        <p14:creationId xmlns:p14="http://schemas.microsoft.com/office/powerpoint/2010/main" val="3354480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96E0CFA-9EFA-43D9-A396-EB4813D34FF9}"/>
              </a:ext>
            </a:extLst>
          </p:cNvPr>
          <p:cNvPicPr>
            <a:picLocks noChangeAspect="1"/>
          </p:cNvPicPr>
          <p:nvPr/>
        </p:nvPicPr>
        <p:blipFill>
          <a:blip r:embed="rId2"/>
          <a:stretch>
            <a:fillRect/>
          </a:stretch>
        </p:blipFill>
        <p:spPr>
          <a:xfrm>
            <a:off x="0" y="1026387"/>
            <a:ext cx="11978495" cy="4805226"/>
          </a:xfrm>
          <a:prstGeom prst="rect">
            <a:avLst/>
          </a:prstGeom>
        </p:spPr>
      </p:pic>
    </p:spTree>
    <p:extLst>
      <p:ext uri="{BB962C8B-B14F-4D97-AF65-F5344CB8AC3E}">
        <p14:creationId xmlns:p14="http://schemas.microsoft.com/office/powerpoint/2010/main" val="12565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602E98-791E-4013-824C-DF86D54E3999}"/>
              </a:ext>
            </a:extLst>
          </p:cNvPr>
          <p:cNvPicPr>
            <a:picLocks noChangeAspect="1"/>
          </p:cNvPicPr>
          <p:nvPr/>
        </p:nvPicPr>
        <p:blipFill>
          <a:blip r:embed="rId2"/>
          <a:stretch>
            <a:fillRect/>
          </a:stretch>
        </p:blipFill>
        <p:spPr>
          <a:xfrm>
            <a:off x="766081" y="1155791"/>
            <a:ext cx="11566589" cy="5166632"/>
          </a:xfrm>
          <a:prstGeom prst="rect">
            <a:avLst/>
          </a:prstGeom>
        </p:spPr>
      </p:pic>
    </p:spTree>
    <p:extLst>
      <p:ext uri="{BB962C8B-B14F-4D97-AF65-F5344CB8AC3E}">
        <p14:creationId xmlns:p14="http://schemas.microsoft.com/office/powerpoint/2010/main" val="3302161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691" y="718100"/>
            <a:ext cx="5508670" cy="5994730"/>
          </a:xfrm>
          <a:prstGeom prst="rect">
            <a:avLst/>
          </a:prstGeom>
        </p:spPr>
      </p:pic>
      <p:pic>
        <p:nvPicPr>
          <p:cNvPr id="5" name="Picture 4"/>
          <p:cNvPicPr>
            <a:picLocks noChangeAspect="1"/>
          </p:cNvPicPr>
          <p:nvPr/>
        </p:nvPicPr>
        <p:blipFill>
          <a:blip r:embed="rId3"/>
          <a:stretch>
            <a:fillRect/>
          </a:stretch>
        </p:blipFill>
        <p:spPr>
          <a:xfrm>
            <a:off x="6096000" y="1564628"/>
            <a:ext cx="5665430" cy="5293372"/>
          </a:xfrm>
          <a:prstGeom prst="rect">
            <a:avLst/>
          </a:prstGeom>
        </p:spPr>
      </p:pic>
      <p:sp>
        <p:nvSpPr>
          <p:cNvPr id="6" name="Rectangle 5">
            <a:extLst>
              <a:ext uri="{FF2B5EF4-FFF2-40B4-BE49-F238E27FC236}">
                <a16:creationId xmlns:a16="http://schemas.microsoft.com/office/drawing/2014/main" xmlns="" id="{A96F119E-14A2-49F8-9298-480D65986239}"/>
              </a:ext>
            </a:extLst>
          </p:cNvPr>
          <p:cNvSpPr/>
          <p:nvPr/>
        </p:nvSpPr>
        <p:spPr>
          <a:xfrm>
            <a:off x="325243" y="256435"/>
            <a:ext cx="1449436" cy="461665"/>
          </a:xfrm>
          <a:prstGeom prst="rect">
            <a:avLst/>
          </a:prstGeom>
        </p:spPr>
        <p:txBody>
          <a:bodyPr wrap="none">
            <a:spAutoFit/>
          </a:bodyPr>
          <a:lstStyle/>
          <a:p>
            <a:r>
              <a:rPr lang="en-GB" sz="2400" b="1" u="sng" dirty="0"/>
              <a:t>WEEK 1 – </a:t>
            </a:r>
          </a:p>
        </p:txBody>
      </p:sp>
      <p:sp>
        <p:nvSpPr>
          <p:cNvPr id="7" name="TextBox 6">
            <a:extLst>
              <a:ext uri="{FF2B5EF4-FFF2-40B4-BE49-F238E27FC236}">
                <a16:creationId xmlns:a16="http://schemas.microsoft.com/office/drawing/2014/main" xmlns="" id="{4A66552B-AE2D-4029-8817-F41BE31F95E5}"/>
              </a:ext>
            </a:extLst>
          </p:cNvPr>
          <p:cNvSpPr txBox="1"/>
          <p:nvPr/>
        </p:nvSpPr>
        <p:spPr>
          <a:xfrm>
            <a:off x="5566361" y="116078"/>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449056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FDA1CC9-A693-4DA4-AFFC-AC63DE4962F1}"/>
              </a:ext>
            </a:extLst>
          </p:cNvPr>
          <p:cNvPicPr>
            <a:picLocks noChangeAspect="1"/>
          </p:cNvPicPr>
          <p:nvPr/>
        </p:nvPicPr>
        <p:blipFill>
          <a:blip r:embed="rId2"/>
          <a:stretch>
            <a:fillRect/>
          </a:stretch>
        </p:blipFill>
        <p:spPr>
          <a:xfrm>
            <a:off x="252367" y="1250359"/>
            <a:ext cx="11687266" cy="4575675"/>
          </a:xfrm>
          <a:prstGeom prst="rect">
            <a:avLst/>
          </a:prstGeom>
        </p:spPr>
      </p:pic>
    </p:spTree>
    <p:extLst>
      <p:ext uri="{BB962C8B-B14F-4D97-AF65-F5344CB8AC3E}">
        <p14:creationId xmlns:p14="http://schemas.microsoft.com/office/powerpoint/2010/main" val="268683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40BFD98-9CDD-46D3-A00C-4E626EBF923C}"/>
              </a:ext>
            </a:extLst>
          </p:cNvPr>
          <p:cNvPicPr>
            <a:picLocks noChangeAspect="1"/>
          </p:cNvPicPr>
          <p:nvPr/>
        </p:nvPicPr>
        <p:blipFill>
          <a:blip r:embed="rId4"/>
          <a:stretch>
            <a:fillRect/>
          </a:stretch>
        </p:blipFill>
        <p:spPr>
          <a:xfrm>
            <a:off x="1379556" y="1303156"/>
            <a:ext cx="9432888" cy="4993142"/>
          </a:xfrm>
          <a:prstGeom prst="rect">
            <a:avLst/>
          </a:prstGeom>
        </p:spPr>
      </p:pic>
      <p:sp>
        <p:nvSpPr>
          <p:cNvPr id="3" name="TextBox 2">
            <a:extLst>
              <a:ext uri="{FF2B5EF4-FFF2-40B4-BE49-F238E27FC236}">
                <a16:creationId xmlns:a16="http://schemas.microsoft.com/office/drawing/2014/main" xmlns="" id="{15BD2DBB-FB16-4718-8C69-10E5F3E9AF4A}"/>
              </a:ext>
            </a:extLst>
          </p:cNvPr>
          <p:cNvSpPr txBox="1"/>
          <p:nvPr/>
        </p:nvSpPr>
        <p:spPr>
          <a:xfrm>
            <a:off x="4365171" y="410604"/>
            <a:ext cx="7276011" cy="892552"/>
          </a:xfrm>
          <a:prstGeom prst="rect">
            <a:avLst/>
          </a:prstGeom>
          <a:noFill/>
        </p:spPr>
        <p:txBody>
          <a:bodyPr wrap="square" rtlCol="0">
            <a:spAutoFit/>
          </a:bodyPr>
          <a:lstStyle/>
          <a:p>
            <a:r>
              <a:rPr lang="en-US" sz="2600" dirty="0"/>
              <a:t>Listen to the recording. Which activities do they like doing in each season? Example is below.</a:t>
            </a:r>
            <a:endParaRPr lang="en-GB" sz="2600" dirty="0"/>
          </a:p>
        </p:txBody>
      </p:sp>
      <p:pic>
        <p:nvPicPr>
          <p:cNvPr id="4" name="02 Kapitel 1 Einheit 1 ex1">
            <a:hlinkClick r:id="" action="ppaction://media"/>
            <a:extLst>
              <a:ext uri="{FF2B5EF4-FFF2-40B4-BE49-F238E27FC236}">
                <a16:creationId xmlns:a16="http://schemas.microsoft.com/office/drawing/2014/main" xmlns="" id="{AB29F285-0FC6-433B-B38B-7A8E3D6D83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6375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DAEE93-5B49-4B56-A029-C8B051838E0A}"/>
              </a:ext>
            </a:extLst>
          </p:cNvPr>
          <p:cNvPicPr>
            <a:picLocks noChangeAspect="1"/>
          </p:cNvPicPr>
          <p:nvPr/>
        </p:nvPicPr>
        <p:blipFill>
          <a:blip r:embed="rId2"/>
          <a:stretch>
            <a:fillRect/>
          </a:stretch>
        </p:blipFill>
        <p:spPr>
          <a:xfrm>
            <a:off x="1120505" y="2127611"/>
            <a:ext cx="9950990" cy="3802926"/>
          </a:xfrm>
          <a:prstGeom prst="rect">
            <a:avLst/>
          </a:prstGeom>
        </p:spPr>
      </p:pic>
      <p:sp>
        <p:nvSpPr>
          <p:cNvPr id="3" name="TextBox 2">
            <a:extLst>
              <a:ext uri="{FF2B5EF4-FFF2-40B4-BE49-F238E27FC236}">
                <a16:creationId xmlns:a16="http://schemas.microsoft.com/office/drawing/2014/main" xmlns="" id="{9E4152A1-EFB9-4201-8775-5FE554E5E039}"/>
              </a:ext>
            </a:extLst>
          </p:cNvPr>
          <p:cNvSpPr txBox="1"/>
          <p:nvPr/>
        </p:nvSpPr>
        <p:spPr>
          <a:xfrm>
            <a:off x="2146663" y="1396908"/>
            <a:ext cx="10045337" cy="492443"/>
          </a:xfrm>
          <a:prstGeom prst="rect">
            <a:avLst/>
          </a:prstGeom>
          <a:noFill/>
        </p:spPr>
        <p:txBody>
          <a:bodyPr wrap="square" rtlCol="0">
            <a:spAutoFit/>
          </a:bodyPr>
          <a:lstStyle/>
          <a:p>
            <a:r>
              <a:rPr lang="en-US" sz="2600" dirty="0"/>
              <a:t>Make a poster of the weather phrases in your books.</a:t>
            </a:r>
            <a:endParaRPr lang="en-GB" sz="2600" dirty="0"/>
          </a:p>
        </p:txBody>
      </p:sp>
    </p:spTree>
    <p:extLst>
      <p:ext uri="{BB962C8B-B14F-4D97-AF65-F5344CB8AC3E}">
        <p14:creationId xmlns:p14="http://schemas.microsoft.com/office/powerpoint/2010/main" val="2231406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9CC4A02-422B-4AAC-8155-92D9E019FEBE}"/>
              </a:ext>
            </a:extLst>
          </p:cNvPr>
          <p:cNvPicPr>
            <a:picLocks noChangeAspect="1"/>
          </p:cNvPicPr>
          <p:nvPr/>
        </p:nvPicPr>
        <p:blipFill>
          <a:blip r:embed="rId4"/>
          <a:stretch>
            <a:fillRect/>
          </a:stretch>
        </p:blipFill>
        <p:spPr>
          <a:xfrm>
            <a:off x="59755" y="2511607"/>
            <a:ext cx="12132245" cy="3967572"/>
          </a:xfrm>
          <a:prstGeom prst="rect">
            <a:avLst/>
          </a:prstGeom>
        </p:spPr>
      </p:pic>
      <p:sp>
        <p:nvSpPr>
          <p:cNvPr id="3" name="TextBox 2">
            <a:extLst>
              <a:ext uri="{FF2B5EF4-FFF2-40B4-BE49-F238E27FC236}">
                <a16:creationId xmlns:a16="http://schemas.microsoft.com/office/drawing/2014/main" xmlns="" id="{C66D46C0-05F4-495B-8DC7-3B78BA55E584}"/>
              </a:ext>
            </a:extLst>
          </p:cNvPr>
          <p:cNvSpPr txBox="1"/>
          <p:nvPr/>
        </p:nvSpPr>
        <p:spPr>
          <a:xfrm>
            <a:off x="4258491" y="1218945"/>
            <a:ext cx="7406640" cy="1292662"/>
          </a:xfrm>
          <a:prstGeom prst="rect">
            <a:avLst/>
          </a:prstGeom>
          <a:noFill/>
        </p:spPr>
        <p:txBody>
          <a:bodyPr wrap="square" rtlCol="0">
            <a:spAutoFit/>
          </a:bodyPr>
          <a:lstStyle/>
          <a:p>
            <a:r>
              <a:rPr lang="en-US" sz="2600" dirty="0"/>
              <a:t>Listen to the recording. Which places is mentioned and what is the weather like?</a:t>
            </a:r>
          </a:p>
          <a:p>
            <a:r>
              <a:rPr lang="en-US" sz="2600" dirty="0"/>
              <a:t>Example: 1) Hamburg - g</a:t>
            </a:r>
            <a:endParaRPr lang="en-GB" sz="2600" dirty="0"/>
          </a:p>
        </p:txBody>
      </p:sp>
      <p:pic>
        <p:nvPicPr>
          <p:cNvPr id="4" name="03 ex 4">
            <a:hlinkClick r:id="" action="ppaction://media"/>
            <a:extLst>
              <a:ext uri="{FF2B5EF4-FFF2-40B4-BE49-F238E27FC236}">
                <a16:creationId xmlns:a16="http://schemas.microsoft.com/office/drawing/2014/main" xmlns="" id="{09F4BECC-3499-40D1-BA50-6C795D309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4955" y="248829"/>
            <a:ext cx="609600" cy="609600"/>
          </a:xfrm>
          <a:prstGeom prst="rect">
            <a:avLst/>
          </a:prstGeom>
        </p:spPr>
      </p:pic>
    </p:spTree>
    <p:extLst>
      <p:ext uri="{BB962C8B-B14F-4D97-AF65-F5344CB8AC3E}">
        <p14:creationId xmlns:p14="http://schemas.microsoft.com/office/powerpoint/2010/main" val="157258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15B343B-0037-46FE-BEFB-4B8FCCE00908}"/>
              </a:ext>
            </a:extLst>
          </p:cNvPr>
          <p:cNvPicPr>
            <a:picLocks noChangeAspect="1"/>
          </p:cNvPicPr>
          <p:nvPr/>
        </p:nvPicPr>
        <p:blipFill>
          <a:blip r:embed="rId2"/>
          <a:stretch>
            <a:fillRect/>
          </a:stretch>
        </p:blipFill>
        <p:spPr>
          <a:xfrm>
            <a:off x="1032918" y="2008414"/>
            <a:ext cx="10702516" cy="3686991"/>
          </a:xfrm>
          <a:prstGeom prst="rect">
            <a:avLst/>
          </a:prstGeom>
        </p:spPr>
      </p:pic>
      <p:sp>
        <p:nvSpPr>
          <p:cNvPr id="3" name="TextBox 2">
            <a:extLst>
              <a:ext uri="{FF2B5EF4-FFF2-40B4-BE49-F238E27FC236}">
                <a16:creationId xmlns:a16="http://schemas.microsoft.com/office/drawing/2014/main" xmlns="" id="{C4D61382-51CB-4C47-8640-24BEB9C7CF72}"/>
              </a:ext>
            </a:extLst>
          </p:cNvPr>
          <p:cNvSpPr txBox="1"/>
          <p:nvPr/>
        </p:nvSpPr>
        <p:spPr>
          <a:xfrm>
            <a:off x="1557450" y="1071493"/>
            <a:ext cx="9653451" cy="492443"/>
          </a:xfrm>
          <a:prstGeom prst="rect">
            <a:avLst/>
          </a:prstGeom>
          <a:noFill/>
        </p:spPr>
        <p:txBody>
          <a:bodyPr wrap="square" rtlCol="0">
            <a:spAutoFit/>
          </a:bodyPr>
          <a:lstStyle/>
          <a:p>
            <a:r>
              <a:rPr lang="en-US" sz="2600" dirty="0"/>
              <a:t>Which season is being described?</a:t>
            </a:r>
            <a:endParaRPr lang="en-GB" sz="2600" dirty="0"/>
          </a:p>
        </p:txBody>
      </p:sp>
    </p:spTree>
    <p:extLst>
      <p:ext uri="{BB962C8B-B14F-4D97-AF65-F5344CB8AC3E}">
        <p14:creationId xmlns:p14="http://schemas.microsoft.com/office/powerpoint/2010/main" val="2533930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0" y="1809206"/>
            <a:ext cx="5615363" cy="1809205"/>
          </a:xfrm>
          <a:prstGeom prst="rect">
            <a:avLst/>
          </a:prstGeom>
        </p:spPr>
      </p:pic>
      <p:pic>
        <p:nvPicPr>
          <p:cNvPr id="3" name="Picture 2"/>
          <p:cNvPicPr>
            <a:picLocks noChangeAspect="1"/>
          </p:cNvPicPr>
          <p:nvPr/>
        </p:nvPicPr>
        <p:blipFill>
          <a:blip r:embed="rId3"/>
          <a:stretch>
            <a:fillRect/>
          </a:stretch>
        </p:blipFill>
        <p:spPr>
          <a:xfrm>
            <a:off x="6330861" y="3428999"/>
            <a:ext cx="5428667" cy="2841171"/>
          </a:xfrm>
          <a:prstGeom prst="rect">
            <a:avLst/>
          </a:prstGeom>
        </p:spPr>
      </p:pic>
      <p:pic>
        <p:nvPicPr>
          <p:cNvPr id="4" name="Picture 3"/>
          <p:cNvPicPr>
            <a:picLocks noChangeAspect="1"/>
          </p:cNvPicPr>
          <p:nvPr/>
        </p:nvPicPr>
        <p:blipFill>
          <a:blip r:embed="rId4"/>
          <a:stretch>
            <a:fillRect/>
          </a:stretch>
        </p:blipFill>
        <p:spPr>
          <a:xfrm>
            <a:off x="92332" y="718100"/>
            <a:ext cx="5394067" cy="6066276"/>
          </a:xfrm>
          <a:prstGeom prst="rect">
            <a:avLst/>
          </a:prstGeom>
        </p:spPr>
      </p:pic>
      <p:sp>
        <p:nvSpPr>
          <p:cNvPr id="5" name="Rectangle 4">
            <a:extLst>
              <a:ext uri="{FF2B5EF4-FFF2-40B4-BE49-F238E27FC236}">
                <a16:creationId xmlns:a16="http://schemas.microsoft.com/office/drawing/2014/main" xmlns="" id="{E89C6085-4774-4F2A-AC8B-D8704978886A}"/>
              </a:ext>
            </a:extLst>
          </p:cNvPr>
          <p:cNvSpPr/>
          <p:nvPr/>
        </p:nvSpPr>
        <p:spPr>
          <a:xfrm>
            <a:off x="325243" y="256435"/>
            <a:ext cx="1157689" cy="461665"/>
          </a:xfrm>
          <a:prstGeom prst="rect">
            <a:avLst/>
          </a:prstGeom>
        </p:spPr>
        <p:txBody>
          <a:bodyPr wrap="none">
            <a:spAutoFit/>
          </a:bodyPr>
          <a:lstStyle/>
          <a:p>
            <a:r>
              <a:rPr lang="en-GB" sz="2400" b="1" u="sng" dirty="0"/>
              <a:t>WEEK </a:t>
            </a:r>
            <a:r>
              <a:rPr lang="en-GB" sz="2400" b="1" u="sng" dirty="0" smtClean="0"/>
              <a:t>2</a:t>
            </a:r>
            <a:endParaRPr lang="en-GB" sz="2400" b="1" u="sng" dirty="0"/>
          </a:p>
        </p:txBody>
      </p:sp>
      <p:sp>
        <p:nvSpPr>
          <p:cNvPr id="6" name="TextBox 5">
            <a:extLst>
              <a:ext uri="{FF2B5EF4-FFF2-40B4-BE49-F238E27FC236}">
                <a16:creationId xmlns:a16="http://schemas.microsoft.com/office/drawing/2014/main" xmlns="" id="{7E46B3D4-E9E3-4219-BFC0-12E4D542299B}"/>
              </a:ext>
            </a:extLst>
          </p:cNvPr>
          <p:cNvSpPr txBox="1"/>
          <p:nvPr/>
        </p:nvSpPr>
        <p:spPr>
          <a:xfrm>
            <a:off x="6533013" y="9861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029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D2E235-FDBB-44F7-B485-AC1E92AF60D9}"/>
              </a:ext>
            </a:extLst>
          </p:cNvPr>
          <p:cNvPicPr>
            <a:picLocks noChangeAspect="1"/>
          </p:cNvPicPr>
          <p:nvPr/>
        </p:nvPicPr>
        <p:blipFill>
          <a:blip r:embed="rId2"/>
          <a:stretch>
            <a:fillRect/>
          </a:stretch>
        </p:blipFill>
        <p:spPr>
          <a:xfrm>
            <a:off x="459920" y="1338943"/>
            <a:ext cx="11610975" cy="5257800"/>
          </a:xfrm>
          <a:prstGeom prst="rect">
            <a:avLst/>
          </a:prstGeom>
        </p:spPr>
      </p:pic>
      <p:sp>
        <p:nvSpPr>
          <p:cNvPr id="3" name="TextBox 2">
            <a:extLst>
              <a:ext uri="{FF2B5EF4-FFF2-40B4-BE49-F238E27FC236}">
                <a16:creationId xmlns:a16="http://schemas.microsoft.com/office/drawing/2014/main" xmlns="" id="{465AB0E9-15E0-4BD1-91DE-6C38B63946E8}"/>
              </a:ext>
            </a:extLst>
          </p:cNvPr>
          <p:cNvSpPr txBox="1"/>
          <p:nvPr/>
        </p:nvSpPr>
        <p:spPr>
          <a:xfrm>
            <a:off x="459920" y="553878"/>
            <a:ext cx="10567852" cy="492443"/>
          </a:xfrm>
          <a:prstGeom prst="rect">
            <a:avLst/>
          </a:prstGeom>
          <a:noFill/>
        </p:spPr>
        <p:txBody>
          <a:bodyPr wrap="square" rtlCol="0">
            <a:spAutoFit/>
          </a:bodyPr>
          <a:lstStyle/>
          <a:p>
            <a:r>
              <a:rPr lang="en-US" sz="2600" dirty="0"/>
              <a:t>Match up the pictures with the countries listed on the right hand side. </a:t>
            </a:r>
            <a:endParaRPr lang="en-GB" sz="2600" dirty="0"/>
          </a:p>
        </p:txBody>
      </p:sp>
    </p:spTree>
    <p:extLst>
      <p:ext uri="{BB962C8B-B14F-4D97-AF65-F5344CB8AC3E}">
        <p14:creationId xmlns:p14="http://schemas.microsoft.com/office/powerpoint/2010/main" val="3824270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1609</TotalTime>
  <Words>740</Words>
  <Application>Microsoft Office PowerPoint</Application>
  <PresentationFormat>Widescreen</PresentationFormat>
  <Paragraphs>61</Paragraphs>
  <Slides>30</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42</cp:revision>
  <dcterms:created xsi:type="dcterms:W3CDTF">2021-09-01T11:16:35Z</dcterms:created>
  <dcterms:modified xsi:type="dcterms:W3CDTF">2023-01-19T11:42:02Z</dcterms:modified>
</cp:coreProperties>
</file>