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65" r:id="rId6"/>
    <p:sldId id="258" r:id="rId7"/>
    <p:sldId id="267" r:id="rId8"/>
    <p:sldId id="266" r:id="rId9"/>
    <p:sldId id="268" r:id="rId10"/>
    <p:sldId id="260" r:id="rId11"/>
    <p:sldId id="285" r:id="rId12"/>
    <p:sldId id="286" r:id="rId13"/>
    <p:sldId id="261" r:id="rId14"/>
    <p:sldId id="262"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9" autoAdjust="0"/>
    <p:restoredTop sz="94660"/>
  </p:normalViewPr>
  <p:slideViewPr>
    <p:cSldViewPr snapToGrid="0">
      <p:cViewPr varScale="1">
        <p:scale>
          <a:sx n="92" d="100"/>
          <a:sy n="92" d="100"/>
        </p:scale>
        <p:origin x="1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quizlet.com/_6o40gr?x=1jqt&amp;i=1jjrw5"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quizlet.com/_6k2uua?x=1jqt&amp;i=1jjrw5"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wordreference.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5</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chapter 4</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1849" y="123062"/>
            <a:ext cx="7050151" cy="1688585"/>
          </a:xfrm>
          <a:prstGeom prst="rect">
            <a:avLst/>
          </a:prstGeom>
        </p:spPr>
      </p:pic>
      <p:pic>
        <p:nvPicPr>
          <p:cNvPr id="3" name="Picture 2"/>
          <p:cNvPicPr>
            <a:picLocks noChangeAspect="1"/>
          </p:cNvPicPr>
          <p:nvPr/>
        </p:nvPicPr>
        <p:blipFill>
          <a:blip r:embed="rId3"/>
          <a:stretch>
            <a:fillRect/>
          </a:stretch>
        </p:blipFill>
        <p:spPr>
          <a:xfrm>
            <a:off x="5417017" y="2062079"/>
            <a:ext cx="6774983" cy="4396778"/>
          </a:xfrm>
          <a:prstGeom prst="rect">
            <a:avLst/>
          </a:prstGeom>
        </p:spPr>
      </p:pic>
      <p:sp>
        <p:nvSpPr>
          <p:cNvPr id="4" name="Title 1">
            <a:extLst>
              <a:ext uri="{FF2B5EF4-FFF2-40B4-BE49-F238E27FC236}">
                <a16:creationId xmlns:a16="http://schemas.microsoft.com/office/drawing/2014/main" xmlns="" id="{9CE7C197-1ACE-4A45-A27A-C317ECA284B4}"/>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a:t>
            </a:r>
          </a:p>
          <a:p>
            <a:r>
              <a:rPr lang="en-US" sz="2400" b="1" dirty="0"/>
              <a:t> vocab</a:t>
            </a:r>
            <a:endParaRPr lang="en-GB" sz="2400" b="1" dirty="0"/>
          </a:p>
        </p:txBody>
      </p:sp>
      <p:sp>
        <p:nvSpPr>
          <p:cNvPr id="5" name="TextBox 4">
            <a:extLst>
              <a:ext uri="{FF2B5EF4-FFF2-40B4-BE49-F238E27FC236}">
                <a16:creationId xmlns:a16="http://schemas.microsoft.com/office/drawing/2014/main" xmlns="" id="{E10D57FD-0CCA-4BD9-A19C-B5FB03E92779}"/>
              </a:ext>
            </a:extLst>
          </p:cNvPr>
          <p:cNvSpPr txBox="1"/>
          <p:nvPr/>
        </p:nvSpPr>
        <p:spPr>
          <a:xfrm>
            <a:off x="109545" y="1669039"/>
            <a:ext cx="3925426" cy="2123658"/>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216262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AA62B0-0390-4A58-A932-E600F80FB289}"/>
              </a:ext>
            </a:extLst>
          </p:cNvPr>
          <p:cNvPicPr>
            <a:picLocks noChangeAspect="1"/>
          </p:cNvPicPr>
          <p:nvPr/>
        </p:nvPicPr>
        <p:blipFill>
          <a:blip r:embed="rId2"/>
          <a:stretch>
            <a:fillRect/>
          </a:stretch>
        </p:blipFill>
        <p:spPr>
          <a:xfrm>
            <a:off x="6096000" y="394380"/>
            <a:ext cx="5381625" cy="4124325"/>
          </a:xfrm>
          <a:prstGeom prst="rect">
            <a:avLst/>
          </a:prstGeom>
        </p:spPr>
      </p:pic>
      <p:sp>
        <p:nvSpPr>
          <p:cNvPr id="3" name="TextBox 2">
            <a:extLst>
              <a:ext uri="{FF2B5EF4-FFF2-40B4-BE49-F238E27FC236}">
                <a16:creationId xmlns:a16="http://schemas.microsoft.com/office/drawing/2014/main" xmlns="" id="{F35A708E-F6FE-4D2B-9C61-C7D0F77E6617}"/>
              </a:ext>
            </a:extLst>
          </p:cNvPr>
          <p:cNvSpPr txBox="1"/>
          <p:nvPr/>
        </p:nvSpPr>
        <p:spPr>
          <a:xfrm>
            <a:off x="319311" y="1192706"/>
            <a:ext cx="3265717" cy="769441"/>
          </a:xfrm>
          <a:prstGeom prst="rect">
            <a:avLst/>
          </a:prstGeom>
          <a:noFill/>
        </p:spPr>
        <p:txBody>
          <a:bodyPr wrap="square" rtlCol="0">
            <a:spAutoFit/>
          </a:bodyPr>
          <a:lstStyle/>
          <a:p>
            <a:r>
              <a:rPr lang="en-US" sz="2200" dirty="0"/>
              <a:t>Match up the French and the English sentences.</a:t>
            </a:r>
            <a:endParaRPr lang="en-GB" sz="2200" dirty="0"/>
          </a:p>
        </p:txBody>
      </p:sp>
    </p:spTree>
    <p:extLst>
      <p:ext uri="{BB962C8B-B14F-4D97-AF65-F5344CB8AC3E}">
        <p14:creationId xmlns:p14="http://schemas.microsoft.com/office/powerpoint/2010/main" val="228362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48BDA3B-26D8-427E-818E-B4032E75E298}"/>
              </a:ext>
            </a:extLst>
          </p:cNvPr>
          <p:cNvPicPr>
            <a:picLocks noChangeAspect="1"/>
          </p:cNvPicPr>
          <p:nvPr/>
        </p:nvPicPr>
        <p:blipFill>
          <a:blip r:embed="rId2"/>
          <a:stretch>
            <a:fillRect/>
          </a:stretch>
        </p:blipFill>
        <p:spPr>
          <a:xfrm>
            <a:off x="5113110" y="490537"/>
            <a:ext cx="6695026" cy="4270149"/>
          </a:xfrm>
          <a:prstGeom prst="rect">
            <a:avLst/>
          </a:prstGeom>
        </p:spPr>
      </p:pic>
      <p:sp>
        <p:nvSpPr>
          <p:cNvPr id="3" name="TextBox 2">
            <a:extLst>
              <a:ext uri="{FF2B5EF4-FFF2-40B4-BE49-F238E27FC236}">
                <a16:creationId xmlns:a16="http://schemas.microsoft.com/office/drawing/2014/main" xmlns="" id="{13D2F9AB-9ACF-4F0A-807F-B188C94B4759}"/>
              </a:ext>
            </a:extLst>
          </p:cNvPr>
          <p:cNvSpPr txBox="1"/>
          <p:nvPr/>
        </p:nvSpPr>
        <p:spPr>
          <a:xfrm>
            <a:off x="319311" y="1570078"/>
            <a:ext cx="4688118" cy="1785104"/>
          </a:xfrm>
          <a:prstGeom prst="rect">
            <a:avLst/>
          </a:prstGeom>
          <a:noFill/>
        </p:spPr>
        <p:txBody>
          <a:bodyPr wrap="square" rtlCol="0">
            <a:spAutoFit/>
          </a:bodyPr>
          <a:lstStyle/>
          <a:p>
            <a:r>
              <a:rPr lang="en-US" sz="2200" dirty="0"/>
              <a:t>Use the sentences in these boxes to make a conversation between 2 people. Translate your conversation into English. Please write a minimum of 3 conversations.</a:t>
            </a:r>
            <a:endParaRPr lang="en-GB" sz="2200" dirty="0"/>
          </a:p>
        </p:txBody>
      </p:sp>
      <p:sp>
        <p:nvSpPr>
          <p:cNvPr id="5" name="Rectangle 4">
            <a:hlinkClick r:id="rId3"/>
            <a:extLst>
              <a:ext uri="{FF2B5EF4-FFF2-40B4-BE49-F238E27FC236}">
                <a16:creationId xmlns:a16="http://schemas.microsoft.com/office/drawing/2014/main" xmlns="" id="{C669FECD-46BC-43B6-BEC5-BAB3F1A29869}"/>
              </a:ext>
            </a:extLst>
          </p:cNvPr>
          <p:cNvSpPr/>
          <p:nvPr/>
        </p:nvSpPr>
        <p:spPr>
          <a:xfrm>
            <a:off x="4773478" y="5755787"/>
            <a:ext cx="4473853" cy="369332"/>
          </a:xfrm>
          <a:prstGeom prst="rect">
            <a:avLst/>
          </a:prstGeom>
        </p:spPr>
        <p:txBody>
          <a:bodyPr wrap="none">
            <a:spAutoFit/>
          </a:bodyPr>
          <a:lstStyle/>
          <a:p>
            <a:r>
              <a:rPr lang="en-GB" dirty="0">
                <a:solidFill>
                  <a:srgbClr val="303545"/>
                </a:solidFill>
                <a:latin typeface="hurme_no2-webfont"/>
              </a:rPr>
              <a:t>https://quizlet.com/_6o40gr?x=1jqt&amp;i=1jjrw5</a:t>
            </a:r>
            <a:endParaRPr lang="en-GB" dirty="0"/>
          </a:p>
        </p:txBody>
      </p:sp>
      <p:sp>
        <p:nvSpPr>
          <p:cNvPr id="6" name="TextBox 5">
            <a:extLst>
              <a:ext uri="{FF2B5EF4-FFF2-40B4-BE49-F238E27FC236}">
                <a16:creationId xmlns:a16="http://schemas.microsoft.com/office/drawing/2014/main" xmlns="" id="{79467350-1F32-4117-B693-8B86FF761B21}"/>
              </a:ext>
            </a:extLst>
          </p:cNvPr>
          <p:cNvSpPr txBox="1"/>
          <p:nvPr/>
        </p:nvSpPr>
        <p:spPr>
          <a:xfrm>
            <a:off x="85360" y="5555733"/>
            <a:ext cx="4688118" cy="769441"/>
          </a:xfrm>
          <a:prstGeom prst="rect">
            <a:avLst/>
          </a:prstGeom>
          <a:noFill/>
        </p:spPr>
        <p:txBody>
          <a:bodyPr wrap="square" rtlCol="0">
            <a:spAutoFit/>
          </a:bodyPr>
          <a:lstStyle/>
          <a:p>
            <a:r>
              <a:rPr lang="en-US" sz="2200" dirty="0"/>
              <a:t>Click the link and play some of the </a:t>
            </a:r>
            <a:r>
              <a:rPr lang="en-US" sz="2200" dirty="0" err="1"/>
              <a:t>quizlet</a:t>
            </a:r>
            <a:r>
              <a:rPr lang="en-US" sz="2200" dirty="0"/>
              <a:t> games to revise the vocab.</a:t>
            </a:r>
            <a:endParaRPr lang="en-GB" sz="2200" dirty="0"/>
          </a:p>
        </p:txBody>
      </p:sp>
    </p:spTree>
    <p:extLst>
      <p:ext uri="{BB962C8B-B14F-4D97-AF65-F5344CB8AC3E}">
        <p14:creationId xmlns:p14="http://schemas.microsoft.com/office/powerpoint/2010/main" val="120846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395" y="1197528"/>
            <a:ext cx="7932960" cy="3816185"/>
          </a:xfrm>
          <a:prstGeom prst="rect">
            <a:avLst/>
          </a:prstGeom>
        </p:spPr>
      </p:pic>
      <p:pic>
        <p:nvPicPr>
          <p:cNvPr id="3" name="Picture 2"/>
          <p:cNvPicPr>
            <a:picLocks noChangeAspect="1"/>
          </p:cNvPicPr>
          <p:nvPr/>
        </p:nvPicPr>
        <p:blipFill>
          <a:blip r:embed="rId3"/>
          <a:stretch>
            <a:fillRect/>
          </a:stretch>
        </p:blipFill>
        <p:spPr>
          <a:xfrm>
            <a:off x="433395" y="4855389"/>
            <a:ext cx="5414955" cy="2002611"/>
          </a:xfrm>
          <a:prstGeom prst="rect">
            <a:avLst/>
          </a:prstGeom>
        </p:spPr>
      </p:pic>
      <p:sp>
        <p:nvSpPr>
          <p:cNvPr id="4" name="Title 1">
            <a:extLst>
              <a:ext uri="{FF2B5EF4-FFF2-40B4-BE49-F238E27FC236}">
                <a16:creationId xmlns:a16="http://schemas.microsoft.com/office/drawing/2014/main" xmlns="" id="{77A4174D-BEA8-4242-BA47-B13E69122C7B}"/>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a:t>
            </a:r>
            <a:r>
              <a:rPr lang="en-US" sz="2400" b="1" dirty="0" smtClean="0"/>
              <a:t>–vocab</a:t>
            </a:r>
            <a:endParaRPr lang="en-GB" sz="2400" b="1" dirty="0"/>
          </a:p>
        </p:txBody>
      </p:sp>
      <p:sp>
        <p:nvSpPr>
          <p:cNvPr id="5" name="TextBox 4">
            <a:extLst>
              <a:ext uri="{FF2B5EF4-FFF2-40B4-BE49-F238E27FC236}">
                <a16:creationId xmlns:a16="http://schemas.microsoft.com/office/drawing/2014/main" xmlns="" id="{E17C66E2-1441-4757-8F11-ECB08D38D3C0}"/>
              </a:ext>
            </a:extLst>
          </p:cNvPr>
          <p:cNvSpPr txBox="1"/>
          <p:nvPr/>
        </p:nvSpPr>
        <p:spPr>
          <a:xfrm>
            <a:off x="3684104" y="89532"/>
            <a:ext cx="7484338"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6" name="Picture 5">
            <a:extLst>
              <a:ext uri="{FF2B5EF4-FFF2-40B4-BE49-F238E27FC236}">
                <a16:creationId xmlns:a16="http://schemas.microsoft.com/office/drawing/2014/main" xmlns="" id="{8597A251-B826-4F16-97B9-55A2004CBD0C}"/>
              </a:ext>
            </a:extLst>
          </p:cNvPr>
          <p:cNvPicPr>
            <a:picLocks noChangeAspect="1"/>
          </p:cNvPicPr>
          <p:nvPr/>
        </p:nvPicPr>
        <p:blipFill>
          <a:blip r:embed="rId4"/>
          <a:stretch>
            <a:fillRect/>
          </a:stretch>
        </p:blipFill>
        <p:spPr>
          <a:xfrm>
            <a:off x="6598628" y="5067447"/>
            <a:ext cx="5593372" cy="1620220"/>
          </a:xfrm>
          <a:prstGeom prst="rect">
            <a:avLst/>
          </a:prstGeom>
        </p:spPr>
      </p:pic>
    </p:spTree>
    <p:extLst>
      <p:ext uri="{BB962C8B-B14F-4D97-AF65-F5344CB8AC3E}">
        <p14:creationId xmlns:p14="http://schemas.microsoft.com/office/powerpoint/2010/main" val="260748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ABCC656-0641-43FF-A38B-8DD44E8A0E4A}"/>
              </a:ext>
            </a:extLst>
          </p:cNvPr>
          <p:cNvSpPr txBox="1"/>
          <p:nvPr/>
        </p:nvSpPr>
        <p:spPr>
          <a:xfrm>
            <a:off x="8186056" y="2934419"/>
            <a:ext cx="3817258" cy="3139321"/>
          </a:xfrm>
          <a:prstGeom prst="rect">
            <a:avLst/>
          </a:prstGeom>
          <a:noFill/>
        </p:spPr>
        <p:txBody>
          <a:bodyPr wrap="square" rtlCol="0">
            <a:spAutoFit/>
          </a:bodyPr>
          <a:lstStyle/>
          <a:p>
            <a:r>
              <a:rPr lang="en-US" sz="2200" dirty="0"/>
              <a:t>Make a poster using the vocab on the previous slide about what activities you can do in </a:t>
            </a:r>
            <a:r>
              <a:rPr lang="en-US" sz="2200" dirty="0" err="1"/>
              <a:t>Cirencester</a:t>
            </a:r>
            <a:r>
              <a:rPr lang="en-US" sz="2200" dirty="0"/>
              <a:t>, or another town if you prefer. Use the expression ‘on </a:t>
            </a:r>
            <a:r>
              <a:rPr lang="en-US" sz="2200" dirty="0" err="1"/>
              <a:t>peut</a:t>
            </a:r>
            <a:r>
              <a:rPr lang="en-US" sz="2200" dirty="0"/>
              <a:t>’ – ‘you can’. You can also talk about things you cannot do using ‘on ne </a:t>
            </a:r>
            <a:r>
              <a:rPr lang="en-US" sz="2200" dirty="0" err="1"/>
              <a:t>peut</a:t>
            </a:r>
            <a:r>
              <a:rPr lang="en-US" sz="2200" dirty="0"/>
              <a:t> pas’. </a:t>
            </a:r>
            <a:endParaRPr lang="en-GB" sz="2200" dirty="0"/>
          </a:p>
        </p:txBody>
      </p:sp>
      <p:sp>
        <p:nvSpPr>
          <p:cNvPr id="5" name="Text Box 8">
            <a:extLst>
              <a:ext uri="{FF2B5EF4-FFF2-40B4-BE49-F238E27FC236}">
                <a16:creationId xmlns:a16="http://schemas.microsoft.com/office/drawing/2014/main" xmlns="" id="{31B06EE4-3868-4D48-8A12-5C5075112487}"/>
              </a:ext>
            </a:extLst>
          </p:cNvPr>
          <p:cNvSpPr txBox="1"/>
          <p:nvPr/>
        </p:nvSpPr>
        <p:spPr>
          <a:xfrm>
            <a:off x="755577" y="142145"/>
            <a:ext cx="3672408" cy="64087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BE" sz="1600" b="1">
                <a:effectLst/>
                <a:latin typeface="Comic Sans MS" panose="030F0702030302020204" pitchFamily="66" charset="0"/>
                <a:ea typeface="Calibri" panose="020F0502020204030204" pitchFamily="34" charset="0"/>
                <a:cs typeface="Times New Roman" panose="02020603050405020304" pitchFamily="18" charset="0"/>
              </a:rPr>
              <a:t>7. Traduisez</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On peut faire du vélo</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Il y a des magasins</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J’adore le centre commercial</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La ville est jolie</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Où est le château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On peut visiter les musée</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J’aime aller au marché</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Il n’y a pas de patinoire</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Tu veux aller au cinéma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Je vais au café</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Nous allons au parc</a:t>
            </a:r>
            <a:endParaRPr lang="en-GB" sz="2000">
              <a:effectLst/>
              <a:ea typeface="Calibri" panose="020F0502020204030204" pitchFamily="34" charset="0"/>
              <a:cs typeface="Times New Roman" panose="02020603050405020304" pitchFamily="18" charset="0"/>
            </a:endParaRPr>
          </a:p>
          <a:p>
            <a:pPr>
              <a:lnSpc>
                <a:spcPct val="115000"/>
              </a:lnSpc>
              <a:spcAft>
                <a:spcPts val="0"/>
              </a:spcAft>
            </a:pPr>
            <a:r>
              <a:rPr lang="fr-BE" sz="160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a:p>
            <a:pPr>
              <a:lnSpc>
                <a:spcPct val="115000"/>
              </a:lnSpc>
              <a:spcAft>
                <a:spcPts val="1000"/>
              </a:spcAft>
            </a:pPr>
            <a:r>
              <a:rPr lang="fr-BE" sz="2000">
                <a:effectLst/>
                <a:ea typeface="Calibri" panose="020F0502020204030204" pitchFamily="34" charset="0"/>
                <a:cs typeface="Times New Roman" panose="02020603050405020304" pitchFamily="18" charset="0"/>
              </a:rPr>
              <a:t> </a:t>
            </a:r>
            <a:endParaRPr lang="en-GB" sz="200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8D8C9AD8-77BD-47D2-9FAD-B2FC6BEC0D87}"/>
              </a:ext>
            </a:extLst>
          </p:cNvPr>
          <p:cNvSpPr txBox="1"/>
          <p:nvPr/>
        </p:nvSpPr>
        <p:spPr>
          <a:xfrm>
            <a:off x="5014684" y="399539"/>
            <a:ext cx="3817258" cy="1785104"/>
          </a:xfrm>
          <a:prstGeom prst="rect">
            <a:avLst/>
          </a:prstGeom>
          <a:noFill/>
        </p:spPr>
        <p:txBody>
          <a:bodyPr wrap="square" rtlCol="0">
            <a:spAutoFit/>
          </a:bodyPr>
          <a:lstStyle/>
          <a:p>
            <a:r>
              <a:rPr lang="en-US" sz="2200" dirty="0"/>
              <a:t>Translate as many of these sentences as you can. Try to do it without using the notes on the previous slide first, only use them if you need help.</a:t>
            </a:r>
            <a:endParaRPr lang="en-GB" sz="2200" dirty="0"/>
          </a:p>
        </p:txBody>
      </p:sp>
    </p:spTree>
    <p:extLst>
      <p:ext uri="{BB962C8B-B14F-4D97-AF65-F5344CB8AC3E}">
        <p14:creationId xmlns:p14="http://schemas.microsoft.com/office/powerpoint/2010/main" val="25932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4000" y="174980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assessment week. Spend some time revising all of the vocab on these slides, then please contact </a:t>
            </a:r>
            <a:r>
              <a:rPr lang="en-US" sz="2400" b="1" dirty="0" err="1"/>
              <a:t>Mrs</a:t>
            </a:r>
            <a:r>
              <a:rPr lang="en-US" sz="2400" b="1" dirty="0"/>
              <a:t> Millar for the assessment papers. </a:t>
            </a:r>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000" y="619669"/>
            <a:ext cx="3839536" cy="492443"/>
          </a:xfrm>
          <a:prstGeom prst="rect">
            <a:avLst/>
          </a:prstGeom>
          <a:noFill/>
        </p:spPr>
        <p:txBody>
          <a:bodyPr wrap="square" rtlCol="0">
            <a:spAutoFit/>
          </a:bodyPr>
          <a:lstStyle/>
          <a:p>
            <a:r>
              <a:rPr lang="en-GB" sz="2600" b="1" u="sng" dirty="0"/>
              <a:t>WEEK 5 – </a:t>
            </a:r>
          </a:p>
        </p:txBody>
      </p:sp>
      <p:sp>
        <p:nvSpPr>
          <p:cNvPr id="4" name="Rectangle 3">
            <a:hlinkClick r:id="rId3"/>
            <a:extLst>
              <a:ext uri="{FF2B5EF4-FFF2-40B4-BE49-F238E27FC236}">
                <a16:creationId xmlns:a16="http://schemas.microsoft.com/office/drawing/2014/main" xmlns="" id="{5F8F338F-2D26-40E4-B61C-C4CF6E03CDE5}"/>
              </a:ext>
            </a:extLst>
          </p:cNvPr>
          <p:cNvSpPr/>
          <p:nvPr/>
        </p:nvSpPr>
        <p:spPr>
          <a:xfrm>
            <a:off x="4489474" y="5595648"/>
            <a:ext cx="4504310" cy="369332"/>
          </a:xfrm>
          <a:prstGeom prst="rect">
            <a:avLst/>
          </a:prstGeom>
        </p:spPr>
        <p:txBody>
          <a:bodyPr wrap="none">
            <a:spAutoFit/>
          </a:bodyPr>
          <a:lstStyle/>
          <a:p>
            <a:r>
              <a:rPr lang="en-GB" dirty="0">
                <a:solidFill>
                  <a:srgbClr val="303545"/>
                </a:solidFill>
                <a:latin typeface="hurme_no2-webfont"/>
              </a:rPr>
              <a:t>https://quizlet.com/_6k2uua?x=1jqt&amp;i=1jjrw5</a:t>
            </a:r>
            <a:endParaRPr lang="en-GB" dirty="0"/>
          </a:p>
        </p:txBody>
      </p:sp>
      <p:sp>
        <p:nvSpPr>
          <p:cNvPr id="7" name="Title 1">
            <a:extLst>
              <a:ext uri="{FF2B5EF4-FFF2-40B4-BE49-F238E27FC236}">
                <a16:creationId xmlns:a16="http://schemas.microsoft.com/office/drawing/2014/main" xmlns="" id="{DD82C842-AF22-43E6-BD12-15F94D269CE3}"/>
              </a:ext>
            </a:extLst>
          </p:cNvPr>
          <p:cNvSpPr txBox="1">
            <a:spLocks/>
          </p:cNvSpPr>
          <p:nvPr/>
        </p:nvSpPr>
        <p:spPr>
          <a:xfrm>
            <a:off x="204000" y="5411239"/>
            <a:ext cx="4285474" cy="73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Play some games on </a:t>
            </a:r>
            <a:r>
              <a:rPr lang="en-US" sz="2400" b="1" dirty="0" err="1"/>
              <a:t>quizlet</a:t>
            </a:r>
            <a:r>
              <a:rPr lang="en-US" sz="2400" b="1" dirty="0"/>
              <a:t> to help you revise</a:t>
            </a:r>
          </a:p>
        </p:txBody>
      </p:sp>
    </p:spTree>
    <p:extLst>
      <p:ext uri="{BB962C8B-B14F-4D97-AF65-F5344CB8AC3E}">
        <p14:creationId xmlns:p14="http://schemas.microsoft.com/office/powerpoint/2010/main" val="175840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58F109-5288-4449-8D7A-B58C6563D87C}"/>
              </a:ext>
            </a:extLst>
          </p:cNvPr>
          <p:cNvPicPr>
            <a:picLocks noChangeAspect="1"/>
          </p:cNvPicPr>
          <p:nvPr/>
        </p:nvPicPr>
        <p:blipFill>
          <a:blip r:embed="rId2"/>
          <a:stretch>
            <a:fillRect/>
          </a:stretch>
        </p:blipFill>
        <p:spPr>
          <a:xfrm>
            <a:off x="2569028" y="870279"/>
            <a:ext cx="5561185" cy="4587092"/>
          </a:xfrm>
          <a:prstGeom prst="rect">
            <a:avLst/>
          </a:prstGeom>
        </p:spPr>
      </p:pic>
    </p:spTree>
    <p:extLst>
      <p:ext uri="{BB962C8B-B14F-4D97-AF65-F5344CB8AC3E}">
        <p14:creationId xmlns:p14="http://schemas.microsoft.com/office/powerpoint/2010/main" val="11515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7296" y="1453759"/>
            <a:ext cx="6994489" cy="4865234"/>
          </a:xfrm>
          <a:prstGeom prst="rect">
            <a:avLst/>
          </a:prstGeom>
        </p:spPr>
      </p:pic>
      <p:sp>
        <p:nvSpPr>
          <p:cNvPr id="3" name="Title 1">
            <a:extLst>
              <a:ext uri="{FF2B5EF4-FFF2-40B4-BE49-F238E27FC236}">
                <a16:creationId xmlns:a16="http://schemas.microsoft.com/office/drawing/2014/main" xmlns="" id="{6B1A7001-8473-4881-BE59-C65AC9F300A8}"/>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a:t>
            </a:r>
            <a:r>
              <a:rPr lang="en-US" sz="2400" b="1" dirty="0" smtClean="0"/>
              <a:t>–vocab</a:t>
            </a:r>
            <a:endParaRPr lang="en-GB" sz="2400" b="1" dirty="0"/>
          </a:p>
        </p:txBody>
      </p:sp>
      <p:sp>
        <p:nvSpPr>
          <p:cNvPr id="4" name="TextBox 3">
            <a:extLst>
              <a:ext uri="{FF2B5EF4-FFF2-40B4-BE49-F238E27FC236}">
                <a16:creationId xmlns:a16="http://schemas.microsoft.com/office/drawing/2014/main" xmlns="" id="{A7708AA2-A6BD-4C2B-8B5E-FD2E553FAD11}"/>
              </a:ext>
            </a:extLst>
          </p:cNvPr>
          <p:cNvSpPr txBox="1"/>
          <p:nvPr/>
        </p:nvSpPr>
        <p:spPr>
          <a:xfrm>
            <a:off x="3327296" y="232125"/>
            <a:ext cx="7484338"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211324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20B9B8F-CD6C-421E-BA9A-5D5868F5DA35}"/>
              </a:ext>
            </a:extLst>
          </p:cNvPr>
          <p:cNvPicPr>
            <a:picLocks noChangeAspect="1"/>
          </p:cNvPicPr>
          <p:nvPr/>
        </p:nvPicPr>
        <p:blipFill>
          <a:blip r:embed="rId4"/>
          <a:stretch>
            <a:fillRect/>
          </a:stretch>
        </p:blipFill>
        <p:spPr>
          <a:xfrm>
            <a:off x="6433004" y="205013"/>
            <a:ext cx="5276850" cy="4038600"/>
          </a:xfrm>
          <a:prstGeom prst="rect">
            <a:avLst/>
          </a:prstGeom>
        </p:spPr>
      </p:pic>
      <p:sp>
        <p:nvSpPr>
          <p:cNvPr id="3" name="TextBox 2">
            <a:extLst>
              <a:ext uri="{FF2B5EF4-FFF2-40B4-BE49-F238E27FC236}">
                <a16:creationId xmlns:a16="http://schemas.microsoft.com/office/drawing/2014/main" xmlns="" id="{33A35676-EFD8-4AA5-9FB4-A3E3FEA35F84}"/>
              </a:ext>
            </a:extLst>
          </p:cNvPr>
          <p:cNvSpPr txBox="1"/>
          <p:nvPr/>
        </p:nvSpPr>
        <p:spPr>
          <a:xfrm>
            <a:off x="192210" y="439209"/>
            <a:ext cx="5276850" cy="1785104"/>
          </a:xfrm>
          <a:prstGeom prst="rect">
            <a:avLst/>
          </a:prstGeom>
          <a:noFill/>
        </p:spPr>
        <p:txBody>
          <a:bodyPr wrap="square" rtlCol="0">
            <a:spAutoFit/>
          </a:bodyPr>
          <a:lstStyle/>
          <a:p>
            <a:r>
              <a:rPr lang="en-GB" sz="2200" dirty="0"/>
              <a:t>Copy out the sentences on this slide and translate them into English. Use the vocab on the previous slide to help you.</a:t>
            </a:r>
          </a:p>
          <a:p>
            <a:endParaRPr lang="en-US" sz="2200" dirty="0"/>
          </a:p>
          <a:p>
            <a:r>
              <a:rPr lang="en-US" sz="2200" dirty="0"/>
              <a:t>-</a:t>
            </a:r>
            <a:r>
              <a:rPr lang="en-GB" sz="2200" dirty="0"/>
              <a:t> Dans ma </a:t>
            </a:r>
            <a:r>
              <a:rPr lang="en-GB" sz="2200" dirty="0" err="1"/>
              <a:t>ville</a:t>
            </a:r>
            <a:r>
              <a:rPr lang="en-GB" sz="2200" dirty="0"/>
              <a:t> = in my town</a:t>
            </a:r>
          </a:p>
        </p:txBody>
      </p:sp>
      <p:pic>
        <p:nvPicPr>
          <p:cNvPr id="4" name="19 Track 19">
            <a:hlinkClick r:id="" action="ppaction://media"/>
            <a:extLst>
              <a:ext uri="{FF2B5EF4-FFF2-40B4-BE49-F238E27FC236}">
                <a16:creationId xmlns:a16="http://schemas.microsoft.com/office/drawing/2014/main" xmlns="" id="{0075310B-FAF5-434A-BF71-2449ECF538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30635" y="3938813"/>
            <a:ext cx="609600" cy="609600"/>
          </a:xfrm>
          <a:prstGeom prst="rect">
            <a:avLst/>
          </a:prstGeom>
        </p:spPr>
      </p:pic>
      <p:sp>
        <p:nvSpPr>
          <p:cNvPr id="5" name="TextBox 4">
            <a:extLst>
              <a:ext uri="{FF2B5EF4-FFF2-40B4-BE49-F238E27FC236}">
                <a16:creationId xmlns:a16="http://schemas.microsoft.com/office/drawing/2014/main" xmlns="" id="{A2F9D69B-83FC-4E7D-98D4-C5C93132331F}"/>
              </a:ext>
            </a:extLst>
          </p:cNvPr>
          <p:cNvSpPr txBox="1"/>
          <p:nvPr/>
        </p:nvSpPr>
        <p:spPr>
          <a:xfrm>
            <a:off x="192210" y="3239220"/>
            <a:ext cx="5276850" cy="1107996"/>
          </a:xfrm>
          <a:prstGeom prst="rect">
            <a:avLst/>
          </a:prstGeom>
          <a:noFill/>
        </p:spPr>
        <p:txBody>
          <a:bodyPr wrap="square" rtlCol="0">
            <a:spAutoFit/>
          </a:bodyPr>
          <a:lstStyle/>
          <a:p>
            <a:r>
              <a:rPr lang="en-US" sz="2200" dirty="0"/>
              <a:t>Listen to this clip and make a list of things that there are and things that there are not in the town.</a:t>
            </a:r>
            <a:endParaRPr lang="en-GB" sz="2200" dirty="0"/>
          </a:p>
        </p:txBody>
      </p:sp>
      <p:sp>
        <p:nvSpPr>
          <p:cNvPr id="6" name="TextBox 5">
            <a:extLst>
              <a:ext uri="{FF2B5EF4-FFF2-40B4-BE49-F238E27FC236}">
                <a16:creationId xmlns:a16="http://schemas.microsoft.com/office/drawing/2014/main" xmlns="" id="{C5CCE6A5-FDE6-4B12-BB30-C4596FE9AAA5}"/>
              </a:ext>
            </a:extLst>
          </p:cNvPr>
          <p:cNvSpPr txBox="1"/>
          <p:nvPr/>
        </p:nvSpPr>
        <p:spPr>
          <a:xfrm>
            <a:off x="192210" y="5362123"/>
            <a:ext cx="5276850" cy="769441"/>
          </a:xfrm>
          <a:prstGeom prst="rect">
            <a:avLst/>
          </a:prstGeom>
          <a:noFill/>
        </p:spPr>
        <p:txBody>
          <a:bodyPr wrap="square" rtlCol="0">
            <a:spAutoFit/>
          </a:bodyPr>
          <a:lstStyle/>
          <a:p>
            <a:r>
              <a:rPr lang="en-US" sz="2200" dirty="0"/>
              <a:t>Make a poster about a town, draw and label the things that you can find there.</a:t>
            </a:r>
            <a:endParaRPr lang="en-GB" sz="2200" dirty="0"/>
          </a:p>
        </p:txBody>
      </p:sp>
    </p:spTree>
    <p:extLst>
      <p:ext uri="{BB962C8B-B14F-4D97-AF65-F5344CB8AC3E}">
        <p14:creationId xmlns:p14="http://schemas.microsoft.com/office/powerpoint/2010/main" val="2697014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2CC1640-71A5-4B59-8A16-6D489633DEAA}"/>
              </a:ext>
            </a:extLst>
          </p:cNvPr>
          <p:cNvPicPr>
            <a:picLocks noChangeAspect="1"/>
          </p:cNvPicPr>
          <p:nvPr/>
        </p:nvPicPr>
        <p:blipFill>
          <a:blip r:embed="rId2"/>
          <a:stretch>
            <a:fillRect/>
          </a:stretch>
        </p:blipFill>
        <p:spPr>
          <a:xfrm>
            <a:off x="1154566" y="2068965"/>
            <a:ext cx="8315325" cy="3667125"/>
          </a:xfrm>
          <a:prstGeom prst="rect">
            <a:avLst/>
          </a:prstGeom>
        </p:spPr>
      </p:pic>
      <p:sp>
        <p:nvSpPr>
          <p:cNvPr id="3" name="TextBox 2">
            <a:extLst>
              <a:ext uri="{FF2B5EF4-FFF2-40B4-BE49-F238E27FC236}">
                <a16:creationId xmlns:a16="http://schemas.microsoft.com/office/drawing/2014/main" xmlns="" id="{914BCB7F-CC21-468B-A53A-79E1020D6ED2}"/>
              </a:ext>
            </a:extLst>
          </p:cNvPr>
          <p:cNvSpPr txBox="1"/>
          <p:nvPr/>
        </p:nvSpPr>
        <p:spPr>
          <a:xfrm>
            <a:off x="395410" y="568592"/>
            <a:ext cx="5276850" cy="769441"/>
          </a:xfrm>
          <a:prstGeom prst="rect">
            <a:avLst/>
          </a:prstGeom>
          <a:noFill/>
        </p:spPr>
        <p:txBody>
          <a:bodyPr wrap="square" rtlCol="0">
            <a:spAutoFit/>
          </a:bodyPr>
          <a:lstStyle/>
          <a:p>
            <a:r>
              <a:rPr lang="en-US" sz="2200" dirty="0"/>
              <a:t>Play some games in the ‘</a:t>
            </a:r>
            <a:r>
              <a:rPr lang="en-US" sz="2200" dirty="0" err="1"/>
              <a:t>en</a:t>
            </a:r>
            <a:r>
              <a:rPr lang="en-US" sz="2200" dirty="0"/>
              <a:t> </a:t>
            </a:r>
            <a:r>
              <a:rPr lang="en-US" sz="2200" dirty="0" err="1"/>
              <a:t>ville</a:t>
            </a:r>
            <a:r>
              <a:rPr lang="en-US" sz="2200" dirty="0"/>
              <a:t>’ section on </a:t>
            </a:r>
            <a:r>
              <a:rPr lang="en-US" sz="2200" dirty="0" err="1"/>
              <a:t>linguascope</a:t>
            </a:r>
            <a:r>
              <a:rPr lang="en-US" sz="2200" dirty="0"/>
              <a:t>.</a:t>
            </a:r>
            <a:endParaRPr lang="en-GB" sz="2200" dirty="0"/>
          </a:p>
        </p:txBody>
      </p:sp>
      <p:sp>
        <p:nvSpPr>
          <p:cNvPr id="4" name="Oval 3">
            <a:extLst>
              <a:ext uri="{FF2B5EF4-FFF2-40B4-BE49-F238E27FC236}">
                <a16:creationId xmlns:a16="http://schemas.microsoft.com/office/drawing/2014/main" xmlns="" id="{BC1A07BB-03C1-4451-9F4D-4C4CF1E45203}"/>
              </a:ext>
            </a:extLst>
          </p:cNvPr>
          <p:cNvSpPr/>
          <p:nvPr/>
        </p:nvSpPr>
        <p:spPr>
          <a:xfrm>
            <a:off x="6397898" y="3429000"/>
            <a:ext cx="1367245" cy="13164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856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4481" y="1525298"/>
            <a:ext cx="7794853" cy="4291694"/>
          </a:xfrm>
          <a:prstGeom prst="rect">
            <a:avLst/>
          </a:prstGeom>
        </p:spPr>
      </p:pic>
      <p:pic>
        <p:nvPicPr>
          <p:cNvPr id="3" name="Picture 2"/>
          <p:cNvPicPr>
            <a:picLocks noChangeAspect="1"/>
          </p:cNvPicPr>
          <p:nvPr/>
        </p:nvPicPr>
        <p:blipFill>
          <a:blip r:embed="rId3"/>
          <a:stretch>
            <a:fillRect/>
          </a:stretch>
        </p:blipFill>
        <p:spPr>
          <a:xfrm>
            <a:off x="2944481" y="5816992"/>
            <a:ext cx="6066623" cy="808883"/>
          </a:xfrm>
          <a:prstGeom prst="rect">
            <a:avLst/>
          </a:prstGeom>
        </p:spPr>
      </p:pic>
      <p:sp>
        <p:nvSpPr>
          <p:cNvPr id="4" name="Title 1">
            <a:extLst>
              <a:ext uri="{FF2B5EF4-FFF2-40B4-BE49-F238E27FC236}">
                <a16:creationId xmlns:a16="http://schemas.microsoft.com/office/drawing/2014/main" xmlns="" id="{76C59997-4D23-4FBF-B2C3-AA8478F634D6}"/>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a:t>
            </a:r>
            <a:r>
              <a:rPr lang="en-US" sz="2400" b="1" dirty="0" smtClean="0"/>
              <a:t>–vocab</a:t>
            </a:r>
            <a:endParaRPr lang="en-GB" sz="2400" b="1" dirty="0"/>
          </a:p>
        </p:txBody>
      </p:sp>
      <p:sp>
        <p:nvSpPr>
          <p:cNvPr id="5" name="TextBox 4">
            <a:extLst>
              <a:ext uri="{FF2B5EF4-FFF2-40B4-BE49-F238E27FC236}">
                <a16:creationId xmlns:a16="http://schemas.microsoft.com/office/drawing/2014/main" xmlns="" id="{7A6E2188-F92C-40C8-BA17-81CC84CB5C75}"/>
              </a:ext>
            </a:extLst>
          </p:cNvPr>
          <p:cNvSpPr txBox="1"/>
          <p:nvPr/>
        </p:nvSpPr>
        <p:spPr>
          <a:xfrm>
            <a:off x="3327296" y="232125"/>
            <a:ext cx="7484338" cy="1107996"/>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254839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6B6EC70-FC59-402A-886A-E968B4222753}"/>
              </a:ext>
            </a:extLst>
          </p:cNvPr>
          <p:cNvPicPr>
            <a:picLocks noChangeAspect="1"/>
          </p:cNvPicPr>
          <p:nvPr/>
        </p:nvPicPr>
        <p:blipFill>
          <a:blip r:embed="rId2"/>
          <a:stretch>
            <a:fillRect/>
          </a:stretch>
        </p:blipFill>
        <p:spPr>
          <a:xfrm>
            <a:off x="6096000" y="376918"/>
            <a:ext cx="4191000" cy="1924050"/>
          </a:xfrm>
          <a:prstGeom prst="rect">
            <a:avLst/>
          </a:prstGeom>
        </p:spPr>
      </p:pic>
      <p:sp>
        <p:nvSpPr>
          <p:cNvPr id="3" name="TextBox 2">
            <a:extLst>
              <a:ext uri="{FF2B5EF4-FFF2-40B4-BE49-F238E27FC236}">
                <a16:creationId xmlns:a16="http://schemas.microsoft.com/office/drawing/2014/main" xmlns="" id="{F72C8EB0-BF1E-493F-88EB-EB3F98DBE5CF}"/>
              </a:ext>
            </a:extLst>
          </p:cNvPr>
          <p:cNvSpPr txBox="1"/>
          <p:nvPr/>
        </p:nvSpPr>
        <p:spPr>
          <a:xfrm>
            <a:off x="638627" y="784945"/>
            <a:ext cx="4383316" cy="1446550"/>
          </a:xfrm>
          <a:prstGeom prst="rect">
            <a:avLst/>
          </a:prstGeom>
          <a:noFill/>
        </p:spPr>
        <p:txBody>
          <a:bodyPr wrap="square" rtlCol="0">
            <a:spAutoFit/>
          </a:bodyPr>
          <a:lstStyle/>
          <a:p>
            <a:r>
              <a:rPr lang="en-US" sz="2200" dirty="0"/>
              <a:t>Copy and translate the following </a:t>
            </a:r>
            <a:r>
              <a:rPr lang="en-US" sz="2200" dirty="0" err="1"/>
              <a:t>opnions</a:t>
            </a:r>
            <a:r>
              <a:rPr lang="en-US" sz="2200" dirty="0"/>
              <a:t> into your book. Use the previous slide to help you with the translations.</a:t>
            </a:r>
            <a:endParaRPr lang="en-GB" sz="2200" dirty="0"/>
          </a:p>
        </p:txBody>
      </p:sp>
      <p:sp>
        <p:nvSpPr>
          <p:cNvPr id="4" name="TextBox 3">
            <a:extLst>
              <a:ext uri="{FF2B5EF4-FFF2-40B4-BE49-F238E27FC236}">
                <a16:creationId xmlns:a16="http://schemas.microsoft.com/office/drawing/2014/main" xmlns="" id="{F415490A-6027-4F78-B7D5-97B35102EA1C}"/>
              </a:ext>
            </a:extLst>
          </p:cNvPr>
          <p:cNvSpPr txBox="1"/>
          <p:nvPr/>
        </p:nvSpPr>
        <p:spPr>
          <a:xfrm>
            <a:off x="638627" y="3564677"/>
            <a:ext cx="4383316" cy="2123658"/>
          </a:xfrm>
          <a:prstGeom prst="rect">
            <a:avLst/>
          </a:prstGeom>
          <a:noFill/>
        </p:spPr>
        <p:txBody>
          <a:bodyPr wrap="square" rtlCol="0">
            <a:spAutoFit/>
          </a:bodyPr>
          <a:lstStyle/>
          <a:p>
            <a:r>
              <a:rPr lang="en-US" sz="2200" dirty="0"/>
              <a:t>Use the website </a:t>
            </a:r>
            <a:r>
              <a:rPr lang="en-US" sz="2200" dirty="0">
                <a:hlinkClick r:id="rId3"/>
              </a:rPr>
              <a:t>www.wordreference.com</a:t>
            </a:r>
            <a:r>
              <a:rPr lang="en-US" sz="2200" dirty="0"/>
              <a:t> (or a dictionary if you have one) to come up with a list of at least 10 other adjectives in French that you can use to describe a town.</a:t>
            </a:r>
            <a:endParaRPr lang="en-GB" sz="2200" dirty="0"/>
          </a:p>
        </p:txBody>
      </p:sp>
    </p:spTree>
    <p:extLst>
      <p:ext uri="{BB962C8B-B14F-4D97-AF65-F5344CB8AC3E}">
        <p14:creationId xmlns:p14="http://schemas.microsoft.com/office/powerpoint/2010/main" val="364844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BD61922-10E6-48BC-87CB-EDFB29A25DA3}"/>
              </a:ext>
            </a:extLst>
          </p:cNvPr>
          <p:cNvPicPr>
            <a:picLocks noChangeAspect="1"/>
          </p:cNvPicPr>
          <p:nvPr/>
        </p:nvPicPr>
        <p:blipFill rotWithShape="1">
          <a:blip r:embed="rId2" cstate="print"/>
          <a:srcRect l="5581" t="9375" r="4464" b="9673"/>
          <a:stretch/>
        </p:blipFill>
        <p:spPr>
          <a:xfrm>
            <a:off x="4448631" y="835444"/>
            <a:ext cx="7424057" cy="5187111"/>
          </a:xfrm>
          <a:prstGeom prst="rect">
            <a:avLst/>
          </a:prstGeom>
        </p:spPr>
      </p:pic>
      <p:sp>
        <p:nvSpPr>
          <p:cNvPr id="3" name="TextBox 2">
            <a:extLst>
              <a:ext uri="{FF2B5EF4-FFF2-40B4-BE49-F238E27FC236}">
                <a16:creationId xmlns:a16="http://schemas.microsoft.com/office/drawing/2014/main" xmlns="" id="{1B3F025E-8BDB-47B6-986B-B79BD1D2A723}"/>
              </a:ext>
            </a:extLst>
          </p:cNvPr>
          <p:cNvSpPr txBox="1"/>
          <p:nvPr/>
        </p:nvSpPr>
        <p:spPr>
          <a:xfrm>
            <a:off x="319312" y="2586077"/>
            <a:ext cx="3265717" cy="1107996"/>
          </a:xfrm>
          <a:prstGeom prst="rect">
            <a:avLst/>
          </a:prstGeom>
          <a:noFill/>
        </p:spPr>
        <p:txBody>
          <a:bodyPr wrap="square" rtlCol="0">
            <a:spAutoFit/>
          </a:bodyPr>
          <a:lstStyle/>
          <a:p>
            <a:r>
              <a:rPr lang="en-US" sz="2200" dirty="0"/>
              <a:t>Copy and translate the following passages into your book.</a:t>
            </a:r>
            <a:endParaRPr lang="en-GB" sz="2200" dirty="0"/>
          </a:p>
        </p:txBody>
      </p:sp>
    </p:spTree>
    <p:extLst>
      <p:ext uri="{BB962C8B-B14F-4D97-AF65-F5344CB8AC3E}">
        <p14:creationId xmlns:p14="http://schemas.microsoft.com/office/powerpoint/2010/main" val="332213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442F05-4F92-4F76-9625-52D82AF554B4}"/>
              </a:ext>
            </a:extLst>
          </p:cNvPr>
          <p:cNvPicPr>
            <a:picLocks noChangeAspect="1"/>
          </p:cNvPicPr>
          <p:nvPr/>
        </p:nvPicPr>
        <p:blipFill>
          <a:blip r:embed="rId2"/>
          <a:stretch>
            <a:fillRect/>
          </a:stretch>
        </p:blipFill>
        <p:spPr>
          <a:xfrm>
            <a:off x="5125808" y="953861"/>
            <a:ext cx="5935953" cy="4950278"/>
          </a:xfrm>
          <a:prstGeom prst="rect">
            <a:avLst/>
          </a:prstGeom>
        </p:spPr>
      </p:pic>
      <p:sp>
        <p:nvSpPr>
          <p:cNvPr id="3" name="TextBox 2">
            <a:extLst>
              <a:ext uri="{FF2B5EF4-FFF2-40B4-BE49-F238E27FC236}">
                <a16:creationId xmlns:a16="http://schemas.microsoft.com/office/drawing/2014/main" xmlns="" id="{F9BE4C99-84F3-434F-AE8D-8238B073ED34}"/>
              </a:ext>
            </a:extLst>
          </p:cNvPr>
          <p:cNvSpPr txBox="1"/>
          <p:nvPr/>
        </p:nvSpPr>
        <p:spPr>
          <a:xfrm>
            <a:off x="319312" y="2586077"/>
            <a:ext cx="3265717" cy="769441"/>
          </a:xfrm>
          <a:prstGeom prst="rect">
            <a:avLst/>
          </a:prstGeom>
          <a:noFill/>
        </p:spPr>
        <p:txBody>
          <a:bodyPr wrap="square" rtlCol="0">
            <a:spAutoFit/>
          </a:bodyPr>
          <a:lstStyle/>
          <a:p>
            <a:r>
              <a:rPr lang="en-US" sz="2200" dirty="0"/>
              <a:t>Translate the speech bubbles into English.</a:t>
            </a:r>
            <a:endParaRPr lang="en-GB" sz="2200" dirty="0"/>
          </a:p>
        </p:txBody>
      </p:sp>
    </p:spTree>
    <p:extLst>
      <p:ext uri="{BB962C8B-B14F-4D97-AF65-F5344CB8AC3E}">
        <p14:creationId xmlns:p14="http://schemas.microsoft.com/office/powerpoint/2010/main" val="791335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658</Words>
  <Application>Microsoft Office PowerPoint</Application>
  <PresentationFormat>Widescreen</PresentationFormat>
  <Paragraphs>63</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hurme_no2-webfont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29</cp:revision>
  <dcterms:created xsi:type="dcterms:W3CDTF">2021-09-01T11:16:35Z</dcterms:created>
  <dcterms:modified xsi:type="dcterms:W3CDTF">2023-01-19T11:41:11Z</dcterms:modified>
</cp:coreProperties>
</file>