
<file path=[Content_Types].xml><?xml version="1.0" encoding="utf-8"?>
<Types xmlns="http://schemas.openxmlformats.org/package/2006/content-types">
  <Default Extension="png" ContentType="image/png"/>
  <Default Extension="jpeg" ContentType="image/jpeg"/>
  <Default Extension="wma" ContentType="audio/x-ms-wma"/>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81" r:id="rId3"/>
    <p:sldId id="261" r:id="rId4"/>
    <p:sldId id="282" r:id="rId5"/>
    <p:sldId id="257" r:id="rId6"/>
    <p:sldId id="258" r:id="rId7"/>
    <p:sldId id="274" r:id="rId8"/>
    <p:sldId id="283" r:id="rId9"/>
    <p:sldId id="285" r:id="rId10"/>
    <p:sldId id="284" r:id="rId11"/>
    <p:sldId id="266" r:id="rId12"/>
    <p:sldId id="286" r:id="rId13"/>
    <p:sldId id="288" r:id="rId14"/>
    <p:sldId id="290" r:id="rId15"/>
    <p:sldId id="287" r:id="rId16"/>
    <p:sldId id="272" r:id="rId17"/>
    <p:sldId id="291" r:id="rId18"/>
    <p:sldId id="292" r:id="rId19"/>
    <p:sldId id="293" r:id="rId20"/>
    <p:sldId id="294" r:id="rId21"/>
    <p:sldId id="276" r:id="rId22"/>
    <p:sldId id="295" r:id="rId23"/>
    <p:sldId id="259" r:id="rId24"/>
    <p:sldId id="296" r:id="rId25"/>
    <p:sldId id="275" r:id="rId26"/>
    <p:sldId id="277" r:id="rId27"/>
    <p:sldId id="265" r:id="rId28"/>
    <p:sldId id="264" r:id="rId29"/>
    <p:sldId id="262" r:id="rId30"/>
    <p:sldId id="297" r:id="rId31"/>
    <p:sldId id="298" r:id="rId32"/>
    <p:sldId id="271" r:id="rId33"/>
    <p:sldId id="299" r:id="rId34"/>
    <p:sldId id="300" r:id="rId35"/>
    <p:sldId id="278" r:id="rId36"/>
    <p:sldId id="260" r:id="rId37"/>
    <p:sldId id="301" r:id="rId38"/>
    <p:sldId id="318" r:id="rId39"/>
    <p:sldId id="320" r:id="rId40"/>
    <p:sldId id="321" r:id="rId41"/>
    <p:sldId id="322" r:id="rId42"/>
    <p:sldId id="270" r:id="rId43"/>
    <p:sldId id="273" r:id="rId44"/>
    <p:sldId id="323" r:id="rId45"/>
    <p:sldId id="324" r:id="rId46"/>
    <p:sldId id="32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54" autoAdjust="0"/>
    <p:restoredTop sz="94660"/>
  </p:normalViewPr>
  <p:slideViewPr>
    <p:cSldViewPr snapToGrid="0">
      <p:cViewPr varScale="1">
        <p:scale>
          <a:sx n="91" d="100"/>
          <a:sy n="91" d="100"/>
        </p:scale>
        <p:origin x="1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D7BE5-601C-4D4D-B5D7-15E5C323BA20}" type="datetimeFigureOut">
              <a:rPr lang="en-GB" smtClean="0"/>
              <a:t>19/01/2023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84AD0-A109-439B-8597-99A6D9AA3A76}" type="slidenum">
              <a:rPr lang="en-GB" smtClean="0"/>
              <a:t>‹#›</a:t>
            </a:fld>
            <a:endParaRPr lang="en-GB"/>
          </a:p>
        </p:txBody>
      </p:sp>
    </p:spTree>
    <p:extLst>
      <p:ext uri="{BB962C8B-B14F-4D97-AF65-F5344CB8AC3E}">
        <p14:creationId xmlns:p14="http://schemas.microsoft.com/office/powerpoint/2010/main" val="1558157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2C2D58D-616F-4B50-B6EB-8D063BDA03E4}" type="slidenum">
              <a:rPr lang="en-GB" smtClean="0"/>
              <a:pPr/>
              <a:t>29</a:t>
            </a:fld>
            <a:endParaRPr lang="en-GB"/>
          </a:p>
        </p:txBody>
      </p:sp>
    </p:spTree>
    <p:extLst>
      <p:ext uri="{BB962C8B-B14F-4D97-AF65-F5344CB8AC3E}">
        <p14:creationId xmlns:p14="http://schemas.microsoft.com/office/powerpoint/2010/main" val="3164873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rit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5974" y="146904"/>
            <a:ext cx="1027525" cy="983341"/>
          </a:xfrm>
          <a:prstGeom prst="rect">
            <a:avLst/>
          </a:prstGeom>
        </p:spPr>
      </p:pic>
      <p:sp>
        <p:nvSpPr>
          <p:cNvPr id="5" name="TextBox 4"/>
          <p:cNvSpPr txBox="1"/>
          <p:nvPr userDrawn="1"/>
        </p:nvSpPr>
        <p:spPr>
          <a:xfrm>
            <a:off x="1790607" y="341331"/>
            <a:ext cx="6432715" cy="646331"/>
          </a:xfrm>
          <a:prstGeom prst="rect">
            <a:avLst/>
          </a:prstGeom>
          <a:noFill/>
        </p:spPr>
        <p:txBody>
          <a:bodyPr wrap="square" rtlCol="0">
            <a:spAutoFit/>
          </a:bodyPr>
          <a:lstStyle/>
          <a:p>
            <a:r>
              <a:rPr lang="en-GB" sz="3600" b="1" dirty="0">
                <a:ln w="3175">
                  <a:solidFill>
                    <a:schemeClr val="tx1"/>
                  </a:solidFill>
                </a:ln>
                <a:solidFill>
                  <a:srgbClr val="0066CC"/>
                </a:solidFill>
                <a:effectLst>
                  <a:outerShdw blurRad="38100" dist="38100" dir="2700000" algn="tl">
                    <a:srgbClr val="000000">
                      <a:alpha val="43137"/>
                    </a:srgbClr>
                  </a:outerShdw>
                </a:effectLst>
                <a:latin typeface="Segoe Print" panose="02000600000000000000" pitchFamily="2" charset="0"/>
              </a:rPr>
              <a:t>On </a:t>
            </a:r>
            <a:r>
              <a:rPr lang="en-GB" sz="3600" b="1" dirty="0" err="1">
                <a:ln w="3175">
                  <a:solidFill>
                    <a:schemeClr val="tx1"/>
                  </a:solidFill>
                </a:ln>
                <a:solidFill>
                  <a:srgbClr val="0066CC"/>
                </a:solidFill>
                <a:effectLst>
                  <a:outerShdw blurRad="38100" dist="38100" dir="2700000" algn="tl">
                    <a:srgbClr val="000000">
                      <a:alpha val="43137"/>
                    </a:srgbClr>
                  </a:outerShdw>
                </a:effectLst>
                <a:latin typeface="Segoe Print" panose="02000600000000000000" pitchFamily="2" charset="0"/>
              </a:rPr>
              <a:t>va</a:t>
            </a:r>
            <a:r>
              <a:rPr lang="en-GB" sz="3600" b="1" dirty="0">
                <a:ln w="3175">
                  <a:solidFill>
                    <a:schemeClr val="tx1"/>
                  </a:solidFill>
                </a:ln>
                <a:solidFill>
                  <a:srgbClr val="0066CC"/>
                </a:solidFill>
                <a:effectLst>
                  <a:outerShdw blurRad="38100" dist="38100" dir="2700000" algn="tl">
                    <a:srgbClr val="000000">
                      <a:alpha val="43137"/>
                    </a:srgbClr>
                  </a:outerShdw>
                </a:effectLst>
                <a:latin typeface="Segoe Print" panose="02000600000000000000" pitchFamily="2" charset="0"/>
              </a:rPr>
              <a:t> </a:t>
            </a:r>
            <a:r>
              <a:rPr lang="en-GB" sz="3600" b="1" dirty="0" err="1">
                <a:ln w="3175">
                  <a:solidFill>
                    <a:schemeClr val="tx1"/>
                  </a:solidFill>
                </a:ln>
                <a:solidFill>
                  <a:srgbClr val="0066CC"/>
                </a:solidFill>
                <a:effectLst>
                  <a:outerShdw blurRad="38100" dist="38100" dir="2700000" algn="tl">
                    <a:srgbClr val="000000">
                      <a:alpha val="43137"/>
                    </a:srgbClr>
                  </a:outerShdw>
                </a:effectLst>
                <a:latin typeface="Segoe Print" panose="02000600000000000000" pitchFamily="2" charset="0"/>
              </a:rPr>
              <a:t>écrire</a:t>
            </a:r>
            <a:endParaRPr lang="en-GB" sz="3600" b="1" dirty="0">
              <a:ln w="3175">
                <a:solidFill>
                  <a:schemeClr val="tx1"/>
                </a:solidFill>
              </a:ln>
              <a:solidFill>
                <a:srgbClr val="0066CC"/>
              </a:solidFill>
              <a:effectLst>
                <a:outerShdw blurRad="38100" dist="38100" dir="2700000" algn="tl">
                  <a:srgbClr val="000000">
                    <a:alpha val="43137"/>
                  </a:srgbClr>
                </a:outerShdw>
              </a:effectLst>
              <a:latin typeface="Segoe Print" panose="02000600000000000000" pitchFamily="2" charset="0"/>
            </a:endParaRPr>
          </a:p>
        </p:txBody>
      </p:sp>
      <p:sp>
        <p:nvSpPr>
          <p:cNvPr id="6" name="Title 1"/>
          <p:cNvSpPr>
            <a:spLocks noGrp="1"/>
          </p:cNvSpPr>
          <p:nvPr>
            <p:ph type="title"/>
          </p:nvPr>
        </p:nvSpPr>
        <p:spPr>
          <a:xfrm>
            <a:off x="623392" y="1340768"/>
            <a:ext cx="11007013" cy="523220"/>
          </a:xfrm>
          <a:solidFill>
            <a:srgbClr val="CCECFF"/>
          </a:solidFill>
          <a:ln w="28575">
            <a:solidFill>
              <a:srgbClr val="0066CC"/>
            </a:solidFill>
          </a:ln>
        </p:spPr>
        <p:txBody>
          <a:bodyPr>
            <a:noAutofit/>
          </a:bodyPr>
          <a:lstStyle>
            <a:lvl1pPr algn="ctr">
              <a:defRPr sz="2800" b="1">
                <a:solidFill>
                  <a:schemeClr val="tx1"/>
                </a:solidFill>
                <a:effectLst/>
              </a:defRPr>
            </a:lvl1pPr>
          </a:lstStyle>
          <a:p>
            <a:r>
              <a:rPr lang="en-US" dirty="0"/>
              <a:t>Click to edit Master title style</a:t>
            </a:r>
            <a:endParaRPr lang="en-GB" dirty="0"/>
          </a:p>
        </p:txBody>
      </p:sp>
    </p:spTree>
    <p:extLst>
      <p:ext uri="{BB962C8B-B14F-4D97-AF65-F5344CB8AC3E}">
        <p14:creationId xmlns:p14="http://schemas.microsoft.com/office/powerpoint/2010/main" val="42231760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rter">
    <p:spTree>
      <p:nvGrpSpPr>
        <p:cNvPr id="1" name=""/>
        <p:cNvGrpSpPr/>
        <p:nvPr/>
      </p:nvGrpSpPr>
      <p:grpSpPr>
        <a:xfrm>
          <a:off x="0" y="0"/>
          <a:ext cx="0" cy="0"/>
          <a:chOff x="0" y="0"/>
          <a:chExt cx="0" cy="0"/>
        </a:xfrm>
      </p:grpSpPr>
      <p:sp>
        <p:nvSpPr>
          <p:cNvPr id="6" name="TextBox 5"/>
          <p:cNvSpPr txBox="1"/>
          <p:nvPr userDrawn="1"/>
        </p:nvSpPr>
        <p:spPr>
          <a:xfrm>
            <a:off x="2063552" y="410761"/>
            <a:ext cx="5472608" cy="707886"/>
          </a:xfrm>
          <a:prstGeom prst="rect">
            <a:avLst/>
          </a:prstGeom>
          <a:noFill/>
        </p:spPr>
        <p:txBody>
          <a:bodyPr wrap="square" rtlCol="0">
            <a:spAutoFit/>
          </a:bodyPr>
          <a:lstStyle/>
          <a:p>
            <a:r>
              <a:rPr lang="en-GB" sz="4000"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Pour commencer</a:t>
            </a:r>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447" y="202332"/>
            <a:ext cx="1874573" cy="1124744"/>
          </a:xfrm>
          <a:prstGeom prst="rect">
            <a:avLst/>
          </a:prstGeom>
        </p:spPr>
      </p:pic>
    </p:spTree>
    <p:extLst>
      <p:ext uri="{BB962C8B-B14F-4D97-AF65-F5344CB8AC3E}">
        <p14:creationId xmlns:p14="http://schemas.microsoft.com/office/powerpoint/2010/main" val="3459735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ead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339" y="188640"/>
            <a:ext cx="1790607" cy="1008112"/>
          </a:xfrm>
          <a:prstGeom prst="rect">
            <a:avLst/>
          </a:prstGeom>
        </p:spPr>
      </p:pic>
      <p:sp>
        <p:nvSpPr>
          <p:cNvPr id="4" name="TextBox 3"/>
          <p:cNvSpPr txBox="1"/>
          <p:nvPr userDrawn="1"/>
        </p:nvSpPr>
        <p:spPr>
          <a:xfrm>
            <a:off x="1790607" y="341331"/>
            <a:ext cx="6432715" cy="646331"/>
          </a:xfrm>
          <a:prstGeom prst="rect">
            <a:avLst/>
          </a:prstGeom>
          <a:noFill/>
        </p:spPr>
        <p:txBody>
          <a:bodyPr wrap="square" rtlCol="0">
            <a:spAutoFit/>
          </a:bodyPr>
          <a:lstStyle/>
          <a:p>
            <a:r>
              <a:rPr lang="en-GB" sz="3600" b="1" dirty="0">
                <a:ln w="12700">
                  <a:solidFill>
                    <a:schemeClr val="tx1"/>
                  </a:solidFill>
                </a:ln>
                <a:solidFill>
                  <a:srgbClr val="FF9933"/>
                </a:solidFill>
                <a:effectLst>
                  <a:outerShdw blurRad="38100" dist="38100" dir="2700000" algn="tl">
                    <a:srgbClr val="000000">
                      <a:alpha val="43137"/>
                    </a:srgbClr>
                  </a:outerShdw>
                </a:effectLst>
                <a:latin typeface="Segoe Print" panose="02000600000000000000" pitchFamily="2" charset="0"/>
              </a:rPr>
              <a:t>On </a:t>
            </a:r>
            <a:r>
              <a:rPr lang="en-GB" sz="3600" b="1" dirty="0" err="1">
                <a:ln w="12700">
                  <a:solidFill>
                    <a:schemeClr val="tx1"/>
                  </a:solidFill>
                </a:ln>
                <a:solidFill>
                  <a:srgbClr val="FF9933"/>
                </a:solidFill>
                <a:effectLst>
                  <a:outerShdw blurRad="38100" dist="38100" dir="2700000" algn="tl">
                    <a:srgbClr val="000000">
                      <a:alpha val="43137"/>
                    </a:srgbClr>
                  </a:outerShdw>
                </a:effectLst>
                <a:latin typeface="Segoe Print" panose="02000600000000000000" pitchFamily="2" charset="0"/>
              </a:rPr>
              <a:t>va</a:t>
            </a:r>
            <a:r>
              <a:rPr lang="en-GB" sz="3600" b="1" dirty="0">
                <a:ln w="12700">
                  <a:solidFill>
                    <a:schemeClr val="tx1"/>
                  </a:solidFill>
                </a:ln>
                <a:solidFill>
                  <a:srgbClr val="FF9933"/>
                </a:solidFill>
                <a:effectLst>
                  <a:outerShdw blurRad="38100" dist="38100" dir="2700000" algn="tl">
                    <a:srgbClr val="000000">
                      <a:alpha val="43137"/>
                    </a:srgbClr>
                  </a:outerShdw>
                </a:effectLst>
                <a:latin typeface="Segoe Print" panose="02000600000000000000" pitchFamily="2" charset="0"/>
              </a:rPr>
              <a:t> lire</a:t>
            </a:r>
          </a:p>
        </p:txBody>
      </p:sp>
      <p:sp>
        <p:nvSpPr>
          <p:cNvPr id="5" name="Title 1"/>
          <p:cNvSpPr>
            <a:spLocks noGrp="1"/>
          </p:cNvSpPr>
          <p:nvPr>
            <p:ph type="title"/>
          </p:nvPr>
        </p:nvSpPr>
        <p:spPr>
          <a:xfrm>
            <a:off x="623392" y="1340768"/>
            <a:ext cx="11007013" cy="523220"/>
          </a:xfrm>
          <a:solidFill>
            <a:srgbClr val="FFFF99"/>
          </a:solidFill>
          <a:ln w="28575">
            <a:solidFill>
              <a:srgbClr val="FF9933"/>
            </a:solidFill>
          </a:ln>
        </p:spPr>
        <p:txBody>
          <a:bodyPr>
            <a:noAutofit/>
          </a:bodyPr>
          <a:lstStyle>
            <a:lvl1pPr algn="ctr">
              <a:defRPr sz="2800" b="1">
                <a:solidFill>
                  <a:schemeClr val="tx1"/>
                </a:solidFill>
                <a:effectLst/>
              </a:defRPr>
            </a:lvl1pPr>
          </a:lstStyle>
          <a:p>
            <a:r>
              <a:rPr lang="en-US"/>
              <a:t>Click to edit Master title style</a:t>
            </a:r>
            <a:endParaRPr lang="en-GB" dirty="0"/>
          </a:p>
        </p:txBody>
      </p:sp>
    </p:spTree>
    <p:extLst>
      <p:ext uri="{BB962C8B-B14F-4D97-AF65-F5344CB8AC3E}">
        <p14:creationId xmlns:p14="http://schemas.microsoft.com/office/powerpoint/2010/main" val="292798728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A3FB1D-F900-4EA0-9C24-A0CF13FF412A}" type="datetime2">
              <a:rPr lang="fr-FR" smtClean="0"/>
              <a:t>jeudi 19 janvier 2023</a:t>
            </a:fld>
            <a:endParaRPr lang="en-GB" dirty="0"/>
          </a:p>
        </p:txBody>
      </p:sp>
      <p:sp>
        <p:nvSpPr>
          <p:cNvPr id="8" name="TextBox 7"/>
          <p:cNvSpPr txBox="1"/>
          <p:nvPr userDrawn="1"/>
        </p:nvSpPr>
        <p:spPr>
          <a:xfrm>
            <a:off x="1790606" y="341331"/>
            <a:ext cx="9105927" cy="646331"/>
          </a:xfrm>
          <a:prstGeom prst="rect">
            <a:avLst/>
          </a:prstGeom>
          <a:noFill/>
          <a:ln>
            <a:noFill/>
          </a:ln>
        </p:spPr>
        <p:txBody>
          <a:bodyPr wrap="square" rtlCol="0">
            <a:spAutoFit/>
          </a:bodyPr>
          <a:lstStyle/>
          <a:p>
            <a:r>
              <a:rPr lang="en-GB" sz="3600" b="1" dirty="0" err="1">
                <a:ln w="3175">
                  <a:solidFill>
                    <a:sysClr val="windowText" lastClr="000000"/>
                  </a:solidFill>
                </a:ln>
                <a:solidFill>
                  <a:srgbClr val="FF9933"/>
                </a:solidFill>
                <a:effectLst>
                  <a:outerShdw blurRad="38100" dist="38100" dir="2700000" algn="tl">
                    <a:srgbClr val="000000">
                      <a:alpha val="43137"/>
                    </a:srgbClr>
                  </a:outerShdw>
                </a:effectLst>
                <a:latin typeface="Segoe Print" panose="02000600000000000000" pitchFamily="2" charset="0"/>
              </a:rPr>
              <a:t>Grammaire</a:t>
            </a:r>
            <a:endParaRPr lang="en-GB" sz="3600" b="1" dirty="0">
              <a:ln w="3175">
                <a:solidFill>
                  <a:sysClr val="windowText" lastClr="000000"/>
                </a:solidFill>
              </a:ln>
              <a:solidFill>
                <a:srgbClr val="FF9933"/>
              </a:solidFill>
              <a:effectLst>
                <a:outerShdw blurRad="38100" dist="38100" dir="2700000" algn="tl">
                  <a:srgbClr val="000000">
                    <a:alpha val="43137"/>
                  </a:srgbClr>
                </a:outerShdw>
              </a:effectLst>
              <a:latin typeface="Segoe Print" panose="02000600000000000000" pitchFamily="2" charset="0"/>
            </a:endParaRPr>
          </a:p>
        </p:txBody>
      </p:sp>
      <p:pic>
        <p:nvPicPr>
          <p:cNvPr id="9" name="Picture 2" descr="https://s-media-cache-ak0.pinimg.com/236x/d0/5a/6e/d05a6e9ccb7d0a421e2247ae61797e5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9350" y="116633"/>
            <a:ext cx="1402361" cy="98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44865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wmf"/><Relationship Id="rId7" Type="http://schemas.openxmlformats.org/officeDocument/2006/relationships/image" Target="../media/image39.jpeg"/><Relationship Id="rId2" Type="http://schemas.openxmlformats.org/officeDocument/2006/relationships/image" Target="../media/image34.wmf"/><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9 French TERM </a:t>
            </a:r>
            <a:r>
              <a:rPr lang="en-GB" sz="2400" b="1" u="sng" dirty="0">
                <a:latin typeface="Calibri" panose="020F0502020204030204" pitchFamily="34" charset="0"/>
                <a:ea typeface="Calibri" panose="020F0502020204030204" pitchFamily="34" charset="0"/>
                <a:cs typeface="Times New Roman" panose="02020603050405020304" pitchFamily="18" charset="0"/>
              </a:rPr>
              <a:t>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Studio 2 textbook, chapter 4</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0110903" y="179161"/>
            <a:ext cx="977807" cy="72236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0557476-79B4-4CEE-BC02-715702255E9D}"/>
              </a:ext>
            </a:extLst>
          </p:cNvPr>
          <p:cNvPicPr>
            <a:picLocks noChangeAspect="1"/>
          </p:cNvPicPr>
          <p:nvPr/>
        </p:nvPicPr>
        <p:blipFill>
          <a:blip r:embed="rId2"/>
          <a:stretch>
            <a:fillRect/>
          </a:stretch>
        </p:blipFill>
        <p:spPr>
          <a:xfrm>
            <a:off x="2203903" y="0"/>
            <a:ext cx="9681089" cy="6810466"/>
          </a:xfrm>
          <a:prstGeom prst="rect">
            <a:avLst/>
          </a:prstGeom>
        </p:spPr>
      </p:pic>
      <p:sp>
        <p:nvSpPr>
          <p:cNvPr id="3" name="TextBox 2">
            <a:extLst>
              <a:ext uri="{FF2B5EF4-FFF2-40B4-BE49-F238E27FC236}">
                <a16:creationId xmlns:a16="http://schemas.microsoft.com/office/drawing/2014/main" xmlns="" id="{E296EEE2-6923-40EB-ADFC-3DCBC430357E}"/>
              </a:ext>
            </a:extLst>
          </p:cNvPr>
          <p:cNvSpPr txBox="1"/>
          <p:nvPr/>
        </p:nvSpPr>
        <p:spPr>
          <a:xfrm>
            <a:off x="195943" y="627017"/>
            <a:ext cx="2181497" cy="923330"/>
          </a:xfrm>
          <a:prstGeom prst="rect">
            <a:avLst/>
          </a:prstGeom>
          <a:noFill/>
        </p:spPr>
        <p:txBody>
          <a:bodyPr wrap="square" rtlCol="0">
            <a:spAutoFit/>
          </a:bodyPr>
          <a:lstStyle/>
          <a:p>
            <a:r>
              <a:rPr lang="en-US" dirty="0"/>
              <a:t>Match up each picture with one of the texts.</a:t>
            </a:r>
            <a:endParaRPr lang="en-GB" dirty="0"/>
          </a:p>
        </p:txBody>
      </p:sp>
    </p:spTree>
    <p:extLst>
      <p:ext uri="{BB962C8B-B14F-4D97-AF65-F5344CB8AC3E}">
        <p14:creationId xmlns:p14="http://schemas.microsoft.com/office/powerpoint/2010/main" val="2146788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6366" y="334851"/>
            <a:ext cx="3839536" cy="492443"/>
          </a:xfrm>
          <a:prstGeom prst="rect">
            <a:avLst/>
          </a:prstGeom>
          <a:noFill/>
        </p:spPr>
        <p:txBody>
          <a:bodyPr wrap="square" rtlCol="0">
            <a:spAutoFit/>
          </a:bodyPr>
          <a:lstStyle/>
          <a:p>
            <a:r>
              <a:rPr lang="en-GB" sz="2600" b="1" u="sng" dirty="0"/>
              <a:t>WEEK 2 – </a:t>
            </a:r>
          </a:p>
        </p:txBody>
      </p:sp>
      <p:sp>
        <p:nvSpPr>
          <p:cNvPr id="7" name="TextBox 6">
            <a:extLst>
              <a:ext uri="{FF2B5EF4-FFF2-40B4-BE49-F238E27FC236}">
                <a16:creationId xmlns:a16="http://schemas.microsoft.com/office/drawing/2014/main" xmlns="" id="{13D14173-DF08-41F3-9D5A-B773B3DC9FE5}"/>
              </a:ext>
            </a:extLst>
          </p:cNvPr>
          <p:cNvSpPr txBox="1"/>
          <p:nvPr/>
        </p:nvSpPr>
        <p:spPr>
          <a:xfrm>
            <a:off x="694538" y="957754"/>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2" name="Picture 1">
            <a:extLst>
              <a:ext uri="{FF2B5EF4-FFF2-40B4-BE49-F238E27FC236}">
                <a16:creationId xmlns:a16="http://schemas.microsoft.com/office/drawing/2014/main" xmlns="" id="{5265DD00-304C-4C1B-A949-ECE122FD1468}"/>
              </a:ext>
            </a:extLst>
          </p:cNvPr>
          <p:cNvPicPr>
            <a:picLocks noChangeAspect="1"/>
          </p:cNvPicPr>
          <p:nvPr/>
        </p:nvPicPr>
        <p:blipFill>
          <a:blip r:embed="rId2"/>
          <a:stretch>
            <a:fillRect/>
          </a:stretch>
        </p:blipFill>
        <p:spPr>
          <a:xfrm>
            <a:off x="694539" y="2521131"/>
            <a:ext cx="4983932" cy="4243744"/>
          </a:xfrm>
          <a:prstGeom prst="rect">
            <a:avLst/>
          </a:prstGeom>
        </p:spPr>
      </p:pic>
      <p:pic>
        <p:nvPicPr>
          <p:cNvPr id="3" name="Picture 2">
            <a:extLst>
              <a:ext uri="{FF2B5EF4-FFF2-40B4-BE49-F238E27FC236}">
                <a16:creationId xmlns:a16="http://schemas.microsoft.com/office/drawing/2014/main" xmlns="" id="{8A0D3CEA-9D86-47F0-A2FF-8ABB3260ACAC}"/>
              </a:ext>
            </a:extLst>
          </p:cNvPr>
          <p:cNvPicPr>
            <a:picLocks noChangeAspect="1"/>
          </p:cNvPicPr>
          <p:nvPr/>
        </p:nvPicPr>
        <p:blipFill>
          <a:blip r:embed="rId3"/>
          <a:stretch>
            <a:fillRect/>
          </a:stretch>
        </p:blipFill>
        <p:spPr>
          <a:xfrm>
            <a:off x="6836230" y="146413"/>
            <a:ext cx="4855027" cy="6650722"/>
          </a:xfrm>
          <a:prstGeom prst="rect">
            <a:avLst/>
          </a:prstGeom>
        </p:spPr>
      </p:pic>
    </p:spTree>
    <p:extLst>
      <p:ext uri="{BB962C8B-B14F-4D97-AF65-F5344CB8AC3E}">
        <p14:creationId xmlns:p14="http://schemas.microsoft.com/office/powerpoint/2010/main" val="4104104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B22BA6-38E7-4923-9E34-021AF292F8F6}"/>
              </a:ext>
            </a:extLst>
          </p:cNvPr>
          <p:cNvPicPr>
            <a:picLocks noChangeAspect="1"/>
          </p:cNvPicPr>
          <p:nvPr/>
        </p:nvPicPr>
        <p:blipFill>
          <a:blip r:embed="rId2"/>
          <a:stretch>
            <a:fillRect/>
          </a:stretch>
        </p:blipFill>
        <p:spPr>
          <a:xfrm>
            <a:off x="938212" y="1614079"/>
            <a:ext cx="10315575" cy="4857750"/>
          </a:xfrm>
          <a:prstGeom prst="rect">
            <a:avLst/>
          </a:prstGeom>
        </p:spPr>
      </p:pic>
      <p:pic>
        <p:nvPicPr>
          <p:cNvPr id="5" name="Picture 4">
            <a:extLst>
              <a:ext uri="{FF2B5EF4-FFF2-40B4-BE49-F238E27FC236}">
                <a16:creationId xmlns:a16="http://schemas.microsoft.com/office/drawing/2014/main" xmlns="" id="{7668456C-F20C-44DC-B87E-0316B4A0A5F6}"/>
              </a:ext>
            </a:extLst>
          </p:cNvPr>
          <p:cNvPicPr>
            <a:picLocks noChangeAspect="1"/>
          </p:cNvPicPr>
          <p:nvPr/>
        </p:nvPicPr>
        <p:blipFill>
          <a:blip r:embed="rId3"/>
          <a:stretch>
            <a:fillRect/>
          </a:stretch>
        </p:blipFill>
        <p:spPr>
          <a:xfrm>
            <a:off x="1050879" y="825410"/>
            <a:ext cx="3114675" cy="400050"/>
          </a:xfrm>
          <a:prstGeom prst="rect">
            <a:avLst/>
          </a:prstGeom>
        </p:spPr>
      </p:pic>
    </p:spTree>
    <p:extLst>
      <p:ext uri="{BB962C8B-B14F-4D97-AF65-F5344CB8AC3E}">
        <p14:creationId xmlns:p14="http://schemas.microsoft.com/office/powerpoint/2010/main" val="3332427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657" t="10625" r="5703" b="19485"/>
          <a:stretch/>
        </p:blipFill>
        <p:spPr>
          <a:xfrm>
            <a:off x="1466318" y="293143"/>
            <a:ext cx="10725682" cy="6564857"/>
          </a:xfrm>
          <a:prstGeom prst="rect">
            <a:avLst/>
          </a:prstGeom>
        </p:spPr>
      </p:pic>
      <p:sp>
        <p:nvSpPr>
          <p:cNvPr id="3" name="TextBox 2">
            <a:extLst>
              <a:ext uri="{FF2B5EF4-FFF2-40B4-BE49-F238E27FC236}">
                <a16:creationId xmlns:a16="http://schemas.microsoft.com/office/drawing/2014/main" xmlns="" id="{03BE2CD9-404E-4837-A2F0-C13CA1DBA059}"/>
              </a:ext>
            </a:extLst>
          </p:cNvPr>
          <p:cNvSpPr txBox="1"/>
          <p:nvPr/>
        </p:nvSpPr>
        <p:spPr>
          <a:xfrm>
            <a:off x="0" y="195943"/>
            <a:ext cx="2233749" cy="1200329"/>
          </a:xfrm>
          <a:prstGeom prst="rect">
            <a:avLst/>
          </a:prstGeom>
          <a:solidFill>
            <a:schemeClr val="bg1"/>
          </a:solidFill>
        </p:spPr>
        <p:txBody>
          <a:bodyPr wrap="square" rtlCol="0">
            <a:spAutoFit/>
          </a:bodyPr>
          <a:lstStyle/>
          <a:p>
            <a:r>
              <a:rPr lang="en-US" dirty="0"/>
              <a:t>Match the descriptions to the person who lives there</a:t>
            </a:r>
            <a:endParaRPr lang="en-GB" dirty="0"/>
          </a:p>
        </p:txBody>
      </p:sp>
    </p:spTree>
    <p:extLst>
      <p:ext uri="{BB962C8B-B14F-4D97-AF65-F5344CB8AC3E}">
        <p14:creationId xmlns:p14="http://schemas.microsoft.com/office/powerpoint/2010/main" val="52510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1C4F65-6197-4297-871D-18C3DE3F3E70}"/>
              </a:ext>
            </a:extLst>
          </p:cNvPr>
          <p:cNvSpPr txBox="1"/>
          <p:nvPr/>
        </p:nvSpPr>
        <p:spPr>
          <a:xfrm>
            <a:off x="561702" y="457200"/>
            <a:ext cx="11234057" cy="2492990"/>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rooms in a house and furniture words (they are in the beginner section):</a:t>
            </a:r>
          </a:p>
          <a:p>
            <a:endParaRPr lang="en-US" sz="2600" dirty="0"/>
          </a:p>
          <a:p>
            <a:r>
              <a:rPr lang="en-US" sz="2600" dirty="0"/>
              <a:t>Username – </a:t>
            </a:r>
            <a:r>
              <a:rPr lang="en-US" sz="2600" dirty="0" err="1"/>
              <a:t>kingshill</a:t>
            </a:r>
            <a:r>
              <a:rPr lang="en-US" sz="2600" dirty="0"/>
              <a:t>                          password – mfl123*</a:t>
            </a:r>
          </a:p>
          <a:p>
            <a:endParaRPr lang="en-US" sz="2600" dirty="0"/>
          </a:p>
          <a:p>
            <a:r>
              <a:rPr lang="en-US" sz="2600" dirty="0"/>
              <a:t>Make a list of the new words in your books. There will be quite a few.</a:t>
            </a:r>
            <a:endParaRPr lang="en-GB" sz="2600" dirty="0"/>
          </a:p>
        </p:txBody>
      </p:sp>
      <p:pic>
        <p:nvPicPr>
          <p:cNvPr id="5" name="Picture 4">
            <a:extLst>
              <a:ext uri="{FF2B5EF4-FFF2-40B4-BE49-F238E27FC236}">
                <a16:creationId xmlns:a16="http://schemas.microsoft.com/office/drawing/2014/main" xmlns="" id="{E628F618-5938-424F-BB56-FC9E0AE52BBD}"/>
              </a:ext>
            </a:extLst>
          </p:cNvPr>
          <p:cNvPicPr>
            <a:picLocks noChangeAspect="1"/>
          </p:cNvPicPr>
          <p:nvPr/>
        </p:nvPicPr>
        <p:blipFill>
          <a:blip r:embed="rId2"/>
          <a:stretch>
            <a:fillRect/>
          </a:stretch>
        </p:blipFill>
        <p:spPr>
          <a:xfrm>
            <a:off x="0" y="3140936"/>
            <a:ext cx="10799251" cy="2319338"/>
          </a:xfrm>
          <a:prstGeom prst="rect">
            <a:avLst/>
          </a:prstGeom>
        </p:spPr>
      </p:pic>
      <p:sp>
        <p:nvSpPr>
          <p:cNvPr id="4" name="Oval 3">
            <a:extLst>
              <a:ext uri="{FF2B5EF4-FFF2-40B4-BE49-F238E27FC236}">
                <a16:creationId xmlns:a16="http://schemas.microsoft.com/office/drawing/2014/main" xmlns="" id="{3D2D8595-1080-4074-80F6-2ACBE1E5C0B8}"/>
              </a:ext>
            </a:extLst>
          </p:cNvPr>
          <p:cNvSpPr/>
          <p:nvPr/>
        </p:nvSpPr>
        <p:spPr>
          <a:xfrm>
            <a:off x="4572000" y="3429000"/>
            <a:ext cx="6531429"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340C7C-A832-410E-95EF-0AF3C74DD69A}"/>
              </a:ext>
            </a:extLst>
          </p:cNvPr>
          <p:cNvSpPr txBox="1"/>
          <p:nvPr/>
        </p:nvSpPr>
        <p:spPr>
          <a:xfrm>
            <a:off x="235131" y="705394"/>
            <a:ext cx="11834949" cy="1292662"/>
          </a:xfrm>
          <a:prstGeom prst="rect">
            <a:avLst/>
          </a:prstGeom>
          <a:noFill/>
        </p:spPr>
        <p:txBody>
          <a:bodyPr wrap="square" rtlCol="0">
            <a:spAutoFit/>
          </a:bodyPr>
          <a:lstStyle/>
          <a:p>
            <a:r>
              <a:rPr lang="en-US" sz="2600" dirty="0"/>
              <a:t>Make a plan or a picture of your bedroom (or your ideal bedroom) on a piece of A4 paper. Label all of the furniture items in French. You may use an online dictionary if you don’t know the word you need.</a:t>
            </a:r>
            <a:endParaRPr lang="en-GB" sz="2600" dirty="0"/>
          </a:p>
        </p:txBody>
      </p:sp>
      <p:pic>
        <p:nvPicPr>
          <p:cNvPr id="4" name="Picture 3">
            <a:extLst>
              <a:ext uri="{FF2B5EF4-FFF2-40B4-BE49-F238E27FC236}">
                <a16:creationId xmlns:a16="http://schemas.microsoft.com/office/drawing/2014/main" xmlns="" id="{6B4509AB-B03D-4837-A63B-00C3F3C05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472" y="2244633"/>
            <a:ext cx="5971631" cy="4031481"/>
          </a:xfrm>
          <a:prstGeom prst="rect">
            <a:avLst/>
          </a:prstGeom>
        </p:spPr>
      </p:pic>
    </p:spTree>
    <p:extLst>
      <p:ext uri="{BB962C8B-B14F-4D97-AF65-F5344CB8AC3E}">
        <p14:creationId xmlns:p14="http://schemas.microsoft.com/office/powerpoint/2010/main" val="1301291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434" y="168769"/>
            <a:ext cx="3839536" cy="492443"/>
          </a:xfrm>
          <a:prstGeom prst="rect">
            <a:avLst/>
          </a:prstGeom>
          <a:noFill/>
        </p:spPr>
        <p:txBody>
          <a:bodyPr wrap="square" rtlCol="0">
            <a:spAutoFit/>
          </a:bodyPr>
          <a:lstStyle/>
          <a:p>
            <a:r>
              <a:rPr lang="en-GB" sz="2600" b="1" u="sng" dirty="0"/>
              <a:t>WEEK 3 – </a:t>
            </a:r>
          </a:p>
        </p:txBody>
      </p:sp>
      <p:sp>
        <p:nvSpPr>
          <p:cNvPr id="7" name="TextBox 6">
            <a:extLst>
              <a:ext uri="{FF2B5EF4-FFF2-40B4-BE49-F238E27FC236}">
                <a16:creationId xmlns:a16="http://schemas.microsoft.com/office/drawing/2014/main" xmlns="" id="{E4AA26D1-9BE0-4577-8A58-6C15441090C2}"/>
              </a:ext>
            </a:extLst>
          </p:cNvPr>
          <p:cNvSpPr txBox="1"/>
          <p:nvPr/>
        </p:nvSpPr>
        <p:spPr>
          <a:xfrm>
            <a:off x="7160560" y="168769"/>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2" name="Picture 1">
            <a:extLst>
              <a:ext uri="{FF2B5EF4-FFF2-40B4-BE49-F238E27FC236}">
                <a16:creationId xmlns:a16="http://schemas.microsoft.com/office/drawing/2014/main" xmlns="" id="{93017349-D5E0-4939-BC2E-9EFF2D2FA5C7}"/>
              </a:ext>
            </a:extLst>
          </p:cNvPr>
          <p:cNvPicPr>
            <a:picLocks noChangeAspect="1"/>
          </p:cNvPicPr>
          <p:nvPr/>
        </p:nvPicPr>
        <p:blipFill>
          <a:blip r:embed="rId2"/>
          <a:stretch>
            <a:fillRect/>
          </a:stretch>
        </p:blipFill>
        <p:spPr>
          <a:xfrm>
            <a:off x="6785459" y="1276765"/>
            <a:ext cx="5036335" cy="5098976"/>
          </a:xfrm>
          <a:prstGeom prst="rect">
            <a:avLst/>
          </a:prstGeom>
        </p:spPr>
      </p:pic>
      <p:pic>
        <p:nvPicPr>
          <p:cNvPr id="8" name="Picture 7">
            <a:extLst>
              <a:ext uri="{FF2B5EF4-FFF2-40B4-BE49-F238E27FC236}">
                <a16:creationId xmlns:a16="http://schemas.microsoft.com/office/drawing/2014/main" xmlns="" id="{55B0E1B1-DCAC-469A-BB56-20E2719E1BAC}"/>
              </a:ext>
            </a:extLst>
          </p:cNvPr>
          <p:cNvPicPr>
            <a:picLocks noChangeAspect="1"/>
          </p:cNvPicPr>
          <p:nvPr/>
        </p:nvPicPr>
        <p:blipFill>
          <a:blip r:embed="rId3"/>
          <a:stretch>
            <a:fillRect/>
          </a:stretch>
        </p:blipFill>
        <p:spPr>
          <a:xfrm>
            <a:off x="1110876" y="1058112"/>
            <a:ext cx="4888911" cy="5665314"/>
          </a:xfrm>
          <a:prstGeom prst="rect">
            <a:avLst/>
          </a:prstGeom>
        </p:spPr>
      </p:pic>
    </p:spTree>
    <p:extLst>
      <p:ext uri="{BB962C8B-B14F-4D97-AF65-F5344CB8AC3E}">
        <p14:creationId xmlns:p14="http://schemas.microsoft.com/office/powerpoint/2010/main" val="3041376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BBED256-E7B1-4054-9832-F538D9FDB2B3}"/>
              </a:ext>
            </a:extLst>
          </p:cNvPr>
          <p:cNvPicPr>
            <a:picLocks noChangeAspect="1"/>
          </p:cNvPicPr>
          <p:nvPr/>
        </p:nvPicPr>
        <p:blipFill>
          <a:blip r:embed="rId2"/>
          <a:stretch>
            <a:fillRect/>
          </a:stretch>
        </p:blipFill>
        <p:spPr>
          <a:xfrm>
            <a:off x="561702" y="3306944"/>
            <a:ext cx="10439215" cy="3342051"/>
          </a:xfrm>
          <a:prstGeom prst="rect">
            <a:avLst/>
          </a:prstGeom>
        </p:spPr>
      </p:pic>
      <p:sp>
        <p:nvSpPr>
          <p:cNvPr id="2" name="TextBox 1">
            <a:extLst>
              <a:ext uri="{FF2B5EF4-FFF2-40B4-BE49-F238E27FC236}">
                <a16:creationId xmlns:a16="http://schemas.microsoft.com/office/drawing/2014/main" xmlns="" id="{771C4F65-6197-4297-871D-18C3DE3F3E70}"/>
              </a:ext>
            </a:extLst>
          </p:cNvPr>
          <p:cNvSpPr txBox="1"/>
          <p:nvPr/>
        </p:nvSpPr>
        <p:spPr>
          <a:xfrm>
            <a:off x="561702" y="457200"/>
            <a:ext cx="11234057" cy="2492990"/>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food words (they are in the beginner section):</a:t>
            </a:r>
          </a:p>
          <a:p>
            <a:endParaRPr lang="en-US" sz="2600" dirty="0"/>
          </a:p>
          <a:p>
            <a:r>
              <a:rPr lang="en-US" sz="2600" dirty="0"/>
              <a:t>Username – </a:t>
            </a:r>
            <a:r>
              <a:rPr lang="en-US" sz="2600" dirty="0" err="1"/>
              <a:t>kingshill</a:t>
            </a:r>
            <a:r>
              <a:rPr lang="en-US" sz="2600" dirty="0"/>
              <a:t>                          password – mfl123*</a:t>
            </a:r>
          </a:p>
          <a:p>
            <a:endParaRPr lang="en-US" sz="2600" dirty="0"/>
          </a:p>
          <a:p>
            <a:r>
              <a:rPr lang="en-US" sz="2600" dirty="0"/>
              <a:t>Make a list of the new words in your books. </a:t>
            </a:r>
            <a:endParaRPr lang="en-GB" sz="2600" dirty="0"/>
          </a:p>
        </p:txBody>
      </p:sp>
      <p:sp>
        <p:nvSpPr>
          <p:cNvPr id="4" name="Oval 3">
            <a:extLst>
              <a:ext uri="{FF2B5EF4-FFF2-40B4-BE49-F238E27FC236}">
                <a16:creationId xmlns:a16="http://schemas.microsoft.com/office/drawing/2014/main" xmlns="" id="{3D2D8595-1080-4074-80F6-2ACBE1E5C0B8}"/>
              </a:ext>
            </a:extLst>
          </p:cNvPr>
          <p:cNvSpPr/>
          <p:nvPr/>
        </p:nvSpPr>
        <p:spPr>
          <a:xfrm>
            <a:off x="3174274" y="3429000"/>
            <a:ext cx="7929155"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0460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A1592DB-D351-4C24-8797-65C9D877D4AD}"/>
              </a:ext>
            </a:extLst>
          </p:cNvPr>
          <p:cNvSpPr txBox="1"/>
          <p:nvPr/>
        </p:nvSpPr>
        <p:spPr>
          <a:xfrm>
            <a:off x="261257" y="600891"/>
            <a:ext cx="11443063" cy="1292662"/>
          </a:xfrm>
          <a:prstGeom prst="rect">
            <a:avLst/>
          </a:prstGeom>
          <a:noFill/>
        </p:spPr>
        <p:txBody>
          <a:bodyPr wrap="square" rtlCol="0">
            <a:spAutoFit/>
          </a:bodyPr>
          <a:lstStyle/>
          <a:p>
            <a:r>
              <a:rPr lang="en-US" sz="2600" dirty="0"/>
              <a:t>Make a poster of as many French food and drink items as possible. Use the vocab from this week and the </a:t>
            </a:r>
            <a:r>
              <a:rPr lang="en-US" sz="2600" dirty="0" err="1"/>
              <a:t>Linguascope</a:t>
            </a:r>
            <a:r>
              <a:rPr lang="en-US" sz="2600" dirty="0"/>
              <a:t> words too. You must draw a picture and label each item in French</a:t>
            </a:r>
            <a:r>
              <a:rPr lang="en-US" dirty="0"/>
              <a:t>. </a:t>
            </a:r>
            <a:endParaRPr lang="en-GB" dirty="0"/>
          </a:p>
        </p:txBody>
      </p:sp>
      <p:pic>
        <p:nvPicPr>
          <p:cNvPr id="3" name="Picture 2">
            <a:extLst>
              <a:ext uri="{FF2B5EF4-FFF2-40B4-BE49-F238E27FC236}">
                <a16:creationId xmlns:a16="http://schemas.microsoft.com/office/drawing/2014/main" xmlns="" id="{6B338BDC-C720-45FB-9269-18C136249C5E}"/>
              </a:ext>
            </a:extLst>
          </p:cNvPr>
          <p:cNvPicPr>
            <a:picLocks noChangeAspect="1"/>
          </p:cNvPicPr>
          <p:nvPr/>
        </p:nvPicPr>
        <p:blipFill>
          <a:blip r:embed="rId2"/>
          <a:stretch>
            <a:fillRect/>
          </a:stretch>
        </p:blipFill>
        <p:spPr>
          <a:xfrm>
            <a:off x="3815714" y="2024743"/>
            <a:ext cx="7431407" cy="4365781"/>
          </a:xfrm>
          <a:prstGeom prst="rect">
            <a:avLst/>
          </a:prstGeom>
        </p:spPr>
      </p:pic>
    </p:spTree>
    <p:extLst>
      <p:ext uri="{BB962C8B-B14F-4D97-AF65-F5344CB8AC3E}">
        <p14:creationId xmlns:p14="http://schemas.microsoft.com/office/powerpoint/2010/main" val="65510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8329" y="0"/>
            <a:ext cx="8928992" cy="7109639"/>
          </a:xfrm>
          <a:prstGeom prst="rect">
            <a:avLst/>
          </a:prstGeom>
          <a:noFill/>
        </p:spPr>
        <p:txBody>
          <a:bodyPr wrap="square" rtlCol="0">
            <a:spAutoFit/>
          </a:bodyPr>
          <a:lstStyle/>
          <a:p>
            <a:r>
              <a:rPr lang="en-GB" sz="2400" dirty="0"/>
              <a:t>Find the correct headline for each text. Write the number and letter.</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pic>
        <p:nvPicPr>
          <p:cNvPr id="3" name="Picture 2"/>
          <p:cNvPicPr>
            <a:picLocks noChangeAspect="1"/>
          </p:cNvPicPr>
          <p:nvPr/>
        </p:nvPicPr>
        <p:blipFill>
          <a:blip r:embed="rId2"/>
          <a:stretch>
            <a:fillRect/>
          </a:stretch>
        </p:blipFill>
        <p:spPr>
          <a:xfrm>
            <a:off x="881688" y="436163"/>
            <a:ext cx="10428623" cy="6421837"/>
          </a:xfrm>
          <a:prstGeom prst="rect">
            <a:avLst/>
          </a:prstGeom>
        </p:spPr>
      </p:pic>
    </p:spTree>
    <p:extLst>
      <p:ext uri="{BB962C8B-B14F-4D97-AF65-F5344CB8AC3E}">
        <p14:creationId xmlns:p14="http://schemas.microsoft.com/office/powerpoint/2010/main" val="1568396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0465" y="499815"/>
            <a:ext cx="6031677" cy="5591268"/>
          </a:xfrm>
          <a:prstGeom prst="rect">
            <a:avLst/>
          </a:prstGeom>
        </p:spPr>
      </p:pic>
    </p:spTree>
    <p:extLst>
      <p:ext uri="{BB962C8B-B14F-4D97-AF65-F5344CB8AC3E}">
        <p14:creationId xmlns:p14="http://schemas.microsoft.com/office/powerpoint/2010/main" val="77290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9349" y="606974"/>
            <a:ext cx="10123714" cy="4493538"/>
          </a:xfrm>
          <a:prstGeom prst="rect">
            <a:avLst/>
          </a:prstGeom>
          <a:noFill/>
        </p:spPr>
        <p:txBody>
          <a:bodyPr wrap="square" rtlCol="0">
            <a:spAutoFit/>
          </a:bodyPr>
          <a:lstStyle/>
          <a:p>
            <a:r>
              <a:rPr lang="en-GB" sz="2200" dirty="0">
                <a:latin typeface="Comic Sans MS" panose="030F0702030302020204" pitchFamily="66" charset="0"/>
              </a:rPr>
              <a:t>Write what you usually eat, what you ate and drank yesterday and what you are going to eat and drink tomorrow. It can be imaginary.</a:t>
            </a:r>
          </a:p>
          <a:p>
            <a:endParaRPr lang="en-GB" sz="2200" dirty="0">
              <a:latin typeface="Comic Sans MS" panose="030F0702030302020204" pitchFamily="66" charset="0"/>
            </a:endParaRPr>
          </a:p>
          <a:p>
            <a:pPr marL="342900" indent="-342900">
              <a:buFont typeface="Arial" pitchFamily="34" charset="0"/>
              <a:buChar char="•"/>
            </a:pPr>
            <a:r>
              <a:rPr lang="en-GB" sz="2200" dirty="0">
                <a:latin typeface="Comic Sans MS" panose="030F0702030302020204" pitchFamily="66" charset="0"/>
              </a:rPr>
              <a:t>What you usually eat for breakfast – </a:t>
            </a:r>
            <a:r>
              <a:rPr lang="en-GB" sz="2200" i="1" dirty="0" err="1">
                <a:latin typeface="Comic Sans MS" panose="030F0702030302020204" pitchFamily="66" charset="0"/>
              </a:rPr>
              <a:t>normalement</a:t>
            </a:r>
            <a:r>
              <a:rPr lang="en-GB" sz="2200" i="1" dirty="0">
                <a:latin typeface="Comic Sans MS" panose="030F0702030302020204" pitchFamily="66" charset="0"/>
              </a:rPr>
              <a:t>, pour le petit dejeuner, je </a:t>
            </a:r>
            <a:r>
              <a:rPr lang="en-GB" sz="2200" i="1" dirty="0" err="1">
                <a:latin typeface="Comic Sans MS" panose="030F0702030302020204" pitchFamily="66" charset="0"/>
              </a:rPr>
              <a:t>prends</a:t>
            </a:r>
            <a:r>
              <a:rPr lang="en-GB" sz="2200" i="1" dirty="0">
                <a:latin typeface="Comic Sans MS" panose="030F0702030302020204" pitchFamily="66" charset="0"/>
              </a:rPr>
              <a:t>/mange/bois……</a:t>
            </a:r>
          </a:p>
          <a:p>
            <a:pPr marL="342900" indent="-342900">
              <a:buFont typeface="Arial" pitchFamily="34" charset="0"/>
              <a:buChar char="•"/>
            </a:pPr>
            <a:r>
              <a:rPr lang="en-GB" sz="2200" dirty="0">
                <a:solidFill>
                  <a:srgbClr val="002060"/>
                </a:solidFill>
                <a:latin typeface="Comic Sans MS" panose="030F0702030302020204" pitchFamily="66" charset="0"/>
              </a:rPr>
              <a:t>What you sometimes eat – </a:t>
            </a:r>
            <a:r>
              <a:rPr lang="en-GB" sz="2200" i="1" dirty="0" err="1">
                <a:solidFill>
                  <a:srgbClr val="002060"/>
                </a:solidFill>
                <a:latin typeface="Comic Sans MS" panose="030F0702030302020204" pitchFamily="66" charset="0"/>
              </a:rPr>
              <a:t>Mais</a:t>
            </a:r>
            <a:r>
              <a:rPr lang="en-GB" sz="2200" i="1" dirty="0">
                <a:solidFill>
                  <a:srgbClr val="002060"/>
                </a:solidFill>
                <a:latin typeface="Comic Sans MS" panose="030F0702030302020204" pitchFamily="66" charset="0"/>
              </a:rPr>
              <a:t> </a:t>
            </a:r>
            <a:r>
              <a:rPr lang="en-GB" sz="2200" i="1" dirty="0" err="1">
                <a:solidFill>
                  <a:srgbClr val="002060"/>
                </a:solidFill>
                <a:latin typeface="Comic Sans MS" panose="030F0702030302020204" pitchFamily="66" charset="0"/>
              </a:rPr>
              <a:t>quelquefois</a:t>
            </a:r>
            <a:r>
              <a:rPr lang="en-GB" sz="2200" i="1" dirty="0">
                <a:solidFill>
                  <a:srgbClr val="002060"/>
                </a:solidFill>
                <a:latin typeface="Comic Sans MS" panose="030F0702030302020204" pitchFamily="66" charset="0"/>
              </a:rPr>
              <a:t>……</a:t>
            </a:r>
          </a:p>
          <a:p>
            <a:pPr marL="342900" indent="-342900">
              <a:buFont typeface="Arial" pitchFamily="34" charset="0"/>
              <a:buChar char="•"/>
            </a:pPr>
            <a:r>
              <a:rPr lang="en-GB" sz="2200" dirty="0">
                <a:latin typeface="Comic Sans MS" panose="030F0702030302020204" pitchFamily="66" charset="0"/>
              </a:rPr>
              <a:t>What time you eat dinner – </a:t>
            </a:r>
            <a:r>
              <a:rPr lang="en-GB" sz="2200" i="1" dirty="0">
                <a:latin typeface="Comic Sans MS" panose="030F0702030302020204" pitchFamily="66" charset="0"/>
              </a:rPr>
              <a:t>Chez </a:t>
            </a:r>
            <a:r>
              <a:rPr lang="en-GB" sz="2200" i="1" dirty="0" err="1">
                <a:latin typeface="Comic Sans MS" panose="030F0702030302020204" pitchFamily="66" charset="0"/>
              </a:rPr>
              <a:t>moi</a:t>
            </a:r>
            <a:r>
              <a:rPr lang="en-GB" sz="2200" i="1" dirty="0">
                <a:latin typeface="Comic Sans MS" panose="030F0702030302020204" pitchFamily="66" charset="0"/>
              </a:rPr>
              <a:t>, le </a:t>
            </a:r>
            <a:r>
              <a:rPr lang="en-GB" sz="2200" i="1" dirty="0" err="1">
                <a:latin typeface="Comic Sans MS" panose="030F0702030302020204" pitchFamily="66" charset="0"/>
              </a:rPr>
              <a:t>soir</a:t>
            </a:r>
            <a:r>
              <a:rPr lang="en-GB" sz="2200" i="1" dirty="0">
                <a:latin typeface="Comic Sans MS" panose="030F0702030302020204" pitchFamily="66" charset="0"/>
              </a:rPr>
              <a:t> on mange à (time).</a:t>
            </a:r>
          </a:p>
          <a:p>
            <a:pPr marL="342900" indent="-342900">
              <a:buFont typeface="Arial" pitchFamily="34" charset="0"/>
              <a:buChar char="•"/>
            </a:pPr>
            <a:r>
              <a:rPr lang="en-GB" sz="2200" dirty="0">
                <a:solidFill>
                  <a:srgbClr val="002060"/>
                </a:solidFill>
                <a:latin typeface="Comic Sans MS" panose="030F0702030302020204" pitchFamily="66" charset="0"/>
              </a:rPr>
              <a:t>What your meals are like – </a:t>
            </a:r>
            <a:r>
              <a:rPr lang="fr-FR" sz="2200" i="1" dirty="0">
                <a:solidFill>
                  <a:srgbClr val="002060"/>
                </a:solidFill>
                <a:latin typeface="Comic Sans MS" panose="030F0702030302020204" pitchFamily="66" charset="0"/>
              </a:rPr>
              <a:t>D’habitude, on mange en famille/ à table/ assis sur le canapé/ devant la télé. </a:t>
            </a:r>
          </a:p>
          <a:p>
            <a:pPr marL="342900" indent="-342900">
              <a:buFont typeface="Arial" pitchFamily="34" charset="0"/>
              <a:buChar char="•"/>
            </a:pPr>
            <a:r>
              <a:rPr lang="en-GB" sz="2200" dirty="0">
                <a:latin typeface="Comic Sans MS" panose="030F0702030302020204" pitchFamily="66" charset="0"/>
              </a:rPr>
              <a:t>Your favourite dish – </a:t>
            </a:r>
            <a:r>
              <a:rPr lang="fr-FR" sz="2200" i="1" dirty="0">
                <a:latin typeface="Comic Sans MS" panose="030F0702030302020204" pitchFamily="66" charset="0"/>
              </a:rPr>
              <a:t>mon plat préféré, c’est…. </a:t>
            </a:r>
          </a:p>
          <a:p>
            <a:pPr marL="342900" indent="-342900">
              <a:buFont typeface="Arial" pitchFamily="34" charset="0"/>
              <a:buChar char="•"/>
            </a:pPr>
            <a:r>
              <a:rPr lang="en-GB" sz="2200" dirty="0">
                <a:solidFill>
                  <a:srgbClr val="002060"/>
                </a:solidFill>
                <a:latin typeface="Comic Sans MS" panose="030F0702030302020204" pitchFamily="66" charset="0"/>
              </a:rPr>
              <a:t>What you ate and drank yesterday – </a:t>
            </a:r>
            <a:r>
              <a:rPr lang="en-GB" sz="2200" i="1" dirty="0" err="1">
                <a:solidFill>
                  <a:srgbClr val="002060"/>
                </a:solidFill>
                <a:latin typeface="Comic Sans MS" panose="030F0702030302020204" pitchFamily="66" charset="0"/>
              </a:rPr>
              <a:t>hier</a:t>
            </a:r>
            <a:r>
              <a:rPr lang="en-GB" sz="2200" i="1" dirty="0">
                <a:solidFill>
                  <a:srgbClr val="002060"/>
                </a:solidFill>
                <a:latin typeface="Comic Sans MS" panose="030F0702030302020204" pitchFamily="66" charset="0"/>
              </a:rPr>
              <a:t>, </a:t>
            </a:r>
            <a:r>
              <a:rPr lang="en-GB" sz="2200" i="1" dirty="0" err="1">
                <a:solidFill>
                  <a:srgbClr val="002060"/>
                </a:solidFill>
                <a:latin typeface="Comic Sans MS" panose="030F0702030302020204" pitchFamily="66" charset="0"/>
              </a:rPr>
              <a:t>j’ai</a:t>
            </a:r>
            <a:r>
              <a:rPr lang="en-GB" sz="2200" i="1" dirty="0">
                <a:solidFill>
                  <a:srgbClr val="002060"/>
                </a:solidFill>
                <a:latin typeface="Comic Sans MS" panose="030F0702030302020204" pitchFamily="66" charset="0"/>
              </a:rPr>
              <a:t> </a:t>
            </a:r>
            <a:r>
              <a:rPr lang="en-GB" sz="2200" i="1" dirty="0" err="1">
                <a:solidFill>
                  <a:srgbClr val="002060"/>
                </a:solidFill>
                <a:latin typeface="Comic Sans MS" panose="030F0702030302020204" pitchFamily="66" charset="0"/>
              </a:rPr>
              <a:t>mangé</a:t>
            </a:r>
            <a:r>
              <a:rPr lang="en-GB" sz="2200" i="1" dirty="0">
                <a:solidFill>
                  <a:srgbClr val="002060"/>
                </a:solidFill>
                <a:latin typeface="Comic Sans MS" panose="030F0702030302020204" pitchFamily="66" charset="0"/>
              </a:rPr>
              <a:t>……. et </a:t>
            </a:r>
            <a:r>
              <a:rPr lang="en-GB" sz="2200" i="1" dirty="0" err="1">
                <a:solidFill>
                  <a:srgbClr val="002060"/>
                </a:solidFill>
                <a:latin typeface="Comic Sans MS" panose="030F0702030302020204" pitchFamily="66" charset="0"/>
              </a:rPr>
              <a:t>j’ai</a:t>
            </a:r>
            <a:r>
              <a:rPr lang="en-GB" sz="2200" i="1" dirty="0">
                <a:solidFill>
                  <a:srgbClr val="002060"/>
                </a:solidFill>
                <a:latin typeface="Comic Sans MS" panose="030F0702030302020204" pitchFamily="66" charset="0"/>
              </a:rPr>
              <a:t> </a:t>
            </a:r>
            <a:r>
              <a:rPr lang="en-GB" sz="2200" i="1" dirty="0" err="1">
                <a:solidFill>
                  <a:srgbClr val="002060"/>
                </a:solidFill>
                <a:latin typeface="Comic Sans MS" panose="030F0702030302020204" pitchFamily="66" charset="0"/>
              </a:rPr>
              <a:t>bu</a:t>
            </a:r>
            <a:r>
              <a:rPr lang="en-GB" sz="2200" i="1" dirty="0">
                <a:solidFill>
                  <a:srgbClr val="002060"/>
                </a:solidFill>
                <a:latin typeface="Comic Sans MS" panose="030F0702030302020204" pitchFamily="66" charset="0"/>
              </a:rPr>
              <a:t>………</a:t>
            </a:r>
          </a:p>
          <a:p>
            <a:pPr marL="342900" indent="-342900">
              <a:buFont typeface="Arial" pitchFamily="34" charset="0"/>
              <a:buChar char="•"/>
            </a:pPr>
            <a:r>
              <a:rPr lang="en-GB" sz="2200" dirty="0">
                <a:latin typeface="Comic Sans MS" panose="030F0702030302020204" pitchFamily="66" charset="0"/>
              </a:rPr>
              <a:t>What you are going to eat and drink tomorrow – </a:t>
            </a:r>
            <a:r>
              <a:rPr lang="en-GB" sz="2200" i="1" dirty="0" err="1">
                <a:latin typeface="Comic Sans MS" panose="030F0702030302020204" pitchFamily="66" charset="0"/>
              </a:rPr>
              <a:t>demain</a:t>
            </a:r>
            <a:r>
              <a:rPr lang="en-GB" sz="2200" i="1" dirty="0">
                <a:latin typeface="Comic Sans MS" panose="030F0702030302020204" pitchFamily="66" charset="0"/>
              </a:rPr>
              <a:t>, je </a:t>
            </a:r>
            <a:r>
              <a:rPr lang="en-GB" sz="2200" i="1" dirty="0" err="1">
                <a:latin typeface="Comic Sans MS" panose="030F0702030302020204" pitchFamily="66" charset="0"/>
              </a:rPr>
              <a:t>vais</a:t>
            </a:r>
            <a:r>
              <a:rPr lang="en-GB" sz="2200" i="1" dirty="0">
                <a:latin typeface="Comic Sans MS" panose="030F0702030302020204" pitchFamily="66" charset="0"/>
              </a:rPr>
              <a:t> manger….. je </a:t>
            </a:r>
            <a:r>
              <a:rPr lang="en-GB" sz="2200" i="1" dirty="0" err="1">
                <a:latin typeface="Comic Sans MS" panose="030F0702030302020204" pitchFamily="66" charset="0"/>
              </a:rPr>
              <a:t>vais</a:t>
            </a:r>
            <a:r>
              <a:rPr lang="en-GB" sz="2200" i="1" dirty="0">
                <a:latin typeface="Comic Sans MS" panose="030F0702030302020204" pitchFamily="66" charset="0"/>
              </a:rPr>
              <a:t> </a:t>
            </a:r>
            <a:r>
              <a:rPr lang="en-GB" sz="2200" i="1" dirty="0" err="1">
                <a:latin typeface="Comic Sans MS" panose="030F0702030302020204" pitchFamily="66" charset="0"/>
              </a:rPr>
              <a:t>boire</a:t>
            </a:r>
            <a:r>
              <a:rPr lang="en-GB" sz="2200" i="1" dirty="0">
                <a:latin typeface="Comic Sans MS" panose="030F0702030302020204" pitchFamily="66" charset="0"/>
              </a:rPr>
              <a:t>……</a:t>
            </a:r>
          </a:p>
        </p:txBody>
      </p:sp>
    </p:spTree>
    <p:extLst>
      <p:ext uri="{BB962C8B-B14F-4D97-AF65-F5344CB8AC3E}">
        <p14:creationId xmlns:p14="http://schemas.microsoft.com/office/powerpoint/2010/main" val="1723492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365125"/>
            <a:ext cx="24801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Week 4 vocab</a:t>
            </a:r>
            <a:endParaRPr lang="en-GB" sz="2800" dirty="0"/>
          </a:p>
        </p:txBody>
      </p:sp>
      <p:sp>
        <p:nvSpPr>
          <p:cNvPr id="6" name="TextBox 5"/>
          <p:cNvSpPr txBox="1"/>
          <p:nvPr/>
        </p:nvSpPr>
        <p:spPr>
          <a:xfrm>
            <a:off x="296366" y="334851"/>
            <a:ext cx="3839536" cy="492443"/>
          </a:xfrm>
          <a:prstGeom prst="rect">
            <a:avLst/>
          </a:prstGeom>
          <a:noFill/>
        </p:spPr>
        <p:txBody>
          <a:bodyPr wrap="square" rtlCol="0">
            <a:spAutoFit/>
          </a:bodyPr>
          <a:lstStyle/>
          <a:p>
            <a:r>
              <a:rPr lang="en-GB" sz="2600" b="1" u="sng" dirty="0"/>
              <a:t>WEEK 4 – </a:t>
            </a:r>
          </a:p>
        </p:txBody>
      </p:sp>
      <p:sp>
        <p:nvSpPr>
          <p:cNvPr id="8" name="TextBox 7">
            <a:extLst>
              <a:ext uri="{FF2B5EF4-FFF2-40B4-BE49-F238E27FC236}">
                <a16:creationId xmlns:a16="http://schemas.microsoft.com/office/drawing/2014/main" xmlns="" id="{BAD5BEF2-229A-422C-8CD0-4C8D9F8EC9E9}"/>
              </a:ext>
            </a:extLst>
          </p:cNvPr>
          <p:cNvSpPr txBox="1"/>
          <p:nvPr/>
        </p:nvSpPr>
        <p:spPr>
          <a:xfrm>
            <a:off x="590035" y="1454143"/>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3" name="Picture 2">
            <a:extLst>
              <a:ext uri="{FF2B5EF4-FFF2-40B4-BE49-F238E27FC236}">
                <a16:creationId xmlns:a16="http://schemas.microsoft.com/office/drawing/2014/main" xmlns="" id="{D94AFF1D-9325-4AAB-8A07-F99C51281046}"/>
              </a:ext>
            </a:extLst>
          </p:cNvPr>
          <p:cNvPicPr>
            <a:picLocks noChangeAspect="1"/>
          </p:cNvPicPr>
          <p:nvPr/>
        </p:nvPicPr>
        <p:blipFill>
          <a:blip r:embed="rId2"/>
          <a:stretch>
            <a:fillRect/>
          </a:stretch>
        </p:blipFill>
        <p:spPr>
          <a:xfrm>
            <a:off x="5499434" y="334851"/>
            <a:ext cx="4999129" cy="6323574"/>
          </a:xfrm>
          <a:prstGeom prst="rect">
            <a:avLst/>
          </a:prstGeom>
        </p:spPr>
      </p:pic>
    </p:spTree>
    <p:extLst>
      <p:ext uri="{BB962C8B-B14F-4D97-AF65-F5344CB8AC3E}">
        <p14:creationId xmlns:p14="http://schemas.microsoft.com/office/powerpoint/2010/main" val="1508998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BBED256-E7B1-4054-9832-F538D9FDB2B3}"/>
              </a:ext>
            </a:extLst>
          </p:cNvPr>
          <p:cNvPicPr>
            <a:picLocks noChangeAspect="1"/>
          </p:cNvPicPr>
          <p:nvPr/>
        </p:nvPicPr>
        <p:blipFill>
          <a:blip r:embed="rId2"/>
          <a:stretch>
            <a:fillRect/>
          </a:stretch>
        </p:blipFill>
        <p:spPr>
          <a:xfrm>
            <a:off x="561702" y="3306944"/>
            <a:ext cx="10439215" cy="3342051"/>
          </a:xfrm>
          <a:prstGeom prst="rect">
            <a:avLst/>
          </a:prstGeom>
        </p:spPr>
      </p:pic>
      <p:sp>
        <p:nvSpPr>
          <p:cNvPr id="2" name="TextBox 1">
            <a:extLst>
              <a:ext uri="{FF2B5EF4-FFF2-40B4-BE49-F238E27FC236}">
                <a16:creationId xmlns:a16="http://schemas.microsoft.com/office/drawing/2014/main" xmlns="" id="{771C4F65-6197-4297-871D-18C3DE3F3E70}"/>
              </a:ext>
            </a:extLst>
          </p:cNvPr>
          <p:cNvSpPr txBox="1"/>
          <p:nvPr/>
        </p:nvSpPr>
        <p:spPr>
          <a:xfrm>
            <a:off x="561702" y="457200"/>
            <a:ext cx="11234057" cy="2492990"/>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food words from last week (they are in the beginner section):</a:t>
            </a:r>
          </a:p>
          <a:p>
            <a:endParaRPr lang="en-US" sz="2600" dirty="0"/>
          </a:p>
          <a:p>
            <a:r>
              <a:rPr lang="en-US" sz="2600" dirty="0"/>
              <a:t>Username – </a:t>
            </a:r>
            <a:r>
              <a:rPr lang="en-US" sz="2600" dirty="0" err="1"/>
              <a:t>kingshill</a:t>
            </a:r>
            <a:r>
              <a:rPr lang="en-US" sz="2600" dirty="0"/>
              <a:t>                          password – mfl123*</a:t>
            </a:r>
          </a:p>
          <a:p>
            <a:endParaRPr lang="en-US" sz="2600" dirty="0"/>
          </a:p>
          <a:p>
            <a:r>
              <a:rPr lang="en-US" sz="2600" dirty="0"/>
              <a:t>Make a list of the new words in your books, if you did not do this last week. </a:t>
            </a:r>
            <a:endParaRPr lang="en-GB" sz="2600" dirty="0"/>
          </a:p>
        </p:txBody>
      </p:sp>
      <p:sp>
        <p:nvSpPr>
          <p:cNvPr id="4" name="Oval 3">
            <a:extLst>
              <a:ext uri="{FF2B5EF4-FFF2-40B4-BE49-F238E27FC236}">
                <a16:creationId xmlns:a16="http://schemas.microsoft.com/office/drawing/2014/main" xmlns="" id="{3D2D8595-1080-4074-80F6-2ACBE1E5C0B8}"/>
              </a:ext>
            </a:extLst>
          </p:cNvPr>
          <p:cNvSpPr/>
          <p:nvPr/>
        </p:nvSpPr>
        <p:spPr>
          <a:xfrm>
            <a:off x="3174274" y="3429000"/>
            <a:ext cx="7929155"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175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err="1">
                <a:latin typeface="Segoe Print" panose="02000600000000000000" pitchFamily="2" charset="0"/>
                <a:cs typeface="Arial" panose="020B0604020202020204" pitchFamily="34" charset="0"/>
              </a:rPr>
              <a:t>Tu</a:t>
            </a:r>
            <a:r>
              <a:rPr lang="en-GB" b="1" dirty="0">
                <a:latin typeface="Segoe Print" panose="02000600000000000000" pitchFamily="2" charset="0"/>
                <a:cs typeface="Arial" panose="020B0604020202020204" pitchFamily="34" charset="0"/>
              </a:rPr>
              <a:t> </a:t>
            </a:r>
            <a:r>
              <a:rPr lang="en-GB" b="1" dirty="0" err="1">
                <a:latin typeface="Segoe Print" panose="02000600000000000000" pitchFamily="2" charset="0"/>
                <a:cs typeface="Arial" panose="020B0604020202020204" pitchFamily="34" charset="0"/>
              </a:rPr>
              <a:t>aimes</a:t>
            </a:r>
            <a:r>
              <a:rPr lang="en-GB" b="1" dirty="0">
                <a:latin typeface="Segoe Print" panose="02000600000000000000" pitchFamily="2" charset="0"/>
                <a:cs typeface="Arial" panose="020B0604020202020204" pitchFamily="34" charset="0"/>
              </a:rPr>
              <a:t>…?</a:t>
            </a:r>
          </a:p>
        </p:txBody>
      </p:sp>
      <p:pic>
        <p:nvPicPr>
          <p:cNvPr id="1026" name="Picture 2" descr="C:\Documents and Settings\jg\Local Settings\Temporary Internet Files\Content.IE5\416Z45E3\MC90004886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0185" y="5183989"/>
            <a:ext cx="1140249" cy="652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jg\Local Settings\Temporary Internet Files\Content.IE5\IHEJ0ZWT\MC90021593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8041" y="3665942"/>
            <a:ext cx="1062393" cy="5022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17039" y="2994424"/>
            <a:ext cx="1445220"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 </a:t>
            </a:r>
            <a:r>
              <a:rPr lang="en-GB" sz="2400" dirty="0" err="1">
                <a:latin typeface="Segoe Print" panose="02000600000000000000" pitchFamily="2" charset="0"/>
                <a:cs typeface="Arial" panose="020B0604020202020204" pitchFamily="34" charset="0"/>
              </a:rPr>
              <a:t>sucre</a:t>
            </a:r>
            <a:endParaRPr lang="en-GB" sz="2400" dirty="0">
              <a:latin typeface="Segoe Print" panose="02000600000000000000" pitchFamily="2" charset="0"/>
              <a:cs typeface="Arial" panose="020B0604020202020204" pitchFamily="34" charset="0"/>
            </a:endParaRPr>
          </a:p>
        </p:txBody>
      </p:sp>
      <p:sp>
        <p:nvSpPr>
          <p:cNvPr id="8" name="TextBox 7"/>
          <p:cNvSpPr txBox="1"/>
          <p:nvPr/>
        </p:nvSpPr>
        <p:spPr>
          <a:xfrm>
            <a:off x="4097778" y="3687851"/>
            <a:ext cx="1885070"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 </a:t>
            </a:r>
            <a:r>
              <a:rPr lang="en-GB" sz="2400" dirty="0" err="1">
                <a:latin typeface="Segoe Print" panose="02000600000000000000" pitchFamily="2" charset="0"/>
                <a:cs typeface="Arial" panose="020B0604020202020204" pitchFamily="34" charset="0"/>
              </a:rPr>
              <a:t>chocolat</a:t>
            </a:r>
            <a:endParaRPr lang="en-GB" sz="2400" dirty="0">
              <a:latin typeface="Segoe Print" panose="02000600000000000000" pitchFamily="2" charset="0"/>
              <a:cs typeface="Arial" panose="020B0604020202020204" pitchFamily="34" charset="0"/>
            </a:endParaRPr>
          </a:p>
        </p:txBody>
      </p:sp>
      <p:sp>
        <p:nvSpPr>
          <p:cNvPr id="9" name="TextBox 8"/>
          <p:cNvSpPr txBox="1"/>
          <p:nvPr/>
        </p:nvSpPr>
        <p:spPr>
          <a:xfrm>
            <a:off x="4117039" y="5251544"/>
            <a:ext cx="2023200"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 </a:t>
            </a:r>
            <a:r>
              <a:rPr lang="en-GB" sz="2400" dirty="0" err="1">
                <a:latin typeface="Segoe Print" panose="02000600000000000000" pitchFamily="2" charset="0"/>
                <a:cs typeface="Arial" panose="020B0604020202020204" pitchFamily="34" charset="0"/>
              </a:rPr>
              <a:t>jambon</a:t>
            </a:r>
            <a:endParaRPr lang="en-GB" sz="2400" dirty="0">
              <a:latin typeface="Segoe Print" panose="02000600000000000000" pitchFamily="2" charset="0"/>
              <a:cs typeface="Arial" panose="020B0604020202020204" pitchFamily="34" charset="0"/>
            </a:endParaRPr>
          </a:p>
        </p:txBody>
      </p:sp>
      <p:sp>
        <p:nvSpPr>
          <p:cNvPr id="10" name="TextBox 9"/>
          <p:cNvSpPr txBox="1"/>
          <p:nvPr/>
        </p:nvSpPr>
        <p:spPr>
          <a:xfrm>
            <a:off x="4117042" y="4508223"/>
            <a:ext cx="2167831"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 </a:t>
            </a:r>
            <a:r>
              <a:rPr lang="en-GB" sz="2400" dirty="0" err="1">
                <a:latin typeface="Segoe Print" panose="02000600000000000000" pitchFamily="2" charset="0"/>
                <a:cs typeface="Arial" panose="020B0604020202020204" pitchFamily="34" charset="0"/>
              </a:rPr>
              <a:t>fromage</a:t>
            </a:r>
            <a:endParaRPr lang="en-GB" sz="2400" dirty="0">
              <a:latin typeface="Segoe Print" panose="02000600000000000000" pitchFamily="2" charset="0"/>
              <a:cs typeface="Arial" panose="020B0604020202020204" pitchFamily="34" charset="0"/>
            </a:endParaRPr>
          </a:p>
        </p:txBody>
      </p:sp>
      <p:sp>
        <p:nvSpPr>
          <p:cNvPr id="11" name="TextBox 10"/>
          <p:cNvSpPr txBox="1"/>
          <p:nvPr/>
        </p:nvSpPr>
        <p:spPr>
          <a:xfrm>
            <a:off x="7316590" y="3022364"/>
            <a:ext cx="2199248"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les </a:t>
            </a:r>
            <a:r>
              <a:rPr lang="en-GB" sz="2400" dirty="0" err="1">
                <a:latin typeface="Segoe Print" panose="02000600000000000000" pitchFamily="2" charset="0"/>
                <a:cs typeface="Arial" panose="020B0604020202020204" pitchFamily="34" charset="0"/>
              </a:rPr>
              <a:t>bananes</a:t>
            </a:r>
            <a:endParaRPr lang="en-GB" sz="2400" dirty="0">
              <a:latin typeface="Segoe Print" panose="02000600000000000000" pitchFamily="2" charset="0"/>
              <a:cs typeface="Arial" panose="020B0604020202020204" pitchFamily="34" charset="0"/>
            </a:endParaRPr>
          </a:p>
        </p:txBody>
      </p:sp>
      <p:sp>
        <p:nvSpPr>
          <p:cNvPr id="12" name="TextBox 11"/>
          <p:cNvSpPr txBox="1"/>
          <p:nvPr/>
        </p:nvSpPr>
        <p:spPr>
          <a:xfrm>
            <a:off x="7316590" y="3756465"/>
            <a:ext cx="2032852"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les citrons</a:t>
            </a:r>
          </a:p>
        </p:txBody>
      </p:sp>
      <p:sp>
        <p:nvSpPr>
          <p:cNvPr id="13" name="TextBox 12"/>
          <p:cNvSpPr txBox="1"/>
          <p:nvPr/>
        </p:nvSpPr>
        <p:spPr>
          <a:xfrm>
            <a:off x="7316593" y="4492610"/>
            <a:ext cx="2174415"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les fraises</a:t>
            </a:r>
          </a:p>
        </p:txBody>
      </p:sp>
      <p:sp>
        <p:nvSpPr>
          <p:cNvPr id="14" name="TextBox 13"/>
          <p:cNvSpPr txBox="1"/>
          <p:nvPr/>
        </p:nvSpPr>
        <p:spPr>
          <a:xfrm>
            <a:off x="7316590" y="5232696"/>
            <a:ext cx="2032852"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les pommes</a:t>
            </a:r>
          </a:p>
        </p:txBody>
      </p:sp>
      <p:pic>
        <p:nvPicPr>
          <p:cNvPr id="29" name="Picture 28" descr="sugar%20clipar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5064" y="2817999"/>
            <a:ext cx="823779" cy="745264"/>
          </a:xfrm>
          <a:prstGeom prst="rect">
            <a:avLst/>
          </a:prstGeom>
          <a:noFill/>
          <a:ln>
            <a:noFill/>
          </a:ln>
        </p:spPr>
      </p:pic>
      <p:pic>
        <p:nvPicPr>
          <p:cNvPr id="30" name="Picture 29" descr="http://cdn-7.freeclipartnow.com/d/19415-1/bananas.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0975" y="2946914"/>
            <a:ext cx="656399" cy="533440"/>
          </a:xfrm>
          <a:prstGeom prst="rect">
            <a:avLst/>
          </a:prstGeom>
          <a:noFill/>
          <a:ln>
            <a:noFill/>
          </a:ln>
        </p:spPr>
      </p:pic>
      <p:pic>
        <p:nvPicPr>
          <p:cNvPr id="31" name="Picture 30" descr="http://images.clipartpanda.com/lemon-clip-art-lemon-md.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8318" y="3687850"/>
            <a:ext cx="701396" cy="549340"/>
          </a:xfrm>
          <a:prstGeom prst="rect">
            <a:avLst/>
          </a:prstGeom>
          <a:noFill/>
          <a:ln>
            <a:noFill/>
          </a:ln>
        </p:spPr>
      </p:pic>
      <p:pic>
        <p:nvPicPr>
          <p:cNvPr id="32" name="Picture 31" descr="http://images.clipartpanda.com/strawberry-clip-art-strawberry_by_aliciarflowright-d2yc1c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1859" y="4415545"/>
            <a:ext cx="615515" cy="546544"/>
          </a:xfrm>
          <a:prstGeom prst="rect">
            <a:avLst/>
          </a:prstGeom>
          <a:noFill/>
          <a:ln>
            <a:noFill/>
          </a:ln>
        </p:spPr>
      </p:pic>
      <p:pic>
        <p:nvPicPr>
          <p:cNvPr id="33" name="Picture 32" descr="http://cliparting.com/wp-content/uploads/2016/05/Green-apple-clipart-free-clipart-images-clipartcow.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1561" y="5159961"/>
            <a:ext cx="662702" cy="604958"/>
          </a:xfrm>
          <a:prstGeom prst="rect">
            <a:avLst/>
          </a:prstGeom>
          <a:noFill/>
          <a:ln>
            <a:noFill/>
          </a:ln>
        </p:spPr>
      </p:pic>
      <p:pic>
        <p:nvPicPr>
          <p:cNvPr id="34" name="Picture 33" descr="http://www.cutecliparts.com/wp-content/uploads/2015/10/Stolen-Clip-Art.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8074" y="4398953"/>
            <a:ext cx="701978" cy="579735"/>
          </a:xfrm>
          <a:prstGeom prst="rect">
            <a:avLst/>
          </a:prstGeom>
          <a:noFill/>
          <a:ln>
            <a:noFill/>
          </a:ln>
        </p:spPr>
      </p:pic>
      <p:pic>
        <p:nvPicPr>
          <p:cNvPr id="6" name="Picture 5"/>
          <p:cNvPicPr>
            <a:picLocks noChangeAspect="1"/>
          </p:cNvPicPr>
          <p:nvPr/>
        </p:nvPicPr>
        <p:blipFill rotWithShape="1">
          <a:blip r:embed="rId10"/>
          <a:srcRect l="12947" t="31697" r="10938" b="52232"/>
          <a:stretch/>
        </p:blipFill>
        <p:spPr>
          <a:xfrm>
            <a:off x="1692434" y="1268761"/>
            <a:ext cx="8651589" cy="1370047"/>
          </a:xfrm>
          <a:prstGeom prst="rect">
            <a:avLst/>
          </a:prstGeom>
        </p:spPr>
      </p:pic>
      <p:sp>
        <p:nvSpPr>
          <p:cNvPr id="5" name="TextBox 4">
            <a:extLst>
              <a:ext uri="{FF2B5EF4-FFF2-40B4-BE49-F238E27FC236}">
                <a16:creationId xmlns:a16="http://schemas.microsoft.com/office/drawing/2014/main" xmlns="" id="{DF5A6DC5-0B38-4C9C-9001-6A267105C23A}"/>
              </a:ext>
            </a:extLst>
          </p:cNvPr>
          <p:cNvSpPr txBox="1"/>
          <p:nvPr/>
        </p:nvSpPr>
        <p:spPr>
          <a:xfrm>
            <a:off x="0" y="91440"/>
            <a:ext cx="4362994" cy="1200329"/>
          </a:xfrm>
          <a:prstGeom prst="rect">
            <a:avLst/>
          </a:prstGeom>
          <a:noFill/>
        </p:spPr>
        <p:txBody>
          <a:bodyPr wrap="square" rtlCol="0">
            <a:spAutoFit/>
          </a:bodyPr>
          <a:lstStyle/>
          <a:p>
            <a:r>
              <a:rPr lang="en-US" sz="2400" dirty="0"/>
              <a:t>Write a few sentences n French giving your opinions about what food you like and dislike</a:t>
            </a:r>
            <a:endParaRPr lang="en-GB" sz="2400" dirty="0"/>
          </a:p>
        </p:txBody>
      </p:sp>
    </p:spTree>
    <p:extLst>
      <p:ext uri="{BB962C8B-B14F-4D97-AF65-F5344CB8AC3E}">
        <p14:creationId xmlns:p14="http://schemas.microsoft.com/office/powerpoint/2010/main" val="344079575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5460EE4-AA54-4465-BFCD-78C161F37A18}"/>
              </a:ext>
            </a:extLst>
          </p:cNvPr>
          <p:cNvPicPr>
            <a:picLocks noChangeAspect="1"/>
          </p:cNvPicPr>
          <p:nvPr/>
        </p:nvPicPr>
        <p:blipFill>
          <a:blip r:embed="rId2"/>
          <a:stretch>
            <a:fillRect/>
          </a:stretch>
        </p:blipFill>
        <p:spPr>
          <a:xfrm>
            <a:off x="723217" y="1313906"/>
            <a:ext cx="11016958" cy="2872740"/>
          </a:xfrm>
          <a:prstGeom prst="rect">
            <a:avLst/>
          </a:prstGeom>
        </p:spPr>
      </p:pic>
      <p:sp>
        <p:nvSpPr>
          <p:cNvPr id="5" name="TextBox 4">
            <a:extLst>
              <a:ext uri="{FF2B5EF4-FFF2-40B4-BE49-F238E27FC236}">
                <a16:creationId xmlns:a16="http://schemas.microsoft.com/office/drawing/2014/main" xmlns="" id="{F4F22CEA-95EE-48CE-91BE-37E8D8619EED}"/>
              </a:ext>
            </a:extLst>
          </p:cNvPr>
          <p:cNvSpPr txBox="1"/>
          <p:nvPr/>
        </p:nvSpPr>
        <p:spPr>
          <a:xfrm>
            <a:off x="723217" y="479380"/>
            <a:ext cx="10240470" cy="492443"/>
          </a:xfrm>
          <a:prstGeom prst="rect">
            <a:avLst/>
          </a:prstGeom>
          <a:noFill/>
        </p:spPr>
        <p:txBody>
          <a:bodyPr wrap="square" rtlCol="0">
            <a:spAutoFit/>
          </a:bodyPr>
          <a:lstStyle/>
          <a:p>
            <a:r>
              <a:rPr lang="en-US" sz="2600" dirty="0"/>
              <a:t>Copy the grammar information and read about pancake day in France</a:t>
            </a:r>
            <a:endParaRPr lang="en-GB" sz="2600" dirty="0"/>
          </a:p>
        </p:txBody>
      </p:sp>
      <p:pic>
        <p:nvPicPr>
          <p:cNvPr id="6" name="Picture 5">
            <a:extLst>
              <a:ext uri="{FF2B5EF4-FFF2-40B4-BE49-F238E27FC236}">
                <a16:creationId xmlns:a16="http://schemas.microsoft.com/office/drawing/2014/main" xmlns="" id="{163C39A1-97B0-4152-A192-633EE47390D6}"/>
              </a:ext>
            </a:extLst>
          </p:cNvPr>
          <p:cNvPicPr>
            <a:picLocks noChangeAspect="1"/>
          </p:cNvPicPr>
          <p:nvPr/>
        </p:nvPicPr>
        <p:blipFill>
          <a:blip r:embed="rId3"/>
          <a:stretch>
            <a:fillRect/>
          </a:stretch>
        </p:blipFill>
        <p:spPr>
          <a:xfrm>
            <a:off x="723217" y="4186646"/>
            <a:ext cx="5252142" cy="2400979"/>
          </a:xfrm>
          <a:prstGeom prst="rect">
            <a:avLst/>
          </a:prstGeom>
        </p:spPr>
      </p:pic>
    </p:spTree>
    <p:extLst>
      <p:ext uri="{BB962C8B-B14F-4D97-AF65-F5344CB8AC3E}">
        <p14:creationId xmlns:p14="http://schemas.microsoft.com/office/powerpoint/2010/main" val="1033727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588" y="-1"/>
            <a:ext cx="10760969" cy="6780181"/>
          </a:xfrm>
          <a:prstGeom prst="rect">
            <a:avLst/>
          </a:prstGeom>
        </p:spPr>
      </p:pic>
    </p:spTree>
    <p:extLst>
      <p:ext uri="{BB962C8B-B14F-4D97-AF65-F5344CB8AC3E}">
        <p14:creationId xmlns:p14="http://schemas.microsoft.com/office/powerpoint/2010/main" val="2337799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4019" y="620758"/>
            <a:ext cx="3839536" cy="492443"/>
          </a:xfrm>
          <a:prstGeom prst="rect">
            <a:avLst/>
          </a:prstGeom>
          <a:noFill/>
        </p:spPr>
        <p:txBody>
          <a:bodyPr wrap="square" rtlCol="0">
            <a:spAutoFit/>
          </a:bodyPr>
          <a:lstStyle/>
          <a:p>
            <a:r>
              <a:rPr lang="en-GB" sz="2600" b="1" u="sng" dirty="0"/>
              <a:t>WEEK 5 – </a:t>
            </a:r>
          </a:p>
        </p:txBody>
      </p:sp>
      <p:sp>
        <p:nvSpPr>
          <p:cNvPr id="8" name="TextBox 7">
            <a:extLst>
              <a:ext uri="{FF2B5EF4-FFF2-40B4-BE49-F238E27FC236}">
                <a16:creationId xmlns:a16="http://schemas.microsoft.com/office/drawing/2014/main" xmlns="" id="{1568B9C7-102B-493F-BB85-F7406FCC87C9}"/>
              </a:ext>
            </a:extLst>
          </p:cNvPr>
          <p:cNvSpPr txBox="1"/>
          <p:nvPr/>
        </p:nvSpPr>
        <p:spPr>
          <a:xfrm>
            <a:off x="302651" y="2159537"/>
            <a:ext cx="8057577" cy="2092881"/>
          </a:xfrm>
          <a:prstGeom prst="rect">
            <a:avLst/>
          </a:prstGeom>
          <a:noFill/>
        </p:spPr>
        <p:txBody>
          <a:bodyPr wrap="square" rtlCol="0">
            <a:spAutoFit/>
          </a:bodyPr>
          <a:lstStyle/>
          <a:p>
            <a:r>
              <a:rPr lang="en-GB" sz="2600" dirty="0"/>
              <a:t>There are no new words to look at this week but please work through the tasks on the following pages about Carnival and tenses. When finished, start revising for your assessments. Read through all of the vocab on the previous slide.</a:t>
            </a:r>
          </a:p>
        </p:txBody>
      </p:sp>
    </p:spTree>
    <p:extLst>
      <p:ext uri="{BB962C8B-B14F-4D97-AF65-F5344CB8AC3E}">
        <p14:creationId xmlns:p14="http://schemas.microsoft.com/office/powerpoint/2010/main" val="2124328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362" t="12608" r="20044" b="12177"/>
          <a:stretch/>
        </p:blipFill>
        <p:spPr>
          <a:xfrm>
            <a:off x="2927648" y="1268760"/>
            <a:ext cx="6264696" cy="5306744"/>
          </a:xfrm>
          <a:prstGeom prst="rect">
            <a:avLst/>
          </a:prstGeom>
        </p:spPr>
      </p:pic>
      <p:sp>
        <p:nvSpPr>
          <p:cNvPr id="2" name="TextBox 1">
            <a:extLst>
              <a:ext uri="{FF2B5EF4-FFF2-40B4-BE49-F238E27FC236}">
                <a16:creationId xmlns:a16="http://schemas.microsoft.com/office/drawing/2014/main" xmlns="" id="{A94561CA-A323-47E3-9E89-816239AE2DAF}"/>
              </a:ext>
            </a:extLst>
          </p:cNvPr>
          <p:cNvSpPr txBox="1"/>
          <p:nvPr/>
        </p:nvSpPr>
        <p:spPr>
          <a:xfrm>
            <a:off x="4814047" y="671138"/>
            <a:ext cx="5970495" cy="523220"/>
          </a:xfrm>
          <a:prstGeom prst="rect">
            <a:avLst/>
          </a:prstGeom>
          <a:noFill/>
        </p:spPr>
        <p:txBody>
          <a:bodyPr wrap="square" rtlCol="0">
            <a:spAutoFit/>
          </a:bodyPr>
          <a:lstStyle/>
          <a:p>
            <a:r>
              <a:rPr lang="en-US" sz="2800" dirty="0"/>
              <a:t>Copy the grammar notes</a:t>
            </a:r>
            <a:r>
              <a:rPr lang="en-US" dirty="0"/>
              <a:t>:</a:t>
            </a:r>
            <a:endParaRPr lang="en-GB" dirty="0"/>
          </a:p>
        </p:txBody>
      </p:sp>
    </p:spTree>
    <p:extLst>
      <p:ext uri="{BB962C8B-B14F-4D97-AF65-F5344CB8AC3E}">
        <p14:creationId xmlns:p14="http://schemas.microsoft.com/office/powerpoint/2010/main" val="281013125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l="3503" t="12393" r="2909" b="11961"/>
          <a:stretch/>
        </p:blipFill>
        <p:spPr>
          <a:xfrm>
            <a:off x="2621787" y="2258707"/>
            <a:ext cx="6846176" cy="4150274"/>
          </a:xfrm>
          <a:prstGeom prst="rect">
            <a:avLst/>
          </a:prstGeom>
        </p:spPr>
      </p:pic>
      <p:sp>
        <p:nvSpPr>
          <p:cNvPr id="2" name="Title 1"/>
          <p:cNvSpPr>
            <a:spLocks noGrp="1"/>
          </p:cNvSpPr>
          <p:nvPr>
            <p:ph type="title" idx="4294967295"/>
          </p:nvPr>
        </p:nvSpPr>
        <p:spPr>
          <a:xfrm>
            <a:off x="-23057" y="1348055"/>
            <a:ext cx="8196262" cy="569912"/>
          </a:xfrm>
        </p:spPr>
        <p:txBody>
          <a:bodyPr>
            <a:noAutofit/>
          </a:bodyPr>
          <a:lstStyle/>
          <a:p>
            <a:pPr algn="ctr"/>
            <a:r>
              <a:rPr lang="en-GB" sz="2600" dirty="0" err="1">
                <a:solidFill>
                  <a:schemeClr val="tx1"/>
                </a:solidFill>
                <a:latin typeface="Segoe Print" panose="02000600000000000000" pitchFamily="2" charset="0"/>
              </a:rPr>
              <a:t>Qu’est</a:t>
            </a:r>
            <a:r>
              <a:rPr lang="en-GB" sz="2600" dirty="0">
                <a:solidFill>
                  <a:schemeClr val="tx1"/>
                </a:solidFill>
                <a:latin typeface="Segoe Print" panose="02000600000000000000" pitchFamily="2" charset="0"/>
              </a:rPr>
              <a:t> </a:t>
            </a:r>
            <a:r>
              <a:rPr lang="en-GB" sz="2600" b="1" dirty="0" err="1">
                <a:solidFill>
                  <a:schemeClr val="tx1"/>
                </a:solidFill>
                <a:latin typeface="Segoe Print" panose="02000600000000000000" pitchFamily="2" charset="0"/>
              </a:rPr>
              <a:t>tu</a:t>
            </a:r>
            <a:r>
              <a:rPr lang="en-GB" sz="2600" dirty="0">
                <a:solidFill>
                  <a:schemeClr val="tx1"/>
                </a:solidFill>
                <a:latin typeface="Segoe Print" panose="02000600000000000000" pitchFamily="2" charset="0"/>
              </a:rPr>
              <a:t> </a:t>
            </a:r>
            <a:r>
              <a:rPr lang="en-GB" sz="2600" b="1" dirty="0">
                <a:solidFill>
                  <a:schemeClr val="tx1"/>
                </a:solidFill>
                <a:latin typeface="Segoe Print" panose="02000600000000000000" pitchFamily="2" charset="0"/>
              </a:rPr>
              <a:t>vas</a:t>
            </a:r>
            <a:r>
              <a:rPr lang="en-GB" sz="2600" dirty="0">
                <a:solidFill>
                  <a:schemeClr val="tx1"/>
                </a:solidFill>
                <a:latin typeface="Segoe Print" panose="02000600000000000000" pitchFamily="2" charset="0"/>
              </a:rPr>
              <a:t> faire au </a:t>
            </a:r>
            <a:r>
              <a:rPr lang="en-GB" sz="2600" dirty="0" err="1">
                <a:solidFill>
                  <a:schemeClr val="tx1"/>
                </a:solidFill>
                <a:latin typeface="Segoe Print" panose="02000600000000000000" pitchFamily="2" charset="0"/>
              </a:rPr>
              <a:t>carnaval</a:t>
            </a:r>
            <a:r>
              <a:rPr lang="en-GB" sz="2600" dirty="0">
                <a:solidFill>
                  <a:schemeClr val="tx1"/>
                </a:solidFill>
                <a:latin typeface="Segoe Print" panose="02000600000000000000" pitchFamily="2" charset="0"/>
              </a:rPr>
              <a:t>? What are you going to do at the carnival?</a:t>
            </a:r>
          </a:p>
        </p:txBody>
      </p:sp>
      <p:cxnSp>
        <p:nvCxnSpPr>
          <p:cNvPr id="6" name="Straight Connector 5"/>
          <p:cNvCxnSpPr/>
          <p:nvPr/>
        </p:nvCxnSpPr>
        <p:spPr>
          <a:xfrm>
            <a:off x="3797888" y="2632107"/>
            <a:ext cx="55437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77568" y="3007791"/>
            <a:ext cx="660178"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6827" y="3367299"/>
            <a:ext cx="91810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57960" y="4133006"/>
            <a:ext cx="1188605"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77566" y="4491526"/>
            <a:ext cx="760464"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82196" y="4850046"/>
            <a:ext cx="933794"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77567" y="5229389"/>
            <a:ext cx="1102629"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78983" y="5943530"/>
            <a:ext cx="1101214"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777567" y="3753663"/>
            <a:ext cx="949485"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sp>
        <p:nvSpPr>
          <p:cNvPr id="32" name="Rectangular Callout 31"/>
          <p:cNvSpPr/>
          <p:nvPr/>
        </p:nvSpPr>
        <p:spPr>
          <a:xfrm>
            <a:off x="8173205" y="231645"/>
            <a:ext cx="3871452" cy="2232819"/>
          </a:xfrm>
          <a:prstGeom prst="wedgeRectCallout">
            <a:avLst>
              <a:gd name="adj1" fmla="val -65158"/>
              <a:gd name="adj2" fmla="val 34287"/>
            </a:avLst>
          </a:prstGeom>
          <a:solidFill>
            <a:srgbClr val="FFFF99"/>
          </a:solid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Segoe Print" panose="02000600000000000000" pitchFamily="2" charset="0"/>
              </a:rPr>
              <a:t>Translate these sentences in to English. You may use an online dictionary to help you if necessary.</a:t>
            </a:r>
          </a:p>
        </p:txBody>
      </p:sp>
    </p:spTree>
    <p:extLst>
      <p:ext uri="{BB962C8B-B14F-4D97-AF65-F5344CB8AC3E}">
        <p14:creationId xmlns:p14="http://schemas.microsoft.com/office/powerpoint/2010/main" val="307486085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8434" name="Picture 2" descr="http://intameside.com/wp-content/uploads/2013/10/firework.jpg"/>
          <p:cNvPicPr>
            <a:picLocks noChangeAspect="1" noChangeArrowheads="1"/>
          </p:cNvPicPr>
          <p:nvPr/>
        </p:nvPicPr>
        <p:blipFill>
          <a:blip r:embed="rId3" cstate="print"/>
          <a:srcRect/>
          <a:stretch>
            <a:fillRect/>
          </a:stretch>
        </p:blipFill>
        <p:spPr bwMode="auto">
          <a:xfrm>
            <a:off x="5762270" y="3284984"/>
            <a:ext cx="1831690" cy="1144806"/>
          </a:xfrm>
          <a:prstGeom prst="rect">
            <a:avLst/>
          </a:prstGeom>
          <a:noFill/>
        </p:spPr>
      </p:pic>
      <p:pic>
        <p:nvPicPr>
          <p:cNvPr id="5" name="Picture 4" descr="carnaval nice.jpg"/>
          <p:cNvPicPr>
            <a:picLocks noChangeAspect="1"/>
          </p:cNvPicPr>
          <p:nvPr/>
        </p:nvPicPr>
        <p:blipFill>
          <a:blip r:embed="rId4" cstate="print"/>
          <a:stretch>
            <a:fillRect/>
          </a:stretch>
        </p:blipFill>
        <p:spPr>
          <a:xfrm>
            <a:off x="8101582" y="2055790"/>
            <a:ext cx="789281" cy="1160456"/>
          </a:xfrm>
          <a:prstGeom prst="rect">
            <a:avLst/>
          </a:prstGeom>
        </p:spPr>
      </p:pic>
      <p:pic>
        <p:nvPicPr>
          <p:cNvPr id="7" name="Picture 6" descr="carnaval vamp.jpg"/>
          <p:cNvPicPr>
            <a:picLocks noChangeAspect="1"/>
          </p:cNvPicPr>
          <p:nvPr/>
        </p:nvPicPr>
        <p:blipFill>
          <a:blip r:embed="rId5" cstate="print"/>
          <a:stretch>
            <a:fillRect/>
          </a:stretch>
        </p:blipFill>
        <p:spPr>
          <a:xfrm>
            <a:off x="9420764" y="2076195"/>
            <a:ext cx="707685" cy="1063461"/>
          </a:xfrm>
          <a:prstGeom prst="rect">
            <a:avLst/>
          </a:prstGeom>
        </p:spPr>
      </p:pic>
      <p:pic>
        <p:nvPicPr>
          <p:cNvPr id="8" name="Picture 7" descr="Carnaval-Tenerife.jpg"/>
          <p:cNvPicPr>
            <a:picLocks noChangeAspect="1"/>
          </p:cNvPicPr>
          <p:nvPr/>
        </p:nvPicPr>
        <p:blipFill>
          <a:blip r:embed="rId6" cstate="print"/>
          <a:stretch>
            <a:fillRect/>
          </a:stretch>
        </p:blipFill>
        <p:spPr>
          <a:xfrm>
            <a:off x="4050885" y="2058755"/>
            <a:ext cx="1503666" cy="1127750"/>
          </a:xfrm>
          <a:prstGeom prst="rect">
            <a:avLst/>
          </a:prstGeom>
        </p:spPr>
      </p:pic>
      <p:pic>
        <p:nvPicPr>
          <p:cNvPr id="9" name="Picture 8" descr="carvnival spectate.jpg"/>
          <p:cNvPicPr>
            <a:picLocks noChangeAspect="1"/>
          </p:cNvPicPr>
          <p:nvPr/>
        </p:nvPicPr>
        <p:blipFill>
          <a:blip r:embed="rId7" cstate="print"/>
          <a:stretch>
            <a:fillRect/>
          </a:stretch>
        </p:blipFill>
        <p:spPr>
          <a:xfrm>
            <a:off x="6009493" y="2078942"/>
            <a:ext cx="1637147" cy="1091431"/>
          </a:xfrm>
          <a:prstGeom prst="rect">
            <a:avLst/>
          </a:prstGeom>
        </p:spPr>
      </p:pic>
      <p:pic>
        <p:nvPicPr>
          <p:cNvPr id="11" name="Picture 10" descr="photo cellphone.jpg"/>
          <p:cNvPicPr>
            <a:picLocks noChangeAspect="1"/>
          </p:cNvPicPr>
          <p:nvPr/>
        </p:nvPicPr>
        <p:blipFill>
          <a:blip r:embed="rId8" cstate="print"/>
          <a:stretch>
            <a:fillRect/>
          </a:stretch>
        </p:blipFill>
        <p:spPr>
          <a:xfrm>
            <a:off x="8183445" y="3284984"/>
            <a:ext cx="1761239" cy="1144806"/>
          </a:xfrm>
          <a:prstGeom prst="rect">
            <a:avLst/>
          </a:prstGeom>
        </p:spPr>
      </p:pic>
      <p:pic>
        <p:nvPicPr>
          <p:cNvPr id="12" name="Picture 11" descr="imagesRQ88ZJVH.jpg"/>
          <p:cNvPicPr>
            <a:picLocks noChangeAspect="1"/>
          </p:cNvPicPr>
          <p:nvPr/>
        </p:nvPicPr>
        <p:blipFill>
          <a:blip r:embed="rId9" cstate="print"/>
          <a:stretch>
            <a:fillRect/>
          </a:stretch>
        </p:blipFill>
        <p:spPr>
          <a:xfrm>
            <a:off x="4473001" y="3290562"/>
            <a:ext cx="622079" cy="1139229"/>
          </a:xfrm>
          <a:prstGeom prst="rect">
            <a:avLst/>
          </a:prstGeom>
        </p:spPr>
      </p:pic>
      <p:pic>
        <p:nvPicPr>
          <p:cNvPr id="13" name="Picture 12" descr="imagesSA2E8VIT.jpg"/>
          <p:cNvPicPr>
            <a:picLocks noChangeAspect="1"/>
          </p:cNvPicPr>
          <p:nvPr/>
        </p:nvPicPr>
        <p:blipFill>
          <a:blip r:embed="rId10" cstate="print"/>
          <a:stretch>
            <a:fillRect/>
          </a:stretch>
        </p:blipFill>
        <p:spPr>
          <a:xfrm>
            <a:off x="2209187" y="3286136"/>
            <a:ext cx="1621895" cy="1148083"/>
          </a:xfrm>
          <a:prstGeom prst="rect">
            <a:avLst/>
          </a:prstGeom>
        </p:spPr>
      </p:pic>
      <p:sp>
        <p:nvSpPr>
          <p:cNvPr id="14" name="Rectangle 13"/>
          <p:cNvSpPr/>
          <p:nvPr/>
        </p:nvSpPr>
        <p:spPr>
          <a:xfrm>
            <a:off x="4727005" y="5299711"/>
            <a:ext cx="4017992" cy="720000"/>
          </a:xfrm>
          <a:prstGeom prst="rect">
            <a:avLst/>
          </a:prstGeom>
          <a:solidFill>
            <a:srgbClr val="66FFFF"/>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5.  Je </a:t>
            </a:r>
            <a:r>
              <a:rPr lang="en-GB" sz="2000" b="1" dirty="0" err="1">
                <a:solidFill>
                  <a:schemeClr val="tx1"/>
                </a:solidFill>
                <a:latin typeface="Segoe Print" panose="02000600000000000000" pitchFamily="2" charset="0"/>
              </a:rPr>
              <a:t>vais</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aller</a:t>
            </a:r>
            <a:r>
              <a:rPr lang="en-GB" sz="2000" b="1" dirty="0">
                <a:solidFill>
                  <a:schemeClr val="tx1"/>
                </a:solidFill>
                <a:latin typeface="Segoe Print" panose="02000600000000000000" pitchFamily="2" charset="0"/>
              </a:rPr>
              <a:t> au </a:t>
            </a:r>
            <a:r>
              <a:rPr lang="en-GB" sz="2000" b="1" dirty="0" err="1">
                <a:solidFill>
                  <a:schemeClr val="tx1"/>
                </a:solidFill>
                <a:latin typeface="Segoe Print" panose="02000600000000000000" pitchFamily="2" charset="0"/>
              </a:rPr>
              <a:t>Carnaval</a:t>
            </a:r>
            <a:r>
              <a:rPr lang="en-GB" sz="2000" b="1" dirty="0">
                <a:solidFill>
                  <a:schemeClr val="tx1"/>
                </a:solidFill>
                <a:latin typeface="Segoe Print" panose="02000600000000000000" pitchFamily="2" charset="0"/>
              </a:rPr>
              <a:t> de Nice</a:t>
            </a:r>
          </a:p>
        </p:txBody>
      </p:sp>
      <p:pic>
        <p:nvPicPr>
          <p:cNvPr id="15" name="Picture 14" descr="crepes.jpg"/>
          <p:cNvPicPr>
            <a:picLocks noChangeAspect="1"/>
          </p:cNvPicPr>
          <p:nvPr/>
        </p:nvPicPr>
        <p:blipFill>
          <a:blip r:embed="rId11" cstate="print"/>
          <a:stretch>
            <a:fillRect/>
          </a:stretch>
        </p:blipFill>
        <p:spPr>
          <a:xfrm>
            <a:off x="2123183" y="2076195"/>
            <a:ext cx="1500469" cy="1124545"/>
          </a:xfrm>
          <a:prstGeom prst="rect">
            <a:avLst/>
          </a:prstGeom>
        </p:spPr>
      </p:pic>
      <p:sp>
        <p:nvSpPr>
          <p:cNvPr id="16" name="Rectangle 15"/>
          <p:cNvSpPr/>
          <p:nvPr/>
        </p:nvSpPr>
        <p:spPr>
          <a:xfrm>
            <a:off x="2078617" y="2622631"/>
            <a:ext cx="452689"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A</a:t>
            </a:r>
          </a:p>
        </p:txBody>
      </p:sp>
      <p:sp>
        <p:nvSpPr>
          <p:cNvPr id="17" name="Rectangle 16"/>
          <p:cNvSpPr/>
          <p:nvPr/>
        </p:nvSpPr>
        <p:spPr>
          <a:xfrm>
            <a:off x="3984580" y="2638900"/>
            <a:ext cx="430246"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B</a:t>
            </a:r>
          </a:p>
        </p:txBody>
      </p:sp>
      <p:sp>
        <p:nvSpPr>
          <p:cNvPr id="18" name="Rectangle 17"/>
          <p:cNvSpPr/>
          <p:nvPr/>
        </p:nvSpPr>
        <p:spPr>
          <a:xfrm>
            <a:off x="5936387" y="2606061"/>
            <a:ext cx="412613"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C</a:t>
            </a:r>
          </a:p>
        </p:txBody>
      </p:sp>
      <p:sp>
        <p:nvSpPr>
          <p:cNvPr id="19" name="Rectangle 18"/>
          <p:cNvSpPr/>
          <p:nvPr/>
        </p:nvSpPr>
        <p:spPr>
          <a:xfrm>
            <a:off x="8030711" y="2638900"/>
            <a:ext cx="465512"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D</a:t>
            </a:r>
          </a:p>
        </p:txBody>
      </p:sp>
      <p:sp>
        <p:nvSpPr>
          <p:cNvPr id="20" name="Rectangle 19"/>
          <p:cNvSpPr/>
          <p:nvPr/>
        </p:nvSpPr>
        <p:spPr>
          <a:xfrm>
            <a:off x="9327949" y="2622631"/>
            <a:ext cx="391775"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E</a:t>
            </a:r>
          </a:p>
        </p:txBody>
      </p:sp>
      <p:sp>
        <p:nvSpPr>
          <p:cNvPr id="21" name="Rectangle 20"/>
          <p:cNvSpPr/>
          <p:nvPr/>
        </p:nvSpPr>
        <p:spPr>
          <a:xfrm>
            <a:off x="2154760" y="3936210"/>
            <a:ext cx="377347"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F</a:t>
            </a:r>
          </a:p>
        </p:txBody>
      </p:sp>
      <p:sp>
        <p:nvSpPr>
          <p:cNvPr id="22" name="Rectangle 21"/>
          <p:cNvSpPr/>
          <p:nvPr/>
        </p:nvSpPr>
        <p:spPr>
          <a:xfrm>
            <a:off x="4420768" y="3960640"/>
            <a:ext cx="468719"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G</a:t>
            </a:r>
          </a:p>
        </p:txBody>
      </p:sp>
      <p:sp>
        <p:nvSpPr>
          <p:cNvPr id="23" name="Rectangle 22"/>
          <p:cNvSpPr/>
          <p:nvPr/>
        </p:nvSpPr>
        <p:spPr>
          <a:xfrm>
            <a:off x="5703032" y="3936210"/>
            <a:ext cx="465512"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H</a:t>
            </a:r>
          </a:p>
        </p:txBody>
      </p:sp>
      <p:sp>
        <p:nvSpPr>
          <p:cNvPr id="25" name="Rectangle 24"/>
          <p:cNvSpPr/>
          <p:nvPr/>
        </p:nvSpPr>
        <p:spPr>
          <a:xfrm>
            <a:off x="2351331" y="5898568"/>
            <a:ext cx="5836023" cy="720000"/>
          </a:xfrm>
          <a:prstGeom prst="rect">
            <a:avLst/>
          </a:prstGeom>
          <a:solidFill>
            <a:srgbClr val="FF99FF"/>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8.  Je </a:t>
            </a:r>
            <a:r>
              <a:rPr lang="en-GB" sz="2000" b="1" dirty="0" err="1">
                <a:solidFill>
                  <a:schemeClr val="tx1"/>
                </a:solidFill>
                <a:latin typeface="Segoe Print" panose="02000600000000000000" pitchFamily="2" charset="0"/>
              </a:rPr>
              <a:t>vais</a:t>
            </a:r>
            <a:r>
              <a:rPr lang="en-GB" sz="2000" b="1" dirty="0">
                <a:solidFill>
                  <a:schemeClr val="tx1"/>
                </a:solidFill>
                <a:latin typeface="Segoe Print" panose="02000600000000000000" pitchFamily="2" charset="0"/>
              </a:rPr>
              <a:t> porter un costume de vampire.</a:t>
            </a:r>
          </a:p>
        </p:txBody>
      </p:sp>
      <p:sp>
        <p:nvSpPr>
          <p:cNvPr id="26" name="Rectangle 25"/>
          <p:cNvSpPr/>
          <p:nvPr/>
        </p:nvSpPr>
        <p:spPr>
          <a:xfrm>
            <a:off x="2143509" y="4843844"/>
            <a:ext cx="6492850" cy="720000"/>
          </a:xfrm>
          <a:prstGeom prst="rect">
            <a:avLst/>
          </a:prstGeom>
          <a:solidFill>
            <a:srgbClr val="FF7C80"/>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6.  On </a:t>
            </a:r>
            <a:r>
              <a:rPr lang="en-GB" sz="2000" b="1" dirty="0" err="1">
                <a:solidFill>
                  <a:schemeClr val="tx1"/>
                </a:solidFill>
                <a:latin typeface="Segoe Print" panose="02000600000000000000" pitchFamily="2" charset="0"/>
              </a:rPr>
              <a:t>va</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prendre</a:t>
            </a:r>
            <a:r>
              <a:rPr lang="en-GB" sz="2000" b="1" dirty="0">
                <a:solidFill>
                  <a:schemeClr val="tx1"/>
                </a:solidFill>
                <a:latin typeface="Segoe Print" panose="02000600000000000000" pitchFamily="2" charset="0"/>
              </a:rPr>
              <a:t> des photos avec son portable.</a:t>
            </a:r>
          </a:p>
        </p:txBody>
      </p:sp>
      <p:sp>
        <p:nvSpPr>
          <p:cNvPr id="27" name="Rectangle 26"/>
          <p:cNvSpPr/>
          <p:nvPr/>
        </p:nvSpPr>
        <p:spPr>
          <a:xfrm>
            <a:off x="4744601" y="4772349"/>
            <a:ext cx="3858504" cy="720000"/>
          </a:xfrm>
          <a:prstGeom prst="rect">
            <a:avLst/>
          </a:prstGeom>
          <a:solidFill>
            <a:srgbClr val="66FFFF"/>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3.  Je </a:t>
            </a:r>
            <a:r>
              <a:rPr lang="en-GB" sz="2000" b="1" dirty="0" err="1">
                <a:solidFill>
                  <a:schemeClr val="tx1"/>
                </a:solidFill>
                <a:latin typeface="Segoe Print" panose="02000600000000000000" pitchFamily="2" charset="0"/>
              </a:rPr>
              <a:t>vais</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regarder</a:t>
            </a:r>
            <a:r>
              <a:rPr lang="en-GB" sz="2000" b="1" dirty="0">
                <a:solidFill>
                  <a:schemeClr val="tx1"/>
                </a:solidFill>
                <a:latin typeface="Segoe Print" panose="02000600000000000000" pitchFamily="2" charset="0"/>
              </a:rPr>
              <a:t> le </a:t>
            </a:r>
            <a:r>
              <a:rPr lang="en-GB" sz="2000" b="1" dirty="0" err="1">
                <a:solidFill>
                  <a:schemeClr val="tx1"/>
                </a:solidFill>
                <a:latin typeface="Segoe Print" panose="02000600000000000000" pitchFamily="2" charset="0"/>
              </a:rPr>
              <a:t>défilé</a:t>
            </a:r>
            <a:r>
              <a:rPr lang="en-GB" sz="2000" b="1" dirty="0">
                <a:solidFill>
                  <a:schemeClr val="tx1"/>
                </a:solidFill>
                <a:latin typeface="Segoe Print" panose="02000600000000000000" pitchFamily="2" charset="0"/>
              </a:rPr>
              <a:t>.</a:t>
            </a:r>
          </a:p>
        </p:txBody>
      </p:sp>
      <p:sp>
        <p:nvSpPr>
          <p:cNvPr id="28" name="Rectangle 27"/>
          <p:cNvSpPr/>
          <p:nvPr/>
        </p:nvSpPr>
        <p:spPr>
          <a:xfrm>
            <a:off x="4459008" y="5659711"/>
            <a:ext cx="4107068" cy="720000"/>
          </a:xfrm>
          <a:prstGeom prst="rect">
            <a:avLst/>
          </a:prstGeom>
          <a:solidFill>
            <a:srgbClr val="FF9966"/>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7.  On </a:t>
            </a:r>
            <a:r>
              <a:rPr lang="en-GB" sz="2000" b="1" dirty="0" err="1">
                <a:solidFill>
                  <a:schemeClr val="tx1"/>
                </a:solidFill>
                <a:latin typeface="Segoe Print" panose="02000600000000000000" pitchFamily="2" charset="0"/>
              </a:rPr>
              <a:t>va</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participer</a:t>
            </a:r>
            <a:r>
              <a:rPr lang="en-GB" sz="2000" b="1" dirty="0">
                <a:solidFill>
                  <a:schemeClr val="tx1"/>
                </a:solidFill>
                <a:latin typeface="Segoe Print" panose="02000600000000000000" pitchFamily="2" charset="0"/>
              </a:rPr>
              <a:t> au </a:t>
            </a:r>
            <a:r>
              <a:rPr lang="en-GB" sz="2000" b="1" dirty="0" err="1">
                <a:solidFill>
                  <a:schemeClr val="tx1"/>
                </a:solidFill>
                <a:latin typeface="Segoe Print" panose="02000600000000000000" pitchFamily="2" charset="0"/>
              </a:rPr>
              <a:t>défilé</a:t>
            </a:r>
            <a:r>
              <a:rPr lang="en-GB" sz="2000" b="1" dirty="0">
                <a:solidFill>
                  <a:schemeClr val="tx1"/>
                </a:solidFill>
                <a:latin typeface="Segoe Print" panose="02000600000000000000" pitchFamily="2" charset="0"/>
              </a:rPr>
              <a:t>.</a:t>
            </a:r>
          </a:p>
        </p:txBody>
      </p:sp>
      <p:sp>
        <p:nvSpPr>
          <p:cNvPr id="29" name="Rectangle 28"/>
          <p:cNvSpPr/>
          <p:nvPr/>
        </p:nvSpPr>
        <p:spPr>
          <a:xfrm>
            <a:off x="6718002" y="4835103"/>
            <a:ext cx="3372685" cy="720000"/>
          </a:xfrm>
          <a:prstGeom prst="rect">
            <a:avLst/>
          </a:prstGeom>
          <a:solidFill>
            <a:srgbClr val="FF99FF"/>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4.  Je </a:t>
            </a:r>
            <a:r>
              <a:rPr lang="en-GB" sz="2000" b="1" dirty="0" err="1">
                <a:solidFill>
                  <a:schemeClr val="tx1"/>
                </a:solidFill>
                <a:latin typeface="Segoe Print" panose="02000600000000000000" pitchFamily="2" charset="0"/>
              </a:rPr>
              <a:t>vais</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boire</a:t>
            </a:r>
            <a:r>
              <a:rPr lang="en-GB" sz="2000" b="1" dirty="0">
                <a:solidFill>
                  <a:schemeClr val="tx1"/>
                </a:solidFill>
                <a:latin typeface="Segoe Print" panose="02000600000000000000" pitchFamily="2" charset="0"/>
              </a:rPr>
              <a:t> du coca.</a:t>
            </a:r>
          </a:p>
        </p:txBody>
      </p:sp>
      <p:sp>
        <p:nvSpPr>
          <p:cNvPr id="30" name="Rectangle 29"/>
          <p:cNvSpPr/>
          <p:nvPr/>
        </p:nvSpPr>
        <p:spPr>
          <a:xfrm>
            <a:off x="2089520" y="5358827"/>
            <a:ext cx="4107068" cy="720000"/>
          </a:xfrm>
          <a:prstGeom prst="rect">
            <a:avLst/>
          </a:prstGeom>
          <a:solidFill>
            <a:schemeClr val="accent4">
              <a:lumMod val="40000"/>
              <a:lumOff val="60000"/>
            </a:schemeClr>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1.  On </a:t>
            </a:r>
            <a:r>
              <a:rPr lang="en-GB" sz="2000" b="1" dirty="0" err="1">
                <a:solidFill>
                  <a:schemeClr val="tx1"/>
                </a:solidFill>
                <a:latin typeface="Segoe Print" panose="02000600000000000000" pitchFamily="2" charset="0"/>
              </a:rPr>
              <a:t>va</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danser</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sur</a:t>
            </a:r>
            <a:r>
              <a:rPr lang="en-GB" sz="2000" b="1" dirty="0">
                <a:solidFill>
                  <a:schemeClr val="tx1"/>
                </a:solidFill>
                <a:latin typeface="Segoe Print" panose="02000600000000000000" pitchFamily="2" charset="0"/>
              </a:rPr>
              <a:t> le char.</a:t>
            </a:r>
          </a:p>
        </p:txBody>
      </p:sp>
      <p:sp>
        <p:nvSpPr>
          <p:cNvPr id="31" name="Rectangle 30"/>
          <p:cNvSpPr/>
          <p:nvPr/>
        </p:nvSpPr>
        <p:spPr>
          <a:xfrm>
            <a:off x="5492748" y="5649184"/>
            <a:ext cx="4798132" cy="720000"/>
          </a:xfrm>
          <a:prstGeom prst="rect">
            <a:avLst/>
          </a:prstGeom>
          <a:solidFill>
            <a:schemeClr val="accent4">
              <a:lumMod val="40000"/>
              <a:lumOff val="60000"/>
            </a:schemeClr>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9.  On </a:t>
            </a:r>
            <a:r>
              <a:rPr lang="en-GB" sz="2000" b="1" dirty="0" err="1">
                <a:solidFill>
                  <a:schemeClr val="tx1"/>
                </a:solidFill>
                <a:latin typeface="Segoe Print" panose="02000600000000000000" pitchFamily="2" charset="0"/>
              </a:rPr>
              <a:t>va</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regarder</a:t>
            </a:r>
            <a:r>
              <a:rPr lang="en-GB" sz="2000" b="1" dirty="0">
                <a:solidFill>
                  <a:schemeClr val="tx1"/>
                </a:solidFill>
                <a:latin typeface="Segoe Print" panose="02000600000000000000" pitchFamily="2" charset="0"/>
              </a:rPr>
              <a:t> le feu </a:t>
            </a:r>
            <a:r>
              <a:rPr lang="en-GB" sz="2000" b="1" dirty="0" err="1">
                <a:solidFill>
                  <a:schemeClr val="tx1"/>
                </a:solidFill>
                <a:latin typeface="Segoe Print" panose="02000600000000000000" pitchFamily="2" charset="0"/>
              </a:rPr>
              <a:t>d’artifice</a:t>
            </a:r>
            <a:r>
              <a:rPr lang="en-GB" sz="2000" b="1" dirty="0">
                <a:solidFill>
                  <a:schemeClr val="tx1"/>
                </a:solidFill>
                <a:latin typeface="Segoe Print" panose="02000600000000000000" pitchFamily="2" charset="0"/>
              </a:rPr>
              <a:t>.</a:t>
            </a:r>
          </a:p>
        </p:txBody>
      </p:sp>
      <p:sp>
        <p:nvSpPr>
          <p:cNvPr id="32" name="Rectangle 31"/>
          <p:cNvSpPr/>
          <p:nvPr/>
        </p:nvSpPr>
        <p:spPr>
          <a:xfrm>
            <a:off x="8122969" y="3960625"/>
            <a:ext cx="276358"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I</a:t>
            </a:r>
          </a:p>
        </p:txBody>
      </p:sp>
      <p:sp>
        <p:nvSpPr>
          <p:cNvPr id="33" name="Rectangle 32"/>
          <p:cNvSpPr/>
          <p:nvPr/>
        </p:nvSpPr>
        <p:spPr>
          <a:xfrm>
            <a:off x="2626806" y="5289184"/>
            <a:ext cx="4017992" cy="720000"/>
          </a:xfrm>
          <a:prstGeom prst="rect">
            <a:avLst/>
          </a:prstGeom>
          <a:solidFill>
            <a:srgbClr val="FF7C80"/>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2.  On </a:t>
            </a:r>
            <a:r>
              <a:rPr lang="en-GB" sz="2000" b="1" dirty="0" err="1">
                <a:solidFill>
                  <a:schemeClr val="tx1"/>
                </a:solidFill>
                <a:latin typeface="Segoe Print" panose="02000600000000000000" pitchFamily="2" charset="0"/>
              </a:rPr>
              <a:t>va</a:t>
            </a:r>
            <a:r>
              <a:rPr lang="en-GB" sz="2000" b="1" dirty="0">
                <a:solidFill>
                  <a:schemeClr val="tx1"/>
                </a:solidFill>
                <a:latin typeface="Segoe Print" panose="02000600000000000000" pitchFamily="2" charset="0"/>
              </a:rPr>
              <a:t> manger des crêpes.</a:t>
            </a:r>
          </a:p>
        </p:txBody>
      </p:sp>
      <p:sp>
        <p:nvSpPr>
          <p:cNvPr id="4" name="Title 3"/>
          <p:cNvSpPr>
            <a:spLocks noGrp="1"/>
          </p:cNvSpPr>
          <p:nvPr>
            <p:ph type="title"/>
          </p:nvPr>
        </p:nvSpPr>
        <p:spPr>
          <a:xfrm>
            <a:off x="1991544" y="1268760"/>
            <a:ext cx="8255260" cy="523220"/>
          </a:xfrm>
          <a:ln>
            <a:solidFill>
              <a:srgbClr val="9900CC"/>
            </a:solidFill>
          </a:ln>
        </p:spPr>
        <p:txBody>
          <a:bodyPr/>
          <a:lstStyle/>
          <a:p>
            <a:r>
              <a:rPr lang="en-GB" dirty="0">
                <a:latin typeface="Segoe Print" panose="02000600000000000000" pitchFamily="2" charset="0"/>
              </a:rPr>
              <a:t>Match the pictures with the sentences</a:t>
            </a:r>
            <a:endParaRPr lang="en-GB" dirty="0"/>
          </a:p>
        </p:txBody>
      </p:sp>
    </p:spTree>
    <p:extLst>
      <p:ext uri="{BB962C8B-B14F-4D97-AF65-F5344CB8AC3E}">
        <p14:creationId xmlns:p14="http://schemas.microsoft.com/office/powerpoint/2010/main" val="264783743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1" nodeType="clickEffect">
                                  <p:stCondLst>
                                    <p:cond delay="0"/>
                                  </p:stCondLst>
                                  <p:childTnLst>
                                    <p:anim calcmode="lin" valueType="num">
                                      <p:cBhvr additive="base">
                                        <p:cTn id="10" dur="500"/>
                                        <p:tgtEl>
                                          <p:spTgt spid="30"/>
                                        </p:tgtEl>
                                        <p:attrNameLst>
                                          <p:attrName>ppt_x</p:attrName>
                                        </p:attrNameLst>
                                      </p:cBhvr>
                                      <p:tavLst>
                                        <p:tav tm="0">
                                          <p:val>
                                            <p:strVal val="ppt_x"/>
                                          </p:val>
                                        </p:tav>
                                        <p:tav tm="100000">
                                          <p:val>
                                            <p:strVal val="ppt_x"/>
                                          </p:val>
                                        </p:tav>
                                      </p:tavLst>
                                    </p:anim>
                                    <p:anim calcmode="lin" valueType="num">
                                      <p:cBhvr additive="base">
                                        <p:cTn id="11" dur="500"/>
                                        <p:tgtEl>
                                          <p:spTgt spid="30"/>
                                        </p:tgtEl>
                                        <p:attrNameLst>
                                          <p:attrName>ppt_y</p:attrName>
                                        </p:attrNameLst>
                                      </p:cBhvr>
                                      <p:tavLst>
                                        <p:tav tm="0">
                                          <p:val>
                                            <p:strVal val="ppt_y"/>
                                          </p:val>
                                        </p:tav>
                                        <p:tav tm="100000">
                                          <p:val>
                                            <p:strVal val="1+ppt_h/2"/>
                                          </p:val>
                                        </p:tav>
                                      </p:tavLst>
                                    </p:anim>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3"/>
                                        </p:tgtEl>
                                        <p:attrNameLst>
                                          <p:attrName>ppt_x</p:attrName>
                                        </p:attrNameLst>
                                      </p:cBhvr>
                                      <p:tavLst>
                                        <p:tav tm="0">
                                          <p:val>
                                            <p:strVal val="ppt_x"/>
                                          </p:val>
                                        </p:tav>
                                        <p:tav tm="100000">
                                          <p:val>
                                            <p:strVal val="ppt_x"/>
                                          </p:val>
                                        </p:tav>
                                      </p:tavLst>
                                    </p:anim>
                                    <p:anim calcmode="lin" valueType="num">
                                      <p:cBhvr additive="base">
                                        <p:cTn id="21" dur="500"/>
                                        <p:tgtEl>
                                          <p:spTgt spid="33"/>
                                        </p:tgtEl>
                                        <p:attrNameLst>
                                          <p:attrName>ppt_y</p:attrName>
                                        </p:attrNameLst>
                                      </p:cBhvr>
                                      <p:tavLst>
                                        <p:tav tm="0">
                                          <p:val>
                                            <p:strVal val="ppt_y"/>
                                          </p:val>
                                        </p:tav>
                                        <p:tav tm="100000">
                                          <p:val>
                                            <p:strVal val="1+ppt_h/2"/>
                                          </p:val>
                                        </p:tav>
                                      </p:tavLst>
                                    </p:anim>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27"/>
                                        </p:tgtEl>
                                        <p:attrNameLst>
                                          <p:attrName>ppt_x</p:attrName>
                                        </p:attrNameLst>
                                      </p:cBhvr>
                                      <p:tavLst>
                                        <p:tav tm="0">
                                          <p:val>
                                            <p:strVal val="ppt_x"/>
                                          </p:val>
                                        </p:tav>
                                        <p:tav tm="100000">
                                          <p:val>
                                            <p:strVal val="ppt_x"/>
                                          </p:val>
                                        </p:tav>
                                      </p:tavLst>
                                    </p:anim>
                                    <p:anim calcmode="lin" valueType="num">
                                      <p:cBhvr additive="base">
                                        <p:cTn id="31" dur="500"/>
                                        <p:tgtEl>
                                          <p:spTgt spid="27"/>
                                        </p:tgtEl>
                                        <p:attrNameLst>
                                          <p:attrName>ppt_y</p:attrName>
                                        </p:attrNameLst>
                                      </p:cBhvr>
                                      <p:tavLst>
                                        <p:tav tm="0">
                                          <p:val>
                                            <p:strVal val="ppt_y"/>
                                          </p:val>
                                        </p:tav>
                                        <p:tav tm="100000">
                                          <p:val>
                                            <p:strVal val="1+ppt_h/2"/>
                                          </p:val>
                                        </p:tav>
                                      </p:tavLst>
                                    </p:anim>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29"/>
                                        </p:tgtEl>
                                        <p:attrNameLst>
                                          <p:attrName>ppt_x</p:attrName>
                                        </p:attrNameLst>
                                      </p:cBhvr>
                                      <p:tavLst>
                                        <p:tav tm="0">
                                          <p:val>
                                            <p:strVal val="ppt_x"/>
                                          </p:val>
                                        </p:tav>
                                        <p:tav tm="100000">
                                          <p:val>
                                            <p:strVal val="ppt_x"/>
                                          </p:val>
                                        </p:tav>
                                      </p:tavLst>
                                    </p:anim>
                                    <p:anim calcmode="lin" valueType="num">
                                      <p:cBhvr additive="base">
                                        <p:cTn id="41" dur="500"/>
                                        <p:tgtEl>
                                          <p:spTgt spid="29"/>
                                        </p:tgtEl>
                                        <p:attrNameLst>
                                          <p:attrName>ppt_y</p:attrName>
                                        </p:attrNameLst>
                                      </p:cBhvr>
                                      <p:tavLst>
                                        <p:tav tm="0">
                                          <p:val>
                                            <p:strVal val="ppt_y"/>
                                          </p:val>
                                        </p:tav>
                                        <p:tav tm="100000">
                                          <p:val>
                                            <p:strVal val="1+ppt_h/2"/>
                                          </p:val>
                                        </p:tav>
                                      </p:tavLst>
                                    </p:anim>
                                    <p:set>
                                      <p:cBhvr>
                                        <p:cTn id="42" dur="1" fill="hold">
                                          <p:stCondLst>
                                            <p:cond delay="499"/>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26"/>
                                        </p:tgtEl>
                                        <p:attrNameLst>
                                          <p:attrName>ppt_x</p:attrName>
                                        </p:attrNameLst>
                                      </p:cBhvr>
                                      <p:tavLst>
                                        <p:tav tm="0">
                                          <p:val>
                                            <p:strVal val="ppt_x"/>
                                          </p:val>
                                        </p:tav>
                                        <p:tav tm="100000">
                                          <p:val>
                                            <p:strVal val="ppt_x"/>
                                          </p:val>
                                        </p:tav>
                                      </p:tavLst>
                                    </p:anim>
                                    <p:anim calcmode="lin" valueType="num">
                                      <p:cBhvr additive="base">
                                        <p:cTn id="61" dur="500"/>
                                        <p:tgtEl>
                                          <p:spTgt spid="26"/>
                                        </p:tgtEl>
                                        <p:attrNameLst>
                                          <p:attrName>ppt_y</p:attrName>
                                        </p:attrNameLst>
                                      </p:cBhvr>
                                      <p:tavLst>
                                        <p:tav tm="0">
                                          <p:val>
                                            <p:strVal val="ppt_y"/>
                                          </p:val>
                                        </p:tav>
                                        <p:tav tm="100000">
                                          <p:val>
                                            <p:strVal val="1+ppt_h/2"/>
                                          </p:val>
                                        </p:tav>
                                      </p:tavLst>
                                    </p:anim>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1" nodeType="clickEffect">
                                  <p:stCondLst>
                                    <p:cond delay="0"/>
                                  </p:stCondLst>
                                  <p:childTnLst>
                                    <p:anim calcmode="lin" valueType="num">
                                      <p:cBhvr additive="base">
                                        <p:cTn id="70" dur="500"/>
                                        <p:tgtEl>
                                          <p:spTgt spid="28"/>
                                        </p:tgtEl>
                                        <p:attrNameLst>
                                          <p:attrName>ppt_x</p:attrName>
                                        </p:attrNameLst>
                                      </p:cBhvr>
                                      <p:tavLst>
                                        <p:tav tm="0">
                                          <p:val>
                                            <p:strVal val="ppt_x"/>
                                          </p:val>
                                        </p:tav>
                                        <p:tav tm="100000">
                                          <p:val>
                                            <p:strVal val="ppt_x"/>
                                          </p:val>
                                        </p:tav>
                                      </p:tavLst>
                                    </p:anim>
                                    <p:anim calcmode="lin" valueType="num">
                                      <p:cBhvr additive="base">
                                        <p:cTn id="71" dur="500"/>
                                        <p:tgtEl>
                                          <p:spTgt spid="28"/>
                                        </p:tgtEl>
                                        <p:attrNameLst>
                                          <p:attrName>ppt_y</p:attrName>
                                        </p:attrNameLst>
                                      </p:cBhvr>
                                      <p:tavLst>
                                        <p:tav tm="0">
                                          <p:val>
                                            <p:strVal val="ppt_y"/>
                                          </p:val>
                                        </p:tav>
                                        <p:tav tm="100000">
                                          <p:val>
                                            <p:strVal val="1+ppt_h/2"/>
                                          </p:val>
                                        </p:tav>
                                      </p:tavLst>
                                    </p:anim>
                                    <p:set>
                                      <p:cBhvr>
                                        <p:cTn id="72" dur="1" fill="hold">
                                          <p:stCondLst>
                                            <p:cond delay="499"/>
                                          </p:stCondLst>
                                        </p:cTn>
                                        <p:tgtEl>
                                          <p:spTgt spid="2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25"/>
                                        </p:tgtEl>
                                        <p:attrNameLst>
                                          <p:attrName>ppt_x</p:attrName>
                                        </p:attrNameLst>
                                      </p:cBhvr>
                                      <p:tavLst>
                                        <p:tav tm="0">
                                          <p:val>
                                            <p:strVal val="ppt_x"/>
                                          </p:val>
                                        </p:tav>
                                        <p:tav tm="100000">
                                          <p:val>
                                            <p:strVal val="ppt_x"/>
                                          </p:val>
                                        </p:tav>
                                      </p:tavLst>
                                    </p:anim>
                                    <p:anim calcmode="lin" valueType="num">
                                      <p:cBhvr additive="base">
                                        <p:cTn id="81" dur="500"/>
                                        <p:tgtEl>
                                          <p:spTgt spid="25"/>
                                        </p:tgtEl>
                                        <p:attrNameLst>
                                          <p:attrName>ppt_y</p:attrName>
                                        </p:attrNameLst>
                                      </p:cBhvr>
                                      <p:tavLst>
                                        <p:tav tm="0">
                                          <p:val>
                                            <p:strVal val="ppt_y"/>
                                          </p:val>
                                        </p:tav>
                                        <p:tav tm="100000">
                                          <p:val>
                                            <p:strVal val="1+ppt_h/2"/>
                                          </p:val>
                                        </p:tav>
                                      </p:tavLst>
                                    </p:anim>
                                    <p:set>
                                      <p:cBhvr>
                                        <p:cTn id="82" dur="1" fill="hold">
                                          <p:stCondLst>
                                            <p:cond delay="499"/>
                                          </p:stCondLst>
                                        </p:cTn>
                                        <p:tgtEl>
                                          <p:spTgt spid="2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1" nodeType="clickEffect">
                                  <p:stCondLst>
                                    <p:cond delay="0"/>
                                  </p:stCondLst>
                                  <p:childTnLst>
                                    <p:anim calcmode="lin" valueType="num">
                                      <p:cBhvr additive="base">
                                        <p:cTn id="90" dur="500"/>
                                        <p:tgtEl>
                                          <p:spTgt spid="31"/>
                                        </p:tgtEl>
                                        <p:attrNameLst>
                                          <p:attrName>ppt_x</p:attrName>
                                        </p:attrNameLst>
                                      </p:cBhvr>
                                      <p:tavLst>
                                        <p:tav tm="0">
                                          <p:val>
                                            <p:strVal val="ppt_x"/>
                                          </p:val>
                                        </p:tav>
                                        <p:tav tm="100000">
                                          <p:val>
                                            <p:strVal val="ppt_x"/>
                                          </p:val>
                                        </p:tav>
                                      </p:tavLst>
                                    </p:anim>
                                    <p:anim calcmode="lin" valueType="num">
                                      <p:cBhvr additive="base">
                                        <p:cTn id="91" dur="500"/>
                                        <p:tgtEl>
                                          <p:spTgt spid="31"/>
                                        </p:tgtEl>
                                        <p:attrNameLst>
                                          <p:attrName>ppt_y</p:attrName>
                                        </p:attrNameLst>
                                      </p:cBhvr>
                                      <p:tavLst>
                                        <p:tav tm="0">
                                          <p:val>
                                            <p:strVal val="ppt_y"/>
                                          </p:val>
                                        </p:tav>
                                        <p:tav tm="100000">
                                          <p:val>
                                            <p:strVal val="1+ppt_h/2"/>
                                          </p:val>
                                        </p:tav>
                                      </p:tavLst>
                                    </p:anim>
                                    <p:set>
                                      <p:cBhvr>
                                        <p:cTn id="9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3" grpId="0" animBg="1"/>
      <p:bldP spid="3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18" y="296020"/>
            <a:ext cx="2839627" cy="564023"/>
          </a:xfrm>
        </p:spPr>
        <p:txBody>
          <a:bodyPr>
            <a:normAutofit fontScale="90000"/>
          </a:bodyPr>
          <a:lstStyle/>
          <a:p>
            <a:r>
              <a:rPr lang="en-US" sz="2800" dirty="0"/>
              <a:t>Week </a:t>
            </a:r>
            <a:r>
              <a:rPr lang="en-US" sz="2800" dirty="0" smtClean="0"/>
              <a:t>1</a:t>
            </a:r>
            <a:r>
              <a:rPr lang="en-GB" sz="2800" b="1" u="sng" dirty="0"/>
              <a:t/>
            </a:r>
            <a:br>
              <a:rPr lang="en-GB" sz="2800" b="1" u="sng" dirty="0"/>
            </a:br>
            <a:r>
              <a:rPr lang="en-US" sz="2800" dirty="0"/>
              <a:t> </a:t>
            </a:r>
            <a:endParaRPr lang="en-GB" sz="2800" dirty="0"/>
          </a:p>
        </p:txBody>
      </p:sp>
      <p:sp>
        <p:nvSpPr>
          <p:cNvPr id="7" name="TextBox 6">
            <a:extLst>
              <a:ext uri="{FF2B5EF4-FFF2-40B4-BE49-F238E27FC236}">
                <a16:creationId xmlns:a16="http://schemas.microsoft.com/office/drawing/2014/main" xmlns="" id="{51F92B9F-B5A2-4F3C-8843-FE979DCA8769}"/>
              </a:ext>
            </a:extLst>
          </p:cNvPr>
          <p:cNvSpPr txBox="1"/>
          <p:nvPr/>
        </p:nvSpPr>
        <p:spPr>
          <a:xfrm>
            <a:off x="694538" y="957754"/>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3" name="Picture 2">
            <a:extLst>
              <a:ext uri="{FF2B5EF4-FFF2-40B4-BE49-F238E27FC236}">
                <a16:creationId xmlns:a16="http://schemas.microsoft.com/office/drawing/2014/main" xmlns="" id="{0FD56C17-9F92-4085-9533-EE35E81E6B88}"/>
              </a:ext>
            </a:extLst>
          </p:cNvPr>
          <p:cNvPicPr>
            <a:picLocks noChangeAspect="1"/>
          </p:cNvPicPr>
          <p:nvPr/>
        </p:nvPicPr>
        <p:blipFill>
          <a:blip r:embed="rId2"/>
          <a:stretch>
            <a:fillRect/>
          </a:stretch>
        </p:blipFill>
        <p:spPr>
          <a:xfrm>
            <a:off x="5645058" y="0"/>
            <a:ext cx="4870541" cy="6475915"/>
          </a:xfrm>
          <a:prstGeom prst="rect">
            <a:avLst/>
          </a:prstGeom>
        </p:spPr>
      </p:pic>
    </p:spTree>
    <p:extLst>
      <p:ext uri="{BB962C8B-B14F-4D97-AF65-F5344CB8AC3E}">
        <p14:creationId xmlns:p14="http://schemas.microsoft.com/office/powerpoint/2010/main" val="41027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769FF07-C10B-4E4F-80F0-5EC4B4A252F3}"/>
              </a:ext>
            </a:extLst>
          </p:cNvPr>
          <p:cNvPicPr>
            <a:picLocks noChangeAspect="1"/>
          </p:cNvPicPr>
          <p:nvPr/>
        </p:nvPicPr>
        <p:blipFill>
          <a:blip r:embed="rId2"/>
          <a:stretch>
            <a:fillRect/>
          </a:stretch>
        </p:blipFill>
        <p:spPr>
          <a:xfrm>
            <a:off x="394743" y="266970"/>
            <a:ext cx="11009131" cy="6509998"/>
          </a:xfrm>
          <a:prstGeom prst="rect">
            <a:avLst/>
          </a:prstGeom>
        </p:spPr>
      </p:pic>
      <p:sp>
        <p:nvSpPr>
          <p:cNvPr id="4" name="TextBox 3">
            <a:extLst>
              <a:ext uri="{FF2B5EF4-FFF2-40B4-BE49-F238E27FC236}">
                <a16:creationId xmlns:a16="http://schemas.microsoft.com/office/drawing/2014/main" xmlns="" id="{910B5F25-CB71-4E79-8C85-17B4C1F0492A}"/>
              </a:ext>
            </a:extLst>
          </p:cNvPr>
          <p:cNvSpPr txBox="1"/>
          <p:nvPr/>
        </p:nvSpPr>
        <p:spPr>
          <a:xfrm>
            <a:off x="235131" y="0"/>
            <a:ext cx="5860869" cy="769441"/>
          </a:xfrm>
          <a:prstGeom prst="rect">
            <a:avLst/>
          </a:prstGeom>
          <a:solidFill>
            <a:schemeClr val="bg1"/>
          </a:solidFill>
        </p:spPr>
        <p:txBody>
          <a:bodyPr wrap="square" rtlCol="0">
            <a:spAutoFit/>
          </a:bodyPr>
          <a:lstStyle/>
          <a:p>
            <a:r>
              <a:rPr lang="en-US" sz="2200" dirty="0"/>
              <a:t>Read about carnival. Put the pictures in the correct order</a:t>
            </a:r>
            <a:r>
              <a:rPr lang="en-US" dirty="0"/>
              <a:t>.</a:t>
            </a:r>
            <a:endParaRPr lang="en-GB" dirty="0"/>
          </a:p>
        </p:txBody>
      </p:sp>
    </p:spTree>
    <p:extLst>
      <p:ext uri="{BB962C8B-B14F-4D97-AF65-F5344CB8AC3E}">
        <p14:creationId xmlns:p14="http://schemas.microsoft.com/office/powerpoint/2010/main" val="2228355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B06E77-0301-4F84-BDEE-783D7A070544}"/>
              </a:ext>
            </a:extLst>
          </p:cNvPr>
          <p:cNvPicPr>
            <a:picLocks noChangeAspect="1"/>
          </p:cNvPicPr>
          <p:nvPr/>
        </p:nvPicPr>
        <p:blipFill>
          <a:blip r:embed="rId2"/>
          <a:stretch>
            <a:fillRect/>
          </a:stretch>
        </p:blipFill>
        <p:spPr>
          <a:xfrm>
            <a:off x="2969214" y="2325052"/>
            <a:ext cx="5870028" cy="3148285"/>
          </a:xfrm>
          <a:prstGeom prst="rect">
            <a:avLst/>
          </a:prstGeom>
        </p:spPr>
      </p:pic>
      <p:sp>
        <p:nvSpPr>
          <p:cNvPr id="3" name="TextBox 2">
            <a:extLst>
              <a:ext uri="{FF2B5EF4-FFF2-40B4-BE49-F238E27FC236}">
                <a16:creationId xmlns:a16="http://schemas.microsoft.com/office/drawing/2014/main" xmlns="" id="{A8D7C6E8-2922-4A6C-818B-F870C8CA98EE}"/>
              </a:ext>
            </a:extLst>
          </p:cNvPr>
          <p:cNvSpPr txBox="1"/>
          <p:nvPr/>
        </p:nvSpPr>
        <p:spPr>
          <a:xfrm>
            <a:off x="2969214" y="938387"/>
            <a:ext cx="6949440" cy="892552"/>
          </a:xfrm>
          <a:prstGeom prst="rect">
            <a:avLst/>
          </a:prstGeom>
          <a:noFill/>
        </p:spPr>
        <p:txBody>
          <a:bodyPr wrap="square" rtlCol="0">
            <a:spAutoFit/>
          </a:bodyPr>
          <a:lstStyle/>
          <a:p>
            <a:r>
              <a:rPr lang="en-US" sz="2600" dirty="0"/>
              <a:t>Read through these verbs below to remind yourself how to form the different tenses.</a:t>
            </a:r>
            <a:endParaRPr lang="en-GB" sz="2600" dirty="0"/>
          </a:p>
        </p:txBody>
      </p:sp>
    </p:spTree>
    <p:extLst>
      <p:ext uri="{BB962C8B-B14F-4D97-AF65-F5344CB8AC3E}">
        <p14:creationId xmlns:p14="http://schemas.microsoft.com/office/powerpoint/2010/main" val="2087820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9698" y="1383405"/>
            <a:ext cx="6586223" cy="3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revision week and assessment week. You need to revise all of the work that we have done this term, use this presentation for all of the vocab lists. Contact </a:t>
            </a:r>
            <a:r>
              <a:rPr lang="en-US" sz="2400" b="1" dirty="0" err="1"/>
              <a:t>Mrs</a:t>
            </a:r>
            <a:r>
              <a:rPr lang="en-US" sz="2400" b="1" dirty="0"/>
              <a:t> Millar for the assessment papers.</a:t>
            </a:r>
          </a:p>
          <a:p>
            <a:endParaRPr lang="en-US" sz="2400" b="1" dirty="0"/>
          </a:p>
          <a:p>
            <a:r>
              <a:rPr lang="en-US" sz="2400" b="1" dirty="0"/>
              <a:t>Also look at the list of high frequency words too.</a:t>
            </a:r>
          </a:p>
          <a:p>
            <a:endParaRPr lang="en-US" sz="2400" b="1" dirty="0"/>
          </a:p>
          <a:p>
            <a:r>
              <a:rPr lang="en-US" sz="2400" b="1" dirty="0"/>
              <a:t>You can then read about Easter in France and make your own </a:t>
            </a:r>
            <a:r>
              <a:rPr lang="en-US" sz="2400" b="1" dirty="0" err="1"/>
              <a:t>powerpoint</a:t>
            </a:r>
            <a:r>
              <a:rPr lang="en-US" sz="2400" b="1" dirty="0"/>
              <a:t> / poster about it. </a:t>
            </a:r>
            <a:endParaRPr lang="en-GB" sz="2400" b="1" dirty="0"/>
          </a:p>
          <a:p>
            <a:endParaRPr lang="en-US" sz="2400" b="1" dirty="0"/>
          </a:p>
          <a:p>
            <a:endParaRPr lang="en-US" sz="2400" b="1" dirty="0"/>
          </a:p>
        </p:txBody>
      </p:sp>
      <p:pic>
        <p:nvPicPr>
          <p:cNvPr id="1026" name="Picture 2" descr="Revision Stock Illustrations – 2,459 Revision Stock Illustrations, Vectors  &amp;amp; Clipart - Dreams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246" y="265414"/>
            <a:ext cx="3656419" cy="1965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4000" y="619669"/>
            <a:ext cx="3839536" cy="492443"/>
          </a:xfrm>
          <a:prstGeom prst="rect">
            <a:avLst/>
          </a:prstGeom>
          <a:noFill/>
        </p:spPr>
        <p:txBody>
          <a:bodyPr wrap="square" rtlCol="0">
            <a:spAutoFit/>
          </a:bodyPr>
          <a:lstStyle/>
          <a:p>
            <a:r>
              <a:rPr lang="en-GB" sz="2600" b="1" u="sng" dirty="0"/>
              <a:t>WEEK 6 – </a:t>
            </a:r>
          </a:p>
        </p:txBody>
      </p:sp>
      <p:pic>
        <p:nvPicPr>
          <p:cNvPr id="6" name="Picture 2" descr="Assessment-stamp. Grunge rubber stamp with word assessment inside, vector  illustration. | CanStock">
            <a:extLst>
              <a:ext uri="{FF2B5EF4-FFF2-40B4-BE49-F238E27FC236}">
                <a16:creationId xmlns:a16="http://schemas.microsoft.com/office/drawing/2014/main" xmlns="" id="{D63BEFFD-D620-473B-AC3D-3B16DEE551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906" y="4630781"/>
            <a:ext cx="2440142" cy="19643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E062426-2C0B-418A-8817-47A6338A466B}"/>
              </a:ext>
            </a:extLst>
          </p:cNvPr>
          <p:cNvPicPr>
            <a:picLocks noChangeAspect="1"/>
          </p:cNvPicPr>
          <p:nvPr/>
        </p:nvPicPr>
        <p:blipFill>
          <a:blip r:embed="rId4"/>
          <a:stretch>
            <a:fillRect/>
          </a:stretch>
        </p:blipFill>
        <p:spPr>
          <a:xfrm>
            <a:off x="7141435" y="2699266"/>
            <a:ext cx="4763694" cy="3610093"/>
          </a:xfrm>
          <a:prstGeom prst="rect">
            <a:avLst/>
          </a:prstGeom>
        </p:spPr>
      </p:pic>
    </p:spTree>
    <p:extLst>
      <p:ext uri="{BB962C8B-B14F-4D97-AF65-F5344CB8AC3E}">
        <p14:creationId xmlns:p14="http://schemas.microsoft.com/office/powerpoint/2010/main" val="1435303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F1E5601C-A162-4E3E-B5B9-B2B68315265D}"/>
              </a:ext>
            </a:extLst>
          </p:cNvPr>
          <p:cNvSpPr>
            <a:spLocks noGrp="1" noChangeArrowheads="1"/>
          </p:cNvSpPr>
          <p:nvPr>
            <p:ph type="ctrTitle"/>
          </p:nvPr>
        </p:nvSpPr>
        <p:spPr>
          <a:xfrm>
            <a:off x="2209800" y="2130426"/>
            <a:ext cx="7772400" cy="1470025"/>
          </a:xfrm>
        </p:spPr>
        <p:txBody>
          <a:bodyPr anchor="ctr"/>
          <a:lstStyle/>
          <a:p>
            <a:pPr eaLnBrk="1" hangingPunct="1"/>
            <a:r>
              <a:rPr lang="en-GB" altLang="en-US" sz="4400"/>
              <a:t>P</a:t>
            </a:r>
            <a:r>
              <a:rPr lang="en-US" altLang="en-US" sz="4400">
                <a:cs typeface="Arial" panose="020B0604020202020204" pitchFamily="34" charset="0"/>
              </a:rPr>
              <a:t>âques en France</a:t>
            </a:r>
          </a:p>
        </p:txBody>
      </p:sp>
      <p:sp>
        <p:nvSpPr>
          <p:cNvPr id="3075" name="Rectangle 3">
            <a:extLst>
              <a:ext uri="{FF2B5EF4-FFF2-40B4-BE49-F238E27FC236}">
                <a16:creationId xmlns:a16="http://schemas.microsoft.com/office/drawing/2014/main" xmlns="" id="{CAD9FF94-8B1C-4EED-AD46-EBC8E2E4C52E}"/>
              </a:ext>
            </a:extLst>
          </p:cNvPr>
          <p:cNvSpPr>
            <a:spLocks noGrp="1" noChangeArrowheads="1"/>
          </p:cNvSpPr>
          <p:nvPr>
            <p:ph type="subTitle" idx="1"/>
          </p:nvPr>
        </p:nvSpPr>
        <p:spPr>
          <a:xfrm>
            <a:off x="2895600" y="3886200"/>
            <a:ext cx="6400800" cy="1752600"/>
          </a:xfrm>
        </p:spPr>
        <p:txBody>
          <a:bodyPr/>
          <a:lstStyle/>
          <a:p>
            <a:pPr eaLnBrk="1" hangingPunct="1"/>
            <a:r>
              <a:rPr lang="en-GB" altLang="en-US" sz="3200"/>
              <a:t>Learning objective:</a:t>
            </a:r>
          </a:p>
          <a:p>
            <a:pPr eaLnBrk="1" hangingPunct="1"/>
            <a:r>
              <a:rPr lang="en-GB" altLang="en-US" sz="3200"/>
              <a:t>Today, we are learning about Easter in France</a:t>
            </a:r>
            <a:endParaRPr lang="en-US" altLang="en-US" sz="3200"/>
          </a:p>
        </p:txBody>
      </p:sp>
      <p:pic>
        <p:nvPicPr>
          <p:cNvPr id="3076" name="Picture 10" descr="MCj04361850000[1]">
            <a:extLst>
              <a:ext uri="{FF2B5EF4-FFF2-40B4-BE49-F238E27FC236}">
                <a16:creationId xmlns:a16="http://schemas.microsoft.com/office/drawing/2014/main" xmlns="" id="{F30B6FDD-82E5-44FF-861F-B78299FFD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5875338"/>
            <a:ext cx="313213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1" descr="MCj04361850000[1]">
            <a:extLst>
              <a:ext uri="{FF2B5EF4-FFF2-40B4-BE49-F238E27FC236}">
                <a16:creationId xmlns:a16="http://schemas.microsoft.com/office/drawing/2014/main" xmlns="" id="{3607F4A4-CDB1-4DBE-8BE9-04E569067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4" y="5875338"/>
            <a:ext cx="3132137"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descr="MCj04361850000[1]">
            <a:extLst>
              <a:ext uri="{FF2B5EF4-FFF2-40B4-BE49-F238E27FC236}">
                <a16:creationId xmlns:a16="http://schemas.microsoft.com/office/drawing/2014/main" xmlns="" id="{093AAE4E-7450-4C2D-B2CA-BB3F2E0C7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875338"/>
            <a:ext cx="313213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8" descr="MCj04361850000[1]">
            <a:extLst>
              <a:ext uri="{FF2B5EF4-FFF2-40B4-BE49-F238E27FC236}">
                <a16:creationId xmlns:a16="http://schemas.microsoft.com/office/drawing/2014/main" xmlns="" id="{F8CEAC80-1C86-48B1-BC29-357FE6536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4" y="1"/>
            <a:ext cx="31321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9" descr="MCj04361850000[1]">
            <a:extLst>
              <a:ext uri="{FF2B5EF4-FFF2-40B4-BE49-F238E27FC236}">
                <a16:creationId xmlns:a16="http://schemas.microsoft.com/office/drawing/2014/main" xmlns="" id="{10BB703A-1603-41FA-A999-E0EC4A716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9" y="1"/>
            <a:ext cx="31321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0" descr="MCj04361850000[1]">
            <a:extLst>
              <a:ext uri="{FF2B5EF4-FFF2-40B4-BE49-F238E27FC236}">
                <a16:creationId xmlns:a16="http://schemas.microsoft.com/office/drawing/2014/main" xmlns="" id="{822B5664-C746-444A-94A5-D678BE52E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1"/>
            <a:ext cx="3132138"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EC98F683-F8F2-4D86-9851-13D69E83F5A8}"/>
              </a:ext>
            </a:extLst>
          </p:cNvPr>
          <p:cNvSpPr>
            <a:spLocks noGrp="1" noChangeArrowheads="1"/>
          </p:cNvSpPr>
          <p:nvPr>
            <p:ph type="title"/>
          </p:nvPr>
        </p:nvSpPr>
        <p:spPr>
          <a:xfrm>
            <a:off x="473142" y="-248194"/>
            <a:ext cx="10515600" cy="1325563"/>
          </a:xfrm>
        </p:spPr>
        <p:txBody>
          <a:bodyPr/>
          <a:lstStyle/>
          <a:p>
            <a:pPr eaLnBrk="1" hangingPunct="1"/>
            <a:r>
              <a:rPr lang="en-GB" altLang="en-US" b="1" dirty="0"/>
              <a:t>Le </a:t>
            </a:r>
            <a:r>
              <a:rPr lang="en-GB" altLang="en-US" b="1" dirty="0" err="1"/>
              <a:t>carnaval</a:t>
            </a:r>
            <a:endParaRPr lang="en-US" altLang="en-US" b="1" dirty="0"/>
          </a:p>
        </p:txBody>
      </p:sp>
      <p:sp>
        <p:nvSpPr>
          <p:cNvPr id="4099" name="Rectangle 4">
            <a:extLst>
              <a:ext uri="{FF2B5EF4-FFF2-40B4-BE49-F238E27FC236}">
                <a16:creationId xmlns:a16="http://schemas.microsoft.com/office/drawing/2014/main" xmlns="" id="{7C14A593-B55E-446D-A2BD-054F6F83EE11}"/>
              </a:ext>
            </a:extLst>
          </p:cNvPr>
          <p:cNvSpPr>
            <a:spLocks noGrp="1" noChangeArrowheads="1"/>
          </p:cNvSpPr>
          <p:nvPr>
            <p:ph type="body" sz="half" idx="1"/>
          </p:nvPr>
        </p:nvSpPr>
        <p:spPr>
          <a:xfrm>
            <a:off x="473142" y="914401"/>
            <a:ext cx="4978400" cy="3960812"/>
          </a:xfrm>
        </p:spPr>
        <p:txBody>
          <a:bodyPr/>
          <a:lstStyle/>
          <a:p>
            <a:pPr eaLnBrk="1" hangingPunct="1">
              <a:lnSpc>
                <a:spcPct val="90000"/>
              </a:lnSpc>
            </a:pPr>
            <a:r>
              <a:rPr lang="en-US" altLang="en-US" dirty="0"/>
              <a:t>Carnival is the festive season immediately before Lent.</a:t>
            </a:r>
          </a:p>
          <a:p>
            <a:pPr eaLnBrk="1" hangingPunct="1">
              <a:lnSpc>
                <a:spcPct val="90000"/>
              </a:lnSpc>
            </a:pPr>
            <a:r>
              <a:rPr lang="en-US" altLang="en-US" dirty="0"/>
              <a:t>During carnival, there are parades and street parties. People dress up.</a:t>
            </a:r>
          </a:p>
        </p:txBody>
      </p:sp>
      <p:pic>
        <p:nvPicPr>
          <p:cNvPr id="4100" name="Picture 11" descr="carnaval--venitien-2008-11">
            <a:extLst>
              <a:ext uri="{FF2B5EF4-FFF2-40B4-BE49-F238E27FC236}">
                <a16:creationId xmlns:a16="http://schemas.microsoft.com/office/drawing/2014/main" xmlns="" id="{9060D4F2-9FC6-4ACE-B970-D048D81EC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88" y="0"/>
            <a:ext cx="2968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arnaval">
            <a:extLst>
              <a:ext uri="{FF2B5EF4-FFF2-40B4-BE49-F238E27FC236}">
                <a16:creationId xmlns:a16="http://schemas.microsoft.com/office/drawing/2014/main" xmlns="" id="{45443749-08F8-4CD4-BD1F-4A1837323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381" y="3665855"/>
            <a:ext cx="40259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xmlns="" id="{11AD5E3A-3906-4AE0-B665-6BCC13B95144}"/>
              </a:ext>
            </a:extLst>
          </p:cNvPr>
          <p:cNvSpPr txBox="1">
            <a:spLocks noChangeArrowheads="1"/>
          </p:cNvSpPr>
          <p:nvPr/>
        </p:nvSpPr>
        <p:spPr>
          <a:xfrm>
            <a:off x="1858598" y="4000047"/>
            <a:ext cx="4038600" cy="4281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In the city of Nice, in the south of France, there is a very famous carnival every year.</a:t>
            </a:r>
          </a:p>
          <a:p>
            <a:r>
              <a:rPr lang="en-US" altLang="en-US"/>
              <a:t>In fact, it is the original </a:t>
            </a:r>
            <a:r>
              <a:rPr lang="en-US" altLang="en-US" i="1"/>
              <a:t>Mardi Gras</a:t>
            </a:r>
            <a:r>
              <a:rPr lang="en-US" altLang="en-US"/>
              <a:t> carnival and the oldest in the world!</a:t>
            </a:r>
            <a:endParaRPr lang="en-US" altLang="en-US" dirty="0"/>
          </a:p>
        </p:txBody>
      </p:sp>
      <p:sp>
        <p:nvSpPr>
          <p:cNvPr id="7" name="Rectangle 2">
            <a:extLst>
              <a:ext uri="{FF2B5EF4-FFF2-40B4-BE49-F238E27FC236}">
                <a16:creationId xmlns:a16="http://schemas.microsoft.com/office/drawing/2014/main" xmlns="" id="{9471E9F5-5401-410F-9F9D-C5E5558710DC}"/>
              </a:ext>
            </a:extLst>
          </p:cNvPr>
          <p:cNvSpPr txBox="1">
            <a:spLocks noChangeArrowheads="1"/>
          </p:cNvSpPr>
          <p:nvPr/>
        </p:nvSpPr>
        <p:spPr>
          <a:xfrm>
            <a:off x="649662" y="30030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b="1"/>
              <a:t>Le Carnaval de Nice</a:t>
            </a:r>
            <a:endParaRPr lang="en-US" altLang="en-US"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xmlns="" id="{9C60720C-CB1E-4831-B329-B8C8E18ED78E}"/>
              </a:ext>
            </a:extLst>
          </p:cNvPr>
          <p:cNvSpPr>
            <a:spLocks noGrp="1" noChangeArrowheads="1"/>
          </p:cNvSpPr>
          <p:nvPr>
            <p:ph type="title"/>
          </p:nvPr>
        </p:nvSpPr>
        <p:spPr/>
        <p:txBody>
          <a:bodyPr/>
          <a:lstStyle/>
          <a:p>
            <a:pPr eaLnBrk="1" hangingPunct="1"/>
            <a:r>
              <a:rPr lang="en-GB" altLang="en-US" b="1"/>
              <a:t>Le Carnaval de Nice</a:t>
            </a:r>
            <a:endParaRPr lang="en-US" altLang="en-US" b="1"/>
          </a:p>
        </p:txBody>
      </p:sp>
      <p:sp>
        <p:nvSpPr>
          <p:cNvPr id="6147" name="Rectangle 3">
            <a:extLst>
              <a:ext uri="{FF2B5EF4-FFF2-40B4-BE49-F238E27FC236}">
                <a16:creationId xmlns:a16="http://schemas.microsoft.com/office/drawing/2014/main" xmlns="" id="{5A9697DD-0029-4D30-8748-3A47E0B7D88B}"/>
              </a:ext>
            </a:extLst>
          </p:cNvPr>
          <p:cNvSpPr>
            <a:spLocks noGrp="1" noChangeArrowheads="1"/>
          </p:cNvSpPr>
          <p:nvPr>
            <p:ph type="body" sz="half" idx="1"/>
          </p:nvPr>
        </p:nvSpPr>
        <p:spPr>
          <a:xfrm>
            <a:off x="1981200" y="1341439"/>
            <a:ext cx="8218488" cy="4784725"/>
          </a:xfrm>
        </p:spPr>
        <p:txBody>
          <a:bodyPr/>
          <a:lstStyle/>
          <a:p>
            <a:pPr eaLnBrk="1" hangingPunct="1"/>
            <a:r>
              <a:rPr lang="en-US" altLang="en-US"/>
              <a:t>During the two weeks leading up to Mardi Gras, there are street parties, parades, shows, concerts, fireworks and general merry-making!</a:t>
            </a:r>
          </a:p>
          <a:p>
            <a:pPr eaLnBrk="1" hangingPunct="1"/>
            <a:r>
              <a:rPr lang="en-US" altLang="en-US"/>
              <a:t>People wear fancy-dress.</a:t>
            </a:r>
          </a:p>
        </p:txBody>
      </p:sp>
      <p:pic>
        <p:nvPicPr>
          <p:cNvPr id="6148" name="Picture 22" descr="carnaval-nice-anniversaire">
            <a:extLst>
              <a:ext uri="{FF2B5EF4-FFF2-40B4-BE49-F238E27FC236}">
                <a16:creationId xmlns:a16="http://schemas.microsoft.com/office/drawing/2014/main" xmlns="" id="{80BB2061-20A7-41F6-AA2C-48DDA2639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8" y="3357564"/>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xmlns="" id="{0CFEEFB2-C47A-4502-BC01-0376951554C7}"/>
              </a:ext>
            </a:extLst>
          </p:cNvPr>
          <p:cNvSpPr>
            <a:spLocks noGrp="1" noChangeArrowheads="1"/>
          </p:cNvSpPr>
          <p:nvPr>
            <p:ph type="title"/>
          </p:nvPr>
        </p:nvSpPr>
        <p:spPr/>
        <p:txBody>
          <a:bodyPr/>
          <a:lstStyle/>
          <a:p>
            <a:pPr eaLnBrk="1" hangingPunct="1"/>
            <a:r>
              <a:rPr lang="en-GB" altLang="en-US" b="1"/>
              <a:t>Mardi Gras</a:t>
            </a:r>
            <a:endParaRPr lang="en-US" altLang="en-US" b="1"/>
          </a:p>
        </p:txBody>
      </p:sp>
      <p:sp>
        <p:nvSpPr>
          <p:cNvPr id="8195" name="Rectangle 3">
            <a:extLst>
              <a:ext uri="{FF2B5EF4-FFF2-40B4-BE49-F238E27FC236}">
                <a16:creationId xmlns:a16="http://schemas.microsoft.com/office/drawing/2014/main" xmlns="" id="{6417C0C2-86EC-4C91-B6A8-798C61265EF9}"/>
              </a:ext>
            </a:extLst>
          </p:cNvPr>
          <p:cNvSpPr>
            <a:spLocks noGrp="1" noChangeArrowheads="1"/>
          </p:cNvSpPr>
          <p:nvPr>
            <p:ph type="body" sz="half" idx="1"/>
          </p:nvPr>
        </p:nvSpPr>
        <p:spPr>
          <a:xfrm>
            <a:off x="3757748" y="365125"/>
            <a:ext cx="5194300" cy="4525963"/>
          </a:xfrm>
        </p:spPr>
        <p:txBody>
          <a:bodyPr/>
          <a:lstStyle/>
          <a:p>
            <a:pPr eaLnBrk="1" hangingPunct="1"/>
            <a:r>
              <a:rPr lang="en-US" altLang="en-US" dirty="0"/>
              <a:t>The carnival period finishes with </a:t>
            </a:r>
            <a:r>
              <a:rPr lang="en-US" altLang="en-US" i="1" dirty="0"/>
              <a:t>Mardi Gras</a:t>
            </a:r>
            <a:r>
              <a:rPr lang="en-US" altLang="en-US" b="1" dirty="0"/>
              <a:t>.</a:t>
            </a:r>
            <a:r>
              <a:rPr lang="en-US" altLang="en-US" dirty="0"/>
              <a:t>  It actually means ‘Fat Tuesday' and it is known as Shrove Tuesday in English.</a:t>
            </a:r>
          </a:p>
          <a:p>
            <a:pPr eaLnBrk="1" hangingPunct="1"/>
            <a:r>
              <a:rPr lang="en-US" altLang="en-US" dirty="0"/>
              <a:t>It is the last day when you can eat everything you like before the fasting period of Lent. </a:t>
            </a:r>
          </a:p>
        </p:txBody>
      </p:sp>
      <p:pic>
        <p:nvPicPr>
          <p:cNvPr id="8196" name="Picture 6" descr="MardiGrasJester">
            <a:extLst>
              <a:ext uri="{FF2B5EF4-FFF2-40B4-BE49-F238E27FC236}">
                <a16:creationId xmlns:a16="http://schemas.microsoft.com/office/drawing/2014/main" xmlns="" id="{2BBEC6E8-308D-4D5B-A507-841400CE1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2450" y="250825"/>
            <a:ext cx="2667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hotos-carnaval-6">
            <a:extLst>
              <a:ext uri="{FF2B5EF4-FFF2-40B4-BE49-F238E27FC236}">
                <a16:creationId xmlns:a16="http://schemas.microsoft.com/office/drawing/2014/main" xmlns="" id="{C353CC54-D150-4B31-B70B-70EFC9C59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54" y="4358143"/>
            <a:ext cx="316706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xmlns="" id="{BCF01457-D109-461C-A507-F069E42B2B38}"/>
              </a:ext>
            </a:extLst>
          </p:cNvPr>
          <p:cNvSpPr txBox="1">
            <a:spLocks noChangeArrowheads="1"/>
          </p:cNvSpPr>
          <p:nvPr/>
        </p:nvSpPr>
        <p:spPr>
          <a:xfrm>
            <a:off x="4606789" y="4085318"/>
            <a:ext cx="3960812" cy="4065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a:t>Children often celebrate </a:t>
            </a:r>
            <a:r>
              <a:rPr lang="en-GB" altLang="en-US" i="1"/>
              <a:t>Carnaval</a:t>
            </a:r>
            <a:r>
              <a:rPr lang="en-GB" altLang="en-US"/>
              <a:t> and </a:t>
            </a:r>
            <a:r>
              <a:rPr lang="en-GB" altLang="en-US" i="1"/>
              <a:t>Mardi Gras </a:t>
            </a:r>
            <a:r>
              <a:rPr lang="en-GB" altLang="en-US"/>
              <a:t>together.</a:t>
            </a:r>
          </a:p>
          <a:p>
            <a:r>
              <a:rPr lang="en-GB" altLang="en-US"/>
              <a:t>They can dress up to go to school or wear a mask.</a:t>
            </a:r>
            <a:endParaRPr lang="en-GB"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xmlns="" id="{EAD4B8F3-C6E4-41EE-8003-D2B5CA57A1BB}"/>
              </a:ext>
            </a:extLst>
          </p:cNvPr>
          <p:cNvSpPr>
            <a:spLocks noGrp="1" noChangeArrowheads="1"/>
          </p:cNvSpPr>
          <p:nvPr>
            <p:ph type="title"/>
          </p:nvPr>
        </p:nvSpPr>
        <p:spPr/>
        <p:txBody>
          <a:bodyPr/>
          <a:lstStyle/>
          <a:p>
            <a:pPr eaLnBrk="1" hangingPunct="1"/>
            <a:r>
              <a:rPr lang="en-GB" altLang="en-US" b="1"/>
              <a:t>Mardi Gras</a:t>
            </a:r>
            <a:endParaRPr lang="en-US" altLang="en-US" b="1"/>
          </a:p>
        </p:txBody>
      </p:sp>
      <p:sp>
        <p:nvSpPr>
          <p:cNvPr id="10243" name="Rectangle 3">
            <a:extLst>
              <a:ext uri="{FF2B5EF4-FFF2-40B4-BE49-F238E27FC236}">
                <a16:creationId xmlns:a16="http://schemas.microsoft.com/office/drawing/2014/main" xmlns="" id="{292660ED-36A3-4DC1-B326-5AB1A10E644E}"/>
              </a:ext>
            </a:extLst>
          </p:cNvPr>
          <p:cNvSpPr>
            <a:spLocks noGrp="1" noChangeArrowheads="1"/>
          </p:cNvSpPr>
          <p:nvPr>
            <p:ph type="body" sz="half" idx="1"/>
          </p:nvPr>
        </p:nvSpPr>
        <p:spPr>
          <a:xfrm>
            <a:off x="1981200" y="1628776"/>
            <a:ext cx="4978400" cy="4824413"/>
          </a:xfrm>
        </p:spPr>
        <p:txBody>
          <a:bodyPr/>
          <a:lstStyle/>
          <a:p>
            <a:pPr eaLnBrk="1" hangingPunct="1"/>
            <a:r>
              <a:rPr lang="en-US" altLang="en-US"/>
              <a:t>On Mardi Gras, French people traditionally eat doughnuts (</a:t>
            </a:r>
            <a:r>
              <a:rPr lang="en-US" altLang="en-US" i="1"/>
              <a:t>les beignets</a:t>
            </a:r>
            <a:r>
              <a:rPr lang="en-US" altLang="en-US"/>
              <a:t>) or pancakes (</a:t>
            </a:r>
            <a:r>
              <a:rPr lang="en-US" altLang="en-US" i="1"/>
              <a:t>les crêpes</a:t>
            </a:r>
            <a:r>
              <a:rPr lang="en-US" altLang="en-US"/>
              <a:t>).</a:t>
            </a:r>
          </a:p>
          <a:p>
            <a:pPr eaLnBrk="1" hangingPunct="1"/>
            <a:r>
              <a:rPr lang="en-US" altLang="en-US"/>
              <a:t>These are the traditional food of Mardi Gras because they are a good way to use up all the extra flour, eggs and butter that should not be eaten during Lent. </a:t>
            </a:r>
          </a:p>
        </p:txBody>
      </p:sp>
      <p:pic>
        <p:nvPicPr>
          <p:cNvPr id="10244" name="Picture 7" descr="dscn3016">
            <a:extLst>
              <a:ext uri="{FF2B5EF4-FFF2-40B4-BE49-F238E27FC236}">
                <a16:creationId xmlns:a16="http://schemas.microsoft.com/office/drawing/2014/main" xmlns="" id="{9744BAF8-807F-4BCA-A9C3-C024419FA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4" y="1412875"/>
            <a:ext cx="264953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1" descr="crepes">
            <a:extLst>
              <a:ext uri="{FF2B5EF4-FFF2-40B4-BE49-F238E27FC236}">
                <a16:creationId xmlns:a16="http://schemas.microsoft.com/office/drawing/2014/main" xmlns="" id="{68A49ECB-F352-4019-8D0A-4D60AD1BE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3" y="3644901"/>
            <a:ext cx="26225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xmlns="" id="{D34B5484-208B-4FC0-993E-AAE61453170F}"/>
              </a:ext>
            </a:extLst>
          </p:cNvPr>
          <p:cNvSpPr>
            <a:spLocks noGrp="1" noChangeArrowheads="1"/>
          </p:cNvSpPr>
          <p:nvPr>
            <p:ph type="title"/>
          </p:nvPr>
        </p:nvSpPr>
        <p:spPr/>
        <p:txBody>
          <a:bodyPr/>
          <a:lstStyle/>
          <a:p>
            <a:pPr eaLnBrk="1" hangingPunct="1"/>
            <a:r>
              <a:rPr lang="en-GB" altLang="en-US" b="1"/>
              <a:t>Les processions</a:t>
            </a:r>
            <a:endParaRPr lang="en-US" altLang="en-US" b="1">
              <a:cs typeface="Arial" panose="020B0604020202020204" pitchFamily="34" charset="0"/>
            </a:endParaRPr>
          </a:p>
        </p:txBody>
      </p:sp>
      <p:sp>
        <p:nvSpPr>
          <p:cNvPr id="16387" name="Rectangle 3">
            <a:extLst>
              <a:ext uri="{FF2B5EF4-FFF2-40B4-BE49-F238E27FC236}">
                <a16:creationId xmlns:a16="http://schemas.microsoft.com/office/drawing/2014/main" xmlns="" id="{DFAB8F45-60DD-4141-8DEC-E0555F7B27EA}"/>
              </a:ext>
            </a:extLst>
          </p:cNvPr>
          <p:cNvSpPr>
            <a:spLocks noGrp="1" noChangeArrowheads="1"/>
          </p:cNvSpPr>
          <p:nvPr>
            <p:ph type="body" idx="1"/>
          </p:nvPr>
        </p:nvSpPr>
        <p:spPr>
          <a:xfrm>
            <a:off x="1981200" y="1628775"/>
            <a:ext cx="8229600" cy="4497388"/>
          </a:xfrm>
        </p:spPr>
        <p:txBody>
          <a:bodyPr/>
          <a:lstStyle/>
          <a:p>
            <a:pPr eaLnBrk="1" hangingPunct="1"/>
            <a:r>
              <a:rPr lang="en-US" altLang="en-US"/>
              <a:t>There are lots of processions and religious parades in towns.  </a:t>
            </a:r>
            <a:br>
              <a:rPr lang="en-US" altLang="en-US"/>
            </a:br>
            <a:endParaRPr lang="en-US" altLang="en-US"/>
          </a:p>
        </p:txBody>
      </p:sp>
      <p:pic>
        <p:nvPicPr>
          <p:cNvPr id="16388" name="Picture 7" descr="fete-dieu">
            <a:extLst>
              <a:ext uri="{FF2B5EF4-FFF2-40B4-BE49-F238E27FC236}">
                <a16:creationId xmlns:a16="http://schemas.microsoft.com/office/drawing/2014/main" xmlns="" id="{94BB536E-AA57-4AC6-B7FE-FD1E77CB96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0" y="3068638"/>
            <a:ext cx="381635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descr="main">
            <a:extLst>
              <a:ext uri="{FF2B5EF4-FFF2-40B4-BE49-F238E27FC236}">
                <a16:creationId xmlns:a16="http://schemas.microsoft.com/office/drawing/2014/main" xmlns="" id="{0484306D-E003-4789-A968-DE71FC10A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3933825"/>
            <a:ext cx="4152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482" name="Rectangle 5">
            <a:extLst>
              <a:ext uri="{FF2B5EF4-FFF2-40B4-BE49-F238E27FC236}">
                <a16:creationId xmlns:a16="http://schemas.microsoft.com/office/drawing/2014/main" xmlns="" id="{4B726A02-8A3A-456D-92C2-0E3EB5582B73}"/>
              </a:ext>
            </a:extLst>
          </p:cNvPr>
          <p:cNvSpPr>
            <a:spLocks noGrp="1" noChangeArrowheads="1"/>
          </p:cNvSpPr>
          <p:nvPr>
            <p:ph type="title"/>
          </p:nvPr>
        </p:nvSpPr>
        <p:spPr/>
        <p:txBody>
          <a:bodyPr/>
          <a:lstStyle/>
          <a:p>
            <a:pPr eaLnBrk="1" hangingPunct="1"/>
            <a:r>
              <a:rPr lang="en-GB" altLang="en-US" b="1"/>
              <a:t>Le dimanche de P</a:t>
            </a:r>
            <a:r>
              <a:rPr lang="en-US" altLang="en-US" b="1">
                <a:cs typeface="Arial" panose="020B0604020202020204" pitchFamily="34" charset="0"/>
              </a:rPr>
              <a:t>âques</a:t>
            </a:r>
          </a:p>
        </p:txBody>
      </p:sp>
      <p:sp>
        <p:nvSpPr>
          <p:cNvPr id="20483" name="Rectangle 3">
            <a:extLst>
              <a:ext uri="{FF2B5EF4-FFF2-40B4-BE49-F238E27FC236}">
                <a16:creationId xmlns:a16="http://schemas.microsoft.com/office/drawing/2014/main" xmlns="" id="{64917690-6F17-452E-AC07-9DF09F6EFC18}"/>
              </a:ext>
            </a:extLst>
          </p:cNvPr>
          <p:cNvSpPr>
            <a:spLocks noGrp="1" noChangeArrowheads="1"/>
          </p:cNvSpPr>
          <p:nvPr>
            <p:ph type="body" sz="half" idx="1"/>
          </p:nvPr>
        </p:nvSpPr>
        <p:spPr>
          <a:xfrm>
            <a:off x="1774826" y="1628776"/>
            <a:ext cx="3744913" cy="4824413"/>
          </a:xfrm>
        </p:spPr>
        <p:txBody>
          <a:bodyPr/>
          <a:lstStyle/>
          <a:p>
            <a:pPr eaLnBrk="1" hangingPunct="1">
              <a:lnSpc>
                <a:spcPct val="90000"/>
              </a:lnSpc>
            </a:pPr>
            <a:r>
              <a:rPr lang="en-US" altLang="en-US"/>
              <a:t>Early on the morning of Easter Sunday , the Easter bells (</a:t>
            </a:r>
            <a:r>
              <a:rPr lang="en-US" altLang="en-US" i="1"/>
              <a:t>les cloches de Pâques</a:t>
            </a:r>
            <a:r>
              <a:rPr lang="en-US" altLang="en-US"/>
              <a:t>) fly back to France!</a:t>
            </a:r>
          </a:p>
          <a:p>
            <a:pPr eaLnBrk="1" hangingPunct="1">
              <a:lnSpc>
                <a:spcPct val="90000"/>
              </a:lnSpc>
            </a:pPr>
            <a:r>
              <a:rPr lang="en-US" altLang="en-US"/>
              <a:t>They drop chocolate eggs, chickens, bells and bunnies in the gardens of the French towns.</a:t>
            </a:r>
          </a:p>
        </p:txBody>
      </p:sp>
      <p:pic>
        <p:nvPicPr>
          <p:cNvPr id="20484" name="Picture 8" descr="chocolat-poule-180">
            <a:extLst>
              <a:ext uri="{FF2B5EF4-FFF2-40B4-BE49-F238E27FC236}">
                <a16:creationId xmlns:a16="http://schemas.microsoft.com/office/drawing/2014/main" xmlns="" id="{20BF711B-F600-45A5-A670-8C1EE69ED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26" y="1871663"/>
            <a:ext cx="2087563"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2768162bskjr_1350">
            <a:extLst>
              <a:ext uri="{FF2B5EF4-FFF2-40B4-BE49-F238E27FC236}">
                <a16:creationId xmlns:a16="http://schemas.microsoft.com/office/drawing/2014/main" xmlns="" id="{6C996CDA-A64B-4110-B79E-CF00B248D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4076700"/>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2" descr="2768172stjuk_1350">
            <a:extLst>
              <a:ext uri="{FF2B5EF4-FFF2-40B4-BE49-F238E27FC236}">
                <a16:creationId xmlns:a16="http://schemas.microsoft.com/office/drawing/2014/main" xmlns="" id="{A2A91442-DB72-4B20-BF92-5F383F387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01" y="1844676"/>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4" descr="2882-0w300h300_Oeuf_Paques_Chocolat_Lait_Venezuela">
            <a:extLst>
              <a:ext uri="{FF2B5EF4-FFF2-40B4-BE49-F238E27FC236}">
                <a16:creationId xmlns:a16="http://schemas.microsoft.com/office/drawing/2014/main" xmlns="" id="{B074A1FD-AF20-4542-8549-6CC137ED9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4076700"/>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44011" y="61172"/>
            <a:ext cx="6992089" cy="6735655"/>
          </a:xfrm>
          <a:prstGeom prst="rect">
            <a:avLst/>
          </a:prstGeom>
        </p:spPr>
      </p:pic>
      <p:sp>
        <p:nvSpPr>
          <p:cNvPr id="3" name="TextBox 2">
            <a:extLst>
              <a:ext uri="{FF2B5EF4-FFF2-40B4-BE49-F238E27FC236}">
                <a16:creationId xmlns:a16="http://schemas.microsoft.com/office/drawing/2014/main" xmlns="" id="{80603ABF-71F3-415B-B5CE-745ADBF2E9F0}"/>
              </a:ext>
            </a:extLst>
          </p:cNvPr>
          <p:cNvSpPr txBox="1"/>
          <p:nvPr/>
        </p:nvSpPr>
        <p:spPr>
          <a:xfrm>
            <a:off x="391886" y="692331"/>
            <a:ext cx="2521131" cy="2092881"/>
          </a:xfrm>
          <a:prstGeom prst="rect">
            <a:avLst/>
          </a:prstGeom>
          <a:noFill/>
        </p:spPr>
        <p:txBody>
          <a:bodyPr wrap="square" rtlCol="0">
            <a:spAutoFit/>
          </a:bodyPr>
          <a:lstStyle/>
          <a:p>
            <a:r>
              <a:rPr lang="en-US" sz="2600" dirty="0"/>
              <a:t>These next 3 slides give you some cultural information about France. </a:t>
            </a:r>
            <a:endParaRPr lang="en-GB" sz="2600" dirty="0"/>
          </a:p>
        </p:txBody>
      </p:sp>
    </p:spTree>
    <p:extLst>
      <p:ext uri="{BB962C8B-B14F-4D97-AF65-F5344CB8AC3E}">
        <p14:creationId xmlns:p14="http://schemas.microsoft.com/office/powerpoint/2010/main" val="3053850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xmlns="" id="{B1AA6D72-8D3A-4B4E-B508-C34908052457}"/>
              </a:ext>
            </a:extLst>
          </p:cNvPr>
          <p:cNvSpPr>
            <a:spLocks noGrp="1" noChangeArrowheads="1"/>
          </p:cNvSpPr>
          <p:nvPr>
            <p:ph type="title"/>
          </p:nvPr>
        </p:nvSpPr>
        <p:spPr/>
        <p:txBody>
          <a:bodyPr/>
          <a:lstStyle/>
          <a:p>
            <a:pPr eaLnBrk="1" hangingPunct="1"/>
            <a:r>
              <a:rPr lang="en-US" altLang="en-US" b="1"/>
              <a:t>La chasse aux œufs</a:t>
            </a:r>
          </a:p>
        </p:txBody>
      </p:sp>
      <p:sp>
        <p:nvSpPr>
          <p:cNvPr id="21507" name="Rectangle 4">
            <a:extLst>
              <a:ext uri="{FF2B5EF4-FFF2-40B4-BE49-F238E27FC236}">
                <a16:creationId xmlns:a16="http://schemas.microsoft.com/office/drawing/2014/main" xmlns="" id="{5A7ABFFA-43C6-4740-BE37-0B2CBAFF1C24}"/>
              </a:ext>
            </a:extLst>
          </p:cNvPr>
          <p:cNvSpPr>
            <a:spLocks noGrp="1" noChangeArrowheads="1"/>
          </p:cNvSpPr>
          <p:nvPr>
            <p:ph type="body" sz="half" idx="1"/>
          </p:nvPr>
        </p:nvSpPr>
        <p:spPr>
          <a:xfrm>
            <a:off x="1981200" y="1600200"/>
            <a:ext cx="4038600" cy="4781550"/>
          </a:xfrm>
        </p:spPr>
        <p:txBody>
          <a:bodyPr/>
          <a:lstStyle/>
          <a:p>
            <a:pPr eaLnBrk="1" hangingPunct="1">
              <a:lnSpc>
                <a:spcPct val="90000"/>
              </a:lnSpc>
            </a:pPr>
            <a:r>
              <a:rPr lang="en-US" altLang="en-US" dirty="0"/>
              <a:t>In the morning, the children awake very excited because it is time to search for the chocolate egg hunt (</a:t>
            </a:r>
            <a:r>
              <a:rPr lang="en-US" altLang="en-US" i="1" dirty="0"/>
              <a:t>la chasse aux </a:t>
            </a:r>
            <a:r>
              <a:rPr lang="en-US" altLang="en-US" i="1" dirty="0" err="1"/>
              <a:t>œufs</a:t>
            </a:r>
            <a:r>
              <a:rPr lang="en-US" altLang="en-US" dirty="0"/>
              <a:t>).</a:t>
            </a:r>
          </a:p>
          <a:p>
            <a:pPr marL="0" indent="0" eaLnBrk="1" hangingPunct="1">
              <a:lnSpc>
                <a:spcPct val="90000"/>
              </a:lnSpc>
              <a:buNone/>
            </a:pPr>
            <a:r>
              <a:rPr lang="en-US" altLang="en-US" dirty="0"/>
              <a:t/>
            </a:r>
            <a:br>
              <a:rPr lang="en-US" altLang="en-US" dirty="0"/>
            </a:br>
            <a:endParaRPr lang="en-US" altLang="en-US" dirty="0"/>
          </a:p>
        </p:txBody>
      </p:sp>
      <p:pic>
        <p:nvPicPr>
          <p:cNvPr id="21508" name="Picture 7" descr="CIMG3337">
            <a:extLst>
              <a:ext uri="{FF2B5EF4-FFF2-40B4-BE49-F238E27FC236}">
                <a16:creationId xmlns:a16="http://schemas.microsoft.com/office/drawing/2014/main" xmlns="" id="{519825EB-6E5D-4BAF-89D1-2F2A535C7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726" y="1628775"/>
            <a:ext cx="3349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BB7BC8DE-968E-4639-A88A-08A072357A3E}"/>
              </a:ext>
            </a:extLst>
          </p:cNvPr>
          <p:cNvSpPr>
            <a:spLocks noGrp="1" noChangeArrowheads="1"/>
          </p:cNvSpPr>
          <p:nvPr>
            <p:ph type="title"/>
          </p:nvPr>
        </p:nvSpPr>
        <p:spPr/>
        <p:txBody>
          <a:bodyPr/>
          <a:lstStyle/>
          <a:p>
            <a:pPr eaLnBrk="1" hangingPunct="1"/>
            <a:r>
              <a:rPr lang="en-GB" altLang="en-US" b="1"/>
              <a:t>Les </a:t>
            </a:r>
            <a:r>
              <a:rPr lang="en-US" altLang="en-US" b="1">
                <a:cs typeface="Arial" panose="020B0604020202020204" pitchFamily="34" charset="0"/>
              </a:rPr>
              <a:t>œufs de Pâques</a:t>
            </a:r>
            <a:endParaRPr lang="en-US" altLang="en-US" b="1"/>
          </a:p>
        </p:txBody>
      </p:sp>
      <p:sp>
        <p:nvSpPr>
          <p:cNvPr id="22531" name="Rectangle 3">
            <a:extLst>
              <a:ext uri="{FF2B5EF4-FFF2-40B4-BE49-F238E27FC236}">
                <a16:creationId xmlns:a16="http://schemas.microsoft.com/office/drawing/2014/main" xmlns="" id="{F0C59005-3742-4ED7-B5C1-2615B72E6053}"/>
              </a:ext>
            </a:extLst>
          </p:cNvPr>
          <p:cNvSpPr>
            <a:spLocks noGrp="1" noChangeArrowheads="1"/>
          </p:cNvSpPr>
          <p:nvPr>
            <p:ph type="body" sz="half" idx="1"/>
          </p:nvPr>
        </p:nvSpPr>
        <p:spPr>
          <a:xfrm>
            <a:off x="1981201" y="1600201"/>
            <a:ext cx="3178175" cy="4525963"/>
          </a:xfrm>
        </p:spPr>
        <p:txBody>
          <a:bodyPr/>
          <a:lstStyle/>
          <a:p>
            <a:pPr eaLnBrk="1" hangingPunct="1">
              <a:lnSpc>
                <a:spcPct val="90000"/>
              </a:lnSpc>
            </a:pPr>
            <a:r>
              <a:rPr lang="en-US" altLang="en-US"/>
              <a:t>The tradition of the Easter eggs dates back from the 4</a:t>
            </a:r>
            <a:r>
              <a:rPr lang="en-US" altLang="en-US" baseline="30000"/>
              <a:t>th</a:t>
            </a:r>
            <a:r>
              <a:rPr lang="en-US" altLang="en-US"/>
              <a:t> century.</a:t>
            </a:r>
          </a:p>
          <a:p>
            <a:pPr eaLnBrk="1" hangingPunct="1">
              <a:lnSpc>
                <a:spcPct val="90000"/>
              </a:lnSpc>
            </a:pPr>
            <a:r>
              <a:rPr lang="en-US" altLang="en-US"/>
              <a:t>The eggs which were not eaten during Lent used to be decorated and then offered for Easter.</a:t>
            </a:r>
          </a:p>
        </p:txBody>
      </p:sp>
      <p:pic>
        <p:nvPicPr>
          <p:cNvPr id="22532" name="Picture 6" descr="boite-oeufs-paques">
            <a:extLst>
              <a:ext uri="{FF2B5EF4-FFF2-40B4-BE49-F238E27FC236}">
                <a16:creationId xmlns:a16="http://schemas.microsoft.com/office/drawing/2014/main" xmlns="" id="{22D87966-C219-45D5-ABCC-66E1DC95A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484314"/>
            <a:ext cx="21637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oeuf18">
            <a:extLst>
              <a:ext uri="{FF2B5EF4-FFF2-40B4-BE49-F238E27FC236}">
                <a16:creationId xmlns:a16="http://schemas.microsoft.com/office/drawing/2014/main" xmlns="" id="{4C3F0BF7-5A61-4FC2-AA96-305C752F0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3860800"/>
            <a:ext cx="20193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oeuf-paques-011">
            <a:extLst>
              <a:ext uri="{FF2B5EF4-FFF2-40B4-BE49-F238E27FC236}">
                <a16:creationId xmlns:a16="http://schemas.microsoft.com/office/drawing/2014/main" xmlns="" id="{725EF8CF-DDFD-44FA-A3A9-869A1B46B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9" y="1484314"/>
            <a:ext cx="219868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4" descr="Oeufs-d%C3%A9cor%C3%A9s-02">
            <a:extLst>
              <a:ext uri="{FF2B5EF4-FFF2-40B4-BE49-F238E27FC236}">
                <a16:creationId xmlns:a16="http://schemas.microsoft.com/office/drawing/2014/main" xmlns="" id="{43E6E501-1C36-434A-969E-E2DA5F910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4" y="4437064"/>
            <a:ext cx="2408237"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xmlns="" id="{BDE3A481-0A88-4816-8ADE-236A024974FC}"/>
              </a:ext>
            </a:extLst>
          </p:cNvPr>
          <p:cNvSpPr>
            <a:spLocks noGrp="1" noChangeArrowheads="1"/>
          </p:cNvSpPr>
          <p:nvPr>
            <p:ph type="title"/>
          </p:nvPr>
        </p:nvSpPr>
        <p:spPr/>
        <p:txBody>
          <a:bodyPr/>
          <a:lstStyle/>
          <a:p>
            <a:pPr eaLnBrk="1" hangingPunct="1"/>
            <a:r>
              <a:rPr lang="en-GB" altLang="en-US" b="1"/>
              <a:t>Les chocolats</a:t>
            </a:r>
            <a:endParaRPr lang="en-US" altLang="en-US" b="1"/>
          </a:p>
        </p:txBody>
      </p:sp>
      <p:sp>
        <p:nvSpPr>
          <p:cNvPr id="23555" name="Rectangle 3">
            <a:extLst>
              <a:ext uri="{FF2B5EF4-FFF2-40B4-BE49-F238E27FC236}">
                <a16:creationId xmlns:a16="http://schemas.microsoft.com/office/drawing/2014/main" xmlns="" id="{1AFCA23F-350A-4531-9F32-6B7A3CB19B44}"/>
              </a:ext>
            </a:extLst>
          </p:cNvPr>
          <p:cNvSpPr>
            <a:spLocks noGrp="1" noChangeArrowheads="1"/>
          </p:cNvSpPr>
          <p:nvPr>
            <p:ph type="body" sz="half" idx="1"/>
          </p:nvPr>
        </p:nvSpPr>
        <p:spPr>
          <a:xfrm>
            <a:off x="5808663" y="1557339"/>
            <a:ext cx="4475162" cy="4568825"/>
          </a:xfrm>
        </p:spPr>
        <p:txBody>
          <a:bodyPr/>
          <a:lstStyle/>
          <a:p>
            <a:pPr eaLnBrk="1" hangingPunct="1">
              <a:lnSpc>
                <a:spcPct val="90000"/>
              </a:lnSpc>
            </a:pPr>
            <a:r>
              <a:rPr lang="en-US" altLang="en-US"/>
              <a:t>In France, April fish are also an Easter symbol and that is why you will find chocolate fish (</a:t>
            </a:r>
            <a:r>
              <a:rPr lang="en-US" altLang="en-US" i="1"/>
              <a:t>la friture</a:t>
            </a:r>
            <a:r>
              <a:rPr lang="en-US" altLang="en-US"/>
              <a:t>) in the shops too!  </a:t>
            </a:r>
          </a:p>
          <a:p>
            <a:pPr eaLnBrk="1" hangingPunct="1">
              <a:lnSpc>
                <a:spcPct val="90000"/>
              </a:lnSpc>
            </a:pPr>
            <a:r>
              <a:rPr lang="en-US" altLang="en-US"/>
              <a:t>You can buy chocolates goodies in sweet shops (</a:t>
            </a:r>
            <a:r>
              <a:rPr lang="en-US" altLang="en-US" i="1"/>
              <a:t>les confiseries</a:t>
            </a:r>
            <a:r>
              <a:rPr lang="en-US" altLang="en-US" b="1"/>
              <a:t>) </a:t>
            </a:r>
            <a:r>
              <a:rPr lang="en-US" altLang="en-US"/>
              <a:t>or in shops specialising in chocolate (</a:t>
            </a:r>
            <a:r>
              <a:rPr lang="en-US" altLang="en-US" i="1"/>
              <a:t>les chocolateries</a:t>
            </a:r>
            <a:r>
              <a:rPr lang="en-US" altLang="en-US"/>
              <a:t>).</a:t>
            </a:r>
            <a:r>
              <a:rPr lang="en-US" altLang="en-US" b="1"/>
              <a:t> </a:t>
            </a:r>
          </a:p>
        </p:txBody>
      </p:sp>
      <p:pic>
        <p:nvPicPr>
          <p:cNvPr id="23556" name="Picture 7" descr="assort-friture">
            <a:extLst>
              <a:ext uri="{FF2B5EF4-FFF2-40B4-BE49-F238E27FC236}">
                <a16:creationId xmlns:a16="http://schemas.microsoft.com/office/drawing/2014/main" xmlns="" id="{CD4B2B13-FBC5-4585-B676-33AFF0319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484314"/>
            <a:ext cx="30384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coquillages2">
            <a:extLst>
              <a:ext uri="{FF2B5EF4-FFF2-40B4-BE49-F238E27FC236}">
                <a16:creationId xmlns:a16="http://schemas.microsoft.com/office/drawing/2014/main" xmlns="" id="{EDD1F2C4-9CAA-4D6A-B799-7B42D124B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3716338"/>
            <a:ext cx="30353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BDB36E40-1351-4181-BC90-E55E0E930FCD}"/>
              </a:ext>
            </a:extLst>
          </p:cNvPr>
          <p:cNvSpPr>
            <a:spLocks noGrp="1" noChangeArrowheads="1"/>
          </p:cNvSpPr>
          <p:nvPr>
            <p:ph type="title"/>
          </p:nvPr>
        </p:nvSpPr>
        <p:spPr/>
        <p:txBody>
          <a:bodyPr/>
          <a:lstStyle/>
          <a:p>
            <a:pPr eaLnBrk="1" hangingPunct="1"/>
            <a:r>
              <a:rPr lang="en-GB" altLang="en-US" b="1"/>
              <a:t>Le repas</a:t>
            </a:r>
            <a:endParaRPr lang="en-US" altLang="en-US" b="1"/>
          </a:p>
        </p:txBody>
      </p:sp>
      <p:sp>
        <p:nvSpPr>
          <p:cNvPr id="24579" name="Rectangle 3">
            <a:extLst>
              <a:ext uri="{FF2B5EF4-FFF2-40B4-BE49-F238E27FC236}">
                <a16:creationId xmlns:a16="http://schemas.microsoft.com/office/drawing/2014/main" xmlns="" id="{1C3F9371-4060-4BA6-8820-093191612D77}"/>
              </a:ext>
            </a:extLst>
          </p:cNvPr>
          <p:cNvSpPr>
            <a:spLocks noGrp="1" noChangeArrowheads="1"/>
          </p:cNvSpPr>
          <p:nvPr>
            <p:ph type="body" idx="1"/>
          </p:nvPr>
        </p:nvSpPr>
        <p:spPr>
          <a:xfrm>
            <a:off x="1992314" y="1700214"/>
            <a:ext cx="4402137" cy="4497387"/>
          </a:xfrm>
        </p:spPr>
        <p:txBody>
          <a:bodyPr/>
          <a:lstStyle/>
          <a:p>
            <a:pPr eaLnBrk="1" hangingPunct="1">
              <a:lnSpc>
                <a:spcPct val="80000"/>
              </a:lnSpc>
            </a:pPr>
            <a:r>
              <a:rPr lang="en-US" altLang="en-US"/>
              <a:t>There is generally an enormous amount of delicious food to eat. </a:t>
            </a:r>
          </a:p>
          <a:p>
            <a:pPr eaLnBrk="1" hangingPunct="1">
              <a:lnSpc>
                <a:spcPct val="80000"/>
              </a:lnSpc>
            </a:pPr>
            <a:r>
              <a:rPr lang="en-US" altLang="en-US"/>
              <a:t>French people spend a lot of the day eating with the whole family altogether.</a:t>
            </a:r>
          </a:p>
          <a:p>
            <a:pPr eaLnBrk="1" hangingPunct="1">
              <a:lnSpc>
                <a:spcPct val="80000"/>
              </a:lnSpc>
            </a:pPr>
            <a:r>
              <a:rPr lang="en-US" altLang="en-US"/>
              <a:t>It is a very special and happy day.  </a:t>
            </a:r>
          </a:p>
          <a:p>
            <a:pPr eaLnBrk="1" hangingPunct="1">
              <a:lnSpc>
                <a:spcPct val="80000"/>
              </a:lnSpc>
            </a:pPr>
            <a:r>
              <a:rPr lang="en-US" altLang="en-US" i="1"/>
              <a:t>Bon appétit!</a:t>
            </a:r>
            <a:r>
              <a:rPr lang="en-US" altLang="en-US"/>
              <a:t/>
            </a:r>
            <a:br>
              <a:rPr lang="en-US" altLang="en-US"/>
            </a:br>
            <a:r>
              <a:rPr lang="en-US" altLang="en-US"/>
              <a:t/>
            </a:r>
            <a:br>
              <a:rPr lang="en-US" altLang="en-US"/>
            </a:br>
            <a:endParaRPr lang="en-US" altLang="en-US"/>
          </a:p>
        </p:txBody>
      </p:sp>
      <p:pic>
        <p:nvPicPr>
          <p:cNvPr id="24580" name="Picture 5" descr="reportages_paques_table">
            <a:extLst>
              <a:ext uri="{FF2B5EF4-FFF2-40B4-BE49-F238E27FC236}">
                <a16:creationId xmlns:a16="http://schemas.microsoft.com/office/drawing/2014/main" xmlns="" id="{F62C4DDF-C8F9-4E30-85A3-7291DB4A5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888" y="1628775"/>
            <a:ext cx="3524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5F212B59-EF62-465F-BD7B-12D02FB071DC}"/>
              </a:ext>
            </a:extLst>
          </p:cNvPr>
          <p:cNvSpPr>
            <a:spLocks noGrp="1" noChangeArrowheads="1"/>
          </p:cNvSpPr>
          <p:nvPr>
            <p:ph type="title"/>
          </p:nvPr>
        </p:nvSpPr>
        <p:spPr>
          <a:xfrm>
            <a:off x="838200" y="69054"/>
            <a:ext cx="10515600" cy="1325563"/>
          </a:xfrm>
        </p:spPr>
        <p:txBody>
          <a:bodyPr/>
          <a:lstStyle/>
          <a:p>
            <a:pPr eaLnBrk="1" hangingPunct="1"/>
            <a:r>
              <a:rPr lang="en-GB" altLang="en-US" b="1" dirty="0"/>
              <a:t>Le </a:t>
            </a:r>
            <a:r>
              <a:rPr lang="en-GB" altLang="en-US" b="1" dirty="0" err="1"/>
              <a:t>repas</a:t>
            </a:r>
            <a:endParaRPr lang="en-US" altLang="en-US" b="1" dirty="0"/>
          </a:p>
        </p:txBody>
      </p:sp>
      <p:sp>
        <p:nvSpPr>
          <p:cNvPr id="25603" name="Rectangle 3">
            <a:extLst>
              <a:ext uri="{FF2B5EF4-FFF2-40B4-BE49-F238E27FC236}">
                <a16:creationId xmlns:a16="http://schemas.microsoft.com/office/drawing/2014/main" xmlns="" id="{4ED0B546-4466-494C-92C8-046CF20A7F58}"/>
              </a:ext>
            </a:extLst>
          </p:cNvPr>
          <p:cNvSpPr>
            <a:spLocks noGrp="1" noChangeArrowheads="1"/>
          </p:cNvSpPr>
          <p:nvPr>
            <p:ph type="body" idx="1"/>
          </p:nvPr>
        </p:nvSpPr>
        <p:spPr>
          <a:xfrm>
            <a:off x="2830286" y="372292"/>
            <a:ext cx="4330700" cy="4525963"/>
          </a:xfrm>
        </p:spPr>
        <p:txBody>
          <a:bodyPr>
            <a:normAutofit/>
          </a:bodyPr>
          <a:lstStyle/>
          <a:p>
            <a:pPr eaLnBrk="1" hangingPunct="1">
              <a:lnSpc>
                <a:spcPct val="90000"/>
              </a:lnSpc>
            </a:pPr>
            <a:r>
              <a:rPr lang="en-US" altLang="en-US" dirty="0"/>
              <a:t>People traditionally eat roast lamb (</a:t>
            </a:r>
            <a:r>
              <a:rPr lang="en-US" altLang="en-US" i="1" dirty="0" err="1"/>
              <a:t>l'agneau</a:t>
            </a:r>
            <a:r>
              <a:rPr lang="en-US" altLang="en-US" dirty="0"/>
              <a:t>).</a:t>
            </a:r>
          </a:p>
          <a:p>
            <a:pPr eaLnBrk="1" hangingPunct="1">
              <a:lnSpc>
                <a:spcPct val="90000"/>
              </a:lnSpc>
            </a:pPr>
            <a:r>
              <a:rPr lang="en-US" altLang="en-US" dirty="0"/>
              <a:t>There are lots of vegetables, for example, potatoes (</a:t>
            </a:r>
            <a:r>
              <a:rPr lang="en-US" altLang="en-US" i="1" dirty="0"/>
              <a:t>les pommes de </a:t>
            </a:r>
            <a:r>
              <a:rPr lang="en-US" altLang="en-US" i="1" dirty="0" err="1"/>
              <a:t>terre</a:t>
            </a:r>
            <a:r>
              <a:rPr lang="en-US" altLang="en-US" dirty="0"/>
              <a:t>).</a:t>
            </a:r>
          </a:p>
        </p:txBody>
      </p:sp>
      <p:pic>
        <p:nvPicPr>
          <p:cNvPr id="25604" name="Picture 5" descr="04073006">
            <a:extLst>
              <a:ext uri="{FF2B5EF4-FFF2-40B4-BE49-F238E27FC236}">
                <a16:creationId xmlns:a16="http://schemas.microsoft.com/office/drawing/2014/main" xmlns="" id="{5E1975A7-36C3-4369-8515-F337842EF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782" y="815182"/>
            <a:ext cx="3725863"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xmlns="" id="{62BB41CB-8FD7-4418-835B-423B298ECD1A}"/>
              </a:ext>
            </a:extLst>
          </p:cNvPr>
          <p:cNvSpPr txBox="1">
            <a:spLocks noChangeArrowheads="1"/>
          </p:cNvSpPr>
          <p:nvPr/>
        </p:nvSpPr>
        <p:spPr>
          <a:xfrm>
            <a:off x="3143646" y="4439558"/>
            <a:ext cx="4186238" cy="3776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In the Alsace region, the traditional dessert is a biscuit in the shape of the Easter lamb (</a:t>
            </a:r>
            <a:r>
              <a:rPr lang="en-GB" altLang="en-US" i="1" dirty="0" err="1"/>
              <a:t>l’agneau</a:t>
            </a:r>
            <a:r>
              <a:rPr lang="en-GB" altLang="en-US" i="1" dirty="0"/>
              <a:t> pascal</a:t>
            </a:r>
            <a:r>
              <a:rPr lang="en-GB" altLang="en-US" dirty="0"/>
              <a:t> or </a:t>
            </a:r>
            <a:r>
              <a:rPr lang="en-GB" altLang="en-US" i="1" dirty="0" err="1"/>
              <a:t>Osterlamala</a:t>
            </a:r>
            <a:r>
              <a:rPr lang="en-GB" altLang="en-US" dirty="0"/>
              <a:t>).</a:t>
            </a:r>
            <a:endParaRPr lang="en-US" altLang="en-US" dirty="0"/>
          </a:p>
        </p:txBody>
      </p:sp>
      <p:pic>
        <p:nvPicPr>
          <p:cNvPr id="6" name="Picture 5" descr="lamala01">
            <a:extLst>
              <a:ext uri="{FF2B5EF4-FFF2-40B4-BE49-F238E27FC236}">
                <a16:creationId xmlns:a16="http://schemas.microsoft.com/office/drawing/2014/main" xmlns="" id="{221CD2E0-E9A8-4B79-AE01-74285835A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32" y="3363936"/>
            <a:ext cx="2709614"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7E9438E5-9B1B-416C-AA93-66AD953A3733}"/>
              </a:ext>
            </a:extLst>
          </p:cNvPr>
          <p:cNvSpPr>
            <a:spLocks noGrp="1" noChangeArrowheads="1"/>
          </p:cNvSpPr>
          <p:nvPr>
            <p:ph type="title"/>
          </p:nvPr>
        </p:nvSpPr>
        <p:spPr/>
        <p:txBody>
          <a:bodyPr/>
          <a:lstStyle/>
          <a:p>
            <a:pPr eaLnBrk="1" hangingPunct="1"/>
            <a:r>
              <a:rPr lang="en-GB" altLang="en-US" b="1"/>
              <a:t>Le repas</a:t>
            </a:r>
            <a:endParaRPr lang="en-US" altLang="en-US" b="1"/>
          </a:p>
        </p:txBody>
      </p:sp>
      <p:sp>
        <p:nvSpPr>
          <p:cNvPr id="27651" name="Rectangle 3">
            <a:extLst>
              <a:ext uri="{FF2B5EF4-FFF2-40B4-BE49-F238E27FC236}">
                <a16:creationId xmlns:a16="http://schemas.microsoft.com/office/drawing/2014/main" xmlns="" id="{A4A44B54-E709-43B7-97CD-C095422A4C37}"/>
              </a:ext>
            </a:extLst>
          </p:cNvPr>
          <p:cNvSpPr>
            <a:spLocks noGrp="1" noChangeArrowheads="1"/>
          </p:cNvSpPr>
          <p:nvPr>
            <p:ph type="body" idx="1"/>
          </p:nvPr>
        </p:nvSpPr>
        <p:spPr>
          <a:xfrm>
            <a:off x="1981200" y="1600201"/>
            <a:ext cx="4186238" cy="4525963"/>
          </a:xfrm>
        </p:spPr>
        <p:txBody>
          <a:bodyPr/>
          <a:lstStyle/>
          <a:p>
            <a:pPr eaLnBrk="1" hangingPunct="1"/>
            <a:r>
              <a:rPr lang="en-US" altLang="en-US"/>
              <a:t>In the Vendée region, the traditional cake is called </a:t>
            </a:r>
            <a:r>
              <a:rPr lang="en-US" altLang="en-US" i="1"/>
              <a:t>Pacaude</a:t>
            </a:r>
            <a:r>
              <a:rPr lang="en-US" altLang="en-US"/>
              <a:t> or </a:t>
            </a:r>
            <a:r>
              <a:rPr lang="en-US" altLang="en-US" i="1"/>
              <a:t>la Gâche de Pâques</a:t>
            </a:r>
            <a:r>
              <a:rPr lang="en-US" altLang="en-US"/>
              <a:t>. </a:t>
            </a:r>
          </a:p>
          <a:p>
            <a:pPr eaLnBrk="1" hangingPunct="1"/>
            <a:r>
              <a:rPr lang="en-US" altLang="en-US"/>
              <a:t>It is a very rich bread mixture, like a </a:t>
            </a:r>
            <a:r>
              <a:rPr lang="en-US" altLang="en-US" i="1"/>
              <a:t>brioche</a:t>
            </a:r>
            <a:r>
              <a:rPr lang="en-US" altLang="en-US"/>
              <a:t> - containing bread flour, sugar, milk, yeast, butter and eggs.</a:t>
            </a:r>
            <a:br>
              <a:rPr lang="en-US" altLang="en-US"/>
            </a:br>
            <a:endParaRPr lang="en-US" altLang="en-US"/>
          </a:p>
        </p:txBody>
      </p:sp>
      <p:pic>
        <p:nvPicPr>
          <p:cNvPr id="27652" name="Picture 5" descr="695px-Brioche">
            <a:extLst>
              <a:ext uri="{FF2B5EF4-FFF2-40B4-BE49-F238E27FC236}">
                <a16:creationId xmlns:a16="http://schemas.microsoft.com/office/drawing/2014/main" xmlns="" id="{2658EBF4-2BBB-4DBC-A7A6-CB5A29E90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2349501"/>
            <a:ext cx="32019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017051E5-FE05-4785-99DA-F986FE7316BC}"/>
              </a:ext>
            </a:extLst>
          </p:cNvPr>
          <p:cNvSpPr>
            <a:spLocks noGrp="1" noChangeArrowheads="1"/>
          </p:cNvSpPr>
          <p:nvPr>
            <p:ph type="title"/>
          </p:nvPr>
        </p:nvSpPr>
        <p:spPr/>
        <p:txBody>
          <a:bodyPr/>
          <a:lstStyle/>
          <a:p>
            <a:pPr eaLnBrk="1" hangingPunct="1"/>
            <a:r>
              <a:rPr lang="en-GB" altLang="en-US" b="1"/>
              <a:t>Information</a:t>
            </a:r>
            <a:endParaRPr lang="en-US" altLang="en-US" b="1"/>
          </a:p>
        </p:txBody>
      </p:sp>
      <p:sp>
        <p:nvSpPr>
          <p:cNvPr id="31747" name="Rectangle 3">
            <a:extLst>
              <a:ext uri="{FF2B5EF4-FFF2-40B4-BE49-F238E27FC236}">
                <a16:creationId xmlns:a16="http://schemas.microsoft.com/office/drawing/2014/main" xmlns="" id="{0AF1319D-8C5D-4893-A08A-462F666E5490}"/>
              </a:ext>
            </a:extLst>
          </p:cNvPr>
          <p:cNvSpPr>
            <a:spLocks noGrp="1" noChangeArrowheads="1"/>
          </p:cNvSpPr>
          <p:nvPr>
            <p:ph type="body" idx="1"/>
          </p:nvPr>
        </p:nvSpPr>
        <p:spPr>
          <a:xfrm>
            <a:off x="1981201" y="2492375"/>
            <a:ext cx="4475163" cy="3633788"/>
          </a:xfrm>
        </p:spPr>
        <p:txBody>
          <a:bodyPr/>
          <a:lstStyle/>
          <a:p>
            <a:pPr eaLnBrk="1" hangingPunct="1"/>
            <a:r>
              <a:rPr lang="en-US" altLang="en-US"/>
              <a:t>If a baby is born around Easter-time, the name chosen for the baby might be Pascal, meaning 'belonging to Easter'. </a:t>
            </a:r>
          </a:p>
        </p:txBody>
      </p:sp>
      <p:pic>
        <p:nvPicPr>
          <p:cNvPr id="31748" name="Picture 5" descr="aqkjwvfs">
            <a:extLst>
              <a:ext uri="{FF2B5EF4-FFF2-40B4-BE49-F238E27FC236}">
                <a16:creationId xmlns:a16="http://schemas.microsoft.com/office/drawing/2014/main" xmlns="" id="{7A64A8EF-E893-4438-B1CB-695221419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1773238"/>
            <a:ext cx="30543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7966" y="167425"/>
            <a:ext cx="7360276" cy="2441630"/>
          </a:xfrm>
          <a:prstGeom prst="rect">
            <a:avLst/>
          </a:prstGeom>
        </p:spPr>
      </p:pic>
      <p:pic>
        <p:nvPicPr>
          <p:cNvPr id="3" name="Picture 2"/>
          <p:cNvPicPr>
            <a:picLocks noChangeAspect="1"/>
          </p:cNvPicPr>
          <p:nvPr/>
        </p:nvPicPr>
        <p:blipFill>
          <a:blip r:embed="rId3"/>
          <a:stretch>
            <a:fillRect/>
          </a:stretch>
        </p:blipFill>
        <p:spPr>
          <a:xfrm>
            <a:off x="1757966" y="3390766"/>
            <a:ext cx="7648575" cy="2343150"/>
          </a:xfrm>
          <a:prstGeom prst="rect">
            <a:avLst/>
          </a:prstGeom>
        </p:spPr>
      </p:pic>
    </p:spTree>
    <p:extLst>
      <p:ext uri="{BB962C8B-B14F-4D97-AF65-F5344CB8AC3E}">
        <p14:creationId xmlns:p14="http://schemas.microsoft.com/office/powerpoint/2010/main" val="273949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0031" y="454852"/>
            <a:ext cx="8311703" cy="5699165"/>
          </a:xfrm>
          <a:prstGeom prst="rect">
            <a:avLst/>
          </a:prstGeom>
        </p:spPr>
      </p:pic>
    </p:spTree>
    <p:extLst>
      <p:ext uri="{BB962C8B-B14F-4D97-AF65-F5344CB8AC3E}">
        <p14:creationId xmlns:p14="http://schemas.microsoft.com/office/powerpoint/2010/main" val="319505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30067" t="9641" r="29329" b="11610"/>
          <a:stretch/>
        </p:blipFill>
        <p:spPr>
          <a:xfrm>
            <a:off x="1631504" y="2060850"/>
            <a:ext cx="2808312" cy="4084817"/>
          </a:xfrm>
          <a:prstGeom prst="rect">
            <a:avLst/>
          </a:prstGeom>
        </p:spPr>
      </p:pic>
      <p:pic>
        <p:nvPicPr>
          <p:cNvPr id="3" name="Picture 2"/>
          <p:cNvPicPr>
            <a:picLocks noChangeAspect="1"/>
          </p:cNvPicPr>
          <p:nvPr/>
        </p:nvPicPr>
        <p:blipFill rotWithShape="1">
          <a:blip r:embed="rId5"/>
          <a:srcRect l="27852" t="9641" r="27852" b="9641"/>
          <a:stretch/>
        </p:blipFill>
        <p:spPr>
          <a:xfrm>
            <a:off x="4612516" y="2060849"/>
            <a:ext cx="2979331" cy="4071753"/>
          </a:xfrm>
          <a:prstGeom prst="rect">
            <a:avLst/>
          </a:prstGeom>
        </p:spPr>
      </p:pic>
      <p:pic>
        <p:nvPicPr>
          <p:cNvPr id="4" name="Picture 3"/>
          <p:cNvPicPr>
            <a:picLocks noChangeAspect="1"/>
          </p:cNvPicPr>
          <p:nvPr/>
        </p:nvPicPr>
        <p:blipFill rotWithShape="1">
          <a:blip r:embed="rId6"/>
          <a:srcRect l="29328" t="9641" r="30067" b="11610"/>
          <a:stretch/>
        </p:blipFill>
        <p:spPr>
          <a:xfrm>
            <a:off x="7764547" y="2060849"/>
            <a:ext cx="2799331" cy="4071753"/>
          </a:xfrm>
          <a:prstGeom prst="rect">
            <a:avLst/>
          </a:prstGeom>
        </p:spPr>
      </p:pic>
      <p:pic>
        <p:nvPicPr>
          <p:cNvPr id="13" name="16 Track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40016" y="276793"/>
            <a:ext cx="792088" cy="792088"/>
          </a:xfrm>
          <a:prstGeom prst="rect">
            <a:avLst/>
          </a:prstGeom>
          <a:solidFill>
            <a:srgbClr val="00FFFF"/>
          </a:solidFill>
        </p:spPr>
      </p:pic>
      <p:sp>
        <p:nvSpPr>
          <p:cNvPr id="6" name="Title 5"/>
          <p:cNvSpPr>
            <a:spLocks noGrp="1"/>
          </p:cNvSpPr>
          <p:nvPr>
            <p:ph type="title"/>
          </p:nvPr>
        </p:nvSpPr>
        <p:spPr/>
        <p:txBody>
          <a:bodyPr/>
          <a:lstStyle/>
          <a:p>
            <a:r>
              <a:rPr lang="en-GB" dirty="0" err="1"/>
              <a:t>Écoutez</a:t>
            </a:r>
            <a:r>
              <a:rPr lang="en-GB" dirty="0"/>
              <a:t>. </a:t>
            </a:r>
            <a:r>
              <a:rPr lang="en-GB" dirty="0" err="1"/>
              <a:t>C’est</a:t>
            </a:r>
            <a:r>
              <a:rPr lang="en-GB" dirty="0"/>
              <a:t> qui? (1-6)</a:t>
            </a:r>
          </a:p>
        </p:txBody>
      </p:sp>
      <p:sp>
        <p:nvSpPr>
          <p:cNvPr id="9" name="TextBox 8"/>
          <p:cNvSpPr txBox="1"/>
          <p:nvPr/>
        </p:nvSpPr>
        <p:spPr>
          <a:xfrm>
            <a:off x="7432577" y="165007"/>
            <a:ext cx="2824634" cy="1015663"/>
          </a:xfrm>
          <a:prstGeom prst="rect">
            <a:avLst/>
          </a:prstGeom>
          <a:solidFill>
            <a:srgbClr val="CCFF99"/>
          </a:solidFill>
          <a:ln w="38100">
            <a:solidFill>
              <a:srgbClr val="00B050"/>
            </a:solidFill>
          </a:ln>
        </p:spPr>
        <p:txBody>
          <a:bodyPr wrap="square" rtlCol="0">
            <a:spAutoFit/>
          </a:bodyPr>
          <a:lstStyle/>
          <a:p>
            <a:pPr algn="ctr"/>
            <a:r>
              <a:rPr lang="fr-FR" sz="2000" b="1" dirty="0" err="1"/>
              <a:t>Listen</a:t>
            </a:r>
            <a:r>
              <a:rPr lang="fr-FR" sz="2000" b="1" dirty="0"/>
              <a:t> to the </a:t>
            </a:r>
            <a:r>
              <a:rPr lang="fr-FR" sz="2000" b="1" dirty="0" err="1"/>
              <a:t>recording</a:t>
            </a:r>
            <a:r>
              <a:rPr lang="fr-FR" sz="2000" b="1" dirty="0"/>
              <a:t>. Write down 1-6. </a:t>
            </a:r>
            <a:r>
              <a:rPr lang="fr-FR" sz="2000" b="1" dirty="0" err="1"/>
              <a:t>Who</a:t>
            </a:r>
            <a:r>
              <a:rPr lang="fr-FR" sz="2000" b="1" dirty="0"/>
              <a:t> </a:t>
            </a:r>
            <a:r>
              <a:rPr lang="fr-FR" sz="2000" b="1" dirty="0" err="1"/>
              <a:t>is</a:t>
            </a:r>
            <a:r>
              <a:rPr lang="fr-FR" sz="2000" b="1" dirty="0"/>
              <a:t> </a:t>
            </a:r>
            <a:r>
              <a:rPr lang="fr-FR" sz="2000" b="1" dirty="0" err="1"/>
              <a:t>talking</a:t>
            </a:r>
            <a:r>
              <a:rPr lang="fr-FR" sz="2000" b="1" dirty="0"/>
              <a:t>?</a:t>
            </a:r>
            <a:endParaRPr lang="fr-FR" sz="2000" dirty="0"/>
          </a:p>
        </p:txBody>
      </p:sp>
    </p:spTree>
    <p:extLst>
      <p:ext uri="{BB962C8B-B14F-4D97-AF65-F5344CB8AC3E}">
        <p14:creationId xmlns:p14="http://schemas.microsoft.com/office/powerpoint/2010/main" val="290876043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61"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480D0C-21FC-4B98-A2A0-2F338032624F}"/>
              </a:ext>
            </a:extLst>
          </p:cNvPr>
          <p:cNvPicPr>
            <a:picLocks noChangeAspect="1"/>
          </p:cNvPicPr>
          <p:nvPr/>
        </p:nvPicPr>
        <p:blipFill>
          <a:blip r:embed="rId2"/>
          <a:stretch>
            <a:fillRect/>
          </a:stretch>
        </p:blipFill>
        <p:spPr>
          <a:xfrm>
            <a:off x="2207623" y="143692"/>
            <a:ext cx="10232572" cy="6777102"/>
          </a:xfrm>
          <a:prstGeom prst="rect">
            <a:avLst/>
          </a:prstGeom>
        </p:spPr>
      </p:pic>
      <p:sp>
        <p:nvSpPr>
          <p:cNvPr id="3" name="TextBox 2">
            <a:extLst>
              <a:ext uri="{FF2B5EF4-FFF2-40B4-BE49-F238E27FC236}">
                <a16:creationId xmlns:a16="http://schemas.microsoft.com/office/drawing/2014/main" xmlns="" id="{02D38953-ABC8-4CFD-A8EF-6BCAEC31EA49}"/>
              </a:ext>
            </a:extLst>
          </p:cNvPr>
          <p:cNvSpPr txBox="1"/>
          <p:nvPr/>
        </p:nvSpPr>
        <p:spPr>
          <a:xfrm>
            <a:off x="0" y="143692"/>
            <a:ext cx="3291840" cy="2123658"/>
          </a:xfrm>
          <a:prstGeom prst="rect">
            <a:avLst/>
          </a:prstGeom>
          <a:solidFill>
            <a:schemeClr val="bg1"/>
          </a:solidFill>
        </p:spPr>
        <p:txBody>
          <a:bodyPr wrap="square" rtlCol="0">
            <a:spAutoFit/>
          </a:bodyPr>
          <a:lstStyle/>
          <a:p>
            <a:r>
              <a:rPr lang="en-US" sz="2200" dirty="0"/>
              <a:t>Read about where Lucas lives. Look up any new words and make a list in your orange books. Then copy the grammar information.</a:t>
            </a:r>
            <a:endParaRPr lang="en-GB" sz="2200" dirty="0"/>
          </a:p>
        </p:txBody>
      </p:sp>
    </p:spTree>
    <p:extLst>
      <p:ext uri="{BB962C8B-B14F-4D97-AF65-F5344CB8AC3E}">
        <p14:creationId xmlns:p14="http://schemas.microsoft.com/office/powerpoint/2010/main" val="2087976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DA1F29-1145-46A3-83C6-0BBA480EB441}"/>
              </a:ext>
            </a:extLst>
          </p:cNvPr>
          <p:cNvPicPr>
            <a:picLocks noChangeAspect="1"/>
          </p:cNvPicPr>
          <p:nvPr/>
        </p:nvPicPr>
        <p:blipFill>
          <a:blip r:embed="rId2"/>
          <a:stretch>
            <a:fillRect/>
          </a:stretch>
        </p:blipFill>
        <p:spPr>
          <a:xfrm>
            <a:off x="3128418" y="1164227"/>
            <a:ext cx="6258301" cy="3368584"/>
          </a:xfrm>
          <a:prstGeom prst="rect">
            <a:avLst/>
          </a:prstGeom>
        </p:spPr>
      </p:pic>
      <p:pic>
        <p:nvPicPr>
          <p:cNvPr id="3" name="Picture 2">
            <a:extLst>
              <a:ext uri="{FF2B5EF4-FFF2-40B4-BE49-F238E27FC236}">
                <a16:creationId xmlns:a16="http://schemas.microsoft.com/office/drawing/2014/main" xmlns="" id="{D11DC89C-0592-4781-8514-0678490BBB23}"/>
              </a:ext>
            </a:extLst>
          </p:cNvPr>
          <p:cNvPicPr>
            <a:picLocks noChangeAspect="1"/>
          </p:cNvPicPr>
          <p:nvPr/>
        </p:nvPicPr>
        <p:blipFill>
          <a:blip r:embed="rId3"/>
          <a:stretch>
            <a:fillRect/>
          </a:stretch>
        </p:blipFill>
        <p:spPr>
          <a:xfrm>
            <a:off x="3142763" y="4840196"/>
            <a:ext cx="5906473" cy="1051152"/>
          </a:xfrm>
          <a:prstGeom prst="rect">
            <a:avLst/>
          </a:prstGeom>
        </p:spPr>
      </p:pic>
      <p:sp>
        <p:nvSpPr>
          <p:cNvPr id="4" name="TextBox 3">
            <a:extLst>
              <a:ext uri="{FF2B5EF4-FFF2-40B4-BE49-F238E27FC236}">
                <a16:creationId xmlns:a16="http://schemas.microsoft.com/office/drawing/2014/main" xmlns="" id="{A5D96ACE-D35B-4B36-B8D1-391C8F75AD86}"/>
              </a:ext>
            </a:extLst>
          </p:cNvPr>
          <p:cNvSpPr txBox="1"/>
          <p:nvPr/>
        </p:nvSpPr>
        <p:spPr>
          <a:xfrm>
            <a:off x="1528354" y="500335"/>
            <a:ext cx="9862457" cy="492443"/>
          </a:xfrm>
          <a:prstGeom prst="rect">
            <a:avLst/>
          </a:prstGeom>
          <a:noFill/>
        </p:spPr>
        <p:txBody>
          <a:bodyPr wrap="square" rtlCol="0">
            <a:spAutoFit/>
          </a:bodyPr>
          <a:lstStyle/>
          <a:p>
            <a:r>
              <a:rPr lang="en-US" sz="2600" dirty="0"/>
              <a:t>Copy the grammar notes in to your book and try and learn them. </a:t>
            </a:r>
            <a:endParaRPr lang="en-GB" sz="2600" dirty="0"/>
          </a:p>
        </p:txBody>
      </p:sp>
    </p:spTree>
    <p:extLst>
      <p:ext uri="{BB962C8B-B14F-4D97-AF65-F5344CB8AC3E}">
        <p14:creationId xmlns:p14="http://schemas.microsoft.com/office/powerpoint/2010/main" val="1666612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1421</Words>
  <Application>Microsoft Office PowerPoint</Application>
  <PresentationFormat>Widescreen</PresentationFormat>
  <Paragraphs>161</Paragraphs>
  <Slides>46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Comic Sans MS</vt:lpstr>
      <vt:lpstr>Segoe Print</vt:lpstr>
      <vt:lpstr>Times New Roman</vt:lpstr>
      <vt:lpstr>Office Theme</vt:lpstr>
      <vt:lpstr>PowerPoint Presentation</vt:lpstr>
      <vt:lpstr>PowerPoint Presentation</vt:lpstr>
      <vt:lpstr>Week 1  </vt:lpstr>
      <vt:lpstr>PowerPoint Presentation</vt:lpstr>
      <vt:lpstr>PowerPoint Presentation</vt:lpstr>
      <vt:lpstr>PowerPoint Presentation</vt:lpstr>
      <vt:lpstr>Écoutez. C’est qui?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 aimes…?</vt:lpstr>
      <vt:lpstr>PowerPoint Presentation</vt:lpstr>
      <vt:lpstr>PowerPoint Presentation</vt:lpstr>
      <vt:lpstr>PowerPoint Presentation</vt:lpstr>
      <vt:lpstr>PowerPoint Presentation</vt:lpstr>
      <vt:lpstr>Qu’est tu vas faire au carnaval? What are you going to do at the carnival?</vt:lpstr>
      <vt:lpstr>Match the pictures with the sentences</vt:lpstr>
      <vt:lpstr>PowerPoint Presentation</vt:lpstr>
      <vt:lpstr>PowerPoint Presentation</vt:lpstr>
      <vt:lpstr>PowerPoint Presentation</vt:lpstr>
      <vt:lpstr>Pâques en France</vt:lpstr>
      <vt:lpstr>Le carnaval</vt:lpstr>
      <vt:lpstr>Le Carnaval de Nice</vt:lpstr>
      <vt:lpstr>Mardi Gras</vt:lpstr>
      <vt:lpstr>Mardi Gras</vt:lpstr>
      <vt:lpstr>Les processions</vt:lpstr>
      <vt:lpstr>Le dimanche de Pâques</vt:lpstr>
      <vt:lpstr>La chasse aux œufs</vt:lpstr>
      <vt:lpstr>Les œufs de Pâques</vt:lpstr>
      <vt:lpstr>Les chocolats</vt:lpstr>
      <vt:lpstr>Le repas</vt:lpstr>
      <vt:lpstr>Le repas</vt:lpstr>
      <vt:lpstr>Le repas</vt:lpstr>
      <vt:lpstr>Information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47</cp:revision>
  <dcterms:created xsi:type="dcterms:W3CDTF">2021-09-01T11:16:35Z</dcterms:created>
  <dcterms:modified xsi:type="dcterms:W3CDTF">2023-01-19T11:32:12Z</dcterms:modified>
</cp:coreProperties>
</file>