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0" r:id="rId4"/>
    <p:sldId id="275" r:id="rId5"/>
    <p:sldId id="276" r:id="rId6"/>
    <p:sldId id="277" r:id="rId7"/>
    <p:sldId id="278" r:id="rId8"/>
    <p:sldId id="279" r:id="rId9"/>
    <p:sldId id="262" r:id="rId10"/>
    <p:sldId id="280" r:id="rId11"/>
    <p:sldId id="281" r:id="rId12"/>
    <p:sldId id="282" r:id="rId13"/>
    <p:sldId id="284" r:id="rId14"/>
    <p:sldId id="283" r:id="rId15"/>
    <p:sldId id="285" r:id="rId16"/>
    <p:sldId id="263" r:id="rId17"/>
    <p:sldId id="286" r:id="rId18"/>
    <p:sldId id="287" r:id="rId19"/>
    <p:sldId id="288" r:id="rId20"/>
    <p:sldId id="289" r:id="rId21"/>
    <p:sldId id="290" r:id="rId22"/>
    <p:sldId id="264" r:id="rId23"/>
    <p:sldId id="294" r:id="rId24"/>
    <p:sldId id="295" r:id="rId25"/>
    <p:sldId id="259" r:id="rId26"/>
    <p:sldId id="297" r:id="rId27"/>
    <p:sldId id="296" r:id="rId28"/>
    <p:sldId id="299" r:id="rId29"/>
    <p:sldId id="300" r:id="rId30"/>
    <p:sldId id="301" r:id="rId31"/>
    <p:sldId id="265" r:id="rId32"/>
    <p:sldId id="270" r:id="rId33"/>
    <p:sldId id="271" r:id="rId34"/>
    <p:sldId id="272" r:id="rId35"/>
    <p:sldId id="273" r:id="rId36"/>
    <p:sldId id="274" r:id="rId37"/>
    <p:sldId id="266" r:id="rId38"/>
    <p:sldId id="291" r:id="rId39"/>
    <p:sldId id="292" r:id="rId40"/>
    <p:sldId id="293" r:id="rId41"/>
    <p:sldId id="267" r:id="rId42"/>
    <p:sldId id="268" r:id="rId43"/>
    <p:sldId id="269" r:id="rId44"/>
    <p:sldId id="31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6.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6.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6.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6.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8 German TERM 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Echo 1 textbook, chapter 6</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549314"/>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D8D544B-F225-4BD7-AE17-29F15570A5AC}"/>
              </a:ext>
            </a:extLst>
          </p:cNvPr>
          <p:cNvPicPr>
            <a:picLocks noChangeAspect="1"/>
          </p:cNvPicPr>
          <p:nvPr/>
        </p:nvPicPr>
        <p:blipFill>
          <a:blip r:embed="rId2"/>
          <a:stretch>
            <a:fillRect/>
          </a:stretch>
        </p:blipFill>
        <p:spPr>
          <a:xfrm>
            <a:off x="3469548" y="0"/>
            <a:ext cx="7255057" cy="6789266"/>
          </a:xfrm>
          <a:prstGeom prst="rect">
            <a:avLst/>
          </a:prstGeom>
        </p:spPr>
      </p:pic>
      <p:sp>
        <p:nvSpPr>
          <p:cNvPr id="3" name="TextBox 2">
            <a:extLst>
              <a:ext uri="{FF2B5EF4-FFF2-40B4-BE49-F238E27FC236}">
                <a16:creationId xmlns:a16="http://schemas.microsoft.com/office/drawing/2014/main" xmlns="" id="{E036C150-CD23-41DB-9F68-EBBA44F5C0DF}"/>
              </a:ext>
            </a:extLst>
          </p:cNvPr>
          <p:cNvSpPr txBox="1"/>
          <p:nvPr/>
        </p:nvSpPr>
        <p:spPr>
          <a:xfrm>
            <a:off x="261257" y="718457"/>
            <a:ext cx="2586446" cy="4832092"/>
          </a:xfrm>
          <a:prstGeom prst="rect">
            <a:avLst/>
          </a:prstGeom>
          <a:noFill/>
        </p:spPr>
        <p:txBody>
          <a:bodyPr wrap="square" rtlCol="0">
            <a:spAutoFit/>
          </a:bodyPr>
          <a:lstStyle/>
          <a:p>
            <a:r>
              <a:rPr lang="en-US" sz="2200" dirty="0"/>
              <a:t>Write down a-j.</a:t>
            </a:r>
          </a:p>
          <a:p>
            <a:r>
              <a:rPr lang="en-US" sz="2200" dirty="0"/>
              <a:t>Say what each of the pictures are in German using the words from  in the </a:t>
            </a:r>
            <a:r>
              <a:rPr lang="en-US" sz="2200" dirty="0" err="1"/>
              <a:t>coloured</a:t>
            </a:r>
            <a:r>
              <a:rPr lang="en-US" sz="2200" dirty="0"/>
              <a:t> clouds.</a:t>
            </a:r>
          </a:p>
          <a:p>
            <a:endParaRPr lang="en-US" sz="2200" dirty="0"/>
          </a:p>
          <a:p>
            <a:r>
              <a:rPr lang="en-US" sz="2200" dirty="0"/>
              <a:t>Example –</a:t>
            </a:r>
          </a:p>
          <a:p>
            <a:r>
              <a:rPr lang="en-US" sz="2200" dirty="0"/>
              <a:t>a- der </a:t>
            </a:r>
            <a:r>
              <a:rPr lang="en-US" sz="2200" dirty="0" err="1"/>
              <a:t>Supermarkt</a:t>
            </a:r>
            <a:endParaRPr lang="en-US" sz="2200" dirty="0"/>
          </a:p>
          <a:p>
            <a:endParaRPr lang="en-US" sz="2200" dirty="0"/>
          </a:p>
          <a:p>
            <a:endParaRPr lang="en-US" sz="2200" dirty="0"/>
          </a:p>
          <a:p>
            <a:r>
              <a:rPr lang="en-US" sz="2200" dirty="0"/>
              <a:t>(</a:t>
            </a:r>
            <a:r>
              <a:rPr lang="en-US" sz="2200" dirty="0" err="1"/>
              <a:t>i</a:t>
            </a:r>
            <a:r>
              <a:rPr lang="en-US" sz="2200" dirty="0"/>
              <a:t> is the tourist information and j is the town hall)</a:t>
            </a:r>
            <a:endParaRPr lang="en-GB" sz="2200" dirty="0"/>
          </a:p>
        </p:txBody>
      </p:sp>
    </p:spTree>
    <p:extLst>
      <p:ext uri="{BB962C8B-B14F-4D97-AF65-F5344CB8AC3E}">
        <p14:creationId xmlns:p14="http://schemas.microsoft.com/office/powerpoint/2010/main" val="531483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469B7AF-2E87-4721-8EDA-4B4130033F37}"/>
              </a:ext>
            </a:extLst>
          </p:cNvPr>
          <p:cNvPicPr>
            <a:picLocks noChangeAspect="1"/>
          </p:cNvPicPr>
          <p:nvPr/>
        </p:nvPicPr>
        <p:blipFill>
          <a:blip r:embed="rId4"/>
          <a:stretch>
            <a:fillRect/>
          </a:stretch>
        </p:blipFill>
        <p:spPr>
          <a:xfrm>
            <a:off x="1041763" y="3661289"/>
            <a:ext cx="9723278" cy="1673679"/>
          </a:xfrm>
          <a:prstGeom prst="rect">
            <a:avLst/>
          </a:prstGeom>
        </p:spPr>
      </p:pic>
      <p:sp>
        <p:nvSpPr>
          <p:cNvPr id="3" name="TextBox 2">
            <a:extLst>
              <a:ext uri="{FF2B5EF4-FFF2-40B4-BE49-F238E27FC236}">
                <a16:creationId xmlns:a16="http://schemas.microsoft.com/office/drawing/2014/main" xmlns="" id="{A390D296-D131-480E-A383-C89226798CDB}"/>
              </a:ext>
            </a:extLst>
          </p:cNvPr>
          <p:cNvSpPr txBox="1"/>
          <p:nvPr/>
        </p:nvSpPr>
        <p:spPr>
          <a:xfrm>
            <a:off x="749481" y="1411607"/>
            <a:ext cx="10307841" cy="1785104"/>
          </a:xfrm>
          <a:prstGeom prst="rect">
            <a:avLst/>
          </a:prstGeom>
          <a:noFill/>
        </p:spPr>
        <p:txBody>
          <a:bodyPr wrap="square" rtlCol="0">
            <a:spAutoFit/>
          </a:bodyPr>
          <a:lstStyle/>
          <a:p>
            <a:r>
              <a:rPr lang="en-US" sz="2200" dirty="0"/>
              <a:t>Listen to the recording and write 1-3. What do the 3 people say they have in their towns? Use the letters a-j from the previous task or you could make a list in English of the places they mention.</a:t>
            </a:r>
          </a:p>
          <a:p>
            <a:endParaRPr lang="en-US" sz="2200" dirty="0"/>
          </a:p>
          <a:p>
            <a:r>
              <a:rPr lang="en-US" sz="2200" dirty="0"/>
              <a:t>Example 1) f, a….</a:t>
            </a:r>
            <a:endParaRPr lang="en-GB" sz="2200" dirty="0"/>
          </a:p>
        </p:txBody>
      </p:sp>
      <p:pic>
        <p:nvPicPr>
          <p:cNvPr id="4" name="23 Einheit 2 ex2">
            <a:hlinkClick r:id="" action="ppaction://media"/>
            <a:extLst>
              <a:ext uri="{FF2B5EF4-FFF2-40B4-BE49-F238E27FC236}">
                <a16:creationId xmlns:a16="http://schemas.microsoft.com/office/drawing/2014/main" xmlns="" id="{76C9EDC8-D8DF-4811-8EBD-67809E1028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9404" y="196199"/>
            <a:ext cx="609600" cy="609600"/>
          </a:xfrm>
          <a:prstGeom prst="rect">
            <a:avLst/>
          </a:prstGeom>
        </p:spPr>
      </p:pic>
    </p:spTree>
    <p:extLst>
      <p:ext uri="{BB962C8B-B14F-4D97-AF65-F5344CB8AC3E}">
        <p14:creationId xmlns:p14="http://schemas.microsoft.com/office/powerpoint/2010/main" val="381593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6C2449D-2F83-4E0D-86AB-419FB695B68E}"/>
              </a:ext>
            </a:extLst>
          </p:cNvPr>
          <p:cNvPicPr>
            <a:picLocks noChangeAspect="1"/>
          </p:cNvPicPr>
          <p:nvPr/>
        </p:nvPicPr>
        <p:blipFill>
          <a:blip r:embed="rId2"/>
          <a:stretch>
            <a:fillRect/>
          </a:stretch>
        </p:blipFill>
        <p:spPr>
          <a:xfrm>
            <a:off x="874667" y="1469706"/>
            <a:ext cx="9797688" cy="4885745"/>
          </a:xfrm>
          <a:prstGeom prst="rect">
            <a:avLst/>
          </a:prstGeom>
        </p:spPr>
      </p:pic>
      <p:sp>
        <p:nvSpPr>
          <p:cNvPr id="4" name="TextBox 3">
            <a:extLst>
              <a:ext uri="{FF2B5EF4-FFF2-40B4-BE49-F238E27FC236}">
                <a16:creationId xmlns:a16="http://schemas.microsoft.com/office/drawing/2014/main" xmlns="" id="{BD4D3AD4-F9D4-4A5D-AA7A-31A4F102A8B4}"/>
              </a:ext>
            </a:extLst>
          </p:cNvPr>
          <p:cNvSpPr txBox="1"/>
          <p:nvPr/>
        </p:nvSpPr>
        <p:spPr>
          <a:xfrm>
            <a:off x="874667" y="404949"/>
            <a:ext cx="9797688" cy="769441"/>
          </a:xfrm>
          <a:prstGeom prst="rect">
            <a:avLst/>
          </a:prstGeom>
          <a:noFill/>
        </p:spPr>
        <p:txBody>
          <a:bodyPr wrap="square" rtlCol="0">
            <a:spAutoFit/>
          </a:bodyPr>
          <a:lstStyle/>
          <a:p>
            <a:r>
              <a:rPr lang="en-US" sz="2200" dirty="0"/>
              <a:t>Make a list of how many things are in the town. Example, a) 4   (4 supermarkets)</a:t>
            </a:r>
          </a:p>
          <a:p>
            <a:r>
              <a:rPr lang="en-US" sz="2200" dirty="0"/>
              <a:t>Remember, </a:t>
            </a:r>
            <a:r>
              <a:rPr lang="en-US" sz="2200" dirty="0" err="1"/>
              <a:t>keinen</a:t>
            </a:r>
            <a:r>
              <a:rPr lang="en-US" sz="2200" dirty="0"/>
              <a:t>/</a:t>
            </a:r>
            <a:r>
              <a:rPr lang="en-US" sz="2200" dirty="0" err="1"/>
              <a:t>keine</a:t>
            </a:r>
            <a:r>
              <a:rPr lang="en-US" sz="2200" dirty="0"/>
              <a:t>/</a:t>
            </a:r>
            <a:r>
              <a:rPr lang="en-US" sz="2200" dirty="0" err="1"/>
              <a:t>kein</a:t>
            </a:r>
            <a:r>
              <a:rPr lang="en-US" sz="2200" dirty="0"/>
              <a:t> mean </a:t>
            </a:r>
            <a:r>
              <a:rPr lang="en-US" sz="2200" b="1" dirty="0"/>
              <a:t>there isn’t </a:t>
            </a:r>
            <a:endParaRPr lang="en-GB" sz="2200" b="1" dirty="0"/>
          </a:p>
        </p:txBody>
      </p:sp>
    </p:spTree>
    <p:extLst>
      <p:ext uri="{BB962C8B-B14F-4D97-AF65-F5344CB8AC3E}">
        <p14:creationId xmlns:p14="http://schemas.microsoft.com/office/powerpoint/2010/main" val="3659396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80DF3DC-A20F-4585-A245-5032BDB46C09}"/>
              </a:ext>
            </a:extLst>
          </p:cNvPr>
          <p:cNvPicPr>
            <a:picLocks noChangeAspect="1"/>
          </p:cNvPicPr>
          <p:nvPr/>
        </p:nvPicPr>
        <p:blipFill>
          <a:blip r:embed="rId2"/>
          <a:stretch>
            <a:fillRect/>
          </a:stretch>
        </p:blipFill>
        <p:spPr>
          <a:xfrm>
            <a:off x="1234711" y="2695574"/>
            <a:ext cx="10252599" cy="2490379"/>
          </a:xfrm>
          <a:prstGeom prst="rect">
            <a:avLst/>
          </a:prstGeom>
        </p:spPr>
      </p:pic>
      <p:sp>
        <p:nvSpPr>
          <p:cNvPr id="3" name="TextBox 2">
            <a:extLst>
              <a:ext uri="{FF2B5EF4-FFF2-40B4-BE49-F238E27FC236}">
                <a16:creationId xmlns:a16="http://schemas.microsoft.com/office/drawing/2014/main" xmlns="" id="{68C6E447-3AE6-46E3-8DC7-632A11CECBE5}"/>
              </a:ext>
            </a:extLst>
          </p:cNvPr>
          <p:cNvSpPr txBox="1"/>
          <p:nvPr/>
        </p:nvSpPr>
        <p:spPr>
          <a:xfrm>
            <a:off x="809897" y="1812633"/>
            <a:ext cx="7916092" cy="1446550"/>
          </a:xfrm>
          <a:prstGeom prst="rect">
            <a:avLst/>
          </a:prstGeom>
          <a:solidFill>
            <a:schemeClr val="bg1"/>
          </a:solidFill>
        </p:spPr>
        <p:txBody>
          <a:bodyPr wrap="square" rtlCol="0">
            <a:spAutoFit/>
          </a:bodyPr>
          <a:lstStyle/>
          <a:p>
            <a:r>
              <a:rPr lang="en-US" sz="2200" dirty="0"/>
              <a:t>Man </a:t>
            </a:r>
            <a:r>
              <a:rPr lang="en-US" sz="2200" dirty="0" err="1"/>
              <a:t>kann</a:t>
            </a:r>
            <a:r>
              <a:rPr lang="en-US" sz="2200" dirty="0"/>
              <a:t> means ‘you can/ one can’</a:t>
            </a:r>
          </a:p>
          <a:p>
            <a:r>
              <a:rPr lang="en-US" sz="2200" dirty="0"/>
              <a:t>So ‘Man </a:t>
            </a:r>
            <a:r>
              <a:rPr lang="en-US" sz="2200" dirty="0" err="1"/>
              <a:t>kann</a:t>
            </a:r>
            <a:r>
              <a:rPr lang="en-US" sz="2200" dirty="0"/>
              <a:t> </a:t>
            </a:r>
            <a:r>
              <a:rPr lang="en-US" sz="2200" dirty="0" err="1"/>
              <a:t>mit</a:t>
            </a:r>
            <a:r>
              <a:rPr lang="en-US" sz="2200" dirty="0"/>
              <a:t> dem Auto </a:t>
            </a:r>
            <a:r>
              <a:rPr lang="en-US" sz="2200" dirty="0" err="1"/>
              <a:t>fahren</a:t>
            </a:r>
            <a:r>
              <a:rPr lang="en-US" sz="2200" dirty="0"/>
              <a:t>’ means ‘you can travel by car’</a:t>
            </a:r>
          </a:p>
          <a:p>
            <a:r>
              <a:rPr lang="en-US" sz="2200" dirty="0"/>
              <a:t>We use </a:t>
            </a:r>
            <a:r>
              <a:rPr lang="en-US" sz="2200" dirty="0" err="1"/>
              <a:t>fliegen</a:t>
            </a:r>
            <a:r>
              <a:rPr lang="en-US" sz="2200" dirty="0"/>
              <a:t> (fly) with </a:t>
            </a:r>
            <a:r>
              <a:rPr lang="en-US" sz="2200" dirty="0" err="1"/>
              <a:t>Flugzeug</a:t>
            </a:r>
            <a:r>
              <a:rPr lang="en-US" sz="2200" dirty="0"/>
              <a:t> (</a:t>
            </a:r>
            <a:r>
              <a:rPr lang="en-US" sz="2200" dirty="0" err="1"/>
              <a:t>aeroplane</a:t>
            </a:r>
            <a:r>
              <a:rPr lang="en-US" sz="2200" dirty="0"/>
              <a:t>)</a:t>
            </a:r>
          </a:p>
          <a:p>
            <a:r>
              <a:rPr lang="en-US" sz="2200" dirty="0"/>
              <a:t>We use </a:t>
            </a:r>
            <a:r>
              <a:rPr lang="en-US" sz="2200" dirty="0" err="1"/>
              <a:t>gehen</a:t>
            </a:r>
            <a:r>
              <a:rPr lang="en-US" sz="2200" dirty="0"/>
              <a:t> (go) with </a:t>
            </a:r>
            <a:r>
              <a:rPr lang="en-US" sz="2200" dirty="0" err="1"/>
              <a:t>zu</a:t>
            </a:r>
            <a:r>
              <a:rPr lang="en-US" sz="2200" dirty="0"/>
              <a:t> </a:t>
            </a:r>
            <a:r>
              <a:rPr lang="en-US" sz="2200" dirty="0" err="1"/>
              <a:t>Fuß</a:t>
            </a:r>
            <a:r>
              <a:rPr lang="en-US" sz="2200" dirty="0"/>
              <a:t> (on foot)</a:t>
            </a:r>
            <a:endParaRPr lang="en-GB" sz="2200" dirty="0"/>
          </a:p>
        </p:txBody>
      </p:sp>
    </p:spTree>
    <p:extLst>
      <p:ext uri="{BB962C8B-B14F-4D97-AF65-F5344CB8AC3E}">
        <p14:creationId xmlns:p14="http://schemas.microsoft.com/office/powerpoint/2010/main" val="1188782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3EB47A1-26C5-4CED-882E-8F8A7970FDF6}"/>
              </a:ext>
            </a:extLst>
          </p:cNvPr>
          <p:cNvPicPr>
            <a:picLocks noChangeAspect="1"/>
          </p:cNvPicPr>
          <p:nvPr/>
        </p:nvPicPr>
        <p:blipFill>
          <a:blip r:embed="rId4"/>
          <a:stretch>
            <a:fillRect/>
          </a:stretch>
        </p:blipFill>
        <p:spPr>
          <a:xfrm>
            <a:off x="861157" y="1970178"/>
            <a:ext cx="10469685" cy="4887822"/>
          </a:xfrm>
          <a:prstGeom prst="rect">
            <a:avLst/>
          </a:prstGeom>
        </p:spPr>
      </p:pic>
      <p:sp>
        <p:nvSpPr>
          <p:cNvPr id="3" name="TextBox 2">
            <a:extLst>
              <a:ext uri="{FF2B5EF4-FFF2-40B4-BE49-F238E27FC236}">
                <a16:creationId xmlns:a16="http://schemas.microsoft.com/office/drawing/2014/main" xmlns="" id="{26F77900-1C0D-4E4C-B670-BE90B5EC3853}"/>
              </a:ext>
            </a:extLst>
          </p:cNvPr>
          <p:cNvSpPr txBox="1"/>
          <p:nvPr/>
        </p:nvSpPr>
        <p:spPr>
          <a:xfrm>
            <a:off x="237307" y="1200737"/>
            <a:ext cx="11717383" cy="769441"/>
          </a:xfrm>
          <a:prstGeom prst="rect">
            <a:avLst/>
          </a:prstGeom>
          <a:noFill/>
        </p:spPr>
        <p:txBody>
          <a:bodyPr wrap="square" rtlCol="0">
            <a:spAutoFit/>
          </a:bodyPr>
          <a:lstStyle/>
          <a:p>
            <a:r>
              <a:rPr lang="en-US" sz="2200" dirty="0"/>
              <a:t>Write down the correct German word for each type of transport. Listen to the recording to check your answers. Example – 1) Auto</a:t>
            </a:r>
            <a:endParaRPr lang="en-GB" sz="2200" dirty="0"/>
          </a:p>
        </p:txBody>
      </p:sp>
      <p:pic>
        <p:nvPicPr>
          <p:cNvPr id="4" name="24 ex5">
            <a:hlinkClick r:id="" action="ppaction://media"/>
            <a:extLst>
              <a:ext uri="{FF2B5EF4-FFF2-40B4-BE49-F238E27FC236}">
                <a16:creationId xmlns:a16="http://schemas.microsoft.com/office/drawing/2014/main" xmlns="" id="{F212B1F5-1B53-47EB-B93A-53895F372B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13631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1FE118B-B7FF-4371-A34D-650B67FD8402}"/>
              </a:ext>
            </a:extLst>
          </p:cNvPr>
          <p:cNvPicPr>
            <a:picLocks noChangeAspect="1"/>
          </p:cNvPicPr>
          <p:nvPr/>
        </p:nvPicPr>
        <p:blipFill>
          <a:blip r:embed="rId2"/>
          <a:stretch>
            <a:fillRect/>
          </a:stretch>
        </p:blipFill>
        <p:spPr>
          <a:xfrm>
            <a:off x="1771785" y="2469697"/>
            <a:ext cx="7597964" cy="1155246"/>
          </a:xfrm>
          <a:prstGeom prst="rect">
            <a:avLst/>
          </a:prstGeom>
        </p:spPr>
      </p:pic>
      <p:sp>
        <p:nvSpPr>
          <p:cNvPr id="3" name="TextBox 2">
            <a:extLst>
              <a:ext uri="{FF2B5EF4-FFF2-40B4-BE49-F238E27FC236}">
                <a16:creationId xmlns:a16="http://schemas.microsoft.com/office/drawing/2014/main" xmlns="" id="{A2B94892-459F-45F9-9294-8D70299B8BE9}"/>
              </a:ext>
            </a:extLst>
          </p:cNvPr>
          <p:cNvSpPr txBox="1"/>
          <p:nvPr/>
        </p:nvSpPr>
        <p:spPr>
          <a:xfrm>
            <a:off x="1021080" y="1196293"/>
            <a:ext cx="10149840" cy="769441"/>
          </a:xfrm>
          <a:prstGeom prst="rect">
            <a:avLst/>
          </a:prstGeom>
          <a:noFill/>
        </p:spPr>
        <p:txBody>
          <a:bodyPr wrap="square" rtlCol="0">
            <a:spAutoFit/>
          </a:bodyPr>
          <a:lstStyle/>
          <a:p>
            <a:r>
              <a:rPr lang="en-US" sz="2200" dirty="0"/>
              <a:t>Write a few sentences about your town in German. Say what it is called, what it has in the town and how you can travel. Example below. </a:t>
            </a:r>
            <a:endParaRPr lang="en-GB" sz="2200" dirty="0"/>
          </a:p>
        </p:txBody>
      </p:sp>
    </p:spTree>
    <p:extLst>
      <p:ext uri="{BB962C8B-B14F-4D97-AF65-F5344CB8AC3E}">
        <p14:creationId xmlns:p14="http://schemas.microsoft.com/office/powerpoint/2010/main" val="3920702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449436" cy="461665"/>
          </a:xfrm>
          <a:prstGeom prst="rect">
            <a:avLst/>
          </a:prstGeom>
        </p:spPr>
        <p:txBody>
          <a:bodyPr wrap="none">
            <a:spAutoFit/>
          </a:bodyPr>
          <a:lstStyle/>
          <a:p>
            <a:r>
              <a:rPr lang="en-GB" sz="2400" b="1" u="sng" dirty="0"/>
              <a:t>WEEK 3 – </a:t>
            </a:r>
          </a:p>
        </p:txBody>
      </p:sp>
      <p:pic>
        <p:nvPicPr>
          <p:cNvPr id="3" name="Picture 2"/>
          <p:cNvPicPr>
            <a:picLocks noChangeAspect="1"/>
          </p:cNvPicPr>
          <p:nvPr/>
        </p:nvPicPr>
        <p:blipFill>
          <a:blip r:embed="rId2"/>
          <a:stretch>
            <a:fillRect/>
          </a:stretch>
        </p:blipFill>
        <p:spPr>
          <a:xfrm>
            <a:off x="6589756" y="326800"/>
            <a:ext cx="4783669" cy="5932331"/>
          </a:xfrm>
          <a:prstGeom prst="rect">
            <a:avLst/>
          </a:prstGeom>
        </p:spPr>
      </p:pic>
      <p:sp>
        <p:nvSpPr>
          <p:cNvPr id="5" name="TextBox 4">
            <a:extLst>
              <a:ext uri="{FF2B5EF4-FFF2-40B4-BE49-F238E27FC236}">
                <a16:creationId xmlns:a16="http://schemas.microsoft.com/office/drawing/2014/main" xmlns="" id="{7A410F79-237B-47BD-A83E-18B26B1CFE2E}"/>
              </a:ext>
            </a:extLst>
          </p:cNvPr>
          <p:cNvSpPr txBox="1"/>
          <p:nvPr/>
        </p:nvSpPr>
        <p:spPr>
          <a:xfrm>
            <a:off x="325243" y="1573884"/>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753859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ED0E842-9663-46F1-BA15-CB71A6A2BA60}"/>
              </a:ext>
            </a:extLst>
          </p:cNvPr>
          <p:cNvPicPr>
            <a:picLocks noChangeAspect="1"/>
          </p:cNvPicPr>
          <p:nvPr/>
        </p:nvPicPr>
        <p:blipFill>
          <a:blip r:embed="rId4"/>
          <a:stretch>
            <a:fillRect/>
          </a:stretch>
        </p:blipFill>
        <p:spPr>
          <a:xfrm>
            <a:off x="1210865" y="2731769"/>
            <a:ext cx="9770270" cy="2715443"/>
          </a:xfrm>
          <a:prstGeom prst="rect">
            <a:avLst/>
          </a:prstGeom>
        </p:spPr>
      </p:pic>
      <p:sp>
        <p:nvSpPr>
          <p:cNvPr id="3" name="TextBox 2">
            <a:extLst>
              <a:ext uri="{FF2B5EF4-FFF2-40B4-BE49-F238E27FC236}">
                <a16:creationId xmlns:a16="http://schemas.microsoft.com/office/drawing/2014/main" xmlns="" id="{A2CDD003-D27E-4464-8FDD-4645815AB822}"/>
              </a:ext>
            </a:extLst>
          </p:cNvPr>
          <p:cNvSpPr txBox="1"/>
          <p:nvPr/>
        </p:nvSpPr>
        <p:spPr>
          <a:xfrm>
            <a:off x="1210865" y="1410788"/>
            <a:ext cx="9631306" cy="1292662"/>
          </a:xfrm>
          <a:prstGeom prst="rect">
            <a:avLst/>
          </a:prstGeom>
          <a:noFill/>
        </p:spPr>
        <p:txBody>
          <a:bodyPr wrap="square" rtlCol="0">
            <a:spAutoFit/>
          </a:bodyPr>
          <a:lstStyle/>
          <a:p>
            <a:r>
              <a:rPr lang="en-US" sz="2600" dirty="0"/>
              <a:t>Listen to the recording. Which direction do you hear? </a:t>
            </a:r>
            <a:r>
              <a:rPr lang="en-US" sz="2600" dirty="0" err="1"/>
              <a:t>a,b,c,d,e</a:t>
            </a:r>
            <a:r>
              <a:rPr lang="en-US" sz="2600" dirty="0"/>
              <a:t> or f?</a:t>
            </a:r>
          </a:p>
          <a:p>
            <a:endParaRPr lang="en-US" sz="2600" dirty="0"/>
          </a:p>
          <a:p>
            <a:r>
              <a:rPr lang="en-US" sz="2600" dirty="0"/>
              <a:t>Example, 1b</a:t>
            </a:r>
            <a:endParaRPr lang="en-GB" sz="2600" dirty="0"/>
          </a:p>
        </p:txBody>
      </p:sp>
      <p:pic>
        <p:nvPicPr>
          <p:cNvPr id="4" name="26 Einheit 4 ex 1">
            <a:hlinkClick r:id="" action="ppaction://media"/>
            <a:extLst>
              <a:ext uri="{FF2B5EF4-FFF2-40B4-BE49-F238E27FC236}">
                <a16:creationId xmlns:a16="http://schemas.microsoft.com/office/drawing/2014/main" xmlns="" id="{2604ACE3-30CB-4BA8-81BD-F3D977FFF2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265" y="170453"/>
            <a:ext cx="609600" cy="609600"/>
          </a:xfrm>
          <a:prstGeom prst="rect">
            <a:avLst/>
          </a:prstGeom>
        </p:spPr>
      </p:pic>
    </p:spTree>
    <p:extLst>
      <p:ext uri="{BB962C8B-B14F-4D97-AF65-F5344CB8AC3E}">
        <p14:creationId xmlns:p14="http://schemas.microsoft.com/office/powerpoint/2010/main" val="20540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0EEDAB5-A400-4C08-98D5-E23FE9644687}"/>
              </a:ext>
            </a:extLst>
          </p:cNvPr>
          <p:cNvPicPr>
            <a:picLocks noChangeAspect="1"/>
          </p:cNvPicPr>
          <p:nvPr/>
        </p:nvPicPr>
        <p:blipFill>
          <a:blip r:embed="rId4"/>
          <a:stretch>
            <a:fillRect/>
          </a:stretch>
        </p:blipFill>
        <p:spPr>
          <a:xfrm>
            <a:off x="1325837" y="1701709"/>
            <a:ext cx="9540326" cy="5156291"/>
          </a:xfrm>
          <a:prstGeom prst="rect">
            <a:avLst/>
          </a:prstGeom>
        </p:spPr>
      </p:pic>
      <p:sp>
        <p:nvSpPr>
          <p:cNvPr id="3" name="TextBox 2">
            <a:extLst>
              <a:ext uri="{FF2B5EF4-FFF2-40B4-BE49-F238E27FC236}">
                <a16:creationId xmlns:a16="http://schemas.microsoft.com/office/drawing/2014/main" xmlns="" id="{D4C0B463-5A9E-4E22-8988-FD0E3562F291}"/>
              </a:ext>
            </a:extLst>
          </p:cNvPr>
          <p:cNvSpPr txBox="1"/>
          <p:nvPr/>
        </p:nvSpPr>
        <p:spPr>
          <a:xfrm>
            <a:off x="2720793" y="701675"/>
            <a:ext cx="9379132" cy="1107996"/>
          </a:xfrm>
          <a:prstGeom prst="rect">
            <a:avLst/>
          </a:prstGeom>
          <a:noFill/>
        </p:spPr>
        <p:txBody>
          <a:bodyPr wrap="square" rtlCol="0">
            <a:spAutoFit/>
          </a:bodyPr>
          <a:lstStyle/>
          <a:p>
            <a:r>
              <a:rPr lang="en-US" sz="2200" dirty="0"/>
              <a:t>Listen to the recording. Which place are they directing you to? a, b, c, d, e or f?</a:t>
            </a:r>
          </a:p>
          <a:p>
            <a:r>
              <a:rPr lang="en-US" sz="2200" dirty="0"/>
              <a:t>Start at the red cross each time. Example, 1) a  (they bleep out the name of the place otherwise you would know straight away where you are going!)</a:t>
            </a:r>
            <a:endParaRPr lang="en-GB" sz="2200" dirty="0"/>
          </a:p>
        </p:txBody>
      </p:sp>
      <p:pic>
        <p:nvPicPr>
          <p:cNvPr id="4" name="27 ex2">
            <a:hlinkClick r:id="" action="ppaction://media"/>
            <a:extLst>
              <a:ext uri="{FF2B5EF4-FFF2-40B4-BE49-F238E27FC236}">
                <a16:creationId xmlns:a16="http://schemas.microsoft.com/office/drawing/2014/main" xmlns="" id="{0D101FA5-06B7-4573-95C5-DF9F10E86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205424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AC1B087-1ED9-41D9-88DE-2ECD56BB2A0B}"/>
              </a:ext>
            </a:extLst>
          </p:cNvPr>
          <p:cNvPicPr>
            <a:picLocks noChangeAspect="1"/>
          </p:cNvPicPr>
          <p:nvPr/>
        </p:nvPicPr>
        <p:blipFill>
          <a:blip r:embed="rId2"/>
          <a:stretch>
            <a:fillRect/>
          </a:stretch>
        </p:blipFill>
        <p:spPr>
          <a:xfrm>
            <a:off x="936579" y="723356"/>
            <a:ext cx="5276006" cy="2705644"/>
          </a:xfrm>
          <a:prstGeom prst="rect">
            <a:avLst/>
          </a:prstGeom>
        </p:spPr>
      </p:pic>
      <p:sp>
        <p:nvSpPr>
          <p:cNvPr id="3" name="TextBox 2">
            <a:extLst>
              <a:ext uri="{FF2B5EF4-FFF2-40B4-BE49-F238E27FC236}">
                <a16:creationId xmlns:a16="http://schemas.microsoft.com/office/drawing/2014/main" xmlns="" id="{7852C7B4-7F79-45AD-85B6-07953FDFB6D3}"/>
              </a:ext>
            </a:extLst>
          </p:cNvPr>
          <p:cNvSpPr txBox="1"/>
          <p:nvPr/>
        </p:nvSpPr>
        <p:spPr>
          <a:xfrm>
            <a:off x="936579" y="3429000"/>
            <a:ext cx="7828598" cy="2800767"/>
          </a:xfrm>
          <a:prstGeom prst="rect">
            <a:avLst/>
          </a:prstGeom>
          <a:noFill/>
        </p:spPr>
        <p:txBody>
          <a:bodyPr wrap="square" rtlCol="0">
            <a:spAutoFit/>
          </a:bodyPr>
          <a:lstStyle/>
          <a:p>
            <a:r>
              <a:rPr lang="en-US" sz="2200" dirty="0"/>
              <a:t>Use this when directing a young person, friend or relative:</a:t>
            </a:r>
          </a:p>
          <a:p>
            <a:r>
              <a:rPr lang="en-US" sz="2200" dirty="0" err="1"/>
              <a:t>Geh</a:t>
            </a:r>
            <a:r>
              <a:rPr lang="en-US" sz="2200" dirty="0"/>
              <a:t>…- go…</a:t>
            </a:r>
          </a:p>
          <a:p>
            <a:r>
              <a:rPr lang="en-US" sz="2200" dirty="0" err="1"/>
              <a:t>Nimm</a:t>
            </a:r>
            <a:r>
              <a:rPr lang="en-US" sz="2200" dirty="0"/>
              <a:t>…take…</a:t>
            </a:r>
          </a:p>
          <a:p>
            <a:endParaRPr lang="en-US" sz="2200" dirty="0"/>
          </a:p>
          <a:p>
            <a:endParaRPr lang="en-US" sz="2200" dirty="0"/>
          </a:p>
          <a:p>
            <a:r>
              <a:rPr lang="en-US" sz="2200" dirty="0"/>
              <a:t>Use this when directing an adult or someone you don’t know well:</a:t>
            </a:r>
          </a:p>
          <a:p>
            <a:r>
              <a:rPr lang="en-US" sz="2200" dirty="0" err="1"/>
              <a:t>Gehen</a:t>
            </a:r>
            <a:r>
              <a:rPr lang="en-US" sz="2200" dirty="0"/>
              <a:t> Sie – go</a:t>
            </a:r>
          </a:p>
          <a:p>
            <a:r>
              <a:rPr lang="en-US" sz="2200" dirty="0" err="1"/>
              <a:t>Nehmen</a:t>
            </a:r>
            <a:r>
              <a:rPr lang="en-US" sz="2200" dirty="0"/>
              <a:t> Sie - take</a:t>
            </a:r>
            <a:endParaRPr lang="en-GB" sz="2200" dirty="0"/>
          </a:p>
        </p:txBody>
      </p:sp>
    </p:spTree>
    <p:extLst>
      <p:ext uri="{BB962C8B-B14F-4D97-AF65-F5344CB8AC3E}">
        <p14:creationId xmlns:p14="http://schemas.microsoft.com/office/powerpoint/2010/main" val="104114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1287" y="402907"/>
            <a:ext cx="4893810" cy="6213144"/>
          </a:xfrm>
          <a:prstGeom prst="rect">
            <a:avLst/>
          </a:prstGeom>
        </p:spPr>
      </p:pic>
    </p:spTree>
    <p:extLst>
      <p:ext uri="{BB962C8B-B14F-4D97-AF65-F5344CB8AC3E}">
        <p14:creationId xmlns:p14="http://schemas.microsoft.com/office/powerpoint/2010/main" val="3817090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F2150B9-233E-4BBE-8A71-3919B17C8AAC}"/>
              </a:ext>
            </a:extLst>
          </p:cNvPr>
          <p:cNvPicPr>
            <a:picLocks noChangeAspect="1"/>
          </p:cNvPicPr>
          <p:nvPr/>
        </p:nvPicPr>
        <p:blipFill>
          <a:blip r:embed="rId4"/>
          <a:stretch>
            <a:fillRect/>
          </a:stretch>
        </p:blipFill>
        <p:spPr>
          <a:xfrm>
            <a:off x="1607327" y="713014"/>
            <a:ext cx="8977346" cy="6001294"/>
          </a:xfrm>
          <a:prstGeom prst="rect">
            <a:avLst/>
          </a:prstGeom>
        </p:spPr>
      </p:pic>
      <p:pic>
        <p:nvPicPr>
          <p:cNvPr id="3" name="29 ex6">
            <a:hlinkClick r:id="" action="ppaction://media"/>
            <a:extLst>
              <a:ext uri="{FF2B5EF4-FFF2-40B4-BE49-F238E27FC236}">
                <a16:creationId xmlns:a16="http://schemas.microsoft.com/office/drawing/2014/main" xmlns="" id="{E41ECBA1-2320-4C2D-BC2C-7E6157ADD1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4" name="TextBox 3">
            <a:extLst>
              <a:ext uri="{FF2B5EF4-FFF2-40B4-BE49-F238E27FC236}">
                <a16:creationId xmlns:a16="http://schemas.microsoft.com/office/drawing/2014/main" xmlns="" id="{912F7529-9778-4129-920B-77211829A83C}"/>
              </a:ext>
            </a:extLst>
          </p:cNvPr>
          <p:cNvSpPr txBox="1"/>
          <p:nvPr/>
        </p:nvSpPr>
        <p:spPr>
          <a:xfrm>
            <a:off x="5042263" y="195943"/>
            <a:ext cx="7149737" cy="492443"/>
          </a:xfrm>
          <a:prstGeom prst="rect">
            <a:avLst/>
          </a:prstGeom>
          <a:noFill/>
        </p:spPr>
        <p:txBody>
          <a:bodyPr wrap="square" rtlCol="0">
            <a:spAutoFit/>
          </a:bodyPr>
          <a:lstStyle/>
          <a:p>
            <a:r>
              <a:rPr lang="en-US" sz="2600" dirty="0"/>
              <a:t>Listen to the song about directions and sing along!</a:t>
            </a:r>
            <a:endParaRPr lang="en-GB" sz="2600" dirty="0"/>
          </a:p>
        </p:txBody>
      </p:sp>
    </p:spTree>
    <p:extLst>
      <p:ext uri="{BB962C8B-B14F-4D97-AF65-F5344CB8AC3E}">
        <p14:creationId xmlns:p14="http://schemas.microsoft.com/office/powerpoint/2010/main" val="136974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transport words from last week (they are in the beginner section):</a:t>
            </a:r>
          </a:p>
          <a:p>
            <a:endParaRPr lang="en-US" sz="2600" dirty="0"/>
          </a:p>
          <a:p>
            <a:r>
              <a:rPr lang="en-US" sz="2600" dirty="0"/>
              <a:t>Username – </a:t>
            </a:r>
            <a:r>
              <a:rPr lang="en-US" sz="2600" dirty="0" err="1"/>
              <a:t>kingshill</a:t>
            </a:r>
            <a:r>
              <a:rPr lang="en-US" sz="2600" dirty="0"/>
              <a:t>                          password – </a:t>
            </a:r>
            <a:r>
              <a:rPr lang="en-US" sz="2600" dirty="0" smtClean="0"/>
              <a:t>love4langs</a:t>
            </a:r>
            <a:endParaRPr lang="en-GB" sz="2600" dirty="0"/>
          </a:p>
        </p:txBody>
      </p:sp>
      <p:pic>
        <p:nvPicPr>
          <p:cNvPr id="3" name="Picture 2">
            <a:extLst>
              <a:ext uri="{FF2B5EF4-FFF2-40B4-BE49-F238E27FC236}">
                <a16:creationId xmlns:a16="http://schemas.microsoft.com/office/drawing/2014/main" xmlns="" id="{1935C7E9-84CC-4E00-A535-46CA8BA54EBB}"/>
              </a:ext>
            </a:extLst>
          </p:cNvPr>
          <p:cNvPicPr>
            <a:picLocks noChangeAspect="1"/>
          </p:cNvPicPr>
          <p:nvPr/>
        </p:nvPicPr>
        <p:blipFill>
          <a:blip r:embed="rId2"/>
          <a:stretch>
            <a:fillRect/>
          </a:stretch>
        </p:blipFill>
        <p:spPr>
          <a:xfrm>
            <a:off x="920892" y="3083105"/>
            <a:ext cx="9116474" cy="3095625"/>
          </a:xfrm>
          <a:prstGeom prst="rect">
            <a:avLst/>
          </a:prstGeom>
        </p:spPr>
      </p:pic>
      <p:sp>
        <p:nvSpPr>
          <p:cNvPr id="4" name="Oval 3">
            <a:extLst>
              <a:ext uri="{FF2B5EF4-FFF2-40B4-BE49-F238E27FC236}">
                <a16:creationId xmlns:a16="http://schemas.microsoft.com/office/drawing/2014/main" xmlns="" id="{3D2D8595-1080-4074-80F6-2ACBE1E5C0B8}"/>
              </a:ext>
            </a:extLst>
          </p:cNvPr>
          <p:cNvSpPr/>
          <p:nvPr/>
        </p:nvSpPr>
        <p:spPr>
          <a:xfrm>
            <a:off x="6374675" y="3429000"/>
            <a:ext cx="2299063"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449436" cy="461665"/>
          </a:xfrm>
          <a:prstGeom prst="rect">
            <a:avLst/>
          </a:prstGeom>
        </p:spPr>
        <p:txBody>
          <a:bodyPr wrap="none">
            <a:spAutoFit/>
          </a:bodyPr>
          <a:lstStyle/>
          <a:p>
            <a:r>
              <a:rPr lang="en-GB" sz="2400" b="1" u="sng" dirty="0"/>
              <a:t>WEEK 4 – </a:t>
            </a:r>
          </a:p>
        </p:txBody>
      </p:sp>
      <p:pic>
        <p:nvPicPr>
          <p:cNvPr id="3" name="Picture 2"/>
          <p:cNvPicPr>
            <a:picLocks noChangeAspect="1"/>
          </p:cNvPicPr>
          <p:nvPr/>
        </p:nvPicPr>
        <p:blipFill>
          <a:blip r:embed="rId2"/>
          <a:stretch>
            <a:fillRect/>
          </a:stretch>
        </p:blipFill>
        <p:spPr>
          <a:xfrm>
            <a:off x="6110330" y="256435"/>
            <a:ext cx="5384984" cy="6438568"/>
          </a:xfrm>
          <a:prstGeom prst="rect">
            <a:avLst/>
          </a:prstGeom>
        </p:spPr>
      </p:pic>
      <p:pic>
        <p:nvPicPr>
          <p:cNvPr id="4" name="Picture 3"/>
          <p:cNvPicPr>
            <a:picLocks noChangeAspect="1"/>
          </p:cNvPicPr>
          <p:nvPr/>
        </p:nvPicPr>
        <p:blipFill>
          <a:blip r:embed="rId3"/>
          <a:stretch>
            <a:fillRect/>
          </a:stretch>
        </p:blipFill>
        <p:spPr>
          <a:xfrm>
            <a:off x="325243" y="4371294"/>
            <a:ext cx="5039290" cy="2081758"/>
          </a:xfrm>
          <a:prstGeom prst="rect">
            <a:avLst/>
          </a:prstGeom>
        </p:spPr>
      </p:pic>
      <p:sp>
        <p:nvSpPr>
          <p:cNvPr id="6" name="TextBox 5">
            <a:extLst>
              <a:ext uri="{FF2B5EF4-FFF2-40B4-BE49-F238E27FC236}">
                <a16:creationId xmlns:a16="http://schemas.microsoft.com/office/drawing/2014/main" xmlns="" id="{5A735364-752B-4109-B563-D2CD97F97380}"/>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834082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A545D15-AA84-43D1-9DA5-D2EF6F26AE3D}"/>
              </a:ext>
            </a:extLst>
          </p:cNvPr>
          <p:cNvPicPr>
            <a:picLocks noChangeAspect="1"/>
          </p:cNvPicPr>
          <p:nvPr/>
        </p:nvPicPr>
        <p:blipFill>
          <a:blip r:embed="rId2"/>
          <a:stretch>
            <a:fillRect/>
          </a:stretch>
        </p:blipFill>
        <p:spPr>
          <a:xfrm>
            <a:off x="295033" y="0"/>
            <a:ext cx="11167163" cy="6965151"/>
          </a:xfrm>
          <a:prstGeom prst="rect">
            <a:avLst/>
          </a:prstGeom>
        </p:spPr>
      </p:pic>
    </p:spTree>
    <p:extLst>
      <p:ext uri="{BB962C8B-B14F-4D97-AF65-F5344CB8AC3E}">
        <p14:creationId xmlns:p14="http://schemas.microsoft.com/office/powerpoint/2010/main" val="4118264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79C0500-38F3-4E33-88E7-A9D2716F7551}"/>
              </a:ext>
            </a:extLst>
          </p:cNvPr>
          <p:cNvPicPr>
            <a:picLocks noChangeAspect="1"/>
          </p:cNvPicPr>
          <p:nvPr/>
        </p:nvPicPr>
        <p:blipFill>
          <a:blip r:embed="rId2"/>
          <a:stretch>
            <a:fillRect/>
          </a:stretch>
        </p:blipFill>
        <p:spPr>
          <a:xfrm>
            <a:off x="1465448" y="3709895"/>
            <a:ext cx="7624763" cy="2079481"/>
          </a:xfrm>
          <a:prstGeom prst="rect">
            <a:avLst/>
          </a:prstGeom>
        </p:spPr>
      </p:pic>
      <p:sp>
        <p:nvSpPr>
          <p:cNvPr id="3" name="TextBox 2">
            <a:extLst>
              <a:ext uri="{FF2B5EF4-FFF2-40B4-BE49-F238E27FC236}">
                <a16:creationId xmlns:a16="http://schemas.microsoft.com/office/drawing/2014/main" xmlns="" id="{3B3DDD5D-D54E-4CD5-B1C8-244C4CF12A40}"/>
              </a:ext>
            </a:extLst>
          </p:cNvPr>
          <p:cNvSpPr txBox="1"/>
          <p:nvPr/>
        </p:nvSpPr>
        <p:spPr>
          <a:xfrm>
            <a:off x="391886" y="901337"/>
            <a:ext cx="11800113" cy="2246769"/>
          </a:xfrm>
          <a:prstGeom prst="rect">
            <a:avLst/>
          </a:prstGeom>
          <a:noFill/>
        </p:spPr>
        <p:txBody>
          <a:bodyPr wrap="square" rtlCol="0">
            <a:spAutoFit/>
          </a:bodyPr>
          <a:lstStyle/>
          <a:p>
            <a:r>
              <a:rPr lang="en-US" sz="2800" dirty="0"/>
              <a:t>When ordering in Germany, you can use the following phrase:</a:t>
            </a:r>
          </a:p>
          <a:p>
            <a:endParaRPr lang="en-US" sz="2800" dirty="0"/>
          </a:p>
          <a:p>
            <a:r>
              <a:rPr lang="en-US" sz="2800" dirty="0"/>
              <a:t>Ich </a:t>
            </a:r>
            <a:r>
              <a:rPr lang="en-US" sz="2800" dirty="0" err="1"/>
              <a:t>möchte</a:t>
            </a:r>
            <a:r>
              <a:rPr lang="en-US" sz="2800" dirty="0"/>
              <a:t> – I would like</a:t>
            </a:r>
          </a:p>
          <a:p>
            <a:endParaRPr lang="en-US" sz="2800" dirty="0"/>
          </a:p>
          <a:p>
            <a:r>
              <a:rPr lang="en-US" sz="2800" dirty="0"/>
              <a:t>Instead of just saying, </a:t>
            </a:r>
            <a:r>
              <a:rPr lang="en-US" sz="2800" dirty="0" err="1"/>
              <a:t>ein</a:t>
            </a:r>
            <a:r>
              <a:rPr lang="en-US" sz="2800" dirty="0"/>
              <a:t>, </a:t>
            </a:r>
            <a:r>
              <a:rPr lang="en-US" sz="2800" dirty="0" err="1"/>
              <a:t>zwei</a:t>
            </a:r>
            <a:r>
              <a:rPr lang="en-US" sz="2800" dirty="0"/>
              <a:t> or </a:t>
            </a:r>
            <a:r>
              <a:rPr lang="en-US" sz="2800" dirty="0" err="1"/>
              <a:t>drei</a:t>
            </a:r>
            <a:r>
              <a:rPr lang="en-US" sz="2800" dirty="0"/>
              <a:t> though we say </a:t>
            </a:r>
            <a:r>
              <a:rPr lang="en-US" sz="2800" dirty="0" err="1"/>
              <a:t>einmal</a:t>
            </a:r>
            <a:r>
              <a:rPr lang="en-US" sz="2800" dirty="0"/>
              <a:t>, </a:t>
            </a:r>
            <a:r>
              <a:rPr lang="en-US" sz="2800" dirty="0" err="1"/>
              <a:t>zweimal</a:t>
            </a:r>
            <a:r>
              <a:rPr lang="en-US" sz="2800" dirty="0"/>
              <a:t>, </a:t>
            </a:r>
            <a:r>
              <a:rPr lang="en-US" sz="2800" dirty="0" err="1"/>
              <a:t>dreimal</a:t>
            </a:r>
            <a:endParaRPr lang="en-GB" sz="2800" dirty="0"/>
          </a:p>
        </p:txBody>
      </p:sp>
    </p:spTree>
    <p:extLst>
      <p:ext uri="{BB962C8B-B14F-4D97-AF65-F5344CB8AC3E}">
        <p14:creationId xmlns:p14="http://schemas.microsoft.com/office/powerpoint/2010/main" val="1086551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75" y="7928"/>
            <a:ext cx="4569819" cy="2609010"/>
          </a:xfrm>
          <a:prstGeom prst="rect">
            <a:avLst/>
          </a:prstGeom>
        </p:spPr>
      </p:pic>
      <p:pic>
        <p:nvPicPr>
          <p:cNvPr id="1026" name="Picture 2" descr="Grillrunner - your mobile hot dog st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4116" y="1589302"/>
            <a:ext cx="7325959" cy="50011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571DF4E9-A388-403B-A61E-58AFAF45EFF3}"/>
              </a:ext>
            </a:extLst>
          </p:cNvPr>
          <p:cNvSpPr txBox="1"/>
          <p:nvPr/>
        </p:nvSpPr>
        <p:spPr>
          <a:xfrm>
            <a:off x="235131" y="3278778"/>
            <a:ext cx="3631475" cy="2092881"/>
          </a:xfrm>
          <a:prstGeom prst="rect">
            <a:avLst/>
          </a:prstGeom>
          <a:noFill/>
        </p:spPr>
        <p:txBody>
          <a:bodyPr wrap="square" rtlCol="0">
            <a:spAutoFit/>
          </a:bodyPr>
          <a:lstStyle/>
          <a:p>
            <a:r>
              <a:rPr lang="en-US" sz="2600" dirty="0"/>
              <a:t>These people sell Bratwurst (sausages) on the streets on Berlin. They cook the sausages whilst walking around!</a:t>
            </a:r>
            <a:endParaRPr lang="en-GB" sz="2600" dirty="0"/>
          </a:p>
        </p:txBody>
      </p:sp>
    </p:spTree>
    <p:extLst>
      <p:ext uri="{BB962C8B-B14F-4D97-AF65-F5344CB8AC3E}">
        <p14:creationId xmlns:p14="http://schemas.microsoft.com/office/powerpoint/2010/main" val="298096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9973" y="0"/>
            <a:ext cx="7624763" cy="2079481"/>
          </a:xfrm>
          <a:prstGeom prst="rect">
            <a:avLst/>
          </a:prstGeom>
        </p:spPr>
      </p:pic>
      <p:pic>
        <p:nvPicPr>
          <p:cNvPr id="3" name="Picture 2"/>
          <p:cNvPicPr>
            <a:picLocks noChangeAspect="1"/>
          </p:cNvPicPr>
          <p:nvPr/>
        </p:nvPicPr>
        <p:blipFill>
          <a:blip r:embed="rId5"/>
          <a:stretch>
            <a:fillRect/>
          </a:stretch>
        </p:blipFill>
        <p:spPr>
          <a:xfrm>
            <a:off x="7422776" y="375200"/>
            <a:ext cx="4515447" cy="6348330"/>
          </a:xfrm>
          <a:prstGeom prst="rect">
            <a:avLst/>
          </a:prstGeom>
        </p:spPr>
      </p:pic>
      <p:pic>
        <p:nvPicPr>
          <p:cNvPr id="4" name="Picture 3"/>
          <p:cNvPicPr>
            <a:picLocks noChangeAspect="1"/>
          </p:cNvPicPr>
          <p:nvPr/>
        </p:nvPicPr>
        <p:blipFill>
          <a:blip r:embed="rId6"/>
          <a:stretch>
            <a:fillRect/>
          </a:stretch>
        </p:blipFill>
        <p:spPr>
          <a:xfrm>
            <a:off x="-211169" y="3755174"/>
            <a:ext cx="7633944" cy="2937309"/>
          </a:xfrm>
          <a:prstGeom prst="rect">
            <a:avLst/>
          </a:prstGeom>
        </p:spPr>
      </p:pic>
      <p:sp>
        <p:nvSpPr>
          <p:cNvPr id="6" name="TextBox 5">
            <a:extLst>
              <a:ext uri="{FF2B5EF4-FFF2-40B4-BE49-F238E27FC236}">
                <a16:creationId xmlns:a16="http://schemas.microsoft.com/office/drawing/2014/main" xmlns="" id="{6C0E965C-408E-48B8-A02A-EE8481CEF28E}"/>
              </a:ext>
            </a:extLst>
          </p:cNvPr>
          <p:cNvSpPr txBox="1"/>
          <p:nvPr/>
        </p:nvSpPr>
        <p:spPr>
          <a:xfrm>
            <a:off x="0" y="3894435"/>
            <a:ext cx="7302804" cy="1292662"/>
          </a:xfrm>
          <a:prstGeom prst="rect">
            <a:avLst/>
          </a:prstGeom>
          <a:solidFill>
            <a:schemeClr val="bg1"/>
          </a:solidFill>
        </p:spPr>
        <p:txBody>
          <a:bodyPr wrap="square" rtlCol="0">
            <a:spAutoFit/>
          </a:bodyPr>
          <a:lstStyle/>
          <a:p>
            <a:r>
              <a:rPr lang="en-US" sz="2600" dirty="0"/>
              <a:t>Listen to the recording. What does each of the 6 people order? Example, 1) 1xb, 1x1 (1 Bratwurst and 1coffee)</a:t>
            </a:r>
            <a:endParaRPr lang="en-GB" sz="2600" dirty="0"/>
          </a:p>
        </p:txBody>
      </p:sp>
      <p:pic>
        <p:nvPicPr>
          <p:cNvPr id="7" name="30 Einheit 5 ex2">
            <a:hlinkClick r:id="" action="ppaction://media"/>
            <a:extLst>
              <a:ext uri="{FF2B5EF4-FFF2-40B4-BE49-F238E27FC236}">
                <a16:creationId xmlns:a16="http://schemas.microsoft.com/office/drawing/2014/main" xmlns="" id="{F806EE98-8A87-41E6-9F95-B13DCB8347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6212" y="2255473"/>
            <a:ext cx="609600" cy="609600"/>
          </a:xfrm>
          <a:prstGeom prst="rect">
            <a:avLst/>
          </a:prstGeom>
        </p:spPr>
      </p:pic>
    </p:spTree>
    <p:extLst>
      <p:ext uri="{BB962C8B-B14F-4D97-AF65-F5344CB8AC3E}">
        <p14:creationId xmlns:p14="http://schemas.microsoft.com/office/powerpoint/2010/main" val="374056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8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71665E8-D6E9-4618-928C-E020E455455B}"/>
              </a:ext>
            </a:extLst>
          </p:cNvPr>
          <p:cNvPicPr>
            <a:picLocks noChangeAspect="1"/>
          </p:cNvPicPr>
          <p:nvPr/>
        </p:nvPicPr>
        <p:blipFill>
          <a:blip r:embed="rId2"/>
          <a:stretch>
            <a:fillRect/>
          </a:stretch>
        </p:blipFill>
        <p:spPr>
          <a:xfrm>
            <a:off x="2411185" y="2914921"/>
            <a:ext cx="7583575" cy="2924175"/>
          </a:xfrm>
          <a:prstGeom prst="rect">
            <a:avLst/>
          </a:prstGeom>
        </p:spPr>
      </p:pic>
      <p:sp>
        <p:nvSpPr>
          <p:cNvPr id="3" name="TextBox 2">
            <a:extLst>
              <a:ext uri="{FF2B5EF4-FFF2-40B4-BE49-F238E27FC236}">
                <a16:creationId xmlns:a16="http://schemas.microsoft.com/office/drawing/2014/main" xmlns="" id="{0C011AB1-7732-430D-8443-D0D2C6DA3138}"/>
              </a:ext>
            </a:extLst>
          </p:cNvPr>
          <p:cNvSpPr txBox="1"/>
          <p:nvPr/>
        </p:nvSpPr>
        <p:spPr>
          <a:xfrm>
            <a:off x="431074" y="979714"/>
            <a:ext cx="11760926" cy="954107"/>
          </a:xfrm>
          <a:prstGeom prst="rect">
            <a:avLst/>
          </a:prstGeom>
          <a:noFill/>
        </p:spPr>
        <p:txBody>
          <a:bodyPr wrap="square" rtlCol="0">
            <a:spAutoFit/>
          </a:bodyPr>
          <a:lstStyle/>
          <a:p>
            <a:r>
              <a:rPr lang="en-US" sz="2800" dirty="0"/>
              <a:t>Make a list of what Friedrich eats every day. </a:t>
            </a:r>
          </a:p>
          <a:p>
            <a:r>
              <a:rPr lang="en-US" sz="2800" dirty="0"/>
              <a:t>Example, Friedrich </a:t>
            </a:r>
            <a:r>
              <a:rPr lang="en-US" sz="2800" dirty="0" err="1"/>
              <a:t>isst</a:t>
            </a:r>
            <a:r>
              <a:rPr lang="en-US" sz="2800" dirty="0"/>
              <a:t> </a:t>
            </a:r>
            <a:r>
              <a:rPr lang="en-US" sz="2800" dirty="0" err="1"/>
              <a:t>fünfmal</a:t>
            </a:r>
            <a:r>
              <a:rPr lang="en-US" sz="2800" dirty="0"/>
              <a:t> Bratwurst… (Friedrich eats 5 (lots of) Bratwursts)</a:t>
            </a:r>
            <a:endParaRPr lang="en-GB" sz="2800" dirty="0"/>
          </a:p>
        </p:txBody>
      </p:sp>
    </p:spTree>
    <p:extLst>
      <p:ext uri="{BB962C8B-B14F-4D97-AF65-F5344CB8AC3E}">
        <p14:creationId xmlns:p14="http://schemas.microsoft.com/office/powerpoint/2010/main" val="2632703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2" y="144979"/>
            <a:ext cx="9350062" cy="1323439"/>
          </a:xfrm>
          <a:prstGeom prst="rect">
            <a:avLst/>
          </a:prstGeom>
          <a:noFill/>
        </p:spPr>
        <p:txBody>
          <a:bodyPr wrap="square" rtlCol="0">
            <a:spAutoFit/>
          </a:bodyPr>
          <a:lstStyle/>
          <a:p>
            <a:r>
              <a:rPr lang="en-GB" sz="4000" dirty="0" err="1"/>
              <a:t>Ich</a:t>
            </a:r>
            <a:r>
              <a:rPr lang="en-GB" sz="4000" dirty="0"/>
              <a:t> </a:t>
            </a:r>
            <a:r>
              <a:rPr lang="en-GB" sz="4000" dirty="0" err="1"/>
              <a:t>esse</a:t>
            </a:r>
            <a:r>
              <a:rPr lang="en-GB" sz="4000" dirty="0"/>
              <a:t> (</a:t>
            </a:r>
            <a:r>
              <a:rPr lang="en-GB" sz="4000" dirty="0" err="1"/>
              <a:t>nicht</a:t>
            </a:r>
            <a:r>
              <a:rPr lang="en-GB" sz="4000" dirty="0"/>
              <a:t>) </a:t>
            </a:r>
            <a:r>
              <a:rPr lang="en-GB" sz="4000" dirty="0" err="1"/>
              <a:t>gern</a:t>
            </a:r>
            <a:r>
              <a:rPr lang="en-GB" sz="4000" dirty="0"/>
              <a:t> – I  (don’t) like to eat</a:t>
            </a:r>
          </a:p>
          <a:p>
            <a:r>
              <a:rPr lang="en-GB" sz="4000" dirty="0" err="1"/>
              <a:t>Ich</a:t>
            </a:r>
            <a:r>
              <a:rPr lang="en-GB" sz="4000" dirty="0"/>
              <a:t> </a:t>
            </a:r>
            <a:r>
              <a:rPr lang="en-GB" sz="4000" dirty="0" err="1"/>
              <a:t>trinke</a:t>
            </a:r>
            <a:r>
              <a:rPr lang="en-GB" sz="4000" dirty="0"/>
              <a:t> (</a:t>
            </a:r>
            <a:r>
              <a:rPr lang="en-GB" sz="4000" dirty="0" err="1"/>
              <a:t>nicht</a:t>
            </a:r>
            <a:r>
              <a:rPr lang="en-GB" sz="4000" dirty="0"/>
              <a:t>) </a:t>
            </a:r>
            <a:r>
              <a:rPr lang="en-GB" sz="4000" dirty="0" err="1"/>
              <a:t>gern</a:t>
            </a:r>
            <a:r>
              <a:rPr lang="en-GB" sz="4000" dirty="0"/>
              <a:t> – I (don’t) like to drink</a:t>
            </a:r>
          </a:p>
        </p:txBody>
      </p:sp>
      <p:pic>
        <p:nvPicPr>
          <p:cNvPr id="3" name="Picture 2"/>
          <p:cNvPicPr>
            <a:picLocks noChangeAspect="1"/>
          </p:cNvPicPr>
          <p:nvPr/>
        </p:nvPicPr>
        <p:blipFill>
          <a:blip r:embed="rId2"/>
          <a:stretch>
            <a:fillRect/>
          </a:stretch>
        </p:blipFill>
        <p:spPr>
          <a:xfrm>
            <a:off x="7376458" y="1352507"/>
            <a:ext cx="4122064" cy="5795267"/>
          </a:xfrm>
          <a:prstGeom prst="rect">
            <a:avLst/>
          </a:prstGeom>
        </p:spPr>
      </p:pic>
      <p:sp>
        <p:nvSpPr>
          <p:cNvPr id="4" name="TextBox 3">
            <a:extLst>
              <a:ext uri="{FF2B5EF4-FFF2-40B4-BE49-F238E27FC236}">
                <a16:creationId xmlns:a16="http://schemas.microsoft.com/office/drawing/2014/main" xmlns="" id="{B398D451-5D70-48DD-8946-2D2A07DF6916}"/>
              </a:ext>
            </a:extLst>
          </p:cNvPr>
          <p:cNvSpPr txBox="1"/>
          <p:nvPr/>
        </p:nvSpPr>
        <p:spPr>
          <a:xfrm>
            <a:off x="679269" y="2508069"/>
            <a:ext cx="5416731" cy="1692771"/>
          </a:xfrm>
          <a:prstGeom prst="rect">
            <a:avLst/>
          </a:prstGeom>
          <a:noFill/>
        </p:spPr>
        <p:txBody>
          <a:bodyPr wrap="square" rtlCol="0">
            <a:spAutoFit/>
          </a:bodyPr>
          <a:lstStyle/>
          <a:p>
            <a:r>
              <a:rPr lang="en-US" sz="2600" dirty="0"/>
              <a:t>Write a couple of sentences saying what you like to eat/ don’t like to eat and what you like /don’t like to drink from the selection on the right. </a:t>
            </a:r>
            <a:endParaRPr lang="en-GB" sz="2600" dirty="0"/>
          </a:p>
        </p:txBody>
      </p:sp>
    </p:spTree>
    <p:extLst>
      <p:ext uri="{BB962C8B-B14F-4D97-AF65-F5344CB8AC3E}">
        <p14:creationId xmlns:p14="http://schemas.microsoft.com/office/powerpoint/2010/main" val="388636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2505" y="77152"/>
            <a:ext cx="10631123" cy="6780848"/>
          </a:xfrm>
          <a:prstGeom prst="rect">
            <a:avLst/>
          </a:prstGeom>
        </p:spPr>
      </p:pic>
      <p:sp>
        <p:nvSpPr>
          <p:cNvPr id="3" name="TextBox 2"/>
          <p:cNvSpPr txBox="1"/>
          <p:nvPr/>
        </p:nvSpPr>
        <p:spPr>
          <a:xfrm>
            <a:off x="412124" y="5306096"/>
            <a:ext cx="1931831" cy="646331"/>
          </a:xfrm>
          <a:prstGeom prst="rect">
            <a:avLst/>
          </a:prstGeom>
          <a:noFill/>
        </p:spPr>
        <p:txBody>
          <a:bodyPr wrap="square" rtlCol="0">
            <a:spAutoFit/>
          </a:bodyPr>
          <a:lstStyle/>
          <a:p>
            <a:r>
              <a:rPr lang="en-GB" dirty="0" err="1"/>
              <a:t>lecker</a:t>
            </a:r>
            <a:r>
              <a:rPr lang="en-GB" dirty="0"/>
              <a:t>=tasty</a:t>
            </a:r>
          </a:p>
          <a:p>
            <a:r>
              <a:rPr lang="en-GB" dirty="0" err="1"/>
              <a:t>furchtbar</a:t>
            </a:r>
            <a:r>
              <a:rPr lang="en-GB" dirty="0"/>
              <a:t>=awful</a:t>
            </a:r>
          </a:p>
        </p:txBody>
      </p:sp>
    </p:spTree>
    <p:extLst>
      <p:ext uri="{BB962C8B-B14F-4D97-AF65-F5344CB8AC3E}">
        <p14:creationId xmlns:p14="http://schemas.microsoft.com/office/powerpoint/2010/main" val="3547711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46946" y="487266"/>
            <a:ext cx="6229962" cy="4476619"/>
          </a:xfrm>
          <a:prstGeom prst="rect">
            <a:avLst/>
          </a:prstGeom>
        </p:spPr>
      </p:pic>
      <p:sp>
        <p:nvSpPr>
          <p:cNvPr id="4" name="Rectangle 3"/>
          <p:cNvSpPr/>
          <p:nvPr/>
        </p:nvSpPr>
        <p:spPr>
          <a:xfrm>
            <a:off x="325243" y="256435"/>
            <a:ext cx="1380506" cy="461665"/>
          </a:xfrm>
          <a:prstGeom prst="rect">
            <a:avLst/>
          </a:prstGeom>
        </p:spPr>
        <p:txBody>
          <a:bodyPr wrap="none">
            <a:spAutoFit/>
          </a:bodyPr>
          <a:lstStyle/>
          <a:p>
            <a:r>
              <a:rPr lang="en-GB" sz="2400" b="1" u="sng" dirty="0"/>
              <a:t>WEEK 1 </a:t>
            </a:r>
            <a:r>
              <a:rPr lang="en-GB" sz="2400" b="1" u="sng" dirty="0" smtClean="0"/>
              <a:t>–</a:t>
            </a:r>
            <a:endParaRPr lang="en-GB" sz="2400" b="1" u="sng" dirty="0"/>
          </a:p>
        </p:txBody>
      </p:sp>
      <p:sp>
        <p:nvSpPr>
          <p:cNvPr id="6" name="TextBox 5">
            <a:extLst>
              <a:ext uri="{FF2B5EF4-FFF2-40B4-BE49-F238E27FC236}">
                <a16:creationId xmlns:a16="http://schemas.microsoft.com/office/drawing/2014/main" xmlns="" id="{FBB81D7A-7096-4CFE-8D55-5D02B8E288A0}"/>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883956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some food and drink words (they are in the beginner section). Make a note of any new ones:</a:t>
            </a:r>
          </a:p>
          <a:p>
            <a:endParaRPr lang="en-US" sz="2600" dirty="0"/>
          </a:p>
          <a:p>
            <a:r>
              <a:rPr lang="en-US" sz="2600" dirty="0"/>
              <a:t>Username – </a:t>
            </a:r>
            <a:r>
              <a:rPr lang="en-US" sz="2600" dirty="0" err="1"/>
              <a:t>kingshill</a:t>
            </a:r>
            <a:r>
              <a:rPr lang="en-US" sz="2600" dirty="0"/>
              <a:t>                          password – </a:t>
            </a:r>
            <a:r>
              <a:rPr lang="en-US" sz="2600" dirty="0" smtClean="0"/>
              <a:t>love4langs</a:t>
            </a:r>
            <a:endParaRPr lang="en-GB" sz="2600" dirty="0"/>
          </a:p>
        </p:txBody>
      </p:sp>
      <p:pic>
        <p:nvPicPr>
          <p:cNvPr id="5" name="Picture 4">
            <a:extLst>
              <a:ext uri="{FF2B5EF4-FFF2-40B4-BE49-F238E27FC236}">
                <a16:creationId xmlns:a16="http://schemas.microsoft.com/office/drawing/2014/main" xmlns="" id="{39B307C1-7482-45EF-A7C9-E8E05D699839}"/>
              </a:ext>
            </a:extLst>
          </p:cNvPr>
          <p:cNvPicPr>
            <a:picLocks noChangeAspect="1"/>
          </p:cNvPicPr>
          <p:nvPr/>
        </p:nvPicPr>
        <p:blipFill>
          <a:blip r:embed="rId2"/>
          <a:stretch>
            <a:fillRect/>
          </a:stretch>
        </p:blipFill>
        <p:spPr>
          <a:xfrm>
            <a:off x="561702" y="3136405"/>
            <a:ext cx="11258914" cy="2201091"/>
          </a:xfrm>
          <a:prstGeom prst="rect">
            <a:avLst/>
          </a:prstGeom>
        </p:spPr>
      </p:pic>
      <p:sp>
        <p:nvSpPr>
          <p:cNvPr id="4" name="Oval 3">
            <a:extLst>
              <a:ext uri="{FF2B5EF4-FFF2-40B4-BE49-F238E27FC236}">
                <a16:creationId xmlns:a16="http://schemas.microsoft.com/office/drawing/2014/main" xmlns="" id="{3D2D8595-1080-4074-80F6-2ACBE1E5C0B8}"/>
              </a:ext>
            </a:extLst>
          </p:cNvPr>
          <p:cNvSpPr/>
          <p:nvPr/>
        </p:nvSpPr>
        <p:spPr>
          <a:xfrm>
            <a:off x="9331235" y="3396343"/>
            <a:ext cx="2299063"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001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449436" cy="461665"/>
          </a:xfrm>
          <a:prstGeom prst="rect">
            <a:avLst/>
          </a:prstGeom>
        </p:spPr>
        <p:txBody>
          <a:bodyPr wrap="none">
            <a:spAutoFit/>
          </a:bodyPr>
          <a:lstStyle/>
          <a:p>
            <a:r>
              <a:rPr lang="en-GB" sz="2400" b="1" u="sng" dirty="0"/>
              <a:t>WEEK 5 – </a:t>
            </a:r>
          </a:p>
        </p:txBody>
      </p:sp>
      <p:pic>
        <p:nvPicPr>
          <p:cNvPr id="5" name="Picture 4"/>
          <p:cNvPicPr>
            <a:picLocks noChangeAspect="1"/>
          </p:cNvPicPr>
          <p:nvPr/>
        </p:nvPicPr>
        <p:blipFill>
          <a:blip r:embed="rId2"/>
          <a:stretch>
            <a:fillRect/>
          </a:stretch>
        </p:blipFill>
        <p:spPr>
          <a:xfrm>
            <a:off x="5634174" y="718101"/>
            <a:ext cx="5769701" cy="5304134"/>
          </a:xfrm>
          <a:prstGeom prst="rect">
            <a:avLst/>
          </a:prstGeom>
        </p:spPr>
      </p:pic>
      <p:sp>
        <p:nvSpPr>
          <p:cNvPr id="6" name="TextBox 5">
            <a:extLst>
              <a:ext uri="{FF2B5EF4-FFF2-40B4-BE49-F238E27FC236}">
                <a16:creationId xmlns:a16="http://schemas.microsoft.com/office/drawing/2014/main" xmlns="" id="{350CE80C-7718-4092-934C-F316F45E1672}"/>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976478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6389" y="1043761"/>
            <a:ext cx="10159230" cy="5936111"/>
          </a:xfrm>
          <a:prstGeom prst="rect">
            <a:avLst/>
          </a:prstGeom>
        </p:spPr>
      </p:pic>
      <p:sp>
        <p:nvSpPr>
          <p:cNvPr id="3" name="TextBox 2"/>
          <p:cNvSpPr txBox="1"/>
          <p:nvPr/>
        </p:nvSpPr>
        <p:spPr>
          <a:xfrm>
            <a:off x="496389" y="156754"/>
            <a:ext cx="5852160" cy="769441"/>
          </a:xfrm>
          <a:prstGeom prst="rect">
            <a:avLst/>
          </a:prstGeom>
          <a:noFill/>
        </p:spPr>
        <p:txBody>
          <a:bodyPr wrap="square" rtlCol="0">
            <a:spAutoFit/>
          </a:bodyPr>
          <a:lstStyle/>
          <a:p>
            <a:r>
              <a:rPr lang="en-GB" sz="2200" dirty="0"/>
              <a:t>Match up what the people say with the pictures.</a:t>
            </a:r>
          </a:p>
          <a:p>
            <a:r>
              <a:rPr lang="en-GB" sz="2200" dirty="0"/>
              <a:t>Example, 1C</a:t>
            </a:r>
          </a:p>
        </p:txBody>
      </p:sp>
    </p:spTree>
    <p:extLst>
      <p:ext uri="{BB962C8B-B14F-4D97-AF65-F5344CB8AC3E}">
        <p14:creationId xmlns:p14="http://schemas.microsoft.com/office/powerpoint/2010/main" val="25955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59784" y="3394889"/>
            <a:ext cx="10918538" cy="3159171"/>
          </a:xfrm>
          <a:prstGeom prst="rect">
            <a:avLst/>
          </a:prstGeom>
        </p:spPr>
      </p:pic>
      <p:sp>
        <p:nvSpPr>
          <p:cNvPr id="3" name="TextBox 2"/>
          <p:cNvSpPr txBox="1"/>
          <p:nvPr/>
        </p:nvSpPr>
        <p:spPr>
          <a:xfrm>
            <a:off x="459784" y="418011"/>
            <a:ext cx="11309849" cy="1200329"/>
          </a:xfrm>
          <a:prstGeom prst="rect">
            <a:avLst/>
          </a:prstGeom>
          <a:noFill/>
        </p:spPr>
        <p:txBody>
          <a:bodyPr wrap="square" rtlCol="0">
            <a:spAutoFit/>
          </a:bodyPr>
          <a:lstStyle/>
          <a:p>
            <a:r>
              <a:rPr lang="en-GB" sz="2400" dirty="0"/>
              <a:t>Listen to the track. What do they say?</a:t>
            </a:r>
          </a:p>
          <a:p>
            <a:r>
              <a:rPr lang="en-GB" sz="2400" dirty="0"/>
              <a:t>Write the person’s name, how long they are travelling for and which type of transport they are using.</a:t>
            </a:r>
          </a:p>
        </p:txBody>
      </p:sp>
      <p:pic>
        <p:nvPicPr>
          <p:cNvPr id="4" name="32 Einheit 6 ex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1932" y="2060487"/>
            <a:ext cx="609600" cy="609600"/>
          </a:xfrm>
          <a:prstGeom prst="rect">
            <a:avLst/>
          </a:prstGeom>
        </p:spPr>
      </p:pic>
    </p:spTree>
    <p:extLst>
      <p:ext uri="{BB962C8B-B14F-4D97-AF65-F5344CB8AC3E}">
        <p14:creationId xmlns:p14="http://schemas.microsoft.com/office/powerpoint/2010/main" val="1523981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1774" y="2845118"/>
            <a:ext cx="6122535" cy="2648155"/>
          </a:xfrm>
          <a:prstGeom prst="rect">
            <a:avLst/>
          </a:prstGeom>
        </p:spPr>
      </p:pic>
      <p:sp>
        <p:nvSpPr>
          <p:cNvPr id="3" name="TextBox 2"/>
          <p:cNvSpPr txBox="1"/>
          <p:nvPr/>
        </p:nvSpPr>
        <p:spPr>
          <a:xfrm>
            <a:off x="591774" y="1711235"/>
            <a:ext cx="7968343" cy="492443"/>
          </a:xfrm>
          <a:prstGeom prst="rect">
            <a:avLst/>
          </a:prstGeom>
          <a:noFill/>
        </p:spPr>
        <p:txBody>
          <a:bodyPr wrap="square" rtlCol="0">
            <a:spAutoFit/>
          </a:bodyPr>
          <a:lstStyle/>
          <a:p>
            <a:r>
              <a:rPr lang="en-GB" sz="2600" dirty="0"/>
              <a:t>Make a note of the following grammar points:</a:t>
            </a:r>
          </a:p>
        </p:txBody>
      </p:sp>
      <p:pic>
        <p:nvPicPr>
          <p:cNvPr id="4" name="Picture 3"/>
          <p:cNvPicPr>
            <a:picLocks noChangeAspect="1"/>
          </p:cNvPicPr>
          <p:nvPr/>
        </p:nvPicPr>
        <p:blipFill>
          <a:blip r:embed="rId3"/>
          <a:stretch>
            <a:fillRect/>
          </a:stretch>
        </p:blipFill>
        <p:spPr>
          <a:xfrm>
            <a:off x="7329623" y="1558426"/>
            <a:ext cx="4669483" cy="5025253"/>
          </a:xfrm>
          <a:prstGeom prst="rect">
            <a:avLst/>
          </a:prstGeom>
        </p:spPr>
      </p:pic>
    </p:spTree>
    <p:extLst>
      <p:ext uri="{BB962C8B-B14F-4D97-AF65-F5344CB8AC3E}">
        <p14:creationId xmlns:p14="http://schemas.microsoft.com/office/powerpoint/2010/main" val="3337691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889623" y="3447505"/>
            <a:ext cx="9374323" cy="3227615"/>
          </a:xfrm>
          <a:prstGeom prst="rect">
            <a:avLst/>
          </a:prstGeom>
        </p:spPr>
      </p:pic>
      <p:pic>
        <p:nvPicPr>
          <p:cNvPr id="3" name="33 ex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2966" y="2351949"/>
            <a:ext cx="609600" cy="609600"/>
          </a:xfrm>
          <a:prstGeom prst="rect">
            <a:avLst/>
          </a:prstGeom>
        </p:spPr>
      </p:pic>
      <p:sp>
        <p:nvSpPr>
          <p:cNvPr id="4" name="TextBox 3"/>
          <p:cNvSpPr txBox="1"/>
          <p:nvPr/>
        </p:nvSpPr>
        <p:spPr>
          <a:xfrm>
            <a:off x="1776549" y="1619794"/>
            <a:ext cx="9875520" cy="492443"/>
          </a:xfrm>
          <a:prstGeom prst="rect">
            <a:avLst/>
          </a:prstGeom>
          <a:noFill/>
        </p:spPr>
        <p:txBody>
          <a:bodyPr wrap="square" rtlCol="0">
            <a:spAutoFit/>
          </a:bodyPr>
          <a:lstStyle/>
          <a:p>
            <a:r>
              <a:rPr lang="en-GB" sz="2600" dirty="0"/>
              <a:t>Listen to the track. Copy the table and fill in the information (in English).</a:t>
            </a:r>
          </a:p>
        </p:txBody>
      </p:sp>
    </p:spTree>
    <p:extLst>
      <p:ext uri="{BB962C8B-B14F-4D97-AF65-F5344CB8AC3E}">
        <p14:creationId xmlns:p14="http://schemas.microsoft.com/office/powerpoint/2010/main" val="1056923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563" y="2089626"/>
            <a:ext cx="11158234" cy="2678747"/>
          </a:xfrm>
          <a:prstGeom prst="rect">
            <a:avLst/>
          </a:prstGeom>
        </p:spPr>
      </p:pic>
    </p:spTree>
    <p:extLst>
      <p:ext uri="{BB962C8B-B14F-4D97-AF65-F5344CB8AC3E}">
        <p14:creationId xmlns:p14="http://schemas.microsoft.com/office/powerpoint/2010/main" val="3147586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449436" cy="461665"/>
          </a:xfrm>
          <a:prstGeom prst="rect">
            <a:avLst/>
          </a:prstGeom>
        </p:spPr>
        <p:txBody>
          <a:bodyPr wrap="none">
            <a:spAutoFit/>
          </a:bodyPr>
          <a:lstStyle/>
          <a:p>
            <a:r>
              <a:rPr lang="en-GB" sz="2400" b="1" u="sng" dirty="0"/>
              <a:t>WEEK 6 – </a:t>
            </a:r>
          </a:p>
        </p:txBody>
      </p:sp>
      <p:sp>
        <p:nvSpPr>
          <p:cNvPr id="3" name="TextBox 2"/>
          <p:cNvSpPr txBox="1"/>
          <p:nvPr/>
        </p:nvSpPr>
        <p:spPr>
          <a:xfrm>
            <a:off x="560767" y="1094704"/>
            <a:ext cx="11195804" cy="4031873"/>
          </a:xfrm>
          <a:prstGeom prst="rect">
            <a:avLst/>
          </a:prstGeom>
          <a:noFill/>
        </p:spPr>
        <p:txBody>
          <a:bodyPr wrap="square" rtlCol="0">
            <a:spAutoFit/>
          </a:bodyPr>
          <a:lstStyle/>
          <a:p>
            <a:r>
              <a:rPr lang="en-GB" sz="3200" dirty="0"/>
              <a:t>This week is assessment week. Spend some time revising all of the vocab on these slides so far (or revise the chapter 6 vocab sheet in your exercise book)  and then email your teacher for the test papers. There are also revision activities on the next slide. </a:t>
            </a:r>
          </a:p>
          <a:p>
            <a:endParaRPr lang="en-GB" sz="3200" dirty="0"/>
          </a:p>
          <a:p>
            <a:r>
              <a:rPr lang="en-GB" sz="3200" dirty="0"/>
              <a:t>There is also some information about Easter in Germany to read through. </a:t>
            </a:r>
          </a:p>
          <a:p>
            <a:endParaRPr lang="en-GB" sz="3200" dirty="0"/>
          </a:p>
        </p:txBody>
      </p:sp>
    </p:spTree>
    <p:extLst>
      <p:ext uri="{BB962C8B-B14F-4D97-AF65-F5344CB8AC3E}">
        <p14:creationId xmlns:p14="http://schemas.microsoft.com/office/powerpoint/2010/main" val="85084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7D5617F-DAF6-4391-BD41-13378C7AB84E}"/>
              </a:ext>
            </a:extLst>
          </p:cNvPr>
          <p:cNvPicPr>
            <a:picLocks noChangeAspect="1"/>
          </p:cNvPicPr>
          <p:nvPr/>
        </p:nvPicPr>
        <p:blipFill>
          <a:blip r:embed="rId2"/>
          <a:stretch>
            <a:fillRect/>
          </a:stretch>
        </p:blipFill>
        <p:spPr>
          <a:xfrm>
            <a:off x="1164771" y="286293"/>
            <a:ext cx="9768840" cy="6225241"/>
          </a:xfrm>
          <a:prstGeom prst="rect">
            <a:avLst/>
          </a:prstGeom>
        </p:spPr>
      </p:pic>
    </p:spTree>
    <p:extLst>
      <p:ext uri="{BB962C8B-B14F-4D97-AF65-F5344CB8AC3E}">
        <p14:creationId xmlns:p14="http://schemas.microsoft.com/office/powerpoint/2010/main" val="1864216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B38A988-1E14-4D97-8FFE-FBEDE8F49968}"/>
              </a:ext>
            </a:extLst>
          </p:cNvPr>
          <p:cNvPicPr>
            <a:picLocks noChangeAspect="1"/>
          </p:cNvPicPr>
          <p:nvPr/>
        </p:nvPicPr>
        <p:blipFill>
          <a:blip r:embed="rId2"/>
          <a:stretch>
            <a:fillRect/>
          </a:stretch>
        </p:blipFill>
        <p:spPr>
          <a:xfrm>
            <a:off x="1212124" y="1082447"/>
            <a:ext cx="9875072" cy="4456204"/>
          </a:xfrm>
          <a:prstGeom prst="rect">
            <a:avLst/>
          </a:prstGeom>
        </p:spPr>
      </p:pic>
    </p:spTree>
    <p:extLst>
      <p:ext uri="{BB962C8B-B14F-4D97-AF65-F5344CB8AC3E}">
        <p14:creationId xmlns:p14="http://schemas.microsoft.com/office/powerpoint/2010/main" val="3312067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59942" y="950008"/>
            <a:ext cx="8109805" cy="5710375"/>
          </a:xfrm>
          <a:prstGeom prst="rect">
            <a:avLst/>
          </a:prstGeom>
        </p:spPr>
      </p:pic>
      <p:sp>
        <p:nvSpPr>
          <p:cNvPr id="3" name="TextBox 2"/>
          <p:cNvSpPr txBox="1"/>
          <p:nvPr/>
        </p:nvSpPr>
        <p:spPr>
          <a:xfrm>
            <a:off x="604911" y="323557"/>
            <a:ext cx="10452295" cy="461665"/>
          </a:xfrm>
          <a:prstGeom prst="rect">
            <a:avLst/>
          </a:prstGeom>
          <a:noFill/>
        </p:spPr>
        <p:txBody>
          <a:bodyPr wrap="square" rtlCol="0">
            <a:spAutoFit/>
          </a:bodyPr>
          <a:lstStyle/>
          <a:p>
            <a:r>
              <a:rPr lang="en-GB" sz="2400" dirty="0"/>
              <a:t>Listen to the recording. Which place are they talking about? Example, 1= </a:t>
            </a:r>
            <a:r>
              <a:rPr lang="en-GB" sz="2400" dirty="0" err="1"/>
              <a:t>Klosters</a:t>
            </a:r>
            <a:endParaRPr lang="en-GB" sz="2400" dirty="0"/>
          </a:p>
        </p:txBody>
      </p:sp>
      <p:pic>
        <p:nvPicPr>
          <p:cNvPr id="4" name="20 Kapitel 6 Einheit 1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911" y="1358167"/>
            <a:ext cx="609600" cy="609600"/>
          </a:xfrm>
          <a:prstGeom prst="rect">
            <a:avLst/>
          </a:prstGeom>
        </p:spPr>
      </p:pic>
    </p:spTree>
    <p:extLst>
      <p:ext uri="{BB962C8B-B14F-4D97-AF65-F5344CB8AC3E}">
        <p14:creationId xmlns:p14="http://schemas.microsoft.com/office/powerpoint/2010/main" val="1621854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40E2750-02CF-4BA2-BDAD-9634A4DEB467}"/>
              </a:ext>
            </a:extLst>
          </p:cNvPr>
          <p:cNvPicPr>
            <a:picLocks noChangeAspect="1"/>
          </p:cNvPicPr>
          <p:nvPr/>
        </p:nvPicPr>
        <p:blipFill>
          <a:blip r:embed="rId2"/>
          <a:stretch>
            <a:fillRect/>
          </a:stretch>
        </p:blipFill>
        <p:spPr>
          <a:xfrm>
            <a:off x="333374" y="589052"/>
            <a:ext cx="11434928" cy="4609965"/>
          </a:xfrm>
          <a:prstGeom prst="rect">
            <a:avLst/>
          </a:prstGeom>
        </p:spPr>
      </p:pic>
      <p:sp>
        <p:nvSpPr>
          <p:cNvPr id="3" name="TextBox 2">
            <a:extLst>
              <a:ext uri="{FF2B5EF4-FFF2-40B4-BE49-F238E27FC236}">
                <a16:creationId xmlns:a16="http://schemas.microsoft.com/office/drawing/2014/main" xmlns="" id="{92A947E8-9EF6-48C0-AE26-BE1183EE9DB6}"/>
              </a:ext>
            </a:extLst>
          </p:cNvPr>
          <p:cNvSpPr txBox="1"/>
          <p:nvPr/>
        </p:nvSpPr>
        <p:spPr>
          <a:xfrm>
            <a:off x="6897187" y="4963888"/>
            <a:ext cx="3357155" cy="1446550"/>
          </a:xfrm>
          <a:prstGeom prst="rect">
            <a:avLst/>
          </a:prstGeom>
          <a:noFill/>
        </p:spPr>
        <p:txBody>
          <a:bodyPr wrap="square" rtlCol="0">
            <a:spAutoFit/>
          </a:bodyPr>
          <a:lstStyle/>
          <a:p>
            <a:r>
              <a:rPr lang="en-US" sz="2200" b="1" u="sng" dirty="0"/>
              <a:t>KEY VOCAB:</a:t>
            </a:r>
          </a:p>
          <a:p>
            <a:r>
              <a:rPr lang="en-US" sz="2200" dirty="0"/>
              <a:t>In der Stadt – in town</a:t>
            </a:r>
          </a:p>
          <a:p>
            <a:r>
              <a:rPr lang="en-US" sz="2200" dirty="0"/>
              <a:t>Wo? Where?</a:t>
            </a:r>
          </a:p>
          <a:p>
            <a:r>
              <a:rPr lang="en-US" sz="2200" dirty="0"/>
              <a:t>Essen- food</a:t>
            </a:r>
            <a:endParaRPr lang="en-GB" sz="2200" dirty="0"/>
          </a:p>
        </p:txBody>
      </p:sp>
      <p:sp>
        <p:nvSpPr>
          <p:cNvPr id="4" name="TextBox 3">
            <a:extLst>
              <a:ext uri="{FF2B5EF4-FFF2-40B4-BE49-F238E27FC236}">
                <a16:creationId xmlns:a16="http://schemas.microsoft.com/office/drawing/2014/main" xmlns="" id="{BF31A9A5-6856-46D6-9C41-0AB5B17EDB25}"/>
              </a:ext>
            </a:extLst>
          </p:cNvPr>
          <p:cNvSpPr txBox="1"/>
          <p:nvPr/>
        </p:nvSpPr>
        <p:spPr>
          <a:xfrm>
            <a:off x="9831974" y="5250729"/>
            <a:ext cx="3357155" cy="1107996"/>
          </a:xfrm>
          <a:prstGeom prst="rect">
            <a:avLst/>
          </a:prstGeom>
          <a:noFill/>
        </p:spPr>
        <p:txBody>
          <a:bodyPr wrap="square" rtlCol="0">
            <a:spAutoFit/>
          </a:bodyPr>
          <a:lstStyle/>
          <a:p>
            <a:r>
              <a:rPr lang="en-US" sz="2200" dirty="0" err="1"/>
              <a:t>Trinken</a:t>
            </a:r>
            <a:r>
              <a:rPr lang="en-US" sz="2200" dirty="0"/>
              <a:t> – drink</a:t>
            </a:r>
          </a:p>
          <a:p>
            <a:r>
              <a:rPr lang="en-US" sz="2200" dirty="0"/>
              <a:t>Land- country</a:t>
            </a:r>
          </a:p>
          <a:p>
            <a:r>
              <a:rPr lang="en-US" sz="2200" dirty="0" err="1"/>
              <a:t>Großstadt</a:t>
            </a:r>
            <a:r>
              <a:rPr lang="en-US" sz="2200" dirty="0"/>
              <a:t> - city</a:t>
            </a:r>
            <a:endParaRPr lang="en-GB" sz="2200" dirty="0"/>
          </a:p>
        </p:txBody>
      </p:sp>
      <p:sp>
        <p:nvSpPr>
          <p:cNvPr id="5" name="TextBox 4">
            <a:extLst>
              <a:ext uri="{FF2B5EF4-FFF2-40B4-BE49-F238E27FC236}">
                <a16:creationId xmlns:a16="http://schemas.microsoft.com/office/drawing/2014/main" xmlns="" id="{F2F966A6-8785-47FC-A442-2897D12C5575}"/>
              </a:ext>
            </a:extLst>
          </p:cNvPr>
          <p:cNvSpPr txBox="1"/>
          <p:nvPr/>
        </p:nvSpPr>
        <p:spPr>
          <a:xfrm>
            <a:off x="8778239" y="1306286"/>
            <a:ext cx="2756263" cy="400110"/>
          </a:xfrm>
          <a:prstGeom prst="rect">
            <a:avLst/>
          </a:prstGeom>
          <a:noFill/>
        </p:spPr>
        <p:txBody>
          <a:bodyPr wrap="square" rtlCol="0">
            <a:spAutoFit/>
          </a:bodyPr>
          <a:lstStyle/>
          <a:p>
            <a:r>
              <a:rPr lang="en-US" sz="2000" b="1" dirty="0"/>
              <a:t>(2 words per category)</a:t>
            </a:r>
            <a:endParaRPr lang="en-GB" sz="2000" b="1" dirty="0"/>
          </a:p>
        </p:txBody>
      </p:sp>
    </p:spTree>
    <p:extLst>
      <p:ext uri="{BB962C8B-B14F-4D97-AF65-F5344CB8AC3E}">
        <p14:creationId xmlns:p14="http://schemas.microsoft.com/office/powerpoint/2010/main" val="639871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1562" y="362630"/>
            <a:ext cx="11261865" cy="5724661"/>
          </a:xfrm>
          <a:prstGeom prst="rect">
            <a:avLst/>
          </a:prstGeom>
        </p:spPr>
      </p:pic>
    </p:spTree>
    <p:extLst>
      <p:ext uri="{BB962C8B-B14F-4D97-AF65-F5344CB8AC3E}">
        <p14:creationId xmlns:p14="http://schemas.microsoft.com/office/powerpoint/2010/main" val="3178603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EF64BA-461B-4C3E-9DB0-F23DAA084334}"/>
              </a:ext>
            </a:extLst>
          </p:cNvPr>
          <p:cNvPicPr>
            <a:picLocks noChangeAspect="1"/>
          </p:cNvPicPr>
          <p:nvPr/>
        </p:nvPicPr>
        <p:blipFill>
          <a:blip r:embed="rId2"/>
          <a:stretch>
            <a:fillRect/>
          </a:stretch>
        </p:blipFill>
        <p:spPr>
          <a:xfrm>
            <a:off x="1162594" y="1871617"/>
            <a:ext cx="10255434" cy="2713446"/>
          </a:xfrm>
          <a:prstGeom prst="rect">
            <a:avLst/>
          </a:prstGeom>
        </p:spPr>
      </p:pic>
    </p:spTree>
    <p:extLst>
      <p:ext uri="{BB962C8B-B14F-4D97-AF65-F5344CB8AC3E}">
        <p14:creationId xmlns:p14="http://schemas.microsoft.com/office/powerpoint/2010/main" val="2215175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031" y="1113744"/>
            <a:ext cx="10944004" cy="5038862"/>
          </a:xfrm>
          <a:prstGeom prst="rect">
            <a:avLst/>
          </a:prstGeom>
        </p:spPr>
      </p:pic>
    </p:spTree>
    <p:extLst>
      <p:ext uri="{BB962C8B-B14F-4D97-AF65-F5344CB8AC3E}">
        <p14:creationId xmlns:p14="http://schemas.microsoft.com/office/powerpoint/2010/main" val="545025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FF52F46-D253-411F-AEDF-DC2BB65BE5CC}"/>
              </a:ext>
            </a:extLst>
          </p:cNvPr>
          <p:cNvPicPr>
            <a:picLocks noChangeAspect="1"/>
          </p:cNvPicPr>
          <p:nvPr/>
        </p:nvPicPr>
        <p:blipFill>
          <a:blip r:embed="rId2"/>
          <a:stretch>
            <a:fillRect/>
          </a:stretch>
        </p:blipFill>
        <p:spPr>
          <a:xfrm>
            <a:off x="147415" y="2682181"/>
            <a:ext cx="11438250" cy="2641691"/>
          </a:xfrm>
          <a:prstGeom prst="rect">
            <a:avLst/>
          </a:prstGeom>
        </p:spPr>
      </p:pic>
      <p:sp>
        <p:nvSpPr>
          <p:cNvPr id="5" name="TextBox 4">
            <a:extLst>
              <a:ext uri="{FF2B5EF4-FFF2-40B4-BE49-F238E27FC236}">
                <a16:creationId xmlns:a16="http://schemas.microsoft.com/office/drawing/2014/main" xmlns="" id="{14EB7746-2B94-455D-B80C-F9F44A864C1A}"/>
              </a:ext>
            </a:extLst>
          </p:cNvPr>
          <p:cNvSpPr txBox="1"/>
          <p:nvPr/>
        </p:nvSpPr>
        <p:spPr>
          <a:xfrm>
            <a:off x="879315" y="1162203"/>
            <a:ext cx="10237339" cy="1692771"/>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a:t>
            </a:r>
          </a:p>
          <a:p>
            <a:endParaRPr lang="en-GB" sz="2600" dirty="0"/>
          </a:p>
          <a:p>
            <a:r>
              <a:rPr lang="en-US" sz="2600" dirty="0"/>
              <a:t>username – </a:t>
            </a:r>
            <a:r>
              <a:rPr lang="en-US" sz="2600" dirty="0" err="1"/>
              <a:t>kingshill</a:t>
            </a:r>
            <a:r>
              <a:rPr lang="en-US" sz="2600" dirty="0"/>
              <a:t>                          password – </a:t>
            </a:r>
            <a:r>
              <a:rPr lang="en-US" sz="2600" dirty="0" smtClean="0"/>
              <a:t>love4langs</a:t>
            </a:r>
            <a:endParaRPr lang="en-GB" sz="2600" dirty="0"/>
          </a:p>
          <a:p>
            <a:r>
              <a:rPr lang="en-GB" sz="2600" dirty="0"/>
              <a:t> </a:t>
            </a:r>
          </a:p>
        </p:txBody>
      </p:sp>
      <p:sp>
        <p:nvSpPr>
          <p:cNvPr id="6" name="Oval 5">
            <a:extLst>
              <a:ext uri="{FF2B5EF4-FFF2-40B4-BE49-F238E27FC236}">
                <a16:creationId xmlns:a16="http://schemas.microsoft.com/office/drawing/2014/main" xmlns="" id="{ACAF153F-BC49-4FC2-A436-6802CE669EB2}"/>
              </a:ext>
            </a:extLst>
          </p:cNvPr>
          <p:cNvSpPr/>
          <p:nvPr/>
        </p:nvSpPr>
        <p:spPr>
          <a:xfrm>
            <a:off x="9211852" y="2854974"/>
            <a:ext cx="2002971" cy="1973942"/>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296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12329" y="3118118"/>
            <a:ext cx="6027633" cy="2382350"/>
          </a:xfrm>
          <a:prstGeom prst="rect">
            <a:avLst/>
          </a:prstGeom>
        </p:spPr>
      </p:pic>
      <p:sp>
        <p:nvSpPr>
          <p:cNvPr id="3" name="TextBox 2"/>
          <p:cNvSpPr txBox="1"/>
          <p:nvPr/>
        </p:nvSpPr>
        <p:spPr>
          <a:xfrm>
            <a:off x="2771335" y="2475914"/>
            <a:ext cx="7962314" cy="492443"/>
          </a:xfrm>
          <a:prstGeom prst="rect">
            <a:avLst/>
          </a:prstGeom>
          <a:noFill/>
        </p:spPr>
        <p:txBody>
          <a:bodyPr wrap="square" rtlCol="0">
            <a:spAutoFit/>
          </a:bodyPr>
          <a:lstStyle/>
          <a:p>
            <a:r>
              <a:rPr lang="en-GB" sz="2600" dirty="0"/>
              <a:t>Make a note of the following:</a:t>
            </a:r>
          </a:p>
        </p:txBody>
      </p:sp>
    </p:spTree>
    <p:extLst>
      <p:ext uri="{BB962C8B-B14F-4D97-AF65-F5344CB8AC3E}">
        <p14:creationId xmlns:p14="http://schemas.microsoft.com/office/powerpoint/2010/main" val="1902113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1845" y="2963080"/>
            <a:ext cx="8761975" cy="2744934"/>
          </a:xfrm>
          <a:prstGeom prst="rect">
            <a:avLst/>
          </a:prstGeom>
        </p:spPr>
      </p:pic>
      <p:sp>
        <p:nvSpPr>
          <p:cNvPr id="3" name="TextBox 2"/>
          <p:cNvSpPr txBox="1"/>
          <p:nvPr/>
        </p:nvSpPr>
        <p:spPr>
          <a:xfrm>
            <a:off x="676346" y="1814733"/>
            <a:ext cx="10592972" cy="830997"/>
          </a:xfrm>
          <a:prstGeom prst="rect">
            <a:avLst/>
          </a:prstGeom>
          <a:noFill/>
        </p:spPr>
        <p:txBody>
          <a:bodyPr wrap="square" rtlCol="0">
            <a:spAutoFit/>
          </a:bodyPr>
          <a:lstStyle/>
          <a:p>
            <a:r>
              <a:rPr lang="en-GB" sz="2400" dirty="0"/>
              <a:t>Write a sentence about each person saying where they live. The first one is done for you as an example. </a:t>
            </a:r>
          </a:p>
        </p:txBody>
      </p:sp>
    </p:spTree>
    <p:extLst>
      <p:ext uri="{BB962C8B-B14F-4D97-AF65-F5344CB8AC3E}">
        <p14:creationId xmlns:p14="http://schemas.microsoft.com/office/powerpoint/2010/main" val="1467434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5782" y="154963"/>
            <a:ext cx="9130189" cy="6548292"/>
          </a:xfrm>
          <a:prstGeom prst="rect">
            <a:avLst/>
          </a:prstGeom>
        </p:spPr>
      </p:pic>
      <p:sp>
        <p:nvSpPr>
          <p:cNvPr id="3" name="TextBox 2"/>
          <p:cNvSpPr txBox="1"/>
          <p:nvPr/>
        </p:nvSpPr>
        <p:spPr>
          <a:xfrm>
            <a:off x="140677" y="759655"/>
            <a:ext cx="2349305" cy="2308324"/>
          </a:xfrm>
          <a:prstGeom prst="rect">
            <a:avLst/>
          </a:prstGeom>
          <a:noFill/>
        </p:spPr>
        <p:txBody>
          <a:bodyPr wrap="square" rtlCol="0">
            <a:spAutoFit/>
          </a:bodyPr>
          <a:lstStyle/>
          <a:p>
            <a:r>
              <a:rPr lang="en-GB" sz="2400" dirty="0"/>
              <a:t>Copy the table. Read the texts and fill in the table for each person </a:t>
            </a:r>
            <a:r>
              <a:rPr lang="en-GB" sz="2400" b="1" dirty="0"/>
              <a:t>in English. </a:t>
            </a:r>
          </a:p>
        </p:txBody>
      </p:sp>
    </p:spTree>
    <p:extLst>
      <p:ext uri="{BB962C8B-B14F-4D97-AF65-F5344CB8AC3E}">
        <p14:creationId xmlns:p14="http://schemas.microsoft.com/office/powerpoint/2010/main" val="42276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4235" y="2342050"/>
            <a:ext cx="10226386" cy="3805531"/>
          </a:xfrm>
          <a:prstGeom prst="rect">
            <a:avLst/>
          </a:prstGeom>
        </p:spPr>
      </p:pic>
      <p:sp>
        <p:nvSpPr>
          <p:cNvPr id="3" name="TextBox 2"/>
          <p:cNvSpPr txBox="1"/>
          <p:nvPr/>
        </p:nvSpPr>
        <p:spPr>
          <a:xfrm>
            <a:off x="1097280" y="1181687"/>
            <a:ext cx="9833317" cy="461665"/>
          </a:xfrm>
          <a:prstGeom prst="rect">
            <a:avLst/>
          </a:prstGeom>
          <a:noFill/>
        </p:spPr>
        <p:txBody>
          <a:bodyPr wrap="square" rtlCol="0">
            <a:spAutoFit/>
          </a:bodyPr>
          <a:lstStyle/>
          <a:p>
            <a:r>
              <a:rPr lang="en-GB" sz="2400" dirty="0"/>
              <a:t>Copy the text and replace the pictures with a word from the right hand side. </a:t>
            </a:r>
          </a:p>
        </p:txBody>
      </p:sp>
    </p:spTree>
    <p:extLst>
      <p:ext uri="{BB962C8B-B14F-4D97-AF65-F5344CB8AC3E}">
        <p14:creationId xmlns:p14="http://schemas.microsoft.com/office/powerpoint/2010/main" val="2383381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1449436" cy="461665"/>
          </a:xfrm>
          <a:prstGeom prst="rect">
            <a:avLst/>
          </a:prstGeom>
        </p:spPr>
        <p:txBody>
          <a:bodyPr wrap="none">
            <a:spAutoFit/>
          </a:bodyPr>
          <a:lstStyle/>
          <a:p>
            <a:r>
              <a:rPr lang="en-GB" sz="2400" b="1" u="sng" dirty="0"/>
              <a:t>WEEK 2 – </a:t>
            </a:r>
          </a:p>
        </p:txBody>
      </p:sp>
      <p:pic>
        <p:nvPicPr>
          <p:cNvPr id="3" name="Picture 2"/>
          <p:cNvPicPr>
            <a:picLocks noChangeAspect="1"/>
          </p:cNvPicPr>
          <p:nvPr/>
        </p:nvPicPr>
        <p:blipFill>
          <a:blip r:embed="rId2"/>
          <a:stretch>
            <a:fillRect/>
          </a:stretch>
        </p:blipFill>
        <p:spPr>
          <a:xfrm>
            <a:off x="5608349" y="256435"/>
            <a:ext cx="6332645" cy="5974548"/>
          </a:xfrm>
          <a:prstGeom prst="rect">
            <a:avLst/>
          </a:prstGeom>
        </p:spPr>
      </p:pic>
      <p:pic>
        <p:nvPicPr>
          <p:cNvPr id="4" name="Picture 3"/>
          <p:cNvPicPr>
            <a:picLocks noChangeAspect="1"/>
          </p:cNvPicPr>
          <p:nvPr/>
        </p:nvPicPr>
        <p:blipFill>
          <a:blip r:embed="rId3"/>
          <a:stretch>
            <a:fillRect/>
          </a:stretch>
        </p:blipFill>
        <p:spPr>
          <a:xfrm>
            <a:off x="16993" y="2469830"/>
            <a:ext cx="5591356" cy="3761153"/>
          </a:xfrm>
          <a:prstGeom prst="rect">
            <a:avLst/>
          </a:prstGeom>
        </p:spPr>
      </p:pic>
      <p:sp>
        <p:nvSpPr>
          <p:cNvPr id="5" name="TextBox 4">
            <a:extLst>
              <a:ext uri="{FF2B5EF4-FFF2-40B4-BE49-F238E27FC236}">
                <a16:creationId xmlns:a16="http://schemas.microsoft.com/office/drawing/2014/main" xmlns="" id="{4A4A0AE6-953B-4878-AB1C-7CAE04C5124D}"/>
              </a:ext>
            </a:extLst>
          </p:cNvPr>
          <p:cNvSpPr txBox="1"/>
          <p:nvPr/>
        </p:nvSpPr>
        <p:spPr>
          <a:xfrm>
            <a:off x="251005" y="718100"/>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062234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1211</Words>
  <Application>Microsoft Office PowerPoint</Application>
  <PresentationFormat>Widescreen</PresentationFormat>
  <Paragraphs>100</Paragraphs>
  <Slides>44</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53</cp:revision>
  <dcterms:created xsi:type="dcterms:W3CDTF">2021-09-01T11:16:35Z</dcterms:created>
  <dcterms:modified xsi:type="dcterms:W3CDTF">2023-01-19T11:30:11Z</dcterms:modified>
</cp:coreProperties>
</file>