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4" r:id="rId6"/>
    <p:sldId id="265" r:id="rId7"/>
    <p:sldId id="266" r:id="rId8"/>
    <p:sldId id="267" r:id="rId9"/>
    <p:sldId id="269" r:id="rId10"/>
    <p:sldId id="283" r:id="rId11"/>
    <p:sldId id="323" r:id="rId12"/>
    <p:sldId id="268" r:id="rId13"/>
    <p:sldId id="272" r:id="rId14"/>
    <p:sldId id="271" r:id="rId15"/>
    <p:sldId id="290" r:id="rId16"/>
    <p:sldId id="275" r:id="rId17"/>
    <p:sldId id="276" r:id="rId18"/>
    <p:sldId id="277" r:id="rId19"/>
    <p:sldId id="274" r:id="rId20"/>
    <p:sldId id="295" r:id="rId21"/>
    <p:sldId id="296" r:id="rId22"/>
    <p:sldId id="297" r:id="rId23"/>
    <p:sldId id="298" r:id="rId24"/>
    <p:sldId id="284" r:id="rId25"/>
    <p:sldId id="299" r:id="rId26"/>
    <p:sldId id="281" r:id="rId27"/>
    <p:sldId id="278" r:id="rId28"/>
    <p:sldId id="260" r:id="rId29"/>
    <p:sldId id="261" r:id="rId30"/>
    <p:sldId id="318" r:id="rId31"/>
    <p:sldId id="320" r:id="rId32"/>
    <p:sldId id="288" r:id="rId33"/>
    <p:sldId id="321" r:id="rId34"/>
    <p:sldId id="270" r:id="rId35"/>
    <p:sldId id="273" r:id="rId36"/>
    <p:sldId id="322" r:id="rId37"/>
    <p:sldId id="293"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quizlet.com/_7s6c0o?x=1jqt&amp;i=1jjrw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7109639"/>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French TERM 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Studio 1 textbook, chapter 3</a:t>
            </a:r>
          </a:p>
          <a:p>
            <a:endParaRPr lang="en-GB" sz="2400" b="1" dirty="0">
              <a:latin typeface="Calibri" panose="020F0502020204030204" pitchFamily="34" charset="0"/>
              <a:cs typeface="Times New Roman" panose="02020603050405020304" pitchFamily="18" charset="0"/>
            </a:endParaRPr>
          </a:p>
          <a:p>
            <a:endParaRPr lang="en-US"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72946" y="4052440"/>
            <a:ext cx="1420298" cy="85999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10903" y="179161"/>
            <a:ext cx="977807" cy="72236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4751" y="1307383"/>
            <a:ext cx="6076950" cy="4095750"/>
          </a:xfrm>
          <a:prstGeom prst="rect">
            <a:avLst/>
          </a:prstGeom>
        </p:spPr>
      </p:pic>
      <p:sp>
        <p:nvSpPr>
          <p:cNvPr id="3" name="TextBox 2"/>
          <p:cNvSpPr txBox="1"/>
          <p:nvPr/>
        </p:nvSpPr>
        <p:spPr>
          <a:xfrm>
            <a:off x="1194620" y="2231873"/>
            <a:ext cx="3259394" cy="2246769"/>
          </a:xfrm>
          <a:prstGeom prst="rect">
            <a:avLst/>
          </a:prstGeom>
          <a:noFill/>
        </p:spPr>
        <p:txBody>
          <a:bodyPr wrap="square" rtlCol="0">
            <a:spAutoFit/>
          </a:bodyPr>
          <a:lstStyle/>
          <a:p>
            <a:r>
              <a:rPr lang="en-US" sz="2800" dirty="0"/>
              <a:t>Make 6 sentences using the grid. Write your sentences in French and English.</a:t>
            </a:r>
          </a:p>
          <a:p>
            <a:endParaRPr lang="en-US" sz="2800" dirty="0"/>
          </a:p>
        </p:txBody>
      </p:sp>
    </p:spTree>
    <p:extLst>
      <p:ext uri="{BB962C8B-B14F-4D97-AF65-F5344CB8AC3E}">
        <p14:creationId xmlns:p14="http://schemas.microsoft.com/office/powerpoint/2010/main" val="203178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sports words (they are in the beginner section). Make a list of any new words:</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3" name="Picture 2">
            <a:extLst>
              <a:ext uri="{FF2B5EF4-FFF2-40B4-BE49-F238E27FC236}">
                <a16:creationId xmlns:a16="http://schemas.microsoft.com/office/drawing/2014/main" xmlns="" id="{A0D30441-E0E8-4D3C-80A7-F2419D4AB4F5}"/>
              </a:ext>
            </a:extLst>
          </p:cNvPr>
          <p:cNvPicPr>
            <a:picLocks noChangeAspect="1"/>
          </p:cNvPicPr>
          <p:nvPr/>
        </p:nvPicPr>
        <p:blipFill>
          <a:blip r:embed="rId2"/>
          <a:stretch>
            <a:fillRect/>
          </a:stretch>
        </p:blipFill>
        <p:spPr>
          <a:xfrm>
            <a:off x="1337855" y="2690131"/>
            <a:ext cx="8147614" cy="3365319"/>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4728755" y="2801983"/>
            <a:ext cx="4663439"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610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4" y="232125"/>
            <a:ext cx="5157017"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w/c </a:t>
            </a:r>
            <a:r>
              <a:rPr lang="en-US" sz="2400" b="1" dirty="0" smtClean="0"/>
              <a:t>–vocab</a:t>
            </a:r>
            <a:endParaRPr lang="en-GB" sz="2400" b="1" dirty="0"/>
          </a:p>
        </p:txBody>
      </p:sp>
      <p:pic>
        <p:nvPicPr>
          <p:cNvPr id="4" name="Picture 3"/>
          <p:cNvPicPr>
            <a:picLocks noChangeAspect="1"/>
          </p:cNvPicPr>
          <p:nvPr/>
        </p:nvPicPr>
        <p:blipFill>
          <a:blip r:embed="rId2"/>
          <a:stretch>
            <a:fillRect/>
          </a:stretch>
        </p:blipFill>
        <p:spPr>
          <a:xfrm>
            <a:off x="687801" y="925483"/>
            <a:ext cx="6262818" cy="3526789"/>
          </a:xfrm>
          <a:prstGeom prst="rect">
            <a:avLst/>
          </a:prstGeom>
        </p:spPr>
      </p:pic>
      <p:pic>
        <p:nvPicPr>
          <p:cNvPr id="6" name="Picture 5"/>
          <p:cNvPicPr>
            <a:picLocks noChangeAspect="1"/>
          </p:cNvPicPr>
          <p:nvPr/>
        </p:nvPicPr>
        <p:blipFill>
          <a:blip r:embed="rId3"/>
          <a:stretch>
            <a:fillRect/>
          </a:stretch>
        </p:blipFill>
        <p:spPr>
          <a:xfrm>
            <a:off x="531047" y="4227674"/>
            <a:ext cx="7172532" cy="2428118"/>
          </a:xfrm>
          <a:prstGeom prst="rect">
            <a:avLst/>
          </a:prstGeom>
        </p:spPr>
      </p:pic>
      <p:sp>
        <p:nvSpPr>
          <p:cNvPr id="5" name="TextBox 4">
            <a:extLst>
              <a:ext uri="{FF2B5EF4-FFF2-40B4-BE49-F238E27FC236}">
                <a16:creationId xmlns:a16="http://schemas.microsoft.com/office/drawing/2014/main" xmlns="" id="{192A3810-589B-4D83-AA2E-B6A023D25022}"/>
              </a:ext>
            </a:extLst>
          </p:cNvPr>
          <p:cNvSpPr txBox="1"/>
          <p:nvPr/>
        </p:nvSpPr>
        <p:spPr>
          <a:xfrm>
            <a:off x="6585264" y="202208"/>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55008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a:t>
            </a:r>
            <a:endParaRPr lang="en-GB" sz="2400" b="1" dirty="0"/>
          </a:p>
        </p:txBody>
      </p:sp>
      <p:pic>
        <p:nvPicPr>
          <p:cNvPr id="6" name="Picture 5"/>
          <p:cNvPicPr>
            <a:picLocks noChangeAspect="1"/>
          </p:cNvPicPr>
          <p:nvPr/>
        </p:nvPicPr>
        <p:blipFill rotWithShape="1">
          <a:blip r:embed="rId4"/>
          <a:srcRect l="8657" t="24609" r="33020" b="46074"/>
          <a:stretch/>
        </p:blipFill>
        <p:spPr>
          <a:xfrm>
            <a:off x="414776" y="2492896"/>
            <a:ext cx="8496943" cy="4032448"/>
          </a:xfrm>
          <a:prstGeom prst="rect">
            <a:avLst/>
          </a:prstGeom>
        </p:spPr>
      </p:pic>
      <p:pic>
        <p:nvPicPr>
          <p:cNvPr id="7" name="08 Trac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9055" y="1374801"/>
            <a:ext cx="609600" cy="609600"/>
          </a:xfrm>
          <a:prstGeom prst="rect">
            <a:avLst/>
          </a:prstGeom>
        </p:spPr>
      </p:pic>
      <p:sp>
        <p:nvSpPr>
          <p:cNvPr id="2" name="TextBox 1"/>
          <p:cNvSpPr txBox="1"/>
          <p:nvPr/>
        </p:nvSpPr>
        <p:spPr>
          <a:xfrm>
            <a:off x="2654710" y="398206"/>
            <a:ext cx="2890684" cy="923330"/>
          </a:xfrm>
          <a:prstGeom prst="rect">
            <a:avLst/>
          </a:prstGeom>
          <a:noFill/>
        </p:spPr>
        <p:txBody>
          <a:bodyPr wrap="square" rtlCol="0">
            <a:spAutoFit/>
          </a:bodyPr>
          <a:lstStyle/>
          <a:p>
            <a:r>
              <a:rPr lang="en-US" dirty="0"/>
              <a:t>Listen to the recording and fill out the relevant information in the grid.</a:t>
            </a:r>
            <a:endParaRPr lang="en-GB" dirty="0"/>
          </a:p>
        </p:txBody>
      </p:sp>
    </p:spTree>
    <p:extLst>
      <p:ext uri="{BB962C8B-B14F-4D97-AF65-F5344CB8AC3E}">
        <p14:creationId xmlns:p14="http://schemas.microsoft.com/office/powerpoint/2010/main" val="986105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022" y="1031544"/>
            <a:ext cx="2014223" cy="4130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Try to write 3 sentences of 25 words each using the information here. Read the example to help you.</a:t>
            </a:r>
            <a:endParaRPr lang="en-GB" sz="2400" b="1" dirty="0"/>
          </a:p>
        </p:txBody>
      </p:sp>
      <p:pic>
        <p:nvPicPr>
          <p:cNvPr id="3" name="Picture 2"/>
          <p:cNvPicPr>
            <a:picLocks noChangeAspect="1"/>
          </p:cNvPicPr>
          <p:nvPr/>
        </p:nvPicPr>
        <p:blipFill>
          <a:blip r:embed="rId2"/>
          <a:stretch>
            <a:fillRect/>
          </a:stretch>
        </p:blipFill>
        <p:spPr>
          <a:xfrm>
            <a:off x="3394740" y="1031544"/>
            <a:ext cx="8380051" cy="4107118"/>
          </a:xfrm>
          <a:prstGeom prst="rect">
            <a:avLst/>
          </a:prstGeom>
        </p:spPr>
      </p:pic>
    </p:spTree>
    <p:extLst>
      <p:ext uri="{BB962C8B-B14F-4D97-AF65-F5344CB8AC3E}">
        <p14:creationId xmlns:p14="http://schemas.microsoft.com/office/powerpoint/2010/main" val="244677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weather words (they are in the beginner section). Make a list of any new words:</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5" name="Picture 4">
            <a:extLst>
              <a:ext uri="{FF2B5EF4-FFF2-40B4-BE49-F238E27FC236}">
                <a16:creationId xmlns:a16="http://schemas.microsoft.com/office/drawing/2014/main" xmlns="" id="{04545E7E-320B-43D3-AAE8-A1A93136A6A9}"/>
              </a:ext>
            </a:extLst>
          </p:cNvPr>
          <p:cNvPicPr>
            <a:picLocks noChangeAspect="1"/>
          </p:cNvPicPr>
          <p:nvPr/>
        </p:nvPicPr>
        <p:blipFill>
          <a:blip r:embed="rId2"/>
          <a:stretch>
            <a:fillRect/>
          </a:stretch>
        </p:blipFill>
        <p:spPr>
          <a:xfrm>
            <a:off x="441070" y="2533649"/>
            <a:ext cx="7955218" cy="3096441"/>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4728755" y="2801983"/>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38793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a:t>
            </a:r>
            <a:r>
              <a:rPr lang="en-US" sz="2400" b="1" dirty="0" smtClean="0"/>
              <a:t>–vocab</a:t>
            </a:r>
            <a:endParaRPr lang="en-GB" sz="2400" b="1" dirty="0"/>
          </a:p>
        </p:txBody>
      </p:sp>
      <p:pic>
        <p:nvPicPr>
          <p:cNvPr id="4" name="Picture 3"/>
          <p:cNvPicPr>
            <a:picLocks noChangeAspect="1"/>
          </p:cNvPicPr>
          <p:nvPr/>
        </p:nvPicPr>
        <p:blipFill>
          <a:blip r:embed="rId2"/>
          <a:stretch>
            <a:fillRect/>
          </a:stretch>
        </p:blipFill>
        <p:spPr>
          <a:xfrm>
            <a:off x="4106890" y="0"/>
            <a:ext cx="6556314" cy="2584040"/>
          </a:xfrm>
          <a:prstGeom prst="rect">
            <a:avLst/>
          </a:prstGeom>
        </p:spPr>
      </p:pic>
      <p:pic>
        <p:nvPicPr>
          <p:cNvPr id="5" name="Picture 4"/>
          <p:cNvPicPr>
            <a:picLocks noChangeAspect="1"/>
          </p:cNvPicPr>
          <p:nvPr/>
        </p:nvPicPr>
        <p:blipFill>
          <a:blip r:embed="rId3"/>
          <a:stretch>
            <a:fillRect/>
          </a:stretch>
        </p:blipFill>
        <p:spPr>
          <a:xfrm>
            <a:off x="4106890" y="2476952"/>
            <a:ext cx="6718425" cy="4611464"/>
          </a:xfrm>
          <a:prstGeom prst="rect">
            <a:avLst/>
          </a:prstGeom>
        </p:spPr>
      </p:pic>
      <p:sp>
        <p:nvSpPr>
          <p:cNvPr id="6" name="TextBox 5">
            <a:extLst>
              <a:ext uri="{FF2B5EF4-FFF2-40B4-BE49-F238E27FC236}">
                <a16:creationId xmlns:a16="http://schemas.microsoft.com/office/drawing/2014/main" xmlns="" id="{AC16B4A9-2875-4B43-80EF-00CBB1EBE99A}"/>
              </a:ext>
            </a:extLst>
          </p:cNvPr>
          <p:cNvSpPr txBox="1"/>
          <p:nvPr/>
        </p:nvSpPr>
        <p:spPr>
          <a:xfrm>
            <a:off x="315092" y="1279025"/>
            <a:ext cx="3238005" cy="2462213"/>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383422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3592" y="1"/>
            <a:ext cx="7543800" cy="830997"/>
          </a:xfrm>
          <a:prstGeom prst="rect">
            <a:avLst/>
          </a:prstGeom>
          <a:solidFill>
            <a:schemeClr val="accent5">
              <a:lumMod val="60000"/>
              <a:lumOff val="40000"/>
            </a:schemeClr>
          </a:solidFill>
        </p:spPr>
        <p:txBody>
          <a:bodyPr wrap="square" rtlCol="0">
            <a:spAutoFit/>
          </a:bodyPr>
          <a:lstStyle/>
          <a:p>
            <a:pPr algn="ctr"/>
            <a:r>
              <a:rPr lang="en-GB" sz="2400" b="1" dirty="0"/>
              <a:t>Put the words in the correct order in each box and translate into English.</a:t>
            </a:r>
          </a:p>
        </p:txBody>
      </p:sp>
      <p:sp>
        <p:nvSpPr>
          <p:cNvPr id="5"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a:t>
            </a:r>
            <a:endParaRPr lang="en-GB" sz="2400" b="1" dirty="0"/>
          </a:p>
        </p:txBody>
      </p:sp>
      <p:pic>
        <p:nvPicPr>
          <p:cNvPr id="4" name="Picture 3"/>
          <p:cNvPicPr>
            <a:picLocks noChangeAspect="1"/>
          </p:cNvPicPr>
          <p:nvPr/>
        </p:nvPicPr>
        <p:blipFill>
          <a:blip r:embed="rId2"/>
          <a:stretch>
            <a:fillRect/>
          </a:stretch>
        </p:blipFill>
        <p:spPr>
          <a:xfrm>
            <a:off x="1363157" y="1101222"/>
            <a:ext cx="3758877" cy="2467889"/>
          </a:xfrm>
          <a:prstGeom prst="rect">
            <a:avLst/>
          </a:prstGeom>
        </p:spPr>
      </p:pic>
      <p:pic>
        <p:nvPicPr>
          <p:cNvPr id="6" name="Picture 5"/>
          <p:cNvPicPr>
            <a:picLocks noChangeAspect="1"/>
          </p:cNvPicPr>
          <p:nvPr/>
        </p:nvPicPr>
        <p:blipFill>
          <a:blip r:embed="rId3"/>
          <a:stretch>
            <a:fillRect/>
          </a:stretch>
        </p:blipFill>
        <p:spPr>
          <a:xfrm>
            <a:off x="6549080" y="1037309"/>
            <a:ext cx="3815009" cy="2595714"/>
          </a:xfrm>
          <a:prstGeom prst="rect">
            <a:avLst/>
          </a:prstGeom>
        </p:spPr>
      </p:pic>
      <p:pic>
        <p:nvPicPr>
          <p:cNvPr id="7" name="Picture 6"/>
          <p:cNvPicPr>
            <a:picLocks noChangeAspect="1"/>
          </p:cNvPicPr>
          <p:nvPr/>
        </p:nvPicPr>
        <p:blipFill>
          <a:blip r:embed="rId4"/>
          <a:stretch>
            <a:fillRect/>
          </a:stretch>
        </p:blipFill>
        <p:spPr>
          <a:xfrm>
            <a:off x="1299923" y="3752746"/>
            <a:ext cx="3885344" cy="2817518"/>
          </a:xfrm>
          <a:prstGeom prst="rect">
            <a:avLst/>
          </a:prstGeom>
        </p:spPr>
      </p:pic>
      <p:pic>
        <p:nvPicPr>
          <p:cNvPr id="8" name="Picture 7"/>
          <p:cNvPicPr>
            <a:picLocks noChangeAspect="1"/>
          </p:cNvPicPr>
          <p:nvPr/>
        </p:nvPicPr>
        <p:blipFill>
          <a:blip r:embed="rId5"/>
          <a:stretch>
            <a:fillRect/>
          </a:stretch>
        </p:blipFill>
        <p:spPr>
          <a:xfrm>
            <a:off x="6549080" y="3752746"/>
            <a:ext cx="3776331" cy="2990696"/>
          </a:xfrm>
          <a:prstGeom prst="rect">
            <a:avLst/>
          </a:prstGeom>
        </p:spPr>
      </p:pic>
    </p:spTree>
    <p:extLst>
      <p:ext uri="{BB962C8B-B14F-4D97-AF65-F5344CB8AC3E}">
        <p14:creationId xmlns:p14="http://schemas.microsoft.com/office/powerpoint/2010/main" val="295832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6131"/>
            <a:ext cx="8954729" cy="858991"/>
          </a:xfrm>
        </p:spPr>
        <p:txBody>
          <a:bodyPr>
            <a:noAutofit/>
          </a:bodyPr>
          <a:lstStyle/>
          <a:p>
            <a:r>
              <a:rPr lang="en-US" sz="2800" dirty="0"/>
              <a:t>Read the texts and fill in the grid with the appropriate information</a:t>
            </a:r>
            <a:endParaRPr lang="en-GB" sz="2800" dirty="0"/>
          </a:p>
        </p:txBody>
      </p:sp>
      <p:pic>
        <p:nvPicPr>
          <p:cNvPr id="5" name="Content Placeholder 4"/>
          <p:cNvPicPr>
            <a:picLocks noGrp="1" noChangeAspect="1"/>
          </p:cNvPicPr>
          <p:nvPr>
            <p:ph idx="1"/>
          </p:nvPr>
        </p:nvPicPr>
        <p:blipFill>
          <a:blip r:embed="rId2"/>
          <a:stretch>
            <a:fillRect/>
          </a:stretch>
        </p:blipFill>
        <p:spPr>
          <a:xfrm>
            <a:off x="152400" y="1165122"/>
            <a:ext cx="6229350" cy="1847850"/>
          </a:xfrm>
          <a:prstGeom prst="rect">
            <a:avLst/>
          </a:prstGeom>
        </p:spPr>
      </p:pic>
      <p:sp>
        <p:nvSpPr>
          <p:cNvPr id="6" name="Text Box 8"/>
          <p:cNvSpPr txBox="1">
            <a:spLocks noChangeArrowheads="1"/>
          </p:cNvSpPr>
          <p:nvPr/>
        </p:nvSpPr>
        <p:spPr bwMode="auto">
          <a:xfrm>
            <a:off x="8260937" y="2827439"/>
            <a:ext cx="3569110" cy="16160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Hollie.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Je déteste traîner avec mes amis souvent parce que c’est ennuyeux mais de temps en temps j’adore regarder la télé avec mon chat parce que c’est amusant.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9"/>
          <p:cNvSpPr txBox="1">
            <a:spLocks noChangeArrowheads="1"/>
          </p:cNvSpPr>
          <p:nvPr/>
        </p:nvSpPr>
        <p:spPr bwMode="auto">
          <a:xfrm>
            <a:off x="8296118" y="4738482"/>
            <a:ext cx="3498748" cy="1920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Morgan.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J’aime téléphoner à mes amis tous les soirs parce que c’est intéressant et aussi j’adore écouter de la musique avec mes parents, c’est fantastique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
          <p:cNvSpPr txBox="1">
            <a:spLocks noChangeArrowheads="1"/>
          </p:cNvSpPr>
          <p:nvPr/>
        </p:nvSpPr>
        <p:spPr bwMode="auto">
          <a:xfrm>
            <a:off x="8215464" y="306131"/>
            <a:ext cx="3614583" cy="2343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Bonjour je m’appelle Rowan.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J’aime jouer au basket tout le temps avec mes amis parce que c’est super et aussi j’adore écouter de la musique tous les soirs avec mon chien parce que c’est génial !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2"/>
          <p:cNvSpPr txBox="1">
            <a:spLocks noChangeArrowheads="1"/>
          </p:cNvSpPr>
          <p:nvPr/>
        </p:nvSpPr>
        <p:spPr bwMode="auto">
          <a:xfrm>
            <a:off x="4062757" y="2319488"/>
            <a:ext cx="3644081" cy="2343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Bonjour je m’appelle Aban.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Je déteste jouer sur ma PlayStation avec mon frère parce que c’est terrible, aussi je n’aime pas regarder la télé avec mon chat tous les soirs parce que c’est ennuyeux.</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152400" y="3598245"/>
            <a:ext cx="3492218" cy="2092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dirty="0">
                <a:effectLst/>
                <a:latin typeface="Calibri" panose="020F0502020204030204" pitchFamily="34" charset="0"/>
                <a:ea typeface="Calibri" panose="020F0502020204030204" pitchFamily="34" charset="0"/>
                <a:cs typeface="Times New Roman" panose="02020603050405020304" pitchFamily="18" charset="0"/>
              </a:rPr>
              <a:t>Bonjour je m’appelle Mia.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dirty="0">
                <a:effectLst/>
                <a:latin typeface="Calibri" panose="020F0502020204030204" pitchFamily="34" charset="0"/>
                <a:ea typeface="Calibri" panose="020F0502020204030204" pitchFamily="34" charset="0"/>
                <a:cs typeface="Times New Roman" panose="02020603050405020304" pitchFamily="18" charset="0"/>
              </a:rPr>
              <a:t>Je déteste faire du sport tous les jours avec mon frère parce que c’est fatigant, mais j’adore faire les magasins avec ma sœur tous les weekends parce que c’est amusant.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p:cNvSpPr txBox="1">
            <a:spLocks noChangeArrowheads="1"/>
          </p:cNvSpPr>
          <p:nvPr/>
        </p:nvSpPr>
        <p:spPr bwMode="auto">
          <a:xfrm>
            <a:off x="4188541" y="4738482"/>
            <a:ext cx="3820445" cy="20161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Ross.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Je n’aime pas retrouver mes amis en ville souvent parce que c’est affreux, aussi je déteste jouer sur ma PlayStation le weekend avec mes parents parce que c’est ennuyeux.</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6009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3503810"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 </a:t>
            </a:r>
            <a:endParaRPr lang="en-GB" sz="2400" b="1" dirty="0"/>
          </a:p>
        </p:txBody>
      </p:sp>
      <p:sp>
        <p:nvSpPr>
          <p:cNvPr id="3" name="Title 1"/>
          <p:cNvSpPr txBox="1">
            <a:spLocks/>
          </p:cNvSpPr>
          <p:nvPr/>
        </p:nvSpPr>
        <p:spPr>
          <a:xfrm>
            <a:off x="109545" y="2601417"/>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week. Spend some time revising all of the vocab on these slides from the last 4 weeks and the high frequency words here. You could make revision flashcards/posters/ spider diagrams to help you learn.</a:t>
            </a:r>
          </a:p>
          <a:p>
            <a:endParaRPr lang="en-US" sz="2400" b="1" dirty="0"/>
          </a:p>
          <a:p>
            <a:r>
              <a:rPr lang="en-US" sz="2400" b="1" dirty="0"/>
              <a:t>There are also some revision exercises on the next few slides which you could work through.  </a:t>
            </a:r>
            <a:endParaRPr lang="en-GB" sz="2400" b="1" dirty="0"/>
          </a:p>
        </p:txBody>
      </p:sp>
      <p:pic>
        <p:nvPicPr>
          <p:cNvPr id="4" name="Picture 3"/>
          <p:cNvPicPr>
            <a:picLocks noChangeAspect="1"/>
          </p:cNvPicPr>
          <p:nvPr/>
        </p:nvPicPr>
        <p:blipFill>
          <a:blip r:embed="rId2"/>
          <a:stretch>
            <a:fillRect/>
          </a:stretch>
        </p:blipFill>
        <p:spPr>
          <a:xfrm>
            <a:off x="4904895" y="3226824"/>
            <a:ext cx="6141648" cy="2716776"/>
          </a:xfrm>
          <a:prstGeom prst="rect">
            <a:avLst/>
          </a:prstGeom>
        </p:spPr>
      </p:pic>
    </p:spTree>
    <p:extLst>
      <p:ext uri="{BB962C8B-B14F-4D97-AF65-F5344CB8AC3E}">
        <p14:creationId xmlns:p14="http://schemas.microsoft.com/office/powerpoint/2010/main" val="360692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9175" y="438910"/>
            <a:ext cx="5168626" cy="5829153"/>
          </a:xfrm>
          <a:prstGeom prst="rect">
            <a:avLst/>
          </a:prstGeom>
        </p:spPr>
      </p:pic>
    </p:spTree>
    <p:extLst>
      <p:ext uri="{BB962C8B-B14F-4D97-AF65-F5344CB8AC3E}">
        <p14:creationId xmlns:p14="http://schemas.microsoft.com/office/powerpoint/2010/main" val="297584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200F1A-0FB7-4CC2-8CC4-8149F1220B4F}"/>
              </a:ext>
            </a:extLst>
          </p:cNvPr>
          <p:cNvPicPr>
            <a:picLocks noChangeAspect="1"/>
          </p:cNvPicPr>
          <p:nvPr/>
        </p:nvPicPr>
        <p:blipFill>
          <a:blip r:embed="rId2"/>
          <a:stretch>
            <a:fillRect/>
          </a:stretch>
        </p:blipFill>
        <p:spPr>
          <a:xfrm>
            <a:off x="132889" y="0"/>
            <a:ext cx="10383893" cy="6710516"/>
          </a:xfrm>
          <a:prstGeom prst="rect">
            <a:avLst/>
          </a:prstGeom>
        </p:spPr>
      </p:pic>
      <p:pic>
        <p:nvPicPr>
          <p:cNvPr id="3" name="Picture 2">
            <a:extLst>
              <a:ext uri="{FF2B5EF4-FFF2-40B4-BE49-F238E27FC236}">
                <a16:creationId xmlns:a16="http://schemas.microsoft.com/office/drawing/2014/main" xmlns="" id="{0096F623-19E8-4E54-BAAB-356120E3677C}"/>
              </a:ext>
            </a:extLst>
          </p:cNvPr>
          <p:cNvPicPr>
            <a:picLocks noChangeAspect="1"/>
          </p:cNvPicPr>
          <p:nvPr/>
        </p:nvPicPr>
        <p:blipFill>
          <a:blip r:embed="rId3"/>
          <a:stretch>
            <a:fillRect/>
          </a:stretch>
        </p:blipFill>
        <p:spPr>
          <a:xfrm>
            <a:off x="8780360" y="0"/>
            <a:ext cx="3411640" cy="400367"/>
          </a:xfrm>
          <a:prstGeom prst="rect">
            <a:avLst/>
          </a:prstGeom>
        </p:spPr>
      </p:pic>
    </p:spTree>
    <p:extLst>
      <p:ext uri="{BB962C8B-B14F-4D97-AF65-F5344CB8AC3E}">
        <p14:creationId xmlns:p14="http://schemas.microsoft.com/office/powerpoint/2010/main" val="164470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56AFA1-6B9F-4AFB-9522-5564BD97DA6A}"/>
              </a:ext>
            </a:extLst>
          </p:cNvPr>
          <p:cNvPicPr>
            <a:picLocks noChangeAspect="1"/>
          </p:cNvPicPr>
          <p:nvPr/>
        </p:nvPicPr>
        <p:blipFill>
          <a:blip r:embed="rId2"/>
          <a:stretch>
            <a:fillRect/>
          </a:stretch>
        </p:blipFill>
        <p:spPr>
          <a:xfrm>
            <a:off x="331377" y="244731"/>
            <a:ext cx="11254718" cy="5905346"/>
          </a:xfrm>
          <a:prstGeom prst="rect">
            <a:avLst/>
          </a:prstGeom>
        </p:spPr>
      </p:pic>
    </p:spTree>
    <p:extLst>
      <p:ext uri="{BB962C8B-B14F-4D97-AF65-F5344CB8AC3E}">
        <p14:creationId xmlns:p14="http://schemas.microsoft.com/office/powerpoint/2010/main" val="427512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53F4DC-242E-4200-A8B2-41EFFE3B83D3}"/>
              </a:ext>
            </a:extLst>
          </p:cNvPr>
          <p:cNvPicPr>
            <a:picLocks noChangeAspect="1"/>
          </p:cNvPicPr>
          <p:nvPr/>
        </p:nvPicPr>
        <p:blipFill>
          <a:blip r:embed="rId2"/>
          <a:stretch>
            <a:fillRect/>
          </a:stretch>
        </p:blipFill>
        <p:spPr>
          <a:xfrm>
            <a:off x="198795" y="0"/>
            <a:ext cx="8286981" cy="5029200"/>
          </a:xfrm>
          <a:prstGeom prst="rect">
            <a:avLst/>
          </a:prstGeom>
        </p:spPr>
      </p:pic>
      <p:pic>
        <p:nvPicPr>
          <p:cNvPr id="4" name="Picture 3">
            <a:extLst>
              <a:ext uri="{FF2B5EF4-FFF2-40B4-BE49-F238E27FC236}">
                <a16:creationId xmlns:a16="http://schemas.microsoft.com/office/drawing/2014/main" xmlns="" id="{212B824C-6383-40AA-AB60-B1E6D08B4FC8}"/>
              </a:ext>
            </a:extLst>
          </p:cNvPr>
          <p:cNvPicPr>
            <a:picLocks noChangeAspect="1"/>
          </p:cNvPicPr>
          <p:nvPr/>
        </p:nvPicPr>
        <p:blipFill>
          <a:blip r:embed="rId3"/>
          <a:stretch>
            <a:fillRect/>
          </a:stretch>
        </p:blipFill>
        <p:spPr>
          <a:xfrm>
            <a:off x="4682306" y="5029200"/>
            <a:ext cx="7286625" cy="1828800"/>
          </a:xfrm>
          <a:prstGeom prst="rect">
            <a:avLst/>
          </a:prstGeom>
        </p:spPr>
      </p:pic>
    </p:spTree>
    <p:extLst>
      <p:ext uri="{BB962C8B-B14F-4D97-AF65-F5344CB8AC3E}">
        <p14:creationId xmlns:p14="http://schemas.microsoft.com/office/powerpoint/2010/main" val="260369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F90A91-2BC9-4F82-85B3-FC51AA42C821}"/>
              </a:ext>
            </a:extLst>
          </p:cNvPr>
          <p:cNvPicPr>
            <a:picLocks noChangeAspect="1"/>
          </p:cNvPicPr>
          <p:nvPr/>
        </p:nvPicPr>
        <p:blipFill>
          <a:blip r:embed="rId2"/>
          <a:stretch>
            <a:fillRect/>
          </a:stretch>
        </p:blipFill>
        <p:spPr>
          <a:xfrm>
            <a:off x="225528" y="1163433"/>
            <a:ext cx="11543970" cy="4249225"/>
          </a:xfrm>
          <a:prstGeom prst="rect">
            <a:avLst/>
          </a:prstGeom>
        </p:spPr>
      </p:pic>
    </p:spTree>
    <p:extLst>
      <p:ext uri="{BB962C8B-B14F-4D97-AF65-F5344CB8AC3E}">
        <p14:creationId xmlns:p14="http://schemas.microsoft.com/office/powerpoint/2010/main" val="1334377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1357918"/>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assessment week. Contact </a:t>
            </a:r>
            <a:r>
              <a:rPr lang="en-US" sz="2400" b="1" dirty="0" err="1"/>
              <a:t>Mrs</a:t>
            </a:r>
            <a:r>
              <a:rPr lang="en-US" sz="2400" b="1" dirty="0"/>
              <a:t> Millar for the assessment papers. Spend some time revising all of the vocab on these slides.</a:t>
            </a:r>
          </a:p>
          <a:p>
            <a:endParaRPr lang="en-US" sz="2400" b="1" dirty="0"/>
          </a:p>
          <a:p>
            <a:r>
              <a:rPr lang="en-US" sz="2400" b="1" dirty="0"/>
              <a:t>You can then read about Easter in France and make your own </a:t>
            </a:r>
            <a:r>
              <a:rPr lang="en-US" sz="2400" b="1" dirty="0" err="1"/>
              <a:t>powerpoint</a:t>
            </a:r>
            <a:r>
              <a:rPr lang="en-US" sz="2400" b="1" dirty="0"/>
              <a:t> / poster about it. </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000" y="619669"/>
            <a:ext cx="3839536" cy="492443"/>
          </a:xfrm>
          <a:prstGeom prst="rect">
            <a:avLst/>
          </a:prstGeom>
          <a:noFill/>
        </p:spPr>
        <p:txBody>
          <a:bodyPr wrap="square" rtlCol="0">
            <a:spAutoFit/>
          </a:bodyPr>
          <a:lstStyle/>
          <a:p>
            <a:r>
              <a:rPr lang="en-GB" sz="2600" b="1" u="sng" dirty="0"/>
              <a:t>WEEK 6 – </a:t>
            </a:r>
          </a:p>
        </p:txBody>
      </p:sp>
    </p:spTree>
    <p:extLst>
      <p:ext uri="{BB962C8B-B14F-4D97-AF65-F5344CB8AC3E}">
        <p14:creationId xmlns:p14="http://schemas.microsoft.com/office/powerpoint/2010/main" val="175840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F1E5601C-A162-4E3E-B5B9-B2B68315265D}"/>
              </a:ext>
            </a:extLst>
          </p:cNvPr>
          <p:cNvSpPr>
            <a:spLocks noGrp="1" noChangeArrowheads="1"/>
          </p:cNvSpPr>
          <p:nvPr>
            <p:ph type="ctrTitle"/>
          </p:nvPr>
        </p:nvSpPr>
        <p:spPr>
          <a:xfrm>
            <a:off x="2209800" y="2130426"/>
            <a:ext cx="7772400" cy="1470025"/>
          </a:xfrm>
        </p:spPr>
        <p:txBody>
          <a:bodyPr anchor="ctr"/>
          <a:lstStyle/>
          <a:p>
            <a:pPr eaLnBrk="1" hangingPunct="1"/>
            <a:r>
              <a:rPr lang="en-GB" altLang="en-US" sz="4400"/>
              <a:t>P</a:t>
            </a:r>
            <a:r>
              <a:rPr lang="en-US" altLang="en-US" sz="4400">
                <a:cs typeface="Arial" panose="020B0604020202020204" pitchFamily="34" charset="0"/>
              </a:rPr>
              <a:t>âques en France</a:t>
            </a:r>
          </a:p>
        </p:txBody>
      </p:sp>
      <p:sp>
        <p:nvSpPr>
          <p:cNvPr id="3075" name="Rectangle 3">
            <a:extLst>
              <a:ext uri="{FF2B5EF4-FFF2-40B4-BE49-F238E27FC236}">
                <a16:creationId xmlns:a16="http://schemas.microsoft.com/office/drawing/2014/main" xmlns="" id="{CAD9FF94-8B1C-4EED-AD46-EBC8E2E4C52E}"/>
              </a:ext>
            </a:extLst>
          </p:cNvPr>
          <p:cNvSpPr>
            <a:spLocks noGrp="1" noChangeArrowheads="1"/>
          </p:cNvSpPr>
          <p:nvPr>
            <p:ph type="subTitle" idx="1"/>
          </p:nvPr>
        </p:nvSpPr>
        <p:spPr>
          <a:xfrm>
            <a:off x="2895600" y="3886200"/>
            <a:ext cx="6400800" cy="1752600"/>
          </a:xfrm>
        </p:spPr>
        <p:txBody>
          <a:bodyPr/>
          <a:lstStyle/>
          <a:p>
            <a:pPr eaLnBrk="1" hangingPunct="1"/>
            <a:r>
              <a:rPr lang="en-GB" altLang="en-US" sz="3200"/>
              <a:t>Learning objective:</a:t>
            </a:r>
          </a:p>
          <a:p>
            <a:pPr eaLnBrk="1" hangingPunct="1"/>
            <a:r>
              <a:rPr lang="en-GB" altLang="en-US" sz="3200"/>
              <a:t>Today, we are learning about Easter in France</a:t>
            </a:r>
            <a:endParaRPr lang="en-US" altLang="en-US" sz="3200"/>
          </a:p>
        </p:txBody>
      </p:sp>
      <p:pic>
        <p:nvPicPr>
          <p:cNvPr id="3076" name="Picture 10" descr="MCj04361850000[1]">
            <a:extLst>
              <a:ext uri="{FF2B5EF4-FFF2-40B4-BE49-F238E27FC236}">
                <a16:creationId xmlns:a16="http://schemas.microsoft.com/office/drawing/2014/main" xmlns="" id="{F30B6FDD-82E5-44FF-861F-B78299FFD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MCj04361850000[1]">
            <a:extLst>
              <a:ext uri="{FF2B5EF4-FFF2-40B4-BE49-F238E27FC236}">
                <a16:creationId xmlns:a16="http://schemas.microsoft.com/office/drawing/2014/main" xmlns="" id="{3607F4A4-CDB1-4DBE-8BE9-04E569067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5875338"/>
            <a:ext cx="313213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MCj04361850000[1]">
            <a:extLst>
              <a:ext uri="{FF2B5EF4-FFF2-40B4-BE49-F238E27FC236}">
                <a16:creationId xmlns:a16="http://schemas.microsoft.com/office/drawing/2014/main" xmlns="" id="{093AAE4E-7450-4C2D-B2CA-BB3F2E0C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8" descr="MCj04361850000[1]">
            <a:extLst>
              <a:ext uri="{FF2B5EF4-FFF2-40B4-BE49-F238E27FC236}">
                <a16:creationId xmlns:a16="http://schemas.microsoft.com/office/drawing/2014/main" xmlns="" id="{F8CEAC80-1C86-48B1-BC29-357FE653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descr="MCj04361850000[1]">
            <a:extLst>
              <a:ext uri="{FF2B5EF4-FFF2-40B4-BE49-F238E27FC236}">
                <a16:creationId xmlns:a16="http://schemas.microsoft.com/office/drawing/2014/main" xmlns="" id="{10BB703A-1603-41FA-A999-E0EC4A716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9"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descr="MCj04361850000[1]">
            <a:extLst>
              <a:ext uri="{FF2B5EF4-FFF2-40B4-BE49-F238E27FC236}">
                <a16:creationId xmlns:a16="http://schemas.microsoft.com/office/drawing/2014/main" xmlns="" id="{822B5664-C746-444A-94A5-D678BE52E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
            <a:ext cx="31321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EC98F683-F8F2-4D86-9851-13D69E83F5A8}"/>
              </a:ext>
            </a:extLst>
          </p:cNvPr>
          <p:cNvSpPr>
            <a:spLocks noGrp="1" noChangeArrowheads="1"/>
          </p:cNvSpPr>
          <p:nvPr>
            <p:ph type="title"/>
          </p:nvPr>
        </p:nvSpPr>
        <p:spPr>
          <a:xfrm>
            <a:off x="473142" y="-248194"/>
            <a:ext cx="10515600" cy="1325563"/>
          </a:xfrm>
        </p:spPr>
        <p:txBody>
          <a:bodyPr/>
          <a:lstStyle/>
          <a:p>
            <a:pPr eaLnBrk="1" hangingPunct="1"/>
            <a:r>
              <a:rPr lang="en-GB" altLang="en-US" b="1" dirty="0"/>
              <a:t>Le </a:t>
            </a:r>
            <a:r>
              <a:rPr lang="en-GB" altLang="en-US" b="1" dirty="0" err="1"/>
              <a:t>carnaval</a:t>
            </a:r>
            <a:endParaRPr lang="en-US" altLang="en-US" b="1" dirty="0"/>
          </a:p>
        </p:txBody>
      </p:sp>
      <p:sp>
        <p:nvSpPr>
          <p:cNvPr id="4099" name="Rectangle 4">
            <a:extLst>
              <a:ext uri="{FF2B5EF4-FFF2-40B4-BE49-F238E27FC236}">
                <a16:creationId xmlns:a16="http://schemas.microsoft.com/office/drawing/2014/main" xmlns="" id="{7C14A593-B55E-446D-A2BD-054F6F83EE11}"/>
              </a:ext>
            </a:extLst>
          </p:cNvPr>
          <p:cNvSpPr>
            <a:spLocks noGrp="1" noChangeArrowheads="1"/>
          </p:cNvSpPr>
          <p:nvPr>
            <p:ph type="body" sz="half" idx="1"/>
          </p:nvPr>
        </p:nvSpPr>
        <p:spPr>
          <a:xfrm>
            <a:off x="473142" y="914401"/>
            <a:ext cx="4978400" cy="3960812"/>
          </a:xfrm>
        </p:spPr>
        <p:txBody>
          <a:bodyPr/>
          <a:lstStyle/>
          <a:p>
            <a:pPr eaLnBrk="1" hangingPunct="1">
              <a:lnSpc>
                <a:spcPct val="90000"/>
              </a:lnSpc>
            </a:pPr>
            <a:r>
              <a:rPr lang="en-US" altLang="en-US" dirty="0"/>
              <a:t>Carnival is the festive season immediately before Lent.</a:t>
            </a:r>
          </a:p>
          <a:p>
            <a:pPr eaLnBrk="1" hangingPunct="1">
              <a:lnSpc>
                <a:spcPct val="90000"/>
              </a:lnSpc>
            </a:pPr>
            <a:r>
              <a:rPr lang="en-US" altLang="en-US" dirty="0"/>
              <a:t>During carnival, there are parades and street parties. People dress up.</a:t>
            </a:r>
          </a:p>
        </p:txBody>
      </p:sp>
      <p:pic>
        <p:nvPicPr>
          <p:cNvPr id="4100" name="Picture 11" descr="carnaval--venitien-2008-11">
            <a:extLst>
              <a:ext uri="{FF2B5EF4-FFF2-40B4-BE49-F238E27FC236}">
                <a16:creationId xmlns:a16="http://schemas.microsoft.com/office/drawing/2014/main" xmlns="" id="{9060D4F2-9FC6-4ACE-B970-D048D81E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0"/>
            <a:ext cx="2968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arnaval">
            <a:extLst>
              <a:ext uri="{FF2B5EF4-FFF2-40B4-BE49-F238E27FC236}">
                <a16:creationId xmlns:a16="http://schemas.microsoft.com/office/drawing/2014/main" xmlns="" id="{45443749-08F8-4CD4-BD1F-4A1837323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381" y="3665855"/>
            <a:ext cx="4025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11AD5E3A-3906-4AE0-B665-6BCC13B95144}"/>
              </a:ext>
            </a:extLst>
          </p:cNvPr>
          <p:cNvSpPr txBox="1">
            <a:spLocks noChangeArrowheads="1"/>
          </p:cNvSpPr>
          <p:nvPr/>
        </p:nvSpPr>
        <p:spPr>
          <a:xfrm>
            <a:off x="1858598" y="4000047"/>
            <a:ext cx="4038600"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In the city of Nice, in the south of France, there is a very famous carnival every year.</a:t>
            </a:r>
          </a:p>
          <a:p>
            <a:r>
              <a:rPr lang="en-US" altLang="en-US"/>
              <a:t>In fact, it is the original </a:t>
            </a:r>
            <a:r>
              <a:rPr lang="en-US" altLang="en-US" i="1"/>
              <a:t>Mardi Gras</a:t>
            </a:r>
            <a:r>
              <a:rPr lang="en-US" altLang="en-US"/>
              <a:t> carnival and the oldest in the world!</a:t>
            </a:r>
            <a:endParaRPr lang="en-US" altLang="en-US" dirty="0"/>
          </a:p>
        </p:txBody>
      </p:sp>
      <p:sp>
        <p:nvSpPr>
          <p:cNvPr id="7" name="Rectangle 2">
            <a:extLst>
              <a:ext uri="{FF2B5EF4-FFF2-40B4-BE49-F238E27FC236}">
                <a16:creationId xmlns:a16="http://schemas.microsoft.com/office/drawing/2014/main" xmlns="" id="{9471E9F5-5401-410F-9F9D-C5E5558710DC}"/>
              </a:ext>
            </a:extLst>
          </p:cNvPr>
          <p:cNvSpPr txBox="1">
            <a:spLocks noChangeArrowheads="1"/>
          </p:cNvSpPr>
          <p:nvPr/>
        </p:nvSpPr>
        <p:spPr>
          <a:xfrm>
            <a:off x="649662" y="30030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t>Le Carnaval de Nice</a:t>
            </a:r>
            <a:endParaRPr lang="en-US" altLang="en-US"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xmlns="" id="{9C60720C-CB1E-4831-B329-B8C8E18ED78E}"/>
              </a:ext>
            </a:extLst>
          </p:cNvPr>
          <p:cNvSpPr>
            <a:spLocks noGrp="1" noChangeArrowheads="1"/>
          </p:cNvSpPr>
          <p:nvPr>
            <p:ph type="title"/>
          </p:nvPr>
        </p:nvSpPr>
        <p:spPr/>
        <p:txBody>
          <a:bodyPr/>
          <a:lstStyle/>
          <a:p>
            <a:pPr eaLnBrk="1" hangingPunct="1"/>
            <a:r>
              <a:rPr lang="en-GB" altLang="en-US" b="1"/>
              <a:t>Le Carnaval de Nice</a:t>
            </a:r>
            <a:endParaRPr lang="en-US" altLang="en-US" b="1"/>
          </a:p>
        </p:txBody>
      </p:sp>
      <p:sp>
        <p:nvSpPr>
          <p:cNvPr id="6147" name="Rectangle 3">
            <a:extLst>
              <a:ext uri="{FF2B5EF4-FFF2-40B4-BE49-F238E27FC236}">
                <a16:creationId xmlns:a16="http://schemas.microsoft.com/office/drawing/2014/main" xmlns="" id="{5A9697DD-0029-4D30-8748-3A47E0B7D88B}"/>
              </a:ext>
            </a:extLst>
          </p:cNvPr>
          <p:cNvSpPr>
            <a:spLocks noGrp="1" noChangeArrowheads="1"/>
          </p:cNvSpPr>
          <p:nvPr>
            <p:ph type="body" sz="half" idx="1"/>
          </p:nvPr>
        </p:nvSpPr>
        <p:spPr>
          <a:xfrm>
            <a:off x="1981200" y="1341439"/>
            <a:ext cx="8218488" cy="4784725"/>
          </a:xfrm>
        </p:spPr>
        <p:txBody>
          <a:bodyPr/>
          <a:lstStyle/>
          <a:p>
            <a:pPr eaLnBrk="1" hangingPunct="1"/>
            <a:r>
              <a:rPr lang="en-US" altLang="en-US"/>
              <a:t>During the two weeks leading up to Mardi Gras, there are street parties, parades, shows, concerts, fireworks and general merry-making!</a:t>
            </a:r>
          </a:p>
          <a:p>
            <a:pPr eaLnBrk="1" hangingPunct="1"/>
            <a:r>
              <a:rPr lang="en-US" altLang="en-US"/>
              <a:t>People wear fancy-dress.</a:t>
            </a:r>
          </a:p>
        </p:txBody>
      </p:sp>
      <p:pic>
        <p:nvPicPr>
          <p:cNvPr id="6148" name="Picture 22" descr="carnaval-nice-anniversaire">
            <a:extLst>
              <a:ext uri="{FF2B5EF4-FFF2-40B4-BE49-F238E27FC236}">
                <a16:creationId xmlns:a16="http://schemas.microsoft.com/office/drawing/2014/main" xmlns="" id="{80BB2061-20A7-41F6-AA2C-48DDA263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335756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0CFEEFB2-C47A-4502-BC01-0376951554C7}"/>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8195" name="Rectangle 3">
            <a:extLst>
              <a:ext uri="{FF2B5EF4-FFF2-40B4-BE49-F238E27FC236}">
                <a16:creationId xmlns:a16="http://schemas.microsoft.com/office/drawing/2014/main" xmlns="" id="{6417C0C2-86EC-4C91-B6A8-798C61265EF9}"/>
              </a:ext>
            </a:extLst>
          </p:cNvPr>
          <p:cNvSpPr>
            <a:spLocks noGrp="1" noChangeArrowheads="1"/>
          </p:cNvSpPr>
          <p:nvPr>
            <p:ph type="body" sz="half" idx="1"/>
          </p:nvPr>
        </p:nvSpPr>
        <p:spPr>
          <a:xfrm>
            <a:off x="3757748" y="365125"/>
            <a:ext cx="5194300" cy="4525963"/>
          </a:xfrm>
        </p:spPr>
        <p:txBody>
          <a:bodyPr/>
          <a:lstStyle/>
          <a:p>
            <a:pPr eaLnBrk="1" hangingPunct="1"/>
            <a:r>
              <a:rPr lang="en-US" altLang="en-US" dirty="0"/>
              <a:t>The carnival period finishes with </a:t>
            </a:r>
            <a:r>
              <a:rPr lang="en-US" altLang="en-US" i="1" dirty="0"/>
              <a:t>Mardi Gras</a:t>
            </a:r>
            <a:r>
              <a:rPr lang="en-US" altLang="en-US" b="1" dirty="0"/>
              <a:t>.</a:t>
            </a:r>
            <a:r>
              <a:rPr lang="en-US" altLang="en-US" dirty="0"/>
              <a:t>  It actually means ‘Fat Tuesday' and it is known as Shrove Tuesday in English.</a:t>
            </a:r>
          </a:p>
          <a:p>
            <a:pPr eaLnBrk="1" hangingPunct="1"/>
            <a:r>
              <a:rPr lang="en-US" altLang="en-US" dirty="0"/>
              <a:t>It is the last day when you can eat everything you like before the fasting period of Lent. </a:t>
            </a:r>
          </a:p>
        </p:txBody>
      </p:sp>
      <p:pic>
        <p:nvPicPr>
          <p:cNvPr id="8196" name="Picture 6" descr="MardiGrasJester">
            <a:extLst>
              <a:ext uri="{FF2B5EF4-FFF2-40B4-BE49-F238E27FC236}">
                <a16:creationId xmlns:a16="http://schemas.microsoft.com/office/drawing/2014/main" xmlns="" id="{2BBEC6E8-308D-4D5B-A507-841400CE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450" y="250825"/>
            <a:ext cx="2667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hotos-carnaval-6">
            <a:extLst>
              <a:ext uri="{FF2B5EF4-FFF2-40B4-BE49-F238E27FC236}">
                <a16:creationId xmlns:a16="http://schemas.microsoft.com/office/drawing/2014/main" xmlns="" id="{C353CC54-D150-4B31-B70B-70EFC9C59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4" y="4358143"/>
            <a:ext cx="31670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BCF01457-D109-461C-A507-F069E42B2B38}"/>
              </a:ext>
            </a:extLst>
          </p:cNvPr>
          <p:cNvSpPr txBox="1">
            <a:spLocks noChangeArrowheads="1"/>
          </p:cNvSpPr>
          <p:nvPr/>
        </p:nvSpPr>
        <p:spPr>
          <a:xfrm>
            <a:off x="4606789" y="4085318"/>
            <a:ext cx="3960812" cy="4065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Children often celebrate </a:t>
            </a:r>
            <a:r>
              <a:rPr lang="en-GB" altLang="en-US" i="1"/>
              <a:t>Carnaval</a:t>
            </a:r>
            <a:r>
              <a:rPr lang="en-GB" altLang="en-US"/>
              <a:t> and </a:t>
            </a:r>
            <a:r>
              <a:rPr lang="en-GB" altLang="en-US" i="1"/>
              <a:t>Mardi Gras </a:t>
            </a:r>
            <a:r>
              <a:rPr lang="en-GB" altLang="en-US"/>
              <a:t>together.</a:t>
            </a:r>
          </a:p>
          <a:p>
            <a:r>
              <a:rPr lang="en-GB" altLang="en-US"/>
              <a:t>They can dress up to go to school or wear a mask.</a:t>
            </a:r>
            <a:endParaRPr lang="en-GB"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xmlns="" id="{EAD4B8F3-C6E4-41EE-8003-D2B5CA57A1BB}"/>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10243" name="Rectangle 3">
            <a:extLst>
              <a:ext uri="{FF2B5EF4-FFF2-40B4-BE49-F238E27FC236}">
                <a16:creationId xmlns:a16="http://schemas.microsoft.com/office/drawing/2014/main" xmlns="" id="{292660ED-36A3-4DC1-B326-5AB1A10E644E}"/>
              </a:ext>
            </a:extLst>
          </p:cNvPr>
          <p:cNvSpPr>
            <a:spLocks noGrp="1" noChangeArrowheads="1"/>
          </p:cNvSpPr>
          <p:nvPr>
            <p:ph type="body" sz="half" idx="1"/>
          </p:nvPr>
        </p:nvSpPr>
        <p:spPr>
          <a:xfrm>
            <a:off x="1981200" y="1628776"/>
            <a:ext cx="4978400" cy="4824413"/>
          </a:xfrm>
        </p:spPr>
        <p:txBody>
          <a:bodyPr/>
          <a:lstStyle/>
          <a:p>
            <a:pPr eaLnBrk="1" hangingPunct="1"/>
            <a:r>
              <a:rPr lang="en-US" altLang="en-US"/>
              <a:t>On Mardi Gras, French people traditionally eat doughnuts (</a:t>
            </a:r>
            <a:r>
              <a:rPr lang="en-US" altLang="en-US" i="1"/>
              <a:t>les beignets</a:t>
            </a:r>
            <a:r>
              <a:rPr lang="en-US" altLang="en-US"/>
              <a:t>) or pancakes (</a:t>
            </a:r>
            <a:r>
              <a:rPr lang="en-US" altLang="en-US" i="1"/>
              <a:t>les crêpes</a:t>
            </a:r>
            <a:r>
              <a:rPr lang="en-US" altLang="en-US"/>
              <a:t>).</a:t>
            </a:r>
          </a:p>
          <a:p>
            <a:pPr eaLnBrk="1" hangingPunct="1"/>
            <a:r>
              <a:rPr lang="en-US" altLang="en-US"/>
              <a:t>These are the traditional food of Mardi Gras because they are a good way to use up all the extra flour, eggs and butter that should not be eaten during Lent. </a:t>
            </a:r>
          </a:p>
        </p:txBody>
      </p:sp>
      <p:pic>
        <p:nvPicPr>
          <p:cNvPr id="10244" name="Picture 7" descr="dscn3016">
            <a:extLst>
              <a:ext uri="{FF2B5EF4-FFF2-40B4-BE49-F238E27FC236}">
                <a16:creationId xmlns:a16="http://schemas.microsoft.com/office/drawing/2014/main" xmlns="" id="{9744BAF8-807F-4BCA-A9C3-C024419F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41287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crepes">
            <a:extLst>
              <a:ext uri="{FF2B5EF4-FFF2-40B4-BE49-F238E27FC236}">
                <a16:creationId xmlns:a16="http://schemas.microsoft.com/office/drawing/2014/main" xmlns="" id="{68A49ECB-F352-4019-8D0A-4D60AD1BE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3644901"/>
            <a:ext cx="26225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 </a:t>
            </a:r>
            <a:r>
              <a:rPr lang="en-US" sz="2400" b="1" dirty="0" smtClean="0"/>
              <a:t>–vocab</a:t>
            </a:r>
            <a:endParaRPr lang="en-GB" sz="2400" b="1" dirty="0"/>
          </a:p>
        </p:txBody>
      </p:sp>
      <p:pic>
        <p:nvPicPr>
          <p:cNvPr id="2" name="Picture 1"/>
          <p:cNvPicPr>
            <a:picLocks noChangeAspect="1"/>
          </p:cNvPicPr>
          <p:nvPr/>
        </p:nvPicPr>
        <p:blipFill>
          <a:blip r:embed="rId2"/>
          <a:stretch>
            <a:fillRect/>
          </a:stretch>
        </p:blipFill>
        <p:spPr>
          <a:xfrm>
            <a:off x="1606732" y="2100692"/>
            <a:ext cx="9668128" cy="4420680"/>
          </a:xfrm>
          <a:prstGeom prst="rect">
            <a:avLst/>
          </a:prstGeom>
        </p:spPr>
      </p:pic>
      <p:sp>
        <p:nvSpPr>
          <p:cNvPr id="4" name="TextBox 3">
            <a:extLst>
              <a:ext uri="{FF2B5EF4-FFF2-40B4-BE49-F238E27FC236}">
                <a16:creationId xmlns:a16="http://schemas.microsoft.com/office/drawing/2014/main" xmlns="" id="{AF938416-C258-4B2B-8516-E55370D8C461}"/>
              </a:ext>
            </a:extLst>
          </p:cNvPr>
          <p:cNvSpPr txBox="1"/>
          <p:nvPr/>
        </p:nvSpPr>
        <p:spPr>
          <a:xfrm>
            <a:off x="3517491" y="246639"/>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15826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xmlns="" id="{D34B5484-208B-4FC0-993E-AAE61453170F}"/>
              </a:ext>
            </a:extLst>
          </p:cNvPr>
          <p:cNvSpPr>
            <a:spLocks noGrp="1" noChangeArrowheads="1"/>
          </p:cNvSpPr>
          <p:nvPr>
            <p:ph type="title"/>
          </p:nvPr>
        </p:nvSpPr>
        <p:spPr/>
        <p:txBody>
          <a:bodyPr/>
          <a:lstStyle/>
          <a:p>
            <a:pPr eaLnBrk="1" hangingPunct="1"/>
            <a:r>
              <a:rPr lang="en-GB" altLang="en-US" b="1"/>
              <a:t>Les processions</a:t>
            </a:r>
            <a:endParaRPr lang="en-US" altLang="en-US" b="1">
              <a:cs typeface="Arial" panose="020B0604020202020204" pitchFamily="34" charset="0"/>
            </a:endParaRPr>
          </a:p>
        </p:txBody>
      </p:sp>
      <p:sp>
        <p:nvSpPr>
          <p:cNvPr id="16387" name="Rectangle 3">
            <a:extLst>
              <a:ext uri="{FF2B5EF4-FFF2-40B4-BE49-F238E27FC236}">
                <a16:creationId xmlns:a16="http://schemas.microsoft.com/office/drawing/2014/main" xmlns="" id="{DFAB8F45-60DD-4141-8DEC-E0555F7B27EA}"/>
              </a:ext>
            </a:extLst>
          </p:cNvPr>
          <p:cNvSpPr>
            <a:spLocks noGrp="1" noChangeArrowheads="1"/>
          </p:cNvSpPr>
          <p:nvPr>
            <p:ph type="body" idx="1"/>
          </p:nvPr>
        </p:nvSpPr>
        <p:spPr>
          <a:xfrm>
            <a:off x="1981200" y="1628775"/>
            <a:ext cx="8229600" cy="4497388"/>
          </a:xfrm>
        </p:spPr>
        <p:txBody>
          <a:bodyPr/>
          <a:lstStyle/>
          <a:p>
            <a:pPr eaLnBrk="1" hangingPunct="1"/>
            <a:r>
              <a:rPr lang="en-US" altLang="en-US"/>
              <a:t>There are lots of processions and religious parades in towns.  </a:t>
            </a:r>
            <a:br>
              <a:rPr lang="en-US" altLang="en-US"/>
            </a:br>
            <a:endParaRPr lang="en-US" altLang="en-US"/>
          </a:p>
        </p:txBody>
      </p:sp>
      <p:pic>
        <p:nvPicPr>
          <p:cNvPr id="16388" name="Picture 7" descr="fete-dieu">
            <a:extLst>
              <a:ext uri="{FF2B5EF4-FFF2-40B4-BE49-F238E27FC236}">
                <a16:creationId xmlns:a16="http://schemas.microsoft.com/office/drawing/2014/main" xmlns="" id="{94BB536E-AA57-4AC6-B7FE-FD1E77CB96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3068638"/>
            <a:ext cx="38163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main">
            <a:extLst>
              <a:ext uri="{FF2B5EF4-FFF2-40B4-BE49-F238E27FC236}">
                <a16:creationId xmlns:a16="http://schemas.microsoft.com/office/drawing/2014/main" xmlns="" id="{0484306D-E003-4789-A968-DE71FC10A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933825"/>
            <a:ext cx="4152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xmlns="" id="{4B726A02-8A3A-456D-92C2-0E3EB5582B73}"/>
              </a:ext>
            </a:extLst>
          </p:cNvPr>
          <p:cNvSpPr>
            <a:spLocks noGrp="1" noChangeArrowheads="1"/>
          </p:cNvSpPr>
          <p:nvPr>
            <p:ph type="title"/>
          </p:nvPr>
        </p:nvSpPr>
        <p:spPr/>
        <p:txBody>
          <a:bodyPr/>
          <a:lstStyle/>
          <a:p>
            <a:pPr eaLnBrk="1" hangingPunct="1"/>
            <a:r>
              <a:rPr lang="en-GB" altLang="en-US" b="1"/>
              <a:t>Le dimanche de P</a:t>
            </a:r>
            <a:r>
              <a:rPr lang="en-US" altLang="en-US" b="1">
                <a:cs typeface="Arial" panose="020B0604020202020204" pitchFamily="34" charset="0"/>
              </a:rPr>
              <a:t>âques</a:t>
            </a:r>
          </a:p>
        </p:txBody>
      </p:sp>
      <p:sp>
        <p:nvSpPr>
          <p:cNvPr id="20483" name="Rectangle 3">
            <a:extLst>
              <a:ext uri="{FF2B5EF4-FFF2-40B4-BE49-F238E27FC236}">
                <a16:creationId xmlns:a16="http://schemas.microsoft.com/office/drawing/2014/main" xmlns="" id="{64917690-6F17-452E-AC07-9DF09F6EFC18}"/>
              </a:ext>
            </a:extLst>
          </p:cNvPr>
          <p:cNvSpPr>
            <a:spLocks noGrp="1" noChangeArrowheads="1"/>
          </p:cNvSpPr>
          <p:nvPr>
            <p:ph type="body" sz="half" idx="1"/>
          </p:nvPr>
        </p:nvSpPr>
        <p:spPr>
          <a:xfrm>
            <a:off x="1774826" y="1628776"/>
            <a:ext cx="3744913" cy="4824413"/>
          </a:xfrm>
        </p:spPr>
        <p:txBody>
          <a:bodyPr/>
          <a:lstStyle/>
          <a:p>
            <a:pPr eaLnBrk="1" hangingPunct="1">
              <a:lnSpc>
                <a:spcPct val="90000"/>
              </a:lnSpc>
            </a:pPr>
            <a:r>
              <a:rPr lang="en-US" altLang="en-US"/>
              <a:t>Early on the morning of Easter Sunday , the Easter bells (</a:t>
            </a:r>
            <a:r>
              <a:rPr lang="en-US" altLang="en-US" i="1"/>
              <a:t>les cloches de Pâques</a:t>
            </a:r>
            <a:r>
              <a:rPr lang="en-US" altLang="en-US"/>
              <a:t>) fly back to France!</a:t>
            </a:r>
          </a:p>
          <a:p>
            <a:pPr eaLnBrk="1" hangingPunct="1">
              <a:lnSpc>
                <a:spcPct val="90000"/>
              </a:lnSpc>
            </a:pPr>
            <a:r>
              <a:rPr lang="en-US" altLang="en-US"/>
              <a:t>They drop chocolate eggs, chickens, bells and bunnies in the gardens of the French towns.</a:t>
            </a:r>
          </a:p>
        </p:txBody>
      </p:sp>
      <p:pic>
        <p:nvPicPr>
          <p:cNvPr id="20484" name="Picture 8" descr="chocolat-poule-180">
            <a:extLst>
              <a:ext uri="{FF2B5EF4-FFF2-40B4-BE49-F238E27FC236}">
                <a16:creationId xmlns:a16="http://schemas.microsoft.com/office/drawing/2014/main" xmlns="" id="{20BF711B-F600-45A5-A670-8C1EE69ED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6" y="1871663"/>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2768162bskjr_1350">
            <a:extLst>
              <a:ext uri="{FF2B5EF4-FFF2-40B4-BE49-F238E27FC236}">
                <a16:creationId xmlns:a16="http://schemas.microsoft.com/office/drawing/2014/main" xmlns="" id="{6C996CDA-A64B-4110-B79E-CF00B248D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2768172stjuk_1350">
            <a:extLst>
              <a:ext uri="{FF2B5EF4-FFF2-40B4-BE49-F238E27FC236}">
                <a16:creationId xmlns:a16="http://schemas.microsoft.com/office/drawing/2014/main" xmlns="" id="{A2A91442-DB72-4B20-BF92-5F383F387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1" y="1844676"/>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2882-0w300h300_Oeuf_Paques_Chocolat_Lait_Venezuela">
            <a:extLst>
              <a:ext uri="{FF2B5EF4-FFF2-40B4-BE49-F238E27FC236}">
                <a16:creationId xmlns:a16="http://schemas.microsoft.com/office/drawing/2014/main" xmlns="" id="{B074A1FD-AF20-4542-8549-6CC137ED9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B1AA6D72-8D3A-4B4E-B508-C34908052457}"/>
              </a:ext>
            </a:extLst>
          </p:cNvPr>
          <p:cNvSpPr>
            <a:spLocks noGrp="1" noChangeArrowheads="1"/>
          </p:cNvSpPr>
          <p:nvPr>
            <p:ph type="title"/>
          </p:nvPr>
        </p:nvSpPr>
        <p:spPr/>
        <p:txBody>
          <a:bodyPr/>
          <a:lstStyle/>
          <a:p>
            <a:pPr eaLnBrk="1" hangingPunct="1"/>
            <a:r>
              <a:rPr lang="en-US" altLang="en-US" b="1"/>
              <a:t>La chasse aux œufs</a:t>
            </a:r>
          </a:p>
        </p:txBody>
      </p:sp>
      <p:sp>
        <p:nvSpPr>
          <p:cNvPr id="21507" name="Rectangle 4">
            <a:extLst>
              <a:ext uri="{FF2B5EF4-FFF2-40B4-BE49-F238E27FC236}">
                <a16:creationId xmlns:a16="http://schemas.microsoft.com/office/drawing/2014/main" xmlns="" id="{5A7ABFFA-43C6-4740-BE37-0B2CBAFF1C24}"/>
              </a:ext>
            </a:extLst>
          </p:cNvPr>
          <p:cNvSpPr>
            <a:spLocks noGrp="1" noChangeArrowheads="1"/>
          </p:cNvSpPr>
          <p:nvPr>
            <p:ph type="body" sz="half" idx="1"/>
          </p:nvPr>
        </p:nvSpPr>
        <p:spPr>
          <a:xfrm>
            <a:off x="1981200" y="1600200"/>
            <a:ext cx="4038600" cy="4781550"/>
          </a:xfrm>
        </p:spPr>
        <p:txBody>
          <a:bodyPr/>
          <a:lstStyle/>
          <a:p>
            <a:pPr eaLnBrk="1" hangingPunct="1">
              <a:lnSpc>
                <a:spcPct val="90000"/>
              </a:lnSpc>
            </a:pPr>
            <a:r>
              <a:rPr lang="en-US" altLang="en-US" dirty="0"/>
              <a:t>In the morning, the children awake very excited because it is time to search for the chocolate egg hunt (</a:t>
            </a:r>
            <a:r>
              <a:rPr lang="en-US" altLang="en-US" i="1" dirty="0"/>
              <a:t>la chasse aux </a:t>
            </a:r>
            <a:r>
              <a:rPr lang="en-US" altLang="en-US" i="1" dirty="0" err="1"/>
              <a:t>œufs</a:t>
            </a:r>
            <a:r>
              <a:rPr lang="en-US" altLang="en-US" dirty="0"/>
              <a:t>).</a:t>
            </a:r>
          </a:p>
          <a:p>
            <a:pPr marL="0" indent="0" eaLnBrk="1" hangingPunct="1">
              <a:lnSpc>
                <a:spcPct val="90000"/>
              </a:lnSpc>
              <a:buNone/>
            </a:pPr>
            <a:r>
              <a:rPr lang="en-US" altLang="en-US" dirty="0"/>
              <a:t/>
            </a:r>
            <a:br>
              <a:rPr lang="en-US" altLang="en-US" dirty="0"/>
            </a:br>
            <a:endParaRPr lang="en-US" altLang="en-US" dirty="0"/>
          </a:p>
        </p:txBody>
      </p:sp>
      <p:pic>
        <p:nvPicPr>
          <p:cNvPr id="21508" name="Picture 7" descr="CIMG3337">
            <a:extLst>
              <a:ext uri="{FF2B5EF4-FFF2-40B4-BE49-F238E27FC236}">
                <a16:creationId xmlns:a16="http://schemas.microsoft.com/office/drawing/2014/main" xmlns="" id="{519825EB-6E5D-4BAF-89D1-2F2A535C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726" y="1628775"/>
            <a:ext cx="3349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BB7BC8DE-968E-4639-A88A-08A072357A3E}"/>
              </a:ext>
            </a:extLst>
          </p:cNvPr>
          <p:cNvSpPr>
            <a:spLocks noGrp="1" noChangeArrowheads="1"/>
          </p:cNvSpPr>
          <p:nvPr>
            <p:ph type="title"/>
          </p:nvPr>
        </p:nvSpPr>
        <p:spPr/>
        <p:txBody>
          <a:bodyPr/>
          <a:lstStyle/>
          <a:p>
            <a:pPr eaLnBrk="1" hangingPunct="1"/>
            <a:r>
              <a:rPr lang="en-GB" altLang="en-US" b="1"/>
              <a:t>Les </a:t>
            </a:r>
            <a:r>
              <a:rPr lang="en-US" altLang="en-US" b="1">
                <a:cs typeface="Arial" panose="020B0604020202020204" pitchFamily="34" charset="0"/>
              </a:rPr>
              <a:t>œufs de Pâques</a:t>
            </a:r>
            <a:endParaRPr lang="en-US" altLang="en-US" b="1"/>
          </a:p>
        </p:txBody>
      </p:sp>
      <p:sp>
        <p:nvSpPr>
          <p:cNvPr id="22531" name="Rectangle 3">
            <a:extLst>
              <a:ext uri="{FF2B5EF4-FFF2-40B4-BE49-F238E27FC236}">
                <a16:creationId xmlns:a16="http://schemas.microsoft.com/office/drawing/2014/main" xmlns="" id="{F0C59005-3742-4ED7-B5C1-2615B72E6053}"/>
              </a:ext>
            </a:extLst>
          </p:cNvPr>
          <p:cNvSpPr>
            <a:spLocks noGrp="1" noChangeArrowheads="1"/>
          </p:cNvSpPr>
          <p:nvPr>
            <p:ph type="body" sz="half" idx="1"/>
          </p:nvPr>
        </p:nvSpPr>
        <p:spPr>
          <a:xfrm>
            <a:off x="1981201" y="1600201"/>
            <a:ext cx="3178175" cy="4525963"/>
          </a:xfrm>
        </p:spPr>
        <p:txBody>
          <a:bodyPr/>
          <a:lstStyle/>
          <a:p>
            <a:pPr eaLnBrk="1" hangingPunct="1">
              <a:lnSpc>
                <a:spcPct val="90000"/>
              </a:lnSpc>
            </a:pPr>
            <a:r>
              <a:rPr lang="en-US" altLang="en-US"/>
              <a:t>The tradition of the Easter eggs dates back from the 4</a:t>
            </a:r>
            <a:r>
              <a:rPr lang="en-US" altLang="en-US" baseline="30000"/>
              <a:t>th</a:t>
            </a:r>
            <a:r>
              <a:rPr lang="en-US" altLang="en-US"/>
              <a:t> century.</a:t>
            </a:r>
          </a:p>
          <a:p>
            <a:pPr eaLnBrk="1" hangingPunct="1">
              <a:lnSpc>
                <a:spcPct val="90000"/>
              </a:lnSpc>
            </a:pPr>
            <a:r>
              <a:rPr lang="en-US" altLang="en-US"/>
              <a:t>The eggs which were not eaten during Lent used to be decorated and then offered for Easter.</a:t>
            </a:r>
          </a:p>
        </p:txBody>
      </p:sp>
      <p:pic>
        <p:nvPicPr>
          <p:cNvPr id="22532" name="Picture 6" descr="boite-oeufs-paques">
            <a:extLst>
              <a:ext uri="{FF2B5EF4-FFF2-40B4-BE49-F238E27FC236}">
                <a16:creationId xmlns:a16="http://schemas.microsoft.com/office/drawing/2014/main" xmlns="" id="{22D87966-C219-45D5-ABCC-66E1DC95A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484314"/>
            <a:ext cx="21637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oeuf18">
            <a:extLst>
              <a:ext uri="{FF2B5EF4-FFF2-40B4-BE49-F238E27FC236}">
                <a16:creationId xmlns:a16="http://schemas.microsoft.com/office/drawing/2014/main" xmlns="" id="{4C3F0BF7-5A61-4FC2-AA96-305C752F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860800"/>
            <a:ext cx="20193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oeuf-paques-011">
            <a:extLst>
              <a:ext uri="{FF2B5EF4-FFF2-40B4-BE49-F238E27FC236}">
                <a16:creationId xmlns:a16="http://schemas.microsoft.com/office/drawing/2014/main" xmlns="" id="{725EF8CF-DDFD-44FA-A3A9-869A1B46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484314"/>
            <a:ext cx="21986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4" descr="Oeufs-d%C3%A9cor%C3%A9s-02">
            <a:extLst>
              <a:ext uri="{FF2B5EF4-FFF2-40B4-BE49-F238E27FC236}">
                <a16:creationId xmlns:a16="http://schemas.microsoft.com/office/drawing/2014/main" xmlns="" id="{43E6E501-1C36-434A-969E-E2DA5F910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4437064"/>
            <a:ext cx="24082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xmlns="" id="{BDE3A481-0A88-4816-8ADE-236A024974FC}"/>
              </a:ext>
            </a:extLst>
          </p:cNvPr>
          <p:cNvSpPr>
            <a:spLocks noGrp="1" noChangeArrowheads="1"/>
          </p:cNvSpPr>
          <p:nvPr>
            <p:ph type="title"/>
          </p:nvPr>
        </p:nvSpPr>
        <p:spPr/>
        <p:txBody>
          <a:bodyPr/>
          <a:lstStyle/>
          <a:p>
            <a:pPr eaLnBrk="1" hangingPunct="1"/>
            <a:r>
              <a:rPr lang="en-GB" altLang="en-US" b="1"/>
              <a:t>Les chocolats</a:t>
            </a:r>
            <a:endParaRPr lang="en-US" altLang="en-US" b="1"/>
          </a:p>
        </p:txBody>
      </p:sp>
      <p:sp>
        <p:nvSpPr>
          <p:cNvPr id="23555" name="Rectangle 3">
            <a:extLst>
              <a:ext uri="{FF2B5EF4-FFF2-40B4-BE49-F238E27FC236}">
                <a16:creationId xmlns:a16="http://schemas.microsoft.com/office/drawing/2014/main" xmlns="" id="{1AFCA23F-350A-4531-9F32-6B7A3CB19B44}"/>
              </a:ext>
            </a:extLst>
          </p:cNvPr>
          <p:cNvSpPr>
            <a:spLocks noGrp="1" noChangeArrowheads="1"/>
          </p:cNvSpPr>
          <p:nvPr>
            <p:ph type="body" sz="half" idx="1"/>
          </p:nvPr>
        </p:nvSpPr>
        <p:spPr>
          <a:xfrm>
            <a:off x="5808663" y="1557339"/>
            <a:ext cx="4475162" cy="4568825"/>
          </a:xfrm>
        </p:spPr>
        <p:txBody>
          <a:bodyPr/>
          <a:lstStyle/>
          <a:p>
            <a:pPr eaLnBrk="1" hangingPunct="1">
              <a:lnSpc>
                <a:spcPct val="90000"/>
              </a:lnSpc>
            </a:pPr>
            <a:r>
              <a:rPr lang="en-US" altLang="en-US"/>
              <a:t>In France, April fish are also an Easter symbol and that is why you will find chocolate fish (</a:t>
            </a:r>
            <a:r>
              <a:rPr lang="en-US" altLang="en-US" i="1"/>
              <a:t>la friture</a:t>
            </a:r>
            <a:r>
              <a:rPr lang="en-US" altLang="en-US"/>
              <a:t>) in the shops too!  </a:t>
            </a:r>
          </a:p>
          <a:p>
            <a:pPr eaLnBrk="1" hangingPunct="1">
              <a:lnSpc>
                <a:spcPct val="90000"/>
              </a:lnSpc>
            </a:pPr>
            <a:r>
              <a:rPr lang="en-US" altLang="en-US"/>
              <a:t>You can buy chocolates goodies in sweet shops (</a:t>
            </a:r>
            <a:r>
              <a:rPr lang="en-US" altLang="en-US" i="1"/>
              <a:t>les confiseries</a:t>
            </a:r>
            <a:r>
              <a:rPr lang="en-US" altLang="en-US" b="1"/>
              <a:t>) </a:t>
            </a:r>
            <a:r>
              <a:rPr lang="en-US" altLang="en-US"/>
              <a:t>or in shops specialising in chocolate (</a:t>
            </a:r>
            <a:r>
              <a:rPr lang="en-US" altLang="en-US" i="1"/>
              <a:t>les chocolateries</a:t>
            </a:r>
            <a:r>
              <a:rPr lang="en-US" altLang="en-US"/>
              <a:t>).</a:t>
            </a:r>
            <a:r>
              <a:rPr lang="en-US" altLang="en-US" b="1"/>
              <a:t> </a:t>
            </a:r>
          </a:p>
        </p:txBody>
      </p:sp>
      <p:pic>
        <p:nvPicPr>
          <p:cNvPr id="23556" name="Picture 7" descr="assort-friture">
            <a:extLst>
              <a:ext uri="{FF2B5EF4-FFF2-40B4-BE49-F238E27FC236}">
                <a16:creationId xmlns:a16="http://schemas.microsoft.com/office/drawing/2014/main" xmlns="" id="{CD4B2B13-FBC5-4585-B676-33AFF031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4"/>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coquillages2">
            <a:extLst>
              <a:ext uri="{FF2B5EF4-FFF2-40B4-BE49-F238E27FC236}">
                <a16:creationId xmlns:a16="http://schemas.microsoft.com/office/drawing/2014/main" xmlns="" id="{EDD1F2C4-9CAA-4D6A-B799-7B42D124B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716338"/>
            <a:ext cx="30353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BDB36E40-1351-4181-BC90-E55E0E930FCD}"/>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4579" name="Rectangle 3">
            <a:extLst>
              <a:ext uri="{FF2B5EF4-FFF2-40B4-BE49-F238E27FC236}">
                <a16:creationId xmlns:a16="http://schemas.microsoft.com/office/drawing/2014/main" xmlns="" id="{1C3F9371-4060-4BA6-8820-093191612D77}"/>
              </a:ext>
            </a:extLst>
          </p:cNvPr>
          <p:cNvSpPr>
            <a:spLocks noGrp="1" noChangeArrowheads="1"/>
          </p:cNvSpPr>
          <p:nvPr>
            <p:ph type="body" idx="1"/>
          </p:nvPr>
        </p:nvSpPr>
        <p:spPr>
          <a:xfrm>
            <a:off x="1992314" y="1700214"/>
            <a:ext cx="4402137" cy="4497387"/>
          </a:xfrm>
        </p:spPr>
        <p:txBody>
          <a:bodyPr/>
          <a:lstStyle/>
          <a:p>
            <a:pPr eaLnBrk="1" hangingPunct="1">
              <a:lnSpc>
                <a:spcPct val="80000"/>
              </a:lnSpc>
            </a:pPr>
            <a:r>
              <a:rPr lang="en-US" altLang="en-US"/>
              <a:t>There is generally an enormous amount of delicious food to eat. </a:t>
            </a:r>
          </a:p>
          <a:p>
            <a:pPr eaLnBrk="1" hangingPunct="1">
              <a:lnSpc>
                <a:spcPct val="80000"/>
              </a:lnSpc>
            </a:pPr>
            <a:r>
              <a:rPr lang="en-US" altLang="en-US"/>
              <a:t>French people spend a lot of the day eating with the whole family altogether.</a:t>
            </a:r>
          </a:p>
          <a:p>
            <a:pPr eaLnBrk="1" hangingPunct="1">
              <a:lnSpc>
                <a:spcPct val="80000"/>
              </a:lnSpc>
            </a:pPr>
            <a:r>
              <a:rPr lang="en-US" altLang="en-US"/>
              <a:t>It is a very special and happy day.  </a:t>
            </a:r>
          </a:p>
          <a:p>
            <a:pPr eaLnBrk="1" hangingPunct="1">
              <a:lnSpc>
                <a:spcPct val="80000"/>
              </a:lnSpc>
            </a:pPr>
            <a:r>
              <a:rPr lang="en-US" altLang="en-US" i="1"/>
              <a:t>Bon appétit!</a:t>
            </a:r>
            <a:r>
              <a:rPr lang="en-US" altLang="en-US"/>
              <a:t/>
            </a:r>
            <a:br>
              <a:rPr lang="en-US" altLang="en-US"/>
            </a:br>
            <a:r>
              <a:rPr lang="en-US" altLang="en-US"/>
              <a:t/>
            </a:r>
            <a:br>
              <a:rPr lang="en-US" altLang="en-US"/>
            </a:br>
            <a:endParaRPr lang="en-US" altLang="en-US"/>
          </a:p>
        </p:txBody>
      </p:sp>
      <p:pic>
        <p:nvPicPr>
          <p:cNvPr id="24580" name="Picture 5" descr="reportages_paques_table">
            <a:extLst>
              <a:ext uri="{FF2B5EF4-FFF2-40B4-BE49-F238E27FC236}">
                <a16:creationId xmlns:a16="http://schemas.microsoft.com/office/drawing/2014/main" xmlns="" id="{F62C4DDF-C8F9-4E30-85A3-7291DB4A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628775"/>
            <a:ext cx="352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5F212B59-EF62-465F-BD7B-12D02FB071DC}"/>
              </a:ext>
            </a:extLst>
          </p:cNvPr>
          <p:cNvSpPr>
            <a:spLocks noGrp="1" noChangeArrowheads="1"/>
          </p:cNvSpPr>
          <p:nvPr>
            <p:ph type="title"/>
          </p:nvPr>
        </p:nvSpPr>
        <p:spPr>
          <a:xfrm>
            <a:off x="838200" y="69054"/>
            <a:ext cx="10515600" cy="1325563"/>
          </a:xfrm>
        </p:spPr>
        <p:txBody>
          <a:bodyPr/>
          <a:lstStyle/>
          <a:p>
            <a:pPr eaLnBrk="1" hangingPunct="1"/>
            <a:r>
              <a:rPr lang="en-GB" altLang="en-US" b="1" dirty="0"/>
              <a:t>Le </a:t>
            </a:r>
            <a:r>
              <a:rPr lang="en-GB" altLang="en-US" b="1" dirty="0" err="1"/>
              <a:t>repas</a:t>
            </a:r>
            <a:endParaRPr lang="en-US" altLang="en-US" b="1" dirty="0"/>
          </a:p>
        </p:txBody>
      </p:sp>
      <p:sp>
        <p:nvSpPr>
          <p:cNvPr id="25603" name="Rectangle 3">
            <a:extLst>
              <a:ext uri="{FF2B5EF4-FFF2-40B4-BE49-F238E27FC236}">
                <a16:creationId xmlns:a16="http://schemas.microsoft.com/office/drawing/2014/main" xmlns="" id="{4ED0B546-4466-494C-92C8-046CF20A7F58}"/>
              </a:ext>
            </a:extLst>
          </p:cNvPr>
          <p:cNvSpPr>
            <a:spLocks noGrp="1" noChangeArrowheads="1"/>
          </p:cNvSpPr>
          <p:nvPr>
            <p:ph type="body" idx="1"/>
          </p:nvPr>
        </p:nvSpPr>
        <p:spPr>
          <a:xfrm>
            <a:off x="2830286" y="372292"/>
            <a:ext cx="4330700" cy="4525963"/>
          </a:xfrm>
        </p:spPr>
        <p:txBody>
          <a:bodyPr>
            <a:normAutofit/>
          </a:bodyPr>
          <a:lstStyle/>
          <a:p>
            <a:pPr eaLnBrk="1" hangingPunct="1">
              <a:lnSpc>
                <a:spcPct val="90000"/>
              </a:lnSpc>
            </a:pPr>
            <a:r>
              <a:rPr lang="en-US" altLang="en-US" dirty="0"/>
              <a:t>People traditionally eat roast lamb (</a:t>
            </a:r>
            <a:r>
              <a:rPr lang="en-US" altLang="en-US" i="1" dirty="0" err="1"/>
              <a:t>l'agneau</a:t>
            </a:r>
            <a:r>
              <a:rPr lang="en-US" altLang="en-US" dirty="0"/>
              <a:t>).</a:t>
            </a:r>
          </a:p>
          <a:p>
            <a:pPr eaLnBrk="1" hangingPunct="1">
              <a:lnSpc>
                <a:spcPct val="90000"/>
              </a:lnSpc>
            </a:pPr>
            <a:r>
              <a:rPr lang="en-US" altLang="en-US" dirty="0"/>
              <a:t>There are lots of vegetables, for example, potatoes (</a:t>
            </a:r>
            <a:r>
              <a:rPr lang="en-US" altLang="en-US" i="1" dirty="0"/>
              <a:t>les pommes de </a:t>
            </a:r>
            <a:r>
              <a:rPr lang="en-US" altLang="en-US" i="1" dirty="0" err="1"/>
              <a:t>terre</a:t>
            </a:r>
            <a:r>
              <a:rPr lang="en-US" altLang="en-US" dirty="0"/>
              <a:t>).</a:t>
            </a:r>
          </a:p>
        </p:txBody>
      </p:sp>
      <p:pic>
        <p:nvPicPr>
          <p:cNvPr id="25604" name="Picture 5" descr="04073006">
            <a:extLst>
              <a:ext uri="{FF2B5EF4-FFF2-40B4-BE49-F238E27FC236}">
                <a16:creationId xmlns:a16="http://schemas.microsoft.com/office/drawing/2014/main" xmlns="" id="{5E1975A7-36C3-4369-8515-F337842EF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782" y="815182"/>
            <a:ext cx="372586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xmlns="" id="{62BB41CB-8FD7-4418-835B-423B298ECD1A}"/>
              </a:ext>
            </a:extLst>
          </p:cNvPr>
          <p:cNvSpPr txBox="1">
            <a:spLocks noChangeArrowheads="1"/>
          </p:cNvSpPr>
          <p:nvPr/>
        </p:nvSpPr>
        <p:spPr>
          <a:xfrm>
            <a:off x="3143646" y="4439558"/>
            <a:ext cx="4186238"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In the Alsace region, the traditional dessert is a biscuit in the shape of the Easter lamb (</a:t>
            </a:r>
            <a:r>
              <a:rPr lang="en-GB" altLang="en-US" i="1" dirty="0" err="1"/>
              <a:t>l’agneau</a:t>
            </a:r>
            <a:r>
              <a:rPr lang="en-GB" altLang="en-US" i="1" dirty="0"/>
              <a:t> pascal</a:t>
            </a:r>
            <a:r>
              <a:rPr lang="en-GB" altLang="en-US" dirty="0"/>
              <a:t> or </a:t>
            </a:r>
            <a:r>
              <a:rPr lang="en-GB" altLang="en-US" i="1" dirty="0" err="1"/>
              <a:t>Osterlamala</a:t>
            </a:r>
            <a:r>
              <a:rPr lang="en-GB" altLang="en-US" dirty="0"/>
              <a:t>).</a:t>
            </a:r>
            <a:endParaRPr lang="en-US" altLang="en-US" dirty="0"/>
          </a:p>
        </p:txBody>
      </p:sp>
      <p:pic>
        <p:nvPicPr>
          <p:cNvPr id="6" name="Picture 5" descr="lamala01">
            <a:extLst>
              <a:ext uri="{FF2B5EF4-FFF2-40B4-BE49-F238E27FC236}">
                <a16:creationId xmlns:a16="http://schemas.microsoft.com/office/drawing/2014/main" xmlns="" id="{221CD2E0-E9A8-4B79-AE01-74285835A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2" y="3363936"/>
            <a:ext cx="2709614"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7E9438E5-9B1B-416C-AA93-66AD953A3733}"/>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7651" name="Rectangle 3">
            <a:extLst>
              <a:ext uri="{FF2B5EF4-FFF2-40B4-BE49-F238E27FC236}">
                <a16:creationId xmlns:a16="http://schemas.microsoft.com/office/drawing/2014/main" xmlns="" id="{A4A44B54-E709-43B7-97CD-C095422A4C37}"/>
              </a:ext>
            </a:extLst>
          </p:cNvPr>
          <p:cNvSpPr>
            <a:spLocks noGrp="1" noChangeArrowheads="1"/>
          </p:cNvSpPr>
          <p:nvPr>
            <p:ph type="body" idx="1"/>
          </p:nvPr>
        </p:nvSpPr>
        <p:spPr>
          <a:xfrm>
            <a:off x="1981200" y="1600201"/>
            <a:ext cx="4186238" cy="4525963"/>
          </a:xfrm>
        </p:spPr>
        <p:txBody>
          <a:bodyPr/>
          <a:lstStyle/>
          <a:p>
            <a:pPr eaLnBrk="1" hangingPunct="1"/>
            <a:r>
              <a:rPr lang="en-US" altLang="en-US"/>
              <a:t>In the Vendée region, the traditional cake is called </a:t>
            </a:r>
            <a:r>
              <a:rPr lang="en-US" altLang="en-US" i="1"/>
              <a:t>Pacaude</a:t>
            </a:r>
            <a:r>
              <a:rPr lang="en-US" altLang="en-US"/>
              <a:t> or </a:t>
            </a:r>
            <a:r>
              <a:rPr lang="en-US" altLang="en-US" i="1"/>
              <a:t>la Gâche de Pâques</a:t>
            </a:r>
            <a:r>
              <a:rPr lang="en-US" altLang="en-US"/>
              <a:t>. </a:t>
            </a:r>
          </a:p>
          <a:p>
            <a:pPr eaLnBrk="1" hangingPunct="1"/>
            <a:r>
              <a:rPr lang="en-US" altLang="en-US"/>
              <a:t>It is a very rich bread mixture, like a </a:t>
            </a:r>
            <a:r>
              <a:rPr lang="en-US" altLang="en-US" i="1"/>
              <a:t>brioche</a:t>
            </a:r>
            <a:r>
              <a:rPr lang="en-US" altLang="en-US"/>
              <a:t> - containing bread flour, sugar, milk, yeast, butter and eggs.</a:t>
            </a:r>
            <a:br>
              <a:rPr lang="en-US" altLang="en-US"/>
            </a:br>
            <a:endParaRPr lang="en-US" altLang="en-US"/>
          </a:p>
        </p:txBody>
      </p:sp>
      <p:pic>
        <p:nvPicPr>
          <p:cNvPr id="27652" name="Picture 5" descr="695px-Brioche">
            <a:extLst>
              <a:ext uri="{FF2B5EF4-FFF2-40B4-BE49-F238E27FC236}">
                <a16:creationId xmlns:a16="http://schemas.microsoft.com/office/drawing/2014/main" xmlns="" id="{2658EBF4-2BBB-4DBC-A7A6-CB5A29E9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2349501"/>
            <a:ext cx="32019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017051E5-FE05-4785-99DA-F986FE7316BC}"/>
              </a:ext>
            </a:extLst>
          </p:cNvPr>
          <p:cNvSpPr>
            <a:spLocks noGrp="1" noChangeArrowheads="1"/>
          </p:cNvSpPr>
          <p:nvPr>
            <p:ph type="title"/>
          </p:nvPr>
        </p:nvSpPr>
        <p:spPr/>
        <p:txBody>
          <a:bodyPr/>
          <a:lstStyle/>
          <a:p>
            <a:pPr eaLnBrk="1" hangingPunct="1"/>
            <a:r>
              <a:rPr lang="en-GB" altLang="en-US" b="1"/>
              <a:t>Information</a:t>
            </a:r>
            <a:endParaRPr lang="en-US" altLang="en-US" b="1"/>
          </a:p>
        </p:txBody>
      </p:sp>
      <p:sp>
        <p:nvSpPr>
          <p:cNvPr id="31747" name="Rectangle 3">
            <a:extLst>
              <a:ext uri="{FF2B5EF4-FFF2-40B4-BE49-F238E27FC236}">
                <a16:creationId xmlns:a16="http://schemas.microsoft.com/office/drawing/2014/main" xmlns="" id="{0AF1319D-8C5D-4893-A08A-462F666E5490}"/>
              </a:ext>
            </a:extLst>
          </p:cNvPr>
          <p:cNvSpPr>
            <a:spLocks noGrp="1" noChangeArrowheads="1"/>
          </p:cNvSpPr>
          <p:nvPr>
            <p:ph type="body" idx="1"/>
          </p:nvPr>
        </p:nvSpPr>
        <p:spPr>
          <a:xfrm>
            <a:off x="1981201" y="2492375"/>
            <a:ext cx="4475163" cy="3633788"/>
          </a:xfrm>
        </p:spPr>
        <p:txBody>
          <a:bodyPr/>
          <a:lstStyle/>
          <a:p>
            <a:pPr eaLnBrk="1" hangingPunct="1"/>
            <a:r>
              <a:rPr lang="en-US" altLang="en-US"/>
              <a:t>If a baby is born around Easter-time, the name chosen for the baby might be Pascal, meaning 'belonging to Easter'. </a:t>
            </a:r>
          </a:p>
        </p:txBody>
      </p:sp>
      <p:pic>
        <p:nvPicPr>
          <p:cNvPr id="31748" name="Picture 5" descr="aqkjwvfs">
            <a:extLst>
              <a:ext uri="{FF2B5EF4-FFF2-40B4-BE49-F238E27FC236}">
                <a16:creationId xmlns:a16="http://schemas.microsoft.com/office/drawing/2014/main" xmlns="" id="{7A64A8EF-E893-4438-B1CB-69522141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773238"/>
            <a:ext cx="3054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165" y="260936"/>
            <a:ext cx="3299184" cy="1325563"/>
          </a:xfrm>
        </p:spPr>
        <p:txBody>
          <a:bodyPr>
            <a:noAutofit/>
          </a:bodyPr>
          <a:lstStyle/>
          <a:p>
            <a:r>
              <a:rPr lang="en-US" sz="2400" dirty="0"/>
              <a:t>Click on the icon to listen to the clip and write the correct letter:</a:t>
            </a:r>
            <a:endParaRPr lang="en-GB" sz="2400" dirty="0"/>
          </a:p>
        </p:txBody>
      </p:sp>
      <p:sp>
        <p:nvSpPr>
          <p:cNvPr id="7" name="Title 1"/>
          <p:cNvSpPr txBox="1">
            <a:spLocks/>
          </p:cNvSpPr>
          <p:nvPr/>
        </p:nvSpPr>
        <p:spPr>
          <a:xfrm>
            <a:off x="168538" y="0"/>
            <a:ext cx="138004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a:t>
            </a:r>
            <a:endParaRPr lang="en-GB" sz="2400" b="1" dirty="0"/>
          </a:p>
        </p:txBody>
      </p:sp>
      <p:pic>
        <p:nvPicPr>
          <p:cNvPr id="8" name="Picture 7"/>
          <p:cNvPicPr>
            <a:picLocks noChangeAspect="1"/>
          </p:cNvPicPr>
          <p:nvPr/>
        </p:nvPicPr>
        <p:blipFill rotWithShape="1">
          <a:blip r:embed="rId4"/>
          <a:srcRect l="10872" t="27562" r="34496" b="23899"/>
          <a:stretch/>
        </p:blipFill>
        <p:spPr>
          <a:xfrm>
            <a:off x="472746" y="1439014"/>
            <a:ext cx="9983860" cy="5044993"/>
          </a:xfrm>
          <a:prstGeom prst="rect">
            <a:avLst/>
          </a:prstGeom>
        </p:spPr>
      </p:pic>
      <p:pic>
        <p:nvPicPr>
          <p:cNvPr id="9" name="02 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9073" y="442657"/>
            <a:ext cx="609600" cy="609600"/>
          </a:xfrm>
          <a:prstGeom prst="rect">
            <a:avLst/>
          </a:prstGeom>
        </p:spPr>
      </p:pic>
    </p:spTree>
    <p:extLst>
      <p:ext uri="{BB962C8B-B14F-4D97-AF65-F5344CB8AC3E}">
        <p14:creationId xmlns:p14="http://schemas.microsoft.com/office/powerpoint/2010/main" val="3520877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509" y="409779"/>
            <a:ext cx="3070123" cy="5592815"/>
          </a:xfrm>
        </p:spPr>
        <p:txBody>
          <a:bodyPr>
            <a:normAutofit/>
          </a:bodyPr>
          <a:lstStyle/>
          <a:p>
            <a:r>
              <a:rPr lang="en-US" dirty="0"/>
              <a:t>Copy the frequency vocab into your book then click on the icon to listen to the recording. Write down in English what activities they do and how often they do it.</a:t>
            </a:r>
            <a:endParaRPr lang="en-GB" dirty="0"/>
          </a:p>
        </p:txBody>
      </p:sp>
      <p:pic>
        <p:nvPicPr>
          <p:cNvPr id="2" name="Picture 1"/>
          <p:cNvPicPr>
            <a:picLocks noChangeAspect="1"/>
          </p:cNvPicPr>
          <p:nvPr/>
        </p:nvPicPr>
        <p:blipFill>
          <a:blip r:embed="rId4"/>
          <a:stretch>
            <a:fillRect/>
          </a:stretch>
        </p:blipFill>
        <p:spPr>
          <a:xfrm>
            <a:off x="7007635" y="354883"/>
            <a:ext cx="4400550" cy="2771775"/>
          </a:xfrm>
          <a:prstGeom prst="rect">
            <a:avLst/>
          </a:prstGeom>
        </p:spPr>
      </p:pic>
      <p:pic>
        <p:nvPicPr>
          <p:cNvPr id="6" name="Picture 5"/>
          <p:cNvPicPr>
            <a:picLocks noChangeAspect="1"/>
          </p:cNvPicPr>
          <p:nvPr/>
        </p:nvPicPr>
        <p:blipFill>
          <a:blip r:embed="rId5"/>
          <a:stretch>
            <a:fillRect/>
          </a:stretch>
        </p:blipFill>
        <p:spPr>
          <a:xfrm>
            <a:off x="6726647" y="3638243"/>
            <a:ext cx="4962525" cy="2914650"/>
          </a:xfrm>
          <a:prstGeom prst="rect">
            <a:avLst/>
          </a:prstGeom>
        </p:spPr>
      </p:pic>
      <p:pic>
        <p:nvPicPr>
          <p:cNvPr id="7"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681" y="4590333"/>
            <a:ext cx="609600" cy="609600"/>
          </a:xfrm>
          <a:prstGeom prst="rect">
            <a:avLst/>
          </a:prstGeom>
        </p:spPr>
      </p:pic>
    </p:spTree>
    <p:extLst>
      <p:ext uri="{BB962C8B-B14F-4D97-AF65-F5344CB8AC3E}">
        <p14:creationId xmlns:p14="http://schemas.microsoft.com/office/powerpoint/2010/main" val="1554646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226" y="486697"/>
            <a:ext cx="2625213" cy="2308324"/>
          </a:xfrm>
          <a:prstGeom prst="rect">
            <a:avLst/>
          </a:prstGeom>
          <a:noFill/>
        </p:spPr>
        <p:txBody>
          <a:bodyPr wrap="square" rtlCol="0">
            <a:spAutoFit/>
          </a:bodyPr>
          <a:lstStyle/>
          <a:p>
            <a:r>
              <a:rPr lang="en-US" sz="2400" dirty="0"/>
              <a:t>Translate the expressions in the speech bubbles. Then, click the link to practice the vocab on </a:t>
            </a:r>
            <a:r>
              <a:rPr lang="en-US" sz="2400" dirty="0" err="1"/>
              <a:t>quizlet</a:t>
            </a:r>
            <a:r>
              <a:rPr lang="en-US" sz="2400" dirty="0"/>
              <a:t>.</a:t>
            </a:r>
            <a:endParaRPr lang="en-GB" sz="2400" dirty="0"/>
          </a:p>
        </p:txBody>
      </p:sp>
      <p:sp>
        <p:nvSpPr>
          <p:cNvPr id="5" name="AutoShape 2"/>
          <p:cNvSpPr>
            <a:spLocks noChangeArrowheads="1"/>
          </p:cNvSpPr>
          <p:nvPr/>
        </p:nvSpPr>
        <p:spPr bwMode="auto">
          <a:xfrm>
            <a:off x="2846439" y="365894"/>
            <a:ext cx="2808288" cy="2168525"/>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endParaRPr lang="en-US" b="1" dirty="0">
              <a:latin typeface="Comic Sans MS" pitchFamily="66" charset="0"/>
            </a:endParaRPr>
          </a:p>
          <a:p>
            <a:pPr algn="ctr"/>
            <a:r>
              <a:rPr lang="en-US" b="1" dirty="0">
                <a:latin typeface="Comic Sans MS" pitchFamily="66" charset="0"/>
              </a:rPr>
              <a:t>“I send emails </a:t>
            </a:r>
            <a:r>
              <a:rPr lang="en-US" b="1" dirty="0" err="1">
                <a:latin typeface="Comic Sans MS" pitchFamily="66" charset="0"/>
              </a:rPr>
              <a:t>everyday,</a:t>
            </a:r>
            <a:r>
              <a:rPr lang="en-US" i="1" dirty="0" err="1">
                <a:latin typeface="Comic Sans MS" pitchFamily="66" charset="0"/>
              </a:rPr>
              <a:t>it’s</a:t>
            </a:r>
            <a:r>
              <a:rPr lang="en-US" i="1" dirty="0">
                <a:latin typeface="Comic Sans MS" pitchFamily="66" charset="0"/>
              </a:rPr>
              <a:t> fun”</a:t>
            </a:r>
            <a:r>
              <a:rPr lang="en-US" b="1" dirty="0">
                <a:latin typeface="Comic Sans MS" pitchFamily="66" charset="0"/>
              </a:rPr>
              <a:t>.</a:t>
            </a:r>
          </a:p>
        </p:txBody>
      </p:sp>
      <p:sp>
        <p:nvSpPr>
          <p:cNvPr id="6" name="AutoShape 3"/>
          <p:cNvSpPr>
            <a:spLocks noChangeArrowheads="1"/>
          </p:cNvSpPr>
          <p:nvPr/>
        </p:nvSpPr>
        <p:spPr bwMode="auto">
          <a:xfrm>
            <a:off x="5654727" y="258980"/>
            <a:ext cx="3313112" cy="1655762"/>
          </a:xfrm>
          <a:prstGeom prst="wedgeEllipseCallout">
            <a:avLst>
              <a:gd name="adj1" fmla="val -46310"/>
              <a:gd name="adj2" fmla="val 68315"/>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a:t>
            </a:r>
            <a:r>
              <a:rPr lang="en-US" sz="2000" b="1" dirty="0" err="1">
                <a:latin typeface="Comic Sans MS" pitchFamily="66" charset="0"/>
              </a:rPr>
              <a:t>Qu’est-ce</a:t>
            </a:r>
            <a:r>
              <a:rPr lang="en-US" sz="2000" b="1" dirty="0">
                <a:latin typeface="Comic Sans MS" pitchFamily="66" charset="0"/>
              </a:rPr>
              <a:t> </a:t>
            </a:r>
            <a:r>
              <a:rPr lang="en-US" sz="2000" b="1" dirty="0" err="1">
                <a:latin typeface="Comic Sans MS" pitchFamily="66" charset="0"/>
              </a:rPr>
              <a:t>que</a:t>
            </a:r>
            <a:r>
              <a:rPr lang="en-US" sz="2000" b="1" dirty="0">
                <a:latin typeface="Comic Sans MS" pitchFamily="66" charset="0"/>
              </a:rPr>
              <a:t> </a:t>
            </a:r>
            <a:r>
              <a:rPr lang="en-US" sz="2000" b="1" dirty="0" err="1">
                <a:latin typeface="Comic Sans MS" pitchFamily="66" charset="0"/>
              </a:rPr>
              <a:t>tu</a:t>
            </a:r>
            <a:r>
              <a:rPr lang="en-US" sz="2000" b="1" dirty="0">
                <a:latin typeface="Comic Sans MS" pitchFamily="66" charset="0"/>
              </a:rPr>
              <a:t> </a:t>
            </a:r>
            <a:r>
              <a:rPr lang="en-US" sz="2000" b="1" dirty="0" err="1">
                <a:latin typeface="Comic Sans MS" pitchFamily="66" charset="0"/>
              </a:rPr>
              <a:t>fais</a:t>
            </a:r>
            <a:r>
              <a:rPr lang="en-US" sz="2000" b="1" dirty="0">
                <a:latin typeface="Comic Sans MS" pitchFamily="66" charset="0"/>
              </a:rPr>
              <a:t> avec ton </a:t>
            </a:r>
            <a:r>
              <a:rPr lang="en-US" sz="2000" b="1" dirty="0" err="1">
                <a:latin typeface="Comic Sans MS" pitchFamily="66" charset="0"/>
              </a:rPr>
              <a:t>ordinateur</a:t>
            </a:r>
            <a:r>
              <a:rPr lang="en-US" sz="2000" b="1" dirty="0">
                <a:latin typeface="Comic Sans MS" pitchFamily="66" charset="0"/>
              </a:rPr>
              <a:t>?”</a:t>
            </a:r>
          </a:p>
        </p:txBody>
      </p:sp>
      <p:sp>
        <p:nvSpPr>
          <p:cNvPr id="7" name="AutoShape 4"/>
          <p:cNvSpPr>
            <a:spLocks noChangeArrowheads="1"/>
          </p:cNvSpPr>
          <p:nvPr/>
        </p:nvSpPr>
        <p:spPr bwMode="auto">
          <a:xfrm>
            <a:off x="9108195" y="1086861"/>
            <a:ext cx="2915816" cy="2046288"/>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“Je </a:t>
            </a:r>
            <a:r>
              <a:rPr lang="en-US" sz="2000" b="1" dirty="0" err="1">
                <a:latin typeface="Comic Sans MS" pitchFamily="66" charset="0"/>
              </a:rPr>
              <a:t>regarde</a:t>
            </a:r>
            <a:r>
              <a:rPr lang="en-US" sz="2000" b="1" dirty="0">
                <a:latin typeface="Comic Sans MS" pitchFamily="66" charset="0"/>
              </a:rPr>
              <a:t> des clips </a:t>
            </a:r>
            <a:r>
              <a:rPr lang="en-US" sz="2000" b="1" dirty="0" err="1">
                <a:latin typeface="Comic Sans MS" pitchFamily="66" charset="0"/>
              </a:rPr>
              <a:t>vidéos</a:t>
            </a:r>
            <a:r>
              <a:rPr lang="en-US" sz="2000" b="1" dirty="0">
                <a:latin typeface="Comic Sans MS" pitchFamily="66" charset="0"/>
              </a:rPr>
              <a:t> tout le temps </a:t>
            </a:r>
            <a:r>
              <a:rPr lang="en-US" sz="2000" i="1" dirty="0" err="1">
                <a:latin typeface="Comic Sans MS" pitchFamily="66" charset="0"/>
              </a:rPr>
              <a:t>parce</a:t>
            </a:r>
            <a:r>
              <a:rPr lang="en-US" sz="2000" i="1" dirty="0">
                <a:latin typeface="Comic Sans MS" pitchFamily="66" charset="0"/>
              </a:rPr>
              <a:t> </a:t>
            </a:r>
            <a:r>
              <a:rPr lang="en-US" sz="2000" i="1" dirty="0" err="1">
                <a:latin typeface="Comic Sans MS" pitchFamily="66" charset="0"/>
              </a:rPr>
              <a:t>que</a:t>
            </a:r>
            <a:r>
              <a:rPr lang="en-US" sz="2000" i="1" dirty="0">
                <a:latin typeface="Comic Sans MS" pitchFamily="66" charset="0"/>
              </a:rPr>
              <a:t> </a:t>
            </a:r>
            <a:r>
              <a:rPr lang="en-US" sz="2000" i="1" dirty="0" err="1">
                <a:latin typeface="Comic Sans MS" pitchFamily="66" charset="0"/>
              </a:rPr>
              <a:t>c’est</a:t>
            </a:r>
            <a:r>
              <a:rPr lang="en-US" sz="2000" i="1" dirty="0">
                <a:latin typeface="Comic Sans MS" pitchFamily="66" charset="0"/>
              </a:rPr>
              <a:t> </a:t>
            </a:r>
            <a:r>
              <a:rPr lang="en-US" sz="2000" i="1" dirty="0" err="1">
                <a:latin typeface="Comic Sans MS" pitchFamily="66" charset="0"/>
              </a:rPr>
              <a:t>drôle</a:t>
            </a:r>
            <a:r>
              <a:rPr lang="en-US" sz="2000" i="1" dirty="0">
                <a:latin typeface="Comic Sans MS" pitchFamily="66" charset="0"/>
              </a:rPr>
              <a:t>”</a:t>
            </a:r>
            <a:endParaRPr lang="en-US" sz="2000" b="1" dirty="0">
              <a:latin typeface="Comic Sans MS" pitchFamily="66" charset="0"/>
            </a:endParaRPr>
          </a:p>
        </p:txBody>
      </p:sp>
      <p:sp>
        <p:nvSpPr>
          <p:cNvPr id="8" name="AutoShape 6"/>
          <p:cNvSpPr>
            <a:spLocks noChangeArrowheads="1"/>
          </p:cNvSpPr>
          <p:nvPr/>
        </p:nvSpPr>
        <p:spPr bwMode="auto">
          <a:xfrm>
            <a:off x="6137796" y="2180156"/>
            <a:ext cx="2808288" cy="1644650"/>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i="1" dirty="0">
                <a:latin typeface="Comic Sans MS" pitchFamily="66" charset="0"/>
              </a:rPr>
              <a:t>“</a:t>
            </a:r>
            <a:r>
              <a:rPr lang="en-US" b="1" dirty="0">
                <a:latin typeface="Comic Sans MS" pitchFamily="66" charset="0"/>
              </a:rPr>
              <a:t>Sometimes I surf the internet, </a:t>
            </a:r>
            <a:r>
              <a:rPr lang="en-US" i="1" dirty="0">
                <a:latin typeface="Comic Sans MS" pitchFamily="66" charset="0"/>
              </a:rPr>
              <a:t>it’s  entertaining</a:t>
            </a:r>
            <a:r>
              <a:rPr lang="en-US" b="1" dirty="0">
                <a:latin typeface="Comic Sans MS" pitchFamily="66" charset="0"/>
              </a:rPr>
              <a:t>”.</a:t>
            </a:r>
          </a:p>
        </p:txBody>
      </p:sp>
      <p:sp>
        <p:nvSpPr>
          <p:cNvPr id="9" name="AutoShape 9"/>
          <p:cNvSpPr>
            <a:spLocks noChangeArrowheads="1"/>
          </p:cNvSpPr>
          <p:nvPr/>
        </p:nvSpPr>
        <p:spPr bwMode="auto">
          <a:xfrm>
            <a:off x="8294841" y="4090220"/>
            <a:ext cx="2808288" cy="1944960"/>
          </a:xfrm>
          <a:prstGeom prst="wedgeEllipseCallout">
            <a:avLst>
              <a:gd name="adj1" fmla="val -53247"/>
              <a:gd name="adj2" fmla="val 58247"/>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a:t>
            </a:r>
            <a:r>
              <a:rPr lang="en-US" sz="2000" b="1" dirty="0" err="1">
                <a:latin typeface="Comic Sans MS" pitchFamily="66" charset="0"/>
              </a:rPr>
              <a:t>Qu’est-ce</a:t>
            </a:r>
            <a:r>
              <a:rPr lang="en-US" sz="2000" b="1" dirty="0">
                <a:latin typeface="Comic Sans MS" pitchFamily="66" charset="0"/>
              </a:rPr>
              <a:t> </a:t>
            </a:r>
            <a:r>
              <a:rPr lang="en-US" sz="2000" b="1" dirty="0" err="1">
                <a:latin typeface="Comic Sans MS" pitchFamily="66" charset="0"/>
              </a:rPr>
              <a:t>que</a:t>
            </a:r>
            <a:r>
              <a:rPr lang="en-US" sz="2000" b="1" dirty="0">
                <a:latin typeface="Comic Sans MS" pitchFamily="66" charset="0"/>
              </a:rPr>
              <a:t> </a:t>
            </a:r>
            <a:r>
              <a:rPr lang="en-US" sz="2000" b="1" dirty="0" err="1">
                <a:latin typeface="Comic Sans MS" pitchFamily="66" charset="0"/>
              </a:rPr>
              <a:t>tu</a:t>
            </a:r>
            <a:r>
              <a:rPr lang="en-US" sz="2000" b="1" dirty="0">
                <a:latin typeface="Comic Sans MS" pitchFamily="66" charset="0"/>
              </a:rPr>
              <a:t> </a:t>
            </a:r>
            <a:r>
              <a:rPr lang="en-US" sz="2000" b="1" dirty="0" err="1">
                <a:latin typeface="Comic Sans MS" pitchFamily="66" charset="0"/>
              </a:rPr>
              <a:t>fais</a:t>
            </a:r>
            <a:r>
              <a:rPr lang="en-US" sz="2000" b="1" dirty="0">
                <a:latin typeface="Comic Sans MS" pitchFamily="66" charset="0"/>
              </a:rPr>
              <a:t> avec ton portable?”</a:t>
            </a:r>
          </a:p>
        </p:txBody>
      </p:sp>
      <p:sp>
        <p:nvSpPr>
          <p:cNvPr id="10" name="AutoShape 8"/>
          <p:cNvSpPr>
            <a:spLocks noChangeArrowheads="1"/>
          </p:cNvSpPr>
          <p:nvPr/>
        </p:nvSpPr>
        <p:spPr bwMode="auto">
          <a:xfrm>
            <a:off x="5082095" y="4363361"/>
            <a:ext cx="2951163" cy="1785938"/>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“Je </a:t>
            </a:r>
            <a:r>
              <a:rPr lang="en-US" sz="2000" b="1" dirty="0" err="1">
                <a:latin typeface="Comic Sans MS" pitchFamily="66" charset="0"/>
              </a:rPr>
              <a:t>tchatte</a:t>
            </a:r>
            <a:r>
              <a:rPr lang="en-US" sz="2000" b="1" dirty="0">
                <a:latin typeface="Comic Sans MS" pitchFamily="66" charset="0"/>
              </a:rPr>
              <a:t> </a:t>
            </a:r>
            <a:r>
              <a:rPr lang="en-US" sz="2000" b="1" dirty="0" err="1">
                <a:latin typeface="Comic Sans MS" pitchFamily="66" charset="0"/>
              </a:rPr>
              <a:t>sur</a:t>
            </a:r>
            <a:r>
              <a:rPr lang="en-US" sz="2000" b="1" dirty="0">
                <a:latin typeface="Comic Sans MS" pitchFamily="66" charset="0"/>
              </a:rPr>
              <a:t> </a:t>
            </a:r>
            <a:r>
              <a:rPr lang="en-US" sz="2000" b="1" dirty="0" err="1">
                <a:latin typeface="Comic Sans MS" pitchFamily="66" charset="0"/>
              </a:rPr>
              <a:t>Facebook</a:t>
            </a:r>
            <a:r>
              <a:rPr lang="en-US" sz="2000" b="1" dirty="0">
                <a:latin typeface="Comic Sans MS" pitchFamily="66" charset="0"/>
              </a:rPr>
              <a:t> </a:t>
            </a:r>
            <a:r>
              <a:rPr lang="en-US" sz="2000" b="1" dirty="0" err="1">
                <a:latin typeface="Comic Sans MS" pitchFamily="66" charset="0"/>
              </a:rPr>
              <a:t>tous</a:t>
            </a:r>
            <a:r>
              <a:rPr lang="en-US" sz="2000" b="1" dirty="0">
                <a:latin typeface="Comic Sans MS" pitchFamily="66" charset="0"/>
              </a:rPr>
              <a:t> les </a:t>
            </a:r>
            <a:r>
              <a:rPr lang="en-US" sz="2000" b="1" dirty="0" err="1">
                <a:latin typeface="Comic Sans MS" pitchFamily="66" charset="0"/>
              </a:rPr>
              <a:t>soirs</a:t>
            </a:r>
            <a:r>
              <a:rPr lang="en-US" sz="2000" i="1" dirty="0">
                <a:latin typeface="Comic Sans MS" pitchFamily="66" charset="0"/>
              </a:rPr>
              <a:t>”.</a:t>
            </a:r>
            <a:endParaRPr lang="en-US" sz="2000" b="1" dirty="0">
              <a:latin typeface="Comic Sans MS" pitchFamily="66" charset="0"/>
            </a:endParaRPr>
          </a:p>
        </p:txBody>
      </p:sp>
      <p:sp>
        <p:nvSpPr>
          <p:cNvPr id="11" name="AutoShape 7"/>
          <p:cNvSpPr>
            <a:spLocks noChangeArrowheads="1"/>
          </p:cNvSpPr>
          <p:nvPr/>
        </p:nvSpPr>
        <p:spPr bwMode="auto">
          <a:xfrm>
            <a:off x="2989456" y="2991233"/>
            <a:ext cx="2843213" cy="1655762"/>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“Often</a:t>
            </a:r>
            <a:r>
              <a:rPr lang="en-US" sz="2000" i="1" dirty="0">
                <a:latin typeface="Comic Sans MS" pitchFamily="66" charset="0"/>
              </a:rPr>
              <a:t> </a:t>
            </a:r>
            <a:r>
              <a:rPr lang="en-US" sz="2000" b="1" dirty="0">
                <a:latin typeface="Comic Sans MS" pitchFamily="66" charset="0"/>
              </a:rPr>
              <a:t>I download music”.</a:t>
            </a:r>
          </a:p>
        </p:txBody>
      </p:sp>
      <p:sp>
        <p:nvSpPr>
          <p:cNvPr id="12" name="AutoShape 5"/>
          <p:cNvSpPr>
            <a:spLocks noChangeArrowheads="1"/>
          </p:cNvSpPr>
          <p:nvPr/>
        </p:nvSpPr>
        <p:spPr bwMode="auto">
          <a:xfrm>
            <a:off x="33644" y="3524857"/>
            <a:ext cx="3000375" cy="1865312"/>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i="1" dirty="0">
                <a:latin typeface="Comic Sans MS" pitchFamily="66" charset="0"/>
              </a:rPr>
              <a:t>“</a:t>
            </a:r>
            <a:r>
              <a:rPr lang="en-US" sz="2000" b="1" dirty="0">
                <a:latin typeface="Comic Sans MS" pitchFamily="66" charset="0"/>
              </a:rPr>
              <a:t>From time to time </a:t>
            </a:r>
            <a:r>
              <a:rPr lang="en-US" sz="2000" i="1" dirty="0">
                <a:latin typeface="Comic Sans MS" pitchFamily="66" charset="0"/>
              </a:rPr>
              <a:t> </a:t>
            </a:r>
            <a:r>
              <a:rPr lang="en-US" sz="2000" b="1" dirty="0">
                <a:latin typeface="Comic Sans MS" pitchFamily="66" charset="0"/>
              </a:rPr>
              <a:t>I speak to my friends, </a:t>
            </a:r>
            <a:r>
              <a:rPr lang="en-US" sz="2000" i="1">
                <a:latin typeface="Comic Sans MS" pitchFamily="66" charset="0"/>
              </a:rPr>
              <a:t>it’s interesting</a:t>
            </a:r>
            <a:r>
              <a:rPr lang="en-US" sz="2000" b="1">
                <a:latin typeface="Comic Sans MS" pitchFamily="66" charset="0"/>
              </a:rPr>
              <a:t>” </a:t>
            </a:r>
            <a:endParaRPr lang="en-US" sz="2000" i="1" dirty="0">
              <a:latin typeface="Comic Sans MS" pitchFamily="66" charset="0"/>
            </a:endParaRPr>
          </a:p>
        </p:txBody>
      </p:sp>
      <p:sp>
        <p:nvSpPr>
          <p:cNvPr id="3" name="Rectangle 2">
            <a:hlinkClick r:id="rId2"/>
          </p:cNvPr>
          <p:cNvSpPr/>
          <p:nvPr/>
        </p:nvSpPr>
        <p:spPr>
          <a:xfrm>
            <a:off x="221226" y="6195941"/>
            <a:ext cx="3659976" cy="369332"/>
          </a:xfrm>
          <a:prstGeom prst="rect">
            <a:avLst/>
          </a:prstGeom>
        </p:spPr>
        <p:txBody>
          <a:bodyPr wrap="none">
            <a:spAutoFit/>
          </a:bodyPr>
          <a:lstStyle/>
          <a:p>
            <a:r>
              <a:rPr lang="en-GB" dirty="0">
                <a:solidFill>
                  <a:srgbClr val="303545"/>
                </a:solidFill>
                <a:latin typeface="hurme_no2-webfont"/>
              </a:rPr>
              <a:t>https://quizlet.com/_</a:t>
            </a:r>
            <a:r>
              <a:rPr lang="en-GB" dirty="0">
                <a:solidFill>
                  <a:srgbClr val="303545"/>
                </a:solidFill>
                <a:latin typeface="hurme_no2-webfont"/>
                <a:hlinkClick r:id="rId2"/>
              </a:rPr>
              <a:t>quizlet games</a:t>
            </a:r>
            <a:endParaRPr lang="en-GB" dirty="0"/>
          </a:p>
        </p:txBody>
      </p:sp>
    </p:spTree>
    <p:extLst>
      <p:ext uri="{BB962C8B-B14F-4D97-AF65-F5344CB8AC3E}">
        <p14:creationId xmlns:p14="http://schemas.microsoft.com/office/powerpoint/2010/main" val="3815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FFFF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rgbClr val="5BF766"/>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FF99FF"/>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99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00FFCC"/>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0"/>
                                        </p:tgtEl>
                                        <p:attrNameLst>
                                          <p:attrName>fillcolor</p:attrName>
                                        </p:attrNameLst>
                                      </p:cBhvr>
                                      <p:to>
                                        <a:srgbClr val="9966FF"/>
                                      </p:to>
                                    </p:animClr>
                                    <p:set>
                                      <p:cBhvr>
                                        <p:cTn id="37" dur="2000" fill="hold"/>
                                        <p:tgtEl>
                                          <p:spTgt spid="10"/>
                                        </p:tgtEl>
                                        <p:attrNameLst>
                                          <p:attrName>fill.type</p:attrName>
                                        </p:attrNameLst>
                                      </p:cBhvr>
                                      <p:to>
                                        <p:strVal val="solid"/>
                                      </p:to>
                                    </p:set>
                                    <p:set>
                                      <p:cBhvr>
                                        <p:cTn id="38" dur="2000" fill="hold"/>
                                        <p:tgtEl>
                                          <p:spTgt spid="1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1"/>
                                        </p:tgtEl>
                                        <p:attrNameLst>
                                          <p:attrName>fillcolor</p:attrName>
                                        </p:attrNameLst>
                                      </p:cBhvr>
                                      <p:to>
                                        <a:srgbClr val="CCFF99"/>
                                      </p:to>
                                    </p:animClr>
                                    <p:set>
                                      <p:cBhvr>
                                        <p:cTn id="43" dur="2000" fill="hold"/>
                                        <p:tgtEl>
                                          <p:spTgt spid="11"/>
                                        </p:tgtEl>
                                        <p:attrNameLst>
                                          <p:attrName>fill.type</p:attrName>
                                        </p:attrNameLst>
                                      </p:cBhvr>
                                      <p:to>
                                        <p:strVal val="solid"/>
                                      </p:to>
                                    </p:set>
                                    <p:set>
                                      <p:cBhvr>
                                        <p:cTn id="44" dur="2000" fill="hold"/>
                                        <p:tgtEl>
                                          <p:spTgt spid="11"/>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rgbClr val="FF0066"/>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121512"/>
            <a:ext cx="3190246"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 </a:t>
            </a:r>
            <a:r>
              <a:rPr lang="en-US" sz="2400" b="1" dirty="0" smtClean="0"/>
              <a:t>–vocab</a:t>
            </a:r>
            <a:endParaRPr lang="en-GB" sz="2400" b="1" dirty="0"/>
          </a:p>
        </p:txBody>
      </p:sp>
      <p:pic>
        <p:nvPicPr>
          <p:cNvPr id="4" name="Picture 3"/>
          <p:cNvPicPr>
            <a:picLocks noChangeAspect="1"/>
          </p:cNvPicPr>
          <p:nvPr/>
        </p:nvPicPr>
        <p:blipFill>
          <a:blip r:embed="rId2"/>
          <a:stretch>
            <a:fillRect/>
          </a:stretch>
        </p:blipFill>
        <p:spPr>
          <a:xfrm>
            <a:off x="5061924" y="438602"/>
            <a:ext cx="6102606" cy="3190370"/>
          </a:xfrm>
          <a:prstGeom prst="rect">
            <a:avLst/>
          </a:prstGeom>
        </p:spPr>
      </p:pic>
      <p:pic>
        <p:nvPicPr>
          <p:cNvPr id="6" name="Picture 5"/>
          <p:cNvPicPr>
            <a:picLocks noChangeAspect="1"/>
          </p:cNvPicPr>
          <p:nvPr/>
        </p:nvPicPr>
        <p:blipFill>
          <a:blip r:embed="rId3"/>
          <a:stretch>
            <a:fillRect/>
          </a:stretch>
        </p:blipFill>
        <p:spPr>
          <a:xfrm>
            <a:off x="4899416" y="4064046"/>
            <a:ext cx="6813754" cy="1925978"/>
          </a:xfrm>
          <a:prstGeom prst="rect">
            <a:avLst/>
          </a:prstGeom>
        </p:spPr>
      </p:pic>
      <p:sp>
        <p:nvSpPr>
          <p:cNvPr id="5" name="TextBox 4">
            <a:extLst>
              <a:ext uri="{FF2B5EF4-FFF2-40B4-BE49-F238E27FC236}">
                <a16:creationId xmlns:a16="http://schemas.microsoft.com/office/drawing/2014/main" xmlns="" id="{7E40B4A6-D0EE-49EE-9258-01F35332D4CD}"/>
              </a:ext>
            </a:extLst>
          </p:cNvPr>
          <p:cNvSpPr txBox="1"/>
          <p:nvPr/>
        </p:nvSpPr>
        <p:spPr>
          <a:xfrm>
            <a:off x="315093" y="1279025"/>
            <a:ext cx="4035684" cy="2123658"/>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1647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a:t>
            </a:r>
            <a:endParaRPr lang="en-GB" sz="2400" b="1" dirty="0"/>
          </a:p>
        </p:txBody>
      </p:sp>
      <p:pic>
        <p:nvPicPr>
          <p:cNvPr id="7" name="Picture 6"/>
          <p:cNvPicPr>
            <a:picLocks noChangeAspect="1"/>
          </p:cNvPicPr>
          <p:nvPr/>
        </p:nvPicPr>
        <p:blipFill>
          <a:blip r:embed="rId2"/>
          <a:stretch>
            <a:fillRect/>
          </a:stretch>
        </p:blipFill>
        <p:spPr>
          <a:xfrm>
            <a:off x="4357920" y="75892"/>
            <a:ext cx="3324225" cy="3181350"/>
          </a:xfrm>
          <a:prstGeom prst="rect">
            <a:avLst/>
          </a:prstGeom>
        </p:spPr>
      </p:pic>
      <p:sp>
        <p:nvSpPr>
          <p:cNvPr id="8" name="TextBox 7"/>
          <p:cNvSpPr txBox="1"/>
          <p:nvPr/>
        </p:nvSpPr>
        <p:spPr>
          <a:xfrm>
            <a:off x="1386118" y="125439"/>
            <a:ext cx="2949678" cy="3785652"/>
          </a:xfrm>
          <a:prstGeom prst="rect">
            <a:avLst/>
          </a:prstGeom>
          <a:noFill/>
        </p:spPr>
        <p:txBody>
          <a:bodyPr wrap="square" rtlCol="0">
            <a:spAutoFit/>
          </a:bodyPr>
          <a:lstStyle/>
          <a:p>
            <a:r>
              <a:rPr lang="en-US" sz="2400" dirty="0"/>
              <a:t>The verb ‘</a:t>
            </a:r>
            <a:r>
              <a:rPr lang="en-US" sz="2400" dirty="0" err="1"/>
              <a:t>jouer</a:t>
            </a:r>
            <a:r>
              <a:rPr lang="en-US" sz="2400" dirty="0"/>
              <a:t>’ (to play) is always followed by the word ‘à’ when talking about sports. This word changes when the next word is masculine, feminine and plural. Copy this down:</a:t>
            </a:r>
            <a:endParaRPr lang="en-GB" sz="2400" dirty="0"/>
          </a:p>
        </p:txBody>
      </p:sp>
      <p:sp>
        <p:nvSpPr>
          <p:cNvPr id="9" name="Left Arrow 8"/>
          <p:cNvSpPr/>
          <p:nvPr/>
        </p:nvSpPr>
        <p:spPr>
          <a:xfrm>
            <a:off x="7706033" y="451972"/>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011265" y="364549"/>
            <a:ext cx="1828800" cy="369332"/>
          </a:xfrm>
          <a:prstGeom prst="rect">
            <a:avLst/>
          </a:prstGeom>
          <a:noFill/>
        </p:spPr>
        <p:txBody>
          <a:bodyPr wrap="square" rtlCol="0">
            <a:spAutoFit/>
          </a:bodyPr>
          <a:lstStyle/>
          <a:p>
            <a:r>
              <a:rPr lang="en-US" dirty="0"/>
              <a:t>masculine</a:t>
            </a:r>
            <a:endParaRPr lang="en-GB" dirty="0"/>
          </a:p>
        </p:txBody>
      </p:sp>
      <p:sp>
        <p:nvSpPr>
          <p:cNvPr id="11" name="Left Arrow 10"/>
          <p:cNvSpPr/>
          <p:nvPr/>
        </p:nvSpPr>
        <p:spPr>
          <a:xfrm>
            <a:off x="7706033" y="1539058"/>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7706033" y="2551781"/>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011265" y="1465450"/>
            <a:ext cx="1828800" cy="369332"/>
          </a:xfrm>
          <a:prstGeom prst="rect">
            <a:avLst/>
          </a:prstGeom>
          <a:noFill/>
        </p:spPr>
        <p:txBody>
          <a:bodyPr wrap="square" rtlCol="0">
            <a:spAutoFit/>
          </a:bodyPr>
          <a:lstStyle/>
          <a:p>
            <a:r>
              <a:rPr lang="en-US" dirty="0"/>
              <a:t>feminine</a:t>
            </a:r>
            <a:endParaRPr lang="en-GB" dirty="0"/>
          </a:p>
        </p:txBody>
      </p:sp>
      <p:sp>
        <p:nvSpPr>
          <p:cNvPr id="14" name="TextBox 13"/>
          <p:cNvSpPr txBox="1"/>
          <p:nvPr/>
        </p:nvSpPr>
        <p:spPr>
          <a:xfrm>
            <a:off x="9011265" y="2499850"/>
            <a:ext cx="1828800" cy="369332"/>
          </a:xfrm>
          <a:prstGeom prst="rect">
            <a:avLst/>
          </a:prstGeom>
          <a:noFill/>
        </p:spPr>
        <p:txBody>
          <a:bodyPr wrap="square" rtlCol="0">
            <a:spAutoFit/>
          </a:bodyPr>
          <a:lstStyle/>
          <a:p>
            <a:r>
              <a:rPr lang="en-US" dirty="0"/>
              <a:t>plural</a:t>
            </a:r>
            <a:endParaRPr lang="en-GB" dirty="0"/>
          </a:p>
        </p:txBody>
      </p:sp>
      <p:pic>
        <p:nvPicPr>
          <p:cNvPr id="15" name="Picture 14"/>
          <p:cNvPicPr>
            <a:picLocks noChangeAspect="1"/>
          </p:cNvPicPr>
          <p:nvPr/>
        </p:nvPicPr>
        <p:blipFill>
          <a:blip r:embed="rId3"/>
          <a:stretch>
            <a:fillRect/>
          </a:stretch>
        </p:blipFill>
        <p:spPr>
          <a:xfrm>
            <a:off x="9992032" y="1911146"/>
            <a:ext cx="2035277" cy="4946854"/>
          </a:xfrm>
          <a:prstGeom prst="rect">
            <a:avLst/>
          </a:prstGeom>
        </p:spPr>
      </p:pic>
      <p:sp>
        <p:nvSpPr>
          <p:cNvPr id="16" name="TextBox 15"/>
          <p:cNvSpPr txBox="1"/>
          <p:nvPr/>
        </p:nvSpPr>
        <p:spPr>
          <a:xfrm>
            <a:off x="7042354" y="3809382"/>
            <a:ext cx="2949678" cy="2677656"/>
          </a:xfrm>
          <a:prstGeom prst="rect">
            <a:avLst/>
          </a:prstGeom>
          <a:noFill/>
        </p:spPr>
        <p:txBody>
          <a:bodyPr wrap="square" rtlCol="0">
            <a:spAutoFit/>
          </a:bodyPr>
          <a:lstStyle/>
          <a:p>
            <a:r>
              <a:rPr lang="en-US" sz="2400" dirty="0"/>
              <a:t>Can you use this rule to fill in the blanks here? Make sure you check whether the word is masculine, feminine or plural first.</a:t>
            </a:r>
            <a:endParaRPr lang="en-GB" sz="2400" dirty="0"/>
          </a:p>
        </p:txBody>
      </p:sp>
    </p:spTree>
    <p:extLst>
      <p:ext uri="{BB962C8B-B14F-4D97-AF65-F5344CB8AC3E}">
        <p14:creationId xmlns:p14="http://schemas.microsoft.com/office/powerpoint/2010/main" val="125934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3561" y="704166"/>
            <a:ext cx="2374491" cy="1200329"/>
          </a:xfrm>
          <a:prstGeom prst="rect">
            <a:avLst/>
          </a:prstGeom>
          <a:noFill/>
        </p:spPr>
        <p:txBody>
          <a:bodyPr wrap="square" rtlCol="0">
            <a:spAutoFit/>
          </a:bodyPr>
          <a:lstStyle/>
          <a:p>
            <a:r>
              <a:rPr lang="en-US" dirty="0"/>
              <a:t>Do the listening activity and fill in the missing words.</a:t>
            </a:r>
          </a:p>
          <a:p>
            <a:endParaRPr lang="en-US" dirty="0"/>
          </a:p>
        </p:txBody>
      </p:sp>
      <p:pic>
        <p:nvPicPr>
          <p:cNvPr id="6" name="05 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5615" y="2268094"/>
            <a:ext cx="609600" cy="609600"/>
          </a:xfrm>
          <a:prstGeom prst="rect">
            <a:avLst/>
          </a:prstGeom>
        </p:spPr>
      </p:pic>
      <p:pic>
        <p:nvPicPr>
          <p:cNvPr id="7" name="Picture 6"/>
          <p:cNvPicPr>
            <a:picLocks noChangeAspect="1"/>
          </p:cNvPicPr>
          <p:nvPr/>
        </p:nvPicPr>
        <p:blipFill rotWithShape="1">
          <a:blip r:embed="rId5" cstate="print"/>
          <a:srcRect l="12664" t="26796" r="41881" b="36895"/>
          <a:stretch/>
        </p:blipFill>
        <p:spPr>
          <a:xfrm>
            <a:off x="870454" y="704166"/>
            <a:ext cx="7713107" cy="5855317"/>
          </a:xfrm>
          <a:prstGeom prst="rect">
            <a:avLst/>
          </a:prstGeom>
        </p:spPr>
      </p:pic>
    </p:spTree>
    <p:extLst>
      <p:ext uri="{BB962C8B-B14F-4D97-AF65-F5344CB8AC3E}">
        <p14:creationId xmlns:p14="http://schemas.microsoft.com/office/powerpoint/2010/main" val="3061857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1421</Words>
  <Application>Microsoft Office PowerPoint</Application>
  <PresentationFormat>Widescreen</PresentationFormat>
  <Paragraphs>121</Paragraphs>
  <Slides>38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Comic Sans MS</vt:lpstr>
      <vt:lpstr>hurme_no2-webfont</vt:lpstr>
      <vt:lpstr>Times New Roman</vt:lpstr>
      <vt:lpstr>Office Theme</vt:lpstr>
      <vt:lpstr>PowerPoint Presentation</vt:lpstr>
      <vt:lpstr>PowerPoint Presentation</vt:lpstr>
      <vt:lpstr>PowerPoint Presentation</vt:lpstr>
      <vt:lpstr>Click on the icon to listen to the clip and write the correct 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texts and fill in the grid with the appropriate information</vt:lpstr>
      <vt:lpstr>PowerPoint Presentation</vt:lpstr>
      <vt:lpstr>PowerPoint Presentation</vt:lpstr>
      <vt:lpstr>PowerPoint Presentation</vt:lpstr>
      <vt:lpstr>PowerPoint Presentation</vt:lpstr>
      <vt:lpstr>PowerPoint Presentation</vt:lpstr>
      <vt:lpstr>PowerPoint Presentation</vt:lpstr>
      <vt:lpstr>Pâques en France</vt:lpstr>
      <vt:lpstr>Le carnaval</vt:lpstr>
      <vt:lpstr>Le Carnaval de Nice</vt:lpstr>
      <vt:lpstr>Mardi Gras</vt:lpstr>
      <vt:lpstr>Mardi Gras</vt:lpstr>
      <vt:lpstr>Les processions</vt:lpstr>
      <vt:lpstr>Le dimanche de Pâques</vt:lpstr>
      <vt:lpstr>La chasse aux œufs</vt:lpstr>
      <vt:lpstr>Les œufs de Pâques</vt:lpstr>
      <vt:lpstr>Les chocolats</vt:lpstr>
      <vt:lpstr>Le repas</vt:lpstr>
      <vt:lpstr>Le repas</vt:lpstr>
      <vt:lpstr>Le repas</vt:lpstr>
      <vt:lpstr>Information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38</cp:revision>
  <dcterms:created xsi:type="dcterms:W3CDTF">2021-09-01T11:16:35Z</dcterms:created>
  <dcterms:modified xsi:type="dcterms:W3CDTF">2023-01-19T11:29:10Z</dcterms:modified>
</cp:coreProperties>
</file>