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3" r:id="rId6"/>
    <p:sldId id="264" r:id="rId7"/>
    <p:sldId id="259" r:id="rId8"/>
    <p:sldId id="265" r:id="rId9"/>
    <p:sldId id="260"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linguascope.com/"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7 French rotation </a:t>
            </a:r>
            <a:r>
              <a:rPr lang="en-GB" sz="2400" b="1" u="sng" dirty="0">
                <a:latin typeface="Calibri" panose="020F0502020204030204" pitchFamily="34" charset="0"/>
                <a:ea typeface="Calibri" panose="020F0502020204030204" pitchFamily="34" charset="0"/>
                <a:cs typeface="Times New Roman" panose="02020603050405020304" pitchFamily="18" charset="0"/>
              </a:rPr>
              <a:t>2</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Access Studio textbook, sections 5-8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137" y="4041774"/>
            <a:ext cx="11004439" cy="2727325"/>
          </a:xfrm>
          <a:prstGeom prst="rect">
            <a:avLst/>
          </a:prstGeom>
        </p:spPr>
      </p:pic>
      <p:pic>
        <p:nvPicPr>
          <p:cNvPr id="3" name="Picture 2"/>
          <p:cNvPicPr>
            <a:picLocks noChangeAspect="1"/>
          </p:cNvPicPr>
          <p:nvPr/>
        </p:nvPicPr>
        <p:blipFill>
          <a:blip r:embed="rId3"/>
          <a:stretch>
            <a:fillRect/>
          </a:stretch>
        </p:blipFill>
        <p:spPr>
          <a:xfrm>
            <a:off x="173037" y="0"/>
            <a:ext cx="8326027" cy="4178300"/>
          </a:xfrm>
          <a:prstGeom prst="rect">
            <a:avLst/>
          </a:prstGeom>
        </p:spPr>
      </p:pic>
      <p:sp>
        <p:nvSpPr>
          <p:cNvPr id="4" name="TextBox 3"/>
          <p:cNvSpPr txBox="1"/>
          <p:nvPr/>
        </p:nvSpPr>
        <p:spPr>
          <a:xfrm>
            <a:off x="8657112" y="273132"/>
            <a:ext cx="3313215" cy="4339650"/>
          </a:xfrm>
          <a:prstGeom prst="rect">
            <a:avLst/>
          </a:prstGeom>
          <a:solidFill>
            <a:schemeClr val="bg1"/>
          </a:solidFill>
        </p:spPr>
        <p:txBody>
          <a:bodyPr wrap="square" rtlCol="0">
            <a:spAutoFit/>
          </a:bodyPr>
          <a:lstStyle/>
          <a:p>
            <a:r>
              <a:rPr lang="en-GB" sz="2200" dirty="0"/>
              <a:t>Once you have learned your animals, try the following task:</a:t>
            </a:r>
          </a:p>
          <a:p>
            <a:endParaRPr lang="en-GB" sz="2200" dirty="0"/>
          </a:p>
          <a:p>
            <a:endParaRPr lang="en-GB" sz="2200" dirty="0"/>
          </a:p>
          <a:p>
            <a:endParaRPr lang="en-GB" sz="22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0270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4439" y="5691425"/>
            <a:ext cx="2073910" cy="1166575"/>
          </a:xfrm>
          <a:prstGeom prst="rect">
            <a:avLst/>
          </a:prstGeom>
        </p:spPr>
      </p:pic>
      <p:sp>
        <p:nvSpPr>
          <p:cNvPr id="3" name="Content Placeholder 2"/>
          <p:cNvSpPr>
            <a:spLocks noGrp="1"/>
          </p:cNvSpPr>
          <p:nvPr>
            <p:ph idx="1"/>
          </p:nvPr>
        </p:nvSpPr>
        <p:spPr>
          <a:xfrm>
            <a:off x="174523" y="1460090"/>
            <a:ext cx="11815916" cy="5397909"/>
          </a:xfrm>
        </p:spPr>
        <p:txBody>
          <a:bodyPr>
            <a:normAutofit/>
          </a:bodyPr>
          <a:lstStyle/>
          <a:p>
            <a:r>
              <a:rPr lang="en-GB" sz="2400" b="1" u="sng" dirty="0"/>
              <a:t>Task 1:</a:t>
            </a:r>
          </a:p>
          <a:p>
            <a:r>
              <a:rPr lang="en-GB" sz="2400" dirty="0"/>
              <a:t>Copy the following animals into your book /paper in French and English. </a:t>
            </a:r>
          </a:p>
          <a:p>
            <a:pPr marL="0" indent="0">
              <a:buNone/>
            </a:pPr>
            <a:r>
              <a:rPr lang="fr-FR" sz="2400" dirty="0"/>
              <a:t>J’ai…… = I have….  	</a:t>
            </a:r>
          </a:p>
          <a:p>
            <a:pPr marL="457200" indent="-457200">
              <a:buAutoNum type="arabicParenR"/>
            </a:pPr>
            <a:r>
              <a:rPr lang="fr-FR" sz="2400" dirty="0"/>
              <a:t>une araignée = a spider 2) un chat = a cat 3) un cheval = a horse 4) un chien = a dog</a:t>
            </a:r>
          </a:p>
          <a:p>
            <a:pPr marL="0" indent="0">
              <a:buNone/>
            </a:pPr>
            <a:r>
              <a:rPr lang="fr-FR" sz="2400" dirty="0"/>
              <a:t>5) un cochon d’Inde = a </a:t>
            </a:r>
            <a:r>
              <a:rPr lang="fr-FR" sz="2400" dirty="0" err="1"/>
              <a:t>guinea</a:t>
            </a:r>
            <a:r>
              <a:rPr lang="fr-FR" sz="2400" dirty="0"/>
              <a:t> </a:t>
            </a:r>
            <a:r>
              <a:rPr lang="fr-FR" sz="2400" dirty="0" err="1"/>
              <a:t>pig</a:t>
            </a:r>
            <a:r>
              <a:rPr lang="fr-FR" sz="2400" dirty="0"/>
              <a:t> 6) un hamster = a hamster 7)un lapin = a </a:t>
            </a:r>
            <a:r>
              <a:rPr lang="fr-FR" sz="2400" dirty="0" err="1"/>
              <a:t>rabbit</a:t>
            </a:r>
            <a:r>
              <a:rPr lang="fr-FR" sz="2400" dirty="0"/>
              <a:t> </a:t>
            </a:r>
          </a:p>
          <a:p>
            <a:pPr marL="0" indent="0">
              <a:buNone/>
            </a:pPr>
            <a:r>
              <a:rPr lang="fr-FR" sz="2400" dirty="0"/>
              <a:t>8)</a:t>
            </a:r>
            <a:r>
              <a:rPr lang="en-GB" sz="2400" dirty="0"/>
              <a:t> </a:t>
            </a:r>
            <a:r>
              <a:rPr lang="fr-FR" sz="2400" dirty="0"/>
              <a:t>un oiseau = a </a:t>
            </a:r>
            <a:r>
              <a:rPr lang="fr-FR" sz="2400" dirty="0" err="1"/>
              <a:t>bird</a:t>
            </a:r>
            <a:r>
              <a:rPr lang="fr-FR" sz="2400" dirty="0"/>
              <a:t> 9) un poisson = a </a:t>
            </a:r>
            <a:r>
              <a:rPr lang="fr-FR" sz="2400" dirty="0" err="1"/>
              <a:t>fish</a:t>
            </a:r>
            <a:r>
              <a:rPr lang="fr-FR" sz="2400" dirty="0"/>
              <a:t> 10) un serpent =  a </a:t>
            </a:r>
            <a:r>
              <a:rPr lang="fr-FR" sz="2400" dirty="0" err="1"/>
              <a:t>snake</a:t>
            </a:r>
            <a:r>
              <a:rPr lang="fr-FR" sz="2400" dirty="0"/>
              <a:t> 11) une souris = a mouse</a:t>
            </a:r>
          </a:p>
          <a:p>
            <a:pPr marL="0" indent="0">
              <a:buNone/>
            </a:pPr>
            <a:r>
              <a:rPr lang="fr-FR" sz="2400" dirty="0"/>
              <a:t>12) une tortue = a </a:t>
            </a:r>
            <a:r>
              <a:rPr lang="fr-FR" sz="2400" dirty="0" err="1"/>
              <a:t>tortoise</a:t>
            </a:r>
            <a:endParaRPr lang="fr-FR" sz="2400" dirty="0"/>
          </a:p>
          <a:p>
            <a:r>
              <a:rPr lang="fr-FR" sz="2400" b="1" u="sng" dirty="0" err="1"/>
              <a:t>Task</a:t>
            </a:r>
            <a:r>
              <a:rPr lang="fr-FR" sz="2400" b="1" u="sng" dirty="0"/>
              <a:t> 2:</a:t>
            </a:r>
          </a:p>
          <a:p>
            <a:r>
              <a:rPr lang="fr-FR" sz="2400" dirty="0"/>
              <a:t>Log on to </a:t>
            </a:r>
            <a:r>
              <a:rPr lang="fr-FR" sz="2400" dirty="0">
                <a:hlinkClick r:id="rId3"/>
              </a:rPr>
              <a:t>www.linguascope.com</a:t>
            </a:r>
            <a:r>
              <a:rPr lang="fr-FR" sz="2400" dirty="0"/>
              <a:t> and </a:t>
            </a:r>
            <a:r>
              <a:rPr lang="fr-FR" sz="2400" dirty="0" err="1"/>
              <a:t>play</a:t>
            </a:r>
            <a:r>
              <a:rPr lang="fr-FR" sz="2400" dirty="0"/>
              <a:t> </a:t>
            </a:r>
            <a:r>
              <a:rPr lang="fr-FR" sz="2400" dirty="0" err="1"/>
              <a:t>around</a:t>
            </a:r>
            <a:r>
              <a:rPr lang="fr-FR" sz="2400" dirty="0"/>
              <a:t> on the French </a:t>
            </a:r>
            <a:r>
              <a:rPr lang="fr-FR" sz="2400" dirty="0" err="1"/>
              <a:t>beginner</a:t>
            </a:r>
            <a:r>
              <a:rPr lang="fr-FR" sz="2400" dirty="0"/>
              <a:t> section. Mes animaux (</a:t>
            </a:r>
            <a:r>
              <a:rPr lang="fr-FR" sz="2400" dirty="0" err="1"/>
              <a:t>my</a:t>
            </a:r>
            <a:r>
              <a:rPr lang="fr-FR" sz="2400" dirty="0"/>
              <a:t> </a:t>
            </a:r>
            <a:r>
              <a:rPr lang="fr-FR" sz="2400" dirty="0" err="1"/>
              <a:t>animals</a:t>
            </a:r>
            <a:r>
              <a:rPr lang="fr-FR" sz="2400" dirty="0"/>
              <a:t>) </a:t>
            </a:r>
            <a:r>
              <a:rPr lang="fr-FR" sz="2400" dirty="0" err="1"/>
              <a:t>is</a:t>
            </a:r>
            <a:r>
              <a:rPr lang="fr-FR" sz="2400" dirty="0"/>
              <a:t> in the green section </a:t>
            </a:r>
            <a:r>
              <a:rPr lang="fr-FR" sz="2400" dirty="0" err="1"/>
              <a:t>with</a:t>
            </a:r>
            <a:r>
              <a:rPr lang="fr-FR" sz="2400" dirty="0"/>
              <a:t> the dog </a:t>
            </a:r>
            <a:r>
              <a:rPr lang="fr-FR" sz="2400" dirty="0" err="1"/>
              <a:t>icon</a:t>
            </a:r>
            <a:r>
              <a:rPr lang="fr-FR" sz="2400" dirty="0"/>
              <a:t>. Start </a:t>
            </a:r>
            <a:r>
              <a:rPr lang="fr-FR" sz="2400" dirty="0" err="1"/>
              <a:t>with</a:t>
            </a:r>
            <a:r>
              <a:rPr lang="fr-FR" sz="2400" dirty="0"/>
              <a:t> the </a:t>
            </a:r>
            <a:r>
              <a:rPr lang="fr-FR" sz="2400" dirty="0" err="1"/>
              <a:t>presentation</a:t>
            </a:r>
            <a:r>
              <a:rPr lang="fr-FR" sz="2400" dirty="0"/>
              <a:t> first and </a:t>
            </a:r>
            <a:r>
              <a:rPr lang="fr-FR" sz="2400" dirty="0" err="1"/>
              <a:t>then</a:t>
            </a:r>
            <a:r>
              <a:rPr lang="fr-FR" sz="2400" dirty="0"/>
              <a:t> </a:t>
            </a:r>
            <a:r>
              <a:rPr lang="fr-FR" sz="2400" dirty="0" err="1"/>
              <a:t>work</a:t>
            </a:r>
            <a:r>
              <a:rPr lang="fr-FR" sz="2400" dirty="0"/>
              <a:t> </a:t>
            </a:r>
            <a:r>
              <a:rPr lang="fr-FR" sz="2400" dirty="0" err="1"/>
              <a:t>through</a:t>
            </a:r>
            <a:r>
              <a:rPr lang="fr-FR" sz="2400" dirty="0"/>
              <a:t> the </a:t>
            </a:r>
            <a:r>
              <a:rPr lang="fr-FR" sz="2400" dirty="0" err="1"/>
              <a:t>activities</a:t>
            </a:r>
            <a:r>
              <a:rPr lang="fr-FR" sz="2400" dirty="0"/>
              <a:t> </a:t>
            </a:r>
            <a:r>
              <a:rPr lang="fr-FR" sz="2400" dirty="0" err="1"/>
              <a:t>practising</a:t>
            </a:r>
            <a:r>
              <a:rPr lang="fr-FR" sz="2400" dirty="0"/>
              <a:t> the </a:t>
            </a:r>
            <a:r>
              <a:rPr lang="fr-FR" sz="2400" dirty="0" err="1"/>
              <a:t>vocabulary</a:t>
            </a:r>
            <a:r>
              <a:rPr lang="fr-FR" sz="2400" dirty="0"/>
              <a:t>. </a:t>
            </a:r>
            <a:endParaRPr lang="en-GB" sz="2400" dirty="0"/>
          </a:p>
          <a:p>
            <a:endParaRPr lang="en-GB" sz="2400" dirty="0"/>
          </a:p>
          <a:p>
            <a:endParaRPr lang="en-GB" sz="2400" dirty="0"/>
          </a:p>
        </p:txBody>
      </p:sp>
      <p:sp>
        <p:nvSpPr>
          <p:cNvPr id="4" name="Title 1"/>
          <p:cNvSpPr>
            <a:spLocks noGrp="1"/>
          </p:cNvSpPr>
          <p:nvPr>
            <p:ph type="title"/>
          </p:nvPr>
        </p:nvSpPr>
        <p:spPr>
          <a:xfrm>
            <a:off x="174523" y="232391"/>
            <a:ext cx="11815916" cy="1227700"/>
          </a:xfrm>
        </p:spPr>
        <p:txBody>
          <a:bodyPr>
            <a:normAutofit fontScale="90000"/>
          </a:bodyPr>
          <a:lstStyle/>
          <a:p>
            <a:r>
              <a:rPr lang="en-GB" sz="2700" b="1" u="sng" dirty="0">
                <a:latin typeface="Calibri" panose="020F0502020204030204" pitchFamily="34" charset="0"/>
              </a:rPr>
              <a:t>Year 7 French work </a:t>
            </a:r>
            <a:br>
              <a:rPr lang="en-GB" sz="2700" b="1" u="sng" dirty="0">
                <a:latin typeface="Calibri" panose="020F0502020204030204" pitchFamily="34" charset="0"/>
              </a:rPr>
            </a:br>
            <a:r>
              <a:rPr lang="en-GB" sz="2700" dirty="0">
                <a:latin typeface="Calibri" panose="020F0502020204030204" pitchFamily="34" charset="0"/>
              </a:rPr>
              <a:t>This week we will be doing some work on animals in French. Please copy the title: </a:t>
            </a:r>
            <a:r>
              <a:rPr lang="en-GB" sz="2700" b="1" u="sng" dirty="0">
                <a:latin typeface="Calibri" panose="020F0502020204030204" pitchFamily="34" charset="0"/>
              </a:rPr>
              <a:t>As-</a:t>
            </a:r>
            <a:r>
              <a:rPr lang="en-GB" sz="2700" b="1" u="sng" dirty="0" err="1">
                <a:latin typeface="Calibri" panose="020F0502020204030204" pitchFamily="34" charset="0"/>
              </a:rPr>
              <a:t>tu</a:t>
            </a:r>
            <a:r>
              <a:rPr lang="en-GB" sz="2700" b="1" u="sng" dirty="0">
                <a:latin typeface="Calibri" panose="020F0502020204030204" pitchFamily="34" charset="0"/>
              </a:rPr>
              <a:t> un animal? (Do you have a pet?) </a:t>
            </a:r>
            <a:r>
              <a:rPr lang="en-GB" sz="2700" dirty="0">
                <a:latin typeface="Calibri" panose="020F0502020204030204" pitchFamily="34" charset="0"/>
              </a:rPr>
              <a:t>into your orange book /on paper.  </a:t>
            </a:r>
            <a:br>
              <a:rPr lang="en-GB" sz="2700" dirty="0">
                <a:latin typeface="Calibri" panose="020F0502020204030204" pitchFamily="34" charset="0"/>
              </a:rPr>
            </a:br>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1535" y="846241"/>
            <a:ext cx="2867252" cy="2069797"/>
          </a:xfrm>
          <a:prstGeom prst="rect">
            <a:avLst/>
          </a:prstGeom>
        </p:spPr>
      </p:pic>
    </p:spTree>
    <p:extLst>
      <p:ext uri="{BB962C8B-B14F-4D97-AF65-F5344CB8AC3E}">
        <p14:creationId xmlns:p14="http://schemas.microsoft.com/office/powerpoint/2010/main" val="26918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86" y="0"/>
            <a:ext cx="12016877" cy="6029479"/>
          </a:xfrm>
        </p:spPr>
        <p:txBody>
          <a:bodyPr/>
          <a:lstStyle/>
          <a:p>
            <a:r>
              <a:rPr lang="en-GB" u="sng" dirty="0"/>
              <a:t>Task 3: </a:t>
            </a:r>
            <a:r>
              <a:rPr lang="en-GB" dirty="0"/>
              <a:t>Unjumble the letters and find the animals in French. </a:t>
            </a:r>
          </a:p>
          <a:p>
            <a:pPr marL="3657600" lvl="8" indent="0">
              <a:buNone/>
            </a:pPr>
            <a:r>
              <a:rPr lang="en-GB" dirty="0"/>
              <a:t>                                      </a:t>
            </a:r>
          </a:p>
          <a:p>
            <a:pPr marL="3657600" lvl="8" indent="0">
              <a:buNone/>
            </a:pPr>
            <a:r>
              <a:rPr lang="en-GB" dirty="0"/>
              <a:t>                                </a:t>
            </a:r>
          </a:p>
          <a:p>
            <a:pPr marL="3657600" lvl="8" indent="0">
              <a:buNone/>
            </a:pPr>
            <a:r>
              <a:rPr lang="en-GB" dirty="0"/>
              <a:t>                                 </a:t>
            </a:r>
          </a:p>
          <a:p>
            <a:pPr marL="3657600" lvl="8" indent="0">
              <a:buNone/>
            </a:pPr>
            <a:r>
              <a:rPr lang="en-GB" dirty="0"/>
              <a:t>         </a:t>
            </a:r>
          </a:p>
          <a:p>
            <a:pPr marL="3657600" lvl="8" indent="0">
              <a:buNone/>
            </a:pPr>
            <a:endParaRPr lang="en-GB" dirty="0"/>
          </a:p>
          <a:p>
            <a:pPr marL="3657600" lvl="8" indent="0">
              <a:buNone/>
            </a:pPr>
            <a:r>
              <a:rPr lang="en-GB" dirty="0"/>
              <a:t>		</a:t>
            </a:r>
            <a:r>
              <a:rPr lang="en-GB" sz="2400" dirty="0"/>
              <a:t>Bonus optional task - can you add to the numbered </a:t>
            </a:r>
          </a:p>
          <a:p>
            <a:pPr marL="3657600" lvl="8" indent="0">
              <a:buNone/>
            </a:pPr>
            <a:endParaRPr lang="en-GB" sz="2400" dirty="0"/>
          </a:p>
          <a:p>
            <a:pPr marL="3657600" lvl="8" indent="0">
              <a:buNone/>
            </a:pPr>
            <a:r>
              <a:rPr lang="en-GB" sz="2400" dirty="0"/>
              <a:t>		letters below and work out the phrase in French 		</a:t>
            </a:r>
          </a:p>
          <a:p>
            <a:pPr marL="3657600" lvl="8" indent="0">
              <a:buNone/>
            </a:pPr>
            <a:r>
              <a:rPr lang="en-GB" sz="2400" dirty="0"/>
              <a:t>		and English</a:t>
            </a:r>
          </a:p>
        </p:txBody>
      </p:sp>
      <p:pic>
        <p:nvPicPr>
          <p:cNvPr id="4" name="Picture 3"/>
          <p:cNvPicPr>
            <a:picLocks noChangeAspect="1"/>
          </p:cNvPicPr>
          <p:nvPr/>
        </p:nvPicPr>
        <p:blipFill rotWithShape="1">
          <a:blip r:embed="rId2"/>
          <a:srcRect r="37446" b="21805"/>
          <a:stretch/>
        </p:blipFill>
        <p:spPr>
          <a:xfrm>
            <a:off x="117986" y="617191"/>
            <a:ext cx="5338339" cy="6240809"/>
          </a:xfrm>
          <a:prstGeom prst="rect">
            <a:avLst/>
          </a:prstGeom>
        </p:spPr>
      </p:pic>
      <p:pic>
        <p:nvPicPr>
          <p:cNvPr id="5" name="Picture 4"/>
          <p:cNvPicPr>
            <a:picLocks noChangeAspect="1"/>
          </p:cNvPicPr>
          <p:nvPr/>
        </p:nvPicPr>
        <p:blipFill rotWithShape="1">
          <a:blip r:embed="rId3"/>
          <a:srcRect t="83632"/>
          <a:stretch/>
        </p:blipFill>
        <p:spPr>
          <a:xfrm>
            <a:off x="5282403" y="4407524"/>
            <a:ext cx="6852460" cy="1477081"/>
          </a:xfrm>
          <a:prstGeom prst="rect">
            <a:avLst/>
          </a:prstGeom>
        </p:spPr>
      </p:pic>
    </p:spTree>
    <p:extLst>
      <p:ext uri="{BB962C8B-B14F-4D97-AF65-F5344CB8AC3E}">
        <p14:creationId xmlns:p14="http://schemas.microsoft.com/office/powerpoint/2010/main" val="75073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endParaRPr lang="en-GB" dirty="0"/>
          </a:p>
        </p:txBody>
      </p:sp>
      <p:graphicFrame>
        <p:nvGraphicFramePr>
          <p:cNvPr id="9" name="Table 8"/>
          <p:cNvGraphicFramePr>
            <a:graphicFrameLocks noGrp="1"/>
          </p:cNvGraphicFramePr>
          <p:nvPr>
            <p:extLst/>
          </p:nvPr>
        </p:nvGraphicFramePr>
        <p:xfrm>
          <a:off x="294968" y="390719"/>
          <a:ext cx="6160152" cy="759656"/>
        </p:xfrm>
        <a:graphic>
          <a:graphicData uri="http://schemas.openxmlformats.org/drawingml/2006/table">
            <a:tbl>
              <a:tblPr/>
              <a:tblGrid>
                <a:gridCol w="473697">
                  <a:extLst>
                    <a:ext uri="{9D8B030D-6E8A-4147-A177-3AD203B41FA5}">
                      <a16:colId xmlns:a16="http://schemas.microsoft.com/office/drawing/2014/main" xmlns="" val="20000"/>
                    </a:ext>
                  </a:extLst>
                </a:gridCol>
                <a:gridCol w="473697">
                  <a:extLst>
                    <a:ext uri="{9D8B030D-6E8A-4147-A177-3AD203B41FA5}">
                      <a16:colId xmlns:a16="http://schemas.microsoft.com/office/drawing/2014/main" xmlns="" val="20001"/>
                    </a:ext>
                  </a:extLst>
                </a:gridCol>
                <a:gridCol w="473697">
                  <a:extLst>
                    <a:ext uri="{9D8B030D-6E8A-4147-A177-3AD203B41FA5}">
                      <a16:colId xmlns:a16="http://schemas.microsoft.com/office/drawing/2014/main" xmlns="" val="20002"/>
                    </a:ext>
                  </a:extLst>
                </a:gridCol>
                <a:gridCol w="473697">
                  <a:extLst>
                    <a:ext uri="{9D8B030D-6E8A-4147-A177-3AD203B41FA5}">
                      <a16:colId xmlns:a16="http://schemas.microsoft.com/office/drawing/2014/main" xmlns="" val="20003"/>
                    </a:ext>
                  </a:extLst>
                </a:gridCol>
                <a:gridCol w="474394">
                  <a:extLst>
                    <a:ext uri="{9D8B030D-6E8A-4147-A177-3AD203B41FA5}">
                      <a16:colId xmlns:a16="http://schemas.microsoft.com/office/drawing/2014/main" xmlns="" val="20004"/>
                    </a:ext>
                  </a:extLst>
                </a:gridCol>
                <a:gridCol w="473697">
                  <a:extLst>
                    <a:ext uri="{9D8B030D-6E8A-4147-A177-3AD203B41FA5}">
                      <a16:colId xmlns:a16="http://schemas.microsoft.com/office/drawing/2014/main" xmlns="" val="20005"/>
                    </a:ext>
                  </a:extLst>
                </a:gridCol>
                <a:gridCol w="473697">
                  <a:extLst>
                    <a:ext uri="{9D8B030D-6E8A-4147-A177-3AD203B41FA5}">
                      <a16:colId xmlns:a16="http://schemas.microsoft.com/office/drawing/2014/main" xmlns="" val="20006"/>
                    </a:ext>
                  </a:extLst>
                </a:gridCol>
                <a:gridCol w="473697">
                  <a:extLst>
                    <a:ext uri="{9D8B030D-6E8A-4147-A177-3AD203B41FA5}">
                      <a16:colId xmlns:a16="http://schemas.microsoft.com/office/drawing/2014/main" xmlns="" val="20007"/>
                    </a:ext>
                  </a:extLst>
                </a:gridCol>
                <a:gridCol w="474394">
                  <a:extLst>
                    <a:ext uri="{9D8B030D-6E8A-4147-A177-3AD203B41FA5}">
                      <a16:colId xmlns:a16="http://schemas.microsoft.com/office/drawing/2014/main" xmlns="" val="20008"/>
                    </a:ext>
                  </a:extLst>
                </a:gridCol>
                <a:gridCol w="473697">
                  <a:extLst>
                    <a:ext uri="{9D8B030D-6E8A-4147-A177-3AD203B41FA5}">
                      <a16:colId xmlns:a16="http://schemas.microsoft.com/office/drawing/2014/main" xmlns="" val="20009"/>
                    </a:ext>
                  </a:extLst>
                </a:gridCol>
                <a:gridCol w="473697">
                  <a:extLst>
                    <a:ext uri="{9D8B030D-6E8A-4147-A177-3AD203B41FA5}">
                      <a16:colId xmlns:a16="http://schemas.microsoft.com/office/drawing/2014/main" xmlns="" val="20010"/>
                    </a:ext>
                  </a:extLst>
                </a:gridCol>
                <a:gridCol w="473697">
                  <a:extLst>
                    <a:ext uri="{9D8B030D-6E8A-4147-A177-3AD203B41FA5}">
                      <a16:colId xmlns:a16="http://schemas.microsoft.com/office/drawing/2014/main" xmlns="" val="20011"/>
                    </a:ext>
                  </a:extLst>
                </a:gridCol>
                <a:gridCol w="474394">
                  <a:extLst>
                    <a:ext uri="{9D8B030D-6E8A-4147-A177-3AD203B41FA5}">
                      <a16:colId xmlns:a16="http://schemas.microsoft.com/office/drawing/2014/main" xmlns="" val="20012"/>
                    </a:ext>
                  </a:extLst>
                </a:gridCol>
              </a:tblGrid>
              <a:tr h="379828">
                <a:tc>
                  <a:txBody>
                    <a:bodyPr/>
                    <a:lstStyle/>
                    <a:p>
                      <a:pPr>
                        <a:spcAft>
                          <a:spcPts val="0"/>
                        </a:spcAft>
                      </a:pPr>
                      <a:r>
                        <a:rPr lang="en-GB" sz="2400" dirty="0">
                          <a:effectLst/>
                          <a:latin typeface="Wingdings" panose="05000000000000000000" pitchFamily="2" charset="2"/>
                          <a:ea typeface="Times New Roman" panose="02020603050405020304" pitchFamily="18" charset="0"/>
                        </a:rPr>
                        <a:t>a</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b</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c</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d</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e</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f</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g</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h</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i</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j</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k</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l</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m</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9828">
                <a:tc>
                  <a:txBody>
                    <a:bodyPr/>
                    <a:lstStyle/>
                    <a:p>
                      <a:pPr>
                        <a:spcAft>
                          <a:spcPts val="0"/>
                        </a:spcAft>
                      </a:pPr>
                      <a:r>
                        <a:rPr lang="en-GB" sz="2400">
                          <a:effectLst/>
                          <a:latin typeface="Comic Sans MS" panose="030F0702030302020204" pitchFamily="66" charset="0"/>
                          <a:ea typeface="Times New Roman" panose="02020603050405020304" pitchFamily="18" charset="0"/>
                        </a:rPr>
                        <a:t>a</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b</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c</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d</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e</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f</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g</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h</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i</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j</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k</a:t>
                      </a:r>
                      <a:endParaRPr lang="en-GB"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 l</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m</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nvPr>
        </p:nvGraphicFramePr>
        <p:xfrm>
          <a:off x="6474541" y="390720"/>
          <a:ext cx="5604145" cy="759654"/>
        </p:xfrm>
        <a:graphic>
          <a:graphicData uri="http://schemas.openxmlformats.org/drawingml/2006/table">
            <a:tbl>
              <a:tblPr/>
              <a:tblGrid>
                <a:gridCol w="430942">
                  <a:extLst>
                    <a:ext uri="{9D8B030D-6E8A-4147-A177-3AD203B41FA5}">
                      <a16:colId xmlns:a16="http://schemas.microsoft.com/office/drawing/2014/main" xmlns="" val="20000"/>
                    </a:ext>
                  </a:extLst>
                </a:gridCol>
                <a:gridCol w="430942">
                  <a:extLst>
                    <a:ext uri="{9D8B030D-6E8A-4147-A177-3AD203B41FA5}">
                      <a16:colId xmlns:a16="http://schemas.microsoft.com/office/drawing/2014/main" xmlns="" val="20001"/>
                    </a:ext>
                  </a:extLst>
                </a:gridCol>
                <a:gridCol w="430942">
                  <a:extLst>
                    <a:ext uri="{9D8B030D-6E8A-4147-A177-3AD203B41FA5}">
                      <a16:colId xmlns:a16="http://schemas.microsoft.com/office/drawing/2014/main" xmlns="" val="20002"/>
                    </a:ext>
                  </a:extLst>
                </a:gridCol>
                <a:gridCol w="430942">
                  <a:extLst>
                    <a:ext uri="{9D8B030D-6E8A-4147-A177-3AD203B41FA5}">
                      <a16:colId xmlns:a16="http://schemas.microsoft.com/office/drawing/2014/main" xmlns="" val="20003"/>
                    </a:ext>
                  </a:extLst>
                </a:gridCol>
                <a:gridCol w="431575">
                  <a:extLst>
                    <a:ext uri="{9D8B030D-6E8A-4147-A177-3AD203B41FA5}">
                      <a16:colId xmlns:a16="http://schemas.microsoft.com/office/drawing/2014/main" xmlns="" val="20004"/>
                    </a:ext>
                  </a:extLst>
                </a:gridCol>
                <a:gridCol w="430942">
                  <a:extLst>
                    <a:ext uri="{9D8B030D-6E8A-4147-A177-3AD203B41FA5}">
                      <a16:colId xmlns:a16="http://schemas.microsoft.com/office/drawing/2014/main" xmlns="" val="20005"/>
                    </a:ext>
                  </a:extLst>
                </a:gridCol>
                <a:gridCol w="430942">
                  <a:extLst>
                    <a:ext uri="{9D8B030D-6E8A-4147-A177-3AD203B41FA5}">
                      <a16:colId xmlns:a16="http://schemas.microsoft.com/office/drawing/2014/main" xmlns="" val="20006"/>
                    </a:ext>
                  </a:extLst>
                </a:gridCol>
                <a:gridCol w="430942">
                  <a:extLst>
                    <a:ext uri="{9D8B030D-6E8A-4147-A177-3AD203B41FA5}">
                      <a16:colId xmlns:a16="http://schemas.microsoft.com/office/drawing/2014/main" xmlns="" val="20007"/>
                    </a:ext>
                  </a:extLst>
                </a:gridCol>
                <a:gridCol w="431575">
                  <a:extLst>
                    <a:ext uri="{9D8B030D-6E8A-4147-A177-3AD203B41FA5}">
                      <a16:colId xmlns:a16="http://schemas.microsoft.com/office/drawing/2014/main" xmlns="" val="20008"/>
                    </a:ext>
                  </a:extLst>
                </a:gridCol>
                <a:gridCol w="430942">
                  <a:extLst>
                    <a:ext uri="{9D8B030D-6E8A-4147-A177-3AD203B41FA5}">
                      <a16:colId xmlns:a16="http://schemas.microsoft.com/office/drawing/2014/main" xmlns="" val="20009"/>
                    </a:ext>
                  </a:extLst>
                </a:gridCol>
                <a:gridCol w="430942">
                  <a:extLst>
                    <a:ext uri="{9D8B030D-6E8A-4147-A177-3AD203B41FA5}">
                      <a16:colId xmlns:a16="http://schemas.microsoft.com/office/drawing/2014/main" xmlns="" val="20010"/>
                    </a:ext>
                  </a:extLst>
                </a:gridCol>
                <a:gridCol w="430942">
                  <a:extLst>
                    <a:ext uri="{9D8B030D-6E8A-4147-A177-3AD203B41FA5}">
                      <a16:colId xmlns:a16="http://schemas.microsoft.com/office/drawing/2014/main" xmlns="" val="20011"/>
                    </a:ext>
                  </a:extLst>
                </a:gridCol>
                <a:gridCol w="431575">
                  <a:extLst>
                    <a:ext uri="{9D8B030D-6E8A-4147-A177-3AD203B41FA5}">
                      <a16:colId xmlns:a16="http://schemas.microsoft.com/office/drawing/2014/main" xmlns="" val="20012"/>
                    </a:ext>
                  </a:extLst>
                </a:gridCol>
              </a:tblGrid>
              <a:tr h="379827">
                <a:tc>
                  <a:txBody>
                    <a:bodyPr/>
                    <a:lstStyle/>
                    <a:p>
                      <a:pPr>
                        <a:spcAft>
                          <a:spcPts val="0"/>
                        </a:spcAft>
                      </a:pPr>
                      <a:r>
                        <a:rPr lang="en-GB" sz="2400" dirty="0">
                          <a:effectLst/>
                          <a:latin typeface="Wingdings" panose="05000000000000000000" pitchFamily="2" charset="2"/>
                          <a:ea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Wingdings" panose="05000000000000000000" pitchFamily="2" charset="2"/>
                          <a:ea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Wingdings" panose="05000000000000000000" pitchFamily="2" charset="2"/>
                          <a:ea typeface="Times New Roman" panose="02020603050405020304" pitchFamily="18" charset="0"/>
                        </a:rPr>
                        <a: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9827">
                <a:tc>
                  <a:txBody>
                    <a:bodyPr/>
                    <a:lstStyle/>
                    <a:p>
                      <a:pPr>
                        <a:spcAft>
                          <a:spcPts val="0"/>
                        </a:spcAft>
                      </a:pPr>
                      <a:r>
                        <a:rPr lang="en-GB" sz="2400" dirty="0">
                          <a:effectLst/>
                          <a:latin typeface="Comic Sans MS" panose="030F0702030302020204" pitchFamily="66" charset="0"/>
                          <a:ea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a:effectLst/>
                          <a:latin typeface="Comic Sans MS" panose="030F0702030302020204" pitchFamily="66" charset="0"/>
                          <a:ea typeface="Times New Roman" panose="02020603050405020304" pitchFamily="18" charset="0"/>
                        </a:rPr>
                        <a:t>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400" dirty="0">
                          <a:effectLst/>
                          <a:latin typeface="Comic Sans MS" panose="030F0702030302020204" pitchFamily="66" charset="0"/>
                          <a:ea typeface="Times New Roman" panose="02020603050405020304" pitchFamily="18" charset="0"/>
                        </a:rPr>
                        <a:t>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1" name="Content Placeholder 2"/>
          <p:cNvSpPr txBox="1">
            <a:spLocks/>
          </p:cNvSpPr>
          <p:nvPr/>
        </p:nvSpPr>
        <p:spPr>
          <a:xfrm>
            <a:off x="294968" y="1519084"/>
            <a:ext cx="11371007" cy="5338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u="sng" dirty="0"/>
              <a:t>Task 4 (Optional):</a:t>
            </a:r>
          </a:p>
          <a:p>
            <a:r>
              <a:rPr lang="en-GB" sz="2400" dirty="0"/>
              <a:t>Use the code above to crack the code below of what is written in French and then translate each sentence into English. </a:t>
            </a:r>
          </a:p>
          <a:p>
            <a:r>
              <a:rPr lang="en-GB" sz="2400" dirty="0">
                <a:latin typeface="Wingdings" panose="05000000000000000000" pitchFamily="2" charset="2"/>
              </a:rPr>
              <a:t> jai un lapin et </a:t>
            </a:r>
            <a:r>
              <a:rPr lang="en-GB" sz="2400" dirty="0" err="1">
                <a:latin typeface="Wingdings" panose="05000000000000000000" pitchFamily="2" charset="2"/>
              </a:rPr>
              <a:t>une</a:t>
            </a:r>
            <a:r>
              <a:rPr lang="en-GB" sz="2400" dirty="0">
                <a:latin typeface="Wingdings" panose="05000000000000000000" pitchFamily="2" charset="2"/>
              </a:rPr>
              <a:t> </a:t>
            </a:r>
            <a:r>
              <a:rPr lang="en-GB" sz="2400" dirty="0" err="1">
                <a:latin typeface="Wingdings" panose="05000000000000000000" pitchFamily="2" charset="2"/>
              </a:rPr>
              <a:t>souris</a:t>
            </a:r>
            <a:r>
              <a:rPr lang="en-GB" sz="2000" dirty="0">
                <a:latin typeface="Wingdings" panose="05000000000000000000" pitchFamily="2" charset="2"/>
              </a:rPr>
              <a:t>	</a:t>
            </a:r>
          </a:p>
          <a:p>
            <a:pPr marL="0" indent="0">
              <a:buNone/>
            </a:pPr>
            <a:r>
              <a:rPr lang="en-GB" sz="2000" dirty="0">
                <a:latin typeface="Wingdings" panose="05000000000000000000" pitchFamily="2" charset="2"/>
              </a:rPr>
              <a:t> </a:t>
            </a:r>
          </a:p>
          <a:p>
            <a:r>
              <a:rPr lang="en-GB" sz="2400" dirty="0">
                <a:latin typeface="Wingdings" panose="05000000000000000000" pitchFamily="2" charset="2"/>
              </a:rPr>
              <a:t> jai un chat et un </a:t>
            </a:r>
            <a:r>
              <a:rPr lang="en-GB" sz="2400" dirty="0" err="1">
                <a:latin typeface="Wingdings" panose="05000000000000000000" pitchFamily="2" charset="2"/>
              </a:rPr>
              <a:t>chien</a:t>
            </a:r>
            <a:endParaRPr lang="en-GB" sz="2400" dirty="0">
              <a:latin typeface="Wingdings" panose="05000000000000000000" pitchFamily="2" charset="2"/>
            </a:endParaRPr>
          </a:p>
          <a:p>
            <a:endParaRPr lang="en-GB" sz="2000" dirty="0">
              <a:latin typeface="Wingdings" panose="05000000000000000000" pitchFamily="2" charset="2"/>
            </a:endParaRPr>
          </a:p>
          <a:p>
            <a:r>
              <a:rPr lang="en-GB" sz="2400" dirty="0">
                <a:latin typeface="Wingdings" panose="05000000000000000000" pitchFamily="2" charset="2"/>
              </a:rPr>
              <a:t> jai </a:t>
            </a:r>
            <a:r>
              <a:rPr lang="en-GB" sz="2400" dirty="0" err="1">
                <a:latin typeface="Wingdings" panose="05000000000000000000" pitchFamily="2" charset="2"/>
              </a:rPr>
              <a:t>une</a:t>
            </a:r>
            <a:r>
              <a:rPr lang="en-GB" sz="2400" dirty="0">
                <a:latin typeface="Wingdings" panose="05000000000000000000" pitchFamily="2" charset="2"/>
              </a:rPr>
              <a:t> </a:t>
            </a:r>
            <a:r>
              <a:rPr lang="en-GB" sz="2400" dirty="0" err="1">
                <a:latin typeface="Wingdings" panose="05000000000000000000" pitchFamily="2" charset="2"/>
              </a:rPr>
              <a:t>araignee</a:t>
            </a:r>
            <a:r>
              <a:rPr lang="en-GB" sz="2400" dirty="0">
                <a:latin typeface="Wingdings" panose="05000000000000000000" pitchFamily="2" charset="2"/>
              </a:rPr>
              <a:t> et un serpent</a:t>
            </a:r>
          </a:p>
          <a:p>
            <a:endParaRPr lang="en-GB" sz="2400" dirty="0">
              <a:latin typeface="Wingdings" panose="05000000000000000000" pitchFamily="2" charset="2"/>
            </a:endParaRPr>
          </a:p>
          <a:p>
            <a:r>
              <a:rPr lang="en-GB" sz="2400" dirty="0">
                <a:latin typeface="Wingdings" panose="05000000000000000000" pitchFamily="2" charset="2"/>
              </a:rPr>
              <a:t> jai </a:t>
            </a:r>
            <a:r>
              <a:rPr lang="en-GB" sz="2400" dirty="0" err="1">
                <a:latin typeface="Wingdings" panose="05000000000000000000" pitchFamily="2" charset="2"/>
              </a:rPr>
              <a:t>une</a:t>
            </a:r>
            <a:r>
              <a:rPr lang="en-GB" sz="2400" dirty="0">
                <a:latin typeface="Wingdings" panose="05000000000000000000" pitchFamily="2" charset="2"/>
              </a:rPr>
              <a:t> </a:t>
            </a:r>
            <a:r>
              <a:rPr lang="en-GB" sz="2400" dirty="0" err="1">
                <a:latin typeface="Wingdings" panose="05000000000000000000" pitchFamily="2" charset="2"/>
              </a:rPr>
              <a:t>tortue</a:t>
            </a:r>
            <a:r>
              <a:rPr lang="en-GB" sz="2400" dirty="0">
                <a:latin typeface="Wingdings" panose="05000000000000000000" pitchFamily="2" charset="2"/>
              </a:rPr>
              <a:t> et un </a:t>
            </a:r>
            <a:r>
              <a:rPr lang="en-GB" sz="2400" dirty="0" err="1">
                <a:latin typeface="Wingdings" panose="05000000000000000000" pitchFamily="2" charset="2"/>
              </a:rPr>
              <a:t>poisson</a:t>
            </a:r>
            <a:endParaRPr lang="en-GB" sz="2400" dirty="0">
              <a:latin typeface="Wingdings" panose="05000000000000000000" pitchFamily="2" charset="2"/>
            </a:endParaRPr>
          </a:p>
          <a:p>
            <a:endParaRPr lang="en-GB" sz="2400" dirty="0">
              <a:latin typeface="Wingdings" panose="05000000000000000000" pitchFamily="2" charset="2"/>
            </a:endParaRPr>
          </a:p>
          <a:p>
            <a:r>
              <a:rPr lang="en-GB" sz="2400" dirty="0">
                <a:latin typeface="Wingdings" panose="05000000000000000000" pitchFamily="2" charset="2"/>
              </a:rPr>
              <a:t> jai un cheval et un hamster</a:t>
            </a:r>
          </a:p>
        </p:txBody>
      </p:sp>
    </p:spTree>
    <p:extLst>
      <p:ext uri="{BB962C8B-B14F-4D97-AF65-F5344CB8AC3E}">
        <p14:creationId xmlns:p14="http://schemas.microsoft.com/office/powerpoint/2010/main" val="382808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1034" y="664585"/>
            <a:ext cx="5377740" cy="5451207"/>
          </a:xfrm>
          <a:prstGeom prst="rect">
            <a:avLst/>
          </a:prstGeom>
        </p:spPr>
      </p:pic>
    </p:spTree>
    <p:extLst>
      <p:ext uri="{BB962C8B-B14F-4D97-AF65-F5344CB8AC3E}">
        <p14:creationId xmlns:p14="http://schemas.microsoft.com/office/powerpoint/2010/main" val="254608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0154" y="0"/>
            <a:ext cx="7962900" cy="5457825"/>
          </a:xfrm>
          <a:prstGeom prst="rect">
            <a:avLst/>
          </a:prstGeom>
        </p:spPr>
      </p:pic>
      <p:pic>
        <p:nvPicPr>
          <p:cNvPr id="3" name="Picture 2"/>
          <p:cNvPicPr>
            <a:picLocks noChangeAspect="1"/>
          </p:cNvPicPr>
          <p:nvPr/>
        </p:nvPicPr>
        <p:blipFill>
          <a:blip r:embed="rId3"/>
          <a:stretch>
            <a:fillRect/>
          </a:stretch>
        </p:blipFill>
        <p:spPr>
          <a:xfrm>
            <a:off x="135514" y="524213"/>
            <a:ext cx="4064640" cy="1042215"/>
          </a:xfrm>
          <a:prstGeom prst="rect">
            <a:avLst/>
          </a:prstGeom>
        </p:spPr>
      </p:pic>
      <p:pic>
        <p:nvPicPr>
          <p:cNvPr id="4" name="Picture 3"/>
          <p:cNvPicPr>
            <a:picLocks noChangeAspect="1"/>
          </p:cNvPicPr>
          <p:nvPr/>
        </p:nvPicPr>
        <p:blipFill>
          <a:blip r:embed="rId4"/>
          <a:stretch>
            <a:fillRect/>
          </a:stretch>
        </p:blipFill>
        <p:spPr>
          <a:xfrm>
            <a:off x="135514" y="4796022"/>
            <a:ext cx="4907783" cy="955206"/>
          </a:xfrm>
          <a:prstGeom prst="rect">
            <a:avLst/>
          </a:prstGeom>
        </p:spPr>
      </p:pic>
    </p:spTree>
    <p:extLst>
      <p:ext uri="{BB962C8B-B14F-4D97-AF65-F5344CB8AC3E}">
        <p14:creationId xmlns:p14="http://schemas.microsoft.com/office/powerpoint/2010/main" val="102307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7405" y="901411"/>
            <a:ext cx="10905759" cy="3682464"/>
          </a:xfrm>
          <a:prstGeom prst="rect">
            <a:avLst/>
          </a:prstGeom>
        </p:spPr>
      </p:pic>
    </p:spTree>
    <p:extLst>
      <p:ext uri="{BB962C8B-B14F-4D97-AF65-F5344CB8AC3E}">
        <p14:creationId xmlns:p14="http://schemas.microsoft.com/office/powerpoint/2010/main" val="305232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0712" y="339127"/>
            <a:ext cx="4880140" cy="6010389"/>
          </a:xfrm>
          <a:prstGeom prst="rect">
            <a:avLst/>
          </a:prstGeom>
        </p:spPr>
      </p:pic>
    </p:spTree>
    <p:extLst>
      <p:ext uri="{BB962C8B-B14F-4D97-AF65-F5344CB8AC3E}">
        <p14:creationId xmlns:p14="http://schemas.microsoft.com/office/powerpoint/2010/main" val="297506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313" y="2060204"/>
            <a:ext cx="12001687" cy="4559300"/>
          </a:xfrm>
          <a:prstGeom prst="rect">
            <a:avLst/>
          </a:prstGeom>
        </p:spPr>
      </p:pic>
      <p:sp>
        <p:nvSpPr>
          <p:cNvPr id="3" name="TextBox 2"/>
          <p:cNvSpPr txBox="1"/>
          <p:nvPr/>
        </p:nvSpPr>
        <p:spPr>
          <a:xfrm>
            <a:off x="1140031" y="570016"/>
            <a:ext cx="10509663" cy="523220"/>
          </a:xfrm>
          <a:prstGeom prst="rect">
            <a:avLst/>
          </a:prstGeom>
          <a:noFill/>
        </p:spPr>
        <p:txBody>
          <a:bodyPr wrap="square" rtlCol="0">
            <a:spAutoFit/>
          </a:bodyPr>
          <a:lstStyle/>
          <a:p>
            <a:r>
              <a:rPr lang="en-GB" sz="2800" dirty="0"/>
              <a:t>Once you have learned your colours, try the following tasks:</a:t>
            </a:r>
          </a:p>
        </p:txBody>
      </p:sp>
    </p:spTree>
    <p:extLst>
      <p:ext uri="{BB962C8B-B14F-4D97-AF65-F5344CB8AC3E}">
        <p14:creationId xmlns:p14="http://schemas.microsoft.com/office/powerpoint/2010/main" val="15582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618" y="1235033"/>
            <a:ext cx="10657444" cy="2339439"/>
          </a:xfrm>
          <a:prstGeom prst="rect">
            <a:avLst/>
          </a:prstGeom>
        </p:spPr>
      </p:pic>
    </p:spTree>
    <p:extLst>
      <p:ext uri="{BB962C8B-B14F-4D97-AF65-F5344CB8AC3E}">
        <p14:creationId xmlns:p14="http://schemas.microsoft.com/office/powerpoint/2010/main" val="311196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348" y="468703"/>
            <a:ext cx="11312111" cy="5813343"/>
          </a:xfrm>
          <a:prstGeom prst="rect">
            <a:avLst/>
          </a:prstGeom>
        </p:spPr>
      </p:pic>
    </p:spTree>
    <p:extLst>
      <p:ext uri="{BB962C8B-B14F-4D97-AF65-F5344CB8AC3E}">
        <p14:creationId xmlns:p14="http://schemas.microsoft.com/office/powerpoint/2010/main" val="224885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183" y="1517258"/>
            <a:ext cx="11550265" cy="2722233"/>
          </a:xfrm>
          <a:prstGeom prst="rect">
            <a:avLst/>
          </a:prstGeom>
        </p:spPr>
      </p:pic>
    </p:spTree>
    <p:extLst>
      <p:ext uri="{BB962C8B-B14F-4D97-AF65-F5344CB8AC3E}">
        <p14:creationId xmlns:p14="http://schemas.microsoft.com/office/powerpoint/2010/main" val="708988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305</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7 French work  This week we will be doing some work on animals in French. Please copy the title: As-tu un animal? (Do you have a pet?) into your orange book /on paper.   </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19</cp:revision>
  <dcterms:created xsi:type="dcterms:W3CDTF">2021-09-01T11:16:35Z</dcterms:created>
  <dcterms:modified xsi:type="dcterms:W3CDTF">2023-01-19T11:28:10Z</dcterms:modified>
</cp:coreProperties>
</file>