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70" r:id="rId5"/>
    <p:sldId id="271" r:id="rId6"/>
    <p:sldId id="272" r:id="rId7"/>
    <p:sldId id="273" r:id="rId8"/>
    <p:sldId id="263" r:id="rId9"/>
    <p:sldId id="274" r:id="rId10"/>
    <p:sldId id="275" r:id="rId11"/>
    <p:sldId id="278" r:id="rId12"/>
    <p:sldId id="277" r:id="rId13"/>
    <p:sldId id="279" r:id="rId14"/>
    <p:sldId id="280" r:id="rId15"/>
    <p:sldId id="264" r:id="rId16"/>
    <p:sldId id="281" r:id="rId17"/>
    <p:sldId id="283" r:id="rId18"/>
    <p:sldId id="284" r:id="rId19"/>
    <p:sldId id="285" r:id="rId20"/>
    <p:sldId id="286" r:id="rId21"/>
    <p:sldId id="287" r:id="rId22"/>
    <p:sldId id="265" r:id="rId23"/>
    <p:sldId id="288" r:id="rId24"/>
    <p:sldId id="289" r:id="rId25"/>
    <p:sldId id="290" r:id="rId26"/>
    <p:sldId id="291" r:id="rId27"/>
    <p:sldId id="266" r:id="rId28"/>
    <p:sldId id="294" r:id="rId29"/>
    <p:sldId id="295" r:id="rId30"/>
    <p:sldId id="296" r:id="rId31"/>
    <p:sldId id="297" r:id="rId32"/>
    <p:sldId id="267" r:id="rId33"/>
    <p:sldId id="292" r:id="rId34"/>
    <p:sldId id="293" r:id="rId35"/>
    <p:sldId id="2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90" d="100"/>
          <a:sy n="90"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93339C9-C6E1-4E10-B171-596EEFF43242}" type="slidenum">
              <a:rPr lang="en-GB" altLang="en-US"/>
              <a:pPr>
                <a:defRPr/>
              </a:pPr>
              <a:t>‹#›</a:t>
            </a:fld>
            <a:endParaRPr lang="en-GB" altLang="en-US"/>
          </a:p>
        </p:txBody>
      </p:sp>
    </p:spTree>
    <p:extLst>
      <p:ext uri="{BB962C8B-B14F-4D97-AF65-F5344CB8AC3E}">
        <p14:creationId xmlns:p14="http://schemas.microsoft.com/office/powerpoint/2010/main" val="408533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6.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image" Target="../media/image40.wmf"/><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9.wmf"/><Relationship Id="rId1" Type="http://schemas.openxmlformats.org/officeDocument/2006/relationships/slideLayout" Target="../slideLayouts/slideLayout12.xml"/><Relationship Id="rId6" Type="http://schemas.openxmlformats.org/officeDocument/2006/relationships/image" Target="../media/image43.gif"/><Relationship Id="rId11" Type="http://schemas.openxmlformats.org/officeDocument/2006/relationships/image" Target="../media/image48.wmf"/><Relationship Id="rId5" Type="http://schemas.openxmlformats.org/officeDocument/2006/relationships/image" Target="../media/image42.wmf"/><Relationship Id="rId15" Type="http://schemas.openxmlformats.org/officeDocument/2006/relationships/image" Target="../media/image51.jpeg"/><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 Id="rId14" Type="http://schemas.openxmlformats.org/officeDocument/2006/relationships/hyperlink" Target="http://images.google.co.uk/imgres?imgurl=http://www.interscshop.com/images/sweatshirt.jpg&amp;imgrefurl=http://www.interscshop.com/index.php?main_page%3Dproduct_info%26products_id%3D14&amp;h=530&amp;w=481&amp;sz=27&amp;hl=en&amp;start=17&amp;tbnid=FH-bNJR31aLPnM:&amp;tbnh=132&amp;tbnw=120&amp;prev=/images?q%3Dsweatshirt%26gbv%3D2%26hl%3Den%26sa%3D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Spanish TERM 3</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Viva 2 textbook, chapter 4</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smtClean="0">
              <a:latin typeface="Calibri" panose="020F0502020204030204" pitchFamily="34" charset="0"/>
              <a:cs typeface="Times New Roman" panose="02020603050405020304" pitchFamily="18" charset="0"/>
            </a:endParaRP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176493" y="3549314"/>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4699" y="218941"/>
            <a:ext cx="11359166" cy="461665"/>
          </a:xfrm>
          <a:prstGeom prst="rect">
            <a:avLst/>
          </a:prstGeom>
          <a:noFill/>
        </p:spPr>
        <p:txBody>
          <a:bodyPr wrap="square" rtlCol="0">
            <a:spAutoFit/>
          </a:bodyPr>
          <a:lstStyle/>
          <a:p>
            <a:r>
              <a:rPr lang="en-GB" sz="2400" b="1" dirty="0" smtClean="0"/>
              <a:t>Have a go at translating one of these conversations into English.</a:t>
            </a:r>
            <a:endParaRPr lang="en-GB" sz="2400" b="1" dirty="0"/>
          </a:p>
        </p:txBody>
      </p:sp>
      <p:pic>
        <p:nvPicPr>
          <p:cNvPr id="6" name="Picture 5"/>
          <p:cNvPicPr>
            <a:picLocks noChangeAspect="1"/>
          </p:cNvPicPr>
          <p:nvPr/>
        </p:nvPicPr>
        <p:blipFill>
          <a:blip r:embed="rId2"/>
          <a:stretch>
            <a:fillRect/>
          </a:stretch>
        </p:blipFill>
        <p:spPr>
          <a:xfrm>
            <a:off x="742864" y="971368"/>
            <a:ext cx="7220390" cy="1552507"/>
          </a:xfrm>
          <a:prstGeom prst="rect">
            <a:avLst/>
          </a:prstGeom>
        </p:spPr>
      </p:pic>
      <p:pic>
        <p:nvPicPr>
          <p:cNvPr id="8" name="Picture 7"/>
          <p:cNvPicPr>
            <a:picLocks noChangeAspect="1"/>
          </p:cNvPicPr>
          <p:nvPr/>
        </p:nvPicPr>
        <p:blipFill>
          <a:blip r:embed="rId3"/>
          <a:stretch>
            <a:fillRect/>
          </a:stretch>
        </p:blipFill>
        <p:spPr>
          <a:xfrm>
            <a:off x="858774" y="3871174"/>
            <a:ext cx="6723491" cy="1499315"/>
          </a:xfrm>
          <a:prstGeom prst="rect">
            <a:avLst/>
          </a:prstGeom>
        </p:spPr>
      </p:pic>
      <p:pic>
        <p:nvPicPr>
          <p:cNvPr id="10" name="Picture 9"/>
          <p:cNvPicPr>
            <a:picLocks noChangeAspect="1"/>
          </p:cNvPicPr>
          <p:nvPr/>
        </p:nvPicPr>
        <p:blipFill>
          <a:blip r:embed="rId4"/>
          <a:stretch>
            <a:fillRect/>
          </a:stretch>
        </p:blipFill>
        <p:spPr>
          <a:xfrm rot="1492669">
            <a:off x="7522306" y="1530836"/>
            <a:ext cx="4986374" cy="1935188"/>
          </a:xfrm>
          <a:prstGeom prst="rect">
            <a:avLst/>
          </a:prstGeom>
        </p:spPr>
      </p:pic>
    </p:spTree>
    <p:extLst>
      <p:ext uri="{BB962C8B-B14F-4D97-AF65-F5344CB8AC3E}">
        <p14:creationId xmlns:p14="http://schemas.microsoft.com/office/powerpoint/2010/main" val="426026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4862" y="164717"/>
            <a:ext cx="7997780" cy="6474393"/>
          </a:xfrm>
          <a:prstGeom prst="rect">
            <a:avLst/>
          </a:prstGeom>
        </p:spPr>
      </p:pic>
      <p:sp>
        <p:nvSpPr>
          <p:cNvPr id="2" name="TextBox 1"/>
          <p:cNvSpPr txBox="1"/>
          <p:nvPr/>
        </p:nvSpPr>
        <p:spPr>
          <a:xfrm>
            <a:off x="7720149" y="261257"/>
            <a:ext cx="3749040" cy="646331"/>
          </a:xfrm>
          <a:prstGeom prst="rect">
            <a:avLst/>
          </a:prstGeom>
          <a:noFill/>
        </p:spPr>
        <p:txBody>
          <a:bodyPr wrap="square" rtlCol="0">
            <a:spAutoFit/>
          </a:bodyPr>
          <a:lstStyle/>
          <a:p>
            <a:r>
              <a:rPr lang="en-GB" dirty="0" smtClean="0"/>
              <a:t>Read the texts and answer the questions in English</a:t>
            </a:r>
            <a:endParaRPr lang="en-GB" dirty="0"/>
          </a:p>
        </p:txBody>
      </p:sp>
    </p:spTree>
    <p:extLst>
      <p:ext uri="{BB962C8B-B14F-4D97-AF65-F5344CB8AC3E}">
        <p14:creationId xmlns:p14="http://schemas.microsoft.com/office/powerpoint/2010/main" val="1490471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1502" y="900111"/>
            <a:ext cx="9617968" cy="5870277"/>
          </a:xfrm>
          <a:prstGeom prst="rect">
            <a:avLst/>
          </a:prstGeom>
        </p:spPr>
      </p:pic>
      <p:sp>
        <p:nvSpPr>
          <p:cNvPr id="5" name="Title 1"/>
          <p:cNvSpPr>
            <a:spLocks noGrp="1"/>
          </p:cNvSpPr>
          <p:nvPr>
            <p:ph type="title"/>
          </p:nvPr>
        </p:nvSpPr>
        <p:spPr>
          <a:xfrm>
            <a:off x="438955" y="0"/>
            <a:ext cx="10515600" cy="1325563"/>
          </a:xfrm>
        </p:spPr>
        <p:txBody>
          <a:bodyPr>
            <a:normAutofit/>
          </a:bodyPr>
          <a:lstStyle/>
          <a:p>
            <a:r>
              <a:rPr lang="en-GB" sz="3000" b="1" dirty="0" smtClean="0"/>
              <a:t>Write numbers 1-6 and answer the questions using the emails in the picture.</a:t>
            </a:r>
            <a:endParaRPr lang="en-GB" sz="3000" b="1" dirty="0"/>
          </a:p>
        </p:txBody>
      </p:sp>
    </p:spTree>
    <p:extLst>
      <p:ext uri="{BB962C8B-B14F-4D97-AF65-F5344CB8AC3E}">
        <p14:creationId xmlns:p14="http://schemas.microsoft.com/office/powerpoint/2010/main" val="1473040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C9D09A6-BFC1-4853-8100-108070415DD5}"/>
              </a:ext>
            </a:extLst>
          </p:cNvPr>
          <p:cNvPicPr>
            <a:picLocks noChangeAspect="1"/>
          </p:cNvPicPr>
          <p:nvPr/>
        </p:nvPicPr>
        <p:blipFill>
          <a:blip r:embed="rId2"/>
          <a:stretch>
            <a:fillRect/>
          </a:stretch>
        </p:blipFill>
        <p:spPr>
          <a:xfrm>
            <a:off x="6344239" y="2083839"/>
            <a:ext cx="4744073" cy="4233173"/>
          </a:xfrm>
          <a:prstGeom prst="rect">
            <a:avLst/>
          </a:prstGeom>
        </p:spPr>
      </p:pic>
      <p:pic>
        <p:nvPicPr>
          <p:cNvPr id="2" name="Picture 1"/>
          <p:cNvPicPr>
            <a:picLocks noChangeAspect="1"/>
          </p:cNvPicPr>
          <p:nvPr/>
        </p:nvPicPr>
        <p:blipFill>
          <a:blip r:embed="rId3"/>
          <a:stretch>
            <a:fillRect/>
          </a:stretch>
        </p:blipFill>
        <p:spPr>
          <a:xfrm>
            <a:off x="1871059" y="351687"/>
            <a:ext cx="4290256" cy="652865"/>
          </a:xfrm>
          <a:prstGeom prst="rect">
            <a:avLst/>
          </a:prstGeom>
        </p:spPr>
      </p:pic>
      <p:sp>
        <p:nvSpPr>
          <p:cNvPr id="4" name="Content Placeholder 3"/>
          <p:cNvSpPr>
            <a:spLocks noGrp="1"/>
          </p:cNvSpPr>
          <p:nvPr>
            <p:ph idx="1"/>
          </p:nvPr>
        </p:nvSpPr>
        <p:spPr>
          <a:xfrm>
            <a:off x="773806" y="1387743"/>
            <a:ext cx="10515600" cy="4351338"/>
          </a:xfrm>
        </p:spPr>
        <p:txBody>
          <a:bodyPr/>
          <a:lstStyle/>
          <a:p>
            <a:r>
              <a:rPr lang="en-GB" dirty="0" smtClean="0"/>
              <a:t>These are the two stem-changing verbs that you need to know for this topic.</a:t>
            </a:r>
          </a:p>
          <a:p>
            <a:endParaRPr lang="en-GB" dirty="0" smtClean="0"/>
          </a:p>
          <a:p>
            <a:r>
              <a:rPr lang="en-GB" dirty="0" smtClean="0"/>
              <a:t>Make a note of these 2 verbs.</a:t>
            </a:r>
          </a:p>
          <a:p>
            <a:endParaRPr lang="en-GB" dirty="0"/>
          </a:p>
          <a:p>
            <a:r>
              <a:rPr lang="en-GB" dirty="0" smtClean="0">
                <a:solidFill>
                  <a:srgbClr val="7030A0"/>
                </a:solidFill>
              </a:rPr>
              <a:t>No </a:t>
            </a:r>
            <a:r>
              <a:rPr lang="en-GB" dirty="0" err="1" smtClean="0">
                <a:solidFill>
                  <a:srgbClr val="7030A0"/>
                </a:solidFill>
              </a:rPr>
              <a:t>puedo</a:t>
            </a:r>
            <a:r>
              <a:rPr lang="en-GB" dirty="0" smtClean="0">
                <a:solidFill>
                  <a:srgbClr val="7030A0"/>
                </a:solidFill>
              </a:rPr>
              <a:t> = I can’t</a:t>
            </a:r>
          </a:p>
          <a:p>
            <a:r>
              <a:rPr lang="en-GB" dirty="0" smtClean="0">
                <a:solidFill>
                  <a:srgbClr val="7030A0"/>
                </a:solidFill>
              </a:rPr>
              <a:t>¿</a:t>
            </a:r>
            <a:r>
              <a:rPr lang="en-GB" dirty="0" err="1" smtClean="0">
                <a:solidFill>
                  <a:srgbClr val="7030A0"/>
                </a:solidFill>
              </a:rPr>
              <a:t>Quieres</a:t>
            </a:r>
            <a:r>
              <a:rPr lang="en-GB" dirty="0" smtClean="0">
                <a:solidFill>
                  <a:srgbClr val="7030A0"/>
                </a:solidFill>
              </a:rPr>
              <a:t> …? = Do you want …?</a:t>
            </a:r>
          </a:p>
          <a:p>
            <a:endParaRPr lang="en-GB" dirty="0" smtClean="0"/>
          </a:p>
        </p:txBody>
      </p:sp>
      <p:sp>
        <p:nvSpPr>
          <p:cNvPr id="3" name="TextBox 2"/>
          <p:cNvSpPr txBox="1"/>
          <p:nvPr/>
        </p:nvSpPr>
        <p:spPr>
          <a:xfrm>
            <a:off x="7817476" y="2794716"/>
            <a:ext cx="1378040" cy="369332"/>
          </a:xfrm>
          <a:prstGeom prst="rect">
            <a:avLst/>
          </a:prstGeom>
          <a:noFill/>
        </p:spPr>
        <p:txBody>
          <a:bodyPr wrap="square" rtlCol="0">
            <a:spAutoFit/>
          </a:bodyPr>
          <a:lstStyle/>
          <a:p>
            <a:r>
              <a:rPr lang="en-GB" dirty="0" smtClean="0"/>
              <a:t>I want</a:t>
            </a:r>
            <a:endParaRPr lang="en-GB" dirty="0"/>
          </a:p>
        </p:txBody>
      </p:sp>
      <p:sp>
        <p:nvSpPr>
          <p:cNvPr id="6" name="TextBox 5"/>
          <p:cNvSpPr txBox="1"/>
          <p:nvPr/>
        </p:nvSpPr>
        <p:spPr>
          <a:xfrm>
            <a:off x="10662274" y="5204141"/>
            <a:ext cx="1378040" cy="369332"/>
          </a:xfrm>
          <a:prstGeom prst="rect">
            <a:avLst/>
          </a:prstGeom>
          <a:noFill/>
        </p:spPr>
        <p:txBody>
          <a:bodyPr wrap="square" rtlCol="0">
            <a:spAutoFit/>
          </a:bodyPr>
          <a:lstStyle/>
          <a:p>
            <a:r>
              <a:rPr lang="en-GB" dirty="0" smtClean="0"/>
              <a:t>You (</a:t>
            </a:r>
            <a:r>
              <a:rPr lang="en-GB" dirty="0" err="1" smtClean="0"/>
              <a:t>pl</a:t>
            </a:r>
            <a:r>
              <a:rPr lang="en-GB" dirty="0" smtClean="0"/>
              <a:t>) can</a:t>
            </a:r>
            <a:endParaRPr lang="en-GB" dirty="0"/>
          </a:p>
        </p:txBody>
      </p:sp>
      <p:sp>
        <p:nvSpPr>
          <p:cNvPr id="8" name="TextBox 7"/>
          <p:cNvSpPr txBox="1"/>
          <p:nvPr/>
        </p:nvSpPr>
        <p:spPr>
          <a:xfrm>
            <a:off x="7817475" y="4002375"/>
            <a:ext cx="1725769" cy="369332"/>
          </a:xfrm>
          <a:prstGeom prst="rect">
            <a:avLst/>
          </a:prstGeom>
          <a:noFill/>
        </p:spPr>
        <p:txBody>
          <a:bodyPr wrap="square" rtlCol="0">
            <a:spAutoFit/>
          </a:bodyPr>
          <a:lstStyle/>
          <a:p>
            <a:r>
              <a:rPr lang="en-GB" dirty="0" smtClean="0"/>
              <a:t>He/she/it wants</a:t>
            </a:r>
            <a:endParaRPr lang="en-GB" dirty="0"/>
          </a:p>
        </p:txBody>
      </p:sp>
      <p:sp>
        <p:nvSpPr>
          <p:cNvPr id="9" name="TextBox 8"/>
          <p:cNvSpPr txBox="1"/>
          <p:nvPr/>
        </p:nvSpPr>
        <p:spPr>
          <a:xfrm>
            <a:off x="8027255" y="4570232"/>
            <a:ext cx="1378040" cy="369332"/>
          </a:xfrm>
          <a:prstGeom prst="rect">
            <a:avLst/>
          </a:prstGeom>
          <a:noFill/>
        </p:spPr>
        <p:txBody>
          <a:bodyPr wrap="square" rtlCol="0">
            <a:spAutoFit/>
          </a:bodyPr>
          <a:lstStyle/>
          <a:p>
            <a:r>
              <a:rPr lang="en-GB" dirty="0" smtClean="0"/>
              <a:t>We want</a:t>
            </a:r>
            <a:endParaRPr lang="en-GB" dirty="0"/>
          </a:p>
        </p:txBody>
      </p:sp>
      <p:sp>
        <p:nvSpPr>
          <p:cNvPr id="10" name="TextBox 9"/>
          <p:cNvSpPr txBox="1"/>
          <p:nvPr/>
        </p:nvSpPr>
        <p:spPr>
          <a:xfrm>
            <a:off x="7817475" y="5152155"/>
            <a:ext cx="1587819" cy="369332"/>
          </a:xfrm>
          <a:prstGeom prst="rect">
            <a:avLst/>
          </a:prstGeom>
          <a:noFill/>
        </p:spPr>
        <p:txBody>
          <a:bodyPr wrap="square" rtlCol="0">
            <a:spAutoFit/>
          </a:bodyPr>
          <a:lstStyle/>
          <a:p>
            <a:r>
              <a:rPr lang="en-GB" dirty="0" smtClean="0"/>
              <a:t>You (</a:t>
            </a:r>
            <a:r>
              <a:rPr lang="en-GB" dirty="0" err="1" smtClean="0"/>
              <a:t>pl</a:t>
            </a:r>
            <a:r>
              <a:rPr lang="en-GB" dirty="0" smtClean="0"/>
              <a:t>) want</a:t>
            </a:r>
            <a:endParaRPr lang="en-GB" dirty="0"/>
          </a:p>
        </p:txBody>
      </p:sp>
      <p:sp>
        <p:nvSpPr>
          <p:cNvPr id="11" name="TextBox 10"/>
          <p:cNvSpPr txBox="1"/>
          <p:nvPr/>
        </p:nvSpPr>
        <p:spPr>
          <a:xfrm>
            <a:off x="7817476" y="5777196"/>
            <a:ext cx="1378040" cy="369332"/>
          </a:xfrm>
          <a:prstGeom prst="rect">
            <a:avLst/>
          </a:prstGeom>
          <a:noFill/>
        </p:spPr>
        <p:txBody>
          <a:bodyPr wrap="square" rtlCol="0">
            <a:spAutoFit/>
          </a:bodyPr>
          <a:lstStyle/>
          <a:p>
            <a:r>
              <a:rPr lang="en-GB" dirty="0" smtClean="0"/>
              <a:t>They want</a:t>
            </a:r>
            <a:endParaRPr lang="en-GB" dirty="0"/>
          </a:p>
        </p:txBody>
      </p:sp>
      <p:sp>
        <p:nvSpPr>
          <p:cNvPr id="12" name="TextBox 11"/>
          <p:cNvSpPr txBox="1"/>
          <p:nvPr/>
        </p:nvSpPr>
        <p:spPr>
          <a:xfrm>
            <a:off x="10656670" y="2791829"/>
            <a:ext cx="1378040" cy="369332"/>
          </a:xfrm>
          <a:prstGeom prst="rect">
            <a:avLst/>
          </a:prstGeom>
          <a:noFill/>
        </p:spPr>
        <p:txBody>
          <a:bodyPr wrap="square" rtlCol="0">
            <a:spAutoFit/>
          </a:bodyPr>
          <a:lstStyle/>
          <a:p>
            <a:r>
              <a:rPr lang="en-GB" dirty="0" smtClean="0"/>
              <a:t>I can</a:t>
            </a:r>
            <a:endParaRPr lang="en-GB" dirty="0"/>
          </a:p>
        </p:txBody>
      </p:sp>
      <p:sp>
        <p:nvSpPr>
          <p:cNvPr id="13" name="TextBox 12"/>
          <p:cNvSpPr txBox="1"/>
          <p:nvPr/>
        </p:nvSpPr>
        <p:spPr>
          <a:xfrm>
            <a:off x="10813960" y="3379933"/>
            <a:ext cx="1378040" cy="369332"/>
          </a:xfrm>
          <a:prstGeom prst="rect">
            <a:avLst/>
          </a:prstGeom>
          <a:noFill/>
        </p:spPr>
        <p:txBody>
          <a:bodyPr wrap="square" rtlCol="0">
            <a:spAutoFit/>
          </a:bodyPr>
          <a:lstStyle/>
          <a:p>
            <a:r>
              <a:rPr lang="en-GB" dirty="0" smtClean="0"/>
              <a:t>You can</a:t>
            </a:r>
            <a:endParaRPr lang="en-GB" dirty="0"/>
          </a:p>
        </p:txBody>
      </p:sp>
      <p:sp>
        <p:nvSpPr>
          <p:cNvPr id="14" name="TextBox 13"/>
          <p:cNvSpPr txBox="1"/>
          <p:nvPr/>
        </p:nvSpPr>
        <p:spPr>
          <a:xfrm>
            <a:off x="10656670" y="4002375"/>
            <a:ext cx="1535330" cy="369332"/>
          </a:xfrm>
          <a:prstGeom prst="rect">
            <a:avLst/>
          </a:prstGeom>
          <a:noFill/>
        </p:spPr>
        <p:txBody>
          <a:bodyPr wrap="square" rtlCol="0">
            <a:spAutoFit/>
          </a:bodyPr>
          <a:lstStyle/>
          <a:p>
            <a:r>
              <a:rPr lang="en-GB" dirty="0" smtClean="0"/>
              <a:t>He/she/it can</a:t>
            </a:r>
            <a:endParaRPr lang="en-GB" dirty="0"/>
          </a:p>
        </p:txBody>
      </p:sp>
      <p:sp>
        <p:nvSpPr>
          <p:cNvPr id="15" name="TextBox 14"/>
          <p:cNvSpPr txBox="1"/>
          <p:nvPr/>
        </p:nvSpPr>
        <p:spPr>
          <a:xfrm>
            <a:off x="10813960" y="4565247"/>
            <a:ext cx="1378040" cy="369332"/>
          </a:xfrm>
          <a:prstGeom prst="rect">
            <a:avLst/>
          </a:prstGeom>
          <a:noFill/>
        </p:spPr>
        <p:txBody>
          <a:bodyPr wrap="square" rtlCol="0">
            <a:spAutoFit/>
          </a:bodyPr>
          <a:lstStyle/>
          <a:p>
            <a:r>
              <a:rPr lang="en-GB" dirty="0" smtClean="0"/>
              <a:t>We can</a:t>
            </a:r>
            <a:endParaRPr lang="en-GB" dirty="0"/>
          </a:p>
        </p:txBody>
      </p:sp>
      <p:sp>
        <p:nvSpPr>
          <p:cNvPr id="16" name="TextBox 15"/>
          <p:cNvSpPr txBox="1"/>
          <p:nvPr/>
        </p:nvSpPr>
        <p:spPr>
          <a:xfrm>
            <a:off x="7922364" y="3373926"/>
            <a:ext cx="1378040" cy="369332"/>
          </a:xfrm>
          <a:prstGeom prst="rect">
            <a:avLst/>
          </a:prstGeom>
          <a:noFill/>
        </p:spPr>
        <p:txBody>
          <a:bodyPr wrap="square" rtlCol="0">
            <a:spAutoFit/>
          </a:bodyPr>
          <a:lstStyle/>
          <a:p>
            <a:r>
              <a:rPr lang="en-GB" dirty="0" smtClean="0"/>
              <a:t>You want</a:t>
            </a:r>
            <a:endParaRPr lang="en-GB" dirty="0"/>
          </a:p>
        </p:txBody>
      </p:sp>
      <p:sp>
        <p:nvSpPr>
          <p:cNvPr id="17" name="TextBox 16"/>
          <p:cNvSpPr txBox="1"/>
          <p:nvPr/>
        </p:nvSpPr>
        <p:spPr>
          <a:xfrm>
            <a:off x="10818790" y="5823977"/>
            <a:ext cx="1378040" cy="369332"/>
          </a:xfrm>
          <a:prstGeom prst="rect">
            <a:avLst/>
          </a:prstGeom>
          <a:noFill/>
        </p:spPr>
        <p:txBody>
          <a:bodyPr wrap="square" rtlCol="0">
            <a:spAutoFit/>
          </a:bodyPr>
          <a:lstStyle/>
          <a:p>
            <a:r>
              <a:rPr lang="en-GB" dirty="0" smtClean="0"/>
              <a:t>They can</a:t>
            </a:r>
            <a:endParaRPr lang="en-GB" dirty="0"/>
          </a:p>
        </p:txBody>
      </p:sp>
      <p:sp>
        <p:nvSpPr>
          <p:cNvPr id="18" name="TextBox 17"/>
          <p:cNvSpPr txBox="1"/>
          <p:nvPr/>
        </p:nvSpPr>
        <p:spPr>
          <a:xfrm>
            <a:off x="7890703" y="2212793"/>
            <a:ext cx="1378040" cy="369332"/>
          </a:xfrm>
          <a:prstGeom prst="rect">
            <a:avLst/>
          </a:prstGeom>
          <a:noFill/>
        </p:spPr>
        <p:txBody>
          <a:bodyPr wrap="square" rtlCol="0">
            <a:spAutoFit/>
          </a:bodyPr>
          <a:lstStyle/>
          <a:p>
            <a:r>
              <a:rPr lang="en-GB" b="1" dirty="0" smtClean="0"/>
              <a:t>to want</a:t>
            </a:r>
            <a:endParaRPr lang="en-GB" b="1" dirty="0"/>
          </a:p>
        </p:txBody>
      </p:sp>
      <p:sp>
        <p:nvSpPr>
          <p:cNvPr id="19" name="TextBox 18"/>
          <p:cNvSpPr txBox="1"/>
          <p:nvPr/>
        </p:nvSpPr>
        <p:spPr>
          <a:xfrm>
            <a:off x="10656670" y="2212793"/>
            <a:ext cx="1378040" cy="369332"/>
          </a:xfrm>
          <a:prstGeom prst="rect">
            <a:avLst/>
          </a:prstGeom>
          <a:noFill/>
        </p:spPr>
        <p:txBody>
          <a:bodyPr wrap="square" rtlCol="0">
            <a:spAutoFit/>
          </a:bodyPr>
          <a:lstStyle/>
          <a:p>
            <a:r>
              <a:rPr lang="en-GB" b="1" dirty="0" smtClean="0"/>
              <a:t>to be able</a:t>
            </a:r>
            <a:endParaRPr lang="en-GB" b="1" dirty="0"/>
          </a:p>
        </p:txBody>
      </p:sp>
    </p:spTree>
    <p:extLst>
      <p:ext uri="{BB962C8B-B14F-4D97-AF65-F5344CB8AC3E}">
        <p14:creationId xmlns:p14="http://schemas.microsoft.com/office/powerpoint/2010/main" val="3497416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9801"/>
          <a:stretch/>
        </p:blipFill>
        <p:spPr>
          <a:xfrm>
            <a:off x="5662612" y="4146997"/>
            <a:ext cx="6244235" cy="2531440"/>
          </a:xfrm>
          <a:prstGeom prst="rect">
            <a:avLst/>
          </a:prstGeom>
        </p:spPr>
      </p:pic>
      <p:pic>
        <p:nvPicPr>
          <p:cNvPr id="5" name="Picture 4"/>
          <p:cNvPicPr>
            <a:picLocks noChangeAspect="1"/>
          </p:cNvPicPr>
          <p:nvPr/>
        </p:nvPicPr>
        <p:blipFill>
          <a:blip r:embed="rId3"/>
          <a:stretch>
            <a:fillRect/>
          </a:stretch>
        </p:blipFill>
        <p:spPr>
          <a:xfrm>
            <a:off x="133551" y="310303"/>
            <a:ext cx="5356133" cy="6162072"/>
          </a:xfrm>
          <a:prstGeom prst="rect">
            <a:avLst/>
          </a:prstGeom>
        </p:spPr>
      </p:pic>
      <p:pic>
        <p:nvPicPr>
          <p:cNvPr id="6" name="Picture 5"/>
          <p:cNvPicPr>
            <a:picLocks noChangeAspect="1"/>
          </p:cNvPicPr>
          <p:nvPr/>
        </p:nvPicPr>
        <p:blipFill rotWithShape="1">
          <a:blip r:embed="rId4"/>
          <a:srcRect l="7785"/>
          <a:stretch/>
        </p:blipFill>
        <p:spPr>
          <a:xfrm>
            <a:off x="5499274" y="1128846"/>
            <a:ext cx="6570909" cy="2850256"/>
          </a:xfrm>
          <a:prstGeom prst="rect">
            <a:avLst/>
          </a:prstGeom>
        </p:spPr>
      </p:pic>
      <p:sp>
        <p:nvSpPr>
          <p:cNvPr id="7" name="TextBox 6"/>
          <p:cNvSpPr txBox="1"/>
          <p:nvPr/>
        </p:nvSpPr>
        <p:spPr>
          <a:xfrm>
            <a:off x="5499274" y="90152"/>
            <a:ext cx="6297774" cy="830997"/>
          </a:xfrm>
          <a:prstGeom prst="rect">
            <a:avLst/>
          </a:prstGeom>
          <a:noFill/>
        </p:spPr>
        <p:txBody>
          <a:bodyPr wrap="square" rtlCol="0">
            <a:spAutoFit/>
          </a:bodyPr>
          <a:lstStyle/>
          <a:p>
            <a:r>
              <a:rPr lang="en-GB" sz="2400" b="1" dirty="0" smtClean="0"/>
              <a:t>Copy and complete the grid using the transcript of the listening track provided.</a:t>
            </a:r>
            <a:endParaRPr lang="en-GB" sz="2400" b="1" dirty="0"/>
          </a:p>
        </p:txBody>
      </p:sp>
    </p:spTree>
    <p:extLst>
      <p:ext uri="{BB962C8B-B14F-4D97-AF65-F5344CB8AC3E}">
        <p14:creationId xmlns:p14="http://schemas.microsoft.com/office/powerpoint/2010/main" val="195288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a:t>
            </a:r>
            <a:r>
              <a:rPr lang="en-GB" b="1" u="sng" dirty="0" smtClean="0"/>
              <a:t>3 </a:t>
            </a:r>
            <a:r>
              <a:rPr lang="en-GB" b="1" u="sng" dirty="0"/>
              <a:t>– </a:t>
            </a:r>
          </a:p>
        </p:txBody>
      </p:sp>
      <p:sp>
        <p:nvSpPr>
          <p:cNvPr id="3" name="TextBox 2"/>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pic>
        <p:nvPicPr>
          <p:cNvPr id="4" name="Picture 3"/>
          <p:cNvPicPr>
            <a:picLocks noChangeAspect="1"/>
          </p:cNvPicPr>
          <p:nvPr/>
        </p:nvPicPr>
        <p:blipFill>
          <a:blip r:embed="rId2"/>
          <a:stretch>
            <a:fillRect/>
          </a:stretch>
        </p:blipFill>
        <p:spPr>
          <a:xfrm>
            <a:off x="847994" y="1940684"/>
            <a:ext cx="10436158" cy="2296465"/>
          </a:xfrm>
          <a:prstGeom prst="rect">
            <a:avLst/>
          </a:prstGeom>
        </p:spPr>
      </p:pic>
    </p:spTree>
    <p:extLst>
      <p:ext uri="{BB962C8B-B14F-4D97-AF65-F5344CB8AC3E}">
        <p14:creationId xmlns:p14="http://schemas.microsoft.com/office/powerpoint/2010/main" val="249621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639616" y="188640"/>
            <a:ext cx="7149480" cy="220886"/>
          </a:xfrm>
        </p:spPr>
        <p:txBody>
          <a:bodyPr>
            <a:noAutofit/>
          </a:bodyPr>
          <a:lstStyle/>
          <a:p>
            <a:r>
              <a:rPr lang="en-GB" sz="3200" b="1" u="sng" dirty="0" smtClean="0"/>
              <a:t>Read through the vocab</a:t>
            </a:r>
            <a:endParaRPr lang="fr-FR" sz="3200" b="1" u="sng" dirty="0"/>
          </a:p>
        </p:txBody>
      </p:sp>
      <p:pic>
        <p:nvPicPr>
          <p:cNvPr id="1026" name="Picture 2" descr="Image result for bath in a bathroom"/>
          <p:cNvPicPr>
            <a:picLocks noChangeAspect="1" noChangeArrowheads="1"/>
          </p:cNvPicPr>
          <p:nvPr/>
        </p:nvPicPr>
        <p:blipFill>
          <a:blip r:embed="rId2" cstate="print"/>
          <a:srcRect t="13814" r="3304" b="17117"/>
          <a:stretch>
            <a:fillRect/>
          </a:stretch>
        </p:blipFill>
        <p:spPr bwMode="auto">
          <a:xfrm>
            <a:off x="1991544" y="620688"/>
            <a:ext cx="2088232" cy="1491594"/>
          </a:xfrm>
          <a:prstGeom prst="rect">
            <a:avLst/>
          </a:prstGeom>
          <a:noFill/>
        </p:spPr>
      </p:pic>
      <p:sp>
        <p:nvSpPr>
          <p:cNvPr id="1028" name="AutoShape 4" descr="Image result for shower"/>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30" name="AutoShape 6" descr="Image result for shower"/>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32" name="Picture 8" descr="Image result for shower"/>
          <p:cNvPicPr>
            <a:picLocks noChangeAspect="1" noChangeArrowheads="1"/>
          </p:cNvPicPr>
          <p:nvPr/>
        </p:nvPicPr>
        <p:blipFill>
          <a:blip r:embed="rId3" cstate="print"/>
          <a:srcRect l="36246"/>
          <a:stretch>
            <a:fillRect/>
          </a:stretch>
        </p:blipFill>
        <p:spPr bwMode="auto">
          <a:xfrm>
            <a:off x="5303912" y="620688"/>
            <a:ext cx="1178606" cy="1570112"/>
          </a:xfrm>
          <a:prstGeom prst="rect">
            <a:avLst/>
          </a:prstGeom>
          <a:noFill/>
        </p:spPr>
      </p:pic>
      <p:pic>
        <p:nvPicPr>
          <p:cNvPr id="1034" name="Picture 10" descr="Image result for washing face"/>
          <p:cNvPicPr>
            <a:picLocks noChangeAspect="1" noChangeArrowheads="1"/>
          </p:cNvPicPr>
          <p:nvPr/>
        </p:nvPicPr>
        <p:blipFill>
          <a:blip r:embed="rId4" cstate="print"/>
          <a:srcRect l="14516" r="12903"/>
          <a:stretch>
            <a:fillRect/>
          </a:stretch>
        </p:blipFill>
        <p:spPr bwMode="auto">
          <a:xfrm>
            <a:off x="7824192" y="620689"/>
            <a:ext cx="1944216" cy="1506767"/>
          </a:xfrm>
          <a:prstGeom prst="rect">
            <a:avLst/>
          </a:prstGeom>
          <a:noFill/>
        </p:spPr>
      </p:pic>
      <p:pic>
        <p:nvPicPr>
          <p:cNvPr id="1036" name="Picture 12" descr="Image result for clothes"/>
          <p:cNvPicPr>
            <a:picLocks noChangeAspect="1" noChangeArrowheads="1"/>
          </p:cNvPicPr>
          <p:nvPr/>
        </p:nvPicPr>
        <p:blipFill>
          <a:blip r:embed="rId5" cstate="print"/>
          <a:srcRect/>
          <a:stretch>
            <a:fillRect/>
          </a:stretch>
        </p:blipFill>
        <p:spPr bwMode="auto">
          <a:xfrm>
            <a:off x="1991544" y="2924944"/>
            <a:ext cx="1489348" cy="1489348"/>
          </a:xfrm>
          <a:prstGeom prst="rect">
            <a:avLst/>
          </a:prstGeom>
          <a:noFill/>
        </p:spPr>
      </p:pic>
      <p:pic>
        <p:nvPicPr>
          <p:cNvPr id="1038" name="Picture 14" descr="Image result for doing hair"/>
          <p:cNvPicPr>
            <a:picLocks noChangeAspect="1" noChangeArrowheads="1"/>
          </p:cNvPicPr>
          <p:nvPr/>
        </p:nvPicPr>
        <p:blipFill>
          <a:blip r:embed="rId6" cstate="print"/>
          <a:srcRect/>
          <a:stretch>
            <a:fillRect/>
          </a:stretch>
        </p:blipFill>
        <p:spPr bwMode="auto">
          <a:xfrm>
            <a:off x="4881855" y="2852936"/>
            <a:ext cx="1941646" cy="1456235"/>
          </a:xfrm>
          <a:prstGeom prst="rect">
            <a:avLst/>
          </a:prstGeom>
          <a:noFill/>
        </p:spPr>
      </p:pic>
      <p:pic>
        <p:nvPicPr>
          <p:cNvPr id="1040" name="Picture 16" descr="Image result for doing makeup"/>
          <p:cNvPicPr>
            <a:picLocks noChangeAspect="1" noChangeArrowheads="1"/>
          </p:cNvPicPr>
          <p:nvPr/>
        </p:nvPicPr>
        <p:blipFill>
          <a:blip r:embed="rId7" cstate="print"/>
          <a:srcRect/>
          <a:stretch>
            <a:fillRect/>
          </a:stretch>
        </p:blipFill>
        <p:spPr bwMode="auto">
          <a:xfrm>
            <a:off x="8040216" y="2780929"/>
            <a:ext cx="1699268" cy="1132137"/>
          </a:xfrm>
          <a:prstGeom prst="rect">
            <a:avLst/>
          </a:prstGeom>
          <a:noFill/>
        </p:spPr>
      </p:pic>
      <p:pic>
        <p:nvPicPr>
          <p:cNvPr id="1042" name="Picture 18" descr="Image result for putting gel on hair"/>
          <p:cNvPicPr>
            <a:picLocks noChangeAspect="1" noChangeArrowheads="1"/>
          </p:cNvPicPr>
          <p:nvPr/>
        </p:nvPicPr>
        <p:blipFill>
          <a:blip r:embed="rId8" cstate="print"/>
          <a:srcRect/>
          <a:stretch>
            <a:fillRect/>
          </a:stretch>
        </p:blipFill>
        <p:spPr bwMode="auto">
          <a:xfrm>
            <a:off x="2063552" y="5013176"/>
            <a:ext cx="913656" cy="1378360"/>
          </a:xfrm>
          <a:prstGeom prst="rect">
            <a:avLst/>
          </a:prstGeom>
          <a:noFill/>
        </p:spPr>
      </p:pic>
      <p:pic>
        <p:nvPicPr>
          <p:cNvPr id="1044" name="Picture 20" descr="Image result for straightening hair"/>
          <p:cNvPicPr>
            <a:picLocks noChangeAspect="1" noChangeArrowheads="1"/>
          </p:cNvPicPr>
          <p:nvPr/>
        </p:nvPicPr>
        <p:blipFill>
          <a:blip r:embed="rId9" cstate="print"/>
          <a:srcRect/>
          <a:stretch>
            <a:fillRect/>
          </a:stretch>
        </p:blipFill>
        <p:spPr bwMode="auto">
          <a:xfrm>
            <a:off x="6096000" y="5013176"/>
            <a:ext cx="1873052" cy="1057368"/>
          </a:xfrm>
          <a:prstGeom prst="rect">
            <a:avLst/>
          </a:prstGeom>
          <a:noFill/>
        </p:spPr>
      </p:pic>
      <p:grpSp>
        <p:nvGrpSpPr>
          <p:cNvPr id="3" name="Group 2"/>
          <p:cNvGrpSpPr/>
          <p:nvPr/>
        </p:nvGrpSpPr>
        <p:grpSpPr>
          <a:xfrm>
            <a:off x="1919536" y="2132856"/>
            <a:ext cx="2088232" cy="760150"/>
            <a:chOff x="1919536" y="2132856"/>
            <a:chExt cx="2088232" cy="760150"/>
          </a:xfrm>
        </p:grpSpPr>
        <p:sp>
          <p:nvSpPr>
            <p:cNvPr id="14" name="QuadreDeText 13"/>
            <p:cNvSpPr txBox="1"/>
            <p:nvPr/>
          </p:nvSpPr>
          <p:spPr>
            <a:xfrm>
              <a:off x="1919536" y="2132856"/>
              <a:ext cx="1944216" cy="400110"/>
            </a:xfrm>
            <a:prstGeom prst="rect">
              <a:avLst/>
            </a:prstGeom>
            <a:noFill/>
          </p:spPr>
          <p:txBody>
            <a:bodyPr wrap="square" rtlCol="0">
              <a:spAutoFit/>
            </a:bodyPr>
            <a:lstStyle/>
            <a:p>
              <a:r>
                <a:rPr lang="en-GB" sz="2000" dirty="0"/>
                <a:t>Me </a:t>
              </a:r>
              <a:r>
                <a:rPr lang="en-GB" sz="2000" dirty="0" err="1"/>
                <a:t>baño</a:t>
              </a:r>
              <a:endParaRPr lang="fr-FR" sz="2000" dirty="0"/>
            </a:p>
          </p:txBody>
        </p:sp>
        <p:sp>
          <p:nvSpPr>
            <p:cNvPr id="22" name="QuadreDeText 21"/>
            <p:cNvSpPr txBox="1"/>
            <p:nvPr/>
          </p:nvSpPr>
          <p:spPr>
            <a:xfrm>
              <a:off x="2063552" y="2492896"/>
              <a:ext cx="1944216" cy="400110"/>
            </a:xfrm>
            <a:prstGeom prst="rect">
              <a:avLst/>
            </a:prstGeom>
            <a:noFill/>
          </p:spPr>
          <p:txBody>
            <a:bodyPr wrap="square" rtlCol="0">
              <a:spAutoFit/>
            </a:bodyPr>
            <a:lstStyle/>
            <a:p>
              <a:r>
                <a:rPr lang="en-GB" sz="2000" dirty="0"/>
                <a:t>I have a bath</a:t>
              </a:r>
              <a:endParaRPr lang="fr-FR" sz="2000" dirty="0"/>
            </a:p>
          </p:txBody>
        </p:sp>
      </p:grpSp>
      <p:grpSp>
        <p:nvGrpSpPr>
          <p:cNvPr id="4" name="Group 3"/>
          <p:cNvGrpSpPr/>
          <p:nvPr/>
        </p:nvGrpSpPr>
        <p:grpSpPr>
          <a:xfrm>
            <a:off x="4583832" y="2204864"/>
            <a:ext cx="2304256" cy="688142"/>
            <a:chOff x="4583832" y="2204864"/>
            <a:chExt cx="2304256" cy="688142"/>
          </a:xfrm>
        </p:grpSpPr>
        <p:sp>
          <p:nvSpPr>
            <p:cNvPr id="15" name="QuadreDeText 14"/>
            <p:cNvSpPr txBox="1"/>
            <p:nvPr/>
          </p:nvSpPr>
          <p:spPr>
            <a:xfrm>
              <a:off x="4583832" y="2204864"/>
              <a:ext cx="1944216" cy="400110"/>
            </a:xfrm>
            <a:prstGeom prst="rect">
              <a:avLst/>
            </a:prstGeom>
            <a:noFill/>
          </p:spPr>
          <p:txBody>
            <a:bodyPr wrap="square" rtlCol="0">
              <a:spAutoFit/>
            </a:bodyPr>
            <a:lstStyle/>
            <a:p>
              <a:r>
                <a:rPr lang="en-GB" sz="2000" dirty="0"/>
                <a:t>Me </a:t>
              </a:r>
              <a:r>
                <a:rPr lang="en-GB" sz="2000" dirty="0" err="1"/>
                <a:t>ducho</a:t>
              </a:r>
              <a:endParaRPr lang="fr-FR" sz="2000" dirty="0"/>
            </a:p>
          </p:txBody>
        </p:sp>
        <p:sp>
          <p:nvSpPr>
            <p:cNvPr id="23" name="QuadreDeText 22"/>
            <p:cNvSpPr txBox="1"/>
            <p:nvPr/>
          </p:nvSpPr>
          <p:spPr>
            <a:xfrm>
              <a:off x="4943872" y="2492896"/>
              <a:ext cx="1944216" cy="400110"/>
            </a:xfrm>
            <a:prstGeom prst="rect">
              <a:avLst/>
            </a:prstGeom>
            <a:noFill/>
          </p:spPr>
          <p:txBody>
            <a:bodyPr wrap="square" rtlCol="0">
              <a:spAutoFit/>
            </a:bodyPr>
            <a:lstStyle/>
            <a:p>
              <a:r>
                <a:rPr lang="en-GB" sz="2000" dirty="0"/>
                <a:t>I have a shower</a:t>
              </a:r>
              <a:endParaRPr lang="fr-FR" sz="2000" dirty="0"/>
            </a:p>
          </p:txBody>
        </p:sp>
      </p:grpSp>
      <p:grpSp>
        <p:nvGrpSpPr>
          <p:cNvPr id="5" name="Group 4"/>
          <p:cNvGrpSpPr/>
          <p:nvPr/>
        </p:nvGrpSpPr>
        <p:grpSpPr>
          <a:xfrm>
            <a:off x="7248128" y="2132856"/>
            <a:ext cx="2448272" cy="688142"/>
            <a:chOff x="7248128" y="2132856"/>
            <a:chExt cx="2448272" cy="688142"/>
          </a:xfrm>
        </p:grpSpPr>
        <p:sp>
          <p:nvSpPr>
            <p:cNvPr id="16" name="QuadreDeText 15"/>
            <p:cNvSpPr txBox="1"/>
            <p:nvPr/>
          </p:nvSpPr>
          <p:spPr>
            <a:xfrm>
              <a:off x="7248128" y="2132856"/>
              <a:ext cx="1944216" cy="400110"/>
            </a:xfrm>
            <a:prstGeom prst="rect">
              <a:avLst/>
            </a:prstGeom>
            <a:noFill/>
          </p:spPr>
          <p:txBody>
            <a:bodyPr wrap="square" rtlCol="0">
              <a:spAutoFit/>
            </a:bodyPr>
            <a:lstStyle/>
            <a:p>
              <a:r>
                <a:rPr lang="en-GB" sz="2000" dirty="0"/>
                <a:t>Me </a:t>
              </a:r>
              <a:r>
                <a:rPr lang="en-GB" sz="2000" dirty="0" err="1"/>
                <a:t>lavo</a:t>
              </a:r>
              <a:r>
                <a:rPr lang="en-GB" sz="2000" dirty="0"/>
                <a:t> la </a:t>
              </a:r>
              <a:r>
                <a:rPr lang="en-GB" sz="2000" dirty="0" err="1"/>
                <a:t>cara</a:t>
              </a:r>
              <a:endParaRPr lang="fr-FR" sz="2000" dirty="0"/>
            </a:p>
          </p:txBody>
        </p:sp>
        <p:sp>
          <p:nvSpPr>
            <p:cNvPr id="24" name="QuadreDeText 23"/>
            <p:cNvSpPr txBox="1"/>
            <p:nvPr/>
          </p:nvSpPr>
          <p:spPr>
            <a:xfrm>
              <a:off x="7752184" y="2420888"/>
              <a:ext cx="1944216" cy="400110"/>
            </a:xfrm>
            <a:prstGeom prst="rect">
              <a:avLst/>
            </a:prstGeom>
            <a:noFill/>
          </p:spPr>
          <p:txBody>
            <a:bodyPr wrap="square" rtlCol="0">
              <a:spAutoFit/>
            </a:bodyPr>
            <a:lstStyle/>
            <a:p>
              <a:r>
                <a:rPr lang="en-GB" sz="2000" dirty="0"/>
                <a:t>I wash my face</a:t>
              </a:r>
              <a:endParaRPr lang="fr-FR" sz="2000" dirty="0"/>
            </a:p>
          </p:txBody>
        </p:sp>
      </p:grpSp>
      <p:grpSp>
        <p:nvGrpSpPr>
          <p:cNvPr id="6" name="Group 5"/>
          <p:cNvGrpSpPr/>
          <p:nvPr/>
        </p:nvGrpSpPr>
        <p:grpSpPr>
          <a:xfrm>
            <a:off x="1775520" y="4365104"/>
            <a:ext cx="2232248" cy="688142"/>
            <a:chOff x="1775520" y="4365104"/>
            <a:chExt cx="2232248" cy="688142"/>
          </a:xfrm>
        </p:grpSpPr>
        <p:sp>
          <p:nvSpPr>
            <p:cNvPr id="17" name="QuadreDeText 16"/>
            <p:cNvSpPr txBox="1"/>
            <p:nvPr/>
          </p:nvSpPr>
          <p:spPr>
            <a:xfrm>
              <a:off x="1775520" y="4365104"/>
              <a:ext cx="1944216" cy="400110"/>
            </a:xfrm>
            <a:prstGeom prst="rect">
              <a:avLst/>
            </a:prstGeom>
            <a:noFill/>
          </p:spPr>
          <p:txBody>
            <a:bodyPr wrap="square" rtlCol="0">
              <a:spAutoFit/>
            </a:bodyPr>
            <a:lstStyle/>
            <a:p>
              <a:r>
                <a:rPr lang="en-GB" sz="2000" dirty="0"/>
                <a:t>Me </a:t>
              </a:r>
              <a:r>
                <a:rPr lang="en-GB" sz="2000" dirty="0" err="1"/>
                <a:t>visto</a:t>
              </a:r>
              <a:endParaRPr lang="fr-FR" sz="2000" dirty="0"/>
            </a:p>
          </p:txBody>
        </p:sp>
        <p:sp>
          <p:nvSpPr>
            <p:cNvPr id="25" name="QuadreDeText 24"/>
            <p:cNvSpPr txBox="1"/>
            <p:nvPr/>
          </p:nvSpPr>
          <p:spPr>
            <a:xfrm>
              <a:off x="2063552" y="4653136"/>
              <a:ext cx="1944216" cy="400110"/>
            </a:xfrm>
            <a:prstGeom prst="rect">
              <a:avLst/>
            </a:prstGeom>
            <a:noFill/>
          </p:spPr>
          <p:txBody>
            <a:bodyPr wrap="square" rtlCol="0">
              <a:spAutoFit/>
            </a:bodyPr>
            <a:lstStyle/>
            <a:p>
              <a:r>
                <a:rPr lang="en-GB" sz="2000" dirty="0"/>
                <a:t>I get dressed</a:t>
              </a:r>
              <a:endParaRPr lang="fr-FR" sz="2000" dirty="0"/>
            </a:p>
          </p:txBody>
        </p:sp>
      </p:grpSp>
      <p:grpSp>
        <p:nvGrpSpPr>
          <p:cNvPr id="7" name="Group 6"/>
          <p:cNvGrpSpPr/>
          <p:nvPr/>
        </p:nvGrpSpPr>
        <p:grpSpPr>
          <a:xfrm>
            <a:off x="4223792" y="4365104"/>
            <a:ext cx="2376264" cy="760150"/>
            <a:chOff x="4223792" y="4365104"/>
            <a:chExt cx="2376264" cy="760150"/>
          </a:xfrm>
        </p:grpSpPr>
        <p:sp>
          <p:nvSpPr>
            <p:cNvPr id="18" name="QuadreDeText 17"/>
            <p:cNvSpPr txBox="1"/>
            <p:nvPr/>
          </p:nvSpPr>
          <p:spPr>
            <a:xfrm>
              <a:off x="4223792" y="4365104"/>
              <a:ext cx="1944216" cy="400110"/>
            </a:xfrm>
            <a:prstGeom prst="rect">
              <a:avLst/>
            </a:prstGeom>
            <a:noFill/>
          </p:spPr>
          <p:txBody>
            <a:bodyPr wrap="square" rtlCol="0">
              <a:spAutoFit/>
            </a:bodyPr>
            <a:lstStyle/>
            <a:p>
              <a:r>
                <a:rPr lang="en-GB" sz="2000" dirty="0"/>
                <a:t>Me </a:t>
              </a:r>
              <a:r>
                <a:rPr lang="en-GB" sz="2000" dirty="0" err="1"/>
                <a:t>peino</a:t>
              </a:r>
              <a:endParaRPr lang="fr-FR" sz="2000" dirty="0"/>
            </a:p>
          </p:txBody>
        </p:sp>
        <p:sp>
          <p:nvSpPr>
            <p:cNvPr id="26" name="QuadreDeText 25"/>
            <p:cNvSpPr txBox="1"/>
            <p:nvPr/>
          </p:nvSpPr>
          <p:spPr>
            <a:xfrm>
              <a:off x="4655840" y="4725144"/>
              <a:ext cx="1944216" cy="400110"/>
            </a:xfrm>
            <a:prstGeom prst="rect">
              <a:avLst/>
            </a:prstGeom>
            <a:noFill/>
          </p:spPr>
          <p:txBody>
            <a:bodyPr wrap="square" rtlCol="0">
              <a:spAutoFit/>
            </a:bodyPr>
            <a:lstStyle/>
            <a:p>
              <a:r>
                <a:rPr lang="en-GB" sz="2000" dirty="0"/>
                <a:t>I brush my hair</a:t>
              </a:r>
              <a:endParaRPr lang="fr-FR" sz="2000" dirty="0"/>
            </a:p>
          </p:txBody>
        </p:sp>
      </p:grpSp>
      <p:grpSp>
        <p:nvGrpSpPr>
          <p:cNvPr id="8" name="Group 7"/>
          <p:cNvGrpSpPr/>
          <p:nvPr/>
        </p:nvGrpSpPr>
        <p:grpSpPr>
          <a:xfrm>
            <a:off x="7896200" y="3933056"/>
            <a:ext cx="1944216" cy="760150"/>
            <a:chOff x="7896200" y="3933056"/>
            <a:chExt cx="1944216" cy="760150"/>
          </a:xfrm>
        </p:grpSpPr>
        <p:sp>
          <p:nvSpPr>
            <p:cNvPr id="19" name="QuadreDeText 18"/>
            <p:cNvSpPr txBox="1"/>
            <p:nvPr/>
          </p:nvSpPr>
          <p:spPr>
            <a:xfrm>
              <a:off x="7896200" y="3933056"/>
              <a:ext cx="1944216" cy="400110"/>
            </a:xfrm>
            <a:prstGeom prst="rect">
              <a:avLst/>
            </a:prstGeom>
            <a:noFill/>
          </p:spPr>
          <p:txBody>
            <a:bodyPr wrap="square" rtlCol="0">
              <a:spAutoFit/>
            </a:bodyPr>
            <a:lstStyle/>
            <a:p>
              <a:r>
                <a:rPr lang="en-GB" sz="2000" dirty="0"/>
                <a:t>Me </a:t>
              </a:r>
              <a:r>
                <a:rPr lang="en-GB" sz="2000" dirty="0" err="1"/>
                <a:t>maquillo</a:t>
              </a:r>
              <a:endParaRPr lang="fr-FR" sz="2000" dirty="0"/>
            </a:p>
          </p:txBody>
        </p:sp>
        <p:sp>
          <p:nvSpPr>
            <p:cNvPr id="27" name="QuadreDeText 26"/>
            <p:cNvSpPr txBox="1"/>
            <p:nvPr/>
          </p:nvSpPr>
          <p:spPr>
            <a:xfrm>
              <a:off x="7896200" y="4293096"/>
              <a:ext cx="1944216" cy="400110"/>
            </a:xfrm>
            <a:prstGeom prst="rect">
              <a:avLst/>
            </a:prstGeom>
            <a:noFill/>
          </p:spPr>
          <p:txBody>
            <a:bodyPr wrap="square" rtlCol="0">
              <a:spAutoFit/>
            </a:bodyPr>
            <a:lstStyle/>
            <a:p>
              <a:r>
                <a:rPr lang="en-GB" sz="2000" dirty="0"/>
                <a:t>I put on makeup</a:t>
              </a:r>
              <a:endParaRPr lang="fr-FR" sz="2000" dirty="0"/>
            </a:p>
          </p:txBody>
        </p:sp>
      </p:grpSp>
      <p:grpSp>
        <p:nvGrpSpPr>
          <p:cNvPr id="9" name="Group 8"/>
          <p:cNvGrpSpPr/>
          <p:nvPr/>
        </p:nvGrpSpPr>
        <p:grpSpPr>
          <a:xfrm>
            <a:off x="3143672" y="5157192"/>
            <a:ext cx="2448272" cy="832158"/>
            <a:chOff x="3143672" y="5157192"/>
            <a:chExt cx="2448272" cy="832158"/>
          </a:xfrm>
        </p:grpSpPr>
        <p:sp>
          <p:nvSpPr>
            <p:cNvPr id="20" name="QuadreDeText 19"/>
            <p:cNvSpPr txBox="1"/>
            <p:nvPr/>
          </p:nvSpPr>
          <p:spPr>
            <a:xfrm>
              <a:off x="3143672" y="5157192"/>
              <a:ext cx="2448272" cy="400110"/>
            </a:xfrm>
            <a:prstGeom prst="rect">
              <a:avLst/>
            </a:prstGeom>
            <a:noFill/>
          </p:spPr>
          <p:txBody>
            <a:bodyPr wrap="square" rtlCol="0">
              <a:spAutoFit/>
            </a:bodyPr>
            <a:lstStyle/>
            <a:p>
              <a:r>
                <a:rPr lang="en-GB" sz="2000" dirty="0"/>
                <a:t>Me </a:t>
              </a:r>
              <a:r>
                <a:rPr lang="en-GB" sz="2000" dirty="0" err="1"/>
                <a:t>pongo</a:t>
              </a:r>
              <a:r>
                <a:rPr lang="en-GB" sz="2000" dirty="0"/>
                <a:t> </a:t>
              </a:r>
              <a:r>
                <a:rPr lang="en-GB" sz="2000" dirty="0" err="1"/>
                <a:t>gomina</a:t>
              </a:r>
              <a:endParaRPr lang="fr-FR" sz="2000" dirty="0"/>
            </a:p>
          </p:txBody>
        </p:sp>
        <p:sp>
          <p:nvSpPr>
            <p:cNvPr id="28" name="QuadreDeText 27"/>
            <p:cNvSpPr txBox="1"/>
            <p:nvPr/>
          </p:nvSpPr>
          <p:spPr>
            <a:xfrm>
              <a:off x="3215680" y="5589240"/>
              <a:ext cx="1944216" cy="400110"/>
            </a:xfrm>
            <a:prstGeom prst="rect">
              <a:avLst/>
            </a:prstGeom>
            <a:noFill/>
          </p:spPr>
          <p:txBody>
            <a:bodyPr wrap="square" rtlCol="0">
              <a:spAutoFit/>
            </a:bodyPr>
            <a:lstStyle/>
            <a:p>
              <a:r>
                <a:rPr lang="en-GB" sz="2000" dirty="0"/>
                <a:t>I gel my hair</a:t>
              </a:r>
              <a:endParaRPr lang="fr-FR" sz="2000" dirty="0"/>
            </a:p>
          </p:txBody>
        </p:sp>
      </p:grpSp>
      <p:grpSp>
        <p:nvGrpSpPr>
          <p:cNvPr id="10" name="Group 9"/>
          <p:cNvGrpSpPr/>
          <p:nvPr/>
        </p:nvGrpSpPr>
        <p:grpSpPr>
          <a:xfrm>
            <a:off x="8112224" y="5157192"/>
            <a:ext cx="2304256" cy="832158"/>
            <a:chOff x="8112224" y="5157192"/>
            <a:chExt cx="2304256" cy="832158"/>
          </a:xfrm>
        </p:grpSpPr>
        <p:sp>
          <p:nvSpPr>
            <p:cNvPr id="21" name="QuadreDeText 20"/>
            <p:cNvSpPr txBox="1"/>
            <p:nvPr/>
          </p:nvSpPr>
          <p:spPr>
            <a:xfrm>
              <a:off x="8112224" y="5157192"/>
              <a:ext cx="1944216" cy="400110"/>
            </a:xfrm>
            <a:prstGeom prst="rect">
              <a:avLst/>
            </a:prstGeom>
            <a:noFill/>
          </p:spPr>
          <p:txBody>
            <a:bodyPr wrap="square" rtlCol="0">
              <a:spAutoFit/>
            </a:bodyPr>
            <a:lstStyle/>
            <a:p>
              <a:r>
                <a:rPr lang="en-GB" sz="2000" dirty="0"/>
                <a:t>Me </a:t>
              </a:r>
              <a:r>
                <a:rPr lang="en-GB" sz="2000" dirty="0" err="1"/>
                <a:t>aliso</a:t>
              </a:r>
              <a:r>
                <a:rPr lang="en-GB" sz="2000" dirty="0"/>
                <a:t> el </a:t>
              </a:r>
              <a:r>
                <a:rPr lang="en-GB" sz="2000" dirty="0" err="1"/>
                <a:t>pelo</a:t>
              </a:r>
              <a:endParaRPr lang="fr-FR" sz="2000" dirty="0"/>
            </a:p>
          </p:txBody>
        </p:sp>
        <p:sp>
          <p:nvSpPr>
            <p:cNvPr id="29" name="QuadreDeText 28"/>
            <p:cNvSpPr txBox="1"/>
            <p:nvPr/>
          </p:nvSpPr>
          <p:spPr>
            <a:xfrm>
              <a:off x="8184232" y="5589240"/>
              <a:ext cx="2232248" cy="400110"/>
            </a:xfrm>
            <a:prstGeom prst="rect">
              <a:avLst/>
            </a:prstGeom>
            <a:noFill/>
          </p:spPr>
          <p:txBody>
            <a:bodyPr wrap="square" rtlCol="0">
              <a:spAutoFit/>
            </a:bodyPr>
            <a:lstStyle/>
            <a:p>
              <a:r>
                <a:rPr lang="en-GB" sz="2000" dirty="0"/>
                <a:t>I straighten my hair</a:t>
              </a:r>
              <a:endParaRPr lang="fr-FR" sz="2000" dirty="0"/>
            </a:p>
          </p:txBody>
        </p:sp>
      </p:grpSp>
    </p:spTree>
    <p:extLst>
      <p:ext uri="{BB962C8B-B14F-4D97-AF65-F5344CB8AC3E}">
        <p14:creationId xmlns:p14="http://schemas.microsoft.com/office/powerpoint/2010/main" val="17899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1000"/>
                                        <p:tgtEl>
                                          <p:spTgt spid="1032"/>
                                        </p:tgtEl>
                                      </p:cBhvr>
                                    </p:animEffect>
                                    <p:anim calcmode="lin" valueType="num">
                                      <p:cBhvr>
                                        <p:cTn id="24" dur="1000" fill="hold"/>
                                        <p:tgtEl>
                                          <p:spTgt spid="1032"/>
                                        </p:tgtEl>
                                        <p:attrNameLst>
                                          <p:attrName>ppt_x</p:attrName>
                                        </p:attrNameLst>
                                      </p:cBhvr>
                                      <p:tavLst>
                                        <p:tav tm="0">
                                          <p:val>
                                            <p:strVal val="#ppt_x"/>
                                          </p:val>
                                        </p:tav>
                                        <p:tav tm="100000">
                                          <p:val>
                                            <p:strVal val="#ppt_x"/>
                                          </p:val>
                                        </p:tav>
                                      </p:tavLst>
                                    </p:anim>
                                    <p:anim calcmode="lin" valueType="num">
                                      <p:cBhvr>
                                        <p:cTn id="25"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fade">
                                      <p:cBhvr>
                                        <p:cTn id="57" dur="2000"/>
                                        <p:tgtEl>
                                          <p:spTgt spid="1036"/>
                                        </p:tgtEl>
                                      </p:cBhvr>
                                    </p:animEffect>
                                    <p:anim calcmode="lin" valueType="num">
                                      <p:cBhvr>
                                        <p:cTn id="58" dur="2000" fill="hold"/>
                                        <p:tgtEl>
                                          <p:spTgt spid="1036"/>
                                        </p:tgtEl>
                                        <p:attrNameLst>
                                          <p:attrName>ppt_w</p:attrName>
                                        </p:attrNameLst>
                                      </p:cBhvr>
                                      <p:tavLst>
                                        <p:tav tm="0" fmla="#ppt_w*sin(2.5*pi*$)">
                                          <p:val>
                                            <p:fltVal val="0"/>
                                          </p:val>
                                        </p:tav>
                                        <p:tav tm="100000">
                                          <p:val>
                                            <p:fltVal val="1"/>
                                          </p:val>
                                        </p:tav>
                                      </p:tavLst>
                                    </p:anim>
                                    <p:anim calcmode="lin" valueType="num">
                                      <p:cBhvr>
                                        <p:cTn id="59" dur="2000" fill="hold"/>
                                        <p:tgtEl>
                                          <p:spTgt spid="1036"/>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038"/>
                                        </p:tgtEl>
                                        <p:attrNameLst>
                                          <p:attrName>style.visibility</p:attrName>
                                        </p:attrNameLst>
                                      </p:cBhvr>
                                      <p:to>
                                        <p:strVal val="visible"/>
                                      </p:to>
                                    </p:set>
                                    <p:animEffect transition="in" filter="circle(in)">
                                      <p:cBhvr>
                                        <p:cTn id="69" dur="2000"/>
                                        <p:tgtEl>
                                          <p:spTgt spid="1038"/>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1000" fill="hold"/>
                                        <p:tgtEl>
                                          <p:spTgt spid="8"/>
                                        </p:tgtEl>
                                        <p:attrNameLst>
                                          <p:attrName>ppt_w</p:attrName>
                                        </p:attrNameLst>
                                      </p:cBhvr>
                                      <p:tavLst>
                                        <p:tav tm="0">
                                          <p:val>
                                            <p:fltVal val="0"/>
                                          </p:val>
                                        </p:tav>
                                        <p:tav tm="100000">
                                          <p:val>
                                            <p:strVal val="#ppt_w"/>
                                          </p:val>
                                        </p:tav>
                                      </p:tavLst>
                                    </p:anim>
                                    <p:anim calcmode="lin" valueType="num">
                                      <p:cBhvr>
                                        <p:cTn id="75" dur="1000" fill="hold"/>
                                        <p:tgtEl>
                                          <p:spTgt spid="8"/>
                                        </p:tgtEl>
                                        <p:attrNameLst>
                                          <p:attrName>ppt_h</p:attrName>
                                        </p:attrNameLst>
                                      </p:cBhvr>
                                      <p:tavLst>
                                        <p:tav tm="0">
                                          <p:val>
                                            <p:fltVal val="0"/>
                                          </p:val>
                                        </p:tav>
                                        <p:tav tm="100000">
                                          <p:val>
                                            <p:strVal val="#ppt_h"/>
                                          </p:val>
                                        </p:tav>
                                      </p:tavLst>
                                    </p:anim>
                                    <p:anim calcmode="lin" valueType="num">
                                      <p:cBhvr>
                                        <p:cTn id="76" dur="1000" fill="hold"/>
                                        <p:tgtEl>
                                          <p:spTgt spid="8"/>
                                        </p:tgtEl>
                                        <p:attrNameLst>
                                          <p:attrName>style.rotation</p:attrName>
                                        </p:attrNameLst>
                                      </p:cBhvr>
                                      <p:tavLst>
                                        <p:tav tm="0">
                                          <p:val>
                                            <p:fltVal val="90"/>
                                          </p:val>
                                        </p:tav>
                                        <p:tav tm="100000">
                                          <p:val>
                                            <p:fltVal val="0"/>
                                          </p:val>
                                        </p:tav>
                                      </p:tavLst>
                                    </p:anim>
                                    <p:animEffect transition="in" filter="fade">
                                      <p:cBhvr>
                                        <p:cTn id="77" dur="10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04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arn(inVertical)">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1042"/>
                                        </p:tgtEl>
                                        <p:attrNameLst>
                                          <p:attrName>style.visibility</p:attrName>
                                        </p:attrNameLst>
                                      </p:cBhvr>
                                      <p:to>
                                        <p:strVal val="visible"/>
                                      </p:to>
                                    </p:set>
                                    <p:animEffect transition="in" filter="circle(in)">
                                      <p:cBhvr>
                                        <p:cTn id="91" dur="2000"/>
                                        <p:tgtEl>
                                          <p:spTgt spid="104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animEffect transition="in" filter="randombar(horizontal)">
                                      <p:cBhvr>
                                        <p:cTn id="96" dur="500"/>
                                        <p:tgtEl>
                                          <p:spTgt spid="10"/>
                                        </p:tgtEl>
                                      </p:cBhvr>
                                    </p:animEffect>
                                  </p:childTnLst>
                                </p:cTn>
                              </p:par>
                            </p:childTnLst>
                          </p:cTn>
                        </p:par>
                      </p:childTnLst>
                    </p:cTn>
                  </p:par>
                  <p:par>
                    <p:cTn id="97" fill="hold">
                      <p:stCondLst>
                        <p:cond delay="indefinite"/>
                      </p:stCondLst>
                      <p:childTnLst>
                        <p:par>
                          <p:cTn id="98" fill="hold">
                            <p:stCondLst>
                              <p:cond delay="0"/>
                            </p:stCondLst>
                            <p:childTnLst>
                              <p:par>
                                <p:cTn id="99" presetID="21" presetClass="entr" presetSubtype="1" fill="hold" nodeType="clickEffect">
                                  <p:stCondLst>
                                    <p:cond delay="0"/>
                                  </p:stCondLst>
                                  <p:childTnLst>
                                    <p:set>
                                      <p:cBhvr>
                                        <p:cTn id="100" dur="1" fill="hold">
                                          <p:stCondLst>
                                            <p:cond delay="0"/>
                                          </p:stCondLst>
                                        </p:cTn>
                                        <p:tgtEl>
                                          <p:spTgt spid="1044"/>
                                        </p:tgtEl>
                                        <p:attrNameLst>
                                          <p:attrName>style.visibility</p:attrName>
                                        </p:attrNameLst>
                                      </p:cBhvr>
                                      <p:to>
                                        <p:strVal val="visible"/>
                                      </p:to>
                                    </p:set>
                                    <p:animEffect transition="in" filter="wheel(1)">
                                      <p:cBhvr>
                                        <p:cTn id="101" dur="20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073499" y="495563"/>
            <a:ext cx="7598601" cy="2082357"/>
          </a:xfrm>
          <a:prstGeom prst="rect">
            <a:avLst/>
          </a:prstGeom>
        </p:spPr>
      </p:pic>
      <p:pic>
        <p:nvPicPr>
          <p:cNvPr id="6" name="Picture 5"/>
          <p:cNvPicPr>
            <a:picLocks noChangeAspect="1"/>
          </p:cNvPicPr>
          <p:nvPr/>
        </p:nvPicPr>
        <p:blipFill>
          <a:blip r:embed="rId5"/>
          <a:stretch>
            <a:fillRect/>
          </a:stretch>
        </p:blipFill>
        <p:spPr>
          <a:xfrm>
            <a:off x="1703995" y="2443364"/>
            <a:ext cx="7968105" cy="4253650"/>
          </a:xfrm>
          <a:prstGeom prst="rect">
            <a:avLst/>
          </a:prstGeom>
        </p:spPr>
      </p:pic>
      <p:pic>
        <p:nvPicPr>
          <p:cNvPr id="7" name="Picture 6"/>
          <p:cNvPicPr>
            <a:picLocks noChangeAspect="1"/>
          </p:cNvPicPr>
          <p:nvPr/>
        </p:nvPicPr>
        <p:blipFill>
          <a:blip r:embed="rId6"/>
          <a:stretch>
            <a:fillRect/>
          </a:stretch>
        </p:blipFill>
        <p:spPr>
          <a:xfrm>
            <a:off x="4240904" y="-1"/>
            <a:ext cx="4436469" cy="495563"/>
          </a:xfrm>
          <a:prstGeom prst="rect">
            <a:avLst/>
          </a:prstGeom>
        </p:spPr>
      </p:pic>
      <p:pic>
        <p:nvPicPr>
          <p:cNvPr id="2" name="54_Module4_Unit3_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6395" y="745218"/>
            <a:ext cx="609600" cy="609600"/>
          </a:xfrm>
          <a:prstGeom prst="rect">
            <a:avLst/>
          </a:prstGeom>
        </p:spPr>
      </p:pic>
      <p:sp>
        <p:nvSpPr>
          <p:cNvPr id="3" name="TextBox 2"/>
          <p:cNvSpPr txBox="1"/>
          <p:nvPr/>
        </p:nvSpPr>
        <p:spPr>
          <a:xfrm>
            <a:off x="235131" y="1933303"/>
            <a:ext cx="1468864" cy="1200329"/>
          </a:xfrm>
          <a:prstGeom prst="rect">
            <a:avLst/>
          </a:prstGeom>
          <a:noFill/>
        </p:spPr>
        <p:txBody>
          <a:bodyPr wrap="square" rtlCol="0">
            <a:spAutoFit/>
          </a:bodyPr>
          <a:lstStyle/>
          <a:p>
            <a:r>
              <a:rPr lang="en-GB" dirty="0" smtClean="0"/>
              <a:t>Listen to the recording and read along</a:t>
            </a:r>
            <a:endParaRPr lang="en-GB" dirty="0"/>
          </a:p>
        </p:txBody>
      </p:sp>
    </p:spTree>
    <p:extLst>
      <p:ext uri="{BB962C8B-B14F-4D97-AF65-F5344CB8AC3E}">
        <p14:creationId xmlns:p14="http://schemas.microsoft.com/office/powerpoint/2010/main" val="1252695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1991544" y="260648"/>
            <a:ext cx="8229600" cy="796950"/>
          </a:xfrm>
        </p:spPr>
        <p:txBody>
          <a:bodyPr/>
          <a:lstStyle/>
          <a:p>
            <a:r>
              <a:rPr lang="en-GB" b="1" u="sng" dirty="0" smtClean="0"/>
              <a:t>Match up the phrases</a:t>
            </a:r>
            <a:endParaRPr lang="fr-FR" b="1" u="sng" dirty="0"/>
          </a:p>
        </p:txBody>
      </p:sp>
      <p:sp>
        <p:nvSpPr>
          <p:cNvPr id="3" name="Contenidor de contingut 2"/>
          <p:cNvSpPr>
            <a:spLocks noGrp="1"/>
          </p:cNvSpPr>
          <p:nvPr>
            <p:ph sz="half" idx="1"/>
          </p:nvPr>
        </p:nvSpPr>
        <p:spPr>
          <a:xfrm>
            <a:off x="1981200" y="1052737"/>
            <a:ext cx="4038600" cy="5073427"/>
          </a:xfrm>
        </p:spPr>
        <p:txBody>
          <a:bodyPr>
            <a:normAutofit/>
          </a:bodyPr>
          <a:lstStyle/>
          <a:p>
            <a:pPr marL="514350" indent="-514350"/>
            <a:r>
              <a:rPr lang="en-GB" sz="3200" dirty="0" err="1"/>
              <a:t>Primero</a:t>
            </a:r>
            <a:endParaRPr lang="en-GB" sz="3200" dirty="0"/>
          </a:p>
          <a:p>
            <a:pPr marL="514350" indent="-514350"/>
            <a:r>
              <a:rPr lang="en-GB" sz="3200" dirty="0" err="1"/>
              <a:t>Luego</a:t>
            </a:r>
            <a:r>
              <a:rPr lang="en-GB" sz="3200" dirty="0"/>
              <a:t> </a:t>
            </a:r>
          </a:p>
          <a:p>
            <a:pPr marL="514350" indent="-514350"/>
            <a:r>
              <a:rPr lang="en-GB" sz="3200" dirty="0" err="1"/>
              <a:t>Después</a:t>
            </a:r>
            <a:endParaRPr lang="en-GB" sz="3200" dirty="0"/>
          </a:p>
          <a:p>
            <a:pPr marL="514350" indent="-514350"/>
            <a:r>
              <a:rPr lang="en-GB" sz="3200" dirty="0" err="1"/>
              <a:t>Finalmente</a:t>
            </a:r>
            <a:endParaRPr lang="en-GB" sz="3200" dirty="0"/>
          </a:p>
          <a:p>
            <a:pPr marL="514350" indent="-514350"/>
            <a:r>
              <a:rPr lang="en-GB" sz="3200" dirty="0" err="1"/>
              <a:t>Siempre</a:t>
            </a:r>
            <a:endParaRPr lang="en-GB" sz="3200" dirty="0"/>
          </a:p>
          <a:p>
            <a:pPr marL="514350" indent="-514350"/>
            <a:r>
              <a:rPr lang="en-GB" sz="3200" dirty="0" err="1"/>
              <a:t>Nunca</a:t>
            </a:r>
            <a:endParaRPr lang="fr-FR" sz="3200" dirty="0"/>
          </a:p>
        </p:txBody>
      </p:sp>
      <p:sp>
        <p:nvSpPr>
          <p:cNvPr id="4" name="Contenidor de contingut 3"/>
          <p:cNvSpPr>
            <a:spLocks noGrp="1"/>
          </p:cNvSpPr>
          <p:nvPr>
            <p:ph sz="half" idx="2"/>
          </p:nvPr>
        </p:nvSpPr>
        <p:spPr>
          <a:xfrm>
            <a:off x="6672064" y="1052737"/>
            <a:ext cx="3538736" cy="5073427"/>
          </a:xfrm>
        </p:spPr>
        <p:txBody>
          <a:bodyPr>
            <a:normAutofit/>
          </a:bodyPr>
          <a:lstStyle/>
          <a:p>
            <a:r>
              <a:rPr lang="en-GB" sz="3200" dirty="0"/>
              <a:t>Never</a:t>
            </a:r>
          </a:p>
          <a:p>
            <a:r>
              <a:rPr lang="en-GB" sz="3200" dirty="0"/>
              <a:t>Finally</a:t>
            </a:r>
          </a:p>
          <a:p>
            <a:r>
              <a:rPr lang="en-GB" sz="3200" dirty="0"/>
              <a:t>First</a:t>
            </a:r>
          </a:p>
          <a:p>
            <a:r>
              <a:rPr lang="en-GB" sz="3200" dirty="0"/>
              <a:t>Then</a:t>
            </a:r>
          </a:p>
          <a:p>
            <a:r>
              <a:rPr lang="en-GB" sz="3200" dirty="0"/>
              <a:t>Always</a:t>
            </a:r>
          </a:p>
          <a:p>
            <a:r>
              <a:rPr lang="en-GB" sz="3200" dirty="0"/>
              <a:t>Afterwards</a:t>
            </a:r>
            <a:endParaRPr lang="fr-FR" sz="3200" dirty="0"/>
          </a:p>
        </p:txBody>
      </p:sp>
    </p:spTree>
    <p:extLst>
      <p:ext uri="{BB962C8B-B14F-4D97-AF65-F5344CB8AC3E}">
        <p14:creationId xmlns:p14="http://schemas.microsoft.com/office/powerpoint/2010/main" val="410039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2377910" y="38776"/>
            <a:ext cx="8229600" cy="724942"/>
          </a:xfrm>
        </p:spPr>
        <p:txBody>
          <a:bodyPr>
            <a:normAutofit/>
          </a:bodyPr>
          <a:lstStyle/>
          <a:p>
            <a:r>
              <a:rPr lang="en-GB" sz="3000" b="1" u="sng" dirty="0" smtClean="0"/>
              <a:t>Read the texts and fill in the table in </a:t>
            </a:r>
            <a:r>
              <a:rPr lang="en-GB" sz="3000" b="1" u="sng" dirty="0" err="1" smtClean="0"/>
              <a:t>Englisj</a:t>
            </a:r>
            <a:endParaRPr lang="fr-FR" sz="3000" b="1" u="sng" dirty="0"/>
          </a:p>
        </p:txBody>
      </p:sp>
      <p:sp>
        <p:nvSpPr>
          <p:cNvPr id="4" name="Rectangle arrodonit 3"/>
          <p:cNvSpPr/>
          <p:nvPr/>
        </p:nvSpPr>
        <p:spPr>
          <a:xfrm>
            <a:off x="436670" y="725779"/>
            <a:ext cx="4764779" cy="238112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tx1"/>
                </a:solidFill>
              </a:rPr>
              <a:t>Simon:  </a:t>
            </a:r>
            <a:r>
              <a:rPr lang="en-GB" sz="2600" dirty="0" err="1">
                <a:solidFill>
                  <a:schemeClr val="tx1"/>
                </a:solidFill>
              </a:rPr>
              <a:t>Cuando</a:t>
            </a:r>
            <a:r>
              <a:rPr lang="en-GB" sz="2600" dirty="0">
                <a:solidFill>
                  <a:schemeClr val="tx1"/>
                </a:solidFill>
              </a:rPr>
              <a:t> </a:t>
            </a:r>
            <a:r>
              <a:rPr lang="en-GB" sz="2600" dirty="0" err="1">
                <a:solidFill>
                  <a:schemeClr val="tx1"/>
                </a:solidFill>
              </a:rPr>
              <a:t>salgo</a:t>
            </a:r>
            <a:r>
              <a:rPr lang="en-GB" sz="2600" dirty="0">
                <a:solidFill>
                  <a:schemeClr val="tx1"/>
                </a:solidFill>
              </a:rPr>
              <a:t> de fiesta, </a:t>
            </a:r>
            <a:r>
              <a:rPr lang="en-GB" sz="2600" dirty="0" err="1">
                <a:solidFill>
                  <a:schemeClr val="tx1"/>
                </a:solidFill>
              </a:rPr>
              <a:t>primero</a:t>
            </a:r>
            <a:r>
              <a:rPr lang="en-GB" sz="2600" dirty="0">
                <a:solidFill>
                  <a:schemeClr val="tx1"/>
                </a:solidFill>
              </a:rPr>
              <a:t> me </a:t>
            </a:r>
            <a:r>
              <a:rPr lang="en-GB" sz="2600" dirty="0" err="1">
                <a:solidFill>
                  <a:schemeClr val="tx1"/>
                </a:solidFill>
              </a:rPr>
              <a:t>ducho</a:t>
            </a:r>
            <a:r>
              <a:rPr lang="en-GB" sz="2600" dirty="0">
                <a:solidFill>
                  <a:schemeClr val="tx1"/>
                </a:solidFill>
              </a:rPr>
              <a:t>. </a:t>
            </a:r>
            <a:r>
              <a:rPr lang="en-GB" sz="2600" dirty="0" err="1">
                <a:solidFill>
                  <a:schemeClr val="tx1"/>
                </a:solidFill>
              </a:rPr>
              <a:t>Luego</a:t>
            </a:r>
            <a:r>
              <a:rPr lang="en-GB" sz="2600" dirty="0">
                <a:solidFill>
                  <a:schemeClr val="tx1"/>
                </a:solidFill>
              </a:rPr>
              <a:t> me </a:t>
            </a:r>
            <a:r>
              <a:rPr lang="en-GB" sz="2600" dirty="0" err="1">
                <a:solidFill>
                  <a:schemeClr val="tx1"/>
                </a:solidFill>
              </a:rPr>
              <a:t>peino</a:t>
            </a:r>
            <a:r>
              <a:rPr lang="en-GB" sz="2600" dirty="0">
                <a:solidFill>
                  <a:schemeClr val="tx1"/>
                </a:solidFill>
              </a:rPr>
              <a:t> y </a:t>
            </a:r>
            <a:r>
              <a:rPr lang="en-GB" sz="2600" dirty="0" err="1">
                <a:solidFill>
                  <a:schemeClr val="tx1"/>
                </a:solidFill>
              </a:rPr>
              <a:t>después</a:t>
            </a:r>
            <a:r>
              <a:rPr lang="en-GB" sz="2600" dirty="0">
                <a:solidFill>
                  <a:schemeClr val="tx1"/>
                </a:solidFill>
              </a:rPr>
              <a:t> me </a:t>
            </a:r>
            <a:r>
              <a:rPr lang="en-GB" sz="2600" dirty="0" err="1">
                <a:solidFill>
                  <a:schemeClr val="tx1"/>
                </a:solidFill>
              </a:rPr>
              <a:t>pongo</a:t>
            </a:r>
            <a:r>
              <a:rPr lang="en-GB" sz="2600" dirty="0">
                <a:solidFill>
                  <a:schemeClr val="tx1"/>
                </a:solidFill>
              </a:rPr>
              <a:t> </a:t>
            </a:r>
            <a:r>
              <a:rPr lang="en-GB" sz="2600" dirty="0" err="1">
                <a:solidFill>
                  <a:schemeClr val="tx1"/>
                </a:solidFill>
              </a:rPr>
              <a:t>gomina</a:t>
            </a:r>
            <a:r>
              <a:rPr lang="en-GB" sz="2600" dirty="0">
                <a:solidFill>
                  <a:schemeClr val="tx1"/>
                </a:solidFill>
              </a:rPr>
              <a:t>. </a:t>
            </a:r>
            <a:r>
              <a:rPr lang="en-GB" sz="2600" dirty="0" err="1">
                <a:solidFill>
                  <a:schemeClr val="tx1"/>
                </a:solidFill>
              </a:rPr>
              <a:t>Finalmente</a:t>
            </a:r>
            <a:r>
              <a:rPr lang="en-GB" sz="2600" dirty="0">
                <a:solidFill>
                  <a:schemeClr val="tx1"/>
                </a:solidFill>
              </a:rPr>
              <a:t> me </a:t>
            </a:r>
            <a:r>
              <a:rPr lang="en-GB" sz="2600" dirty="0" err="1">
                <a:solidFill>
                  <a:schemeClr val="tx1"/>
                </a:solidFill>
              </a:rPr>
              <a:t>lavo</a:t>
            </a:r>
            <a:r>
              <a:rPr lang="en-GB" sz="2600" dirty="0">
                <a:solidFill>
                  <a:schemeClr val="tx1"/>
                </a:solidFill>
              </a:rPr>
              <a:t> los </a:t>
            </a:r>
            <a:r>
              <a:rPr lang="en-GB" sz="2600" dirty="0" err="1">
                <a:solidFill>
                  <a:schemeClr val="tx1"/>
                </a:solidFill>
              </a:rPr>
              <a:t>dientes</a:t>
            </a:r>
            <a:r>
              <a:rPr lang="en-GB" sz="2600" dirty="0">
                <a:solidFill>
                  <a:schemeClr val="tx1"/>
                </a:solidFill>
              </a:rPr>
              <a:t>. </a:t>
            </a:r>
            <a:r>
              <a:rPr lang="en-GB" sz="2600" dirty="0" err="1">
                <a:solidFill>
                  <a:schemeClr val="tx1"/>
                </a:solidFill>
              </a:rPr>
              <a:t>Nunca</a:t>
            </a:r>
            <a:r>
              <a:rPr lang="en-GB" sz="2600" dirty="0">
                <a:solidFill>
                  <a:schemeClr val="tx1"/>
                </a:solidFill>
              </a:rPr>
              <a:t> me </a:t>
            </a:r>
            <a:r>
              <a:rPr lang="en-GB" sz="2600" dirty="0" err="1">
                <a:solidFill>
                  <a:schemeClr val="tx1"/>
                </a:solidFill>
              </a:rPr>
              <a:t>maquillo</a:t>
            </a:r>
            <a:r>
              <a:rPr lang="en-GB" sz="2600" dirty="0">
                <a:solidFill>
                  <a:schemeClr val="tx1"/>
                </a:solidFill>
              </a:rPr>
              <a:t>.</a:t>
            </a:r>
            <a:endParaRPr lang="fr-FR" sz="2600" dirty="0">
              <a:solidFill>
                <a:schemeClr val="tx1"/>
              </a:solidFill>
            </a:endParaRPr>
          </a:p>
        </p:txBody>
      </p:sp>
      <p:sp>
        <p:nvSpPr>
          <p:cNvPr id="5" name="Rectangle arrodonit 4"/>
          <p:cNvSpPr/>
          <p:nvPr/>
        </p:nvSpPr>
        <p:spPr>
          <a:xfrm>
            <a:off x="6023992" y="763718"/>
            <a:ext cx="5090476" cy="23052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tx1"/>
                </a:solidFill>
              </a:rPr>
              <a:t>Laura:   </a:t>
            </a:r>
            <a:r>
              <a:rPr lang="en-GB" sz="2600" dirty="0" err="1">
                <a:solidFill>
                  <a:schemeClr val="tx1"/>
                </a:solidFill>
              </a:rPr>
              <a:t>Cuando</a:t>
            </a:r>
            <a:r>
              <a:rPr lang="en-GB" sz="2600" dirty="0">
                <a:solidFill>
                  <a:schemeClr val="tx1"/>
                </a:solidFill>
              </a:rPr>
              <a:t> </a:t>
            </a:r>
            <a:r>
              <a:rPr lang="en-GB" sz="2600" dirty="0" err="1">
                <a:solidFill>
                  <a:schemeClr val="tx1"/>
                </a:solidFill>
              </a:rPr>
              <a:t>salgo</a:t>
            </a:r>
            <a:r>
              <a:rPr lang="en-GB" sz="2600" dirty="0">
                <a:solidFill>
                  <a:schemeClr val="tx1"/>
                </a:solidFill>
              </a:rPr>
              <a:t> de fiesta, </a:t>
            </a:r>
            <a:r>
              <a:rPr lang="en-GB" sz="2600" dirty="0" err="1">
                <a:solidFill>
                  <a:schemeClr val="tx1"/>
                </a:solidFill>
              </a:rPr>
              <a:t>primero</a:t>
            </a:r>
            <a:r>
              <a:rPr lang="en-GB" sz="2600" dirty="0">
                <a:solidFill>
                  <a:schemeClr val="tx1"/>
                </a:solidFill>
              </a:rPr>
              <a:t> me </a:t>
            </a:r>
            <a:r>
              <a:rPr lang="en-GB" sz="2600" dirty="0" err="1">
                <a:solidFill>
                  <a:schemeClr val="tx1"/>
                </a:solidFill>
              </a:rPr>
              <a:t>lavo</a:t>
            </a:r>
            <a:r>
              <a:rPr lang="en-GB" sz="2600" dirty="0">
                <a:solidFill>
                  <a:schemeClr val="tx1"/>
                </a:solidFill>
              </a:rPr>
              <a:t> la </a:t>
            </a:r>
            <a:r>
              <a:rPr lang="en-GB" sz="2600" dirty="0" err="1">
                <a:solidFill>
                  <a:schemeClr val="tx1"/>
                </a:solidFill>
              </a:rPr>
              <a:t>cara</a:t>
            </a:r>
            <a:r>
              <a:rPr lang="en-GB" sz="2600" dirty="0">
                <a:solidFill>
                  <a:schemeClr val="tx1"/>
                </a:solidFill>
              </a:rPr>
              <a:t>. </a:t>
            </a:r>
            <a:r>
              <a:rPr lang="en-GB" sz="2600" dirty="0" err="1">
                <a:solidFill>
                  <a:schemeClr val="tx1"/>
                </a:solidFill>
              </a:rPr>
              <a:t>Luego</a:t>
            </a:r>
            <a:r>
              <a:rPr lang="en-GB" sz="2600" dirty="0">
                <a:solidFill>
                  <a:schemeClr val="tx1"/>
                </a:solidFill>
              </a:rPr>
              <a:t> me </a:t>
            </a:r>
            <a:r>
              <a:rPr lang="en-GB" sz="2600" dirty="0" err="1">
                <a:solidFill>
                  <a:schemeClr val="tx1"/>
                </a:solidFill>
              </a:rPr>
              <a:t>visto</a:t>
            </a:r>
            <a:r>
              <a:rPr lang="en-GB" sz="2600" dirty="0">
                <a:solidFill>
                  <a:schemeClr val="tx1"/>
                </a:solidFill>
              </a:rPr>
              <a:t> y </a:t>
            </a:r>
            <a:r>
              <a:rPr lang="en-GB" sz="2600" dirty="0" err="1">
                <a:solidFill>
                  <a:schemeClr val="tx1"/>
                </a:solidFill>
              </a:rPr>
              <a:t>después</a:t>
            </a:r>
            <a:r>
              <a:rPr lang="en-GB" sz="2600" dirty="0">
                <a:solidFill>
                  <a:schemeClr val="tx1"/>
                </a:solidFill>
              </a:rPr>
              <a:t> me </a:t>
            </a:r>
            <a:r>
              <a:rPr lang="en-GB" sz="2600" dirty="0" err="1">
                <a:solidFill>
                  <a:schemeClr val="tx1"/>
                </a:solidFill>
              </a:rPr>
              <a:t>aliso</a:t>
            </a:r>
            <a:r>
              <a:rPr lang="en-GB" sz="2600" dirty="0">
                <a:solidFill>
                  <a:schemeClr val="tx1"/>
                </a:solidFill>
              </a:rPr>
              <a:t> el </a:t>
            </a:r>
            <a:r>
              <a:rPr lang="en-GB" sz="2600" dirty="0" err="1">
                <a:solidFill>
                  <a:schemeClr val="tx1"/>
                </a:solidFill>
              </a:rPr>
              <a:t>pelo</a:t>
            </a:r>
            <a:r>
              <a:rPr lang="en-GB" sz="2600" dirty="0">
                <a:solidFill>
                  <a:schemeClr val="tx1"/>
                </a:solidFill>
              </a:rPr>
              <a:t>. </a:t>
            </a:r>
            <a:r>
              <a:rPr lang="en-GB" sz="2600" dirty="0" err="1">
                <a:solidFill>
                  <a:schemeClr val="tx1"/>
                </a:solidFill>
              </a:rPr>
              <a:t>Finalmente</a:t>
            </a:r>
            <a:r>
              <a:rPr lang="en-GB" sz="2600" dirty="0">
                <a:solidFill>
                  <a:schemeClr val="tx1"/>
                </a:solidFill>
              </a:rPr>
              <a:t> me </a:t>
            </a:r>
            <a:r>
              <a:rPr lang="en-GB" sz="2600" dirty="0" err="1">
                <a:solidFill>
                  <a:schemeClr val="tx1"/>
                </a:solidFill>
              </a:rPr>
              <a:t>maquillo</a:t>
            </a:r>
            <a:r>
              <a:rPr lang="en-GB" sz="2600" dirty="0">
                <a:solidFill>
                  <a:schemeClr val="tx1"/>
                </a:solidFill>
              </a:rPr>
              <a:t>. </a:t>
            </a:r>
            <a:r>
              <a:rPr lang="en-GB" sz="2600" dirty="0" err="1">
                <a:solidFill>
                  <a:schemeClr val="tx1"/>
                </a:solidFill>
              </a:rPr>
              <a:t>Nunca</a:t>
            </a:r>
            <a:r>
              <a:rPr lang="en-GB" sz="2600" dirty="0">
                <a:solidFill>
                  <a:schemeClr val="tx1"/>
                </a:solidFill>
              </a:rPr>
              <a:t> me </a:t>
            </a:r>
            <a:r>
              <a:rPr lang="en-GB" sz="2600" dirty="0" err="1">
                <a:solidFill>
                  <a:schemeClr val="tx1"/>
                </a:solidFill>
              </a:rPr>
              <a:t>baño</a:t>
            </a:r>
            <a:r>
              <a:rPr lang="en-GB" sz="2600" dirty="0">
                <a:solidFill>
                  <a:schemeClr val="tx1"/>
                </a:solidFill>
              </a:rPr>
              <a:t> – </a:t>
            </a:r>
            <a:r>
              <a:rPr lang="en-GB" sz="2600" dirty="0" err="1">
                <a:solidFill>
                  <a:schemeClr val="tx1"/>
                </a:solidFill>
              </a:rPr>
              <a:t>siempre</a:t>
            </a:r>
            <a:r>
              <a:rPr lang="en-GB" sz="2600" dirty="0">
                <a:solidFill>
                  <a:schemeClr val="tx1"/>
                </a:solidFill>
              </a:rPr>
              <a:t> me </a:t>
            </a:r>
            <a:r>
              <a:rPr lang="en-GB" sz="2600" dirty="0" err="1">
                <a:solidFill>
                  <a:schemeClr val="tx1"/>
                </a:solidFill>
              </a:rPr>
              <a:t>ducho</a:t>
            </a:r>
            <a:r>
              <a:rPr lang="en-GB" sz="2600" dirty="0">
                <a:solidFill>
                  <a:schemeClr val="tx1"/>
                </a:solidFill>
              </a:rPr>
              <a:t>.</a:t>
            </a:r>
            <a:endParaRPr lang="fr-FR" sz="2600" dirty="0">
              <a:solidFill>
                <a:schemeClr val="tx1"/>
              </a:solidFill>
            </a:endParaRPr>
          </a:p>
        </p:txBody>
      </p:sp>
      <p:graphicFrame>
        <p:nvGraphicFramePr>
          <p:cNvPr id="6" name="Taula 5"/>
          <p:cNvGraphicFramePr>
            <a:graphicFrameLocks noGrp="1"/>
          </p:cNvGraphicFramePr>
          <p:nvPr/>
        </p:nvGraphicFramePr>
        <p:xfrm>
          <a:off x="1919536" y="3645024"/>
          <a:ext cx="8208912" cy="1980416"/>
        </p:xfrm>
        <a:graphic>
          <a:graphicData uri="http://schemas.openxmlformats.org/drawingml/2006/table">
            <a:tbl>
              <a:tblPr firstRow="1" bandRow="1">
                <a:tableStyleId>{74C1A8A3-306A-4EB7-A6B1-4F7E0EB9C5D6}</a:tableStyleId>
              </a:tblPr>
              <a:tblGrid>
                <a:gridCol w="1008112">
                  <a:extLst>
                    <a:ext uri="{9D8B030D-6E8A-4147-A177-3AD203B41FA5}">
                      <a16:colId xmlns:a16="http://schemas.microsoft.com/office/drawing/2014/main" xmlns="" val="20000"/>
                    </a:ext>
                  </a:extLst>
                </a:gridCol>
                <a:gridCol w="1368152">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gridCol w="1728192">
                  <a:extLst>
                    <a:ext uri="{9D8B030D-6E8A-4147-A177-3AD203B41FA5}">
                      <a16:colId xmlns:a16="http://schemas.microsoft.com/office/drawing/2014/main" xmlns="" val="20003"/>
                    </a:ext>
                  </a:extLst>
                </a:gridCol>
                <a:gridCol w="1368152">
                  <a:extLst>
                    <a:ext uri="{9D8B030D-6E8A-4147-A177-3AD203B41FA5}">
                      <a16:colId xmlns:a16="http://schemas.microsoft.com/office/drawing/2014/main" xmlns="" val="20004"/>
                    </a:ext>
                  </a:extLst>
                </a:gridCol>
                <a:gridCol w="1368152">
                  <a:extLst>
                    <a:ext uri="{9D8B030D-6E8A-4147-A177-3AD203B41FA5}">
                      <a16:colId xmlns:a16="http://schemas.microsoft.com/office/drawing/2014/main" xmlns="" val="20005"/>
                    </a:ext>
                  </a:extLst>
                </a:gridCol>
              </a:tblGrid>
              <a:tr h="360040">
                <a:tc>
                  <a:txBody>
                    <a:bodyPr/>
                    <a:lstStyle/>
                    <a:p>
                      <a:r>
                        <a:rPr lang="en-GB" sz="2000" dirty="0" smtClean="0">
                          <a:solidFill>
                            <a:schemeClr val="tx1"/>
                          </a:solidFill>
                        </a:rPr>
                        <a:t>Name</a:t>
                      </a:r>
                      <a:endParaRPr lang="fr-FR" sz="2000" dirty="0">
                        <a:solidFill>
                          <a:schemeClr val="tx1"/>
                        </a:solidFill>
                      </a:endParaRPr>
                    </a:p>
                  </a:txBody>
                  <a:tcPr/>
                </a:tc>
                <a:tc>
                  <a:txBody>
                    <a:bodyPr/>
                    <a:lstStyle/>
                    <a:p>
                      <a:r>
                        <a:rPr lang="en-GB" sz="2000" dirty="0" smtClean="0">
                          <a:solidFill>
                            <a:schemeClr val="tx1"/>
                          </a:solidFill>
                        </a:rPr>
                        <a:t>First</a:t>
                      </a:r>
                      <a:endParaRPr lang="fr-FR" sz="2000" dirty="0">
                        <a:solidFill>
                          <a:schemeClr val="tx1"/>
                        </a:solidFill>
                      </a:endParaRPr>
                    </a:p>
                  </a:txBody>
                  <a:tcPr/>
                </a:tc>
                <a:tc>
                  <a:txBody>
                    <a:bodyPr/>
                    <a:lstStyle/>
                    <a:p>
                      <a:r>
                        <a:rPr lang="en-GB" sz="2000" dirty="0" smtClean="0">
                          <a:solidFill>
                            <a:schemeClr val="tx1"/>
                          </a:solidFill>
                        </a:rPr>
                        <a:t>Then</a:t>
                      </a:r>
                      <a:endParaRPr lang="fr-FR" sz="2000" dirty="0">
                        <a:solidFill>
                          <a:schemeClr val="tx1"/>
                        </a:solidFill>
                      </a:endParaRPr>
                    </a:p>
                  </a:txBody>
                  <a:tcPr/>
                </a:tc>
                <a:tc>
                  <a:txBody>
                    <a:bodyPr/>
                    <a:lstStyle/>
                    <a:p>
                      <a:r>
                        <a:rPr lang="en-GB" sz="2000" dirty="0" smtClean="0">
                          <a:solidFill>
                            <a:schemeClr val="tx1"/>
                          </a:solidFill>
                        </a:rPr>
                        <a:t>Afterwards</a:t>
                      </a:r>
                      <a:endParaRPr lang="fr-FR" sz="2000" dirty="0">
                        <a:solidFill>
                          <a:schemeClr val="tx1"/>
                        </a:solidFill>
                      </a:endParaRPr>
                    </a:p>
                  </a:txBody>
                  <a:tcPr/>
                </a:tc>
                <a:tc>
                  <a:txBody>
                    <a:bodyPr/>
                    <a:lstStyle/>
                    <a:p>
                      <a:r>
                        <a:rPr lang="en-GB" sz="2000" dirty="0" smtClean="0">
                          <a:solidFill>
                            <a:schemeClr val="tx1"/>
                          </a:solidFill>
                        </a:rPr>
                        <a:t>Finally</a:t>
                      </a:r>
                      <a:endParaRPr lang="fr-FR" sz="2000" dirty="0">
                        <a:solidFill>
                          <a:schemeClr val="tx1"/>
                        </a:solidFill>
                      </a:endParaRPr>
                    </a:p>
                  </a:txBody>
                  <a:tcPr/>
                </a:tc>
                <a:tc>
                  <a:txBody>
                    <a:bodyPr/>
                    <a:lstStyle/>
                    <a:p>
                      <a:r>
                        <a:rPr lang="en-GB" sz="2000" dirty="0" smtClean="0">
                          <a:solidFill>
                            <a:schemeClr val="tx1"/>
                          </a:solidFill>
                        </a:rPr>
                        <a:t>Never</a:t>
                      </a:r>
                      <a:endParaRPr lang="fr-FR" sz="2000" dirty="0">
                        <a:solidFill>
                          <a:schemeClr val="tx1"/>
                        </a:solidFill>
                      </a:endParaRPr>
                    </a:p>
                  </a:txBody>
                  <a:tcPr/>
                </a:tc>
                <a:extLst>
                  <a:ext uri="{0D108BD9-81ED-4DB2-BD59-A6C34878D82A}">
                    <a16:rowId xmlns:a16="http://schemas.microsoft.com/office/drawing/2014/main" xmlns="" val="10000"/>
                  </a:ext>
                </a:extLst>
              </a:tr>
              <a:tr h="792088">
                <a:tc>
                  <a:txBody>
                    <a:bodyPr/>
                    <a:lstStyle/>
                    <a:p>
                      <a:r>
                        <a:rPr lang="en-GB" sz="2000" dirty="0" smtClean="0">
                          <a:solidFill>
                            <a:schemeClr val="tx1"/>
                          </a:solidFill>
                        </a:rPr>
                        <a:t>Simon</a:t>
                      </a:r>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tc>
                  <a:txBody>
                    <a:bodyPr/>
                    <a:lstStyle/>
                    <a:p>
                      <a:endParaRPr lang="fr-FR" sz="2000">
                        <a:solidFill>
                          <a:schemeClr val="tx1"/>
                        </a:solidFill>
                      </a:endParaRPr>
                    </a:p>
                  </a:txBody>
                  <a:tcPr/>
                </a:tc>
                <a:extLst>
                  <a:ext uri="{0D108BD9-81ED-4DB2-BD59-A6C34878D82A}">
                    <a16:rowId xmlns:a16="http://schemas.microsoft.com/office/drawing/2014/main" xmlns="" val="10001"/>
                  </a:ext>
                </a:extLst>
              </a:tr>
              <a:tr h="792088">
                <a:tc>
                  <a:txBody>
                    <a:bodyPr/>
                    <a:lstStyle/>
                    <a:p>
                      <a:r>
                        <a:rPr lang="en-GB" sz="2000" dirty="0" smtClean="0">
                          <a:solidFill>
                            <a:schemeClr val="tx1"/>
                          </a:solidFill>
                        </a:rPr>
                        <a:t>Laura</a:t>
                      </a:r>
                      <a:endParaRPr lang="fr-FR" sz="2000" dirty="0">
                        <a:solidFill>
                          <a:schemeClr val="tx1"/>
                        </a:solidFill>
                      </a:endParaRPr>
                    </a:p>
                  </a:txBody>
                  <a:tcPr/>
                </a:tc>
                <a:tc>
                  <a:txBody>
                    <a:bodyPr/>
                    <a:lstStyle/>
                    <a:p>
                      <a:endParaRPr lang="fr-FR" sz="2000">
                        <a:solidFill>
                          <a:schemeClr val="tx1"/>
                        </a:solidFill>
                      </a:endParaRPr>
                    </a:p>
                  </a:txBody>
                  <a:tcPr/>
                </a:tc>
                <a:tc>
                  <a:txBody>
                    <a:bodyPr/>
                    <a:lstStyle/>
                    <a:p>
                      <a:endParaRPr lang="fr-FR" sz="2000">
                        <a:solidFill>
                          <a:schemeClr val="tx1"/>
                        </a:solidFill>
                      </a:endParaRPr>
                    </a:p>
                  </a:txBody>
                  <a:tcPr/>
                </a:tc>
                <a:tc>
                  <a:txBody>
                    <a:bodyPr/>
                    <a:lstStyle/>
                    <a:p>
                      <a:endParaRPr lang="fr-FR" sz="2000">
                        <a:solidFill>
                          <a:schemeClr val="tx1"/>
                        </a:solidFill>
                      </a:endParaRPr>
                    </a:p>
                  </a:txBody>
                  <a:tcPr/>
                </a:tc>
                <a:tc>
                  <a:txBody>
                    <a:bodyPr/>
                    <a:lstStyle/>
                    <a:p>
                      <a:endParaRPr lang="fr-FR" sz="2000" dirty="0">
                        <a:solidFill>
                          <a:schemeClr val="tx1"/>
                        </a:solidFill>
                      </a:endParaRPr>
                    </a:p>
                  </a:txBody>
                  <a:tcPr/>
                </a:tc>
                <a:tc>
                  <a:txBody>
                    <a:bodyPr/>
                    <a:lstStyle/>
                    <a:p>
                      <a:endParaRPr lang="fr-FR" sz="2000" dirty="0">
                        <a:solidFill>
                          <a:schemeClr val="tx1"/>
                        </a:solidFill>
                      </a:endParaRPr>
                    </a:p>
                  </a:txBody>
                  <a:tcPr/>
                </a:tc>
                <a:extLst>
                  <a:ext uri="{0D108BD9-81ED-4DB2-BD59-A6C34878D82A}">
                    <a16:rowId xmlns:a16="http://schemas.microsoft.com/office/drawing/2014/main" xmlns="" val="10002"/>
                  </a:ext>
                </a:extLst>
              </a:tr>
            </a:tbl>
          </a:graphicData>
        </a:graphic>
      </p:graphicFrame>
      <p:sp>
        <p:nvSpPr>
          <p:cNvPr id="17" name="QuadreDeText 6"/>
          <p:cNvSpPr txBox="1"/>
          <p:nvPr/>
        </p:nvSpPr>
        <p:spPr>
          <a:xfrm>
            <a:off x="2999656" y="4221088"/>
            <a:ext cx="1152128" cy="400110"/>
          </a:xfrm>
          <a:prstGeom prst="rect">
            <a:avLst/>
          </a:prstGeom>
          <a:noFill/>
        </p:spPr>
        <p:txBody>
          <a:bodyPr wrap="square" rtlCol="0">
            <a:spAutoFit/>
          </a:bodyPr>
          <a:lstStyle/>
          <a:p>
            <a:r>
              <a:rPr lang="en-GB" sz="2000" dirty="0"/>
              <a:t>Shower</a:t>
            </a:r>
            <a:endParaRPr lang="fr-FR" sz="2000" dirty="0"/>
          </a:p>
        </p:txBody>
      </p:sp>
      <p:sp>
        <p:nvSpPr>
          <p:cNvPr id="18" name="QuadreDeText 11"/>
          <p:cNvSpPr txBox="1"/>
          <p:nvPr/>
        </p:nvSpPr>
        <p:spPr>
          <a:xfrm>
            <a:off x="2927648" y="4941168"/>
            <a:ext cx="1152128" cy="707886"/>
          </a:xfrm>
          <a:prstGeom prst="rect">
            <a:avLst/>
          </a:prstGeom>
          <a:noFill/>
        </p:spPr>
        <p:txBody>
          <a:bodyPr wrap="square" rtlCol="0">
            <a:spAutoFit/>
          </a:bodyPr>
          <a:lstStyle/>
          <a:p>
            <a:r>
              <a:rPr lang="en-GB" sz="2000" dirty="0"/>
              <a:t>Wash face</a:t>
            </a:r>
            <a:endParaRPr lang="fr-FR" sz="2000" dirty="0"/>
          </a:p>
        </p:txBody>
      </p:sp>
    </p:spTree>
    <p:extLst>
      <p:ext uri="{BB962C8B-B14F-4D97-AF65-F5344CB8AC3E}">
        <p14:creationId xmlns:p14="http://schemas.microsoft.com/office/powerpoint/2010/main" val="31809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4861" y="294322"/>
            <a:ext cx="3912327" cy="6429449"/>
          </a:xfrm>
          <a:prstGeom prst="rect">
            <a:avLst/>
          </a:prstGeom>
        </p:spPr>
      </p:pic>
    </p:spTree>
    <p:extLst>
      <p:ext uri="{BB962C8B-B14F-4D97-AF65-F5344CB8AC3E}">
        <p14:creationId xmlns:p14="http://schemas.microsoft.com/office/powerpoint/2010/main" val="3503317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 name="55_Module4_Unit3_Ex4">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4"/>
          <a:stretch>
            <a:fillRect/>
          </a:stretch>
        </p:blipFill>
        <p:spPr>
          <a:xfrm>
            <a:off x="2277036" y="318587"/>
            <a:ext cx="609600" cy="609600"/>
          </a:xfrm>
        </p:spPr>
      </p:pic>
      <p:sp>
        <p:nvSpPr>
          <p:cNvPr id="4" name="Content Placeholder 3"/>
          <p:cNvSpPr>
            <a:spLocks noGrp="1"/>
          </p:cNvSpPr>
          <p:nvPr>
            <p:ph sz="half" idx="2"/>
          </p:nvPr>
        </p:nvSpPr>
        <p:spPr/>
        <p:txBody>
          <a:bodyPr/>
          <a:lstStyle/>
          <a:p>
            <a:endParaRPr lang="en-GB"/>
          </a:p>
        </p:txBody>
      </p:sp>
      <p:pic>
        <p:nvPicPr>
          <p:cNvPr id="5" name="Picture 4"/>
          <p:cNvPicPr>
            <a:picLocks noChangeAspect="1"/>
          </p:cNvPicPr>
          <p:nvPr/>
        </p:nvPicPr>
        <p:blipFill>
          <a:blip r:embed="rId5"/>
          <a:stretch>
            <a:fillRect/>
          </a:stretch>
        </p:blipFill>
        <p:spPr>
          <a:xfrm>
            <a:off x="-284945" y="1323328"/>
            <a:ext cx="12182574" cy="4458494"/>
          </a:xfrm>
          <a:prstGeom prst="rect">
            <a:avLst/>
          </a:prstGeom>
        </p:spPr>
      </p:pic>
      <p:sp>
        <p:nvSpPr>
          <p:cNvPr id="6" name="TextBox 5"/>
          <p:cNvSpPr txBox="1"/>
          <p:nvPr/>
        </p:nvSpPr>
        <p:spPr>
          <a:xfrm>
            <a:off x="179289" y="1244412"/>
            <a:ext cx="5138299" cy="892552"/>
          </a:xfrm>
          <a:prstGeom prst="rect">
            <a:avLst/>
          </a:prstGeom>
          <a:solidFill>
            <a:schemeClr val="bg1"/>
          </a:solidFill>
        </p:spPr>
        <p:txBody>
          <a:bodyPr wrap="square" rtlCol="0">
            <a:spAutoFit/>
          </a:bodyPr>
          <a:lstStyle/>
          <a:p>
            <a:r>
              <a:rPr lang="en-GB" sz="2600" dirty="0" smtClean="0"/>
              <a:t>Listen to the song and put the pictures in the correct order</a:t>
            </a:r>
            <a:endParaRPr lang="en-GB" sz="2600" dirty="0"/>
          </a:p>
        </p:txBody>
      </p:sp>
    </p:spTree>
    <p:extLst>
      <p:ext uri="{BB962C8B-B14F-4D97-AF65-F5344CB8AC3E}">
        <p14:creationId xmlns:p14="http://schemas.microsoft.com/office/powerpoint/2010/main" val="1431500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9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125" y="2288029"/>
            <a:ext cx="11442875" cy="1777534"/>
          </a:xfrm>
          <a:prstGeom prst="rect">
            <a:avLst/>
          </a:prstGeom>
        </p:spPr>
      </p:pic>
      <p:sp>
        <p:nvSpPr>
          <p:cNvPr id="3" name="TextBox 2"/>
          <p:cNvSpPr txBox="1"/>
          <p:nvPr/>
        </p:nvSpPr>
        <p:spPr>
          <a:xfrm>
            <a:off x="1209822" y="4304714"/>
            <a:ext cx="2630658" cy="523220"/>
          </a:xfrm>
          <a:prstGeom prst="rect">
            <a:avLst/>
          </a:prstGeom>
          <a:noFill/>
        </p:spPr>
        <p:txBody>
          <a:bodyPr wrap="square" rtlCol="0">
            <a:spAutoFit/>
          </a:bodyPr>
          <a:lstStyle/>
          <a:p>
            <a:r>
              <a:rPr lang="en-GB" sz="2800" dirty="0" smtClean="0"/>
              <a:t>A </a:t>
            </a:r>
            <a:r>
              <a:rPr lang="en-GB" sz="2800" dirty="0" err="1" smtClean="0"/>
              <a:t>ver</a:t>
            </a:r>
            <a:r>
              <a:rPr lang="en-GB" sz="2800" dirty="0" smtClean="0"/>
              <a:t> = let’s see</a:t>
            </a:r>
            <a:endParaRPr lang="en-GB" sz="2800" dirty="0"/>
          </a:p>
        </p:txBody>
      </p:sp>
      <p:sp>
        <p:nvSpPr>
          <p:cNvPr id="4" name="TextBox 3"/>
          <p:cNvSpPr txBox="1"/>
          <p:nvPr/>
        </p:nvSpPr>
        <p:spPr>
          <a:xfrm>
            <a:off x="604911" y="2288029"/>
            <a:ext cx="7484012" cy="441103"/>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995082" y="1385047"/>
            <a:ext cx="9399494" cy="1384995"/>
          </a:xfrm>
          <a:prstGeom prst="rect">
            <a:avLst/>
          </a:prstGeom>
          <a:noFill/>
        </p:spPr>
        <p:txBody>
          <a:bodyPr wrap="square" rtlCol="0">
            <a:spAutoFit/>
          </a:bodyPr>
          <a:lstStyle/>
          <a:p>
            <a:r>
              <a:rPr lang="en-GB" sz="2800" smtClean="0"/>
              <a:t>IMPORTANT - Write </a:t>
            </a:r>
            <a:r>
              <a:rPr lang="en-GB" sz="2800" dirty="0" smtClean="0"/>
              <a:t>a couple of sentences in Spanish using the phrases we have learned (you could also add </a:t>
            </a:r>
            <a:r>
              <a:rPr lang="en-GB" sz="2800" dirty="0" err="1" smtClean="0"/>
              <a:t>desayuno</a:t>
            </a:r>
            <a:r>
              <a:rPr lang="en-GB" sz="2800" dirty="0" smtClean="0"/>
              <a:t> + I eat breakfast) then email them to me by the end of the day please. </a:t>
            </a:r>
            <a:endParaRPr lang="en-GB" sz="2800" dirty="0"/>
          </a:p>
        </p:txBody>
      </p:sp>
    </p:spTree>
    <p:extLst>
      <p:ext uri="{BB962C8B-B14F-4D97-AF65-F5344CB8AC3E}">
        <p14:creationId xmlns:p14="http://schemas.microsoft.com/office/powerpoint/2010/main" val="4041488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4</a:t>
            </a:r>
            <a:r>
              <a:rPr lang="en-GB" b="1" u="sng" dirty="0" smtClean="0"/>
              <a:t> </a:t>
            </a:r>
            <a:r>
              <a:rPr lang="en-GB" b="1" u="sng" dirty="0"/>
              <a:t>– </a:t>
            </a:r>
          </a:p>
        </p:txBody>
      </p:sp>
      <p:sp>
        <p:nvSpPr>
          <p:cNvPr id="3" name="TextBox 2"/>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a:t>
            </a:r>
            <a:endParaRPr lang="en-GB" dirty="0"/>
          </a:p>
        </p:txBody>
      </p:sp>
      <p:pic>
        <p:nvPicPr>
          <p:cNvPr id="4" name="Picture 3"/>
          <p:cNvPicPr>
            <a:picLocks noChangeAspect="1"/>
          </p:cNvPicPr>
          <p:nvPr/>
        </p:nvPicPr>
        <p:blipFill>
          <a:blip r:embed="rId2"/>
          <a:stretch>
            <a:fillRect/>
          </a:stretch>
        </p:blipFill>
        <p:spPr>
          <a:xfrm>
            <a:off x="860134" y="1061565"/>
            <a:ext cx="10906874" cy="5975797"/>
          </a:xfrm>
          <a:prstGeom prst="rect">
            <a:avLst/>
          </a:prstGeom>
        </p:spPr>
      </p:pic>
    </p:spTree>
    <p:extLst>
      <p:ext uri="{BB962C8B-B14F-4D97-AF65-F5344CB8AC3E}">
        <p14:creationId xmlns:p14="http://schemas.microsoft.com/office/powerpoint/2010/main" val="386709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Cj01132700000[1]"/>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4583114" y="3500439"/>
            <a:ext cx="663575" cy="1368425"/>
          </a:xfrm>
          <a:noFill/>
        </p:spPr>
      </p:pic>
      <p:pic>
        <p:nvPicPr>
          <p:cNvPr id="11267" name="Picture 3" descr="MCHH00802_0000[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9120189" y="3284539"/>
            <a:ext cx="820737" cy="1138237"/>
          </a:xfrm>
          <a:noFill/>
        </p:spPr>
      </p:pic>
      <p:pic>
        <p:nvPicPr>
          <p:cNvPr id="11268" name="Picture 4" descr="MCj02329860000[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2782888" y="5013325"/>
            <a:ext cx="1109662" cy="1155700"/>
          </a:xfrm>
          <a:noFill/>
        </p:spPr>
      </p:pic>
      <p:pic>
        <p:nvPicPr>
          <p:cNvPr id="11269" name="Picture 5" descr="MCj03359810000[1]"/>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8183564" y="1844676"/>
            <a:ext cx="936625" cy="862013"/>
          </a:xfrm>
          <a:noFill/>
        </p:spPr>
      </p:pic>
      <p:pic>
        <p:nvPicPr>
          <p:cNvPr id="11270" name="Picture 6" descr="MMj03652680000[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51539" y="3141664"/>
            <a:ext cx="865187"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MCj0335448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6589" y="5157789"/>
            <a:ext cx="10890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MCj0290430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8526" y="4581525"/>
            <a:ext cx="8540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MCHH02330_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1900" y="1773239"/>
            <a:ext cx="979488"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MCj0086638000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35413" y="1700214"/>
            <a:ext cx="1225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5" descr="MCj0397746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3750" y="2924176"/>
            <a:ext cx="1728788"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6" descr="MCHH00774_000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48301" y="5157789"/>
            <a:ext cx="13684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7"/>
          <p:cNvSpPr txBox="1">
            <a:spLocks noChangeArrowheads="1"/>
          </p:cNvSpPr>
          <p:nvPr/>
        </p:nvSpPr>
        <p:spPr bwMode="auto">
          <a:xfrm>
            <a:off x="1524000" y="6491288"/>
            <a:ext cx="2268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a:latin typeface="Gill Sans MT" panose="020B0502020104020203" pitchFamily="34" charset="0"/>
                <a:cs typeface="Arial" panose="020B0604020202020204" pitchFamily="34" charset="0"/>
              </a:rPr>
              <a:t>De moda</a:t>
            </a:r>
          </a:p>
        </p:txBody>
      </p:sp>
      <p:sp>
        <p:nvSpPr>
          <p:cNvPr id="16399" name="Line 18"/>
          <p:cNvSpPr>
            <a:spLocks noChangeShapeType="1"/>
          </p:cNvSpPr>
          <p:nvPr/>
        </p:nvSpPr>
        <p:spPr bwMode="auto">
          <a:xfrm>
            <a:off x="1524000" y="6524625"/>
            <a:ext cx="9144000" cy="0"/>
          </a:xfrm>
          <a:prstGeom prst="line">
            <a:avLst/>
          </a:prstGeom>
          <a:noFill/>
          <a:ln w="25400">
            <a:solidFill>
              <a:srgbClr val="80008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6400" name="Picture 19" descr="MCj0083067000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40014" y="6569076"/>
            <a:ext cx="3317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21" descr="sweatshirt">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53338" y="3141664"/>
            <a:ext cx="8810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77041" y="3041076"/>
            <a:ext cx="579549" cy="584775"/>
          </a:xfrm>
          <a:prstGeom prst="rect">
            <a:avLst/>
          </a:prstGeom>
          <a:noFill/>
        </p:spPr>
        <p:txBody>
          <a:bodyPr wrap="square" rtlCol="0">
            <a:spAutoFit/>
          </a:bodyPr>
          <a:lstStyle/>
          <a:p>
            <a:r>
              <a:rPr lang="en-GB" sz="3200" dirty="0" smtClean="0"/>
              <a:t>4</a:t>
            </a:r>
            <a:endParaRPr lang="en-GB" sz="3200" dirty="0"/>
          </a:p>
        </p:txBody>
      </p:sp>
      <p:sp>
        <p:nvSpPr>
          <p:cNvPr id="19" name="TextBox 18"/>
          <p:cNvSpPr txBox="1"/>
          <p:nvPr/>
        </p:nvSpPr>
        <p:spPr>
          <a:xfrm>
            <a:off x="3602775" y="1739316"/>
            <a:ext cx="579549" cy="584775"/>
          </a:xfrm>
          <a:prstGeom prst="rect">
            <a:avLst/>
          </a:prstGeom>
          <a:noFill/>
        </p:spPr>
        <p:txBody>
          <a:bodyPr wrap="square" rtlCol="0">
            <a:spAutoFit/>
          </a:bodyPr>
          <a:lstStyle/>
          <a:p>
            <a:r>
              <a:rPr lang="en-GB" sz="3200" dirty="0"/>
              <a:t>1</a:t>
            </a:r>
          </a:p>
        </p:txBody>
      </p:sp>
      <p:sp>
        <p:nvSpPr>
          <p:cNvPr id="20" name="TextBox 19"/>
          <p:cNvSpPr txBox="1"/>
          <p:nvPr/>
        </p:nvSpPr>
        <p:spPr>
          <a:xfrm>
            <a:off x="5765445" y="1684455"/>
            <a:ext cx="579549" cy="584775"/>
          </a:xfrm>
          <a:prstGeom prst="rect">
            <a:avLst/>
          </a:prstGeom>
          <a:noFill/>
        </p:spPr>
        <p:txBody>
          <a:bodyPr wrap="square" rtlCol="0">
            <a:spAutoFit/>
          </a:bodyPr>
          <a:lstStyle/>
          <a:p>
            <a:r>
              <a:rPr lang="en-GB" sz="3200" dirty="0"/>
              <a:t>2</a:t>
            </a:r>
          </a:p>
        </p:txBody>
      </p:sp>
      <p:sp>
        <p:nvSpPr>
          <p:cNvPr id="21" name="TextBox 20"/>
          <p:cNvSpPr txBox="1"/>
          <p:nvPr/>
        </p:nvSpPr>
        <p:spPr>
          <a:xfrm>
            <a:off x="7823638" y="1520755"/>
            <a:ext cx="579549" cy="584775"/>
          </a:xfrm>
          <a:prstGeom prst="rect">
            <a:avLst/>
          </a:prstGeom>
          <a:noFill/>
        </p:spPr>
        <p:txBody>
          <a:bodyPr wrap="square" rtlCol="0">
            <a:spAutoFit/>
          </a:bodyPr>
          <a:lstStyle/>
          <a:p>
            <a:r>
              <a:rPr lang="en-GB" sz="3200" dirty="0"/>
              <a:t>3</a:t>
            </a:r>
          </a:p>
        </p:txBody>
      </p:sp>
      <p:sp>
        <p:nvSpPr>
          <p:cNvPr id="22" name="TextBox 21"/>
          <p:cNvSpPr txBox="1"/>
          <p:nvPr/>
        </p:nvSpPr>
        <p:spPr>
          <a:xfrm>
            <a:off x="4258413" y="4011217"/>
            <a:ext cx="579549" cy="584775"/>
          </a:xfrm>
          <a:prstGeom prst="rect">
            <a:avLst/>
          </a:prstGeom>
          <a:noFill/>
        </p:spPr>
        <p:txBody>
          <a:bodyPr wrap="square" rtlCol="0">
            <a:spAutoFit/>
          </a:bodyPr>
          <a:lstStyle/>
          <a:p>
            <a:r>
              <a:rPr lang="en-GB" sz="3200" dirty="0"/>
              <a:t>5</a:t>
            </a:r>
          </a:p>
        </p:txBody>
      </p:sp>
      <p:sp>
        <p:nvSpPr>
          <p:cNvPr id="23" name="TextBox 22"/>
          <p:cNvSpPr txBox="1"/>
          <p:nvPr/>
        </p:nvSpPr>
        <p:spPr>
          <a:xfrm>
            <a:off x="5624282" y="3180635"/>
            <a:ext cx="579549" cy="584775"/>
          </a:xfrm>
          <a:prstGeom prst="rect">
            <a:avLst/>
          </a:prstGeom>
          <a:noFill/>
        </p:spPr>
        <p:txBody>
          <a:bodyPr wrap="square" rtlCol="0">
            <a:spAutoFit/>
          </a:bodyPr>
          <a:lstStyle/>
          <a:p>
            <a:r>
              <a:rPr lang="en-GB" sz="3200" dirty="0"/>
              <a:t>6</a:t>
            </a:r>
          </a:p>
        </p:txBody>
      </p:sp>
      <p:sp>
        <p:nvSpPr>
          <p:cNvPr id="24" name="TextBox 23"/>
          <p:cNvSpPr txBox="1"/>
          <p:nvPr/>
        </p:nvSpPr>
        <p:spPr>
          <a:xfrm>
            <a:off x="7385788" y="3116482"/>
            <a:ext cx="579549" cy="584775"/>
          </a:xfrm>
          <a:prstGeom prst="rect">
            <a:avLst/>
          </a:prstGeom>
          <a:noFill/>
        </p:spPr>
        <p:txBody>
          <a:bodyPr wrap="square" rtlCol="0">
            <a:spAutoFit/>
          </a:bodyPr>
          <a:lstStyle/>
          <a:p>
            <a:r>
              <a:rPr lang="en-GB" sz="3200" dirty="0"/>
              <a:t>7</a:t>
            </a:r>
          </a:p>
        </p:txBody>
      </p:sp>
      <p:sp>
        <p:nvSpPr>
          <p:cNvPr id="25" name="TextBox 24"/>
          <p:cNvSpPr txBox="1"/>
          <p:nvPr/>
        </p:nvSpPr>
        <p:spPr>
          <a:xfrm>
            <a:off x="8791463" y="3149314"/>
            <a:ext cx="579549" cy="584775"/>
          </a:xfrm>
          <a:prstGeom prst="rect">
            <a:avLst/>
          </a:prstGeom>
          <a:noFill/>
        </p:spPr>
        <p:txBody>
          <a:bodyPr wrap="square" rtlCol="0">
            <a:spAutoFit/>
          </a:bodyPr>
          <a:lstStyle/>
          <a:p>
            <a:r>
              <a:rPr lang="en-GB" sz="3200" dirty="0"/>
              <a:t>8</a:t>
            </a:r>
          </a:p>
        </p:txBody>
      </p:sp>
      <p:sp>
        <p:nvSpPr>
          <p:cNvPr id="26" name="TextBox 25"/>
          <p:cNvSpPr txBox="1"/>
          <p:nvPr/>
        </p:nvSpPr>
        <p:spPr>
          <a:xfrm>
            <a:off x="2321051" y="5404357"/>
            <a:ext cx="579549" cy="584775"/>
          </a:xfrm>
          <a:prstGeom prst="rect">
            <a:avLst/>
          </a:prstGeom>
          <a:noFill/>
        </p:spPr>
        <p:txBody>
          <a:bodyPr wrap="square" rtlCol="0">
            <a:spAutoFit/>
          </a:bodyPr>
          <a:lstStyle/>
          <a:p>
            <a:r>
              <a:rPr lang="en-GB" sz="3200" dirty="0"/>
              <a:t>9</a:t>
            </a:r>
          </a:p>
        </p:txBody>
      </p:sp>
      <p:sp>
        <p:nvSpPr>
          <p:cNvPr id="27" name="TextBox 26"/>
          <p:cNvSpPr txBox="1"/>
          <p:nvPr/>
        </p:nvSpPr>
        <p:spPr>
          <a:xfrm>
            <a:off x="5016501" y="5378163"/>
            <a:ext cx="863221" cy="584775"/>
          </a:xfrm>
          <a:prstGeom prst="rect">
            <a:avLst/>
          </a:prstGeom>
          <a:noFill/>
        </p:spPr>
        <p:txBody>
          <a:bodyPr wrap="square" rtlCol="0">
            <a:spAutoFit/>
          </a:bodyPr>
          <a:lstStyle/>
          <a:p>
            <a:r>
              <a:rPr lang="en-GB" sz="3200" dirty="0" smtClean="0"/>
              <a:t>10</a:t>
            </a:r>
            <a:endParaRPr lang="en-GB" sz="3200" dirty="0"/>
          </a:p>
        </p:txBody>
      </p:sp>
      <p:sp>
        <p:nvSpPr>
          <p:cNvPr id="28" name="TextBox 27"/>
          <p:cNvSpPr txBox="1"/>
          <p:nvPr/>
        </p:nvSpPr>
        <p:spPr>
          <a:xfrm>
            <a:off x="6970715" y="4478337"/>
            <a:ext cx="704848" cy="584775"/>
          </a:xfrm>
          <a:prstGeom prst="rect">
            <a:avLst/>
          </a:prstGeom>
          <a:noFill/>
        </p:spPr>
        <p:txBody>
          <a:bodyPr wrap="square" rtlCol="0">
            <a:spAutoFit/>
          </a:bodyPr>
          <a:lstStyle/>
          <a:p>
            <a:r>
              <a:rPr lang="en-GB" sz="3200" dirty="0" smtClean="0"/>
              <a:t>11</a:t>
            </a:r>
            <a:endParaRPr lang="en-GB" sz="3200" dirty="0"/>
          </a:p>
        </p:txBody>
      </p:sp>
      <p:sp>
        <p:nvSpPr>
          <p:cNvPr id="29" name="TextBox 28"/>
          <p:cNvSpPr txBox="1"/>
          <p:nvPr/>
        </p:nvSpPr>
        <p:spPr>
          <a:xfrm>
            <a:off x="9264650" y="5077947"/>
            <a:ext cx="908052" cy="584775"/>
          </a:xfrm>
          <a:prstGeom prst="rect">
            <a:avLst/>
          </a:prstGeom>
          <a:noFill/>
        </p:spPr>
        <p:txBody>
          <a:bodyPr wrap="square" rtlCol="0">
            <a:spAutoFit/>
          </a:bodyPr>
          <a:lstStyle/>
          <a:p>
            <a:r>
              <a:rPr lang="en-GB" sz="3200" dirty="0" smtClean="0"/>
              <a:t>12</a:t>
            </a:r>
            <a:endParaRPr lang="en-GB" sz="3200" dirty="0"/>
          </a:p>
        </p:txBody>
      </p:sp>
      <p:sp>
        <p:nvSpPr>
          <p:cNvPr id="3" name="TextBox 2"/>
          <p:cNvSpPr txBox="1"/>
          <p:nvPr/>
        </p:nvSpPr>
        <p:spPr>
          <a:xfrm>
            <a:off x="979714" y="391886"/>
            <a:ext cx="4971825" cy="369332"/>
          </a:xfrm>
          <a:prstGeom prst="rect">
            <a:avLst/>
          </a:prstGeom>
          <a:noFill/>
        </p:spPr>
        <p:txBody>
          <a:bodyPr wrap="square" rtlCol="0">
            <a:spAutoFit/>
          </a:bodyPr>
          <a:lstStyle/>
          <a:p>
            <a:r>
              <a:rPr lang="en-GB" dirty="0" smtClean="0"/>
              <a:t>Write 1-12. Label these in Spanish</a:t>
            </a:r>
            <a:endParaRPr lang="en-GB" dirty="0"/>
          </a:p>
        </p:txBody>
      </p:sp>
    </p:spTree>
    <p:extLst>
      <p:ext uri="{BB962C8B-B14F-4D97-AF65-F5344CB8AC3E}">
        <p14:creationId xmlns:p14="http://schemas.microsoft.com/office/powerpoint/2010/main" val="24223394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0110" y="814990"/>
            <a:ext cx="11647334" cy="4864591"/>
          </a:xfrm>
          <a:prstGeom prst="rect">
            <a:avLst/>
          </a:prstGeom>
        </p:spPr>
      </p:pic>
      <p:sp>
        <p:nvSpPr>
          <p:cNvPr id="2" name="TextBox 1"/>
          <p:cNvSpPr txBox="1"/>
          <p:nvPr/>
        </p:nvSpPr>
        <p:spPr>
          <a:xfrm>
            <a:off x="1436914" y="274320"/>
            <a:ext cx="7824652" cy="646331"/>
          </a:xfrm>
          <a:prstGeom prst="rect">
            <a:avLst/>
          </a:prstGeom>
          <a:noFill/>
        </p:spPr>
        <p:txBody>
          <a:bodyPr wrap="square" rtlCol="0">
            <a:spAutoFit/>
          </a:bodyPr>
          <a:lstStyle/>
          <a:p>
            <a:r>
              <a:rPr lang="en-GB" dirty="0" smtClean="0"/>
              <a:t>Remember adjectives have to agree with the gender of the noun in Spanish. Remind yourself of the pattern </a:t>
            </a:r>
            <a:endParaRPr lang="en-GB" dirty="0"/>
          </a:p>
        </p:txBody>
      </p:sp>
    </p:spTree>
    <p:extLst>
      <p:ext uri="{BB962C8B-B14F-4D97-AF65-F5344CB8AC3E}">
        <p14:creationId xmlns:p14="http://schemas.microsoft.com/office/powerpoint/2010/main" val="1975972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402" y="270456"/>
            <a:ext cx="9422926" cy="6406234"/>
          </a:xfrm>
          <a:prstGeom prst="rect">
            <a:avLst/>
          </a:prstGeom>
        </p:spPr>
      </p:pic>
      <p:sp>
        <p:nvSpPr>
          <p:cNvPr id="3" name="TextBox 2"/>
          <p:cNvSpPr txBox="1"/>
          <p:nvPr/>
        </p:nvSpPr>
        <p:spPr>
          <a:xfrm>
            <a:off x="8229600" y="270456"/>
            <a:ext cx="3618412" cy="1200329"/>
          </a:xfrm>
          <a:prstGeom prst="rect">
            <a:avLst/>
          </a:prstGeom>
          <a:solidFill>
            <a:schemeClr val="bg1"/>
          </a:solidFill>
        </p:spPr>
        <p:txBody>
          <a:bodyPr wrap="square" rtlCol="0">
            <a:spAutoFit/>
          </a:bodyPr>
          <a:lstStyle/>
          <a:p>
            <a:r>
              <a:rPr lang="en-GB" dirty="0" smtClean="0"/>
              <a:t>Listen to the recording. Write 1-6. What does each person wear? Write the letters of the items</a:t>
            </a:r>
          </a:p>
          <a:p>
            <a:endParaRPr lang="en-GB" dirty="0"/>
          </a:p>
        </p:txBody>
      </p:sp>
    </p:spTree>
    <p:extLst>
      <p:ext uri="{BB962C8B-B14F-4D97-AF65-F5344CB8AC3E}">
        <p14:creationId xmlns:p14="http://schemas.microsoft.com/office/powerpoint/2010/main" val="11700851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060" y="1341617"/>
            <a:ext cx="11287469" cy="5575076"/>
          </a:xfrm>
          <a:prstGeom prst="rect">
            <a:avLst/>
          </a:prstGeom>
        </p:spPr>
      </p:pic>
      <p:sp>
        <p:nvSpPr>
          <p:cNvPr id="3" name="TextBox 2"/>
          <p:cNvSpPr txBox="1"/>
          <p:nvPr/>
        </p:nvSpPr>
        <p:spPr>
          <a:xfrm>
            <a:off x="78131" y="0"/>
            <a:ext cx="11913326" cy="1384995"/>
          </a:xfrm>
          <a:prstGeom prst="rect">
            <a:avLst/>
          </a:prstGeom>
          <a:noFill/>
        </p:spPr>
        <p:txBody>
          <a:bodyPr wrap="square" rtlCol="0">
            <a:spAutoFit/>
          </a:bodyPr>
          <a:lstStyle/>
          <a:p>
            <a:r>
              <a:rPr lang="en-GB" sz="2800" dirty="0" smtClean="0"/>
              <a:t>Username – </a:t>
            </a:r>
            <a:r>
              <a:rPr lang="en-GB" sz="2800" dirty="0" err="1" smtClean="0"/>
              <a:t>kingshill</a:t>
            </a:r>
            <a:r>
              <a:rPr lang="en-GB" sz="2800" dirty="0" smtClean="0"/>
              <a:t>                         password-  </a:t>
            </a:r>
            <a:r>
              <a:rPr lang="en-GB" sz="2800" dirty="0" smtClean="0"/>
              <a:t>love4langs</a:t>
            </a:r>
            <a:endParaRPr lang="en-GB" sz="2800" dirty="0" smtClean="0"/>
          </a:p>
          <a:p>
            <a:r>
              <a:rPr lang="en-GB" sz="2800" dirty="0" smtClean="0"/>
              <a:t>Practise the clothing vocabulary on </a:t>
            </a:r>
            <a:r>
              <a:rPr lang="en-GB" sz="2800" dirty="0" err="1" smtClean="0"/>
              <a:t>Linguascope</a:t>
            </a:r>
            <a:r>
              <a:rPr lang="en-GB" sz="2800" dirty="0" smtClean="0"/>
              <a:t>. Make a note of new words in your book.</a:t>
            </a:r>
            <a:endParaRPr lang="en-GB" sz="2800" dirty="0"/>
          </a:p>
        </p:txBody>
      </p:sp>
      <p:sp>
        <p:nvSpPr>
          <p:cNvPr id="4" name="Oval 3"/>
          <p:cNvSpPr/>
          <p:nvPr/>
        </p:nvSpPr>
        <p:spPr>
          <a:xfrm>
            <a:off x="7458891" y="1672046"/>
            <a:ext cx="4114800" cy="17896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2110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a:t>
            </a:r>
            <a:r>
              <a:rPr lang="en-GB" b="1" u="sng" dirty="0" smtClean="0"/>
              <a:t>5 </a:t>
            </a:r>
            <a:r>
              <a:rPr lang="en-GB" b="1" u="sng" dirty="0"/>
              <a:t>– </a:t>
            </a:r>
          </a:p>
        </p:txBody>
      </p:sp>
      <p:sp>
        <p:nvSpPr>
          <p:cNvPr id="3" name="TextBox 2"/>
          <p:cNvSpPr txBox="1"/>
          <p:nvPr/>
        </p:nvSpPr>
        <p:spPr>
          <a:xfrm>
            <a:off x="142993" y="659000"/>
            <a:ext cx="6954591" cy="646331"/>
          </a:xfrm>
          <a:prstGeom prst="rect">
            <a:avLst/>
          </a:prstGeom>
          <a:noFill/>
        </p:spPr>
        <p:txBody>
          <a:bodyPr wrap="square" rtlCol="0">
            <a:spAutoFit/>
          </a:bodyPr>
          <a:lstStyle/>
          <a:p>
            <a:r>
              <a:rPr lang="en-GB" dirty="0" smtClean="0"/>
              <a:t>Copy this vocab in to your book and spend some time trying to learn it. Then work through the tasks on the following slides. </a:t>
            </a:r>
            <a:endParaRPr lang="en-GB" dirty="0"/>
          </a:p>
        </p:txBody>
      </p:sp>
      <p:pic>
        <p:nvPicPr>
          <p:cNvPr id="5" name="Picture 4"/>
          <p:cNvPicPr>
            <a:picLocks noChangeAspect="1"/>
          </p:cNvPicPr>
          <p:nvPr/>
        </p:nvPicPr>
        <p:blipFill>
          <a:blip r:embed="rId2"/>
          <a:stretch>
            <a:fillRect/>
          </a:stretch>
        </p:blipFill>
        <p:spPr>
          <a:xfrm>
            <a:off x="503872" y="1997528"/>
            <a:ext cx="10499682" cy="1647009"/>
          </a:xfrm>
          <a:prstGeom prst="rect">
            <a:avLst/>
          </a:prstGeom>
        </p:spPr>
      </p:pic>
    </p:spTree>
    <p:extLst>
      <p:ext uri="{BB962C8B-B14F-4D97-AF65-F5344CB8AC3E}">
        <p14:creationId xmlns:p14="http://schemas.microsoft.com/office/powerpoint/2010/main" val="272711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301" y="643618"/>
            <a:ext cx="9919744" cy="5921828"/>
          </a:xfrm>
          <a:prstGeom prst="rect">
            <a:avLst/>
          </a:prstGeom>
        </p:spPr>
      </p:pic>
      <p:sp>
        <p:nvSpPr>
          <p:cNvPr id="3" name="TextBox 2"/>
          <p:cNvSpPr txBox="1"/>
          <p:nvPr/>
        </p:nvSpPr>
        <p:spPr>
          <a:xfrm>
            <a:off x="1123405" y="156754"/>
            <a:ext cx="7733211" cy="369332"/>
          </a:xfrm>
          <a:prstGeom prst="rect">
            <a:avLst/>
          </a:prstGeom>
          <a:noFill/>
        </p:spPr>
        <p:txBody>
          <a:bodyPr wrap="square" rtlCol="0">
            <a:spAutoFit/>
          </a:bodyPr>
          <a:lstStyle/>
          <a:p>
            <a:r>
              <a:rPr lang="en-GB" dirty="0" smtClean="0"/>
              <a:t>Read the text and put the pictures in the correct order.</a:t>
            </a:r>
            <a:endParaRPr lang="en-GB" dirty="0"/>
          </a:p>
        </p:txBody>
      </p:sp>
    </p:spTree>
    <p:extLst>
      <p:ext uri="{BB962C8B-B14F-4D97-AF65-F5344CB8AC3E}">
        <p14:creationId xmlns:p14="http://schemas.microsoft.com/office/powerpoint/2010/main" val="818125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2132" y="876979"/>
            <a:ext cx="10251491" cy="4896804"/>
          </a:xfrm>
          <a:prstGeom prst="rect">
            <a:avLst/>
          </a:prstGeom>
        </p:spPr>
      </p:pic>
    </p:spTree>
    <p:extLst>
      <p:ext uri="{BB962C8B-B14F-4D97-AF65-F5344CB8AC3E}">
        <p14:creationId xmlns:p14="http://schemas.microsoft.com/office/powerpoint/2010/main" val="4113011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1 – </a:t>
            </a:r>
          </a:p>
        </p:txBody>
      </p:sp>
      <p:sp>
        <p:nvSpPr>
          <p:cNvPr id="3" name="TextBox 2"/>
          <p:cNvSpPr txBox="1"/>
          <p:nvPr/>
        </p:nvSpPr>
        <p:spPr>
          <a:xfrm>
            <a:off x="0" y="620469"/>
            <a:ext cx="12192000" cy="1200329"/>
          </a:xfrm>
          <a:prstGeom prst="rect">
            <a:avLst/>
          </a:prstGeom>
          <a:noFill/>
        </p:spPr>
        <p:txBody>
          <a:bodyPr wrap="square" rtlCol="0">
            <a:spAutoFit/>
          </a:bodyPr>
          <a:lstStyle/>
          <a:p>
            <a:r>
              <a:rPr lang="en-GB" dirty="0" smtClean="0"/>
              <a:t>Copy this vocab in to your book.</a:t>
            </a:r>
          </a:p>
          <a:p>
            <a:r>
              <a:rPr lang="en-GB" dirty="0" smtClean="0"/>
              <a:t>There are a lot of new words this </a:t>
            </a:r>
          </a:p>
          <a:p>
            <a:r>
              <a:rPr lang="en-GB" dirty="0" smtClean="0"/>
              <a:t>week, so please spend a good</a:t>
            </a:r>
          </a:p>
          <a:p>
            <a:r>
              <a:rPr lang="en-GB" dirty="0" smtClean="0"/>
              <a:t> amount of time trying to learn it. </a:t>
            </a:r>
            <a:endParaRPr lang="en-GB" dirty="0"/>
          </a:p>
        </p:txBody>
      </p:sp>
      <p:pic>
        <p:nvPicPr>
          <p:cNvPr id="4" name="Picture 3"/>
          <p:cNvPicPr>
            <a:picLocks noChangeAspect="1"/>
          </p:cNvPicPr>
          <p:nvPr/>
        </p:nvPicPr>
        <p:blipFill>
          <a:blip r:embed="rId2"/>
          <a:stretch>
            <a:fillRect/>
          </a:stretch>
        </p:blipFill>
        <p:spPr>
          <a:xfrm>
            <a:off x="3223803" y="-1"/>
            <a:ext cx="9150186" cy="5241701"/>
          </a:xfrm>
          <a:prstGeom prst="rect">
            <a:avLst/>
          </a:prstGeom>
        </p:spPr>
      </p:pic>
      <p:pic>
        <p:nvPicPr>
          <p:cNvPr id="5" name="Picture 4"/>
          <p:cNvPicPr>
            <a:picLocks noChangeAspect="1"/>
          </p:cNvPicPr>
          <p:nvPr/>
        </p:nvPicPr>
        <p:blipFill>
          <a:blip r:embed="rId3"/>
          <a:stretch>
            <a:fillRect/>
          </a:stretch>
        </p:blipFill>
        <p:spPr>
          <a:xfrm>
            <a:off x="3169368" y="5463820"/>
            <a:ext cx="8882047" cy="1135950"/>
          </a:xfrm>
          <a:prstGeom prst="rect">
            <a:avLst/>
          </a:prstGeom>
        </p:spPr>
      </p:pic>
    </p:spTree>
    <p:extLst>
      <p:ext uri="{BB962C8B-B14F-4D97-AF65-F5344CB8AC3E}">
        <p14:creationId xmlns:p14="http://schemas.microsoft.com/office/powerpoint/2010/main" val="1395920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791" y="189360"/>
            <a:ext cx="11546982" cy="5876589"/>
          </a:xfrm>
          <a:prstGeom prst="rect">
            <a:avLst/>
          </a:prstGeom>
        </p:spPr>
      </p:pic>
      <p:cxnSp>
        <p:nvCxnSpPr>
          <p:cNvPr id="5" name="Straight Connector 4"/>
          <p:cNvCxnSpPr/>
          <p:nvPr/>
        </p:nvCxnSpPr>
        <p:spPr>
          <a:xfrm>
            <a:off x="862149" y="1136469"/>
            <a:ext cx="1959428" cy="13062"/>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1027612" y="1759132"/>
            <a:ext cx="1959428" cy="13062"/>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p:cNvCxnSpPr/>
          <p:nvPr/>
        </p:nvCxnSpPr>
        <p:spPr>
          <a:xfrm>
            <a:off x="3986854" y="1419498"/>
            <a:ext cx="1290540" cy="435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88152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3444" y="991687"/>
            <a:ext cx="9831161" cy="5441791"/>
          </a:xfrm>
          <a:prstGeom prst="rect">
            <a:avLst/>
          </a:prstGeom>
        </p:spPr>
      </p:pic>
      <p:sp>
        <p:nvSpPr>
          <p:cNvPr id="3" name="TextBox 2"/>
          <p:cNvSpPr txBox="1"/>
          <p:nvPr/>
        </p:nvSpPr>
        <p:spPr>
          <a:xfrm>
            <a:off x="548640" y="182880"/>
            <a:ext cx="5081451" cy="646331"/>
          </a:xfrm>
          <a:prstGeom prst="rect">
            <a:avLst/>
          </a:prstGeom>
          <a:noFill/>
        </p:spPr>
        <p:txBody>
          <a:bodyPr wrap="square" rtlCol="0">
            <a:spAutoFit/>
          </a:bodyPr>
          <a:lstStyle/>
          <a:p>
            <a:r>
              <a:rPr lang="en-GB" dirty="0" smtClean="0"/>
              <a:t>Read the text. Find the Spanish for the 6 English sentences below. </a:t>
            </a:r>
            <a:endParaRPr lang="en-GB" dirty="0"/>
          </a:p>
        </p:txBody>
      </p:sp>
    </p:spTree>
    <p:extLst>
      <p:ext uri="{BB962C8B-B14F-4D97-AF65-F5344CB8AC3E}">
        <p14:creationId xmlns:p14="http://schemas.microsoft.com/office/powerpoint/2010/main" val="1056837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6</a:t>
            </a:r>
            <a:r>
              <a:rPr lang="en-GB" b="1" u="sng" dirty="0" smtClean="0"/>
              <a:t> </a:t>
            </a:r>
            <a:r>
              <a:rPr lang="en-GB" b="1" u="sng" dirty="0"/>
              <a:t>– </a:t>
            </a:r>
          </a:p>
        </p:txBody>
      </p:sp>
      <p:sp>
        <p:nvSpPr>
          <p:cNvPr id="4" name="Rectangle 3"/>
          <p:cNvSpPr/>
          <p:nvPr/>
        </p:nvSpPr>
        <p:spPr>
          <a:xfrm>
            <a:off x="639651" y="1244736"/>
            <a:ext cx="10668000" cy="1200329"/>
          </a:xfrm>
          <a:prstGeom prst="rect">
            <a:avLst/>
          </a:prstGeom>
        </p:spPr>
        <p:txBody>
          <a:bodyPr wrap="square">
            <a:spAutoFit/>
          </a:bodyPr>
          <a:lstStyle/>
          <a:p>
            <a:r>
              <a:rPr lang="en-GB" sz="2400" dirty="0"/>
              <a:t>This week is assessment week. Spend some time revising all of the vocab on these slides so far </a:t>
            </a:r>
            <a:r>
              <a:rPr lang="en-GB" sz="2400" dirty="0" smtClean="0"/>
              <a:t>and the high frequency words below. Then </a:t>
            </a:r>
            <a:r>
              <a:rPr lang="en-GB" sz="2400" dirty="0"/>
              <a:t>email your teacher for the test papers. There are also revision activities on the next slide. </a:t>
            </a:r>
          </a:p>
        </p:txBody>
      </p:sp>
      <p:pic>
        <p:nvPicPr>
          <p:cNvPr id="5" name="Picture 4"/>
          <p:cNvPicPr>
            <a:picLocks noChangeAspect="1"/>
          </p:cNvPicPr>
          <p:nvPr/>
        </p:nvPicPr>
        <p:blipFill>
          <a:blip r:embed="rId2"/>
          <a:stretch>
            <a:fillRect/>
          </a:stretch>
        </p:blipFill>
        <p:spPr>
          <a:xfrm>
            <a:off x="1286691" y="3289526"/>
            <a:ext cx="10135107" cy="1661297"/>
          </a:xfrm>
          <a:prstGeom prst="rect">
            <a:avLst/>
          </a:prstGeom>
        </p:spPr>
      </p:pic>
    </p:spTree>
    <p:extLst>
      <p:ext uri="{BB962C8B-B14F-4D97-AF65-F5344CB8AC3E}">
        <p14:creationId xmlns:p14="http://schemas.microsoft.com/office/powerpoint/2010/main" val="1879380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06258" y="240803"/>
            <a:ext cx="10647542" cy="6617197"/>
          </a:xfrm>
          <a:prstGeom prst="rect">
            <a:avLst/>
          </a:prstGeom>
        </p:spPr>
      </p:pic>
      <p:sp>
        <p:nvSpPr>
          <p:cNvPr id="5" name="TextBox 4"/>
          <p:cNvSpPr txBox="1"/>
          <p:nvPr/>
        </p:nvSpPr>
        <p:spPr>
          <a:xfrm>
            <a:off x="502276" y="103500"/>
            <a:ext cx="3580327" cy="682111"/>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128789" y="103500"/>
            <a:ext cx="3953814" cy="1107996"/>
          </a:xfrm>
          <a:prstGeom prst="rect">
            <a:avLst/>
          </a:prstGeom>
          <a:noFill/>
        </p:spPr>
        <p:txBody>
          <a:bodyPr wrap="square" rtlCol="0">
            <a:spAutoFit/>
          </a:bodyPr>
          <a:lstStyle/>
          <a:p>
            <a:r>
              <a:rPr lang="en-GB" sz="2200" dirty="0" smtClean="0"/>
              <a:t>Read the description of Matias, Natalia, Daniel and Ana. Match the people with the urban tribes.</a:t>
            </a:r>
            <a:endParaRPr lang="en-GB" sz="2200" dirty="0"/>
          </a:p>
        </p:txBody>
      </p:sp>
    </p:spTree>
    <p:extLst>
      <p:ext uri="{BB962C8B-B14F-4D97-AF65-F5344CB8AC3E}">
        <p14:creationId xmlns:p14="http://schemas.microsoft.com/office/powerpoint/2010/main" val="130807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stretch>
            <a:fillRect/>
          </a:stretch>
        </p:blipFill>
        <p:spPr>
          <a:xfrm>
            <a:off x="4198512" y="4190149"/>
            <a:ext cx="5827690" cy="2339481"/>
          </a:xfrm>
          <a:prstGeom prst="rect">
            <a:avLst/>
          </a:prstGeom>
        </p:spPr>
      </p:pic>
      <p:sp>
        <p:nvSpPr>
          <p:cNvPr id="5" name="TextBox 4"/>
          <p:cNvSpPr txBox="1"/>
          <p:nvPr/>
        </p:nvSpPr>
        <p:spPr>
          <a:xfrm>
            <a:off x="8023539" y="251228"/>
            <a:ext cx="4662152" cy="892552"/>
          </a:xfrm>
          <a:prstGeom prst="rect">
            <a:avLst/>
          </a:prstGeom>
          <a:noFill/>
        </p:spPr>
        <p:txBody>
          <a:bodyPr wrap="square" rtlCol="0">
            <a:spAutoFit/>
          </a:bodyPr>
          <a:lstStyle/>
          <a:p>
            <a:r>
              <a:rPr lang="en-GB" sz="2600" dirty="0" smtClean="0"/>
              <a:t>Read the text and answer the questions in English.</a:t>
            </a:r>
            <a:endParaRPr lang="en-GB" sz="2600" dirty="0"/>
          </a:p>
        </p:txBody>
      </p:sp>
      <p:pic>
        <p:nvPicPr>
          <p:cNvPr id="7" name="Picture 6"/>
          <p:cNvPicPr>
            <a:picLocks noChangeAspect="1"/>
          </p:cNvPicPr>
          <p:nvPr/>
        </p:nvPicPr>
        <p:blipFill>
          <a:blip r:embed="rId3"/>
          <a:stretch>
            <a:fillRect/>
          </a:stretch>
        </p:blipFill>
        <p:spPr>
          <a:xfrm>
            <a:off x="0" y="0"/>
            <a:ext cx="8198800" cy="3953814"/>
          </a:xfrm>
          <a:prstGeom prst="rect">
            <a:avLst/>
          </a:prstGeom>
        </p:spPr>
      </p:pic>
      <p:sp>
        <p:nvSpPr>
          <p:cNvPr id="8" name="TextBox 7"/>
          <p:cNvSpPr txBox="1"/>
          <p:nvPr/>
        </p:nvSpPr>
        <p:spPr>
          <a:xfrm>
            <a:off x="8023538" y="2055812"/>
            <a:ext cx="4005329" cy="1446550"/>
          </a:xfrm>
          <a:prstGeom prst="rect">
            <a:avLst/>
          </a:prstGeom>
          <a:noFill/>
        </p:spPr>
        <p:txBody>
          <a:bodyPr wrap="square" rtlCol="0">
            <a:spAutoFit/>
          </a:bodyPr>
          <a:lstStyle/>
          <a:p>
            <a:r>
              <a:rPr lang="en-GB" sz="2200" dirty="0" err="1"/>
              <a:t>l</a:t>
            </a:r>
            <a:r>
              <a:rPr lang="en-GB" sz="2200" dirty="0" err="1" smtClean="0"/>
              <a:t>levo</a:t>
            </a:r>
            <a:r>
              <a:rPr lang="en-GB" sz="2200" dirty="0" smtClean="0"/>
              <a:t> = I wear</a:t>
            </a:r>
          </a:p>
          <a:p>
            <a:r>
              <a:rPr lang="en-GB" sz="2200" dirty="0" err="1" smtClean="0"/>
              <a:t>Hace</a:t>
            </a:r>
            <a:r>
              <a:rPr lang="en-GB" sz="2200" dirty="0" smtClean="0"/>
              <a:t> mucho sol = it’s very sunny</a:t>
            </a:r>
          </a:p>
          <a:p>
            <a:r>
              <a:rPr lang="en-GB" sz="2200" dirty="0" err="1" smtClean="0"/>
              <a:t>Hace</a:t>
            </a:r>
            <a:r>
              <a:rPr lang="en-GB" sz="2200" dirty="0" smtClean="0"/>
              <a:t> </a:t>
            </a:r>
            <a:r>
              <a:rPr lang="en-GB" sz="2200" dirty="0" err="1" smtClean="0"/>
              <a:t>calor</a:t>
            </a:r>
            <a:r>
              <a:rPr lang="en-GB" sz="2200" dirty="0" smtClean="0"/>
              <a:t> = it’s hot</a:t>
            </a:r>
          </a:p>
          <a:p>
            <a:r>
              <a:rPr lang="en-GB" sz="2200" dirty="0"/>
              <a:t>u</a:t>
            </a:r>
            <a:r>
              <a:rPr lang="en-GB" sz="2200" dirty="0" smtClean="0"/>
              <a:t>n </a:t>
            </a:r>
            <a:r>
              <a:rPr lang="en-GB" sz="2200" dirty="0" err="1" smtClean="0"/>
              <a:t>torneo</a:t>
            </a:r>
            <a:r>
              <a:rPr lang="en-GB" sz="2200" dirty="0" smtClean="0"/>
              <a:t> = a tournament</a:t>
            </a:r>
            <a:endParaRPr lang="en-GB" sz="2200" dirty="0"/>
          </a:p>
        </p:txBody>
      </p:sp>
    </p:spTree>
    <p:extLst>
      <p:ext uri="{BB962C8B-B14F-4D97-AF65-F5344CB8AC3E}">
        <p14:creationId xmlns:p14="http://schemas.microsoft.com/office/powerpoint/2010/main" val="3394312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5667" y="2187355"/>
            <a:ext cx="7472653" cy="1200329"/>
          </a:xfrm>
          <a:prstGeom prst="rect">
            <a:avLst/>
          </a:prstGeom>
          <a:noFill/>
        </p:spPr>
        <p:txBody>
          <a:bodyPr wrap="square" rtlCol="0">
            <a:spAutoFit/>
          </a:bodyPr>
          <a:lstStyle/>
          <a:p>
            <a:r>
              <a:rPr lang="en-GB" sz="2400" dirty="0" smtClean="0"/>
              <a:t>Project week. Research a Spanish speaking country of your choice. You could make a poster or </a:t>
            </a:r>
            <a:r>
              <a:rPr lang="en-GB" sz="2400" dirty="0" err="1" smtClean="0"/>
              <a:t>powerpoint</a:t>
            </a:r>
            <a:r>
              <a:rPr lang="en-GB" sz="2400" dirty="0" smtClean="0"/>
              <a:t> and show it to your teacher when you are back in school.</a:t>
            </a:r>
            <a:endParaRPr lang="en-GB" sz="2400" dirty="0"/>
          </a:p>
        </p:txBody>
      </p:sp>
      <p:sp>
        <p:nvSpPr>
          <p:cNvPr id="4" name="TextBox 3"/>
          <p:cNvSpPr txBox="1"/>
          <p:nvPr/>
        </p:nvSpPr>
        <p:spPr>
          <a:xfrm>
            <a:off x="1583426" y="1144932"/>
            <a:ext cx="3839536" cy="369332"/>
          </a:xfrm>
          <a:prstGeom prst="rect">
            <a:avLst/>
          </a:prstGeom>
          <a:noFill/>
        </p:spPr>
        <p:txBody>
          <a:bodyPr wrap="square" rtlCol="0">
            <a:spAutoFit/>
          </a:bodyPr>
          <a:lstStyle/>
          <a:p>
            <a:r>
              <a:rPr lang="en-GB" b="1" u="sng" dirty="0" smtClean="0"/>
              <a:t>WEEK 7 – </a:t>
            </a:r>
            <a:endParaRPr lang="en-GB" b="1" u="sng" dirty="0"/>
          </a:p>
        </p:txBody>
      </p:sp>
    </p:spTree>
    <p:extLst>
      <p:ext uri="{BB962C8B-B14F-4D97-AF65-F5344CB8AC3E}">
        <p14:creationId xmlns:p14="http://schemas.microsoft.com/office/powerpoint/2010/main" val="296581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va 2 4.1 ex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1146067" y="1663465"/>
            <a:ext cx="609600" cy="609600"/>
          </a:xfrm>
        </p:spPr>
      </p:pic>
      <p:pic>
        <p:nvPicPr>
          <p:cNvPr id="4" name="Picture 3"/>
          <p:cNvPicPr>
            <a:picLocks noChangeAspect="1"/>
          </p:cNvPicPr>
          <p:nvPr/>
        </p:nvPicPr>
        <p:blipFill>
          <a:blip r:embed="rId5"/>
          <a:stretch>
            <a:fillRect/>
          </a:stretch>
        </p:blipFill>
        <p:spPr>
          <a:xfrm>
            <a:off x="0" y="1663465"/>
            <a:ext cx="10940840" cy="5369350"/>
          </a:xfrm>
          <a:prstGeom prst="rect">
            <a:avLst/>
          </a:prstGeom>
        </p:spPr>
      </p:pic>
      <p:sp>
        <p:nvSpPr>
          <p:cNvPr id="5" name="TextBox 4"/>
          <p:cNvSpPr txBox="1"/>
          <p:nvPr/>
        </p:nvSpPr>
        <p:spPr>
          <a:xfrm>
            <a:off x="231819" y="9400"/>
            <a:ext cx="11101589" cy="477054"/>
          </a:xfrm>
          <a:prstGeom prst="rect">
            <a:avLst/>
          </a:prstGeom>
          <a:noFill/>
        </p:spPr>
        <p:txBody>
          <a:bodyPr wrap="square" rtlCol="0">
            <a:spAutoFit/>
          </a:bodyPr>
          <a:lstStyle/>
          <a:p>
            <a:r>
              <a:rPr lang="en-GB" sz="2500" b="1" dirty="0" smtClean="0"/>
              <a:t>Write down 1-7. Listen to the track. Where are the people going? Example 1c</a:t>
            </a:r>
            <a:endParaRPr lang="en-GB" sz="2500" b="1" dirty="0"/>
          </a:p>
        </p:txBody>
      </p:sp>
      <p:sp>
        <p:nvSpPr>
          <p:cNvPr id="6" name="TextBox 5"/>
          <p:cNvSpPr txBox="1"/>
          <p:nvPr/>
        </p:nvSpPr>
        <p:spPr>
          <a:xfrm>
            <a:off x="6741852" y="1587010"/>
            <a:ext cx="1174124" cy="991706"/>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63831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9227" y="2461118"/>
            <a:ext cx="11773974" cy="3850782"/>
          </a:xfrm>
          <a:prstGeom prst="rect">
            <a:avLst/>
          </a:prstGeom>
        </p:spPr>
      </p:pic>
      <p:sp>
        <p:nvSpPr>
          <p:cNvPr id="5" name="TextBox 4"/>
          <p:cNvSpPr txBox="1"/>
          <p:nvPr/>
        </p:nvSpPr>
        <p:spPr>
          <a:xfrm>
            <a:off x="309227" y="5718220"/>
            <a:ext cx="5988542" cy="901521"/>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425003" y="1400914"/>
            <a:ext cx="11346288" cy="861774"/>
          </a:xfrm>
          <a:prstGeom prst="rect">
            <a:avLst/>
          </a:prstGeom>
          <a:noFill/>
        </p:spPr>
        <p:txBody>
          <a:bodyPr wrap="square" rtlCol="0">
            <a:spAutoFit/>
          </a:bodyPr>
          <a:lstStyle/>
          <a:p>
            <a:r>
              <a:rPr lang="en-GB" sz="2500" b="1" dirty="0" smtClean="0"/>
              <a:t>Write down 1-7 again. Listen to the track again. Is the reaction positive or negative?  Example 1</a:t>
            </a:r>
            <a:endParaRPr lang="en-GB" sz="2500" b="1" dirty="0"/>
          </a:p>
        </p:txBody>
      </p:sp>
      <p:pic>
        <p:nvPicPr>
          <p:cNvPr id="7" name="Picture 6"/>
          <p:cNvPicPr>
            <a:picLocks noChangeAspect="1"/>
          </p:cNvPicPr>
          <p:nvPr/>
        </p:nvPicPr>
        <p:blipFill>
          <a:blip r:embed="rId5"/>
          <a:stretch>
            <a:fillRect/>
          </a:stretch>
        </p:blipFill>
        <p:spPr>
          <a:xfrm>
            <a:off x="1909158" y="1831801"/>
            <a:ext cx="411993" cy="357061"/>
          </a:xfrm>
          <a:prstGeom prst="rect">
            <a:avLst/>
          </a:prstGeom>
        </p:spPr>
      </p:pic>
      <p:sp>
        <p:nvSpPr>
          <p:cNvPr id="8" name="TextBox 7"/>
          <p:cNvSpPr txBox="1"/>
          <p:nvPr/>
        </p:nvSpPr>
        <p:spPr>
          <a:xfrm>
            <a:off x="309227" y="3578054"/>
            <a:ext cx="1174124" cy="991706"/>
          </a:xfrm>
          <a:prstGeom prst="rect">
            <a:avLst/>
          </a:prstGeom>
          <a:solidFill>
            <a:schemeClr val="bg1"/>
          </a:solidFill>
        </p:spPr>
        <p:txBody>
          <a:bodyPr wrap="square" rtlCol="0">
            <a:spAutoFit/>
          </a:bodyPr>
          <a:lstStyle/>
          <a:p>
            <a:endParaRPr lang="en-GB" dirty="0"/>
          </a:p>
        </p:txBody>
      </p:sp>
      <p:pic>
        <p:nvPicPr>
          <p:cNvPr id="9" name="Viva 2 4.1 ex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78551" y="483473"/>
            <a:ext cx="609600" cy="609600"/>
          </a:xfrm>
        </p:spPr>
      </p:pic>
    </p:spTree>
    <p:extLst>
      <p:ext uri="{BB962C8B-B14F-4D97-AF65-F5344CB8AC3E}">
        <p14:creationId xmlns:p14="http://schemas.microsoft.com/office/powerpoint/2010/main" val="31220237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7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759" y="1538958"/>
            <a:ext cx="10498360" cy="4449718"/>
          </a:xfrm>
          <a:prstGeom prst="rect">
            <a:avLst/>
          </a:prstGeom>
        </p:spPr>
      </p:pic>
      <p:sp>
        <p:nvSpPr>
          <p:cNvPr id="5" name="TextBox 4"/>
          <p:cNvSpPr txBox="1"/>
          <p:nvPr/>
        </p:nvSpPr>
        <p:spPr>
          <a:xfrm>
            <a:off x="298795" y="151664"/>
            <a:ext cx="11346288" cy="1246495"/>
          </a:xfrm>
          <a:prstGeom prst="rect">
            <a:avLst/>
          </a:prstGeom>
          <a:noFill/>
        </p:spPr>
        <p:txBody>
          <a:bodyPr wrap="square" rtlCol="0">
            <a:spAutoFit/>
          </a:bodyPr>
          <a:lstStyle/>
          <a:p>
            <a:r>
              <a:rPr lang="en-GB" sz="2500" b="1" dirty="0" smtClean="0"/>
              <a:t>For this task you need to read the statements about where the people are meeting. You then need to match the 5 statements with the correct picture and say what the phrases mean in English. Example, 1) b behind the shopping centre. </a:t>
            </a:r>
            <a:endParaRPr lang="en-GB" sz="2500" b="1" dirty="0"/>
          </a:p>
        </p:txBody>
      </p:sp>
    </p:spTree>
    <p:extLst>
      <p:ext uri="{BB962C8B-B14F-4D97-AF65-F5344CB8AC3E}">
        <p14:creationId xmlns:p14="http://schemas.microsoft.com/office/powerpoint/2010/main" val="79882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585165"/>
            <a:ext cx="12272657" cy="2708051"/>
          </a:xfrm>
          <a:prstGeom prst="rect">
            <a:avLst/>
          </a:prstGeom>
        </p:spPr>
      </p:pic>
      <p:sp>
        <p:nvSpPr>
          <p:cNvPr id="3" name="TextBox 2"/>
          <p:cNvSpPr txBox="1"/>
          <p:nvPr/>
        </p:nvSpPr>
        <p:spPr>
          <a:xfrm>
            <a:off x="257578" y="1310761"/>
            <a:ext cx="11346288" cy="477054"/>
          </a:xfrm>
          <a:prstGeom prst="rect">
            <a:avLst/>
          </a:prstGeom>
          <a:noFill/>
        </p:spPr>
        <p:txBody>
          <a:bodyPr wrap="square" rtlCol="0">
            <a:spAutoFit/>
          </a:bodyPr>
          <a:lstStyle/>
          <a:p>
            <a:r>
              <a:rPr lang="en-GB" sz="2500" b="1" dirty="0" smtClean="0"/>
              <a:t>For this track you need to copy out the table and fill in the information in English. </a:t>
            </a:r>
            <a:endParaRPr lang="en-GB" sz="2500" b="1" dirty="0"/>
          </a:p>
        </p:txBody>
      </p:sp>
      <p:sp>
        <p:nvSpPr>
          <p:cNvPr id="4" name="TextBox 3"/>
          <p:cNvSpPr txBox="1"/>
          <p:nvPr/>
        </p:nvSpPr>
        <p:spPr>
          <a:xfrm>
            <a:off x="139522" y="3783181"/>
            <a:ext cx="1174124" cy="991706"/>
          </a:xfrm>
          <a:prstGeom prst="rect">
            <a:avLst/>
          </a:prstGeom>
          <a:solidFill>
            <a:schemeClr val="bg1"/>
          </a:solidFill>
        </p:spPr>
        <p:txBody>
          <a:bodyPr wrap="square" rtlCol="0">
            <a:spAutoFit/>
          </a:bodyPr>
          <a:lstStyle/>
          <a:p>
            <a:endParaRPr lang="en-GB" dirty="0"/>
          </a:p>
        </p:txBody>
      </p:sp>
      <p:pic>
        <p:nvPicPr>
          <p:cNvPr id="5" name="Viva 2 4.1 ex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046" y="102153"/>
            <a:ext cx="609600" cy="609600"/>
          </a:xfrm>
          <a:prstGeom prst="rect">
            <a:avLst/>
          </a:prstGeom>
        </p:spPr>
      </p:pic>
    </p:spTree>
    <p:extLst>
      <p:ext uri="{BB962C8B-B14F-4D97-AF65-F5344CB8AC3E}">
        <p14:creationId xmlns:p14="http://schemas.microsoft.com/office/powerpoint/2010/main" val="121428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33"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136850" cy="369332"/>
          </a:xfrm>
          <a:prstGeom prst="rect">
            <a:avLst/>
          </a:prstGeom>
        </p:spPr>
        <p:txBody>
          <a:bodyPr wrap="none">
            <a:spAutoFit/>
          </a:bodyPr>
          <a:lstStyle/>
          <a:p>
            <a:r>
              <a:rPr lang="en-GB" b="1" u="sng" dirty="0"/>
              <a:t>WEEK </a:t>
            </a:r>
            <a:r>
              <a:rPr lang="en-GB" b="1" u="sng" dirty="0" smtClean="0"/>
              <a:t>2 </a:t>
            </a:r>
            <a:r>
              <a:rPr lang="en-GB" b="1" u="sng" dirty="0"/>
              <a:t>– </a:t>
            </a:r>
          </a:p>
        </p:txBody>
      </p:sp>
      <p:sp>
        <p:nvSpPr>
          <p:cNvPr id="3" name="TextBox 2"/>
          <p:cNvSpPr txBox="1"/>
          <p:nvPr/>
        </p:nvSpPr>
        <p:spPr>
          <a:xfrm>
            <a:off x="142993" y="659000"/>
            <a:ext cx="6954591" cy="646331"/>
          </a:xfrm>
          <a:prstGeom prst="rect">
            <a:avLst/>
          </a:prstGeom>
          <a:noFill/>
        </p:spPr>
        <p:txBody>
          <a:bodyPr wrap="square" rtlCol="0">
            <a:spAutoFit/>
          </a:bodyPr>
          <a:lstStyle/>
          <a:p>
            <a:r>
              <a:rPr lang="en-GB" dirty="0" smtClean="0"/>
              <a:t>Copy this vocab in to your book and spend some time trying to learn it. Also look back through last week’s words. </a:t>
            </a:r>
            <a:endParaRPr lang="en-GB" dirty="0"/>
          </a:p>
        </p:txBody>
      </p:sp>
      <p:pic>
        <p:nvPicPr>
          <p:cNvPr id="4" name="Picture 3"/>
          <p:cNvPicPr>
            <a:picLocks noChangeAspect="1"/>
          </p:cNvPicPr>
          <p:nvPr/>
        </p:nvPicPr>
        <p:blipFill>
          <a:blip r:embed="rId2"/>
          <a:stretch>
            <a:fillRect/>
          </a:stretch>
        </p:blipFill>
        <p:spPr>
          <a:xfrm>
            <a:off x="325243" y="1854758"/>
            <a:ext cx="9875071" cy="1996025"/>
          </a:xfrm>
          <a:prstGeom prst="rect">
            <a:avLst/>
          </a:prstGeom>
        </p:spPr>
      </p:pic>
    </p:spTree>
    <p:extLst>
      <p:ext uri="{BB962C8B-B14F-4D97-AF65-F5344CB8AC3E}">
        <p14:creationId xmlns:p14="http://schemas.microsoft.com/office/powerpoint/2010/main" val="3601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35262" y="1361258"/>
            <a:ext cx="8882404" cy="4778284"/>
          </a:xfrm>
          <a:prstGeom prst="rect">
            <a:avLst/>
          </a:prstGeom>
        </p:spPr>
      </p:pic>
      <p:sp>
        <p:nvSpPr>
          <p:cNvPr id="3" name="TextBox 2"/>
          <p:cNvSpPr txBox="1"/>
          <p:nvPr/>
        </p:nvSpPr>
        <p:spPr>
          <a:xfrm>
            <a:off x="822960" y="535577"/>
            <a:ext cx="7119257" cy="369332"/>
          </a:xfrm>
          <a:prstGeom prst="rect">
            <a:avLst/>
          </a:prstGeom>
          <a:noFill/>
        </p:spPr>
        <p:txBody>
          <a:bodyPr wrap="square" rtlCol="0">
            <a:spAutoFit/>
          </a:bodyPr>
          <a:lstStyle/>
          <a:p>
            <a:r>
              <a:rPr lang="en-GB" dirty="0" smtClean="0"/>
              <a:t>Write 1-8. Listen to the recording. Which excuse do they give? Example, 1g</a:t>
            </a:r>
            <a:endParaRPr lang="en-GB" dirty="0"/>
          </a:p>
        </p:txBody>
      </p:sp>
      <p:sp>
        <p:nvSpPr>
          <p:cNvPr id="4" name="TextBox 3"/>
          <p:cNvSpPr txBox="1"/>
          <p:nvPr/>
        </p:nvSpPr>
        <p:spPr>
          <a:xfrm>
            <a:off x="5421086" y="1201783"/>
            <a:ext cx="855378" cy="862148"/>
          </a:xfrm>
          <a:prstGeom prst="rect">
            <a:avLst/>
          </a:prstGeom>
          <a:solidFill>
            <a:schemeClr val="bg1"/>
          </a:solidFill>
        </p:spPr>
        <p:txBody>
          <a:bodyPr wrap="square" rtlCol="0">
            <a:spAutoFit/>
          </a:bodyPr>
          <a:lstStyle/>
          <a:p>
            <a:endParaRPr lang="en-GB" dirty="0"/>
          </a:p>
        </p:txBody>
      </p:sp>
      <p:pic>
        <p:nvPicPr>
          <p:cNvPr id="5" name="F0EFC9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160" y="1632857"/>
            <a:ext cx="609600" cy="609600"/>
          </a:xfrm>
          <a:prstGeom prst="rect">
            <a:avLst/>
          </a:prstGeom>
        </p:spPr>
      </p:pic>
    </p:spTree>
    <p:extLst>
      <p:ext uri="{BB962C8B-B14F-4D97-AF65-F5344CB8AC3E}">
        <p14:creationId xmlns:p14="http://schemas.microsoft.com/office/powerpoint/2010/main" val="537234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1010</Words>
  <Application>Microsoft Office PowerPoint</Application>
  <PresentationFormat>Widescreen</PresentationFormat>
  <Paragraphs>129</Paragraphs>
  <Slides>35</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Gill Sans MT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numbers 1-6 and answer the questions using the emails in the picture.</vt:lpstr>
      <vt:lpstr>PowerPoint Presentation</vt:lpstr>
      <vt:lpstr>PowerPoint Presentation</vt:lpstr>
      <vt:lpstr>PowerPoint Presentation</vt:lpstr>
      <vt:lpstr>Read through the vocab</vt:lpstr>
      <vt:lpstr>PowerPoint Presentation</vt:lpstr>
      <vt:lpstr>Match up the phrases</vt:lpstr>
      <vt:lpstr>Read the texts and fill in the table in Englisj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17</cp:revision>
  <dcterms:created xsi:type="dcterms:W3CDTF">2021-09-01T11:16:35Z</dcterms:created>
  <dcterms:modified xsi:type="dcterms:W3CDTF">2023-01-19T11:21:39Z</dcterms:modified>
</cp:coreProperties>
</file>