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65" r:id="rId5"/>
    <p:sldId id="266" r:id="rId6"/>
    <p:sldId id="268" r:id="rId7"/>
    <p:sldId id="258" r:id="rId8"/>
    <p:sldId id="269" r:id="rId9"/>
    <p:sldId id="270" r:id="rId10"/>
    <p:sldId id="271" r:id="rId11"/>
    <p:sldId id="259" r:id="rId12"/>
    <p:sldId id="272" r:id="rId13"/>
    <p:sldId id="275" r:id="rId14"/>
    <p:sldId id="274" r:id="rId15"/>
    <p:sldId id="276" r:id="rId16"/>
    <p:sldId id="260" r:id="rId17"/>
    <p:sldId id="277" r:id="rId18"/>
    <p:sldId id="278" r:id="rId19"/>
    <p:sldId id="279" r:id="rId20"/>
    <p:sldId id="263" r:id="rId21"/>
    <p:sldId id="280" r:id="rId22"/>
    <p:sldId id="283" r:id="rId23"/>
    <p:sldId id="281" r:id="rId24"/>
    <p:sldId id="284" r:id="rId25"/>
    <p:sldId id="261" r:id="rId26"/>
    <p:sldId id="282" r:id="rId27"/>
    <p:sldId id="264" r:id="rId28"/>
    <p:sldId id="285" r:id="rId29"/>
    <p:sldId id="287"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7.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9 German TERM </a:t>
            </a:r>
            <a:r>
              <a:rPr lang="en-GB" sz="2400" b="1" u="sng" dirty="0" smtClean="0">
                <a:latin typeface="Calibri" panose="020F0502020204030204" pitchFamily="34" charset="0"/>
                <a:ea typeface="Calibri" panose="020F0502020204030204" pitchFamily="34" charset="0"/>
                <a:cs typeface="Times New Roman" panose="02020603050405020304" pitchFamily="18" charset="0"/>
              </a:rPr>
              <a:t>3</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Echo 2 textbook, chapter 5</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copied in to their orange books.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266645" y="3669549"/>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1398330">
            <a:off x="1031815" y="-151049"/>
            <a:ext cx="10601140" cy="6453156"/>
          </a:xfrm>
          <a:prstGeom prst="rect">
            <a:avLst/>
          </a:prstGeom>
        </p:spPr>
      </p:pic>
      <p:sp>
        <p:nvSpPr>
          <p:cNvPr id="6" name="Content Placeholder 2"/>
          <p:cNvSpPr>
            <a:spLocks noGrp="1"/>
          </p:cNvSpPr>
          <p:nvPr>
            <p:ph idx="1"/>
          </p:nvPr>
        </p:nvSpPr>
        <p:spPr>
          <a:xfrm>
            <a:off x="229807" y="260339"/>
            <a:ext cx="1859102" cy="5392315"/>
          </a:xfrm>
        </p:spPr>
        <p:txBody>
          <a:bodyPr>
            <a:normAutofit/>
          </a:bodyPr>
          <a:lstStyle/>
          <a:p>
            <a:pPr marL="0" indent="0">
              <a:buNone/>
            </a:pPr>
            <a:endParaRPr lang="en-GB" u="sng" dirty="0" smtClean="0"/>
          </a:p>
          <a:p>
            <a:pPr marL="0" indent="0">
              <a:buNone/>
            </a:pPr>
            <a:r>
              <a:rPr lang="en-GB" u="sng" dirty="0" smtClean="0"/>
              <a:t>Task </a:t>
            </a:r>
          </a:p>
          <a:p>
            <a:pPr marL="0" indent="0">
              <a:buNone/>
            </a:pPr>
            <a:r>
              <a:rPr lang="en-GB" u="sng" dirty="0" smtClean="0"/>
              <a:t>2 p80</a:t>
            </a:r>
          </a:p>
          <a:p>
            <a:pPr marL="0" indent="0">
              <a:buNone/>
            </a:pPr>
            <a:endParaRPr lang="en-US" u="sng" dirty="0"/>
          </a:p>
          <a:p>
            <a:pPr marL="0" indent="0">
              <a:buNone/>
            </a:pPr>
            <a:r>
              <a:rPr lang="en-US" dirty="0" smtClean="0"/>
              <a:t>Read the text. Which adjectives make sense for the missing numbers 1-7?</a:t>
            </a:r>
          </a:p>
        </p:txBody>
      </p:sp>
    </p:spTree>
    <p:extLst>
      <p:ext uri="{BB962C8B-B14F-4D97-AF65-F5344CB8AC3E}">
        <p14:creationId xmlns:p14="http://schemas.microsoft.com/office/powerpoint/2010/main" val="966302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0237" y="1752733"/>
            <a:ext cx="4927022" cy="4596551"/>
          </a:xfrm>
          <a:prstGeom prst="rect">
            <a:avLst/>
          </a:prstGeom>
        </p:spPr>
      </p:pic>
      <p:pic>
        <p:nvPicPr>
          <p:cNvPr id="3" name="Picture 2"/>
          <p:cNvPicPr>
            <a:picLocks noChangeAspect="1"/>
          </p:cNvPicPr>
          <p:nvPr/>
        </p:nvPicPr>
        <p:blipFill>
          <a:blip r:embed="rId3"/>
          <a:stretch>
            <a:fillRect/>
          </a:stretch>
        </p:blipFill>
        <p:spPr>
          <a:xfrm rot="10800000">
            <a:off x="6450035" y="3692346"/>
            <a:ext cx="5274274" cy="2116026"/>
          </a:xfrm>
          <a:prstGeom prst="rect">
            <a:avLst/>
          </a:prstGeom>
        </p:spPr>
      </p:pic>
      <p:sp>
        <p:nvSpPr>
          <p:cNvPr id="4" name="TextBox 3"/>
          <p:cNvSpPr txBox="1"/>
          <p:nvPr/>
        </p:nvSpPr>
        <p:spPr>
          <a:xfrm>
            <a:off x="310434" y="168769"/>
            <a:ext cx="3839536" cy="492443"/>
          </a:xfrm>
          <a:prstGeom prst="rect">
            <a:avLst/>
          </a:prstGeom>
          <a:noFill/>
        </p:spPr>
        <p:txBody>
          <a:bodyPr wrap="square" rtlCol="0">
            <a:spAutoFit/>
          </a:bodyPr>
          <a:lstStyle/>
          <a:p>
            <a:r>
              <a:rPr lang="en-GB" sz="2600" b="1" u="sng" dirty="0" smtClean="0"/>
              <a:t>WEEK 3 – </a:t>
            </a:r>
            <a:endParaRPr lang="en-GB" sz="2600" b="1" u="sng" dirty="0"/>
          </a:p>
        </p:txBody>
      </p:sp>
      <p:sp>
        <p:nvSpPr>
          <p:cNvPr id="5" name="TextBox 4"/>
          <p:cNvSpPr txBox="1"/>
          <p:nvPr/>
        </p:nvSpPr>
        <p:spPr>
          <a:xfrm>
            <a:off x="3775453" y="511925"/>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1057998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17915" y="1085179"/>
            <a:ext cx="7553325" cy="3676650"/>
          </a:xfrm>
          <a:prstGeom prst="rect">
            <a:avLst/>
          </a:prstGeom>
        </p:spPr>
      </p:pic>
      <p:sp>
        <p:nvSpPr>
          <p:cNvPr id="3" name="TextBox 2"/>
          <p:cNvSpPr txBox="1"/>
          <p:nvPr/>
        </p:nvSpPr>
        <p:spPr>
          <a:xfrm>
            <a:off x="0" y="1493949"/>
            <a:ext cx="3817915" cy="3139321"/>
          </a:xfrm>
          <a:prstGeom prst="rect">
            <a:avLst/>
          </a:prstGeom>
          <a:noFill/>
        </p:spPr>
        <p:txBody>
          <a:bodyPr wrap="square" rtlCol="0">
            <a:spAutoFit/>
          </a:bodyPr>
          <a:lstStyle/>
          <a:p>
            <a:r>
              <a:rPr lang="en-GB" sz="2200" u="sng" dirty="0" smtClean="0"/>
              <a:t>Recap clothing from last week</a:t>
            </a:r>
          </a:p>
          <a:p>
            <a:r>
              <a:rPr lang="en-GB" sz="2200" dirty="0" smtClean="0"/>
              <a:t>Log on to www.linguascope.com in the beginner section </a:t>
            </a:r>
          </a:p>
          <a:p>
            <a:r>
              <a:rPr lang="en-GB" sz="2200" dirty="0" smtClean="0"/>
              <a:t>Username- </a:t>
            </a:r>
            <a:r>
              <a:rPr lang="en-GB" sz="2200" dirty="0" err="1" smtClean="0"/>
              <a:t>kingshill</a:t>
            </a:r>
            <a:endParaRPr lang="en-GB" sz="2200" dirty="0" smtClean="0"/>
          </a:p>
          <a:p>
            <a:r>
              <a:rPr lang="en-GB" sz="2200" dirty="0" smtClean="0"/>
              <a:t>Password – </a:t>
            </a:r>
            <a:r>
              <a:rPr lang="en-GB" sz="2200" dirty="0" smtClean="0"/>
              <a:t>love4langs</a:t>
            </a:r>
            <a:endParaRPr lang="en-GB" sz="2200" dirty="0"/>
          </a:p>
          <a:p>
            <a:r>
              <a:rPr lang="en-GB" sz="2200" dirty="0" smtClean="0"/>
              <a:t>Then, play some of the games in the green section on </a:t>
            </a:r>
            <a:r>
              <a:rPr lang="en-GB" sz="2200" dirty="0" err="1" smtClean="0"/>
              <a:t>Kleidung</a:t>
            </a:r>
            <a:r>
              <a:rPr lang="en-GB" sz="2200" dirty="0" smtClean="0"/>
              <a:t> 1 + 2. </a:t>
            </a:r>
            <a:endParaRPr lang="en-GB" sz="2400" dirty="0"/>
          </a:p>
        </p:txBody>
      </p:sp>
      <p:cxnSp>
        <p:nvCxnSpPr>
          <p:cNvPr id="6" name="Straight Arrow Connector 5"/>
          <p:cNvCxnSpPr/>
          <p:nvPr/>
        </p:nvCxnSpPr>
        <p:spPr>
          <a:xfrm flipV="1">
            <a:off x="2847109" y="2003612"/>
            <a:ext cx="7802962" cy="158321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398617" y="2103120"/>
            <a:ext cx="6784572" cy="127960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6076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9711" y="378372"/>
            <a:ext cx="6605751" cy="1323439"/>
          </a:xfrm>
          <a:prstGeom prst="rect">
            <a:avLst/>
          </a:prstGeom>
          <a:noFill/>
        </p:spPr>
        <p:txBody>
          <a:bodyPr wrap="square" rtlCol="0">
            <a:spAutoFit/>
          </a:bodyPr>
          <a:lstStyle/>
          <a:p>
            <a:r>
              <a:rPr lang="en-GB" sz="4000" dirty="0" err="1" smtClean="0"/>
              <a:t>Ich</a:t>
            </a:r>
            <a:r>
              <a:rPr lang="en-GB" sz="4000" dirty="0" smtClean="0"/>
              <a:t> </a:t>
            </a:r>
            <a:r>
              <a:rPr lang="en-GB" sz="4000" dirty="0" err="1" smtClean="0"/>
              <a:t>trage</a:t>
            </a:r>
            <a:r>
              <a:rPr lang="en-GB" sz="4000" dirty="0" smtClean="0"/>
              <a:t> – I wear/I am wearing</a:t>
            </a:r>
          </a:p>
          <a:p>
            <a:r>
              <a:rPr lang="en-GB" sz="4000" dirty="0" err="1" smtClean="0"/>
              <a:t>Ich</a:t>
            </a:r>
            <a:r>
              <a:rPr lang="en-GB" sz="4000" dirty="0" smtClean="0"/>
              <a:t> </a:t>
            </a:r>
            <a:r>
              <a:rPr lang="en-GB" sz="4000" dirty="0" err="1" smtClean="0"/>
              <a:t>habe</a:t>
            </a:r>
            <a:r>
              <a:rPr lang="en-GB" sz="4000" dirty="0"/>
              <a:t> </a:t>
            </a:r>
            <a:r>
              <a:rPr lang="en-GB" sz="4000" dirty="0" smtClean="0"/>
              <a:t>…</a:t>
            </a:r>
            <a:r>
              <a:rPr lang="en-GB" sz="4000" dirty="0" err="1" smtClean="0"/>
              <a:t>getragen</a:t>
            </a:r>
            <a:r>
              <a:rPr lang="en-GB" sz="4000" dirty="0" smtClean="0"/>
              <a:t> – I wore</a:t>
            </a:r>
            <a:endParaRPr lang="en-GB" sz="4000" dirty="0"/>
          </a:p>
        </p:txBody>
      </p:sp>
      <p:sp>
        <p:nvSpPr>
          <p:cNvPr id="3" name="TextBox 2"/>
          <p:cNvSpPr txBox="1"/>
          <p:nvPr/>
        </p:nvSpPr>
        <p:spPr>
          <a:xfrm>
            <a:off x="1229711" y="2081049"/>
            <a:ext cx="6716110" cy="2677656"/>
          </a:xfrm>
          <a:prstGeom prst="rect">
            <a:avLst/>
          </a:prstGeom>
          <a:noFill/>
        </p:spPr>
        <p:txBody>
          <a:bodyPr wrap="square" rtlCol="0">
            <a:spAutoFit/>
          </a:bodyPr>
          <a:lstStyle/>
          <a:p>
            <a:r>
              <a:rPr lang="en-GB" sz="2800" dirty="0" smtClean="0"/>
              <a:t>Recap of other past tense-</a:t>
            </a:r>
          </a:p>
          <a:p>
            <a:r>
              <a:rPr lang="en-GB" sz="2800" dirty="0" err="1" smtClean="0"/>
              <a:t>Ich</a:t>
            </a:r>
            <a:r>
              <a:rPr lang="en-GB" sz="2800" dirty="0" smtClean="0"/>
              <a:t> </a:t>
            </a:r>
            <a:r>
              <a:rPr lang="en-GB" sz="2800" dirty="0" err="1" smtClean="0"/>
              <a:t>habe</a:t>
            </a:r>
            <a:r>
              <a:rPr lang="en-GB" sz="2800" dirty="0" smtClean="0"/>
              <a:t> </a:t>
            </a:r>
            <a:r>
              <a:rPr lang="en-GB" sz="2800" dirty="0" err="1" smtClean="0"/>
              <a:t>gespielt</a:t>
            </a:r>
            <a:r>
              <a:rPr lang="en-GB" sz="2800" dirty="0" smtClean="0"/>
              <a:t> – I played</a:t>
            </a:r>
          </a:p>
          <a:p>
            <a:r>
              <a:rPr lang="en-GB" sz="2800" dirty="0" err="1" smtClean="0"/>
              <a:t>Ich</a:t>
            </a:r>
            <a:r>
              <a:rPr lang="en-GB" sz="2800" dirty="0" smtClean="0"/>
              <a:t> </a:t>
            </a:r>
            <a:r>
              <a:rPr lang="en-GB" sz="2800" dirty="0" err="1" smtClean="0"/>
              <a:t>habe</a:t>
            </a:r>
            <a:r>
              <a:rPr lang="en-GB" sz="2800" dirty="0" smtClean="0"/>
              <a:t> </a:t>
            </a:r>
            <a:r>
              <a:rPr lang="en-GB" sz="2800" dirty="0" err="1" smtClean="0"/>
              <a:t>gegessen</a:t>
            </a:r>
            <a:r>
              <a:rPr lang="en-GB" sz="2800" dirty="0" smtClean="0"/>
              <a:t> – I ate</a:t>
            </a:r>
          </a:p>
          <a:p>
            <a:r>
              <a:rPr lang="en-GB" sz="2800" dirty="0" err="1" smtClean="0"/>
              <a:t>Ich</a:t>
            </a:r>
            <a:r>
              <a:rPr lang="en-GB" sz="2800" dirty="0" smtClean="0"/>
              <a:t> </a:t>
            </a:r>
            <a:r>
              <a:rPr lang="en-GB" sz="2800" dirty="0" err="1" smtClean="0"/>
              <a:t>habe</a:t>
            </a:r>
            <a:r>
              <a:rPr lang="en-GB" sz="2800" dirty="0" smtClean="0"/>
              <a:t> </a:t>
            </a:r>
            <a:r>
              <a:rPr lang="en-GB" sz="2800" dirty="0" err="1" smtClean="0"/>
              <a:t>getrunken</a:t>
            </a:r>
            <a:r>
              <a:rPr lang="en-GB" sz="2800" dirty="0" smtClean="0"/>
              <a:t> – I drank</a:t>
            </a:r>
          </a:p>
          <a:p>
            <a:r>
              <a:rPr lang="en-GB" sz="2800" dirty="0" err="1" smtClean="0"/>
              <a:t>Ich</a:t>
            </a:r>
            <a:r>
              <a:rPr lang="en-GB" sz="2800" dirty="0" smtClean="0"/>
              <a:t> bin </a:t>
            </a:r>
            <a:r>
              <a:rPr lang="en-GB" sz="2800" dirty="0" err="1" smtClean="0"/>
              <a:t>gegangen</a:t>
            </a:r>
            <a:r>
              <a:rPr lang="en-GB" sz="2800" dirty="0" smtClean="0"/>
              <a:t> – I went</a:t>
            </a:r>
          </a:p>
          <a:p>
            <a:r>
              <a:rPr lang="en-GB" sz="2800" dirty="0" err="1" smtClean="0"/>
              <a:t>Ich</a:t>
            </a:r>
            <a:r>
              <a:rPr lang="en-GB" sz="2800" dirty="0" smtClean="0"/>
              <a:t> bin </a:t>
            </a:r>
            <a:r>
              <a:rPr lang="en-GB" sz="2800" dirty="0" err="1" smtClean="0"/>
              <a:t>gefahren</a:t>
            </a:r>
            <a:r>
              <a:rPr lang="en-GB" sz="2800" dirty="0" smtClean="0"/>
              <a:t> – I travelled/ went</a:t>
            </a:r>
            <a:endParaRPr lang="en-GB" sz="2800" dirty="0"/>
          </a:p>
        </p:txBody>
      </p:sp>
      <p:sp>
        <p:nvSpPr>
          <p:cNvPr id="4" name="TextBox 3"/>
          <p:cNvSpPr txBox="1"/>
          <p:nvPr/>
        </p:nvSpPr>
        <p:spPr>
          <a:xfrm>
            <a:off x="8151223" y="2390503"/>
            <a:ext cx="3291840" cy="646331"/>
          </a:xfrm>
          <a:prstGeom prst="rect">
            <a:avLst/>
          </a:prstGeom>
          <a:noFill/>
        </p:spPr>
        <p:txBody>
          <a:bodyPr wrap="square" rtlCol="0">
            <a:spAutoFit/>
          </a:bodyPr>
          <a:lstStyle/>
          <a:p>
            <a:r>
              <a:rPr lang="en-GB" dirty="0" smtClean="0"/>
              <a:t>Remember your past tense – make a note of these phrases</a:t>
            </a:r>
            <a:endParaRPr lang="en-GB" dirty="0"/>
          </a:p>
        </p:txBody>
      </p:sp>
    </p:spTree>
    <p:extLst>
      <p:ext uri="{BB962C8B-B14F-4D97-AF65-F5344CB8AC3E}">
        <p14:creationId xmlns:p14="http://schemas.microsoft.com/office/powerpoint/2010/main" val="174705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5991" y="2811352"/>
            <a:ext cx="10858569" cy="3873228"/>
          </a:xfrm>
          <a:prstGeom prst="rect">
            <a:avLst/>
          </a:prstGeom>
        </p:spPr>
      </p:pic>
      <p:pic>
        <p:nvPicPr>
          <p:cNvPr id="3" name="Picture 2"/>
          <p:cNvPicPr>
            <a:picLocks noChangeAspect="1"/>
          </p:cNvPicPr>
          <p:nvPr/>
        </p:nvPicPr>
        <p:blipFill>
          <a:blip r:embed="rId3"/>
          <a:stretch>
            <a:fillRect/>
          </a:stretch>
        </p:blipFill>
        <p:spPr>
          <a:xfrm>
            <a:off x="515990" y="0"/>
            <a:ext cx="6995691" cy="2811352"/>
          </a:xfrm>
          <a:prstGeom prst="rect">
            <a:avLst/>
          </a:prstGeom>
        </p:spPr>
      </p:pic>
      <p:pic>
        <p:nvPicPr>
          <p:cNvPr id="5" name="Picture 4"/>
          <p:cNvPicPr>
            <a:picLocks noChangeAspect="1"/>
          </p:cNvPicPr>
          <p:nvPr/>
        </p:nvPicPr>
        <p:blipFill>
          <a:blip r:embed="rId4"/>
          <a:stretch>
            <a:fillRect/>
          </a:stretch>
        </p:blipFill>
        <p:spPr>
          <a:xfrm>
            <a:off x="7750229" y="0"/>
            <a:ext cx="3769336" cy="2379525"/>
          </a:xfrm>
          <a:prstGeom prst="rect">
            <a:avLst/>
          </a:prstGeom>
        </p:spPr>
      </p:pic>
      <p:sp>
        <p:nvSpPr>
          <p:cNvPr id="4" name="TextBox 3"/>
          <p:cNvSpPr txBox="1"/>
          <p:nvPr/>
        </p:nvSpPr>
        <p:spPr>
          <a:xfrm>
            <a:off x="90152" y="90152"/>
            <a:ext cx="1584102" cy="708338"/>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90152" y="90152"/>
            <a:ext cx="6859288" cy="430887"/>
          </a:xfrm>
          <a:prstGeom prst="rect">
            <a:avLst/>
          </a:prstGeom>
          <a:solidFill>
            <a:schemeClr val="bg1"/>
          </a:solidFill>
          <a:ln w="31750">
            <a:solidFill>
              <a:srgbClr val="FF0000"/>
            </a:solidFill>
          </a:ln>
        </p:spPr>
        <p:txBody>
          <a:bodyPr wrap="square" rtlCol="0">
            <a:spAutoFit/>
          </a:bodyPr>
          <a:lstStyle/>
          <a:p>
            <a:r>
              <a:rPr lang="en-GB" sz="2200" b="1" dirty="0" smtClean="0"/>
              <a:t>Read text. Choose a word from the cloud for items a-f</a:t>
            </a:r>
            <a:endParaRPr lang="en-GB" sz="2200" b="1" dirty="0"/>
          </a:p>
        </p:txBody>
      </p:sp>
    </p:spTree>
    <p:extLst>
      <p:ext uri="{BB962C8B-B14F-4D97-AF65-F5344CB8AC3E}">
        <p14:creationId xmlns:p14="http://schemas.microsoft.com/office/powerpoint/2010/main" val="2730167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93516" y="2071194"/>
            <a:ext cx="8540324" cy="3021067"/>
          </a:xfrm>
          <a:prstGeom prst="rect">
            <a:avLst/>
          </a:prstGeom>
        </p:spPr>
      </p:pic>
      <p:sp>
        <p:nvSpPr>
          <p:cNvPr id="3" name="TextBox 2"/>
          <p:cNvSpPr txBox="1"/>
          <p:nvPr/>
        </p:nvSpPr>
        <p:spPr>
          <a:xfrm>
            <a:off x="1560785" y="536028"/>
            <a:ext cx="8781393" cy="1384995"/>
          </a:xfrm>
          <a:prstGeom prst="rect">
            <a:avLst/>
          </a:prstGeom>
          <a:noFill/>
        </p:spPr>
        <p:txBody>
          <a:bodyPr wrap="square" rtlCol="0">
            <a:spAutoFit/>
          </a:bodyPr>
          <a:lstStyle/>
          <a:p>
            <a:r>
              <a:rPr lang="en-GB" sz="2800" dirty="0" smtClean="0"/>
              <a:t>Copy out this table. There are 4 people talking. Allow about 3 lines per person for the answers. Write (in German) what they ate, drank, what they wore and any other details.</a:t>
            </a:r>
            <a:endParaRPr lang="en-GB" sz="2800" dirty="0"/>
          </a:p>
        </p:txBody>
      </p:sp>
      <p:pic>
        <p:nvPicPr>
          <p:cNvPr id="4" name="07 ex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740298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977472">
            <a:off x="5986397" y="296145"/>
            <a:ext cx="4651554" cy="6336698"/>
          </a:xfrm>
          <a:prstGeom prst="rect">
            <a:avLst/>
          </a:prstGeom>
        </p:spPr>
      </p:pic>
      <p:sp>
        <p:nvSpPr>
          <p:cNvPr id="5" name="TextBox 4"/>
          <p:cNvSpPr txBox="1"/>
          <p:nvPr/>
        </p:nvSpPr>
        <p:spPr>
          <a:xfrm>
            <a:off x="296366" y="334851"/>
            <a:ext cx="3839536" cy="492443"/>
          </a:xfrm>
          <a:prstGeom prst="rect">
            <a:avLst/>
          </a:prstGeom>
          <a:noFill/>
        </p:spPr>
        <p:txBody>
          <a:bodyPr wrap="square" rtlCol="0">
            <a:spAutoFit/>
          </a:bodyPr>
          <a:lstStyle/>
          <a:p>
            <a:r>
              <a:rPr lang="en-GB" sz="2600" b="1" u="sng" dirty="0" smtClean="0"/>
              <a:t>WEEK 4 – </a:t>
            </a:r>
            <a:endParaRPr lang="en-GB" sz="2600" b="1" u="sng" dirty="0"/>
          </a:p>
        </p:txBody>
      </p:sp>
      <p:sp>
        <p:nvSpPr>
          <p:cNvPr id="6" name="TextBox 5"/>
          <p:cNvSpPr txBox="1"/>
          <p:nvPr/>
        </p:nvSpPr>
        <p:spPr>
          <a:xfrm>
            <a:off x="296366" y="1220263"/>
            <a:ext cx="6954591" cy="646331"/>
          </a:xfrm>
          <a:prstGeom prst="rect">
            <a:avLst/>
          </a:prstGeom>
          <a:noFill/>
        </p:spPr>
        <p:txBody>
          <a:bodyPr wrap="square" rtlCol="0">
            <a:spAutoFit/>
          </a:bodyPr>
          <a:lstStyle/>
          <a:p>
            <a:r>
              <a:rPr lang="en-GB" dirty="0" smtClean="0"/>
              <a:t>Copy this vocab in to your book </a:t>
            </a:r>
          </a:p>
          <a:p>
            <a:r>
              <a:rPr lang="en-GB" dirty="0" smtClean="0"/>
              <a:t>and spend some time trying to learn it. </a:t>
            </a:r>
            <a:endParaRPr lang="en-GB" dirty="0"/>
          </a:p>
        </p:txBody>
      </p:sp>
    </p:spTree>
    <p:extLst>
      <p:ext uri="{BB962C8B-B14F-4D97-AF65-F5344CB8AC3E}">
        <p14:creationId xmlns:p14="http://schemas.microsoft.com/office/powerpoint/2010/main" val="1313163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25" y="1112838"/>
            <a:ext cx="93551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2"/>
          <p:cNvSpPr txBox="1">
            <a:spLocks noChangeArrowheads="1"/>
          </p:cNvSpPr>
          <p:nvPr/>
        </p:nvSpPr>
        <p:spPr bwMode="auto">
          <a:xfrm>
            <a:off x="1981201" y="5410201"/>
            <a:ext cx="1928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a:t>ekelig = disgusting</a:t>
            </a:r>
          </a:p>
        </p:txBody>
      </p:sp>
      <p:sp>
        <p:nvSpPr>
          <p:cNvPr id="22532" name="Content Placeholder 2"/>
          <p:cNvSpPr txBox="1">
            <a:spLocks/>
          </p:cNvSpPr>
          <p:nvPr/>
        </p:nvSpPr>
        <p:spPr bwMode="auto">
          <a:xfrm>
            <a:off x="1711326" y="0"/>
            <a:ext cx="865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ts val="1000"/>
              </a:spcBef>
              <a:buNone/>
            </a:pPr>
            <a:r>
              <a:rPr lang="en-GB" altLang="en-US" sz="2600"/>
              <a:t>Read the text. Look up any new vocabulary and add it to your orange books. Then look at the 3 pizzas. Which one does Thomas like – a, b or c?</a:t>
            </a:r>
          </a:p>
        </p:txBody>
      </p:sp>
    </p:spTree>
    <p:extLst>
      <p:ext uri="{BB962C8B-B14F-4D97-AF65-F5344CB8AC3E}">
        <p14:creationId xmlns:p14="http://schemas.microsoft.com/office/powerpoint/2010/main" val="26480126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304800"/>
            <a:ext cx="81057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a:xfrm>
            <a:off x="1570038" y="4305300"/>
            <a:ext cx="8031162" cy="2552700"/>
          </a:xfrm>
          <a:prstGeom prst="rect">
            <a:avLst/>
          </a:prstGeom>
        </p:spPr>
        <p:txBody>
          <a:bodyPr>
            <a:normAutofit/>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ts val="1000"/>
              </a:spcBef>
            </a:pPr>
            <a:r>
              <a:rPr lang="en-GB" altLang="en-US" sz="2800" dirty="0"/>
              <a:t>Log in to </a:t>
            </a:r>
            <a:r>
              <a:rPr lang="en-GB" altLang="en-US" sz="2800" dirty="0" err="1"/>
              <a:t>Linguascope</a:t>
            </a:r>
            <a:r>
              <a:rPr lang="en-GB" altLang="en-US" sz="2800" dirty="0"/>
              <a:t>. Make a list of new vocabulary in your orange book. All five of these are good, especially the ‘in der </a:t>
            </a:r>
            <a:r>
              <a:rPr lang="en-GB" altLang="en-US" sz="2800" dirty="0" err="1"/>
              <a:t>Küche</a:t>
            </a:r>
            <a:r>
              <a:rPr lang="en-GB" altLang="en-US" sz="2800" dirty="0"/>
              <a:t>’ (in the kitchen) section</a:t>
            </a:r>
          </a:p>
          <a:p>
            <a:pPr>
              <a:lnSpc>
                <a:spcPct val="90000"/>
              </a:lnSpc>
              <a:spcBef>
                <a:spcPts val="1000"/>
              </a:spcBef>
              <a:buNone/>
            </a:pPr>
            <a:r>
              <a:rPr lang="en-GB" altLang="en-US" sz="2800" dirty="0"/>
              <a:t>   </a:t>
            </a:r>
            <a:r>
              <a:rPr lang="en-GB" altLang="en-US" sz="2800" dirty="0" smtClean="0"/>
              <a:t>username -  </a:t>
            </a:r>
            <a:r>
              <a:rPr lang="en-GB" altLang="en-US" sz="2800" dirty="0" err="1"/>
              <a:t>kingshill</a:t>
            </a:r>
            <a:r>
              <a:rPr lang="en-GB" altLang="en-US" sz="2800" dirty="0"/>
              <a:t>      </a:t>
            </a:r>
            <a:r>
              <a:rPr lang="en-GB" altLang="en-US" sz="2800" dirty="0" smtClean="0"/>
              <a:t>password – </a:t>
            </a:r>
            <a:r>
              <a:rPr lang="en-GB" altLang="en-US" sz="2800" dirty="0" smtClean="0"/>
              <a:t>love4langs</a:t>
            </a:r>
            <a:endParaRPr lang="en-GB" altLang="en-US" sz="2800" dirty="0"/>
          </a:p>
        </p:txBody>
      </p:sp>
    </p:spTree>
    <p:extLst>
      <p:ext uri="{BB962C8B-B14F-4D97-AF65-F5344CB8AC3E}">
        <p14:creationId xmlns:p14="http://schemas.microsoft.com/office/powerpoint/2010/main" val="3586878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6023" y="1136469"/>
            <a:ext cx="9784080" cy="1015663"/>
          </a:xfrm>
          <a:prstGeom prst="rect">
            <a:avLst/>
          </a:prstGeom>
          <a:noFill/>
        </p:spPr>
        <p:txBody>
          <a:bodyPr wrap="square" rtlCol="0">
            <a:spAutoFit/>
          </a:bodyPr>
          <a:lstStyle/>
          <a:p>
            <a:r>
              <a:rPr lang="en-GB" sz="3000" dirty="0" smtClean="0"/>
              <a:t>Make a poster of all your favourite things to eat and drink. Label the items in German. </a:t>
            </a:r>
            <a:endParaRPr lang="en-GB" sz="3000" dirty="0"/>
          </a:p>
        </p:txBody>
      </p:sp>
    </p:spTree>
    <p:extLst>
      <p:ext uri="{BB962C8B-B14F-4D97-AF65-F5344CB8AC3E}">
        <p14:creationId xmlns:p14="http://schemas.microsoft.com/office/powerpoint/2010/main" val="2201086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24479" y="293262"/>
            <a:ext cx="5082394" cy="6181721"/>
          </a:xfrm>
          <a:prstGeom prst="rect">
            <a:avLst/>
          </a:prstGeom>
        </p:spPr>
      </p:pic>
    </p:spTree>
    <p:extLst>
      <p:ext uri="{BB962C8B-B14F-4D97-AF65-F5344CB8AC3E}">
        <p14:creationId xmlns:p14="http://schemas.microsoft.com/office/powerpoint/2010/main" val="335128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1025335">
            <a:off x="5837714" y="320434"/>
            <a:ext cx="4950801" cy="3730833"/>
          </a:xfrm>
          <a:prstGeom prst="rect">
            <a:avLst/>
          </a:prstGeom>
        </p:spPr>
      </p:pic>
      <p:pic>
        <p:nvPicPr>
          <p:cNvPr id="3" name="Picture 2"/>
          <p:cNvPicPr>
            <a:picLocks noChangeAspect="1"/>
          </p:cNvPicPr>
          <p:nvPr/>
        </p:nvPicPr>
        <p:blipFill>
          <a:blip r:embed="rId3"/>
          <a:stretch>
            <a:fillRect/>
          </a:stretch>
        </p:blipFill>
        <p:spPr>
          <a:xfrm rot="11015641">
            <a:off x="5952993" y="4209401"/>
            <a:ext cx="4720242" cy="1400846"/>
          </a:xfrm>
          <a:prstGeom prst="rect">
            <a:avLst/>
          </a:prstGeom>
        </p:spPr>
      </p:pic>
      <p:sp>
        <p:nvSpPr>
          <p:cNvPr id="4" name="TextBox 3"/>
          <p:cNvSpPr txBox="1"/>
          <p:nvPr/>
        </p:nvSpPr>
        <p:spPr>
          <a:xfrm>
            <a:off x="183824" y="119406"/>
            <a:ext cx="3839536" cy="492443"/>
          </a:xfrm>
          <a:prstGeom prst="rect">
            <a:avLst/>
          </a:prstGeom>
          <a:noFill/>
        </p:spPr>
        <p:txBody>
          <a:bodyPr wrap="square" rtlCol="0">
            <a:spAutoFit/>
          </a:bodyPr>
          <a:lstStyle/>
          <a:p>
            <a:r>
              <a:rPr lang="en-GB" sz="2600" b="1" u="sng" dirty="0" smtClean="0"/>
              <a:t>WEEK </a:t>
            </a:r>
            <a:r>
              <a:rPr lang="en-GB" sz="2600" b="1" u="sng" dirty="0"/>
              <a:t>5</a:t>
            </a:r>
            <a:r>
              <a:rPr lang="en-GB" sz="2600" b="1" u="sng" dirty="0" smtClean="0"/>
              <a:t> – </a:t>
            </a:r>
            <a:endParaRPr lang="en-GB" sz="2600" b="1" u="sng" dirty="0"/>
          </a:p>
        </p:txBody>
      </p:sp>
      <p:sp>
        <p:nvSpPr>
          <p:cNvPr id="5" name="TextBox 4"/>
          <p:cNvSpPr txBox="1"/>
          <p:nvPr/>
        </p:nvSpPr>
        <p:spPr>
          <a:xfrm>
            <a:off x="336794" y="915374"/>
            <a:ext cx="6954591" cy="646331"/>
          </a:xfrm>
          <a:prstGeom prst="rect">
            <a:avLst/>
          </a:prstGeom>
          <a:noFill/>
        </p:spPr>
        <p:txBody>
          <a:bodyPr wrap="square" rtlCol="0">
            <a:spAutoFit/>
          </a:bodyPr>
          <a:lstStyle/>
          <a:p>
            <a:r>
              <a:rPr lang="en-GB" dirty="0" smtClean="0"/>
              <a:t>Copy this vocab in to your book </a:t>
            </a:r>
          </a:p>
          <a:p>
            <a:r>
              <a:rPr lang="en-GB" dirty="0" smtClean="0"/>
              <a:t>and spend some time trying to learn it. </a:t>
            </a:r>
            <a:endParaRPr lang="en-GB" dirty="0"/>
          </a:p>
        </p:txBody>
      </p:sp>
    </p:spTree>
    <p:extLst>
      <p:ext uri="{BB962C8B-B14F-4D97-AF65-F5344CB8AC3E}">
        <p14:creationId xmlns:p14="http://schemas.microsoft.com/office/powerpoint/2010/main" val="4163710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39022" y="148232"/>
            <a:ext cx="9889833" cy="43450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dirty="0" smtClean="0"/>
              <a:t>Listen to the text about the sleepover at  </a:t>
            </a:r>
            <a:r>
              <a:rPr lang="en-GB" sz="3000" dirty="0" err="1" smtClean="0"/>
              <a:t>Fairuza’s</a:t>
            </a:r>
            <a:r>
              <a:rPr lang="en-GB" sz="3000" dirty="0" smtClean="0"/>
              <a:t> house. </a:t>
            </a:r>
            <a:endParaRPr lang="en-GB" sz="3000" dirty="0"/>
          </a:p>
          <a:p>
            <a:endParaRPr lang="en-GB" b="1" u="sng" dirty="0" smtClean="0"/>
          </a:p>
          <a:p>
            <a:pPr marL="0" indent="0">
              <a:buNone/>
            </a:pPr>
            <a:endParaRPr lang="en-GB" dirty="0" smtClean="0"/>
          </a:p>
        </p:txBody>
      </p:sp>
      <p:pic>
        <p:nvPicPr>
          <p:cNvPr id="9" name="Picture 8"/>
          <p:cNvPicPr>
            <a:picLocks noChangeAspect="1"/>
          </p:cNvPicPr>
          <p:nvPr/>
        </p:nvPicPr>
        <p:blipFill>
          <a:blip r:embed="rId4"/>
          <a:stretch>
            <a:fillRect/>
          </a:stretch>
        </p:blipFill>
        <p:spPr>
          <a:xfrm>
            <a:off x="967056" y="872336"/>
            <a:ext cx="9464831" cy="5985664"/>
          </a:xfrm>
          <a:prstGeom prst="rect">
            <a:avLst/>
          </a:prstGeom>
        </p:spPr>
      </p:pic>
      <p:sp>
        <p:nvSpPr>
          <p:cNvPr id="2" name="TextBox 1"/>
          <p:cNvSpPr txBox="1"/>
          <p:nvPr/>
        </p:nvSpPr>
        <p:spPr>
          <a:xfrm>
            <a:off x="10071279" y="360608"/>
            <a:ext cx="1622738" cy="553998"/>
          </a:xfrm>
          <a:prstGeom prst="rect">
            <a:avLst/>
          </a:prstGeom>
          <a:noFill/>
        </p:spPr>
        <p:txBody>
          <a:bodyPr wrap="square" rtlCol="0">
            <a:spAutoFit/>
          </a:bodyPr>
          <a:lstStyle/>
          <a:p>
            <a:r>
              <a:rPr lang="en-GB" sz="3000" dirty="0" smtClean="0"/>
              <a:t>p86</a:t>
            </a:r>
            <a:endParaRPr lang="en-GB" sz="3000" dirty="0"/>
          </a:p>
        </p:txBody>
      </p:sp>
      <p:pic>
        <p:nvPicPr>
          <p:cNvPr id="3" name="14 Wiederholung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4092725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70256" y="182880"/>
            <a:ext cx="7234510" cy="6115050"/>
          </a:xfrm>
          <a:prstGeom prst="rect">
            <a:avLst/>
          </a:prstGeom>
        </p:spPr>
      </p:pic>
      <p:pic>
        <p:nvPicPr>
          <p:cNvPr id="6" name="Picture 5"/>
          <p:cNvPicPr>
            <a:picLocks noChangeAspect="1"/>
          </p:cNvPicPr>
          <p:nvPr/>
        </p:nvPicPr>
        <p:blipFill>
          <a:blip r:embed="rId3"/>
          <a:stretch>
            <a:fillRect/>
          </a:stretch>
        </p:blipFill>
        <p:spPr>
          <a:xfrm>
            <a:off x="167640" y="4053839"/>
            <a:ext cx="5215246" cy="1850571"/>
          </a:xfrm>
          <a:prstGeom prst="rect">
            <a:avLst/>
          </a:prstGeom>
        </p:spPr>
      </p:pic>
      <p:sp>
        <p:nvSpPr>
          <p:cNvPr id="7" name="TextBox 6"/>
          <p:cNvSpPr txBox="1"/>
          <p:nvPr/>
        </p:nvSpPr>
        <p:spPr>
          <a:xfrm>
            <a:off x="313508" y="2743200"/>
            <a:ext cx="3944983" cy="646331"/>
          </a:xfrm>
          <a:prstGeom prst="rect">
            <a:avLst/>
          </a:prstGeom>
          <a:noFill/>
        </p:spPr>
        <p:txBody>
          <a:bodyPr wrap="square" rtlCol="0">
            <a:spAutoFit/>
          </a:bodyPr>
          <a:lstStyle/>
          <a:p>
            <a:r>
              <a:rPr lang="en-GB" dirty="0" smtClean="0"/>
              <a:t>Read the texts again and then find the phrases below in </a:t>
            </a:r>
            <a:r>
              <a:rPr lang="en-GB" dirty="0"/>
              <a:t>G</a:t>
            </a:r>
            <a:r>
              <a:rPr lang="en-GB" dirty="0" smtClean="0"/>
              <a:t>erman in the texts. </a:t>
            </a:r>
            <a:endParaRPr lang="en-GB" dirty="0"/>
          </a:p>
        </p:txBody>
      </p:sp>
    </p:spTree>
    <p:extLst>
      <p:ext uri="{BB962C8B-B14F-4D97-AF65-F5344CB8AC3E}">
        <p14:creationId xmlns:p14="http://schemas.microsoft.com/office/powerpoint/2010/main" val="3770415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55688" y="2541681"/>
            <a:ext cx="5030388" cy="43450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500" dirty="0" smtClean="0"/>
              <a:t>Read the text about </a:t>
            </a:r>
            <a:r>
              <a:rPr lang="en-GB" sz="2500" dirty="0" err="1" smtClean="0"/>
              <a:t>Fairuza</a:t>
            </a:r>
            <a:r>
              <a:rPr lang="en-GB" sz="2500" dirty="0" smtClean="0"/>
              <a:t> and her friend </a:t>
            </a:r>
            <a:r>
              <a:rPr lang="en-GB" sz="2500" dirty="0" err="1" smtClean="0"/>
              <a:t>Katja</a:t>
            </a:r>
            <a:r>
              <a:rPr lang="en-GB" sz="2500" dirty="0" smtClean="0"/>
              <a:t> and answer the questions in English.</a:t>
            </a:r>
          </a:p>
          <a:p>
            <a:pPr marL="0" indent="0">
              <a:buNone/>
            </a:pPr>
            <a:r>
              <a:rPr lang="en-GB" sz="2500" dirty="0" smtClean="0"/>
              <a:t>1) What did you do yesterday? (3 things)</a:t>
            </a:r>
          </a:p>
          <a:p>
            <a:pPr marL="0" indent="0">
              <a:buNone/>
            </a:pPr>
            <a:r>
              <a:rPr lang="en-GB" sz="2500" dirty="0" smtClean="0"/>
              <a:t>2)What did you think of the film and how did </a:t>
            </a:r>
            <a:r>
              <a:rPr lang="en-GB" sz="2500" dirty="0" err="1" smtClean="0"/>
              <a:t>Katja</a:t>
            </a:r>
            <a:r>
              <a:rPr lang="en-GB" sz="2500" dirty="0" smtClean="0"/>
              <a:t> find it?</a:t>
            </a:r>
          </a:p>
          <a:p>
            <a:pPr marL="0" indent="0">
              <a:buNone/>
            </a:pPr>
            <a:r>
              <a:rPr lang="en-GB" sz="2500" dirty="0" smtClean="0"/>
              <a:t>3) What did you eat?</a:t>
            </a:r>
          </a:p>
          <a:p>
            <a:pPr marL="0" indent="0">
              <a:buNone/>
            </a:pPr>
            <a:r>
              <a:rPr lang="en-GB" sz="2500" dirty="0" smtClean="0"/>
              <a:t>4) What did you and </a:t>
            </a:r>
            <a:r>
              <a:rPr lang="en-GB" sz="2500" dirty="0" err="1" smtClean="0"/>
              <a:t>Katja</a:t>
            </a:r>
            <a:r>
              <a:rPr lang="en-GB" sz="2500" dirty="0" smtClean="0"/>
              <a:t> drink?</a:t>
            </a:r>
          </a:p>
          <a:p>
            <a:pPr marL="0" indent="0">
              <a:buNone/>
            </a:pPr>
            <a:r>
              <a:rPr lang="en-GB" sz="2500" dirty="0" smtClean="0"/>
              <a:t>5) Who was also there?</a:t>
            </a:r>
          </a:p>
          <a:p>
            <a:pPr marL="0" indent="0">
              <a:buNone/>
            </a:pPr>
            <a:r>
              <a:rPr lang="en-GB" sz="2500" dirty="0" smtClean="0"/>
              <a:t>6) What are you doing next week?</a:t>
            </a:r>
          </a:p>
          <a:p>
            <a:pPr marL="0" indent="0">
              <a:buNone/>
            </a:pPr>
            <a:endParaRPr lang="en-GB" b="1" u="sng" dirty="0" smtClean="0"/>
          </a:p>
          <a:p>
            <a:pPr marL="0" indent="0">
              <a:buNone/>
            </a:pPr>
            <a:endParaRPr lang="en-GB" dirty="0" smtClean="0"/>
          </a:p>
        </p:txBody>
      </p:sp>
      <p:pic>
        <p:nvPicPr>
          <p:cNvPr id="2" name="Picture 1"/>
          <p:cNvPicPr>
            <a:picLocks noChangeAspect="1"/>
          </p:cNvPicPr>
          <p:nvPr/>
        </p:nvPicPr>
        <p:blipFill>
          <a:blip r:embed="rId2"/>
          <a:stretch>
            <a:fillRect/>
          </a:stretch>
        </p:blipFill>
        <p:spPr>
          <a:xfrm>
            <a:off x="5022435" y="0"/>
            <a:ext cx="6730714" cy="5648993"/>
          </a:xfrm>
          <a:prstGeom prst="rect">
            <a:avLst/>
          </a:prstGeom>
        </p:spPr>
      </p:pic>
      <p:pic>
        <p:nvPicPr>
          <p:cNvPr id="4" name="Picture 3"/>
          <p:cNvPicPr>
            <a:picLocks noChangeAspect="1"/>
          </p:cNvPicPr>
          <p:nvPr/>
        </p:nvPicPr>
        <p:blipFill>
          <a:blip r:embed="rId3"/>
          <a:stretch>
            <a:fillRect/>
          </a:stretch>
        </p:blipFill>
        <p:spPr>
          <a:xfrm>
            <a:off x="11619580" y="5151549"/>
            <a:ext cx="675651" cy="1706451"/>
          </a:xfrm>
          <a:prstGeom prst="rect">
            <a:avLst/>
          </a:prstGeom>
        </p:spPr>
      </p:pic>
    </p:spTree>
    <p:extLst>
      <p:ext uri="{BB962C8B-B14F-4D97-AF65-F5344CB8AC3E}">
        <p14:creationId xmlns:p14="http://schemas.microsoft.com/office/powerpoint/2010/main" val="738746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910" y="128789"/>
            <a:ext cx="4224270" cy="4770537"/>
          </a:xfrm>
          <a:prstGeom prst="rect">
            <a:avLst/>
          </a:prstGeom>
          <a:noFill/>
        </p:spPr>
        <p:txBody>
          <a:bodyPr wrap="square" rtlCol="0">
            <a:spAutoFit/>
          </a:bodyPr>
          <a:lstStyle/>
          <a:p>
            <a:r>
              <a:rPr lang="en-GB" sz="2600" dirty="0" smtClean="0"/>
              <a:t>Go to </a:t>
            </a:r>
            <a:r>
              <a:rPr lang="en-GB" sz="2600" dirty="0" err="1" smtClean="0"/>
              <a:t>Linguascope</a:t>
            </a:r>
            <a:r>
              <a:rPr lang="en-GB" sz="2600" dirty="0"/>
              <a:t>-</a:t>
            </a:r>
            <a:endParaRPr lang="en-GB" sz="2600" dirty="0" smtClean="0"/>
          </a:p>
          <a:p>
            <a:r>
              <a:rPr lang="en-GB" sz="2600" dirty="0" err="1" smtClean="0"/>
              <a:t>kingshill</a:t>
            </a:r>
            <a:endParaRPr lang="en-GB" sz="2600" dirty="0" smtClean="0"/>
          </a:p>
          <a:p>
            <a:r>
              <a:rPr lang="en-GB" sz="2600" dirty="0" smtClean="0"/>
              <a:t>love4langs</a:t>
            </a:r>
            <a:endParaRPr lang="en-GB" sz="2600" dirty="0" smtClean="0"/>
          </a:p>
          <a:p>
            <a:endParaRPr lang="en-GB" sz="2600" dirty="0"/>
          </a:p>
          <a:p>
            <a:r>
              <a:rPr lang="en-GB" sz="2600" dirty="0" smtClean="0"/>
              <a:t>Choose ‘Comic Strip creator’</a:t>
            </a:r>
          </a:p>
          <a:p>
            <a:r>
              <a:rPr lang="en-GB" sz="2600" dirty="0" smtClean="0"/>
              <a:t>You will find this below the elementary, beginner and intermediate sections</a:t>
            </a:r>
          </a:p>
          <a:p>
            <a:r>
              <a:rPr lang="en-GB" sz="2600" dirty="0" smtClean="0"/>
              <a:t>P95 of textbook will help.</a:t>
            </a:r>
          </a:p>
          <a:p>
            <a:r>
              <a:rPr lang="en-GB" sz="2600" b="1" dirty="0" smtClean="0"/>
              <a:t>Export</a:t>
            </a:r>
            <a:r>
              <a:rPr lang="en-GB" sz="2600" dirty="0" smtClean="0"/>
              <a:t> your work and email it me at the end of the lesson.</a:t>
            </a:r>
          </a:p>
          <a:p>
            <a:endParaRPr lang="en-GB" dirty="0"/>
          </a:p>
        </p:txBody>
      </p:sp>
      <p:pic>
        <p:nvPicPr>
          <p:cNvPr id="4" name="Picture 3"/>
          <p:cNvPicPr>
            <a:picLocks noChangeAspect="1"/>
          </p:cNvPicPr>
          <p:nvPr/>
        </p:nvPicPr>
        <p:blipFill>
          <a:blip r:embed="rId2"/>
          <a:stretch>
            <a:fillRect/>
          </a:stretch>
        </p:blipFill>
        <p:spPr>
          <a:xfrm>
            <a:off x="1486979" y="4572000"/>
            <a:ext cx="2069333" cy="2047002"/>
          </a:xfrm>
          <a:prstGeom prst="rect">
            <a:avLst/>
          </a:prstGeom>
        </p:spPr>
      </p:pic>
      <p:pic>
        <p:nvPicPr>
          <p:cNvPr id="5" name="Picture 4"/>
          <p:cNvPicPr>
            <a:picLocks noChangeAspect="1"/>
          </p:cNvPicPr>
          <p:nvPr/>
        </p:nvPicPr>
        <p:blipFill>
          <a:blip r:embed="rId3"/>
          <a:stretch>
            <a:fillRect/>
          </a:stretch>
        </p:blipFill>
        <p:spPr>
          <a:xfrm>
            <a:off x="4845628" y="0"/>
            <a:ext cx="6605154" cy="6780603"/>
          </a:xfrm>
          <a:prstGeom prst="rect">
            <a:avLst/>
          </a:prstGeom>
        </p:spPr>
      </p:pic>
    </p:spTree>
    <p:extLst>
      <p:ext uri="{BB962C8B-B14F-4D97-AF65-F5344CB8AC3E}">
        <p14:creationId xmlns:p14="http://schemas.microsoft.com/office/powerpoint/2010/main" val="952147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1035106">
            <a:off x="6523270" y="559790"/>
            <a:ext cx="5039462" cy="6133191"/>
          </a:xfrm>
          <a:prstGeom prst="rect">
            <a:avLst/>
          </a:prstGeom>
        </p:spPr>
      </p:pic>
      <p:sp>
        <p:nvSpPr>
          <p:cNvPr id="3" name="TextBox 2"/>
          <p:cNvSpPr txBox="1"/>
          <p:nvPr/>
        </p:nvSpPr>
        <p:spPr>
          <a:xfrm>
            <a:off x="183824" y="93280"/>
            <a:ext cx="3839536" cy="492443"/>
          </a:xfrm>
          <a:prstGeom prst="rect">
            <a:avLst/>
          </a:prstGeom>
          <a:noFill/>
        </p:spPr>
        <p:txBody>
          <a:bodyPr wrap="square" rtlCol="0">
            <a:spAutoFit/>
          </a:bodyPr>
          <a:lstStyle/>
          <a:p>
            <a:r>
              <a:rPr lang="en-GB" sz="2600" b="1" u="sng" dirty="0" smtClean="0"/>
              <a:t>WEEK 6 – </a:t>
            </a:r>
            <a:endParaRPr lang="en-GB" sz="2600" b="1" u="sng" dirty="0"/>
          </a:p>
        </p:txBody>
      </p:sp>
      <p:sp>
        <p:nvSpPr>
          <p:cNvPr id="4" name="TextBox 3"/>
          <p:cNvSpPr txBox="1"/>
          <p:nvPr/>
        </p:nvSpPr>
        <p:spPr>
          <a:xfrm>
            <a:off x="336794" y="915374"/>
            <a:ext cx="6954591" cy="646331"/>
          </a:xfrm>
          <a:prstGeom prst="rect">
            <a:avLst/>
          </a:prstGeom>
          <a:noFill/>
        </p:spPr>
        <p:txBody>
          <a:bodyPr wrap="square" rtlCol="0">
            <a:spAutoFit/>
          </a:bodyPr>
          <a:lstStyle/>
          <a:p>
            <a:r>
              <a:rPr lang="en-GB" dirty="0" smtClean="0"/>
              <a:t>Copy this vocab in to your book </a:t>
            </a:r>
          </a:p>
          <a:p>
            <a:r>
              <a:rPr lang="en-GB" dirty="0" smtClean="0"/>
              <a:t>and spend some time trying to learn it. </a:t>
            </a:r>
            <a:endParaRPr lang="en-GB" dirty="0"/>
          </a:p>
        </p:txBody>
      </p:sp>
    </p:spTree>
    <p:extLst>
      <p:ext uri="{BB962C8B-B14F-4D97-AF65-F5344CB8AC3E}">
        <p14:creationId xmlns:p14="http://schemas.microsoft.com/office/powerpoint/2010/main" val="1752747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3239"/>
            <a:ext cx="3300912" cy="5438006"/>
          </a:xfrm>
        </p:spPr>
        <p:txBody>
          <a:bodyPr>
            <a:normAutofit fontScale="85000" lnSpcReduction="20000"/>
          </a:bodyPr>
          <a:lstStyle/>
          <a:p>
            <a:pPr marL="0" indent="0">
              <a:buNone/>
            </a:pPr>
            <a:r>
              <a:rPr lang="en-GB" sz="2200" dirty="0" smtClean="0"/>
              <a:t>Read the two letters to the problem page ‘Dear Gisela’ from Frank and Susi. Look up any new words and write them in your orange books. </a:t>
            </a:r>
          </a:p>
          <a:p>
            <a:pPr marL="457200" indent="-457200">
              <a:buAutoNum type="arabicParenR"/>
            </a:pPr>
            <a:r>
              <a:rPr lang="en-GB" sz="2200" dirty="0" smtClean="0"/>
              <a:t>Give 3 details about Frank’s younger brother</a:t>
            </a:r>
          </a:p>
          <a:p>
            <a:pPr marL="457200" indent="-457200">
              <a:buAutoNum type="arabicParenR"/>
            </a:pPr>
            <a:r>
              <a:rPr lang="en-GB" sz="2200" dirty="0" smtClean="0"/>
              <a:t>Why does he have to look after his brother?</a:t>
            </a:r>
          </a:p>
          <a:p>
            <a:pPr marL="457200" indent="-457200">
              <a:buAutoNum type="arabicParenR"/>
            </a:pPr>
            <a:r>
              <a:rPr lang="en-GB" sz="2200" dirty="0" smtClean="0"/>
              <a:t>What did frank find embarrassing?</a:t>
            </a:r>
          </a:p>
          <a:p>
            <a:pPr marL="457200" indent="-457200">
              <a:buAutoNum type="arabicParenR"/>
            </a:pPr>
            <a:r>
              <a:rPr lang="en-GB" sz="2200" dirty="0" smtClean="0"/>
              <a:t>What is Frank doing next weekend?</a:t>
            </a:r>
          </a:p>
          <a:p>
            <a:pPr marL="457200" indent="-457200">
              <a:buAutoNum type="arabicParenR"/>
            </a:pPr>
            <a:r>
              <a:rPr lang="en-GB" sz="2200" dirty="0" smtClean="0"/>
              <a:t>What did Susi and Katrina do last weekend?</a:t>
            </a:r>
          </a:p>
          <a:p>
            <a:pPr marL="457200" indent="-457200">
              <a:buAutoNum type="arabicParenR"/>
            </a:pPr>
            <a:r>
              <a:rPr lang="en-GB" sz="2200" dirty="0" smtClean="0"/>
              <a:t>Who is Katrina?</a:t>
            </a:r>
          </a:p>
          <a:p>
            <a:pPr marL="457200" indent="-457200">
              <a:buAutoNum type="arabicParenR"/>
            </a:pPr>
            <a:r>
              <a:rPr lang="en-GB" sz="2200" dirty="0" smtClean="0"/>
              <a:t>Who did Katrina go to the cinema with?</a:t>
            </a:r>
          </a:p>
          <a:p>
            <a:pPr marL="457200" indent="-457200">
              <a:buAutoNum type="arabicParenR"/>
            </a:pPr>
            <a:r>
              <a:rPr lang="en-GB" sz="2200" dirty="0" smtClean="0"/>
              <a:t>What is the problem with Katrina, Lisa and Anja now?</a:t>
            </a:r>
          </a:p>
          <a:p>
            <a:pPr marL="0" indent="0">
              <a:buNone/>
            </a:pPr>
            <a:endParaRPr lang="en-GB" sz="2200" dirty="0" smtClean="0"/>
          </a:p>
        </p:txBody>
      </p:sp>
      <p:pic>
        <p:nvPicPr>
          <p:cNvPr id="4" name="Picture 3"/>
          <p:cNvPicPr>
            <a:picLocks noChangeAspect="1"/>
          </p:cNvPicPr>
          <p:nvPr/>
        </p:nvPicPr>
        <p:blipFill>
          <a:blip r:embed="rId2"/>
          <a:stretch>
            <a:fillRect/>
          </a:stretch>
        </p:blipFill>
        <p:spPr>
          <a:xfrm>
            <a:off x="3185568" y="0"/>
            <a:ext cx="9006432" cy="5541245"/>
          </a:xfrm>
          <a:prstGeom prst="rect">
            <a:avLst/>
          </a:prstGeom>
        </p:spPr>
      </p:pic>
    </p:spTree>
    <p:extLst>
      <p:ext uri="{BB962C8B-B14F-4D97-AF65-F5344CB8AC3E}">
        <p14:creationId xmlns:p14="http://schemas.microsoft.com/office/powerpoint/2010/main" val="3642061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0768" y="1236371"/>
            <a:ext cx="10734005" cy="2554545"/>
          </a:xfrm>
          <a:prstGeom prst="rect">
            <a:avLst/>
          </a:prstGeom>
          <a:noFill/>
        </p:spPr>
        <p:txBody>
          <a:bodyPr wrap="square" rtlCol="0">
            <a:spAutoFit/>
          </a:bodyPr>
          <a:lstStyle/>
          <a:p>
            <a:r>
              <a:rPr lang="en-GB" sz="3200" dirty="0" smtClean="0"/>
              <a:t>This week is assessment week. Spend some time revising all of the vocab on these slides so far and then email your teacher for the test papers. </a:t>
            </a:r>
            <a:r>
              <a:rPr lang="en-GB" sz="3200" dirty="0"/>
              <a:t>There are also revision activities on the next slide. </a:t>
            </a:r>
          </a:p>
          <a:p>
            <a:endParaRPr lang="en-GB" sz="3200" dirty="0"/>
          </a:p>
        </p:txBody>
      </p:sp>
      <p:sp>
        <p:nvSpPr>
          <p:cNvPr id="3" name="TextBox 2"/>
          <p:cNvSpPr txBox="1"/>
          <p:nvPr/>
        </p:nvSpPr>
        <p:spPr>
          <a:xfrm>
            <a:off x="296366" y="334851"/>
            <a:ext cx="3839536" cy="492443"/>
          </a:xfrm>
          <a:prstGeom prst="rect">
            <a:avLst/>
          </a:prstGeom>
          <a:noFill/>
        </p:spPr>
        <p:txBody>
          <a:bodyPr wrap="square" rtlCol="0">
            <a:spAutoFit/>
          </a:bodyPr>
          <a:lstStyle/>
          <a:p>
            <a:r>
              <a:rPr lang="en-GB" sz="2600" b="1" u="sng" dirty="0" smtClean="0"/>
              <a:t>WEEK 7 – </a:t>
            </a:r>
            <a:endParaRPr lang="en-GB" sz="2600" b="1" u="sng" dirty="0"/>
          </a:p>
        </p:txBody>
      </p:sp>
    </p:spTree>
    <p:extLst>
      <p:ext uri="{BB962C8B-B14F-4D97-AF65-F5344CB8AC3E}">
        <p14:creationId xmlns:p14="http://schemas.microsoft.com/office/powerpoint/2010/main" val="3006871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0985" y="283573"/>
            <a:ext cx="9874432" cy="5706652"/>
          </a:xfrm>
          <a:prstGeom prst="rect">
            <a:avLst/>
          </a:prstGeom>
        </p:spPr>
      </p:pic>
    </p:spTree>
    <p:extLst>
      <p:ext uri="{BB962C8B-B14F-4D97-AF65-F5344CB8AC3E}">
        <p14:creationId xmlns:p14="http://schemas.microsoft.com/office/powerpoint/2010/main" val="3474670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2104" y="185873"/>
            <a:ext cx="7790089" cy="6226860"/>
          </a:xfrm>
          <a:prstGeom prst="rect">
            <a:avLst/>
          </a:prstGeom>
        </p:spPr>
      </p:pic>
    </p:spTree>
    <p:extLst>
      <p:ext uri="{BB962C8B-B14F-4D97-AF65-F5344CB8AC3E}">
        <p14:creationId xmlns:p14="http://schemas.microsoft.com/office/powerpoint/2010/main" val="798570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6822" y="770317"/>
            <a:ext cx="5143866" cy="5991091"/>
          </a:xfrm>
          <a:prstGeom prst="rect">
            <a:avLst/>
          </a:prstGeom>
        </p:spPr>
      </p:pic>
      <p:pic>
        <p:nvPicPr>
          <p:cNvPr id="3" name="Picture 2"/>
          <p:cNvPicPr>
            <a:picLocks noChangeAspect="1"/>
          </p:cNvPicPr>
          <p:nvPr/>
        </p:nvPicPr>
        <p:blipFill>
          <a:blip r:embed="rId3"/>
          <a:stretch>
            <a:fillRect/>
          </a:stretch>
        </p:blipFill>
        <p:spPr>
          <a:xfrm>
            <a:off x="6930778" y="1325652"/>
            <a:ext cx="4956421" cy="5291933"/>
          </a:xfrm>
          <a:prstGeom prst="rect">
            <a:avLst/>
          </a:prstGeom>
        </p:spPr>
      </p:pic>
      <p:sp>
        <p:nvSpPr>
          <p:cNvPr id="4" name="TextBox 3"/>
          <p:cNvSpPr txBox="1"/>
          <p:nvPr/>
        </p:nvSpPr>
        <p:spPr>
          <a:xfrm>
            <a:off x="309093" y="0"/>
            <a:ext cx="3839536" cy="492443"/>
          </a:xfrm>
          <a:prstGeom prst="rect">
            <a:avLst/>
          </a:prstGeom>
          <a:noFill/>
        </p:spPr>
        <p:txBody>
          <a:bodyPr wrap="square" rtlCol="0">
            <a:spAutoFit/>
          </a:bodyPr>
          <a:lstStyle/>
          <a:p>
            <a:r>
              <a:rPr lang="en-GB" sz="2600" b="1" u="sng" dirty="0" smtClean="0"/>
              <a:t>WEEK 1 – </a:t>
            </a:r>
            <a:endParaRPr lang="en-GB" sz="2600" b="1" u="sng" dirty="0"/>
          </a:p>
        </p:txBody>
      </p:sp>
      <p:sp>
        <p:nvSpPr>
          <p:cNvPr id="5" name="TextBox 4"/>
          <p:cNvSpPr txBox="1"/>
          <p:nvPr/>
        </p:nvSpPr>
        <p:spPr>
          <a:xfrm>
            <a:off x="3453482" y="205169"/>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4049312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8877" y="356643"/>
            <a:ext cx="8589237" cy="6195720"/>
          </a:xfrm>
          <a:prstGeom prst="rect">
            <a:avLst/>
          </a:prstGeom>
        </p:spPr>
      </p:pic>
      <p:sp>
        <p:nvSpPr>
          <p:cNvPr id="3" name="TextBox 2"/>
          <p:cNvSpPr txBox="1"/>
          <p:nvPr/>
        </p:nvSpPr>
        <p:spPr>
          <a:xfrm>
            <a:off x="261257" y="849086"/>
            <a:ext cx="2187620" cy="923330"/>
          </a:xfrm>
          <a:prstGeom prst="rect">
            <a:avLst/>
          </a:prstGeom>
          <a:noFill/>
        </p:spPr>
        <p:txBody>
          <a:bodyPr wrap="square" rtlCol="0">
            <a:spAutoFit/>
          </a:bodyPr>
          <a:lstStyle/>
          <a:p>
            <a:r>
              <a:rPr lang="en-GB" dirty="0" smtClean="0"/>
              <a:t>Read the text and put the pictures in order</a:t>
            </a:r>
            <a:endParaRPr lang="en-GB" dirty="0"/>
          </a:p>
        </p:txBody>
      </p:sp>
    </p:spTree>
    <p:extLst>
      <p:ext uri="{BB962C8B-B14F-4D97-AF65-F5344CB8AC3E}">
        <p14:creationId xmlns:p14="http://schemas.microsoft.com/office/powerpoint/2010/main" val="4105170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18456" y="1267428"/>
            <a:ext cx="8427303" cy="4669733"/>
          </a:xfrm>
          <a:prstGeom prst="rect">
            <a:avLst/>
          </a:prstGeom>
        </p:spPr>
      </p:pic>
      <p:sp>
        <p:nvSpPr>
          <p:cNvPr id="3" name="TextBox 2"/>
          <p:cNvSpPr txBox="1"/>
          <p:nvPr/>
        </p:nvSpPr>
        <p:spPr>
          <a:xfrm>
            <a:off x="824248" y="412124"/>
            <a:ext cx="3541690" cy="646331"/>
          </a:xfrm>
          <a:prstGeom prst="rect">
            <a:avLst/>
          </a:prstGeom>
          <a:noFill/>
        </p:spPr>
        <p:txBody>
          <a:bodyPr wrap="square" rtlCol="0">
            <a:spAutoFit/>
          </a:bodyPr>
          <a:lstStyle/>
          <a:p>
            <a:r>
              <a:rPr lang="en-GB" dirty="0" smtClean="0"/>
              <a:t>Listen to the recording. Which pictures is it? Example, 1b</a:t>
            </a:r>
            <a:endParaRPr lang="en-GB" dirty="0"/>
          </a:p>
        </p:txBody>
      </p:sp>
      <p:pic>
        <p:nvPicPr>
          <p:cNvPr id="4" name="02 Kapitel 5 Einheit 1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448" y="1411423"/>
            <a:ext cx="609600" cy="609600"/>
          </a:xfrm>
          <a:prstGeom prst="rect">
            <a:avLst/>
          </a:prstGeom>
        </p:spPr>
      </p:pic>
    </p:spTree>
    <p:extLst>
      <p:ext uri="{BB962C8B-B14F-4D97-AF65-F5344CB8AC3E}">
        <p14:creationId xmlns:p14="http://schemas.microsoft.com/office/powerpoint/2010/main" val="3094602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9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85069" y="2920821"/>
            <a:ext cx="9442931" cy="1895878"/>
          </a:xfrm>
          <a:prstGeom prst="rect">
            <a:avLst/>
          </a:prstGeom>
        </p:spPr>
      </p:pic>
      <p:sp>
        <p:nvSpPr>
          <p:cNvPr id="3" name="TextBox 2"/>
          <p:cNvSpPr txBox="1"/>
          <p:nvPr/>
        </p:nvSpPr>
        <p:spPr>
          <a:xfrm>
            <a:off x="1687133" y="1841678"/>
            <a:ext cx="9517487" cy="369332"/>
          </a:xfrm>
          <a:prstGeom prst="rect">
            <a:avLst/>
          </a:prstGeom>
          <a:noFill/>
        </p:spPr>
        <p:txBody>
          <a:bodyPr wrap="square" rtlCol="0">
            <a:spAutoFit/>
          </a:bodyPr>
          <a:lstStyle/>
          <a:p>
            <a:r>
              <a:rPr lang="en-GB" dirty="0" smtClean="0"/>
              <a:t>Listen to the recording. Copy out the table and fill it in. </a:t>
            </a:r>
            <a:endParaRPr lang="en-GB" dirty="0"/>
          </a:p>
        </p:txBody>
      </p:sp>
      <p:pic>
        <p:nvPicPr>
          <p:cNvPr id="4" name="03 ex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5069" y="4207099"/>
            <a:ext cx="609600" cy="609600"/>
          </a:xfrm>
          <a:prstGeom prst="rect">
            <a:avLst/>
          </a:prstGeom>
        </p:spPr>
      </p:pic>
    </p:spTree>
    <p:extLst>
      <p:ext uri="{BB962C8B-B14F-4D97-AF65-F5344CB8AC3E}">
        <p14:creationId xmlns:p14="http://schemas.microsoft.com/office/powerpoint/2010/main" val="808659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8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2517" y="-103031"/>
            <a:ext cx="9301184" cy="4650593"/>
          </a:xfrm>
          <a:prstGeom prst="rect">
            <a:avLst/>
          </a:prstGeom>
        </p:spPr>
      </p:pic>
      <p:sp>
        <p:nvSpPr>
          <p:cNvPr id="5" name="Content Placeholder 2"/>
          <p:cNvSpPr txBox="1">
            <a:spLocks/>
          </p:cNvSpPr>
          <p:nvPr/>
        </p:nvSpPr>
        <p:spPr>
          <a:xfrm>
            <a:off x="512517" y="4267506"/>
            <a:ext cx="8670120" cy="1828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smtClean="0"/>
              <a:t>1- Why are you doing your homework today?</a:t>
            </a:r>
          </a:p>
          <a:p>
            <a:pPr marL="0" indent="0">
              <a:buFont typeface="Arial" panose="020B0604020202020204" pitchFamily="34" charset="0"/>
              <a:buNone/>
            </a:pPr>
            <a:r>
              <a:rPr lang="en-GB" sz="2400" dirty="0" smtClean="0"/>
              <a:t>2- Why are you playing football tomorrow? (Morgen=tomorrow)</a:t>
            </a:r>
            <a:endParaRPr lang="en-GB" sz="2400" dirty="0"/>
          </a:p>
          <a:p>
            <a:pPr marL="0" indent="0">
              <a:buFont typeface="Arial" panose="020B0604020202020204" pitchFamily="34" charset="0"/>
              <a:buNone/>
            </a:pPr>
            <a:r>
              <a:rPr lang="en-GB" sz="2400" dirty="0" smtClean="0"/>
              <a:t>3- Why would you like to play like David Beckham?</a:t>
            </a:r>
          </a:p>
          <a:p>
            <a:pPr marL="0" indent="0">
              <a:buFont typeface="Arial" panose="020B0604020202020204" pitchFamily="34" charset="0"/>
              <a:buNone/>
            </a:pPr>
            <a:r>
              <a:rPr lang="en-GB" sz="2400" dirty="0" smtClean="0"/>
              <a:t>4- Why do you need lots of money? (</a:t>
            </a:r>
            <a:r>
              <a:rPr lang="en-GB" sz="2400" dirty="0" err="1" smtClean="0"/>
              <a:t>brauchen</a:t>
            </a:r>
            <a:r>
              <a:rPr lang="en-GB" sz="2400" dirty="0" smtClean="0"/>
              <a:t>=to need)</a:t>
            </a:r>
          </a:p>
          <a:p>
            <a:pPr marL="0" indent="0">
              <a:buFont typeface="Arial" panose="020B0604020202020204" pitchFamily="34" charset="0"/>
              <a:buNone/>
            </a:pPr>
            <a:r>
              <a:rPr lang="en-GB" sz="2400" dirty="0" smtClean="0"/>
              <a:t>5- Why can’t you go to the cinema today?</a:t>
            </a:r>
          </a:p>
        </p:txBody>
      </p:sp>
      <p:sp>
        <p:nvSpPr>
          <p:cNvPr id="2" name="TextBox 1"/>
          <p:cNvSpPr txBox="1"/>
          <p:nvPr/>
        </p:nvSpPr>
        <p:spPr>
          <a:xfrm>
            <a:off x="512517" y="587828"/>
            <a:ext cx="6802683" cy="461665"/>
          </a:xfrm>
          <a:prstGeom prst="rect">
            <a:avLst/>
          </a:prstGeom>
          <a:solidFill>
            <a:schemeClr val="bg1"/>
          </a:solidFill>
        </p:spPr>
        <p:txBody>
          <a:bodyPr wrap="square" rtlCol="0">
            <a:spAutoFit/>
          </a:bodyPr>
          <a:lstStyle/>
          <a:p>
            <a:r>
              <a:rPr lang="en-GB" sz="2400" dirty="0" smtClean="0"/>
              <a:t>Answer the questions in English</a:t>
            </a:r>
            <a:endParaRPr lang="en-GB" sz="2400" dirty="0"/>
          </a:p>
        </p:txBody>
      </p:sp>
    </p:spTree>
    <p:extLst>
      <p:ext uri="{BB962C8B-B14F-4D97-AF65-F5344CB8AC3E}">
        <p14:creationId xmlns:p14="http://schemas.microsoft.com/office/powerpoint/2010/main" val="4230086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851" y="1465844"/>
            <a:ext cx="5392980" cy="1406145"/>
          </a:xfrm>
          <a:prstGeom prst="rect">
            <a:avLst/>
          </a:prstGeom>
        </p:spPr>
      </p:pic>
      <p:pic>
        <p:nvPicPr>
          <p:cNvPr id="3" name="Picture 2"/>
          <p:cNvPicPr>
            <a:picLocks noChangeAspect="1"/>
          </p:cNvPicPr>
          <p:nvPr/>
        </p:nvPicPr>
        <p:blipFill>
          <a:blip r:embed="rId3"/>
          <a:stretch>
            <a:fillRect/>
          </a:stretch>
        </p:blipFill>
        <p:spPr>
          <a:xfrm>
            <a:off x="296366" y="3069925"/>
            <a:ext cx="5347094" cy="2597642"/>
          </a:xfrm>
          <a:prstGeom prst="rect">
            <a:avLst/>
          </a:prstGeom>
        </p:spPr>
      </p:pic>
      <p:pic>
        <p:nvPicPr>
          <p:cNvPr id="4" name="Picture 3"/>
          <p:cNvPicPr>
            <a:picLocks noChangeAspect="1"/>
          </p:cNvPicPr>
          <p:nvPr/>
        </p:nvPicPr>
        <p:blipFill>
          <a:blip r:embed="rId4"/>
          <a:stretch>
            <a:fillRect/>
          </a:stretch>
        </p:blipFill>
        <p:spPr>
          <a:xfrm>
            <a:off x="6511410" y="1465844"/>
            <a:ext cx="4500026" cy="4873830"/>
          </a:xfrm>
          <a:prstGeom prst="rect">
            <a:avLst/>
          </a:prstGeom>
        </p:spPr>
      </p:pic>
      <p:sp>
        <p:nvSpPr>
          <p:cNvPr id="5" name="TextBox 4"/>
          <p:cNvSpPr txBox="1"/>
          <p:nvPr/>
        </p:nvSpPr>
        <p:spPr>
          <a:xfrm>
            <a:off x="296366" y="334851"/>
            <a:ext cx="3839536" cy="492443"/>
          </a:xfrm>
          <a:prstGeom prst="rect">
            <a:avLst/>
          </a:prstGeom>
          <a:noFill/>
        </p:spPr>
        <p:txBody>
          <a:bodyPr wrap="square" rtlCol="0">
            <a:spAutoFit/>
          </a:bodyPr>
          <a:lstStyle/>
          <a:p>
            <a:r>
              <a:rPr lang="en-GB" sz="2600" b="1" u="sng" dirty="0" smtClean="0"/>
              <a:t>WEEK 2 – </a:t>
            </a:r>
            <a:endParaRPr lang="en-GB" sz="2600" b="1" u="sng" dirty="0"/>
          </a:p>
        </p:txBody>
      </p:sp>
      <p:sp>
        <p:nvSpPr>
          <p:cNvPr id="6" name="TextBox 5"/>
          <p:cNvSpPr txBox="1"/>
          <p:nvPr/>
        </p:nvSpPr>
        <p:spPr>
          <a:xfrm>
            <a:off x="3775453" y="511925"/>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38120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9" descr="http://thumb10.shutterstock.com/thumb_small/483673/483673,1292550458,3/stock-vector-knitted-jumper-cartoon-67422298.jpg"/>
          <p:cNvPicPr>
            <a:picLocks noChangeAspect="1" noChangeArrowheads="1"/>
          </p:cNvPicPr>
          <p:nvPr/>
        </p:nvPicPr>
        <p:blipFill>
          <a:blip r:embed="rId2">
            <a:extLst>
              <a:ext uri="{28A0092B-C50C-407E-A947-70E740481C1C}">
                <a14:useLocalDpi xmlns:a14="http://schemas.microsoft.com/office/drawing/2010/main" val="0"/>
              </a:ext>
            </a:extLst>
          </a:blip>
          <a:srcRect l="6689" r="13028"/>
          <a:stretch>
            <a:fillRect/>
          </a:stretch>
        </p:blipFill>
        <p:spPr bwMode="auto">
          <a:xfrm>
            <a:off x="2640013" y="461963"/>
            <a:ext cx="1295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3"/>
          <p:cNvSpPr>
            <a:spLocks noGrp="1"/>
          </p:cNvSpPr>
          <p:nvPr>
            <p:ph type="title"/>
          </p:nvPr>
        </p:nvSpPr>
        <p:spPr>
          <a:xfrm>
            <a:off x="104208" y="25402"/>
            <a:ext cx="12213771" cy="765175"/>
          </a:xfrm>
        </p:spPr>
        <p:txBody>
          <a:bodyPr>
            <a:noAutofit/>
          </a:bodyPr>
          <a:lstStyle/>
          <a:p>
            <a:pPr algn="l" eaLnBrk="1" hangingPunct="1"/>
            <a:r>
              <a:rPr lang="en-GB" altLang="en-US" sz="2600" u="sng" dirty="0" err="1" smtClean="0">
                <a:latin typeface="Comic Sans MS" panose="030F0702030302020204" pitchFamily="66" charset="0"/>
              </a:rPr>
              <a:t>Kleidung</a:t>
            </a:r>
            <a:r>
              <a:rPr lang="en-GB" altLang="en-US" sz="2600" u="sng" dirty="0" smtClean="0">
                <a:latin typeface="Comic Sans MS" panose="030F0702030302020204" pitchFamily="66" charset="0"/>
              </a:rPr>
              <a:t>- clothing</a:t>
            </a:r>
            <a:br>
              <a:rPr lang="en-GB" altLang="en-US" sz="2600" u="sng" dirty="0" smtClean="0">
                <a:latin typeface="Comic Sans MS" panose="030F0702030302020204" pitchFamily="66" charset="0"/>
              </a:rPr>
            </a:br>
            <a:r>
              <a:rPr lang="en-GB" altLang="en-US" sz="2600" u="sng" dirty="0" smtClean="0">
                <a:latin typeface="Comic Sans MS" panose="030F0702030302020204" pitchFamily="66" charset="0"/>
              </a:rPr>
              <a:t>Make a poster of your favourite outfit or your school uniform and label it.</a:t>
            </a:r>
            <a:endParaRPr lang="en-GB" altLang="en-US" sz="2600" u="sng" dirty="0">
              <a:latin typeface="Comic Sans MS" panose="030F0702030302020204" pitchFamily="66" charset="0"/>
            </a:endParaRPr>
          </a:p>
        </p:txBody>
      </p:sp>
      <p:sp>
        <p:nvSpPr>
          <p:cNvPr id="4100" name="TextBox 4"/>
          <p:cNvSpPr txBox="1">
            <a:spLocks noChangeArrowheads="1"/>
          </p:cNvSpPr>
          <p:nvPr/>
        </p:nvSpPr>
        <p:spPr bwMode="auto">
          <a:xfrm>
            <a:off x="4872038" y="1628775"/>
            <a:ext cx="1243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00B0F0"/>
                </a:solidFill>
                <a:latin typeface="Comic Sans MS" panose="030F0702030302020204" pitchFamily="66" charset="0"/>
              </a:rPr>
              <a:t>der Rock</a:t>
            </a:r>
          </a:p>
        </p:txBody>
      </p:sp>
      <p:sp>
        <p:nvSpPr>
          <p:cNvPr id="4101" name="Rectangle 5"/>
          <p:cNvSpPr>
            <a:spLocks noChangeArrowheads="1"/>
          </p:cNvSpPr>
          <p:nvPr/>
        </p:nvSpPr>
        <p:spPr bwMode="auto">
          <a:xfrm>
            <a:off x="2640014" y="1628775"/>
            <a:ext cx="160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00B0F0"/>
                </a:solidFill>
                <a:latin typeface="Comic Sans MS" panose="030F0702030302020204" pitchFamily="66" charset="0"/>
              </a:rPr>
              <a:t>der Pullover</a:t>
            </a:r>
          </a:p>
        </p:txBody>
      </p:sp>
      <p:sp>
        <p:nvSpPr>
          <p:cNvPr id="4102" name="TextBox 6"/>
          <p:cNvSpPr txBox="1">
            <a:spLocks noChangeArrowheads="1"/>
          </p:cNvSpPr>
          <p:nvPr/>
        </p:nvSpPr>
        <p:spPr bwMode="auto">
          <a:xfrm>
            <a:off x="2135188" y="3284538"/>
            <a:ext cx="122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FF0000"/>
                </a:solidFill>
                <a:latin typeface="Comic Sans MS" panose="030F0702030302020204" pitchFamily="66" charset="0"/>
              </a:rPr>
              <a:t>die Hose</a:t>
            </a:r>
          </a:p>
        </p:txBody>
      </p:sp>
      <p:sp>
        <p:nvSpPr>
          <p:cNvPr id="4104" name="Rectangle 8"/>
          <p:cNvSpPr>
            <a:spLocks noChangeArrowheads="1"/>
          </p:cNvSpPr>
          <p:nvPr/>
        </p:nvSpPr>
        <p:spPr bwMode="auto">
          <a:xfrm>
            <a:off x="4008438" y="3284538"/>
            <a:ext cx="1255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FF0000"/>
                </a:solidFill>
                <a:latin typeface="Comic Sans MS" panose="030F0702030302020204" pitchFamily="66" charset="0"/>
              </a:rPr>
              <a:t>die Bluse</a:t>
            </a:r>
          </a:p>
        </p:txBody>
      </p:sp>
      <p:sp>
        <p:nvSpPr>
          <p:cNvPr id="4105" name="Rectangle 9"/>
          <p:cNvSpPr>
            <a:spLocks noChangeArrowheads="1"/>
          </p:cNvSpPr>
          <p:nvPr/>
        </p:nvSpPr>
        <p:spPr bwMode="auto">
          <a:xfrm>
            <a:off x="5808663" y="3213100"/>
            <a:ext cx="1338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FF0000"/>
                </a:solidFill>
                <a:latin typeface="Comic Sans MS" panose="030F0702030302020204" pitchFamily="66" charset="0"/>
              </a:rPr>
              <a:t>die Jacke</a:t>
            </a:r>
          </a:p>
        </p:txBody>
      </p:sp>
      <p:sp>
        <p:nvSpPr>
          <p:cNvPr id="4106" name="TextBox 10"/>
          <p:cNvSpPr txBox="1">
            <a:spLocks noChangeArrowheads="1"/>
          </p:cNvSpPr>
          <p:nvPr/>
        </p:nvSpPr>
        <p:spPr bwMode="auto">
          <a:xfrm>
            <a:off x="3432175" y="4724400"/>
            <a:ext cx="1354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00B050"/>
                </a:solidFill>
                <a:latin typeface="Comic Sans MS" panose="030F0702030302020204" pitchFamily="66" charset="0"/>
              </a:rPr>
              <a:t>das Hemd</a:t>
            </a:r>
          </a:p>
        </p:txBody>
      </p:sp>
      <p:sp>
        <p:nvSpPr>
          <p:cNvPr id="4107" name="Rectangle 11"/>
          <p:cNvSpPr>
            <a:spLocks noChangeArrowheads="1"/>
          </p:cNvSpPr>
          <p:nvPr/>
        </p:nvSpPr>
        <p:spPr bwMode="auto">
          <a:xfrm>
            <a:off x="5016501" y="4652963"/>
            <a:ext cx="1592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00B050"/>
                </a:solidFill>
                <a:latin typeface="Comic Sans MS" panose="030F0702030302020204" pitchFamily="66" charset="0"/>
              </a:rPr>
              <a:t>das T-Shirt</a:t>
            </a:r>
          </a:p>
        </p:txBody>
      </p:sp>
      <p:sp>
        <p:nvSpPr>
          <p:cNvPr id="4109" name="Rectangle 13"/>
          <p:cNvSpPr>
            <a:spLocks noChangeArrowheads="1"/>
          </p:cNvSpPr>
          <p:nvPr/>
        </p:nvSpPr>
        <p:spPr bwMode="auto">
          <a:xfrm>
            <a:off x="7896226" y="4724400"/>
            <a:ext cx="126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00B050"/>
                </a:solidFill>
                <a:latin typeface="Comic Sans MS" panose="030F0702030302020204" pitchFamily="66" charset="0"/>
              </a:rPr>
              <a:t>das Kleid</a:t>
            </a:r>
          </a:p>
        </p:txBody>
      </p:sp>
      <p:sp>
        <p:nvSpPr>
          <p:cNvPr id="4110" name="TextBox 14"/>
          <p:cNvSpPr txBox="1">
            <a:spLocks noChangeArrowheads="1"/>
          </p:cNvSpPr>
          <p:nvPr/>
        </p:nvSpPr>
        <p:spPr bwMode="auto">
          <a:xfrm>
            <a:off x="2495550" y="5949950"/>
            <a:ext cx="1328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7030A0"/>
                </a:solidFill>
                <a:latin typeface="Comic Sans MS" panose="030F0702030302020204" pitchFamily="66" charset="0"/>
              </a:rPr>
              <a:t>die Jeans</a:t>
            </a:r>
          </a:p>
        </p:txBody>
      </p:sp>
      <p:sp>
        <p:nvSpPr>
          <p:cNvPr id="4111" name="Rectangle 15"/>
          <p:cNvSpPr>
            <a:spLocks noChangeArrowheads="1"/>
          </p:cNvSpPr>
          <p:nvPr/>
        </p:nvSpPr>
        <p:spPr bwMode="auto">
          <a:xfrm>
            <a:off x="4151313" y="6165850"/>
            <a:ext cx="1504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7030A0"/>
                </a:solidFill>
                <a:latin typeface="Comic Sans MS" panose="030F0702030302020204" pitchFamily="66" charset="0"/>
              </a:rPr>
              <a:t>die Schuhe</a:t>
            </a:r>
          </a:p>
        </p:txBody>
      </p:sp>
      <p:sp>
        <p:nvSpPr>
          <p:cNvPr id="4112" name="Rectangle 16"/>
          <p:cNvSpPr>
            <a:spLocks noChangeArrowheads="1"/>
          </p:cNvSpPr>
          <p:nvPr/>
        </p:nvSpPr>
        <p:spPr bwMode="auto">
          <a:xfrm>
            <a:off x="5735638" y="6237288"/>
            <a:ext cx="2144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7030A0"/>
                </a:solidFill>
                <a:latin typeface="Comic Sans MS" panose="030F0702030302020204" pitchFamily="66" charset="0"/>
              </a:rPr>
              <a:t>die Sportschuhe</a:t>
            </a:r>
          </a:p>
        </p:txBody>
      </p:sp>
      <p:sp>
        <p:nvSpPr>
          <p:cNvPr id="4113" name="Rectangle 17"/>
          <p:cNvSpPr>
            <a:spLocks noChangeArrowheads="1"/>
          </p:cNvSpPr>
          <p:nvPr/>
        </p:nvSpPr>
        <p:spPr bwMode="auto">
          <a:xfrm>
            <a:off x="7391400" y="6021388"/>
            <a:ext cx="1479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7030A0"/>
                </a:solidFill>
                <a:latin typeface="Comic Sans MS" panose="030F0702030302020204" pitchFamily="66" charset="0"/>
              </a:rPr>
              <a:t>die Stiefel</a:t>
            </a:r>
          </a:p>
        </p:txBody>
      </p:sp>
      <p:pic>
        <p:nvPicPr>
          <p:cNvPr id="4115" name="Picture 23" descr="http://clipart.m-y-d-s.com/clothing/miniskirt/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692150"/>
            <a:ext cx="111283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5" descr="http://www.cksinfo.com/clipart/fashion/trousers/trouser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089" y="2205039"/>
            <a:ext cx="7572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7" descr="Women Blouse Clothing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314" y="2276476"/>
            <a:ext cx="80327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31" descr="http://www.freeclipartnow.com/d/16957-1/jacke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8664" y="2133600"/>
            <a:ext cx="95408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33" descr="http://www.freeclipartnow.com/d/17161-1/shir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2176" y="3789363"/>
            <a:ext cx="1317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39" descr="http://www.freeclipartnow.com/d/16974-1/dres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9963" y="3644901"/>
            <a:ext cx="74295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41" descr="Jeans Clipart"/>
          <p:cNvPicPr>
            <a:picLocks noChangeAspect="1" noChangeArrowheads="1"/>
          </p:cNvPicPr>
          <p:nvPr/>
        </p:nvPicPr>
        <p:blipFill>
          <a:blip r:embed="rId9" cstate="print">
            <a:extLst>
              <a:ext uri="{28A0092B-C50C-407E-A947-70E740481C1C}">
                <a14:useLocalDpi xmlns:a14="http://schemas.microsoft.com/office/drawing/2010/main" val="0"/>
              </a:ext>
            </a:extLst>
          </a:blip>
          <a:srcRect l="21432" r="22842"/>
          <a:stretch>
            <a:fillRect/>
          </a:stretch>
        </p:blipFill>
        <p:spPr bwMode="auto">
          <a:xfrm>
            <a:off x="2279651" y="4941888"/>
            <a:ext cx="72231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43" descr="http://t3.gstatic.com/images?q=tbn:ANd9GcT8ecYWgD_nW-DelcDXkAe5JitIaqCh-3MeWbj-_a_zr5DCMjb2GA&amp;t=1"/>
          <p:cNvPicPr>
            <a:picLocks noChangeAspect="1" noChangeArrowheads="1"/>
          </p:cNvPicPr>
          <p:nvPr/>
        </p:nvPicPr>
        <p:blipFill>
          <a:blip r:embed="rId10" cstate="print">
            <a:extLst>
              <a:ext uri="{28A0092B-C50C-407E-A947-70E740481C1C}">
                <a14:useLocalDpi xmlns:a14="http://schemas.microsoft.com/office/drawing/2010/main" val="0"/>
              </a:ext>
            </a:extLst>
          </a:blip>
          <a:srcRect b="2780"/>
          <a:stretch>
            <a:fillRect/>
          </a:stretch>
        </p:blipFill>
        <p:spPr bwMode="auto">
          <a:xfrm>
            <a:off x="4151313" y="5157789"/>
            <a:ext cx="9017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Picture 45" descr="Clothing Shoes Sneakers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5638" y="5322888"/>
            <a:ext cx="950912"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47" descr="http://t3.gstatic.com/images?q=tbn:ANd9GcTU9N0BjZ1LHZY7Do8AvZufgTeFSRyPxtu1BmAFOaJseIo5bxx1Mw&amp;t=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4426" y="5229225"/>
            <a:ext cx="85407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a:spLocks noChangeArrowheads="1"/>
          </p:cNvSpPr>
          <p:nvPr/>
        </p:nvSpPr>
        <p:spPr bwMode="auto">
          <a:xfrm>
            <a:off x="7608889" y="3068638"/>
            <a:ext cx="233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FF0000"/>
                </a:solidFill>
                <a:latin typeface="Comic Sans MS" panose="030F0702030302020204" pitchFamily="66" charset="0"/>
              </a:rPr>
              <a:t>die Baseballmütze</a:t>
            </a:r>
          </a:p>
        </p:txBody>
      </p:sp>
      <p:pic>
        <p:nvPicPr>
          <p:cNvPr id="1026" name="Picture 2" descr="http://www.leehansen.com/clipart/Themes/Sports/thumbs/baseball-cap-red-th.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08889" y="2276476"/>
            <a:ext cx="92392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T-shirt Clip 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48301" y="3789364"/>
            <a:ext cx="8429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502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1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1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0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1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iterate type="lt">
                                    <p:tmAbs val="0"/>
                                  </p:iterate>
                                  <p:childTnLst>
                                    <p:set>
                                      <p:cBhvr>
                                        <p:cTn id="34" dur="1" fill="hold">
                                          <p:stCondLst>
                                            <p:cond delay="0"/>
                                          </p:stCondLst>
                                        </p:cTn>
                                        <p:tgtEl>
                                          <p:spTgt spid="410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1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0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412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0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0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2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0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12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10"/>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125"/>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11"/>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4126"/>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4127"/>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P spid="4102" grpId="0"/>
      <p:bldP spid="4104" grpId="0"/>
      <p:bldP spid="4105" grpId="0"/>
      <p:bldP spid="4106" grpId="0"/>
      <p:bldP spid="4107" grpId="0"/>
      <p:bldP spid="4109" grpId="0"/>
      <p:bldP spid="4110" grpId="0"/>
      <p:bldP spid="4111" grpId="0"/>
      <p:bldP spid="4112" grpId="0"/>
      <p:bldP spid="411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29806" y="260339"/>
            <a:ext cx="2075149" cy="5392315"/>
          </a:xfrm>
        </p:spPr>
        <p:txBody>
          <a:bodyPr>
            <a:normAutofit/>
          </a:bodyPr>
          <a:lstStyle/>
          <a:p>
            <a:pPr marL="0" indent="0">
              <a:buNone/>
            </a:pPr>
            <a:r>
              <a:rPr lang="en-GB" u="sng" dirty="0" smtClean="0"/>
              <a:t>Task 4 p80</a:t>
            </a:r>
          </a:p>
          <a:p>
            <a:r>
              <a:rPr lang="en-GB" sz="2000" dirty="0" smtClean="0"/>
              <a:t>Read the </a:t>
            </a:r>
          </a:p>
          <a:p>
            <a:pPr marL="0" indent="0">
              <a:buNone/>
            </a:pPr>
            <a:r>
              <a:rPr lang="en-GB" sz="2000" dirty="0" smtClean="0"/>
              <a:t>texts. </a:t>
            </a:r>
          </a:p>
          <a:p>
            <a:pPr marL="0" indent="0">
              <a:buNone/>
            </a:pPr>
            <a:r>
              <a:rPr lang="en-GB" sz="2000" dirty="0" smtClean="0"/>
              <a:t>Match up the </a:t>
            </a:r>
          </a:p>
          <a:p>
            <a:pPr marL="0" indent="0">
              <a:buNone/>
            </a:pPr>
            <a:r>
              <a:rPr lang="en-GB" sz="2000" dirty="0" smtClean="0"/>
              <a:t>People to the speech </a:t>
            </a:r>
          </a:p>
          <a:p>
            <a:pPr marL="0" indent="0">
              <a:buNone/>
            </a:pPr>
            <a:r>
              <a:rPr lang="en-US" sz="2000" dirty="0" smtClean="0"/>
              <a:t>Bubbles e.g. 1c</a:t>
            </a:r>
            <a:endParaRPr lang="en-GB" sz="2000" dirty="0" smtClean="0"/>
          </a:p>
        </p:txBody>
      </p:sp>
      <p:pic>
        <p:nvPicPr>
          <p:cNvPr id="2" name="Picture 1"/>
          <p:cNvPicPr>
            <a:picLocks noChangeAspect="1"/>
          </p:cNvPicPr>
          <p:nvPr/>
        </p:nvPicPr>
        <p:blipFill>
          <a:blip r:embed="rId2"/>
          <a:stretch>
            <a:fillRect/>
          </a:stretch>
        </p:blipFill>
        <p:spPr>
          <a:xfrm>
            <a:off x="2304956" y="-189265"/>
            <a:ext cx="9649537" cy="6863197"/>
          </a:xfrm>
          <a:prstGeom prst="rect">
            <a:avLst/>
          </a:prstGeom>
        </p:spPr>
      </p:pic>
    </p:spTree>
    <p:extLst>
      <p:ext uri="{BB962C8B-B14F-4D97-AF65-F5344CB8AC3E}">
        <p14:creationId xmlns:p14="http://schemas.microsoft.com/office/powerpoint/2010/main" val="1243526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983</Words>
  <Application>Microsoft Office PowerPoint</Application>
  <PresentationFormat>Widescreen</PresentationFormat>
  <Paragraphs>109</Paragraphs>
  <Slides>30</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Kleidung- clothing Make a poster of your favourite outfit or your school uniform and label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39</cp:revision>
  <dcterms:created xsi:type="dcterms:W3CDTF">2021-09-01T11:16:35Z</dcterms:created>
  <dcterms:modified xsi:type="dcterms:W3CDTF">2023-01-19T11:20:32Z</dcterms:modified>
</cp:coreProperties>
</file>