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0" r:id="rId3"/>
    <p:sldId id="261" r:id="rId4"/>
    <p:sldId id="266" r:id="rId5"/>
    <p:sldId id="267" r:id="rId6"/>
    <p:sldId id="268" r:id="rId7"/>
    <p:sldId id="269" r:id="rId8"/>
    <p:sldId id="257" r:id="rId9"/>
    <p:sldId id="270" r:id="rId10"/>
    <p:sldId id="272" r:id="rId11"/>
    <p:sldId id="271" r:id="rId12"/>
    <p:sldId id="262" r:id="rId13"/>
    <p:sldId id="273" r:id="rId14"/>
    <p:sldId id="274" r:id="rId15"/>
    <p:sldId id="276" r:id="rId16"/>
    <p:sldId id="275" r:id="rId17"/>
    <p:sldId id="263" r:id="rId18"/>
    <p:sldId id="277" r:id="rId19"/>
    <p:sldId id="278" r:id="rId20"/>
    <p:sldId id="279" r:id="rId21"/>
    <p:sldId id="280" r:id="rId22"/>
    <p:sldId id="258" r:id="rId23"/>
    <p:sldId id="286" r:id="rId24"/>
    <p:sldId id="287" r:id="rId25"/>
    <p:sldId id="288" r:id="rId26"/>
    <p:sldId id="265" r:id="rId27"/>
    <p:sldId id="281" r:id="rId28"/>
    <p:sldId id="282" r:id="rId29"/>
    <p:sldId id="283" r:id="rId30"/>
    <p:sldId id="284" r:id="rId31"/>
    <p:sldId id="285"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FB"/>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92" d="100"/>
          <a:sy n="92" d="100"/>
        </p:scale>
        <p:origin x="1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7B147-1659-4941-8059-A36B78A8DD98}" type="datetimeFigureOut">
              <a:rPr lang="en-GB" smtClean="0"/>
              <a:t>19/01/2023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B10BB-A30C-4645-9D38-EF682807413A}" type="slidenum">
              <a:rPr lang="en-GB" smtClean="0"/>
              <a:t>‹#›</a:t>
            </a:fld>
            <a:endParaRPr lang="en-GB"/>
          </a:p>
        </p:txBody>
      </p:sp>
    </p:spTree>
    <p:extLst>
      <p:ext uri="{BB962C8B-B14F-4D97-AF65-F5344CB8AC3E}">
        <p14:creationId xmlns:p14="http://schemas.microsoft.com/office/powerpoint/2010/main" val="348137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thenational.academy/subjects-by-key-stag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5.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0891041" y="0"/>
            <a:ext cx="1176655" cy="997585"/>
          </a:xfrm>
          <a:prstGeom prst="rect">
            <a:avLst/>
          </a:prstGeom>
        </p:spPr>
      </p:pic>
      <p:sp>
        <p:nvSpPr>
          <p:cNvPr id="7" name="Rectangle 6"/>
          <p:cNvSpPr/>
          <p:nvPr/>
        </p:nvSpPr>
        <p:spPr>
          <a:xfrm>
            <a:off x="575767" y="179161"/>
            <a:ext cx="10641732" cy="6740307"/>
          </a:xfrm>
          <a:prstGeom prst="rect">
            <a:avLst/>
          </a:prstGeom>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Year 8 Spanish TERM </a:t>
            </a:r>
            <a:r>
              <a:rPr lang="en-GB" sz="2400" b="1" dirty="0">
                <a:latin typeface="Calibri" panose="020F0502020204030204" pitchFamily="34" charset="0"/>
                <a:ea typeface="Calibri" panose="020F0502020204030204" pitchFamily="34" charset="0"/>
                <a:cs typeface="Times New Roman" panose="02020603050405020304" pitchFamily="18" charset="0"/>
              </a:rPr>
              <a:t>3</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Viva 1 textbook, chapter 3</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written in their orange book.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3"/>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7343918" y="3669549"/>
            <a:ext cx="1420298" cy="859997"/>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144810" y="1814781"/>
            <a:ext cx="9119652" cy="3186074"/>
          </a:xfrm>
          <a:prstGeom prst="rect">
            <a:avLst/>
          </a:prstGeom>
        </p:spPr>
      </p:pic>
      <p:sp>
        <p:nvSpPr>
          <p:cNvPr id="3" name="TextBox 2"/>
          <p:cNvSpPr txBox="1"/>
          <p:nvPr/>
        </p:nvSpPr>
        <p:spPr>
          <a:xfrm>
            <a:off x="695459" y="566670"/>
            <a:ext cx="5537916" cy="646331"/>
          </a:xfrm>
          <a:prstGeom prst="rect">
            <a:avLst/>
          </a:prstGeom>
          <a:noFill/>
        </p:spPr>
        <p:txBody>
          <a:bodyPr wrap="square" rtlCol="0">
            <a:spAutoFit/>
          </a:bodyPr>
          <a:lstStyle/>
          <a:p>
            <a:r>
              <a:rPr lang="en-GB" dirty="0"/>
              <a:t>Write 1-6. Listen to the recording. Write the name of who is talking. Example 1) Enrique</a:t>
            </a:r>
          </a:p>
        </p:txBody>
      </p:sp>
      <p:sp>
        <p:nvSpPr>
          <p:cNvPr id="4" name="TextBox 3"/>
          <p:cNvSpPr txBox="1"/>
          <p:nvPr/>
        </p:nvSpPr>
        <p:spPr>
          <a:xfrm>
            <a:off x="2968580" y="2086378"/>
            <a:ext cx="991673" cy="646331"/>
          </a:xfrm>
          <a:prstGeom prst="rect">
            <a:avLst/>
          </a:prstGeom>
          <a:solidFill>
            <a:srgbClr val="EAF2FA"/>
          </a:solidFill>
        </p:spPr>
        <p:txBody>
          <a:bodyPr wrap="square" rtlCol="0">
            <a:spAutoFit/>
          </a:bodyPr>
          <a:lstStyle/>
          <a:p>
            <a:endParaRPr lang="en-GB" dirty="0"/>
          </a:p>
          <a:p>
            <a:endParaRPr lang="en-GB" dirty="0"/>
          </a:p>
        </p:txBody>
      </p:sp>
      <p:pic>
        <p:nvPicPr>
          <p:cNvPr id="5" name="E31C1C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0659" y="1646555"/>
            <a:ext cx="609600" cy="609600"/>
          </a:xfrm>
          <a:prstGeom prst="rect">
            <a:avLst/>
          </a:prstGeom>
        </p:spPr>
      </p:pic>
    </p:spTree>
    <p:extLst>
      <p:ext uri="{BB962C8B-B14F-4D97-AF65-F5344CB8AC3E}">
        <p14:creationId xmlns:p14="http://schemas.microsoft.com/office/powerpoint/2010/main" val="354952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7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6" y="365125"/>
            <a:ext cx="10851524" cy="1325563"/>
          </a:xfrm>
        </p:spPr>
        <p:txBody>
          <a:bodyPr>
            <a:normAutofit/>
          </a:bodyPr>
          <a:lstStyle/>
          <a:p>
            <a:r>
              <a:rPr lang="en-GB" sz="3000" dirty="0"/>
              <a:t>Read the texts. Write the numbers of the 4 correct phrases.</a:t>
            </a:r>
          </a:p>
        </p:txBody>
      </p:sp>
      <p:pic>
        <p:nvPicPr>
          <p:cNvPr id="4" name="Picture 3"/>
          <p:cNvPicPr>
            <a:picLocks noChangeAspect="1"/>
          </p:cNvPicPr>
          <p:nvPr/>
        </p:nvPicPr>
        <p:blipFill>
          <a:blip r:embed="rId2"/>
          <a:stretch>
            <a:fillRect/>
          </a:stretch>
        </p:blipFill>
        <p:spPr>
          <a:xfrm>
            <a:off x="-192764" y="1429555"/>
            <a:ext cx="12357432" cy="4747408"/>
          </a:xfrm>
          <a:prstGeom prst="rect">
            <a:avLst/>
          </a:prstGeom>
        </p:spPr>
      </p:pic>
    </p:spTree>
    <p:extLst>
      <p:ext uri="{BB962C8B-B14F-4D97-AF65-F5344CB8AC3E}">
        <p14:creationId xmlns:p14="http://schemas.microsoft.com/office/powerpoint/2010/main" val="69898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314" y="1145615"/>
            <a:ext cx="10650897" cy="2323832"/>
          </a:xfrm>
          <a:prstGeom prst="rect">
            <a:avLst/>
          </a:prstGeom>
        </p:spPr>
      </p:pic>
      <p:sp>
        <p:nvSpPr>
          <p:cNvPr id="3" name="Rectangle 2"/>
          <p:cNvSpPr/>
          <p:nvPr/>
        </p:nvSpPr>
        <p:spPr>
          <a:xfrm>
            <a:off x="325243" y="256435"/>
            <a:ext cx="1136850" cy="369332"/>
          </a:xfrm>
          <a:prstGeom prst="rect">
            <a:avLst/>
          </a:prstGeom>
        </p:spPr>
        <p:txBody>
          <a:bodyPr wrap="none">
            <a:spAutoFit/>
          </a:bodyPr>
          <a:lstStyle/>
          <a:p>
            <a:r>
              <a:rPr lang="en-GB" b="1" u="sng" dirty="0"/>
              <a:t>WEEK 3 – </a:t>
            </a:r>
          </a:p>
        </p:txBody>
      </p:sp>
      <p:sp>
        <p:nvSpPr>
          <p:cNvPr id="4" name="TextBox 3"/>
          <p:cNvSpPr txBox="1"/>
          <p:nvPr/>
        </p:nvSpPr>
        <p:spPr>
          <a:xfrm>
            <a:off x="142993" y="659000"/>
            <a:ext cx="6954591" cy="369332"/>
          </a:xfrm>
          <a:prstGeom prst="rect">
            <a:avLst/>
          </a:prstGeom>
          <a:noFill/>
        </p:spPr>
        <p:txBody>
          <a:bodyPr wrap="square" rtlCol="0">
            <a:spAutoFit/>
          </a:bodyPr>
          <a:lstStyle/>
          <a:p>
            <a:r>
              <a:rPr lang="en-GB" dirty="0"/>
              <a:t>Copy this vocab in to your book and spend some time trying to learn it.. </a:t>
            </a:r>
          </a:p>
        </p:txBody>
      </p:sp>
      <p:pic>
        <p:nvPicPr>
          <p:cNvPr id="5" name="Picture 4"/>
          <p:cNvPicPr>
            <a:picLocks noChangeAspect="1"/>
          </p:cNvPicPr>
          <p:nvPr/>
        </p:nvPicPr>
        <p:blipFill>
          <a:blip r:embed="rId3"/>
          <a:stretch>
            <a:fillRect/>
          </a:stretch>
        </p:blipFill>
        <p:spPr>
          <a:xfrm>
            <a:off x="617314" y="3936406"/>
            <a:ext cx="10561964" cy="1936360"/>
          </a:xfrm>
          <a:prstGeom prst="rect">
            <a:avLst/>
          </a:prstGeom>
        </p:spPr>
      </p:pic>
    </p:spTree>
    <p:extLst>
      <p:ext uri="{BB962C8B-B14F-4D97-AF65-F5344CB8AC3E}">
        <p14:creationId xmlns:p14="http://schemas.microsoft.com/office/powerpoint/2010/main" val="28302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7B838B-1F4B-42AA-A980-7C2E851CDD21}"/>
              </a:ext>
            </a:extLst>
          </p:cNvPr>
          <p:cNvPicPr>
            <a:picLocks noChangeAspect="1"/>
          </p:cNvPicPr>
          <p:nvPr/>
        </p:nvPicPr>
        <p:blipFill>
          <a:blip r:embed="rId4"/>
          <a:stretch>
            <a:fillRect/>
          </a:stretch>
        </p:blipFill>
        <p:spPr>
          <a:xfrm>
            <a:off x="224376" y="110158"/>
            <a:ext cx="9132405" cy="6428149"/>
          </a:xfrm>
          <a:prstGeom prst="rect">
            <a:avLst/>
          </a:prstGeom>
        </p:spPr>
      </p:pic>
      <p:sp>
        <p:nvSpPr>
          <p:cNvPr id="3" name="TextBox 2"/>
          <p:cNvSpPr txBox="1"/>
          <p:nvPr/>
        </p:nvSpPr>
        <p:spPr>
          <a:xfrm>
            <a:off x="9569003" y="270456"/>
            <a:ext cx="2421228" cy="1477328"/>
          </a:xfrm>
          <a:prstGeom prst="rect">
            <a:avLst/>
          </a:prstGeom>
          <a:noFill/>
        </p:spPr>
        <p:txBody>
          <a:bodyPr wrap="square" rtlCol="0">
            <a:spAutoFit/>
          </a:bodyPr>
          <a:lstStyle/>
          <a:p>
            <a:r>
              <a:rPr lang="en-GB" dirty="0"/>
              <a:t>Listen to the recording. But the places in order that you hear them,</a:t>
            </a:r>
          </a:p>
          <a:p>
            <a:r>
              <a:rPr lang="en-GB" dirty="0"/>
              <a:t>Example:</a:t>
            </a:r>
          </a:p>
          <a:p>
            <a:r>
              <a:rPr lang="en-GB" dirty="0"/>
              <a:t>d,….</a:t>
            </a:r>
          </a:p>
        </p:txBody>
      </p:sp>
      <p:sp>
        <p:nvSpPr>
          <p:cNvPr id="4" name="TextBox 3"/>
          <p:cNvSpPr txBox="1"/>
          <p:nvPr/>
        </p:nvSpPr>
        <p:spPr>
          <a:xfrm>
            <a:off x="6233375" y="0"/>
            <a:ext cx="1197735" cy="923330"/>
          </a:xfrm>
          <a:prstGeom prst="rect">
            <a:avLst/>
          </a:prstGeom>
          <a:solidFill>
            <a:srgbClr val="EFF5FB"/>
          </a:solidFill>
        </p:spPr>
        <p:txBody>
          <a:bodyPr wrap="square" rtlCol="0">
            <a:spAutoFit/>
          </a:bodyPr>
          <a:lstStyle/>
          <a:p>
            <a:endParaRPr lang="en-GB" dirty="0"/>
          </a:p>
          <a:p>
            <a:endParaRPr lang="en-GB" dirty="0"/>
          </a:p>
          <a:p>
            <a:endParaRPr lang="en-GB" dirty="0"/>
          </a:p>
        </p:txBody>
      </p:sp>
      <p:pic>
        <p:nvPicPr>
          <p:cNvPr id="5" name="369C21A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97778" y="1986190"/>
            <a:ext cx="609600" cy="609600"/>
          </a:xfrm>
          <a:prstGeom prst="rect">
            <a:avLst/>
          </a:prstGeom>
        </p:spPr>
      </p:pic>
    </p:spTree>
    <p:extLst>
      <p:ext uri="{BB962C8B-B14F-4D97-AF65-F5344CB8AC3E}">
        <p14:creationId xmlns:p14="http://schemas.microsoft.com/office/powerpoint/2010/main" val="1597665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6684" y="1810220"/>
            <a:ext cx="9110777" cy="4114062"/>
          </a:xfrm>
          <a:prstGeom prst="rect">
            <a:avLst/>
          </a:prstGeom>
        </p:spPr>
      </p:pic>
      <p:sp>
        <p:nvSpPr>
          <p:cNvPr id="3" name="TextBox 2"/>
          <p:cNvSpPr txBox="1"/>
          <p:nvPr/>
        </p:nvSpPr>
        <p:spPr>
          <a:xfrm>
            <a:off x="1611534" y="566671"/>
            <a:ext cx="8292320" cy="830997"/>
          </a:xfrm>
          <a:prstGeom prst="rect">
            <a:avLst/>
          </a:prstGeom>
          <a:noFill/>
        </p:spPr>
        <p:txBody>
          <a:bodyPr wrap="square" rtlCol="0">
            <a:spAutoFit/>
          </a:bodyPr>
          <a:lstStyle/>
          <a:p>
            <a:r>
              <a:rPr lang="en-GB" sz="2400" dirty="0"/>
              <a:t>Remember the adjective has to agree with the noun in Spanish.</a:t>
            </a:r>
          </a:p>
          <a:p>
            <a:r>
              <a:rPr lang="en-GB" sz="2400" dirty="0"/>
              <a:t>Have a good look at the table and look at the pattern. </a:t>
            </a:r>
          </a:p>
        </p:txBody>
      </p:sp>
    </p:spTree>
    <p:extLst>
      <p:ext uri="{BB962C8B-B14F-4D97-AF65-F5344CB8AC3E}">
        <p14:creationId xmlns:p14="http://schemas.microsoft.com/office/powerpoint/2010/main" val="305479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F77EE-8C18-47ED-A23C-D7141E29F4D2}"/>
              </a:ext>
            </a:extLst>
          </p:cNvPr>
          <p:cNvSpPr>
            <a:spLocks noGrp="1"/>
          </p:cNvSpPr>
          <p:nvPr>
            <p:ph type="title"/>
          </p:nvPr>
        </p:nvSpPr>
        <p:spPr>
          <a:xfrm>
            <a:off x="7860197" y="247483"/>
            <a:ext cx="3744416" cy="1156990"/>
          </a:xfrm>
        </p:spPr>
        <p:style>
          <a:lnRef idx="2">
            <a:schemeClr val="accent1"/>
          </a:lnRef>
          <a:fillRef idx="1">
            <a:schemeClr val="lt1"/>
          </a:fillRef>
          <a:effectRef idx="0">
            <a:schemeClr val="accent1"/>
          </a:effectRef>
          <a:fontRef idx="minor">
            <a:schemeClr val="dk1"/>
          </a:fontRef>
        </p:style>
        <p:txBody>
          <a:bodyPr>
            <a:noAutofit/>
          </a:bodyPr>
          <a:lstStyle/>
          <a:p>
            <a:r>
              <a:rPr lang="en-GB" sz="2800" b="1" dirty="0" err="1"/>
              <a:t>moderna</a:t>
            </a:r>
            <a:r>
              <a:rPr lang="en-GB" sz="2800" b="1" dirty="0"/>
              <a:t>	</a:t>
            </a:r>
            <a:r>
              <a:rPr lang="en-GB" sz="2800" b="1" dirty="0" err="1"/>
              <a:t>bonitas</a:t>
            </a:r>
            <a:r>
              <a:rPr lang="en-GB" sz="2800" b="1" dirty="0"/>
              <a:t/>
            </a:r>
            <a:br>
              <a:rPr lang="en-GB" sz="2800" b="1" dirty="0"/>
            </a:br>
            <a:r>
              <a:rPr lang="en-GB" sz="2800" b="1" dirty="0" err="1"/>
              <a:t>modernos</a:t>
            </a:r>
            <a:r>
              <a:rPr lang="en-GB" sz="2800" b="1" dirty="0"/>
              <a:t>	</a:t>
            </a:r>
            <a:r>
              <a:rPr lang="en-GB" sz="2800" b="1" dirty="0" err="1"/>
              <a:t>grande</a:t>
            </a:r>
            <a:endParaRPr lang="en-GB" sz="2800" b="1" dirty="0"/>
          </a:p>
        </p:txBody>
      </p:sp>
      <p:pic>
        <p:nvPicPr>
          <p:cNvPr id="4" name="Picture 3">
            <a:extLst>
              <a:ext uri="{FF2B5EF4-FFF2-40B4-BE49-F238E27FC236}">
                <a16:creationId xmlns:a16="http://schemas.microsoft.com/office/drawing/2014/main" xmlns="" id="{422E6F94-F632-4900-8019-6F15C2DD0BF7}"/>
              </a:ext>
            </a:extLst>
          </p:cNvPr>
          <p:cNvPicPr>
            <a:picLocks noChangeAspect="1"/>
          </p:cNvPicPr>
          <p:nvPr/>
        </p:nvPicPr>
        <p:blipFill rotWithShape="1">
          <a:blip r:embed="rId2"/>
          <a:srcRect l="3340" t="24789" r="34644" b="25838"/>
          <a:stretch/>
        </p:blipFill>
        <p:spPr>
          <a:xfrm>
            <a:off x="299357" y="265409"/>
            <a:ext cx="7560840" cy="3384376"/>
          </a:xfrm>
          <a:prstGeom prst="rect">
            <a:avLst/>
          </a:prstGeom>
        </p:spPr>
      </p:pic>
      <p:pic>
        <p:nvPicPr>
          <p:cNvPr id="5" name="Picture 4">
            <a:extLst>
              <a:ext uri="{FF2B5EF4-FFF2-40B4-BE49-F238E27FC236}">
                <a16:creationId xmlns:a16="http://schemas.microsoft.com/office/drawing/2014/main" xmlns="" id="{1DF831AF-9F0F-4425-B33E-CBE8B636CE6B}"/>
              </a:ext>
            </a:extLst>
          </p:cNvPr>
          <p:cNvPicPr>
            <a:picLocks noChangeAspect="1"/>
          </p:cNvPicPr>
          <p:nvPr/>
        </p:nvPicPr>
        <p:blipFill rotWithShape="1">
          <a:blip r:embed="rId3"/>
          <a:srcRect l="3931" t="21637" r="35235" b="23737"/>
          <a:stretch/>
        </p:blipFill>
        <p:spPr>
          <a:xfrm>
            <a:off x="4439816" y="2956125"/>
            <a:ext cx="7416824" cy="3744416"/>
          </a:xfrm>
          <a:prstGeom prst="rect">
            <a:avLst/>
          </a:prstGeom>
        </p:spPr>
      </p:pic>
      <p:sp>
        <p:nvSpPr>
          <p:cNvPr id="6" name="Title 1">
            <a:extLst>
              <a:ext uri="{FF2B5EF4-FFF2-40B4-BE49-F238E27FC236}">
                <a16:creationId xmlns:a16="http://schemas.microsoft.com/office/drawing/2014/main" xmlns="" id="{DA50007F-2AAB-44C8-8818-CB27D3828399}"/>
              </a:ext>
            </a:extLst>
          </p:cNvPr>
          <p:cNvSpPr txBox="1">
            <a:spLocks/>
          </p:cNvSpPr>
          <p:nvPr/>
        </p:nvSpPr>
        <p:spPr>
          <a:xfrm>
            <a:off x="695400" y="5606337"/>
            <a:ext cx="3744416" cy="115699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dirty="0" err="1"/>
              <a:t>antiguos</a:t>
            </a:r>
            <a:r>
              <a:rPr lang="en-GB" sz="2800" b="1" dirty="0"/>
              <a:t>	</a:t>
            </a:r>
            <a:r>
              <a:rPr lang="en-GB" sz="2800" b="1" dirty="0" err="1"/>
              <a:t>feas</a:t>
            </a:r>
            <a:r>
              <a:rPr lang="en-GB" sz="2800" b="1" dirty="0"/>
              <a:t/>
            </a:r>
            <a:br>
              <a:rPr lang="en-GB" sz="2800" b="1" dirty="0"/>
            </a:br>
            <a:r>
              <a:rPr lang="en-GB" sz="2800" b="1" dirty="0" err="1"/>
              <a:t>antigua</a:t>
            </a:r>
            <a:r>
              <a:rPr lang="en-GB" sz="2800" b="1" dirty="0"/>
              <a:t>	</a:t>
            </a:r>
            <a:r>
              <a:rPr lang="en-GB" sz="2800" b="1" dirty="0" err="1"/>
              <a:t>pequeño</a:t>
            </a:r>
            <a:endParaRPr lang="en-GB" sz="2800" b="1" dirty="0"/>
          </a:p>
        </p:txBody>
      </p:sp>
      <p:sp>
        <p:nvSpPr>
          <p:cNvPr id="3" name="TextBox 2"/>
          <p:cNvSpPr txBox="1"/>
          <p:nvPr/>
        </p:nvSpPr>
        <p:spPr>
          <a:xfrm>
            <a:off x="344376" y="3750898"/>
            <a:ext cx="3657600" cy="1754326"/>
          </a:xfrm>
          <a:prstGeom prst="rect">
            <a:avLst/>
          </a:prstGeom>
          <a:noFill/>
        </p:spPr>
        <p:txBody>
          <a:bodyPr wrap="square" rtlCol="0">
            <a:spAutoFit/>
          </a:bodyPr>
          <a:lstStyle/>
          <a:p>
            <a:r>
              <a:rPr lang="en-GB" dirty="0"/>
              <a:t>Fill in the gaps with the words from the boxes. Remember the adjectives need to agree with the noun. Look back at the table on the previous slide if you need a reminder of the endings. </a:t>
            </a:r>
          </a:p>
        </p:txBody>
      </p:sp>
    </p:spTree>
    <p:extLst>
      <p:ext uri="{BB962C8B-B14F-4D97-AF65-F5344CB8AC3E}">
        <p14:creationId xmlns:p14="http://schemas.microsoft.com/office/powerpoint/2010/main" val="323292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317" y="1220406"/>
            <a:ext cx="11862596" cy="3377351"/>
          </a:xfrm>
          <a:prstGeom prst="rect">
            <a:avLst/>
          </a:prstGeom>
        </p:spPr>
      </p:pic>
    </p:spTree>
    <p:extLst>
      <p:ext uri="{BB962C8B-B14F-4D97-AF65-F5344CB8AC3E}">
        <p14:creationId xmlns:p14="http://schemas.microsoft.com/office/powerpoint/2010/main" val="288822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3512" y="1342958"/>
            <a:ext cx="10237088" cy="2675251"/>
          </a:xfrm>
          <a:prstGeom prst="rect">
            <a:avLst/>
          </a:prstGeom>
        </p:spPr>
      </p:pic>
      <p:sp>
        <p:nvSpPr>
          <p:cNvPr id="4" name="Rectangle 3"/>
          <p:cNvSpPr/>
          <p:nvPr/>
        </p:nvSpPr>
        <p:spPr>
          <a:xfrm>
            <a:off x="325243" y="256435"/>
            <a:ext cx="1136850" cy="369332"/>
          </a:xfrm>
          <a:prstGeom prst="rect">
            <a:avLst/>
          </a:prstGeom>
        </p:spPr>
        <p:txBody>
          <a:bodyPr wrap="none">
            <a:spAutoFit/>
          </a:bodyPr>
          <a:lstStyle/>
          <a:p>
            <a:r>
              <a:rPr lang="en-GB" b="1" u="sng" dirty="0"/>
              <a:t>WEEK 4 – </a:t>
            </a:r>
          </a:p>
        </p:txBody>
      </p:sp>
      <p:sp>
        <p:nvSpPr>
          <p:cNvPr id="5" name="TextBox 4"/>
          <p:cNvSpPr txBox="1"/>
          <p:nvPr/>
        </p:nvSpPr>
        <p:spPr>
          <a:xfrm>
            <a:off x="142993" y="659000"/>
            <a:ext cx="6954591" cy="369332"/>
          </a:xfrm>
          <a:prstGeom prst="rect">
            <a:avLst/>
          </a:prstGeom>
          <a:noFill/>
        </p:spPr>
        <p:txBody>
          <a:bodyPr wrap="square" rtlCol="0">
            <a:spAutoFit/>
          </a:bodyPr>
          <a:lstStyle/>
          <a:p>
            <a:r>
              <a:rPr lang="en-GB" dirty="0"/>
              <a:t>Copy this vocab in to your book and spend some time trying to learn it.. </a:t>
            </a:r>
          </a:p>
        </p:txBody>
      </p:sp>
      <p:pic>
        <p:nvPicPr>
          <p:cNvPr id="6" name="Picture 5"/>
          <p:cNvPicPr>
            <a:picLocks noChangeAspect="1"/>
          </p:cNvPicPr>
          <p:nvPr/>
        </p:nvPicPr>
        <p:blipFill>
          <a:blip r:embed="rId3"/>
          <a:stretch>
            <a:fillRect/>
          </a:stretch>
        </p:blipFill>
        <p:spPr>
          <a:xfrm>
            <a:off x="573512" y="4577232"/>
            <a:ext cx="10237088" cy="1209838"/>
          </a:xfrm>
          <a:prstGeom prst="rect">
            <a:avLst/>
          </a:prstGeom>
        </p:spPr>
      </p:pic>
    </p:spTree>
    <p:extLst>
      <p:ext uri="{BB962C8B-B14F-4D97-AF65-F5344CB8AC3E}">
        <p14:creationId xmlns:p14="http://schemas.microsoft.com/office/powerpoint/2010/main" val="427805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7B95C-ADDB-4FEB-B3C4-6C07953BF43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E781D482-FC3F-4F58-9C90-D98C4543711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xmlns="" id="{137457E6-3231-47B6-9FFC-3696AAC21079}"/>
              </a:ext>
            </a:extLst>
          </p:cNvPr>
          <p:cNvPicPr>
            <a:picLocks noChangeAspect="1"/>
          </p:cNvPicPr>
          <p:nvPr/>
        </p:nvPicPr>
        <p:blipFill>
          <a:blip r:embed="rId2"/>
          <a:stretch>
            <a:fillRect/>
          </a:stretch>
        </p:blipFill>
        <p:spPr>
          <a:xfrm>
            <a:off x="0" y="-79376"/>
            <a:ext cx="10694504" cy="5836019"/>
          </a:xfrm>
          <a:prstGeom prst="rect">
            <a:avLst/>
          </a:prstGeom>
        </p:spPr>
      </p:pic>
      <p:pic>
        <p:nvPicPr>
          <p:cNvPr id="7" name="Picture 6">
            <a:extLst>
              <a:ext uri="{FF2B5EF4-FFF2-40B4-BE49-F238E27FC236}">
                <a16:creationId xmlns:a16="http://schemas.microsoft.com/office/drawing/2014/main" xmlns="" id="{C2B6FEAD-18DE-4F2E-A56C-FE716DC58CB3}"/>
              </a:ext>
            </a:extLst>
          </p:cNvPr>
          <p:cNvPicPr>
            <a:picLocks noChangeAspect="1"/>
          </p:cNvPicPr>
          <p:nvPr/>
        </p:nvPicPr>
        <p:blipFill rotWithShape="1">
          <a:blip r:embed="rId3"/>
          <a:srcRect t="42011"/>
          <a:stretch/>
        </p:blipFill>
        <p:spPr>
          <a:xfrm>
            <a:off x="4959522" y="5532030"/>
            <a:ext cx="3733904" cy="1445960"/>
          </a:xfrm>
          <a:prstGeom prst="rect">
            <a:avLst/>
          </a:prstGeom>
        </p:spPr>
      </p:pic>
      <p:pic>
        <p:nvPicPr>
          <p:cNvPr id="8" name="Picture 7">
            <a:extLst>
              <a:ext uri="{FF2B5EF4-FFF2-40B4-BE49-F238E27FC236}">
                <a16:creationId xmlns:a16="http://schemas.microsoft.com/office/drawing/2014/main" xmlns="" id="{1F20732B-C512-46A4-A008-B74544F400AB}"/>
              </a:ext>
            </a:extLst>
          </p:cNvPr>
          <p:cNvPicPr>
            <a:picLocks noChangeAspect="1"/>
          </p:cNvPicPr>
          <p:nvPr/>
        </p:nvPicPr>
        <p:blipFill rotWithShape="1">
          <a:blip r:embed="rId3"/>
          <a:srcRect b="53660"/>
          <a:stretch/>
        </p:blipFill>
        <p:spPr>
          <a:xfrm>
            <a:off x="838200" y="5532030"/>
            <a:ext cx="4224130" cy="1307204"/>
          </a:xfrm>
          <a:prstGeom prst="rect">
            <a:avLst/>
          </a:prstGeom>
        </p:spPr>
      </p:pic>
    </p:spTree>
    <p:extLst>
      <p:ext uri="{BB962C8B-B14F-4D97-AF65-F5344CB8AC3E}">
        <p14:creationId xmlns:p14="http://schemas.microsoft.com/office/powerpoint/2010/main" val="314591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1259" y="2419685"/>
            <a:ext cx="10820937" cy="2439767"/>
          </a:xfrm>
          <a:prstGeom prst="rect">
            <a:avLst/>
          </a:prstGeom>
        </p:spPr>
      </p:pic>
      <p:sp>
        <p:nvSpPr>
          <p:cNvPr id="5" name="TextBox 4"/>
          <p:cNvSpPr txBox="1"/>
          <p:nvPr/>
        </p:nvSpPr>
        <p:spPr>
          <a:xfrm>
            <a:off x="540913" y="1468192"/>
            <a:ext cx="9504609" cy="369332"/>
          </a:xfrm>
          <a:prstGeom prst="rect">
            <a:avLst/>
          </a:prstGeom>
          <a:noFill/>
        </p:spPr>
        <p:txBody>
          <a:bodyPr wrap="square" rtlCol="0">
            <a:spAutoFit/>
          </a:bodyPr>
          <a:lstStyle/>
          <a:p>
            <a:r>
              <a:rPr lang="en-GB" dirty="0"/>
              <a:t>Write sentences about what you do in each picture. Refer back to the vocab slide if you need to. </a:t>
            </a:r>
          </a:p>
        </p:txBody>
      </p:sp>
    </p:spTree>
    <p:extLst>
      <p:ext uri="{BB962C8B-B14F-4D97-AF65-F5344CB8AC3E}">
        <p14:creationId xmlns:p14="http://schemas.microsoft.com/office/powerpoint/2010/main" val="356391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2A8E478-46E6-4A08-9738-B25D6BEA73A6}"/>
              </a:ext>
            </a:extLst>
          </p:cNvPr>
          <p:cNvPicPr>
            <a:picLocks noChangeAspect="1"/>
          </p:cNvPicPr>
          <p:nvPr/>
        </p:nvPicPr>
        <p:blipFill>
          <a:blip r:embed="rId2"/>
          <a:stretch>
            <a:fillRect/>
          </a:stretch>
        </p:blipFill>
        <p:spPr>
          <a:xfrm>
            <a:off x="3087757" y="416380"/>
            <a:ext cx="4500758" cy="6156698"/>
          </a:xfrm>
          <a:prstGeom prst="rect">
            <a:avLst/>
          </a:prstGeom>
        </p:spPr>
      </p:pic>
    </p:spTree>
    <p:extLst>
      <p:ext uri="{BB962C8B-B14F-4D97-AF65-F5344CB8AC3E}">
        <p14:creationId xmlns:p14="http://schemas.microsoft.com/office/powerpoint/2010/main" val="281582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813D57F-2707-4DC7-B2DD-FC44563D0C4E}"/>
              </a:ext>
            </a:extLst>
          </p:cNvPr>
          <p:cNvPicPr>
            <a:picLocks noChangeAspect="1"/>
          </p:cNvPicPr>
          <p:nvPr/>
        </p:nvPicPr>
        <p:blipFill>
          <a:blip r:embed="rId4"/>
          <a:stretch>
            <a:fillRect/>
          </a:stretch>
        </p:blipFill>
        <p:spPr>
          <a:xfrm>
            <a:off x="-1" y="1490248"/>
            <a:ext cx="12155289" cy="3214274"/>
          </a:xfrm>
          <a:prstGeom prst="rect">
            <a:avLst/>
          </a:prstGeom>
        </p:spPr>
      </p:pic>
      <p:pic>
        <p:nvPicPr>
          <p:cNvPr id="3" name="8CE277A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9903" y="431709"/>
            <a:ext cx="609600" cy="609600"/>
          </a:xfrm>
          <a:prstGeom prst="rect">
            <a:avLst/>
          </a:prstGeom>
        </p:spPr>
      </p:pic>
      <p:sp>
        <p:nvSpPr>
          <p:cNvPr id="4" name="TextBox 3"/>
          <p:cNvSpPr txBox="1"/>
          <p:nvPr/>
        </p:nvSpPr>
        <p:spPr>
          <a:xfrm>
            <a:off x="7971655" y="1490248"/>
            <a:ext cx="991673" cy="923330"/>
          </a:xfrm>
          <a:prstGeom prst="rect">
            <a:avLst/>
          </a:prstGeom>
          <a:solidFill>
            <a:srgbClr val="EAF2FA"/>
          </a:solidFill>
        </p:spPr>
        <p:txBody>
          <a:bodyPr wrap="square" rtlCol="0">
            <a:spAutoFit/>
          </a:bodyPr>
          <a:lstStyle/>
          <a:p>
            <a:endParaRPr lang="en-GB" dirty="0"/>
          </a:p>
          <a:p>
            <a:endParaRPr lang="en-GB" dirty="0"/>
          </a:p>
          <a:p>
            <a:endParaRPr lang="en-GB" dirty="0"/>
          </a:p>
        </p:txBody>
      </p:sp>
    </p:spTree>
    <p:extLst>
      <p:ext uri="{BB962C8B-B14F-4D97-AF65-F5344CB8AC3E}">
        <p14:creationId xmlns:p14="http://schemas.microsoft.com/office/powerpoint/2010/main" val="1083646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6AC1A5C-5248-4A46-B180-9475F183DA9F}"/>
              </a:ext>
            </a:extLst>
          </p:cNvPr>
          <p:cNvPicPr>
            <a:picLocks noChangeAspect="1"/>
          </p:cNvPicPr>
          <p:nvPr/>
        </p:nvPicPr>
        <p:blipFill>
          <a:blip r:embed="rId2"/>
          <a:stretch>
            <a:fillRect/>
          </a:stretch>
        </p:blipFill>
        <p:spPr>
          <a:xfrm>
            <a:off x="1051063" y="-1"/>
            <a:ext cx="9961494" cy="6778675"/>
          </a:xfrm>
          <a:prstGeom prst="rect">
            <a:avLst/>
          </a:prstGeom>
        </p:spPr>
      </p:pic>
      <p:sp>
        <p:nvSpPr>
          <p:cNvPr id="3" name="TextBox 2"/>
          <p:cNvSpPr txBox="1"/>
          <p:nvPr/>
        </p:nvSpPr>
        <p:spPr>
          <a:xfrm>
            <a:off x="8422783" y="2498501"/>
            <a:ext cx="2240924" cy="1200329"/>
          </a:xfrm>
          <a:prstGeom prst="rect">
            <a:avLst/>
          </a:prstGeom>
          <a:noFill/>
        </p:spPr>
        <p:txBody>
          <a:bodyPr wrap="square" rtlCol="0">
            <a:spAutoFit/>
          </a:bodyPr>
          <a:lstStyle/>
          <a:p>
            <a:r>
              <a:rPr lang="en-GB" dirty="0"/>
              <a:t>Read the messages. Are these sentences true or false? V = true</a:t>
            </a:r>
          </a:p>
          <a:p>
            <a:r>
              <a:rPr lang="en-GB" dirty="0"/>
              <a:t>F=false</a:t>
            </a:r>
          </a:p>
        </p:txBody>
      </p:sp>
    </p:spTree>
    <p:extLst>
      <p:ext uri="{BB962C8B-B14F-4D97-AF65-F5344CB8AC3E}">
        <p14:creationId xmlns:p14="http://schemas.microsoft.com/office/powerpoint/2010/main" val="1150682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243" y="256435"/>
            <a:ext cx="1136850" cy="369332"/>
          </a:xfrm>
          <a:prstGeom prst="rect">
            <a:avLst/>
          </a:prstGeom>
        </p:spPr>
        <p:txBody>
          <a:bodyPr wrap="none">
            <a:spAutoFit/>
          </a:bodyPr>
          <a:lstStyle/>
          <a:p>
            <a:r>
              <a:rPr lang="en-GB" b="1" u="sng" dirty="0"/>
              <a:t>WEEK 5 – </a:t>
            </a:r>
          </a:p>
        </p:txBody>
      </p:sp>
      <p:sp>
        <p:nvSpPr>
          <p:cNvPr id="5" name="TextBox 4"/>
          <p:cNvSpPr txBox="1"/>
          <p:nvPr/>
        </p:nvSpPr>
        <p:spPr>
          <a:xfrm>
            <a:off x="325243" y="625767"/>
            <a:ext cx="9184517" cy="369332"/>
          </a:xfrm>
          <a:prstGeom prst="rect">
            <a:avLst/>
          </a:prstGeom>
          <a:noFill/>
        </p:spPr>
        <p:txBody>
          <a:bodyPr wrap="square" rtlCol="0">
            <a:spAutoFit/>
          </a:bodyPr>
          <a:lstStyle/>
          <a:p>
            <a:r>
              <a:rPr lang="en-GB" dirty="0"/>
              <a:t>There is no new vocabulary this week but work through the following tasks please </a:t>
            </a:r>
          </a:p>
        </p:txBody>
      </p:sp>
      <p:pic>
        <p:nvPicPr>
          <p:cNvPr id="2" name="Picture 1"/>
          <p:cNvPicPr>
            <a:picLocks noChangeAspect="1"/>
          </p:cNvPicPr>
          <p:nvPr/>
        </p:nvPicPr>
        <p:blipFill>
          <a:blip r:embed="rId2"/>
          <a:stretch>
            <a:fillRect/>
          </a:stretch>
        </p:blipFill>
        <p:spPr>
          <a:xfrm>
            <a:off x="559117" y="1364431"/>
            <a:ext cx="10439809" cy="4344596"/>
          </a:xfrm>
          <a:prstGeom prst="rect">
            <a:avLst/>
          </a:prstGeom>
        </p:spPr>
      </p:pic>
    </p:spTree>
    <p:extLst>
      <p:ext uri="{BB962C8B-B14F-4D97-AF65-F5344CB8AC3E}">
        <p14:creationId xmlns:p14="http://schemas.microsoft.com/office/powerpoint/2010/main" val="174285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5C2CEB5-7060-4E6C-84A6-1CC1897C5632}"/>
              </a:ext>
            </a:extLst>
          </p:cNvPr>
          <p:cNvPicPr>
            <a:picLocks noChangeAspect="1"/>
          </p:cNvPicPr>
          <p:nvPr/>
        </p:nvPicPr>
        <p:blipFill>
          <a:blip r:embed="rId2"/>
          <a:stretch>
            <a:fillRect/>
          </a:stretch>
        </p:blipFill>
        <p:spPr>
          <a:xfrm>
            <a:off x="508138" y="857249"/>
            <a:ext cx="11287018" cy="3781011"/>
          </a:xfrm>
          <a:prstGeom prst="rect">
            <a:avLst/>
          </a:prstGeom>
        </p:spPr>
      </p:pic>
    </p:spTree>
    <p:extLst>
      <p:ext uri="{BB962C8B-B14F-4D97-AF65-F5344CB8AC3E}">
        <p14:creationId xmlns:p14="http://schemas.microsoft.com/office/powerpoint/2010/main" val="73594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4408A6A-C79E-4A46-8C5E-4D4FADA73DD6}"/>
              </a:ext>
            </a:extLst>
          </p:cNvPr>
          <p:cNvPicPr>
            <a:picLocks noChangeAspect="1"/>
          </p:cNvPicPr>
          <p:nvPr/>
        </p:nvPicPr>
        <p:blipFill>
          <a:blip r:embed="rId2"/>
          <a:stretch>
            <a:fillRect/>
          </a:stretch>
        </p:blipFill>
        <p:spPr>
          <a:xfrm>
            <a:off x="166479" y="378515"/>
            <a:ext cx="11549261" cy="4697068"/>
          </a:xfrm>
          <a:prstGeom prst="rect">
            <a:avLst/>
          </a:prstGeom>
        </p:spPr>
      </p:pic>
    </p:spTree>
    <p:extLst>
      <p:ext uri="{BB962C8B-B14F-4D97-AF65-F5344CB8AC3E}">
        <p14:creationId xmlns:p14="http://schemas.microsoft.com/office/powerpoint/2010/main" val="279182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A39BDD6-EBB8-4E81-8CDF-2BDC47D38F74}"/>
              </a:ext>
            </a:extLst>
          </p:cNvPr>
          <p:cNvPicPr>
            <a:picLocks noChangeAspect="1"/>
          </p:cNvPicPr>
          <p:nvPr/>
        </p:nvPicPr>
        <p:blipFill>
          <a:blip r:embed="rId2"/>
          <a:stretch>
            <a:fillRect/>
          </a:stretch>
        </p:blipFill>
        <p:spPr>
          <a:xfrm>
            <a:off x="420963" y="103533"/>
            <a:ext cx="9969303" cy="6496050"/>
          </a:xfrm>
          <a:prstGeom prst="rect">
            <a:avLst/>
          </a:prstGeom>
        </p:spPr>
      </p:pic>
    </p:spTree>
    <p:extLst>
      <p:ext uri="{BB962C8B-B14F-4D97-AF65-F5344CB8AC3E}">
        <p14:creationId xmlns:p14="http://schemas.microsoft.com/office/powerpoint/2010/main" val="3320558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651" y="1244736"/>
            <a:ext cx="10668000" cy="1200329"/>
          </a:xfrm>
          <a:prstGeom prst="rect">
            <a:avLst/>
          </a:prstGeom>
        </p:spPr>
        <p:txBody>
          <a:bodyPr wrap="square">
            <a:spAutoFit/>
          </a:bodyPr>
          <a:lstStyle/>
          <a:p>
            <a:r>
              <a:rPr lang="en-GB" sz="2400" dirty="0"/>
              <a:t>This week is assessment week. Spend some time revising all of the vocab on these slides so far and the high frequency words below. Then email your teacher for the test papers. There are also revision activities on the next slide. </a:t>
            </a:r>
          </a:p>
        </p:txBody>
      </p:sp>
      <p:pic>
        <p:nvPicPr>
          <p:cNvPr id="4" name="Picture 3"/>
          <p:cNvPicPr>
            <a:picLocks noChangeAspect="1"/>
          </p:cNvPicPr>
          <p:nvPr/>
        </p:nvPicPr>
        <p:blipFill>
          <a:blip r:embed="rId2"/>
          <a:stretch>
            <a:fillRect/>
          </a:stretch>
        </p:blipFill>
        <p:spPr>
          <a:xfrm>
            <a:off x="799496" y="2785526"/>
            <a:ext cx="10479006" cy="2056930"/>
          </a:xfrm>
          <a:prstGeom prst="rect">
            <a:avLst/>
          </a:prstGeom>
        </p:spPr>
      </p:pic>
      <p:sp>
        <p:nvSpPr>
          <p:cNvPr id="5" name="Rectangle 4"/>
          <p:cNvSpPr/>
          <p:nvPr/>
        </p:nvSpPr>
        <p:spPr>
          <a:xfrm>
            <a:off x="257729" y="597051"/>
            <a:ext cx="1136850" cy="369332"/>
          </a:xfrm>
          <a:prstGeom prst="rect">
            <a:avLst/>
          </a:prstGeom>
        </p:spPr>
        <p:txBody>
          <a:bodyPr wrap="none">
            <a:spAutoFit/>
          </a:bodyPr>
          <a:lstStyle/>
          <a:p>
            <a:r>
              <a:rPr lang="en-GB" b="1" u="sng" dirty="0"/>
              <a:t>WEEK 6 – </a:t>
            </a:r>
          </a:p>
        </p:txBody>
      </p:sp>
    </p:spTree>
    <p:extLst>
      <p:ext uri="{BB962C8B-B14F-4D97-AF65-F5344CB8AC3E}">
        <p14:creationId xmlns:p14="http://schemas.microsoft.com/office/powerpoint/2010/main" val="12394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19378F-7308-4CD1-AC85-63B25CE02FA8}"/>
              </a:ext>
            </a:extLst>
          </p:cNvPr>
          <p:cNvPicPr>
            <a:picLocks noChangeAspect="1"/>
          </p:cNvPicPr>
          <p:nvPr/>
        </p:nvPicPr>
        <p:blipFill>
          <a:blip r:embed="rId2"/>
          <a:stretch>
            <a:fillRect/>
          </a:stretch>
        </p:blipFill>
        <p:spPr>
          <a:xfrm>
            <a:off x="785397" y="137284"/>
            <a:ext cx="10240412" cy="6670825"/>
          </a:xfrm>
          <a:prstGeom prst="rect">
            <a:avLst/>
          </a:prstGeom>
        </p:spPr>
      </p:pic>
    </p:spTree>
    <p:extLst>
      <p:ext uri="{BB962C8B-B14F-4D97-AF65-F5344CB8AC3E}">
        <p14:creationId xmlns:p14="http://schemas.microsoft.com/office/powerpoint/2010/main" val="2051045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33BE0D9-8CEC-496B-B589-8FB702E0196A}"/>
              </a:ext>
            </a:extLst>
          </p:cNvPr>
          <p:cNvPicPr>
            <a:picLocks noChangeAspect="1"/>
          </p:cNvPicPr>
          <p:nvPr/>
        </p:nvPicPr>
        <p:blipFill>
          <a:blip r:embed="rId2"/>
          <a:stretch>
            <a:fillRect/>
          </a:stretch>
        </p:blipFill>
        <p:spPr>
          <a:xfrm>
            <a:off x="572327" y="94215"/>
            <a:ext cx="10758281" cy="6770298"/>
          </a:xfrm>
          <a:prstGeom prst="rect">
            <a:avLst/>
          </a:prstGeom>
        </p:spPr>
      </p:pic>
    </p:spTree>
    <p:extLst>
      <p:ext uri="{BB962C8B-B14F-4D97-AF65-F5344CB8AC3E}">
        <p14:creationId xmlns:p14="http://schemas.microsoft.com/office/powerpoint/2010/main" val="351530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4676C60-E68F-46CB-88B8-AF15B8818559}"/>
              </a:ext>
            </a:extLst>
          </p:cNvPr>
          <p:cNvPicPr>
            <a:picLocks noChangeAspect="1"/>
          </p:cNvPicPr>
          <p:nvPr/>
        </p:nvPicPr>
        <p:blipFill>
          <a:blip r:embed="rId2"/>
          <a:stretch>
            <a:fillRect/>
          </a:stretch>
        </p:blipFill>
        <p:spPr>
          <a:xfrm>
            <a:off x="672340" y="230877"/>
            <a:ext cx="10512830" cy="5388045"/>
          </a:xfrm>
          <a:prstGeom prst="rect">
            <a:avLst/>
          </a:prstGeom>
        </p:spPr>
      </p:pic>
    </p:spTree>
    <p:extLst>
      <p:ext uri="{BB962C8B-B14F-4D97-AF65-F5344CB8AC3E}">
        <p14:creationId xmlns:p14="http://schemas.microsoft.com/office/powerpoint/2010/main" val="126512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243" y="256435"/>
            <a:ext cx="1136850" cy="369332"/>
          </a:xfrm>
          <a:prstGeom prst="rect">
            <a:avLst/>
          </a:prstGeom>
        </p:spPr>
        <p:txBody>
          <a:bodyPr wrap="none">
            <a:spAutoFit/>
          </a:bodyPr>
          <a:lstStyle/>
          <a:p>
            <a:r>
              <a:rPr lang="en-GB" b="1" u="sng" dirty="0"/>
              <a:t>WEEK 1 – </a:t>
            </a:r>
          </a:p>
        </p:txBody>
      </p:sp>
      <p:sp>
        <p:nvSpPr>
          <p:cNvPr id="3" name="TextBox 2"/>
          <p:cNvSpPr txBox="1"/>
          <p:nvPr/>
        </p:nvSpPr>
        <p:spPr>
          <a:xfrm>
            <a:off x="142993" y="659000"/>
            <a:ext cx="6954591" cy="369332"/>
          </a:xfrm>
          <a:prstGeom prst="rect">
            <a:avLst/>
          </a:prstGeom>
          <a:noFill/>
        </p:spPr>
        <p:txBody>
          <a:bodyPr wrap="square" rtlCol="0">
            <a:spAutoFit/>
          </a:bodyPr>
          <a:lstStyle/>
          <a:p>
            <a:r>
              <a:rPr lang="en-GB" dirty="0"/>
              <a:t>Copy this vocab in to your book and spend some time trying to learn it.. </a:t>
            </a:r>
          </a:p>
        </p:txBody>
      </p:sp>
      <p:pic>
        <p:nvPicPr>
          <p:cNvPr id="4" name="Picture 3"/>
          <p:cNvPicPr>
            <a:picLocks noChangeAspect="1"/>
          </p:cNvPicPr>
          <p:nvPr/>
        </p:nvPicPr>
        <p:blipFill>
          <a:blip r:embed="rId2"/>
          <a:stretch>
            <a:fillRect/>
          </a:stretch>
        </p:blipFill>
        <p:spPr>
          <a:xfrm>
            <a:off x="507574" y="1269976"/>
            <a:ext cx="10425757" cy="3123328"/>
          </a:xfrm>
          <a:prstGeom prst="rect">
            <a:avLst/>
          </a:prstGeom>
        </p:spPr>
      </p:pic>
      <p:pic>
        <p:nvPicPr>
          <p:cNvPr id="5" name="Picture 4"/>
          <p:cNvPicPr>
            <a:picLocks noChangeAspect="1"/>
          </p:cNvPicPr>
          <p:nvPr/>
        </p:nvPicPr>
        <p:blipFill>
          <a:blip r:embed="rId3"/>
          <a:stretch>
            <a:fillRect/>
          </a:stretch>
        </p:blipFill>
        <p:spPr>
          <a:xfrm>
            <a:off x="507574" y="4634949"/>
            <a:ext cx="10019026" cy="2006517"/>
          </a:xfrm>
          <a:prstGeom prst="rect">
            <a:avLst/>
          </a:prstGeom>
        </p:spPr>
      </p:pic>
    </p:spTree>
    <p:extLst>
      <p:ext uri="{BB962C8B-B14F-4D97-AF65-F5344CB8AC3E}">
        <p14:creationId xmlns:p14="http://schemas.microsoft.com/office/powerpoint/2010/main" val="674611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8FA548-7E67-4F02-8CFF-7F1B3D0083C2}"/>
              </a:ext>
            </a:extLst>
          </p:cNvPr>
          <p:cNvPicPr>
            <a:picLocks noChangeAspect="1"/>
          </p:cNvPicPr>
          <p:nvPr/>
        </p:nvPicPr>
        <p:blipFill>
          <a:blip r:embed="rId2"/>
          <a:stretch>
            <a:fillRect/>
          </a:stretch>
        </p:blipFill>
        <p:spPr>
          <a:xfrm>
            <a:off x="378722" y="180975"/>
            <a:ext cx="11140754" cy="5954782"/>
          </a:xfrm>
          <a:prstGeom prst="rect">
            <a:avLst/>
          </a:prstGeom>
        </p:spPr>
      </p:pic>
    </p:spTree>
    <p:extLst>
      <p:ext uri="{BB962C8B-B14F-4D97-AF65-F5344CB8AC3E}">
        <p14:creationId xmlns:p14="http://schemas.microsoft.com/office/powerpoint/2010/main" val="4101133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BF752FA-3C68-4E84-89C2-ED22C88A4B5B}"/>
              </a:ext>
            </a:extLst>
          </p:cNvPr>
          <p:cNvPicPr>
            <a:picLocks noChangeAspect="1"/>
          </p:cNvPicPr>
          <p:nvPr/>
        </p:nvPicPr>
        <p:blipFill>
          <a:blip r:embed="rId2"/>
          <a:stretch>
            <a:fillRect/>
          </a:stretch>
        </p:blipFill>
        <p:spPr>
          <a:xfrm>
            <a:off x="935934" y="1303267"/>
            <a:ext cx="9270861" cy="3056697"/>
          </a:xfrm>
          <a:prstGeom prst="rect">
            <a:avLst/>
          </a:prstGeom>
        </p:spPr>
      </p:pic>
    </p:spTree>
    <p:extLst>
      <p:ext uri="{BB962C8B-B14F-4D97-AF65-F5344CB8AC3E}">
        <p14:creationId xmlns:p14="http://schemas.microsoft.com/office/powerpoint/2010/main" val="887633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5667" y="2187355"/>
            <a:ext cx="7472653" cy="1200329"/>
          </a:xfrm>
          <a:prstGeom prst="rect">
            <a:avLst/>
          </a:prstGeom>
          <a:noFill/>
        </p:spPr>
        <p:txBody>
          <a:bodyPr wrap="square" rtlCol="0">
            <a:spAutoFit/>
          </a:bodyPr>
          <a:lstStyle/>
          <a:p>
            <a:r>
              <a:rPr lang="en-GB" sz="2400" dirty="0"/>
              <a:t>Project week. Research a Spanish speaking country of your choice. You could make a poster or </a:t>
            </a:r>
            <a:r>
              <a:rPr lang="en-GB" sz="2400" dirty="0" err="1"/>
              <a:t>powerpoint</a:t>
            </a:r>
            <a:r>
              <a:rPr lang="en-GB" sz="2400" dirty="0"/>
              <a:t> and show it to your teacher when you are back in school.</a:t>
            </a:r>
          </a:p>
        </p:txBody>
      </p:sp>
      <p:sp>
        <p:nvSpPr>
          <p:cNvPr id="4" name="TextBox 3"/>
          <p:cNvSpPr txBox="1"/>
          <p:nvPr/>
        </p:nvSpPr>
        <p:spPr>
          <a:xfrm>
            <a:off x="1583426" y="1144932"/>
            <a:ext cx="3839536" cy="369332"/>
          </a:xfrm>
          <a:prstGeom prst="rect">
            <a:avLst/>
          </a:prstGeom>
          <a:noFill/>
        </p:spPr>
        <p:txBody>
          <a:bodyPr wrap="square" rtlCol="0">
            <a:spAutoFit/>
          </a:bodyPr>
          <a:lstStyle/>
          <a:p>
            <a:r>
              <a:rPr lang="en-GB" b="1" u="sng" dirty="0"/>
              <a:t>WEEK 7 – </a:t>
            </a:r>
          </a:p>
        </p:txBody>
      </p:sp>
    </p:spTree>
    <p:extLst>
      <p:ext uri="{BB962C8B-B14F-4D97-AF65-F5344CB8AC3E}">
        <p14:creationId xmlns:p14="http://schemas.microsoft.com/office/powerpoint/2010/main" val="250354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66503"/>
            <a:ext cx="10515600" cy="4351338"/>
          </a:xfrm>
        </p:spPr>
        <p:txBody>
          <a:bodyPr>
            <a:normAutofit/>
          </a:bodyPr>
          <a:lstStyle/>
          <a:p>
            <a:r>
              <a:rPr lang="en-GB" sz="2400" dirty="0"/>
              <a:t>Write down the numbers 1-14 and match each picture with a letter from the yellow box. </a:t>
            </a:r>
          </a:p>
          <a:p>
            <a:pPr lvl="1"/>
            <a:r>
              <a:rPr lang="en-GB" dirty="0"/>
              <a:t>You just need to write the number and the letter, </a:t>
            </a:r>
            <a:r>
              <a:rPr lang="en-GB" b="1" dirty="0"/>
              <a:t>e.g. 1. b</a:t>
            </a:r>
          </a:p>
        </p:txBody>
      </p:sp>
      <p:pic>
        <p:nvPicPr>
          <p:cNvPr id="4" name="Picture 3"/>
          <p:cNvPicPr>
            <a:picLocks noChangeAspect="1"/>
          </p:cNvPicPr>
          <p:nvPr/>
        </p:nvPicPr>
        <p:blipFill>
          <a:blip r:embed="rId2"/>
          <a:stretch>
            <a:fillRect/>
          </a:stretch>
        </p:blipFill>
        <p:spPr>
          <a:xfrm>
            <a:off x="1191679" y="1828800"/>
            <a:ext cx="9317482" cy="5046514"/>
          </a:xfrm>
          <a:prstGeom prst="rect">
            <a:avLst/>
          </a:prstGeom>
        </p:spPr>
      </p:pic>
    </p:spTree>
    <p:extLst>
      <p:ext uri="{BB962C8B-B14F-4D97-AF65-F5344CB8AC3E}">
        <p14:creationId xmlns:p14="http://schemas.microsoft.com/office/powerpoint/2010/main" val="74251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66503"/>
            <a:ext cx="10515600" cy="4351338"/>
          </a:xfrm>
        </p:spPr>
        <p:txBody>
          <a:bodyPr>
            <a:normAutofit/>
          </a:bodyPr>
          <a:lstStyle/>
          <a:p>
            <a:r>
              <a:rPr lang="en-GB" sz="2400" dirty="0"/>
              <a:t>Write down the days of the week (in English) and write down what subjects they say they study on each of the days (just Monday-Friday). </a:t>
            </a:r>
          </a:p>
          <a:p>
            <a:pPr lvl="1"/>
            <a:r>
              <a:rPr lang="en-GB" sz="2000" dirty="0"/>
              <a:t>It says to use the numbers from the previous yellow box, but I think that it is easier just to write down the subject in English. </a:t>
            </a:r>
            <a:r>
              <a:rPr lang="en-GB" sz="2000" b="1" dirty="0"/>
              <a:t>E.g. Monday – Geography and English.</a:t>
            </a:r>
          </a:p>
        </p:txBody>
      </p:sp>
      <p:pic>
        <p:nvPicPr>
          <p:cNvPr id="5" name="Picture 4"/>
          <p:cNvPicPr>
            <a:picLocks noChangeAspect="1"/>
          </p:cNvPicPr>
          <p:nvPr/>
        </p:nvPicPr>
        <p:blipFill>
          <a:blip r:embed="rId2"/>
          <a:stretch>
            <a:fillRect/>
          </a:stretch>
        </p:blipFill>
        <p:spPr>
          <a:xfrm>
            <a:off x="186714" y="2390439"/>
            <a:ext cx="12005286" cy="3327781"/>
          </a:xfrm>
          <a:prstGeom prst="rect">
            <a:avLst/>
          </a:prstGeom>
        </p:spPr>
      </p:pic>
    </p:spTree>
    <p:extLst>
      <p:ext uri="{BB962C8B-B14F-4D97-AF65-F5344CB8AC3E}">
        <p14:creationId xmlns:p14="http://schemas.microsoft.com/office/powerpoint/2010/main" val="7492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542785"/>
            <a:ext cx="8533327" cy="1035289"/>
          </a:xfrm>
        </p:spPr>
        <p:txBody>
          <a:bodyPr>
            <a:normAutofit/>
          </a:bodyPr>
          <a:lstStyle/>
          <a:p>
            <a:r>
              <a:rPr lang="en-GB" sz="3000" dirty="0"/>
              <a:t>Make a note of this grammar rule:</a:t>
            </a:r>
          </a:p>
        </p:txBody>
      </p:sp>
      <p:pic>
        <p:nvPicPr>
          <p:cNvPr id="4" name="Picture 3"/>
          <p:cNvPicPr>
            <a:picLocks noChangeAspect="1"/>
          </p:cNvPicPr>
          <p:nvPr/>
        </p:nvPicPr>
        <p:blipFill>
          <a:blip r:embed="rId2"/>
          <a:stretch>
            <a:fillRect/>
          </a:stretch>
        </p:blipFill>
        <p:spPr>
          <a:xfrm>
            <a:off x="5909021" y="129271"/>
            <a:ext cx="3934562" cy="3314058"/>
          </a:xfrm>
          <a:prstGeom prst="rect">
            <a:avLst/>
          </a:prstGeom>
        </p:spPr>
      </p:pic>
      <p:pic>
        <p:nvPicPr>
          <p:cNvPr id="5" name="Picture 4"/>
          <p:cNvPicPr>
            <a:picLocks noChangeAspect="1"/>
          </p:cNvPicPr>
          <p:nvPr/>
        </p:nvPicPr>
        <p:blipFill>
          <a:blip r:embed="rId3"/>
          <a:stretch>
            <a:fillRect/>
          </a:stretch>
        </p:blipFill>
        <p:spPr>
          <a:xfrm>
            <a:off x="2440143" y="3510797"/>
            <a:ext cx="9073570" cy="2882578"/>
          </a:xfrm>
          <a:prstGeom prst="rect">
            <a:avLst/>
          </a:prstGeom>
        </p:spPr>
      </p:pic>
      <p:sp>
        <p:nvSpPr>
          <p:cNvPr id="6" name="Oval 5"/>
          <p:cNvSpPr/>
          <p:nvPr/>
        </p:nvSpPr>
        <p:spPr>
          <a:xfrm>
            <a:off x="6310648" y="4031087"/>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712299" y="4282225"/>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570631" y="4919438"/>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31604" y="5389516"/>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86905" y="5726056"/>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520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a:normAutofit/>
          </a:bodyPr>
          <a:lstStyle/>
          <a:p>
            <a:r>
              <a:rPr lang="en-GB" sz="2400" b="1" u="sng" dirty="0"/>
              <a:t>Design your dream timetable (in Spanish!) – Copy this grid down and fill it in.</a:t>
            </a:r>
          </a:p>
        </p:txBody>
      </p:sp>
      <p:graphicFrame>
        <p:nvGraphicFramePr>
          <p:cNvPr id="4" name="Content Placeholder 3"/>
          <p:cNvGraphicFramePr>
            <a:graphicFrameLocks noGrp="1"/>
          </p:cNvGraphicFramePr>
          <p:nvPr>
            <p:ph idx="1"/>
            <p:extLst/>
          </p:nvPr>
        </p:nvGraphicFramePr>
        <p:xfrm>
          <a:off x="271529" y="1134581"/>
          <a:ext cx="9486363" cy="5171194"/>
        </p:xfrm>
        <a:graphic>
          <a:graphicData uri="http://schemas.openxmlformats.org/drawingml/2006/table">
            <a:tbl>
              <a:tblPr firstRow="1" bandRow="1">
                <a:tableStyleId>{5C22544A-7EE6-4342-B048-85BDC9FD1C3A}</a:tableStyleId>
              </a:tblPr>
              <a:tblGrid>
                <a:gridCol w="723363">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gridCol w="1752600">
                  <a:extLst>
                    <a:ext uri="{9D8B030D-6E8A-4147-A177-3AD203B41FA5}">
                      <a16:colId xmlns:a16="http://schemas.microsoft.com/office/drawing/2014/main" xmlns="" val="20005"/>
                    </a:ext>
                  </a:extLst>
                </a:gridCol>
              </a:tblGrid>
              <a:tr h="555862">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chemeClr val="tx1"/>
                          </a:solidFill>
                        </a:rPr>
                        <a:t>Lunes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err="1">
                          <a:solidFill>
                            <a:schemeClr val="tx1"/>
                          </a:solidFill>
                        </a:rPr>
                        <a:t>Martes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err="1">
                          <a:solidFill>
                            <a:schemeClr val="tx1"/>
                          </a:solidFill>
                        </a:rPr>
                        <a:t>Miércoles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err="1">
                          <a:solidFill>
                            <a:schemeClr val="tx1"/>
                          </a:solidFill>
                        </a:rPr>
                        <a:t>Jueves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chemeClr val="tx1"/>
                          </a:solidFill>
                        </a:rPr>
                        <a:t>Viernes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55862">
                <a:tc>
                  <a:txBody>
                    <a:bodyPr/>
                    <a:lstStyle/>
                    <a:p>
                      <a:r>
                        <a:rPr lang="en-GB" b="1" dirty="0">
                          <a:solidFill>
                            <a:schemeClr val="tx1"/>
                          </a:solidFill>
                        </a:rPr>
                        <a:t>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55862">
                <a:tc>
                  <a:txBody>
                    <a:bodyPr/>
                    <a:lstStyle/>
                    <a:p>
                      <a:r>
                        <a:rPr lang="en-GB" b="1" dirty="0">
                          <a:solidFill>
                            <a:schemeClr val="tx1"/>
                          </a:solidFill>
                        </a:rPr>
                        <a:t>P2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89183">
                <a:tc>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solidFill>
                            <a:schemeClr val="tx1"/>
                          </a:solidFill>
                        </a:rPr>
                        <a:t>RECREO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RECREO</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RECREO</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RECREO</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RECREO</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55862">
                <a:tc>
                  <a:txBody>
                    <a:bodyPr/>
                    <a:lstStyle/>
                    <a:p>
                      <a:r>
                        <a:rPr lang="en-GB" b="1" dirty="0">
                          <a:solidFill>
                            <a:schemeClr val="tx1"/>
                          </a:solidFill>
                        </a:rPr>
                        <a:t>P3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55862">
                <a:tc>
                  <a:txBody>
                    <a:bodyPr/>
                    <a:lstStyle/>
                    <a:p>
                      <a:r>
                        <a:rPr lang="en-GB" b="1" dirty="0">
                          <a:solidFill>
                            <a:schemeClr val="tx1"/>
                          </a:solidFill>
                        </a:rPr>
                        <a:t>P4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89183">
                <a:tc>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55862">
                <a:tc>
                  <a:txBody>
                    <a:bodyPr/>
                    <a:lstStyle/>
                    <a:p>
                      <a:r>
                        <a:rPr lang="en-GB" b="1" dirty="0">
                          <a:solidFill>
                            <a:schemeClr val="tx1"/>
                          </a:solidFill>
                        </a:rPr>
                        <a:t>P5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55862">
                <a:tc>
                  <a:txBody>
                    <a:bodyPr/>
                    <a:lstStyle/>
                    <a:p>
                      <a:r>
                        <a:rPr lang="en-GB" b="1" dirty="0">
                          <a:solidFill>
                            <a:schemeClr val="tx1"/>
                          </a:solidFill>
                        </a:rPr>
                        <a:t>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pic>
        <p:nvPicPr>
          <p:cNvPr id="5" name="Picture 4"/>
          <p:cNvPicPr>
            <a:picLocks noChangeAspect="1"/>
          </p:cNvPicPr>
          <p:nvPr/>
        </p:nvPicPr>
        <p:blipFill>
          <a:blip r:embed="rId2"/>
          <a:stretch>
            <a:fillRect/>
          </a:stretch>
        </p:blipFill>
        <p:spPr>
          <a:xfrm>
            <a:off x="9757892" y="940157"/>
            <a:ext cx="2434108" cy="4240059"/>
          </a:xfrm>
          <a:prstGeom prst="rect">
            <a:avLst/>
          </a:prstGeom>
        </p:spPr>
      </p:pic>
    </p:spTree>
    <p:extLst>
      <p:ext uri="{BB962C8B-B14F-4D97-AF65-F5344CB8AC3E}">
        <p14:creationId xmlns:p14="http://schemas.microsoft.com/office/powerpoint/2010/main" val="309240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243" y="256435"/>
            <a:ext cx="1136850" cy="369332"/>
          </a:xfrm>
          <a:prstGeom prst="rect">
            <a:avLst/>
          </a:prstGeom>
        </p:spPr>
        <p:txBody>
          <a:bodyPr wrap="none">
            <a:spAutoFit/>
          </a:bodyPr>
          <a:lstStyle/>
          <a:p>
            <a:r>
              <a:rPr lang="en-GB" b="1" u="sng" dirty="0"/>
              <a:t>WEEK 2 – </a:t>
            </a:r>
          </a:p>
        </p:txBody>
      </p:sp>
      <p:sp>
        <p:nvSpPr>
          <p:cNvPr id="4" name="TextBox 3"/>
          <p:cNvSpPr txBox="1"/>
          <p:nvPr/>
        </p:nvSpPr>
        <p:spPr>
          <a:xfrm>
            <a:off x="142993" y="659000"/>
            <a:ext cx="6954591" cy="369332"/>
          </a:xfrm>
          <a:prstGeom prst="rect">
            <a:avLst/>
          </a:prstGeom>
          <a:noFill/>
        </p:spPr>
        <p:txBody>
          <a:bodyPr wrap="square" rtlCol="0">
            <a:spAutoFit/>
          </a:bodyPr>
          <a:lstStyle/>
          <a:p>
            <a:r>
              <a:rPr lang="en-GB" dirty="0"/>
              <a:t>Copy this vocab in to your book and spend some time trying to learn it.. </a:t>
            </a:r>
          </a:p>
        </p:txBody>
      </p:sp>
      <p:pic>
        <p:nvPicPr>
          <p:cNvPr id="5" name="Picture 4"/>
          <p:cNvPicPr>
            <a:picLocks noChangeAspect="1"/>
          </p:cNvPicPr>
          <p:nvPr/>
        </p:nvPicPr>
        <p:blipFill>
          <a:blip r:embed="rId2"/>
          <a:stretch>
            <a:fillRect/>
          </a:stretch>
        </p:blipFill>
        <p:spPr>
          <a:xfrm>
            <a:off x="425389" y="1061565"/>
            <a:ext cx="9833950" cy="3114340"/>
          </a:xfrm>
          <a:prstGeom prst="rect">
            <a:avLst/>
          </a:prstGeom>
        </p:spPr>
      </p:pic>
      <p:pic>
        <p:nvPicPr>
          <p:cNvPr id="6" name="Picture 5"/>
          <p:cNvPicPr>
            <a:picLocks noChangeAspect="1"/>
          </p:cNvPicPr>
          <p:nvPr/>
        </p:nvPicPr>
        <p:blipFill>
          <a:blip r:embed="rId3"/>
          <a:stretch>
            <a:fillRect/>
          </a:stretch>
        </p:blipFill>
        <p:spPr>
          <a:xfrm>
            <a:off x="529761" y="4467694"/>
            <a:ext cx="9729578" cy="1559821"/>
          </a:xfrm>
          <a:prstGeom prst="rect">
            <a:avLst/>
          </a:prstGeom>
        </p:spPr>
      </p:pic>
    </p:spTree>
    <p:extLst>
      <p:ext uri="{BB962C8B-B14F-4D97-AF65-F5344CB8AC3E}">
        <p14:creationId xmlns:p14="http://schemas.microsoft.com/office/powerpoint/2010/main" val="252112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095" y="512580"/>
            <a:ext cx="11230378" cy="4351338"/>
          </a:xfrm>
        </p:spPr>
        <p:txBody>
          <a:bodyPr>
            <a:normAutofit/>
          </a:bodyPr>
          <a:lstStyle/>
          <a:p>
            <a:pPr marL="0" indent="0">
              <a:buNone/>
            </a:pPr>
            <a:r>
              <a:rPr lang="en-GB" sz="2400" u="sng" dirty="0"/>
              <a:t>Read the following and make notes:        LAS OPINIONES</a:t>
            </a:r>
          </a:p>
          <a:p>
            <a:r>
              <a:rPr lang="en-GB" sz="2400" dirty="0"/>
              <a:t>We use ‘me </a:t>
            </a:r>
            <a:r>
              <a:rPr lang="en-GB" sz="2400" dirty="0" err="1"/>
              <a:t>gusta</a:t>
            </a:r>
            <a:r>
              <a:rPr lang="en-GB" sz="2400" dirty="0"/>
              <a:t>’ / ‘me </a:t>
            </a:r>
            <a:r>
              <a:rPr lang="en-GB" sz="2400" dirty="0" err="1"/>
              <a:t>encanta</a:t>
            </a:r>
            <a:r>
              <a:rPr lang="en-GB" sz="2400" dirty="0"/>
              <a:t>’ for singular subjects. i.e. el </a:t>
            </a:r>
            <a:r>
              <a:rPr lang="en-GB" sz="2400" dirty="0" err="1"/>
              <a:t>dibujo</a:t>
            </a:r>
            <a:r>
              <a:rPr lang="en-GB" sz="2400" dirty="0"/>
              <a:t> / la </a:t>
            </a:r>
            <a:r>
              <a:rPr lang="en-GB" sz="2400" dirty="0" err="1"/>
              <a:t>geografía</a:t>
            </a:r>
            <a:r>
              <a:rPr lang="en-GB" sz="2400" dirty="0"/>
              <a:t>.</a:t>
            </a:r>
          </a:p>
          <a:p>
            <a:r>
              <a:rPr lang="en-GB" sz="2400" dirty="0"/>
              <a:t>We use ‘me </a:t>
            </a:r>
            <a:r>
              <a:rPr lang="en-GB" sz="2400" dirty="0" err="1"/>
              <a:t>gusta</a:t>
            </a:r>
            <a:r>
              <a:rPr lang="en-GB" sz="2400" b="1" dirty="0" err="1"/>
              <a:t>n</a:t>
            </a:r>
            <a:r>
              <a:rPr lang="en-GB" sz="2400" dirty="0"/>
              <a:t>’ / ‘me </a:t>
            </a:r>
            <a:r>
              <a:rPr lang="en-GB" sz="2400" dirty="0" err="1"/>
              <a:t>encanta</a:t>
            </a:r>
            <a:r>
              <a:rPr lang="en-GB" sz="2400" b="1" dirty="0" err="1"/>
              <a:t>n</a:t>
            </a:r>
            <a:r>
              <a:rPr lang="en-GB" sz="2400" dirty="0"/>
              <a:t>’ for plural subjects. </a:t>
            </a:r>
            <a:r>
              <a:rPr lang="en-GB" sz="2400" dirty="0" err="1"/>
              <a:t>i.e</a:t>
            </a:r>
            <a:r>
              <a:rPr lang="en-GB" sz="2400" dirty="0"/>
              <a:t> las </a:t>
            </a:r>
            <a:r>
              <a:rPr lang="en-GB" sz="2400" dirty="0" err="1"/>
              <a:t>ciencias</a:t>
            </a:r>
            <a:r>
              <a:rPr lang="en-GB" sz="2400" dirty="0"/>
              <a:t> / las </a:t>
            </a:r>
            <a:r>
              <a:rPr lang="en-GB" sz="2400" dirty="0" err="1"/>
              <a:t>matemáticas</a:t>
            </a:r>
            <a:r>
              <a:rPr lang="en-GB" sz="2400" dirty="0"/>
              <a:t>.</a:t>
            </a:r>
          </a:p>
          <a:p>
            <a:pPr lvl="1"/>
            <a:endParaRPr lang="en-GB" dirty="0"/>
          </a:p>
          <a:p>
            <a:pPr lvl="1"/>
            <a:r>
              <a:rPr lang="en-GB" dirty="0"/>
              <a:t>This is the same when you ask the question ‘do you like?’ – ‘</a:t>
            </a:r>
            <a:r>
              <a:rPr lang="en-GB" dirty="0" err="1"/>
              <a:t>te</a:t>
            </a:r>
            <a:r>
              <a:rPr lang="en-GB" dirty="0"/>
              <a:t> </a:t>
            </a:r>
            <a:r>
              <a:rPr lang="en-GB" dirty="0" err="1"/>
              <a:t>gusta</a:t>
            </a:r>
            <a:r>
              <a:rPr lang="en-GB" dirty="0"/>
              <a:t>?’ / ‘</a:t>
            </a:r>
            <a:r>
              <a:rPr lang="en-GB" dirty="0" err="1"/>
              <a:t>te</a:t>
            </a:r>
            <a:r>
              <a:rPr lang="en-GB" dirty="0"/>
              <a:t> </a:t>
            </a:r>
            <a:r>
              <a:rPr lang="en-GB" dirty="0" err="1"/>
              <a:t>gustan</a:t>
            </a:r>
            <a:r>
              <a:rPr lang="en-GB" dirty="0"/>
              <a:t>’</a:t>
            </a:r>
          </a:p>
        </p:txBody>
      </p:sp>
      <p:pic>
        <p:nvPicPr>
          <p:cNvPr id="4" name="Picture 3"/>
          <p:cNvPicPr>
            <a:picLocks noChangeAspect="1"/>
          </p:cNvPicPr>
          <p:nvPr/>
        </p:nvPicPr>
        <p:blipFill>
          <a:blip r:embed="rId2"/>
          <a:stretch>
            <a:fillRect/>
          </a:stretch>
        </p:blipFill>
        <p:spPr>
          <a:xfrm>
            <a:off x="313384" y="3407534"/>
            <a:ext cx="12076050" cy="3271234"/>
          </a:xfrm>
          <a:prstGeom prst="rect">
            <a:avLst/>
          </a:prstGeom>
        </p:spPr>
      </p:pic>
      <p:sp>
        <p:nvSpPr>
          <p:cNvPr id="5" name="Oval 4"/>
          <p:cNvSpPr/>
          <p:nvPr/>
        </p:nvSpPr>
        <p:spPr>
          <a:xfrm>
            <a:off x="824247" y="4038598"/>
            <a:ext cx="1635617" cy="669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34095" y="5719827"/>
            <a:ext cx="1635617" cy="669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973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747</Words>
  <Application>Microsoft Office PowerPoint</Application>
  <PresentationFormat>Widescreen</PresentationFormat>
  <Paragraphs>71</Paragraphs>
  <Slides>32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Make a note of this grammar rule:</vt:lpstr>
      <vt:lpstr>Design your dream timetable (in Spanish!) – Copy this grid down and fill it in.</vt:lpstr>
      <vt:lpstr>PowerPoint Presentation</vt:lpstr>
      <vt:lpstr>PowerPoint Presentation</vt:lpstr>
      <vt:lpstr>PowerPoint Presentation</vt:lpstr>
      <vt:lpstr>Read the texts. Write the numbers of the 4 correct phrases.</vt:lpstr>
      <vt:lpstr>PowerPoint Presentation</vt:lpstr>
      <vt:lpstr>PowerPoint Presentation</vt:lpstr>
      <vt:lpstr>PowerPoint Presentation</vt:lpstr>
      <vt:lpstr>moderna bonitas modernos grande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26</cp:revision>
  <dcterms:created xsi:type="dcterms:W3CDTF">2021-09-01T11:16:35Z</dcterms:created>
  <dcterms:modified xsi:type="dcterms:W3CDTF">2023-01-19T11:17:04Z</dcterms:modified>
</cp:coreProperties>
</file>