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1" r:id="rId2"/>
    <p:sldId id="262" r:id="rId3"/>
    <p:sldId id="257" r:id="rId4"/>
    <p:sldId id="266" r:id="rId5"/>
    <p:sldId id="267" r:id="rId6"/>
    <p:sldId id="268" r:id="rId7"/>
    <p:sldId id="269" r:id="rId8"/>
    <p:sldId id="263" r:id="rId9"/>
    <p:sldId id="272" r:id="rId10"/>
    <p:sldId id="273" r:id="rId11"/>
    <p:sldId id="270" r:id="rId12"/>
    <p:sldId id="271" r:id="rId13"/>
    <p:sldId id="258" r:id="rId14"/>
    <p:sldId id="274" r:id="rId15"/>
    <p:sldId id="275" r:id="rId16"/>
    <p:sldId id="259" r:id="rId17"/>
    <p:sldId id="276" r:id="rId18"/>
    <p:sldId id="277" r:id="rId19"/>
    <p:sldId id="278" r:id="rId20"/>
    <p:sldId id="260" r:id="rId21"/>
    <p:sldId id="279" r:id="rId22"/>
    <p:sldId id="280" r:id="rId23"/>
    <p:sldId id="281" r:id="rId24"/>
    <p:sldId id="282" r:id="rId25"/>
    <p:sldId id="265" r:id="rId26"/>
    <p:sldId id="288" r:id="rId27"/>
    <p:sldId id="289" r:id="rId28"/>
    <p:sldId id="290" r:id="rId29"/>
    <p:sldId id="264" r:id="rId30"/>
    <p:sldId id="283" r:id="rId31"/>
    <p:sldId id="284" r:id="rId32"/>
    <p:sldId id="285" r:id="rId33"/>
    <p:sldId id="286"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8D36B9-0A28-434D-BA19-428386CF093B}" type="datetimeFigureOut">
              <a:rPr lang="en-GB" smtClean="0"/>
              <a:t>19/01/2023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AE9BA2-AF7A-45B8-8BCD-71427EAE8280}" type="slidenum">
              <a:rPr lang="en-GB" smtClean="0"/>
              <a:t>‹#›</a:t>
            </a:fld>
            <a:endParaRPr lang="en-GB"/>
          </a:p>
        </p:txBody>
      </p:sp>
    </p:spTree>
    <p:extLst>
      <p:ext uri="{BB962C8B-B14F-4D97-AF65-F5344CB8AC3E}">
        <p14:creationId xmlns:p14="http://schemas.microsoft.com/office/powerpoint/2010/main" val="186033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AE9BA2-AF7A-45B8-8BCD-71427EAE8280}" type="slidenum">
              <a:rPr lang="en-GB" smtClean="0"/>
              <a:t>17</a:t>
            </a:fld>
            <a:endParaRPr lang="en-GB"/>
          </a:p>
        </p:txBody>
      </p:sp>
    </p:spTree>
    <p:extLst>
      <p:ext uri="{BB962C8B-B14F-4D97-AF65-F5344CB8AC3E}">
        <p14:creationId xmlns:p14="http://schemas.microsoft.com/office/powerpoint/2010/main" val="2679926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0.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0.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0.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740307"/>
          </a:xfrm>
          <a:prstGeom prst="rect">
            <a:avLst/>
          </a:prstGeom>
        </p:spPr>
        <p:txBody>
          <a:bodyPr wrap="square">
            <a:spAutoFit/>
          </a:bodyPr>
          <a:lstStyle/>
          <a:p>
            <a:r>
              <a:rPr lang="en-GB" sz="2400" b="1" u="sng" dirty="0" smtClean="0">
                <a:effectLst/>
                <a:latin typeface="Calibri" panose="020F0502020204030204" pitchFamily="34" charset="0"/>
                <a:ea typeface="Calibri" panose="020F0502020204030204" pitchFamily="34" charset="0"/>
                <a:cs typeface="Times New Roman" panose="02020603050405020304" pitchFamily="18" charset="0"/>
              </a:rPr>
              <a:t>Year 8 German TERM </a:t>
            </a:r>
            <a:r>
              <a:rPr lang="en-GB" sz="2400" b="1" u="sng" dirty="0">
                <a:latin typeface="Calibri" panose="020F0502020204030204" pitchFamily="34" charset="0"/>
                <a:ea typeface="Calibri" panose="020F0502020204030204" pitchFamily="34" charset="0"/>
                <a:cs typeface="Times New Roman" panose="02020603050405020304" pitchFamily="18" charset="0"/>
              </a:rPr>
              <a:t>3</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cs typeface="Times New Roman" panose="02020603050405020304" pitchFamily="18" charset="0"/>
              </a:rPr>
              <a:t>Echo 1 textbook, chapter 5</a:t>
            </a: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r>
              <a:rPr lang="en-GB" sz="2400" b="1" dirty="0">
                <a:latin typeface="Calibri" panose="020F0502020204030204" pitchFamily="34" charset="0"/>
                <a:cs typeface="Times New Roman" panose="02020603050405020304" pitchFamily="18" charset="0"/>
              </a:rPr>
              <a:t>It should also be written in their orange </a:t>
            </a:r>
            <a:r>
              <a:rPr lang="en-GB" sz="2400" b="1" dirty="0" smtClean="0">
                <a:latin typeface="Calibri" panose="020F0502020204030204" pitchFamily="34" charset="0"/>
                <a:cs typeface="Times New Roman" panose="02020603050405020304" pitchFamily="18" charset="0"/>
              </a:rPr>
              <a:t>book. There </a:t>
            </a:r>
            <a:r>
              <a:rPr lang="en-GB" sz="2400" b="1" dirty="0">
                <a:latin typeface="Calibri" panose="020F0502020204030204" pitchFamily="34" charset="0"/>
                <a:cs typeface="Times New Roman" panose="02020603050405020304" pitchFamily="18" charset="0"/>
              </a:rPr>
              <a:t>are also a few tasks to complete. </a:t>
            </a:r>
            <a:r>
              <a:rPr lang="en-GB" sz="2400" b="1" dirty="0" smtClean="0">
                <a:latin typeface="Calibri" panose="020F0502020204030204" pitchFamily="34" charset="0"/>
                <a:cs typeface="Times New Roman" panose="02020603050405020304" pitchFamily="18" charset="0"/>
              </a:rPr>
              <a:t>A </a:t>
            </a:r>
            <a:r>
              <a:rPr lang="en-GB" sz="2400" b="1" dirty="0">
                <a:latin typeface="Calibri" panose="020F0502020204030204" pitchFamily="34" charset="0"/>
                <a:cs typeface="Times New Roman" panose="02020603050405020304" pitchFamily="18" charset="0"/>
              </a:rPr>
              <a:t>plan for the term is on the next slide.</a:t>
            </a:r>
            <a:endParaRPr lang="en-GB" sz="2400" b="1" dirty="0" smtClean="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Pupils can also revise vocabulary on </a:t>
            </a:r>
            <a:r>
              <a:rPr lang="en-GB" sz="2400" b="1" dirty="0" err="1" smtClean="0">
                <a:latin typeface="Calibri" panose="020F0502020204030204" pitchFamily="34" charset="0"/>
                <a:cs typeface="Times New Roman" panose="02020603050405020304" pitchFamily="18" charset="0"/>
              </a:rPr>
              <a:t>Linguascope</a:t>
            </a:r>
            <a:r>
              <a:rPr lang="en-GB" sz="2400" b="1" dirty="0" smtClean="0">
                <a:latin typeface="Calibri" panose="020F0502020204030204" pitchFamily="34" charset="0"/>
                <a:cs typeface="Times New Roman" panose="02020603050405020304" pitchFamily="18" charset="0"/>
              </a:rPr>
              <a:t>- </a:t>
            </a:r>
          </a:p>
          <a:p>
            <a:r>
              <a:rPr lang="en-GB" sz="2400" b="1" dirty="0" smtClean="0">
                <a:latin typeface="Calibri" panose="020F0502020204030204" pitchFamily="34" charset="0"/>
                <a:cs typeface="Times New Roman" panose="02020603050405020304" pitchFamily="18" charset="0"/>
              </a:rPr>
              <a:t>Username is </a:t>
            </a:r>
            <a:r>
              <a:rPr lang="en-GB" sz="2400" b="1" dirty="0" err="1" smtClean="0">
                <a:latin typeface="Calibri" panose="020F0502020204030204" pitchFamily="34" charset="0"/>
                <a:cs typeface="Times New Roman" panose="02020603050405020304" pitchFamily="18" charset="0"/>
              </a:rPr>
              <a:t>kingshill</a:t>
            </a:r>
            <a:r>
              <a:rPr lang="en-GB" sz="2400" b="1" dirty="0" smtClean="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smtClean="0">
              <a:latin typeface="Calibri" panose="020F0502020204030204" pitchFamily="34" charset="0"/>
              <a:cs typeface="Times New Roman" panose="02020603050405020304" pitchFamily="18" charset="0"/>
            </a:endParaRPr>
          </a:p>
          <a:p>
            <a:r>
              <a:rPr lang="en-GB" sz="2400" dirty="0" smtClean="0"/>
              <a:t>Any new vocabulary they learn can be written in their orange books or on paper. </a:t>
            </a:r>
          </a:p>
          <a:p>
            <a:endParaRPr lang="en-GB" sz="2400" b="1" dirty="0" smtClean="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smtClean="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18160" y="3643792"/>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072595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6097" y="0"/>
            <a:ext cx="8884920" cy="6573291"/>
          </a:xfrm>
          <a:prstGeom prst="rect">
            <a:avLst/>
          </a:prstGeom>
        </p:spPr>
      </p:pic>
      <p:sp>
        <p:nvSpPr>
          <p:cNvPr id="3" name="TextBox 2"/>
          <p:cNvSpPr txBox="1"/>
          <p:nvPr/>
        </p:nvSpPr>
        <p:spPr>
          <a:xfrm>
            <a:off x="9771017" y="1136469"/>
            <a:ext cx="1841863" cy="2031325"/>
          </a:xfrm>
          <a:prstGeom prst="rect">
            <a:avLst/>
          </a:prstGeom>
          <a:noFill/>
        </p:spPr>
        <p:txBody>
          <a:bodyPr wrap="square" rtlCol="0">
            <a:spAutoFit/>
          </a:bodyPr>
          <a:lstStyle/>
          <a:p>
            <a:r>
              <a:rPr lang="en-GB" dirty="0" smtClean="0"/>
              <a:t>Remember – </a:t>
            </a:r>
          </a:p>
          <a:p>
            <a:r>
              <a:rPr lang="en-GB" dirty="0" err="1" smtClean="0"/>
              <a:t>keine</a:t>
            </a:r>
            <a:r>
              <a:rPr lang="en-GB" dirty="0" smtClean="0"/>
              <a:t>/</a:t>
            </a:r>
            <a:r>
              <a:rPr lang="en-GB" dirty="0" err="1" smtClean="0"/>
              <a:t>keine</a:t>
            </a:r>
            <a:r>
              <a:rPr lang="en-GB" dirty="0" smtClean="0"/>
              <a:t>/</a:t>
            </a:r>
            <a:r>
              <a:rPr lang="en-GB" dirty="0" err="1" smtClean="0"/>
              <a:t>kein</a:t>
            </a:r>
            <a:endParaRPr lang="en-GB" dirty="0" smtClean="0"/>
          </a:p>
          <a:p>
            <a:r>
              <a:rPr lang="en-GB" dirty="0" smtClean="0"/>
              <a:t>Is a negative</a:t>
            </a:r>
          </a:p>
          <a:p>
            <a:r>
              <a:rPr lang="en-GB" dirty="0" smtClean="0"/>
              <a:t>Which means they don’t have those things</a:t>
            </a:r>
          </a:p>
          <a:p>
            <a:endParaRPr lang="en-GB" dirty="0"/>
          </a:p>
        </p:txBody>
      </p:sp>
    </p:spTree>
    <p:extLst>
      <p:ext uri="{BB962C8B-B14F-4D97-AF65-F5344CB8AC3E}">
        <p14:creationId xmlns:p14="http://schemas.microsoft.com/office/powerpoint/2010/main" val="2712790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1609" y="1352684"/>
            <a:ext cx="10166797" cy="3226003"/>
          </a:xfrm>
          <a:prstGeom prst="rect">
            <a:avLst/>
          </a:prstGeom>
        </p:spPr>
      </p:pic>
      <p:sp>
        <p:nvSpPr>
          <p:cNvPr id="3" name="TextBox 2"/>
          <p:cNvSpPr txBox="1"/>
          <p:nvPr/>
        </p:nvSpPr>
        <p:spPr>
          <a:xfrm>
            <a:off x="741609" y="463639"/>
            <a:ext cx="6560712" cy="369332"/>
          </a:xfrm>
          <a:prstGeom prst="rect">
            <a:avLst/>
          </a:prstGeom>
          <a:noFill/>
        </p:spPr>
        <p:txBody>
          <a:bodyPr wrap="square" rtlCol="0">
            <a:spAutoFit/>
          </a:bodyPr>
          <a:lstStyle/>
          <a:p>
            <a:r>
              <a:rPr lang="en-GB" dirty="0" smtClean="0"/>
              <a:t>Write a short description about what your house looks like. </a:t>
            </a:r>
            <a:endParaRPr lang="en-GB" dirty="0"/>
          </a:p>
        </p:txBody>
      </p:sp>
    </p:spTree>
    <p:extLst>
      <p:ext uri="{BB962C8B-B14F-4D97-AF65-F5344CB8AC3E}">
        <p14:creationId xmlns:p14="http://schemas.microsoft.com/office/powerpoint/2010/main" val="3362378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01675" y="2488682"/>
            <a:ext cx="10462815" cy="4082671"/>
          </a:xfrm>
          <a:prstGeom prst="rect">
            <a:avLst/>
          </a:prstGeom>
        </p:spPr>
      </p:pic>
      <p:sp>
        <p:nvSpPr>
          <p:cNvPr id="3" name="TextBox 2"/>
          <p:cNvSpPr txBox="1"/>
          <p:nvPr/>
        </p:nvSpPr>
        <p:spPr>
          <a:xfrm>
            <a:off x="540913" y="283335"/>
            <a:ext cx="5743977" cy="646331"/>
          </a:xfrm>
          <a:prstGeom prst="rect">
            <a:avLst/>
          </a:prstGeom>
          <a:noFill/>
        </p:spPr>
        <p:txBody>
          <a:bodyPr wrap="square" rtlCol="0">
            <a:spAutoFit/>
          </a:bodyPr>
          <a:lstStyle/>
          <a:p>
            <a:r>
              <a:rPr lang="en-GB" dirty="0" smtClean="0"/>
              <a:t>Listen to the recording. Which type of house do the people live in? Write 1-5. Example = 1C</a:t>
            </a:r>
            <a:endParaRPr lang="en-GB" dirty="0"/>
          </a:p>
        </p:txBody>
      </p:sp>
      <p:pic>
        <p:nvPicPr>
          <p:cNvPr id="4" name="07 ex5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870" y="1099574"/>
            <a:ext cx="609600" cy="609600"/>
          </a:xfrm>
          <a:prstGeom prst="rect">
            <a:avLst/>
          </a:prstGeom>
        </p:spPr>
      </p:pic>
    </p:spTree>
    <p:extLst>
      <p:ext uri="{BB962C8B-B14F-4D97-AF65-F5344CB8AC3E}">
        <p14:creationId xmlns:p14="http://schemas.microsoft.com/office/powerpoint/2010/main" val="1275692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06962" y="1055866"/>
            <a:ext cx="5204474" cy="4978893"/>
          </a:xfrm>
          <a:prstGeom prst="rect">
            <a:avLst/>
          </a:prstGeom>
        </p:spPr>
      </p:pic>
      <p:sp>
        <p:nvSpPr>
          <p:cNvPr id="4" name="Rectangle 3"/>
          <p:cNvSpPr/>
          <p:nvPr/>
        </p:nvSpPr>
        <p:spPr>
          <a:xfrm>
            <a:off x="325243" y="256435"/>
            <a:ext cx="1136850" cy="369332"/>
          </a:xfrm>
          <a:prstGeom prst="rect">
            <a:avLst/>
          </a:prstGeom>
        </p:spPr>
        <p:txBody>
          <a:bodyPr wrap="none">
            <a:spAutoFit/>
          </a:bodyPr>
          <a:lstStyle/>
          <a:p>
            <a:r>
              <a:rPr lang="en-GB" b="1" u="sng" dirty="0"/>
              <a:t>WEEK </a:t>
            </a:r>
            <a:r>
              <a:rPr lang="en-GB" b="1" u="sng" dirty="0" smtClean="0"/>
              <a:t>3 </a:t>
            </a:r>
            <a:r>
              <a:rPr lang="en-GB" b="1" u="sng" dirty="0"/>
              <a:t>– </a:t>
            </a:r>
          </a:p>
        </p:txBody>
      </p:sp>
      <p:sp>
        <p:nvSpPr>
          <p:cNvPr id="5" name="TextBox 4"/>
          <p:cNvSpPr txBox="1"/>
          <p:nvPr/>
        </p:nvSpPr>
        <p:spPr>
          <a:xfrm>
            <a:off x="142993" y="659000"/>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spTree>
    <p:extLst>
      <p:ext uri="{BB962C8B-B14F-4D97-AF65-F5344CB8AC3E}">
        <p14:creationId xmlns:p14="http://schemas.microsoft.com/office/powerpoint/2010/main" val="3819839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5649" y="135899"/>
            <a:ext cx="7113968" cy="6596180"/>
          </a:xfrm>
          <a:prstGeom prst="rect">
            <a:avLst/>
          </a:prstGeom>
        </p:spPr>
      </p:pic>
      <p:sp>
        <p:nvSpPr>
          <p:cNvPr id="3" name="TextBox 2"/>
          <p:cNvSpPr txBox="1"/>
          <p:nvPr/>
        </p:nvSpPr>
        <p:spPr>
          <a:xfrm>
            <a:off x="206062" y="1056068"/>
            <a:ext cx="3206839" cy="646331"/>
          </a:xfrm>
          <a:prstGeom prst="rect">
            <a:avLst/>
          </a:prstGeom>
          <a:noFill/>
        </p:spPr>
        <p:txBody>
          <a:bodyPr wrap="square" rtlCol="0">
            <a:spAutoFit/>
          </a:bodyPr>
          <a:lstStyle/>
          <a:p>
            <a:r>
              <a:rPr lang="en-GB" dirty="0" smtClean="0"/>
              <a:t>Match up the statements with the pictures. Example, 1b</a:t>
            </a:r>
            <a:endParaRPr lang="en-GB" dirty="0"/>
          </a:p>
        </p:txBody>
      </p:sp>
    </p:spTree>
    <p:extLst>
      <p:ext uri="{BB962C8B-B14F-4D97-AF65-F5344CB8AC3E}">
        <p14:creationId xmlns:p14="http://schemas.microsoft.com/office/powerpoint/2010/main" val="614646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4642" y="214111"/>
            <a:ext cx="9607103" cy="6152864"/>
          </a:xfrm>
          <a:prstGeom prst="rect">
            <a:avLst/>
          </a:prstGeom>
        </p:spPr>
      </p:pic>
      <p:sp>
        <p:nvSpPr>
          <p:cNvPr id="3" name="TextBox 2"/>
          <p:cNvSpPr txBox="1"/>
          <p:nvPr/>
        </p:nvSpPr>
        <p:spPr>
          <a:xfrm>
            <a:off x="0" y="502276"/>
            <a:ext cx="2434642" cy="2308324"/>
          </a:xfrm>
          <a:prstGeom prst="rect">
            <a:avLst/>
          </a:prstGeom>
          <a:noFill/>
        </p:spPr>
        <p:txBody>
          <a:bodyPr wrap="square" rtlCol="0">
            <a:spAutoFit/>
          </a:bodyPr>
          <a:lstStyle/>
          <a:p>
            <a:r>
              <a:rPr lang="en-GB" dirty="0" smtClean="0"/>
              <a:t>Read about Tobias. Then match up the activities a-e with the rooms he does the activities in (1-5)</a:t>
            </a:r>
          </a:p>
          <a:p>
            <a:endParaRPr lang="en-GB" dirty="0"/>
          </a:p>
          <a:p>
            <a:r>
              <a:rPr lang="en-GB" dirty="0" smtClean="0"/>
              <a:t>Translate the paragraph in to English next</a:t>
            </a:r>
            <a:endParaRPr lang="en-GB" dirty="0"/>
          </a:p>
        </p:txBody>
      </p:sp>
    </p:spTree>
    <p:extLst>
      <p:ext uri="{BB962C8B-B14F-4D97-AF65-F5344CB8AC3E}">
        <p14:creationId xmlns:p14="http://schemas.microsoft.com/office/powerpoint/2010/main" val="4029074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38566" y="966416"/>
            <a:ext cx="5155937" cy="4532863"/>
          </a:xfrm>
          <a:prstGeom prst="rect">
            <a:avLst/>
          </a:prstGeom>
        </p:spPr>
      </p:pic>
      <p:pic>
        <p:nvPicPr>
          <p:cNvPr id="3" name="Picture 2"/>
          <p:cNvPicPr>
            <a:picLocks noChangeAspect="1"/>
          </p:cNvPicPr>
          <p:nvPr/>
        </p:nvPicPr>
        <p:blipFill>
          <a:blip r:embed="rId3"/>
          <a:stretch>
            <a:fillRect/>
          </a:stretch>
        </p:blipFill>
        <p:spPr>
          <a:xfrm>
            <a:off x="1090477" y="2833602"/>
            <a:ext cx="4975471" cy="3538785"/>
          </a:xfrm>
          <a:prstGeom prst="rect">
            <a:avLst/>
          </a:prstGeom>
        </p:spPr>
      </p:pic>
      <p:sp>
        <p:nvSpPr>
          <p:cNvPr id="4" name="Rectangle 3"/>
          <p:cNvSpPr/>
          <p:nvPr/>
        </p:nvSpPr>
        <p:spPr>
          <a:xfrm>
            <a:off x="325243" y="256435"/>
            <a:ext cx="1136850" cy="369332"/>
          </a:xfrm>
          <a:prstGeom prst="rect">
            <a:avLst/>
          </a:prstGeom>
        </p:spPr>
        <p:txBody>
          <a:bodyPr wrap="none">
            <a:spAutoFit/>
          </a:bodyPr>
          <a:lstStyle/>
          <a:p>
            <a:r>
              <a:rPr lang="en-GB" b="1" u="sng" dirty="0"/>
              <a:t>WEEK 4</a:t>
            </a:r>
            <a:r>
              <a:rPr lang="en-GB" b="1" u="sng" dirty="0" smtClean="0"/>
              <a:t> </a:t>
            </a:r>
            <a:r>
              <a:rPr lang="en-GB" b="1" u="sng" dirty="0"/>
              <a:t>– </a:t>
            </a:r>
          </a:p>
        </p:txBody>
      </p:sp>
      <p:sp>
        <p:nvSpPr>
          <p:cNvPr id="5" name="TextBox 4"/>
          <p:cNvSpPr txBox="1"/>
          <p:nvPr/>
        </p:nvSpPr>
        <p:spPr>
          <a:xfrm>
            <a:off x="142993" y="659000"/>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spTree>
    <p:extLst>
      <p:ext uri="{BB962C8B-B14F-4D97-AF65-F5344CB8AC3E}">
        <p14:creationId xmlns:p14="http://schemas.microsoft.com/office/powerpoint/2010/main" val="3529485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5610" y="296214"/>
            <a:ext cx="9504609" cy="646331"/>
          </a:xfrm>
          <a:prstGeom prst="rect">
            <a:avLst/>
          </a:prstGeom>
          <a:noFill/>
        </p:spPr>
        <p:txBody>
          <a:bodyPr wrap="square" rtlCol="0">
            <a:spAutoFit/>
          </a:bodyPr>
          <a:lstStyle/>
          <a:p>
            <a:r>
              <a:rPr lang="en-GB" dirty="0" smtClean="0"/>
              <a:t>Listen to the recording, which furniture is mentioned. Example, 1d…</a:t>
            </a:r>
          </a:p>
          <a:p>
            <a:r>
              <a:rPr lang="en-GB" dirty="0" smtClean="0"/>
              <a:t>You will hear 6 people talk and they will all have more than one item to listen out for</a:t>
            </a:r>
            <a:endParaRPr lang="en-GB" dirty="0"/>
          </a:p>
        </p:txBody>
      </p:sp>
      <p:pic>
        <p:nvPicPr>
          <p:cNvPr id="3" name="11 ex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4144" y="1137104"/>
            <a:ext cx="609600" cy="609600"/>
          </a:xfrm>
          <a:prstGeom prst="rect">
            <a:avLst/>
          </a:prstGeom>
        </p:spPr>
      </p:pic>
      <p:pic>
        <p:nvPicPr>
          <p:cNvPr id="4" name="Picture 3"/>
          <p:cNvPicPr>
            <a:picLocks noChangeAspect="1"/>
          </p:cNvPicPr>
          <p:nvPr/>
        </p:nvPicPr>
        <p:blipFill>
          <a:blip r:embed="rId6"/>
          <a:stretch>
            <a:fillRect/>
          </a:stretch>
        </p:blipFill>
        <p:spPr>
          <a:xfrm>
            <a:off x="1886311" y="1348195"/>
            <a:ext cx="8403908" cy="4970979"/>
          </a:xfrm>
          <a:prstGeom prst="rect">
            <a:avLst/>
          </a:prstGeom>
        </p:spPr>
      </p:pic>
    </p:spTree>
    <p:extLst>
      <p:ext uri="{BB962C8B-B14F-4D97-AF65-F5344CB8AC3E}">
        <p14:creationId xmlns:p14="http://schemas.microsoft.com/office/powerpoint/2010/main" val="2481036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7137" y="1480064"/>
            <a:ext cx="9243566" cy="2692691"/>
          </a:xfrm>
          <a:prstGeom prst="rect">
            <a:avLst/>
          </a:prstGeom>
        </p:spPr>
      </p:pic>
      <p:sp>
        <p:nvSpPr>
          <p:cNvPr id="3" name="TextBox 2"/>
          <p:cNvSpPr txBox="1"/>
          <p:nvPr/>
        </p:nvSpPr>
        <p:spPr>
          <a:xfrm>
            <a:off x="1519707" y="4662152"/>
            <a:ext cx="8075054" cy="646331"/>
          </a:xfrm>
          <a:prstGeom prst="rect">
            <a:avLst/>
          </a:prstGeom>
          <a:noFill/>
        </p:spPr>
        <p:txBody>
          <a:bodyPr wrap="square" rtlCol="0">
            <a:spAutoFit/>
          </a:bodyPr>
          <a:lstStyle/>
          <a:p>
            <a:r>
              <a:rPr lang="en-GB" dirty="0" smtClean="0"/>
              <a:t>Listen to the recording, what are their rooms like?</a:t>
            </a:r>
          </a:p>
          <a:p>
            <a:r>
              <a:rPr lang="en-GB" dirty="0" smtClean="0"/>
              <a:t>Example, 1 </a:t>
            </a:r>
            <a:r>
              <a:rPr lang="en-GB" dirty="0" err="1" smtClean="0"/>
              <a:t>klein</a:t>
            </a:r>
            <a:endParaRPr lang="en-GB" dirty="0"/>
          </a:p>
        </p:txBody>
      </p:sp>
      <p:pic>
        <p:nvPicPr>
          <p:cNvPr id="4" name="12 ex5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709" y="4698883"/>
            <a:ext cx="609600" cy="609600"/>
          </a:xfrm>
          <a:prstGeom prst="rect">
            <a:avLst/>
          </a:prstGeom>
        </p:spPr>
      </p:pic>
    </p:spTree>
    <p:extLst>
      <p:ext uri="{BB962C8B-B14F-4D97-AF65-F5344CB8AC3E}">
        <p14:creationId xmlns:p14="http://schemas.microsoft.com/office/powerpoint/2010/main" val="3420900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3823" y="404074"/>
            <a:ext cx="8965642" cy="5233164"/>
          </a:xfrm>
          <a:prstGeom prst="rect">
            <a:avLst/>
          </a:prstGeom>
        </p:spPr>
      </p:pic>
      <p:sp>
        <p:nvSpPr>
          <p:cNvPr id="3" name="TextBox 2"/>
          <p:cNvSpPr txBox="1"/>
          <p:nvPr/>
        </p:nvSpPr>
        <p:spPr>
          <a:xfrm>
            <a:off x="862885" y="5808372"/>
            <a:ext cx="8950816" cy="369332"/>
          </a:xfrm>
          <a:prstGeom prst="rect">
            <a:avLst/>
          </a:prstGeom>
          <a:noFill/>
        </p:spPr>
        <p:txBody>
          <a:bodyPr wrap="square" rtlCol="0">
            <a:spAutoFit/>
          </a:bodyPr>
          <a:lstStyle/>
          <a:p>
            <a:r>
              <a:rPr lang="en-GB" dirty="0" smtClean="0"/>
              <a:t>Look at the picture and read the descriptions. Whose room is it? </a:t>
            </a:r>
            <a:r>
              <a:rPr lang="en-GB" dirty="0" err="1" smtClean="0"/>
              <a:t>Heiko</a:t>
            </a:r>
            <a:r>
              <a:rPr lang="en-GB" dirty="0" smtClean="0"/>
              <a:t>, Peter or Viktor’s?</a:t>
            </a:r>
            <a:endParaRPr lang="en-GB" dirty="0"/>
          </a:p>
        </p:txBody>
      </p:sp>
    </p:spTree>
    <p:extLst>
      <p:ext uri="{BB962C8B-B14F-4D97-AF65-F5344CB8AC3E}">
        <p14:creationId xmlns:p14="http://schemas.microsoft.com/office/powerpoint/2010/main" val="1621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00455" y="169773"/>
            <a:ext cx="5116266" cy="6355110"/>
          </a:xfrm>
          <a:prstGeom prst="rect">
            <a:avLst/>
          </a:prstGeom>
        </p:spPr>
      </p:pic>
    </p:spTree>
    <p:extLst>
      <p:ext uri="{BB962C8B-B14F-4D97-AF65-F5344CB8AC3E}">
        <p14:creationId xmlns:p14="http://schemas.microsoft.com/office/powerpoint/2010/main" val="1380910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959119">
            <a:off x="5225613" y="1841112"/>
            <a:ext cx="5474651" cy="4247295"/>
          </a:xfrm>
          <a:prstGeom prst="rect">
            <a:avLst/>
          </a:prstGeom>
        </p:spPr>
      </p:pic>
      <p:sp>
        <p:nvSpPr>
          <p:cNvPr id="3" name="Rectangle 2"/>
          <p:cNvSpPr/>
          <p:nvPr/>
        </p:nvSpPr>
        <p:spPr>
          <a:xfrm>
            <a:off x="325243" y="256435"/>
            <a:ext cx="1136850" cy="369332"/>
          </a:xfrm>
          <a:prstGeom prst="rect">
            <a:avLst/>
          </a:prstGeom>
        </p:spPr>
        <p:txBody>
          <a:bodyPr wrap="none">
            <a:spAutoFit/>
          </a:bodyPr>
          <a:lstStyle/>
          <a:p>
            <a:r>
              <a:rPr lang="en-GB" b="1" u="sng" dirty="0"/>
              <a:t>WEEK </a:t>
            </a:r>
            <a:r>
              <a:rPr lang="en-GB" b="1" u="sng" dirty="0" smtClean="0"/>
              <a:t>5 </a:t>
            </a:r>
            <a:r>
              <a:rPr lang="en-GB" b="1" u="sng" dirty="0"/>
              <a:t>– </a:t>
            </a:r>
          </a:p>
        </p:txBody>
      </p:sp>
      <p:sp>
        <p:nvSpPr>
          <p:cNvPr id="4" name="TextBox 3"/>
          <p:cNvSpPr txBox="1"/>
          <p:nvPr/>
        </p:nvSpPr>
        <p:spPr>
          <a:xfrm>
            <a:off x="142993" y="659000"/>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spTree>
    <p:extLst>
      <p:ext uri="{BB962C8B-B14F-4D97-AF65-F5344CB8AC3E}">
        <p14:creationId xmlns:p14="http://schemas.microsoft.com/office/powerpoint/2010/main" val="992178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8608" y="358259"/>
            <a:ext cx="8636939" cy="4110708"/>
          </a:xfrm>
          <a:prstGeom prst="rect">
            <a:avLst/>
          </a:prstGeom>
        </p:spPr>
      </p:pic>
      <p:sp>
        <p:nvSpPr>
          <p:cNvPr id="3" name="TextBox 2"/>
          <p:cNvSpPr txBox="1"/>
          <p:nvPr/>
        </p:nvSpPr>
        <p:spPr>
          <a:xfrm>
            <a:off x="978795" y="4284301"/>
            <a:ext cx="6168980" cy="646331"/>
          </a:xfrm>
          <a:prstGeom prst="rect">
            <a:avLst/>
          </a:prstGeom>
          <a:solidFill>
            <a:schemeClr val="bg1"/>
          </a:solidFill>
        </p:spPr>
        <p:txBody>
          <a:bodyPr wrap="square" rtlCol="0">
            <a:spAutoFit/>
          </a:bodyPr>
          <a:lstStyle/>
          <a:p>
            <a:r>
              <a:rPr lang="en-GB" dirty="0" smtClean="0"/>
              <a:t>Read the sentences and look at the pictures. Translate the sentences in to English.</a:t>
            </a:r>
            <a:endParaRPr lang="en-GB" dirty="0"/>
          </a:p>
        </p:txBody>
      </p:sp>
    </p:spTree>
    <p:extLst>
      <p:ext uri="{BB962C8B-B14F-4D97-AF65-F5344CB8AC3E}">
        <p14:creationId xmlns:p14="http://schemas.microsoft.com/office/powerpoint/2010/main" val="283742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400" y="666079"/>
            <a:ext cx="6946949" cy="2836974"/>
          </a:xfrm>
          <a:prstGeom prst="rect">
            <a:avLst/>
          </a:prstGeom>
        </p:spPr>
      </p:pic>
      <p:pic>
        <p:nvPicPr>
          <p:cNvPr id="3" name="Picture 2"/>
          <p:cNvPicPr>
            <a:picLocks noChangeAspect="1"/>
          </p:cNvPicPr>
          <p:nvPr/>
        </p:nvPicPr>
        <p:blipFill>
          <a:blip r:embed="rId3"/>
          <a:stretch>
            <a:fillRect/>
          </a:stretch>
        </p:blipFill>
        <p:spPr>
          <a:xfrm>
            <a:off x="763139" y="4105208"/>
            <a:ext cx="8694761" cy="2321350"/>
          </a:xfrm>
          <a:prstGeom prst="rect">
            <a:avLst/>
          </a:prstGeom>
        </p:spPr>
      </p:pic>
      <p:sp>
        <p:nvSpPr>
          <p:cNvPr id="4" name="TextBox 3"/>
          <p:cNvSpPr txBox="1"/>
          <p:nvPr/>
        </p:nvSpPr>
        <p:spPr>
          <a:xfrm>
            <a:off x="7482625" y="798490"/>
            <a:ext cx="4108361" cy="1200329"/>
          </a:xfrm>
          <a:prstGeom prst="rect">
            <a:avLst/>
          </a:prstGeom>
          <a:noFill/>
        </p:spPr>
        <p:txBody>
          <a:bodyPr wrap="square" rtlCol="0">
            <a:spAutoFit/>
          </a:bodyPr>
          <a:lstStyle/>
          <a:p>
            <a:r>
              <a:rPr lang="en-GB" dirty="0" smtClean="0"/>
              <a:t>Look at the picture of </a:t>
            </a:r>
            <a:r>
              <a:rPr lang="en-GB" dirty="0" err="1" smtClean="0"/>
              <a:t>Zog’s</a:t>
            </a:r>
            <a:r>
              <a:rPr lang="en-GB" dirty="0" smtClean="0"/>
              <a:t> bedroom. Read the sentences describing his room. Choose the correct preposition to make the sentence correct.</a:t>
            </a:r>
            <a:endParaRPr lang="en-GB" dirty="0"/>
          </a:p>
        </p:txBody>
      </p:sp>
    </p:spTree>
    <p:extLst>
      <p:ext uri="{BB962C8B-B14F-4D97-AF65-F5344CB8AC3E}">
        <p14:creationId xmlns:p14="http://schemas.microsoft.com/office/powerpoint/2010/main" val="1911478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1605" y="2155400"/>
            <a:ext cx="5627699" cy="3047665"/>
          </a:xfrm>
          <a:prstGeom prst="rect">
            <a:avLst/>
          </a:prstGeom>
        </p:spPr>
      </p:pic>
      <p:sp>
        <p:nvSpPr>
          <p:cNvPr id="3" name="TextBox 2"/>
          <p:cNvSpPr txBox="1"/>
          <p:nvPr/>
        </p:nvSpPr>
        <p:spPr>
          <a:xfrm>
            <a:off x="1764406" y="837127"/>
            <a:ext cx="8461419" cy="369332"/>
          </a:xfrm>
          <a:prstGeom prst="rect">
            <a:avLst/>
          </a:prstGeom>
          <a:noFill/>
        </p:spPr>
        <p:txBody>
          <a:bodyPr wrap="square" rtlCol="0">
            <a:spAutoFit/>
          </a:bodyPr>
          <a:lstStyle/>
          <a:p>
            <a:r>
              <a:rPr lang="en-GB" dirty="0" smtClean="0"/>
              <a:t>Read the information below and copy it in to your book.</a:t>
            </a:r>
            <a:endParaRPr lang="en-GB" dirty="0"/>
          </a:p>
        </p:txBody>
      </p:sp>
    </p:spTree>
    <p:extLst>
      <p:ext uri="{BB962C8B-B14F-4D97-AF65-F5344CB8AC3E}">
        <p14:creationId xmlns:p14="http://schemas.microsoft.com/office/powerpoint/2010/main" val="1355185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6882" y="775751"/>
            <a:ext cx="7669235" cy="4871738"/>
          </a:xfrm>
          <a:prstGeom prst="rect">
            <a:avLst/>
          </a:prstGeom>
        </p:spPr>
      </p:pic>
      <p:sp>
        <p:nvSpPr>
          <p:cNvPr id="3" name="TextBox 2"/>
          <p:cNvSpPr txBox="1"/>
          <p:nvPr/>
        </p:nvSpPr>
        <p:spPr>
          <a:xfrm>
            <a:off x="8950817" y="1571223"/>
            <a:ext cx="3090929" cy="646331"/>
          </a:xfrm>
          <a:prstGeom prst="rect">
            <a:avLst/>
          </a:prstGeom>
          <a:noFill/>
        </p:spPr>
        <p:txBody>
          <a:bodyPr wrap="square" rtlCol="0">
            <a:spAutoFit/>
          </a:bodyPr>
          <a:lstStyle/>
          <a:p>
            <a:r>
              <a:rPr lang="en-GB" dirty="0" smtClean="0"/>
              <a:t>Read the text and draw her bedroom</a:t>
            </a:r>
            <a:endParaRPr lang="en-GB" dirty="0"/>
          </a:p>
        </p:txBody>
      </p:sp>
    </p:spTree>
    <p:extLst>
      <p:ext uri="{BB962C8B-B14F-4D97-AF65-F5344CB8AC3E}">
        <p14:creationId xmlns:p14="http://schemas.microsoft.com/office/powerpoint/2010/main" val="1008328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1136850" cy="369332"/>
          </a:xfrm>
          <a:prstGeom prst="rect">
            <a:avLst/>
          </a:prstGeom>
        </p:spPr>
        <p:txBody>
          <a:bodyPr wrap="none">
            <a:spAutoFit/>
          </a:bodyPr>
          <a:lstStyle/>
          <a:p>
            <a:r>
              <a:rPr lang="en-GB" b="1" u="sng" dirty="0"/>
              <a:t>WEEK 6</a:t>
            </a:r>
            <a:r>
              <a:rPr lang="en-GB" b="1" u="sng" dirty="0" smtClean="0"/>
              <a:t> </a:t>
            </a:r>
            <a:r>
              <a:rPr lang="en-GB" b="1" u="sng" dirty="0"/>
              <a:t>– </a:t>
            </a:r>
          </a:p>
        </p:txBody>
      </p:sp>
      <p:sp>
        <p:nvSpPr>
          <p:cNvPr id="3" name="TextBox 2"/>
          <p:cNvSpPr txBox="1"/>
          <p:nvPr/>
        </p:nvSpPr>
        <p:spPr>
          <a:xfrm>
            <a:off x="142993" y="659000"/>
            <a:ext cx="6954591" cy="646331"/>
          </a:xfrm>
          <a:prstGeom prst="rect">
            <a:avLst/>
          </a:prstGeom>
          <a:noFill/>
        </p:spPr>
        <p:txBody>
          <a:bodyPr wrap="square" rtlCol="0">
            <a:spAutoFit/>
          </a:bodyPr>
          <a:lstStyle/>
          <a:p>
            <a:r>
              <a:rPr lang="en-GB" dirty="0" smtClean="0"/>
              <a:t>There is no new vocabulary to learn this week but there are some tasks on the next few slides to practise what you have been doing this term. </a:t>
            </a:r>
            <a:endParaRPr lang="en-GB" dirty="0"/>
          </a:p>
        </p:txBody>
      </p:sp>
      <p:pic>
        <p:nvPicPr>
          <p:cNvPr id="5" name="Picture 4"/>
          <p:cNvPicPr>
            <a:picLocks noChangeAspect="1"/>
          </p:cNvPicPr>
          <p:nvPr/>
        </p:nvPicPr>
        <p:blipFill>
          <a:blip r:embed="rId4"/>
          <a:stretch>
            <a:fillRect/>
          </a:stretch>
        </p:blipFill>
        <p:spPr>
          <a:xfrm>
            <a:off x="2198914" y="1856013"/>
            <a:ext cx="8682445" cy="3364447"/>
          </a:xfrm>
          <a:prstGeom prst="rect">
            <a:avLst/>
          </a:prstGeom>
        </p:spPr>
      </p:pic>
      <p:sp>
        <p:nvSpPr>
          <p:cNvPr id="7" name="TextBox 6"/>
          <p:cNvSpPr txBox="1"/>
          <p:nvPr/>
        </p:nvSpPr>
        <p:spPr>
          <a:xfrm>
            <a:off x="796834" y="5812971"/>
            <a:ext cx="8856617" cy="646331"/>
          </a:xfrm>
          <a:prstGeom prst="rect">
            <a:avLst/>
          </a:prstGeom>
          <a:noFill/>
        </p:spPr>
        <p:txBody>
          <a:bodyPr wrap="square" rtlCol="0">
            <a:spAutoFit/>
          </a:bodyPr>
          <a:lstStyle/>
          <a:p>
            <a:r>
              <a:rPr lang="en-GB" dirty="0" smtClean="0"/>
              <a:t>Listen to the recording. Which room do they mention?</a:t>
            </a:r>
          </a:p>
          <a:p>
            <a:r>
              <a:rPr lang="en-GB" dirty="0" smtClean="0"/>
              <a:t>Example, 1d</a:t>
            </a:r>
            <a:endParaRPr lang="en-GB" dirty="0"/>
          </a:p>
        </p:txBody>
      </p:sp>
      <p:pic>
        <p:nvPicPr>
          <p:cNvPr id="8" name="17 wiederholung ex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947" y="2129881"/>
            <a:ext cx="609600" cy="609600"/>
          </a:xfrm>
          <a:prstGeom prst="rect">
            <a:avLst/>
          </a:prstGeom>
        </p:spPr>
      </p:pic>
    </p:spTree>
    <p:extLst>
      <p:ext uri="{BB962C8B-B14F-4D97-AF65-F5344CB8AC3E}">
        <p14:creationId xmlns:p14="http://schemas.microsoft.com/office/powerpoint/2010/main" val="1707115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2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96771" y="1838459"/>
            <a:ext cx="11198543" cy="1270499"/>
          </a:xfrm>
          <a:prstGeom prst="rect">
            <a:avLst/>
          </a:prstGeom>
        </p:spPr>
      </p:pic>
      <p:pic>
        <p:nvPicPr>
          <p:cNvPr id="4" name="18 ex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0898" y="3683725"/>
            <a:ext cx="609600" cy="584109"/>
          </a:xfrm>
          <a:prstGeom prst="rect">
            <a:avLst/>
          </a:prstGeom>
        </p:spPr>
      </p:pic>
    </p:spTree>
    <p:extLst>
      <p:ext uri="{BB962C8B-B14F-4D97-AF65-F5344CB8AC3E}">
        <p14:creationId xmlns:p14="http://schemas.microsoft.com/office/powerpoint/2010/main" val="938228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154" y="1230901"/>
            <a:ext cx="11372851" cy="4700340"/>
          </a:xfrm>
          <a:prstGeom prst="rect">
            <a:avLst/>
          </a:prstGeom>
        </p:spPr>
      </p:pic>
      <p:sp>
        <p:nvSpPr>
          <p:cNvPr id="3" name="TextBox 2"/>
          <p:cNvSpPr txBox="1"/>
          <p:nvPr/>
        </p:nvSpPr>
        <p:spPr>
          <a:xfrm>
            <a:off x="496389" y="627017"/>
            <a:ext cx="5643154" cy="369332"/>
          </a:xfrm>
          <a:prstGeom prst="rect">
            <a:avLst/>
          </a:prstGeom>
          <a:noFill/>
        </p:spPr>
        <p:txBody>
          <a:bodyPr wrap="square" rtlCol="0">
            <a:spAutoFit/>
          </a:bodyPr>
          <a:lstStyle/>
          <a:p>
            <a:r>
              <a:rPr lang="en-GB" dirty="0" smtClean="0"/>
              <a:t>Read the letter and answer the questions in English.</a:t>
            </a:r>
            <a:endParaRPr lang="en-GB" dirty="0"/>
          </a:p>
        </p:txBody>
      </p:sp>
      <p:sp>
        <p:nvSpPr>
          <p:cNvPr id="4" name="TextBox 3"/>
          <p:cNvSpPr txBox="1"/>
          <p:nvPr/>
        </p:nvSpPr>
        <p:spPr>
          <a:xfrm>
            <a:off x="648789" y="6165793"/>
            <a:ext cx="5643154" cy="369332"/>
          </a:xfrm>
          <a:prstGeom prst="rect">
            <a:avLst/>
          </a:prstGeom>
          <a:noFill/>
        </p:spPr>
        <p:txBody>
          <a:bodyPr wrap="square" rtlCol="0">
            <a:spAutoFit/>
          </a:bodyPr>
          <a:lstStyle/>
          <a:p>
            <a:r>
              <a:rPr lang="en-GB" dirty="0" smtClean="0"/>
              <a:t>What is your room like? Write a description of it. </a:t>
            </a:r>
            <a:endParaRPr lang="en-GB" dirty="0"/>
          </a:p>
        </p:txBody>
      </p:sp>
    </p:spTree>
    <p:extLst>
      <p:ext uri="{BB962C8B-B14F-4D97-AF65-F5344CB8AC3E}">
        <p14:creationId xmlns:p14="http://schemas.microsoft.com/office/powerpoint/2010/main" val="4067950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9986" y="121511"/>
            <a:ext cx="8619853" cy="6413274"/>
          </a:xfrm>
          <a:prstGeom prst="rect">
            <a:avLst/>
          </a:prstGeom>
        </p:spPr>
      </p:pic>
    </p:spTree>
    <p:extLst>
      <p:ext uri="{BB962C8B-B14F-4D97-AF65-F5344CB8AC3E}">
        <p14:creationId xmlns:p14="http://schemas.microsoft.com/office/powerpoint/2010/main" val="3978804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729" y="321972"/>
            <a:ext cx="3839536" cy="492443"/>
          </a:xfrm>
          <a:prstGeom prst="rect">
            <a:avLst/>
          </a:prstGeom>
          <a:noFill/>
        </p:spPr>
        <p:txBody>
          <a:bodyPr wrap="square" rtlCol="0">
            <a:spAutoFit/>
          </a:bodyPr>
          <a:lstStyle/>
          <a:p>
            <a:r>
              <a:rPr lang="en-GB" sz="2600" b="1" u="sng" dirty="0" smtClean="0"/>
              <a:t>WEEK 7 – </a:t>
            </a:r>
            <a:endParaRPr lang="en-GB" sz="2600" b="1" u="sng" dirty="0"/>
          </a:p>
        </p:txBody>
      </p:sp>
      <p:sp>
        <p:nvSpPr>
          <p:cNvPr id="3" name="TextBox 2"/>
          <p:cNvSpPr txBox="1"/>
          <p:nvPr/>
        </p:nvSpPr>
        <p:spPr>
          <a:xfrm>
            <a:off x="560767" y="1094704"/>
            <a:ext cx="10734005" cy="2554545"/>
          </a:xfrm>
          <a:prstGeom prst="rect">
            <a:avLst/>
          </a:prstGeom>
          <a:noFill/>
        </p:spPr>
        <p:txBody>
          <a:bodyPr wrap="square" rtlCol="0">
            <a:spAutoFit/>
          </a:bodyPr>
          <a:lstStyle/>
          <a:p>
            <a:r>
              <a:rPr lang="en-GB" sz="3200" dirty="0" smtClean="0"/>
              <a:t>This week is assessment week. Spend some time revising all of the vocab on these slides so far and then email your teacher for the test papers. </a:t>
            </a:r>
            <a:r>
              <a:rPr lang="en-GB" sz="3200" dirty="0"/>
              <a:t>There are also revision activities on the next slide. </a:t>
            </a:r>
          </a:p>
          <a:p>
            <a:endParaRPr lang="en-GB" sz="3200" dirty="0"/>
          </a:p>
        </p:txBody>
      </p:sp>
    </p:spTree>
    <p:extLst>
      <p:ext uri="{BB962C8B-B14F-4D97-AF65-F5344CB8AC3E}">
        <p14:creationId xmlns:p14="http://schemas.microsoft.com/office/powerpoint/2010/main" val="3701115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65434" y="1028332"/>
            <a:ext cx="5228823" cy="5543451"/>
          </a:xfrm>
          <a:prstGeom prst="rect">
            <a:avLst/>
          </a:prstGeom>
        </p:spPr>
      </p:pic>
      <p:sp>
        <p:nvSpPr>
          <p:cNvPr id="6" name="Rectangle 5"/>
          <p:cNvSpPr/>
          <p:nvPr/>
        </p:nvSpPr>
        <p:spPr>
          <a:xfrm>
            <a:off x="325243" y="256435"/>
            <a:ext cx="1136850" cy="369332"/>
          </a:xfrm>
          <a:prstGeom prst="rect">
            <a:avLst/>
          </a:prstGeom>
        </p:spPr>
        <p:txBody>
          <a:bodyPr wrap="none">
            <a:spAutoFit/>
          </a:bodyPr>
          <a:lstStyle/>
          <a:p>
            <a:r>
              <a:rPr lang="en-GB" b="1" u="sng" dirty="0"/>
              <a:t>WEEK 1 – </a:t>
            </a:r>
          </a:p>
        </p:txBody>
      </p:sp>
      <p:sp>
        <p:nvSpPr>
          <p:cNvPr id="7" name="TextBox 6"/>
          <p:cNvSpPr txBox="1"/>
          <p:nvPr/>
        </p:nvSpPr>
        <p:spPr>
          <a:xfrm>
            <a:off x="142993" y="659000"/>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spTree>
    <p:extLst>
      <p:ext uri="{BB962C8B-B14F-4D97-AF65-F5344CB8AC3E}">
        <p14:creationId xmlns:p14="http://schemas.microsoft.com/office/powerpoint/2010/main" val="94251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9539" y="1262330"/>
            <a:ext cx="8405074" cy="5224387"/>
          </a:xfrm>
          <a:prstGeom prst="rect">
            <a:avLst/>
          </a:prstGeom>
        </p:spPr>
      </p:pic>
      <p:sp>
        <p:nvSpPr>
          <p:cNvPr id="3" name="TextBox 2"/>
          <p:cNvSpPr txBox="1"/>
          <p:nvPr/>
        </p:nvSpPr>
        <p:spPr>
          <a:xfrm>
            <a:off x="592428" y="103031"/>
            <a:ext cx="4507606" cy="646331"/>
          </a:xfrm>
          <a:prstGeom prst="rect">
            <a:avLst/>
          </a:prstGeom>
          <a:noFill/>
        </p:spPr>
        <p:txBody>
          <a:bodyPr wrap="square" rtlCol="0">
            <a:spAutoFit/>
          </a:bodyPr>
          <a:lstStyle/>
          <a:p>
            <a:r>
              <a:rPr lang="en-GB" dirty="0" smtClean="0"/>
              <a:t>Match up the descriptions of the properties to rent (</a:t>
            </a:r>
            <a:r>
              <a:rPr lang="en-GB" dirty="0" err="1" smtClean="0"/>
              <a:t>vermieten</a:t>
            </a:r>
            <a:r>
              <a:rPr lang="en-GB" dirty="0" smtClean="0"/>
              <a:t>) with the pictures</a:t>
            </a:r>
            <a:endParaRPr lang="en-GB" dirty="0"/>
          </a:p>
        </p:txBody>
      </p:sp>
    </p:spTree>
    <p:extLst>
      <p:ext uri="{BB962C8B-B14F-4D97-AF65-F5344CB8AC3E}">
        <p14:creationId xmlns:p14="http://schemas.microsoft.com/office/powerpoint/2010/main" val="4011677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2966" y="672316"/>
            <a:ext cx="9906360" cy="4994388"/>
          </a:xfrm>
          <a:prstGeom prst="rect">
            <a:avLst/>
          </a:prstGeom>
        </p:spPr>
      </p:pic>
    </p:spTree>
    <p:extLst>
      <p:ext uri="{BB962C8B-B14F-4D97-AF65-F5344CB8AC3E}">
        <p14:creationId xmlns:p14="http://schemas.microsoft.com/office/powerpoint/2010/main" val="2497844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4626" y="1301906"/>
            <a:ext cx="9015144" cy="3590647"/>
          </a:xfrm>
          <a:prstGeom prst="rect">
            <a:avLst/>
          </a:prstGeom>
        </p:spPr>
      </p:pic>
    </p:spTree>
    <p:extLst>
      <p:ext uri="{BB962C8B-B14F-4D97-AF65-F5344CB8AC3E}">
        <p14:creationId xmlns:p14="http://schemas.microsoft.com/office/powerpoint/2010/main" val="3537082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1002" y="1921097"/>
            <a:ext cx="7805074" cy="2844085"/>
          </a:xfrm>
          <a:prstGeom prst="rect">
            <a:avLst/>
          </a:prstGeom>
        </p:spPr>
      </p:pic>
      <p:sp>
        <p:nvSpPr>
          <p:cNvPr id="3" name="TextBox 2"/>
          <p:cNvSpPr txBox="1"/>
          <p:nvPr/>
        </p:nvSpPr>
        <p:spPr>
          <a:xfrm>
            <a:off x="1957589" y="1004552"/>
            <a:ext cx="7868991" cy="646331"/>
          </a:xfrm>
          <a:prstGeom prst="rect">
            <a:avLst/>
          </a:prstGeom>
          <a:noFill/>
        </p:spPr>
        <p:txBody>
          <a:bodyPr wrap="square" rtlCol="0">
            <a:spAutoFit/>
          </a:bodyPr>
          <a:lstStyle/>
          <a:p>
            <a:r>
              <a:rPr lang="en-GB" dirty="0" smtClean="0"/>
              <a:t>Which room is it? What do you do in each room?</a:t>
            </a:r>
          </a:p>
          <a:p>
            <a:r>
              <a:rPr lang="en-GB" dirty="0" smtClean="0"/>
              <a:t>Example 1) die </a:t>
            </a:r>
            <a:r>
              <a:rPr lang="en-GB" dirty="0" err="1" smtClean="0"/>
              <a:t>Küche</a:t>
            </a:r>
            <a:r>
              <a:rPr lang="en-GB" dirty="0" smtClean="0"/>
              <a:t>  - b</a:t>
            </a:r>
            <a:endParaRPr lang="en-GB" dirty="0"/>
          </a:p>
        </p:txBody>
      </p:sp>
    </p:spTree>
    <p:extLst>
      <p:ext uri="{BB962C8B-B14F-4D97-AF65-F5344CB8AC3E}">
        <p14:creationId xmlns:p14="http://schemas.microsoft.com/office/powerpoint/2010/main" val="603548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1413" y="1855765"/>
            <a:ext cx="10323480" cy="4506398"/>
          </a:xfrm>
          <a:prstGeom prst="rect">
            <a:avLst/>
          </a:prstGeom>
        </p:spPr>
      </p:pic>
      <p:sp>
        <p:nvSpPr>
          <p:cNvPr id="3" name="TextBox 2"/>
          <p:cNvSpPr txBox="1"/>
          <p:nvPr/>
        </p:nvSpPr>
        <p:spPr>
          <a:xfrm>
            <a:off x="721217" y="437882"/>
            <a:ext cx="9530366" cy="646331"/>
          </a:xfrm>
          <a:prstGeom prst="rect">
            <a:avLst/>
          </a:prstGeom>
          <a:noFill/>
        </p:spPr>
        <p:txBody>
          <a:bodyPr wrap="square" rtlCol="0">
            <a:spAutoFit/>
          </a:bodyPr>
          <a:lstStyle/>
          <a:p>
            <a:r>
              <a:rPr lang="en-GB" dirty="0" smtClean="0"/>
              <a:t>Where are the things in the room? Read the description and look at the picture. </a:t>
            </a:r>
          </a:p>
          <a:p>
            <a:r>
              <a:rPr lang="en-GB" dirty="0" smtClean="0"/>
              <a:t>Example 1) der </a:t>
            </a:r>
            <a:r>
              <a:rPr lang="en-GB" dirty="0" err="1" smtClean="0"/>
              <a:t>Stuhl</a:t>
            </a:r>
            <a:endParaRPr lang="en-GB" dirty="0"/>
          </a:p>
        </p:txBody>
      </p:sp>
    </p:spTree>
    <p:extLst>
      <p:ext uri="{BB962C8B-B14F-4D97-AF65-F5344CB8AC3E}">
        <p14:creationId xmlns:p14="http://schemas.microsoft.com/office/powerpoint/2010/main" val="3951271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51727" y="115910"/>
            <a:ext cx="8555923" cy="6580547"/>
          </a:xfrm>
          <a:prstGeom prst="rect">
            <a:avLst/>
          </a:prstGeom>
        </p:spPr>
      </p:pic>
      <p:sp>
        <p:nvSpPr>
          <p:cNvPr id="3" name="TextBox 2"/>
          <p:cNvSpPr txBox="1"/>
          <p:nvPr/>
        </p:nvSpPr>
        <p:spPr>
          <a:xfrm>
            <a:off x="180304" y="656823"/>
            <a:ext cx="2446986" cy="1477328"/>
          </a:xfrm>
          <a:prstGeom prst="rect">
            <a:avLst/>
          </a:prstGeom>
          <a:noFill/>
        </p:spPr>
        <p:txBody>
          <a:bodyPr wrap="square" rtlCol="0">
            <a:spAutoFit/>
          </a:bodyPr>
          <a:lstStyle/>
          <a:p>
            <a:r>
              <a:rPr lang="en-GB" dirty="0" smtClean="0"/>
              <a:t>Look at the 6 pictures and match up the pictures with the 6 statements on the right (a-f)</a:t>
            </a:r>
            <a:endParaRPr lang="en-GB" dirty="0"/>
          </a:p>
        </p:txBody>
      </p:sp>
    </p:spTree>
    <p:extLst>
      <p:ext uri="{BB962C8B-B14F-4D97-AF65-F5344CB8AC3E}">
        <p14:creationId xmlns:p14="http://schemas.microsoft.com/office/powerpoint/2010/main" val="3264335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8397" y="0"/>
            <a:ext cx="8555923" cy="6580547"/>
          </a:xfrm>
          <a:prstGeom prst="rect">
            <a:avLst/>
          </a:prstGeom>
        </p:spPr>
      </p:pic>
      <p:sp>
        <p:nvSpPr>
          <p:cNvPr id="3" name="TextBox 2"/>
          <p:cNvSpPr txBox="1"/>
          <p:nvPr/>
        </p:nvSpPr>
        <p:spPr>
          <a:xfrm>
            <a:off x="103031" y="940158"/>
            <a:ext cx="3013656" cy="2585323"/>
          </a:xfrm>
          <a:prstGeom prst="rect">
            <a:avLst/>
          </a:prstGeom>
          <a:noFill/>
        </p:spPr>
        <p:txBody>
          <a:bodyPr wrap="square" rtlCol="0">
            <a:spAutoFit/>
          </a:bodyPr>
          <a:lstStyle/>
          <a:p>
            <a:r>
              <a:rPr lang="en-GB" dirty="0" smtClean="0"/>
              <a:t>Write sentences about the people. Say what they are called and where they live e.g. </a:t>
            </a:r>
          </a:p>
          <a:p>
            <a:r>
              <a:rPr lang="en-GB" dirty="0" err="1" smtClean="0"/>
              <a:t>Er</a:t>
            </a:r>
            <a:r>
              <a:rPr lang="en-GB" dirty="0" smtClean="0"/>
              <a:t> </a:t>
            </a:r>
            <a:r>
              <a:rPr lang="en-GB" dirty="0" err="1" smtClean="0"/>
              <a:t>heißt</a:t>
            </a:r>
            <a:r>
              <a:rPr lang="en-GB" dirty="0" smtClean="0"/>
              <a:t> Carsten und </a:t>
            </a:r>
            <a:r>
              <a:rPr lang="en-GB" dirty="0" err="1" smtClean="0"/>
              <a:t>er</a:t>
            </a:r>
            <a:r>
              <a:rPr lang="en-GB" dirty="0" smtClean="0"/>
              <a:t> </a:t>
            </a:r>
            <a:r>
              <a:rPr lang="en-GB" dirty="0" err="1" smtClean="0"/>
              <a:t>wohnt</a:t>
            </a:r>
            <a:r>
              <a:rPr lang="en-GB" dirty="0" smtClean="0"/>
              <a:t> in </a:t>
            </a:r>
            <a:r>
              <a:rPr lang="en-GB" dirty="0" err="1" smtClean="0"/>
              <a:t>einer</a:t>
            </a:r>
            <a:r>
              <a:rPr lang="en-GB" dirty="0" smtClean="0"/>
              <a:t> </a:t>
            </a:r>
            <a:r>
              <a:rPr lang="en-GB" dirty="0" err="1" smtClean="0"/>
              <a:t>Großstadt</a:t>
            </a:r>
            <a:r>
              <a:rPr lang="en-GB" dirty="0" smtClean="0"/>
              <a:t>.</a:t>
            </a:r>
          </a:p>
          <a:p>
            <a:r>
              <a:rPr lang="en-GB" dirty="0" smtClean="0"/>
              <a:t>He is called Carsten and he lives in a city.</a:t>
            </a:r>
          </a:p>
          <a:p>
            <a:endParaRPr lang="en-GB" dirty="0"/>
          </a:p>
          <a:p>
            <a:r>
              <a:rPr lang="en-GB" dirty="0" smtClean="0"/>
              <a:t>Remember </a:t>
            </a:r>
            <a:r>
              <a:rPr lang="en-GB" dirty="0" err="1" smtClean="0"/>
              <a:t>sie</a:t>
            </a:r>
            <a:r>
              <a:rPr lang="en-GB" dirty="0" smtClean="0"/>
              <a:t>=she</a:t>
            </a:r>
            <a:endParaRPr lang="en-GB" dirty="0"/>
          </a:p>
        </p:txBody>
      </p:sp>
    </p:spTree>
    <p:extLst>
      <p:ext uri="{BB962C8B-B14F-4D97-AF65-F5344CB8AC3E}">
        <p14:creationId xmlns:p14="http://schemas.microsoft.com/office/powerpoint/2010/main" val="504611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3264" y="1583028"/>
            <a:ext cx="4713073" cy="2087451"/>
          </a:xfrm>
          <a:prstGeom prst="rect">
            <a:avLst/>
          </a:prstGeom>
        </p:spPr>
      </p:pic>
    </p:spTree>
    <p:extLst>
      <p:ext uri="{BB962C8B-B14F-4D97-AF65-F5344CB8AC3E}">
        <p14:creationId xmlns:p14="http://schemas.microsoft.com/office/powerpoint/2010/main" val="841533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4899" y="794398"/>
            <a:ext cx="8485247" cy="5438977"/>
          </a:xfrm>
          <a:prstGeom prst="rect">
            <a:avLst/>
          </a:prstGeom>
        </p:spPr>
      </p:pic>
      <p:sp>
        <p:nvSpPr>
          <p:cNvPr id="3" name="TextBox 2"/>
          <p:cNvSpPr txBox="1"/>
          <p:nvPr/>
        </p:nvSpPr>
        <p:spPr>
          <a:xfrm>
            <a:off x="231820" y="927279"/>
            <a:ext cx="2537138" cy="923330"/>
          </a:xfrm>
          <a:prstGeom prst="rect">
            <a:avLst/>
          </a:prstGeom>
          <a:noFill/>
        </p:spPr>
        <p:txBody>
          <a:bodyPr wrap="square" rtlCol="0">
            <a:spAutoFit/>
          </a:bodyPr>
          <a:lstStyle/>
          <a:p>
            <a:r>
              <a:rPr lang="en-GB" dirty="0" smtClean="0"/>
              <a:t>Read the conversation and translate it in to English.</a:t>
            </a:r>
            <a:endParaRPr lang="en-GB" dirty="0"/>
          </a:p>
        </p:txBody>
      </p:sp>
    </p:spTree>
    <p:extLst>
      <p:ext uri="{BB962C8B-B14F-4D97-AF65-F5344CB8AC3E}">
        <p14:creationId xmlns:p14="http://schemas.microsoft.com/office/powerpoint/2010/main" val="1924287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5678" y="1216112"/>
            <a:ext cx="5399136" cy="4824080"/>
          </a:xfrm>
          <a:prstGeom prst="rect">
            <a:avLst/>
          </a:prstGeom>
        </p:spPr>
      </p:pic>
      <p:sp>
        <p:nvSpPr>
          <p:cNvPr id="3" name="Rectangle 2"/>
          <p:cNvSpPr/>
          <p:nvPr/>
        </p:nvSpPr>
        <p:spPr>
          <a:xfrm>
            <a:off x="325243" y="256435"/>
            <a:ext cx="1136850" cy="369332"/>
          </a:xfrm>
          <a:prstGeom prst="rect">
            <a:avLst/>
          </a:prstGeom>
        </p:spPr>
        <p:txBody>
          <a:bodyPr wrap="none">
            <a:spAutoFit/>
          </a:bodyPr>
          <a:lstStyle/>
          <a:p>
            <a:r>
              <a:rPr lang="en-GB" b="1" u="sng" dirty="0"/>
              <a:t>WEEK </a:t>
            </a:r>
            <a:r>
              <a:rPr lang="en-GB" b="1" u="sng" dirty="0" smtClean="0"/>
              <a:t>2 </a:t>
            </a:r>
            <a:r>
              <a:rPr lang="en-GB" b="1" u="sng" dirty="0"/>
              <a:t>– </a:t>
            </a:r>
          </a:p>
        </p:txBody>
      </p:sp>
      <p:sp>
        <p:nvSpPr>
          <p:cNvPr id="4" name="TextBox 3"/>
          <p:cNvSpPr txBox="1"/>
          <p:nvPr/>
        </p:nvSpPr>
        <p:spPr>
          <a:xfrm>
            <a:off x="142993" y="659000"/>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pic>
        <p:nvPicPr>
          <p:cNvPr id="5" name="Picture 4"/>
          <p:cNvPicPr>
            <a:picLocks noChangeAspect="1"/>
          </p:cNvPicPr>
          <p:nvPr/>
        </p:nvPicPr>
        <p:blipFill>
          <a:blip r:embed="rId3"/>
          <a:stretch>
            <a:fillRect/>
          </a:stretch>
        </p:blipFill>
        <p:spPr>
          <a:xfrm>
            <a:off x="419905" y="2864074"/>
            <a:ext cx="5064348" cy="2532174"/>
          </a:xfrm>
          <a:prstGeom prst="rect">
            <a:avLst/>
          </a:prstGeom>
        </p:spPr>
      </p:pic>
    </p:spTree>
    <p:extLst>
      <p:ext uri="{BB962C8B-B14F-4D97-AF65-F5344CB8AC3E}">
        <p14:creationId xmlns:p14="http://schemas.microsoft.com/office/powerpoint/2010/main" val="931375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214" y="759854"/>
            <a:ext cx="6568225" cy="369332"/>
          </a:xfrm>
          <a:prstGeom prst="rect">
            <a:avLst/>
          </a:prstGeom>
          <a:noFill/>
        </p:spPr>
        <p:txBody>
          <a:bodyPr wrap="square" rtlCol="0">
            <a:spAutoFit/>
          </a:bodyPr>
          <a:lstStyle/>
          <a:p>
            <a:r>
              <a:rPr lang="en-GB" dirty="0" smtClean="0"/>
              <a:t>Listen to the recording. Which room do they say. Example 1h</a:t>
            </a:r>
            <a:endParaRPr lang="en-GB" dirty="0"/>
          </a:p>
        </p:txBody>
      </p:sp>
      <p:pic>
        <p:nvPicPr>
          <p:cNvPr id="3" name="05 einheit 2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5584" y="1528989"/>
            <a:ext cx="609600" cy="609600"/>
          </a:xfrm>
          <a:prstGeom prst="rect">
            <a:avLst/>
          </a:prstGeom>
        </p:spPr>
      </p:pic>
      <p:pic>
        <p:nvPicPr>
          <p:cNvPr id="4" name="Picture 3"/>
          <p:cNvPicPr>
            <a:picLocks noChangeAspect="1"/>
          </p:cNvPicPr>
          <p:nvPr/>
        </p:nvPicPr>
        <p:blipFill>
          <a:blip r:embed="rId5"/>
          <a:stretch>
            <a:fillRect/>
          </a:stretch>
        </p:blipFill>
        <p:spPr>
          <a:xfrm>
            <a:off x="1608228" y="1528989"/>
            <a:ext cx="8999030" cy="4373608"/>
          </a:xfrm>
          <a:prstGeom prst="rect">
            <a:avLst/>
          </a:prstGeom>
        </p:spPr>
      </p:pic>
    </p:spTree>
    <p:extLst>
      <p:ext uri="{BB962C8B-B14F-4D97-AF65-F5344CB8AC3E}">
        <p14:creationId xmlns:p14="http://schemas.microsoft.com/office/powerpoint/2010/main" val="522634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737</Words>
  <Application>Microsoft Office PowerPoint</Application>
  <PresentationFormat>Widescreen</PresentationFormat>
  <Paragraphs>61</Paragraphs>
  <Slides>34</Slides>
  <Notes>1</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26</cp:revision>
  <dcterms:created xsi:type="dcterms:W3CDTF">2021-09-01T11:16:35Z</dcterms:created>
  <dcterms:modified xsi:type="dcterms:W3CDTF">2023-01-19T11:15:12Z</dcterms:modified>
</cp:coreProperties>
</file>